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63" r:id="rId5"/>
    <p:sldId id="264" r:id="rId6"/>
    <p:sldId id="258" r:id="rId7"/>
    <p:sldId id="259" r:id="rId8"/>
    <p:sldId id="260" r:id="rId9"/>
    <p:sldId id="265" r:id="rId10"/>
    <p:sldId id="262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97"/>
    <p:restoredTop sz="95037"/>
  </p:normalViewPr>
  <p:slideViewPr>
    <p:cSldViewPr snapToGrid="0">
      <p:cViewPr varScale="1">
        <p:scale>
          <a:sx n="143" d="100"/>
          <a:sy n="143" d="100"/>
        </p:scale>
        <p:origin x="21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12/1/22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14579-331A-3931-69D5-A574711E33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1449148"/>
            <a:ext cx="9913417" cy="1612708"/>
          </a:xfrm>
        </p:spPr>
        <p:txBody>
          <a:bodyPr/>
          <a:lstStyle/>
          <a:p>
            <a:r>
              <a:rPr lang="en-US" dirty="0"/>
              <a:t>Hospital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2A1B97-737B-DE4A-1FFD-86D2F2005D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501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0">
            <a:extLst>
              <a:ext uri="{FF2B5EF4-FFF2-40B4-BE49-F238E27FC236}">
                <a16:creationId xmlns:a16="http://schemas.microsoft.com/office/drawing/2014/main" id="{9D336D4B-F9C3-4167-9191-8DA896C80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069BF0B4-2BF1-40F2-8D8E-9CFCED97D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0" y="4672012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3F244A-82D6-F804-B212-4009718A4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3" y="5176569"/>
            <a:ext cx="4589009" cy="970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/>
              <a:t>Doctor page</a:t>
            </a:r>
          </a:p>
        </p:txBody>
      </p:sp>
      <p:pic>
        <p:nvPicPr>
          <p:cNvPr id="5" name="Content Placeholder 4" descr="Calendar&#10;&#10;Description automatically generated">
            <a:extLst>
              <a:ext uri="{FF2B5EF4-FFF2-40B4-BE49-F238E27FC236}">
                <a16:creationId xmlns:a16="http://schemas.microsoft.com/office/drawing/2014/main" id="{9DDB14E8-FB6A-AE56-54DA-E2C307BF20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351" y="514350"/>
            <a:ext cx="7147167" cy="393094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657D56-787A-22BB-656F-3FC1BC5346FB}"/>
              </a:ext>
            </a:extLst>
          </p:cNvPr>
          <p:cNvSpPr txBox="1"/>
          <p:nvPr/>
        </p:nvSpPr>
        <p:spPr>
          <a:xfrm>
            <a:off x="5344886" y="5176569"/>
            <a:ext cx="6028400" cy="97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000">
                <a:solidFill>
                  <a:srgbClr val="FEFEFE"/>
                </a:solidFill>
              </a:rPr>
              <a:t>Doctor page has 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000">
                <a:solidFill>
                  <a:srgbClr val="FEFEFE"/>
                </a:solidFill>
              </a:rPr>
              <a:t>My details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000">
                <a:solidFill>
                  <a:srgbClr val="FEFEFE"/>
                </a:solidFill>
              </a:rPr>
              <a:t>Book Appointment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000">
                <a:solidFill>
                  <a:srgbClr val="FEFEFE"/>
                </a:solidFill>
              </a:rPr>
              <a:t>View appointment features</a:t>
            </a:r>
          </a:p>
        </p:txBody>
      </p:sp>
    </p:spTree>
    <p:extLst>
      <p:ext uri="{BB962C8B-B14F-4D97-AF65-F5344CB8AC3E}">
        <p14:creationId xmlns:p14="http://schemas.microsoft.com/office/powerpoint/2010/main" val="22818839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Freeform 6">
            <a:extLst>
              <a:ext uri="{FF2B5EF4-FFF2-40B4-BE49-F238E27FC236}">
                <a16:creationId xmlns:a16="http://schemas.microsoft.com/office/drawing/2014/main" id="{70FFA424-278D-4545-90BA-07151469E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a14="http://schemas.microsoft.com/office/drawing/2010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8A8449-1BDE-9894-2D37-99D62233F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4961534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Doctor page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58680CB-633A-40EA-9BE4-A37269ABE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76836" y="0"/>
            <a:ext cx="481516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49CCD61-FBFE-367E-F5BE-88A8A6D0CD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95" r="14028" b="1"/>
          <a:stretch/>
        </p:blipFill>
        <p:spPr>
          <a:xfrm>
            <a:off x="7534660" y="137477"/>
            <a:ext cx="4496477" cy="2092832"/>
          </a:xfrm>
          <a:prstGeom prst="rect">
            <a:avLst/>
          </a:prstGeom>
        </p:spPr>
      </p:pic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D453937C-5044-173E-772D-93F0A449EE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" b="14987"/>
          <a:stretch/>
        </p:blipFill>
        <p:spPr>
          <a:xfrm>
            <a:off x="7534655" y="2381550"/>
            <a:ext cx="4496478" cy="2092832"/>
          </a:xfrm>
          <a:prstGeom prst="rect">
            <a:avLst/>
          </a:prstGeom>
        </p:spPr>
      </p:pic>
      <p:pic>
        <p:nvPicPr>
          <p:cNvPr id="8" name="Picture 7" descr="Graphical user interface, application, email, website&#10;&#10;Description automatically generated">
            <a:extLst>
              <a:ext uri="{FF2B5EF4-FFF2-40B4-BE49-F238E27FC236}">
                <a16:creationId xmlns:a16="http://schemas.microsoft.com/office/drawing/2014/main" id="{6616BFC8-7CDB-ED8A-371A-920B90C6AA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751" r="14515" b="1"/>
          <a:stretch/>
        </p:blipFill>
        <p:spPr>
          <a:xfrm>
            <a:off x="7542459" y="4625623"/>
            <a:ext cx="4496478" cy="209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29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E446B7E6-8568-417F-959E-DB3D1E7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CB3B0E-789B-8425-013D-2C6EF4FB6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4961534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The End</a:t>
            </a:r>
          </a:p>
        </p:txBody>
      </p:sp>
      <p:pic>
        <p:nvPicPr>
          <p:cNvPr id="5" name="Picture 4" descr="Checkmate move on chessboard">
            <a:extLst>
              <a:ext uri="{FF2B5EF4-FFF2-40B4-BE49-F238E27FC236}">
                <a16:creationId xmlns:a16="http://schemas.microsoft.com/office/drawing/2014/main" id="{A437D0AB-BAB2-95B7-3FEA-DE9CCDA321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75" r="31262"/>
          <a:stretch/>
        </p:blipFill>
        <p:spPr>
          <a:xfrm>
            <a:off x="6100916" y="10"/>
            <a:ext cx="609108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077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3CCC7-3F6E-34E0-03D8-44743A378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Languages and Technologies used</a:t>
            </a:r>
            <a:b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C52F3-BA7D-03E2-59F8-2A403C146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rgbClr val="6796E6"/>
                </a:solidFill>
                <a:effectLst/>
                <a:latin typeface="Menlo" panose="020B0609030804020204" pitchFamily="49" charset="0"/>
              </a:rPr>
              <a:t>1.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HTML5/CSS3</a:t>
            </a:r>
          </a:p>
          <a:p>
            <a:pPr marL="0" indent="0">
              <a:buNone/>
            </a:pPr>
            <a:r>
              <a:rPr lang="en-US" b="0" dirty="0">
                <a:solidFill>
                  <a:srgbClr val="6796E6"/>
                </a:solidFill>
                <a:effectLst/>
                <a:latin typeface="Menlo" panose="020B0609030804020204" pitchFamily="49" charset="0"/>
              </a:rPr>
              <a:t>2.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JavaScript (to create dynamically updating content)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6796E6"/>
                </a:solidFill>
                <a:effectLst/>
                <a:latin typeface="Menlo" panose="020B0609030804020204" pitchFamily="49" charset="0"/>
              </a:rPr>
              <a:t>3.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Bootstrap (An HTML, CSS, and JS library)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6796E6"/>
                </a:solidFill>
                <a:effectLst/>
                <a:latin typeface="Menlo" panose="020B0609030804020204" pitchFamily="49" charset="0"/>
              </a:rPr>
              <a:t>4.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MAMP</a:t>
            </a:r>
          </a:p>
          <a:p>
            <a:pPr marL="0" indent="0">
              <a:buNone/>
            </a:pPr>
            <a:r>
              <a:rPr lang="en-US" b="0" dirty="0">
                <a:solidFill>
                  <a:srgbClr val="6796E6"/>
                </a:solidFill>
                <a:effectLst/>
                <a:latin typeface="Menlo" panose="020B0609030804020204" pitchFamily="49" charset="0"/>
              </a:rPr>
              <a:t>5.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Php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6796E6"/>
                </a:solidFill>
                <a:effectLst/>
                <a:latin typeface="Menlo" panose="020B0609030804020204" pitchFamily="49" charset="0"/>
              </a:rPr>
              <a:t>6.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MySQL (An RDBMS that uses SQL)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81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16E3E5-5186-46A4-AFBD-337387D3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7B8FAACC-353E-4F84-BA62-A5514185D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58C927-6D05-483E-7ADD-F321B8BE7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749" y="457201"/>
            <a:ext cx="3575737" cy="13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>
                <a:solidFill>
                  <a:srgbClr val="FFFFFF"/>
                </a:solidFill>
              </a:rPr>
              <a:t>                          Login page 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70A4A25-533F-F5AB-BB80-8227523781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961" y="1182764"/>
            <a:ext cx="6612856" cy="4133035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6E1079-4B10-79B1-B8E1-D462F6CC16D8}"/>
              </a:ext>
            </a:extLst>
          </p:cNvPr>
          <p:cNvSpPr txBox="1"/>
          <p:nvPr/>
        </p:nvSpPr>
        <p:spPr>
          <a:xfrm>
            <a:off x="8164749" y="2024743"/>
            <a:ext cx="3575737" cy="4016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1600" dirty="0">
                <a:solidFill>
                  <a:srgbClr val="FFFFFF"/>
                </a:solidFill>
              </a:rPr>
              <a:t>Login as admin, doctor, patient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The ‘Home’ page consists of:</a:t>
            </a:r>
          </a:p>
          <a:p>
            <a:r>
              <a:rPr lang="en-US" sz="1600" b="0" dirty="0">
                <a:solidFill>
                  <a:srgbClr val="6796E6"/>
                </a:solidFill>
                <a:effectLst/>
                <a:latin typeface="Menlo" panose="020B0609030804020204" pitchFamily="49" charset="0"/>
              </a:rPr>
              <a:t>1.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About Hospital</a:t>
            </a:r>
          </a:p>
          <a:p>
            <a:r>
              <a:rPr lang="en-US" sz="1600" b="0" dirty="0">
                <a:solidFill>
                  <a:srgbClr val="6796E6"/>
                </a:solidFill>
                <a:effectLst/>
                <a:latin typeface="Menlo" panose="020B0609030804020204" pitchFamily="49" charset="0"/>
              </a:rPr>
              <a:t>2.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Doctors Information</a:t>
            </a:r>
          </a:p>
          <a:p>
            <a:r>
              <a:rPr lang="en-US" sz="1600" b="0" dirty="0">
                <a:solidFill>
                  <a:srgbClr val="6796E6"/>
                </a:solidFill>
                <a:effectLst/>
                <a:latin typeface="Menlo" panose="020B0609030804020204" pitchFamily="49" charset="0"/>
              </a:rPr>
              <a:t>3.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Department Information</a:t>
            </a:r>
          </a:p>
          <a:p>
            <a:r>
              <a:rPr lang="en-US" sz="1600" b="0" dirty="0">
                <a:solidFill>
                  <a:srgbClr val="6796E6"/>
                </a:solidFill>
                <a:effectLst/>
                <a:latin typeface="Menlo" panose="020B0609030804020204" pitchFamily="49" charset="0"/>
              </a:rPr>
              <a:t>4.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Login 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</a:pPr>
            <a:endParaRPr lang="en-US" sz="1600" dirty="0">
              <a:solidFill>
                <a:srgbClr val="FFFFFF"/>
              </a:solidFill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</a:pPr>
            <a:endParaRPr lang="en-US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9989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E2DD4A6-DC96-421E-9E1C-7CD0D268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5E6BB74D-E85C-4CCB-90CE-024600640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52808592-600C-4349-9F27-EC36C0BA4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B5E00D3B-1E29-4E11-BCD3-8E3A56F4B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20E09D6-B9CD-728E-6ED9-73953E305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Departments, Doctors List</a:t>
            </a:r>
          </a:p>
        </p:txBody>
      </p:sp>
      <p:pic>
        <p:nvPicPr>
          <p:cNvPr id="7" name="Picture 6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0F05E4C8-B515-0509-E7ED-7791D3C1F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8" y="801656"/>
            <a:ext cx="5376368" cy="3279584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5" name="Content Placeholder 4" descr="A picture containing text, person, female&#10;&#10;Description automatically generated">
            <a:extLst>
              <a:ext uri="{FF2B5EF4-FFF2-40B4-BE49-F238E27FC236}">
                <a16:creationId xmlns:a16="http://schemas.microsoft.com/office/drawing/2014/main" id="{33AF599F-FF9C-FE72-5251-16B5481548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75551" y="895742"/>
            <a:ext cx="5376369" cy="309141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217933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E2DD4A6-DC96-421E-9E1C-7CD0D268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5E6BB74D-E85C-4CCB-90CE-024600640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52808592-600C-4349-9F27-EC36C0BA4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B5E00D3B-1E29-4E11-BCD3-8E3A56F4B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A2D4394-EBB2-54BD-6B86-D5B205796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About page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C6D1BDD-0742-ACB6-803B-AB4FA1ABE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1" y="5594110"/>
            <a:ext cx="10572000" cy="4349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Information about the Hospital</a:t>
            </a:r>
          </a:p>
        </p:txBody>
      </p:sp>
      <p:pic>
        <p:nvPicPr>
          <p:cNvPr id="5" name="Content Placeholder 4" descr="Graphical user interface, Word, website&#10;&#10;Description automatically generated">
            <a:extLst>
              <a:ext uri="{FF2B5EF4-FFF2-40B4-BE49-F238E27FC236}">
                <a16:creationId xmlns:a16="http://schemas.microsoft.com/office/drawing/2014/main" id="{5FE6C919-707F-3B5C-E141-C7F8CBC4D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258" y="54387"/>
            <a:ext cx="9449836" cy="442429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262679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38202E-3C5C-0FEC-17DC-75A6C92B7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3200" b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Admin Dashboard:</a:t>
            </a:r>
            <a:br>
              <a:rPr lang="en-US" sz="3200" b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</a:br>
            <a:endParaRPr lang="en-US" sz="32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B9B43-2D97-8339-9BAF-13DB1D4EE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2046514"/>
            <a:ext cx="3575737" cy="399484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500" b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Admin can login and can create administrative work on below operations: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b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1. Add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b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2. View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b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3. Update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b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4. Delete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b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for below fields: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b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1. Patient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b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2. Doctor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b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3. Department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b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4. Treatment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b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5. Appointment Slot</a:t>
            </a:r>
          </a:p>
          <a:p>
            <a:pPr marL="0" indent="0">
              <a:lnSpc>
                <a:spcPct val="90000"/>
              </a:lnSpc>
              <a:buNone/>
            </a:pPr>
            <a:endParaRPr lang="en-US" sz="1500" b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endParaRPr lang="en-US" sz="1500">
              <a:solidFill>
                <a:srgbClr val="FFFFFF"/>
              </a:solidFill>
            </a:endParaRP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05AE253-6BD4-9E48-D9F9-5F122BE24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790" y="1556048"/>
            <a:ext cx="6267743" cy="344725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8177127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1E923-537A-3895-FBC9-491054912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b="1">
                <a:effectLst/>
                <a:latin typeface="Menlo" panose="020B0609030804020204" pitchFamily="49" charset="0"/>
              </a:rPr>
              <a:t>Patient Dashboard:</a:t>
            </a:r>
            <a:br>
              <a:rPr lang="en-US" sz="3100" b="0">
                <a:effectLst/>
                <a:latin typeface="Menlo" panose="020B0609030804020204" pitchFamily="49" charset="0"/>
              </a:rPr>
            </a:br>
            <a:endParaRPr lang="en-US" sz="3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D2937-49A1-7CF6-DE68-B5F9479E4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0">
                <a:effectLst/>
                <a:latin typeface="Menlo" panose="020B0609030804020204" pitchFamily="49" charset="0"/>
              </a:rPr>
              <a:t>Patient dashboard have below fields:</a:t>
            </a:r>
          </a:p>
          <a:p>
            <a:pPr marL="0" indent="0">
              <a:buNone/>
            </a:pPr>
            <a:br>
              <a:rPr lang="en-US" sz="1600" b="0">
                <a:effectLst/>
                <a:latin typeface="Menlo" panose="020B0609030804020204" pitchFamily="49" charset="0"/>
              </a:rPr>
            </a:br>
            <a:r>
              <a:rPr lang="en-US" sz="1600" b="0">
                <a:effectLst/>
                <a:latin typeface="Menlo" panose="020B0609030804020204" pitchFamily="49" charset="0"/>
              </a:rPr>
              <a:t>1. Patient Profile Details</a:t>
            </a:r>
          </a:p>
          <a:p>
            <a:pPr marL="0" indent="0">
              <a:buNone/>
            </a:pPr>
            <a:r>
              <a:rPr lang="en-US" sz="1600" b="0">
                <a:effectLst/>
                <a:latin typeface="Menlo" panose="020B0609030804020204" pitchFamily="49" charset="0"/>
              </a:rPr>
              <a:t>2. Make and Appointment</a:t>
            </a:r>
          </a:p>
          <a:p>
            <a:pPr marL="0" indent="0">
              <a:buNone/>
            </a:pPr>
            <a:r>
              <a:rPr lang="en-US" sz="1600" b="0">
                <a:effectLst/>
                <a:latin typeface="Menlo" panose="020B0609030804020204" pitchFamily="49" charset="0"/>
              </a:rPr>
              <a:t>3. View Appointment</a:t>
            </a:r>
          </a:p>
          <a:p>
            <a:endParaRPr lang="en-US" sz="160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C7A16777-0E9C-4A98-AAE8-04D2D142F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851" y="2552745"/>
            <a:ext cx="6277349" cy="343684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281654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C1FC8BA-94E6-44F7-B346-6A2215E66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3">
            <a:extLst>
              <a:ext uri="{FF2B5EF4-FFF2-40B4-BE49-F238E27FC236}">
                <a16:creationId xmlns:a16="http://schemas.microsoft.com/office/drawing/2014/main" id="{A8329D92-4903-43FF-90F4-878F5D3F1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6119E6-E1FF-DB19-D0EC-9D53BA05E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>
            <a:normAutofit/>
          </a:bodyPr>
          <a:lstStyle/>
          <a:p>
            <a:r>
              <a:rPr lang="en-US" sz="3200" b="1">
                <a:effectLst/>
                <a:latin typeface="Menlo" panose="020B0609030804020204" pitchFamily="49" charset="0"/>
              </a:rPr>
              <a:t>Doctor Dashboard:</a:t>
            </a:r>
            <a:br>
              <a:rPr lang="en-US" sz="3200" b="0">
                <a:effectLst/>
                <a:latin typeface="Menlo" panose="020B0609030804020204" pitchFamily="49" charset="0"/>
              </a:rPr>
            </a:br>
            <a:endParaRPr lang="en-US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818F5-DA6B-F7EF-3AA7-9D0E2C05A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404372" cy="3632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Doctor dashboard have below fields:</a:t>
            </a:r>
          </a:p>
          <a:p>
            <a:pPr marL="0" indent="0">
              <a:buNone/>
            </a:pPr>
            <a:r>
              <a:rPr lang="en-US" sz="1600" b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1. Doctor Profile Detials</a:t>
            </a:r>
          </a:p>
          <a:p>
            <a:pPr marL="0" indent="0">
              <a:buNone/>
            </a:pPr>
            <a:r>
              <a:rPr lang="en-US" sz="1600" b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2. Make and Apointment</a:t>
            </a:r>
          </a:p>
          <a:p>
            <a:pPr marL="0" indent="0">
              <a:buNone/>
            </a:pPr>
            <a:r>
              <a:rPr lang="en-US" sz="1600" b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3. View Appointment</a:t>
            </a:r>
          </a:p>
          <a:p>
            <a:pPr marL="0" indent="0">
              <a:buNone/>
            </a:pPr>
            <a:endParaRPr lang="en-US" sz="1600">
              <a:solidFill>
                <a:srgbClr val="FFFFFF"/>
              </a:solidFill>
            </a:endParaRPr>
          </a:p>
        </p:txBody>
      </p:sp>
      <p:sp>
        <p:nvSpPr>
          <p:cNvPr id="14" name="Rounded Rectangle 17">
            <a:extLst>
              <a:ext uri="{FF2B5EF4-FFF2-40B4-BE49-F238E27FC236}">
                <a16:creationId xmlns:a16="http://schemas.microsoft.com/office/drawing/2014/main" id="{567B1EEF-AB32-40F7-AD5F-41E0EA001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68C81B11-FF40-0B5B-D2BF-FBC440D04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706" y="1879995"/>
            <a:ext cx="5638853" cy="308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5984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0C285-40AE-AD46-0BCE-B98C35330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Doctor Dashboard</a:t>
            </a:r>
          </a:p>
        </p:txBody>
      </p:sp>
      <p:pic>
        <p:nvPicPr>
          <p:cNvPr id="5" name="Content Placeholder 4" descr="Calendar&#10;&#10;Description automatically generated">
            <a:extLst>
              <a:ext uri="{FF2B5EF4-FFF2-40B4-BE49-F238E27FC236}">
                <a16:creationId xmlns:a16="http://schemas.microsoft.com/office/drawing/2014/main" id="{C47E285E-B10C-8D87-E9DF-F2C9ACD236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2138" y="2222500"/>
            <a:ext cx="6627723" cy="3636963"/>
          </a:xfrm>
        </p:spPr>
      </p:pic>
    </p:spTree>
    <p:extLst>
      <p:ext uri="{BB962C8B-B14F-4D97-AF65-F5344CB8AC3E}">
        <p14:creationId xmlns:p14="http://schemas.microsoft.com/office/powerpoint/2010/main" val="714227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7380</TotalTime>
  <Words>210</Words>
  <Application>Microsoft Macintosh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Century Gothic</vt:lpstr>
      <vt:lpstr>Menlo</vt:lpstr>
      <vt:lpstr>Wingdings 2</vt:lpstr>
      <vt:lpstr>Quotable</vt:lpstr>
      <vt:lpstr>Hospital Management System</vt:lpstr>
      <vt:lpstr>Languages and Technologies used </vt:lpstr>
      <vt:lpstr>                          Login page </vt:lpstr>
      <vt:lpstr>Departments, Doctors List</vt:lpstr>
      <vt:lpstr>About page</vt:lpstr>
      <vt:lpstr>Admin Dashboard: </vt:lpstr>
      <vt:lpstr>Patient Dashboard: </vt:lpstr>
      <vt:lpstr>Doctor Dashboard: </vt:lpstr>
      <vt:lpstr>Doctor Dashboard</vt:lpstr>
      <vt:lpstr>Doctor page</vt:lpstr>
      <vt:lpstr>Doctor page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Management System</dc:title>
  <dc:creator>Kavya Guttikonda</dc:creator>
  <cp:lastModifiedBy>Kavya Guttikonda</cp:lastModifiedBy>
  <cp:revision>2</cp:revision>
  <dcterms:created xsi:type="dcterms:W3CDTF">2022-12-01T19:01:29Z</dcterms:created>
  <dcterms:modified xsi:type="dcterms:W3CDTF">2022-12-06T22:02:20Z</dcterms:modified>
</cp:coreProperties>
</file>