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28"/>
  </p:notesMasterIdLst>
  <p:sldIdLst>
    <p:sldId id="256" r:id="rId5"/>
    <p:sldId id="257" r:id="rId6"/>
    <p:sldId id="258" r:id="rId7"/>
    <p:sldId id="259" r:id="rId8"/>
    <p:sldId id="265" r:id="rId9"/>
    <p:sldId id="260" r:id="rId10"/>
    <p:sldId id="279" r:id="rId11"/>
    <p:sldId id="261" r:id="rId12"/>
    <p:sldId id="270" r:id="rId13"/>
    <p:sldId id="272" r:id="rId14"/>
    <p:sldId id="271" r:id="rId15"/>
    <p:sldId id="268" r:id="rId16"/>
    <p:sldId id="269" r:id="rId17"/>
    <p:sldId id="266" r:id="rId18"/>
    <p:sldId id="276" r:id="rId19"/>
    <p:sldId id="267" r:id="rId20"/>
    <p:sldId id="277" r:id="rId21"/>
    <p:sldId id="273" r:id="rId22"/>
    <p:sldId id="274" r:id="rId23"/>
    <p:sldId id="262" r:id="rId24"/>
    <p:sldId id="275" r:id="rId25"/>
    <p:sldId id="278" r:id="rId26"/>
    <p:sldId id="264"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58637" autoAdjust="0"/>
  </p:normalViewPr>
  <p:slideViewPr>
    <p:cSldViewPr snapToGrid="0">
      <p:cViewPr varScale="1">
        <p:scale>
          <a:sx n="67" d="100"/>
          <a:sy n="67" d="100"/>
        </p:scale>
        <p:origin x="221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B0063A-5D30-4B4D-934B-075308FB3789}" type="datetimeFigureOut">
              <a:rPr lang="en-US" smtClean="0"/>
              <a:t>6/2/2020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D3DE46-0A2F-4E36-875B-91071FCB68AD}" type="slidenum">
              <a:rPr lang="en-US" smtClean="0"/>
              <a:t>‹#›</a:t>
            </a:fld>
            <a:endParaRPr lang="en-US"/>
          </a:p>
        </p:txBody>
      </p:sp>
    </p:spTree>
    <p:extLst>
      <p:ext uri="{BB962C8B-B14F-4D97-AF65-F5344CB8AC3E}">
        <p14:creationId xmlns:p14="http://schemas.microsoft.com/office/powerpoint/2010/main" val="19607692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MORNING ALL. THIS IS KAVYA FROM FINA YEAR CSE. MY PROJECT  IS GUIDED BY MR. KANAGARAJ.</a:t>
            </a:r>
          </a:p>
          <a:p>
            <a:r>
              <a:rPr lang="en-US" dirty="0"/>
              <a:t>MY PROJECT IS SMART EMAIL ASSISTANT.</a:t>
            </a:r>
          </a:p>
        </p:txBody>
      </p:sp>
      <p:sp>
        <p:nvSpPr>
          <p:cNvPr id="4" name="Slide Number Placeholder 3"/>
          <p:cNvSpPr>
            <a:spLocks noGrp="1"/>
          </p:cNvSpPr>
          <p:nvPr>
            <p:ph type="sldNum" sz="quarter" idx="5"/>
          </p:nvPr>
        </p:nvSpPr>
        <p:spPr/>
        <p:txBody>
          <a:bodyPr/>
          <a:lstStyle/>
          <a:p>
            <a:fld id="{ECD3DE46-0A2F-4E36-875B-91071FCB68AD}" type="slidenum">
              <a:rPr lang="en-US" smtClean="0"/>
              <a:t>1</a:t>
            </a:fld>
            <a:endParaRPr lang="en-US"/>
          </a:p>
        </p:txBody>
      </p:sp>
    </p:spTree>
    <p:extLst>
      <p:ext uri="{BB962C8B-B14F-4D97-AF65-F5344CB8AC3E}">
        <p14:creationId xmlns:p14="http://schemas.microsoft.com/office/powerpoint/2010/main" val="20001815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second module is rule parsing module,</a:t>
            </a:r>
          </a:p>
          <a:p>
            <a:pPr marL="228600" indent="-228600">
              <a:buFont typeface="+mj-lt"/>
              <a:buAutoNum type="arabicPeriod"/>
            </a:pPr>
            <a:r>
              <a:rPr lang="en-US" dirty="0"/>
              <a:t>The email in its current form from the previous module is stored in the mail parser mailbox and parsing the mail .</a:t>
            </a:r>
          </a:p>
          <a:p>
            <a:pPr marL="228600" indent="-228600">
              <a:buFont typeface="+mj-lt"/>
              <a:buAutoNum type="arabicPeriod"/>
            </a:pPr>
            <a:r>
              <a:rPr lang="en-US" sz="1200" kern="1200" dirty="0">
                <a:solidFill>
                  <a:schemeClr val="tx1"/>
                </a:solidFill>
                <a:effectLst/>
                <a:latin typeface="+mn-lt"/>
                <a:ea typeface="+mn-ea"/>
                <a:cs typeface="+mn-cs"/>
              </a:rPr>
              <a:t>User emails are stored and processed by </a:t>
            </a:r>
            <a:r>
              <a:rPr lang="en-US" sz="1200" kern="1200" dirty="0" err="1">
                <a:solidFill>
                  <a:schemeClr val="tx1"/>
                </a:solidFill>
                <a:effectLst/>
                <a:latin typeface="+mn-lt"/>
                <a:ea typeface="+mn-ea"/>
                <a:cs typeface="+mn-cs"/>
              </a:rPr>
              <a:t>MailParser</a:t>
            </a:r>
            <a:r>
              <a:rPr lang="en-US" sz="1200" kern="1200" dirty="0">
                <a:solidFill>
                  <a:schemeClr val="tx1"/>
                </a:solidFill>
                <a:effectLst/>
                <a:latin typeface="+mn-lt"/>
                <a:ea typeface="+mn-ea"/>
                <a:cs typeface="+mn-cs"/>
              </a:rPr>
              <a:t> inboxes via a multi-step process which includes, saving the original email, parsing email data based on a set of user- defined parsing rules, creating necessary data objects, and invoking a pre-configured webhook dispatch. </a:t>
            </a:r>
            <a:endParaRPr lang="en-US" dirty="0"/>
          </a:p>
          <a:p>
            <a:pPr marL="228600" indent="-228600">
              <a:buFont typeface="+mj-lt"/>
              <a:buAutoNum type="arabicPeriod"/>
            </a:pPr>
            <a:r>
              <a:rPr lang="en-US" dirty="0"/>
              <a:t>The parsed mail is processed and separated into objects by  using  a set of user defined   REGULAR EXPRESSION parsing rules.</a:t>
            </a:r>
          </a:p>
        </p:txBody>
      </p:sp>
      <p:sp>
        <p:nvSpPr>
          <p:cNvPr id="4" name="Slide Number Placeholder 3"/>
          <p:cNvSpPr>
            <a:spLocks noGrp="1"/>
          </p:cNvSpPr>
          <p:nvPr>
            <p:ph type="sldNum" sz="quarter" idx="5"/>
          </p:nvPr>
        </p:nvSpPr>
        <p:spPr/>
        <p:txBody>
          <a:bodyPr/>
          <a:lstStyle/>
          <a:p>
            <a:fld id="{ECD3DE46-0A2F-4E36-875B-91071FCB68AD}" type="slidenum">
              <a:rPr lang="en-US" smtClean="0"/>
              <a:t>10</a:t>
            </a:fld>
            <a:endParaRPr lang="en-US"/>
          </a:p>
        </p:txBody>
      </p:sp>
    </p:spTree>
    <p:extLst>
      <p:ext uri="{BB962C8B-B14F-4D97-AF65-F5344CB8AC3E}">
        <p14:creationId xmlns:p14="http://schemas.microsoft.com/office/powerpoint/2010/main" val="35028984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third module is parser webhook API module, </a:t>
            </a:r>
          </a:p>
          <a:p>
            <a:r>
              <a:rPr lang="en-US" dirty="0"/>
              <a:t>AS YOU CAN SEEE IN THE DIAGRAM</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a:t>In this </a:t>
            </a:r>
            <a:r>
              <a:rPr lang="en-US" dirty="0" err="1"/>
              <a:t>module,the</a:t>
            </a:r>
            <a:r>
              <a:rPr lang="en-US" dirty="0"/>
              <a:t> parsed objects from the previous module  are converted to JSON format.</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a:solidFill>
                  <a:schemeClr val="tx1"/>
                </a:solidFill>
                <a:effectLst/>
                <a:latin typeface="+mn-lt"/>
                <a:ea typeface="+mn-ea"/>
                <a:cs typeface="+mn-cs"/>
              </a:rPr>
              <a:t>The JSON formatted parsed objects are sent to the targeted URL by invoking a  pre-configured webhook integrations.</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a:solidFill>
                  <a:schemeClr val="tx1"/>
                </a:solidFill>
                <a:effectLst/>
                <a:latin typeface="+mn-lt"/>
                <a:ea typeface="+mn-ea"/>
                <a:cs typeface="+mn-cs"/>
              </a:rPr>
              <a:t> The targeted URL reaches the AWS Lambda through API Gateway</a:t>
            </a:r>
          </a:p>
        </p:txBody>
      </p:sp>
      <p:sp>
        <p:nvSpPr>
          <p:cNvPr id="4" name="Slide Number Placeholder 3"/>
          <p:cNvSpPr>
            <a:spLocks noGrp="1"/>
          </p:cNvSpPr>
          <p:nvPr>
            <p:ph type="sldNum" sz="quarter" idx="5"/>
          </p:nvPr>
        </p:nvSpPr>
        <p:spPr/>
        <p:txBody>
          <a:bodyPr/>
          <a:lstStyle/>
          <a:p>
            <a:fld id="{ECD3DE46-0A2F-4E36-875B-91071FCB68AD}" type="slidenum">
              <a:rPr lang="en-US" smtClean="0"/>
              <a:t>11</a:t>
            </a:fld>
            <a:endParaRPr lang="en-US"/>
          </a:p>
        </p:txBody>
      </p:sp>
    </p:spTree>
    <p:extLst>
      <p:ext uri="{BB962C8B-B14F-4D97-AF65-F5344CB8AC3E}">
        <p14:creationId xmlns:p14="http://schemas.microsoft.com/office/powerpoint/2010/main" val="19434404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D3DE46-0A2F-4E36-875B-91071FCB68AD}" type="slidenum">
              <a:rPr lang="en-US" smtClean="0"/>
              <a:t>12</a:t>
            </a:fld>
            <a:endParaRPr lang="en-US"/>
          </a:p>
        </p:txBody>
      </p:sp>
    </p:spTree>
    <p:extLst>
      <p:ext uri="{BB962C8B-B14F-4D97-AF65-F5344CB8AC3E}">
        <p14:creationId xmlns:p14="http://schemas.microsoft.com/office/powerpoint/2010/main" val="22955648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fourth module is API Gateway and </a:t>
            </a:r>
            <a:r>
              <a:rPr lang="en-US" dirty="0" err="1"/>
              <a:t>Labda</a:t>
            </a:r>
            <a:r>
              <a:rPr lang="en-US" dirty="0"/>
              <a:t> functions module,</a:t>
            </a:r>
          </a:p>
          <a:p>
            <a:pPr marL="228600" indent="-228600">
              <a:buFont typeface="+mj-lt"/>
              <a:buAutoNum type="arabicPeriod"/>
            </a:pPr>
            <a:r>
              <a:rPr lang="en-US" dirty="0"/>
              <a:t>-  As you can see in the diagram, the targeted URL NOW  reached the AWS Lambda via API Gateway.</a:t>
            </a:r>
          </a:p>
          <a:p>
            <a:pPr marL="228600" indent="-228600">
              <a:buFont typeface="+mj-lt"/>
              <a:buAutoNum type="arabicPeriod"/>
            </a:pPr>
            <a:r>
              <a:rPr lang="en-US" sz="1200" kern="1200" dirty="0">
                <a:solidFill>
                  <a:schemeClr val="tx1"/>
                </a:solidFill>
                <a:effectLst/>
                <a:latin typeface="+mn-lt"/>
                <a:ea typeface="+mn-ea"/>
                <a:cs typeface="+mn-cs"/>
              </a:rPr>
              <a:t>Parsed email is then sent to AWS Lambda through API Gateway by making an HTTP GET method request, and in response, the API Gateway provides an HTTP Response with the status code and the response body. </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a:solidFill>
                  <a:schemeClr val="tx1"/>
                </a:solidFill>
                <a:effectLst/>
                <a:latin typeface="+mn-lt"/>
                <a:ea typeface="+mn-ea"/>
                <a:cs typeface="+mn-cs"/>
              </a:rPr>
              <a:t>- API gateway passes the formatted request object in JSON format when invoking the lambda function.  And then the AWS Lambda processes the request which contains email data and executes various steps to generate email insights.</a:t>
            </a:r>
            <a:endParaRPr lang="en-US" dirty="0"/>
          </a:p>
        </p:txBody>
      </p:sp>
      <p:sp>
        <p:nvSpPr>
          <p:cNvPr id="4" name="Slide Number Placeholder 3"/>
          <p:cNvSpPr>
            <a:spLocks noGrp="1"/>
          </p:cNvSpPr>
          <p:nvPr>
            <p:ph type="sldNum" sz="quarter" idx="5"/>
          </p:nvPr>
        </p:nvSpPr>
        <p:spPr/>
        <p:txBody>
          <a:bodyPr/>
          <a:lstStyle/>
          <a:p>
            <a:fld id="{ECD3DE46-0A2F-4E36-875B-91071FCB68AD}" type="slidenum">
              <a:rPr lang="en-US" smtClean="0"/>
              <a:t>13</a:t>
            </a:fld>
            <a:endParaRPr lang="en-US"/>
          </a:p>
        </p:txBody>
      </p:sp>
    </p:spTree>
    <p:extLst>
      <p:ext uri="{BB962C8B-B14F-4D97-AF65-F5344CB8AC3E}">
        <p14:creationId xmlns:p14="http://schemas.microsoft.com/office/powerpoint/2010/main" val="16087199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then comes the fifth module, the fifth module is API </a:t>
            </a:r>
            <a:r>
              <a:rPr lang="en-US" dirty="0" err="1"/>
              <a:t>Gatewy</a:t>
            </a:r>
            <a:r>
              <a:rPr lang="en-US" dirty="0"/>
              <a:t> and </a:t>
            </a:r>
            <a:r>
              <a:rPr lang="en-US" dirty="0" err="1"/>
              <a:t>Lambdafunction</a:t>
            </a:r>
            <a:r>
              <a:rPr lang="en-US" dirty="0"/>
              <a:t> module</a:t>
            </a:r>
          </a:p>
          <a:p>
            <a:pPr marL="228600" lvl="0" indent="-228600">
              <a:buFont typeface="+mj-lt"/>
              <a:buAutoNum type="arabicPeriod"/>
            </a:pPr>
            <a:r>
              <a:rPr lang="en-US" sz="1200" b="0" kern="1200" dirty="0">
                <a:solidFill>
                  <a:schemeClr val="tx1"/>
                </a:solidFill>
                <a:effectLst/>
                <a:latin typeface="+mn-lt"/>
                <a:ea typeface="+mn-ea"/>
                <a:cs typeface="+mn-cs"/>
              </a:rPr>
              <a:t>API Gateway forwards the request to lambda function for request processing.</a:t>
            </a:r>
            <a:endParaRPr lang="en-US" sz="1200" b="1" kern="1200" dirty="0">
              <a:solidFill>
                <a:schemeClr val="tx1"/>
              </a:solidFill>
              <a:effectLst/>
              <a:latin typeface="+mn-lt"/>
              <a:ea typeface="+mn-ea"/>
              <a:cs typeface="+mn-cs"/>
            </a:endParaRPr>
          </a:p>
          <a:p>
            <a:pPr marL="228600" lvl="0" indent="-228600">
              <a:buFont typeface="+mj-lt"/>
              <a:buAutoNum type="arabicPeriod"/>
            </a:pPr>
            <a:r>
              <a:rPr lang="en-US" sz="1200" b="0" kern="1200" dirty="0">
                <a:solidFill>
                  <a:schemeClr val="tx1"/>
                </a:solidFill>
                <a:effectLst/>
                <a:latin typeface="+mn-lt"/>
                <a:ea typeface="+mn-ea"/>
                <a:cs typeface="+mn-cs"/>
              </a:rPr>
              <a:t>Lambda function receives the request, invokes smart email assistant application.</a:t>
            </a:r>
            <a:endParaRPr lang="en-US" sz="1200" b="1" kern="1200" dirty="0">
              <a:solidFill>
                <a:schemeClr val="tx1"/>
              </a:solidFill>
              <a:effectLst/>
              <a:latin typeface="+mn-lt"/>
              <a:ea typeface="+mn-ea"/>
              <a:cs typeface="+mn-cs"/>
            </a:endParaRPr>
          </a:p>
          <a:p>
            <a:pPr marL="228600" lvl="0" indent="-228600">
              <a:buFont typeface="+mj-lt"/>
              <a:buAutoNum type="arabicPeriod"/>
            </a:pPr>
            <a:r>
              <a:rPr lang="en-US" sz="1200" b="0" kern="1200" dirty="0">
                <a:solidFill>
                  <a:schemeClr val="tx1"/>
                </a:solidFill>
                <a:effectLst/>
                <a:latin typeface="+mn-lt"/>
                <a:ea typeface="+mn-ea"/>
                <a:cs typeface="+mn-cs"/>
              </a:rPr>
              <a:t>Smart Email Assistant processes the request and its associated content (JSON).</a:t>
            </a:r>
            <a:endParaRPr lang="en-US" sz="1200" b="1" kern="1200" dirty="0">
              <a:solidFill>
                <a:schemeClr val="tx1"/>
              </a:solidFill>
              <a:effectLst/>
              <a:latin typeface="+mn-lt"/>
              <a:ea typeface="+mn-ea"/>
              <a:cs typeface="+mn-cs"/>
            </a:endParaRPr>
          </a:p>
          <a:p>
            <a:pPr marL="228600" lvl="0" indent="-228600">
              <a:buFont typeface="+mj-lt"/>
              <a:buAutoNum type="arabicPeriod"/>
            </a:pPr>
            <a:r>
              <a:rPr lang="en-US" sz="1200" b="0" kern="1200" dirty="0">
                <a:solidFill>
                  <a:schemeClr val="tx1"/>
                </a:solidFill>
                <a:effectLst/>
                <a:latin typeface="+mn-lt"/>
                <a:ea typeface="+mn-ea"/>
                <a:cs typeface="+mn-cs"/>
              </a:rPr>
              <a:t>SEA populates necessary database tables after executing the algorithm.</a:t>
            </a:r>
            <a:endParaRPr lang="en-US" sz="1200" b="1" kern="1200" dirty="0">
              <a:solidFill>
                <a:schemeClr val="tx1"/>
              </a:solidFill>
              <a:effectLst/>
              <a:latin typeface="+mn-lt"/>
              <a:ea typeface="+mn-ea"/>
              <a:cs typeface="+mn-cs"/>
            </a:endParaRPr>
          </a:p>
          <a:p>
            <a:pPr marL="228600" lvl="0" indent="-228600">
              <a:buFont typeface="+mj-lt"/>
              <a:buAutoNum type="arabicPeriod"/>
            </a:pPr>
            <a:r>
              <a:rPr lang="en-US" sz="1200" b="0" kern="1200" dirty="0">
                <a:solidFill>
                  <a:schemeClr val="tx1"/>
                </a:solidFill>
                <a:effectLst/>
                <a:latin typeface="+mn-lt"/>
                <a:ea typeface="+mn-ea"/>
                <a:cs typeface="+mn-cs"/>
              </a:rPr>
              <a:t>SEA then creates a response and sends it back to API Gateway with response body and a response code to the mail parser .</a:t>
            </a:r>
            <a:endParaRPr lang="en-US" sz="1200" b="1"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ECD3DE46-0A2F-4E36-875B-91071FCB68AD}" type="slidenum">
              <a:rPr lang="en-US" smtClean="0"/>
              <a:t>15</a:t>
            </a:fld>
            <a:endParaRPr lang="en-US"/>
          </a:p>
        </p:txBody>
      </p:sp>
    </p:spTree>
    <p:extLst>
      <p:ext uri="{BB962C8B-B14F-4D97-AF65-F5344CB8AC3E}">
        <p14:creationId xmlns:p14="http://schemas.microsoft.com/office/powerpoint/2010/main" val="37090338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then comes sixth module, the sixth module is  data analysis module,</a:t>
            </a:r>
          </a:p>
          <a:p>
            <a:pPr marL="228600" indent="-228600">
              <a:buFont typeface="+mj-lt"/>
              <a:buAutoNum type="arabicPeriod"/>
            </a:pPr>
            <a:r>
              <a:rPr lang="en-US" dirty="0"/>
              <a:t>This one is the core module of the project.</a:t>
            </a:r>
          </a:p>
          <a:p>
            <a:pPr marL="228600" lvl="0" indent="-228600">
              <a:buFont typeface="+mj-lt"/>
              <a:buAutoNum type="arabicPeriod"/>
            </a:pPr>
            <a:r>
              <a:rPr lang="en-US" sz="1200" b="0" kern="1200" dirty="0">
                <a:solidFill>
                  <a:schemeClr val="tx1"/>
                </a:solidFill>
                <a:effectLst/>
                <a:latin typeface="+mn-lt"/>
                <a:ea typeface="+mn-ea"/>
                <a:cs typeface="+mn-cs"/>
              </a:rPr>
              <a:t>Lambda function receives the HTTP request from mail parser and executes a set of checks. </a:t>
            </a:r>
            <a:endParaRPr lang="en-US" sz="1200" b="1" kern="1200" dirty="0">
              <a:solidFill>
                <a:schemeClr val="tx1"/>
              </a:solidFill>
              <a:effectLst/>
              <a:latin typeface="+mn-lt"/>
              <a:ea typeface="+mn-ea"/>
              <a:cs typeface="+mn-cs"/>
            </a:endParaRPr>
          </a:p>
          <a:p>
            <a:pPr marL="228600" lvl="0" indent="-228600">
              <a:buFont typeface="+mj-lt"/>
              <a:buAutoNum type="arabicPeriod"/>
            </a:pPr>
            <a:r>
              <a:rPr lang="en-US" sz="1200" b="0" kern="1200" dirty="0">
                <a:solidFill>
                  <a:schemeClr val="tx1"/>
                </a:solidFill>
                <a:effectLst/>
                <a:latin typeface="+mn-lt"/>
                <a:ea typeface="+mn-ea"/>
                <a:cs typeface="+mn-cs"/>
              </a:rPr>
              <a:t>Performs a data cleaning operation for the incoming email.</a:t>
            </a:r>
            <a:endParaRPr lang="en-US" sz="1200" b="1" kern="1200" dirty="0">
              <a:solidFill>
                <a:schemeClr val="tx1"/>
              </a:solidFill>
              <a:effectLst/>
              <a:latin typeface="+mn-lt"/>
              <a:ea typeface="+mn-ea"/>
              <a:cs typeface="+mn-cs"/>
            </a:endParaRPr>
          </a:p>
          <a:p>
            <a:pPr marL="228600" lvl="0" indent="-228600">
              <a:buFont typeface="+mj-lt"/>
              <a:buAutoNum type="arabicPeriod"/>
            </a:pPr>
            <a:r>
              <a:rPr lang="en-US" sz="1200" b="0" kern="1200" dirty="0">
                <a:solidFill>
                  <a:schemeClr val="tx1"/>
                </a:solidFill>
                <a:effectLst/>
                <a:latin typeface="+mn-lt"/>
                <a:ea typeface="+mn-ea"/>
                <a:cs typeface="+mn-cs"/>
              </a:rPr>
              <a:t>Performs a data preparation for email body parsing</a:t>
            </a:r>
            <a:endParaRPr lang="en-US" sz="1200" b="1" kern="1200" dirty="0">
              <a:solidFill>
                <a:schemeClr val="tx1"/>
              </a:solidFill>
              <a:effectLst/>
              <a:latin typeface="+mn-lt"/>
              <a:ea typeface="+mn-ea"/>
              <a:cs typeface="+mn-cs"/>
            </a:endParaRPr>
          </a:p>
          <a:p>
            <a:pPr marL="228600" lvl="0" indent="-228600">
              <a:buFont typeface="+mj-lt"/>
              <a:buAutoNum type="arabicPeriod"/>
            </a:pPr>
            <a:r>
              <a:rPr lang="en-US" sz="1200" b="0" kern="1200" dirty="0">
                <a:solidFill>
                  <a:schemeClr val="tx1"/>
                </a:solidFill>
                <a:effectLst/>
                <a:latin typeface="+mn-lt"/>
                <a:ea typeface="+mn-ea"/>
                <a:cs typeface="+mn-cs"/>
              </a:rPr>
              <a:t>Stores email data to EMAIL table</a:t>
            </a:r>
            <a:endParaRPr lang="en-US" sz="1200" b="1" kern="1200" dirty="0">
              <a:solidFill>
                <a:schemeClr val="tx1"/>
              </a:solidFill>
              <a:effectLst/>
              <a:latin typeface="+mn-lt"/>
              <a:ea typeface="+mn-ea"/>
              <a:cs typeface="+mn-cs"/>
            </a:endParaRPr>
          </a:p>
          <a:p>
            <a:pPr marL="228600" lvl="0" indent="-228600">
              <a:buFont typeface="+mj-lt"/>
              <a:buAutoNum type="arabicPeriod"/>
            </a:pPr>
            <a:r>
              <a:rPr lang="en-US" sz="1200" b="0" kern="1200" dirty="0">
                <a:solidFill>
                  <a:schemeClr val="tx1"/>
                </a:solidFill>
                <a:effectLst/>
                <a:latin typeface="+mn-lt"/>
                <a:ea typeface="+mn-ea"/>
                <a:cs typeface="+mn-cs"/>
              </a:rPr>
              <a:t>Performs a keyword count for the pre-defined keywords stored in the KEYWORD table and updates the COUNT table. </a:t>
            </a:r>
            <a:endParaRPr lang="en-US" sz="1200" b="1" kern="1200" dirty="0">
              <a:solidFill>
                <a:schemeClr val="tx1"/>
              </a:solidFill>
              <a:effectLst/>
              <a:latin typeface="+mn-lt"/>
              <a:ea typeface="+mn-ea"/>
              <a:cs typeface="+mn-cs"/>
            </a:endParaRPr>
          </a:p>
          <a:p>
            <a:pPr marL="228600" lvl="0" indent="-228600">
              <a:buFont typeface="+mj-lt"/>
              <a:buAutoNum type="arabicPeriod"/>
            </a:pPr>
            <a:r>
              <a:rPr lang="en-US" sz="1200" b="0" kern="1200" dirty="0">
                <a:solidFill>
                  <a:schemeClr val="tx1"/>
                </a:solidFill>
                <a:effectLst/>
                <a:latin typeface="+mn-lt"/>
                <a:ea typeface="+mn-ea"/>
                <a:cs typeface="+mn-cs"/>
              </a:rPr>
              <a:t>Updates the keyword sentence table with keywords and its context sentences. </a:t>
            </a:r>
            <a:endParaRPr lang="en-US" sz="1200" b="1" kern="1200" dirty="0">
              <a:solidFill>
                <a:schemeClr val="tx1"/>
              </a:solidFill>
              <a:effectLst/>
              <a:latin typeface="+mn-lt"/>
              <a:ea typeface="+mn-ea"/>
              <a:cs typeface="+mn-cs"/>
            </a:endParaRPr>
          </a:p>
          <a:p>
            <a:pPr marL="228600" lvl="0" indent="-228600">
              <a:buFont typeface="+mj-lt"/>
              <a:buAutoNum type="arabicPeriod"/>
            </a:pPr>
            <a:r>
              <a:rPr lang="en-US" sz="1200" b="0" kern="1200" dirty="0">
                <a:solidFill>
                  <a:schemeClr val="tx1"/>
                </a:solidFill>
                <a:effectLst/>
                <a:latin typeface="+mn-lt"/>
                <a:ea typeface="+mn-ea"/>
                <a:cs typeface="+mn-cs"/>
              </a:rPr>
              <a:t>Makes a yonder </a:t>
            </a:r>
            <a:r>
              <a:rPr lang="en-US" sz="1200" b="0" kern="1200" dirty="0" err="1">
                <a:solidFill>
                  <a:schemeClr val="tx1"/>
                </a:solidFill>
                <a:effectLst/>
                <a:latin typeface="+mn-lt"/>
                <a:ea typeface="+mn-ea"/>
                <a:cs typeface="+mn-cs"/>
              </a:rPr>
              <a:t>api</a:t>
            </a:r>
            <a:r>
              <a:rPr lang="en-US" sz="1200" b="0" kern="1200" dirty="0">
                <a:solidFill>
                  <a:schemeClr val="tx1"/>
                </a:solidFill>
                <a:effectLst/>
                <a:latin typeface="+mn-lt"/>
                <a:ea typeface="+mn-ea"/>
                <a:cs typeface="+mn-cs"/>
              </a:rPr>
              <a:t> call with the email body, and updates the following tables</a:t>
            </a:r>
            <a:endParaRPr lang="en-US" sz="1200" b="1" kern="1200" dirty="0">
              <a:solidFill>
                <a:schemeClr val="tx1"/>
              </a:solidFill>
              <a:effectLst/>
              <a:latin typeface="+mn-lt"/>
              <a:ea typeface="+mn-ea"/>
              <a:cs typeface="+mn-cs"/>
            </a:endParaRPr>
          </a:p>
          <a:p>
            <a:pPr marL="685800" lvl="1" indent="-228600">
              <a:buFont typeface="+mj-lt"/>
              <a:buAutoNum type="arabicPeriod"/>
            </a:pPr>
            <a:r>
              <a:rPr lang="en-US" sz="1200" b="0" kern="1200" dirty="0" err="1">
                <a:solidFill>
                  <a:schemeClr val="tx1"/>
                </a:solidFill>
                <a:effectLst/>
                <a:latin typeface="+mn-lt"/>
                <a:ea typeface="+mn-ea"/>
                <a:cs typeface="+mn-cs"/>
              </a:rPr>
              <a:t>Email_emotion</a:t>
            </a:r>
            <a:r>
              <a:rPr lang="en-US" sz="1200" b="0" kern="1200" dirty="0">
                <a:solidFill>
                  <a:schemeClr val="tx1"/>
                </a:solidFill>
                <a:effectLst/>
                <a:latin typeface="+mn-lt"/>
                <a:ea typeface="+mn-ea"/>
                <a:cs typeface="+mn-cs"/>
              </a:rPr>
              <a:t> (Emotional Reaction)</a:t>
            </a:r>
            <a:endParaRPr lang="en-US" sz="1200" b="1" kern="1200" dirty="0">
              <a:solidFill>
                <a:schemeClr val="tx1"/>
              </a:solidFill>
              <a:effectLst/>
              <a:latin typeface="+mn-lt"/>
              <a:ea typeface="+mn-ea"/>
              <a:cs typeface="+mn-cs"/>
            </a:endParaRPr>
          </a:p>
          <a:p>
            <a:pPr marL="685800" lvl="1" indent="-228600">
              <a:buFont typeface="+mj-lt"/>
              <a:buAutoNum type="arabicPeriod"/>
            </a:pPr>
            <a:r>
              <a:rPr lang="en-US" sz="1200" b="0" kern="1200" dirty="0" err="1">
                <a:solidFill>
                  <a:schemeClr val="tx1"/>
                </a:solidFill>
                <a:effectLst/>
                <a:latin typeface="+mn-lt"/>
                <a:ea typeface="+mn-ea"/>
                <a:cs typeface="+mn-cs"/>
              </a:rPr>
              <a:t>Emai_keywords</a:t>
            </a:r>
            <a:r>
              <a:rPr lang="en-US" sz="1200" b="0" kern="1200" dirty="0">
                <a:solidFill>
                  <a:schemeClr val="tx1"/>
                </a:solidFill>
                <a:effectLst/>
                <a:latin typeface="+mn-lt"/>
                <a:ea typeface="+mn-ea"/>
                <a:cs typeface="+mn-cs"/>
              </a:rPr>
              <a:t> (Keyword Extraction)</a:t>
            </a:r>
            <a:endParaRPr lang="en-US" sz="1200" b="1" kern="1200" dirty="0">
              <a:solidFill>
                <a:schemeClr val="tx1"/>
              </a:solidFill>
              <a:effectLst/>
              <a:latin typeface="+mn-lt"/>
              <a:ea typeface="+mn-ea"/>
              <a:cs typeface="+mn-cs"/>
            </a:endParaRPr>
          </a:p>
          <a:p>
            <a:pPr marL="685800" lvl="1" indent="-228600">
              <a:buFont typeface="+mj-lt"/>
              <a:buAutoNum type="arabicPeriod"/>
            </a:pPr>
            <a:r>
              <a:rPr lang="en-US" sz="1200" b="0" kern="1200" dirty="0" err="1">
                <a:solidFill>
                  <a:schemeClr val="tx1"/>
                </a:solidFill>
                <a:effectLst/>
                <a:latin typeface="+mn-lt"/>
                <a:ea typeface="+mn-ea"/>
                <a:cs typeface="+mn-cs"/>
              </a:rPr>
              <a:t>Email_entities</a:t>
            </a:r>
            <a:r>
              <a:rPr lang="en-US" sz="1200" b="0" kern="1200" dirty="0">
                <a:solidFill>
                  <a:schemeClr val="tx1"/>
                </a:solidFill>
                <a:effectLst/>
                <a:latin typeface="+mn-lt"/>
                <a:ea typeface="+mn-ea"/>
                <a:cs typeface="+mn-cs"/>
              </a:rPr>
              <a:t> (Entity Extraction)</a:t>
            </a:r>
            <a:endParaRPr lang="en-US" sz="1200" b="1" kern="1200" dirty="0">
              <a:solidFill>
                <a:schemeClr val="tx1"/>
              </a:solidFill>
              <a:effectLst/>
              <a:latin typeface="+mn-lt"/>
              <a:ea typeface="+mn-ea"/>
              <a:cs typeface="+mn-cs"/>
            </a:endParaRPr>
          </a:p>
          <a:p>
            <a:pPr marL="685800" lvl="1" indent="-228600">
              <a:buFont typeface="+mj-lt"/>
              <a:buAutoNum type="arabicPeriod"/>
            </a:pPr>
            <a:r>
              <a:rPr lang="en-US" sz="1200" b="0" kern="1200" dirty="0" err="1">
                <a:solidFill>
                  <a:schemeClr val="tx1"/>
                </a:solidFill>
                <a:effectLst/>
                <a:latin typeface="+mn-lt"/>
                <a:ea typeface="+mn-ea"/>
                <a:cs typeface="+mn-cs"/>
              </a:rPr>
              <a:t>Email_sentiment</a:t>
            </a:r>
            <a:r>
              <a:rPr lang="en-US" sz="1200" b="0" kern="1200" dirty="0">
                <a:solidFill>
                  <a:schemeClr val="tx1"/>
                </a:solidFill>
                <a:effectLst/>
                <a:latin typeface="+mn-lt"/>
                <a:ea typeface="+mn-ea"/>
                <a:cs typeface="+mn-cs"/>
              </a:rPr>
              <a:t> (Sentiment Analysis)</a:t>
            </a:r>
            <a:endParaRPr lang="en-US" sz="1200" b="1" kern="1200" dirty="0">
              <a:solidFill>
                <a:schemeClr val="tx1"/>
              </a:solidFill>
              <a:effectLst/>
              <a:latin typeface="+mn-lt"/>
              <a:ea typeface="+mn-ea"/>
              <a:cs typeface="+mn-cs"/>
            </a:endParaRPr>
          </a:p>
          <a:p>
            <a:pPr marL="685800" lvl="1" indent="-228600">
              <a:buFont typeface="+mj-lt"/>
              <a:buAutoNum type="arabicPeriod"/>
            </a:pPr>
            <a:r>
              <a:rPr lang="en-US" sz="1200" b="0" kern="1200" dirty="0" err="1">
                <a:solidFill>
                  <a:schemeClr val="tx1"/>
                </a:solidFill>
                <a:effectLst/>
                <a:latin typeface="+mn-lt"/>
                <a:ea typeface="+mn-ea"/>
                <a:cs typeface="+mn-cs"/>
              </a:rPr>
              <a:t>Email_taxonomy</a:t>
            </a:r>
            <a:r>
              <a:rPr lang="en-US" sz="1200" b="0" kern="1200" dirty="0">
                <a:solidFill>
                  <a:schemeClr val="tx1"/>
                </a:solidFill>
                <a:effectLst/>
                <a:latin typeface="+mn-lt"/>
                <a:ea typeface="+mn-ea"/>
                <a:cs typeface="+mn-cs"/>
              </a:rPr>
              <a:t> (Taxonomy Classification)</a:t>
            </a:r>
            <a:endParaRPr lang="en-US" sz="1200" b="1" kern="1200" dirty="0">
              <a:solidFill>
                <a:schemeClr val="tx1"/>
              </a:solidFill>
              <a:effectLst/>
              <a:latin typeface="+mn-lt"/>
              <a:ea typeface="+mn-ea"/>
              <a:cs typeface="+mn-cs"/>
            </a:endParaRPr>
          </a:p>
          <a:p>
            <a:pPr marL="685800" lvl="1" indent="-228600">
              <a:buFont typeface="+mj-lt"/>
              <a:buAutoNum type="arabicPeriod"/>
            </a:pPr>
            <a:r>
              <a:rPr lang="en-US" sz="1200" b="0" kern="1200" dirty="0" err="1">
                <a:solidFill>
                  <a:schemeClr val="tx1"/>
                </a:solidFill>
                <a:effectLst/>
                <a:latin typeface="+mn-lt"/>
                <a:ea typeface="+mn-ea"/>
                <a:cs typeface="+mn-cs"/>
              </a:rPr>
              <a:t>Email_summary</a:t>
            </a:r>
            <a:r>
              <a:rPr lang="en-US" sz="1200" b="0" kern="1200" dirty="0">
                <a:solidFill>
                  <a:schemeClr val="tx1"/>
                </a:solidFill>
                <a:effectLst/>
                <a:latin typeface="+mn-lt"/>
                <a:ea typeface="+mn-ea"/>
                <a:cs typeface="+mn-cs"/>
              </a:rPr>
              <a:t> (Text Summarization)</a:t>
            </a:r>
            <a:endParaRPr lang="en-US" sz="1200" b="1" kern="1200" dirty="0">
              <a:solidFill>
                <a:schemeClr val="tx1"/>
              </a:solidFill>
              <a:effectLst/>
              <a:latin typeface="+mn-lt"/>
              <a:ea typeface="+mn-ea"/>
              <a:cs typeface="+mn-cs"/>
            </a:endParaRPr>
          </a:p>
          <a:p>
            <a:pPr marL="685800" lvl="1" indent="-228600">
              <a:buFont typeface="+mj-lt"/>
              <a:buAutoNum type="arabicPeriod"/>
            </a:pPr>
            <a:r>
              <a:rPr lang="en-US" sz="1200" b="0" kern="1200" dirty="0" err="1">
                <a:solidFill>
                  <a:schemeClr val="tx1"/>
                </a:solidFill>
                <a:effectLst/>
                <a:latin typeface="+mn-lt"/>
                <a:ea typeface="+mn-ea"/>
                <a:cs typeface="+mn-cs"/>
              </a:rPr>
              <a:t>Email_tags</a:t>
            </a:r>
            <a:r>
              <a:rPr lang="en-US" sz="1200" b="0" kern="1200" dirty="0">
                <a:solidFill>
                  <a:schemeClr val="tx1"/>
                </a:solidFill>
                <a:effectLst/>
                <a:latin typeface="+mn-lt"/>
                <a:ea typeface="+mn-ea"/>
                <a:cs typeface="+mn-cs"/>
              </a:rPr>
              <a:t> (Concept Tagging)</a:t>
            </a:r>
            <a:endParaRPr lang="en-US" sz="1200" b="1" kern="1200" dirty="0">
              <a:solidFill>
                <a:schemeClr val="tx1"/>
              </a:solidFill>
              <a:effectLst/>
              <a:latin typeface="+mn-lt"/>
              <a:ea typeface="+mn-ea"/>
              <a:cs typeface="+mn-cs"/>
            </a:endParaRPr>
          </a:p>
          <a:p>
            <a:pPr marL="228600" lvl="0" indent="-228600">
              <a:buFont typeface="+mj-lt"/>
              <a:buAutoNum type="arabicPeriod"/>
            </a:pPr>
            <a:r>
              <a:rPr lang="en-US" sz="1200" b="0" kern="1200" dirty="0">
                <a:solidFill>
                  <a:schemeClr val="tx1"/>
                </a:solidFill>
                <a:effectLst/>
                <a:latin typeface="+mn-lt"/>
                <a:ea typeface="+mn-ea"/>
                <a:cs typeface="+mn-cs"/>
              </a:rPr>
              <a:t>After processing the HTTP Request from API Gateway, as a  response  API will send back with a status code and response body. </a:t>
            </a:r>
            <a:endParaRPr lang="en-US" sz="1200" b="1" kern="1200" dirty="0">
              <a:solidFill>
                <a:schemeClr val="tx1"/>
              </a:solidFill>
              <a:effectLst/>
              <a:latin typeface="+mn-lt"/>
              <a:ea typeface="+mn-ea"/>
              <a:cs typeface="+mn-cs"/>
            </a:endParaRPr>
          </a:p>
          <a:p>
            <a:pPr marL="228600" lvl="0" indent="-228600">
              <a:buFont typeface="+mj-lt"/>
              <a:buAutoNum type="arabicPeriod"/>
            </a:pPr>
            <a:r>
              <a:rPr lang="en-US" sz="1200" b="0" kern="1200" dirty="0">
                <a:solidFill>
                  <a:schemeClr val="tx1"/>
                </a:solidFill>
                <a:effectLst/>
                <a:latin typeface="+mn-lt"/>
                <a:ea typeface="+mn-ea"/>
                <a:cs typeface="+mn-cs"/>
              </a:rPr>
              <a:t>If the algorithms fail, an  error  status </a:t>
            </a:r>
            <a:r>
              <a:rPr lang="en-US" sz="1200" b="0" kern="1200" dirty="0" err="1">
                <a:solidFill>
                  <a:schemeClr val="tx1"/>
                </a:solidFill>
                <a:effectLst/>
                <a:latin typeface="+mn-lt"/>
                <a:ea typeface="+mn-ea"/>
                <a:cs typeface="+mn-cs"/>
              </a:rPr>
              <a:t>scode</a:t>
            </a:r>
            <a:r>
              <a:rPr lang="en-US" sz="1200" b="0" kern="1200" dirty="0">
                <a:solidFill>
                  <a:schemeClr val="tx1"/>
                </a:solidFill>
                <a:effectLst/>
                <a:latin typeface="+mn-lt"/>
                <a:ea typeface="+mn-ea"/>
                <a:cs typeface="+mn-cs"/>
              </a:rPr>
              <a:t> and a message is retuned to the API gateway as a response. </a:t>
            </a:r>
            <a:endParaRPr lang="en-US" sz="1200" b="1"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ECD3DE46-0A2F-4E36-875B-91071FCB68AD}" type="slidenum">
              <a:rPr lang="en-US" smtClean="0"/>
              <a:t>18</a:t>
            </a:fld>
            <a:endParaRPr lang="en-US"/>
          </a:p>
        </p:txBody>
      </p:sp>
    </p:spTree>
    <p:extLst>
      <p:ext uri="{BB962C8B-B14F-4D97-AF65-F5344CB8AC3E}">
        <p14:creationId xmlns:p14="http://schemas.microsoft.com/office/powerpoint/2010/main" val="11772468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then comes the final module , the data insights module where the outputs are represented in a graphical presentation </a:t>
            </a:r>
          </a:p>
          <a:p>
            <a:r>
              <a:rPr lang="en-US" dirty="0"/>
              <a:t>After updating and processing all the tables in the </a:t>
            </a:r>
            <a:r>
              <a:rPr lang="en-US" dirty="0" err="1"/>
              <a:t>dynamodb</a:t>
            </a:r>
            <a:r>
              <a:rPr lang="en-US" dirty="0"/>
              <a:t> module </a:t>
            </a:r>
          </a:p>
          <a:p>
            <a:r>
              <a:rPr lang="en-US" dirty="0"/>
              <a:t>It sends all  the results of each table to the tableau dashboard</a:t>
            </a:r>
          </a:p>
          <a:p>
            <a:pPr marL="228600" lvl="0" indent="-228600">
              <a:buFont typeface="+mj-lt"/>
              <a:buAutoNum type="arabicPeriod"/>
            </a:pPr>
            <a:r>
              <a:rPr lang="en-US" sz="1200" b="0" kern="1200" dirty="0">
                <a:solidFill>
                  <a:schemeClr val="tx1"/>
                </a:solidFill>
                <a:effectLst/>
                <a:latin typeface="+mn-lt"/>
                <a:ea typeface="+mn-ea"/>
                <a:cs typeface="+mn-cs"/>
              </a:rPr>
              <a:t>Tableau dashboard reads data from the database and creates a graph report for marketers.</a:t>
            </a:r>
            <a:endParaRPr lang="en-US" sz="1200" b="1" kern="1200" dirty="0">
              <a:solidFill>
                <a:schemeClr val="tx1"/>
              </a:solidFill>
              <a:effectLst/>
              <a:latin typeface="+mn-lt"/>
              <a:ea typeface="+mn-ea"/>
              <a:cs typeface="+mn-cs"/>
            </a:endParaRPr>
          </a:p>
          <a:p>
            <a:pPr marL="228600" lvl="0" indent="-228600">
              <a:buFont typeface="+mj-lt"/>
              <a:buAutoNum type="arabicPeriod"/>
            </a:pPr>
            <a:r>
              <a:rPr lang="en-US" sz="1200" b="0" kern="1200" dirty="0">
                <a:solidFill>
                  <a:schemeClr val="tx1"/>
                </a:solidFill>
                <a:effectLst/>
                <a:latin typeface="+mn-lt"/>
                <a:ea typeface="+mn-ea"/>
                <a:cs typeface="+mn-cs"/>
              </a:rPr>
              <a:t>Insights obtained from the tableau report is then used by a marketer to prioritize the tasks, and then responds to a customer’s inquiry.</a:t>
            </a:r>
            <a:endParaRPr lang="en-US" sz="1200" b="1"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ECD3DE46-0A2F-4E36-875B-91071FCB68AD}" type="slidenum">
              <a:rPr lang="en-US" smtClean="0"/>
              <a:t>19</a:t>
            </a:fld>
            <a:endParaRPr lang="en-US"/>
          </a:p>
        </p:txBody>
      </p:sp>
    </p:spTree>
    <p:extLst>
      <p:ext uri="{BB962C8B-B14F-4D97-AF65-F5344CB8AC3E}">
        <p14:creationId xmlns:p14="http://schemas.microsoft.com/office/powerpoint/2010/main" val="15828188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THE SNAPSHOTS OF MAIL PARSER AND AWS CLOUDWATCH LOG</a:t>
            </a:r>
          </a:p>
          <a:p>
            <a:r>
              <a:rPr lang="en-US" dirty="0"/>
              <a:t>IN MAIL PARSER, WE CAN SEE OUTPUTS OF THE ORIGINAL MAIL WHICH IS STORED ON THE MAIL PARSER, THE PARSED DATA GENERATED  USNG A SET OF REGULAR EXPRESSION PARSING RULES,AND THE PRE CONFIGURED WEBHOOK DISPATCH WHICH WLLL CONNECTED THE TARGETED URL TO THE MAIL PARSER</a:t>
            </a:r>
          </a:p>
          <a:p>
            <a:endParaRPr lang="en-US" dirty="0"/>
          </a:p>
          <a:p>
            <a:r>
              <a:rPr lang="en-US" dirty="0"/>
              <a:t>IN AWS CLOUD WATCH LOG</a:t>
            </a:r>
          </a:p>
        </p:txBody>
      </p:sp>
      <p:sp>
        <p:nvSpPr>
          <p:cNvPr id="4" name="Slide Number Placeholder 3"/>
          <p:cNvSpPr>
            <a:spLocks noGrp="1"/>
          </p:cNvSpPr>
          <p:nvPr>
            <p:ph type="sldNum" sz="quarter" idx="5"/>
          </p:nvPr>
        </p:nvSpPr>
        <p:spPr/>
        <p:txBody>
          <a:bodyPr/>
          <a:lstStyle/>
          <a:p>
            <a:fld id="{ECD3DE46-0A2F-4E36-875B-91071FCB68AD}" type="slidenum">
              <a:rPr lang="en-US" smtClean="0"/>
              <a:t>20</a:t>
            </a:fld>
            <a:endParaRPr lang="en-US"/>
          </a:p>
        </p:txBody>
      </p:sp>
    </p:spTree>
    <p:extLst>
      <p:ext uri="{BB962C8B-B14F-4D97-AF65-F5344CB8AC3E}">
        <p14:creationId xmlns:p14="http://schemas.microsoft.com/office/powerpoint/2010/main" val="6812079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D3DE46-0A2F-4E36-875B-91071FCB68AD}" type="slidenum">
              <a:rPr lang="en-US" smtClean="0"/>
              <a:t>2</a:t>
            </a:fld>
            <a:endParaRPr lang="en-US"/>
          </a:p>
        </p:txBody>
      </p:sp>
    </p:spTree>
    <p:extLst>
      <p:ext uri="{BB962C8B-B14F-4D97-AF65-F5344CB8AC3E}">
        <p14:creationId xmlns:p14="http://schemas.microsoft.com/office/powerpoint/2010/main" val="30531478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Smart  email assistant </a:t>
            </a:r>
          </a:p>
          <a:p>
            <a:endParaRPr lang="en-US" dirty="0"/>
          </a:p>
          <a:p>
            <a:pPr marL="228600" indent="-228600">
              <a:buFont typeface="+mj-lt"/>
              <a:buAutoNum type="arabicPeriod"/>
            </a:pPr>
            <a:r>
              <a:rPr lang="en-US" dirty="0"/>
              <a:t>Smart email assistant is an </a:t>
            </a:r>
            <a:r>
              <a:rPr lang="en-US" dirty="0" err="1"/>
              <a:t>api</a:t>
            </a:r>
            <a:r>
              <a:rPr lang="en-US" dirty="0"/>
              <a:t> built for marketers to better understand the customers by closely monitoring the email exchanges and provide email insights to the marketers.</a:t>
            </a:r>
          </a:p>
          <a:p>
            <a:pPr marL="228600" indent="-228600">
              <a:buFont typeface="+mj-lt"/>
              <a:buAutoNum type="arabicPeriod"/>
            </a:pPr>
            <a:r>
              <a:rPr lang="en-US" dirty="0"/>
              <a:t>In simple words, the purpose is to collect email from customers and give  back insights to the marketers to make customer inquiries better .</a:t>
            </a:r>
          </a:p>
          <a:p>
            <a:pPr marL="228600" indent="-228600">
              <a:buFont typeface="+mj-lt"/>
              <a:buAutoNum type="arabicPeriod"/>
            </a:pPr>
            <a:r>
              <a:rPr lang="en-US" dirty="0"/>
              <a:t>-</a:t>
            </a:r>
            <a:r>
              <a:rPr lang="en-US" sz="1200" kern="1200" dirty="0">
                <a:solidFill>
                  <a:schemeClr val="tx1"/>
                </a:solidFill>
                <a:effectLst/>
                <a:latin typeface="+mn-lt"/>
                <a:ea typeface="+mn-ea"/>
                <a:cs typeface="+mn-cs"/>
              </a:rPr>
              <a:t>Email insight includes keyword selection and categorization, text summarization, sentiment analysis, emotional reaction, entity extraction and taxonomy classification. </a:t>
            </a:r>
          </a:p>
          <a:p>
            <a:pPr marL="228600" indent="-228600">
              <a:buFont typeface="+mj-lt"/>
              <a:buAutoNum type="arabicPeriod"/>
            </a:pPr>
            <a:r>
              <a:rPr lang="en-US" sz="1200" kern="1200" dirty="0">
                <a:solidFill>
                  <a:schemeClr val="tx1"/>
                </a:solidFill>
                <a:effectLst/>
                <a:latin typeface="+mn-lt"/>
                <a:ea typeface="+mn-ea"/>
                <a:cs typeface="+mn-cs"/>
              </a:rPr>
              <a:t>- Smart Email Assistant also provides a context sentence extraction capability for a set of keywords administered by a marketer</a:t>
            </a:r>
            <a:r>
              <a:rPr lang="en-US" sz="1200" b="1" kern="1200" dirty="0">
                <a:solidFill>
                  <a:schemeClr val="tx1"/>
                </a:solidFill>
                <a:effectLst/>
                <a:latin typeface="+mn-lt"/>
                <a:ea typeface="+mn-ea"/>
                <a:cs typeface="+mn-cs"/>
              </a:rPr>
              <a:t>.</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a:solidFill>
                  <a:schemeClr val="tx1"/>
                </a:solidFill>
                <a:effectLst/>
                <a:latin typeface="+mn-lt"/>
                <a:ea typeface="+mn-ea"/>
                <a:cs typeface="+mn-cs"/>
              </a:rPr>
              <a:t>Smart Email Assistant provides a multi-step solution to give a better customer experience for a customer's email communications.</a:t>
            </a:r>
          </a:p>
          <a:p>
            <a:pPr marL="228600" indent="-228600">
              <a:buFont typeface="+mj-lt"/>
              <a:buAutoNum type="arabicPeriod"/>
            </a:pPr>
            <a:endParaRPr lang="en-US" dirty="0"/>
          </a:p>
        </p:txBody>
      </p:sp>
      <p:sp>
        <p:nvSpPr>
          <p:cNvPr id="4" name="Slide Number Placeholder 3"/>
          <p:cNvSpPr>
            <a:spLocks noGrp="1"/>
          </p:cNvSpPr>
          <p:nvPr>
            <p:ph type="sldNum" sz="quarter" idx="5"/>
          </p:nvPr>
        </p:nvSpPr>
        <p:spPr/>
        <p:txBody>
          <a:bodyPr/>
          <a:lstStyle/>
          <a:p>
            <a:fld id="{ECD3DE46-0A2F-4E36-875B-91071FCB68AD}" type="slidenum">
              <a:rPr lang="en-US" smtClean="0"/>
              <a:t>3</a:t>
            </a:fld>
            <a:endParaRPr lang="en-US"/>
          </a:p>
        </p:txBody>
      </p:sp>
    </p:spTree>
    <p:extLst>
      <p:ext uri="{BB962C8B-B14F-4D97-AF65-F5344CB8AC3E}">
        <p14:creationId xmlns:p14="http://schemas.microsoft.com/office/powerpoint/2010/main" val="34906635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then comes the literature survey, the first one is the </a:t>
            </a:r>
          </a:p>
          <a:p>
            <a:r>
              <a:rPr lang="en-US" dirty="0"/>
              <a:t>Parsing of nested internet electronic mail documents</a:t>
            </a:r>
          </a:p>
          <a:p>
            <a:endParaRPr lang="en-US" dirty="0"/>
          </a:p>
          <a:p>
            <a:pPr marL="228600" indent="-228600">
              <a:buFont typeface="+mj-lt"/>
              <a:buAutoNum type="arabicPeriod"/>
            </a:pPr>
            <a:r>
              <a:rPr lang="en-US" dirty="0"/>
              <a:t>It is a system for processing  the large amount of incoming emails from the customers regarding the UCE and other service disruptions</a:t>
            </a:r>
          </a:p>
          <a:p>
            <a:pPr marL="228600" indent="-228600">
              <a:buFont typeface="+mj-lt"/>
              <a:buAutoNum type="arabicPeriod"/>
            </a:pPr>
            <a:r>
              <a:rPr lang="en-US" dirty="0"/>
              <a:t>The process Parses the  header and body portion from each mail and strips out the unwanted characters from it and extracts the main content  from that mail.</a:t>
            </a:r>
          </a:p>
          <a:p>
            <a:pPr marL="228600" indent="-228600">
              <a:buFont typeface="+mj-lt"/>
              <a:buAutoNum type="arabicPeriod"/>
            </a:pPr>
            <a:r>
              <a:rPr lang="en-US" dirty="0"/>
              <a:t>And the extracted data can be input to the database accessed by CSC and ISP.</a:t>
            </a:r>
          </a:p>
        </p:txBody>
      </p:sp>
      <p:sp>
        <p:nvSpPr>
          <p:cNvPr id="4" name="Slide Number Placeholder 3"/>
          <p:cNvSpPr>
            <a:spLocks noGrp="1"/>
          </p:cNvSpPr>
          <p:nvPr>
            <p:ph type="sldNum" sz="quarter" idx="5"/>
          </p:nvPr>
        </p:nvSpPr>
        <p:spPr/>
        <p:txBody>
          <a:bodyPr/>
          <a:lstStyle/>
          <a:p>
            <a:fld id="{ECD3DE46-0A2F-4E36-875B-91071FCB68AD}" type="slidenum">
              <a:rPr lang="en-US" smtClean="0"/>
              <a:t>4</a:t>
            </a:fld>
            <a:endParaRPr lang="en-US"/>
          </a:p>
        </p:txBody>
      </p:sp>
    </p:spTree>
    <p:extLst>
      <p:ext uri="{BB962C8B-B14F-4D97-AF65-F5344CB8AC3E}">
        <p14:creationId xmlns:p14="http://schemas.microsoft.com/office/powerpoint/2010/main" val="38396473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the second one is automated parsing of email messages</a:t>
            </a:r>
          </a:p>
          <a:p>
            <a:pPr marL="228600" indent="-228600">
              <a:buFont typeface="+mj-lt"/>
              <a:buAutoNum type="arabicPeriod"/>
            </a:pPr>
            <a:r>
              <a:rPr lang="en-US" dirty="0"/>
              <a:t>It is  an automated parser to identify the components such as header, body , signature.</a:t>
            </a:r>
          </a:p>
          <a:p>
            <a:pPr marL="228600" indent="-228600">
              <a:buFont typeface="+mj-lt"/>
              <a:buAutoNum type="arabicPeriod"/>
            </a:pPr>
            <a:r>
              <a:rPr lang="en-US" dirty="0"/>
              <a:t>The parser uses an HMM in which the lines making up an email will consider to be a sequence of </a:t>
            </a:r>
            <a:r>
              <a:rPr lang="en-US"/>
              <a:t>observationsss</a:t>
            </a:r>
            <a:endParaRPr lang="en-US" dirty="0"/>
          </a:p>
          <a:p>
            <a:pPr marL="228600" indent="-228600">
              <a:buFont typeface="+mj-lt"/>
              <a:buAutoNum type="arabicPeriod"/>
            </a:pPr>
            <a:endParaRPr lang="en-US" dirty="0"/>
          </a:p>
          <a:p>
            <a:pPr marL="228600" indent="-228600">
              <a:buFont typeface="+mj-lt"/>
              <a:buAutoNum type="arabicPeriod"/>
            </a:pPr>
            <a:endParaRPr lang="en-US" dirty="0"/>
          </a:p>
        </p:txBody>
      </p:sp>
      <p:sp>
        <p:nvSpPr>
          <p:cNvPr id="4" name="Slide Number Placeholder 3"/>
          <p:cNvSpPr>
            <a:spLocks noGrp="1"/>
          </p:cNvSpPr>
          <p:nvPr>
            <p:ph type="sldNum" sz="quarter" idx="5"/>
          </p:nvPr>
        </p:nvSpPr>
        <p:spPr/>
        <p:txBody>
          <a:bodyPr/>
          <a:lstStyle/>
          <a:p>
            <a:fld id="{ECD3DE46-0A2F-4E36-875B-91071FCB68AD}" type="slidenum">
              <a:rPr lang="en-US" smtClean="0"/>
              <a:t>5</a:t>
            </a:fld>
            <a:endParaRPr lang="en-US"/>
          </a:p>
        </p:txBody>
      </p:sp>
    </p:spTree>
    <p:extLst>
      <p:ext uri="{BB962C8B-B14F-4D97-AF65-F5344CB8AC3E}">
        <p14:creationId xmlns:p14="http://schemas.microsoft.com/office/powerpoint/2010/main" val="33711255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problem definition is </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a:t>-</a:t>
            </a:r>
            <a:r>
              <a:rPr lang="en-US" sz="1200" kern="1200" dirty="0">
                <a:solidFill>
                  <a:schemeClr val="tx1"/>
                </a:solidFill>
                <a:effectLst/>
                <a:latin typeface="+mn-lt"/>
                <a:ea typeface="+mn-ea"/>
                <a:cs typeface="+mn-cs"/>
              </a:rPr>
              <a:t>Email in its current form is fundamentally chaotic and difficult to extract from the confines of the inbox – which makes Smart Email Assistant (SEA) so useful.</a:t>
            </a:r>
          </a:p>
          <a:p>
            <a:pPr marL="228600" indent="-228600">
              <a:buFont typeface="+mj-lt"/>
              <a:buAutoNum type="arabicPeriod"/>
            </a:pPr>
            <a:r>
              <a:rPr lang="en-US" dirty="0"/>
              <a:t>-</a:t>
            </a:r>
            <a:r>
              <a:rPr lang="en-US" sz="1200" kern="1200" dirty="0">
                <a:solidFill>
                  <a:schemeClr val="tx1"/>
                </a:solidFill>
                <a:effectLst/>
                <a:latin typeface="+mn-lt"/>
                <a:ea typeface="+mn-ea"/>
                <a:cs typeface="+mn-cs"/>
              </a:rPr>
              <a:t>With the enormous amount of incoming emails, marketers and sales team struggle to prioritize emails, thereby resulting in delivering a delayed response to some of the crucial emails which result in providing a poor customer experience.</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a:solidFill>
                  <a:schemeClr val="tx1"/>
                </a:solidFill>
                <a:effectLst/>
                <a:latin typeface="+mn-lt"/>
                <a:ea typeface="+mn-ea"/>
                <a:cs typeface="+mn-cs"/>
              </a:rPr>
              <a:t>For example, if an email sent by the customer  is 200 words long, it would take a marketer minimum of 2 to 3 minutes or longer before taking any action, and thereby reducing a marketer's bandwidth.</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a:solidFill>
                  <a:schemeClr val="tx1"/>
                </a:solidFill>
                <a:effectLst/>
                <a:latin typeface="+mn-lt"/>
                <a:ea typeface="+mn-ea"/>
                <a:cs typeface="+mn-cs"/>
              </a:rPr>
              <a:t>-Smart Email Assistant provides a multi-step solution to give a better customer experience for a customer's email communications.</a:t>
            </a:r>
          </a:p>
          <a:p>
            <a:endParaRPr lang="en-US" dirty="0"/>
          </a:p>
        </p:txBody>
      </p:sp>
      <p:sp>
        <p:nvSpPr>
          <p:cNvPr id="4" name="Slide Number Placeholder 3"/>
          <p:cNvSpPr>
            <a:spLocks noGrp="1"/>
          </p:cNvSpPr>
          <p:nvPr>
            <p:ph type="sldNum" sz="quarter" idx="5"/>
          </p:nvPr>
        </p:nvSpPr>
        <p:spPr/>
        <p:txBody>
          <a:bodyPr/>
          <a:lstStyle/>
          <a:p>
            <a:fld id="{ECD3DE46-0A2F-4E36-875B-91071FCB68AD}" type="slidenum">
              <a:rPr lang="en-US" smtClean="0"/>
              <a:t>6</a:t>
            </a:fld>
            <a:endParaRPr lang="en-US"/>
          </a:p>
        </p:txBody>
      </p:sp>
    </p:spTree>
    <p:extLst>
      <p:ext uri="{BB962C8B-B14F-4D97-AF65-F5344CB8AC3E}">
        <p14:creationId xmlns:p14="http://schemas.microsoft.com/office/powerpoint/2010/main" val="3359159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sz="1200" kern="1200" dirty="0">
                <a:solidFill>
                  <a:schemeClr val="tx1"/>
                </a:solidFill>
                <a:effectLst/>
                <a:latin typeface="+mn-lt"/>
                <a:ea typeface="+mn-ea"/>
                <a:cs typeface="+mn-cs"/>
              </a:rPr>
              <a:t>. With the recent shift in customers using digital platform to communicate with businesses, it is a challenging task for a business representative to go through all the emails, prioritize them and take necessary actions.</a:t>
            </a:r>
          </a:p>
          <a:p>
            <a:pPr marL="228600" indent="-228600">
              <a:buFont typeface="+mj-lt"/>
              <a:buAutoNum type="arabicPeriod"/>
            </a:pPr>
            <a:r>
              <a:rPr lang="en-US" sz="1200" kern="1200" dirty="0">
                <a:solidFill>
                  <a:schemeClr val="tx1"/>
                </a:solidFill>
                <a:effectLst/>
                <a:latin typeface="+mn-lt"/>
                <a:ea typeface="+mn-ea"/>
                <a:cs typeface="+mn-cs"/>
              </a:rPr>
              <a:t>Some of the problems faced by the marketers can be overcome with the help of smart email assistant.</a:t>
            </a:r>
          </a:p>
          <a:p>
            <a:pPr marL="228600" indent="-228600">
              <a:buFont typeface="+mj-lt"/>
              <a:buAutoNum type="arabicPeriod"/>
            </a:pPr>
            <a:endParaRPr lang="en-US" dirty="0"/>
          </a:p>
        </p:txBody>
      </p:sp>
      <p:sp>
        <p:nvSpPr>
          <p:cNvPr id="4" name="Slide Number Placeholder 3"/>
          <p:cNvSpPr>
            <a:spLocks noGrp="1"/>
          </p:cNvSpPr>
          <p:nvPr>
            <p:ph type="sldNum" sz="quarter" idx="5"/>
          </p:nvPr>
        </p:nvSpPr>
        <p:spPr/>
        <p:txBody>
          <a:bodyPr/>
          <a:lstStyle/>
          <a:p>
            <a:fld id="{ECD3DE46-0A2F-4E36-875B-91071FCB68AD}" type="slidenum">
              <a:rPr lang="en-US" smtClean="0"/>
              <a:t>7</a:t>
            </a:fld>
            <a:endParaRPr lang="en-US"/>
          </a:p>
        </p:txBody>
      </p:sp>
    </p:spTree>
    <p:extLst>
      <p:ext uri="{BB962C8B-B14F-4D97-AF65-F5344CB8AC3E}">
        <p14:creationId xmlns:p14="http://schemas.microsoft.com/office/powerpoint/2010/main" val="26609928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7 modules and they are:</a:t>
            </a:r>
          </a:p>
        </p:txBody>
      </p:sp>
      <p:sp>
        <p:nvSpPr>
          <p:cNvPr id="4" name="Slide Number Placeholder 3"/>
          <p:cNvSpPr>
            <a:spLocks noGrp="1"/>
          </p:cNvSpPr>
          <p:nvPr>
            <p:ph type="sldNum" sz="quarter" idx="5"/>
          </p:nvPr>
        </p:nvSpPr>
        <p:spPr/>
        <p:txBody>
          <a:bodyPr/>
          <a:lstStyle/>
          <a:p>
            <a:fld id="{ECD3DE46-0A2F-4E36-875B-91071FCB68AD}" type="slidenum">
              <a:rPr lang="en-US" smtClean="0"/>
              <a:t>8</a:t>
            </a:fld>
            <a:endParaRPr lang="en-US"/>
          </a:p>
        </p:txBody>
      </p:sp>
    </p:spTree>
    <p:extLst>
      <p:ext uri="{BB962C8B-B14F-4D97-AF65-F5344CB8AC3E}">
        <p14:creationId xmlns:p14="http://schemas.microsoft.com/office/powerpoint/2010/main" val="36855456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one is mail parser mailbox module </a:t>
            </a:r>
          </a:p>
          <a:p>
            <a:pPr marL="228600" indent="-228600">
              <a:buFont typeface="+mj-lt"/>
              <a:buAutoNum type="arabicPeriod"/>
            </a:pPr>
            <a:r>
              <a:rPr lang="en-US" dirty="0"/>
              <a:t>In this module, a sample email is sent from the  customers  directly to the </a:t>
            </a:r>
            <a:r>
              <a:rPr lang="en-US" dirty="0" err="1"/>
              <a:t>mailparser</a:t>
            </a:r>
            <a:r>
              <a:rPr lang="en-US" dirty="0"/>
              <a:t> id.</a:t>
            </a:r>
          </a:p>
          <a:p>
            <a:pPr marL="228600" indent="-228600">
              <a:buFont typeface="+mj-lt"/>
              <a:buAutoNum type="arabicPeriod"/>
            </a:pPr>
            <a:r>
              <a:rPr lang="en-US" dirty="0"/>
              <a:t>And then the original email is stored and processed by the mail parser.</a:t>
            </a:r>
          </a:p>
          <a:p>
            <a:pPr marL="0" indent="0">
              <a:buFontTx/>
              <a:buNone/>
            </a:pPr>
            <a:r>
              <a:rPr lang="en-US" dirty="0"/>
              <a:t>-</a:t>
            </a:r>
          </a:p>
        </p:txBody>
      </p:sp>
      <p:sp>
        <p:nvSpPr>
          <p:cNvPr id="4" name="Slide Number Placeholder 3"/>
          <p:cNvSpPr>
            <a:spLocks noGrp="1"/>
          </p:cNvSpPr>
          <p:nvPr>
            <p:ph type="sldNum" sz="quarter" idx="5"/>
          </p:nvPr>
        </p:nvSpPr>
        <p:spPr/>
        <p:txBody>
          <a:bodyPr/>
          <a:lstStyle/>
          <a:p>
            <a:fld id="{ECD3DE46-0A2F-4E36-875B-91071FCB68AD}" type="slidenum">
              <a:rPr lang="en-US" smtClean="0"/>
              <a:t>9</a:t>
            </a:fld>
            <a:endParaRPr lang="en-US"/>
          </a:p>
        </p:txBody>
      </p:sp>
    </p:spTree>
    <p:extLst>
      <p:ext uri="{BB962C8B-B14F-4D97-AF65-F5344CB8AC3E}">
        <p14:creationId xmlns:p14="http://schemas.microsoft.com/office/powerpoint/2010/main" val="14510568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6/2/2020</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6/2/2020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6/2/2020</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6.jpg"/><Relationship Id="rId4" Type="http://schemas.openxmlformats.org/officeDocument/2006/relationships/image" Target="../media/image5.jpg"/></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2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hyperlink" Target="https://docs.aws.amazon.com/lambda/latest/dg/lambda-nodejs.html" TargetMode="External"/><Relationship Id="rId3" Type="http://schemas.openxmlformats.org/officeDocument/2006/relationships/hyperlink" Target="https://patents.google.com/patent/US7103599B2/en" TargetMode="External"/><Relationship Id="rId7" Type="http://schemas.openxmlformats.org/officeDocument/2006/relationships/hyperlink" Target="https://docs.aws.amazon.com/AmazonRDS/latest/UserGuide/USER_CreateDBInstance.html" TargetMode="External"/><Relationship Id="rId2" Type="http://schemas.openxmlformats.org/officeDocument/2006/relationships/hyperlink" Target="http://yonderlabs.github.io/api-docs/#intro-to-yonderapi" TargetMode="External"/><Relationship Id="rId1" Type="http://schemas.openxmlformats.org/officeDocument/2006/relationships/slideLayout" Target="../slideLayouts/slideLayout2.xml"/><Relationship Id="rId6" Type="http://schemas.openxmlformats.org/officeDocument/2006/relationships/hyperlink" Target="https://patents.google.com/patent/US7092993B2/en" TargetMode="External"/><Relationship Id="rId5" Type="http://schemas.openxmlformats.org/officeDocument/2006/relationships/hyperlink" Target="https://patents.google.com/patent/US7174366B2/en" TargetMode="External"/><Relationship Id="rId4" Type="http://schemas.openxmlformats.org/officeDocument/2006/relationships/hyperlink" Target="https://patents.google.com/patent/US8527436B2/en"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F53FE-0FD1-4C72-802E-3F82DD5BDB5D}"/>
              </a:ext>
            </a:extLst>
          </p:cNvPr>
          <p:cNvSpPr>
            <a:spLocks noGrp="1"/>
          </p:cNvSpPr>
          <p:nvPr>
            <p:ph type="ctrTitle"/>
          </p:nvPr>
        </p:nvSpPr>
        <p:spPr>
          <a:xfrm>
            <a:off x="3962399" y="1964267"/>
            <a:ext cx="475377" cy="898908"/>
          </a:xfrm>
        </p:spPr>
        <p:txBody>
          <a:bodyPr>
            <a:normAutofit fontScale="90000"/>
          </a:bodyPr>
          <a:lstStyle/>
          <a:p>
            <a:r>
              <a:rPr lang="en-US" dirty="0"/>
              <a:t>.</a:t>
            </a:r>
            <a:br>
              <a:rPr lang="en-US" dirty="0"/>
            </a:br>
            <a:br>
              <a:rPr lang="en-US" dirty="0"/>
            </a:br>
            <a:endParaRPr lang="en-US" dirty="0"/>
          </a:p>
        </p:txBody>
      </p:sp>
      <p:sp>
        <p:nvSpPr>
          <p:cNvPr id="3" name="Subtitle 2">
            <a:extLst>
              <a:ext uri="{FF2B5EF4-FFF2-40B4-BE49-F238E27FC236}">
                <a16:creationId xmlns:a16="http://schemas.microsoft.com/office/drawing/2014/main" id="{EF583AE4-C297-4BC2-ABF8-BCB950079E81}"/>
              </a:ext>
            </a:extLst>
          </p:cNvPr>
          <p:cNvSpPr>
            <a:spLocks noGrp="1"/>
          </p:cNvSpPr>
          <p:nvPr>
            <p:ph type="subTitle" idx="1"/>
          </p:nvPr>
        </p:nvSpPr>
        <p:spPr>
          <a:xfrm>
            <a:off x="3962399" y="4385732"/>
            <a:ext cx="1087773" cy="463106"/>
          </a:xfrm>
        </p:spPr>
        <p:txBody>
          <a:bodyPr/>
          <a:lstStyle/>
          <a:p>
            <a:endParaRPr lang="en-US" dirty="0"/>
          </a:p>
        </p:txBody>
      </p:sp>
      <p:sp>
        <p:nvSpPr>
          <p:cNvPr id="4" name="Google Shape;54;p13">
            <a:extLst>
              <a:ext uri="{FF2B5EF4-FFF2-40B4-BE49-F238E27FC236}">
                <a16:creationId xmlns:a16="http://schemas.microsoft.com/office/drawing/2014/main" id="{101D5AB4-19B0-4375-9822-D196C0B403DC}"/>
              </a:ext>
            </a:extLst>
          </p:cNvPr>
          <p:cNvSpPr txBox="1">
            <a:spLocks noGrp="1"/>
          </p:cNvSpPr>
          <p:nvPr/>
        </p:nvSpPr>
        <p:spPr>
          <a:xfrm>
            <a:off x="717847" y="247828"/>
            <a:ext cx="10870250" cy="278592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marL="0" lvl="0" indent="0" algn="ctr" rtl="0">
              <a:spcBef>
                <a:spcPts val="0"/>
              </a:spcBef>
              <a:spcAft>
                <a:spcPts val="0"/>
              </a:spcAft>
              <a:buNone/>
            </a:pPr>
            <a:r>
              <a:rPr lang="en" sz="1800" b="1" dirty="0">
                <a:solidFill>
                  <a:schemeClr val="tx1"/>
                </a:solidFill>
                <a:latin typeface="Times New Roman" panose="02020603050405020304" pitchFamily="18" charset="0"/>
                <a:cs typeface="Times New Roman" panose="02020603050405020304" pitchFamily="18" charset="0"/>
              </a:rPr>
              <a:t>SRI RAMAKRISHNA ENGINEERING COLLEGE</a:t>
            </a:r>
          </a:p>
          <a:p>
            <a:pPr marL="0" lvl="0" indent="0" algn="ctr" rtl="0">
              <a:spcBef>
                <a:spcPts val="0"/>
              </a:spcBef>
              <a:spcAft>
                <a:spcPts val="0"/>
              </a:spcAft>
              <a:buNone/>
            </a:pPr>
            <a:r>
              <a:rPr lang="en" sz="1000" b="1" dirty="0">
                <a:solidFill>
                  <a:schemeClr val="tx1"/>
                </a:solidFill>
                <a:latin typeface="Times New Roman" panose="02020603050405020304" pitchFamily="18" charset="0"/>
                <a:cs typeface="Times New Roman" panose="02020603050405020304" pitchFamily="18" charset="0"/>
              </a:rPr>
              <a:t>[Educational Service:SNR Sons Charitable Trust]</a:t>
            </a:r>
            <a:endParaRPr sz="1000" b="1" dirty="0">
              <a:solidFill>
                <a:schemeClr val="tx1"/>
              </a:solidFill>
              <a:latin typeface="Times New Roman" panose="02020603050405020304" pitchFamily="18" charset="0"/>
              <a:cs typeface="Times New Roman" panose="02020603050405020304" pitchFamily="18" charset="0"/>
            </a:endParaRPr>
          </a:p>
          <a:p>
            <a:pPr marL="0" lvl="0" indent="0" algn="ctr" rtl="0">
              <a:spcBef>
                <a:spcPts val="0"/>
              </a:spcBef>
              <a:spcAft>
                <a:spcPts val="0"/>
              </a:spcAft>
              <a:buClr>
                <a:schemeClr val="dk1"/>
              </a:buClr>
              <a:buSzPts val="1100"/>
              <a:buFont typeface="Arial"/>
              <a:buNone/>
            </a:pPr>
            <a:r>
              <a:rPr lang="en" sz="1000" b="1" dirty="0">
                <a:solidFill>
                  <a:schemeClr val="tx1"/>
                </a:solidFill>
                <a:latin typeface="Times New Roman" panose="02020603050405020304" pitchFamily="18" charset="0"/>
                <a:cs typeface="Times New Roman" panose="02020603050405020304" pitchFamily="18" charset="0"/>
              </a:rPr>
              <a:t>[Autonomous Institutions,Accredited by NAAC with ‘A’ Grade]</a:t>
            </a:r>
            <a:endParaRPr sz="1000" b="1" dirty="0">
              <a:solidFill>
                <a:schemeClr val="tx1"/>
              </a:solidFill>
              <a:latin typeface="Times New Roman" panose="02020603050405020304" pitchFamily="18" charset="0"/>
              <a:cs typeface="Times New Roman" panose="02020603050405020304" pitchFamily="18" charset="0"/>
            </a:endParaRPr>
          </a:p>
          <a:p>
            <a:pPr marL="0" lvl="0" indent="0" algn="ctr" rtl="0">
              <a:spcBef>
                <a:spcPts val="0"/>
              </a:spcBef>
              <a:spcAft>
                <a:spcPts val="0"/>
              </a:spcAft>
              <a:buClr>
                <a:schemeClr val="dk1"/>
              </a:buClr>
              <a:buSzPts val="1100"/>
              <a:buFont typeface="Arial"/>
              <a:buNone/>
            </a:pPr>
            <a:r>
              <a:rPr lang="en" sz="1000" b="1" dirty="0">
                <a:solidFill>
                  <a:schemeClr val="tx1"/>
                </a:solidFill>
                <a:latin typeface="Times New Roman" panose="02020603050405020304" pitchFamily="18" charset="0"/>
                <a:cs typeface="Times New Roman" panose="02020603050405020304" pitchFamily="18" charset="0"/>
              </a:rPr>
              <a:t>[Approved by AICTE and Permanently Affiliated to Anna University,Chennai.]</a:t>
            </a:r>
            <a:endParaRPr sz="1000" b="1" dirty="0">
              <a:solidFill>
                <a:schemeClr val="tx1"/>
              </a:solidFill>
              <a:latin typeface="Times New Roman" panose="02020603050405020304" pitchFamily="18" charset="0"/>
              <a:cs typeface="Times New Roman" panose="02020603050405020304" pitchFamily="18" charset="0"/>
            </a:endParaRPr>
          </a:p>
          <a:p>
            <a:pPr marL="0" lvl="0" indent="0" algn="ctr" rtl="0">
              <a:spcBef>
                <a:spcPts val="0"/>
              </a:spcBef>
              <a:spcAft>
                <a:spcPts val="0"/>
              </a:spcAft>
              <a:buClr>
                <a:schemeClr val="dk1"/>
              </a:buClr>
              <a:buSzPts val="1100"/>
              <a:buFont typeface="Arial"/>
              <a:buNone/>
            </a:pPr>
            <a:r>
              <a:rPr lang="en" sz="1000" b="1" dirty="0">
                <a:solidFill>
                  <a:schemeClr val="tx1"/>
                </a:solidFill>
                <a:latin typeface="Times New Roman" panose="02020603050405020304" pitchFamily="18" charset="0"/>
                <a:cs typeface="Times New Roman" panose="02020603050405020304" pitchFamily="18" charset="0"/>
              </a:rPr>
              <a:t>[ISO 9001:2015 Certified and All Eligible Programme accredited by NBA]</a:t>
            </a:r>
            <a:endParaRPr sz="1000" b="1" dirty="0">
              <a:solidFill>
                <a:schemeClr val="tx1"/>
              </a:solidFill>
              <a:latin typeface="Times New Roman" panose="02020603050405020304" pitchFamily="18" charset="0"/>
              <a:cs typeface="Times New Roman" panose="02020603050405020304" pitchFamily="18" charset="0"/>
            </a:endParaRPr>
          </a:p>
          <a:p>
            <a:pPr marL="0" lvl="0" indent="0" algn="ctr" rtl="0">
              <a:spcBef>
                <a:spcPts val="0"/>
              </a:spcBef>
              <a:spcAft>
                <a:spcPts val="0"/>
              </a:spcAft>
              <a:buNone/>
            </a:pPr>
            <a:r>
              <a:rPr lang="en" sz="1100" dirty="0">
                <a:solidFill>
                  <a:schemeClr val="tx1"/>
                </a:solidFill>
                <a:latin typeface="Times New Roman" panose="02020603050405020304" pitchFamily="18" charset="0"/>
                <a:cs typeface="Times New Roman" panose="02020603050405020304" pitchFamily="18" charset="0"/>
              </a:rPr>
              <a:t>Vattamalaipalayam, N.G.G.O Colony, Coimbatore, Tamil Nadu 641022</a:t>
            </a:r>
            <a:endParaRPr sz="1100" dirty="0">
              <a:solidFill>
                <a:schemeClr val="tx1"/>
              </a:solidFill>
              <a:latin typeface="Times New Roman" panose="02020603050405020304" pitchFamily="18" charset="0"/>
              <a:cs typeface="Times New Roman" panose="02020603050405020304" pitchFamily="18" charset="0"/>
            </a:endParaRPr>
          </a:p>
          <a:p>
            <a:pPr marL="0" lvl="0" indent="0" algn="ctr" rtl="0">
              <a:spcBef>
                <a:spcPts val="0"/>
              </a:spcBef>
              <a:spcAft>
                <a:spcPts val="0"/>
              </a:spcAft>
              <a:buNone/>
            </a:pPr>
            <a:endParaRPr sz="1100" dirty="0">
              <a:solidFill>
                <a:srgbClr val="111111"/>
              </a:solidFill>
              <a:highlight>
                <a:srgbClr val="FFFFFF"/>
              </a:highlight>
              <a:latin typeface="Times New Roman" panose="02020603050405020304" pitchFamily="18" charset="0"/>
              <a:cs typeface="Times New Roman" panose="02020603050405020304" pitchFamily="18" charset="0"/>
            </a:endParaRPr>
          </a:p>
          <a:p>
            <a:pPr marL="0" lvl="0" indent="0" algn="ctr" rtl="0">
              <a:spcBef>
                <a:spcPts val="0"/>
              </a:spcBef>
              <a:spcAft>
                <a:spcPts val="0"/>
              </a:spcAft>
              <a:buNone/>
            </a:pPr>
            <a:endParaRPr sz="1100" dirty="0">
              <a:solidFill>
                <a:srgbClr val="111111"/>
              </a:solidFill>
              <a:highlight>
                <a:srgbClr val="FFFFFF"/>
              </a:highlight>
            </a:endParaRPr>
          </a:p>
          <a:p>
            <a:pPr marL="0" lvl="0" indent="0" algn="ctr" rtl="0">
              <a:spcBef>
                <a:spcPts val="0"/>
              </a:spcBef>
              <a:spcAft>
                <a:spcPts val="0"/>
              </a:spcAft>
              <a:buNone/>
            </a:pPr>
            <a:endParaRPr sz="1100" dirty="0">
              <a:solidFill>
                <a:srgbClr val="111111"/>
              </a:solidFill>
              <a:highlight>
                <a:srgbClr val="FFFFFF"/>
              </a:highlight>
            </a:endParaRPr>
          </a:p>
          <a:p>
            <a:pPr marL="0" lvl="0" indent="0" algn="l" rtl="0">
              <a:spcBef>
                <a:spcPts val="0"/>
              </a:spcBef>
              <a:spcAft>
                <a:spcPts val="0"/>
              </a:spcAft>
              <a:buClr>
                <a:schemeClr val="dk1"/>
              </a:buClr>
              <a:buSzPts val="1100"/>
              <a:buFont typeface="Arial"/>
              <a:buNone/>
            </a:pPr>
            <a:endParaRPr sz="1100" dirty="0">
              <a:solidFill>
                <a:srgbClr val="111111"/>
              </a:solidFill>
              <a:highlight>
                <a:srgbClr val="FFFFFF"/>
              </a:highlight>
            </a:endParaRPr>
          </a:p>
          <a:p>
            <a:pPr marL="0" lvl="0" indent="0" algn="ctr" rtl="0">
              <a:spcBef>
                <a:spcPts val="0"/>
              </a:spcBef>
              <a:spcAft>
                <a:spcPts val="0"/>
              </a:spcAft>
              <a:buNone/>
            </a:pPr>
            <a:endParaRPr sz="1000" b="1" dirty="0">
              <a:solidFill>
                <a:srgbClr val="444444"/>
              </a:solidFill>
              <a:highlight>
                <a:srgbClr val="FFFFFF"/>
              </a:highlight>
            </a:endParaRPr>
          </a:p>
          <a:p>
            <a:pPr marL="0" lvl="0" indent="0" algn="ctr" rtl="0">
              <a:spcBef>
                <a:spcPts val="0"/>
              </a:spcBef>
              <a:spcAft>
                <a:spcPts val="0"/>
              </a:spcAft>
              <a:buNone/>
            </a:pPr>
            <a:r>
              <a:rPr lang="en" sz="1000" b="1" dirty="0">
                <a:solidFill>
                  <a:srgbClr val="444444"/>
                </a:solidFill>
                <a:highlight>
                  <a:srgbClr val="FFFFFF"/>
                </a:highlight>
              </a:rPr>
              <a:t> </a:t>
            </a:r>
            <a:endParaRPr sz="1000" b="1" dirty="0">
              <a:solidFill>
                <a:srgbClr val="444444"/>
              </a:solidFill>
              <a:highlight>
                <a:srgbClr val="FFFFFF"/>
              </a:highlight>
            </a:endParaRPr>
          </a:p>
        </p:txBody>
      </p:sp>
      <p:sp>
        <p:nvSpPr>
          <p:cNvPr id="5" name="Google Shape;55;p13">
            <a:extLst>
              <a:ext uri="{FF2B5EF4-FFF2-40B4-BE49-F238E27FC236}">
                <a16:creationId xmlns:a16="http://schemas.microsoft.com/office/drawing/2014/main" id="{07D0F1A1-26E5-45E4-A105-2E894AF89BEE}"/>
              </a:ext>
            </a:extLst>
          </p:cNvPr>
          <p:cNvSpPr txBox="1">
            <a:spLocks noGrp="1"/>
          </p:cNvSpPr>
          <p:nvPr/>
        </p:nvSpPr>
        <p:spPr>
          <a:xfrm>
            <a:off x="603903" y="3033757"/>
            <a:ext cx="10870250" cy="306700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1pPr>
            <a:lvl2pPr marL="914400" marR="0" lvl="1"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L="1371600" marR="0" lvl="2"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L="1828800" marR="0" lvl="3"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L="2286000" marR="0" lvl="4"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L="2743200" marR="0" lvl="5"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L="3200400" marR="0" lvl="6"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L="3657600" marR="0" lvl="7"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L="4114800" marR="0" lvl="8"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marL="0" indent="0"/>
            <a:r>
              <a:rPr lang="en" b="1" dirty="0">
                <a:solidFill>
                  <a:schemeClr val="tx1"/>
                </a:solidFill>
              </a:rPr>
              <a:t>SMART</a:t>
            </a:r>
            <a:r>
              <a:rPr lang="en" b="1" dirty="0"/>
              <a:t> </a:t>
            </a:r>
            <a:r>
              <a:rPr lang="en" b="1" dirty="0">
                <a:solidFill>
                  <a:schemeClr val="tx1"/>
                </a:solidFill>
              </a:rPr>
              <a:t>EMAIL ASSISTANT</a:t>
            </a:r>
            <a:endParaRPr lang="en-US" b="1" dirty="0">
              <a:solidFill>
                <a:schemeClr val="tx1"/>
              </a:solidFill>
            </a:endParaRPr>
          </a:p>
          <a:p>
            <a:pPr marL="0" indent="0"/>
            <a:endParaRPr b="1" dirty="0">
              <a:solidFill>
                <a:schemeClr val="tx1"/>
              </a:solidFill>
            </a:endParaRPr>
          </a:p>
          <a:p>
            <a:pPr marL="0" lvl="0" indent="0" algn="l" rtl="0">
              <a:spcBef>
                <a:spcPts val="0"/>
              </a:spcBef>
              <a:spcAft>
                <a:spcPts val="0"/>
              </a:spcAft>
              <a:buNone/>
            </a:pPr>
            <a:r>
              <a:rPr lang="en" sz="2000" dirty="0">
                <a:solidFill>
                  <a:schemeClr val="tx1"/>
                </a:solidFill>
                <a:latin typeface="Times New Roman" panose="02020603050405020304" pitchFamily="18" charset="0"/>
                <a:cs typeface="Times New Roman" panose="02020603050405020304" pitchFamily="18" charset="0"/>
              </a:rPr>
              <a:t>GUIDED BY:                                                                                                 SUBMITTED BY:</a:t>
            </a:r>
            <a:endParaRPr sz="2000" dirty="0">
              <a:solidFill>
                <a:schemeClr val="tx1"/>
              </a:solidFill>
              <a:latin typeface="Times New Roman" panose="02020603050405020304" pitchFamily="18" charset="0"/>
              <a:cs typeface="Times New Roman" panose="02020603050405020304" pitchFamily="18" charset="0"/>
            </a:endParaRPr>
          </a:p>
          <a:p>
            <a:pPr marL="0" lvl="0" indent="0" algn="l"/>
            <a:r>
              <a:rPr lang="en" sz="2000" dirty="0">
                <a:solidFill>
                  <a:schemeClr val="tx1"/>
                </a:solidFill>
                <a:latin typeface="Times New Roman" panose="02020603050405020304" pitchFamily="18" charset="0"/>
                <a:cs typeface="Times New Roman" panose="02020603050405020304" pitchFamily="18" charset="0"/>
              </a:rPr>
              <a:t>Mr.R.Kanagaraj, A</a:t>
            </a:r>
            <a:r>
              <a:rPr lang="en-US" sz="2000" dirty="0" err="1">
                <a:solidFill>
                  <a:schemeClr val="tx1"/>
                </a:solidFill>
                <a:latin typeface="Times New Roman" panose="02020603050405020304" pitchFamily="18" charset="0"/>
                <a:cs typeface="Times New Roman" panose="02020603050405020304" pitchFamily="18" charset="0"/>
              </a:rPr>
              <a:t>ssitant</a:t>
            </a:r>
            <a:r>
              <a:rPr lang="en" sz="2000" dirty="0">
                <a:solidFill>
                  <a:schemeClr val="tx1"/>
                </a:solidFill>
                <a:latin typeface="Times New Roman" panose="02020603050405020304" pitchFamily="18" charset="0"/>
                <a:cs typeface="Times New Roman" panose="02020603050405020304" pitchFamily="18" charset="0"/>
              </a:rPr>
              <a:t> Professor,CSE                                                       </a:t>
            </a:r>
            <a:r>
              <a:rPr lang="en-US" sz="2000" dirty="0" err="1">
                <a:solidFill>
                  <a:schemeClr val="tx1"/>
                </a:solidFill>
                <a:latin typeface="Times New Roman" panose="02020603050405020304" pitchFamily="18" charset="0"/>
                <a:cs typeface="Times New Roman" panose="02020603050405020304" pitchFamily="18" charset="0"/>
              </a:rPr>
              <a:t>Kav</a:t>
            </a:r>
            <a:r>
              <a:rPr lang="en" sz="2000" dirty="0">
                <a:solidFill>
                  <a:schemeClr val="tx1"/>
                </a:solidFill>
                <a:latin typeface="Times New Roman" panose="02020603050405020304" pitchFamily="18" charset="0"/>
                <a:cs typeface="Times New Roman" panose="02020603050405020304" pitchFamily="18" charset="0"/>
              </a:rPr>
              <a:t>ya.A(1601107)</a:t>
            </a:r>
            <a:endParaRPr dirty="0"/>
          </a:p>
        </p:txBody>
      </p:sp>
      <p:pic>
        <p:nvPicPr>
          <p:cNvPr id="6" name="Google Shape;56;p13">
            <a:extLst>
              <a:ext uri="{FF2B5EF4-FFF2-40B4-BE49-F238E27FC236}">
                <a16:creationId xmlns:a16="http://schemas.microsoft.com/office/drawing/2014/main" id="{2C0739E5-45A5-4E4A-AAE7-B0A3D1EB8CFC}"/>
              </a:ext>
            </a:extLst>
          </p:cNvPr>
          <p:cNvPicPr preferRelativeResize="0"/>
          <p:nvPr/>
        </p:nvPicPr>
        <p:blipFill>
          <a:blip r:embed="rId3">
            <a:alphaModFix/>
          </a:blip>
          <a:stretch>
            <a:fillRect/>
          </a:stretch>
        </p:blipFill>
        <p:spPr>
          <a:xfrm>
            <a:off x="1260937" y="973667"/>
            <a:ext cx="809625" cy="990600"/>
          </a:xfrm>
          <a:prstGeom prst="rect">
            <a:avLst/>
          </a:prstGeom>
          <a:noFill/>
          <a:ln>
            <a:noFill/>
          </a:ln>
        </p:spPr>
      </p:pic>
      <p:pic>
        <p:nvPicPr>
          <p:cNvPr id="7" name="Google Shape;57;p13">
            <a:extLst>
              <a:ext uri="{FF2B5EF4-FFF2-40B4-BE49-F238E27FC236}">
                <a16:creationId xmlns:a16="http://schemas.microsoft.com/office/drawing/2014/main" id="{D4822889-61E9-43E0-9A7B-41CB727867F5}"/>
              </a:ext>
            </a:extLst>
          </p:cNvPr>
          <p:cNvPicPr preferRelativeResize="0"/>
          <p:nvPr/>
        </p:nvPicPr>
        <p:blipFill>
          <a:blip r:embed="rId4">
            <a:alphaModFix/>
          </a:blip>
          <a:stretch>
            <a:fillRect/>
          </a:stretch>
        </p:blipFill>
        <p:spPr>
          <a:xfrm>
            <a:off x="2136927" y="973667"/>
            <a:ext cx="953450" cy="990600"/>
          </a:xfrm>
          <a:prstGeom prst="rect">
            <a:avLst/>
          </a:prstGeom>
          <a:noFill/>
          <a:ln>
            <a:noFill/>
          </a:ln>
        </p:spPr>
      </p:pic>
      <p:pic>
        <p:nvPicPr>
          <p:cNvPr id="8" name="Google Shape;58;p13">
            <a:extLst>
              <a:ext uri="{FF2B5EF4-FFF2-40B4-BE49-F238E27FC236}">
                <a16:creationId xmlns:a16="http://schemas.microsoft.com/office/drawing/2014/main" id="{675AD122-AAAB-409A-AD37-5F8724832B1D}"/>
              </a:ext>
            </a:extLst>
          </p:cNvPr>
          <p:cNvPicPr preferRelativeResize="0"/>
          <p:nvPr/>
        </p:nvPicPr>
        <p:blipFill>
          <a:blip r:embed="rId5">
            <a:alphaModFix/>
          </a:blip>
          <a:stretch>
            <a:fillRect/>
          </a:stretch>
        </p:blipFill>
        <p:spPr>
          <a:xfrm>
            <a:off x="8868573" y="908446"/>
            <a:ext cx="1186500" cy="1505275"/>
          </a:xfrm>
          <a:prstGeom prst="rect">
            <a:avLst/>
          </a:prstGeom>
          <a:noFill/>
          <a:ln>
            <a:noFill/>
          </a:ln>
        </p:spPr>
      </p:pic>
    </p:spTree>
    <p:extLst>
      <p:ext uri="{BB962C8B-B14F-4D97-AF65-F5344CB8AC3E}">
        <p14:creationId xmlns:p14="http://schemas.microsoft.com/office/powerpoint/2010/main" val="3126094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439CB-915B-4E37-A192-50257A62AE37}"/>
              </a:ext>
            </a:extLst>
          </p:cNvPr>
          <p:cNvSpPr>
            <a:spLocks noGrp="1"/>
          </p:cNvSpPr>
          <p:nvPr>
            <p:ph type="title"/>
          </p:nvPr>
        </p:nvSpPr>
        <p:spPr>
          <a:xfrm>
            <a:off x="2486692" y="375065"/>
            <a:ext cx="6553898" cy="653143"/>
          </a:xfrm>
        </p:spPr>
        <p:txBody>
          <a:bodyPr>
            <a:normAutofit/>
          </a:bodyPr>
          <a:lstStyle/>
          <a:p>
            <a:pPr algn="ctr"/>
            <a:r>
              <a:rPr lang="en-US" b="1" dirty="0">
                <a:latin typeface="Times New Roman" panose="02020603050405020304" pitchFamily="18" charset="0"/>
                <a:cs typeface="Times New Roman" panose="02020603050405020304" pitchFamily="18" charset="0"/>
              </a:rPr>
              <a:t>Rule parsing module</a:t>
            </a:r>
            <a:endParaRPr lang="en-US" sz="4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5574E35-30E0-40FF-8CCF-536B17224325}"/>
              </a:ext>
            </a:extLst>
          </p:cNvPr>
          <p:cNvSpPr>
            <a:spLocks noGrp="1"/>
          </p:cNvSpPr>
          <p:nvPr>
            <p:ph idx="1"/>
          </p:nvPr>
        </p:nvSpPr>
        <p:spPr>
          <a:xfrm>
            <a:off x="1221516" y="889233"/>
            <a:ext cx="9084250" cy="2818544"/>
          </a:xfrm>
        </p:spPr>
        <p:txBody>
          <a:bodyPr>
            <a:normAutofit fontScale="92500"/>
          </a:bodyPr>
          <a:lstStyle/>
          <a:p>
            <a:pPr marL="457200" lvl="1" indent="0">
              <a:buNone/>
            </a:pP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The original user mails are stored in the mail parser mailbox.</a:t>
            </a:r>
          </a:p>
          <a:p>
            <a:r>
              <a:rPr lang="en-US" sz="2800" dirty="0">
                <a:latin typeface="Times New Roman" panose="02020603050405020304" pitchFamily="18" charset="0"/>
                <a:cs typeface="Times New Roman" panose="02020603050405020304" pitchFamily="18" charset="0"/>
              </a:rPr>
              <a:t>Parsing the user’s mail.</a:t>
            </a:r>
          </a:p>
          <a:p>
            <a:r>
              <a:rPr lang="en-US" sz="2800" dirty="0">
                <a:latin typeface="Times New Roman" panose="02020603050405020304" pitchFamily="18" charset="0"/>
                <a:cs typeface="Times New Roman" panose="02020603050405020304" pitchFamily="18" charset="0"/>
              </a:rPr>
              <a:t>The parsed user email is processed into objects separately by using a set of parsing rules.</a:t>
            </a:r>
          </a:p>
          <a:p>
            <a:pPr marL="0" indent="0" algn="ctr">
              <a:buNone/>
            </a:pPr>
            <a:endParaRPr lang="en-US" sz="2800" b="1" dirty="0"/>
          </a:p>
        </p:txBody>
      </p:sp>
      <p:pic>
        <p:nvPicPr>
          <p:cNvPr id="5" name="image21.jpeg" descr="A screenshot of a cell phone  Description automatically generated">
            <a:extLst>
              <a:ext uri="{FF2B5EF4-FFF2-40B4-BE49-F238E27FC236}">
                <a16:creationId xmlns:a16="http://schemas.microsoft.com/office/drawing/2014/main" id="{3C621F29-7EBE-489B-9E55-097BB6418029}"/>
              </a:ext>
            </a:extLst>
          </p:cNvPr>
          <p:cNvPicPr/>
          <p:nvPr/>
        </p:nvPicPr>
        <p:blipFill>
          <a:blip r:embed="rId3" cstate="print"/>
          <a:stretch>
            <a:fillRect/>
          </a:stretch>
        </p:blipFill>
        <p:spPr>
          <a:xfrm>
            <a:off x="3012201" y="3429000"/>
            <a:ext cx="5485847" cy="3195734"/>
          </a:xfrm>
          <a:prstGeom prst="rect">
            <a:avLst/>
          </a:prstGeom>
        </p:spPr>
      </p:pic>
    </p:spTree>
    <p:extLst>
      <p:ext uri="{BB962C8B-B14F-4D97-AF65-F5344CB8AC3E}">
        <p14:creationId xmlns:p14="http://schemas.microsoft.com/office/powerpoint/2010/main" val="28358174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93D0A-9530-4D67-9760-F29603FEA5EF}"/>
              </a:ext>
            </a:extLst>
          </p:cNvPr>
          <p:cNvSpPr>
            <a:spLocks noGrp="1"/>
          </p:cNvSpPr>
          <p:nvPr>
            <p:ph type="title"/>
          </p:nvPr>
        </p:nvSpPr>
        <p:spPr>
          <a:xfrm>
            <a:off x="1030287" y="345233"/>
            <a:ext cx="10131425" cy="687898"/>
          </a:xfrm>
        </p:spPr>
        <p:txBody>
          <a:bodyPr>
            <a:normAutofit/>
          </a:bodyPr>
          <a:lstStyle/>
          <a:p>
            <a:pPr algn="ctr"/>
            <a:r>
              <a:rPr lang="en-US" b="1" dirty="0">
                <a:latin typeface="Times New Roman" panose="02020603050405020304" pitchFamily="18" charset="0"/>
                <a:cs typeface="Times New Roman" panose="02020603050405020304" pitchFamily="18" charset="0"/>
              </a:rPr>
              <a:t>Parser Webhook API Module</a:t>
            </a:r>
            <a:endParaRPr lang="en-US" dirty="0"/>
          </a:p>
        </p:txBody>
      </p:sp>
      <p:pic>
        <p:nvPicPr>
          <p:cNvPr id="14" name="image22.jpeg" descr="A screenshot of a cell phone  Description automatically generated">
            <a:extLst>
              <a:ext uri="{FF2B5EF4-FFF2-40B4-BE49-F238E27FC236}">
                <a16:creationId xmlns:a16="http://schemas.microsoft.com/office/drawing/2014/main" id="{2F4300EC-BF33-4EC6-9C14-1E4412874D90}"/>
              </a:ext>
            </a:extLst>
          </p:cNvPr>
          <p:cNvPicPr/>
          <p:nvPr/>
        </p:nvPicPr>
        <p:blipFill>
          <a:blip r:embed="rId3" cstate="print"/>
          <a:stretch>
            <a:fillRect/>
          </a:stretch>
        </p:blipFill>
        <p:spPr>
          <a:xfrm>
            <a:off x="3335669" y="3238150"/>
            <a:ext cx="5301320" cy="3274617"/>
          </a:xfrm>
          <a:prstGeom prst="rect">
            <a:avLst/>
          </a:prstGeom>
        </p:spPr>
      </p:pic>
      <p:sp>
        <p:nvSpPr>
          <p:cNvPr id="11" name="TextBox 10">
            <a:extLst>
              <a:ext uri="{FF2B5EF4-FFF2-40B4-BE49-F238E27FC236}">
                <a16:creationId xmlns:a16="http://schemas.microsoft.com/office/drawing/2014/main" id="{04DED14A-2DAC-4084-815C-87850129BDB3}"/>
              </a:ext>
            </a:extLst>
          </p:cNvPr>
          <p:cNvSpPr txBox="1"/>
          <p:nvPr/>
        </p:nvSpPr>
        <p:spPr>
          <a:xfrm>
            <a:off x="410198" y="1391463"/>
            <a:ext cx="11152262" cy="2369880"/>
          </a:xfrm>
          <a:prstGeom prst="rect">
            <a:avLst/>
          </a:prstGeom>
          <a:noFill/>
        </p:spPr>
        <p:txBody>
          <a:bodyPr wrap="square" rtlCol="0">
            <a:spAutoFit/>
          </a:bodyPr>
          <a:lstStyle/>
          <a:p>
            <a:pPr marL="914400" lvl="1"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parsed objects are converted into JSON format.</a:t>
            </a:r>
          </a:p>
          <a:p>
            <a:pPr marL="914400" lvl="1"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JSON format parsed objects are sent to the targeted URL by invoking a pre-configured webhook integrations.</a:t>
            </a:r>
          </a:p>
          <a:p>
            <a:pPr marL="914400" lvl="1"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targeted URL reaches to the AWS Lambda via API gateway.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8869473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C6232E-3991-4A30-BF1F-E8602AEEAF67}"/>
              </a:ext>
            </a:extLst>
          </p:cNvPr>
          <p:cNvSpPr>
            <a:spLocks noGrp="1"/>
          </p:cNvSpPr>
          <p:nvPr>
            <p:ph idx="1"/>
          </p:nvPr>
        </p:nvSpPr>
        <p:spPr>
          <a:xfrm>
            <a:off x="560208" y="746620"/>
            <a:ext cx="11071584" cy="5003775"/>
          </a:xfrm>
        </p:spPr>
        <p:txBody>
          <a:bodyPr>
            <a:noAutofit/>
          </a:bodyPr>
          <a:lstStyle/>
          <a:p>
            <a:r>
              <a:rPr lang="en-US" sz="2800" dirty="0">
                <a:latin typeface="Times New Roman" panose="02020603050405020304" pitchFamily="18" charset="0"/>
                <a:cs typeface="Times New Roman" panose="02020603050405020304" pitchFamily="18" charset="0"/>
              </a:rPr>
              <a:t>The targeted URL reaches the AWS Lambda via API gateway.</a:t>
            </a:r>
          </a:p>
          <a:p>
            <a:r>
              <a:rPr lang="en-US" sz="2800" dirty="0">
                <a:latin typeface="Times New Roman" panose="02020603050405020304" pitchFamily="18" charset="0"/>
                <a:cs typeface="Times New Roman" panose="02020603050405020304" pitchFamily="18" charset="0"/>
              </a:rPr>
              <a:t>Parsed email is then sent to AWS Lambda through API Gateway by making an HTTP GET method request, and in response the API Gateway provides an HTTP Response with the status code and the response body.</a:t>
            </a:r>
          </a:p>
          <a:p>
            <a:r>
              <a:rPr lang="en-US" sz="2800" dirty="0">
                <a:latin typeface="Times New Roman" panose="02020603050405020304" pitchFamily="18" charset="0"/>
                <a:cs typeface="Times New Roman" panose="02020603050405020304" pitchFamily="18" charset="0"/>
              </a:rPr>
              <a:t>When invoking the Lambda function, API gateway passes the formatted request object in JSON format. AWS Lambda processes the request which contains email data and executes various steps to generate email insights for sales and marketing.</a:t>
            </a:r>
          </a:p>
        </p:txBody>
      </p:sp>
      <p:sp>
        <p:nvSpPr>
          <p:cNvPr id="9" name="Title 1">
            <a:extLst>
              <a:ext uri="{FF2B5EF4-FFF2-40B4-BE49-F238E27FC236}">
                <a16:creationId xmlns:a16="http://schemas.microsoft.com/office/drawing/2014/main" id="{CEC7D0DB-084B-46C7-8330-1DA6B79BC63F}"/>
              </a:ext>
            </a:extLst>
          </p:cNvPr>
          <p:cNvSpPr>
            <a:spLocks noGrp="1"/>
          </p:cNvSpPr>
          <p:nvPr>
            <p:ph type="title"/>
          </p:nvPr>
        </p:nvSpPr>
        <p:spPr>
          <a:xfrm>
            <a:off x="240484" y="411061"/>
            <a:ext cx="11711032" cy="906011"/>
          </a:xfrm>
        </p:spPr>
        <p:txBody>
          <a:bodyPr>
            <a:noAutofit/>
          </a:bodyPr>
          <a:lstStyle/>
          <a:p>
            <a:pPr algn="ctr"/>
            <a:r>
              <a:rPr lang="en-US" dirty="0">
                <a:latin typeface="Times New Roman" panose="02020603050405020304" pitchFamily="18" charset="0"/>
                <a:cs typeface="Times New Roman" panose="02020603050405020304" pitchFamily="18" charset="0"/>
              </a:rPr>
              <a:t>API Gateway and Lambda Function Module</a:t>
            </a:r>
            <a:br>
              <a:rPr lang="en-US" dirty="0"/>
            </a:br>
            <a:endParaRPr lang="en-US" dirty="0"/>
          </a:p>
        </p:txBody>
      </p:sp>
    </p:spTree>
    <p:extLst>
      <p:ext uri="{BB962C8B-B14F-4D97-AF65-F5344CB8AC3E}">
        <p14:creationId xmlns:p14="http://schemas.microsoft.com/office/powerpoint/2010/main" val="32254518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9E631-81B4-4972-9043-16C25635F038}"/>
              </a:ext>
            </a:extLst>
          </p:cNvPr>
          <p:cNvSpPr>
            <a:spLocks noGrp="1"/>
          </p:cNvSpPr>
          <p:nvPr>
            <p:ph type="title"/>
          </p:nvPr>
        </p:nvSpPr>
        <p:spPr>
          <a:xfrm rot="10800000" flipV="1">
            <a:off x="276837" y="302858"/>
            <a:ext cx="11274803" cy="522513"/>
          </a:xfrm>
        </p:spPr>
        <p:txBody>
          <a:bodyPr>
            <a:noAutofit/>
          </a:bodyPr>
          <a:lstStyle/>
          <a:p>
            <a:pPr algn="ctr"/>
            <a:r>
              <a:rPr lang="en-US" dirty="0" err="1">
                <a:latin typeface="Times New Roman" panose="02020603050405020304" pitchFamily="18" charset="0"/>
                <a:cs typeface="Times New Roman" panose="02020603050405020304" pitchFamily="18" charset="0"/>
              </a:rPr>
              <a:t>api</a:t>
            </a:r>
            <a:r>
              <a:rPr lang="en-US" dirty="0">
                <a:latin typeface="Times New Roman" panose="02020603050405020304" pitchFamily="18" charset="0"/>
                <a:cs typeface="Times New Roman" panose="02020603050405020304" pitchFamily="18" charset="0"/>
              </a:rPr>
              <a:t> gateway and lambda function module</a:t>
            </a:r>
          </a:p>
        </p:txBody>
      </p:sp>
      <p:pic>
        <p:nvPicPr>
          <p:cNvPr id="4" name="image23.jpeg" descr="A screenshot of a cell phone  Description automatically generated">
            <a:extLst>
              <a:ext uri="{FF2B5EF4-FFF2-40B4-BE49-F238E27FC236}">
                <a16:creationId xmlns:a16="http://schemas.microsoft.com/office/drawing/2014/main" id="{F8DDD7DC-027E-47F4-B1CD-219FC6AC3159}"/>
              </a:ext>
            </a:extLst>
          </p:cNvPr>
          <p:cNvPicPr>
            <a:picLocks noGrp="1"/>
          </p:cNvPicPr>
          <p:nvPr>
            <p:ph idx="1"/>
          </p:nvPr>
        </p:nvPicPr>
        <p:blipFill>
          <a:blip r:embed="rId3" cstate="print"/>
          <a:stretch>
            <a:fillRect/>
          </a:stretch>
        </p:blipFill>
        <p:spPr>
          <a:xfrm>
            <a:off x="2021747" y="1224793"/>
            <a:ext cx="7927596" cy="5003179"/>
          </a:xfrm>
          <a:prstGeom prst="rect">
            <a:avLst/>
          </a:prstGeom>
        </p:spPr>
      </p:pic>
    </p:spTree>
    <p:extLst>
      <p:ext uri="{BB962C8B-B14F-4D97-AF65-F5344CB8AC3E}">
        <p14:creationId xmlns:p14="http://schemas.microsoft.com/office/powerpoint/2010/main" val="28414212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AB4A9-5C65-45C8-B17F-F84C9C2E56FA}"/>
              </a:ext>
            </a:extLst>
          </p:cNvPr>
          <p:cNvSpPr>
            <a:spLocks noGrp="1"/>
          </p:cNvSpPr>
          <p:nvPr>
            <p:ph type="title"/>
          </p:nvPr>
        </p:nvSpPr>
        <p:spPr>
          <a:xfrm>
            <a:off x="184558" y="305855"/>
            <a:ext cx="12066165" cy="1007707"/>
          </a:xfrm>
        </p:spPr>
        <p:txBody>
          <a:bodyPr>
            <a:noAutofit/>
          </a:bodyPr>
          <a:lstStyle/>
          <a:p>
            <a:pPr algn="ctr"/>
            <a:r>
              <a:rPr lang="en-US" dirty="0">
                <a:latin typeface="Times New Roman" panose="02020603050405020304" pitchFamily="18" charset="0"/>
                <a:cs typeface="Times New Roman" panose="02020603050405020304" pitchFamily="18" charset="0"/>
              </a:rPr>
              <a:t>Lambda Function and DynamoDB Module</a:t>
            </a:r>
          </a:p>
        </p:txBody>
      </p:sp>
      <p:sp>
        <p:nvSpPr>
          <p:cNvPr id="3" name="Content Placeholder 2">
            <a:extLst>
              <a:ext uri="{FF2B5EF4-FFF2-40B4-BE49-F238E27FC236}">
                <a16:creationId xmlns:a16="http://schemas.microsoft.com/office/drawing/2014/main" id="{3A83C84E-8673-43D5-BFD6-C9348566C742}"/>
              </a:ext>
            </a:extLst>
          </p:cNvPr>
          <p:cNvSpPr>
            <a:spLocks noGrp="1"/>
          </p:cNvSpPr>
          <p:nvPr>
            <p:ph idx="1"/>
          </p:nvPr>
        </p:nvSpPr>
        <p:spPr>
          <a:xfrm>
            <a:off x="1063946" y="1774100"/>
            <a:ext cx="10064107" cy="4068147"/>
          </a:xfrm>
        </p:spPr>
        <p:txBody>
          <a:bodyPr>
            <a:normAutofit fontScale="92500" lnSpcReduction="10000"/>
          </a:bodyPr>
          <a:lstStyle/>
          <a:p>
            <a:pPr lvl="0"/>
            <a:r>
              <a:rPr lang="en-US" sz="2800" dirty="0">
                <a:latin typeface="Times New Roman" panose="02020603050405020304" pitchFamily="18" charset="0"/>
                <a:cs typeface="Times New Roman" panose="02020603050405020304" pitchFamily="18" charset="0"/>
              </a:rPr>
              <a:t>API Gateway forwards the request to lambda function for request processing.</a:t>
            </a:r>
            <a:endParaRPr lang="en-US" sz="2800" b="1" dirty="0">
              <a:latin typeface="Times New Roman" panose="02020603050405020304" pitchFamily="18" charset="0"/>
              <a:cs typeface="Times New Roman" panose="02020603050405020304" pitchFamily="18" charset="0"/>
            </a:endParaRPr>
          </a:p>
          <a:p>
            <a:pPr lvl="0"/>
            <a:r>
              <a:rPr lang="en-US" sz="2800" dirty="0">
                <a:latin typeface="Times New Roman" panose="02020603050405020304" pitchFamily="18" charset="0"/>
                <a:cs typeface="Times New Roman" panose="02020603050405020304" pitchFamily="18" charset="0"/>
              </a:rPr>
              <a:t>Lambda function receives the request, invokes smart email assistant application.</a:t>
            </a:r>
            <a:endParaRPr lang="en-US" sz="2800" b="1" dirty="0">
              <a:latin typeface="Times New Roman" panose="02020603050405020304" pitchFamily="18" charset="0"/>
              <a:cs typeface="Times New Roman" panose="02020603050405020304" pitchFamily="18" charset="0"/>
            </a:endParaRPr>
          </a:p>
          <a:p>
            <a:pPr lvl="0"/>
            <a:r>
              <a:rPr lang="en-US" sz="2800" dirty="0">
                <a:latin typeface="Times New Roman" panose="02020603050405020304" pitchFamily="18" charset="0"/>
                <a:cs typeface="Times New Roman" panose="02020603050405020304" pitchFamily="18" charset="0"/>
              </a:rPr>
              <a:t>Smart Email Assistant processes the request and its associated content (JSON).</a:t>
            </a:r>
            <a:endParaRPr lang="en-US" sz="2800" b="1" dirty="0">
              <a:latin typeface="Times New Roman" panose="02020603050405020304" pitchFamily="18" charset="0"/>
              <a:cs typeface="Times New Roman" panose="02020603050405020304" pitchFamily="18" charset="0"/>
            </a:endParaRPr>
          </a:p>
          <a:p>
            <a:pPr lvl="0"/>
            <a:r>
              <a:rPr lang="en-US" sz="2800" dirty="0">
                <a:latin typeface="Times New Roman" panose="02020603050405020304" pitchFamily="18" charset="0"/>
                <a:cs typeface="Times New Roman" panose="02020603050405020304" pitchFamily="18" charset="0"/>
              </a:rPr>
              <a:t>SEA populates necessary database tables after executing the algorithm.</a:t>
            </a:r>
            <a:endParaRPr lang="en-US" sz="2800" b="1" dirty="0">
              <a:latin typeface="Times New Roman" panose="02020603050405020304" pitchFamily="18" charset="0"/>
              <a:cs typeface="Times New Roman" panose="02020603050405020304" pitchFamily="18" charset="0"/>
            </a:endParaRPr>
          </a:p>
          <a:p>
            <a:pPr lvl="0"/>
            <a:r>
              <a:rPr lang="en-US" sz="2800" dirty="0">
                <a:latin typeface="Times New Roman" panose="02020603050405020304" pitchFamily="18" charset="0"/>
                <a:cs typeface="Times New Roman" panose="02020603050405020304" pitchFamily="18" charset="0"/>
              </a:rPr>
              <a:t>SEA then creates a response body and sends it API Gateway with response body and a response code.</a:t>
            </a:r>
            <a:endParaRPr lang="en-US" sz="2800" b="1"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0269914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AB4A9-5C65-45C8-B17F-F84C9C2E56FA}"/>
              </a:ext>
            </a:extLst>
          </p:cNvPr>
          <p:cNvSpPr>
            <a:spLocks noGrp="1"/>
          </p:cNvSpPr>
          <p:nvPr>
            <p:ph type="title"/>
          </p:nvPr>
        </p:nvSpPr>
        <p:spPr>
          <a:xfrm>
            <a:off x="684321" y="314244"/>
            <a:ext cx="10823357" cy="1007707"/>
          </a:xfrm>
        </p:spPr>
        <p:txBody>
          <a:bodyPr>
            <a:noAutofit/>
          </a:bodyPr>
          <a:lstStyle/>
          <a:p>
            <a:pPr algn="ctr"/>
            <a:r>
              <a:rPr lang="en-US" dirty="0">
                <a:latin typeface="Times New Roman" panose="02020603050405020304" pitchFamily="18" charset="0"/>
                <a:cs typeface="Times New Roman" panose="02020603050405020304" pitchFamily="18" charset="0"/>
              </a:rPr>
              <a:t>Lambda Function and DynamoDB Module</a:t>
            </a:r>
          </a:p>
        </p:txBody>
      </p:sp>
      <p:pic>
        <p:nvPicPr>
          <p:cNvPr id="4" name="image24.jpeg" descr="A screenshot of a cell phone  Description automatically generated">
            <a:extLst>
              <a:ext uri="{FF2B5EF4-FFF2-40B4-BE49-F238E27FC236}">
                <a16:creationId xmlns:a16="http://schemas.microsoft.com/office/drawing/2014/main" id="{F43877D0-7AF5-4446-96CA-7D48104FB0D6}"/>
              </a:ext>
            </a:extLst>
          </p:cNvPr>
          <p:cNvPicPr/>
          <p:nvPr/>
        </p:nvPicPr>
        <p:blipFill>
          <a:blip r:embed="rId3" cstate="print"/>
          <a:stretch>
            <a:fillRect/>
          </a:stretch>
        </p:blipFill>
        <p:spPr>
          <a:xfrm>
            <a:off x="1982912" y="1777621"/>
            <a:ext cx="8226176" cy="4648346"/>
          </a:xfrm>
          <a:prstGeom prst="rect">
            <a:avLst/>
          </a:prstGeom>
        </p:spPr>
      </p:pic>
    </p:spTree>
    <p:extLst>
      <p:ext uri="{BB962C8B-B14F-4D97-AF65-F5344CB8AC3E}">
        <p14:creationId xmlns:p14="http://schemas.microsoft.com/office/powerpoint/2010/main" val="18233402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519D7-1478-42DC-B496-49112B2E1E71}"/>
              </a:ext>
            </a:extLst>
          </p:cNvPr>
          <p:cNvSpPr>
            <a:spLocks noGrp="1"/>
          </p:cNvSpPr>
          <p:nvPr>
            <p:ph type="title"/>
          </p:nvPr>
        </p:nvSpPr>
        <p:spPr>
          <a:xfrm>
            <a:off x="156593" y="112880"/>
            <a:ext cx="11878811" cy="973494"/>
          </a:xfrm>
        </p:spPr>
        <p:txBody>
          <a:bodyPr>
            <a:noAutofit/>
          </a:bodyPr>
          <a:lstStyle/>
          <a:p>
            <a:pPr algn="ctr"/>
            <a:r>
              <a:rPr lang="en-US" dirty="0">
                <a:latin typeface="Times New Roman" panose="02020603050405020304" pitchFamily="18" charset="0"/>
                <a:cs typeface="Times New Roman" panose="02020603050405020304" pitchFamily="18" charset="0"/>
              </a:rPr>
              <a:t>Smart Email Assistant - Data Analysis Module </a:t>
            </a:r>
          </a:p>
        </p:txBody>
      </p:sp>
      <p:sp>
        <p:nvSpPr>
          <p:cNvPr id="3" name="Content Placeholder 2">
            <a:extLst>
              <a:ext uri="{FF2B5EF4-FFF2-40B4-BE49-F238E27FC236}">
                <a16:creationId xmlns:a16="http://schemas.microsoft.com/office/drawing/2014/main" id="{4DE4EC7B-74CF-431A-BDA3-B08CC73CC7E2}"/>
              </a:ext>
            </a:extLst>
          </p:cNvPr>
          <p:cNvSpPr>
            <a:spLocks noGrp="1"/>
          </p:cNvSpPr>
          <p:nvPr>
            <p:ph idx="1"/>
          </p:nvPr>
        </p:nvSpPr>
        <p:spPr>
          <a:xfrm>
            <a:off x="970325" y="1593908"/>
            <a:ext cx="10251348" cy="3951215"/>
          </a:xfrm>
        </p:spPr>
        <p:txBody>
          <a:bodyPr>
            <a:normAutofit/>
          </a:bodyPr>
          <a:lstStyle/>
          <a:p>
            <a:pPr lvl="0"/>
            <a:r>
              <a:rPr lang="en-US" sz="2800" dirty="0">
                <a:latin typeface="Times New Roman" panose="02020603050405020304" pitchFamily="18" charset="0"/>
                <a:cs typeface="Times New Roman" panose="02020603050405020304" pitchFamily="18" charset="0"/>
              </a:rPr>
              <a:t>Lambda function (SEA Core Logic) receives the HTTP request from mail parser and executes a set of checks. </a:t>
            </a:r>
            <a:endParaRPr lang="en-US" sz="2800" b="1" dirty="0">
              <a:latin typeface="Times New Roman" panose="02020603050405020304" pitchFamily="18" charset="0"/>
              <a:cs typeface="Times New Roman" panose="02020603050405020304" pitchFamily="18" charset="0"/>
            </a:endParaRPr>
          </a:p>
          <a:p>
            <a:pPr lvl="0"/>
            <a:r>
              <a:rPr lang="en-US" sz="2800" dirty="0">
                <a:latin typeface="Times New Roman" panose="02020603050405020304" pitchFamily="18" charset="0"/>
                <a:cs typeface="Times New Roman" panose="02020603050405020304" pitchFamily="18" charset="0"/>
              </a:rPr>
              <a:t>Performs a data cleaning operation for the incoming email.</a:t>
            </a:r>
            <a:endParaRPr lang="en-US" sz="2800" b="1" dirty="0">
              <a:latin typeface="Times New Roman" panose="02020603050405020304" pitchFamily="18" charset="0"/>
              <a:cs typeface="Times New Roman" panose="02020603050405020304" pitchFamily="18" charset="0"/>
            </a:endParaRPr>
          </a:p>
          <a:p>
            <a:pPr lvl="0"/>
            <a:r>
              <a:rPr lang="en-US" sz="2800" dirty="0">
                <a:latin typeface="Times New Roman" panose="02020603050405020304" pitchFamily="18" charset="0"/>
                <a:cs typeface="Times New Roman" panose="02020603050405020304" pitchFamily="18" charset="0"/>
              </a:rPr>
              <a:t>Performs a data preparation for email body parsing</a:t>
            </a:r>
            <a:endParaRPr lang="en-US" sz="2800" b="1" dirty="0">
              <a:latin typeface="Times New Roman" panose="02020603050405020304" pitchFamily="18" charset="0"/>
              <a:cs typeface="Times New Roman" panose="02020603050405020304" pitchFamily="18" charset="0"/>
            </a:endParaRPr>
          </a:p>
          <a:p>
            <a:pPr lvl="0"/>
            <a:r>
              <a:rPr lang="en-US" sz="2800" dirty="0">
                <a:latin typeface="Times New Roman" panose="02020603050405020304" pitchFamily="18" charset="0"/>
                <a:cs typeface="Times New Roman" panose="02020603050405020304" pitchFamily="18" charset="0"/>
              </a:rPr>
              <a:t>Stores email data to EMAIL table</a:t>
            </a:r>
            <a:endParaRPr lang="en-US" sz="2800" b="1" dirty="0">
              <a:latin typeface="Times New Roman" panose="02020603050405020304" pitchFamily="18" charset="0"/>
              <a:cs typeface="Times New Roman" panose="02020603050405020304" pitchFamily="18" charset="0"/>
            </a:endParaRPr>
          </a:p>
          <a:p>
            <a:pPr lvl="0"/>
            <a:r>
              <a:rPr lang="en-US" sz="2800" dirty="0">
                <a:latin typeface="Times New Roman" panose="02020603050405020304" pitchFamily="18" charset="0"/>
                <a:cs typeface="Times New Roman" panose="02020603050405020304" pitchFamily="18" charset="0"/>
              </a:rPr>
              <a:t>Performs a keyword count for the pre-defined keywords stored in the KEYWORD table and updates the COUNT table. </a:t>
            </a:r>
            <a:endParaRPr lang="en-US" sz="2800" b="1"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971725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519D7-1478-42DC-B496-49112B2E1E71}"/>
              </a:ext>
            </a:extLst>
          </p:cNvPr>
          <p:cNvSpPr>
            <a:spLocks noGrp="1"/>
          </p:cNvSpPr>
          <p:nvPr>
            <p:ph type="title"/>
          </p:nvPr>
        </p:nvSpPr>
        <p:spPr>
          <a:xfrm>
            <a:off x="110454" y="297809"/>
            <a:ext cx="11971091" cy="973494"/>
          </a:xfrm>
        </p:spPr>
        <p:txBody>
          <a:bodyPr>
            <a:noAutofit/>
          </a:bodyPr>
          <a:lstStyle/>
          <a:p>
            <a:pPr algn="ctr"/>
            <a:r>
              <a:rPr lang="en-US" dirty="0">
                <a:latin typeface="Times New Roman" panose="02020603050405020304" pitchFamily="18" charset="0"/>
                <a:cs typeface="Times New Roman" panose="02020603050405020304" pitchFamily="18" charset="0"/>
              </a:rPr>
              <a:t>Smart Email Assistant - Data Analysis Module </a:t>
            </a:r>
          </a:p>
        </p:txBody>
      </p:sp>
      <p:sp>
        <p:nvSpPr>
          <p:cNvPr id="3" name="Content Placeholder 2">
            <a:extLst>
              <a:ext uri="{FF2B5EF4-FFF2-40B4-BE49-F238E27FC236}">
                <a16:creationId xmlns:a16="http://schemas.microsoft.com/office/drawing/2014/main" id="{4DE4EC7B-74CF-431A-BDA3-B08CC73CC7E2}"/>
              </a:ext>
            </a:extLst>
          </p:cNvPr>
          <p:cNvSpPr>
            <a:spLocks noGrp="1"/>
          </p:cNvSpPr>
          <p:nvPr>
            <p:ph idx="1"/>
          </p:nvPr>
        </p:nvSpPr>
        <p:spPr>
          <a:xfrm>
            <a:off x="919907" y="1593907"/>
            <a:ext cx="10352186" cy="4832059"/>
          </a:xfrm>
        </p:spPr>
        <p:txBody>
          <a:bodyPr>
            <a:normAutofit/>
          </a:bodyPr>
          <a:lstStyle/>
          <a:p>
            <a:pPr lvl="0"/>
            <a:r>
              <a:rPr lang="en-US" sz="2800" dirty="0">
                <a:latin typeface="Times New Roman" panose="02020603050405020304" pitchFamily="18" charset="0"/>
                <a:cs typeface="Times New Roman" panose="02020603050405020304" pitchFamily="18" charset="0"/>
              </a:rPr>
              <a:t>Updates the keyword sentence table with keywords and its context sentences. </a:t>
            </a:r>
            <a:endParaRPr lang="en-US" sz="2800" b="1" dirty="0">
              <a:latin typeface="Times New Roman" panose="02020603050405020304" pitchFamily="18" charset="0"/>
              <a:cs typeface="Times New Roman" panose="02020603050405020304" pitchFamily="18" charset="0"/>
            </a:endParaRPr>
          </a:p>
          <a:p>
            <a:pPr lvl="0"/>
            <a:r>
              <a:rPr lang="en-US" sz="2800" dirty="0">
                <a:latin typeface="Times New Roman" panose="02020603050405020304" pitchFamily="18" charset="0"/>
                <a:cs typeface="Times New Roman" panose="02020603050405020304" pitchFamily="18" charset="0"/>
              </a:rPr>
              <a:t>Makes a yonder </a:t>
            </a:r>
            <a:r>
              <a:rPr lang="en-US" sz="2800" dirty="0" err="1">
                <a:latin typeface="Times New Roman" panose="02020603050405020304" pitchFamily="18" charset="0"/>
                <a:cs typeface="Times New Roman" panose="02020603050405020304" pitchFamily="18" charset="0"/>
              </a:rPr>
              <a:t>api</a:t>
            </a:r>
            <a:r>
              <a:rPr lang="en-US" sz="2800" dirty="0">
                <a:latin typeface="Times New Roman" panose="02020603050405020304" pitchFamily="18" charset="0"/>
                <a:cs typeface="Times New Roman" panose="02020603050405020304" pitchFamily="18" charset="0"/>
              </a:rPr>
              <a:t> call with the email body, and updates the following tables</a:t>
            </a:r>
            <a:endParaRPr lang="en-US" sz="2800" b="1" dirty="0">
              <a:latin typeface="Times New Roman" panose="02020603050405020304" pitchFamily="18" charset="0"/>
              <a:cs typeface="Times New Roman" panose="02020603050405020304" pitchFamily="18" charset="0"/>
            </a:endParaRPr>
          </a:p>
          <a:p>
            <a:pPr lvl="1"/>
            <a:r>
              <a:rPr lang="en-US" sz="2400" dirty="0" err="1">
                <a:latin typeface="Times New Roman" panose="02020603050405020304" pitchFamily="18" charset="0"/>
                <a:cs typeface="Times New Roman" panose="02020603050405020304" pitchFamily="18" charset="0"/>
              </a:rPr>
              <a:t>Email_emotion</a:t>
            </a:r>
            <a:r>
              <a:rPr lang="en-US" sz="2400" dirty="0">
                <a:latin typeface="Times New Roman" panose="02020603050405020304" pitchFamily="18" charset="0"/>
                <a:cs typeface="Times New Roman" panose="02020603050405020304" pitchFamily="18" charset="0"/>
              </a:rPr>
              <a:t> (Emotional Reaction)</a:t>
            </a:r>
            <a:endParaRPr lang="en-US" sz="2400" b="1" dirty="0">
              <a:latin typeface="Times New Roman" panose="02020603050405020304" pitchFamily="18" charset="0"/>
              <a:cs typeface="Times New Roman" panose="02020603050405020304" pitchFamily="18" charset="0"/>
            </a:endParaRPr>
          </a:p>
          <a:p>
            <a:pPr lvl="1"/>
            <a:r>
              <a:rPr lang="en-US" sz="2400" dirty="0" err="1">
                <a:latin typeface="Times New Roman" panose="02020603050405020304" pitchFamily="18" charset="0"/>
                <a:cs typeface="Times New Roman" panose="02020603050405020304" pitchFamily="18" charset="0"/>
              </a:rPr>
              <a:t>Emai_keywords</a:t>
            </a:r>
            <a:r>
              <a:rPr lang="en-US" sz="2400" dirty="0">
                <a:latin typeface="Times New Roman" panose="02020603050405020304" pitchFamily="18" charset="0"/>
                <a:cs typeface="Times New Roman" panose="02020603050405020304" pitchFamily="18" charset="0"/>
              </a:rPr>
              <a:t> (Keyword Extraction)</a:t>
            </a:r>
            <a:endParaRPr lang="en-US" sz="2400" b="1" dirty="0">
              <a:latin typeface="Times New Roman" panose="02020603050405020304" pitchFamily="18" charset="0"/>
              <a:cs typeface="Times New Roman" panose="02020603050405020304" pitchFamily="18" charset="0"/>
            </a:endParaRPr>
          </a:p>
          <a:p>
            <a:pPr lvl="1"/>
            <a:r>
              <a:rPr lang="en-US" sz="2400" dirty="0" err="1">
                <a:latin typeface="Times New Roman" panose="02020603050405020304" pitchFamily="18" charset="0"/>
                <a:cs typeface="Times New Roman" panose="02020603050405020304" pitchFamily="18" charset="0"/>
              </a:rPr>
              <a:t>Email_entities</a:t>
            </a:r>
            <a:r>
              <a:rPr lang="en-US" sz="2400" dirty="0">
                <a:latin typeface="Times New Roman" panose="02020603050405020304" pitchFamily="18" charset="0"/>
                <a:cs typeface="Times New Roman" panose="02020603050405020304" pitchFamily="18" charset="0"/>
              </a:rPr>
              <a:t> (Entity Extraction)      </a:t>
            </a:r>
            <a:r>
              <a:rPr lang="en-US" sz="2400" dirty="0" err="1">
                <a:latin typeface="Times New Roman" panose="02020603050405020304" pitchFamily="18" charset="0"/>
                <a:cs typeface="Times New Roman" panose="02020603050405020304" pitchFamily="18" charset="0"/>
              </a:rPr>
              <a:t>Email_sentiment</a:t>
            </a:r>
            <a:r>
              <a:rPr lang="en-US" sz="2400" dirty="0">
                <a:latin typeface="Times New Roman" panose="02020603050405020304" pitchFamily="18" charset="0"/>
                <a:cs typeface="Times New Roman" panose="02020603050405020304" pitchFamily="18" charset="0"/>
              </a:rPr>
              <a:t> (Sentiment Analysis)</a:t>
            </a:r>
            <a:endParaRPr lang="en-US" sz="2400" b="1" dirty="0">
              <a:latin typeface="Times New Roman" panose="02020603050405020304" pitchFamily="18" charset="0"/>
              <a:cs typeface="Times New Roman" panose="02020603050405020304" pitchFamily="18" charset="0"/>
            </a:endParaRPr>
          </a:p>
          <a:p>
            <a:pPr lvl="1"/>
            <a:r>
              <a:rPr lang="en-US" sz="2400" dirty="0" err="1">
                <a:latin typeface="Times New Roman" panose="02020603050405020304" pitchFamily="18" charset="0"/>
                <a:cs typeface="Times New Roman" panose="02020603050405020304" pitchFamily="18" charset="0"/>
              </a:rPr>
              <a:t>Email_taxonomy</a:t>
            </a:r>
            <a:r>
              <a:rPr lang="en-US" sz="2400" dirty="0">
                <a:latin typeface="Times New Roman" panose="02020603050405020304" pitchFamily="18" charset="0"/>
                <a:cs typeface="Times New Roman" panose="02020603050405020304" pitchFamily="18" charset="0"/>
              </a:rPr>
              <a:t> (Taxonomy Classification)</a:t>
            </a:r>
            <a:endParaRPr lang="en-US" sz="2400" b="1" dirty="0">
              <a:latin typeface="Times New Roman" panose="02020603050405020304" pitchFamily="18" charset="0"/>
              <a:cs typeface="Times New Roman" panose="02020603050405020304" pitchFamily="18" charset="0"/>
            </a:endParaRPr>
          </a:p>
          <a:p>
            <a:pPr lvl="1"/>
            <a:r>
              <a:rPr lang="en-US" sz="2400" dirty="0" err="1">
                <a:latin typeface="Times New Roman" panose="02020603050405020304" pitchFamily="18" charset="0"/>
                <a:cs typeface="Times New Roman" panose="02020603050405020304" pitchFamily="18" charset="0"/>
              </a:rPr>
              <a:t>Email_summary</a:t>
            </a:r>
            <a:r>
              <a:rPr lang="en-US" sz="2400" dirty="0">
                <a:latin typeface="Times New Roman" panose="02020603050405020304" pitchFamily="18" charset="0"/>
                <a:cs typeface="Times New Roman" panose="02020603050405020304" pitchFamily="18" charset="0"/>
              </a:rPr>
              <a:t> (Text Summarization)</a:t>
            </a:r>
            <a:r>
              <a:rPr lang="en-US" sz="2400" dirty="0" err="1">
                <a:latin typeface="Times New Roman" panose="02020603050405020304" pitchFamily="18" charset="0"/>
                <a:cs typeface="Times New Roman" panose="02020603050405020304" pitchFamily="18" charset="0"/>
              </a:rPr>
              <a:t>Email_tags</a:t>
            </a:r>
            <a:r>
              <a:rPr lang="en-US" sz="2400" dirty="0">
                <a:latin typeface="Times New Roman" panose="02020603050405020304" pitchFamily="18" charset="0"/>
                <a:cs typeface="Times New Roman" panose="02020603050405020304" pitchFamily="18" charset="0"/>
              </a:rPr>
              <a:t> (Concept Tagging)</a:t>
            </a:r>
            <a:endParaRPr lang="en-US" sz="2400" b="1"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765840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950B0-C255-417C-9171-FEB9053D2838}"/>
              </a:ext>
            </a:extLst>
          </p:cNvPr>
          <p:cNvSpPr>
            <a:spLocks noGrp="1"/>
          </p:cNvSpPr>
          <p:nvPr>
            <p:ph type="title"/>
          </p:nvPr>
        </p:nvSpPr>
        <p:spPr>
          <a:xfrm flipV="1">
            <a:off x="685802" y="317241"/>
            <a:ext cx="9503228" cy="292359"/>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B994AF31-678D-4287-B46C-E529341AADA3}"/>
              </a:ext>
            </a:extLst>
          </p:cNvPr>
          <p:cNvSpPr>
            <a:spLocks noGrp="1"/>
          </p:cNvSpPr>
          <p:nvPr>
            <p:ph idx="1"/>
          </p:nvPr>
        </p:nvSpPr>
        <p:spPr>
          <a:xfrm>
            <a:off x="685802" y="252618"/>
            <a:ext cx="10131425" cy="3176382"/>
          </a:xfrm>
        </p:spPr>
        <p:txBody>
          <a:bodyPr/>
          <a:lstStyle/>
          <a:p>
            <a:pPr lvl="0"/>
            <a:r>
              <a:rPr lang="en-US" sz="2800" dirty="0">
                <a:latin typeface="Times New Roman" panose="02020603050405020304" pitchFamily="18" charset="0"/>
                <a:cs typeface="Times New Roman" panose="02020603050405020304" pitchFamily="18" charset="0"/>
              </a:rPr>
              <a:t>After successfully processing the HTTP Request from API Gateway, a response is created with a status code and response body. </a:t>
            </a:r>
            <a:endParaRPr lang="en-US" sz="2800" b="1" dirty="0">
              <a:latin typeface="Times New Roman" panose="02020603050405020304" pitchFamily="18" charset="0"/>
              <a:cs typeface="Times New Roman" panose="02020603050405020304" pitchFamily="18" charset="0"/>
            </a:endParaRPr>
          </a:p>
          <a:p>
            <a:pPr lvl="0"/>
            <a:r>
              <a:rPr lang="en-US" sz="2800" dirty="0">
                <a:latin typeface="Times New Roman" panose="02020603050405020304" pitchFamily="18" charset="0"/>
                <a:cs typeface="Times New Roman" panose="02020603050405020304" pitchFamily="18" charset="0"/>
              </a:rPr>
              <a:t>If the algorithms fail or if any of the essential parameters are not passed along with the HTTP request, an error code and a message is retuned to the API gateway as a response. </a:t>
            </a:r>
            <a:endParaRPr lang="en-US" sz="2800" b="1" dirty="0">
              <a:latin typeface="Times New Roman" panose="02020603050405020304" pitchFamily="18" charset="0"/>
              <a:cs typeface="Times New Roman" panose="02020603050405020304" pitchFamily="18" charset="0"/>
            </a:endParaRPr>
          </a:p>
          <a:p>
            <a:endParaRPr lang="en-US" dirty="0"/>
          </a:p>
        </p:txBody>
      </p:sp>
      <p:pic>
        <p:nvPicPr>
          <p:cNvPr id="4" name="image25.jpeg" descr="A screenshot of a cell phone  Description automatically generated">
            <a:extLst>
              <a:ext uri="{FF2B5EF4-FFF2-40B4-BE49-F238E27FC236}">
                <a16:creationId xmlns:a16="http://schemas.microsoft.com/office/drawing/2014/main" id="{2A928314-8A21-48DC-88C0-611C4C966732}"/>
              </a:ext>
            </a:extLst>
          </p:cNvPr>
          <p:cNvPicPr/>
          <p:nvPr/>
        </p:nvPicPr>
        <p:blipFill>
          <a:blip r:embed="rId3" cstate="print"/>
          <a:stretch>
            <a:fillRect/>
          </a:stretch>
        </p:blipFill>
        <p:spPr>
          <a:xfrm>
            <a:off x="2744718" y="3493623"/>
            <a:ext cx="6013592" cy="3176381"/>
          </a:xfrm>
          <a:prstGeom prst="rect">
            <a:avLst/>
          </a:prstGeom>
        </p:spPr>
      </p:pic>
    </p:spTree>
    <p:extLst>
      <p:ext uri="{BB962C8B-B14F-4D97-AF65-F5344CB8AC3E}">
        <p14:creationId xmlns:p14="http://schemas.microsoft.com/office/powerpoint/2010/main" val="12120479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518E1-FDD4-440D-9F36-6AB013455D2B}"/>
              </a:ext>
            </a:extLst>
          </p:cNvPr>
          <p:cNvSpPr>
            <a:spLocks noGrp="1"/>
          </p:cNvSpPr>
          <p:nvPr>
            <p:ph type="title"/>
          </p:nvPr>
        </p:nvSpPr>
        <p:spPr>
          <a:xfrm>
            <a:off x="1030287" y="125994"/>
            <a:ext cx="10131425" cy="1073021"/>
          </a:xfrm>
        </p:spPr>
        <p:txBody>
          <a:bodyPr>
            <a:normAutofit/>
          </a:bodyPr>
          <a:lstStyle/>
          <a:p>
            <a:pPr algn="ctr"/>
            <a:r>
              <a:rPr lang="en-US" dirty="0">
                <a:latin typeface="Times New Roman" panose="02020603050405020304" pitchFamily="18" charset="0"/>
                <a:cs typeface="Times New Roman" panose="02020603050405020304" pitchFamily="18" charset="0"/>
              </a:rPr>
              <a:t>Tableau - Data Insight Module</a:t>
            </a:r>
          </a:p>
        </p:txBody>
      </p:sp>
      <p:sp>
        <p:nvSpPr>
          <p:cNvPr id="3" name="Content Placeholder 2">
            <a:extLst>
              <a:ext uri="{FF2B5EF4-FFF2-40B4-BE49-F238E27FC236}">
                <a16:creationId xmlns:a16="http://schemas.microsoft.com/office/drawing/2014/main" id="{B8F6E4FF-B7F5-46AD-85D0-9FAB399AEEEF}"/>
              </a:ext>
            </a:extLst>
          </p:cNvPr>
          <p:cNvSpPr>
            <a:spLocks noGrp="1"/>
          </p:cNvSpPr>
          <p:nvPr>
            <p:ph idx="1"/>
          </p:nvPr>
        </p:nvSpPr>
        <p:spPr>
          <a:xfrm>
            <a:off x="1030287" y="1122414"/>
            <a:ext cx="10131425" cy="2649894"/>
          </a:xfrm>
        </p:spPr>
        <p:txBody>
          <a:bodyPr/>
          <a:lstStyle/>
          <a:p>
            <a:pPr lvl="0"/>
            <a:r>
              <a:rPr lang="en-US" sz="2800" dirty="0">
                <a:latin typeface="Times New Roman" panose="02020603050405020304" pitchFamily="18" charset="0"/>
                <a:cs typeface="Times New Roman" panose="02020603050405020304" pitchFamily="18" charset="0"/>
              </a:rPr>
              <a:t>Tableau dashboard reads data from the database and creates a graph report for marketers.</a:t>
            </a:r>
            <a:endParaRPr lang="en-US" sz="2800" b="1" dirty="0">
              <a:latin typeface="Times New Roman" panose="02020603050405020304" pitchFamily="18" charset="0"/>
              <a:cs typeface="Times New Roman" panose="02020603050405020304" pitchFamily="18" charset="0"/>
            </a:endParaRPr>
          </a:p>
          <a:p>
            <a:pPr lvl="0"/>
            <a:r>
              <a:rPr lang="en-US" sz="2800" dirty="0">
                <a:latin typeface="Times New Roman" panose="02020603050405020304" pitchFamily="18" charset="0"/>
                <a:cs typeface="Times New Roman" panose="02020603050405020304" pitchFamily="18" charset="0"/>
              </a:rPr>
              <a:t>Insights obtained from the tableau report is then used by a marketer to prioritize the tasks, and then responds to a customer’s inquiry.</a:t>
            </a:r>
            <a:r>
              <a:rPr lang="en-US" dirty="0"/>
              <a:t> </a:t>
            </a:r>
            <a:endParaRPr lang="en-US" b="1" dirty="0"/>
          </a:p>
          <a:p>
            <a:endParaRPr lang="en-US" dirty="0"/>
          </a:p>
        </p:txBody>
      </p:sp>
      <p:pic>
        <p:nvPicPr>
          <p:cNvPr id="4" name="image26.jpeg" descr="A screenshot of a map  Description automatically generated">
            <a:extLst>
              <a:ext uri="{FF2B5EF4-FFF2-40B4-BE49-F238E27FC236}">
                <a16:creationId xmlns:a16="http://schemas.microsoft.com/office/drawing/2014/main" id="{344F880A-3A96-423C-BCA7-70C8CB1D5F15}"/>
              </a:ext>
            </a:extLst>
          </p:cNvPr>
          <p:cNvPicPr/>
          <p:nvPr/>
        </p:nvPicPr>
        <p:blipFill>
          <a:blip r:embed="rId3" cstate="print"/>
          <a:stretch>
            <a:fillRect/>
          </a:stretch>
        </p:blipFill>
        <p:spPr>
          <a:xfrm>
            <a:off x="2553784" y="3197633"/>
            <a:ext cx="6632161" cy="3474882"/>
          </a:xfrm>
          <a:prstGeom prst="rect">
            <a:avLst/>
          </a:prstGeom>
        </p:spPr>
      </p:pic>
    </p:spTree>
    <p:extLst>
      <p:ext uri="{BB962C8B-B14F-4D97-AF65-F5344CB8AC3E}">
        <p14:creationId xmlns:p14="http://schemas.microsoft.com/office/powerpoint/2010/main" val="21354461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F071A-1322-4D25-85EA-05CB64C534B9}"/>
              </a:ext>
            </a:extLst>
          </p:cNvPr>
          <p:cNvSpPr>
            <a:spLocks noGrp="1"/>
          </p:cNvSpPr>
          <p:nvPr>
            <p:ph type="title"/>
          </p:nvPr>
        </p:nvSpPr>
        <p:spPr>
          <a:xfrm>
            <a:off x="685801" y="234893"/>
            <a:ext cx="10379277" cy="587228"/>
          </a:xfrm>
        </p:spPr>
        <p:txBody>
          <a:bodyPr>
            <a:noAutofit/>
          </a:bodyPr>
          <a:lstStyle/>
          <a:p>
            <a:pPr algn="ctr"/>
            <a:r>
              <a:rPr lang="en-US" dirty="0">
                <a:latin typeface="Times New Roman" panose="02020603050405020304" pitchFamily="18" charset="0"/>
                <a:cs typeface="Times New Roman" panose="02020603050405020304" pitchFamily="18" charset="0"/>
              </a:rPr>
              <a:t>AGENDA</a:t>
            </a:r>
          </a:p>
        </p:txBody>
      </p:sp>
      <p:sp>
        <p:nvSpPr>
          <p:cNvPr id="3" name="Content Placeholder 2">
            <a:extLst>
              <a:ext uri="{FF2B5EF4-FFF2-40B4-BE49-F238E27FC236}">
                <a16:creationId xmlns:a16="http://schemas.microsoft.com/office/drawing/2014/main" id="{2AC65142-9BA4-45B0-A808-6BFFD8D710C0}"/>
              </a:ext>
            </a:extLst>
          </p:cNvPr>
          <p:cNvSpPr>
            <a:spLocks noGrp="1"/>
          </p:cNvSpPr>
          <p:nvPr>
            <p:ph idx="1"/>
          </p:nvPr>
        </p:nvSpPr>
        <p:spPr>
          <a:xfrm>
            <a:off x="685801" y="1115736"/>
            <a:ext cx="10379277" cy="4462943"/>
          </a:xfrm>
        </p:spPr>
        <p:txBody>
          <a:bodyPr>
            <a:normAutofit/>
          </a:bodyPr>
          <a:lstStyle/>
          <a:p>
            <a:r>
              <a:rPr lang="en-US" sz="2800" dirty="0">
                <a:latin typeface="Times New Roman" panose="02020603050405020304" pitchFamily="18" charset="0"/>
                <a:cs typeface="Times New Roman" panose="02020603050405020304" pitchFamily="18" charset="0"/>
              </a:rPr>
              <a:t>Introduction</a:t>
            </a:r>
          </a:p>
          <a:p>
            <a:r>
              <a:rPr lang="en-US" sz="2800" dirty="0">
                <a:latin typeface="Times New Roman" panose="02020603050405020304" pitchFamily="18" charset="0"/>
                <a:cs typeface="Times New Roman" panose="02020603050405020304" pitchFamily="18" charset="0"/>
              </a:rPr>
              <a:t>Literature Survey</a:t>
            </a:r>
          </a:p>
          <a:p>
            <a:r>
              <a:rPr lang="en-US" sz="2800" dirty="0">
                <a:latin typeface="Times New Roman" panose="02020603050405020304" pitchFamily="18" charset="0"/>
                <a:cs typeface="Times New Roman" panose="02020603050405020304" pitchFamily="18" charset="0"/>
              </a:rPr>
              <a:t>Problem Definition</a:t>
            </a:r>
          </a:p>
          <a:p>
            <a:r>
              <a:rPr lang="en-US" sz="2800" dirty="0">
                <a:latin typeface="Times New Roman" panose="02020603050405020304" pitchFamily="18" charset="0"/>
                <a:cs typeface="Times New Roman" panose="02020603050405020304" pitchFamily="18" charset="0"/>
              </a:rPr>
              <a:t>Modules</a:t>
            </a:r>
          </a:p>
          <a:p>
            <a:r>
              <a:rPr lang="en-US" sz="2800" dirty="0">
                <a:latin typeface="Times New Roman" panose="02020603050405020304" pitchFamily="18" charset="0"/>
                <a:cs typeface="Times New Roman" panose="02020603050405020304" pitchFamily="18" charset="0"/>
              </a:rPr>
              <a:t>Snapshots of Results</a:t>
            </a:r>
          </a:p>
          <a:p>
            <a:r>
              <a:rPr lang="en-US" sz="2800" dirty="0">
                <a:latin typeface="Times New Roman" panose="02020603050405020304" pitchFamily="18" charset="0"/>
                <a:cs typeface="Times New Roman" panose="02020603050405020304" pitchFamily="18" charset="0"/>
              </a:rPr>
              <a:t>Conclusion</a:t>
            </a:r>
          </a:p>
          <a:p>
            <a:r>
              <a:rPr lang="en-US" sz="2800" dirty="0">
                <a:latin typeface="Times New Roman" panose="02020603050405020304" pitchFamily="18" charset="0"/>
                <a:cs typeface="Times New Roman" panose="02020603050405020304" pitchFamily="18" charset="0"/>
              </a:rPr>
              <a:t>References</a:t>
            </a:r>
          </a:p>
          <a:p>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506262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E896D-9CAF-4F17-9A7D-D6B7FAEBFAC2}"/>
              </a:ext>
            </a:extLst>
          </p:cNvPr>
          <p:cNvSpPr>
            <a:spLocks noGrp="1"/>
          </p:cNvSpPr>
          <p:nvPr>
            <p:ph type="title"/>
          </p:nvPr>
        </p:nvSpPr>
        <p:spPr>
          <a:xfrm>
            <a:off x="1030287" y="165974"/>
            <a:ext cx="10131425" cy="553672"/>
          </a:xfrm>
        </p:spPr>
        <p:txBody>
          <a:bodyPr>
            <a:noAutofit/>
          </a:bodyPr>
          <a:lstStyle/>
          <a:p>
            <a:pPr algn="ctr"/>
            <a:r>
              <a:rPr lang="en-US" dirty="0">
                <a:latin typeface="Times New Roman" panose="02020603050405020304" pitchFamily="18" charset="0"/>
                <a:cs typeface="Times New Roman" panose="02020603050405020304" pitchFamily="18" charset="0"/>
              </a:rPr>
              <a:t>SNAPSHOTS OF RESULTS</a:t>
            </a:r>
          </a:p>
        </p:txBody>
      </p:sp>
      <p:sp>
        <p:nvSpPr>
          <p:cNvPr id="3" name="Content Placeholder 2">
            <a:extLst>
              <a:ext uri="{FF2B5EF4-FFF2-40B4-BE49-F238E27FC236}">
                <a16:creationId xmlns:a16="http://schemas.microsoft.com/office/drawing/2014/main" id="{AC7F18F4-2EA1-45B0-A166-63A16CCF64BC}"/>
              </a:ext>
            </a:extLst>
          </p:cNvPr>
          <p:cNvSpPr>
            <a:spLocks noGrp="1"/>
          </p:cNvSpPr>
          <p:nvPr>
            <p:ph idx="1"/>
          </p:nvPr>
        </p:nvSpPr>
        <p:spPr>
          <a:xfrm>
            <a:off x="685801" y="629176"/>
            <a:ext cx="8822093" cy="938368"/>
          </a:xfrm>
        </p:spPr>
        <p:txBody>
          <a:bodyPr/>
          <a:lstStyle/>
          <a:p>
            <a:pPr marL="0" indent="0">
              <a:buNone/>
            </a:pPr>
            <a:r>
              <a:rPr lang="en-US" b="1" u="sng" dirty="0"/>
              <a:t>MAILPARSSER</a:t>
            </a:r>
          </a:p>
          <a:p>
            <a:endParaRPr lang="en-US" dirty="0"/>
          </a:p>
        </p:txBody>
      </p:sp>
      <p:pic>
        <p:nvPicPr>
          <p:cNvPr id="4" name="image36.jpeg" descr="A screenshot of a cell phone  Description automatically generated">
            <a:extLst>
              <a:ext uri="{FF2B5EF4-FFF2-40B4-BE49-F238E27FC236}">
                <a16:creationId xmlns:a16="http://schemas.microsoft.com/office/drawing/2014/main" id="{7097BF3B-6883-4437-B4B3-14C9DD0A5DBD}"/>
              </a:ext>
            </a:extLst>
          </p:cNvPr>
          <p:cNvPicPr/>
          <p:nvPr/>
        </p:nvPicPr>
        <p:blipFill>
          <a:blip r:embed="rId3" cstate="print"/>
          <a:stretch>
            <a:fillRect/>
          </a:stretch>
        </p:blipFill>
        <p:spPr>
          <a:xfrm>
            <a:off x="2660780" y="1161992"/>
            <a:ext cx="6870440" cy="2504939"/>
          </a:xfrm>
          <a:prstGeom prst="rect">
            <a:avLst/>
          </a:prstGeom>
        </p:spPr>
      </p:pic>
      <p:sp>
        <p:nvSpPr>
          <p:cNvPr id="5" name="Rectangle 4">
            <a:extLst>
              <a:ext uri="{FF2B5EF4-FFF2-40B4-BE49-F238E27FC236}">
                <a16:creationId xmlns:a16="http://schemas.microsoft.com/office/drawing/2014/main" id="{B80F4C81-F485-4708-9AF6-EF2491CD6EF8}"/>
              </a:ext>
            </a:extLst>
          </p:cNvPr>
          <p:cNvSpPr/>
          <p:nvPr/>
        </p:nvSpPr>
        <p:spPr>
          <a:xfrm>
            <a:off x="-341585" y="3801500"/>
            <a:ext cx="3991221" cy="615553"/>
          </a:xfrm>
          <a:prstGeom prst="rect">
            <a:avLst/>
          </a:prstGeom>
        </p:spPr>
        <p:txBody>
          <a:bodyPr wrap="none">
            <a:spAutoFit/>
          </a:bodyPr>
          <a:lstStyle/>
          <a:p>
            <a:pPr marL="808355" marR="670560" algn="ctr">
              <a:spcBef>
                <a:spcPts val="20"/>
              </a:spcBef>
            </a:pPr>
            <a:r>
              <a:rPr lang="en-US" b="1" u="sng" dirty="0"/>
              <a:t>AWS CLOUDWATCH LOG</a:t>
            </a:r>
            <a:endParaRPr lang="en-US" dirty="0"/>
          </a:p>
          <a:p>
            <a:pPr marL="808355" marR="670560" algn="ctr">
              <a:spcBef>
                <a:spcPts val="20"/>
              </a:spcBef>
              <a:spcAft>
                <a:spcPts val="0"/>
              </a:spcAft>
            </a:pPr>
            <a:endParaRPr lang="en-US" sz="1600" dirty="0">
              <a:effectLst/>
              <a:latin typeface="Times New Roman" panose="02020603050405020304" pitchFamily="18" charset="0"/>
              <a:ea typeface="Times New Roman" panose="02020603050405020304" pitchFamily="18" charset="0"/>
            </a:endParaRPr>
          </a:p>
        </p:txBody>
      </p:sp>
      <p:pic>
        <p:nvPicPr>
          <p:cNvPr id="6" name="image37.jpeg" descr="A screenshot of a social media post  Description automatically generated">
            <a:extLst>
              <a:ext uri="{FF2B5EF4-FFF2-40B4-BE49-F238E27FC236}">
                <a16:creationId xmlns:a16="http://schemas.microsoft.com/office/drawing/2014/main" id="{593D974C-8032-424A-8239-4760E2D7D256}"/>
              </a:ext>
            </a:extLst>
          </p:cNvPr>
          <p:cNvPicPr/>
          <p:nvPr/>
        </p:nvPicPr>
        <p:blipFill>
          <a:blip r:embed="rId4" cstate="print"/>
          <a:stretch>
            <a:fillRect/>
          </a:stretch>
        </p:blipFill>
        <p:spPr>
          <a:xfrm>
            <a:off x="2660780" y="4109277"/>
            <a:ext cx="6870440" cy="2673221"/>
          </a:xfrm>
          <a:prstGeom prst="rect">
            <a:avLst/>
          </a:prstGeom>
        </p:spPr>
      </p:pic>
    </p:spTree>
    <p:extLst>
      <p:ext uri="{BB962C8B-B14F-4D97-AF65-F5344CB8AC3E}">
        <p14:creationId xmlns:p14="http://schemas.microsoft.com/office/powerpoint/2010/main" val="4654284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328E3C-FDEC-478C-AC14-169CEDFA2A08}"/>
              </a:ext>
            </a:extLst>
          </p:cNvPr>
          <p:cNvSpPr>
            <a:spLocks noGrp="1"/>
          </p:cNvSpPr>
          <p:nvPr>
            <p:ph idx="1"/>
          </p:nvPr>
        </p:nvSpPr>
        <p:spPr>
          <a:xfrm>
            <a:off x="2144485" y="236752"/>
            <a:ext cx="7903026" cy="610464"/>
          </a:xfrm>
        </p:spPr>
        <p:txBody>
          <a:bodyPr>
            <a:normAutofit lnSpcReduction="10000"/>
          </a:bodyPr>
          <a:lstStyle/>
          <a:p>
            <a:pPr marL="0" indent="0" algn="ctr">
              <a:buNone/>
            </a:pPr>
            <a:r>
              <a:rPr lang="en-US" sz="2800" b="1" u="sng" dirty="0">
                <a:latin typeface="Times New Roman" panose="02020603050405020304" pitchFamily="18" charset="0"/>
                <a:cs typeface="Times New Roman" panose="02020603050405020304" pitchFamily="18" charset="0"/>
              </a:rPr>
              <a:t>MYSQL WORKBENCH</a:t>
            </a:r>
            <a:endParaRPr lang="en-US" sz="2800" dirty="0">
              <a:latin typeface="Times New Roman" panose="02020603050405020304" pitchFamily="18" charset="0"/>
              <a:cs typeface="Times New Roman" panose="02020603050405020304" pitchFamily="18" charset="0"/>
            </a:endParaRPr>
          </a:p>
          <a:p>
            <a:endParaRPr lang="en-US" dirty="0"/>
          </a:p>
        </p:txBody>
      </p:sp>
      <p:pic>
        <p:nvPicPr>
          <p:cNvPr id="5" name="image38.jpeg" descr="A screenshot of a social media post  Description automatically generated">
            <a:extLst>
              <a:ext uri="{FF2B5EF4-FFF2-40B4-BE49-F238E27FC236}">
                <a16:creationId xmlns:a16="http://schemas.microsoft.com/office/drawing/2014/main" id="{2C6549D6-E185-4398-BEC2-2294837BA21B}"/>
              </a:ext>
            </a:extLst>
          </p:cNvPr>
          <p:cNvPicPr/>
          <p:nvPr/>
        </p:nvPicPr>
        <p:blipFill>
          <a:blip r:embed="rId2" cstate="print"/>
          <a:stretch>
            <a:fillRect/>
          </a:stretch>
        </p:blipFill>
        <p:spPr>
          <a:xfrm>
            <a:off x="2038955" y="693491"/>
            <a:ext cx="8114089" cy="2666003"/>
          </a:xfrm>
          <a:prstGeom prst="rect">
            <a:avLst/>
          </a:prstGeom>
        </p:spPr>
      </p:pic>
      <p:pic>
        <p:nvPicPr>
          <p:cNvPr id="6" name="image39.jpeg" descr="A screenshot of a cell phone  Description automatically generated">
            <a:extLst>
              <a:ext uri="{FF2B5EF4-FFF2-40B4-BE49-F238E27FC236}">
                <a16:creationId xmlns:a16="http://schemas.microsoft.com/office/drawing/2014/main" id="{ABED87D4-46F3-4634-8330-083ED7A85845}"/>
              </a:ext>
            </a:extLst>
          </p:cNvPr>
          <p:cNvPicPr/>
          <p:nvPr/>
        </p:nvPicPr>
        <p:blipFill>
          <a:blip r:embed="rId3" cstate="print"/>
          <a:stretch>
            <a:fillRect/>
          </a:stretch>
        </p:blipFill>
        <p:spPr>
          <a:xfrm>
            <a:off x="2038955" y="3849853"/>
            <a:ext cx="8114089" cy="2877031"/>
          </a:xfrm>
          <a:prstGeom prst="rect">
            <a:avLst/>
          </a:prstGeom>
        </p:spPr>
      </p:pic>
      <p:sp>
        <p:nvSpPr>
          <p:cNvPr id="7" name="Rectangle 6">
            <a:extLst>
              <a:ext uri="{FF2B5EF4-FFF2-40B4-BE49-F238E27FC236}">
                <a16:creationId xmlns:a16="http://schemas.microsoft.com/office/drawing/2014/main" id="{61CA06B5-E261-46A2-ABA8-F657DC82BC9D}"/>
              </a:ext>
            </a:extLst>
          </p:cNvPr>
          <p:cNvSpPr/>
          <p:nvPr/>
        </p:nvSpPr>
        <p:spPr>
          <a:xfrm>
            <a:off x="4380869" y="3372824"/>
            <a:ext cx="3430259" cy="523220"/>
          </a:xfrm>
          <a:prstGeom prst="rect">
            <a:avLst/>
          </a:prstGeom>
        </p:spPr>
        <p:txBody>
          <a:bodyPr wrap="square">
            <a:spAutoFit/>
          </a:bodyPr>
          <a:lstStyle/>
          <a:p>
            <a:pPr marL="809625" marR="670560" algn="ctr">
              <a:spcBef>
                <a:spcPts val="0"/>
              </a:spcBef>
              <a:spcAft>
                <a:spcPts val="0"/>
              </a:spcAft>
            </a:pPr>
            <a:r>
              <a:rPr lang="en-US" sz="2800" b="1" u="sng" dirty="0">
                <a:latin typeface="Times New Roman" panose="02020603050405020304" pitchFamily="18" charset="0"/>
                <a:ea typeface="Times New Roman" panose="02020603050405020304" pitchFamily="18" charset="0"/>
              </a:rPr>
              <a:t>TABLEAU</a:t>
            </a:r>
            <a:endParaRPr lang="en-US" sz="2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8711163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9D0F0-F5F0-4DC4-AA3B-696248683914}"/>
              </a:ext>
            </a:extLst>
          </p:cNvPr>
          <p:cNvSpPr>
            <a:spLocks noGrp="1"/>
          </p:cNvSpPr>
          <p:nvPr>
            <p:ph type="title"/>
          </p:nvPr>
        </p:nvSpPr>
        <p:spPr>
          <a:xfrm>
            <a:off x="1030287" y="464457"/>
            <a:ext cx="10131425" cy="1456267"/>
          </a:xfrm>
        </p:spPr>
        <p:txBody>
          <a:bodyPr/>
          <a:lstStyle/>
          <a:p>
            <a:pPr algn="ctr"/>
            <a:r>
              <a:rPr lang="en-US"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DF1865A1-E833-4AFB-94A5-B364B66E33E9}"/>
              </a:ext>
            </a:extLst>
          </p:cNvPr>
          <p:cNvSpPr>
            <a:spLocks noGrp="1"/>
          </p:cNvSpPr>
          <p:nvPr>
            <p:ph idx="1"/>
          </p:nvPr>
        </p:nvSpPr>
        <p:spPr>
          <a:xfrm>
            <a:off x="633185" y="1045709"/>
            <a:ext cx="10925628" cy="5138057"/>
          </a:xfrm>
        </p:spPr>
        <p:txBody>
          <a:bodyPr>
            <a:normAutofit/>
          </a:bodyPr>
          <a:lstStyle/>
          <a:p>
            <a:r>
              <a:rPr lang="en-US" sz="2800" dirty="0">
                <a:latin typeface="Times New Roman" panose="02020603050405020304" pitchFamily="18" charset="0"/>
                <a:cs typeface="Times New Roman" panose="02020603050405020304" pitchFamily="18" charset="0"/>
              </a:rPr>
              <a:t>Thus the problems faced by the sales and marketing team due to improper communication can be solved by smart email assistant.</a:t>
            </a:r>
          </a:p>
          <a:p>
            <a:r>
              <a:rPr lang="en-US" sz="2800" dirty="0">
                <a:latin typeface="Times New Roman" panose="02020603050405020304" pitchFamily="18" charset="0"/>
                <a:cs typeface="Times New Roman" panose="02020603050405020304" pitchFamily="18" charset="0"/>
              </a:rPr>
              <a:t>Smart Email Assistant provides a multi-step solution to give a better customer experience for a customer's email communications.</a:t>
            </a:r>
          </a:p>
          <a:p>
            <a:r>
              <a:rPr lang="en-US" sz="2800" dirty="0">
                <a:latin typeface="Times New Roman" panose="02020603050405020304" pitchFamily="18" charset="0"/>
                <a:cs typeface="Times New Roman" panose="02020603050405020304" pitchFamily="18" charset="0"/>
              </a:rPr>
              <a:t>And also  facilitates better customer inquiries by closely </a:t>
            </a:r>
            <a:r>
              <a:rPr lang="en-US" sz="2800" dirty="0" err="1">
                <a:latin typeface="Times New Roman" panose="02020603050405020304" pitchFamily="18" charset="0"/>
                <a:cs typeface="Times New Roman" panose="02020603050405020304" pitchFamily="18" charset="0"/>
              </a:rPr>
              <a:t>montiring</a:t>
            </a:r>
            <a:r>
              <a:rPr lang="en-US" sz="2800" dirty="0">
                <a:latin typeface="Times New Roman" panose="02020603050405020304" pitchFamily="18" charset="0"/>
                <a:cs typeface="Times New Roman" panose="02020603050405020304" pitchFamily="18" charset="0"/>
              </a:rPr>
              <a:t>, tracking and prioritizing the mails  from the customer.</a:t>
            </a:r>
          </a:p>
        </p:txBody>
      </p:sp>
    </p:spTree>
    <p:extLst>
      <p:ext uri="{BB962C8B-B14F-4D97-AF65-F5344CB8AC3E}">
        <p14:creationId xmlns:p14="http://schemas.microsoft.com/office/powerpoint/2010/main" val="27775728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3C78D-A0BC-48B1-80C7-A27D0966118B}"/>
              </a:ext>
            </a:extLst>
          </p:cNvPr>
          <p:cNvSpPr>
            <a:spLocks noGrp="1"/>
          </p:cNvSpPr>
          <p:nvPr>
            <p:ph type="title"/>
          </p:nvPr>
        </p:nvSpPr>
        <p:spPr>
          <a:xfrm>
            <a:off x="826505" y="120245"/>
            <a:ext cx="10131425" cy="615192"/>
          </a:xfrm>
        </p:spPr>
        <p:txBody>
          <a:bodyPr>
            <a:noAutofit/>
          </a:bodyPr>
          <a:lstStyle/>
          <a:p>
            <a:pPr algn="ctr"/>
            <a:r>
              <a:rPr lang="en-US"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8E481F3A-1E2A-4EBE-9A85-FC5EBF6A7FC1}"/>
              </a:ext>
            </a:extLst>
          </p:cNvPr>
          <p:cNvSpPr>
            <a:spLocks noGrp="1"/>
          </p:cNvSpPr>
          <p:nvPr>
            <p:ph idx="1"/>
          </p:nvPr>
        </p:nvSpPr>
        <p:spPr>
          <a:xfrm>
            <a:off x="685800" y="774583"/>
            <a:ext cx="10412834" cy="5963172"/>
          </a:xfrm>
        </p:spPr>
        <p:txBody>
          <a:bodyPr>
            <a:normAutofit fontScale="92500" lnSpcReduction="10000"/>
          </a:bodyPr>
          <a:lstStyle/>
          <a:p>
            <a:pPr marL="0" indent="0">
              <a:buNone/>
            </a:pPr>
            <a:endParaRPr lang="en-US" sz="1600" dirty="0"/>
          </a:p>
          <a:p>
            <a:pPr marL="457200" indent="-342900">
              <a:buFont typeface="+mj-lt"/>
              <a:buAutoNum type="arabicPeriod"/>
            </a:pPr>
            <a:r>
              <a:rPr lang="en-US" sz="3000" u="sng" dirty="0">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http://yonderlabs.github.io/api-docs/#intro-to-yonderapi</a:t>
            </a:r>
            <a:endParaRPr lang="en-US" sz="3000" dirty="0">
              <a:latin typeface="Times New Roman" panose="02020603050405020304" pitchFamily="18" charset="0"/>
              <a:cs typeface="Times New Roman" panose="02020603050405020304" pitchFamily="18" charset="0"/>
            </a:endParaRPr>
          </a:p>
          <a:p>
            <a:pPr marL="457200" indent="-342900">
              <a:buFont typeface="+mj-lt"/>
              <a:buAutoNum type="arabicPeriod"/>
            </a:pPr>
            <a:r>
              <a:rPr lang="en-US" sz="3000" u="sng" dirty="0">
                <a:latin typeface="Times New Roman" panose="02020603050405020304" pitchFamily="18" charset="0"/>
                <a:cs typeface="Times New Roman" panose="02020603050405020304" pitchFamily="18" charset="0"/>
              </a:rPr>
              <a:t>file:///C:/Program%20Files/WindowsApps/5319275A.WhatsAppDesktop_2.2019. 8.0_x64	cv1g1gvanyjgm/app/resources/</a:t>
            </a:r>
            <a:r>
              <a:rPr lang="en-US" sz="3000" u="sng" dirty="0" err="1">
                <a:latin typeface="Times New Roman" panose="02020603050405020304" pitchFamily="18" charset="0"/>
                <a:cs typeface="Times New Roman" panose="02020603050405020304" pitchFamily="18" charset="0"/>
              </a:rPr>
              <a:t>app.asar</a:t>
            </a:r>
            <a:r>
              <a:rPr lang="en-US" sz="3000" u="sng" dirty="0">
                <a:latin typeface="Times New Roman" panose="02020603050405020304" pitchFamily="18" charset="0"/>
                <a:cs typeface="Times New Roman" panose="02020603050405020304" pitchFamily="18" charset="0"/>
              </a:rPr>
              <a:t>/index.html#</a:t>
            </a:r>
            <a:endParaRPr lang="en-US" sz="3000" dirty="0">
              <a:latin typeface="Times New Roman" panose="02020603050405020304" pitchFamily="18" charset="0"/>
              <a:cs typeface="Times New Roman" panose="02020603050405020304" pitchFamily="18" charset="0"/>
            </a:endParaRPr>
          </a:p>
          <a:p>
            <a:pPr marL="457200" indent="-342900">
              <a:buFont typeface="+mj-lt"/>
              <a:buAutoNum type="arabicPeriod"/>
            </a:pPr>
            <a:r>
              <a:rPr lang="en-US" sz="3000" u="sng" dirty="0">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https://patents.google.com/patent/US7103599B2/en</a:t>
            </a:r>
            <a:endParaRPr lang="en-US" sz="3000" dirty="0">
              <a:latin typeface="Times New Roman" panose="02020603050405020304" pitchFamily="18" charset="0"/>
              <a:cs typeface="Times New Roman" panose="02020603050405020304" pitchFamily="18" charset="0"/>
            </a:endParaRPr>
          </a:p>
          <a:p>
            <a:pPr marL="457200" indent="-342900">
              <a:buFont typeface="+mj-lt"/>
              <a:buAutoNum type="arabicPeriod"/>
            </a:pPr>
            <a:r>
              <a:rPr lang="en-US" sz="3000" u="sng" dirty="0">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https://patents.google.com/patent/US8527436B2/en</a:t>
            </a:r>
            <a:endParaRPr lang="en-US" sz="3000" dirty="0">
              <a:latin typeface="Times New Roman" panose="02020603050405020304" pitchFamily="18" charset="0"/>
              <a:cs typeface="Times New Roman" panose="02020603050405020304" pitchFamily="18" charset="0"/>
            </a:endParaRPr>
          </a:p>
          <a:p>
            <a:pPr marL="457200" indent="-342900">
              <a:buFont typeface="+mj-lt"/>
              <a:buAutoNum type="arabicPeriod"/>
            </a:pPr>
            <a:r>
              <a:rPr lang="en-US" sz="3000" u="sng" dirty="0">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https://patents.google.com/patent/US7174366B2/en</a:t>
            </a:r>
            <a:endParaRPr lang="en-US" sz="3000" dirty="0">
              <a:latin typeface="Times New Roman" panose="02020603050405020304" pitchFamily="18" charset="0"/>
              <a:cs typeface="Times New Roman" panose="02020603050405020304" pitchFamily="18" charset="0"/>
            </a:endParaRPr>
          </a:p>
          <a:p>
            <a:pPr marL="457200" indent="-342900">
              <a:buFont typeface="+mj-lt"/>
              <a:buAutoNum type="arabicPeriod"/>
            </a:pPr>
            <a:r>
              <a:rPr lang="en-US" sz="3000" u="sng" dirty="0">
                <a:latin typeface="Times New Roman" panose="02020603050405020304" pitchFamily="18" charset="0"/>
                <a:cs typeface="Times New Roman" panose="02020603050405020304" pitchFamily="18" charset="0"/>
                <a:hlinkClick r:id="rId6">
                  <a:extLst>
                    <a:ext uri="{A12FA001-AC4F-418D-AE19-62706E023703}">
                      <ahyp:hlinkClr xmlns:ahyp="http://schemas.microsoft.com/office/drawing/2018/hyperlinkcolor" val="tx"/>
                    </a:ext>
                  </a:extLst>
                </a:hlinkClick>
              </a:rPr>
              <a:t>https://patents.google.com/patent/US7092993B2/en</a:t>
            </a:r>
            <a:endParaRPr lang="en-US" sz="3000" dirty="0">
              <a:latin typeface="Times New Roman" panose="02020603050405020304" pitchFamily="18" charset="0"/>
              <a:cs typeface="Times New Roman" panose="02020603050405020304" pitchFamily="18" charset="0"/>
            </a:endParaRPr>
          </a:p>
          <a:p>
            <a:pPr marL="457200" indent="-342900">
              <a:buFont typeface="+mj-lt"/>
              <a:buAutoNum type="arabicPeriod"/>
            </a:pPr>
            <a:r>
              <a:rPr lang="en-US" sz="3000" u="sng" dirty="0">
                <a:latin typeface="Times New Roman" panose="02020603050405020304" pitchFamily="18" charset="0"/>
                <a:cs typeface="Times New Roman" panose="02020603050405020304" pitchFamily="18" charset="0"/>
                <a:hlinkClick r:id="rId7">
                  <a:extLst>
                    <a:ext uri="{A12FA001-AC4F-418D-AE19-62706E023703}">
                      <ahyp:hlinkClr xmlns:ahyp="http://schemas.microsoft.com/office/drawing/2018/hyperlinkcolor" val="tx"/>
                    </a:ext>
                  </a:extLst>
                </a:hlinkClick>
              </a:rPr>
              <a:t>https://docs.aws.amazon.com/AmazonRDS/latest/UserGuide/USER_CreateDBInst ance.html</a:t>
            </a:r>
            <a:endParaRPr lang="en-US" sz="3000" dirty="0">
              <a:latin typeface="Times New Roman" panose="02020603050405020304" pitchFamily="18" charset="0"/>
              <a:cs typeface="Times New Roman" panose="02020603050405020304" pitchFamily="18" charset="0"/>
            </a:endParaRPr>
          </a:p>
          <a:p>
            <a:pPr marL="457200" indent="-342900">
              <a:buFont typeface="+mj-lt"/>
              <a:buAutoNum type="arabicPeriod"/>
            </a:pPr>
            <a:r>
              <a:rPr lang="en-US" sz="3000" u="sng" dirty="0">
                <a:latin typeface="Times New Roman" panose="02020603050405020304" pitchFamily="18" charset="0"/>
                <a:cs typeface="Times New Roman" panose="02020603050405020304" pitchFamily="18" charset="0"/>
                <a:hlinkClick r:id="rId8">
                  <a:extLst>
                    <a:ext uri="{A12FA001-AC4F-418D-AE19-62706E023703}">
                      <ahyp:hlinkClr xmlns:ahyp="http://schemas.microsoft.com/office/drawing/2018/hyperlinkcolor" val="tx"/>
                    </a:ext>
                  </a:extLst>
                </a:hlinkClick>
              </a:rPr>
              <a:t>https://docs.aws.amazon.com/lambda/latest/dg/lambda-nodejs.html</a:t>
            </a:r>
            <a:endParaRPr lang="en-US" sz="3000" dirty="0">
              <a:latin typeface="Times New Roman" panose="02020603050405020304" pitchFamily="18" charset="0"/>
              <a:cs typeface="Times New Roman" panose="02020603050405020304" pitchFamily="18" charset="0"/>
            </a:endParaRPr>
          </a:p>
          <a:p>
            <a:endParaRPr lang="en-US" sz="2800" dirty="0"/>
          </a:p>
        </p:txBody>
      </p:sp>
    </p:spTree>
    <p:extLst>
      <p:ext uri="{BB962C8B-B14F-4D97-AF65-F5344CB8AC3E}">
        <p14:creationId xmlns:p14="http://schemas.microsoft.com/office/powerpoint/2010/main" val="7169164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713B7-C949-49BC-9D35-3289FF01A868}"/>
              </a:ext>
            </a:extLst>
          </p:cNvPr>
          <p:cNvSpPr>
            <a:spLocks noGrp="1"/>
          </p:cNvSpPr>
          <p:nvPr>
            <p:ph type="title"/>
          </p:nvPr>
        </p:nvSpPr>
        <p:spPr>
          <a:xfrm>
            <a:off x="933276" y="356532"/>
            <a:ext cx="10035329" cy="528506"/>
          </a:xfrm>
        </p:spPr>
        <p:txBody>
          <a:bodyPr>
            <a:noAutofit/>
          </a:bodyPr>
          <a:lstStyle/>
          <a:p>
            <a:pPr algn="ctr"/>
            <a:r>
              <a:rPr lang="en-US"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E8E98449-CFFA-4C97-AC47-4ADFF709822D}"/>
              </a:ext>
            </a:extLst>
          </p:cNvPr>
          <p:cNvSpPr>
            <a:spLocks noGrp="1"/>
          </p:cNvSpPr>
          <p:nvPr>
            <p:ph idx="1"/>
          </p:nvPr>
        </p:nvSpPr>
        <p:spPr>
          <a:xfrm>
            <a:off x="685800" y="595619"/>
            <a:ext cx="10530280" cy="5905849"/>
          </a:xfrm>
        </p:spPr>
        <p:txBody>
          <a:bodyPr>
            <a:normAutofit/>
          </a:bodyPr>
          <a:lstStyle/>
          <a:p>
            <a:pPr algn="just"/>
            <a:r>
              <a:rPr lang="en-US" sz="2800" dirty="0">
                <a:latin typeface="Times New Roman" panose="02020603050405020304" pitchFamily="18" charset="0"/>
                <a:cs typeface="Times New Roman" panose="02020603050405020304" pitchFamily="18" charset="0"/>
              </a:rPr>
              <a:t>The purpose of this project is to collect emails from customers and provide email insights to the marketers. </a:t>
            </a:r>
          </a:p>
          <a:p>
            <a:pPr algn="just"/>
            <a:r>
              <a:rPr lang="en" sz="2800" dirty="0">
                <a:latin typeface="Times New Roman" panose="02020603050405020304" pitchFamily="18" charset="0"/>
                <a:cs typeface="Times New Roman" panose="02020603050405020304" pitchFamily="18" charset="0"/>
              </a:rPr>
              <a:t>Smart Email Assistant is an  API built for marketers to better understand their customers by closely monitoring customer email exchanges, and by providing email insight dashboard to marketers.</a:t>
            </a:r>
          </a:p>
          <a:p>
            <a:pPr algn="just"/>
            <a:r>
              <a:rPr lang="en" sz="2800" dirty="0">
                <a:latin typeface="Times New Roman" panose="02020603050405020304" pitchFamily="18" charset="0"/>
                <a:cs typeface="Times New Roman" panose="02020603050405020304" pitchFamily="18" charset="0"/>
              </a:rPr>
              <a:t> Email insight includes keyword selection and categorization, text summarization, sentiment analysis, emotional reaction, entity extraction, taxonomy classification, language detection, and language translation. SEA also provides a context sentence extraction capability for a set of keywords administered by a marketer. </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093588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F66B9-5005-4912-B3BF-7B4F31D82CBE}"/>
              </a:ext>
            </a:extLst>
          </p:cNvPr>
          <p:cNvSpPr>
            <a:spLocks noGrp="1"/>
          </p:cNvSpPr>
          <p:nvPr>
            <p:ph type="title"/>
          </p:nvPr>
        </p:nvSpPr>
        <p:spPr>
          <a:xfrm>
            <a:off x="922978" y="260059"/>
            <a:ext cx="10131425" cy="570451"/>
          </a:xfrm>
        </p:spPr>
        <p:txBody>
          <a:bodyPr>
            <a:noAutofit/>
          </a:bodyPr>
          <a:lstStyle/>
          <a:p>
            <a:pPr algn="ctr"/>
            <a:r>
              <a:rPr lang="en-US" dirty="0">
                <a:latin typeface="Times New Roman" panose="02020603050405020304" pitchFamily="18" charset="0"/>
                <a:cs typeface="Times New Roman" panose="02020603050405020304" pitchFamily="18" charset="0"/>
              </a:rPr>
              <a:t>LITERATURE SURVEY</a:t>
            </a:r>
          </a:p>
        </p:txBody>
      </p:sp>
      <p:sp>
        <p:nvSpPr>
          <p:cNvPr id="3" name="Content Placeholder 2">
            <a:extLst>
              <a:ext uri="{FF2B5EF4-FFF2-40B4-BE49-F238E27FC236}">
                <a16:creationId xmlns:a16="http://schemas.microsoft.com/office/drawing/2014/main" id="{E7DFCFDF-FA7D-473F-A6A8-574D8A653DF9}"/>
              </a:ext>
            </a:extLst>
          </p:cNvPr>
          <p:cNvSpPr>
            <a:spLocks noGrp="1"/>
          </p:cNvSpPr>
          <p:nvPr>
            <p:ph idx="1"/>
          </p:nvPr>
        </p:nvSpPr>
        <p:spPr>
          <a:xfrm>
            <a:off x="685801" y="679508"/>
            <a:ext cx="10605781" cy="5989739"/>
          </a:xfrm>
        </p:spPr>
        <p:txBody>
          <a:bodyPr>
            <a:noAutofit/>
          </a:bodyPr>
          <a:lstStyle/>
          <a:p>
            <a:pPr marL="457200" lvl="1" indent="0" algn="ctr">
              <a:buNone/>
            </a:pPr>
            <a:r>
              <a:rPr lang="en-US" sz="2800" b="1" u="sng" dirty="0">
                <a:latin typeface="Times New Roman" panose="02020603050405020304" pitchFamily="18" charset="0"/>
                <a:cs typeface="Times New Roman" panose="02020603050405020304" pitchFamily="18" charset="0"/>
              </a:rPr>
              <a:t>Parsing of nested internet electronic mail documents</a:t>
            </a:r>
            <a:endParaRPr lang="en-US" sz="2800" u="sng" dirty="0">
              <a:latin typeface="Times New Roman" panose="02020603050405020304" pitchFamily="18" charset="0"/>
              <a:cs typeface="Times New Roman" panose="02020603050405020304" pitchFamily="18" charset="0"/>
            </a:endParaRPr>
          </a:p>
          <a:p>
            <a:pPr marL="0" indent="0" algn="just">
              <a:buNone/>
            </a:pPr>
            <a:r>
              <a:rPr lang="en-US" sz="2800" dirty="0">
                <a:latin typeface="Times New Roman" panose="02020603050405020304" pitchFamily="18" charset="0"/>
                <a:cs typeface="Times New Roman" panose="02020603050405020304" pitchFamily="18" charset="0"/>
              </a:rPr>
              <a:t>A system and method for automatically processing and responding to large volumes of customer complaints regarding Unsolicited Commercial Email (UCE) and other service disruptions. The complaints include one or more electronic mail (email) documents, each email document including a header and body portion. The process parses the header and body portions from each email document, normalizes the header and body portion by stripping unwanted characters, and extracts specific information relating to the email document from the source of the complaint. The extracted information can be input to a database that can be accessed by the Customer Support Center (CSC) of the Internet Service Provider (ISP). </a:t>
            </a:r>
          </a:p>
        </p:txBody>
      </p:sp>
    </p:spTree>
    <p:extLst>
      <p:ext uri="{BB962C8B-B14F-4D97-AF65-F5344CB8AC3E}">
        <p14:creationId xmlns:p14="http://schemas.microsoft.com/office/powerpoint/2010/main" val="6126859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0ED455-18EC-447D-A99C-A3283CD93AE0}"/>
              </a:ext>
            </a:extLst>
          </p:cNvPr>
          <p:cNvSpPr>
            <a:spLocks noGrp="1"/>
          </p:cNvSpPr>
          <p:nvPr>
            <p:ph idx="1"/>
          </p:nvPr>
        </p:nvSpPr>
        <p:spPr>
          <a:xfrm>
            <a:off x="685801" y="159391"/>
            <a:ext cx="10765171" cy="6568580"/>
          </a:xfrm>
        </p:spPr>
        <p:txBody>
          <a:bodyPr>
            <a:normAutofit/>
          </a:bodyPr>
          <a:lstStyle/>
          <a:p>
            <a:pPr marL="457200" lvl="1" indent="0" algn="ctr">
              <a:buNone/>
            </a:pPr>
            <a:endParaRPr lang="en-US" sz="2800" b="1" u="sng" dirty="0">
              <a:latin typeface="Times New Roman" panose="02020603050405020304" pitchFamily="18" charset="0"/>
              <a:cs typeface="Times New Roman" panose="02020603050405020304" pitchFamily="18" charset="0"/>
            </a:endParaRPr>
          </a:p>
          <a:p>
            <a:pPr marL="457200" lvl="1" indent="0" algn="ctr">
              <a:buNone/>
            </a:pPr>
            <a:r>
              <a:rPr lang="en-US" sz="2800" b="1" u="sng" dirty="0">
                <a:latin typeface="Times New Roman" panose="02020603050405020304" pitchFamily="18" charset="0"/>
                <a:cs typeface="Times New Roman" panose="02020603050405020304" pitchFamily="18" charset="0"/>
              </a:rPr>
              <a:t>Automated parsing of e-mail messages</a:t>
            </a:r>
            <a:endParaRPr lang="en-US" sz="2800" u="sng" dirty="0">
              <a:latin typeface="Times New Roman" panose="02020603050405020304" pitchFamily="18" charset="0"/>
              <a:cs typeface="Times New Roman" panose="02020603050405020304" pitchFamily="18" charset="0"/>
            </a:endParaRPr>
          </a:p>
          <a:p>
            <a:pPr marL="0" indent="0" algn="just">
              <a:buNone/>
            </a:pPr>
            <a:r>
              <a:rPr lang="en-US" sz="2800" dirty="0">
                <a:latin typeface="Times New Roman" panose="02020603050405020304" pitchFamily="18" charset="0"/>
                <a:cs typeface="Times New Roman" panose="02020603050405020304" pitchFamily="18" charset="0"/>
              </a:rPr>
              <a:t>An automated parser for e-mail messages identifies component parts such as header, body, signature, and disclaimer. The parser uses a hidden Markov model (HMM) in which the lines making up an e mail are treated as a sequence of observations of a system that evolves according to a Markov chain having states corresponding to the component parts. The HMM is trained using a manually-annotated set of e-mail messages, then applied to parse other e-mail messages. HMM-based parsing can be further refined or expanded using heuristic post-processing techniques that exploit redundancy of some component parts (e.g., signatures, disclaimers) across a corpus of e-mail messages.</a:t>
            </a:r>
          </a:p>
          <a:p>
            <a:endParaRPr lang="en-US" dirty="0"/>
          </a:p>
        </p:txBody>
      </p:sp>
    </p:spTree>
    <p:extLst>
      <p:ext uri="{BB962C8B-B14F-4D97-AF65-F5344CB8AC3E}">
        <p14:creationId xmlns:p14="http://schemas.microsoft.com/office/powerpoint/2010/main" val="17185803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764BF-D194-4729-A595-D8990E6CD121}"/>
              </a:ext>
            </a:extLst>
          </p:cNvPr>
          <p:cNvSpPr>
            <a:spLocks noGrp="1"/>
          </p:cNvSpPr>
          <p:nvPr>
            <p:ph type="title"/>
          </p:nvPr>
        </p:nvSpPr>
        <p:spPr>
          <a:xfrm>
            <a:off x="1030287" y="641758"/>
            <a:ext cx="10131425" cy="528505"/>
          </a:xfrm>
        </p:spPr>
        <p:txBody>
          <a:bodyPr>
            <a:noAutofit/>
          </a:bodyPr>
          <a:lstStyle/>
          <a:p>
            <a:pPr algn="ctr"/>
            <a:r>
              <a:rPr lang="en-US" dirty="0">
                <a:latin typeface="Times New Roman" panose="02020603050405020304" pitchFamily="18" charset="0"/>
                <a:cs typeface="Times New Roman" panose="02020603050405020304" pitchFamily="18" charset="0"/>
              </a:rPr>
              <a:t>PROBLEM DEFINITION</a:t>
            </a:r>
          </a:p>
        </p:txBody>
      </p:sp>
      <p:sp>
        <p:nvSpPr>
          <p:cNvPr id="3" name="Content Placeholder 2">
            <a:extLst>
              <a:ext uri="{FF2B5EF4-FFF2-40B4-BE49-F238E27FC236}">
                <a16:creationId xmlns:a16="http://schemas.microsoft.com/office/drawing/2014/main" id="{7F88557D-4834-49C1-8C64-4D19958C9F96}"/>
              </a:ext>
            </a:extLst>
          </p:cNvPr>
          <p:cNvSpPr>
            <a:spLocks noGrp="1"/>
          </p:cNvSpPr>
          <p:nvPr>
            <p:ph idx="1"/>
          </p:nvPr>
        </p:nvSpPr>
        <p:spPr>
          <a:xfrm>
            <a:off x="685801" y="906011"/>
            <a:ext cx="10723227" cy="5712903"/>
          </a:xfrm>
        </p:spPr>
        <p:txBody>
          <a:bodyPr>
            <a:noAutofit/>
          </a:bodyPr>
          <a:lstStyle/>
          <a:p>
            <a:pPr marL="0" indent="0" algn="ctr">
              <a:buNone/>
            </a:pPr>
            <a:endParaRPr lang="en-US" sz="2800" dirty="0">
              <a:latin typeface="Times New Roman" panose="02020603050405020304" pitchFamily="18" charset="0"/>
              <a:cs typeface="Times New Roman" panose="02020603050405020304" pitchFamily="18" charset="0"/>
            </a:endParaRPr>
          </a:p>
          <a:p>
            <a:pPr algn="just"/>
            <a:r>
              <a:rPr lang="en-US" sz="2800" dirty="0">
                <a:latin typeface="Times New Roman" panose="02020603050405020304" pitchFamily="18" charset="0"/>
                <a:cs typeface="Times New Roman" panose="02020603050405020304" pitchFamily="18" charset="0"/>
              </a:rPr>
              <a:t>Often marketers and with the recent shift in customers using digital platform to communicate with businesses, receive a considerable amount of emails from users, and it is not very easy to track, understand, and take necessary actions to resolve a user's request without understanding the essence of an email. </a:t>
            </a:r>
          </a:p>
          <a:p>
            <a:pPr algn="just"/>
            <a:r>
              <a:rPr lang="en-US" sz="2800" dirty="0">
                <a:latin typeface="Times New Roman" panose="02020603050405020304" pitchFamily="18" charset="0"/>
                <a:cs typeface="Times New Roman" panose="02020603050405020304" pitchFamily="18" charset="0"/>
              </a:rPr>
              <a:t>For example, if an email sent by a user is  200 words long, it would take a marketer minimum of 2 to 3 minutes or longer before taking any action, and thereby reducing a marketer's bandwidth to fewer email correspondences in a day. </a:t>
            </a: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570381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5F4B0-3EB2-43BE-BB55-CA2E37597555}"/>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PROBLEM DEFINITION</a:t>
            </a:r>
            <a:endParaRPr lang="en-US" dirty="0"/>
          </a:p>
        </p:txBody>
      </p:sp>
      <p:sp>
        <p:nvSpPr>
          <p:cNvPr id="3" name="Content Placeholder 2">
            <a:extLst>
              <a:ext uri="{FF2B5EF4-FFF2-40B4-BE49-F238E27FC236}">
                <a16:creationId xmlns:a16="http://schemas.microsoft.com/office/drawing/2014/main" id="{56E08BB4-C37A-4E10-911A-D78FD5EAA108}"/>
              </a:ext>
            </a:extLst>
          </p:cNvPr>
          <p:cNvSpPr>
            <a:spLocks noGrp="1"/>
          </p:cNvSpPr>
          <p:nvPr>
            <p:ph idx="1"/>
          </p:nvPr>
        </p:nvSpPr>
        <p:spPr>
          <a:xfrm>
            <a:off x="685801" y="609601"/>
            <a:ext cx="10131425" cy="5181600"/>
          </a:xfrm>
        </p:spPr>
        <p:txBody>
          <a:bodyPr/>
          <a:lstStyle/>
          <a:p>
            <a:r>
              <a:rPr lang="en-US" sz="2800" dirty="0">
                <a:latin typeface="Times New Roman" panose="02020603050405020304" pitchFamily="18" charset="0"/>
                <a:cs typeface="Times New Roman" panose="02020603050405020304" pitchFamily="18" charset="0"/>
              </a:rPr>
              <a:t>Increased email communications not only add complexity, but also reduces the quality of business correspondence to a customer’s enquiry.</a:t>
            </a:r>
          </a:p>
          <a:p>
            <a:r>
              <a:rPr lang="en-US" sz="2800" dirty="0">
                <a:latin typeface="Times New Roman" panose="02020603050405020304" pitchFamily="18" charset="0"/>
                <a:cs typeface="Times New Roman" panose="02020603050405020304" pitchFamily="18" charset="0"/>
              </a:rPr>
              <a:t> Some of the customer communication challenges faced by a business, can be overcome with the help of Smart Email Assistant.</a:t>
            </a:r>
          </a:p>
          <a:p>
            <a:endParaRPr lang="en-US" dirty="0"/>
          </a:p>
        </p:txBody>
      </p:sp>
    </p:spTree>
    <p:extLst>
      <p:ext uri="{BB962C8B-B14F-4D97-AF65-F5344CB8AC3E}">
        <p14:creationId xmlns:p14="http://schemas.microsoft.com/office/powerpoint/2010/main" val="30045334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2CFFB-E9F4-4753-9633-1FD30E4E1311}"/>
              </a:ext>
            </a:extLst>
          </p:cNvPr>
          <p:cNvSpPr>
            <a:spLocks noGrp="1"/>
          </p:cNvSpPr>
          <p:nvPr>
            <p:ph type="title"/>
          </p:nvPr>
        </p:nvSpPr>
        <p:spPr>
          <a:xfrm>
            <a:off x="1030287" y="360728"/>
            <a:ext cx="10131425" cy="545283"/>
          </a:xfrm>
        </p:spPr>
        <p:txBody>
          <a:bodyPr>
            <a:noAutofit/>
          </a:bodyPr>
          <a:lstStyle/>
          <a:p>
            <a:pPr algn="ctr"/>
            <a:r>
              <a:rPr lang="en-US" dirty="0">
                <a:latin typeface="Times New Roman" panose="02020603050405020304" pitchFamily="18" charset="0"/>
                <a:cs typeface="Times New Roman" panose="02020603050405020304" pitchFamily="18" charset="0"/>
              </a:rPr>
              <a:t>MODULES</a:t>
            </a:r>
          </a:p>
        </p:txBody>
      </p:sp>
      <p:sp>
        <p:nvSpPr>
          <p:cNvPr id="3" name="Content Placeholder 2">
            <a:extLst>
              <a:ext uri="{FF2B5EF4-FFF2-40B4-BE49-F238E27FC236}">
                <a16:creationId xmlns:a16="http://schemas.microsoft.com/office/drawing/2014/main" id="{1FE50B00-974F-422A-8304-96925D778035}"/>
              </a:ext>
            </a:extLst>
          </p:cNvPr>
          <p:cNvSpPr>
            <a:spLocks noGrp="1"/>
          </p:cNvSpPr>
          <p:nvPr>
            <p:ph idx="1"/>
          </p:nvPr>
        </p:nvSpPr>
        <p:spPr>
          <a:xfrm>
            <a:off x="1030287" y="755009"/>
            <a:ext cx="10131425" cy="4928531"/>
          </a:xfrm>
        </p:spPr>
        <p:txBody>
          <a:bodyPr>
            <a:normAutofit/>
          </a:bodyPr>
          <a:lstStyle/>
          <a:p>
            <a:pPr marL="457200" lvl="0" indent="-355600">
              <a:spcAft>
                <a:spcPts val="0"/>
              </a:spcAft>
              <a:buSzPts val="2000"/>
              <a:buChar char="●"/>
            </a:pPr>
            <a:r>
              <a:rPr lang="en-US" sz="2800" dirty="0">
                <a:latin typeface="Times New Roman" panose="02020603050405020304" pitchFamily="18" charset="0"/>
                <a:cs typeface="Times New Roman" panose="02020603050405020304" pitchFamily="18" charset="0"/>
              </a:rPr>
              <a:t>Mail Parser Mailbox Module</a:t>
            </a:r>
          </a:p>
          <a:p>
            <a:pPr marL="457200" lvl="0" indent="-355600">
              <a:spcAft>
                <a:spcPts val="0"/>
              </a:spcAft>
              <a:buSzPts val="2000"/>
              <a:buChar char="●"/>
            </a:pPr>
            <a:r>
              <a:rPr lang="en-US" sz="2800" dirty="0">
                <a:latin typeface="Times New Roman" panose="02020603050405020304" pitchFamily="18" charset="0"/>
                <a:cs typeface="Times New Roman" panose="02020603050405020304" pitchFamily="18" charset="0"/>
              </a:rPr>
              <a:t>Rule Parsing Module</a:t>
            </a:r>
          </a:p>
          <a:p>
            <a:pPr marL="457200" lvl="0" indent="-355600">
              <a:spcAft>
                <a:spcPts val="0"/>
              </a:spcAft>
              <a:buSzPts val="2000"/>
              <a:buChar char="●"/>
            </a:pPr>
            <a:r>
              <a:rPr lang="en-US" sz="2800" dirty="0">
                <a:latin typeface="Times New Roman" panose="02020603050405020304" pitchFamily="18" charset="0"/>
                <a:cs typeface="Times New Roman" panose="02020603050405020304" pitchFamily="18" charset="0"/>
              </a:rPr>
              <a:t>Parser Webhook API Module</a:t>
            </a:r>
          </a:p>
          <a:p>
            <a:pPr marL="457200" lvl="0" indent="-355600">
              <a:spcAft>
                <a:spcPts val="0"/>
              </a:spcAft>
              <a:buSzPts val="2000"/>
              <a:buChar char="●"/>
            </a:pPr>
            <a:r>
              <a:rPr lang="en-US" sz="2800" dirty="0">
                <a:latin typeface="Times New Roman" panose="02020603050405020304" pitchFamily="18" charset="0"/>
                <a:cs typeface="Times New Roman" panose="02020603050405020304" pitchFamily="18" charset="0"/>
              </a:rPr>
              <a:t>API Gateway and Lambda Function Module</a:t>
            </a:r>
          </a:p>
          <a:p>
            <a:pPr marL="457200" lvl="0" indent="-355600">
              <a:lnSpc>
                <a:spcPct val="115000"/>
              </a:lnSpc>
              <a:spcAft>
                <a:spcPts val="0"/>
              </a:spcAft>
              <a:buSzPts val="2000"/>
              <a:buChar char="●"/>
            </a:pPr>
            <a:r>
              <a:rPr lang="en-US" sz="2800" dirty="0">
                <a:latin typeface="Times New Roman" panose="02020603050405020304" pitchFamily="18" charset="0"/>
                <a:cs typeface="Times New Roman" panose="02020603050405020304" pitchFamily="18" charset="0"/>
              </a:rPr>
              <a:t>Lambda Function and DynamoDB Module</a:t>
            </a:r>
          </a:p>
          <a:p>
            <a:pPr marL="457200" lvl="0" indent="-355600">
              <a:spcAft>
                <a:spcPts val="0"/>
              </a:spcAft>
              <a:buSzPts val="2000"/>
              <a:buChar char="●"/>
            </a:pPr>
            <a:r>
              <a:rPr lang="en-US" sz="2800" dirty="0">
                <a:latin typeface="Times New Roman" panose="02020603050405020304" pitchFamily="18" charset="0"/>
                <a:cs typeface="Times New Roman" panose="02020603050405020304" pitchFamily="18" charset="0"/>
              </a:rPr>
              <a:t>Smart Email Assistant - Data Analytics Module (Core Functionality)</a:t>
            </a:r>
          </a:p>
          <a:p>
            <a:pPr marL="457200" lvl="0" indent="-355600">
              <a:lnSpc>
                <a:spcPct val="115000"/>
              </a:lnSpc>
              <a:spcAft>
                <a:spcPts val="0"/>
              </a:spcAft>
              <a:buSzPts val="2000"/>
              <a:buChar char="●"/>
            </a:pPr>
            <a:r>
              <a:rPr lang="en-US" sz="2800" dirty="0">
                <a:latin typeface="Times New Roman" panose="02020603050405020304" pitchFamily="18" charset="0"/>
                <a:cs typeface="Times New Roman" panose="02020603050405020304" pitchFamily="18" charset="0"/>
              </a:rPr>
              <a:t>Tableau - Data Insight Module</a:t>
            </a:r>
          </a:p>
        </p:txBody>
      </p:sp>
    </p:spTree>
    <p:extLst>
      <p:ext uri="{BB962C8B-B14F-4D97-AF65-F5344CB8AC3E}">
        <p14:creationId xmlns:p14="http://schemas.microsoft.com/office/powerpoint/2010/main" val="33596834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DE3BE-7F57-4661-BF56-65A7F7699D6E}"/>
              </a:ext>
            </a:extLst>
          </p:cNvPr>
          <p:cNvSpPr>
            <a:spLocks noGrp="1"/>
          </p:cNvSpPr>
          <p:nvPr>
            <p:ph type="title"/>
          </p:nvPr>
        </p:nvSpPr>
        <p:spPr>
          <a:xfrm>
            <a:off x="1004582" y="385895"/>
            <a:ext cx="10060496" cy="713063"/>
          </a:xfrm>
        </p:spPr>
        <p:txBody>
          <a:bodyPr>
            <a:noAutofit/>
          </a:bodyPr>
          <a:lstStyle/>
          <a:p>
            <a:pPr lvl="3" algn="ctr"/>
            <a:r>
              <a:rPr lang="en-US" sz="3600" b="1" dirty="0">
                <a:latin typeface="Times New Roman" panose="02020603050405020304" pitchFamily="18" charset="0"/>
                <a:cs typeface="Times New Roman" panose="02020603050405020304" pitchFamily="18" charset="0"/>
              </a:rPr>
              <a:t>MAIL PARSER MAILBOX MODULE</a:t>
            </a:r>
            <a:endParaRPr lang="en-US" sz="3600" dirty="0"/>
          </a:p>
        </p:txBody>
      </p:sp>
      <p:sp>
        <p:nvSpPr>
          <p:cNvPr id="6" name="Content Placeholder 5">
            <a:extLst>
              <a:ext uri="{FF2B5EF4-FFF2-40B4-BE49-F238E27FC236}">
                <a16:creationId xmlns:a16="http://schemas.microsoft.com/office/drawing/2014/main" id="{3A84B299-CF17-461D-86F1-F37F504FA040}"/>
              </a:ext>
            </a:extLst>
          </p:cNvPr>
          <p:cNvSpPr>
            <a:spLocks noGrp="1"/>
          </p:cNvSpPr>
          <p:nvPr>
            <p:ph idx="1"/>
          </p:nvPr>
        </p:nvSpPr>
        <p:spPr>
          <a:xfrm>
            <a:off x="926460" y="964735"/>
            <a:ext cx="10339080" cy="3615654"/>
          </a:xfrm>
        </p:spPr>
        <p:txBody>
          <a:bodyPr/>
          <a:lstStyle/>
          <a:p>
            <a:pPr lvl="0"/>
            <a:r>
              <a:rPr lang="en-US" sz="2800" dirty="0">
                <a:latin typeface="Times New Roman" panose="02020603050405020304" pitchFamily="18" charset="0"/>
                <a:cs typeface="Times New Roman" panose="02020603050405020304" pitchFamily="18" charset="0"/>
              </a:rPr>
              <a:t>Sent a sample email from the client to the </a:t>
            </a:r>
            <a:r>
              <a:rPr lang="en-US" sz="2800" dirty="0" err="1">
                <a:latin typeface="Times New Roman" panose="02020603050405020304" pitchFamily="18" charset="0"/>
                <a:cs typeface="Times New Roman" panose="02020603050405020304" pitchFamily="18" charset="0"/>
              </a:rPr>
              <a:t>MailParser</a:t>
            </a:r>
            <a:r>
              <a:rPr lang="en-US" sz="2800" dirty="0">
                <a:latin typeface="Times New Roman" panose="02020603050405020304" pitchFamily="18" charset="0"/>
                <a:cs typeface="Times New Roman" panose="02020603050405020304" pitchFamily="18" charset="0"/>
              </a:rPr>
              <a:t> id.</a:t>
            </a:r>
          </a:p>
          <a:p>
            <a:pPr lvl="0"/>
            <a:r>
              <a:rPr lang="en-US" sz="2800" dirty="0">
                <a:latin typeface="Times New Roman" panose="02020603050405020304" pitchFamily="18" charset="0"/>
                <a:cs typeface="Times New Roman" panose="02020603050405020304" pitchFamily="18" charset="0"/>
              </a:rPr>
              <a:t>The original email in its current form from the users  are stored to the </a:t>
            </a:r>
            <a:r>
              <a:rPr lang="en-US" sz="2800" dirty="0" err="1">
                <a:latin typeface="Times New Roman" panose="02020603050405020304" pitchFamily="18" charset="0"/>
                <a:cs typeface="Times New Roman" panose="02020603050405020304" pitchFamily="18" charset="0"/>
              </a:rPr>
              <a:t>MailParser</a:t>
            </a:r>
            <a:r>
              <a:rPr lang="en-US" sz="2800" dirty="0">
                <a:latin typeface="Times New Roman" panose="02020603050405020304" pitchFamily="18" charset="0"/>
                <a:cs typeface="Times New Roman" panose="02020603050405020304" pitchFamily="18" charset="0"/>
              </a:rPr>
              <a:t> email id.</a:t>
            </a:r>
          </a:p>
          <a:p>
            <a:pPr lvl="0"/>
            <a:r>
              <a:rPr lang="en-US" sz="2800" dirty="0">
                <a:latin typeface="Times New Roman" panose="02020603050405020304" pitchFamily="18" charset="0"/>
                <a:cs typeface="Times New Roman" panose="02020603050405020304" pitchFamily="18" charset="0"/>
              </a:rPr>
              <a:t>User emails are then processed by </a:t>
            </a:r>
            <a:r>
              <a:rPr lang="en-US" sz="2800" dirty="0" err="1">
                <a:latin typeface="Times New Roman" panose="02020603050405020304" pitchFamily="18" charset="0"/>
                <a:cs typeface="Times New Roman" panose="02020603050405020304" pitchFamily="18" charset="0"/>
              </a:rPr>
              <a:t>MailParser</a:t>
            </a:r>
            <a:r>
              <a:rPr lang="en-US" sz="2800" dirty="0">
                <a:latin typeface="Times New Roman" panose="02020603050405020304" pitchFamily="18" charset="0"/>
                <a:cs typeface="Times New Roman" panose="02020603050405020304" pitchFamily="18" charset="0"/>
              </a:rPr>
              <a:t> inboxes.</a:t>
            </a:r>
          </a:p>
          <a:p>
            <a:pPr marL="0" indent="0">
              <a:buNone/>
            </a:pPr>
            <a:r>
              <a:rPr lang="en-US" dirty="0"/>
              <a:t> </a:t>
            </a:r>
            <a:endParaRPr lang="en-US" sz="3200" dirty="0"/>
          </a:p>
          <a:p>
            <a:endParaRPr lang="en-US" dirty="0"/>
          </a:p>
        </p:txBody>
      </p:sp>
      <p:pic>
        <p:nvPicPr>
          <p:cNvPr id="7" name="image20.jpeg" descr="A screenshot of a cell phone  Description automatically generated">
            <a:extLst>
              <a:ext uri="{FF2B5EF4-FFF2-40B4-BE49-F238E27FC236}">
                <a16:creationId xmlns:a16="http://schemas.microsoft.com/office/drawing/2014/main" id="{F97CA1D7-72EB-4F12-9D70-D765DE63E080}"/>
              </a:ext>
            </a:extLst>
          </p:cNvPr>
          <p:cNvPicPr/>
          <p:nvPr/>
        </p:nvPicPr>
        <p:blipFill>
          <a:blip r:embed="rId3" cstate="print"/>
          <a:stretch>
            <a:fillRect/>
          </a:stretch>
        </p:blipFill>
        <p:spPr>
          <a:xfrm>
            <a:off x="3504857" y="3429000"/>
            <a:ext cx="5059946" cy="3210885"/>
          </a:xfrm>
          <a:prstGeom prst="rect">
            <a:avLst/>
          </a:prstGeom>
        </p:spPr>
      </p:pic>
    </p:spTree>
    <p:extLst>
      <p:ext uri="{BB962C8B-B14F-4D97-AF65-F5344CB8AC3E}">
        <p14:creationId xmlns:p14="http://schemas.microsoft.com/office/powerpoint/2010/main" val="30806185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E5C5D03E7348248AD0429C6A96C86F6" ma:contentTypeVersion="11" ma:contentTypeDescription="Create a new document." ma:contentTypeScope="" ma:versionID="7a07547feb7cfffc091a68f61d543c88">
  <xsd:schema xmlns:xsd="http://www.w3.org/2001/XMLSchema" xmlns:xs="http://www.w3.org/2001/XMLSchema" xmlns:p="http://schemas.microsoft.com/office/2006/metadata/properties" xmlns:ns3="a864eaaf-e87a-4948-b6dd-2aeeed469c19" xmlns:ns4="4ad1f1f8-15b0-462e-93f0-a2665d1d5757" targetNamespace="http://schemas.microsoft.com/office/2006/metadata/properties" ma:root="true" ma:fieldsID="dd9ada82ad9d4e099c6a95d8693d9433" ns3:_="" ns4:_="">
    <xsd:import namespace="a864eaaf-e87a-4948-b6dd-2aeeed469c19"/>
    <xsd:import namespace="4ad1f1f8-15b0-462e-93f0-a2665d1d5757"/>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AutoTags" minOccurs="0"/>
                <xsd:element ref="ns4:MediaServiceOCR" minOccurs="0"/>
                <xsd:element ref="ns4:MediaServiceLocation" minOccurs="0"/>
                <xsd:element ref="ns4:MediaServiceGenerationTime" minOccurs="0"/>
                <xsd:element ref="ns4: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864eaaf-e87a-4948-b6dd-2aeeed469c19"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ad1f1f8-15b0-462e-93f0-a2665d1d5757"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element name="MediaServiceDateTaken" ma:index="13" nillable="true" ma:displayName="MediaServiceDateTaken" ma:description="" ma:hidden="true" ma:internalName="MediaServiceDateTaken" ma:readOnly="true">
      <xsd:simpleType>
        <xsd:restriction base="dms:Text"/>
      </xsd:simpleType>
    </xsd:element>
    <xsd:element name="MediaServiceAutoTags" ma:index="14" nillable="true" ma:displayName="MediaServiceAutoTags" ma:internalName="MediaServiceAutoTags"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MediaServiceLocation" ma:index="16" nillable="true" ma:displayName="Location" ma:internalName="MediaServiceLocation"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6BA489E-1F80-44E9-B6F1-195568F402FA}">
  <ds:schemaRefs>
    <ds:schemaRef ds:uri="http://schemas.microsoft.com/sharepoint/v3/contenttype/forms"/>
  </ds:schemaRefs>
</ds:datastoreItem>
</file>

<file path=customXml/itemProps2.xml><?xml version="1.0" encoding="utf-8"?>
<ds:datastoreItem xmlns:ds="http://schemas.openxmlformats.org/officeDocument/2006/customXml" ds:itemID="{66715112-1B21-4242-BFEB-A15B9FE0200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864eaaf-e87a-4948-b6dd-2aeeed469c19"/>
    <ds:schemaRef ds:uri="4ad1f1f8-15b0-462e-93f0-a2665d1d575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5A72E04-933C-4175-BB61-10CAF50883B7}">
  <ds:schemaRefs>
    <ds:schemaRef ds:uri="http://schemas.microsoft.com/office/2006/documentManagement/types"/>
    <ds:schemaRef ds:uri="http://www.w3.org/XML/1998/namespace"/>
    <ds:schemaRef ds:uri="http://schemas.microsoft.com/office/2006/metadata/properties"/>
    <ds:schemaRef ds:uri="http://purl.org/dc/dcmitype/"/>
    <ds:schemaRef ds:uri="4ad1f1f8-15b0-462e-93f0-a2665d1d5757"/>
    <ds:schemaRef ds:uri="http://purl.org/dc/elements/1.1/"/>
    <ds:schemaRef ds:uri="a864eaaf-e87a-4948-b6dd-2aeeed469c19"/>
    <ds:schemaRef ds:uri="http://schemas.microsoft.com/office/infopath/2007/PartnerControls"/>
    <ds:schemaRef ds:uri="http://schemas.openxmlformats.org/package/2006/metadata/core-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emplate>{5BD52B2B-2F12-4FFE-A9C0-1AC5FB077279}tf03457452</Template>
  <TotalTime>1579</TotalTime>
  <Words>2664</Words>
  <Application>Microsoft Office PowerPoint</Application>
  <PresentationFormat>Widescreen</PresentationFormat>
  <Paragraphs>207</Paragraphs>
  <Slides>23</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Calibri Light</vt:lpstr>
      <vt:lpstr>Times New Roman</vt:lpstr>
      <vt:lpstr>Celestial</vt:lpstr>
      <vt:lpstr>.  </vt:lpstr>
      <vt:lpstr>AGENDA</vt:lpstr>
      <vt:lpstr>INTRODUCTION</vt:lpstr>
      <vt:lpstr>LITERATURE SURVEY</vt:lpstr>
      <vt:lpstr>PowerPoint Presentation</vt:lpstr>
      <vt:lpstr>PROBLEM DEFINITION</vt:lpstr>
      <vt:lpstr>PROBLEM DEFINITION</vt:lpstr>
      <vt:lpstr>MODULES</vt:lpstr>
      <vt:lpstr>MAIL PARSER MAILBOX MODULE</vt:lpstr>
      <vt:lpstr>Rule parsing module</vt:lpstr>
      <vt:lpstr>Parser Webhook API Module</vt:lpstr>
      <vt:lpstr>API Gateway and Lambda Function Module </vt:lpstr>
      <vt:lpstr>api gateway and lambda function module</vt:lpstr>
      <vt:lpstr>Lambda Function and DynamoDB Module</vt:lpstr>
      <vt:lpstr>Lambda Function and DynamoDB Module</vt:lpstr>
      <vt:lpstr>Smart Email Assistant - Data Analysis Module </vt:lpstr>
      <vt:lpstr>Smart Email Assistant - Data Analysis Module </vt:lpstr>
      <vt:lpstr>PowerPoint Presentation</vt:lpstr>
      <vt:lpstr>Tableau - Data Insight Module</vt:lpstr>
      <vt:lpstr>SNAPSHOTS OF RESULTS</vt:lpstr>
      <vt:lpstr>PowerPoint Presentation</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Krishna Selvaraj</dc:creator>
  <cp:lastModifiedBy>Krishna Selvaraj</cp:lastModifiedBy>
  <cp:revision>83</cp:revision>
  <dcterms:created xsi:type="dcterms:W3CDTF">2020-06-01T04:56:23Z</dcterms:created>
  <dcterms:modified xsi:type="dcterms:W3CDTF">2020-06-04T02:21:36Z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0x0101007E5C5D03E7348248AD0429C6A96C86F6</vt:lpwstr>
  </property>
</Properties>
</file>