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42"/>
  </p:notesMasterIdLst>
  <p:sldIdLst>
    <p:sldId id="256" r:id="rId2"/>
    <p:sldId id="257" r:id="rId3"/>
    <p:sldId id="319" r:id="rId4"/>
    <p:sldId id="259" r:id="rId5"/>
    <p:sldId id="320" r:id="rId6"/>
    <p:sldId id="321" r:id="rId7"/>
    <p:sldId id="305" r:id="rId8"/>
    <p:sldId id="313" r:id="rId9"/>
    <p:sldId id="322" r:id="rId10"/>
    <p:sldId id="323" r:id="rId11"/>
    <p:sldId id="324" r:id="rId12"/>
    <p:sldId id="325" r:id="rId13"/>
    <p:sldId id="306" r:id="rId14"/>
    <p:sldId id="314" r:id="rId15"/>
    <p:sldId id="326" r:id="rId16"/>
    <p:sldId id="327" r:id="rId17"/>
    <p:sldId id="328" r:id="rId18"/>
    <p:sldId id="340" r:id="rId19"/>
    <p:sldId id="329" r:id="rId20"/>
    <p:sldId id="330" r:id="rId21"/>
    <p:sldId id="307" r:id="rId22"/>
    <p:sldId id="315" r:id="rId23"/>
    <p:sldId id="331" r:id="rId24"/>
    <p:sldId id="332" r:id="rId25"/>
    <p:sldId id="308" r:id="rId26"/>
    <p:sldId id="316" r:id="rId27"/>
    <p:sldId id="334" r:id="rId28"/>
    <p:sldId id="335" r:id="rId29"/>
    <p:sldId id="336" r:id="rId30"/>
    <p:sldId id="337" r:id="rId31"/>
    <p:sldId id="342" r:id="rId32"/>
    <p:sldId id="343" r:id="rId33"/>
    <p:sldId id="339" r:id="rId34"/>
    <p:sldId id="309" r:id="rId35"/>
    <p:sldId id="341" r:id="rId36"/>
    <p:sldId id="333" r:id="rId37"/>
    <p:sldId id="338" r:id="rId38"/>
    <p:sldId id="310" r:id="rId39"/>
    <p:sldId id="318" r:id="rId40"/>
    <p:sldId id="311" r:id="rId41"/>
  </p:sldIdLst>
  <p:sldSz cx="9144000" cy="5143500" type="screen16x9"/>
  <p:notesSz cx="6858000" cy="9144000"/>
  <p:embeddedFontLst>
    <p:embeddedFont>
      <p:font typeface="Figtree Black" panose="020B0604020202020204" charset="0"/>
      <p:bold r:id="rId43"/>
      <p:boldItalic r:id="rId44"/>
    </p:embeddedFont>
    <p:embeddedFont>
      <p:font typeface="Hanken Grotesk" panose="020B0604020202020204" charset="0"/>
      <p:regular r:id="rId45"/>
      <p:bold r:id="rId46"/>
      <p:italic r:id="rId47"/>
      <p:boldItalic r:id="rId48"/>
    </p:embeddedFont>
    <p:embeddedFont>
      <p:font typeface="Lato" panose="020F0502020204030203"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08E8BD-6E70-407B-A532-1D3BC430BFD4}">
  <a:tblStyle styleId="{EB08E8BD-6E70-407B-A532-1D3BC430BF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388" autoAdjust="0"/>
  </p:normalViewPr>
  <p:slideViewPr>
    <p:cSldViewPr snapToGrid="0">
      <p:cViewPr>
        <p:scale>
          <a:sx n="94" d="100"/>
          <a:sy n="94" d="100"/>
        </p:scale>
        <p:origin x="44" y="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768ca7ef4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768ca7ef4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378ED471-E251-72ED-730D-0BAEDB20A832}"/>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27B95A2B-760A-1D05-14B7-2329D159FA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D5C919F6-0F30-43E6-ADF8-108BA65EB9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806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AC0288C7-3282-FECF-2674-A543E16EEBB5}"/>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D8D492C0-8856-4C11-829A-7582755F7D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C1A8DBC0-4D2F-3156-51C9-1F2B2F61AD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273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86C2A6A3-3D3B-BDB0-912B-58C5C3F0EB8A}"/>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03D474DD-466A-2536-BBCD-8622846E35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6F975400-EC63-BCE8-A7E3-E72246A045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1944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F594515A-DD05-F683-0740-E7C6BB3573D9}"/>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34965CF0-8DF5-B641-4EB7-DC67EB272B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F53B119B-577D-AC1F-150C-3026784AC6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123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271BB85D-13B7-31D3-9582-BBCB97020257}"/>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BC62BDAA-9CCB-6E42-1E66-22D135DDE1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10B11296-2A68-D6E1-019C-BE68712F64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5944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A9BBCF54-9753-2104-C576-42B77B7A6EC5}"/>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64572C7E-301D-A781-236A-5078999904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154B0118-237F-3904-56CF-B5D818281F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4000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446C0810-8D2E-73BF-4DAB-671F13721421}"/>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E1DEB8F6-8CA1-8538-0F81-E221546DF6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7F5C1961-739B-61D1-3231-B73D1383DA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6135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02A8AEE6-87D7-C4A4-EB51-D2FCDAA4BCD5}"/>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471F2C14-B2E8-1900-816E-7E71FA7144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34934679-DA13-C12E-7B8C-A258D630B8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4373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a:extLst>
            <a:ext uri="{FF2B5EF4-FFF2-40B4-BE49-F238E27FC236}">
              <a16:creationId xmlns:a16="http://schemas.microsoft.com/office/drawing/2014/main" id="{BB6D2229-6F46-609F-9694-1479474F4CD8}"/>
            </a:ext>
          </a:extLst>
        </p:cNvPr>
        <p:cNvGrpSpPr/>
        <p:nvPr/>
      </p:nvGrpSpPr>
      <p:grpSpPr>
        <a:xfrm>
          <a:off x="0" y="0"/>
          <a:ext cx="0" cy="0"/>
          <a:chOff x="0" y="0"/>
          <a:chExt cx="0" cy="0"/>
        </a:xfrm>
      </p:grpSpPr>
      <p:sp>
        <p:nvSpPr>
          <p:cNvPr id="502" name="Google Shape;502;g54dda1946d_6_344:notes">
            <a:extLst>
              <a:ext uri="{FF2B5EF4-FFF2-40B4-BE49-F238E27FC236}">
                <a16:creationId xmlns:a16="http://schemas.microsoft.com/office/drawing/2014/main" id="{B7692AAF-251A-9BC7-8A38-33C47EBBC6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54dda1946d_6_344:notes">
            <a:extLst>
              <a:ext uri="{FF2B5EF4-FFF2-40B4-BE49-F238E27FC236}">
                <a16:creationId xmlns:a16="http://schemas.microsoft.com/office/drawing/2014/main" id="{7ACBC21C-9235-2A20-0FB1-B614D4DD91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594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F5FB8ABD-D2BC-F288-B85F-5E15D5F25F9F}"/>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C4069FD3-F58C-B91E-4B82-C5D4353A5C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CE1E2DD2-4123-9E61-A654-2177CAF463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4329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33f6155f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33f6155f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065CE662-9014-5949-F1F1-D91E3ADF24C3}"/>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B003C2DF-D0AC-BD2F-9A3C-6C3EA8E0BA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00F531F9-37D9-5CAA-69C2-D57D4A357F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588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07318DC2-CC67-F6C2-6B92-9DC23B393AB4}"/>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308308A7-BB29-218E-5B7F-0C6B304C09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12C094BB-05B0-41E2-51D7-953B9A259C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0020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20F9026B-79F4-4894-C50E-C8E0DFFDEAD0}"/>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0A9E9E89-423C-7536-65DB-C1BB0713C1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45CA458E-997C-EAE0-11F8-E9DA72A7F4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167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EE385244-BD25-63EF-EA98-066744A63BE6}"/>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856DB9A7-EED3-419B-87CE-08ADAC8612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F306CEFA-13D9-2BCD-328A-E708260CBD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83655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F890DE4E-EC25-6D14-5E1E-88CAD77CDC40}"/>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3D5973EE-C84B-46E0-0214-ADE92B9312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3987729E-199D-3055-111A-3AAD503466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79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FA9C3051-DD5C-BDBD-D896-1F45CC9E2E2D}"/>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96EA8954-B6CF-0F50-83F4-7261B5FB09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C77A7355-FFE8-20DF-07BD-EBD092C984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5966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5E085C70-472F-A568-C61D-F4A31DFC10D3}"/>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AE32136C-63D1-D8B5-7191-FB6C3F778B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A320428D-0707-4193-DEB6-D3B87E3C26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2993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F07D56D2-DD60-41D1-909C-1FEBF8ACDAC2}"/>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9A06C7B9-85BC-AC76-448A-9AD8E6BA64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1BEBB399-4A9A-7524-5776-084978D5DA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9172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900DD584-8D94-D849-1223-8F3130609CFF}"/>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00E62901-E7E4-51C9-9230-4C54ACDE7D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80C92053-7357-6F56-5C59-36BC16E6C9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8001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3F4417DC-2594-EFF2-3807-BDDEC35958A7}"/>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8375FD82-34EB-7323-B328-1E806C22A2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EC927FAF-AADD-83AD-4344-5C8256F7E6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317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7FADC20E-40E0-1102-B8B7-F16B847168DC}"/>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E7FD3405-DCB0-93B6-E98F-10738AD67B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7AFD6EA3-A2D6-72B4-2AA7-E1B25A8D8B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38486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AAC45164-462B-CFA3-567F-F6365D6FA1FE}"/>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8C1B1503-0EA3-4C3E-8F8D-E3C40F8667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A3577E3B-888F-D78F-60EB-57BD151E45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050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DDFD2369-C70C-1E43-DFD7-A0518BCA2E99}"/>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77B48931-01D5-7099-F464-94FBD5F121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8A4C482A-37BD-29BA-F780-71CF10C693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8779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234BB8B3-5E1A-F032-7089-B2D99FDE7825}"/>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52233961-A0A8-C7EE-4F99-EFDC3CC061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B01E36E6-70CD-3282-F449-CC20DBD178B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63802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7C974626-7F8E-18FC-1D43-2C52434249DA}"/>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C48AAB0D-3EFB-F116-925C-6B8D44FD0F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B525B624-5F04-2D10-4156-558D5B93BE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2873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03CAE1FA-FD63-6EE9-1263-94F78F04C62C}"/>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082A7012-37EE-64F3-25C8-FD2A65C2B4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16F63E67-D401-9E5F-7017-DC0438617F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4643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A9397B28-ABAB-DE94-928C-63308B486BFC}"/>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D7652019-0A19-59B2-789A-193EF72C59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F02063B0-507F-FDE6-F4B6-4E2347620B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9664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350D82D9-EBF1-FF89-43F0-E6B9AC56B130}"/>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28549A68-4110-8A8D-60D8-000BFF95AB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D1F9859D-2775-6C7E-76C8-2AFAF6D8DB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3772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E6ECA649-D33F-EEFB-18E3-AE8E034F082D}"/>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136BEC50-BA11-91F4-2B79-18E2902BE6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3FB5AFF2-0F12-2718-2A72-950544E855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41046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F89ECF6F-F767-E20D-7C16-913EB05219D4}"/>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EB738A88-9655-DB2F-3F6E-29D98AB1B8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7C6925F6-3C12-B4DE-B929-DF8E010009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41225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13231047-F0AB-5B95-6163-F6CBC5FBBEF7}"/>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C6B60FD6-DBA3-AF71-0A23-8D8B60B02A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59E23C8D-DEEE-495F-7AF6-499B04A818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7973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a:extLst>
            <a:ext uri="{FF2B5EF4-FFF2-40B4-BE49-F238E27FC236}">
              <a16:creationId xmlns:a16="http://schemas.microsoft.com/office/drawing/2014/main" id="{D11EE0E5-924E-774C-4F1A-6AA5B255F000}"/>
            </a:ext>
          </a:extLst>
        </p:cNvPr>
        <p:cNvGrpSpPr/>
        <p:nvPr/>
      </p:nvGrpSpPr>
      <p:grpSpPr>
        <a:xfrm>
          <a:off x="0" y="0"/>
          <a:ext cx="0" cy="0"/>
          <a:chOff x="0" y="0"/>
          <a:chExt cx="0" cy="0"/>
        </a:xfrm>
      </p:grpSpPr>
      <p:sp>
        <p:nvSpPr>
          <p:cNvPr id="411" name="Google Shape;411;g2161ca7da69_2_0:notes">
            <a:extLst>
              <a:ext uri="{FF2B5EF4-FFF2-40B4-BE49-F238E27FC236}">
                <a16:creationId xmlns:a16="http://schemas.microsoft.com/office/drawing/2014/main" id="{A1437759-FBB6-24F3-BB90-9D0F40A91F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161ca7da69_2_0:notes">
            <a:extLst>
              <a:ext uri="{FF2B5EF4-FFF2-40B4-BE49-F238E27FC236}">
                <a16:creationId xmlns:a16="http://schemas.microsoft.com/office/drawing/2014/main" id="{684EDF48-90FB-40C7-9F44-BE37F2B188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290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5E2C711F-5A23-82EF-F487-A5D272D0130D}"/>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15ACF78D-9DE9-CB1A-278F-7DBB720C12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D72150CB-1C18-EE06-C277-1E85A8F45E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1177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BD3F984A-0D88-FB9F-5C45-5CECBB7B428F}"/>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E66EB41A-AE51-9AC7-BA0C-319EAB6E6A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B6A8AFEC-6D58-3279-4C1E-28D8728110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962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B1F624BB-0175-08D4-C245-33D9457AFB48}"/>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DC07B2E7-7391-467C-4913-5BDD3902D4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371AA490-CCB9-AB74-57A7-78E93EF40E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5450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B7BFD063-2B49-2AD9-CD3C-85E86B613FAA}"/>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CB5547E7-62B5-E467-E5E7-3736160689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D54D49A0-0684-D9EE-7D03-4401B18D79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67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7819384A-4C80-1251-9317-8A2C91361C6F}"/>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9ECF577C-0C0A-91BA-094A-779FCC7724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A17495D3-671C-065E-EAF7-9B20B6B658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7127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46075" y="130450"/>
            <a:ext cx="4889100" cy="488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727425" y="-49275"/>
            <a:ext cx="7703400" cy="5243325"/>
            <a:chOff x="727425" y="-49275"/>
            <a:chExt cx="7703400" cy="5243325"/>
          </a:xfrm>
        </p:grpSpPr>
        <p:sp>
          <p:nvSpPr>
            <p:cNvPr id="11" name="Google Shape;11;p2"/>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13" name="Google Shape;13;p2"/>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14" name="Google Shape;14;p2"/>
          <p:cNvSpPr txBox="1">
            <a:spLocks noGrp="1"/>
          </p:cNvSpPr>
          <p:nvPr>
            <p:ph type="ctrTitle"/>
          </p:nvPr>
        </p:nvSpPr>
        <p:spPr>
          <a:xfrm>
            <a:off x="1087125" y="1670213"/>
            <a:ext cx="5897400" cy="139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1087125" y="2997488"/>
            <a:ext cx="58974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73"/>
        <p:cNvGrpSpPr/>
        <p:nvPr/>
      </p:nvGrpSpPr>
      <p:grpSpPr>
        <a:xfrm>
          <a:off x="0" y="0"/>
          <a:ext cx="0" cy="0"/>
          <a:chOff x="0" y="0"/>
          <a:chExt cx="0" cy="0"/>
        </a:xfrm>
      </p:grpSpPr>
      <p:sp>
        <p:nvSpPr>
          <p:cNvPr id="274" name="Google Shape;274;p29"/>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29"/>
          <p:cNvGrpSpPr/>
          <p:nvPr/>
        </p:nvGrpSpPr>
        <p:grpSpPr>
          <a:xfrm>
            <a:off x="232200" y="232800"/>
            <a:ext cx="9045000" cy="4975500"/>
            <a:chOff x="232200" y="232800"/>
            <a:chExt cx="9045000" cy="4975500"/>
          </a:xfrm>
        </p:grpSpPr>
        <p:sp>
          <p:nvSpPr>
            <p:cNvPr id="276" name="Google Shape;276;p29"/>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 name="Google Shape;277;p29"/>
            <p:cNvCxnSpPr/>
            <p:nvPr/>
          </p:nvCxnSpPr>
          <p:spPr>
            <a:xfrm>
              <a:off x="8911200" y="232800"/>
              <a:ext cx="366000" cy="0"/>
            </a:xfrm>
            <a:prstGeom prst="straightConnector1">
              <a:avLst/>
            </a:prstGeom>
            <a:noFill/>
            <a:ln w="19050" cap="flat" cmpd="sng">
              <a:solidFill>
                <a:schemeClr val="dk1"/>
              </a:solidFill>
              <a:prstDash val="solid"/>
              <a:round/>
              <a:headEnd type="none" w="med" len="med"/>
              <a:tailEnd type="none" w="med" len="med"/>
            </a:ln>
          </p:spPr>
        </p:cxnSp>
        <p:cxnSp>
          <p:nvCxnSpPr>
            <p:cNvPr id="278" name="Google Shape;278;p29"/>
            <p:cNvCxnSpPr/>
            <p:nvPr/>
          </p:nvCxnSpPr>
          <p:spPr>
            <a:xfrm>
              <a:off x="232200" y="4917300"/>
              <a:ext cx="1200" cy="2910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6433725" y="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713225" y="-62550"/>
            <a:ext cx="7717800" cy="5210100"/>
            <a:chOff x="713225" y="-62550"/>
            <a:chExt cx="7717800" cy="5210100"/>
          </a:xfrm>
        </p:grpSpPr>
        <p:sp>
          <p:nvSpPr>
            <p:cNvPr id="19" name="Google Shape;19;p3"/>
            <p:cNvSpPr/>
            <p:nvPr/>
          </p:nvSpPr>
          <p:spPr>
            <a:xfrm>
              <a:off x="713225" y="533550"/>
              <a:ext cx="77178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3"/>
            <p:cNvCxnSpPr/>
            <p:nvPr/>
          </p:nvCxnSpPr>
          <p:spPr>
            <a:xfrm rot="10800000">
              <a:off x="713225" y="-62550"/>
              <a:ext cx="0" cy="596100"/>
            </a:xfrm>
            <a:prstGeom prst="straightConnector1">
              <a:avLst/>
            </a:prstGeom>
            <a:noFill/>
            <a:ln w="19050" cap="flat" cmpd="sng">
              <a:solidFill>
                <a:schemeClr val="dk1"/>
              </a:solidFill>
              <a:prstDash val="solid"/>
              <a:round/>
              <a:headEnd type="none" w="med" len="med"/>
              <a:tailEnd type="none" w="med" len="med"/>
            </a:ln>
          </p:spPr>
        </p:cxnSp>
        <p:cxnSp>
          <p:nvCxnSpPr>
            <p:cNvPr id="21" name="Google Shape;21;p3"/>
            <p:cNvCxnSpPr/>
            <p:nvPr/>
          </p:nvCxnSpPr>
          <p:spPr>
            <a:xfrm>
              <a:off x="8430775" y="4608450"/>
              <a:ext cx="0" cy="539100"/>
            </a:xfrm>
            <a:prstGeom prst="straightConnector1">
              <a:avLst/>
            </a:prstGeom>
            <a:noFill/>
            <a:ln w="19050" cap="flat" cmpd="sng">
              <a:solidFill>
                <a:schemeClr val="dk1"/>
              </a:solidFill>
              <a:prstDash val="solid"/>
              <a:round/>
              <a:headEnd type="none" w="med" len="med"/>
              <a:tailEnd type="none" w="med" len="med"/>
            </a:ln>
          </p:spPr>
        </p:cxnSp>
      </p:grpSp>
      <p:sp>
        <p:nvSpPr>
          <p:cNvPr id="22" name="Google Shape;22;p3"/>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720000" y="533550"/>
            <a:ext cx="824400" cy="705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3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1216475" y="2730750"/>
            <a:ext cx="5067600" cy="43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232200" y="-49400"/>
            <a:ext cx="8679000" cy="5250800"/>
            <a:chOff x="232200" y="-49400"/>
            <a:chExt cx="8679000" cy="5250800"/>
          </a:xfrm>
        </p:grpSpPr>
        <p:grpSp>
          <p:nvGrpSpPr>
            <p:cNvPr id="47" name="Google Shape;47;p6"/>
            <p:cNvGrpSpPr/>
            <p:nvPr/>
          </p:nvGrpSpPr>
          <p:grpSpPr>
            <a:xfrm>
              <a:off x="232200" y="-49400"/>
              <a:ext cx="8679000" cy="5250800"/>
              <a:chOff x="232200" y="-49400"/>
              <a:chExt cx="8679000" cy="5250800"/>
            </a:xfrm>
          </p:grpSpPr>
          <p:sp>
            <p:nvSpPr>
              <p:cNvPr id="48" name="Google Shape;48;p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6"/>
              <p:cNvCxnSpPr/>
              <p:nvPr/>
            </p:nvCxnSpPr>
            <p:spPr>
              <a:xfrm rot="10800000">
                <a:off x="8911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50" name="Google Shape;50;p6"/>
              <p:cNvCxnSpPr/>
              <p:nvPr/>
            </p:nvCxnSpPr>
            <p:spPr>
              <a:xfrm rot="10800000">
                <a:off x="232200" y="4917300"/>
                <a:ext cx="0" cy="284100"/>
              </a:xfrm>
              <a:prstGeom prst="straightConnector1">
                <a:avLst/>
              </a:prstGeom>
              <a:noFill/>
              <a:ln w="19050" cap="flat" cmpd="sng">
                <a:solidFill>
                  <a:schemeClr val="dk1"/>
                </a:solidFill>
                <a:prstDash val="solid"/>
                <a:round/>
                <a:headEnd type="none" w="med" len="med"/>
                <a:tailEnd type="none" w="med" len="med"/>
              </a:ln>
            </p:spPr>
          </p:cxnSp>
        </p:grpSp>
        <p:sp>
          <p:nvSpPr>
            <p:cNvPr id="51" name="Google Shape;51;p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1"/>
        <p:cNvGrpSpPr/>
        <p:nvPr/>
      </p:nvGrpSpPr>
      <p:grpSpPr>
        <a:xfrm>
          <a:off x="0" y="0"/>
          <a:ext cx="0" cy="0"/>
          <a:chOff x="0" y="0"/>
          <a:chExt cx="0" cy="0"/>
        </a:xfrm>
      </p:grpSpPr>
      <p:sp>
        <p:nvSpPr>
          <p:cNvPr id="62" name="Google Shape;62;p8"/>
          <p:cNvSpPr/>
          <p:nvPr/>
        </p:nvSpPr>
        <p:spPr>
          <a:xfrm>
            <a:off x="2007375" y="277690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8"/>
          <p:cNvGrpSpPr/>
          <p:nvPr/>
        </p:nvGrpSpPr>
        <p:grpSpPr>
          <a:xfrm>
            <a:off x="-25" y="533550"/>
            <a:ext cx="9270975" cy="4075025"/>
            <a:chOff x="-25" y="533550"/>
            <a:chExt cx="9270975" cy="4075025"/>
          </a:xfrm>
        </p:grpSpPr>
        <p:sp>
          <p:nvSpPr>
            <p:cNvPr id="64" name="Google Shape;64;p8"/>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800">
                <a:solidFill>
                  <a:schemeClr val="dk1"/>
                </a:solidFill>
                <a:latin typeface="Figtree Black"/>
                <a:ea typeface="Figtree Black"/>
                <a:cs typeface="Figtree Black"/>
                <a:sym typeface="Figtree Black"/>
              </a:endParaRPr>
            </a:p>
          </p:txBody>
        </p:sp>
        <p:cxnSp>
          <p:nvCxnSpPr>
            <p:cNvPr id="65" name="Google Shape;65;p8"/>
            <p:cNvCxnSpPr/>
            <p:nvPr/>
          </p:nvCxnSpPr>
          <p:spPr>
            <a:xfrm rot="10800000">
              <a:off x="8430950" y="533550"/>
              <a:ext cx="840000" cy="0"/>
            </a:xfrm>
            <a:prstGeom prst="straightConnector1">
              <a:avLst/>
            </a:prstGeom>
            <a:noFill/>
            <a:ln w="19050" cap="flat" cmpd="sng">
              <a:solidFill>
                <a:schemeClr val="dk1"/>
              </a:solidFill>
              <a:prstDash val="solid"/>
              <a:round/>
              <a:headEnd type="none" w="med" len="med"/>
              <a:tailEnd type="none" w="med" len="med"/>
            </a:ln>
          </p:spPr>
        </p:cxnSp>
        <p:cxnSp>
          <p:nvCxnSpPr>
            <p:cNvPr id="66" name="Google Shape;66;p8"/>
            <p:cNvCxnSpPr/>
            <p:nvPr/>
          </p:nvCxnSpPr>
          <p:spPr>
            <a:xfrm rot="10800000">
              <a:off x="-25" y="4608575"/>
              <a:ext cx="740700" cy="0"/>
            </a:xfrm>
            <a:prstGeom prst="straightConnector1">
              <a:avLst/>
            </a:prstGeom>
            <a:noFill/>
            <a:ln w="19050" cap="flat" cmpd="sng">
              <a:solidFill>
                <a:schemeClr val="dk1"/>
              </a:solidFill>
              <a:prstDash val="solid"/>
              <a:round/>
              <a:headEnd type="none" w="med" len="med"/>
              <a:tailEnd type="none" w="med" len="med"/>
            </a:ln>
          </p:spPr>
        </p:cxnSp>
      </p:grpSp>
      <p:sp>
        <p:nvSpPr>
          <p:cNvPr id="67" name="Google Shape;67;p8"/>
          <p:cNvSpPr txBox="1">
            <a:spLocks noGrp="1"/>
          </p:cNvSpPr>
          <p:nvPr>
            <p:ph type="title"/>
          </p:nvPr>
        </p:nvSpPr>
        <p:spPr>
          <a:xfrm>
            <a:off x="1644450" y="1733400"/>
            <a:ext cx="5855100" cy="7608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2613450" y="-126025"/>
            <a:ext cx="5402100" cy="5402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727425" y="-49275"/>
            <a:ext cx="7703400" cy="5243325"/>
            <a:chOff x="727425" y="-49275"/>
            <a:chExt cx="7703400" cy="5243325"/>
          </a:xfrm>
        </p:grpSpPr>
        <p:sp>
          <p:nvSpPr>
            <p:cNvPr id="71" name="Google Shape;71;p9"/>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9"/>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73" name="Google Shape;73;p9"/>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74" name="Google Shape;74;p9"/>
          <p:cNvSpPr txBox="1">
            <a:spLocks noGrp="1"/>
          </p:cNvSpPr>
          <p:nvPr>
            <p:ph type="title"/>
          </p:nvPr>
        </p:nvSpPr>
        <p:spPr>
          <a:xfrm>
            <a:off x="3496850" y="1021763"/>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 name="Google Shape;75;p9"/>
          <p:cNvSpPr txBox="1">
            <a:spLocks noGrp="1"/>
          </p:cNvSpPr>
          <p:nvPr>
            <p:ph type="subTitle" idx="1"/>
          </p:nvPr>
        </p:nvSpPr>
        <p:spPr>
          <a:xfrm>
            <a:off x="3496850" y="3117038"/>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3">
  <p:cSld name="CUSTOM_10_1">
    <p:spTree>
      <p:nvGrpSpPr>
        <p:cNvPr id="1" name="Shape 145"/>
        <p:cNvGrpSpPr/>
        <p:nvPr/>
      </p:nvGrpSpPr>
      <p:grpSpPr>
        <a:xfrm>
          <a:off x="0" y="0"/>
          <a:ext cx="0" cy="0"/>
          <a:chOff x="0" y="0"/>
          <a:chExt cx="0" cy="0"/>
        </a:xfrm>
      </p:grpSpPr>
      <p:sp>
        <p:nvSpPr>
          <p:cNvPr id="146" name="Google Shape;146;p18"/>
          <p:cNvSpPr/>
          <p:nvPr/>
        </p:nvSpPr>
        <p:spPr>
          <a:xfrm>
            <a:off x="7069475" y="3282725"/>
            <a:ext cx="3701700" cy="3701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18"/>
          <p:cNvGrpSpPr/>
          <p:nvPr/>
        </p:nvGrpSpPr>
        <p:grpSpPr>
          <a:xfrm>
            <a:off x="-19050" y="232800"/>
            <a:ext cx="8930250" cy="5117250"/>
            <a:chOff x="-19050" y="232800"/>
            <a:chExt cx="8930250" cy="5117250"/>
          </a:xfrm>
        </p:grpSpPr>
        <p:sp>
          <p:nvSpPr>
            <p:cNvPr id="148" name="Google Shape;148;p18"/>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9" name="Google Shape;149;p18"/>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150" name="Google Shape;150;p18"/>
            <p:cNvCxnSpPr/>
            <p:nvPr/>
          </p:nvCxnSpPr>
          <p:spPr>
            <a:xfrm rot="10800000">
              <a:off x="8911200" y="4917150"/>
              <a:ext cx="0" cy="432900"/>
            </a:xfrm>
            <a:prstGeom prst="straightConnector1">
              <a:avLst/>
            </a:prstGeom>
            <a:noFill/>
            <a:ln w="19050" cap="flat" cmpd="sng">
              <a:solidFill>
                <a:schemeClr val="dk1"/>
              </a:solidFill>
              <a:prstDash val="solid"/>
              <a:round/>
              <a:headEnd type="none" w="med" len="med"/>
              <a:tailEnd type="none" w="med" len="med"/>
            </a:ln>
          </p:spPr>
        </p:cxnSp>
      </p:grpSp>
      <p:sp>
        <p:nvSpPr>
          <p:cNvPr id="151" name="Google Shape;151;p18"/>
          <p:cNvSpPr txBox="1">
            <a:spLocks noGrp="1"/>
          </p:cNvSpPr>
          <p:nvPr>
            <p:ph type="title"/>
          </p:nvPr>
        </p:nvSpPr>
        <p:spPr>
          <a:xfrm>
            <a:off x="722326" y="445025"/>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a:endParaRPr/>
          </a:p>
        </p:txBody>
      </p:sp>
      <p:sp>
        <p:nvSpPr>
          <p:cNvPr id="152" name="Google Shape;152;p18"/>
          <p:cNvSpPr txBox="1">
            <a:spLocks noGrp="1"/>
          </p:cNvSpPr>
          <p:nvPr>
            <p:ph type="subTitle" idx="1"/>
          </p:nvPr>
        </p:nvSpPr>
        <p:spPr>
          <a:xfrm>
            <a:off x="713175" y="1421525"/>
            <a:ext cx="5945400" cy="2600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3"/>
        <p:cNvGrpSpPr/>
        <p:nvPr/>
      </p:nvGrpSpPr>
      <p:grpSpPr>
        <a:xfrm>
          <a:off x="0" y="0"/>
          <a:ext cx="0" cy="0"/>
          <a:chOff x="0" y="0"/>
          <a:chExt cx="0" cy="0"/>
        </a:xfrm>
      </p:grpSpPr>
      <p:sp>
        <p:nvSpPr>
          <p:cNvPr id="154" name="Google Shape;154;p19"/>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19"/>
          <p:cNvGrpSpPr/>
          <p:nvPr/>
        </p:nvGrpSpPr>
        <p:grpSpPr>
          <a:xfrm>
            <a:off x="232200" y="232800"/>
            <a:ext cx="8988300" cy="5000100"/>
            <a:chOff x="232200" y="232800"/>
            <a:chExt cx="8988300" cy="5000100"/>
          </a:xfrm>
        </p:grpSpPr>
        <p:sp>
          <p:nvSpPr>
            <p:cNvPr id="156" name="Google Shape;156;p19"/>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 name="Google Shape;157;p19"/>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158" name="Google Shape;158;p19"/>
            <p:cNvCxnSpPr/>
            <p:nvPr/>
          </p:nvCxnSpPr>
          <p:spPr>
            <a:xfrm>
              <a:off x="233525" y="4917300"/>
              <a:ext cx="0" cy="315600"/>
            </a:xfrm>
            <a:prstGeom prst="straightConnector1">
              <a:avLst/>
            </a:prstGeom>
            <a:noFill/>
            <a:ln w="19050" cap="flat" cmpd="sng">
              <a:solidFill>
                <a:schemeClr val="dk1"/>
              </a:solidFill>
              <a:prstDash val="solid"/>
              <a:round/>
              <a:headEnd type="none" w="med" len="med"/>
              <a:tailEnd type="none" w="med" len="med"/>
            </a:ln>
          </p:spPr>
        </p:cxnSp>
      </p:grpSp>
      <p:sp>
        <p:nvSpPr>
          <p:cNvPr id="159" name="Google Shape;15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0" name="Google Shape;160;p19"/>
          <p:cNvSpPr txBox="1">
            <a:spLocks noGrp="1"/>
          </p:cNvSpPr>
          <p:nvPr>
            <p:ph type="subTitle" idx="1"/>
          </p:nvPr>
        </p:nvSpPr>
        <p:spPr>
          <a:xfrm>
            <a:off x="977801"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1" name="Google Shape;161;p19"/>
          <p:cNvSpPr txBox="1">
            <a:spLocks noGrp="1"/>
          </p:cNvSpPr>
          <p:nvPr>
            <p:ph type="subTitle" idx="2"/>
          </p:nvPr>
        </p:nvSpPr>
        <p:spPr>
          <a:xfrm>
            <a:off x="3450748"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2" name="Google Shape;162;p19"/>
          <p:cNvSpPr txBox="1">
            <a:spLocks noGrp="1"/>
          </p:cNvSpPr>
          <p:nvPr>
            <p:ph type="subTitle" idx="3"/>
          </p:nvPr>
        </p:nvSpPr>
        <p:spPr>
          <a:xfrm>
            <a:off x="5923698"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3" name="Google Shape;163;p19"/>
          <p:cNvSpPr txBox="1">
            <a:spLocks noGrp="1"/>
          </p:cNvSpPr>
          <p:nvPr>
            <p:ph type="subTitle" idx="4"/>
          </p:nvPr>
        </p:nvSpPr>
        <p:spPr>
          <a:xfrm>
            <a:off x="977803"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64" name="Google Shape;164;p19"/>
          <p:cNvSpPr txBox="1">
            <a:spLocks noGrp="1"/>
          </p:cNvSpPr>
          <p:nvPr>
            <p:ph type="subTitle" idx="5"/>
          </p:nvPr>
        </p:nvSpPr>
        <p:spPr>
          <a:xfrm>
            <a:off x="3450747"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65" name="Google Shape;165;p19"/>
          <p:cNvSpPr txBox="1">
            <a:spLocks noGrp="1"/>
          </p:cNvSpPr>
          <p:nvPr>
            <p:ph type="subTitle" idx="6"/>
          </p:nvPr>
        </p:nvSpPr>
        <p:spPr>
          <a:xfrm>
            <a:off x="5923697"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66"/>
        <p:cNvGrpSpPr/>
        <p:nvPr/>
      </p:nvGrpSpPr>
      <p:grpSpPr>
        <a:xfrm>
          <a:off x="0" y="0"/>
          <a:ext cx="0" cy="0"/>
          <a:chOff x="0" y="0"/>
          <a:chExt cx="0" cy="0"/>
        </a:xfrm>
      </p:grpSpPr>
      <p:sp>
        <p:nvSpPr>
          <p:cNvPr id="267" name="Google Shape;267;p28"/>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28"/>
          <p:cNvGrpSpPr/>
          <p:nvPr/>
        </p:nvGrpSpPr>
        <p:grpSpPr>
          <a:xfrm>
            <a:off x="232200" y="-49400"/>
            <a:ext cx="8679000" cy="5250800"/>
            <a:chOff x="232200" y="-49400"/>
            <a:chExt cx="8679000" cy="5250800"/>
          </a:xfrm>
        </p:grpSpPr>
        <p:sp>
          <p:nvSpPr>
            <p:cNvPr id="269" name="Google Shape;269;p28"/>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28"/>
            <p:cNvGrpSpPr/>
            <p:nvPr/>
          </p:nvGrpSpPr>
          <p:grpSpPr>
            <a:xfrm>
              <a:off x="232200" y="-49400"/>
              <a:ext cx="8679000" cy="5250800"/>
              <a:chOff x="232200" y="-49400"/>
              <a:chExt cx="8679000" cy="5250800"/>
            </a:xfrm>
          </p:grpSpPr>
          <p:cxnSp>
            <p:nvCxnSpPr>
              <p:cNvPr id="271" name="Google Shape;271;p28"/>
              <p:cNvCxnSpPr/>
              <p:nvPr/>
            </p:nvCxnSpPr>
            <p:spPr>
              <a:xfrm rot="10800000">
                <a:off x="232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272" name="Google Shape;272;p28"/>
              <p:cNvCxnSpPr/>
              <p:nvPr/>
            </p:nvCxnSpPr>
            <p:spPr>
              <a:xfrm rot="10800000">
                <a:off x="8911200" y="4917300"/>
                <a:ext cx="0" cy="2841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marL="914400" lvl="1"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marL="1371600" lvl="2"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marL="1828800" lvl="3"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marL="2286000" lvl="4"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marL="2743200" lvl="5"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marL="3200400" lvl="6"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marL="3657600" lvl="7"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marL="4114800" lvl="8"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64" r:id="rId7"/>
    <p:sldLayoutId id="2147483665" r:id="rId8"/>
    <p:sldLayoutId id="2147483674" r:id="rId9"/>
    <p:sldLayoutId id="2147483675"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hyperlink" Target="https://peerj.com/preprints/3190.pdf#pdfjs.action=download" TargetMode="Externa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ctrTitle"/>
          </p:nvPr>
        </p:nvSpPr>
        <p:spPr>
          <a:xfrm>
            <a:off x="1087125" y="1670213"/>
            <a:ext cx="5897400" cy="13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ENERGY CONSUMPTION AND PREDICTION PROJECT – INFOSYS SPRINGBOARD:</a:t>
            </a:r>
            <a:endParaRPr dirty="0"/>
          </a:p>
        </p:txBody>
      </p:sp>
      <p:sp>
        <p:nvSpPr>
          <p:cNvPr id="290" name="Google Shape;290;p33"/>
          <p:cNvSpPr txBox="1">
            <a:spLocks noGrp="1"/>
          </p:cNvSpPr>
          <p:nvPr>
            <p:ph type="subTitle" idx="1"/>
          </p:nvPr>
        </p:nvSpPr>
        <p:spPr>
          <a:xfrm>
            <a:off x="1087125" y="2997488"/>
            <a:ext cx="58974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 </a:t>
            </a:r>
            <a:r>
              <a:rPr lang="en" dirty="0">
                <a:latin typeface="Hanken Grotesk"/>
                <a:ea typeface="Hanken Grotesk"/>
                <a:cs typeface="Hanken Grotesk"/>
                <a:sym typeface="Hanken Grotesk"/>
              </a:rPr>
              <a:t>MAGULURI KAVYA</a:t>
            </a:r>
            <a:endParaRPr dirty="0">
              <a:latin typeface="Hanken Grotesk"/>
              <a:ea typeface="Hanken Grotesk"/>
              <a:cs typeface="Hanken Grotesk"/>
              <a:sym typeface="Hanken Grotes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F4F52EB3-69A2-8814-D294-532B18A10A14}"/>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9331E31-C34A-8665-D022-406907BA1474}"/>
              </a:ext>
            </a:extLst>
          </p:cNvPr>
          <p:cNvSpPr txBox="1">
            <a:spLocks noGrp="1"/>
          </p:cNvSpPr>
          <p:nvPr>
            <p:ph type="title"/>
          </p:nvPr>
        </p:nvSpPr>
        <p:spPr>
          <a:xfrm>
            <a:off x="278573" y="27021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Missing Data Analysis and Handling:</a:t>
            </a:r>
            <a:endParaRPr dirty="0"/>
          </a:p>
        </p:txBody>
      </p:sp>
      <p:sp>
        <p:nvSpPr>
          <p:cNvPr id="3" name="Subtitle 2">
            <a:extLst>
              <a:ext uri="{FF2B5EF4-FFF2-40B4-BE49-F238E27FC236}">
                <a16:creationId xmlns:a16="http://schemas.microsoft.com/office/drawing/2014/main" id="{032134FC-DF47-D261-C0E6-67E565340281}"/>
              </a:ext>
            </a:extLst>
          </p:cNvPr>
          <p:cNvSpPr>
            <a:spLocks noGrp="1" noChangeArrowheads="1"/>
          </p:cNvSpPr>
          <p:nvPr>
            <p:ph type="subTitle" idx="1"/>
          </p:nvPr>
        </p:nvSpPr>
        <p:spPr bwMode="auto">
          <a:xfrm>
            <a:off x="477837" y="1171366"/>
            <a:ext cx="7792103"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2000" dirty="0"/>
              <a:t>Missing data was identified and addressed using several methods. The dataset contained missing values in certain columns, which were handled by filling the gaps with default values such as zero, the mean, or the median of the respective column. Alternatively, rows containing missing data were removed to ensure that the dataset remained as clean and accurate as possible for analysis. These steps were essential in preparing the data for further exploration and model building.</a:t>
            </a:r>
            <a:endParaRPr lang="en-US" altLang="en-US" sz="1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600" dirty="0">
              <a:solidFill>
                <a:schemeClr val="tx1"/>
              </a:solidFill>
              <a:latin typeface="Arial" panose="020B0604020202020204" pitchFamily="34" charset="0"/>
            </a:endParaRPr>
          </a:p>
        </p:txBody>
      </p:sp>
    </p:spTree>
    <p:extLst>
      <p:ext uri="{BB962C8B-B14F-4D97-AF65-F5344CB8AC3E}">
        <p14:creationId xmlns:p14="http://schemas.microsoft.com/office/powerpoint/2010/main" val="2670892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4AF88A46-102C-3845-DBCA-0BC6F67CD9C4}"/>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6DC00874-76D3-C8C7-A1AB-111572048676}"/>
              </a:ext>
            </a:extLst>
          </p:cNvPr>
          <p:cNvSpPr txBox="1">
            <a:spLocks noGrp="1"/>
          </p:cNvSpPr>
          <p:nvPr>
            <p:ph type="title"/>
          </p:nvPr>
        </p:nvSpPr>
        <p:spPr>
          <a:xfrm>
            <a:off x="278573" y="27021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t>Data Visualization &amp; Insights</a:t>
            </a:r>
            <a:r>
              <a:rPr lang="en-IN" dirty="0"/>
              <a:t>:</a:t>
            </a:r>
            <a:endParaRPr dirty="0"/>
          </a:p>
        </p:txBody>
      </p:sp>
      <p:sp>
        <p:nvSpPr>
          <p:cNvPr id="6" name="Rectangle 3">
            <a:extLst>
              <a:ext uri="{FF2B5EF4-FFF2-40B4-BE49-F238E27FC236}">
                <a16:creationId xmlns:a16="http://schemas.microsoft.com/office/drawing/2014/main" id="{FB1CEFE7-CDA0-58FA-E04E-DF468E0FFFC6}"/>
              </a:ext>
            </a:extLst>
          </p:cNvPr>
          <p:cNvSpPr>
            <a:spLocks noChangeArrowheads="1"/>
          </p:cNvSpPr>
          <p:nvPr/>
        </p:nvSpPr>
        <p:spPr bwMode="auto">
          <a:xfrm>
            <a:off x="443753" y="1054168"/>
            <a:ext cx="8128747"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Visualizations: Histogram and boxplot for power consumption, correlation heatmap to identify relationships (</a:t>
            </a:r>
            <a:r>
              <a:rPr kumimoji="0" lang="en-US" altLang="en-US" sz="1600" b="0" i="0" u="none" strike="noStrike" cap="none" normalizeH="0" baseline="0" dirty="0">
                <a:ln>
                  <a:noFill/>
                </a:ln>
                <a:solidFill>
                  <a:schemeClr val="tx1"/>
                </a:solidFill>
                <a:effectLst/>
                <a:latin typeface="Arial Unicode MS"/>
              </a:rPr>
              <a:t>plot()</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sns.heatmap</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Added time-based features by converting 'Date' and 'Time' to datetime and extracting hour, day, and month for deeper analysis (</a:t>
            </a:r>
            <a:r>
              <a:rPr kumimoji="0" lang="en-US" altLang="en-US" sz="1600" b="0" i="0" u="none" strike="noStrike" cap="none" normalizeH="0" baseline="0" dirty="0" err="1">
                <a:ln>
                  <a:noFill/>
                </a:ln>
                <a:solidFill>
                  <a:schemeClr val="tx1"/>
                </a:solidFill>
                <a:effectLst/>
                <a:latin typeface="Arial Unicode MS"/>
              </a:rPr>
              <a:t>pd.to_datetime</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In Milestone 1, the dataset was explored, revealing that 'Sub_metering_3' had the most missing values, which were handled using mean, median, or zero. Data types were reviewed, and 'object' columns like '</a:t>
            </a:r>
            <a:r>
              <a:rPr kumimoji="0" lang="en-US" altLang="en-US" sz="1600" b="0" i="0" u="none" strike="noStrike" cap="none" normalizeH="0" baseline="0" dirty="0" err="1">
                <a:ln>
                  <a:noFill/>
                </a:ln>
                <a:solidFill>
                  <a:schemeClr val="tx1"/>
                </a:solidFill>
                <a:effectLst/>
                <a:latin typeface="Arial" panose="020B0604020202020204" pitchFamily="34" charset="0"/>
              </a:rPr>
              <a:t>Global_active_power</a:t>
            </a:r>
            <a:r>
              <a:rPr kumimoji="0" lang="en-US" altLang="en-US" sz="1600" b="0" i="0" u="none" strike="noStrike" cap="none" normalizeH="0" baseline="0" dirty="0">
                <a:ln>
                  <a:noFill/>
                </a:ln>
                <a:solidFill>
                  <a:schemeClr val="tx1"/>
                </a:solidFill>
                <a:effectLst/>
                <a:latin typeface="Arial" panose="020B0604020202020204" pitchFamily="34" charset="0"/>
              </a:rPr>
              <a:t>' need conversion to numeric for analysis. Various strategies were applied to handle missing values, resulting in a cleaner dataset. Visual analysis showed patterns in power consumption linked to specific times or seasons. Recommendations include using time-series models with newly created datetime features for better forecasting and further cleaning outliers and noise for more accurate predictions.</a:t>
            </a:r>
          </a:p>
        </p:txBody>
      </p:sp>
    </p:spTree>
    <p:extLst>
      <p:ext uri="{BB962C8B-B14F-4D97-AF65-F5344CB8AC3E}">
        <p14:creationId xmlns:p14="http://schemas.microsoft.com/office/powerpoint/2010/main" val="2119216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D6EF266E-7518-E079-7713-62D9AA4A61AE}"/>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0517A440-888D-A172-DD96-7CD17FEA6EF3}"/>
              </a:ext>
            </a:extLst>
          </p:cNvPr>
          <p:cNvSpPr txBox="1">
            <a:spLocks noGrp="1"/>
          </p:cNvSpPr>
          <p:nvPr>
            <p:ph type="title"/>
          </p:nvPr>
        </p:nvSpPr>
        <p:spPr>
          <a:xfrm>
            <a:off x="255713" y="17115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t>Analysis:</a:t>
            </a:r>
            <a:endParaRPr sz="2400" dirty="0"/>
          </a:p>
        </p:txBody>
      </p:sp>
      <p:graphicFrame>
        <p:nvGraphicFramePr>
          <p:cNvPr id="3" name="Table 2">
            <a:extLst>
              <a:ext uri="{FF2B5EF4-FFF2-40B4-BE49-F238E27FC236}">
                <a16:creationId xmlns:a16="http://schemas.microsoft.com/office/drawing/2014/main" id="{CF7609C8-55BD-6307-7F75-C66BA752C7B5}"/>
              </a:ext>
            </a:extLst>
          </p:cNvPr>
          <p:cNvGraphicFramePr>
            <a:graphicFrameLocks noGrp="1"/>
          </p:cNvGraphicFramePr>
          <p:nvPr>
            <p:extLst>
              <p:ext uri="{D42A27DB-BD31-4B8C-83A1-F6EECF244321}">
                <p14:modId xmlns:p14="http://schemas.microsoft.com/office/powerpoint/2010/main" val="30482863"/>
              </p:ext>
            </p:extLst>
          </p:nvPr>
        </p:nvGraphicFramePr>
        <p:xfrm>
          <a:off x="418613" y="687577"/>
          <a:ext cx="8306773" cy="4225011"/>
        </p:xfrm>
        <a:graphic>
          <a:graphicData uri="http://schemas.openxmlformats.org/drawingml/2006/table">
            <a:tbl>
              <a:tblPr firstRow="1" bandRow="1">
                <a:tableStyleId>{EB08E8BD-6E70-407B-A532-1D3BC430BFD4}</a:tableStyleId>
              </a:tblPr>
              <a:tblGrid>
                <a:gridCol w="1817012">
                  <a:extLst>
                    <a:ext uri="{9D8B030D-6E8A-4147-A177-3AD203B41FA5}">
                      <a16:colId xmlns:a16="http://schemas.microsoft.com/office/drawing/2014/main" val="1135377614"/>
                    </a:ext>
                  </a:extLst>
                </a:gridCol>
                <a:gridCol w="4313551">
                  <a:extLst>
                    <a:ext uri="{9D8B030D-6E8A-4147-A177-3AD203B41FA5}">
                      <a16:colId xmlns:a16="http://schemas.microsoft.com/office/drawing/2014/main" val="482036351"/>
                    </a:ext>
                  </a:extLst>
                </a:gridCol>
                <a:gridCol w="2176210">
                  <a:extLst>
                    <a:ext uri="{9D8B030D-6E8A-4147-A177-3AD203B41FA5}">
                      <a16:colId xmlns:a16="http://schemas.microsoft.com/office/drawing/2014/main" val="2226381416"/>
                    </a:ext>
                  </a:extLst>
                </a:gridCol>
              </a:tblGrid>
              <a:tr h="296509">
                <a:tc>
                  <a:txBody>
                    <a:bodyPr/>
                    <a:lstStyle/>
                    <a:p>
                      <a:pPr algn="ctr"/>
                      <a:r>
                        <a:rPr lang="en-IN" b="1" dirty="0"/>
                        <a:t>Functions</a:t>
                      </a:r>
                    </a:p>
                  </a:txBody>
                  <a:tcPr/>
                </a:tc>
                <a:tc>
                  <a:txBody>
                    <a:bodyPr/>
                    <a:lstStyle/>
                    <a:p>
                      <a:pPr algn="ctr"/>
                      <a:r>
                        <a:rPr lang="en-IN" b="1" dirty="0"/>
                        <a:t>Use case</a:t>
                      </a:r>
                    </a:p>
                  </a:txBody>
                  <a:tcPr/>
                </a:tc>
                <a:tc>
                  <a:txBody>
                    <a:bodyPr/>
                    <a:lstStyle/>
                    <a:p>
                      <a:pPr algn="ctr"/>
                      <a:r>
                        <a:rPr lang="en-IN" b="1" dirty="0"/>
                        <a:t>Observations</a:t>
                      </a:r>
                    </a:p>
                  </a:txBody>
                  <a:tcPr/>
                </a:tc>
                <a:extLst>
                  <a:ext uri="{0D108BD9-81ED-4DB2-BD59-A6C34878D82A}">
                    <a16:rowId xmlns:a16="http://schemas.microsoft.com/office/drawing/2014/main" val="823585788"/>
                  </a:ext>
                </a:extLst>
              </a:tr>
              <a:tr h="355811">
                <a:tc>
                  <a:txBody>
                    <a:bodyPr/>
                    <a:lstStyle/>
                    <a:p>
                      <a:r>
                        <a:rPr lang="en-IN" sz="900" dirty="0" err="1"/>
                        <a:t>df.head</a:t>
                      </a:r>
                      <a:r>
                        <a:rPr lang="en-IN" sz="900" dirty="0"/>
                        <a:t>()</a:t>
                      </a:r>
                    </a:p>
                  </a:txBody>
                  <a:tcPr/>
                </a:tc>
                <a:tc>
                  <a:txBody>
                    <a:bodyPr/>
                    <a:lstStyle/>
                    <a:p>
                      <a:r>
                        <a:rPr lang="en-US" sz="900" dirty="0"/>
                        <a:t>Displays the first 5 rows of the dataset to preview its structure and values.</a:t>
                      </a:r>
                      <a:endParaRPr lang="en-IN" sz="900" dirty="0"/>
                    </a:p>
                  </a:txBody>
                  <a:tcPr/>
                </a:tc>
                <a:tc>
                  <a:txBody>
                    <a:bodyPr/>
                    <a:lstStyle/>
                    <a:p>
                      <a:r>
                        <a:rPr lang="en-IN" sz="900" dirty="0"/>
                        <a:t>We can see the first 5 rows of our dataset</a:t>
                      </a:r>
                    </a:p>
                  </a:txBody>
                  <a:tcPr/>
                </a:tc>
                <a:extLst>
                  <a:ext uri="{0D108BD9-81ED-4DB2-BD59-A6C34878D82A}">
                    <a16:rowId xmlns:a16="http://schemas.microsoft.com/office/drawing/2014/main" val="4132397954"/>
                  </a:ext>
                </a:extLst>
              </a:tr>
              <a:tr h="355811">
                <a:tc>
                  <a:txBody>
                    <a:bodyPr/>
                    <a:lstStyle/>
                    <a:p>
                      <a:r>
                        <a:rPr lang="en-IN" sz="900" dirty="0" err="1"/>
                        <a:t>df.tail</a:t>
                      </a:r>
                      <a:r>
                        <a:rPr lang="en-IN" sz="900" dirty="0"/>
                        <a:t>()</a:t>
                      </a:r>
                    </a:p>
                  </a:txBody>
                  <a:tcPr/>
                </a:tc>
                <a:tc>
                  <a:txBody>
                    <a:bodyPr/>
                    <a:lstStyle/>
                    <a:p>
                      <a:r>
                        <a:rPr lang="en-US" sz="900" dirty="0"/>
                        <a:t>Displays the last 5 rows of the dataset to inspect the end of the data.</a:t>
                      </a:r>
                      <a:endParaRPr lang="en-IN" sz="900" dirty="0"/>
                    </a:p>
                  </a:txBody>
                  <a:tcPr/>
                </a:tc>
                <a:tc>
                  <a:txBody>
                    <a:bodyPr/>
                    <a:lstStyle/>
                    <a:p>
                      <a:r>
                        <a:rPr lang="en-IN" sz="900" dirty="0"/>
                        <a:t>We can see the last 5 rows of our dataset</a:t>
                      </a:r>
                    </a:p>
                  </a:txBody>
                  <a:tcPr/>
                </a:tc>
                <a:extLst>
                  <a:ext uri="{0D108BD9-81ED-4DB2-BD59-A6C34878D82A}">
                    <a16:rowId xmlns:a16="http://schemas.microsoft.com/office/drawing/2014/main" val="2614768075"/>
                  </a:ext>
                </a:extLst>
              </a:tr>
              <a:tr h="3558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err="1"/>
                        <a:t>df.shape</a:t>
                      </a:r>
                      <a:endParaRPr lang="en-IN" sz="900" dirty="0"/>
                    </a:p>
                  </a:txBody>
                  <a:tcPr/>
                </a:tc>
                <a:tc>
                  <a:txBody>
                    <a:bodyPr/>
                    <a:lstStyle/>
                    <a:p>
                      <a:r>
                        <a:rPr lang="en-US" sz="900" dirty="0"/>
                        <a:t>Returns the number of rows and columns in the dataset.</a:t>
                      </a:r>
                      <a:endParaRPr lang="en-IN" sz="900" dirty="0"/>
                    </a:p>
                  </a:txBody>
                  <a:tcPr/>
                </a:tc>
                <a:tc>
                  <a:txBody>
                    <a:bodyPr/>
                    <a:lstStyle/>
                    <a:p>
                      <a:r>
                        <a:rPr lang="en-IN" sz="900" dirty="0"/>
                        <a:t>The number of rows and columns are displayed(2075259, 9)</a:t>
                      </a:r>
                    </a:p>
                  </a:txBody>
                  <a:tcPr/>
                </a:tc>
                <a:extLst>
                  <a:ext uri="{0D108BD9-81ED-4DB2-BD59-A6C34878D82A}">
                    <a16:rowId xmlns:a16="http://schemas.microsoft.com/office/drawing/2014/main" val="553841132"/>
                  </a:ext>
                </a:extLst>
              </a:tr>
              <a:tr h="38141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a:t>df.info()</a:t>
                      </a:r>
                    </a:p>
                  </a:txBody>
                  <a:tcPr/>
                </a:tc>
                <a:tc>
                  <a:txBody>
                    <a:bodyPr/>
                    <a:lstStyle/>
                    <a:p>
                      <a:r>
                        <a:rPr lang="en-US" sz="900" dirty="0"/>
                        <a:t>Provides a summary of the dataset, including data types and non-null counts.</a:t>
                      </a:r>
                      <a:endParaRPr lang="en-IN" sz="900" dirty="0"/>
                    </a:p>
                  </a:txBody>
                  <a:tcPr/>
                </a:tc>
                <a:tc>
                  <a:txBody>
                    <a:bodyPr/>
                    <a:lstStyle/>
                    <a:p>
                      <a:r>
                        <a:rPr lang="en-IN" sz="900" dirty="0"/>
                        <a:t>We can see that only sub_metering3 is of float type all others are object type.</a:t>
                      </a:r>
                    </a:p>
                  </a:txBody>
                  <a:tcPr/>
                </a:tc>
                <a:extLst>
                  <a:ext uri="{0D108BD9-81ED-4DB2-BD59-A6C34878D82A}">
                    <a16:rowId xmlns:a16="http://schemas.microsoft.com/office/drawing/2014/main" val="3220604101"/>
                  </a:ext>
                </a:extLst>
              </a:tr>
              <a:tr h="2896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err="1"/>
                        <a:t>df.describe</a:t>
                      </a:r>
                      <a:r>
                        <a:rPr lang="en-IN" sz="900" dirty="0"/>
                        <a:t>()</a:t>
                      </a:r>
                    </a:p>
                  </a:txBody>
                  <a:tcPr/>
                </a:tc>
                <a:tc>
                  <a:txBody>
                    <a:bodyPr/>
                    <a:lstStyle/>
                    <a:p>
                      <a:r>
                        <a:rPr lang="en-US" sz="900" dirty="0"/>
                        <a:t>Generates summary statistics (mean, std, min, max, etc.) for numeric columns.</a:t>
                      </a:r>
                      <a:endParaRPr lang="en-IN" sz="900" dirty="0"/>
                    </a:p>
                  </a:txBody>
                  <a:tcPr/>
                </a:tc>
                <a:tc>
                  <a:txBody>
                    <a:bodyPr/>
                    <a:lstStyle/>
                    <a:p>
                      <a:r>
                        <a:rPr lang="en-IN" sz="900" dirty="0"/>
                        <a:t>The respective values are displayed</a:t>
                      </a:r>
                    </a:p>
                  </a:txBody>
                  <a:tcPr/>
                </a:tc>
                <a:extLst>
                  <a:ext uri="{0D108BD9-81ED-4DB2-BD59-A6C34878D82A}">
                    <a16:rowId xmlns:a16="http://schemas.microsoft.com/office/drawing/2014/main" val="1225841838"/>
                  </a:ext>
                </a:extLst>
              </a:tr>
              <a:tr h="27739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err="1"/>
                        <a:t>df.isnull</a:t>
                      </a:r>
                      <a:r>
                        <a:rPr lang="en-IN" sz="900" dirty="0"/>
                        <a:t>().sum()</a:t>
                      </a:r>
                    </a:p>
                  </a:txBody>
                  <a:tcPr/>
                </a:tc>
                <a:tc>
                  <a:txBody>
                    <a:bodyPr/>
                    <a:lstStyle/>
                    <a:p>
                      <a:r>
                        <a:rPr lang="en-US" sz="900" dirty="0"/>
                        <a:t>Identifies the number of missing values in each column.</a:t>
                      </a:r>
                      <a:endParaRPr lang="en-IN" sz="900" dirty="0"/>
                    </a:p>
                  </a:txBody>
                  <a:tcPr/>
                </a:tc>
                <a:tc>
                  <a:txBody>
                    <a:bodyPr/>
                    <a:lstStyle/>
                    <a:p>
                      <a:r>
                        <a:rPr lang="en-IN" sz="900" dirty="0"/>
                        <a:t>Sub_metering3 has 25979 null values</a:t>
                      </a:r>
                    </a:p>
                  </a:txBody>
                  <a:tcPr/>
                </a:tc>
                <a:extLst>
                  <a:ext uri="{0D108BD9-81ED-4DB2-BD59-A6C34878D82A}">
                    <a16:rowId xmlns:a16="http://schemas.microsoft.com/office/drawing/2014/main" val="1622606992"/>
                  </a:ext>
                </a:extLst>
              </a:tr>
              <a:tr h="3558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b="0" i="0" u="none" strike="noStrike" cap="none" dirty="0" err="1">
                          <a:solidFill>
                            <a:srgbClr val="000000"/>
                          </a:solidFill>
                          <a:effectLst/>
                          <a:latin typeface="Arial"/>
                          <a:ea typeface="Arial"/>
                          <a:cs typeface="Arial"/>
                          <a:sym typeface="Arial"/>
                        </a:rPr>
                        <a:t>df.fillna</a:t>
                      </a:r>
                      <a:r>
                        <a:rPr lang="en-IN" sz="900" b="0" i="0" u="none" strike="noStrike" cap="none" dirty="0">
                          <a:solidFill>
                            <a:srgbClr val="000000"/>
                          </a:solidFill>
                          <a:effectLst/>
                          <a:latin typeface="Arial"/>
                          <a:ea typeface="Arial"/>
                          <a:cs typeface="Arial"/>
                          <a:sym typeface="Arial"/>
                        </a:rPr>
                        <a:t>(0)</a:t>
                      </a:r>
                      <a:endParaRPr lang="en-IN" sz="900" dirty="0"/>
                    </a:p>
                  </a:txBody>
                  <a:tcPr/>
                </a:tc>
                <a:tc>
                  <a:txBody>
                    <a:bodyPr/>
                    <a:lstStyle/>
                    <a:p>
                      <a:r>
                        <a:rPr lang="en-IN" sz="900" dirty="0"/>
                        <a:t>Fill the null value with 0’s.</a:t>
                      </a:r>
                    </a:p>
                  </a:txBody>
                  <a:tcPr/>
                </a:tc>
                <a:tc>
                  <a:txBody>
                    <a:bodyPr/>
                    <a:lstStyle/>
                    <a:p>
                      <a:r>
                        <a:rPr lang="en-IN" sz="900" dirty="0"/>
                        <a:t>After filling it shows some rows of our data.</a:t>
                      </a:r>
                    </a:p>
                  </a:txBody>
                  <a:tcPr/>
                </a:tc>
                <a:extLst>
                  <a:ext uri="{0D108BD9-81ED-4DB2-BD59-A6C34878D82A}">
                    <a16:rowId xmlns:a16="http://schemas.microsoft.com/office/drawing/2014/main" val="1875591565"/>
                  </a:ext>
                </a:extLst>
              </a:tr>
              <a:tr h="4892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lang="en-US" sz="900" dirty="0"/>
                      </a:br>
                      <a:r>
                        <a:rPr lang="en-US" sz="900" b="0" i="0" u="none" strike="noStrike" cap="none" dirty="0" err="1">
                          <a:solidFill>
                            <a:srgbClr val="000000"/>
                          </a:solidFill>
                          <a:effectLst/>
                          <a:latin typeface="Arial"/>
                          <a:ea typeface="Arial"/>
                          <a:cs typeface="Arial"/>
                          <a:sym typeface="Arial"/>
                        </a:rPr>
                        <a:t>df.fillna</a:t>
                      </a:r>
                      <a:r>
                        <a:rPr lang="en-US" sz="900" b="0" i="0" u="none" strike="noStrike" cap="none" dirty="0">
                          <a:solidFill>
                            <a:srgbClr val="000000"/>
                          </a:solidFill>
                          <a:effectLst/>
                          <a:latin typeface="Arial"/>
                          <a:ea typeface="Arial"/>
                          <a:cs typeface="Arial"/>
                          <a:sym typeface="Arial"/>
                        </a:rPr>
                        <a:t>(</a:t>
                      </a:r>
                      <a:r>
                        <a:rPr lang="en-US" sz="900" b="0" i="0" u="none" strike="noStrike" cap="none" dirty="0" err="1">
                          <a:solidFill>
                            <a:srgbClr val="000000"/>
                          </a:solidFill>
                          <a:effectLst/>
                          <a:latin typeface="Arial"/>
                          <a:ea typeface="Arial"/>
                          <a:cs typeface="Arial"/>
                          <a:sym typeface="Arial"/>
                        </a:rPr>
                        <a:t>df</a:t>
                      </a:r>
                      <a:r>
                        <a:rPr lang="en-US" sz="900" b="0" i="0" u="none" strike="noStrike" cap="none" dirty="0">
                          <a:solidFill>
                            <a:srgbClr val="000000"/>
                          </a:solidFill>
                          <a:effectLst/>
                          <a:latin typeface="Arial"/>
                          <a:ea typeface="Arial"/>
                          <a:cs typeface="Arial"/>
                          <a:sym typeface="Arial"/>
                        </a:rPr>
                        <a:t>['Sub_metering_3'].mean())</a:t>
                      </a:r>
                      <a:endParaRPr lang="en-IN" sz="900" dirty="0"/>
                    </a:p>
                  </a:txBody>
                  <a:tcPr/>
                </a:tc>
                <a:tc>
                  <a:txBody>
                    <a:bodyPr/>
                    <a:lstStyle/>
                    <a:p>
                      <a:r>
                        <a:rPr lang="en-US" sz="900" dirty="0"/>
                        <a:t>Fills the null values with the mean of the column.</a:t>
                      </a:r>
                      <a:endParaRPr lang="en-IN" sz="900" dirty="0"/>
                    </a:p>
                  </a:txBody>
                  <a:tcPr/>
                </a:tc>
                <a:tc>
                  <a:txBody>
                    <a:bodyPr/>
                    <a:lstStyle/>
                    <a:p>
                      <a:r>
                        <a:rPr lang="en-IN" sz="900" dirty="0"/>
                        <a:t>After filling with the mean it outputs some sample of data.</a:t>
                      </a:r>
                    </a:p>
                  </a:txBody>
                  <a:tcPr/>
                </a:tc>
                <a:extLst>
                  <a:ext uri="{0D108BD9-81ED-4DB2-BD59-A6C34878D82A}">
                    <a16:rowId xmlns:a16="http://schemas.microsoft.com/office/drawing/2014/main" val="515426690"/>
                  </a:ext>
                </a:extLst>
              </a:tr>
              <a:tr h="489240">
                <a:tc>
                  <a:txBody>
                    <a:bodyPr/>
                    <a:lstStyle/>
                    <a:p>
                      <a:br>
                        <a:rPr lang="sv-SE" sz="900" dirty="0"/>
                      </a:br>
                      <a:r>
                        <a:rPr lang="sv-SE" sz="900" b="0" i="0" u="none" strike="noStrike" cap="none" dirty="0">
                          <a:solidFill>
                            <a:srgbClr val="000000"/>
                          </a:solidFill>
                          <a:effectLst/>
                          <a:latin typeface="Arial"/>
                          <a:ea typeface="Arial"/>
                          <a:cs typeface="Arial"/>
                          <a:sym typeface="Arial"/>
                        </a:rPr>
                        <a:t>df.fillna(df['Sub_metering_3'].median())</a:t>
                      </a:r>
                      <a:endParaRPr lang="en-IN" sz="900" dirty="0"/>
                    </a:p>
                  </a:txBody>
                  <a:tcPr/>
                </a:tc>
                <a:tc>
                  <a:txBody>
                    <a:bodyPr/>
                    <a:lstStyle/>
                    <a:p>
                      <a:r>
                        <a:rPr lang="en-US" sz="900" dirty="0"/>
                        <a:t>Fills the null values with the median of the column.</a:t>
                      </a:r>
                      <a:endParaRPr lang="en-IN" sz="9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a:t>After filling with the median it outputs some sample of data.</a:t>
                      </a:r>
                    </a:p>
                    <a:p>
                      <a:endParaRPr lang="en-IN" sz="900" dirty="0"/>
                    </a:p>
                  </a:txBody>
                  <a:tcPr/>
                </a:tc>
                <a:extLst>
                  <a:ext uri="{0D108BD9-81ED-4DB2-BD59-A6C34878D82A}">
                    <a16:rowId xmlns:a16="http://schemas.microsoft.com/office/drawing/2014/main" val="3613514835"/>
                  </a:ext>
                </a:extLst>
              </a:tr>
              <a:tr h="4892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err="1"/>
                        <a:t>df.unique</a:t>
                      </a:r>
                      <a:r>
                        <a:rPr lang="en-IN" sz="900" dirty="0"/>
                        <a:t>()</a:t>
                      </a:r>
                    </a:p>
                    <a:p>
                      <a:endParaRPr lang="en-IN" sz="9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t>Lists the unique values in a column.</a:t>
                      </a:r>
                      <a:endParaRPr lang="en-IN" sz="900" dirty="0"/>
                    </a:p>
                    <a:p>
                      <a:endParaRPr lang="en-IN" sz="9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a:t>It displays number of unique values in each column</a:t>
                      </a:r>
                    </a:p>
                    <a:p>
                      <a:endParaRPr lang="en-IN" sz="900" dirty="0"/>
                    </a:p>
                  </a:txBody>
                  <a:tcPr/>
                </a:tc>
                <a:extLst>
                  <a:ext uri="{0D108BD9-81ED-4DB2-BD59-A6C34878D82A}">
                    <a16:rowId xmlns:a16="http://schemas.microsoft.com/office/drawing/2014/main" val="494353354"/>
                  </a:ext>
                </a:extLst>
              </a:tr>
            </a:tbl>
          </a:graphicData>
        </a:graphic>
      </p:graphicFrame>
    </p:spTree>
    <p:extLst>
      <p:ext uri="{BB962C8B-B14F-4D97-AF65-F5344CB8AC3E}">
        <p14:creationId xmlns:p14="http://schemas.microsoft.com/office/powerpoint/2010/main" val="3658497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1E0C8A5C-EB44-DDC5-C38F-78DD5165B920}"/>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EB06A9D7-075C-6727-FE3D-4F82E95E9EC9}"/>
              </a:ext>
            </a:extLst>
          </p:cNvPr>
          <p:cNvSpPr txBox="1">
            <a:spLocks noGrp="1"/>
          </p:cNvSpPr>
          <p:nvPr>
            <p:ph type="title"/>
          </p:nvPr>
        </p:nvSpPr>
        <p:spPr>
          <a:xfrm>
            <a:off x="2040566" y="221130"/>
            <a:ext cx="10582939" cy="3230076"/>
          </a:xfrm>
          <a:prstGeom prst="rect">
            <a:avLst/>
          </a:prstGeom>
        </p:spPr>
        <p:txBody>
          <a:bodyPr spcFirstLastPara="1" wrap="square" lIns="91425" tIns="91425" rIns="91425" bIns="91425" anchor="b" anchorCtr="0">
            <a:noAutofit/>
          </a:bodyPr>
          <a:lstStyle/>
          <a:p>
            <a:r>
              <a:rPr lang="en-IN" sz="5400" dirty="0">
                <a:solidFill>
                  <a:schemeClr val="dk1"/>
                </a:solidFill>
                <a:latin typeface="Figtree Black"/>
                <a:ea typeface="Figtree Black"/>
                <a:cs typeface="Figtree Black"/>
                <a:sym typeface="Figtree Black"/>
              </a:rPr>
              <a:t>Milestone 2:</a:t>
            </a:r>
            <a:br>
              <a:rPr lang="en-IN" sz="5400" u="sng" dirty="0">
                <a:solidFill>
                  <a:schemeClr val="dk1"/>
                </a:solidFill>
                <a:latin typeface="Figtree Black"/>
                <a:ea typeface="Figtree Black"/>
                <a:cs typeface="Figtree Black"/>
                <a:sym typeface="Figtree Black"/>
              </a:rPr>
            </a:br>
            <a:endParaRPr dirty="0"/>
          </a:p>
        </p:txBody>
      </p:sp>
      <p:sp>
        <p:nvSpPr>
          <p:cNvPr id="331" name="Google Shape;331;p36">
            <a:extLst>
              <a:ext uri="{FF2B5EF4-FFF2-40B4-BE49-F238E27FC236}">
                <a16:creationId xmlns:a16="http://schemas.microsoft.com/office/drawing/2014/main" id="{612E623F-096C-6323-56B1-89447E481E08}"/>
              </a:ext>
            </a:extLst>
          </p:cNvPr>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 name="TextBox 1">
            <a:extLst>
              <a:ext uri="{FF2B5EF4-FFF2-40B4-BE49-F238E27FC236}">
                <a16:creationId xmlns:a16="http://schemas.microsoft.com/office/drawing/2014/main" id="{774DF024-8DE3-9697-C17F-344741FDB33E}"/>
              </a:ext>
            </a:extLst>
          </p:cNvPr>
          <p:cNvSpPr txBox="1"/>
          <p:nvPr/>
        </p:nvSpPr>
        <p:spPr>
          <a:xfrm>
            <a:off x="2089474" y="2571750"/>
            <a:ext cx="5013960" cy="338554"/>
          </a:xfrm>
          <a:prstGeom prst="rect">
            <a:avLst/>
          </a:prstGeom>
          <a:noFill/>
        </p:spPr>
        <p:txBody>
          <a:bodyPr wrap="square" rtlCol="0">
            <a:spAutoFit/>
          </a:bodyPr>
          <a:lstStyle/>
          <a:p>
            <a:r>
              <a:rPr lang="en-IN" sz="1600" dirty="0">
                <a:latin typeface="Figtree Black" panose="020B0604020202020204" charset="0"/>
              </a:rPr>
              <a:t>(DATA VISUALISATION AND ENCODING)</a:t>
            </a:r>
          </a:p>
        </p:txBody>
      </p:sp>
    </p:spTree>
    <p:extLst>
      <p:ext uri="{BB962C8B-B14F-4D97-AF65-F5344CB8AC3E}">
        <p14:creationId xmlns:p14="http://schemas.microsoft.com/office/powerpoint/2010/main" val="764516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784AA240-9507-B1BE-81A3-F9530280EDE9}"/>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F0D4990C-3FC4-7527-0644-66EE7ECC8B00}"/>
              </a:ext>
            </a:extLst>
          </p:cNvPr>
          <p:cNvSpPr txBox="1">
            <a:spLocks noGrp="1"/>
          </p:cNvSpPr>
          <p:nvPr>
            <p:ph type="title"/>
          </p:nvPr>
        </p:nvSpPr>
        <p:spPr>
          <a:xfrm>
            <a:off x="72232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Process:</a:t>
            </a:r>
            <a:endParaRPr dirty="0"/>
          </a:p>
        </p:txBody>
      </p:sp>
      <p:sp>
        <p:nvSpPr>
          <p:cNvPr id="4" name="Rectangle 2">
            <a:extLst>
              <a:ext uri="{FF2B5EF4-FFF2-40B4-BE49-F238E27FC236}">
                <a16:creationId xmlns:a16="http://schemas.microsoft.com/office/drawing/2014/main" id="{52EB3BD8-29B7-DA5B-156E-5F95BDB5D96B}"/>
              </a:ext>
            </a:extLst>
          </p:cNvPr>
          <p:cNvSpPr>
            <a:spLocks noGrp="1" noChangeArrowheads="1"/>
          </p:cNvSpPr>
          <p:nvPr>
            <p:ph type="subTitle" idx="1"/>
          </p:nvPr>
        </p:nvSpPr>
        <p:spPr bwMode="auto">
          <a:xfrm>
            <a:off x="790734" y="1145252"/>
            <a:ext cx="756253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Objective</a:t>
            </a:r>
            <a:r>
              <a:rPr kumimoji="0" lang="en-US" altLang="en-US" sz="1600" b="0" i="0" u="none" strike="noStrike" cap="none" normalizeH="0" baseline="0" dirty="0">
                <a:ln>
                  <a:noFill/>
                </a:ln>
                <a:solidFill>
                  <a:schemeClr val="tx1"/>
                </a:solidFill>
                <a:effectLst/>
                <a:latin typeface="Arial" panose="020B0604020202020204" pitchFamily="34" charset="0"/>
              </a:rPr>
              <a:t>: Analyze and preprocess the dataset for power consumption forecasting.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Key Steps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chemeClr val="tx1"/>
                </a:solidFill>
                <a:effectLst/>
                <a:latin typeface="Arial" panose="020B0604020202020204" pitchFamily="34" charset="0"/>
              </a:rPr>
              <a:t>Loaded </a:t>
            </a:r>
            <a:r>
              <a:rPr kumimoji="0" lang="en-US" altLang="en-US" sz="1600" b="0" i="1" u="none" strike="noStrike" cap="none" normalizeH="0" baseline="0" dirty="0">
                <a:ln>
                  <a:noFill/>
                </a:ln>
                <a:solidFill>
                  <a:schemeClr val="tx1"/>
                </a:solidFill>
                <a:effectLst/>
                <a:latin typeface="Arial" panose="020B0604020202020204" pitchFamily="34" charset="0"/>
              </a:rPr>
              <a:t>household_power_consumption.txt</a:t>
            </a:r>
            <a:r>
              <a:rPr kumimoji="0" lang="en-US" altLang="en-US" sz="1600" b="0" i="0" u="none" strike="noStrike" cap="none" normalizeH="0" baseline="0" dirty="0">
                <a:ln>
                  <a:noFill/>
                </a:ln>
                <a:solidFill>
                  <a:schemeClr val="tx1"/>
                </a:solidFill>
                <a:effectLst/>
                <a:latin typeface="Arial" panose="020B0604020202020204" pitchFamily="34" charset="0"/>
              </a:rPr>
              <a:t> (133MB).</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2,075,259 rows, 9 columns.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Missing values and non-numeric data identified.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chemeClr val="tx1"/>
                </a:solidFill>
                <a:effectLst/>
                <a:latin typeface="Arial" panose="020B0604020202020204" pitchFamily="34" charset="0"/>
              </a:rPr>
              <a:t>Handled missing values: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Converted non-numeric to </a:t>
            </a:r>
            <a:r>
              <a:rPr kumimoji="0" lang="en-US" altLang="en-US" sz="1600" b="0" i="0" u="none" strike="noStrike" cap="none" normalizeH="0" baseline="0" dirty="0" err="1">
                <a:ln>
                  <a:noFill/>
                </a:ln>
                <a:solidFill>
                  <a:schemeClr val="tx1"/>
                </a:solidFill>
                <a:effectLst/>
                <a:latin typeface="Arial Unicode MS"/>
              </a:rPr>
              <a:t>NaN</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Filled missing values with </a:t>
            </a:r>
            <a:r>
              <a:rPr kumimoji="0" lang="en-US" altLang="en-US" sz="1600" b="0" i="0" u="none" strike="noStrike" cap="none" normalizeH="0" baseline="0" dirty="0">
                <a:ln>
                  <a:noFill/>
                </a:ln>
                <a:solidFill>
                  <a:schemeClr val="tx1"/>
                </a:solidFill>
                <a:effectLst/>
                <a:latin typeface="Arial Unicode MS"/>
              </a:rPr>
              <a:t>0</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solidFill>
                  <a:schemeClr val="tx1"/>
                </a:solidFill>
                <a:effectLst/>
                <a:latin typeface="Arial" panose="020B0604020202020204" pitchFamily="34" charset="0"/>
              </a:rPr>
              <a:t>Outcome: Cleaned dataset, ready for analysis and feature engineering.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2557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A7CC9115-DFD8-5F0A-A84D-852A7756542A}"/>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E20E7E96-DFF2-D26D-CBBB-C77B3D3BD22C}"/>
              </a:ext>
            </a:extLst>
          </p:cNvPr>
          <p:cNvPicPr>
            <a:picLocks noChangeAspect="1"/>
          </p:cNvPicPr>
          <p:nvPr/>
        </p:nvPicPr>
        <p:blipFill>
          <a:blip r:embed="rId3"/>
          <a:stretch>
            <a:fillRect/>
          </a:stretch>
        </p:blipFill>
        <p:spPr>
          <a:xfrm>
            <a:off x="5166535" y="1642592"/>
            <a:ext cx="3567559" cy="2243608"/>
          </a:xfrm>
          <a:prstGeom prst="rect">
            <a:avLst/>
          </a:prstGeom>
        </p:spPr>
      </p:pic>
      <p:sp>
        <p:nvSpPr>
          <p:cNvPr id="1251" name="Google Shape;1251;p63">
            <a:extLst>
              <a:ext uri="{FF2B5EF4-FFF2-40B4-BE49-F238E27FC236}">
                <a16:creationId xmlns:a16="http://schemas.microsoft.com/office/drawing/2014/main" id="{66C35DFA-09DA-338F-6A6B-CC5F34C6B448}"/>
              </a:ext>
            </a:extLst>
          </p:cNvPr>
          <p:cNvSpPr txBox="1">
            <a:spLocks noGrp="1"/>
          </p:cNvSpPr>
          <p:nvPr>
            <p:ph type="title"/>
          </p:nvPr>
        </p:nvSpPr>
        <p:spPr>
          <a:xfrm>
            <a:off x="409906" y="6660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Feature Engineering - Holiday</a:t>
            </a:r>
            <a:r>
              <a:rPr lang="en" dirty="0"/>
              <a:t>:</a:t>
            </a:r>
            <a:endParaRPr dirty="0"/>
          </a:p>
        </p:txBody>
      </p:sp>
      <p:sp>
        <p:nvSpPr>
          <p:cNvPr id="6" name="Rectangle 4">
            <a:extLst>
              <a:ext uri="{FF2B5EF4-FFF2-40B4-BE49-F238E27FC236}">
                <a16:creationId xmlns:a16="http://schemas.microsoft.com/office/drawing/2014/main" id="{91304340-3465-DE41-B87D-3261237F910C}"/>
              </a:ext>
            </a:extLst>
          </p:cNvPr>
          <p:cNvSpPr>
            <a:spLocks noGrp="1" noChangeArrowheads="1"/>
          </p:cNvSpPr>
          <p:nvPr>
            <p:ph type="subTitle" idx="1"/>
          </p:nvPr>
        </p:nvSpPr>
        <p:spPr bwMode="auto">
          <a:xfrm>
            <a:off x="409906" y="1369830"/>
            <a:ext cx="498443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Identify if the day is a holiday or not.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Method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Created a function </a:t>
            </a:r>
            <a:r>
              <a:rPr kumimoji="0" lang="en-US" altLang="en-US" sz="1800" b="0" i="0" u="none" strike="noStrike" cap="none" normalizeH="0" baseline="0" dirty="0" err="1">
                <a:ln>
                  <a:noFill/>
                </a:ln>
                <a:solidFill>
                  <a:schemeClr val="tx1"/>
                </a:solidFill>
                <a:effectLst/>
                <a:latin typeface="Arial Unicode MS"/>
              </a:rPr>
              <a:t>is_holiday</a:t>
            </a:r>
            <a:r>
              <a:rPr kumimoji="0" lang="en-US" altLang="en-US" sz="1800" b="0" i="0" u="none" strike="noStrike" cap="none" normalizeH="0" baseline="0" dirty="0">
                <a:ln>
                  <a:noFill/>
                </a:ln>
                <a:solidFill>
                  <a:schemeClr val="tx1"/>
                </a:solidFill>
                <a:effectLst/>
                <a:latin typeface="Arial Unicode MS"/>
              </a:rPr>
              <a:t>(</a:t>
            </a:r>
            <a:r>
              <a:rPr kumimoji="0" lang="en-US" altLang="en-US" sz="1800" b="0" i="0" u="none" strike="noStrike" cap="none" normalizeH="0" baseline="0" dirty="0" err="1">
                <a:ln>
                  <a:noFill/>
                </a:ln>
                <a:solidFill>
                  <a:schemeClr val="tx1"/>
                </a:solidFill>
                <a:effectLst/>
                <a:latin typeface="Arial Unicode MS"/>
              </a:rPr>
              <a:t>date_str</a:t>
            </a:r>
            <a:r>
              <a:rPr kumimoji="0" lang="en-US" altLang="en-US" sz="1800" b="0" i="0" u="none" strike="noStrike" cap="none" normalizeH="0" baseline="0" dirty="0">
                <a:ln>
                  <a:noFill/>
                </a:ln>
                <a:solidFill>
                  <a:schemeClr val="tx1"/>
                </a:solidFill>
                <a:effectLst/>
                <a:latin typeface="Arial Unicode MS"/>
              </a:rPr>
              <a:t>)</a:t>
            </a:r>
            <a:r>
              <a:rPr kumimoji="0" lang="en-US" altLang="en-US" sz="1800" b="0" i="0" u="none" strike="noStrike" cap="none" normalizeH="0" baseline="0" dirty="0">
                <a:ln>
                  <a:noFill/>
                </a:ln>
                <a:solidFill>
                  <a:schemeClr val="tx1"/>
                </a:solidFill>
                <a:effectLst/>
              </a:rPr>
              <a:t> to check if the day falls on a weekend.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Added a 'Holiday' column (binary: 1 for holiday, 0 for non-holiday).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Observations</a:t>
            </a:r>
            <a:r>
              <a:rPr kumimoji="0" lang="en-US" altLang="en-US" sz="1800" b="0" i="0" u="none" strike="noStrike" cap="none" normalizeH="0" baseline="0" dirty="0">
                <a:ln>
                  <a:noFill/>
                </a:ln>
                <a:solidFill>
                  <a:schemeClr val="tx1"/>
                </a:solidFill>
                <a:effectLst/>
                <a:latin typeface="Arial" panose="020B0604020202020204" pitchFamily="34" charset="0"/>
              </a:rPr>
              <a:t>: All data points in the dataset are marked as holidays (value 1). Need additional non-holiday data for comparison. </a:t>
            </a:r>
          </a:p>
        </p:txBody>
      </p:sp>
    </p:spTree>
    <p:extLst>
      <p:ext uri="{BB962C8B-B14F-4D97-AF65-F5344CB8AC3E}">
        <p14:creationId xmlns:p14="http://schemas.microsoft.com/office/powerpoint/2010/main" val="749889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23EC5C54-1539-E231-66A8-9E9B7FC9FF83}"/>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23594AEF-FA45-0088-AA8E-F2CBFC92EE08}"/>
              </a:ext>
            </a:extLst>
          </p:cNvPr>
          <p:cNvSpPr txBox="1">
            <a:spLocks noGrp="1"/>
          </p:cNvSpPr>
          <p:nvPr>
            <p:ph type="title"/>
          </p:nvPr>
        </p:nvSpPr>
        <p:spPr>
          <a:xfrm>
            <a:off x="409906" y="6660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Feature Engineering - </a:t>
            </a:r>
            <a:r>
              <a:rPr lang="en-IN" dirty="0" err="1"/>
              <a:t>DateTime</a:t>
            </a:r>
            <a:r>
              <a:rPr lang="en" dirty="0"/>
              <a:t>:</a:t>
            </a:r>
            <a:endParaRPr dirty="0"/>
          </a:p>
        </p:txBody>
      </p:sp>
      <p:sp>
        <p:nvSpPr>
          <p:cNvPr id="4" name="Subtitle 3">
            <a:extLst>
              <a:ext uri="{FF2B5EF4-FFF2-40B4-BE49-F238E27FC236}">
                <a16:creationId xmlns:a16="http://schemas.microsoft.com/office/drawing/2014/main" id="{9F01482D-98EF-A24E-9C04-F93D2FB9CDA7}"/>
              </a:ext>
            </a:extLst>
          </p:cNvPr>
          <p:cNvSpPr>
            <a:spLocks noGrp="1" noChangeArrowheads="1"/>
          </p:cNvSpPr>
          <p:nvPr>
            <p:ph type="subTitle" idx="1"/>
          </p:nvPr>
        </p:nvSpPr>
        <p:spPr bwMode="auto">
          <a:xfrm>
            <a:off x="555466" y="1526054"/>
            <a:ext cx="803306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Objective</a:t>
            </a:r>
            <a:r>
              <a:rPr kumimoji="0" lang="en-US" altLang="en-US" sz="2000" b="0" i="0" u="none" strike="noStrike" cap="none" normalizeH="0" baseline="0" dirty="0">
                <a:ln>
                  <a:noFill/>
                </a:ln>
                <a:solidFill>
                  <a:schemeClr val="tx1"/>
                </a:solidFill>
                <a:effectLst/>
                <a:latin typeface="Arial" panose="020B0604020202020204" pitchFamily="34" charset="0"/>
              </a:rPr>
              <a:t>: Convert Date and Time columns into a single </a:t>
            </a:r>
            <a:r>
              <a:rPr kumimoji="0" lang="en-US" altLang="en-US" sz="2000" b="0" i="0" u="none" strike="noStrike" cap="none" normalizeH="0" baseline="0" dirty="0" err="1">
                <a:ln>
                  <a:noFill/>
                </a:ln>
                <a:solidFill>
                  <a:schemeClr val="tx1"/>
                </a:solidFill>
                <a:effectLst/>
                <a:latin typeface="Arial" panose="020B0604020202020204" pitchFamily="34" charset="0"/>
              </a:rPr>
              <a:t>DateTime</a:t>
            </a:r>
            <a:r>
              <a:rPr kumimoji="0" lang="en-US" altLang="en-US" sz="2000" b="0" i="0" u="none" strike="noStrike" cap="none" normalizeH="0" baseline="0" dirty="0">
                <a:ln>
                  <a:noFill/>
                </a:ln>
                <a:solidFill>
                  <a:schemeClr val="tx1"/>
                </a:solidFill>
                <a:effectLst/>
                <a:latin typeface="Arial" panose="020B0604020202020204" pitchFamily="34" charset="0"/>
              </a:rPr>
              <a:t> column.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Method</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Combined 'Date' and 'Time' into '</a:t>
            </a:r>
            <a:r>
              <a:rPr kumimoji="0" lang="en-US" altLang="en-US" sz="2000" b="0" i="0" u="none" strike="noStrike" cap="none" normalizeH="0" baseline="0" dirty="0" err="1">
                <a:ln>
                  <a:noFill/>
                </a:ln>
                <a:solidFill>
                  <a:schemeClr val="tx1"/>
                </a:solidFill>
                <a:effectLst/>
                <a:latin typeface="Arial" panose="020B0604020202020204" pitchFamily="34" charset="0"/>
              </a:rPr>
              <a:t>DateTime</a:t>
            </a:r>
            <a:r>
              <a:rPr kumimoji="0" lang="en-US" altLang="en-US" sz="2000" b="0" i="0" u="none" strike="noStrike" cap="none" normalizeH="0" baseline="0" dirty="0">
                <a:ln>
                  <a:noFill/>
                </a:ln>
                <a:solidFill>
                  <a:schemeClr val="tx1"/>
                </a:solidFill>
                <a:effectLst/>
                <a:latin typeface="Arial" panose="020B0604020202020204" pitchFamily="34" charset="0"/>
              </a:rPr>
              <a:t>' using </a:t>
            </a:r>
            <a:r>
              <a:rPr kumimoji="0" lang="en-US" altLang="en-US" sz="2000" b="0" i="0" u="none" strike="noStrike" cap="none" normalizeH="0" baseline="0" dirty="0" err="1">
                <a:ln>
                  <a:noFill/>
                </a:ln>
                <a:solidFill>
                  <a:schemeClr val="tx1"/>
                </a:solidFill>
                <a:effectLst/>
                <a:latin typeface="Arial Unicode MS"/>
              </a:rPr>
              <a:t>pd.to_datetime</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Outcome</a:t>
            </a:r>
            <a:r>
              <a:rPr kumimoji="0" lang="en-US" altLang="en-US" sz="2000" b="0" i="0" u="none" strike="noStrike" cap="none" normalizeH="0" baseline="0" dirty="0">
                <a:ln>
                  <a:noFill/>
                </a:ln>
                <a:solidFill>
                  <a:schemeClr val="tx1"/>
                </a:solidFill>
                <a:effectLst/>
                <a:latin typeface="Arial" panose="020B0604020202020204" pitchFamily="34" charset="0"/>
              </a:rPr>
              <a:t>: The '</a:t>
            </a:r>
            <a:r>
              <a:rPr kumimoji="0" lang="en-US" altLang="en-US" sz="2000" b="0" i="0" u="none" strike="noStrike" cap="none" normalizeH="0" baseline="0" dirty="0" err="1">
                <a:ln>
                  <a:noFill/>
                </a:ln>
                <a:solidFill>
                  <a:schemeClr val="tx1"/>
                </a:solidFill>
                <a:effectLst/>
                <a:latin typeface="Arial" panose="020B0604020202020204" pitchFamily="34" charset="0"/>
              </a:rPr>
              <a:t>DateTime</a:t>
            </a:r>
            <a:r>
              <a:rPr kumimoji="0" lang="en-US" altLang="en-US" sz="2000" b="0" i="0" u="none" strike="noStrike" cap="none" normalizeH="0" baseline="0" dirty="0">
                <a:ln>
                  <a:noFill/>
                </a:ln>
                <a:solidFill>
                  <a:schemeClr val="tx1"/>
                </a:solidFill>
                <a:effectLst/>
                <a:latin typeface="Arial" panose="020B0604020202020204" pitchFamily="34" charset="0"/>
              </a:rPr>
              <a:t>' column is now in the standard format (YYYY-MM-DD HH:MM:SS) for time-based analysis. </a:t>
            </a:r>
          </a:p>
        </p:txBody>
      </p:sp>
    </p:spTree>
    <p:extLst>
      <p:ext uri="{BB962C8B-B14F-4D97-AF65-F5344CB8AC3E}">
        <p14:creationId xmlns:p14="http://schemas.microsoft.com/office/powerpoint/2010/main" val="1400674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0D408316-F298-F80C-0934-8D8FACE36E53}"/>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264644F-65CD-6310-4CEF-6ADF42EC35C6}"/>
              </a:ext>
            </a:extLst>
          </p:cNvPr>
          <p:cNvSpPr txBox="1">
            <a:spLocks noGrp="1"/>
          </p:cNvSpPr>
          <p:nvPr>
            <p:ph type="title"/>
          </p:nvPr>
        </p:nvSpPr>
        <p:spPr>
          <a:xfrm>
            <a:off x="409906" y="6660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Feature Engineering - Sunlight</a:t>
            </a:r>
            <a:r>
              <a:rPr lang="en" dirty="0"/>
              <a:t>:</a:t>
            </a:r>
            <a:endParaRPr dirty="0"/>
          </a:p>
        </p:txBody>
      </p:sp>
      <p:sp>
        <p:nvSpPr>
          <p:cNvPr id="2" name="Subtitle 1">
            <a:extLst>
              <a:ext uri="{FF2B5EF4-FFF2-40B4-BE49-F238E27FC236}">
                <a16:creationId xmlns:a16="http://schemas.microsoft.com/office/drawing/2014/main" id="{44305979-8DCE-3C18-D80A-924E5808BD2E}"/>
              </a:ext>
            </a:extLst>
          </p:cNvPr>
          <p:cNvSpPr>
            <a:spLocks noGrp="1" noChangeArrowheads="1"/>
          </p:cNvSpPr>
          <p:nvPr>
            <p:ph type="subTitle" idx="1"/>
          </p:nvPr>
        </p:nvSpPr>
        <p:spPr bwMode="auto">
          <a:xfrm>
            <a:off x="542490" y="1430507"/>
            <a:ext cx="409047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Objective</a:t>
            </a:r>
            <a:r>
              <a:rPr kumimoji="0" lang="en-US" altLang="en-US" sz="1600" b="0" i="0" u="none" strike="noStrike" cap="none" normalizeH="0" baseline="0" dirty="0">
                <a:ln>
                  <a:noFill/>
                </a:ln>
                <a:solidFill>
                  <a:schemeClr val="tx1"/>
                </a:solidFill>
                <a:effectLst/>
                <a:latin typeface="Arial" panose="020B0604020202020204" pitchFamily="34" charset="0"/>
              </a:rPr>
              <a:t>: Identify whether it is daylight or not (from 06:00 AM to 06:00 PM).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Method</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Created a function </a:t>
            </a:r>
            <a:r>
              <a:rPr kumimoji="0" lang="en-US" altLang="en-US" sz="1600" b="0" i="0" u="none" strike="noStrike" cap="none" normalizeH="0" baseline="0" dirty="0" err="1">
                <a:ln>
                  <a:noFill/>
                </a:ln>
                <a:solidFill>
                  <a:schemeClr val="tx1"/>
                </a:solidFill>
                <a:effectLst/>
                <a:latin typeface="Arial Unicode MS"/>
              </a:rPr>
              <a:t>is_light</a:t>
            </a:r>
            <a:r>
              <a:rPr kumimoji="0" lang="en-US" altLang="en-US" sz="1600" b="0" i="0" u="none" strike="noStrike" cap="none" normalizeH="0" baseline="0" dirty="0">
                <a:ln>
                  <a:noFill/>
                </a:ln>
                <a:solidFill>
                  <a:schemeClr val="tx1"/>
                </a:solidFill>
                <a:effectLst/>
                <a:latin typeface="Arial Unicode MS"/>
              </a:rPr>
              <a:t>(hour)</a:t>
            </a:r>
            <a:r>
              <a:rPr kumimoji="0" lang="en-US" altLang="en-US" sz="1600" b="0" i="0" u="none" strike="noStrike" cap="none" normalizeH="0" baseline="0" dirty="0">
                <a:ln>
                  <a:noFill/>
                </a:ln>
                <a:solidFill>
                  <a:schemeClr val="tx1"/>
                </a:solidFill>
                <a:effectLst/>
              </a:rPr>
              <a:t> to check if the hour falls within daylight hours (6 AM to 6 PM).</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Added a 'light' column to represent daylight status (1 for daylight, 0 for non-daylight).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Outcome</a:t>
            </a:r>
            <a:r>
              <a:rPr kumimoji="0" lang="en-US" altLang="en-US" sz="1600" b="0" i="0" u="none" strike="noStrike" cap="none" normalizeH="0" baseline="0" dirty="0">
                <a:ln>
                  <a:noFill/>
                </a:ln>
                <a:solidFill>
                  <a:schemeClr val="tx1"/>
                </a:solidFill>
                <a:effectLst/>
                <a:latin typeface="Arial" panose="020B0604020202020204" pitchFamily="34" charset="0"/>
              </a:rPr>
              <a:t>: All records in the sample fall within daylight hours, so the 'light' column is marked as 1. </a:t>
            </a:r>
          </a:p>
        </p:txBody>
      </p:sp>
      <p:pic>
        <p:nvPicPr>
          <p:cNvPr id="7" name="Picture 6">
            <a:extLst>
              <a:ext uri="{FF2B5EF4-FFF2-40B4-BE49-F238E27FC236}">
                <a16:creationId xmlns:a16="http://schemas.microsoft.com/office/drawing/2014/main" id="{FFEBE546-D697-D755-7522-3D8EA1A22274}"/>
              </a:ext>
            </a:extLst>
          </p:cNvPr>
          <p:cNvPicPr>
            <a:picLocks noChangeAspect="1"/>
          </p:cNvPicPr>
          <p:nvPr/>
        </p:nvPicPr>
        <p:blipFill>
          <a:blip r:embed="rId3"/>
          <a:stretch>
            <a:fillRect/>
          </a:stretch>
        </p:blipFill>
        <p:spPr>
          <a:xfrm>
            <a:off x="4632960" y="1677485"/>
            <a:ext cx="4049109" cy="2553032"/>
          </a:xfrm>
          <a:prstGeom prst="rect">
            <a:avLst/>
          </a:prstGeom>
        </p:spPr>
      </p:pic>
    </p:spTree>
    <p:extLst>
      <p:ext uri="{BB962C8B-B14F-4D97-AF65-F5344CB8AC3E}">
        <p14:creationId xmlns:p14="http://schemas.microsoft.com/office/powerpoint/2010/main" val="1090500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4">
          <a:extLst>
            <a:ext uri="{FF2B5EF4-FFF2-40B4-BE49-F238E27FC236}">
              <a16:creationId xmlns:a16="http://schemas.microsoft.com/office/drawing/2014/main" id="{BA3F94D9-758B-0187-01F7-D37E9BEDBAD2}"/>
            </a:ext>
          </a:extLst>
        </p:cNvPr>
        <p:cNvGrpSpPr/>
        <p:nvPr/>
      </p:nvGrpSpPr>
      <p:grpSpPr>
        <a:xfrm>
          <a:off x="0" y="0"/>
          <a:ext cx="0" cy="0"/>
          <a:chOff x="0" y="0"/>
          <a:chExt cx="0" cy="0"/>
        </a:xfrm>
      </p:grpSpPr>
      <p:sp>
        <p:nvSpPr>
          <p:cNvPr id="505" name="Google Shape;505;p46">
            <a:extLst>
              <a:ext uri="{FF2B5EF4-FFF2-40B4-BE49-F238E27FC236}">
                <a16:creationId xmlns:a16="http://schemas.microsoft.com/office/drawing/2014/main" id="{A3B41CB0-45E3-5D93-9318-05D47CA6A073}"/>
              </a:ext>
            </a:extLst>
          </p:cNvPr>
          <p:cNvSpPr txBox="1">
            <a:spLocks noGrp="1"/>
          </p:cNvSpPr>
          <p:nvPr>
            <p:ph type="title"/>
          </p:nvPr>
        </p:nvSpPr>
        <p:spPr>
          <a:xfrm>
            <a:off x="361860" y="2715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Plots:</a:t>
            </a:r>
            <a:endParaRPr dirty="0"/>
          </a:p>
        </p:txBody>
      </p:sp>
      <p:cxnSp>
        <p:nvCxnSpPr>
          <p:cNvPr id="536" name="Google Shape;536;p46">
            <a:extLst>
              <a:ext uri="{FF2B5EF4-FFF2-40B4-BE49-F238E27FC236}">
                <a16:creationId xmlns:a16="http://schemas.microsoft.com/office/drawing/2014/main" id="{D1041CCA-1CFB-F027-B2C6-681BFDE378C1}"/>
              </a:ext>
            </a:extLst>
          </p:cNvPr>
          <p:cNvCxnSpPr/>
          <p:nvPr/>
        </p:nvCxnSpPr>
        <p:spPr>
          <a:xfrm>
            <a:off x="5795270" y="1931685"/>
            <a:ext cx="0" cy="1694400"/>
          </a:xfrm>
          <a:prstGeom prst="straightConnector1">
            <a:avLst/>
          </a:prstGeom>
          <a:noFill/>
          <a:ln w="19050" cap="flat" cmpd="sng">
            <a:solidFill>
              <a:schemeClr val="dk1"/>
            </a:solidFill>
            <a:prstDash val="solid"/>
            <a:round/>
            <a:headEnd type="none" w="med" len="med"/>
            <a:tailEnd type="none" w="med" len="med"/>
          </a:ln>
        </p:spPr>
      </p:cxnSp>
      <p:cxnSp>
        <p:nvCxnSpPr>
          <p:cNvPr id="537" name="Google Shape;537;p46">
            <a:extLst>
              <a:ext uri="{FF2B5EF4-FFF2-40B4-BE49-F238E27FC236}">
                <a16:creationId xmlns:a16="http://schemas.microsoft.com/office/drawing/2014/main" id="{9F016A58-F70F-2AC4-4593-B08AA2926DAB}"/>
              </a:ext>
            </a:extLst>
          </p:cNvPr>
          <p:cNvCxnSpPr>
            <a:cxnSpLocks/>
          </p:cNvCxnSpPr>
          <p:nvPr/>
        </p:nvCxnSpPr>
        <p:spPr>
          <a:xfrm>
            <a:off x="3093718" y="1931685"/>
            <a:ext cx="0" cy="1694400"/>
          </a:xfrm>
          <a:prstGeom prst="straightConnector1">
            <a:avLst/>
          </a:prstGeom>
          <a:noFill/>
          <a:ln w="19050" cap="flat" cmpd="sng">
            <a:solidFill>
              <a:schemeClr val="dk1"/>
            </a:solidFill>
            <a:prstDash val="solid"/>
            <a:round/>
            <a:headEnd type="none" w="med" len="med"/>
            <a:tailEnd type="none" w="med" len="med"/>
          </a:ln>
        </p:spPr>
      </p:cxnSp>
      <p:pic>
        <p:nvPicPr>
          <p:cNvPr id="15" name="Picture 14">
            <a:extLst>
              <a:ext uri="{FF2B5EF4-FFF2-40B4-BE49-F238E27FC236}">
                <a16:creationId xmlns:a16="http://schemas.microsoft.com/office/drawing/2014/main" id="{47CD4A2B-3738-A3C0-98F1-71630F12F201}"/>
              </a:ext>
            </a:extLst>
          </p:cNvPr>
          <p:cNvPicPr>
            <a:picLocks noChangeAspect="1"/>
          </p:cNvPicPr>
          <p:nvPr/>
        </p:nvPicPr>
        <p:blipFill>
          <a:blip r:embed="rId3"/>
          <a:stretch>
            <a:fillRect/>
          </a:stretch>
        </p:blipFill>
        <p:spPr>
          <a:xfrm>
            <a:off x="575221" y="931690"/>
            <a:ext cx="2336086" cy="1405564"/>
          </a:xfrm>
          <a:prstGeom prst="rect">
            <a:avLst/>
          </a:prstGeom>
        </p:spPr>
      </p:pic>
      <p:pic>
        <p:nvPicPr>
          <p:cNvPr id="17" name="Picture 16">
            <a:extLst>
              <a:ext uri="{FF2B5EF4-FFF2-40B4-BE49-F238E27FC236}">
                <a16:creationId xmlns:a16="http://schemas.microsoft.com/office/drawing/2014/main" id="{748EFB4C-E54A-7135-0A7D-9076AADE1155}"/>
              </a:ext>
            </a:extLst>
          </p:cNvPr>
          <p:cNvPicPr>
            <a:picLocks noChangeAspect="1"/>
          </p:cNvPicPr>
          <p:nvPr/>
        </p:nvPicPr>
        <p:blipFill>
          <a:blip r:embed="rId4"/>
          <a:stretch>
            <a:fillRect/>
          </a:stretch>
        </p:blipFill>
        <p:spPr>
          <a:xfrm>
            <a:off x="3298923" y="931691"/>
            <a:ext cx="2262340" cy="1405563"/>
          </a:xfrm>
          <a:prstGeom prst="rect">
            <a:avLst/>
          </a:prstGeom>
        </p:spPr>
      </p:pic>
      <p:pic>
        <p:nvPicPr>
          <p:cNvPr id="19" name="Picture 18">
            <a:extLst>
              <a:ext uri="{FF2B5EF4-FFF2-40B4-BE49-F238E27FC236}">
                <a16:creationId xmlns:a16="http://schemas.microsoft.com/office/drawing/2014/main" id="{191C4A1B-FAC2-BA5D-798C-E3FA38797F4C}"/>
              </a:ext>
            </a:extLst>
          </p:cNvPr>
          <p:cNvPicPr>
            <a:picLocks noChangeAspect="1"/>
          </p:cNvPicPr>
          <p:nvPr/>
        </p:nvPicPr>
        <p:blipFill>
          <a:blip r:embed="rId5"/>
          <a:stretch>
            <a:fillRect/>
          </a:stretch>
        </p:blipFill>
        <p:spPr>
          <a:xfrm>
            <a:off x="5948879" y="931691"/>
            <a:ext cx="2408329" cy="1405563"/>
          </a:xfrm>
          <a:prstGeom prst="rect">
            <a:avLst/>
          </a:prstGeom>
        </p:spPr>
      </p:pic>
      <p:pic>
        <p:nvPicPr>
          <p:cNvPr id="21" name="Picture 20">
            <a:extLst>
              <a:ext uri="{FF2B5EF4-FFF2-40B4-BE49-F238E27FC236}">
                <a16:creationId xmlns:a16="http://schemas.microsoft.com/office/drawing/2014/main" id="{9AB70119-7252-8114-8153-92231E313BB1}"/>
              </a:ext>
            </a:extLst>
          </p:cNvPr>
          <p:cNvPicPr>
            <a:picLocks noChangeAspect="1"/>
          </p:cNvPicPr>
          <p:nvPr/>
        </p:nvPicPr>
        <p:blipFill>
          <a:blip r:embed="rId6"/>
          <a:stretch>
            <a:fillRect/>
          </a:stretch>
        </p:blipFill>
        <p:spPr>
          <a:xfrm>
            <a:off x="611773" y="2817447"/>
            <a:ext cx="2262340" cy="1394363"/>
          </a:xfrm>
          <a:prstGeom prst="rect">
            <a:avLst/>
          </a:prstGeom>
        </p:spPr>
      </p:pic>
      <p:pic>
        <p:nvPicPr>
          <p:cNvPr id="23" name="Picture 22">
            <a:extLst>
              <a:ext uri="{FF2B5EF4-FFF2-40B4-BE49-F238E27FC236}">
                <a16:creationId xmlns:a16="http://schemas.microsoft.com/office/drawing/2014/main" id="{7899E0FB-1072-3B92-40B2-9ADC619A1C68}"/>
              </a:ext>
            </a:extLst>
          </p:cNvPr>
          <p:cNvPicPr>
            <a:picLocks noChangeAspect="1"/>
          </p:cNvPicPr>
          <p:nvPr/>
        </p:nvPicPr>
        <p:blipFill>
          <a:blip r:embed="rId7"/>
          <a:stretch>
            <a:fillRect/>
          </a:stretch>
        </p:blipFill>
        <p:spPr>
          <a:xfrm>
            <a:off x="3488001" y="2820938"/>
            <a:ext cx="2073261" cy="1288016"/>
          </a:xfrm>
          <a:prstGeom prst="rect">
            <a:avLst/>
          </a:prstGeom>
        </p:spPr>
      </p:pic>
      <p:pic>
        <p:nvPicPr>
          <p:cNvPr id="25" name="Picture 24">
            <a:extLst>
              <a:ext uri="{FF2B5EF4-FFF2-40B4-BE49-F238E27FC236}">
                <a16:creationId xmlns:a16="http://schemas.microsoft.com/office/drawing/2014/main" id="{D0C440BF-3723-1076-6D6E-5DFCACB4B31C}"/>
              </a:ext>
            </a:extLst>
          </p:cNvPr>
          <p:cNvPicPr>
            <a:picLocks noChangeAspect="1"/>
          </p:cNvPicPr>
          <p:nvPr/>
        </p:nvPicPr>
        <p:blipFill>
          <a:blip r:embed="rId8"/>
          <a:stretch>
            <a:fillRect/>
          </a:stretch>
        </p:blipFill>
        <p:spPr>
          <a:xfrm>
            <a:off x="6029278" y="2813185"/>
            <a:ext cx="2368945" cy="1402886"/>
          </a:xfrm>
          <a:prstGeom prst="rect">
            <a:avLst/>
          </a:prstGeom>
        </p:spPr>
      </p:pic>
    </p:spTree>
    <p:extLst>
      <p:ext uri="{BB962C8B-B14F-4D97-AF65-F5344CB8AC3E}">
        <p14:creationId xmlns:p14="http://schemas.microsoft.com/office/powerpoint/2010/main" val="955339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C8BC15C8-942B-50C8-A9ED-4C49C6CE8E49}"/>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62B0F87D-6EF2-DB32-AB8F-1B223C7EC9C7}"/>
              </a:ext>
            </a:extLst>
          </p:cNvPr>
          <p:cNvSpPr txBox="1">
            <a:spLocks noGrp="1"/>
          </p:cNvSpPr>
          <p:nvPr>
            <p:ph type="title"/>
          </p:nvPr>
        </p:nvSpPr>
        <p:spPr>
          <a:xfrm>
            <a:off x="333706" y="23928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Graphical Insights into Power Consumption</a:t>
            </a:r>
            <a:r>
              <a:rPr lang="en" dirty="0"/>
              <a:t>:</a:t>
            </a:r>
            <a:endParaRPr dirty="0"/>
          </a:p>
        </p:txBody>
      </p:sp>
      <p:sp>
        <p:nvSpPr>
          <p:cNvPr id="3" name="Rectangle 1">
            <a:extLst>
              <a:ext uri="{FF2B5EF4-FFF2-40B4-BE49-F238E27FC236}">
                <a16:creationId xmlns:a16="http://schemas.microsoft.com/office/drawing/2014/main" id="{828F4708-0FC9-0F2B-8CD5-606923B9F4DD}"/>
              </a:ext>
            </a:extLst>
          </p:cNvPr>
          <p:cNvSpPr>
            <a:spLocks noGrp="1" noChangeArrowheads="1"/>
          </p:cNvSpPr>
          <p:nvPr>
            <p:ph type="subTitle" idx="1"/>
          </p:nvPr>
        </p:nvSpPr>
        <p:spPr bwMode="auto">
          <a:xfrm>
            <a:off x="598805" y="1261982"/>
            <a:ext cx="8110855"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Global Active Power Over Time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Graph</a:t>
            </a:r>
            <a:r>
              <a:rPr kumimoji="0" lang="en-US" altLang="en-US" sz="1600" b="0" i="0" u="none" strike="noStrike" cap="none" normalizeH="0" baseline="0" dirty="0">
                <a:ln>
                  <a:noFill/>
                </a:ln>
                <a:solidFill>
                  <a:schemeClr val="tx1"/>
                </a:solidFill>
                <a:effectLst/>
                <a:latin typeface="Arial" panose="020B0604020202020204" pitchFamily="34" charset="0"/>
              </a:rPr>
              <a:t>: Line plot of </a:t>
            </a:r>
            <a:r>
              <a:rPr kumimoji="0" lang="en-US" altLang="en-US" sz="1600" b="0" i="1" u="none" strike="noStrike" cap="none" normalizeH="0" baseline="0" dirty="0" err="1">
                <a:ln>
                  <a:noFill/>
                </a:ln>
                <a:solidFill>
                  <a:schemeClr val="tx1"/>
                </a:solidFill>
                <a:effectLst/>
                <a:latin typeface="Arial" panose="020B0604020202020204" pitchFamily="34" charset="0"/>
              </a:rPr>
              <a:t>Global_active_power</a:t>
            </a:r>
            <a:r>
              <a:rPr kumimoji="0" lang="en-US" altLang="en-US" sz="1600" b="0" i="0" u="none" strike="noStrike" cap="none" normalizeH="0" baseline="0" dirty="0">
                <a:ln>
                  <a:noFill/>
                </a:ln>
                <a:solidFill>
                  <a:schemeClr val="tx1"/>
                </a:solidFill>
                <a:effectLst/>
                <a:latin typeface="Arial" panose="020B0604020202020204" pitchFamily="34" charset="0"/>
              </a:rPr>
              <a:t> vs. </a:t>
            </a:r>
            <a:r>
              <a:rPr kumimoji="0" lang="en-US" altLang="en-US" sz="1600" b="0" i="1" u="none" strike="noStrike" cap="none" normalizeH="0" baseline="0" dirty="0" err="1">
                <a:ln>
                  <a:noFill/>
                </a:ln>
                <a:solidFill>
                  <a:schemeClr val="tx1"/>
                </a:solidFill>
                <a:effectLst/>
                <a:latin typeface="Arial" panose="020B0604020202020204" pitchFamily="34" charset="0"/>
              </a:rPr>
              <a:t>DateTime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Insight</a:t>
            </a:r>
            <a:r>
              <a:rPr kumimoji="0" lang="en-US" altLang="en-US" sz="1600" b="0" i="0" u="none" strike="noStrike" cap="none" normalizeH="0" baseline="0" dirty="0">
                <a:ln>
                  <a:noFill/>
                </a:ln>
                <a:solidFill>
                  <a:schemeClr val="tx1"/>
                </a:solidFill>
                <a:effectLst/>
                <a:latin typeface="Arial" panose="020B0604020202020204" pitchFamily="34" charset="0"/>
              </a:rPr>
              <a:t>: Power consumption varies significantly over time, reflecting changing usage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Global Intensity vs. Global Active Power</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Graph</a:t>
            </a:r>
            <a:r>
              <a:rPr kumimoji="0" lang="en-US" altLang="en-US" sz="1600" b="0" i="0" u="none" strike="noStrike" cap="none" normalizeH="0" baseline="0" dirty="0">
                <a:ln>
                  <a:noFill/>
                </a:ln>
                <a:solidFill>
                  <a:schemeClr val="tx1"/>
                </a:solidFill>
                <a:effectLst/>
                <a:latin typeface="Arial" panose="020B0604020202020204" pitchFamily="34" charset="0"/>
              </a:rPr>
              <a:t>: Scatter plot of </a:t>
            </a:r>
            <a:r>
              <a:rPr kumimoji="0" lang="en-US" altLang="en-US" sz="1600" b="0" i="1" u="none" strike="noStrike" cap="none" normalizeH="0" baseline="0" dirty="0" err="1">
                <a:ln>
                  <a:noFill/>
                </a:ln>
                <a:solidFill>
                  <a:schemeClr val="tx1"/>
                </a:solidFill>
                <a:effectLst/>
                <a:latin typeface="Arial" panose="020B0604020202020204" pitchFamily="34" charset="0"/>
              </a:rPr>
              <a:t>Global_intensity</a:t>
            </a:r>
            <a:r>
              <a:rPr kumimoji="0" lang="en-US" altLang="en-US" sz="1600" b="0" i="0" u="none" strike="noStrike" cap="none" normalizeH="0" baseline="0" dirty="0">
                <a:ln>
                  <a:noFill/>
                </a:ln>
                <a:solidFill>
                  <a:schemeClr val="tx1"/>
                </a:solidFill>
                <a:effectLst/>
                <a:latin typeface="Arial" panose="020B0604020202020204" pitchFamily="34" charset="0"/>
              </a:rPr>
              <a:t> vs. </a:t>
            </a:r>
            <a:r>
              <a:rPr kumimoji="0" lang="en-US" altLang="en-US" sz="1600" b="0" i="1" u="none" strike="noStrike" cap="none" normalizeH="0" baseline="0" dirty="0" err="1">
                <a:ln>
                  <a:noFill/>
                </a:ln>
                <a:solidFill>
                  <a:schemeClr val="tx1"/>
                </a:solidFill>
                <a:effectLst/>
                <a:latin typeface="Arial" panose="020B0604020202020204" pitchFamily="34" charset="0"/>
              </a:rPr>
              <a:t>Global_active_power</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Insight</a:t>
            </a:r>
            <a:r>
              <a:rPr kumimoji="0" lang="en-US" altLang="en-US" sz="1600" b="0" i="0" u="none" strike="noStrike" cap="none" normalizeH="0" baseline="0" dirty="0">
                <a:ln>
                  <a:noFill/>
                </a:ln>
                <a:solidFill>
                  <a:schemeClr val="tx1"/>
                </a:solidFill>
                <a:effectLst/>
                <a:latin typeface="Arial" panose="020B0604020202020204" pitchFamily="34" charset="0"/>
              </a:rPr>
              <a:t>: Positive correlation—higher intensity leads to increased power consumption.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Distribution of Voltage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Graph</a:t>
            </a:r>
            <a:r>
              <a:rPr kumimoji="0" lang="en-US" altLang="en-US" sz="1600" b="0" i="0" u="none" strike="noStrike" cap="none" normalizeH="0" baseline="0" dirty="0">
                <a:ln>
                  <a:noFill/>
                </a:ln>
                <a:solidFill>
                  <a:schemeClr val="tx1"/>
                </a:solidFill>
                <a:effectLst/>
                <a:latin typeface="Arial" panose="020B0604020202020204" pitchFamily="34" charset="0"/>
              </a:rPr>
              <a:t>: Histogram of </a:t>
            </a:r>
            <a:r>
              <a:rPr kumimoji="0" lang="en-US" altLang="en-US" sz="1600" b="0" i="1" u="none" strike="noStrike" cap="none" normalizeH="0" baseline="0" dirty="0">
                <a:ln>
                  <a:noFill/>
                </a:ln>
                <a:solidFill>
                  <a:schemeClr val="tx1"/>
                </a:solidFill>
                <a:effectLst/>
                <a:latin typeface="Arial" panose="020B0604020202020204" pitchFamily="34" charset="0"/>
              </a:rPr>
              <a:t>Voltage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Insight</a:t>
            </a:r>
            <a:r>
              <a:rPr kumimoji="0" lang="en-US" altLang="en-US" sz="1600" b="0" i="0" u="none" strike="noStrike" cap="none" normalizeH="0" baseline="0" dirty="0">
                <a:ln>
                  <a:noFill/>
                </a:ln>
                <a:solidFill>
                  <a:schemeClr val="tx1"/>
                </a:solidFill>
                <a:effectLst/>
                <a:latin typeface="Arial" panose="020B0604020202020204" pitchFamily="34" charset="0"/>
              </a:rPr>
              <a:t>: Voltage follows a roughly normal distribution, centered around 235–245 volts, with occasional anomalies.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0697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a:t>
            </a:r>
            <a:endParaRPr dirty="0"/>
          </a:p>
        </p:txBody>
      </p:sp>
      <p:graphicFrame>
        <p:nvGraphicFramePr>
          <p:cNvPr id="299" name="Google Shape;299;p34"/>
          <p:cNvGraphicFramePr/>
          <p:nvPr>
            <p:extLst>
              <p:ext uri="{D42A27DB-BD31-4B8C-83A1-F6EECF244321}">
                <p14:modId xmlns:p14="http://schemas.microsoft.com/office/powerpoint/2010/main" val="3662583439"/>
              </p:ext>
            </p:extLst>
          </p:nvPr>
        </p:nvGraphicFramePr>
        <p:xfrm>
          <a:off x="720000" y="1316804"/>
          <a:ext cx="7704000" cy="2903175"/>
        </p:xfrm>
        <a:graphic>
          <a:graphicData uri="http://schemas.openxmlformats.org/drawingml/2006/table">
            <a:tbl>
              <a:tblPr>
                <a:noFill/>
                <a:tableStyleId>{EB08E8BD-6E70-407B-A532-1D3BC430BFD4}</a:tableStyleId>
              </a:tblPr>
              <a:tblGrid>
                <a:gridCol w="2343350">
                  <a:extLst>
                    <a:ext uri="{9D8B030D-6E8A-4147-A177-3AD203B41FA5}">
                      <a16:colId xmlns:a16="http://schemas.microsoft.com/office/drawing/2014/main" val="20000"/>
                    </a:ext>
                  </a:extLst>
                </a:gridCol>
                <a:gridCol w="5360650">
                  <a:extLst>
                    <a:ext uri="{9D8B030D-6E8A-4147-A177-3AD203B41FA5}">
                      <a16:colId xmlns:a16="http://schemas.microsoft.com/office/drawing/2014/main" val="20001"/>
                    </a:ext>
                  </a:extLst>
                </a:gridCol>
              </a:tblGrid>
              <a:tr h="384050">
                <a:tc>
                  <a:txBody>
                    <a:bodyPr/>
                    <a:lstStyle/>
                    <a:p>
                      <a:pPr marL="0" lvl="0" indent="0" algn="l" rtl="0">
                        <a:spcBef>
                          <a:spcPts val="0"/>
                        </a:spcBef>
                        <a:spcAft>
                          <a:spcPts val="0"/>
                        </a:spcAft>
                        <a:buNone/>
                      </a:pPr>
                      <a:r>
                        <a:rPr lang="en" sz="1000" u="none" dirty="0">
                          <a:solidFill>
                            <a:schemeClr val="dk1"/>
                          </a:solidFill>
                          <a:latin typeface="Figtree Black"/>
                          <a:ea typeface="Figtree Black"/>
                          <a:cs typeface="Figtree Black"/>
                          <a:sym typeface="Figtree Black"/>
                        </a:rPr>
                        <a:t>Project Objective and Overview</a:t>
                      </a:r>
                      <a:endParaRPr sz="1000" u="none" dirty="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r>
                        <a:rPr lang="en-US" sz="1000" dirty="0"/>
                        <a:t>The project aims to analyze household energy consumption patterns and forecast future demand using data exploration, visualization, and predictive modeling.</a:t>
                      </a: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5575">
                <a:tc>
                  <a:txBody>
                    <a:bodyPr/>
                    <a:lstStyle/>
                    <a:p>
                      <a:pPr marL="0" lvl="0" indent="0" algn="l" rtl="0">
                        <a:spcBef>
                          <a:spcPts val="0"/>
                        </a:spcBef>
                        <a:spcAft>
                          <a:spcPts val="0"/>
                        </a:spcAft>
                        <a:buNone/>
                      </a:pPr>
                      <a:r>
                        <a:rPr lang="en" sz="1000" u="none" dirty="0">
                          <a:solidFill>
                            <a:schemeClr val="dk1"/>
                          </a:solidFill>
                          <a:latin typeface="Figtree Black"/>
                          <a:ea typeface="Figtree Black"/>
                          <a:cs typeface="Figtree Black"/>
                          <a:sym typeface="Figtree Black"/>
                        </a:rPr>
                        <a:t>Milestone 1</a:t>
                      </a:r>
                      <a:endParaRPr sz="1000" u="none" dirty="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1600"/>
                        </a:spcAft>
                        <a:buNone/>
                      </a:pPr>
                      <a:r>
                        <a:rPr lang="en-IN" sz="1000" dirty="0"/>
                        <a:t>Basic Data Exploration</a:t>
                      </a:r>
                      <a:endParaRPr sz="1000" dirty="0">
                        <a:solidFill>
                          <a:schemeClr val="dk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5575">
                <a:tc>
                  <a:txBody>
                    <a:bodyPr/>
                    <a:lstStyle/>
                    <a:p>
                      <a:pPr marL="0" lvl="0" indent="0" algn="l" rtl="0">
                        <a:spcBef>
                          <a:spcPts val="0"/>
                        </a:spcBef>
                        <a:spcAft>
                          <a:spcPts val="0"/>
                        </a:spcAft>
                        <a:buNone/>
                      </a:pPr>
                      <a:r>
                        <a:rPr lang="en" sz="1000" u="none" dirty="0">
                          <a:solidFill>
                            <a:schemeClr val="dk1"/>
                          </a:solidFill>
                          <a:latin typeface="Figtree Black"/>
                          <a:ea typeface="Figtree Black"/>
                          <a:cs typeface="Figtree Black"/>
                          <a:sym typeface="Figtree Black"/>
                        </a:rPr>
                        <a:t>Milestone 2</a:t>
                      </a:r>
                      <a:endParaRPr sz="1000" u="none" dirty="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IN" sz="1000" dirty="0"/>
                        <a:t>Data Visualization and Encoding</a:t>
                      </a:r>
                      <a:endParaRPr sz="1000" dirty="0">
                        <a:solidFill>
                          <a:schemeClr val="dk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5575">
                <a:tc>
                  <a:txBody>
                    <a:bodyPr/>
                    <a:lstStyle/>
                    <a:p>
                      <a:pPr marL="0" lvl="0" indent="0" algn="l" rtl="0">
                        <a:spcBef>
                          <a:spcPts val="0"/>
                        </a:spcBef>
                        <a:spcAft>
                          <a:spcPts val="0"/>
                        </a:spcAft>
                        <a:buNone/>
                      </a:pPr>
                      <a:r>
                        <a:rPr lang="en" sz="1000" u="none" dirty="0">
                          <a:solidFill>
                            <a:schemeClr val="dk1"/>
                          </a:solidFill>
                          <a:latin typeface="Figtree Black"/>
                          <a:ea typeface="Figtree Black"/>
                          <a:cs typeface="Figtree Black"/>
                          <a:sym typeface="Figtree Black"/>
                        </a:rPr>
                        <a:t>Milestone 3</a:t>
                      </a:r>
                      <a:endParaRPr sz="1000" u="none" dirty="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US" sz="1000" dirty="0"/>
                        <a:t>Model Creation and Comparison</a:t>
                      </a:r>
                      <a:endParaRPr sz="1000" dirty="0">
                        <a:solidFill>
                          <a:schemeClr val="dk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5575">
                <a:tc>
                  <a:txBody>
                    <a:bodyPr/>
                    <a:lstStyle/>
                    <a:p>
                      <a:pPr marL="0" lvl="0" indent="0" algn="l" rtl="0">
                        <a:spcBef>
                          <a:spcPts val="0"/>
                        </a:spcBef>
                        <a:spcAft>
                          <a:spcPts val="0"/>
                        </a:spcAft>
                        <a:buNone/>
                      </a:pPr>
                      <a:r>
                        <a:rPr lang="en" sz="1000" u="none" dirty="0">
                          <a:solidFill>
                            <a:schemeClr val="dk1"/>
                          </a:solidFill>
                          <a:latin typeface="Figtree Black"/>
                          <a:ea typeface="Figtree Black"/>
                          <a:cs typeface="Figtree Black"/>
                          <a:sym typeface="Figtree Black"/>
                        </a:rPr>
                        <a:t>Milestone 4</a:t>
                      </a:r>
                      <a:endParaRPr sz="1000" u="none" dirty="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US" sz="1000" dirty="0"/>
                        <a:t>Time Series Forecasting With ARIMA And Prophet</a:t>
                      </a:r>
                      <a:endParaRPr sz="1000" dirty="0">
                        <a:solidFill>
                          <a:schemeClr val="dk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5575">
                <a:tc>
                  <a:txBody>
                    <a:bodyPr/>
                    <a:lstStyle/>
                    <a:p>
                      <a:pPr marL="0" lvl="0" indent="0" algn="l" rtl="0">
                        <a:spcBef>
                          <a:spcPts val="0"/>
                        </a:spcBef>
                        <a:spcAft>
                          <a:spcPts val="0"/>
                        </a:spcAft>
                        <a:buNone/>
                      </a:pPr>
                      <a:r>
                        <a:rPr lang="en" sz="1000" dirty="0">
                          <a:solidFill>
                            <a:schemeClr val="dk1"/>
                          </a:solidFill>
                          <a:latin typeface="Figtree Black"/>
                          <a:ea typeface="Figtree Black"/>
                          <a:cs typeface="Figtree Black"/>
                          <a:sym typeface="Figtree Black"/>
                        </a:rPr>
                        <a:t>Model Evaluation</a:t>
                      </a:r>
                      <a:endParaRPr sz="1000" dirty="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US" sz="1000" dirty="0"/>
                        <a:t>Model evaluation using metrics to assess accuracy and performance of predictive models</a:t>
                      </a:r>
                      <a:endParaRPr sz="1000" b="1" u="sng" dirty="0">
                        <a:solidFill>
                          <a:schemeClr val="dk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85575">
                <a:tc>
                  <a:txBody>
                    <a:bodyPr/>
                    <a:lstStyle/>
                    <a:p>
                      <a:pPr marL="0" lvl="0" indent="0" algn="l" rtl="0">
                        <a:spcBef>
                          <a:spcPts val="0"/>
                        </a:spcBef>
                        <a:spcAft>
                          <a:spcPts val="0"/>
                        </a:spcAft>
                        <a:buNone/>
                      </a:pPr>
                      <a:r>
                        <a:rPr lang="en-IN" sz="1000" dirty="0">
                          <a:solidFill>
                            <a:schemeClr val="dk1"/>
                          </a:solidFill>
                          <a:latin typeface="Figtree Black"/>
                          <a:ea typeface="Figtree Black"/>
                          <a:cs typeface="Figtree Black"/>
                          <a:sym typeface="Figtree Black"/>
                        </a:rPr>
                        <a:t>Conclusion</a:t>
                      </a:r>
                      <a:endParaRPr sz="1000" dirty="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l" rtl="0">
                        <a:spcBef>
                          <a:spcPts val="0"/>
                        </a:spcBef>
                        <a:spcAft>
                          <a:spcPts val="1600"/>
                        </a:spcAft>
                        <a:buNone/>
                      </a:pPr>
                      <a:r>
                        <a:rPr lang="en-US" sz="1000" dirty="0"/>
                        <a:t>Summarizing Insights and Recommendations For Optimizing Household Energy Consumption.</a:t>
                      </a:r>
                      <a:endParaRPr sz="1000" b="1" u="sng" dirty="0">
                        <a:solidFill>
                          <a:schemeClr val="dk1"/>
                        </a:solidFill>
                        <a:latin typeface="Hanken Grotesk"/>
                        <a:ea typeface="Hanken Grotesk"/>
                        <a:cs typeface="Hanken Grotesk"/>
                        <a:sym typeface="Hanken Grotesk"/>
                      </a:endParaRP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3614717819"/>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0748651E-D000-1C35-BEAC-CF5C01B602B1}"/>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C7DB5714-4CF0-89E4-BD99-48CFE6398F3D}"/>
              </a:ext>
            </a:extLst>
          </p:cNvPr>
          <p:cNvSpPr txBox="1">
            <a:spLocks noGrp="1"/>
          </p:cNvSpPr>
          <p:nvPr>
            <p:ph type="title"/>
          </p:nvPr>
        </p:nvSpPr>
        <p:spPr>
          <a:xfrm>
            <a:off x="333706" y="23928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Analysis and Recommendations:</a:t>
            </a:r>
            <a:endParaRPr dirty="0"/>
          </a:p>
        </p:txBody>
      </p:sp>
      <p:sp>
        <p:nvSpPr>
          <p:cNvPr id="4" name="Rectangle 2">
            <a:extLst>
              <a:ext uri="{FF2B5EF4-FFF2-40B4-BE49-F238E27FC236}">
                <a16:creationId xmlns:a16="http://schemas.microsoft.com/office/drawing/2014/main" id="{D2DD09A5-332C-DCFE-6823-CE7098CE58E7}"/>
              </a:ext>
            </a:extLst>
          </p:cNvPr>
          <p:cNvSpPr>
            <a:spLocks noGrp="1" noChangeArrowheads="1"/>
          </p:cNvSpPr>
          <p:nvPr>
            <p:ph type="subTitle" idx="1"/>
          </p:nvPr>
        </p:nvSpPr>
        <p:spPr bwMode="auto">
          <a:xfrm>
            <a:off x="387191" y="872342"/>
            <a:ext cx="8369617"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Average Power Consumption Insights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Holiday vs. Non-Holiday</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Graph</a:t>
            </a:r>
            <a:r>
              <a:rPr kumimoji="0" lang="en-US" altLang="en-US" sz="1600" b="0" i="0" u="none" strike="noStrike" cap="none" normalizeH="0" baseline="0" dirty="0">
                <a:ln>
                  <a:noFill/>
                </a:ln>
                <a:solidFill>
                  <a:schemeClr val="tx1"/>
                </a:solidFill>
                <a:effectLst/>
                <a:latin typeface="Arial" panose="020B0604020202020204" pitchFamily="34" charset="0"/>
              </a:rPr>
              <a:t>: Bar plot of average </a:t>
            </a:r>
            <a:r>
              <a:rPr kumimoji="0" lang="en-US" altLang="en-US" sz="1600" b="0" i="1" u="none" strike="noStrike" cap="none" normalizeH="0" baseline="0" dirty="0" err="1">
                <a:ln>
                  <a:noFill/>
                </a:ln>
                <a:solidFill>
                  <a:schemeClr val="tx1"/>
                </a:solidFill>
                <a:effectLst/>
                <a:latin typeface="Arial" panose="020B0604020202020204" pitchFamily="34" charset="0"/>
              </a:rPr>
              <a:t>Global_active_power</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Insight</a:t>
            </a:r>
            <a:r>
              <a:rPr kumimoji="0" lang="en-US" altLang="en-US" sz="1600" b="0" i="0" u="none" strike="noStrike" cap="none" normalizeH="0" baseline="0" dirty="0">
                <a:ln>
                  <a:noFill/>
                </a:ln>
                <a:solidFill>
                  <a:schemeClr val="tx1"/>
                </a:solidFill>
                <a:effectLst/>
                <a:latin typeface="Arial" panose="020B0604020202020204" pitchFamily="34" charset="0"/>
              </a:rPr>
              <a:t>: Higher power consumption observed on holidays.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Daylight vs. Non-Daylight</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Graph</a:t>
            </a:r>
            <a:r>
              <a:rPr kumimoji="0" lang="en-US" altLang="en-US" sz="1600" b="0" i="0" u="none" strike="noStrike" cap="none" normalizeH="0" baseline="0" dirty="0">
                <a:ln>
                  <a:noFill/>
                </a:ln>
                <a:solidFill>
                  <a:schemeClr val="tx1"/>
                </a:solidFill>
                <a:effectLst/>
                <a:latin typeface="Arial" panose="020B0604020202020204" pitchFamily="34" charset="0"/>
              </a:rPr>
              <a:t>: Bar plot of average </a:t>
            </a:r>
            <a:r>
              <a:rPr kumimoji="0" lang="en-US" altLang="en-US" sz="1600" b="0" i="1" u="none" strike="noStrike" cap="none" normalizeH="0" baseline="0" dirty="0" err="1">
                <a:ln>
                  <a:noFill/>
                </a:ln>
                <a:solidFill>
                  <a:schemeClr val="tx1"/>
                </a:solidFill>
                <a:effectLst/>
                <a:latin typeface="Arial" panose="020B0604020202020204" pitchFamily="34" charset="0"/>
              </a:rPr>
              <a:t>Global_active_power</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Insight</a:t>
            </a:r>
            <a:r>
              <a:rPr kumimoji="0" lang="en-US" altLang="en-US" sz="1600" b="0" i="0" u="none" strike="noStrike" cap="none" normalizeH="0" baseline="0" dirty="0">
                <a:ln>
                  <a:noFill/>
                </a:ln>
                <a:solidFill>
                  <a:schemeClr val="tx1"/>
                </a:solidFill>
                <a:effectLst/>
                <a:latin typeface="Arial" panose="020B0604020202020204" pitchFamily="34" charset="0"/>
              </a:rPr>
              <a:t>: Power consumption peaks during daylight hours (06:00 AM to 06:00 PM).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Conclusions and Recommendations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Summary</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Addressed missing data and converted data types.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Engineered features like 'Holiday', '</a:t>
            </a:r>
            <a:r>
              <a:rPr kumimoji="0" lang="en-US" altLang="en-US" sz="1600" b="0" i="0" u="none" strike="noStrike" cap="none" normalizeH="0" baseline="0" dirty="0" err="1">
                <a:ln>
                  <a:noFill/>
                </a:ln>
                <a:solidFill>
                  <a:schemeClr val="tx1"/>
                </a:solidFill>
                <a:effectLst/>
                <a:latin typeface="Arial" panose="020B0604020202020204" pitchFamily="34" charset="0"/>
              </a:rPr>
              <a:t>DateTime</a:t>
            </a:r>
            <a:r>
              <a:rPr kumimoji="0" lang="en-US" altLang="en-US" sz="1600" b="0" i="0" u="none" strike="noStrike" cap="none" normalizeH="0" baseline="0" dirty="0">
                <a:ln>
                  <a:noFill/>
                </a:ln>
                <a:solidFill>
                  <a:schemeClr val="tx1"/>
                </a:solidFill>
                <a:effectLst/>
                <a:latin typeface="Arial" panose="020B0604020202020204" pitchFamily="34" charset="0"/>
              </a:rPr>
              <a:t>', and 'Light' for enhanced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Recommendations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Perform in-depth analysis of time-based trends using engineered features.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Leverage time-series models for forecasting power usage.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Handle outliers to improve prediction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0065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45A3B0E7-04DD-03B1-9A64-6265066FB71C}"/>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F080C0DC-97C6-73BD-0239-5973FDF72CAE}"/>
              </a:ext>
            </a:extLst>
          </p:cNvPr>
          <p:cNvSpPr txBox="1">
            <a:spLocks noGrp="1"/>
          </p:cNvSpPr>
          <p:nvPr>
            <p:ph type="title"/>
          </p:nvPr>
        </p:nvSpPr>
        <p:spPr>
          <a:xfrm>
            <a:off x="2078666" y="251610"/>
            <a:ext cx="10582939" cy="3230076"/>
          </a:xfrm>
          <a:prstGeom prst="rect">
            <a:avLst/>
          </a:prstGeom>
        </p:spPr>
        <p:txBody>
          <a:bodyPr spcFirstLastPara="1" wrap="square" lIns="91425" tIns="91425" rIns="91425" bIns="91425" anchor="b" anchorCtr="0">
            <a:noAutofit/>
          </a:bodyPr>
          <a:lstStyle/>
          <a:p>
            <a:r>
              <a:rPr lang="en-IN" sz="5400" dirty="0">
                <a:solidFill>
                  <a:schemeClr val="dk1"/>
                </a:solidFill>
                <a:latin typeface="Figtree Black"/>
                <a:ea typeface="Figtree Black"/>
                <a:cs typeface="Figtree Black"/>
                <a:sym typeface="Figtree Black"/>
              </a:rPr>
              <a:t>Milestone 3:</a:t>
            </a:r>
            <a:br>
              <a:rPr lang="en-IN" sz="5400" u="sng" dirty="0">
                <a:solidFill>
                  <a:schemeClr val="dk1"/>
                </a:solidFill>
                <a:latin typeface="Figtree Black"/>
                <a:ea typeface="Figtree Black"/>
                <a:cs typeface="Figtree Black"/>
                <a:sym typeface="Figtree Black"/>
              </a:rPr>
            </a:br>
            <a:endParaRPr dirty="0"/>
          </a:p>
        </p:txBody>
      </p:sp>
      <p:sp>
        <p:nvSpPr>
          <p:cNvPr id="331" name="Google Shape;331;p36">
            <a:extLst>
              <a:ext uri="{FF2B5EF4-FFF2-40B4-BE49-F238E27FC236}">
                <a16:creationId xmlns:a16="http://schemas.microsoft.com/office/drawing/2014/main" id="{5F75E989-255C-BA2B-B25F-45E89355A80A}"/>
              </a:ext>
            </a:extLst>
          </p:cNvPr>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 name="TextBox 2">
            <a:extLst>
              <a:ext uri="{FF2B5EF4-FFF2-40B4-BE49-F238E27FC236}">
                <a16:creationId xmlns:a16="http://schemas.microsoft.com/office/drawing/2014/main" id="{58F8612F-2A71-5C44-B227-D838DA259239}"/>
              </a:ext>
            </a:extLst>
          </p:cNvPr>
          <p:cNvSpPr txBox="1"/>
          <p:nvPr/>
        </p:nvSpPr>
        <p:spPr>
          <a:xfrm>
            <a:off x="2078666" y="2575560"/>
            <a:ext cx="6370320" cy="338554"/>
          </a:xfrm>
          <a:prstGeom prst="rect">
            <a:avLst/>
          </a:prstGeom>
          <a:noFill/>
        </p:spPr>
        <p:txBody>
          <a:bodyPr wrap="square">
            <a:spAutoFit/>
          </a:bodyPr>
          <a:lstStyle/>
          <a:p>
            <a:r>
              <a:rPr lang="en-US" sz="1600" b="1" dirty="0">
                <a:latin typeface="Figtree Black" panose="020B0604020202020204" charset="0"/>
              </a:rPr>
              <a:t> (MODEL CREATION AND COMPARISON)</a:t>
            </a:r>
            <a:endParaRPr lang="en-IN" sz="1600" b="1" dirty="0">
              <a:latin typeface="Figtree Black" panose="020B0604020202020204" charset="0"/>
            </a:endParaRPr>
          </a:p>
        </p:txBody>
      </p:sp>
    </p:spTree>
    <p:extLst>
      <p:ext uri="{BB962C8B-B14F-4D97-AF65-F5344CB8AC3E}">
        <p14:creationId xmlns:p14="http://schemas.microsoft.com/office/powerpoint/2010/main" val="2303832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23716E45-CB15-ECA9-3AD1-906A656E6C87}"/>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18393D2-D348-0934-09EA-4F78AA730B5F}"/>
              </a:ext>
            </a:extLst>
          </p:cNvPr>
          <p:cNvSpPr txBox="1">
            <a:spLocks noGrp="1"/>
          </p:cNvSpPr>
          <p:nvPr>
            <p:ph type="title"/>
          </p:nvPr>
        </p:nvSpPr>
        <p:spPr>
          <a:xfrm>
            <a:off x="478486" y="3231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Regression Models Overview:</a:t>
            </a:r>
            <a:endParaRPr dirty="0"/>
          </a:p>
        </p:txBody>
      </p:sp>
      <p:sp>
        <p:nvSpPr>
          <p:cNvPr id="1252" name="Google Shape;1252;p63">
            <a:extLst>
              <a:ext uri="{FF2B5EF4-FFF2-40B4-BE49-F238E27FC236}">
                <a16:creationId xmlns:a16="http://schemas.microsoft.com/office/drawing/2014/main" id="{8284A0B0-E4AD-CB5D-2419-CC564E0C5FB7}"/>
              </a:ext>
            </a:extLst>
          </p:cNvPr>
          <p:cNvSpPr txBox="1">
            <a:spLocks noGrp="1"/>
          </p:cNvSpPr>
          <p:nvPr>
            <p:ph type="subTitle" idx="1"/>
          </p:nvPr>
        </p:nvSpPr>
        <p:spPr>
          <a:xfrm>
            <a:off x="332175" y="1086305"/>
            <a:ext cx="8592419" cy="3325735"/>
          </a:xfrm>
          <a:prstGeom prst="rect">
            <a:avLst/>
          </a:prstGeom>
        </p:spPr>
        <p:txBody>
          <a:bodyPr spcFirstLastPara="1" wrap="square" lIns="91425" tIns="91425" rIns="91425" bIns="91425" anchor="t" anchorCtr="0">
            <a:noAutofit/>
          </a:bodyPr>
          <a:lstStyle/>
          <a:p>
            <a:r>
              <a:rPr lang="en-US" b="1" dirty="0"/>
              <a:t>Linear Regression</a:t>
            </a:r>
          </a:p>
          <a:p>
            <a:pPr marL="139700" indent="0">
              <a:buNone/>
            </a:pPr>
            <a:r>
              <a:rPr lang="en-US" dirty="0"/>
              <a:t>Linear Regression fits a straight line to the data by minimizing the error between predicted and actual values. It works well for data with strong linear relationships but struggles with overfitting. Use it for simple, interpretable models without regularization.</a:t>
            </a:r>
          </a:p>
          <a:p>
            <a:r>
              <a:rPr lang="en-US" b="1" dirty="0"/>
              <a:t>Lasso Regression</a:t>
            </a:r>
          </a:p>
          <a:p>
            <a:pPr marL="139700" indent="0">
              <a:buNone/>
            </a:pPr>
            <a:r>
              <a:rPr lang="en-US" dirty="0"/>
              <a:t>Lasso Regression adds a penalty to shrink coefficients, with some becoming zero, effectively performing feature selection. It reduces model complexity and is useful for identifying the most important predictors. However, it may sacrifice some accuracy compared to Ridge or Linear Regression.</a:t>
            </a:r>
          </a:p>
          <a:p>
            <a:r>
              <a:rPr lang="en-US" b="1" dirty="0"/>
              <a:t>Ridge Regression</a:t>
            </a:r>
          </a:p>
          <a:p>
            <a:pPr marL="139700" indent="0">
              <a:buNone/>
            </a:pPr>
            <a:r>
              <a:rPr lang="en-US" dirty="0"/>
              <a:t>Ridge Regression penalizes the square of coefficients, shrinking them toward zero but retaining all features. It prevents overfitting and is effective for datasets with multicollinearity. Use it for a balance between accuracy and complexity when all features are relevant.</a:t>
            </a:r>
          </a:p>
          <a:p>
            <a:pPr marL="0" lvl="0" indent="0" algn="l" rtl="0">
              <a:spcBef>
                <a:spcPts val="0"/>
              </a:spcBef>
              <a:spcAft>
                <a:spcPts val="0"/>
              </a:spcAft>
              <a:buNone/>
            </a:pPr>
            <a:endParaRPr u="sng" dirty="0"/>
          </a:p>
        </p:txBody>
      </p:sp>
    </p:spTree>
    <p:extLst>
      <p:ext uri="{BB962C8B-B14F-4D97-AF65-F5344CB8AC3E}">
        <p14:creationId xmlns:p14="http://schemas.microsoft.com/office/powerpoint/2010/main" val="2505303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C101B7D1-4D79-B911-DE50-844324FBF004}"/>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3A9AD25C-4146-7B2C-D48B-C0119D6E4C0A}"/>
              </a:ext>
            </a:extLst>
          </p:cNvPr>
          <p:cNvSpPr txBox="1">
            <a:spLocks noGrp="1"/>
          </p:cNvSpPr>
          <p:nvPr>
            <p:ph type="title"/>
          </p:nvPr>
        </p:nvSpPr>
        <p:spPr>
          <a:xfrm>
            <a:off x="448006" y="41454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Training and Testing:</a:t>
            </a:r>
            <a:endParaRPr dirty="0"/>
          </a:p>
        </p:txBody>
      </p:sp>
      <p:sp>
        <p:nvSpPr>
          <p:cNvPr id="1252" name="Google Shape;1252;p63">
            <a:extLst>
              <a:ext uri="{FF2B5EF4-FFF2-40B4-BE49-F238E27FC236}">
                <a16:creationId xmlns:a16="http://schemas.microsoft.com/office/drawing/2014/main" id="{8F41E42D-4A13-FBB4-5432-66DEDEEE76D6}"/>
              </a:ext>
            </a:extLst>
          </p:cNvPr>
          <p:cNvSpPr txBox="1">
            <a:spLocks noGrp="1"/>
          </p:cNvSpPr>
          <p:nvPr>
            <p:ph type="subTitle" idx="1"/>
          </p:nvPr>
        </p:nvSpPr>
        <p:spPr>
          <a:xfrm>
            <a:off x="355035" y="987245"/>
            <a:ext cx="8186985" cy="1085395"/>
          </a:xfrm>
          <a:prstGeom prst="rect">
            <a:avLst/>
          </a:prstGeom>
        </p:spPr>
        <p:txBody>
          <a:bodyPr spcFirstLastPara="1" wrap="square" lIns="91425" tIns="91425" rIns="91425" bIns="91425" anchor="t" anchorCtr="0">
            <a:noAutofit/>
          </a:bodyPr>
          <a:lstStyle/>
          <a:p>
            <a:pPr marL="139700" indent="0">
              <a:buNone/>
            </a:pPr>
            <a:r>
              <a:rPr lang="en-US" sz="1600" dirty="0"/>
              <a:t>The data is split into training (80%) and testing (20%) sets to evaluate model performance. The models (Linear, Lasso, and Ridge Regression) are trained on the training set and then tested on the unseen testing set to check generalization ability. Metrics like Mean Squared Error (MSE) are used for evaluation.</a:t>
            </a:r>
            <a:endParaRPr sz="1600" u="sng" dirty="0"/>
          </a:p>
        </p:txBody>
      </p:sp>
      <p:sp>
        <p:nvSpPr>
          <p:cNvPr id="2" name="Google Shape;1251;p63">
            <a:extLst>
              <a:ext uri="{FF2B5EF4-FFF2-40B4-BE49-F238E27FC236}">
                <a16:creationId xmlns:a16="http://schemas.microsoft.com/office/drawing/2014/main" id="{1FB2DAAE-E8E2-52FA-7E71-2FADB637913F}"/>
              </a:ext>
            </a:extLst>
          </p:cNvPr>
          <p:cNvSpPr txBox="1">
            <a:spLocks/>
          </p:cNvSpPr>
          <p:nvPr/>
        </p:nvSpPr>
        <p:spPr>
          <a:xfrm>
            <a:off x="448006" y="2319544"/>
            <a:ext cx="8132114" cy="22905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gtree Black"/>
              <a:buNone/>
              <a:defRPr sz="2800" b="0" i="0" u="none" strike="noStrike" cap="none">
                <a:solidFill>
                  <a:schemeClr val="dk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9pPr>
          </a:lstStyle>
          <a:p>
            <a:r>
              <a:rPr lang="en-IN" sz="2000" dirty="0"/>
              <a:t>Who performs better:</a:t>
            </a:r>
          </a:p>
          <a:p>
            <a:endParaRPr lang="en-IN" sz="2000" dirty="0"/>
          </a:p>
          <a:p>
            <a:r>
              <a:rPr lang="en-US" sz="1600" dirty="0">
                <a:latin typeface="Hanken Grotesk" panose="020B0604020202020204" charset="0"/>
              </a:rPr>
              <a:t>Ridge Regression usually performs better in complex datasets with many correlated features because it regularizes without eliminating any variables.</a:t>
            </a:r>
          </a:p>
          <a:p>
            <a:r>
              <a:rPr lang="en-US" sz="1600" dirty="0">
                <a:latin typeface="Hanken Grotesk" panose="020B0604020202020204" charset="0"/>
              </a:rPr>
              <a:t>Lasso Regression works well if feature selection is needed, but can sometimes lose accuracy by removing too many features.</a:t>
            </a:r>
          </a:p>
          <a:p>
            <a:r>
              <a:rPr lang="en-US" sz="1600" dirty="0">
                <a:latin typeface="Hanken Grotesk" panose="020B0604020202020204" charset="0"/>
              </a:rPr>
              <a:t>Linear Regression is simpler but may overfit with noisy or complex data, often outperformed by Ridge and Lasso.</a:t>
            </a:r>
            <a:endParaRPr lang="en-IN" sz="1600" dirty="0">
              <a:latin typeface="Hanken Grotesk" panose="020B0604020202020204" charset="0"/>
            </a:endParaRPr>
          </a:p>
          <a:p>
            <a:endParaRPr lang="en-IN" sz="2000" dirty="0"/>
          </a:p>
        </p:txBody>
      </p:sp>
    </p:spTree>
    <p:extLst>
      <p:ext uri="{BB962C8B-B14F-4D97-AF65-F5344CB8AC3E}">
        <p14:creationId xmlns:p14="http://schemas.microsoft.com/office/powerpoint/2010/main" val="2388622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26958CFB-9EC1-2875-37E1-32469FE515C8}"/>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DA978167-80A4-8ABE-F8B9-0ABD87EEC2A0}"/>
              </a:ext>
            </a:extLst>
          </p:cNvPr>
          <p:cNvSpPr txBox="1">
            <a:spLocks noGrp="1"/>
          </p:cNvSpPr>
          <p:nvPr>
            <p:ph type="title"/>
          </p:nvPr>
        </p:nvSpPr>
        <p:spPr>
          <a:xfrm>
            <a:off x="478486" y="3231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Performance Metrics:</a:t>
            </a:r>
            <a:endParaRPr dirty="0"/>
          </a:p>
        </p:txBody>
      </p:sp>
      <p:sp>
        <p:nvSpPr>
          <p:cNvPr id="1252" name="Google Shape;1252;p63">
            <a:extLst>
              <a:ext uri="{FF2B5EF4-FFF2-40B4-BE49-F238E27FC236}">
                <a16:creationId xmlns:a16="http://schemas.microsoft.com/office/drawing/2014/main" id="{61095CD5-077D-209A-F3E6-9D7AA98CF219}"/>
              </a:ext>
            </a:extLst>
          </p:cNvPr>
          <p:cNvSpPr txBox="1">
            <a:spLocks noGrp="1"/>
          </p:cNvSpPr>
          <p:nvPr>
            <p:ph type="subTitle" idx="1"/>
          </p:nvPr>
        </p:nvSpPr>
        <p:spPr>
          <a:xfrm>
            <a:off x="332175" y="908882"/>
            <a:ext cx="5611425" cy="3716458"/>
          </a:xfrm>
          <a:prstGeom prst="rect">
            <a:avLst/>
          </a:prstGeom>
        </p:spPr>
        <p:txBody>
          <a:bodyPr spcFirstLastPara="1" wrap="square" lIns="91425" tIns="91425" rIns="91425" bIns="91425" anchor="t" anchorCtr="0">
            <a:noAutofit/>
          </a:bodyPr>
          <a:lstStyle/>
          <a:p>
            <a:r>
              <a:rPr lang="en-US" b="1" dirty="0"/>
              <a:t>Root Mean Squared Error (RMSE)</a:t>
            </a:r>
            <a:endParaRPr lang="en-US" dirty="0"/>
          </a:p>
          <a:p>
            <a:pPr>
              <a:buFont typeface="Arial" panose="020B0604020202020204" pitchFamily="34" charset="0"/>
              <a:buChar char="•"/>
            </a:pPr>
            <a:r>
              <a:rPr lang="en-US" b="1" dirty="0"/>
              <a:t>Definition</a:t>
            </a:r>
            <a:r>
              <a:rPr lang="en-US" dirty="0"/>
              <a:t>: Measures the average magnitude of the prediction error. It gives an idea of how much error is in the model’s predictions. The lower the RMSE, the better the model.</a:t>
            </a:r>
          </a:p>
          <a:p>
            <a:pPr>
              <a:buFont typeface="Arial" panose="020B0604020202020204" pitchFamily="34" charset="0"/>
              <a:buChar char="•"/>
            </a:pPr>
            <a:r>
              <a:rPr lang="en-US" b="1" dirty="0"/>
              <a:t>Use Case</a:t>
            </a:r>
            <a:r>
              <a:rPr lang="en-US" dirty="0"/>
              <a:t>: Used to evaluate the accuracy of regression models by measuring the difference between predicted and actual values.</a:t>
            </a:r>
          </a:p>
          <a:p>
            <a:pPr>
              <a:buFont typeface="Arial" panose="020B0604020202020204" pitchFamily="34" charset="0"/>
              <a:buChar char="•"/>
            </a:pPr>
            <a:endParaRPr lang="en-US" dirty="0"/>
          </a:p>
          <a:p>
            <a:r>
              <a:rPr lang="en-US" b="1" dirty="0"/>
              <a:t>R² Score</a:t>
            </a:r>
            <a:endParaRPr lang="en-US" dirty="0"/>
          </a:p>
          <a:p>
            <a:pPr>
              <a:buFont typeface="Arial" panose="020B0604020202020204" pitchFamily="34" charset="0"/>
              <a:buChar char="•"/>
            </a:pPr>
            <a:r>
              <a:rPr lang="en-US" b="1" dirty="0"/>
              <a:t>Definition</a:t>
            </a:r>
            <a:r>
              <a:rPr lang="en-US" dirty="0"/>
              <a:t>: Measures how well the model explains the variance in the data. A score of 1 indicates perfect fit, while 0 indicates no explanatory power.</a:t>
            </a:r>
          </a:p>
          <a:p>
            <a:pPr>
              <a:buFont typeface="Arial" panose="020B0604020202020204" pitchFamily="34" charset="0"/>
              <a:buChar char="•"/>
            </a:pPr>
            <a:r>
              <a:rPr lang="en-US" b="1" dirty="0"/>
              <a:t>Use Case</a:t>
            </a:r>
            <a:r>
              <a:rPr lang="en-US" dirty="0"/>
              <a:t>: Used to determine the goodness of fit for regression models.</a:t>
            </a:r>
          </a:p>
          <a:p>
            <a:pPr>
              <a:buFont typeface="Arial" panose="020B0604020202020204" pitchFamily="34" charset="0"/>
              <a:buChar char="•"/>
            </a:pPr>
            <a:endParaRPr lang="en-US" dirty="0"/>
          </a:p>
          <a:p>
            <a:pPr marL="139700" indent="0">
              <a:buNone/>
            </a:pPr>
            <a:endParaRPr lang="en-US" dirty="0"/>
          </a:p>
          <a:p>
            <a:pPr marL="0" lvl="0" indent="0" algn="l" rtl="0">
              <a:spcBef>
                <a:spcPts val="0"/>
              </a:spcBef>
              <a:spcAft>
                <a:spcPts val="0"/>
              </a:spcAft>
              <a:buNone/>
            </a:pPr>
            <a:endParaRPr u="sng" dirty="0"/>
          </a:p>
        </p:txBody>
      </p:sp>
      <p:pic>
        <p:nvPicPr>
          <p:cNvPr id="3" name="Picture 2">
            <a:extLst>
              <a:ext uri="{FF2B5EF4-FFF2-40B4-BE49-F238E27FC236}">
                <a16:creationId xmlns:a16="http://schemas.microsoft.com/office/drawing/2014/main" id="{30140191-D4BC-85DD-9F1E-ABC969E40E53}"/>
              </a:ext>
            </a:extLst>
          </p:cNvPr>
          <p:cNvPicPr>
            <a:picLocks noChangeAspect="1"/>
          </p:cNvPicPr>
          <p:nvPr/>
        </p:nvPicPr>
        <p:blipFill>
          <a:blip r:embed="rId3"/>
          <a:stretch>
            <a:fillRect/>
          </a:stretch>
        </p:blipFill>
        <p:spPr>
          <a:xfrm>
            <a:off x="6035040" y="972395"/>
            <a:ext cx="2481652" cy="1612745"/>
          </a:xfrm>
          <a:prstGeom prst="rect">
            <a:avLst/>
          </a:prstGeom>
        </p:spPr>
      </p:pic>
      <p:pic>
        <p:nvPicPr>
          <p:cNvPr id="5" name="Picture 4">
            <a:extLst>
              <a:ext uri="{FF2B5EF4-FFF2-40B4-BE49-F238E27FC236}">
                <a16:creationId xmlns:a16="http://schemas.microsoft.com/office/drawing/2014/main" id="{DBD0691D-D8B4-865F-0601-200C455CAC35}"/>
              </a:ext>
            </a:extLst>
          </p:cNvPr>
          <p:cNvPicPr>
            <a:picLocks noChangeAspect="1"/>
          </p:cNvPicPr>
          <p:nvPr/>
        </p:nvPicPr>
        <p:blipFill>
          <a:blip r:embed="rId4"/>
          <a:stretch>
            <a:fillRect/>
          </a:stretch>
        </p:blipFill>
        <p:spPr>
          <a:xfrm>
            <a:off x="6035040" y="3286070"/>
            <a:ext cx="2638793" cy="781159"/>
          </a:xfrm>
          <a:prstGeom prst="rect">
            <a:avLst/>
          </a:prstGeom>
        </p:spPr>
      </p:pic>
    </p:spTree>
    <p:extLst>
      <p:ext uri="{BB962C8B-B14F-4D97-AF65-F5344CB8AC3E}">
        <p14:creationId xmlns:p14="http://schemas.microsoft.com/office/powerpoint/2010/main" val="929365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769FF6BF-83C3-92DA-0D4E-66638791AE66}"/>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BC9C28B5-CD41-B452-9370-A58C47F1431B}"/>
              </a:ext>
            </a:extLst>
          </p:cNvPr>
          <p:cNvSpPr txBox="1">
            <a:spLocks noGrp="1"/>
          </p:cNvSpPr>
          <p:nvPr>
            <p:ph type="title"/>
          </p:nvPr>
        </p:nvSpPr>
        <p:spPr>
          <a:xfrm>
            <a:off x="2048186" y="144930"/>
            <a:ext cx="10582939" cy="3230076"/>
          </a:xfrm>
          <a:prstGeom prst="rect">
            <a:avLst/>
          </a:prstGeom>
        </p:spPr>
        <p:txBody>
          <a:bodyPr spcFirstLastPara="1" wrap="square" lIns="91425" tIns="91425" rIns="91425" bIns="91425" anchor="b" anchorCtr="0">
            <a:noAutofit/>
          </a:bodyPr>
          <a:lstStyle/>
          <a:p>
            <a:r>
              <a:rPr lang="en-IN" sz="5400" dirty="0">
                <a:solidFill>
                  <a:schemeClr val="dk1"/>
                </a:solidFill>
                <a:latin typeface="Figtree Black"/>
                <a:ea typeface="Figtree Black"/>
                <a:cs typeface="Figtree Black"/>
                <a:sym typeface="Figtree Black"/>
              </a:rPr>
              <a:t>Milestone 4:</a:t>
            </a:r>
            <a:br>
              <a:rPr lang="en-IN" sz="5400" u="sng" dirty="0">
                <a:solidFill>
                  <a:schemeClr val="dk1"/>
                </a:solidFill>
                <a:latin typeface="Figtree Black"/>
                <a:ea typeface="Figtree Black"/>
                <a:cs typeface="Figtree Black"/>
                <a:sym typeface="Figtree Black"/>
              </a:rPr>
            </a:br>
            <a:endParaRPr dirty="0"/>
          </a:p>
        </p:txBody>
      </p:sp>
      <p:sp>
        <p:nvSpPr>
          <p:cNvPr id="331" name="Google Shape;331;p36">
            <a:extLst>
              <a:ext uri="{FF2B5EF4-FFF2-40B4-BE49-F238E27FC236}">
                <a16:creationId xmlns:a16="http://schemas.microsoft.com/office/drawing/2014/main" id="{4EB355D4-D311-483E-5842-D4B097909074}"/>
              </a:ext>
            </a:extLst>
          </p:cNvPr>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 name="TextBox 2">
            <a:extLst>
              <a:ext uri="{FF2B5EF4-FFF2-40B4-BE49-F238E27FC236}">
                <a16:creationId xmlns:a16="http://schemas.microsoft.com/office/drawing/2014/main" id="{0D787B40-0E05-5001-F0BD-354E2055CD15}"/>
              </a:ext>
            </a:extLst>
          </p:cNvPr>
          <p:cNvSpPr txBox="1"/>
          <p:nvPr/>
        </p:nvSpPr>
        <p:spPr>
          <a:xfrm>
            <a:off x="2048186" y="2509153"/>
            <a:ext cx="7029450" cy="584775"/>
          </a:xfrm>
          <a:prstGeom prst="rect">
            <a:avLst/>
          </a:prstGeom>
          <a:noFill/>
        </p:spPr>
        <p:txBody>
          <a:bodyPr wrap="square">
            <a:spAutoFit/>
          </a:bodyPr>
          <a:lstStyle/>
          <a:p>
            <a:r>
              <a:rPr lang="en-US" sz="1600" dirty="0">
                <a:latin typeface="Figtree Black" panose="020B0604020202020204" charset="0"/>
              </a:rPr>
              <a:t>(TIME SERIES FORECASTING WITH ARIMA </a:t>
            </a:r>
          </a:p>
          <a:p>
            <a:r>
              <a:rPr lang="en-US" sz="1600" dirty="0">
                <a:latin typeface="Figtree Black" panose="020B0604020202020204" charset="0"/>
              </a:rPr>
              <a:t>AND PROPHET MODELS)</a:t>
            </a:r>
            <a:endParaRPr lang="en-IN" sz="1600" dirty="0">
              <a:latin typeface="Figtree Black" panose="020B0604020202020204" charset="0"/>
            </a:endParaRPr>
          </a:p>
        </p:txBody>
      </p:sp>
    </p:spTree>
    <p:extLst>
      <p:ext uri="{BB962C8B-B14F-4D97-AF65-F5344CB8AC3E}">
        <p14:creationId xmlns:p14="http://schemas.microsoft.com/office/powerpoint/2010/main" val="256275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933EC1E6-F4BE-70F1-B7AC-B399BF2C23DE}"/>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446340E9-2153-4495-34C3-90337094B56F}"/>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 to Time Series Forecasting:</a:t>
            </a:r>
            <a:endParaRPr dirty="0"/>
          </a:p>
        </p:txBody>
      </p:sp>
      <p:sp>
        <p:nvSpPr>
          <p:cNvPr id="3" name="Subtitle 2">
            <a:extLst>
              <a:ext uri="{FF2B5EF4-FFF2-40B4-BE49-F238E27FC236}">
                <a16:creationId xmlns:a16="http://schemas.microsoft.com/office/drawing/2014/main" id="{0C6605A5-C054-57B3-1FBC-0E2F25B93E4F}"/>
              </a:ext>
            </a:extLst>
          </p:cNvPr>
          <p:cNvSpPr>
            <a:spLocks noGrp="1" noChangeArrowheads="1"/>
          </p:cNvSpPr>
          <p:nvPr>
            <p:ph type="subTitle" idx="1"/>
          </p:nvPr>
        </p:nvSpPr>
        <p:spPr bwMode="auto">
          <a:xfrm>
            <a:off x="487503" y="1033608"/>
            <a:ext cx="816899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Time series forecasting is used to predict future values based on past observations.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Common applications: sales predictions, stock prices, energy consumption.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 this presentation, we will forecast energy consumption using two popular models: ARIMA and Prophet. </a:t>
            </a:r>
          </a:p>
        </p:txBody>
      </p:sp>
    </p:spTree>
    <p:extLst>
      <p:ext uri="{BB962C8B-B14F-4D97-AF65-F5344CB8AC3E}">
        <p14:creationId xmlns:p14="http://schemas.microsoft.com/office/powerpoint/2010/main" val="835012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D0D910FE-C7B7-EAFE-4BF8-D36B778E7F4F}"/>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64E81733-9D30-7F4D-8A01-C4082F10C84A}"/>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ARIMA Model:</a:t>
            </a:r>
            <a:endParaRPr dirty="0"/>
          </a:p>
        </p:txBody>
      </p:sp>
      <p:sp>
        <p:nvSpPr>
          <p:cNvPr id="3" name="Subtitle 2">
            <a:extLst>
              <a:ext uri="{FF2B5EF4-FFF2-40B4-BE49-F238E27FC236}">
                <a16:creationId xmlns:a16="http://schemas.microsoft.com/office/drawing/2014/main" id="{BB70C3AD-FD72-9B05-6149-F211F469CE5E}"/>
              </a:ext>
            </a:extLst>
          </p:cNvPr>
          <p:cNvSpPr>
            <a:spLocks noGrp="1" noChangeArrowheads="1"/>
          </p:cNvSpPr>
          <p:nvPr>
            <p:ph type="subTitle" idx="1"/>
          </p:nvPr>
        </p:nvSpPr>
        <p:spPr bwMode="auto">
          <a:xfrm>
            <a:off x="2860908" y="489302"/>
            <a:ext cx="743953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1600" b="1" dirty="0"/>
              <a:t>(</a:t>
            </a:r>
            <a:r>
              <a:rPr lang="en-IN" sz="1600" b="1" dirty="0" err="1"/>
              <a:t>AutoRegressive</a:t>
            </a:r>
            <a:r>
              <a:rPr lang="en-IN" sz="1600" b="1" dirty="0"/>
              <a:t> Integrated Moving Average)</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594F6D9-3D4F-97B2-94E8-651EA0530A19}"/>
              </a:ext>
            </a:extLst>
          </p:cNvPr>
          <p:cNvSpPr>
            <a:spLocks noChangeArrowheads="1"/>
          </p:cNvSpPr>
          <p:nvPr/>
        </p:nvSpPr>
        <p:spPr bwMode="auto">
          <a:xfrm>
            <a:off x="399597" y="789566"/>
            <a:ext cx="804336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ARIMA is a widely used statistical model for time series forecasting.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It combines: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AR (Auto-Regressive)</a:t>
            </a:r>
            <a:r>
              <a:rPr kumimoji="0" lang="en-US" altLang="en-US" sz="1600" b="0" i="0" u="none" strike="noStrike" cap="none" normalizeH="0" baseline="0" dirty="0">
                <a:ln>
                  <a:noFill/>
                </a:ln>
                <a:solidFill>
                  <a:schemeClr val="tx1"/>
                </a:solidFill>
                <a:effectLst/>
                <a:latin typeface="Arial" panose="020B0604020202020204" pitchFamily="34" charset="0"/>
              </a:rPr>
              <a:t>: The relationship between an observation and a number of lagged observations.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 (Integrated)</a:t>
            </a:r>
            <a:r>
              <a:rPr kumimoji="0" lang="en-US" altLang="en-US" sz="1600" b="0" i="0" u="none" strike="noStrike" cap="none" normalizeH="0" baseline="0" dirty="0">
                <a:ln>
                  <a:noFill/>
                </a:ln>
                <a:solidFill>
                  <a:schemeClr val="tx1"/>
                </a:solidFill>
                <a:effectLst/>
                <a:latin typeface="Arial" panose="020B0604020202020204" pitchFamily="34" charset="0"/>
              </a:rPr>
              <a:t>: Differencing the series to make it stationary.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MA (Moving Average)</a:t>
            </a:r>
            <a:r>
              <a:rPr kumimoji="0" lang="en-US" altLang="en-US" sz="1600" b="0" i="0" u="none" strike="noStrike" cap="none" normalizeH="0" baseline="0" dirty="0">
                <a:ln>
                  <a:noFill/>
                </a:ln>
                <a:solidFill>
                  <a:schemeClr val="tx1"/>
                </a:solidFill>
                <a:effectLst/>
                <a:latin typeface="Arial" panose="020B0604020202020204" pitchFamily="34" charset="0"/>
              </a:rPr>
              <a:t>: The relationship between an observation and a residual error from a moving average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ARIMA is used when data shows trends but not seasonal patterns.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ARIMA is used in finance, retail, healthcare, weather forecasting, transportation, energy, agriculture, telecommunications, and manufacturing for predicting trends, sales, stock prices, demand, traffic, and resource management based on historical data.</a:t>
            </a:r>
          </a:p>
        </p:txBody>
      </p:sp>
    </p:spTree>
    <p:extLst>
      <p:ext uri="{BB962C8B-B14F-4D97-AF65-F5344CB8AC3E}">
        <p14:creationId xmlns:p14="http://schemas.microsoft.com/office/powerpoint/2010/main" val="754615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002A9593-A330-6618-74E0-9C3A5F6EFEC4}"/>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E4CAF288-50C0-B637-2DAE-BB9A10C49FC9}"/>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dirty="0"/>
              <a:t>Steps to Implement ARIMA:</a:t>
            </a:r>
            <a:endParaRPr sz="2400" dirty="0"/>
          </a:p>
        </p:txBody>
      </p:sp>
      <p:sp>
        <p:nvSpPr>
          <p:cNvPr id="7" name="Rectangle 3">
            <a:extLst>
              <a:ext uri="{FF2B5EF4-FFF2-40B4-BE49-F238E27FC236}">
                <a16:creationId xmlns:a16="http://schemas.microsoft.com/office/drawing/2014/main" id="{BDC61E60-531C-9F7B-9A69-55CA6DA0BD4E}"/>
              </a:ext>
            </a:extLst>
          </p:cNvPr>
          <p:cNvSpPr>
            <a:spLocks noChangeArrowheads="1"/>
          </p:cNvSpPr>
          <p:nvPr/>
        </p:nvSpPr>
        <p:spPr bwMode="auto">
          <a:xfrm>
            <a:off x="632459" y="1252449"/>
            <a:ext cx="787908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1.Data Preprocessing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Load dataset, clean data, and handle missing values.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2.Splitting Data</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Split data into training and testing sets.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3.Model Creation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Fit ARIMA model with selected order (p, d, q).</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4.Model Evaluation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Calculate performance metrics like RMSE to assess prediction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877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84F8AB3A-D75D-BC64-14A9-B96A084E2C6A}"/>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9598D609-131C-2D47-908A-86EABD31642E}"/>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Prophet Model:</a:t>
            </a:r>
            <a:endParaRPr dirty="0"/>
          </a:p>
        </p:txBody>
      </p:sp>
      <p:sp>
        <p:nvSpPr>
          <p:cNvPr id="4" name="Rectangle 3">
            <a:extLst>
              <a:ext uri="{FF2B5EF4-FFF2-40B4-BE49-F238E27FC236}">
                <a16:creationId xmlns:a16="http://schemas.microsoft.com/office/drawing/2014/main" id="{A4B73292-6487-36EA-EF7C-5A623C035800}"/>
              </a:ext>
            </a:extLst>
          </p:cNvPr>
          <p:cNvSpPr>
            <a:spLocks noChangeArrowheads="1"/>
          </p:cNvSpPr>
          <p:nvPr/>
        </p:nvSpPr>
        <p:spPr bwMode="auto">
          <a:xfrm>
            <a:off x="460557" y="652284"/>
            <a:ext cx="810809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Prophet is a forecasting tool designed to handle time series with daily observations that display patterns on different time scales.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Advantages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Handles missing data well.</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Can model holidays and seasonality.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Does not require stationarity of the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Prophet model is used in forecasting demand, sales, website traffic, energy consumption, financial trends, and inventory management, as well as predicting seasonal patterns in various industries like retail and logistics.</a:t>
            </a:r>
          </a:p>
        </p:txBody>
      </p:sp>
    </p:spTree>
    <p:extLst>
      <p:ext uri="{BB962C8B-B14F-4D97-AF65-F5344CB8AC3E}">
        <p14:creationId xmlns:p14="http://schemas.microsoft.com/office/powerpoint/2010/main" val="59817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A63E7420-3BED-5F49-DA85-3F40A3B7CABC}"/>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C635DC76-1982-B1FC-56E3-CD41B32CD19A}"/>
              </a:ext>
            </a:extLst>
          </p:cNvPr>
          <p:cNvSpPr txBox="1">
            <a:spLocks noGrp="1"/>
          </p:cNvSpPr>
          <p:nvPr>
            <p:ph type="title"/>
          </p:nvPr>
        </p:nvSpPr>
        <p:spPr>
          <a:xfrm>
            <a:off x="723630" y="113735"/>
            <a:ext cx="3240741" cy="1846935"/>
          </a:xfrm>
          <a:prstGeom prst="rect">
            <a:avLst/>
          </a:prstGeom>
        </p:spPr>
        <p:txBody>
          <a:bodyPr spcFirstLastPara="1" wrap="square" lIns="91425" tIns="91425" rIns="91425" bIns="91425" anchor="b" anchorCtr="0">
            <a:noAutofit/>
          </a:bodyPr>
          <a:lstStyle/>
          <a:p>
            <a:r>
              <a:rPr lang="en-IN" sz="4400" dirty="0">
                <a:solidFill>
                  <a:schemeClr val="dk1"/>
                </a:solidFill>
                <a:latin typeface="Figtree Black"/>
                <a:ea typeface="Figtree Black"/>
                <a:cs typeface="Figtree Black"/>
                <a:sym typeface="Figtree Black"/>
              </a:rPr>
              <a:t>Dataset:</a:t>
            </a:r>
            <a:br>
              <a:rPr lang="en-IN" sz="3600" dirty="0">
                <a:solidFill>
                  <a:schemeClr val="dk1"/>
                </a:solidFill>
                <a:latin typeface="Figtree Black"/>
                <a:ea typeface="Figtree Black"/>
                <a:cs typeface="Figtree Black"/>
                <a:sym typeface="Figtree Black"/>
              </a:rPr>
            </a:br>
            <a:endParaRPr sz="3600" dirty="0"/>
          </a:p>
        </p:txBody>
      </p:sp>
      <p:sp>
        <p:nvSpPr>
          <p:cNvPr id="2" name="TextBox 1">
            <a:extLst>
              <a:ext uri="{FF2B5EF4-FFF2-40B4-BE49-F238E27FC236}">
                <a16:creationId xmlns:a16="http://schemas.microsoft.com/office/drawing/2014/main" id="{4DBBBD26-A6CA-2D68-3693-0BA7A9C36856}"/>
              </a:ext>
            </a:extLst>
          </p:cNvPr>
          <p:cNvSpPr txBox="1"/>
          <p:nvPr/>
        </p:nvSpPr>
        <p:spPr>
          <a:xfrm>
            <a:off x="1082040" y="1736281"/>
            <a:ext cx="6861048" cy="1446550"/>
          </a:xfrm>
          <a:prstGeom prst="rect">
            <a:avLst/>
          </a:prstGeom>
          <a:noFill/>
        </p:spPr>
        <p:txBody>
          <a:bodyPr wrap="square" rtlCol="0">
            <a:spAutoFit/>
          </a:bodyPr>
          <a:lstStyle/>
          <a:p>
            <a:r>
              <a:rPr lang="en-IN" sz="2400" b="1" dirty="0"/>
              <a:t>Household Power Consumption File </a:t>
            </a:r>
          </a:p>
          <a:p>
            <a:r>
              <a:rPr lang="en-IN" sz="2400" b="1" dirty="0"/>
              <a:t>(Drive Link): </a:t>
            </a:r>
            <a:r>
              <a:rPr lang="en-IN" sz="2000" dirty="0"/>
              <a:t>https://drive.google.com/file/d/1Ed2J_M6piMDaPew780mORke29Do5-YQ3/view?usp=sharing</a:t>
            </a:r>
          </a:p>
        </p:txBody>
      </p:sp>
    </p:spTree>
    <p:extLst>
      <p:ext uri="{BB962C8B-B14F-4D97-AF65-F5344CB8AC3E}">
        <p14:creationId xmlns:p14="http://schemas.microsoft.com/office/powerpoint/2010/main" val="813427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EE69CD41-BC7A-26B2-F9D2-08F151F2B32A}"/>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55FC020-D15E-A432-C0BA-663E5EFBC743}"/>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dirty="0"/>
              <a:t>Steps to Implement Prophet:</a:t>
            </a:r>
            <a:endParaRPr sz="2000" dirty="0"/>
          </a:p>
        </p:txBody>
      </p:sp>
      <p:sp>
        <p:nvSpPr>
          <p:cNvPr id="3" name="Rectangle 2">
            <a:extLst>
              <a:ext uri="{FF2B5EF4-FFF2-40B4-BE49-F238E27FC236}">
                <a16:creationId xmlns:a16="http://schemas.microsoft.com/office/drawing/2014/main" id="{86888D92-67D8-0704-19FC-1B4EA2D9F73A}"/>
              </a:ext>
            </a:extLst>
          </p:cNvPr>
          <p:cNvSpPr>
            <a:spLocks noChangeArrowheads="1"/>
          </p:cNvSpPr>
          <p:nvPr/>
        </p:nvSpPr>
        <p:spPr bwMode="auto">
          <a:xfrm>
            <a:off x="708659" y="1103828"/>
            <a:ext cx="739943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Preprocessing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Convert the dataset into the format that Prophet requires.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Creation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Fit Prophet model on training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Forecasting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Predict future data points.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Evaluation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Evaluate the forecast accuracy using RMSE or other metrics.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6859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4EA6FCEC-0440-D582-F011-E99510B18E5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DC6B308-17E2-D8CD-7B5E-7489A3BF4A22}"/>
              </a:ext>
            </a:extLst>
          </p:cNvPr>
          <p:cNvSpPr>
            <a:spLocks noGrp="1"/>
          </p:cNvSpPr>
          <p:nvPr>
            <p:ph type="title"/>
          </p:nvPr>
        </p:nvSpPr>
        <p:spPr>
          <a:xfrm>
            <a:off x="356566" y="338345"/>
            <a:ext cx="7708500" cy="572700"/>
          </a:xfrm>
        </p:spPr>
        <p:txBody>
          <a:bodyPr/>
          <a:lstStyle/>
          <a:p>
            <a:r>
              <a:rPr lang="en-IN" dirty="0"/>
              <a:t>Plots from Prophet Model:</a:t>
            </a:r>
          </a:p>
        </p:txBody>
      </p:sp>
      <p:pic>
        <p:nvPicPr>
          <p:cNvPr id="12" name="Picture 11">
            <a:extLst>
              <a:ext uri="{FF2B5EF4-FFF2-40B4-BE49-F238E27FC236}">
                <a16:creationId xmlns:a16="http://schemas.microsoft.com/office/drawing/2014/main" id="{E9362B5B-2045-15AF-AC42-F2AE3A440A6E}"/>
              </a:ext>
            </a:extLst>
          </p:cNvPr>
          <p:cNvPicPr>
            <a:picLocks noChangeAspect="1"/>
          </p:cNvPicPr>
          <p:nvPr/>
        </p:nvPicPr>
        <p:blipFill>
          <a:blip r:embed="rId3"/>
          <a:stretch>
            <a:fillRect/>
          </a:stretch>
        </p:blipFill>
        <p:spPr>
          <a:xfrm>
            <a:off x="480060" y="1027098"/>
            <a:ext cx="6246676" cy="1733095"/>
          </a:xfrm>
          <a:prstGeom prst="rect">
            <a:avLst/>
          </a:prstGeom>
        </p:spPr>
      </p:pic>
      <p:pic>
        <p:nvPicPr>
          <p:cNvPr id="14" name="Picture 13">
            <a:extLst>
              <a:ext uri="{FF2B5EF4-FFF2-40B4-BE49-F238E27FC236}">
                <a16:creationId xmlns:a16="http://schemas.microsoft.com/office/drawing/2014/main" id="{33C8AB0F-D8C6-0605-82AE-1D345A93E705}"/>
              </a:ext>
            </a:extLst>
          </p:cNvPr>
          <p:cNvPicPr>
            <a:picLocks noChangeAspect="1"/>
          </p:cNvPicPr>
          <p:nvPr/>
        </p:nvPicPr>
        <p:blipFill>
          <a:blip r:embed="rId4"/>
          <a:stretch>
            <a:fillRect/>
          </a:stretch>
        </p:blipFill>
        <p:spPr>
          <a:xfrm>
            <a:off x="1397408" y="2876246"/>
            <a:ext cx="4411980" cy="1928909"/>
          </a:xfrm>
          <a:prstGeom prst="rect">
            <a:avLst/>
          </a:prstGeom>
        </p:spPr>
      </p:pic>
    </p:spTree>
    <p:extLst>
      <p:ext uri="{BB962C8B-B14F-4D97-AF65-F5344CB8AC3E}">
        <p14:creationId xmlns:p14="http://schemas.microsoft.com/office/powerpoint/2010/main" val="845862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14706E19-1480-71C5-8C1B-67C97663BC8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EB5FBEB-63BB-9459-97CB-8950F851DF00}"/>
              </a:ext>
            </a:extLst>
          </p:cNvPr>
          <p:cNvSpPr>
            <a:spLocks noGrp="1"/>
          </p:cNvSpPr>
          <p:nvPr>
            <p:ph type="title"/>
          </p:nvPr>
        </p:nvSpPr>
        <p:spPr>
          <a:xfrm>
            <a:off x="356566" y="338345"/>
            <a:ext cx="7708500" cy="572700"/>
          </a:xfrm>
        </p:spPr>
        <p:txBody>
          <a:bodyPr/>
          <a:lstStyle/>
          <a:p>
            <a:r>
              <a:rPr lang="en-IN" sz="2400" dirty="0"/>
              <a:t>Component Analysis from Prophet Model:</a:t>
            </a:r>
          </a:p>
        </p:txBody>
      </p:sp>
      <p:grpSp>
        <p:nvGrpSpPr>
          <p:cNvPr id="11" name="Group 10">
            <a:extLst>
              <a:ext uri="{FF2B5EF4-FFF2-40B4-BE49-F238E27FC236}">
                <a16:creationId xmlns:a16="http://schemas.microsoft.com/office/drawing/2014/main" id="{BB157CF2-899F-AA42-BF24-9A73AD3AE7CE}"/>
              </a:ext>
            </a:extLst>
          </p:cNvPr>
          <p:cNvGrpSpPr/>
          <p:nvPr/>
        </p:nvGrpSpPr>
        <p:grpSpPr>
          <a:xfrm>
            <a:off x="581033" y="1279830"/>
            <a:ext cx="7981934" cy="2989174"/>
            <a:chOff x="283853" y="1112190"/>
            <a:chExt cx="7981934" cy="2989174"/>
          </a:xfrm>
        </p:grpSpPr>
        <p:pic>
          <p:nvPicPr>
            <p:cNvPr id="3" name="Picture 2">
              <a:extLst>
                <a:ext uri="{FF2B5EF4-FFF2-40B4-BE49-F238E27FC236}">
                  <a16:creationId xmlns:a16="http://schemas.microsoft.com/office/drawing/2014/main" id="{9E5A1412-6FD4-3092-D758-276DAE248310}"/>
                </a:ext>
              </a:extLst>
            </p:cNvPr>
            <p:cNvPicPr>
              <a:picLocks noChangeAspect="1"/>
            </p:cNvPicPr>
            <p:nvPr/>
          </p:nvPicPr>
          <p:blipFill>
            <a:blip r:embed="rId3"/>
            <a:stretch>
              <a:fillRect/>
            </a:stretch>
          </p:blipFill>
          <p:spPr>
            <a:xfrm>
              <a:off x="356566" y="1162729"/>
              <a:ext cx="3621074" cy="1173333"/>
            </a:xfrm>
            <a:prstGeom prst="rect">
              <a:avLst/>
            </a:prstGeom>
          </p:spPr>
        </p:pic>
        <p:pic>
          <p:nvPicPr>
            <p:cNvPr id="6" name="Picture 5">
              <a:extLst>
                <a:ext uri="{FF2B5EF4-FFF2-40B4-BE49-F238E27FC236}">
                  <a16:creationId xmlns:a16="http://schemas.microsoft.com/office/drawing/2014/main" id="{0C49A4D6-B44A-5F98-251B-12CA058F5B70}"/>
                </a:ext>
              </a:extLst>
            </p:cNvPr>
            <p:cNvPicPr>
              <a:picLocks noChangeAspect="1"/>
            </p:cNvPicPr>
            <p:nvPr/>
          </p:nvPicPr>
          <p:blipFill>
            <a:blip r:embed="rId4"/>
            <a:stretch>
              <a:fillRect/>
            </a:stretch>
          </p:blipFill>
          <p:spPr>
            <a:xfrm>
              <a:off x="4572000" y="1112190"/>
              <a:ext cx="3693787" cy="1223872"/>
            </a:xfrm>
            <a:prstGeom prst="rect">
              <a:avLst/>
            </a:prstGeom>
          </p:spPr>
        </p:pic>
        <p:pic>
          <p:nvPicPr>
            <p:cNvPr id="8" name="Picture 7">
              <a:extLst>
                <a:ext uri="{FF2B5EF4-FFF2-40B4-BE49-F238E27FC236}">
                  <a16:creationId xmlns:a16="http://schemas.microsoft.com/office/drawing/2014/main" id="{F1908DF3-CB7D-B1C5-9686-CBAE4452E806}"/>
                </a:ext>
              </a:extLst>
            </p:cNvPr>
            <p:cNvPicPr>
              <a:picLocks noChangeAspect="1"/>
            </p:cNvPicPr>
            <p:nvPr/>
          </p:nvPicPr>
          <p:blipFill>
            <a:blip r:embed="rId5"/>
            <a:stretch>
              <a:fillRect/>
            </a:stretch>
          </p:blipFill>
          <p:spPr>
            <a:xfrm>
              <a:off x="283853" y="2807439"/>
              <a:ext cx="3693787" cy="1225322"/>
            </a:xfrm>
            <a:prstGeom prst="rect">
              <a:avLst/>
            </a:prstGeom>
          </p:spPr>
        </p:pic>
        <p:pic>
          <p:nvPicPr>
            <p:cNvPr id="10" name="Picture 9">
              <a:extLst>
                <a:ext uri="{FF2B5EF4-FFF2-40B4-BE49-F238E27FC236}">
                  <a16:creationId xmlns:a16="http://schemas.microsoft.com/office/drawing/2014/main" id="{863DF410-1A33-C499-2CC6-EDC29BED6B65}"/>
                </a:ext>
              </a:extLst>
            </p:cNvPr>
            <p:cNvPicPr>
              <a:picLocks noChangeAspect="1"/>
            </p:cNvPicPr>
            <p:nvPr/>
          </p:nvPicPr>
          <p:blipFill>
            <a:blip r:embed="rId6"/>
            <a:stretch>
              <a:fillRect/>
            </a:stretch>
          </p:blipFill>
          <p:spPr>
            <a:xfrm>
              <a:off x="4678283" y="2875090"/>
              <a:ext cx="3587504" cy="1226274"/>
            </a:xfrm>
            <a:prstGeom prst="rect">
              <a:avLst/>
            </a:prstGeom>
          </p:spPr>
        </p:pic>
      </p:grpSp>
    </p:spTree>
    <p:extLst>
      <p:ext uri="{BB962C8B-B14F-4D97-AF65-F5344CB8AC3E}">
        <p14:creationId xmlns:p14="http://schemas.microsoft.com/office/powerpoint/2010/main" val="436769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755E599F-F117-775F-CDC3-2F846FA9BDB0}"/>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920A71CC-DFE8-9C8A-D6AC-879D1B33CEAE}"/>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dirty="0"/>
              <a:t>Mathematical Skeleton of the Models:</a:t>
            </a:r>
            <a:endParaRPr sz="2000" dirty="0"/>
          </a:p>
        </p:txBody>
      </p:sp>
      <p:pic>
        <p:nvPicPr>
          <p:cNvPr id="17410" name="Picture 2">
            <a:extLst>
              <a:ext uri="{FF2B5EF4-FFF2-40B4-BE49-F238E27FC236}">
                <a16:creationId xmlns:a16="http://schemas.microsoft.com/office/drawing/2014/main" id="{D68BE89D-E62A-9E83-EABC-DDC458DE0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055" y="910150"/>
            <a:ext cx="3608705" cy="230185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3BCD0F0-EEA5-796B-4F74-CC65E9CAF8AC}"/>
              </a:ext>
            </a:extLst>
          </p:cNvPr>
          <p:cNvSpPr txBox="1"/>
          <p:nvPr/>
        </p:nvSpPr>
        <p:spPr>
          <a:xfrm>
            <a:off x="4458044" y="779630"/>
            <a:ext cx="4203065" cy="523220"/>
          </a:xfrm>
          <a:prstGeom prst="rect">
            <a:avLst/>
          </a:prstGeom>
          <a:noFill/>
        </p:spPr>
        <p:txBody>
          <a:bodyPr wrap="square" rtlCol="0">
            <a:spAutoFit/>
          </a:bodyPr>
          <a:lstStyle/>
          <a:p>
            <a:r>
              <a:rPr lang="en-IN" dirty="0"/>
              <a:t>Prophet Model:</a:t>
            </a:r>
          </a:p>
          <a:p>
            <a:endParaRPr lang="en-IN" dirty="0"/>
          </a:p>
        </p:txBody>
      </p:sp>
      <p:pic>
        <p:nvPicPr>
          <p:cNvPr id="5" name="Picture 4">
            <a:extLst>
              <a:ext uri="{FF2B5EF4-FFF2-40B4-BE49-F238E27FC236}">
                <a16:creationId xmlns:a16="http://schemas.microsoft.com/office/drawing/2014/main" id="{DCAE2897-D839-131B-5CB8-74D3EF409653}"/>
              </a:ext>
            </a:extLst>
          </p:cNvPr>
          <p:cNvPicPr>
            <a:picLocks noChangeAspect="1"/>
          </p:cNvPicPr>
          <p:nvPr/>
        </p:nvPicPr>
        <p:blipFill>
          <a:blip r:embed="rId4"/>
          <a:stretch>
            <a:fillRect/>
          </a:stretch>
        </p:blipFill>
        <p:spPr>
          <a:xfrm>
            <a:off x="4373881" y="1172330"/>
            <a:ext cx="4216708" cy="2039678"/>
          </a:xfrm>
          <a:prstGeom prst="rect">
            <a:avLst/>
          </a:prstGeom>
        </p:spPr>
      </p:pic>
      <p:sp>
        <p:nvSpPr>
          <p:cNvPr id="6" name="TextBox 5">
            <a:extLst>
              <a:ext uri="{FF2B5EF4-FFF2-40B4-BE49-F238E27FC236}">
                <a16:creationId xmlns:a16="http://schemas.microsoft.com/office/drawing/2014/main" id="{D6F1A767-97B3-72EC-40AB-6BF39BFF0DC3}"/>
              </a:ext>
            </a:extLst>
          </p:cNvPr>
          <p:cNvSpPr txBox="1"/>
          <p:nvPr/>
        </p:nvSpPr>
        <p:spPr>
          <a:xfrm>
            <a:off x="567055" y="3489429"/>
            <a:ext cx="7708500" cy="954107"/>
          </a:xfrm>
          <a:prstGeom prst="rect">
            <a:avLst/>
          </a:prstGeom>
          <a:noFill/>
        </p:spPr>
        <p:txBody>
          <a:bodyPr wrap="square" rtlCol="0">
            <a:spAutoFit/>
          </a:bodyPr>
          <a:lstStyle/>
          <a:p>
            <a:r>
              <a:rPr lang="en-IN" dirty="0"/>
              <a:t>For More Info:</a:t>
            </a:r>
          </a:p>
          <a:p>
            <a:pPr marL="342900" indent="-342900">
              <a:buAutoNum type="arabicParenR"/>
            </a:pPr>
            <a:r>
              <a:rPr lang="en-IN" dirty="0">
                <a:hlinkClick r:id="rId5"/>
              </a:rPr>
              <a:t>https://peerj.com/preprints/3190.pdf#pdfjs.action=download</a:t>
            </a:r>
            <a:endParaRPr lang="en-IN" dirty="0"/>
          </a:p>
          <a:p>
            <a:pPr marL="342900" indent="-342900">
              <a:buAutoNum type="arabicParenR"/>
            </a:pPr>
            <a:r>
              <a:rPr lang="en-IN" dirty="0"/>
              <a:t>https://people.duke.edu/~rnau/Mathematical_structure_of_ARIMA_models--Robert_Nau.pdf</a:t>
            </a:r>
          </a:p>
        </p:txBody>
      </p:sp>
    </p:spTree>
    <p:extLst>
      <p:ext uri="{BB962C8B-B14F-4D97-AF65-F5344CB8AC3E}">
        <p14:creationId xmlns:p14="http://schemas.microsoft.com/office/powerpoint/2010/main" val="11162249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C7A65C74-89D5-8568-B892-658FC5F1AA9D}"/>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CD096B0F-26D5-2BD4-FAE3-9AB7E2EB2623}"/>
              </a:ext>
            </a:extLst>
          </p:cNvPr>
          <p:cNvSpPr txBox="1">
            <a:spLocks noGrp="1"/>
          </p:cNvSpPr>
          <p:nvPr>
            <p:ph type="title"/>
          </p:nvPr>
        </p:nvSpPr>
        <p:spPr>
          <a:xfrm>
            <a:off x="1601973" y="-260347"/>
            <a:ext cx="10582939" cy="3230076"/>
          </a:xfrm>
          <a:prstGeom prst="rect">
            <a:avLst/>
          </a:prstGeom>
        </p:spPr>
        <p:txBody>
          <a:bodyPr spcFirstLastPara="1" wrap="square" lIns="91425" tIns="91425" rIns="91425" bIns="91425" anchor="b" anchorCtr="0">
            <a:noAutofit/>
          </a:bodyPr>
          <a:lstStyle/>
          <a:p>
            <a:r>
              <a:rPr lang="en-IN" sz="5400" dirty="0">
                <a:solidFill>
                  <a:schemeClr val="dk1"/>
                </a:solidFill>
                <a:latin typeface="Figtree Black"/>
                <a:ea typeface="Figtree Black"/>
                <a:cs typeface="Figtree Black"/>
                <a:sym typeface="Figtree Black"/>
              </a:rPr>
              <a:t>Model Evaluation:</a:t>
            </a:r>
            <a:endParaRPr lang="en-IN" dirty="0"/>
          </a:p>
        </p:txBody>
      </p:sp>
      <p:sp>
        <p:nvSpPr>
          <p:cNvPr id="331" name="Google Shape;331;p36">
            <a:extLst>
              <a:ext uri="{FF2B5EF4-FFF2-40B4-BE49-F238E27FC236}">
                <a16:creationId xmlns:a16="http://schemas.microsoft.com/office/drawing/2014/main" id="{314E980E-944C-0023-B7C3-08FFF3C3E57D}"/>
              </a:ext>
            </a:extLst>
          </p:cNvPr>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Tree>
    <p:extLst>
      <p:ext uri="{BB962C8B-B14F-4D97-AF65-F5344CB8AC3E}">
        <p14:creationId xmlns:p14="http://schemas.microsoft.com/office/powerpoint/2010/main" val="2610271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DFB559ED-F529-77D0-ACC5-DA6CFEEBD835}"/>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66D5C53-D381-5470-0A04-2F8E3AE3BFC5}"/>
              </a:ext>
            </a:extLst>
          </p:cNvPr>
          <p:cNvSpPr txBox="1">
            <a:spLocks noGrp="1"/>
          </p:cNvSpPr>
          <p:nvPr>
            <p:ph type="title"/>
          </p:nvPr>
        </p:nvSpPr>
        <p:spPr>
          <a:xfrm>
            <a:off x="425146" y="33834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Regression Models:</a:t>
            </a:r>
            <a:endParaRPr dirty="0"/>
          </a:p>
        </p:txBody>
      </p:sp>
      <p:pic>
        <p:nvPicPr>
          <p:cNvPr id="5" name="Picture 4">
            <a:extLst>
              <a:ext uri="{FF2B5EF4-FFF2-40B4-BE49-F238E27FC236}">
                <a16:creationId xmlns:a16="http://schemas.microsoft.com/office/drawing/2014/main" id="{3EBF335F-7DF1-59B6-91D4-37BA9CF688F5}"/>
              </a:ext>
            </a:extLst>
          </p:cNvPr>
          <p:cNvPicPr>
            <a:picLocks noChangeAspect="1"/>
          </p:cNvPicPr>
          <p:nvPr/>
        </p:nvPicPr>
        <p:blipFill>
          <a:blip r:embed="rId3"/>
          <a:stretch>
            <a:fillRect/>
          </a:stretch>
        </p:blipFill>
        <p:spPr>
          <a:xfrm>
            <a:off x="524500" y="1206782"/>
            <a:ext cx="4696480" cy="504895"/>
          </a:xfrm>
          <a:prstGeom prst="rect">
            <a:avLst/>
          </a:prstGeom>
        </p:spPr>
      </p:pic>
      <p:sp>
        <p:nvSpPr>
          <p:cNvPr id="6" name="TextBox 5">
            <a:extLst>
              <a:ext uri="{FF2B5EF4-FFF2-40B4-BE49-F238E27FC236}">
                <a16:creationId xmlns:a16="http://schemas.microsoft.com/office/drawing/2014/main" id="{7DF7CE5E-B422-ED65-EE4A-5CE5A82BC734}"/>
              </a:ext>
            </a:extLst>
          </p:cNvPr>
          <p:cNvSpPr txBox="1"/>
          <p:nvPr/>
        </p:nvSpPr>
        <p:spPr>
          <a:xfrm>
            <a:off x="425146" y="894050"/>
            <a:ext cx="3078480" cy="307777"/>
          </a:xfrm>
          <a:prstGeom prst="rect">
            <a:avLst/>
          </a:prstGeom>
          <a:noFill/>
        </p:spPr>
        <p:txBody>
          <a:bodyPr wrap="square" rtlCol="0">
            <a:spAutoFit/>
          </a:bodyPr>
          <a:lstStyle/>
          <a:p>
            <a:r>
              <a:rPr lang="en-IN" dirty="0"/>
              <a:t>Outputs:</a:t>
            </a:r>
          </a:p>
        </p:txBody>
      </p:sp>
      <p:grpSp>
        <p:nvGrpSpPr>
          <p:cNvPr id="7" name="Group 6">
            <a:extLst>
              <a:ext uri="{FF2B5EF4-FFF2-40B4-BE49-F238E27FC236}">
                <a16:creationId xmlns:a16="http://schemas.microsoft.com/office/drawing/2014/main" id="{2619570C-4A68-5349-7DF1-8B2891851C84}"/>
              </a:ext>
            </a:extLst>
          </p:cNvPr>
          <p:cNvGrpSpPr/>
          <p:nvPr/>
        </p:nvGrpSpPr>
        <p:grpSpPr>
          <a:xfrm>
            <a:off x="348946" y="2657052"/>
            <a:ext cx="7423454" cy="1846367"/>
            <a:chOff x="425146" y="1757532"/>
            <a:chExt cx="6603426" cy="1549542"/>
          </a:xfrm>
        </p:grpSpPr>
        <p:pic>
          <p:nvPicPr>
            <p:cNvPr id="8" name="Picture 7">
              <a:extLst>
                <a:ext uri="{FF2B5EF4-FFF2-40B4-BE49-F238E27FC236}">
                  <a16:creationId xmlns:a16="http://schemas.microsoft.com/office/drawing/2014/main" id="{0433EF50-9F9E-0F8F-4DD3-DE501BEE75FC}"/>
                </a:ext>
              </a:extLst>
            </p:cNvPr>
            <p:cNvPicPr>
              <a:picLocks noChangeAspect="1"/>
            </p:cNvPicPr>
            <p:nvPr/>
          </p:nvPicPr>
          <p:blipFill>
            <a:blip r:embed="rId4"/>
            <a:stretch>
              <a:fillRect/>
            </a:stretch>
          </p:blipFill>
          <p:spPr>
            <a:xfrm>
              <a:off x="425146" y="1869887"/>
              <a:ext cx="1982774" cy="1408898"/>
            </a:xfrm>
            <a:prstGeom prst="rect">
              <a:avLst/>
            </a:prstGeom>
          </p:spPr>
        </p:pic>
        <p:pic>
          <p:nvPicPr>
            <p:cNvPr id="10" name="Picture 9">
              <a:extLst>
                <a:ext uri="{FF2B5EF4-FFF2-40B4-BE49-F238E27FC236}">
                  <a16:creationId xmlns:a16="http://schemas.microsoft.com/office/drawing/2014/main" id="{05F2E978-3ADB-8180-C287-E8F3142F562A}"/>
                </a:ext>
              </a:extLst>
            </p:cNvPr>
            <p:cNvPicPr>
              <a:picLocks noChangeAspect="1"/>
            </p:cNvPicPr>
            <p:nvPr/>
          </p:nvPicPr>
          <p:blipFill>
            <a:blip r:embed="rId5"/>
            <a:stretch>
              <a:fillRect/>
            </a:stretch>
          </p:blipFill>
          <p:spPr>
            <a:xfrm>
              <a:off x="2493430" y="1757532"/>
              <a:ext cx="2078570" cy="1549542"/>
            </a:xfrm>
            <a:prstGeom prst="rect">
              <a:avLst/>
            </a:prstGeom>
          </p:spPr>
        </p:pic>
        <p:pic>
          <p:nvPicPr>
            <p:cNvPr id="3" name="Picture 2">
              <a:extLst>
                <a:ext uri="{FF2B5EF4-FFF2-40B4-BE49-F238E27FC236}">
                  <a16:creationId xmlns:a16="http://schemas.microsoft.com/office/drawing/2014/main" id="{636105A1-CD7B-6D9E-40C2-07FE69EBA423}"/>
                </a:ext>
              </a:extLst>
            </p:cNvPr>
            <p:cNvPicPr>
              <a:picLocks noChangeAspect="1"/>
            </p:cNvPicPr>
            <p:nvPr/>
          </p:nvPicPr>
          <p:blipFill>
            <a:blip r:embed="rId6"/>
            <a:stretch>
              <a:fillRect/>
            </a:stretch>
          </p:blipFill>
          <p:spPr>
            <a:xfrm>
              <a:off x="4892040" y="1757532"/>
              <a:ext cx="2136532" cy="1549542"/>
            </a:xfrm>
            <a:prstGeom prst="rect">
              <a:avLst/>
            </a:prstGeom>
          </p:spPr>
        </p:pic>
      </p:grpSp>
      <p:pic>
        <p:nvPicPr>
          <p:cNvPr id="11" name="Picture 10">
            <a:extLst>
              <a:ext uri="{FF2B5EF4-FFF2-40B4-BE49-F238E27FC236}">
                <a16:creationId xmlns:a16="http://schemas.microsoft.com/office/drawing/2014/main" id="{4AD3E905-D080-ECAF-0941-1EEC0FFB955B}"/>
              </a:ext>
            </a:extLst>
          </p:cNvPr>
          <p:cNvPicPr>
            <a:picLocks noChangeAspect="1"/>
          </p:cNvPicPr>
          <p:nvPr/>
        </p:nvPicPr>
        <p:blipFill>
          <a:blip r:embed="rId7"/>
          <a:stretch>
            <a:fillRect/>
          </a:stretch>
        </p:blipFill>
        <p:spPr>
          <a:xfrm>
            <a:off x="524500" y="1869996"/>
            <a:ext cx="4391638" cy="628738"/>
          </a:xfrm>
          <a:prstGeom prst="rect">
            <a:avLst/>
          </a:prstGeom>
        </p:spPr>
      </p:pic>
    </p:spTree>
    <p:extLst>
      <p:ext uri="{BB962C8B-B14F-4D97-AF65-F5344CB8AC3E}">
        <p14:creationId xmlns:p14="http://schemas.microsoft.com/office/powerpoint/2010/main" val="9890880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F28F762D-E1DF-EAC3-FB85-85949DEB74DA}"/>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96DF706D-F7F1-528A-D5E9-61B16FFABC2F}"/>
              </a:ext>
            </a:extLst>
          </p:cNvPr>
          <p:cNvSpPr txBox="1">
            <a:spLocks noGrp="1"/>
          </p:cNvSpPr>
          <p:nvPr>
            <p:ph type="title"/>
          </p:nvPr>
        </p:nvSpPr>
        <p:spPr>
          <a:xfrm>
            <a:off x="478486" y="3231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Insights (Regression Models):</a:t>
            </a:r>
            <a:endParaRPr dirty="0"/>
          </a:p>
        </p:txBody>
      </p:sp>
      <p:sp>
        <p:nvSpPr>
          <p:cNvPr id="3" name="Subtitle 2">
            <a:extLst>
              <a:ext uri="{FF2B5EF4-FFF2-40B4-BE49-F238E27FC236}">
                <a16:creationId xmlns:a16="http://schemas.microsoft.com/office/drawing/2014/main" id="{658915C1-7412-0640-4572-607FFE07DBFF}"/>
              </a:ext>
            </a:extLst>
          </p:cNvPr>
          <p:cNvSpPr>
            <a:spLocks noGrp="1" noChangeArrowheads="1"/>
          </p:cNvSpPr>
          <p:nvPr>
            <p:ph type="subTitle" idx="1"/>
          </p:nvPr>
        </p:nvSpPr>
        <p:spPr bwMode="auto">
          <a:xfrm>
            <a:off x="380645" y="895805"/>
            <a:ext cx="8413731"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Linear and Ridge Regression</a:t>
            </a:r>
            <a:r>
              <a:rPr kumimoji="0" lang="en-US" altLang="en-US" sz="1600" b="0" i="0" u="none" strike="noStrike" cap="none" normalizeH="0" baseline="0" dirty="0">
                <a:ln>
                  <a:noFill/>
                </a:ln>
                <a:solidFill>
                  <a:schemeClr val="tx1"/>
                </a:solidFill>
                <a:effectLst/>
                <a:latin typeface="Arial" panose="020B0604020202020204" pitchFamily="34" charset="0"/>
              </a:rPr>
              <a:t> perform equally well with high R² and low RMSE.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Lasso Regression</a:t>
            </a:r>
            <a:r>
              <a:rPr kumimoji="0" lang="en-US" altLang="en-US" sz="1600" b="0" i="0" u="none" strike="noStrike" cap="none" normalizeH="0" baseline="0" dirty="0">
                <a:ln>
                  <a:noFill/>
                </a:ln>
                <a:solidFill>
                  <a:schemeClr val="tx1"/>
                </a:solidFill>
                <a:effectLst/>
                <a:latin typeface="Arial" panose="020B0604020202020204" pitchFamily="34" charset="0"/>
              </a:rPr>
              <a:t> sacrifices some accuracy for simplicity by shrinking some coefficients to zero.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RMSE Comparison: </a:t>
            </a:r>
            <a:r>
              <a:rPr kumimoji="0" lang="en-US" altLang="en-US" sz="1600" b="0" i="0" u="none" strike="noStrike" cap="none" normalizeH="0" baseline="0" dirty="0">
                <a:ln>
                  <a:noFill/>
                </a:ln>
                <a:solidFill>
                  <a:schemeClr val="tx1"/>
                </a:solidFill>
                <a:effectLst/>
                <a:latin typeface="Arial" panose="020B0604020202020204" pitchFamily="34" charset="0"/>
              </a:rPr>
              <a:t>This shows that Lasso has the highest RMSE, indicating a slightly higher prediction error.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R² Score Comparison: </a:t>
            </a:r>
            <a:r>
              <a:rPr kumimoji="0" lang="en-US" altLang="en-US" sz="1600" b="0" i="0" u="none" strike="noStrike" cap="none" normalizeH="0" baseline="0" dirty="0">
                <a:ln>
                  <a:noFill/>
                </a:ln>
                <a:solidFill>
                  <a:schemeClr val="tx1"/>
                </a:solidFill>
                <a:effectLst/>
                <a:latin typeface="Arial" panose="020B0604020202020204" pitchFamily="34" charset="0"/>
              </a:rPr>
              <a:t>Linear and Ridge Regression have nearly identical R² scores, indicating they explain the variance in the data similarly.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Summary: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Linear and Ridge are the most effective models for this dataset, with similar performance.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Lasso provides a more simplified model by shrinking some coefficients but sacrifices a slight bit of accuracy in doing so.</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4637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5593BE9C-26E5-9DD6-904E-CEF550552DFB}"/>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3C621592-3DA9-F2E3-7DE6-D1E49F49605B}"/>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dirty="0"/>
              <a:t>Results and Comparison (ARIMA and Prophet):</a:t>
            </a:r>
            <a:endParaRPr sz="2400" dirty="0"/>
          </a:p>
        </p:txBody>
      </p:sp>
      <p:sp>
        <p:nvSpPr>
          <p:cNvPr id="3" name="Rectangle 2">
            <a:extLst>
              <a:ext uri="{FF2B5EF4-FFF2-40B4-BE49-F238E27FC236}">
                <a16:creationId xmlns:a16="http://schemas.microsoft.com/office/drawing/2014/main" id="{6FDAF969-8DFF-C860-063B-3AE01BA96D3F}"/>
              </a:ext>
            </a:extLst>
          </p:cNvPr>
          <p:cNvSpPr>
            <a:spLocks noChangeArrowheads="1"/>
          </p:cNvSpPr>
          <p:nvPr/>
        </p:nvSpPr>
        <p:spPr bwMode="auto">
          <a:xfrm>
            <a:off x="399597" y="623799"/>
            <a:ext cx="794766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600" dirty="0"/>
          </a:p>
          <a:p>
            <a:r>
              <a:rPr lang="en-US" sz="1600" dirty="0"/>
              <a:t>The ARIMA model (Order: 5,1,0) was evaluated using RMSE to predict energy consumption, revealing key patterns. The Prophet model, designed for seasonal time series, was compared to ARIMA, highlighting seasonal trends and holidays. Both models' forecast accuracy, including RMSE, was assessed through visual plots of forecasted vs. actual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ARIMA: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Best for stationary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Requires careful parameter selection (p, d, q).</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Does not handle holidays or special events well.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Prophet: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Handles holidays and seasonal trends effectively.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Less sensitive to parameter tuning.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Works well with missing data.</a:t>
            </a:r>
          </a:p>
        </p:txBody>
      </p:sp>
    </p:spTree>
    <p:extLst>
      <p:ext uri="{BB962C8B-B14F-4D97-AF65-F5344CB8AC3E}">
        <p14:creationId xmlns:p14="http://schemas.microsoft.com/office/powerpoint/2010/main" val="1117925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CC060E6A-8252-01FD-6EAE-5D7D6BA87A9A}"/>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D399D26E-E2B2-D47C-25BC-8ACCF2EE415D}"/>
              </a:ext>
            </a:extLst>
          </p:cNvPr>
          <p:cNvSpPr txBox="1">
            <a:spLocks noGrp="1"/>
          </p:cNvSpPr>
          <p:nvPr>
            <p:ph type="title"/>
          </p:nvPr>
        </p:nvSpPr>
        <p:spPr>
          <a:xfrm>
            <a:off x="2132006" y="30630"/>
            <a:ext cx="10582939" cy="3230076"/>
          </a:xfrm>
          <a:prstGeom prst="rect">
            <a:avLst/>
          </a:prstGeom>
        </p:spPr>
        <p:txBody>
          <a:bodyPr spcFirstLastPara="1" wrap="square" lIns="91425" tIns="91425" rIns="91425" bIns="91425" anchor="b" anchorCtr="0">
            <a:noAutofit/>
          </a:bodyPr>
          <a:lstStyle/>
          <a:p>
            <a:r>
              <a:rPr lang="en-IN" sz="5400" dirty="0">
                <a:solidFill>
                  <a:schemeClr val="dk1"/>
                </a:solidFill>
                <a:latin typeface="Figtree Black"/>
                <a:ea typeface="Figtree Black"/>
                <a:cs typeface="Figtree Black"/>
                <a:sym typeface="Figtree Black"/>
              </a:rPr>
              <a:t>Conclusion:</a:t>
            </a:r>
            <a:br>
              <a:rPr lang="en-IN" sz="5400" u="sng" dirty="0">
                <a:solidFill>
                  <a:schemeClr val="dk1"/>
                </a:solidFill>
                <a:latin typeface="Figtree Black"/>
                <a:ea typeface="Figtree Black"/>
                <a:cs typeface="Figtree Black"/>
                <a:sym typeface="Figtree Black"/>
              </a:rPr>
            </a:br>
            <a:endParaRPr dirty="0"/>
          </a:p>
        </p:txBody>
      </p:sp>
      <p:sp>
        <p:nvSpPr>
          <p:cNvPr id="331" name="Google Shape;331;p36">
            <a:extLst>
              <a:ext uri="{FF2B5EF4-FFF2-40B4-BE49-F238E27FC236}">
                <a16:creationId xmlns:a16="http://schemas.microsoft.com/office/drawing/2014/main" id="{0C5BEFE5-6FDB-04DE-BD6D-F9FA8B98BC3F}"/>
              </a:ext>
            </a:extLst>
          </p:cNvPr>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2" name="TextBox 1">
            <a:extLst>
              <a:ext uri="{FF2B5EF4-FFF2-40B4-BE49-F238E27FC236}">
                <a16:creationId xmlns:a16="http://schemas.microsoft.com/office/drawing/2014/main" id="{AF506F5A-277D-3990-8850-B9C926E7C8B9}"/>
              </a:ext>
            </a:extLst>
          </p:cNvPr>
          <p:cNvSpPr txBox="1"/>
          <p:nvPr/>
        </p:nvSpPr>
        <p:spPr>
          <a:xfrm>
            <a:off x="2042160" y="2453640"/>
            <a:ext cx="4602480" cy="523220"/>
          </a:xfrm>
          <a:prstGeom prst="rect">
            <a:avLst/>
          </a:prstGeom>
          <a:noFill/>
        </p:spPr>
        <p:txBody>
          <a:bodyPr wrap="square" rtlCol="0">
            <a:spAutoFit/>
          </a:bodyPr>
          <a:lstStyle/>
          <a:p>
            <a:r>
              <a:rPr lang="en-IN" dirty="0">
                <a:latin typeface="Figtree Black" panose="020B0604020202020204" charset="0"/>
              </a:rPr>
              <a:t>GITHUB: https://github.com/gnananawin/Energy-consumption-and-Prediction.git</a:t>
            </a:r>
          </a:p>
        </p:txBody>
      </p:sp>
    </p:spTree>
    <p:extLst>
      <p:ext uri="{BB962C8B-B14F-4D97-AF65-F5344CB8AC3E}">
        <p14:creationId xmlns:p14="http://schemas.microsoft.com/office/powerpoint/2010/main" val="223510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31AFDD93-1D7B-E1F7-E31B-5AAE3C3290B2}"/>
            </a:ext>
          </a:extLst>
        </p:cNvPr>
        <p:cNvGrpSpPr/>
        <p:nvPr/>
      </p:nvGrpSpPr>
      <p:grpSpPr>
        <a:xfrm>
          <a:off x="0" y="0"/>
          <a:ext cx="0" cy="0"/>
          <a:chOff x="0" y="0"/>
          <a:chExt cx="0" cy="0"/>
        </a:xfrm>
      </p:grpSpPr>
      <p:sp>
        <p:nvSpPr>
          <p:cNvPr id="1252" name="Google Shape;1252;p63">
            <a:extLst>
              <a:ext uri="{FF2B5EF4-FFF2-40B4-BE49-F238E27FC236}">
                <a16:creationId xmlns:a16="http://schemas.microsoft.com/office/drawing/2014/main" id="{E062D203-2B43-3DEA-970D-1B665F0220AE}"/>
              </a:ext>
            </a:extLst>
          </p:cNvPr>
          <p:cNvSpPr txBox="1">
            <a:spLocks noGrp="1"/>
          </p:cNvSpPr>
          <p:nvPr>
            <p:ph type="subTitle" idx="1"/>
          </p:nvPr>
        </p:nvSpPr>
        <p:spPr>
          <a:xfrm>
            <a:off x="670561" y="594361"/>
            <a:ext cx="7528560" cy="373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In this project, we progressed through four key milestones. In </a:t>
            </a:r>
            <a:r>
              <a:rPr lang="en-US" sz="1800" b="1" dirty="0"/>
              <a:t>Milestone 1</a:t>
            </a:r>
            <a:r>
              <a:rPr lang="en-US" sz="1800" dirty="0"/>
              <a:t>, we conducted basic exploration, gaining insights into the dataset. </a:t>
            </a:r>
            <a:r>
              <a:rPr lang="en-US" sz="1800" b="1" dirty="0"/>
              <a:t>Milestone 2</a:t>
            </a:r>
            <a:r>
              <a:rPr lang="en-US" sz="1800" dirty="0"/>
              <a:t> focused on visualizing parameters and performing feature engineering to prepare the data for modeling. In </a:t>
            </a:r>
            <a:r>
              <a:rPr lang="en-US" sz="1800" b="1" dirty="0"/>
              <a:t>Milestone 3</a:t>
            </a:r>
            <a:r>
              <a:rPr lang="en-US" sz="1800" dirty="0"/>
              <a:t>, we implemented regression models to predict energy consumption. Finally, in </a:t>
            </a:r>
            <a:r>
              <a:rPr lang="en-US" sz="1800" b="1" dirty="0"/>
              <a:t>Milestone 4</a:t>
            </a:r>
            <a:r>
              <a:rPr lang="en-US" sz="1800" dirty="0"/>
              <a:t>, we explored time series forecasting using ARIMA and Prophet models, analyzing their accuracy in predicting future energy usage. Each milestone built upon the previous one, enhancing our understanding and prediction capabilities, ultimately leading to a comprehensive analysis of energy consumption trends. Through these efforts, we have achieved an efficient and reliable analysis and prediction of energy consumption patterns.</a:t>
            </a:r>
            <a:endParaRPr sz="1800" u="sng" dirty="0"/>
          </a:p>
        </p:txBody>
      </p:sp>
    </p:spTree>
    <p:extLst>
      <p:ext uri="{BB962C8B-B14F-4D97-AF65-F5344CB8AC3E}">
        <p14:creationId xmlns:p14="http://schemas.microsoft.com/office/powerpoint/2010/main" val="2153708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935666" y="886050"/>
            <a:ext cx="10582939" cy="3230076"/>
          </a:xfrm>
          <a:prstGeom prst="rect">
            <a:avLst/>
          </a:prstGeom>
        </p:spPr>
        <p:txBody>
          <a:bodyPr spcFirstLastPara="1" wrap="square" lIns="91425" tIns="91425" rIns="91425" bIns="91425" anchor="b" anchorCtr="0">
            <a:noAutofit/>
          </a:bodyPr>
          <a:lstStyle/>
          <a:p>
            <a:r>
              <a:rPr lang="en-IN" sz="5400" dirty="0">
                <a:solidFill>
                  <a:schemeClr val="dk1"/>
                </a:solidFill>
                <a:latin typeface="Figtree Black"/>
                <a:ea typeface="Figtree Black"/>
                <a:cs typeface="Figtree Black"/>
                <a:sym typeface="Figtree Black"/>
              </a:rPr>
              <a:t>Project Objective and Overview:</a:t>
            </a:r>
            <a:br>
              <a:rPr lang="en-IN" sz="5400" u="sng" dirty="0">
                <a:solidFill>
                  <a:schemeClr val="dk1"/>
                </a:solidFill>
                <a:latin typeface="Figtree Black"/>
                <a:ea typeface="Figtree Black"/>
                <a:cs typeface="Figtree Black"/>
                <a:sym typeface="Figtree Black"/>
              </a:rPr>
            </a:br>
            <a:endParaRPr dirty="0"/>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3">
          <a:extLst>
            <a:ext uri="{FF2B5EF4-FFF2-40B4-BE49-F238E27FC236}">
              <a16:creationId xmlns:a16="http://schemas.microsoft.com/office/drawing/2014/main" id="{5E742D4D-91A6-9ADC-28CB-BEF6A77D39B6}"/>
            </a:ext>
          </a:extLst>
        </p:cNvPr>
        <p:cNvGrpSpPr/>
        <p:nvPr/>
      </p:nvGrpSpPr>
      <p:grpSpPr>
        <a:xfrm>
          <a:off x="0" y="0"/>
          <a:ext cx="0" cy="0"/>
          <a:chOff x="0" y="0"/>
          <a:chExt cx="0" cy="0"/>
        </a:xfrm>
      </p:grpSpPr>
      <p:sp>
        <p:nvSpPr>
          <p:cNvPr id="414" name="Google Shape;414;p43">
            <a:extLst>
              <a:ext uri="{FF2B5EF4-FFF2-40B4-BE49-F238E27FC236}">
                <a16:creationId xmlns:a16="http://schemas.microsoft.com/office/drawing/2014/main" id="{6CB7B4CA-8C9C-2896-119E-80120F4DC14B}"/>
              </a:ext>
            </a:extLst>
          </p:cNvPr>
          <p:cNvSpPr txBox="1">
            <a:spLocks noGrp="1"/>
          </p:cNvSpPr>
          <p:nvPr>
            <p:ph type="title"/>
          </p:nvPr>
        </p:nvSpPr>
        <p:spPr>
          <a:xfrm>
            <a:off x="1561948" y="2008408"/>
            <a:ext cx="5855100" cy="76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800" dirty="0"/>
              <a:t>Thank You</a:t>
            </a:r>
            <a:endParaRPr sz="4800" dirty="0"/>
          </a:p>
        </p:txBody>
      </p:sp>
    </p:spTree>
    <p:extLst>
      <p:ext uri="{BB962C8B-B14F-4D97-AF65-F5344CB8AC3E}">
        <p14:creationId xmlns:p14="http://schemas.microsoft.com/office/powerpoint/2010/main" val="3478781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791B67E6-7EBF-230F-3F54-6ED26D0EDF9B}"/>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21EBAF1D-BF23-37A9-7272-B7D3F289D6BF}"/>
              </a:ext>
            </a:extLst>
          </p:cNvPr>
          <p:cNvSpPr txBox="1">
            <a:spLocks noGrp="1"/>
          </p:cNvSpPr>
          <p:nvPr>
            <p:ph type="title"/>
          </p:nvPr>
        </p:nvSpPr>
        <p:spPr>
          <a:xfrm>
            <a:off x="743800" y="-208994"/>
            <a:ext cx="3240741" cy="1846935"/>
          </a:xfrm>
          <a:prstGeom prst="rect">
            <a:avLst/>
          </a:prstGeom>
        </p:spPr>
        <p:txBody>
          <a:bodyPr spcFirstLastPara="1" wrap="square" lIns="91425" tIns="91425" rIns="91425" bIns="91425" anchor="b" anchorCtr="0">
            <a:noAutofit/>
          </a:bodyPr>
          <a:lstStyle/>
          <a:p>
            <a:r>
              <a:rPr lang="en-IN" sz="2400" dirty="0"/>
              <a:t>Project Objective</a:t>
            </a:r>
            <a:r>
              <a:rPr lang="en-IN" sz="2400" dirty="0">
                <a:solidFill>
                  <a:schemeClr val="dk1"/>
                </a:solidFill>
                <a:latin typeface="Figtree Black"/>
                <a:ea typeface="Figtree Black"/>
                <a:cs typeface="Figtree Black"/>
                <a:sym typeface="Figtree Black"/>
              </a:rPr>
              <a:t>:</a:t>
            </a:r>
            <a:br>
              <a:rPr lang="en-IN" sz="3600" dirty="0">
                <a:solidFill>
                  <a:schemeClr val="dk1"/>
                </a:solidFill>
                <a:latin typeface="Figtree Black"/>
                <a:ea typeface="Figtree Black"/>
                <a:cs typeface="Figtree Black"/>
                <a:sym typeface="Figtree Black"/>
              </a:rPr>
            </a:br>
            <a:endParaRPr sz="3600" dirty="0"/>
          </a:p>
        </p:txBody>
      </p:sp>
      <p:sp>
        <p:nvSpPr>
          <p:cNvPr id="2" name="TextBox 1">
            <a:extLst>
              <a:ext uri="{FF2B5EF4-FFF2-40B4-BE49-F238E27FC236}">
                <a16:creationId xmlns:a16="http://schemas.microsoft.com/office/drawing/2014/main" id="{8E7A5BD5-1779-A57D-DA09-B13770A330F9}"/>
              </a:ext>
            </a:extLst>
          </p:cNvPr>
          <p:cNvSpPr txBox="1"/>
          <p:nvPr/>
        </p:nvSpPr>
        <p:spPr>
          <a:xfrm>
            <a:off x="974463" y="1164781"/>
            <a:ext cx="6861048" cy="3046988"/>
          </a:xfrm>
          <a:prstGeom prst="rect">
            <a:avLst/>
          </a:prstGeom>
          <a:noFill/>
        </p:spPr>
        <p:txBody>
          <a:bodyPr wrap="square" rtlCol="0">
            <a:spAutoFit/>
          </a:bodyPr>
          <a:lstStyle/>
          <a:p>
            <a:r>
              <a:rPr lang="en-US" sz="1600" dirty="0"/>
              <a:t>The primary objective of this project is to analyze household power consumption data to:</a:t>
            </a:r>
          </a:p>
          <a:p>
            <a:pPr>
              <a:buFont typeface="Arial" panose="020B0604020202020204" pitchFamily="34" charset="0"/>
              <a:buChar char="•"/>
            </a:pPr>
            <a:r>
              <a:rPr lang="en-US" sz="1600" b="1" dirty="0"/>
              <a:t>Identify consumption patterns</a:t>
            </a:r>
            <a:r>
              <a:rPr lang="en-US" sz="1600" dirty="0"/>
              <a:t>: Understand how energy usage varies over time and across different appliances.</a:t>
            </a:r>
          </a:p>
          <a:p>
            <a:pPr>
              <a:buFont typeface="Arial" panose="020B0604020202020204" pitchFamily="34" charset="0"/>
              <a:buChar char="•"/>
            </a:pPr>
            <a:r>
              <a:rPr lang="en-US" sz="1600" b="1" dirty="0"/>
              <a:t>Discover peak usage times</a:t>
            </a:r>
            <a:r>
              <a:rPr lang="en-US" sz="1600" dirty="0"/>
              <a:t>: Pinpoint the times when energy demand is at its highest.</a:t>
            </a:r>
          </a:p>
          <a:p>
            <a:pPr>
              <a:buFont typeface="Arial" panose="020B0604020202020204" pitchFamily="34" charset="0"/>
              <a:buChar char="•"/>
            </a:pPr>
            <a:r>
              <a:rPr lang="en-US" sz="1600" b="1" dirty="0"/>
              <a:t>Handle data challenges</a:t>
            </a:r>
            <a:r>
              <a:rPr lang="en-US" sz="1600" dirty="0"/>
              <a:t>: Address missing values and fluctuations to ensure accurate analysis.</a:t>
            </a:r>
          </a:p>
          <a:p>
            <a:pPr>
              <a:buFont typeface="Arial" panose="020B0604020202020204" pitchFamily="34" charset="0"/>
              <a:buChar char="•"/>
            </a:pPr>
            <a:r>
              <a:rPr lang="en-US" sz="1600" b="1" dirty="0"/>
              <a:t>Forecast future demand</a:t>
            </a:r>
            <a:r>
              <a:rPr lang="en-US" sz="1600" dirty="0"/>
              <a:t>: Use advanced time-series models to predict household energy requirements.</a:t>
            </a:r>
          </a:p>
          <a:p>
            <a:pPr>
              <a:buFont typeface="Arial" panose="020B0604020202020204" pitchFamily="34" charset="0"/>
              <a:buChar char="•"/>
            </a:pPr>
            <a:r>
              <a:rPr lang="en-US" sz="1600" b="1" dirty="0"/>
              <a:t>Derive actionable insights</a:t>
            </a:r>
            <a:r>
              <a:rPr lang="en-US" sz="1600" dirty="0"/>
              <a:t>: Provide recommendations for optimizing energy consumption and improving energy efficiency in households.</a:t>
            </a:r>
          </a:p>
        </p:txBody>
      </p:sp>
    </p:spTree>
    <p:extLst>
      <p:ext uri="{BB962C8B-B14F-4D97-AF65-F5344CB8AC3E}">
        <p14:creationId xmlns:p14="http://schemas.microsoft.com/office/powerpoint/2010/main" val="2808237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9DB353CE-CC4B-DED3-27A9-A10609AA8B07}"/>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F30C734D-9B4F-C4AD-C89E-BE8C74220502}"/>
              </a:ext>
            </a:extLst>
          </p:cNvPr>
          <p:cNvSpPr txBox="1">
            <a:spLocks noGrp="1"/>
          </p:cNvSpPr>
          <p:nvPr>
            <p:ph type="title"/>
          </p:nvPr>
        </p:nvSpPr>
        <p:spPr>
          <a:xfrm>
            <a:off x="723630" y="-202270"/>
            <a:ext cx="3240741" cy="1846935"/>
          </a:xfrm>
          <a:prstGeom prst="rect">
            <a:avLst/>
          </a:prstGeom>
        </p:spPr>
        <p:txBody>
          <a:bodyPr spcFirstLastPara="1" wrap="square" lIns="91425" tIns="91425" rIns="91425" bIns="91425" anchor="b" anchorCtr="0">
            <a:noAutofit/>
          </a:bodyPr>
          <a:lstStyle/>
          <a:p>
            <a:r>
              <a:rPr lang="en-IN" sz="2400" dirty="0"/>
              <a:t>Project Overview:</a:t>
            </a:r>
            <a:br>
              <a:rPr lang="en-IN" sz="3600" dirty="0">
                <a:solidFill>
                  <a:schemeClr val="dk1"/>
                </a:solidFill>
                <a:latin typeface="Figtree Black"/>
                <a:ea typeface="Figtree Black"/>
                <a:cs typeface="Figtree Black"/>
                <a:sym typeface="Figtree Black"/>
              </a:rPr>
            </a:br>
            <a:endParaRPr sz="3600" dirty="0"/>
          </a:p>
        </p:txBody>
      </p:sp>
      <p:sp>
        <p:nvSpPr>
          <p:cNvPr id="2" name="TextBox 1">
            <a:extLst>
              <a:ext uri="{FF2B5EF4-FFF2-40B4-BE49-F238E27FC236}">
                <a16:creationId xmlns:a16="http://schemas.microsoft.com/office/drawing/2014/main" id="{BB88E71F-99F4-5D59-C8AD-294E2EE42B07}"/>
              </a:ext>
            </a:extLst>
          </p:cNvPr>
          <p:cNvSpPr txBox="1"/>
          <p:nvPr/>
        </p:nvSpPr>
        <p:spPr>
          <a:xfrm>
            <a:off x="954293" y="1110993"/>
            <a:ext cx="6861048" cy="3293209"/>
          </a:xfrm>
          <a:prstGeom prst="rect">
            <a:avLst/>
          </a:prstGeom>
          <a:noFill/>
        </p:spPr>
        <p:txBody>
          <a:bodyPr wrap="square" rtlCol="0">
            <a:spAutoFit/>
          </a:bodyPr>
          <a:lstStyle/>
          <a:p>
            <a:r>
              <a:rPr lang="en-IN" sz="1600" dirty="0"/>
              <a:t>The project analyses household energy usage using a dataset with minute-level data on power consumption, voltage, intensity, and appliance usage.</a:t>
            </a:r>
          </a:p>
          <a:p>
            <a:r>
              <a:rPr lang="en-IN" sz="1600" b="1" dirty="0"/>
              <a:t>Milestones:</a:t>
            </a:r>
          </a:p>
          <a:p>
            <a:pPr>
              <a:buFont typeface="+mj-lt"/>
              <a:buAutoNum type="arabicPeriod"/>
            </a:pPr>
            <a:r>
              <a:rPr lang="en-IN" sz="1600" b="1" dirty="0"/>
              <a:t>Data Exploration</a:t>
            </a:r>
            <a:r>
              <a:rPr lang="en-IN" sz="1600" dirty="0"/>
              <a:t>: Examined dataset structure and handled missing data.</a:t>
            </a:r>
          </a:p>
          <a:p>
            <a:pPr>
              <a:buFont typeface="+mj-lt"/>
              <a:buAutoNum type="arabicPeriod"/>
            </a:pPr>
            <a:r>
              <a:rPr lang="en-IN" sz="1600" b="1" dirty="0"/>
              <a:t>Visualization &amp; Encoding</a:t>
            </a:r>
            <a:r>
              <a:rPr lang="en-IN" sz="1600" dirty="0"/>
              <a:t>: Visualized trends and encoded time-based features.</a:t>
            </a:r>
          </a:p>
          <a:p>
            <a:pPr>
              <a:buFont typeface="+mj-lt"/>
              <a:buAutoNum type="arabicPeriod"/>
            </a:pPr>
            <a:r>
              <a:rPr lang="en-IN" sz="1600" b="1" dirty="0"/>
              <a:t>Model Creation</a:t>
            </a:r>
            <a:r>
              <a:rPr lang="en-IN" sz="1600" dirty="0"/>
              <a:t>: Developed regression models to analyse consumption.</a:t>
            </a:r>
          </a:p>
          <a:p>
            <a:pPr>
              <a:buFont typeface="+mj-lt"/>
              <a:buAutoNum type="arabicPeriod"/>
            </a:pPr>
            <a:r>
              <a:rPr lang="en-IN" sz="1600" b="1" dirty="0"/>
              <a:t>Forecasting</a:t>
            </a:r>
            <a:r>
              <a:rPr lang="en-IN" sz="1600" dirty="0"/>
              <a:t>: Predicted future energy usage with ARIMA and Prophet.</a:t>
            </a:r>
          </a:p>
          <a:p>
            <a:r>
              <a:rPr lang="en-IN" sz="1600" b="1" dirty="0"/>
              <a:t>Outcome:</a:t>
            </a:r>
          </a:p>
          <a:p>
            <a:r>
              <a:rPr lang="en-IN" sz="1600" dirty="0"/>
              <a:t>Insights into energy patterns and models for forecasting consumption.</a:t>
            </a:r>
          </a:p>
        </p:txBody>
      </p:sp>
    </p:spTree>
    <p:extLst>
      <p:ext uri="{BB962C8B-B14F-4D97-AF65-F5344CB8AC3E}">
        <p14:creationId xmlns:p14="http://schemas.microsoft.com/office/powerpoint/2010/main" val="4140508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6994CB8B-C71C-BCFF-DBC1-C2C40023A0F7}"/>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F70E297C-CBBC-E35E-167C-94A369290B55}"/>
              </a:ext>
            </a:extLst>
          </p:cNvPr>
          <p:cNvSpPr txBox="1">
            <a:spLocks noGrp="1"/>
          </p:cNvSpPr>
          <p:nvPr>
            <p:ph type="title"/>
          </p:nvPr>
        </p:nvSpPr>
        <p:spPr>
          <a:xfrm>
            <a:off x="2116766" y="175410"/>
            <a:ext cx="10582939" cy="3230076"/>
          </a:xfrm>
          <a:prstGeom prst="rect">
            <a:avLst/>
          </a:prstGeom>
        </p:spPr>
        <p:txBody>
          <a:bodyPr spcFirstLastPara="1" wrap="square" lIns="91425" tIns="91425" rIns="91425" bIns="91425" anchor="b" anchorCtr="0">
            <a:noAutofit/>
          </a:bodyPr>
          <a:lstStyle/>
          <a:p>
            <a:r>
              <a:rPr lang="en-IN" sz="5400" dirty="0">
                <a:solidFill>
                  <a:schemeClr val="dk1"/>
                </a:solidFill>
                <a:latin typeface="Figtree Black"/>
                <a:ea typeface="Figtree Black"/>
                <a:cs typeface="Figtree Black"/>
                <a:sym typeface="Figtree Black"/>
              </a:rPr>
              <a:t>Milestone 1:</a:t>
            </a:r>
            <a:br>
              <a:rPr lang="en-IN" sz="5400" u="sng" dirty="0">
                <a:solidFill>
                  <a:schemeClr val="dk1"/>
                </a:solidFill>
                <a:latin typeface="Figtree Black"/>
                <a:ea typeface="Figtree Black"/>
                <a:cs typeface="Figtree Black"/>
                <a:sym typeface="Figtree Black"/>
              </a:rPr>
            </a:br>
            <a:endParaRPr dirty="0"/>
          </a:p>
        </p:txBody>
      </p:sp>
      <p:sp>
        <p:nvSpPr>
          <p:cNvPr id="331" name="Google Shape;331;p36">
            <a:extLst>
              <a:ext uri="{FF2B5EF4-FFF2-40B4-BE49-F238E27FC236}">
                <a16:creationId xmlns:a16="http://schemas.microsoft.com/office/drawing/2014/main" id="{A4AC2027-AD72-635E-0B10-D25B49E47D50}"/>
              </a:ext>
            </a:extLst>
          </p:cNvPr>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 name="TextBox 1">
            <a:extLst>
              <a:ext uri="{FF2B5EF4-FFF2-40B4-BE49-F238E27FC236}">
                <a16:creationId xmlns:a16="http://schemas.microsoft.com/office/drawing/2014/main" id="{E1BADCC3-3E1D-2CCC-0138-A55D324760AA}"/>
              </a:ext>
            </a:extLst>
          </p:cNvPr>
          <p:cNvSpPr txBox="1"/>
          <p:nvPr/>
        </p:nvSpPr>
        <p:spPr>
          <a:xfrm>
            <a:off x="2508575" y="2476500"/>
            <a:ext cx="5013960" cy="338554"/>
          </a:xfrm>
          <a:prstGeom prst="rect">
            <a:avLst/>
          </a:prstGeom>
          <a:noFill/>
        </p:spPr>
        <p:txBody>
          <a:bodyPr wrap="square" rtlCol="0">
            <a:spAutoFit/>
          </a:bodyPr>
          <a:lstStyle/>
          <a:p>
            <a:r>
              <a:rPr lang="en-IN" sz="1600" dirty="0">
                <a:latin typeface="Figtree Black" panose="020B0604020202020204" charset="0"/>
              </a:rPr>
              <a:t>(BASIC DATA EXPLORATION)</a:t>
            </a:r>
          </a:p>
        </p:txBody>
      </p:sp>
    </p:spTree>
    <p:extLst>
      <p:ext uri="{BB962C8B-B14F-4D97-AF65-F5344CB8AC3E}">
        <p14:creationId xmlns:p14="http://schemas.microsoft.com/office/powerpoint/2010/main" val="405570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9B064381-BBFB-1CBE-73E3-E369AE34FBD6}"/>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C1449A92-5B9A-3393-076F-D46AFC163F5C}"/>
              </a:ext>
            </a:extLst>
          </p:cNvPr>
          <p:cNvSpPr txBox="1">
            <a:spLocks noGrp="1"/>
          </p:cNvSpPr>
          <p:nvPr>
            <p:ph type="title"/>
          </p:nvPr>
        </p:nvSpPr>
        <p:spPr>
          <a:xfrm>
            <a:off x="278573" y="27021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Dataset Description:</a:t>
            </a:r>
            <a:endParaRPr dirty="0"/>
          </a:p>
        </p:txBody>
      </p:sp>
      <p:sp>
        <p:nvSpPr>
          <p:cNvPr id="1252" name="Google Shape;1252;p63">
            <a:extLst>
              <a:ext uri="{FF2B5EF4-FFF2-40B4-BE49-F238E27FC236}">
                <a16:creationId xmlns:a16="http://schemas.microsoft.com/office/drawing/2014/main" id="{C96CA943-1E25-0F4E-3AF9-AF19D2149492}"/>
              </a:ext>
            </a:extLst>
          </p:cNvPr>
          <p:cNvSpPr txBox="1">
            <a:spLocks noGrp="1"/>
          </p:cNvSpPr>
          <p:nvPr>
            <p:ph type="subTitle" idx="1"/>
          </p:nvPr>
        </p:nvSpPr>
        <p:spPr>
          <a:xfrm>
            <a:off x="592150" y="1092071"/>
            <a:ext cx="7785368" cy="35001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600" b="1" dirty="0"/>
              <a:t>Key Features</a:t>
            </a:r>
            <a:r>
              <a:rPr lang="en-US" sz="1600" dirty="0"/>
              <a:t>:</a:t>
            </a:r>
          </a:p>
          <a:p>
            <a:pPr marL="139700" indent="0">
              <a:buNone/>
            </a:pPr>
            <a:r>
              <a:rPr lang="en-US" sz="1600" b="1" dirty="0"/>
              <a:t>Global Active Power</a:t>
            </a:r>
            <a:r>
              <a:rPr lang="en-US" sz="1600" dirty="0"/>
              <a:t>: Total active power consumption.</a:t>
            </a:r>
          </a:p>
          <a:p>
            <a:pPr marL="139700" indent="0">
              <a:buNone/>
            </a:pPr>
            <a:r>
              <a:rPr lang="en-US" sz="1600" b="1" dirty="0"/>
              <a:t>Global Reactive Power</a:t>
            </a:r>
            <a:r>
              <a:rPr lang="en-US" sz="1600" dirty="0"/>
              <a:t>: Power used for maintaining electric and magnetic fields.</a:t>
            </a:r>
          </a:p>
          <a:p>
            <a:pPr marL="139700" indent="0">
              <a:buNone/>
            </a:pPr>
            <a:r>
              <a:rPr lang="en-US" sz="1600" b="1" dirty="0"/>
              <a:t>Voltage</a:t>
            </a:r>
            <a:r>
              <a:rPr lang="en-US" sz="1600" dirty="0"/>
              <a:t>: Power supply voltage.</a:t>
            </a:r>
          </a:p>
          <a:p>
            <a:pPr marL="139700" indent="0">
              <a:buNone/>
            </a:pPr>
            <a:r>
              <a:rPr lang="en-US" sz="1600" b="1" dirty="0"/>
              <a:t>Global Intensity</a:t>
            </a:r>
            <a:r>
              <a:rPr lang="en-US" sz="1600" dirty="0"/>
              <a:t>: Total current intensity for the household.</a:t>
            </a:r>
          </a:p>
          <a:p>
            <a:pPr marL="139700" indent="0">
              <a:buNone/>
            </a:pPr>
            <a:r>
              <a:rPr lang="en-US" sz="1600" b="1" dirty="0"/>
              <a:t>Sub-metering 1, 2, 3</a:t>
            </a:r>
            <a:r>
              <a:rPr lang="en-US" sz="1600" dirty="0"/>
              <a:t>: Energy consumption by specific appliances (e.g., kitchen, laundry, climate control).</a:t>
            </a:r>
          </a:p>
          <a:p>
            <a:pPr marL="139700" indent="0">
              <a:buNone/>
            </a:pPr>
            <a:endParaRPr lang="en-US" sz="1600" dirty="0"/>
          </a:p>
          <a:p>
            <a:r>
              <a:rPr lang="en-US" sz="1600" b="1" dirty="0"/>
              <a:t>Dataset Size:</a:t>
            </a:r>
            <a:endParaRPr lang="en-US" sz="1600" dirty="0"/>
          </a:p>
          <a:p>
            <a:pPr marL="139700" indent="0">
              <a:buNone/>
            </a:pPr>
            <a:r>
              <a:rPr lang="en-US" sz="1600" dirty="0"/>
              <a:t>      Rows: 2,075,261</a:t>
            </a:r>
          </a:p>
          <a:p>
            <a:pPr marL="139700" indent="0">
              <a:buNone/>
            </a:pPr>
            <a:r>
              <a:rPr lang="en-US" sz="1600" dirty="0"/>
              <a:t>      Columns: 9</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60438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DE54B963-25CA-40BA-D7E4-108036B536BD}"/>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A9553260-11FB-83AF-28DC-41C182C7C736}"/>
              </a:ext>
            </a:extLst>
          </p:cNvPr>
          <p:cNvSpPr txBox="1">
            <a:spLocks noGrp="1"/>
          </p:cNvSpPr>
          <p:nvPr>
            <p:ph type="title"/>
          </p:nvPr>
        </p:nvSpPr>
        <p:spPr>
          <a:xfrm>
            <a:off x="278573" y="27021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Initial Data Inspection:</a:t>
            </a:r>
            <a:endParaRPr dirty="0"/>
          </a:p>
        </p:txBody>
      </p:sp>
      <p:sp>
        <p:nvSpPr>
          <p:cNvPr id="3" name="Subtitle 2">
            <a:extLst>
              <a:ext uri="{FF2B5EF4-FFF2-40B4-BE49-F238E27FC236}">
                <a16:creationId xmlns:a16="http://schemas.microsoft.com/office/drawing/2014/main" id="{45F211B4-F34A-C7F1-C188-62552ACB1AE6}"/>
              </a:ext>
            </a:extLst>
          </p:cNvPr>
          <p:cNvSpPr>
            <a:spLocks noGrp="1" noChangeArrowheads="1"/>
          </p:cNvSpPr>
          <p:nvPr>
            <p:ph type="subTitle" idx="1"/>
          </p:nvPr>
        </p:nvSpPr>
        <p:spPr bwMode="auto">
          <a:xfrm>
            <a:off x="397155" y="968956"/>
            <a:ext cx="779210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panose="020B0604020202020204" pitchFamily="34" charset="0"/>
              </a:rPr>
              <a:t>df.head</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Sample of the first 5 rows.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panose="020B0604020202020204" pitchFamily="34" charset="0"/>
              </a:rPr>
              <a:t>df.shape</a:t>
            </a:r>
            <a:r>
              <a:rPr kumimoji="0" lang="en-US" altLang="en-US" sz="1600" b="0" i="0" u="none" strike="noStrike" cap="none" normalizeH="0" baseline="0" dirty="0">
                <a:ln>
                  <a:noFill/>
                </a:ln>
                <a:solidFill>
                  <a:schemeClr val="tx1"/>
                </a:solidFill>
                <a:effectLst/>
                <a:latin typeface="Arial" panose="020B0604020202020204" pitchFamily="34" charset="0"/>
              </a:rPr>
              <a:t>: The dataset has over 2 million rows and 9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df.info()</a:t>
            </a:r>
            <a:r>
              <a:rPr kumimoji="0" lang="en-US" altLang="en-US" sz="1600" b="0" i="0" u="none" strike="noStrike" cap="none" normalizeH="0" baseline="0" dirty="0">
                <a:ln>
                  <a:noFill/>
                </a:ln>
                <a:solidFill>
                  <a:schemeClr val="tx1"/>
                </a:solidFill>
                <a:effectLst/>
                <a:latin typeface="Arial" panose="020B0604020202020204" pitchFamily="34" charset="0"/>
              </a:rPr>
              <a:t>: Revealed that most features are of type 'object', except for 'Sub_metering_3' which is numeric. </a:t>
            </a:r>
          </a:p>
          <a:p>
            <a:pPr marL="0" indent="0" eaLnBrk="0" fontAlgn="base" hangingPunct="0">
              <a:lnSpc>
                <a:spcPct val="100000"/>
              </a:lnSpc>
              <a:spcBef>
                <a:spcPct val="0"/>
              </a:spcBef>
              <a:spcAft>
                <a:spcPct val="0"/>
              </a:spcAft>
              <a:buClrTx/>
              <a:buSzTx/>
              <a:buNone/>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ClrTx/>
              <a:buSzTx/>
              <a:buNone/>
            </a:pPr>
            <a:r>
              <a:rPr kumimoji="0" lang="en-US" altLang="en-US" sz="1600" b="0" i="0" u="none" strike="noStrike" cap="none" normalizeH="0" baseline="0" dirty="0">
                <a:ln>
                  <a:noFill/>
                </a:ln>
                <a:solidFill>
                  <a:schemeClr val="tx1"/>
                </a:solidFill>
                <a:effectLst/>
                <a:latin typeface="Arial" panose="020B0604020202020204" pitchFamily="34" charset="0"/>
              </a:rPr>
              <a:t>The functions </a:t>
            </a:r>
            <a:r>
              <a:rPr kumimoji="0" lang="en-US" altLang="en-US" sz="1600" b="0" i="0" u="none" strike="noStrike" cap="none" normalizeH="0" baseline="0" dirty="0" err="1">
                <a:ln>
                  <a:noFill/>
                </a:ln>
                <a:solidFill>
                  <a:schemeClr val="tx1"/>
                </a:solidFill>
                <a:effectLst/>
                <a:latin typeface="Arial Unicode MS"/>
              </a:rPr>
              <a:t>df.head</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df.shape</a:t>
            </a:r>
            <a:r>
              <a:rPr kumimoji="0" lang="en-US" altLang="en-US" sz="1600" b="0" i="0" u="none" strike="noStrike" cap="none" normalizeH="0" baseline="0" dirty="0">
                <a:ln>
                  <a:noFill/>
                </a:ln>
                <a:solidFill>
                  <a:schemeClr val="tx1"/>
                </a:solidFill>
                <a:effectLst/>
              </a:rPr>
              <a:t>, and </a:t>
            </a:r>
            <a:r>
              <a:rPr kumimoji="0" lang="en-US" altLang="en-US" sz="1600" b="0" i="0" u="none" strike="noStrike" cap="none" normalizeH="0" baseline="0" dirty="0">
                <a:ln>
                  <a:noFill/>
                </a:ln>
                <a:solidFill>
                  <a:schemeClr val="tx1"/>
                </a:solidFill>
                <a:effectLst/>
                <a:latin typeface="Arial Unicode MS"/>
              </a:rPr>
              <a:t>df.info()</a:t>
            </a:r>
            <a:r>
              <a:rPr kumimoji="0" lang="en-US" altLang="en-US" sz="1600" b="0" i="0" u="none" strike="noStrike" cap="none" normalizeH="0" baseline="0" dirty="0">
                <a:ln>
                  <a:noFill/>
                </a:ln>
                <a:solidFill>
                  <a:schemeClr val="tx1"/>
                </a:solidFill>
                <a:effectLst/>
              </a:rPr>
              <a:t> are essential for initial data exploration. </a:t>
            </a:r>
            <a:r>
              <a:rPr kumimoji="0" lang="en-US" altLang="en-US" sz="1600" b="0" i="0" u="none" strike="noStrike" cap="none" normalizeH="0" baseline="0" dirty="0" err="1">
                <a:ln>
                  <a:noFill/>
                </a:ln>
                <a:solidFill>
                  <a:schemeClr val="tx1"/>
                </a:solidFill>
                <a:effectLst/>
                <a:latin typeface="Arial Unicode MS"/>
              </a:rPr>
              <a:t>df.head</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displays the first five rows of the dataset, providing a quick glance at its structure and variable types. </a:t>
            </a:r>
            <a:r>
              <a:rPr kumimoji="0" lang="en-US" altLang="en-US" sz="1600" b="0" i="0" u="none" strike="noStrike" cap="none" normalizeH="0" baseline="0" dirty="0" err="1">
                <a:ln>
                  <a:noFill/>
                </a:ln>
                <a:solidFill>
                  <a:schemeClr val="tx1"/>
                </a:solidFill>
                <a:effectLst/>
                <a:latin typeface="Arial Unicode MS"/>
              </a:rPr>
              <a:t>df.shape</a:t>
            </a:r>
            <a:r>
              <a:rPr kumimoji="0" lang="en-US" altLang="en-US" sz="1600" b="0" i="0" u="none" strike="noStrike" cap="none" normalizeH="0" baseline="0" dirty="0">
                <a:ln>
                  <a:noFill/>
                </a:ln>
                <a:solidFill>
                  <a:schemeClr val="tx1"/>
                </a:solidFill>
                <a:effectLst/>
              </a:rPr>
              <a:t> returns the dimensions of the dataset, indicating the number of rows and columns, which helps assess its size. </a:t>
            </a:r>
            <a:r>
              <a:rPr kumimoji="0" lang="en-US" altLang="en-US" sz="1600" b="0" i="0" u="none" strike="noStrike" cap="none" normalizeH="0" baseline="0" dirty="0">
                <a:ln>
                  <a:noFill/>
                </a:ln>
                <a:solidFill>
                  <a:schemeClr val="tx1"/>
                </a:solidFill>
                <a:effectLst/>
                <a:latin typeface="Arial Unicode MS"/>
              </a:rPr>
              <a:t>df.info()</a:t>
            </a:r>
            <a:r>
              <a:rPr kumimoji="0" lang="en-US" altLang="en-US" sz="1600" b="0" i="0" u="none" strike="noStrike" cap="none" normalizeH="0" baseline="0" dirty="0">
                <a:ln>
                  <a:noFill/>
                </a:ln>
                <a:solidFill>
                  <a:schemeClr val="tx1"/>
                </a:solidFill>
                <a:effectLst/>
              </a:rPr>
              <a:t> offers a concise summary, including the data types of each column and the count of non-null values, helping identify missing data and potential type conversion needs. Together, these functions help in understanding the dataset’s structure, size, and quality before further analysis or cleaning.</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600" dirty="0">
              <a:solidFill>
                <a:schemeClr val="tx1"/>
              </a:solidFill>
              <a:latin typeface="Arial" panose="020B0604020202020204" pitchFamily="34" charset="0"/>
            </a:endParaRPr>
          </a:p>
        </p:txBody>
      </p:sp>
    </p:spTree>
    <p:extLst>
      <p:ext uri="{BB962C8B-B14F-4D97-AF65-F5344CB8AC3E}">
        <p14:creationId xmlns:p14="http://schemas.microsoft.com/office/powerpoint/2010/main" val="925721728"/>
      </p:ext>
    </p:extLst>
  </p:cSld>
  <p:clrMapOvr>
    <a:masterClrMapping/>
  </p:clrMapOvr>
</p:sld>
</file>

<file path=ppt/theme/theme1.xml><?xml version="1.0" encoding="utf-8"?>
<a:theme xmlns:a="http://schemas.openxmlformats.org/drawingml/2006/main"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TotalTime>
  <Words>2920</Words>
  <Application>Microsoft Office PowerPoint</Application>
  <PresentationFormat>On-screen Show (16:9)</PresentationFormat>
  <Paragraphs>273</Paragraphs>
  <Slides>40</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Figtree Black</vt:lpstr>
      <vt:lpstr>Arial Unicode MS</vt:lpstr>
      <vt:lpstr>Hanken Grotesk</vt:lpstr>
      <vt:lpstr>Lato</vt:lpstr>
      <vt:lpstr>Arial</vt:lpstr>
      <vt:lpstr>Elegant Black &amp; White Thesis Defense by Slidesgo</vt:lpstr>
      <vt:lpstr>ENERGY CONSUMPTION AND PREDICTION PROJECT – INFOSYS SPRINGBOARD:</vt:lpstr>
      <vt:lpstr>Contents:</vt:lpstr>
      <vt:lpstr>Dataset: </vt:lpstr>
      <vt:lpstr>Project Objective and Overview: </vt:lpstr>
      <vt:lpstr>Project Objective: </vt:lpstr>
      <vt:lpstr>Project Overview: </vt:lpstr>
      <vt:lpstr>Milestone 1: </vt:lpstr>
      <vt:lpstr>Dataset Description:</vt:lpstr>
      <vt:lpstr>Initial Data Inspection:</vt:lpstr>
      <vt:lpstr>Missing Data Analysis and Handling:</vt:lpstr>
      <vt:lpstr>Data Visualization &amp; Insights:</vt:lpstr>
      <vt:lpstr>Analysis:</vt:lpstr>
      <vt:lpstr>Milestone 2: </vt:lpstr>
      <vt:lpstr>Process:</vt:lpstr>
      <vt:lpstr>Feature Engineering - Holiday:</vt:lpstr>
      <vt:lpstr>Feature Engineering - DateTime:</vt:lpstr>
      <vt:lpstr>Feature Engineering - Sunlight:</vt:lpstr>
      <vt:lpstr>Plots:</vt:lpstr>
      <vt:lpstr>Graphical Insights into Power Consumption:</vt:lpstr>
      <vt:lpstr>Analysis and Recommendations:</vt:lpstr>
      <vt:lpstr>Milestone 3: </vt:lpstr>
      <vt:lpstr>Regression Models Overview:</vt:lpstr>
      <vt:lpstr>Training and Testing:</vt:lpstr>
      <vt:lpstr>Performance Metrics:</vt:lpstr>
      <vt:lpstr>Milestone 4: </vt:lpstr>
      <vt:lpstr>Introduction to Time Series Forecasting:</vt:lpstr>
      <vt:lpstr>ARIMA Model:</vt:lpstr>
      <vt:lpstr>Steps to Implement ARIMA:</vt:lpstr>
      <vt:lpstr>Prophet Model:</vt:lpstr>
      <vt:lpstr>Steps to Implement Prophet:</vt:lpstr>
      <vt:lpstr>Plots from Prophet Model:</vt:lpstr>
      <vt:lpstr>Component Analysis from Prophet Model:</vt:lpstr>
      <vt:lpstr>Mathematical Skeleton of the Models:</vt:lpstr>
      <vt:lpstr>Model Evaluation:</vt:lpstr>
      <vt:lpstr>Regression Models:</vt:lpstr>
      <vt:lpstr>Insights (Regression Models):</vt:lpstr>
      <vt:lpstr>Results and Comparison (ARIMA and Prophet):</vt:lpstr>
      <vt:lpstr>Conclusion: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Gnana Nawin T</dc:creator>
  <cp:lastModifiedBy>magulurikamalini123@gmail.com</cp:lastModifiedBy>
  <cp:revision>4</cp:revision>
  <dcterms:modified xsi:type="dcterms:W3CDTF">2024-11-25T23:24:33Z</dcterms:modified>
</cp:coreProperties>
</file>