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Lst>
  <p:notesMasterIdLst>
    <p:notesMasterId r:id="rId47"/>
  </p:notesMasterIdLst>
  <p:sldIdLst>
    <p:sldId id="256" r:id="rId2"/>
    <p:sldId id="257" r:id="rId3"/>
    <p:sldId id="319" r:id="rId4"/>
    <p:sldId id="259" r:id="rId5"/>
    <p:sldId id="320" r:id="rId6"/>
    <p:sldId id="321" r:id="rId7"/>
    <p:sldId id="305" r:id="rId8"/>
    <p:sldId id="313" r:id="rId9"/>
    <p:sldId id="322" r:id="rId10"/>
    <p:sldId id="323" r:id="rId11"/>
    <p:sldId id="324" r:id="rId12"/>
    <p:sldId id="325" r:id="rId13"/>
    <p:sldId id="306" r:id="rId14"/>
    <p:sldId id="314" r:id="rId15"/>
    <p:sldId id="326" r:id="rId16"/>
    <p:sldId id="327" r:id="rId17"/>
    <p:sldId id="328" r:id="rId18"/>
    <p:sldId id="340" r:id="rId19"/>
    <p:sldId id="329" r:id="rId20"/>
    <p:sldId id="330" r:id="rId21"/>
    <p:sldId id="307" r:id="rId22"/>
    <p:sldId id="315" r:id="rId23"/>
    <p:sldId id="331" r:id="rId24"/>
    <p:sldId id="332" r:id="rId25"/>
    <p:sldId id="308" r:id="rId26"/>
    <p:sldId id="316" r:id="rId27"/>
    <p:sldId id="334" r:id="rId28"/>
    <p:sldId id="335" r:id="rId29"/>
    <p:sldId id="336" r:id="rId30"/>
    <p:sldId id="337" r:id="rId31"/>
    <p:sldId id="342" r:id="rId32"/>
    <p:sldId id="343" r:id="rId33"/>
    <p:sldId id="339" r:id="rId34"/>
    <p:sldId id="309" r:id="rId35"/>
    <p:sldId id="341" r:id="rId36"/>
    <p:sldId id="333" r:id="rId37"/>
    <p:sldId id="338" r:id="rId38"/>
    <p:sldId id="344" r:id="rId39"/>
    <p:sldId id="346" r:id="rId40"/>
    <p:sldId id="345" r:id="rId41"/>
    <p:sldId id="347" r:id="rId42"/>
    <p:sldId id="310" r:id="rId43"/>
    <p:sldId id="348" r:id="rId44"/>
    <p:sldId id="318" r:id="rId45"/>
    <p:sldId id="311" r:id="rId46"/>
  </p:sldIdLst>
  <p:sldSz cx="9144000" cy="5143500" type="screen16x9"/>
  <p:notesSz cx="6858000" cy="9144000"/>
  <p:embeddedFontLst>
    <p:embeddedFont>
      <p:font typeface="Corbel" panose="020B0503020204020204" pitchFamily="34" charset="0"/>
      <p:regular r:id="rId48"/>
      <p:bold r:id="rId49"/>
      <p:italic r:id="rId50"/>
      <p:boldItalic r:id="rId51"/>
    </p:embeddedFont>
    <p:embeddedFont>
      <p:font typeface="Figtree Black" panose="020B0604020202020204" charset="0"/>
      <p:bold r:id="rId52"/>
      <p:boldItalic r:id="rId53"/>
    </p:embeddedFont>
    <p:embeddedFont>
      <p:font typeface="Hanken Grotesk" panose="020B0604020202020204" charset="0"/>
      <p:regular r:id="rId54"/>
      <p:bold r:id="rId55"/>
      <p:italic r:id="rId56"/>
      <p:boldItalic r:id="rId57"/>
    </p:embeddedFont>
    <p:embeddedFont>
      <p:font typeface="Lato" panose="020F0502020204030203" pitchFamily="34" charset="0"/>
      <p:regular r:id="rId58"/>
      <p:bold r:id="rId59"/>
      <p:italic r:id="rId60"/>
      <p:boldItalic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17CA7-3888-4BF1-9760-8B3C38E8F6F5}" v="20" dt="2024-12-08T16:47:52.224"/>
  </p1510:revLst>
</p1510:revInfo>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umar" userId="40e8a7acfa5a8a1b" providerId="LiveId" clId="{C0817CA7-3888-4BF1-9760-8B3C38E8F6F5}"/>
    <pc:docChg chg="undo custSel addSld modSld sldOrd">
      <pc:chgData name="Aravind Kumar" userId="40e8a7acfa5a8a1b" providerId="LiveId" clId="{C0817CA7-3888-4BF1-9760-8B3C38E8F6F5}" dt="2024-12-08T16:49:03.725" v="105" actId="1076"/>
      <pc:docMkLst>
        <pc:docMk/>
      </pc:docMkLst>
      <pc:sldChg chg="modSp">
        <pc:chgData name="Aravind Kumar" userId="40e8a7acfa5a8a1b" providerId="LiveId" clId="{C0817CA7-3888-4BF1-9760-8B3C38E8F6F5}" dt="2024-12-01T14:05:55.021" v="17"/>
        <pc:sldMkLst>
          <pc:docMk/>
          <pc:sldMk cId="0" sldId="256"/>
        </pc:sldMkLst>
        <pc:spChg chg="mod">
          <ac:chgData name="Aravind Kumar" userId="40e8a7acfa5a8a1b" providerId="LiveId" clId="{C0817CA7-3888-4BF1-9760-8B3C38E8F6F5}" dt="2024-12-01T14:05:55.021" v="17"/>
          <ac:spMkLst>
            <pc:docMk/>
            <pc:sldMk cId="0" sldId="256"/>
            <ac:spMk id="289" creationId="{00000000-0000-0000-0000-000000000000}"/>
          </ac:spMkLst>
        </pc:spChg>
        <pc:spChg chg="mod">
          <ac:chgData name="Aravind Kumar" userId="40e8a7acfa5a8a1b" providerId="LiveId" clId="{C0817CA7-3888-4BF1-9760-8B3C38E8F6F5}" dt="2024-12-01T14:05:55.021" v="17"/>
          <ac:spMkLst>
            <pc:docMk/>
            <pc:sldMk cId="0" sldId="256"/>
            <ac:spMk id="290" creationId="{00000000-0000-0000-0000-000000000000}"/>
          </ac:spMkLst>
        </pc:spChg>
      </pc:sldChg>
      <pc:sldChg chg="modSp mod">
        <pc:chgData name="Aravind Kumar" userId="40e8a7acfa5a8a1b" providerId="LiveId" clId="{C0817CA7-3888-4BF1-9760-8B3C38E8F6F5}" dt="2024-12-01T14:05:55.021" v="17"/>
        <pc:sldMkLst>
          <pc:docMk/>
          <pc:sldMk cId="0" sldId="257"/>
        </pc:sldMkLst>
        <pc:spChg chg="mod">
          <ac:chgData name="Aravind Kumar" userId="40e8a7acfa5a8a1b" providerId="LiveId" clId="{C0817CA7-3888-4BF1-9760-8B3C38E8F6F5}" dt="2024-12-01T14:05:55.021" v="17"/>
          <ac:spMkLst>
            <pc:docMk/>
            <pc:sldMk cId="0" sldId="257"/>
            <ac:spMk id="295" creationId="{00000000-0000-0000-0000-000000000000}"/>
          </ac:spMkLst>
        </pc:spChg>
        <pc:graphicFrameChg chg="mod">
          <ac:chgData name="Aravind Kumar" userId="40e8a7acfa5a8a1b" providerId="LiveId" clId="{C0817CA7-3888-4BF1-9760-8B3C38E8F6F5}" dt="2024-12-01T14:05:43.589" v="14" actId="1076"/>
          <ac:graphicFrameMkLst>
            <pc:docMk/>
            <pc:sldMk cId="0" sldId="257"/>
            <ac:graphicFrameMk id="299" creationId="{00000000-0000-0000-0000-000000000000}"/>
          </ac:graphicFrameMkLst>
        </pc:graphicFrameChg>
      </pc:sldChg>
      <pc:sldChg chg="modSp mod">
        <pc:chgData name="Aravind Kumar" userId="40e8a7acfa5a8a1b" providerId="LiveId" clId="{C0817CA7-3888-4BF1-9760-8B3C38E8F6F5}" dt="2024-12-01T14:06:05.538" v="18" actId="1076"/>
        <pc:sldMkLst>
          <pc:docMk/>
          <pc:sldMk cId="0" sldId="259"/>
        </pc:sldMkLst>
        <pc:spChg chg="mod">
          <ac:chgData name="Aravind Kumar" userId="40e8a7acfa5a8a1b" providerId="LiveId" clId="{C0817CA7-3888-4BF1-9760-8B3C38E8F6F5}" dt="2024-12-01T14:06:05.538" v="18" actId="1076"/>
          <ac:spMkLst>
            <pc:docMk/>
            <pc:sldMk cId="0" sldId="259"/>
            <ac:spMk id="329" creationId="{00000000-0000-0000-0000-000000000000}"/>
          </ac:spMkLst>
        </pc:spChg>
        <pc:spChg chg="mod">
          <ac:chgData name="Aravind Kumar" userId="40e8a7acfa5a8a1b" providerId="LiveId" clId="{C0817CA7-3888-4BF1-9760-8B3C38E8F6F5}" dt="2024-12-01T14:05:55.021" v="17"/>
          <ac:spMkLst>
            <pc:docMk/>
            <pc:sldMk cId="0" sldId="259"/>
            <ac:spMk id="331" creationId="{00000000-0000-0000-0000-000000000000}"/>
          </ac:spMkLst>
        </pc:spChg>
      </pc:sldChg>
      <pc:sldChg chg="modSp mod">
        <pc:chgData name="Aravind Kumar" userId="40e8a7acfa5a8a1b" providerId="LiveId" clId="{C0817CA7-3888-4BF1-9760-8B3C38E8F6F5}" dt="2024-12-01T14:06:28.814" v="21" actId="1076"/>
        <pc:sldMkLst>
          <pc:docMk/>
          <pc:sldMk cId="4055706793" sldId="305"/>
        </pc:sldMkLst>
        <pc:spChg chg="mod">
          <ac:chgData name="Aravind Kumar" userId="40e8a7acfa5a8a1b" providerId="LiveId" clId="{C0817CA7-3888-4BF1-9760-8B3C38E8F6F5}" dt="2024-12-01T14:06:28.814" v="21" actId="1076"/>
          <ac:spMkLst>
            <pc:docMk/>
            <pc:sldMk cId="4055706793" sldId="305"/>
            <ac:spMk id="329" creationId="{F70E297C-CBBC-E35E-167C-94A369290B55}"/>
          </ac:spMkLst>
        </pc:spChg>
        <pc:spChg chg="mod">
          <ac:chgData name="Aravind Kumar" userId="40e8a7acfa5a8a1b" providerId="LiveId" clId="{C0817CA7-3888-4BF1-9760-8B3C38E8F6F5}" dt="2024-12-01T14:05:55.021" v="17"/>
          <ac:spMkLst>
            <pc:docMk/>
            <pc:sldMk cId="4055706793" sldId="305"/>
            <ac:spMk id="331" creationId="{A4AC2027-AD72-635E-0B10-D25B49E47D50}"/>
          </ac:spMkLst>
        </pc:spChg>
      </pc:sldChg>
      <pc:sldChg chg="modSp mod">
        <pc:chgData name="Aravind Kumar" userId="40e8a7acfa5a8a1b" providerId="LiveId" clId="{C0817CA7-3888-4BF1-9760-8B3C38E8F6F5}" dt="2024-12-01T14:07:51.089" v="31" actId="1076"/>
        <pc:sldMkLst>
          <pc:docMk/>
          <pc:sldMk cId="764516362" sldId="306"/>
        </pc:sldMkLst>
        <pc:spChg chg="mod">
          <ac:chgData name="Aravind Kumar" userId="40e8a7acfa5a8a1b" providerId="LiveId" clId="{C0817CA7-3888-4BF1-9760-8B3C38E8F6F5}" dt="2024-12-01T14:07:51.089" v="31" actId="1076"/>
          <ac:spMkLst>
            <pc:docMk/>
            <pc:sldMk cId="764516362" sldId="306"/>
            <ac:spMk id="329" creationId="{EB06A9D7-075C-6727-FE3D-4F82E95E9EC9}"/>
          </ac:spMkLst>
        </pc:spChg>
        <pc:spChg chg="mod">
          <ac:chgData name="Aravind Kumar" userId="40e8a7acfa5a8a1b" providerId="LiveId" clId="{C0817CA7-3888-4BF1-9760-8B3C38E8F6F5}" dt="2024-12-01T14:05:55.021" v="17"/>
          <ac:spMkLst>
            <pc:docMk/>
            <pc:sldMk cId="764516362" sldId="306"/>
            <ac:spMk id="331" creationId="{612E623F-096C-6323-56B1-89447E481E08}"/>
          </ac:spMkLst>
        </pc:spChg>
      </pc:sldChg>
      <pc:sldChg chg="modSp mod">
        <pc:chgData name="Aravind Kumar" userId="40e8a7acfa5a8a1b" providerId="LiveId" clId="{C0817CA7-3888-4BF1-9760-8B3C38E8F6F5}" dt="2024-12-01T14:08:29.255" v="35" actId="1076"/>
        <pc:sldMkLst>
          <pc:docMk/>
          <pc:sldMk cId="2303832568" sldId="307"/>
        </pc:sldMkLst>
        <pc:spChg chg="mod">
          <ac:chgData name="Aravind Kumar" userId="40e8a7acfa5a8a1b" providerId="LiveId" clId="{C0817CA7-3888-4BF1-9760-8B3C38E8F6F5}" dt="2024-12-01T14:08:29.255" v="35" actId="1076"/>
          <ac:spMkLst>
            <pc:docMk/>
            <pc:sldMk cId="2303832568" sldId="307"/>
            <ac:spMk id="329" creationId="{F080C0DC-97C6-73BD-0239-5973FDF72CAE}"/>
          </ac:spMkLst>
        </pc:spChg>
        <pc:spChg chg="mod">
          <ac:chgData name="Aravind Kumar" userId="40e8a7acfa5a8a1b" providerId="LiveId" clId="{C0817CA7-3888-4BF1-9760-8B3C38E8F6F5}" dt="2024-12-01T14:05:55.021" v="17"/>
          <ac:spMkLst>
            <pc:docMk/>
            <pc:sldMk cId="2303832568" sldId="307"/>
            <ac:spMk id="331" creationId="{5F75E989-255C-BA2B-B25F-45E89355A80A}"/>
          </ac:spMkLst>
        </pc:spChg>
      </pc:sldChg>
      <pc:sldChg chg="modSp mod">
        <pc:chgData name="Aravind Kumar" userId="40e8a7acfa5a8a1b" providerId="LiveId" clId="{C0817CA7-3888-4BF1-9760-8B3C38E8F6F5}" dt="2024-12-01T14:08:55.952" v="38" actId="1076"/>
        <pc:sldMkLst>
          <pc:docMk/>
          <pc:sldMk cId="256275858" sldId="308"/>
        </pc:sldMkLst>
        <pc:spChg chg="mod">
          <ac:chgData name="Aravind Kumar" userId="40e8a7acfa5a8a1b" providerId="LiveId" clId="{C0817CA7-3888-4BF1-9760-8B3C38E8F6F5}" dt="2024-12-01T14:08:55.952" v="38" actId="1076"/>
          <ac:spMkLst>
            <pc:docMk/>
            <pc:sldMk cId="256275858" sldId="308"/>
            <ac:spMk id="329" creationId="{BC9C28B5-CD41-B452-9370-A58C47F1431B}"/>
          </ac:spMkLst>
        </pc:spChg>
        <pc:spChg chg="mod">
          <ac:chgData name="Aravind Kumar" userId="40e8a7acfa5a8a1b" providerId="LiveId" clId="{C0817CA7-3888-4BF1-9760-8B3C38E8F6F5}" dt="2024-12-01T14:05:55.021" v="17"/>
          <ac:spMkLst>
            <pc:docMk/>
            <pc:sldMk cId="256275858" sldId="308"/>
            <ac:spMk id="331" creationId="{4EB355D4-D311-483E-5842-D4B097909074}"/>
          </ac:spMkLst>
        </pc:spChg>
      </pc:sldChg>
      <pc:sldChg chg="modSp mod">
        <pc:chgData name="Aravind Kumar" userId="40e8a7acfa5a8a1b" providerId="LiveId" clId="{C0817CA7-3888-4BF1-9760-8B3C38E8F6F5}" dt="2024-12-01T14:09:23.592" v="43" actId="1076"/>
        <pc:sldMkLst>
          <pc:docMk/>
          <pc:sldMk cId="2610271659" sldId="309"/>
        </pc:sldMkLst>
        <pc:spChg chg="mod">
          <ac:chgData name="Aravind Kumar" userId="40e8a7acfa5a8a1b" providerId="LiveId" clId="{C0817CA7-3888-4BF1-9760-8B3C38E8F6F5}" dt="2024-12-01T14:09:23.592" v="43" actId="1076"/>
          <ac:spMkLst>
            <pc:docMk/>
            <pc:sldMk cId="2610271659" sldId="309"/>
            <ac:spMk id="329" creationId="{CD096B0F-26D5-2BD4-FAE3-9AB7E2EB2623}"/>
          </ac:spMkLst>
        </pc:spChg>
        <pc:spChg chg="mod">
          <ac:chgData name="Aravind Kumar" userId="40e8a7acfa5a8a1b" providerId="LiveId" clId="{C0817CA7-3888-4BF1-9760-8B3C38E8F6F5}" dt="2024-12-01T14:05:55.021" v="17"/>
          <ac:spMkLst>
            <pc:docMk/>
            <pc:sldMk cId="2610271659" sldId="309"/>
            <ac:spMk id="331" creationId="{314E980E-944C-0023-B7C3-08FFF3C3E57D}"/>
          </ac:spMkLst>
        </pc:spChg>
      </pc:sldChg>
      <pc:sldChg chg="modSp mod">
        <pc:chgData name="Aravind Kumar" userId="40e8a7acfa5a8a1b" providerId="LiveId" clId="{C0817CA7-3888-4BF1-9760-8B3C38E8F6F5}" dt="2024-12-01T14:09:36.742" v="45" actId="1076"/>
        <pc:sldMkLst>
          <pc:docMk/>
          <pc:sldMk cId="223510506" sldId="310"/>
        </pc:sldMkLst>
        <pc:spChg chg="mod">
          <ac:chgData name="Aravind Kumar" userId="40e8a7acfa5a8a1b" providerId="LiveId" clId="{C0817CA7-3888-4BF1-9760-8B3C38E8F6F5}" dt="2024-12-01T14:09:36.742" v="45" actId="1076"/>
          <ac:spMkLst>
            <pc:docMk/>
            <pc:sldMk cId="223510506" sldId="310"/>
            <ac:spMk id="329" creationId="{D399D26E-E2B2-D47C-25BC-8ACCF2EE415D}"/>
          </ac:spMkLst>
        </pc:spChg>
        <pc:spChg chg="mod">
          <ac:chgData name="Aravind Kumar" userId="40e8a7acfa5a8a1b" providerId="LiveId" clId="{C0817CA7-3888-4BF1-9760-8B3C38E8F6F5}" dt="2024-12-01T14:05:55.021" v="17"/>
          <ac:spMkLst>
            <pc:docMk/>
            <pc:sldMk cId="223510506" sldId="310"/>
            <ac:spMk id="331" creationId="{0C5BEFE5-6FDB-04DE-BD6D-F9FA8B98BC3F}"/>
          </ac:spMkLst>
        </pc:spChg>
      </pc:sldChg>
      <pc:sldChg chg="modSp mod">
        <pc:chgData name="Aravind Kumar" userId="40e8a7acfa5a8a1b" providerId="LiveId" clId="{C0817CA7-3888-4BF1-9760-8B3C38E8F6F5}" dt="2024-12-01T14:05:42.712" v="12" actId="1076"/>
        <pc:sldMkLst>
          <pc:docMk/>
          <pc:sldMk cId="1604380991" sldId="313"/>
        </pc:sldMkLst>
        <pc:spChg chg="mod">
          <ac:chgData name="Aravind Kumar" userId="40e8a7acfa5a8a1b" providerId="LiveId" clId="{C0817CA7-3888-4BF1-9760-8B3C38E8F6F5}" dt="2024-12-01T14:05:42.712" v="12" actId="1076"/>
          <ac:spMkLst>
            <pc:docMk/>
            <pc:sldMk cId="1604380991" sldId="313"/>
            <ac:spMk id="1252" creationId="{C96CA943-1E25-0F4E-3AF9-AF19D2149492}"/>
          </ac:spMkLst>
        </pc:spChg>
      </pc:sldChg>
      <pc:sldChg chg="modSp mod">
        <pc:chgData name="Aravind Kumar" userId="40e8a7acfa5a8a1b" providerId="LiveId" clId="{C0817CA7-3888-4BF1-9760-8B3C38E8F6F5}" dt="2024-12-01T14:08:04.452" v="33" actId="1076"/>
        <pc:sldMkLst>
          <pc:docMk/>
          <pc:sldMk cId="3782557031" sldId="314"/>
        </pc:sldMkLst>
        <pc:spChg chg="mod">
          <ac:chgData name="Aravind Kumar" userId="40e8a7acfa5a8a1b" providerId="LiveId" clId="{C0817CA7-3888-4BF1-9760-8B3C38E8F6F5}" dt="2024-12-01T14:07:59.493" v="32" actId="1076"/>
          <ac:spMkLst>
            <pc:docMk/>
            <pc:sldMk cId="3782557031" sldId="314"/>
            <ac:spMk id="4" creationId="{52EB3BD8-29B7-DA5B-156E-5F95BDB5D96B}"/>
          </ac:spMkLst>
        </pc:spChg>
        <pc:spChg chg="mod">
          <ac:chgData name="Aravind Kumar" userId="40e8a7acfa5a8a1b" providerId="LiveId" clId="{C0817CA7-3888-4BF1-9760-8B3C38E8F6F5}" dt="2024-12-01T14:08:04.452" v="33" actId="1076"/>
          <ac:spMkLst>
            <pc:docMk/>
            <pc:sldMk cId="3782557031" sldId="314"/>
            <ac:spMk id="1251" creationId="{F0D4990C-3FC4-7527-0644-66EE7ECC8B00}"/>
          </ac:spMkLst>
        </pc:spChg>
      </pc:sldChg>
      <pc:sldChg chg="modSp mod">
        <pc:chgData name="Aravind Kumar" userId="40e8a7acfa5a8a1b" providerId="LiveId" clId="{C0817CA7-3888-4BF1-9760-8B3C38E8F6F5}" dt="2024-12-01T14:08:45.437" v="37" actId="1076"/>
        <pc:sldMkLst>
          <pc:docMk/>
          <pc:sldMk cId="2505303464" sldId="315"/>
        </pc:sldMkLst>
        <pc:spChg chg="mod">
          <ac:chgData name="Aravind Kumar" userId="40e8a7acfa5a8a1b" providerId="LiveId" clId="{C0817CA7-3888-4BF1-9760-8B3C38E8F6F5}" dt="2024-12-01T14:08:45.437" v="37" actId="1076"/>
          <ac:spMkLst>
            <pc:docMk/>
            <pc:sldMk cId="2505303464" sldId="315"/>
            <ac:spMk id="1251" creationId="{718393D2-D348-0934-09EA-4F78AA730B5F}"/>
          </ac:spMkLst>
        </pc:spChg>
        <pc:spChg chg="mod">
          <ac:chgData name="Aravind Kumar" userId="40e8a7acfa5a8a1b" providerId="LiveId" clId="{C0817CA7-3888-4BF1-9760-8B3C38E8F6F5}" dt="2024-12-01T14:08:41.200" v="36" actId="1076"/>
          <ac:spMkLst>
            <pc:docMk/>
            <pc:sldMk cId="2505303464" sldId="315"/>
            <ac:spMk id="1252" creationId="{8284A0B0-E4AD-CB5D-2419-CC564E0C5FB7}"/>
          </ac:spMkLst>
        </pc:spChg>
      </pc:sldChg>
      <pc:sldChg chg="modSp mod">
        <pc:chgData name="Aravind Kumar" userId="40e8a7acfa5a8a1b" providerId="LiveId" clId="{C0817CA7-3888-4BF1-9760-8B3C38E8F6F5}" dt="2024-12-08T16:49:03.725" v="105" actId="1076"/>
        <pc:sldMkLst>
          <pc:docMk/>
          <pc:sldMk cId="2153708460" sldId="318"/>
        </pc:sldMkLst>
        <pc:spChg chg="mod">
          <ac:chgData name="Aravind Kumar" userId="40e8a7acfa5a8a1b" providerId="LiveId" clId="{C0817CA7-3888-4BF1-9760-8B3C38E8F6F5}" dt="2024-12-08T16:49:03.725" v="105" actId="1076"/>
          <ac:spMkLst>
            <pc:docMk/>
            <pc:sldMk cId="2153708460" sldId="318"/>
            <ac:spMk id="1252" creationId="{E062D203-2B43-3DEA-970D-1B665F0220AE}"/>
          </ac:spMkLst>
        </pc:spChg>
      </pc:sldChg>
      <pc:sldChg chg="modSp mod">
        <pc:chgData name="Aravind Kumar" userId="40e8a7acfa5a8a1b" providerId="LiveId" clId="{C0817CA7-3888-4BF1-9760-8B3C38E8F6F5}" dt="2024-12-01T14:05:43.223" v="13" actId="1076"/>
        <pc:sldMkLst>
          <pc:docMk/>
          <pc:sldMk cId="2808237938" sldId="320"/>
        </pc:sldMkLst>
        <pc:spChg chg="mod">
          <ac:chgData name="Aravind Kumar" userId="40e8a7acfa5a8a1b" providerId="LiveId" clId="{C0817CA7-3888-4BF1-9760-8B3C38E8F6F5}" dt="2024-12-01T14:05:43.223" v="13" actId="1076"/>
          <ac:spMkLst>
            <pc:docMk/>
            <pc:sldMk cId="2808237938" sldId="320"/>
            <ac:spMk id="2" creationId="{8E7A5BD5-1779-A57D-DA09-B13770A330F9}"/>
          </ac:spMkLst>
        </pc:spChg>
      </pc:sldChg>
      <pc:sldChg chg="modSp mod">
        <pc:chgData name="Aravind Kumar" userId="40e8a7acfa5a8a1b" providerId="LiveId" clId="{C0817CA7-3888-4BF1-9760-8B3C38E8F6F5}" dt="2024-12-01T14:06:48.012" v="23" actId="1076"/>
        <pc:sldMkLst>
          <pc:docMk/>
          <pc:sldMk cId="925721728" sldId="322"/>
        </pc:sldMkLst>
        <pc:spChg chg="mod">
          <ac:chgData name="Aravind Kumar" userId="40e8a7acfa5a8a1b" providerId="LiveId" clId="{C0817CA7-3888-4BF1-9760-8B3C38E8F6F5}" dt="2024-12-01T14:06:44.289" v="22" actId="1076"/>
          <ac:spMkLst>
            <pc:docMk/>
            <pc:sldMk cId="925721728" sldId="322"/>
            <ac:spMk id="3" creationId="{45F211B4-F34A-C7F1-C188-62552ACB1AE6}"/>
          </ac:spMkLst>
        </pc:spChg>
        <pc:spChg chg="mod">
          <ac:chgData name="Aravind Kumar" userId="40e8a7acfa5a8a1b" providerId="LiveId" clId="{C0817CA7-3888-4BF1-9760-8B3C38E8F6F5}" dt="2024-12-01T14:06:48.012" v="23" actId="1076"/>
          <ac:spMkLst>
            <pc:docMk/>
            <pc:sldMk cId="925721728" sldId="322"/>
            <ac:spMk id="1251" creationId="{A9553260-11FB-83AF-28DC-41C182C7C736}"/>
          </ac:spMkLst>
        </pc:spChg>
      </pc:sldChg>
      <pc:sldChg chg="modSp mod">
        <pc:chgData name="Aravind Kumar" userId="40e8a7acfa5a8a1b" providerId="LiveId" clId="{C0817CA7-3888-4BF1-9760-8B3C38E8F6F5}" dt="2024-12-01T14:07:06.407" v="26" actId="1076"/>
        <pc:sldMkLst>
          <pc:docMk/>
          <pc:sldMk cId="2670892897" sldId="323"/>
        </pc:sldMkLst>
        <pc:spChg chg="mod">
          <ac:chgData name="Aravind Kumar" userId="40e8a7acfa5a8a1b" providerId="LiveId" clId="{C0817CA7-3888-4BF1-9760-8B3C38E8F6F5}" dt="2024-12-01T14:07:06.407" v="26" actId="1076"/>
          <ac:spMkLst>
            <pc:docMk/>
            <pc:sldMk cId="2670892897" sldId="323"/>
            <ac:spMk id="3" creationId="{032134FC-DF47-D261-C0E6-67E565340281}"/>
          </ac:spMkLst>
        </pc:spChg>
        <pc:spChg chg="mod">
          <ac:chgData name="Aravind Kumar" userId="40e8a7acfa5a8a1b" providerId="LiveId" clId="{C0817CA7-3888-4BF1-9760-8B3C38E8F6F5}" dt="2024-12-01T14:07:01.409" v="25" actId="1076"/>
          <ac:spMkLst>
            <pc:docMk/>
            <pc:sldMk cId="2670892897" sldId="323"/>
            <ac:spMk id="1251" creationId="{79331E31-C34A-8665-D022-406907BA1474}"/>
          </ac:spMkLst>
        </pc:spChg>
      </pc:sldChg>
      <pc:sldChg chg="modSp mod">
        <pc:chgData name="Aravind Kumar" userId="40e8a7acfa5a8a1b" providerId="LiveId" clId="{C0817CA7-3888-4BF1-9760-8B3C38E8F6F5}" dt="2024-12-01T14:07:19.573" v="28" actId="1076"/>
        <pc:sldMkLst>
          <pc:docMk/>
          <pc:sldMk cId="2119216623" sldId="324"/>
        </pc:sldMkLst>
        <pc:spChg chg="mod">
          <ac:chgData name="Aravind Kumar" userId="40e8a7acfa5a8a1b" providerId="LiveId" clId="{C0817CA7-3888-4BF1-9760-8B3C38E8F6F5}" dt="2024-12-01T14:07:14.814" v="27" actId="1076"/>
          <ac:spMkLst>
            <pc:docMk/>
            <pc:sldMk cId="2119216623" sldId="324"/>
            <ac:spMk id="6" creationId="{FB1CEFE7-CDA0-58FA-E04E-DF468E0FFFC6}"/>
          </ac:spMkLst>
        </pc:spChg>
        <pc:spChg chg="mod">
          <ac:chgData name="Aravind Kumar" userId="40e8a7acfa5a8a1b" providerId="LiveId" clId="{C0817CA7-3888-4BF1-9760-8B3C38E8F6F5}" dt="2024-12-01T14:07:19.573" v="28" actId="1076"/>
          <ac:spMkLst>
            <pc:docMk/>
            <pc:sldMk cId="2119216623" sldId="324"/>
            <ac:spMk id="1251" creationId="{6DC00874-76D3-C8C7-A1AB-111572048676}"/>
          </ac:spMkLst>
        </pc:spChg>
      </pc:sldChg>
      <pc:sldChg chg="modSp mod">
        <pc:chgData name="Aravind Kumar" userId="40e8a7acfa5a8a1b" providerId="LiveId" clId="{C0817CA7-3888-4BF1-9760-8B3C38E8F6F5}" dt="2024-12-01T14:07:41.396" v="30" actId="1076"/>
        <pc:sldMkLst>
          <pc:docMk/>
          <pc:sldMk cId="3658497312" sldId="325"/>
        </pc:sldMkLst>
        <pc:spChg chg="mod">
          <ac:chgData name="Aravind Kumar" userId="40e8a7acfa5a8a1b" providerId="LiveId" clId="{C0817CA7-3888-4BF1-9760-8B3C38E8F6F5}" dt="2024-12-01T14:07:41.396" v="30" actId="1076"/>
          <ac:spMkLst>
            <pc:docMk/>
            <pc:sldMk cId="3658497312" sldId="325"/>
            <ac:spMk id="1251" creationId="{0517A440-888D-A172-DD96-7CD17FEA6EF3}"/>
          </ac:spMkLst>
        </pc:spChg>
        <pc:graphicFrameChg chg="mod">
          <ac:chgData name="Aravind Kumar" userId="40e8a7acfa5a8a1b" providerId="LiveId" clId="{C0817CA7-3888-4BF1-9760-8B3C38E8F6F5}" dt="2024-12-01T14:07:31.168" v="29" actId="1076"/>
          <ac:graphicFrameMkLst>
            <pc:docMk/>
            <pc:sldMk cId="3658497312" sldId="325"/>
            <ac:graphicFrameMk id="3" creationId="{CF7609C8-55BD-6307-7F75-C66BA752C7B5}"/>
          </ac:graphicFrameMkLst>
        </pc:graphicFrameChg>
      </pc:sldChg>
      <pc:sldChg chg="modSp">
        <pc:chgData name="Aravind Kumar" userId="40e8a7acfa5a8a1b" providerId="LiveId" clId="{C0817CA7-3888-4BF1-9760-8B3C38E8F6F5}" dt="2024-12-01T14:08:14.921" v="34" actId="1076"/>
        <pc:sldMkLst>
          <pc:docMk/>
          <pc:sldMk cId="749889305" sldId="326"/>
        </pc:sldMkLst>
        <pc:spChg chg="mod">
          <ac:chgData name="Aravind Kumar" userId="40e8a7acfa5a8a1b" providerId="LiveId" clId="{C0817CA7-3888-4BF1-9760-8B3C38E8F6F5}" dt="2024-12-01T14:08:14.921" v="34" actId="1076"/>
          <ac:spMkLst>
            <pc:docMk/>
            <pc:sldMk cId="749889305" sldId="326"/>
            <ac:spMk id="6" creationId="{91304340-3465-DE41-B87D-3261237F910C}"/>
          </ac:spMkLst>
        </pc:spChg>
      </pc:sldChg>
      <pc:sldChg chg="modSp new mod">
        <pc:chgData name="Aravind Kumar" userId="40e8a7acfa5a8a1b" providerId="LiveId" clId="{C0817CA7-3888-4BF1-9760-8B3C38E8F6F5}" dt="2024-12-08T16:45:21.284" v="64" actId="1076"/>
        <pc:sldMkLst>
          <pc:docMk/>
          <pc:sldMk cId="3236222646" sldId="344"/>
        </pc:sldMkLst>
        <pc:spChg chg="mod">
          <ac:chgData name="Aravind Kumar" userId="40e8a7acfa5a8a1b" providerId="LiveId" clId="{C0817CA7-3888-4BF1-9760-8B3C38E8F6F5}" dt="2024-12-08T16:43:37.052" v="49" actId="1076"/>
          <ac:spMkLst>
            <pc:docMk/>
            <pc:sldMk cId="3236222646" sldId="344"/>
            <ac:spMk id="2" creationId="{C2277AC0-6391-9275-8E3E-1CE2FD859813}"/>
          </ac:spMkLst>
        </pc:spChg>
        <pc:spChg chg="mod">
          <ac:chgData name="Aravind Kumar" userId="40e8a7acfa5a8a1b" providerId="LiveId" clId="{C0817CA7-3888-4BF1-9760-8B3C38E8F6F5}" dt="2024-12-08T16:45:21.284" v="64" actId="1076"/>
          <ac:spMkLst>
            <pc:docMk/>
            <pc:sldMk cId="3236222646" sldId="344"/>
            <ac:spMk id="3" creationId="{921D4068-73A9-5CB7-58F1-8654063C455E}"/>
          </ac:spMkLst>
        </pc:spChg>
      </pc:sldChg>
      <pc:sldChg chg="addSp modSp new mod ord">
        <pc:chgData name="Aravind Kumar" userId="40e8a7acfa5a8a1b" providerId="LiveId" clId="{C0817CA7-3888-4BF1-9760-8B3C38E8F6F5}" dt="2024-12-08T16:47:37.715" v="90" actId="1076"/>
        <pc:sldMkLst>
          <pc:docMk/>
          <pc:sldMk cId="3760903578" sldId="345"/>
        </pc:sldMkLst>
        <pc:spChg chg="mod">
          <ac:chgData name="Aravind Kumar" userId="40e8a7acfa5a8a1b" providerId="LiveId" clId="{C0817CA7-3888-4BF1-9760-8B3C38E8F6F5}" dt="2024-12-08T16:47:37.715" v="90" actId="1076"/>
          <ac:spMkLst>
            <pc:docMk/>
            <pc:sldMk cId="3760903578" sldId="345"/>
            <ac:spMk id="2" creationId="{A8FDCD83-D1EB-82B6-DC7C-1CB732053A40}"/>
          </ac:spMkLst>
        </pc:spChg>
        <pc:picChg chg="add mod">
          <ac:chgData name="Aravind Kumar" userId="40e8a7acfa5a8a1b" providerId="LiveId" clId="{C0817CA7-3888-4BF1-9760-8B3C38E8F6F5}" dt="2024-12-08T16:47:33.731" v="89" actId="1076"/>
          <ac:picMkLst>
            <pc:docMk/>
            <pc:sldMk cId="3760903578" sldId="345"/>
            <ac:picMk id="5" creationId="{28C903D5-905A-61D1-6B7C-7E15E22896D1}"/>
          </ac:picMkLst>
        </pc:picChg>
      </pc:sldChg>
      <pc:sldChg chg="modSp new mod">
        <pc:chgData name="Aravind Kumar" userId="40e8a7acfa5a8a1b" providerId="LiveId" clId="{C0817CA7-3888-4BF1-9760-8B3C38E8F6F5}" dt="2024-12-08T16:46:13.850" v="71" actId="1076"/>
        <pc:sldMkLst>
          <pc:docMk/>
          <pc:sldMk cId="4074919647" sldId="346"/>
        </pc:sldMkLst>
        <pc:spChg chg="mod">
          <ac:chgData name="Aravind Kumar" userId="40e8a7acfa5a8a1b" providerId="LiveId" clId="{C0817CA7-3888-4BF1-9760-8B3C38E8F6F5}" dt="2024-12-08T16:46:13.850" v="71" actId="1076"/>
          <ac:spMkLst>
            <pc:docMk/>
            <pc:sldMk cId="4074919647" sldId="346"/>
            <ac:spMk id="2" creationId="{E3FCDBA5-2CBA-23C1-68C2-35EE28359A05}"/>
          </ac:spMkLst>
        </pc:spChg>
        <pc:spChg chg="mod">
          <ac:chgData name="Aravind Kumar" userId="40e8a7acfa5a8a1b" providerId="LiveId" clId="{C0817CA7-3888-4BF1-9760-8B3C38E8F6F5}" dt="2024-12-08T16:45:53.347" v="70" actId="1076"/>
          <ac:spMkLst>
            <pc:docMk/>
            <pc:sldMk cId="4074919647" sldId="346"/>
            <ac:spMk id="3" creationId="{0E80B414-3F95-CD8E-904A-D1585E38777E}"/>
          </ac:spMkLst>
        </pc:spChg>
      </pc:sldChg>
      <pc:sldChg chg="addSp modSp new mod">
        <pc:chgData name="Aravind Kumar" userId="40e8a7acfa5a8a1b" providerId="LiveId" clId="{C0817CA7-3888-4BF1-9760-8B3C38E8F6F5}" dt="2024-12-08T16:48:07.545" v="97" actId="1076"/>
        <pc:sldMkLst>
          <pc:docMk/>
          <pc:sldMk cId="1635303693" sldId="347"/>
        </pc:sldMkLst>
        <pc:picChg chg="add mod">
          <ac:chgData name="Aravind Kumar" userId="40e8a7acfa5a8a1b" providerId="LiveId" clId="{C0817CA7-3888-4BF1-9760-8B3C38E8F6F5}" dt="2024-12-08T16:48:07.545" v="97" actId="1076"/>
          <ac:picMkLst>
            <pc:docMk/>
            <pc:sldMk cId="1635303693" sldId="347"/>
            <ac:picMk id="5" creationId="{0FD90E7C-93E4-1BBD-A1DC-BA11486D8B13}"/>
          </ac:picMkLst>
        </pc:picChg>
      </pc:sldChg>
      <pc:sldChg chg="modSp new mod ord">
        <pc:chgData name="Aravind Kumar" userId="40e8a7acfa5a8a1b" providerId="LiveId" clId="{C0817CA7-3888-4BF1-9760-8B3C38E8F6F5}" dt="2024-12-08T16:48:54.553" v="104" actId="1076"/>
        <pc:sldMkLst>
          <pc:docMk/>
          <pc:sldMk cId="2131721828" sldId="348"/>
        </pc:sldMkLst>
        <pc:spChg chg="mod">
          <ac:chgData name="Aravind Kumar" userId="40e8a7acfa5a8a1b" providerId="LiveId" clId="{C0817CA7-3888-4BF1-9760-8B3C38E8F6F5}" dt="2024-12-08T16:48:54.553" v="104" actId="1076"/>
          <ac:spMkLst>
            <pc:docMk/>
            <pc:sldMk cId="2131721828" sldId="348"/>
            <ac:spMk id="3" creationId="{46CB0092-AF37-C6D5-6936-0E8B29B36A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446C0810-8D2E-73BF-4DAB-671F13721421}"/>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E1DEB8F6-8CA1-8538-0F81-E221546DF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7F5C1961-739B-61D1-3231-B73D1383D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3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89ECF6F-F767-E20D-7C16-913EB05219D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B738A88-9655-DB2F-3F6E-29D98AB1B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C6925F6-3C12-B4DE-B929-DF8E010009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122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13231047-F0AB-5B95-6163-F6CBC5FBBEF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6B60FD6-DBA3-AF71-0A23-8D8B60B02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59E23C8D-DEEE-495F-7AF6-499B04A81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97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D11EE0E5-924E-774C-4F1A-6AA5B255F000}"/>
            </a:ext>
          </a:extLst>
        </p:cNvPr>
        <p:cNvGrpSpPr/>
        <p:nvPr/>
      </p:nvGrpSpPr>
      <p:grpSpPr>
        <a:xfrm>
          <a:off x="0" y="0"/>
          <a:ext cx="0" cy="0"/>
          <a:chOff x="0" y="0"/>
          <a:chExt cx="0" cy="0"/>
        </a:xfrm>
      </p:grpSpPr>
      <p:sp>
        <p:nvSpPr>
          <p:cNvPr id="411" name="Google Shape;411;g2161ca7da69_2_0:notes">
            <a:extLst>
              <a:ext uri="{FF2B5EF4-FFF2-40B4-BE49-F238E27FC236}">
                <a16:creationId xmlns:a16="http://schemas.microsoft.com/office/drawing/2014/main" id="{A1437759-FBB6-24F3-BB90-9D0F40A91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a:extLst>
              <a:ext uri="{FF2B5EF4-FFF2-40B4-BE49-F238E27FC236}">
                <a16:creationId xmlns:a16="http://schemas.microsoft.com/office/drawing/2014/main" id="{684EDF48-90FB-40C7-9F44-BE37F2B188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9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17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a:xfrm>
            <a:off x="3999309" y="4412457"/>
            <a:ext cx="3243033" cy="273844"/>
          </a:xfrm>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302561774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C54ECF2-7A25-4FD0-9724-14D6C61D7EBC}"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171851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4785899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355240263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42803693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5319331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25788710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1185045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379975304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531151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5"/>
        <p:cNvGrpSpPr/>
        <p:nvPr/>
      </p:nvGrpSpPr>
      <p:grpSpPr>
        <a:xfrm>
          <a:off x="0" y="0"/>
          <a:ext cx="0" cy="0"/>
          <a:chOff x="0" y="0"/>
          <a:chExt cx="0" cy="0"/>
        </a:xfrm>
      </p:grpSpPr>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68464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13893" y="4400349"/>
            <a:ext cx="413375" cy="273844"/>
          </a:xfrm>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6407124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extLst>
      <p:ext uri="{BB962C8B-B14F-4D97-AF65-F5344CB8AC3E}">
        <p14:creationId xmlns:p14="http://schemas.microsoft.com/office/powerpoint/2010/main" val="2107792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28912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4ECF2-7A25-4FD0-9724-14D6C61D7EBC}"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89302566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4ECF2-7A25-4FD0-9724-14D6C61D7EBC}"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20217400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4ECF2-7A25-4FD0-9724-14D6C61D7EBC}"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10288728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4ECF2-7A25-4FD0-9724-14D6C61D7EBC}"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41139767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4ECF2-7A25-4FD0-9724-14D6C61D7EBC}"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42477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C54ECF2-7A25-4FD0-9724-14D6C61D7EBC}"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62115500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C54ECF2-7A25-4FD0-9724-14D6C61D7EBC}"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8292E4-6055-41BC-A496-A995FA8826AB}" type="slidenum">
              <a:rPr lang="en-IN" smtClean="0"/>
              <a:t>‹#›</a:t>
            </a:fld>
            <a:endParaRPr lang="en-IN"/>
          </a:p>
        </p:txBody>
      </p:sp>
    </p:spTree>
    <p:extLst>
      <p:ext uri="{BB962C8B-B14F-4D97-AF65-F5344CB8AC3E}">
        <p14:creationId xmlns:p14="http://schemas.microsoft.com/office/powerpoint/2010/main" val="40431207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C54ECF2-7A25-4FD0-9724-14D6C61D7EBC}" type="datetimeFigureOut">
              <a:rPr lang="en-IN" smtClean="0"/>
              <a:t>08-12-2024</a:t>
            </a:fld>
            <a:endParaRPr lang="en-IN"/>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668292E4-6055-41BC-A496-A995FA8826AB}" type="slidenum">
              <a:rPr lang="en-IN" smtClean="0"/>
              <a:t>‹#›</a:t>
            </a:fld>
            <a:endParaRPr lang="en-IN"/>
          </a:p>
        </p:txBody>
      </p:sp>
    </p:spTree>
    <p:extLst>
      <p:ext uri="{BB962C8B-B14F-4D97-AF65-F5344CB8AC3E}">
        <p14:creationId xmlns:p14="http://schemas.microsoft.com/office/powerpoint/2010/main" val="37710541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Lst>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9.xml"/><Relationship Id="rId5" Type="http://schemas.openxmlformats.org/officeDocument/2006/relationships/hyperlink" Target="https://peerj.com/preprints/3190.pdf#pdfjs.action=download" TargetMode="Externa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ENERGY CONSUMPTION AND PREDICTION PROJECT – INFOSYS SPRINGBOARD:</a:t>
            </a:r>
            <a:endParaRPr dirty="0"/>
          </a:p>
        </p:txBody>
      </p:sp>
      <p:sp>
        <p:nvSpPr>
          <p:cNvPr id="290" name="Google Shape;290;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r>
              <a:rPr lang="en" dirty="0">
                <a:latin typeface="Hanken Grotesk"/>
                <a:ea typeface="Hanken Grotesk"/>
                <a:cs typeface="Hanken Grotesk"/>
                <a:sym typeface="Hanken Grotesk"/>
              </a:rPr>
              <a:t>MAGULURI KAVYA</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1053809" y="38978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Missing Data Analysis and Handling:</a:t>
            </a:r>
            <a:endParaRPr dirty="0"/>
          </a:p>
        </p:txBody>
      </p:sp>
      <p:sp>
        <p:nvSpPr>
          <p:cNvPr id="3" name="Subtitle 2">
            <a:extLst>
              <a:ext uri="{FF2B5EF4-FFF2-40B4-BE49-F238E27FC236}">
                <a16:creationId xmlns:a16="http://schemas.microsoft.com/office/drawing/2014/main" id="{032134FC-DF47-D261-C0E6-67E565340281}"/>
              </a:ext>
            </a:extLst>
          </p:cNvPr>
          <p:cNvSpPr>
            <a:spLocks noGrp="1" noChangeArrowheads="1"/>
          </p:cNvSpPr>
          <p:nvPr>
            <p:ph type="subTitle" idx="1"/>
          </p:nvPr>
        </p:nvSpPr>
        <p:spPr bwMode="auto">
          <a:xfrm>
            <a:off x="1012007" y="1326111"/>
            <a:ext cx="779210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Missing data was identified and addressed using several methods. The dataset contained missing values in certain columns, which were handled by filling the gaps with default values such as zero, the mean, or the median of the respective column. Alternatively, rows containing missing data were removed to ensure that the dataset remained as clean and accurate as possible for analysis. These steps were essential in preparing the data for further exploration and model building.</a:t>
            </a: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67089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964258" y="5307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Data Visualization &amp; Insights</a:t>
            </a:r>
            <a:r>
              <a:rPr lang="en-IN" dirty="0"/>
              <a:t>:</a:t>
            </a:r>
            <a:endParaRPr dirty="0"/>
          </a:p>
        </p:txBody>
      </p:sp>
      <p:sp>
        <p:nvSpPr>
          <p:cNvPr id="6" name="Rectangle 3">
            <a:extLst>
              <a:ext uri="{FF2B5EF4-FFF2-40B4-BE49-F238E27FC236}">
                <a16:creationId xmlns:a16="http://schemas.microsoft.com/office/drawing/2014/main" id="{FB1CEFE7-CDA0-58FA-E04E-DF468E0FFFC6}"/>
              </a:ext>
            </a:extLst>
          </p:cNvPr>
          <p:cNvSpPr>
            <a:spLocks noChangeArrowheads="1"/>
          </p:cNvSpPr>
          <p:nvPr/>
        </p:nvSpPr>
        <p:spPr bwMode="auto">
          <a:xfrm>
            <a:off x="964258" y="1103405"/>
            <a:ext cx="812874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Visualizations: Histogram and boxplot for power consumption, correlation heatmap to identify relationships (</a:t>
            </a:r>
            <a:r>
              <a:rPr kumimoji="0" lang="en-US" altLang="en-US" sz="1600" b="0" i="0" u="none" strike="noStrike" cap="none" normalizeH="0" baseline="0" dirty="0">
                <a:ln>
                  <a:noFill/>
                </a:ln>
                <a:solidFill>
                  <a:schemeClr val="tx1"/>
                </a:solidFill>
                <a:effectLst/>
                <a:latin typeface="Arial Unicode MS"/>
              </a:rPr>
              <a:t>plot()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sns.heatmap</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Added time-based features by converting 'Date' and 'Time' to datetime and extracting hour, day, and month for deeper analysis (</a:t>
            </a:r>
            <a:r>
              <a:rPr kumimoji="0" lang="en-US" altLang="en-US" sz="1600" b="0" i="0" u="none" strike="noStrike" cap="none" normalizeH="0" baseline="0" dirty="0" err="1">
                <a:ln>
                  <a:noFill/>
                </a:ln>
                <a:solidFill>
                  <a:schemeClr val="tx1"/>
                </a:solidFill>
                <a:effectLst/>
                <a:latin typeface="Arial Unicode MS"/>
              </a:rPr>
              <a:t>pd.to_datetime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Milestone 1, the dataset was explored, revealing that 'Sub_metering_3' had the most missing values, which were handled using mean, median, or zero. Data types were reviewed, and 'object' columns like '</a:t>
            </a:r>
            <a:r>
              <a:rPr kumimoji="0" lang="en-US" altLang="en-US" sz="1600" b="0" i="0"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 need conversion to numeric for analysis. Various strategies were applied to handle missing values, resulting in a cleaner dataset. Visual analysis showed patterns in power consumption linked to specific times or seasons. Recommendations include using time-series models with newly created datetime features for better forecasting and further cleaning outliers and noise for more accurate predictions.</a:t>
            </a:r>
          </a:p>
        </p:txBody>
      </p:sp>
    </p:spTree>
    <p:extLst>
      <p:ext uri="{BB962C8B-B14F-4D97-AF65-F5344CB8AC3E}">
        <p14:creationId xmlns:p14="http://schemas.microsoft.com/office/powerpoint/2010/main" val="211921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699967" y="26962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t>Analysis:</a:t>
            </a:r>
            <a:endParaRPr sz="2400" dirty="0"/>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738128934"/>
              </p:ext>
            </p:extLst>
          </p:nvPr>
        </p:nvGraphicFramePr>
        <p:xfrm>
          <a:off x="699967" y="788391"/>
          <a:ext cx="8306773" cy="4217391"/>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dirty="0"/>
                        <a:t>Functions</a:t>
                      </a:r>
                    </a:p>
                  </a:txBody>
                  <a:tcPr/>
                </a:tc>
                <a:tc>
                  <a:txBody>
                    <a:bodyPr/>
                    <a:lstStyle/>
                    <a:p>
                      <a:pPr algn="ctr"/>
                      <a:r>
                        <a:rPr lang="en-IN" b="1" dirty="0"/>
                        <a:t>Use case</a:t>
                      </a:r>
                    </a:p>
                  </a:txBody>
                  <a:tcPr/>
                </a:tc>
                <a:tc>
                  <a:txBody>
                    <a:bodyPr/>
                    <a:lstStyle/>
                    <a:p>
                      <a:pPr algn="ctr"/>
                      <a:r>
                        <a:rPr lang="en-IN" b="1" dirty="0"/>
                        <a:t>Observations</a:t>
                      </a:r>
                    </a:p>
                  </a:txBody>
                  <a:tcPr/>
                </a:tc>
                <a:extLst>
                  <a:ext uri="{0D108BD9-81ED-4DB2-BD59-A6C34878D82A}">
                    <a16:rowId xmlns:a16="http://schemas.microsoft.com/office/drawing/2014/main" val="823585788"/>
                  </a:ext>
                </a:extLst>
              </a:tr>
              <a:tr h="355811">
                <a:tc>
                  <a:txBody>
                    <a:bodyPr/>
                    <a:lstStyle/>
                    <a:p>
                      <a:r>
                        <a:rPr lang="en-IN" sz="900" dirty="0" err="1"/>
                        <a:t>df.head</a:t>
                      </a:r>
                      <a:r>
                        <a:rPr lang="en-IN" sz="900" dirty="0"/>
                        <a:t>()</a:t>
                      </a:r>
                    </a:p>
                  </a:txBody>
                  <a:tcPr/>
                </a:tc>
                <a:tc>
                  <a:txBody>
                    <a:bodyPr/>
                    <a:lstStyle/>
                    <a:p>
                      <a:r>
                        <a:rPr lang="en-US" sz="900" dirty="0"/>
                        <a:t>Displays the first 5 rows of the dataset to preview its structure and values.</a:t>
                      </a:r>
                      <a:endParaRPr lang="en-IN" sz="900" dirty="0"/>
                    </a:p>
                  </a:txBody>
                  <a:tcPr/>
                </a:tc>
                <a:tc>
                  <a:txBody>
                    <a:bodyPr/>
                    <a:lstStyle/>
                    <a:p>
                      <a:r>
                        <a:rPr lang="en-IN" sz="900" dirty="0"/>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dirty="0" err="1"/>
                        <a:t>df.tail</a:t>
                      </a:r>
                      <a:r>
                        <a:rPr lang="en-IN" sz="900" dirty="0"/>
                        <a:t>()</a:t>
                      </a:r>
                    </a:p>
                  </a:txBody>
                  <a:tcPr/>
                </a:tc>
                <a:tc>
                  <a:txBody>
                    <a:bodyPr/>
                    <a:lstStyle/>
                    <a:p>
                      <a:r>
                        <a:rPr lang="en-US" sz="900" dirty="0"/>
                        <a:t>Displays the last 5 rows of the dataset to inspect the end of the data.</a:t>
                      </a:r>
                      <a:endParaRPr lang="en-IN" sz="900" dirty="0"/>
                    </a:p>
                  </a:txBody>
                  <a:tcPr/>
                </a:tc>
                <a:tc>
                  <a:txBody>
                    <a:bodyPr/>
                    <a:lstStyle/>
                    <a:p>
                      <a:r>
                        <a:rPr lang="en-IN" sz="900" dirty="0"/>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df.shape</a:t>
                      </a:r>
                      <a:endParaRPr lang="en-IN" sz="900" dirty="0"/>
                    </a:p>
                  </a:txBody>
                  <a:tcPr/>
                </a:tc>
                <a:tc>
                  <a:txBody>
                    <a:bodyPr/>
                    <a:lstStyle/>
                    <a:p>
                      <a:r>
                        <a:rPr lang="en-US" sz="900" dirty="0"/>
                        <a:t>Returns the number of rows and columns in the dataset.</a:t>
                      </a:r>
                      <a:endParaRPr lang="en-IN" sz="900" dirty="0"/>
                    </a:p>
                  </a:txBody>
                  <a:tcPr/>
                </a:tc>
                <a:tc>
                  <a:txBody>
                    <a:bodyPr/>
                    <a:lstStyle/>
                    <a:p>
                      <a:r>
                        <a:rPr lang="en-IN" sz="900" dirty="0"/>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df.info()</a:t>
                      </a:r>
                    </a:p>
                  </a:txBody>
                  <a:tcPr/>
                </a:tc>
                <a:tc>
                  <a:txBody>
                    <a:bodyPr/>
                    <a:lstStyle/>
                    <a:p>
                      <a:r>
                        <a:rPr lang="en-US" sz="900" dirty="0"/>
                        <a:t>Provides a summary of the dataset, including data types and non-null counts.</a:t>
                      </a:r>
                      <a:endParaRPr lang="en-IN" sz="900" dirty="0"/>
                    </a:p>
                  </a:txBody>
                  <a:tcPr/>
                </a:tc>
                <a:tc>
                  <a:txBody>
                    <a:bodyPr/>
                    <a:lstStyle/>
                    <a:p>
                      <a:r>
                        <a:rPr lang="en-IN" sz="900" dirty="0"/>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df.describe</a:t>
                      </a:r>
                      <a:r>
                        <a:rPr lang="en-IN" sz="900" dirty="0"/>
                        <a:t>()</a:t>
                      </a:r>
                    </a:p>
                  </a:txBody>
                  <a:tcPr/>
                </a:tc>
                <a:tc>
                  <a:txBody>
                    <a:bodyPr/>
                    <a:lstStyle/>
                    <a:p>
                      <a:r>
                        <a:rPr lang="en-US" sz="900" dirty="0"/>
                        <a:t>Generates summary statistics (mean, std, min, max, etc.) for numeric columns.</a:t>
                      </a:r>
                      <a:endParaRPr lang="en-IN" sz="900" dirty="0"/>
                    </a:p>
                  </a:txBody>
                  <a:tcPr/>
                </a:tc>
                <a:tc>
                  <a:txBody>
                    <a:bodyPr/>
                    <a:lstStyle/>
                    <a:p>
                      <a:r>
                        <a:rPr lang="en-IN" sz="900" dirty="0"/>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df.isnull</a:t>
                      </a:r>
                      <a:r>
                        <a:rPr lang="en-IN" sz="900" dirty="0"/>
                        <a:t>().sum()</a:t>
                      </a:r>
                    </a:p>
                  </a:txBody>
                  <a:tcPr/>
                </a:tc>
                <a:tc>
                  <a:txBody>
                    <a:bodyPr/>
                    <a:lstStyle/>
                    <a:p>
                      <a:r>
                        <a:rPr lang="en-US" sz="900" dirty="0"/>
                        <a:t>Identifies the number of missing values in each column.</a:t>
                      </a:r>
                      <a:endParaRPr lang="en-IN" sz="900" dirty="0"/>
                    </a:p>
                  </a:txBody>
                  <a:tcPr/>
                </a:tc>
                <a:tc>
                  <a:txBody>
                    <a:bodyPr/>
                    <a:lstStyle/>
                    <a:p>
                      <a:r>
                        <a:rPr lang="en-IN" sz="900" dirty="0"/>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i="0" u="none" strike="noStrike" cap="none" dirty="0" err="1">
                          <a:solidFill>
                            <a:srgbClr val="000000"/>
                          </a:solidFill>
                          <a:effectLst/>
                          <a:latin typeface="Arial"/>
                          <a:ea typeface="Arial"/>
                          <a:cs typeface="Arial"/>
                          <a:sym typeface="Arial"/>
                        </a:rPr>
                        <a:t>df.fillna</a:t>
                      </a:r>
                      <a:r>
                        <a:rPr lang="en-IN" sz="900" b="0" i="0" u="none" strike="noStrike" cap="none" dirty="0">
                          <a:solidFill>
                            <a:srgbClr val="000000"/>
                          </a:solidFill>
                          <a:effectLst/>
                          <a:latin typeface="Arial"/>
                          <a:ea typeface="Arial"/>
                          <a:cs typeface="Arial"/>
                          <a:sym typeface="Arial"/>
                        </a:rPr>
                        <a:t>(0)</a:t>
                      </a:r>
                      <a:endParaRPr lang="en-IN" sz="900" dirty="0"/>
                    </a:p>
                  </a:txBody>
                  <a:tcPr/>
                </a:tc>
                <a:tc>
                  <a:txBody>
                    <a:bodyPr/>
                    <a:lstStyle/>
                    <a:p>
                      <a:r>
                        <a:rPr lang="en-IN" sz="900" dirty="0"/>
                        <a:t>Fill the null value with 0’s.</a:t>
                      </a:r>
                    </a:p>
                  </a:txBody>
                  <a:tcPr/>
                </a:tc>
                <a:tc>
                  <a:txBody>
                    <a:bodyPr/>
                    <a:lstStyle/>
                    <a:p>
                      <a:r>
                        <a:rPr lang="en-IN" sz="900" dirty="0"/>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dirty="0"/>
                      </a:br>
                      <a:r>
                        <a:rPr lang="en-US" sz="900" b="0" i="0" u="none" strike="noStrike" cap="none" dirty="0" err="1">
                          <a:solidFill>
                            <a:srgbClr val="000000"/>
                          </a:solidFill>
                          <a:effectLst/>
                          <a:latin typeface="Arial"/>
                          <a:ea typeface="Arial"/>
                          <a:cs typeface="Arial"/>
                          <a:sym typeface="Arial"/>
                        </a:rPr>
                        <a:t>df.fillna</a:t>
                      </a:r>
                      <a:r>
                        <a:rPr lang="en-US" sz="900" b="0" i="0" u="none" strike="noStrike" cap="none" dirty="0">
                          <a:solidFill>
                            <a:srgbClr val="000000"/>
                          </a:solidFill>
                          <a:effectLst/>
                          <a:latin typeface="Arial"/>
                          <a:ea typeface="Arial"/>
                          <a:cs typeface="Arial"/>
                          <a:sym typeface="Arial"/>
                        </a:rPr>
                        <a:t>(</a:t>
                      </a:r>
                      <a:r>
                        <a:rPr lang="en-US" sz="900" b="0" i="0" u="none" strike="noStrike" cap="none" dirty="0" err="1">
                          <a:solidFill>
                            <a:srgbClr val="000000"/>
                          </a:solidFill>
                          <a:effectLst/>
                          <a:latin typeface="Arial"/>
                          <a:ea typeface="Arial"/>
                          <a:cs typeface="Arial"/>
                          <a:sym typeface="Arial"/>
                        </a:rPr>
                        <a:t>df</a:t>
                      </a:r>
                      <a:r>
                        <a:rPr lang="en-US" sz="900" b="0" i="0" u="none" strike="noStrike" cap="none" dirty="0">
                          <a:solidFill>
                            <a:srgbClr val="000000"/>
                          </a:solidFill>
                          <a:effectLst/>
                          <a:latin typeface="Arial"/>
                          <a:ea typeface="Arial"/>
                          <a:cs typeface="Arial"/>
                          <a:sym typeface="Arial"/>
                        </a:rPr>
                        <a:t>['Sub_metering_3'].mean())</a:t>
                      </a:r>
                      <a:endParaRPr lang="en-IN" sz="900" dirty="0"/>
                    </a:p>
                  </a:txBody>
                  <a:tcPr/>
                </a:tc>
                <a:tc>
                  <a:txBody>
                    <a:bodyPr/>
                    <a:lstStyle/>
                    <a:p>
                      <a:r>
                        <a:rPr lang="en-US" sz="900" dirty="0"/>
                        <a:t>Fills the null values with the mean of the column.</a:t>
                      </a:r>
                      <a:endParaRPr lang="en-IN" sz="900" dirty="0"/>
                    </a:p>
                  </a:txBody>
                  <a:tcPr/>
                </a:tc>
                <a:tc>
                  <a:txBody>
                    <a:bodyPr/>
                    <a:lstStyle/>
                    <a:p>
                      <a:r>
                        <a:rPr lang="en-IN" sz="900" dirty="0"/>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dirty="0"/>
                      </a:br>
                      <a:r>
                        <a:rPr lang="sv-SE" sz="900" b="0" i="0" u="none" strike="noStrike" cap="none" dirty="0">
                          <a:solidFill>
                            <a:srgbClr val="000000"/>
                          </a:solidFill>
                          <a:effectLst/>
                          <a:latin typeface="Arial"/>
                          <a:ea typeface="Arial"/>
                          <a:cs typeface="Arial"/>
                          <a:sym typeface="Arial"/>
                        </a:rPr>
                        <a:t>df.fillna(df['Sub_metering_3'].median())</a:t>
                      </a:r>
                      <a:endParaRPr lang="en-IN" sz="900" dirty="0"/>
                    </a:p>
                  </a:txBody>
                  <a:tcPr/>
                </a:tc>
                <a:tc>
                  <a:txBody>
                    <a:bodyPr/>
                    <a:lstStyle/>
                    <a:p>
                      <a:r>
                        <a:rPr lang="en-US" sz="900" dirty="0"/>
                        <a:t>Fills the null values with the median of the column.</a:t>
                      </a:r>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After filling with the median it outputs some sample of data.</a:t>
                      </a:r>
                    </a:p>
                    <a:p>
                      <a:endParaRPr lang="en-IN" sz="900" dirty="0"/>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err="1"/>
                        <a:t>df.unique</a:t>
                      </a:r>
                      <a:r>
                        <a:rPr lang="en-IN" sz="900" dirty="0"/>
                        <a:t>()</a:t>
                      </a:r>
                    </a:p>
                    <a:p>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t>Lists the unique values in a column.</a:t>
                      </a:r>
                      <a:endParaRPr lang="en-IN" sz="900" dirty="0"/>
                    </a:p>
                    <a:p>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dirty="0"/>
                        <a:t>It displays number of unique values in each column</a:t>
                      </a:r>
                    </a:p>
                    <a:p>
                      <a:endParaRPr lang="en-IN" sz="900" dirty="0"/>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1149034" y="1779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2:</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612E623F-096C-6323-56B1-89447E481E08}"/>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 name="TextBox 1">
            <a:extLst>
              <a:ext uri="{FF2B5EF4-FFF2-40B4-BE49-F238E27FC236}">
                <a16:creationId xmlns:a16="http://schemas.microsoft.com/office/drawing/2014/main" id="{774DF024-8DE3-9697-C17F-344741FDB33E}"/>
              </a:ext>
            </a:extLst>
          </p:cNvPr>
          <p:cNvSpPr txBox="1"/>
          <p:nvPr/>
        </p:nvSpPr>
        <p:spPr>
          <a:xfrm>
            <a:off x="2089474" y="2571750"/>
            <a:ext cx="5013960" cy="338554"/>
          </a:xfrm>
          <a:prstGeom prst="rect">
            <a:avLst/>
          </a:prstGeom>
          <a:noFill/>
        </p:spPr>
        <p:txBody>
          <a:bodyPr wrap="square" rtlCol="0">
            <a:spAutoFit/>
          </a:bodyPr>
          <a:lstStyle/>
          <a:p>
            <a:r>
              <a:rPr lang="en-IN" sz="1600" dirty="0">
                <a:latin typeface="Figtree Black" panose="020B0604020202020204" charset="0"/>
              </a:rPr>
              <a:t>(DATA VISUALISATION AND ENCODING)</a:t>
            </a:r>
          </a:p>
        </p:txBody>
      </p:sp>
    </p:spTree>
    <p:extLst>
      <p:ext uri="{BB962C8B-B14F-4D97-AF65-F5344CB8AC3E}">
        <p14:creationId xmlns:p14="http://schemas.microsoft.com/office/powerpoint/2010/main" val="76451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xfrm>
            <a:off x="1001749" y="66287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4" name="Rectangle 2">
            <a:extLst>
              <a:ext uri="{FF2B5EF4-FFF2-40B4-BE49-F238E27FC236}">
                <a16:creationId xmlns:a16="http://schemas.microsoft.com/office/drawing/2014/main" id="{52EB3BD8-29B7-DA5B-156E-5F95BDB5D96B}"/>
              </a:ext>
            </a:extLst>
          </p:cNvPr>
          <p:cNvSpPr>
            <a:spLocks noGrp="1" noChangeArrowheads="1"/>
          </p:cNvSpPr>
          <p:nvPr>
            <p:ph type="subTitle" idx="1"/>
          </p:nvPr>
        </p:nvSpPr>
        <p:spPr bwMode="auto">
          <a:xfrm>
            <a:off x="1001749" y="1433639"/>
            <a:ext cx="75625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Analyze and preprocess the dataset for power consumption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Steps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Loaded </a:t>
            </a:r>
            <a:r>
              <a:rPr kumimoji="0" lang="en-US" altLang="en-US" sz="1600" b="0" i="1" u="none" strike="noStrike" cap="none" normalizeH="0" baseline="0" dirty="0">
                <a:ln>
                  <a:noFill/>
                </a:ln>
                <a:solidFill>
                  <a:schemeClr val="tx1"/>
                </a:solidFill>
                <a:effectLst/>
                <a:latin typeface="Arial" panose="020B0604020202020204" pitchFamily="34" charset="0"/>
              </a:rPr>
              <a:t>household_power_consumption.txt</a:t>
            </a:r>
            <a:r>
              <a:rPr kumimoji="0" lang="en-US" altLang="en-US" sz="1600" b="0" i="0" u="none" strike="noStrike" cap="none" normalizeH="0" baseline="0" dirty="0">
                <a:ln>
                  <a:noFill/>
                </a:ln>
                <a:solidFill>
                  <a:schemeClr val="tx1"/>
                </a:solidFill>
                <a:effectLst/>
                <a:latin typeface="Arial" panose="020B0604020202020204" pitchFamily="34" charset="0"/>
              </a:rPr>
              <a:t> (133MB).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2,075,259 rows, 9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Missing values and non-numeric data identified.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Handled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Converted non-numeric to </a:t>
            </a:r>
            <a:r>
              <a:rPr kumimoji="0" lang="en-US" altLang="en-US" sz="1600" b="0" i="0" u="none" strike="noStrike" cap="none" normalizeH="0" baseline="0" dirty="0" err="1">
                <a:ln>
                  <a:noFill/>
                </a:ln>
                <a:solidFill>
                  <a:schemeClr val="tx1"/>
                </a:solidFill>
                <a:effectLst/>
                <a:latin typeface="Arial Unicode MS"/>
              </a:rPr>
              <a:t>NaN</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Filled missing values with </a:t>
            </a:r>
            <a:r>
              <a:rPr kumimoji="0" lang="en-US" altLang="en-US" sz="1600" b="0" i="0" u="none" strike="noStrike" cap="none" normalizeH="0" baseline="0" dirty="0">
                <a:ln>
                  <a:noFill/>
                </a:ln>
                <a:solidFill>
                  <a:schemeClr val="tx1"/>
                </a:solidFill>
                <a:effectLst/>
                <a:latin typeface="Arial Unicode MS"/>
              </a:rPr>
              <a:t>0</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rPr>
              <a:t>Outcome: Cleaned dataset, ready for analysis and feature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55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20E7E96-DFF2-D26D-CBBB-C77B3D3BD22C}"/>
              </a:ext>
            </a:extLst>
          </p:cNvPr>
          <p:cNvPicPr>
            <a:picLocks noChangeAspect="1"/>
          </p:cNvPicPr>
          <p:nvPr/>
        </p:nvPicPr>
        <p:blipFill>
          <a:blip r:embed="rId3"/>
          <a:stretch>
            <a:fillRect/>
          </a:stretch>
        </p:blipFill>
        <p:spPr>
          <a:xfrm>
            <a:off x="5166535" y="1642592"/>
            <a:ext cx="3567559" cy="2243608"/>
          </a:xfrm>
          <a:prstGeom prst="rect">
            <a:avLst/>
          </a:prstGeom>
        </p:spPr>
      </p:pic>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Holiday</a:t>
            </a:r>
            <a:r>
              <a:rPr lang="en" dirty="0"/>
              <a:t>:</a:t>
            </a:r>
            <a:endParaRPr dirty="0"/>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87279" y="1426101"/>
            <a:ext cx="49844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Identify if the day is a holiday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a function </a:t>
            </a:r>
            <a:r>
              <a:rPr kumimoji="0" lang="en-US" altLang="en-US" sz="1800" b="0" i="0" u="none" strike="noStrike" cap="none" normalizeH="0" baseline="0" dirty="0" err="1">
                <a:ln>
                  <a:noFill/>
                </a:ln>
                <a:solidFill>
                  <a:schemeClr val="tx1"/>
                </a:solidFill>
                <a:effectLst/>
                <a:latin typeface="Arial Unicode MS"/>
              </a:rPr>
              <a:t>is_holiday</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date_str</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to check if the day falls on a weekend.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Added a 'Holiday' column (binary: 1 for holiday, 0 for non-holiday).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Observations</a:t>
            </a:r>
            <a:r>
              <a:rPr kumimoji="0" lang="en-US" altLang="en-US" sz="1800" b="0" i="0" u="none" strike="noStrike" cap="none" normalizeH="0" baseline="0" dirty="0">
                <a:ln>
                  <a:noFill/>
                </a:ln>
                <a:solidFill>
                  <a:schemeClr val="tx1"/>
                </a:solidFill>
                <a:effectLst/>
                <a:latin typeface="Arial" panose="020B0604020202020204" pitchFamily="34" charset="0"/>
              </a:rPr>
              <a:t>: All data points in the dataset are marked as holidays (value 1). Need additional non-holiday data for comparison. </a:t>
            </a:r>
          </a:p>
        </p:txBody>
      </p:sp>
    </p:spTree>
    <p:extLst>
      <p:ext uri="{BB962C8B-B14F-4D97-AF65-F5344CB8AC3E}">
        <p14:creationId xmlns:p14="http://schemas.microsoft.com/office/powerpoint/2010/main" val="74988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EC5C54-1539-E231-66A8-9E9B7FC9FF8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23594AEF-FA45-0088-AA8E-F2CBFC92EE0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a:t>
            </a:r>
            <a:r>
              <a:rPr lang="en-IN" dirty="0" err="1"/>
              <a:t>DateTime</a:t>
            </a:r>
            <a:r>
              <a:rPr lang="en" dirty="0"/>
              <a:t>:</a:t>
            </a:r>
            <a:endParaRPr dirty="0"/>
          </a:p>
        </p:txBody>
      </p:sp>
      <p:sp>
        <p:nvSpPr>
          <p:cNvPr id="4" name="Subtitle 3">
            <a:extLst>
              <a:ext uri="{FF2B5EF4-FFF2-40B4-BE49-F238E27FC236}">
                <a16:creationId xmlns:a16="http://schemas.microsoft.com/office/drawing/2014/main" id="{9F01482D-98EF-A24E-9C04-F93D2FB9CDA7}"/>
              </a:ext>
            </a:extLst>
          </p:cNvPr>
          <p:cNvSpPr>
            <a:spLocks noGrp="1" noChangeArrowheads="1"/>
          </p:cNvSpPr>
          <p:nvPr>
            <p:ph type="subTitle" idx="1"/>
          </p:nvPr>
        </p:nvSpPr>
        <p:spPr bwMode="auto">
          <a:xfrm>
            <a:off x="555466" y="1526054"/>
            <a:ext cx="80330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Convert Date and Time columns into a single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Method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Combined 'Date' and 'Time' into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using </a:t>
            </a:r>
            <a:r>
              <a:rPr kumimoji="0" lang="en-US" altLang="en-US" sz="2000" b="0" i="0" u="none" strike="noStrike" cap="none" normalizeH="0" baseline="0" dirty="0" err="1">
                <a:ln>
                  <a:noFill/>
                </a:ln>
                <a:solidFill>
                  <a:schemeClr val="tx1"/>
                </a:solidFill>
                <a:effectLst/>
                <a:latin typeface="Arial Unicode MS"/>
              </a:rPr>
              <a:t>pd.to_datetime</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Outcome</a:t>
            </a:r>
            <a:r>
              <a:rPr kumimoji="0" lang="en-US" altLang="en-US" sz="2000" b="0" i="0" u="none" strike="noStrike" cap="none" normalizeH="0" baseline="0" dirty="0">
                <a:ln>
                  <a:noFill/>
                </a:ln>
                <a:solidFill>
                  <a:schemeClr val="tx1"/>
                </a:solidFill>
                <a:effectLst/>
                <a:latin typeface="Arial" panose="020B0604020202020204" pitchFamily="34" charset="0"/>
              </a:rPr>
              <a:t>: The '</a:t>
            </a:r>
            <a:r>
              <a:rPr kumimoji="0" lang="en-US" altLang="en-US" sz="2000" b="0" i="0" u="none" strike="noStrike" cap="none" normalizeH="0" baseline="0" dirty="0" err="1">
                <a:ln>
                  <a:noFill/>
                </a:ln>
                <a:solidFill>
                  <a:schemeClr val="tx1"/>
                </a:solidFill>
                <a:effectLst/>
                <a:latin typeface="Arial" panose="020B0604020202020204" pitchFamily="34" charset="0"/>
              </a:rPr>
              <a:t>DateTime</a:t>
            </a:r>
            <a:r>
              <a:rPr kumimoji="0" lang="en-US" altLang="en-US" sz="2000" b="0" i="0" u="none" strike="noStrike" cap="none" normalizeH="0" baseline="0" dirty="0">
                <a:ln>
                  <a:noFill/>
                </a:ln>
                <a:solidFill>
                  <a:schemeClr val="tx1"/>
                </a:solidFill>
                <a:effectLst/>
                <a:latin typeface="Arial" panose="020B0604020202020204" pitchFamily="34" charset="0"/>
              </a:rPr>
              <a:t>' column is now in the standard format (YYYY-MM-DD HH:MM:SS) for time-based analysis. </a:t>
            </a:r>
          </a:p>
        </p:txBody>
      </p:sp>
    </p:spTree>
    <p:extLst>
      <p:ext uri="{BB962C8B-B14F-4D97-AF65-F5344CB8AC3E}">
        <p14:creationId xmlns:p14="http://schemas.microsoft.com/office/powerpoint/2010/main" val="140067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Feature Engineering - Sunlight</a:t>
            </a:r>
            <a:r>
              <a:rPr lang="en" dirty="0"/>
              <a:t>:</a:t>
            </a:r>
            <a:endParaRPr dirty="0"/>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542490" y="1430507"/>
            <a:ext cx="40904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Identify whether it is daylight or not (from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Method</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Created a function </a:t>
            </a:r>
            <a:r>
              <a:rPr kumimoji="0" lang="en-US" altLang="en-US" sz="1600" b="0" i="0" u="none" strike="noStrike" cap="none" normalizeH="0" baseline="0" dirty="0" err="1">
                <a:ln>
                  <a:noFill/>
                </a:ln>
                <a:solidFill>
                  <a:schemeClr val="tx1"/>
                </a:solidFill>
                <a:effectLst/>
                <a:latin typeface="Arial Unicode MS"/>
              </a:rPr>
              <a:t>is_light</a:t>
            </a:r>
            <a:r>
              <a:rPr kumimoji="0" lang="en-US" altLang="en-US" sz="1600" b="0" i="0" u="none" strike="noStrike" cap="none" normalizeH="0" baseline="0" dirty="0">
                <a:ln>
                  <a:noFill/>
                </a:ln>
                <a:solidFill>
                  <a:schemeClr val="tx1"/>
                </a:solidFill>
                <a:effectLst/>
                <a:latin typeface="Arial Unicode MS"/>
              </a:rPr>
              <a:t>(hour)</a:t>
            </a:r>
            <a:r>
              <a:rPr kumimoji="0" lang="en-US" altLang="en-US" sz="1600" b="0" i="0" u="none" strike="noStrike" cap="none" normalizeH="0" baseline="0" dirty="0">
                <a:ln>
                  <a:noFill/>
                </a:ln>
                <a:solidFill>
                  <a:schemeClr val="tx1"/>
                </a:solidFill>
                <a:effectLst/>
              </a:rPr>
              <a:t> to check if the hour falls within daylight hours (6 AM to 6 PM).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Added a 'light' column to represent daylight status (1 for daylight, 0 for non-daylight).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Outcome</a:t>
            </a:r>
            <a:r>
              <a:rPr kumimoji="0" lang="en-US" altLang="en-US" sz="1600" b="0" i="0" u="none" strike="noStrike" cap="none" normalizeH="0" baseline="0" dirty="0">
                <a:ln>
                  <a:noFill/>
                </a:ln>
                <a:solidFill>
                  <a:schemeClr val="tx1"/>
                </a:solidFill>
                <a:effectLst/>
                <a:latin typeface="Arial" panose="020B0604020202020204" pitchFamily="34" charset="0"/>
              </a:rPr>
              <a:t>: All records in the sample fall within daylight hours, so the 'light' column is marked as 1. </a:t>
            </a:r>
          </a:p>
        </p:txBody>
      </p:sp>
      <p:pic>
        <p:nvPicPr>
          <p:cNvPr id="7" name="Picture 6">
            <a:extLst>
              <a:ext uri="{FF2B5EF4-FFF2-40B4-BE49-F238E27FC236}">
                <a16:creationId xmlns:a16="http://schemas.microsoft.com/office/drawing/2014/main" id="{FFEBE546-D697-D755-7522-3D8EA1A22274}"/>
              </a:ext>
            </a:extLst>
          </p:cNvPr>
          <p:cNvPicPr>
            <a:picLocks noChangeAspect="1"/>
          </p:cNvPicPr>
          <p:nvPr/>
        </p:nvPicPr>
        <p:blipFill>
          <a:blip r:embed="rId3"/>
          <a:stretch>
            <a:fillRect/>
          </a:stretch>
        </p:blipFill>
        <p:spPr>
          <a:xfrm>
            <a:off x="4632960" y="1677485"/>
            <a:ext cx="4049109" cy="2553032"/>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361860"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Plots:</a:t>
            </a:r>
            <a:endParaRPr dirty="0"/>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47CD4A2B-3738-A3C0-98F1-71630F12F201}"/>
              </a:ext>
            </a:extLst>
          </p:cNvPr>
          <p:cNvPicPr>
            <a:picLocks noChangeAspect="1"/>
          </p:cNvPicPr>
          <p:nvPr/>
        </p:nvPicPr>
        <p:blipFill>
          <a:blip r:embed="rId3"/>
          <a:stretch>
            <a:fillRect/>
          </a:stretch>
        </p:blipFill>
        <p:spPr>
          <a:xfrm>
            <a:off x="575221" y="931690"/>
            <a:ext cx="2336086" cy="1405564"/>
          </a:xfrm>
          <a:prstGeom prst="rect">
            <a:avLst/>
          </a:prstGeom>
        </p:spPr>
      </p:pic>
      <p:pic>
        <p:nvPicPr>
          <p:cNvPr id="17" name="Picture 16">
            <a:extLst>
              <a:ext uri="{FF2B5EF4-FFF2-40B4-BE49-F238E27FC236}">
                <a16:creationId xmlns:a16="http://schemas.microsoft.com/office/drawing/2014/main" id="{748EFB4C-E54A-7135-0A7D-9076AADE1155}"/>
              </a:ext>
            </a:extLst>
          </p:cNvPr>
          <p:cNvPicPr>
            <a:picLocks noChangeAspect="1"/>
          </p:cNvPicPr>
          <p:nvPr/>
        </p:nvPicPr>
        <p:blipFill>
          <a:blip r:embed="rId4"/>
          <a:stretch>
            <a:fillRect/>
          </a:stretch>
        </p:blipFill>
        <p:spPr>
          <a:xfrm>
            <a:off x="3298923" y="931691"/>
            <a:ext cx="2262340" cy="1405563"/>
          </a:xfrm>
          <a:prstGeom prst="rect">
            <a:avLst/>
          </a:prstGeom>
        </p:spPr>
      </p:pic>
      <p:pic>
        <p:nvPicPr>
          <p:cNvPr id="19" name="Picture 18">
            <a:extLst>
              <a:ext uri="{FF2B5EF4-FFF2-40B4-BE49-F238E27FC236}">
                <a16:creationId xmlns:a16="http://schemas.microsoft.com/office/drawing/2014/main" id="{191C4A1B-FAC2-BA5D-798C-E3FA38797F4C}"/>
              </a:ext>
            </a:extLst>
          </p:cNvPr>
          <p:cNvPicPr>
            <a:picLocks noChangeAspect="1"/>
          </p:cNvPicPr>
          <p:nvPr/>
        </p:nvPicPr>
        <p:blipFill>
          <a:blip r:embed="rId5"/>
          <a:stretch>
            <a:fillRect/>
          </a:stretch>
        </p:blipFill>
        <p:spPr>
          <a:xfrm>
            <a:off x="5948879" y="931691"/>
            <a:ext cx="2408329" cy="1405563"/>
          </a:xfrm>
          <a:prstGeom prst="rect">
            <a:avLst/>
          </a:prstGeom>
        </p:spPr>
      </p:pic>
      <p:pic>
        <p:nvPicPr>
          <p:cNvPr id="21" name="Picture 20">
            <a:extLst>
              <a:ext uri="{FF2B5EF4-FFF2-40B4-BE49-F238E27FC236}">
                <a16:creationId xmlns:a16="http://schemas.microsoft.com/office/drawing/2014/main" id="{9AB70119-7252-8114-8153-92231E313BB1}"/>
              </a:ext>
            </a:extLst>
          </p:cNvPr>
          <p:cNvPicPr>
            <a:picLocks noChangeAspect="1"/>
          </p:cNvPicPr>
          <p:nvPr/>
        </p:nvPicPr>
        <p:blipFill>
          <a:blip r:embed="rId6"/>
          <a:stretch>
            <a:fillRect/>
          </a:stretch>
        </p:blipFill>
        <p:spPr>
          <a:xfrm>
            <a:off x="611773" y="2817447"/>
            <a:ext cx="2262340" cy="1394363"/>
          </a:xfrm>
          <a:prstGeom prst="rect">
            <a:avLst/>
          </a:prstGeom>
        </p:spPr>
      </p:pic>
      <p:pic>
        <p:nvPicPr>
          <p:cNvPr id="23" name="Picture 22">
            <a:extLst>
              <a:ext uri="{FF2B5EF4-FFF2-40B4-BE49-F238E27FC236}">
                <a16:creationId xmlns:a16="http://schemas.microsoft.com/office/drawing/2014/main" id="{7899E0FB-1072-3B92-40B2-9ADC619A1C68}"/>
              </a:ext>
            </a:extLst>
          </p:cNvPr>
          <p:cNvPicPr>
            <a:picLocks noChangeAspect="1"/>
          </p:cNvPicPr>
          <p:nvPr/>
        </p:nvPicPr>
        <p:blipFill>
          <a:blip r:embed="rId7"/>
          <a:stretch>
            <a:fillRect/>
          </a:stretch>
        </p:blipFill>
        <p:spPr>
          <a:xfrm>
            <a:off x="3488001" y="2820938"/>
            <a:ext cx="2073261" cy="1288016"/>
          </a:xfrm>
          <a:prstGeom prst="rect">
            <a:avLst/>
          </a:prstGeom>
        </p:spPr>
      </p:pic>
      <p:pic>
        <p:nvPicPr>
          <p:cNvPr id="25" name="Picture 24">
            <a:extLst>
              <a:ext uri="{FF2B5EF4-FFF2-40B4-BE49-F238E27FC236}">
                <a16:creationId xmlns:a16="http://schemas.microsoft.com/office/drawing/2014/main" id="{D0C440BF-3723-1076-6D6E-5DFCACB4B31C}"/>
              </a:ext>
            </a:extLst>
          </p:cNvPr>
          <p:cNvPicPr>
            <a:picLocks noChangeAspect="1"/>
          </p:cNvPicPr>
          <p:nvPr/>
        </p:nvPicPr>
        <p:blipFill>
          <a:blip r:embed="rId8"/>
          <a:stretch>
            <a:fillRect/>
          </a:stretch>
        </p:blipFill>
        <p:spPr>
          <a:xfrm>
            <a:off x="6029278" y="2813185"/>
            <a:ext cx="2368945" cy="1402886"/>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Graphical Insights into Power Consumption</a:t>
            </a:r>
            <a:r>
              <a:rPr lang="en" dirty="0"/>
              <a:t>:</a:t>
            </a:r>
            <a:endParaRPr dirty="0"/>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261982"/>
            <a:ext cx="8110855"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Global Active Power Over Time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Line plot of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 vs. </a:t>
            </a:r>
            <a:r>
              <a:rPr kumimoji="0" lang="en-US" altLang="en-US" sz="1600" b="0" i="1" u="none" strike="noStrike" cap="none" normalizeH="0" baseline="0" dirty="0" err="1">
                <a:ln>
                  <a:noFill/>
                </a:ln>
                <a:solidFill>
                  <a:schemeClr val="tx1"/>
                </a:solidFill>
                <a:effectLst/>
                <a:latin typeface="Arial" panose="020B0604020202020204" pitchFamily="34" charset="0"/>
              </a:rPr>
              <a:t>DateTime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Power consumption varies significantly over time, reflecting changing usage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Global Intensity vs. Global Active 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Scatter plot of </a:t>
            </a:r>
            <a:r>
              <a:rPr kumimoji="0" lang="en-US" altLang="en-US" sz="1600" b="0" i="1" u="none" strike="noStrike" cap="none" normalizeH="0" baseline="0" dirty="0" err="1">
                <a:ln>
                  <a:noFill/>
                </a:ln>
                <a:solidFill>
                  <a:schemeClr val="tx1"/>
                </a:solidFill>
                <a:effectLst/>
                <a:latin typeface="Arial" panose="020B0604020202020204" pitchFamily="34" charset="0"/>
              </a:rPr>
              <a:t>Global_intensity</a:t>
            </a:r>
            <a:r>
              <a:rPr kumimoji="0" lang="en-US" altLang="en-US" sz="1600" b="0" i="0" u="none" strike="noStrike" cap="none" normalizeH="0" baseline="0" dirty="0">
                <a:ln>
                  <a:noFill/>
                </a:ln>
                <a:solidFill>
                  <a:schemeClr val="tx1"/>
                </a:solidFill>
                <a:effectLst/>
                <a:latin typeface="Arial" panose="020B0604020202020204" pitchFamily="34" charset="0"/>
              </a:rPr>
              <a:t> vs.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Positive correlation—higher intensity leads to increased power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Distribution of Voltage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Histogram of </a:t>
            </a:r>
            <a:r>
              <a:rPr kumimoji="0" lang="en-US" altLang="en-US" sz="1600" b="0" i="1" u="none" strike="noStrike" cap="none" normalizeH="0" baseline="0" dirty="0">
                <a:ln>
                  <a:noFill/>
                </a:ln>
                <a:solidFill>
                  <a:schemeClr val="tx1"/>
                </a:solidFill>
                <a:effectLst/>
                <a:latin typeface="Arial" panose="020B0604020202020204" pitchFamily="34" charset="0"/>
              </a:rPr>
              <a:t>Voltage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Voltage follows a roughly normal distribution, centered around 235–245 volts, with occasional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69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graphicFrame>
        <p:nvGraphicFramePr>
          <p:cNvPr id="299" name="Google Shape;299;p34"/>
          <p:cNvGraphicFramePr/>
          <p:nvPr>
            <p:extLst>
              <p:ext uri="{D42A27DB-BD31-4B8C-83A1-F6EECF244321}">
                <p14:modId xmlns:p14="http://schemas.microsoft.com/office/powerpoint/2010/main" val="2132321941"/>
              </p:ext>
            </p:extLst>
          </p:nvPr>
        </p:nvGraphicFramePr>
        <p:xfrm>
          <a:off x="558221" y="1271219"/>
          <a:ext cx="7704000" cy="2903175"/>
        </p:xfrm>
        <a:graphic>
          <a:graphicData uri="http://schemas.openxmlformats.org/drawingml/2006/table">
            <a:tbl>
              <a:tblPr>
                <a:noFill/>
                <a:tableStyleId>{EB08E8BD-6E70-407B-A532-1D3BC430BFD4}</a:tableStyleId>
              </a:tblPr>
              <a:tblGrid>
                <a:gridCol w="2343350">
                  <a:extLst>
                    <a:ext uri="{9D8B030D-6E8A-4147-A177-3AD203B41FA5}">
                      <a16:colId xmlns:a16="http://schemas.microsoft.com/office/drawing/2014/main" val="20000"/>
                    </a:ext>
                  </a:extLst>
                </a:gridCol>
                <a:gridCol w="5360650">
                  <a:extLst>
                    <a:ext uri="{9D8B030D-6E8A-4147-A177-3AD203B41FA5}">
                      <a16:colId xmlns:a16="http://schemas.microsoft.com/office/drawing/2014/main" val="20001"/>
                    </a:ext>
                  </a:extLst>
                </a:gridCol>
              </a:tblGrid>
              <a:tr h="329254">
                <a:tc>
                  <a:txBody>
                    <a:bodyPr/>
                    <a:lstStyle/>
                    <a:p>
                      <a:pPr marL="0" lvl="0" indent="0" algn="l" rtl="0">
                        <a:spcBef>
                          <a:spcPts val="0"/>
                        </a:spcBef>
                        <a:spcAft>
                          <a:spcPts val="0"/>
                        </a:spcAft>
                        <a:buNone/>
                      </a:pPr>
                      <a:r>
                        <a:rPr lang="en" sz="1000" u="none" dirty="0">
                          <a:solidFill>
                            <a:schemeClr val="bg1"/>
                          </a:solidFill>
                          <a:latin typeface="Figtree Black"/>
                          <a:ea typeface="Figtree Black"/>
                          <a:cs typeface="Figtree Black"/>
                          <a:sym typeface="Figtree Black"/>
                        </a:rPr>
                        <a:t>Project Objective and Overview</a:t>
                      </a:r>
                      <a:endParaRPr sz="1000" u="none"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r>
                        <a:rPr lang="en-US" sz="1000" dirty="0">
                          <a:solidFill>
                            <a:schemeClr val="tx1"/>
                          </a:solidFill>
                        </a:rPr>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575">
                <a:tc>
                  <a:txBody>
                    <a:bodyPr/>
                    <a:lstStyle/>
                    <a:p>
                      <a:pPr marL="0" lvl="0" indent="0" algn="l" rtl="0">
                        <a:spcBef>
                          <a:spcPts val="0"/>
                        </a:spcBef>
                        <a:spcAft>
                          <a:spcPts val="0"/>
                        </a:spcAft>
                        <a:buNone/>
                      </a:pPr>
                      <a:r>
                        <a:rPr lang="en" sz="1000" u="none" dirty="0">
                          <a:solidFill>
                            <a:schemeClr val="bg1"/>
                          </a:solidFill>
                          <a:latin typeface="Figtree Black"/>
                          <a:ea typeface="Figtree Black"/>
                          <a:cs typeface="Figtree Black"/>
                          <a:sym typeface="Figtree Black"/>
                        </a:rPr>
                        <a:t>Milestone 1</a:t>
                      </a:r>
                      <a:endParaRPr sz="1000" u="none"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dirty="0">
                          <a:solidFill>
                            <a:schemeClr val="tx1"/>
                          </a:solidFill>
                        </a:rPr>
                        <a:t>Basic Data Exploration</a:t>
                      </a:r>
                      <a:endParaRPr sz="1000" dirty="0">
                        <a:solidFill>
                          <a:schemeClr val="tx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5575">
                <a:tc>
                  <a:txBody>
                    <a:bodyPr/>
                    <a:lstStyle/>
                    <a:p>
                      <a:pPr marL="0" lvl="0" indent="0" algn="l" rtl="0">
                        <a:spcBef>
                          <a:spcPts val="0"/>
                        </a:spcBef>
                        <a:spcAft>
                          <a:spcPts val="0"/>
                        </a:spcAft>
                        <a:buNone/>
                      </a:pPr>
                      <a:r>
                        <a:rPr lang="en" sz="1000" u="none" dirty="0">
                          <a:solidFill>
                            <a:schemeClr val="bg1"/>
                          </a:solidFill>
                          <a:latin typeface="Figtree Black"/>
                          <a:ea typeface="Figtree Black"/>
                          <a:cs typeface="Figtree Black"/>
                          <a:sym typeface="Figtree Black"/>
                        </a:rPr>
                        <a:t>Milestone 2</a:t>
                      </a:r>
                      <a:endParaRPr sz="1000" u="none"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a:solidFill>
                            <a:schemeClr val="tx2"/>
                          </a:solidFill>
                        </a:rPr>
                        <a:t>Data Visualization and Encoding</a:t>
                      </a:r>
                      <a:endParaRPr sz="1000" dirty="0">
                        <a:solidFill>
                          <a:schemeClr val="tx2"/>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575">
                <a:tc>
                  <a:txBody>
                    <a:bodyPr/>
                    <a:lstStyle/>
                    <a:p>
                      <a:pPr marL="0" lvl="0" indent="0" algn="l" rtl="0">
                        <a:spcBef>
                          <a:spcPts val="0"/>
                        </a:spcBef>
                        <a:spcAft>
                          <a:spcPts val="0"/>
                        </a:spcAft>
                        <a:buNone/>
                      </a:pPr>
                      <a:r>
                        <a:rPr lang="en" sz="1000" u="none" dirty="0">
                          <a:solidFill>
                            <a:schemeClr val="bg1"/>
                          </a:solidFill>
                          <a:latin typeface="Figtree Black"/>
                          <a:ea typeface="Figtree Black"/>
                          <a:cs typeface="Figtree Black"/>
                          <a:sym typeface="Figtree Black"/>
                        </a:rPr>
                        <a:t>Milestone 3</a:t>
                      </a:r>
                      <a:endParaRPr sz="1000" u="none"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solidFill>
                            <a:schemeClr val="tx2"/>
                          </a:solidFill>
                        </a:rPr>
                        <a:t>Model Creation and Comparison</a:t>
                      </a:r>
                      <a:endParaRPr sz="1000" dirty="0">
                        <a:solidFill>
                          <a:schemeClr val="tx2"/>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575">
                <a:tc>
                  <a:txBody>
                    <a:bodyPr/>
                    <a:lstStyle/>
                    <a:p>
                      <a:pPr marL="0" lvl="0" indent="0" algn="l" rtl="0">
                        <a:spcBef>
                          <a:spcPts val="0"/>
                        </a:spcBef>
                        <a:spcAft>
                          <a:spcPts val="0"/>
                        </a:spcAft>
                        <a:buNone/>
                      </a:pPr>
                      <a:r>
                        <a:rPr lang="en" sz="1000" u="none" dirty="0">
                          <a:solidFill>
                            <a:schemeClr val="bg1"/>
                          </a:solidFill>
                          <a:latin typeface="Figtree Black"/>
                          <a:ea typeface="Figtree Black"/>
                          <a:cs typeface="Figtree Black"/>
                          <a:sym typeface="Figtree Black"/>
                        </a:rPr>
                        <a:t>Milestone 4</a:t>
                      </a:r>
                      <a:endParaRPr sz="1000" u="none"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000" dirty="0">
                          <a:solidFill>
                            <a:schemeClr val="tx2"/>
                          </a:solidFill>
                        </a:rPr>
                        <a:t>Time Series Forecasting With ARIMA And Prophet</a:t>
                      </a:r>
                      <a:endParaRPr sz="1000" dirty="0">
                        <a:solidFill>
                          <a:schemeClr val="tx2"/>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5575">
                <a:tc>
                  <a:txBody>
                    <a:bodyPr/>
                    <a:lstStyle/>
                    <a:p>
                      <a:pPr marL="0" lvl="0" indent="0" algn="l" rtl="0">
                        <a:spcBef>
                          <a:spcPts val="0"/>
                        </a:spcBef>
                        <a:spcAft>
                          <a:spcPts val="0"/>
                        </a:spcAft>
                        <a:buNone/>
                      </a:pPr>
                      <a:r>
                        <a:rPr lang="en" sz="1000" dirty="0">
                          <a:solidFill>
                            <a:schemeClr val="bg1"/>
                          </a:solidFill>
                          <a:latin typeface="Figtree Black"/>
                          <a:ea typeface="Figtree Black"/>
                          <a:cs typeface="Figtree Black"/>
                          <a:sym typeface="Figtree Black"/>
                        </a:rPr>
                        <a:t>Model Evaluation</a:t>
                      </a:r>
                      <a:endParaRPr sz="1000"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solidFill>
                            <a:schemeClr val="tx2"/>
                          </a:solidFill>
                        </a:rPr>
                        <a:t>Model evaluation using metrics to assess accuracy and performance of predictive models</a:t>
                      </a:r>
                      <a:endParaRPr sz="1000" b="1" u="sng" dirty="0">
                        <a:solidFill>
                          <a:schemeClr val="tx2"/>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5575">
                <a:tc>
                  <a:txBody>
                    <a:bodyPr/>
                    <a:lstStyle/>
                    <a:p>
                      <a:pPr marL="0" lvl="0" indent="0" algn="l" rtl="0">
                        <a:spcBef>
                          <a:spcPts val="0"/>
                        </a:spcBef>
                        <a:spcAft>
                          <a:spcPts val="0"/>
                        </a:spcAft>
                        <a:buNone/>
                      </a:pPr>
                      <a:r>
                        <a:rPr lang="en-IN" sz="1000" dirty="0">
                          <a:solidFill>
                            <a:schemeClr val="bg1"/>
                          </a:solidFill>
                          <a:latin typeface="Figtree Black"/>
                          <a:ea typeface="Figtree Black"/>
                          <a:cs typeface="Figtree Black"/>
                          <a:sym typeface="Figtree Black"/>
                        </a:rPr>
                        <a:t>Conclusion</a:t>
                      </a:r>
                      <a:endParaRPr sz="1000" dirty="0">
                        <a:solidFill>
                          <a:schemeClr val="bg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spcBef>
                          <a:spcPts val="0"/>
                        </a:spcBef>
                        <a:spcAft>
                          <a:spcPts val="1600"/>
                        </a:spcAft>
                        <a:buNone/>
                      </a:pPr>
                      <a:r>
                        <a:rPr lang="en-US" sz="1000" dirty="0">
                          <a:solidFill>
                            <a:schemeClr val="tx2"/>
                          </a:solidFill>
                        </a:rPr>
                        <a:t>Summarizing Insights and Recommendations For Optimizing Household Energy Consumption.</a:t>
                      </a:r>
                      <a:endParaRPr sz="1000" b="1" u="sng" dirty="0">
                        <a:solidFill>
                          <a:schemeClr val="tx2"/>
                        </a:solidFill>
                        <a:latin typeface="Hanken Grotesk"/>
                        <a:ea typeface="Hanken Grotesk"/>
                        <a:cs typeface="Hanken Grotesk"/>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Analysis and Recommendations:</a:t>
            </a:r>
            <a:endParaRPr dirty="0"/>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872342"/>
            <a:ext cx="836961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Average Power Consumption Insights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Holiday vs. Non-Holiday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Higher power consumption observed on holidays.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Daylight vs. Non-Daylight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a:t>
            </a:r>
            <a:r>
              <a:rPr kumimoji="0" lang="en-US" altLang="en-US" sz="1600" b="0" i="0" u="none" strike="noStrike" cap="none" normalizeH="0" baseline="0" dirty="0">
                <a:ln>
                  <a:noFill/>
                </a:ln>
                <a:solidFill>
                  <a:schemeClr val="tx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tx1"/>
                </a:solidFill>
                <a:effectLst/>
                <a:latin typeface="Arial" panose="020B0604020202020204" pitchFamily="34" charset="0"/>
              </a:rPr>
              <a:t>Global_active_power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Insight</a:t>
            </a:r>
            <a:r>
              <a:rPr kumimoji="0" lang="en-US" altLang="en-US" sz="1600" b="0" i="0" u="none" strike="noStrike" cap="none" normalizeH="0" baseline="0" dirty="0">
                <a:ln>
                  <a:noFill/>
                </a:ln>
                <a:solidFill>
                  <a:schemeClr val="tx1"/>
                </a:solidFill>
                <a:effectLst/>
                <a:latin typeface="Arial" panose="020B0604020202020204" pitchFamily="34" charset="0"/>
              </a:rPr>
              <a:t>: Power consumption peaks during daylight hours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Conclusions and Recommendations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Summary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Addressed missing data and converted data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Engineered features like 'Holiday', '</a:t>
            </a:r>
            <a:r>
              <a:rPr kumimoji="0" lang="en-US" altLang="en-US" sz="1600" b="0" i="0" u="none" strike="noStrike" cap="none" normalizeH="0" baseline="0" dirty="0" err="1">
                <a:ln>
                  <a:noFill/>
                </a:ln>
                <a:solidFill>
                  <a:schemeClr val="tx1"/>
                </a:solidFill>
                <a:effectLst/>
                <a:latin typeface="Arial" panose="020B0604020202020204" pitchFamily="34" charset="0"/>
              </a:rPr>
              <a:t>DateTime</a:t>
            </a:r>
            <a:r>
              <a:rPr kumimoji="0" lang="en-US" altLang="en-US" sz="1600" b="0" i="0" u="none" strike="noStrike" cap="none" normalizeH="0" baseline="0" dirty="0">
                <a:ln>
                  <a:noFill/>
                </a:ln>
                <a:solidFill>
                  <a:schemeClr val="tx1"/>
                </a:solidFill>
                <a:effectLst/>
                <a:latin typeface="Arial" panose="020B0604020202020204" pitchFamily="34" charset="0"/>
              </a:rPr>
              <a:t>', and 'Light' for enhanced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Perform in-depth analysis of time-based trends using engineered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Leverage time-series models for forecasting power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Handle outliers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006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1118134" y="20841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3:</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5F75E989-255C-BA2B-B25F-45E89355A80A}"/>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a:extLst>
              <a:ext uri="{FF2B5EF4-FFF2-40B4-BE49-F238E27FC236}">
                <a16:creationId xmlns:a16="http://schemas.microsoft.com/office/drawing/2014/main" id="{58F8612F-2A71-5C44-B227-D838DA259239}"/>
              </a:ext>
            </a:extLst>
          </p:cNvPr>
          <p:cNvSpPr txBox="1"/>
          <p:nvPr/>
        </p:nvSpPr>
        <p:spPr>
          <a:xfrm>
            <a:off x="2078666" y="2575560"/>
            <a:ext cx="6370320" cy="338554"/>
          </a:xfrm>
          <a:prstGeom prst="rect">
            <a:avLst/>
          </a:prstGeom>
          <a:noFill/>
        </p:spPr>
        <p:txBody>
          <a:bodyPr wrap="square">
            <a:spAutoFit/>
          </a:bodyPr>
          <a:lstStyle/>
          <a:p>
            <a:r>
              <a:rPr lang="en-US" sz="1600" b="1" dirty="0">
                <a:latin typeface="Figtree Black" panose="020B0604020202020204" charset="0"/>
              </a:rPr>
              <a:t> (MODEL CREATION AND COMPARISON)</a:t>
            </a:r>
            <a:endParaRPr lang="en-IN" sz="1600" b="1" dirty="0">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717750" y="349260"/>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Regression Models Overview:</a:t>
            </a:r>
            <a:endParaRPr dirty="0"/>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648698" y="895805"/>
            <a:ext cx="8592419" cy="3325735"/>
          </a:xfrm>
          <a:prstGeom prst="rect">
            <a:avLst/>
          </a:prstGeom>
        </p:spPr>
        <p:txBody>
          <a:bodyPr spcFirstLastPara="1" wrap="square" lIns="91425" tIns="91425" rIns="91425" bIns="91425" anchor="t" anchorCtr="0">
            <a:noAutofit/>
          </a:bodyPr>
          <a:lstStyle/>
          <a:p>
            <a:r>
              <a:rPr lang="en-US" b="1" dirty="0"/>
              <a:t>Linear Regression</a:t>
            </a:r>
          </a:p>
          <a:p>
            <a:pPr marL="139700" indent="0">
              <a:buNone/>
            </a:pPr>
            <a:r>
              <a:rPr lang="en-US" dirty="0"/>
              <a:t>Linear Regression fits a straight line to the data by minimizing the error between predicted and actual values. It works well for data with strong linear relationships but struggles with overfitting. Use it for simple, interpretable models without regularization.</a:t>
            </a:r>
          </a:p>
          <a:p>
            <a:r>
              <a:rPr lang="en-US" b="1" dirty="0"/>
              <a:t>Lasso Regression</a:t>
            </a:r>
          </a:p>
          <a:p>
            <a:pPr marL="139700" indent="0">
              <a:buNone/>
            </a:pPr>
            <a:r>
              <a:rPr lang="en-US" dirty="0"/>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r>
              <a:rPr lang="en-US" b="1" dirty="0"/>
              <a:t>Ridge Regression</a:t>
            </a:r>
          </a:p>
          <a:p>
            <a:pPr marL="139700" indent="0">
              <a:buNone/>
            </a:pPr>
            <a:r>
              <a:rPr lang="en-US" dirty="0"/>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a:p>
            <a:pPr marL="0" lvl="0" indent="0" algn="l" rtl="0">
              <a:spcBef>
                <a:spcPts val="0"/>
              </a:spcBef>
              <a:spcAft>
                <a:spcPts val="0"/>
              </a:spcAft>
              <a:buNone/>
            </a:pPr>
            <a:endParaRPr u="sng" dirty="0"/>
          </a:p>
        </p:txBody>
      </p:sp>
    </p:spTree>
    <p:extLst>
      <p:ext uri="{BB962C8B-B14F-4D97-AF65-F5344CB8AC3E}">
        <p14:creationId xmlns:p14="http://schemas.microsoft.com/office/powerpoint/2010/main" val="250530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Training and Testing:</a:t>
            </a:r>
            <a:endParaRPr dirty="0"/>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355035" y="987245"/>
            <a:ext cx="8186985" cy="1085395"/>
          </a:xfrm>
          <a:prstGeom prst="rect">
            <a:avLst/>
          </a:prstGeom>
        </p:spPr>
        <p:txBody>
          <a:bodyPr spcFirstLastPara="1" wrap="square" lIns="91425" tIns="91425" rIns="91425" bIns="91425" anchor="t" anchorCtr="0">
            <a:noAutofit/>
          </a:bodyPr>
          <a:lstStyle/>
          <a:p>
            <a:pPr marL="139700" indent="0">
              <a:buNone/>
            </a:pPr>
            <a:r>
              <a:rPr lang="en-US" sz="1600" dirty="0"/>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sz="1600" u="sng" dirty="0"/>
          </a:p>
        </p:txBody>
      </p:sp>
      <p:sp>
        <p:nvSpPr>
          <p:cNvPr id="2" name="Google Shape;1251;p63">
            <a:extLst>
              <a:ext uri="{FF2B5EF4-FFF2-40B4-BE49-F238E27FC236}">
                <a16:creationId xmlns:a16="http://schemas.microsoft.com/office/drawing/2014/main" id="{1FB2DAAE-E8E2-52FA-7E71-2FADB637913F}"/>
              </a:ext>
            </a:extLst>
          </p:cNvPr>
          <p:cNvSpPr txBox="1">
            <a:spLocks/>
          </p:cNvSpPr>
          <p:nvPr/>
        </p:nvSpPr>
        <p:spPr>
          <a:xfrm>
            <a:off x="448006" y="2319544"/>
            <a:ext cx="8132114" cy="22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9pPr>
          </a:lstStyle>
          <a:p>
            <a:r>
              <a:rPr lang="en-IN" sz="2000" dirty="0"/>
              <a:t>Who performs better:</a:t>
            </a:r>
          </a:p>
          <a:p>
            <a:endParaRPr lang="en-IN" sz="2000" dirty="0"/>
          </a:p>
          <a:p>
            <a:r>
              <a:rPr lang="en-US" sz="1600" dirty="0">
                <a:latin typeface="Hanken Grotesk" panose="020B0604020202020204" charset="0"/>
              </a:rPr>
              <a:t>Ridge Regression usually performs better in complex datasets with many correlated features because it regularizes without eliminating any variables.</a:t>
            </a:r>
          </a:p>
          <a:p>
            <a:r>
              <a:rPr lang="en-US" sz="1600" dirty="0">
                <a:latin typeface="Hanken Grotesk" panose="020B0604020202020204" charset="0"/>
              </a:rPr>
              <a:t>Lasso Regression works well if feature selection is needed, but can sometimes lose accuracy by removing too many features.</a:t>
            </a:r>
          </a:p>
          <a:p>
            <a:r>
              <a:rPr lang="en-US" sz="1600" dirty="0">
                <a:latin typeface="Hanken Grotesk" panose="020B0604020202020204" charset="0"/>
              </a:rPr>
              <a:t>Linear Regression is simpler but may overfit with noisy or complex data, often outperformed by Ridge and Lasso.</a:t>
            </a:r>
            <a:endParaRPr lang="en-IN" sz="1600" dirty="0">
              <a:latin typeface="Hanken Grotesk" panose="020B0604020202020204" charset="0"/>
            </a:endParaRPr>
          </a:p>
          <a:p>
            <a:endParaRPr lang="en-IN" sz="2000" dirty="0"/>
          </a:p>
        </p:txBody>
      </p:sp>
    </p:spTree>
    <p:extLst>
      <p:ext uri="{BB962C8B-B14F-4D97-AF65-F5344CB8AC3E}">
        <p14:creationId xmlns:p14="http://schemas.microsoft.com/office/powerpoint/2010/main" val="238862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Performance Metrics:</a:t>
            </a:r>
            <a:endParaRPr dirty="0"/>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r>
              <a:rPr lang="en-US" b="1" dirty="0"/>
              <a:t>Root Mean Squared Error (RMSE)</a:t>
            </a:r>
            <a:endParaRPr lang="en-US" dirty="0"/>
          </a:p>
          <a:p>
            <a:pPr>
              <a:buFont typeface="Arial" panose="020B0604020202020204" pitchFamily="34" charset="0"/>
              <a:buChar char="•"/>
            </a:pPr>
            <a:r>
              <a:rPr lang="en-US" b="1" dirty="0"/>
              <a:t>Definition</a:t>
            </a:r>
            <a:r>
              <a:rPr lang="en-US" dirty="0"/>
              <a:t>: Measures the average magnitude of the prediction error. It gives an idea of how much error is in the model’s predictions. The lower the RMSE, the better the model.</a:t>
            </a:r>
          </a:p>
          <a:p>
            <a:pPr>
              <a:buFont typeface="Arial" panose="020B0604020202020204" pitchFamily="34" charset="0"/>
              <a:buChar char="•"/>
            </a:pPr>
            <a:r>
              <a:rPr lang="en-US" b="1" dirty="0"/>
              <a:t>Use Case</a:t>
            </a:r>
            <a:r>
              <a:rPr lang="en-US" dirty="0"/>
              <a:t>: Used to evaluate the accuracy of regression models by measuring the difference between predicted and actual values.</a:t>
            </a:r>
          </a:p>
          <a:p>
            <a:pPr>
              <a:buFont typeface="Arial" panose="020B0604020202020204" pitchFamily="34" charset="0"/>
              <a:buChar char="•"/>
            </a:pPr>
            <a:endParaRPr lang="en-US" dirty="0"/>
          </a:p>
          <a:p>
            <a:r>
              <a:rPr lang="en-US" b="1" dirty="0"/>
              <a:t>R² Score</a:t>
            </a:r>
            <a:endParaRPr lang="en-US" dirty="0"/>
          </a:p>
          <a:p>
            <a:pPr>
              <a:buFont typeface="Arial" panose="020B0604020202020204" pitchFamily="34" charset="0"/>
              <a:buChar char="•"/>
            </a:pPr>
            <a:r>
              <a:rPr lang="en-US" b="1" dirty="0"/>
              <a:t>Definition</a:t>
            </a:r>
            <a:r>
              <a:rPr lang="en-US" dirty="0"/>
              <a:t>: Measures how well the model explains the variance in the data. A score of 1 indicates perfect fit, while 0 indicates no explanatory power.</a:t>
            </a:r>
          </a:p>
          <a:p>
            <a:pPr>
              <a:buFont typeface="Arial" panose="020B0604020202020204" pitchFamily="34" charset="0"/>
              <a:buChar char="•"/>
            </a:pPr>
            <a:r>
              <a:rPr lang="en-US" b="1" dirty="0"/>
              <a:t>Use Case</a:t>
            </a:r>
            <a:r>
              <a:rPr lang="en-US" dirty="0"/>
              <a:t>: Used to determine the goodness of fit for regression models.</a:t>
            </a:r>
          </a:p>
          <a:p>
            <a:pPr>
              <a:buFont typeface="Arial" panose="020B0604020202020204" pitchFamily="34" charset="0"/>
              <a:buChar char="•"/>
            </a:pPr>
            <a:endParaRPr lang="en-US" dirty="0"/>
          </a:p>
          <a:p>
            <a:pPr marL="139700" indent="0">
              <a:buNone/>
            </a:pPr>
            <a:endParaRPr lang="en-US" dirty="0"/>
          </a:p>
          <a:p>
            <a:pPr marL="0" lvl="0" indent="0" algn="l" rtl="0">
              <a:spcBef>
                <a:spcPts val="0"/>
              </a:spcBef>
              <a:spcAft>
                <a:spcPts val="0"/>
              </a:spcAft>
              <a:buNone/>
            </a:pPr>
            <a:endParaRPr u="sng" dirty="0"/>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1213414" y="12333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4:</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 name="TextBox 2">
            <a:extLst>
              <a:ext uri="{FF2B5EF4-FFF2-40B4-BE49-F238E27FC236}">
                <a16:creationId xmlns:a16="http://schemas.microsoft.com/office/drawing/2014/main" id="{0D787B40-0E05-5001-F0BD-354E2055CD15}"/>
              </a:ext>
            </a:extLst>
          </p:cNvPr>
          <p:cNvSpPr txBox="1"/>
          <p:nvPr/>
        </p:nvSpPr>
        <p:spPr>
          <a:xfrm>
            <a:off x="2048186" y="2509153"/>
            <a:ext cx="7029450" cy="584775"/>
          </a:xfrm>
          <a:prstGeom prst="rect">
            <a:avLst/>
          </a:prstGeom>
          <a:noFill/>
        </p:spPr>
        <p:txBody>
          <a:bodyPr wrap="square">
            <a:spAutoFit/>
          </a:bodyPr>
          <a:lstStyle/>
          <a:p>
            <a:r>
              <a:rPr lang="en-US" sz="1600" dirty="0">
                <a:latin typeface="Figtree Black" panose="020B0604020202020204" charset="0"/>
              </a:rPr>
              <a:t>(TIME SERIES FORECASTING WITH ARIMA </a:t>
            </a:r>
          </a:p>
          <a:p>
            <a:r>
              <a:rPr lang="en-US" sz="1600" dirty="0">
                <a:latin typeface="Figtree Black" panose="020B0604020202020204" charset="0"/>
              </a:rPr>
              <a:t>AND PROPHET MODELS)</a:t>
            </a:r>
            <a:endParaRPr lang="en-IN" sz="1600" dirty="0">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Time Series Forecasting:</a:t>
            </a:r>
            <a:endParaRPr dirty="0"/>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87503" y="1033608"/>
            <a:ext cx="81689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Time series forecasting is used to predict future values based on past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Common applications: sales predictions, stock prices, energy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this presentation, we will forecast energy consumption using two popular models: ARIMA and Prophet. </a:t>
            </a:r>
          </a:p>
        </p:txBody>
      </p:sp>
    </p:spTree>
    <p:extLst>
      <p:ext uri="{BB962C8B-B14F-4D97-AF65-F5344CB8AC3E}">
        <p14:creationId xmlns:p14="http://schemas.microsoft.com/office/powerpoint/2010/main" val="835012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ARIMA Model:</a:t>
            </a:r>
            <a:endParaRPr dirty="0"/>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860908" y="489302"/>
            <a:ext cx="74395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t>(</a:t>
            </a:r>
            <a:r>
              <a:rPr lang="en-IN" sz="1600" b="1" dirty="0" err="1"/>
              <a:t>AutoRegressive</a:t>
            </a:r>
            <a:r>
              <a:rPr lang="en-IN" sz="1600" b="1" dirty="0"/>
              <a:t> Integrated Moving Average)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789566"/>
            <a:ext cx="80433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combines: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AR (Auto-Regressive)</a:t>
            </a:r>
            <a:r>
              <a:rPr kumimoji="0" lang="en-US" altLang="en-US" sz="1600" b="0" i="0" u="none" strike="noStrike" cap="none" normalizeH="0" baseline="0" dirty="0">
                <a:ln>
                  <a:noFill/>
                </a:ln>
                <a:solidFill>
                  <a:schemeClr val="tx1"/>
                </a:solidFill>
                <a:effectLst/>
                <a:latin typeface="Arial" panose="020B0604020202020204" pitchFamily="34" charset="0"/>
              </a:rPr>
              <a:t>: The relationship between an observation and a number of lagged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 (Integrated)</a:t>
            </a:r>
            <a:r>
              <a:rPr kumimoji="0" lang="en-US" altLang="en-US" sz="1600" b="0" i="0" u="none" strike="noStrike" cap="none" normalizeH="0" baseline="0" dirty="0">
                <a:ln>
                  <a:noFill/>
                </a:ln>
                <a:solidFill>
                  <a:schemeClr val="tx1"/>
                </a:solidFill>
                <a:effectLst/>
                <a:latin typeface="Arial" panose="020B0604020202020204" pitchFamily="34" charset="0"/>
              </a:rPr>
              <a:t>: Differencing the series to make it stationary.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 (Moving Average)</a:t>
            </a:r>
            <a:r>
              <a:rPr kumimoji="0" lang="en-US" altLang="en-US" sz="1600" b="0" i="0" u="none" strike="noStrike" cap="none" normalizeH="0" baseline="0" dirty="0">
                <a:ln>
                  <a:noFill/>
                </a:ln>
                <a:solidFill>
                  <a:schemeClr val="tx1"/>
                </a:solidFill>
                <a:effectLst/>
                <a:latin typeface="Arial" panose="020B0604020202020204" pitchFamily="34" charset="0"/>
              </a:rPr>
              <a:t>: The relationship between an observation and a residual error from a moving average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754615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Steps to Implement ARIMA:</a:t>
            </a:r>
            <a:endParaRPr sz="2400" dirty="0"/>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252449"/>
            <a:ext cx="78790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2.Splitting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3.Model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Calculate performance metrics like RMSE to assess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Prophet Model:</a:t>
            </a:r>
            <a:endParaRPr dirty="0"/>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460557" y="652284"/>
            <a:ext cx="81080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Handles missing data well.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Can model holidays and seasonality.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5981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240741" cy="1846935"/>
          </a:xfrm>
          <a:prstGeom prst="rect">
            <a:avLst/>
          </a:prstGeom>
        </p:spPr>
        <p:txBody>
          <a:bodyPr spcFirstLastPara="1" wrap="square" lIns="91425" tIns="91425" rIns="91425" bIns="91425" anchor="b" anchorCtr="0">
            <a:noAutofit/>
          </a:bodyPr>
          <a:lstStyle/>
          <a:p>
            <a:r>
              <a:rPr lang="en-IN" sz="4400" dirty="0">
                <a:solidFill>
                  <a:schemeClr val="dk1"/>
                </a:solidFill>
                <a:latin typeface="Figtree Black"/>
                <a:ea typeface="Figtree Black"/>
                <a:cs typeface="Figtree Black"/>
                <a:sym typeface="Figtree Black"/>
              </a:rPr>
              <a:t>Dataset:</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4DBBBD26-A6CA-2D68-3693-0BA7A9C36856}"/>
              </a:ext>
            </a:extLst>
          </p:cNvPr>
          <p:cNvSpPr txBox="1"/>
          <p:nvPr/>
        </p:nvSpPr>
        <p:spPr>
          <a:xfrm>
            <a:off x="1082040" y="1736281"/>
            <a:ext cx="6861048" cy="1446550"/>
          </a:xfrm>
          <a:prstGeom prst="rect">
            <a:avLst/>
          </a:prstGeom>
          <a:noFill/>
        </p:spPr>
        <p:txBody>
          <a:bodyPr wrap="square" rtlCol="0">
            <a:spAutoFit/>
          </a:bodyPr>
          <a:lstStyle/>
          <a:p>
            <a:r>
              <a:rPr lang="en-IN" sz="2400" b="1" dirty="0"/>
              <a:t>Household Power Consumption File </a:t>
            </a:r>
          </a:p>
          <a:p>
            <a:r>
              <a:rPr lang="en-IN" sz="2400" b="1" dirty="0"/>
              <a:t>(Drive Link): </a:t>
            </a:r>
            <a:r>
              <a:rPr lang="en-IN" sz="2000" dirty="0"/>
              <a:t>https://drive.google.com/file/d/1Ed2J_M6piMDaPew780mORke29Do5-YQ3/view?usp=sharing</a:t>
            </a: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Steps to Implement Prophet:</a:t>
            </a:r>
            <a:endParaRPr sz="2000" dirty="0"/>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8659" y="1103828"/>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Creation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Fit Prophet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Forecasting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Predict future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Evaluate the forecast accuracy using RMSE or other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85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356566" y="338345"/>
            <a:ext cx="7708500" cy="572700"/>
          </a:xfrm>
        </p:spPr>
        <p:txBody>
          <a:bodyPr/>
          <a:lstStyle/>
          <a:p>
            <a:r>
              <a:rPr lang="en-IN" dirty="0"/>
              <a:t>Plots from Prophet Model:</a:t>
            </a:r>
          </a:p>
        </p:txBody>
      </p:sp>
      <p:pic>
        <p:nvPicPr>
          <p:cNvPr id="12" name="Picture 11">
            <a:extLst>
              <a:ext uri="{FF2B5EF4-FFF2-40B4-BE49-F238E27FC236}">
                <a16:creationId xmlns:a16="http://schemas.microsoft.com/office/drawing/2014/main" id="{E9362B5B-2045-15AF-AC42-F2AE3A440A6E}"/>
              </a:ext>
            </a:extLst>
          </p:cNvPr>
          <p:cNvPicPr>
            <a:picLocks noChangeAspect="1"/>
          </p:cNvPicPr>
          <p:nvPr/>
        </p:nvPicPr>
        <p:blipFill>
          <a:blip r:embed="rId3"/>
          <a:stretch>
            <a:fillRect/>
          </a:stretch>
        </p:blipFill>
        <p:spPr>
          <a:xfrm>
            <a:off x="480060" y="1027098"/>
            <a:ext cx="6246676" cy="1733095"/>
          </a:xfrm>
          <a:prstGeom prst="rect">
            <a:avLst/>
          </a:prstGeom>
        </p:spPr>
      </p:pic>
      <p:pic>
        <p:nvPicPr>
          <p:cNvPr id="14" name="Picture 13">
            <a:extLst>
              <a:ext uri="{FF2B5EF4-FFF2-40B4-BE49-F238E27FC236}">
                <a16:creationId xmlns:a16="http://schemas.microsoft.com/office/drawing/2014/main" id="{33C8AB0F-D8C6-0605-82AE-1D345A93E705}"/>
              </a:ext>
            </a:extLst>
          </p:cNvPr>
          <p:cNvPicPr>
            <a:picLocks noChangeAspect="1"/>
          </p:cNvPicPr>
          <p:nvPr/>
        </p:nvPicPr>
        <p:blipFill>
          <a:blip r:embed="rId4"/>
          <a:stretch>
            <a:fillRect/>
          </a:stretch>
        </p:blipFill>
        <p:spPr>
          <a:xfrm>
            <a:off x="1397408" y="2876246"/>
            <a:ext cx="4411980" cy="1928909"/>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356566" y="338345"/>
            <a:ext cx="7708500" cy="572700"/>
          </a:xfrm>
        </p:spPr>
        <p:txBody>
          <a:bodyPr/>
          <a:lstStyle/>
          <a:p>
            <a:r>
              <a:rPr lang="en-IN" sz="2400" dirty="0"/>
              <a:t>Component Analysis from Prophet Model:</a:t>
            </a:r>
          </a:p>
        </p:txBody>
      </p:sp>
      <p:grpSp>
        <p:nvGrpSpPr>
          <p:cNvPr id="11" name="Group 10">
            <a:extLst>
              <a:ext uri="{FF2B5EF4-FFF2-40B4-BE49-F238E27FC236}">
                <a16:creationId xmlns:a16="http://schemas.microsoft.com/office/drawing/2014/main" id="{BB157CF2-899F-AA42-BF24-9A73AD3AE7CE}"/>
              </a:ext>
            </a:extLst>
          </p:cNvPr>
          <p:cNvGrpSpPr/>
          <p:nvPr/>
        </p:nvGrpSpPr>
        <p:grpSpPr>
          <a:xfrm>
            <a:off x="581033" y="1279830"/>
            <a:ext cx="7981934" cy="2989174"/>
            <a:chOff x="283853" y="1112190"/>
            <a:chExt cx="7981934" cy="2989174"/>
          </a:xfrm>
        </p:grpSpPr>
        <p:pic>
          <p:nvPicPr>
            <p:cNvPr id="3" name="Picture 2">
              <a:extLst>
                <a:ext uri="{FF2B5EF4-FFF2-40B4-BE49-F238E27FC236}">
                  <a16:creationId xmlns:a16="http://schemas.microsoft.com/office/drawing/2014/main" id="{9E5A1412-6FD4-3092-D758-276DAE248310}"/>
                </a:ext>
              </a:extLst>
            </p:cNvPr>
            <p:cNvPicPr>
              <a:picLocks noChangeAspect="1"/>
            </p:cNvPicPr>
            <p:nvPr/>
          </p:nvPicPr>
          <p:blipFill>
            <a:blip r:embed="rId3"/>
            <a:stretch>
              <a:fillRect/>
            </a:stretch>
          </p:blipFill>
          <p:spPr>
            <a:xfrm>
              <a:off x="356566" y="1162729"/>
              <a:ext cx="3621074" cy="1173333"/>
            </a:xfrm>
            <a:prstGeom prst="rect">
              <a:avLst/>
            </a:prstGeom>
          </p:spPr>
        </p:pic>
        <p:pic>
          <p:nvPicPr>
            <p:cNvPr id="6" name="Picture 5">
              <a:extLst>
                <a:ext uri="{FF2B5EF4-FFF2-40B4-BE49-F238E27FC236}">
                  <a16:creationId xmlns:a16="http://schemas.microsoft.com/office/drawing/2014/main" id="{0C49A4D6-B44A-5F98-251B-12CA058F5B70}"/>
                </a:ext>
              </a:extLst>
            </p:cNvPr>
            <p:cNvPicPr>
              <a:picLocks noChangeAspect="1"/>
            </p:cNvPicPr>
            <p:nvPr/>
          </p:nvPicPr>
          <p:blipFill>
            <a:blip r:embed="rId4"/>
            <a:stretch>
              <a:fillRect/>
            </a:stretch>
          </p:blipFill>
          <p:spPr>
            <a:xfrm>
              <a:off x="4572000" y="1112190"/>
              <a:ext cx="3693787" cy="1223872"/>
            </a:xfrm>
            <a:prstGeom prst="rect">
              <a:avLst/>
            </a:prstGeom>
          </p:spPr>
        </p:pic>
        <p:pic>
          <p:nvPicPr>
            <p:cNvPr id="8" name="Picture 7">
              <a:extLst>
                <a:ext uri="{FF2B5EF4-FFF2-40B4-BE49-F238E27FC236}">
                  <a16:creationId xmlns:a16="http://schemas.microsoft.com/office/drawing/2014/main" id="{F1908DF3-CB7D-B1C5-9686-CBAE4452E806}"/>
                </a:ext>
              </a:extLst>
            </p:cNvPr>
            <p:cNvPicPr>
              <a:picLocks noChangeAspect="1"/>
            </p:cNvPicPr>
            <p:nvPr/>
          </p:nvPicPr>
          <p:blipFill>
            <a:blip r:embed="rId5"/>
            <a:stretch>
              <a:fillRect/>
            </a:stretch>
          </p:blipFill>
          <p:spPr>
            <a:xfrm>
              <a:off x="283853" y="2807439"/>
              <a:ext cx="3693787" cy="1225322"/>
            </a:xfrm>
            <a:prstGeom prst="rect">
              <a:avLst/>
            </a:prstGeom>
          </p:spPr>
        </p:pic>
        <p:pic>
          <p:nvPicPr>
            <p:cNvPr id="10" name="Picture 9">
              <a:extLst>
                <a:ext uri="{FF2B5EF4-FFF2-40B4-BE49-F238E27FC236}">
                  <a16:creationId xmlns:a16="http://schemas.microsoft.com/office/drawing/2014/main" id="{863DF410-1A33-C499-2CC6-EDC29BED6B65}"/>
                </a:ext>
              </a:extLst>
            </p:cNvPr>
            <p:cNvPicPr>
              <a:picLocks noChangeAspect="1"/>
            </p:cNvPicPr>
            <p:nvPr/>
          </p:nvPicPr>
          <p:blipFill>
            <a:blip r:embed="rId6"/>
            <a:stretch>
              <a:fillRect/>
            </a:stretch>
          </p:blipFill>
          <p:spPr>
            <a:xfrm>
              <a:off x="4678283" y="2875090"/>
              <a:ext cx="3587504" cy="1226274"/>
            </a:xfrm>
            <a:prstGeom prst="rect">
              <a:avLst/>
            </a:prstGeom>
          </p:spPr>
        </p:pic>
      </p:grpSp>
    </p:spTree>
    <p:extLst>
      <p:ext uri="{BB962C8B-B14F-4D97-AF65-F5344CB8AC3E}">
        <p14:creationId xmlns:p14="http://schemas.microsoft.com/office/powerpoint/2010/main" val="436769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Mathematical Skeleton of the Models:</a:t>
            </a:r>
            <a:endParaRPr sz="2000" dirty="0"/>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 y="910150"/>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523220"/>
          </a:xfrm>
          <a:prstGeom prst="rect">
            <a:avLst/>
          </a:prstGeom>
          <a:noFill/>
        </p:spPr>
        <p:txBody>
          <a:bodyPr wrap="square" rtlCol="0">
            <a:spAutoFit/>
          </a:bodyPr>
          <a:lstStyle/>
          <a:p>
            <a:r>
              <a:rPr lang="en-IN" dirty="0"/>
              <a:t>Prophet Model:</a:t>
            </a:r>
          </a:p>
          <a:p>
            <a:endParaRPr lang="en-IN" dirty="0"/>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172330"/>
            <a:ext cx="4216708" cy="2039678"/>
          </a:xfrm>
          <a:prstGeom prst="rect">
            <a:avLst/>
          </a:prstGeom>
        </p:spPr>
      </p:pic>
      <p:sp>
        <p:nvSpPr>
          <p:cNvPr id="6" name="TextBox 5">
            <a:extLst>
              <a:ext uri="{FF2B5EF4-FFF2-40B4-BE49-F238E27FC236}">
                <a16:creationId xmlns:a16="http://schemas.microsoft.com/office/drawing/2014/main" id="{D6F1A767-97B3-72EC-40AB-6BF39BFF0DC3}"/>
              </a:ext>
            </a:extLst>
          </p:cNvPr>
          <p:cNvSpPr txBox="1"/>
          <p:nvPr/>
        </p:nvSpPr>
        <p:spPr>
          <a:xfrm>
            <a:off x="567055" y="3489429"/>
            <a:ext cx="7708500" cy="954107"/>
          </a:xfrm>
          <a:prstGeom prst="rect">
            <a:avLst/>
          </a:prstGeom>
          <a:noFill/>
        </p:spPr>
        <p:txBody>
          <a:bodyPr wrap="square" rtlCol="0">
            <a:spAutoFit/>
          </a:bodyPr>
          <a:lstStyle/>
          <a:p>
            <a:r>
              <a:rPr lang="en-IN" dirty="0"/>
              <a:t>For More Info:</a:t>
            </a:r>
          </a:p>
          <a:p>
            <a:pPr marL="342900" indent="-342900">
              <a:buAutoNum type="arabicParenR"/>
            </a:pPr>
            <a:r>
              <a:rPr lang="en-IN" dirty="0">
                <a:hlinkClick r:id="rId5"/>
              </a:rPr>
              <a:t>https://peerj.com/preprints/3190.pdf#pdfjs.action=download</a:t>
            </a:r>
            <a:endParaRPr lang="en-IN" dirty="0"/>
          </a:p>
          <a:p>
            <a:pPr marL="342900" indent="-342900">
              <a:buAutoNum type="arabicParenR"/>
            </a:pPr>
            <a:r>
              <a:rPr lang="en-IN" dirty="0"/>
              <a:t>https://people.duke.edu/~rnau/Mathematical_structure_of_ARIMA_models--Robert_Nau.pdf</a:t>
            </a:r>
          </a:p>
        </p:txBody>
      </p:sp>
    </p:spTree>
    <p:extLst>
      <p:ext uri="{BB962C8B-B14F-4D97-AF65-F5344CB8AC3E}">
        <p14:creationId xmlns:p14="http://schemas.microsoft.com/office/powerpoint/2010/main" val="1116224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719470" y="-152213"/>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Model Evaluation:</a:t>
            </a:r>
            <a:endParaRPr lang="en-IN" dirty="0"/>
          </a:p>
        </p:txBody>
      </p:sp>
      <p:sp>
        <p:nvSpPr>
          <p:cNvPr id="331" name="Google Shape;331;p36">
            <a:extLst>
              <a:ext uri="{FF2B5EF4-FFF2-40B4-BE49-F238E27FC236}">
                <a16:creationId xmlns:a16="http://schemas.microsoft.com/office/drawing/2014/main" id="{314E980E-944C-0023-B7C3-08FFF3C3E57D}"/>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261027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425146"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Regression Models:</a:t>
            </a:r>
            <a:endParaRPr dirty="0"/>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524500" y="1206782"/>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425146" y="894050"/>
            <a:ext cx="3078480" cy="307777"/>
          </a:xfrm>
          <a:prstGeom prst="rect">
            <a:avLst/>
          </a:prstGeom>
          <a:noFill/>
        </p:spPr>
        <p:txBody>
          <a:bodyPr wrap="square" rtlCol="0">
            <a:spAutoFit/>
          </a:bodyPr>
          <a:lstStyle/>
          <a:p>
            <a:r>
              <a:rPr lang="en-IN" dirty="0"/>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348946"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524500"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 (Regression Models):</a:t>
            </a:r>
            <a:endParaRPr dirty="0"/>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380645" y="895805"/>
            <a:ext cx="841373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Linear and Ridge Regression</a:t>
            </a:r>
            <a:r>
              <a:rPr kumimoji="0" lang="en-US" altLang="en-US" sz="1600" b="0" i="0" u="none" strike="noStrike" cap="none" normalizeH="0" baseline="0" dirty="0">
                <a:ln>
                  <a:noFill/>
                </a:ln>
                <a:solidFill>
                  <a:schemeClr val="tx1"/>
                </a:solidFill>
                <a:effectLst/>
                <a:latin typeface="Arial" panose="020B0604020202020204" pitchFamily="34"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Lasso Regression</a:t>
            </a:r>
            <a:r>
              <a:rPr kumimoji="0" lang="en-US" altLang="en-US" sz="1600" b="0" i="0" u="none" strike="noStrike" cap="none" normalizeH="0" baseline="0" dirty="0">
                <a:ln>
                  <a:noFill/>
                </a:ln>
                <a:solidFill>
                  <a:schemeClr val="tx1"/>
                </a:solidFill>
                <a:effectLst/>
                <a:latin typeface="Arial" panose="020B0604020202020204" pitchFamily="34" charset="0"/>
              </a:rPr>
              <a:t> sacrifices some accuracy for simplicity by shrinking some coefficients to zero.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RMSE Comparison: </a:t>
            </a:r>
            <a:r>
              <a:rPr kumimoji="0" lang="en-US" altLang="en-US" sz="1600" b="0" i="0" u="none" strike="noStrike" cap="none" normalizeH="0" baseline="0" dirty="0">
                <a:ln>
                  <a:noFill/>
                </a:ln>
                <a:solidFill>
                  <a:schemeClr val="tx1"/>
                </a:solidFill>
                <a:effectLst/>
                <a:latin typeface="Arial" panose="020B0604020202020204" pitchFamily="34"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R² Score Comparison: </a:t>
            </a:r>
            <a:r>
              <a:rPr kumimoji="0" lang="en-US" altLang="en-US" sz="1600" b="0" i="0" u="none" strike="noStrike" cap="none" normalizeH="0" baseline="0" dirty="0">
                <a:ln>
                  <a:noFill/>
                </a:ln>
                <a:solidFill>
                  <a:schemeClr val="tx1"/>
                </a:solidFill>
                <a:effectLst/>
                <a:latin typeface="Arial" panose="020B0604020202020204" pitchFamily="34" charset="0"/>
              </a:rPr>
              <a:t>Linear and Ridge Regression have nearly identical R² scores, indicating they explain the variance in the data similarly.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Linear and Ridge are the most effective models for this dataset, with similar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Lasso provides a more simplified model by shrinking some coefficients but sacrifices a slight bit of accuracy in doing so.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637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Results and Comparison (ARIMA and Prophet):</a:t>
            </a:r>
            <a:endParaRPr sz="2400" dirty="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623799"/>
            <a:ext cx="794766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p>
          <a:p>
            <a:r>
              <a:rPr lang="en-US" sz="1600" dirty="0"/>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ARIMA: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Prophet: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Works well with missing data.</a:t>
            </a:r>
          </a:p>
        </p:txBody>
      </p:sp>
    </p:spTree>
    <p:extLst>
      <p:ext uri="{BB962C8B-B14F-4D97-AF65-F5344CB8AC3E}">
        <p14:creationId xmlns:p14="http://schemas.microsoft.com/office/powerpoint/2010/main" val="111792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7AC0-6391-9275-8E3E-1CE2FD859813}"/>
              </a:ext>
            </a:extLst>
          </p:cNvPr>
          <p:cNvSpPr>
            <a:spLocks noGrp="1"/>
          </p:cNvSpPr>
          <p:nvPr>
            <p:ph type="title"/>
          </p:nvPr>
        </p:nvSpPr>
        <p:spPr/>
        <p:txBody>
          <a:bodyPr/>
          <a:lstStyle/>
          <a:p>
            <a:r>
              <a:rPr lang="en-US" dirty="0" err="1"/>
              <a:t>Streamlit</a:t>
            </a:r>
            <a:r>
              <a:rPr lang="en-US" dirty="0"/>
              <a:t> App</a:t>
            </a:r>
            <a:endParaRPr lang="en-IN" dirty="0"/>
          </a:p>
        </p:txBody>
      </p:sp>
      <p:sp>
        <p:nvSpPr>
          <p:cNvPr id="3" name="Subtitle 2">
            <a:extLst>
              <a:ext uri="{FF2B5EF4-FFF2-40B4-BE49-F238E27FC236}">
                <a16:creationId xmlns:a16="http://schemas.microsoft.com/office/drawing/2014/main" id="{921D4068-73A9-5CB7-58F1-8654063C455E}"/>
              </a:ext>
            </a:extLst>
          </p:cNvPr>
          <p:cNvSpPr>
            <a:spLocks noGrp="1"/>
          </p:cNvSpPr>
          <p:nvPr>
            <p:ph type="subTitle" idx="1"/>
          </p:nvPr>
        </p:nvSpPr>
        <p:spPr>
          <a:xfrm>
            <a:off x="1078934" y="968488"/>
            <a:ext cx="7896254" cy="2600700"/>
          </a:xfrm>
        </p:spPr>
        <p: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script is a </a:t>
            </a:r>
            <a:r>
              <a:rPr kumimoji="0" lang="en-US" altLang="en-US" sz="1400" b="1" i="0" u="none" strike="noStrike" cap="none" normalizeH="0" baseline="0" dirty="0" err="1">
                <a:ln>
                  <a:noFill/>
                </a:ln>
                <a:solidFill>
                  <a:schemeClr val="tx1"/>
                </a:solidFill>
                <a:effectLst/>
                <a:latin typeface="Arial" panose="020B0604020202020204" pitchFamily="34" charset="0"/>
              </a:rPr>
              <a:t>Streamlit</a:t>
            </a:r>
            <a:r>
              <a:rPr kumimoji="0" lang="en-US" altLang="en-US" sz="1400" b="1" i="0" u="none" strike="noStrike" cap="none" normalizeH="0" baseline="0" dirty="0">
                <a:ln>
                  <a:noFill/>
                </a:ln>
                <a:solidFill>
                  <a:schemeClr val="tx1"/>
                </a:solidFill>
                <a:effectLst/>
                <a:latin typeface="Arial" panose="020B0604020202020204" pitchFamily="34" charset="0"/>
              </a:rPr>
              <a:t>-based web application</a:t>
            </a:r>
            <a:r>
              <a:rPr kumimoji="0" lang="en-US" altLang="en-US" sz="1400" b="0" i="0" u="none" strike="noStrike" cap="none" normalizeH="0" baseline="0" dirty="0">
                <a:ln>
                  <a:noFill/>
                </a:ln>
                <a:solidFill>
                  <a:schemeClr val="tx1"/>
                </a:solidFill>
                <a:effectLst/>
                <a:latin typeface="Arial" panose="020B0604020202020204" pitchFamily="34" charset="0"/>
              </a:rPr>
              <a:t> designed to predict energy consumption using pre-trained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machine learning models. The application offers an interactive interface where users can </a:t>
            </a:r>
            <a:r>
              <a:rPr kumimoji="0" lang="en-US" altLang="en-US" sz="1400" b="0" i="0" u="none" strike="noStrike" cap="none" normalizeH="0" baseline="0" dirty="0" err="1">
                <a:ln>
                  <a:noFill/>
                </a:ln>
                <a:solidFill>
                  <a:schemeClr val="tx1"/>
                </a:solidFill>
                <a:effectLst/>
                <a:latin typeface="Arial" panose="020B0604020202020204" pitchFamily="34" charset="0"/>
              </a:rPr>
              <a:t>inputfeatures</a:t>
            </a:r>
            <a:r>
              <a:rPr kumimoji="0" lang="en-US" altLang="en-US" sz="1400" b="0" i="0" u="none" strike="noStrike" cap="none" normalizeH="0" baseline="0" dirty="0">
                <a:ln>
                  <a:noFill/>
                </a:ln>
                <a:solidFill>
                  <a:schemeClr val="tx1"/>
                </a:solidFill>
                <a:effectLst/>
                <a:latin typeface="Arial" panose="020B0604020202020204" pitchFamily="34" charset="0"/>
              </a:rPr>
              <a:t> like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voltage, global intensity, sub-metering values, and date-time </a:t>
            </a:r>
            <a:r>
              <a:rPr kumimoji="0" lang="en-US" altLang="en-US" sz="1400" b="0" i="0" u="none" strike="noStrike" cap="none" normalizeH="0" baseline="0" dirty="0" err="1">
                <a:ln>
                  <a:noFill/>
                </a:ln>
                <a:solidFill>
                  <a:schemeClr val="tx1"/>
                </a:solidFill>
                <a:effectLst/>
                <a:latin typeface="Arial" panose="020B0604020202020204" pitchFamily="34" charset="0"/>
              </a:rPr>
              <a:t>throughsliders</a:t>
            </a:r>
            <a:r>
              <a:rPr kumimoji="0" lang="en-US" altLang="en-US" sz="1400" b="0" i="0" u="none" strike="noStrike" cap="none" normalizeH="0" baseline="0" dirty="0">
                <a:ln>
                  <a:noFill/>
                </a:ln>
                <a:solidFill>
                  <a:schemeClr val="tx1"/>
                </a:solidFill>
                <a:effectLst/>
                <a:latin typeface="Arial" panose="020B0604020202020204" pitchFamily="34" charset="0"/>
              </a:rPr>
              <a:t> and pickers. It uses these inputs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 create a </a:t>
            </a:r>
            <a:r>
              <a:rPr kumimoji="0" lang="en-US" altLang="en-US" sz="1400" b="0" i="0" u="none" strike="noStrike" cap="none" normalizeH="0" baseline="0" dirty="0" err="1">
                <a:ln>
                  <a:noFill/>
                </a:ln>
                <a:solidFill>
                  <a:schemeClr val="tx1"/>
                </a:solidFill>
                <a:effectLst/>
                <a:latin typeface="Arial" panose="020B0604020202020204" pitchFamily="34" charset="0"/>
              </a:rPr>
              <a:t>DataFrame</a:t>
            </a:r>
            <a:r>
              <a:rPr kumimoji="0" lang="en-US" altLang="en-US" sz="1400" b="0" i="0" u="none" strike="noStrike" cap="none" normalizeH="0" baseline="0" dirty="0">
                <a:ln>
                  <a:noFill/>
                </a:ln>
                <a:solidFill>
                  <a:schemeClr val="tx1"/>
                </a:solidFill>
                <a:effectLst/>
                <a:latin typeface="Arial" panose="020B0604020202020204" pitchFamily="34" charset="0"/>
              </a:rPr>
              <a:t> that aligns with the models' </a:t>
            </a:r>
            <a:r>
              <a:rPr kumimoji="0" lang="en-US" altLang="en-US" sz="1400" b="0" i="0" u="none" strike="noStrike" cap="none" normalizeH="0" baseline="0" dirty="0" err="1">
                <a:ln>
                  <a:noFill/>
                </a:ln>
                <a:solidFill>
                  <a:schemeClr val="tx1"/>
                </a:solidFill>
                <a:effectLst/>
                <a:latin typeface="Arial" panose="020B0604020202020204" pitchFamily="34" charset="0"/>
              </a:rPr>
              <a:t>expectedfeatures</a:t>
            </a:r>
            <a:r>
              <a:rPr kumimoji="0" lang="en-US" altLang="en-US" sz="1400" b="0" i="0" u="none" strike="noStrike" cap="none" normalizeH="0" baseline="0" dirty="0">
                <a:ln>
                  <a:noFill/>
                </a:ln>
                <a:solidFill>
                  <a:schemeClr val="tx1"/>
                </a:solidFill>
                <a:effectLst/>
                <a:latin typeface="Arial" panose="020B0604020202020204" pitchFamily="34" charset="0"/>
              </a:rPr>
              <a:t>. The predictions are made using Linear</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and Ridge Regression models, loaded </a:t>
            </a:r>
            <a:r>
              <a:rPr kumimoji="0" lang="en-US" altLang="en-US" sz="1400" b="0" i="0" u="none" strike="noStrike" cap="none" normalizeH="0" baseline="0" dirty="0" err="1">
                <a:ln>
                  <a:noFill/>
                </a:ln>
                <a:solidFill>
                  <a:schemeClr val="tx1"/>
                </a:solidFill>
                <a:effectLst/>
                <a:latin typeface="Arial" panose="020B0604020202020204" pitchFamily="34" charset="0"/>
              </a:rPr>
              <a:t>via</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displayed dynamically with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st.metric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also</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incorporates custom styling, allowing users to select background colors and enjoy a visually appealing layout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styled headers and input sections. </a:t>
            </a:r>
          </a:p>
          <a:p>
            <a:endParaRPr lang="en-IN" sz="1400" dirty="0"/>
          </a:p>
        </p:txBody>
      </p:sp>
    </p:spTree>
    <p:extLst>
      <p:ext uri="{BB962C8B-B14F-4D97-AF65-F5344CB8AC3E}">
        <p14:creationId xmlns:p14="http://schemas.microsoft.com/office/powerpoint/2010/main" val="3236222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DBA5-2CBA-23C1-68C2-35EE28359A05}"/>
              </a:ext>
            </a:extLst>
          </p:cNvPr>
          <p:cNvSpPr>
            <a:spLocks noGrp="1"/>
          </p:cNvSpPr>
          <p:nvPr>
            <p:ph type="title"/>
          </p:nvPr>
        </p:nvSpPr>
        <p:spPr>
          <a:xfrm>
            <a:off x="623852" y="416890"/>
            <a:ext cx="7708500" cy="572700"/>
          </a:xfrm>
        </p:spPr>
        <p:txBody>
          <a:bodyPr/>
          <a:lstStyle/>
          <a:p>
            <a:endParaRPr lang="en-IN" dirty="0"/>
          </a:p>
        </p:txBody>
      </p:sp>
      <p:sp>
        <p:nvSpPr>
          <p:cNvPr id="3" name="Subtitle 2">
            <a:extLst>
              <a:ext uri="{FF2B5EF4-FFF2-40B4-BE49-F238E27FC236}">
                <a16:creationId xmlns:a16="http://schemas.microsoft.com/office/drawing/2014/main" id="{0E80B414-3F95-CD8E-904A-D1585E38777E}"/>
              </a:ext>
            </a:extLst>
          </p:cNvPr>
          <p:cNvSpPr>
            <a:spLocks noGrp="1"/>
          </p:cNvSpPr>
          <p:nvPr>
            <p:ph type="subTitle" idx="1"/>
          </p:nvPr>
        </p:nvSpPr>
        <p:spPr>
          <a:xfrm>
            <a:off x="1067006" y="1271400"/>
            <a:ext cx="7009988" cy="2600700"/>
          </a:xfrm>
        </p:spPr>
        <p:txBody>
          <a:bodyPr/>
          <a:lstStyle/>
          <a:p>
            <a:r>
              <a:rPr lang="en-US" dirty="0"/>
              <a:t>The application handles errors gracefully, ensuring a smooth user experience even if resources fail to load or predictions encounter issues. A disclaimer emphasizes the tool's purpose as an exploratory tool rather than one for critical energy management. By integrating robust functionality with a user-friendly interface, this script is an excellent example of how data science models can be deployed as web applications for real-world usability.</a:t>
            </a:r>
            <a:endParaRPr lang="en-IN" dirty="0"/>
          </a:p>
          <a:p>
            <a:endParaRPr lang="en-IN" dirty="0"/>
          </a:p>
        </p:txBody>
      </p:sp>
    </p:spTree>
    <p:extLst>
      <p:ext uri="{BB962C8B-B14F-4D97-AF65-F5344CB8AC3E}">
        <p14:creationId xmlns:p14="http://schemas.microsoft.com/office/powerpoint/2010/main" val="407491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619534" y="110925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Project Objective and Overview:</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D83-D1EB-82B6-DC7C-1CB732053A40}"/>
              </a:ext>
            </a:extLst>
          </p:cNvPr>
          <p:cNvSpPr>
            <a:spLocks noGrp="1"/>
          </p:cNvSpPr>
          <p:nvPr>
            <p:ph type="title"/>
          </p:nvPr>
        </p:nvSpPr>
        <p:spPr>
          <a:xfrm>
            <a:off x="-1366727" y="294845"/>
            <a:ext cx="7708500" cy="572700"/>
          </a:xfrm>
        </p:spPr>
        <p:txBody>
          <a:bodyPr/>
          <a:lstStyle/>
          <a:p>
            <a:r>
              <a:rPr lang="en-IN" dirty="0"/>
              <a:t>OUTPUT</a:t>
            </a:r>
          </a:p>
        </p:txBody>
      </p:sp>
      <p:sp>
        <p:nvSpPr>
          <p:cNvPr id="3" name="Subtitle 2">
            <a:extLst>
              <a:ext uri="{FF2B5EF4-FFF2-40B4-BE49-F238E27FC236}">
                <a16:creationId xmlns:a16="http://schemas.microsoft.com/office/drawing/2014/main" id="{89B9AFC0-738F-673C-33F0-C4D1A410CFE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8C903D5-905A-61D1-6B7C-7E15E22896D1}"/>
              </a:ext>
            </a:extLst>
          </p:cNvPr>
          <p:cNvPicPr>
            <a:picLocks noChangeAspect="1"/>
          </p:cNvPicPr>
          <p:nvPr/>
        </p:nvPicPr>
        <p:blipFill>
          <a:blip r:embed="rId2"/>
          <a:stretch>
            <a:fillRect/>
          </a:stretch>
        </p:blipFill>
        <p:spPr>
          <a:xfrm>
            <a:off x="1734601" y="867545"/>
            <a:ext cx="6917029" cy="4065564"/>
          </a:xfrm>
          <a:prstGeom prst="rect">
            <a:avLst/>
          </a:prstGeom>
        </p:spPr>
      </p:pic>
    </p:spTree>
    <p:extLst>
      <p:ext uri="{BB962C8B-B14F-4D97-AF65-F5344CB8AC3E}">
        <p14:creationId xmlns:p14="http://schemas.microsoft.com/office/powerpoint/2010/main" val="3760903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C69A-DDDB-711E-BCA2-D49927FDA103}"/>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EC99D148-B070-5D3A-249A-7CC151D2C97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FD90E7C-93E4-1BBD-A1DC-BA11486D8B13}"/>
              </a:ext>
            </a:extLst>
          </p:cNvPr>
          <p:cNvPicPr>
            <a:picLocks noChangeAspect="1"/>
          </p:cNvPicPr>
          <p:nvPr/>
        </p:nvPicPr>
        <p:blipFill>
          <a:blip r:embed="rId2"/>
          <a:stretch>
            <a:fillRect/>
          </a:stretch>
        </p:blipFill>
        <p:spPr>
          <a:xfrm>
            <a:off x="1434905" y="590707"/>
            <a:ext cx="7090118" cy="4107768"/>
          </a:xfrm>
          <a:prstGeom prst="rect">
            <a:avLst/>
          </a:prstGeom>
        </p:spPr>
      </p:pic>
    </p:spTree>
    <p:extLst>
      <p:ext uri="{BB962C8B-B14F-4D97-AF65-F5344CB8AC3E}">
        <p14:creationId xmlns:p14="http://schemas.microsoft.com/office/powerpoint/2010/main" val="1635303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C060E6A-8252-01FD-6EAE-5D7D6BA87A9A}"/>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399D26E-E2B2-D47C-25BC-8ACCF2EE415D}"/>
              </a:ext>
            </a:extLst>
          </p:cNvPr>
          <p:cNvSpPr txBox="1">
            <a:spLocks noGrp="1"/>
          </p:cNvSpPr>
          <p:nvPr>
            <p:ph type="title"/>
          </p:nvPr>
        </p:nvSpPr>
        <p:spPr>
          <a:xfrm>
            <a:off x="-1246954" y="0"/>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Conclusion:</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0C5BEFE5-6FDB-04DE-BD6D-F9FA8B98BC3F}"/>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 name="TextBox 1">
            <a:extLst>
              <a:ext uri="{FF2B5EF4-FFF2-40B4-BE49-F238E27FC236}">
                <a16:creationId xmlns:a16="http://schemas.microsoft.com/office/drawing/2014/main" id="{AF506F5A-277D-3990-8850-B9C926E7C8B9}"/>
              </a:ext>
            </a:extLst>
          </p:cNvPr>
          <p:cNvSpPr txBox="1"/>
          <p:nvPr/>
        </p:nvSpPr>
        <p:spPr>
          <a:xfrm>
            <a:off x="2042160" y="2453640"/>
            <a:ext cx="4602480" cy="923330"/>
          </a:xfrm>
          <a:prstGeom prst="rect">
            <a:avLst/>
          </a:prstGeom>
          <a:noFill/>
        </p:spPr>
        <p:txBody>
          <a:bodyPr wrap="square" rtlCol="0">
            <a:spAutoFit/>
          </a:bodyPr>
          <a:lstStyle/>
          <a:p>
            <a:r>
              <a:rPr lang="en-IN" dirty="0">
                <a:latin typeface="Figtree Black" panose="020B0604020202020204" charset="0"/>
              </a:rPr>
              <a:t>GITHUB: https://github.com/kavya22115/Energy-Consumption-Predction</a:t>
            </a:r>
          </a:p>
        </p:txBody>
      </p:sp>
    </p:spTree>
    <p:extLst>
      <p:ext uri="{BB962C8B-B14F-4D97-AF65-F5344CB8AC3E}">
        <p14:creationId xmlns:p14="http://schemas.microsoft.com/office/powerpoint/2010/main" val="223510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088B-E3A8-131A-3848-6B0B2C4CAB9F}"/>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46CB0092-AF37-C6D5-6936-0E8B29B36A0D}"/>
              </a:ext>
            </a:extLst>
          </p:cNvPr>
          <p:cNvSpPr>
            <a:spLocks noGrp="1"/>
          </p:cNvSpPr>
          <p:nvPr>
            <p:ph type="subTitle" idx="1"/>
          </p:nvPr>
        </p:nvSpPr>
        <p:spPr>
          <a:xfrm>
            <a:off x="945291" y="929156"/>
            <a:ext cx="8065065" cy="2600700"/>
          </a:xfrm>
        </p:spPr>
        <p:txBody>
          <a:bodyPr/>
          <a:lstStyle/>
          <a:p>
            <a:r>
              <a:rPr lang="en-US" sz="1800" dirty="0">
                <a:latin typeface="Times New Roman" panose="02020603050405020304" pitchFamily="18" charset="0"/>
                <a:cs typeface="Times New Roman" panose="02020603050405020304" pitchFamily="18" charset="0"/>
              </a:rPr>
              <a:t>In this analysis, we have successfully cleaned and visualized energy consumption data to uncover key insights about usage patterns. By exploring hourly, daily, and seasonal trends, we identified significant consumption peaks, particularly in the evening hours, and highlighted the influence of factors like sunlight and holidays. Through robust model building, including Linear, Lasso, and Ridge regression, we evaluated the accuracy of predictions using metrics like RMSE and R², with Ridge regression offering a stable performance under multicollinearity.</a:t>
            </a:r>
          </a:p>
          <a:p>
            <a:r>
              <a:rPr lang="en-US" sz="1800" dirty="0">
                <a:latin typeface="Times New Roman" panose="02020603050405020304" pitchFamily="18" charset="0"/>
                <a:cs typeface="Times New Roman" panose="02020603050405020304" pitchFamily="18" charset="0"/>
              </a:rPr>
              <a:t>forecasting techniques like ARIMA and Prophet, which allowed us to predict future energy consumption trends across weekly, monthly, and yearly intervals, enhancing our understanding of long-term energy demand. These insights can guide better energy management, helping utilities optimize grid operations and improve demand-side management strategies</a:t>
            </a:r>
            <a:endParaRPr lang="en-IN" sz="18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131721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31AFDD93-1D7B-E1F7-E31B-5AAE3C3290B2}"/>
            </a:ext>
          </a:extLst>
        </p:cNvPr>
        <p:cNvGrpSpPr/>
        <p:nvPr/>
      </p:nvGrpSpPr>
      <p:grpSpPr>
        <a:xfrm>
          <a:off x="0" y="0"/>
          <a:ext cx="0" cy="0"/>
          <a:chOff x="0" y="0"/>
          <a:chExt cx="0" cy="0"/>
        </a:xfrm>
      </p:grpSpPr>
      <p:sp>
        <p:nvSpPr>
          <p:cNvPr id="1252" name="Google Shape;1252;p63">
            <a:extLst>
              <a:ext uri="{FF2B5EF4-FFF2-40B4-BE49-F238E27FC236}">
                <a16:creationId xmlns:a16="http://schemas.microsoft.com/office/drawing/2014/main" id="{E062D203-2B43-3DEA-970D-1B665F0220AE}"/>
              </a:ext>
            </a:extLst>
          </p:cNvPr>
          <p:cNvSpPr txBox="1">
            <a:spLocks noGrp="1"/>
          </p:cNvSpPr>
          <p:nvPr>
            <p:ph type="subTitle" idx="1"/>
          </p:nvPr>
        </p:nvSpPr>
        <p:spPr>
          <a:xfrm>
            <a:off x="1092592" y="770207"/>
            <a:ext cx="7528560" cy="3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In this project, we progressed through four key milestones. In </a:t>
            </a:r>
            <a:r>
              <a:rPr lang="en-US" sz="1800" b="1" dirty="0"/>
              <a:t>Milestone 1</a:t>
            </a:r>
            <a:r>
              <a:rPr lang="en-US" sz="1800" dirty="0"/>
              <a:t>, we conducted basic exploration, gaining insights into the dataset. </a:t>
            </a:r>
            <a:r>
              <a:rPr lang="en-US" sz="1800" b="1" dirty="0"/>
              <a:t>Milestone 2</a:t>
            </a:r>
            <a:r>
              <a:rPr lang="en-US" sz="1800" dirty="0"/>
              <a:t> focused on visualizing parameters and performing feature engineering to prepare the data for modeling. In </a:t>
            </a:r>
            <a:r>
              <a:rPr lang="en-US" sz="1800" b="1" dirty="0"/>
              <a:t>Milestone 3</a:t>
            </a:r>
            <a:r>
              <a:rPr lang="en-US" sz="1800" dirty="0"/>
              <a:t>, we implemented regression models to predict energy consumption. Finally, in </a:t>
            </a:r>
            <a:r>
              <a:rPr lang="en-US" sz="1800" b="1" dirty="0"/>
              <a:t>Milestone 4</a:t>
            </a:r>
            <a:r>
              <a:rPr lang="en-US" sz="1800" dirty="0"/>
              <a:t>, we explored time series forecasting using ARIMA and Prophet models, analyzing their accuracy in predicting future energy usage. Each milestone built upon the previous one, enhancing our understanding and prediction capabilities, ultimately leading to a comprehensive analysis of energy consumption trends. Through these efforts, we have achieved an efficient and reliable analysis and prediction of energy consumption patterns.</a:t>
            </a:r>
            <a:endParaRPr sz="1800" u="sng" dirty="0"/>
          </a:p>
        </p:txBody>
      </p:sp>
    </p:spTree>
    <p:extLst>
      <p:ext uri="{BB962C8B-B14F-4D97-AF65-F5344CB8AC3E}">
        <p14:creationId xmlns:p14="http://schemas.microsoft.com/office/powerpoint/2010/main" val="2153708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5E742D4D-91A6-9ADC-28CB-BEF6A77D39B6}"/>
            </a:ext>
          </a:extLst>
        </p:cNvPr>
        <p:cNvGrpSpPr/>
        <p:nvPr/>
      </p:nvGrpSpPr>
      <p:grpSpPr>
        <a:xfrm>
          <a:off x="0" y="0"/>
          <a:ext cx="0" cy="0"/>
          <a:chOff x="0" y="0"/>
          <a:chExt cx="0" cy="0"/>
        </a:xfrm>
      </p:grpSpPr>
      <p:sp>
        <p:nvSpPr>
          <p:cNvPr id="414" name="Google Shape;414;p43">
            <a:extLst>
              <a:ext uri="{FF2B5EF4-FFF2-40B4-BE49-F238E27FC236}">
                <a16:creationId xmlns:a16="http://schemas.microsoft.com/office/drawing/2014/main" id="{6CB7B4CA-8C9C-2896-119E-80120F4DC14B}"/>
              </a:ext>
            </a:extLst>
          </p:cNvPr>
          <p:cNvSpPr txBox="1">
            <a:spLocks noGrp="1"/>
          </p:cNvSpPr>
          <p:nvPr>
            <p:ph type="title"/>
          </p:nvPr>
        </p:nvSpPr>
        <p:spPr>
          <a:xfrm>
            <a:off x="1561948" y="2008408"/>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dirty="0"/>
              <a:t>Thank You</a:t>
            </a:r>
            <a:endParaRPr sz="4800" dirty="0"/>
          </a:p>
        </p:txBody>
      </p:sp>
    </p:spTree>
    <p:extLst>
      <p:ext uri="{BB962C8B-B14F-4D97-AF65-F5344CB8AC3E}">
        <p14:creationId xmlns:p14="http://schemas.microsoft.com/office/powerpoint/2010/main" val="347878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dirty="0"/>
              <a:t>Project Objective</a:t>
            </a:r>
            <a:r>
              <a:rPr lang="en-IN" sz="2400" dirty="0">
                <a:solidFill>
                  <a:schemeClr val="dk1"/>
                </a:solidFill>
                <a:latin typeface="Figtree Black"/>
                <a:ea typeface="Figtree Black"/>
                <a:cs typeface="Figtree Black"/>
                <a:sym typeface="Figtree Black"/>
              </a:rPr>
              <a:t>:</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861048" cy="3046988"/>
          </a:xfrm>
          <a:prstGeom prst="rect">
            <a:avLst/>
          </a:prstGeom>
          <a:noFill/>
        </p:spPr>
        <p:txBody>
          <a:bodyPr wrap="square" rtlCol="0">
            <a:spAutoFit/>
          </a:bodyPr>
          <a:lstStyle/>
          <a:p>
            <a:r>
              <a:rPr lang="en-US" sz="1600" dirty="0"/>
              <a:t>The primary objective of this project is to analyze household power consumption data to:</a:t>
            </a:r>
          </a:p>
          <a:p>
            <a:pPr>
              <a:buFont typeface="Arial" panose="020B0604020202020204" pitchFamily="34" charset="0"/>
              <a:buChar char="•"/>
            </a:pPr>
            <a:r>
              <a:rPr lang="en-US" sz="1600" b="1" dirty="0"/>
              <a:t>Identify consumption patterns</a:t>
            </a:r>
            <a:r>
              <a:rPr lang="en-US" sz="1600" dirty="0"/>
              <a:t>: Understand how energy usage varies over time and across different appliances.</a:t>
            </a:r>
          </a:p>
          <a:p>
            <a:pPr>
              <a:buFont typeface="Arial" panose="020B0604020202020204" pitchFamily="34" charset="0"/>
              <a:buChar char="•"/>
            </a:pPr>
            <a:r>
              <a:rPr lang="en-US" sz="1600" b="1" dirty="0"/>
              <a:t>Discover peak usage times</a:t>
            </a:r>
            <a:r>
              <a:rPr lang="en-US" sz="1600" dirty="0"/>
              <a:t>: Pinpoint the times when energy demand is at its highest.</a:t>
            </a:r>
          </a:p>
          <a:p>
            <a:pPr>
              <a:buFont typeface="Arial" panose="020B0604020202020204" pitchFamily="34" charset="0"/>
              <a:buChar char="•"/>
            </a:pPr>
            <a:r>
              <a:rPr lang="en-US" sz="1600" b="1" dirty="0"/>
              <a:t>Handle data challenges</a:t>
            </a:r>
            <a:r>
              <a:rPr lang="en-US" sz="1600" dirty="0"/>
              <a:t>: Address missing values and fluctuations to ensure accurate analysis.</a:t>
            </a:r>
          </a:p>
          <a:p>
            <a:pPr>
              <a:buFont typeface="Arial" panose="020B0604020202020204" pitchFamily="34" charset="0"/>
              <a:buChar char="•"/>
            </a:pPr>
            <a:r>
              <a:rPr lang="en-US" sz="1600" b="1" dirty="0"/>
              <a:t>Forecast future demand</a:t>
            </a:r>
            <a:r>
              <a:rPr lang="en-US" sz="1600" dirty="0"/>
              <a:t>: Use advanced time-series models to predict household energy requirements.</a:t>
            </a:r>
          </a:p>
          <a:p>
            <a:pPr>
              <a:buFont typeface="Arial" panose="020B0604020202020204" pitchFamily="34" charset="0"/>
              <a:buChar char="•"/>
            </a:pPr>
            <a:r>
              <a:rPr lang="en-US" sz="1600" b="1" dirty="0"/>
              <a:t>Derive actionable insights</a:t>
            </a:r>
            <a:r>
              <a:rPr lang="en-US" sz="1600" dirty="0"/>
              <a:t>: Provide recommendations for optimizing energy consumption and improving energy efficiency in households.</a:t>
            </a:r>
          </a:p>
        </p:txBody>
      </p:sp>
    </p:spTree>
    <p:extLst>
      <p:ext uri="{BB962C8B-B14F-4D97-AF65-F5344CB8AC3E}">
        <p14:creationId xmlns:p14="http://schemas.microsoft.com/office/powerpoint/2010/main" val="28082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202270"/>
            <a:ext cx="3240741" cy="1846935"/>
          </a:xfrm>
          <a:prstGeom prst="rect">
            <a:avLst/>
          </a:prstGeom>
        </p:spPr>
        <p:txBody>
          <a:bodyPr spcFirstLastPara="1" wrap="square" lIns="91425" tIns="91425" rIns="91425" bIns="91425" anchor="b" anchorCtr="0">
            <a:noAutofit/>
          </a:bodyPr>
          <a:lstStyle/>
          <a:p>
            <a:r>
              <a:rPr lang="en-IN" sz="2400" dirty="0"/>
              <a:t>Project Overview:</a:t>
            </a:r>
            <a:br>
              <a:rPr lang="en-IN" sz="3600" dirty="0">
                <a:solidFill>
                  <a:schemeClr val="dk1"/>
                </a:solidFill>
                <a:latin typeface="Figtree Black"/>
                <a:ea typeface="Figtree Black"/>
                <a:cs typeface="Figtree Black"/>
                <a:sym typeface="Figtree Black"/>
              </a:rPr>
            </a:br>
            <a:endParaRPr sz="3600" dirty="0"/>
          </a:p>
        </p:txBody>
      </p:sp>
      <p:sp>
        <p:nvSpPr>
          <p:cNvPr id="2" name="TextBox 1">
            <a:extLst>
              <a:ext uri="{FF2B5EF4-FFF2-40B4-BE49-F238E27FC236}">
                <a16:creationId xmlns:a16="http://schemas.microsoft.com/office/drawing/2014/main" id="{BB88E71F-99F4-5D59-C8AD-294E2EE42B07}"/>
              </a:ext>
            </a:extLst>
          </p:cNvPr>
          <p:cNvSpPr txBox="1"/>
          <p:nvPr/>
        </p:nvSpPr>
        <p:spPr>
          <a:xfrm>
            <a:off x="954293" y="1110993"/>
            <a:ext cx="6861048" cy="3293209"/>
          </a:xfrm>
          <a:prstGeom prst="rect">
            <a:avLst/>
          </a:prstGeom>
          <a:noFill/>
        </p:spPr>
        <p:txBody>
          <a:bodyPr wrap="square" rtlCol="0">
            <a:spAutoFit/>
          </a:bodyPr>
          <a:lstStyle/>
          <a:p>
            <a:r>
              <a:rPr lang="en-IN" sz="1600" dirty="0"/>
              <a:t>The project analyses household energy usage using a dataset with minute-level data on power consumption, voltage, intensity, and appliance usage.</a:t>
            </a:r>
          </a:p>
          <a:p>
            <a:r>
              <a:rPr lang="en-IN" sz="1600" b="1" dirty="0"/>
              <a:t>Milestones:</a:t>
            </a:r>
          </a:p>
          <a:p>
            <a:pPr>
              <a:buFont typeface="+mj-lt"/>
              <a:buAutoNum type="arabicPeriod"/>
            </a:pPr>
            <a:r>
              <a:rPr lang="en-IN" sz="1600" b="1" dirty="0"/>
              <a:t>Data Exploration</a:t>
            </a:r>
            <a:r>
              <a:rPr lang="en-IN" sz="1600" dirty="0"/>
              <a:t>: Examined dataset structure and handled missing data.</a:t>
            </a:r>
          </a:p>
          <a:p>
            <a:pPr>
              <a:buFont typeface="+mj-lt"/>
              <a:buAutoNum type="arabicPeriod"/>
            </a:pPr>
            <a:r>
              <a:rPr lang="en-IN" sz="1600" b="1" dirty="0"/>
              <a:t>Visualization &amp; Encoding</a:t>
            </a:r>
            <a:r>
              <a:rPr lang="en-IN" sz="1600" dirty="0"/>
              <a:t>: Visualized trends and encoded time-based features.</a:t>
            </a:r>
          </a:p>
          <a:p>
            <a:pPr>
              <a:buFont typeface="+mj-lt"/>
              <a:buAutoNum type="arabicPeriod"/>
            </a:pPr>
            <a:r>
              <a:rPr lang="en-IN" sz="1600" b="1" dirty="0"/>
              <a:t>Model Creation</a:t>
            </a:r>
            <a:r>
              <a:rPr lang="en-IN" sz="1600" dirty="0"/>
              <a:t>: Developed regression models to analyse consumption.</a:t>
            </a:r>
          </a:p>
          <a:p>
            <a:pPr>
              <a:buFont typeface="+mj-lt"/>
              <a:buAutoNum type="arabicPeriod"/>
            </a:pPr>
            <a:r>
              <a:rPr lang="en-IN" sz="1600" b="1" dirty="0"/>
              <a:t>Forecasting</a:t>
            </a:r>
            <a:r>
              <a:rPr lang="en-IN" sz="1600" dirty="0"/>
              <a:t>: Predicted future energy usage with ARIMA and Prophet.</a:t>
            </a:r>
          </a:p>
          <a:p>
            <a:r>
              <a:rPr lang="en-IN" sz="1600" b="1" dirty="0"/>
              <a:t>Outcome:</a:t>
            </a:r>
          </a:p>
          <a:p>
            <a:r>
              <a:rPr lang="en-IN" sz="1600" dirty="0"/>
              <a:t>Insights into energy patterns and models for forecasting consumption.</a:t>
            </a:r>
          </a:p>
        </p:txBody>
      </p:sp>
    </p:spTree>
    <p:extLst>
      <p:ext uri="{BB962C8B-B14F-4D97-AF65-F5344CB8AC3E}">
        <p14:creationId xmlns:p14="http://schemas.microsoft.com/office/powerpoint/2010/main" val="414050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1103572" y="122463"/>
            <a:ext cx="10582939"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Milestone 1:</a:t>
            </a:r>
            <a:br>
              <a:rPr lang="en-IN" sz="5400" u="sng" dirty="0">
                <a:solidFill>
                  <a:schemeClr val="dk1"/>
                </a:solidFill>
                <a:latin typeface="Figtree Black"/>
                <a:ea typeface="Figtree Black"/>
                <a:cs typeface="Figtree Black"/>
                <a:sym typeface="Figtree Black"/>
              </a:rPr>
            </a:br>
            <a:endParaRPr dirty="0"/>
          </a:p>
        </p:txBody>
      </p:sp>
      <p:sp>
        <p:nvSpPr>
          <p:cNvPr id="331" name="Google Shape;331;p36">
            <a:extLst>
              <a:ext uri="{FF2B5EF4-FFF2-40B4-BE49-F238E27FC236}">
                <a16:creationId xmlns:a16="http://schemas.microsoft.com/office/drawing/2014/main" id="{A4AC2027-AD72-635E-0B10-D25B49E47D50}"/>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 name="TextBox 1">
            <a:extLst>
              <a:ext uri="{FF2B5EF4-FFF2-40B4-BE49-F238E27FC236}">
                <a16:creationId xmlns:a16="http://schemas.microsoft.com/office/drawing/2014/main" id="{E1BADCC3-3E1D-2CCC-0138-A55D324760AA}"/>
              </a:ext>
            </a:extLst>
          </p:cNvPr>
          <p:cNvSpPr txBox="1"/>
          <p:nvPr/>
        </p:nvSpPr>
        <p:spPr>
          <a:xfrm>
            <a:off x="2508575" y="2476500"/>
            <a:ext cx="5013960" cy="338554"/>
          </a:xfrm>
          <a:prstGeom prst="rect">
            <a:avLst/>
          </a:prstGeom>
          <a:noFill/>
        </p:spPr>
        <p:txBody>
          <a:bodyPr wrap="square" rtlCol="0">
            <a:spAutoFit/>
          </a:bodyPr>
          <a:lstStyle/>
          <a:p>
            <a:r>
              <a:rPr lang="en-IN" sz="1600" dirty="0">
                <a:latin typeface="Figtree Black" panose="020B0604020202020204" charset="0"/>
              </a:rPr>
              <a:t>(BASIC DATA EXPLORATION)</a:t>
            </a:r>
          </a:p>
        </p:txBody>
      </p:sp>
    </p:spTree>
    <p:extLst>
      <p:ext uri="{BB962C8B-B14F-4D97-AF65-F5344CB8AC3E}">
        <p14:creationId xmlns:p14="http://schemas.microsoft.com/office/powerpoint/2010/main" val="405570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Dataset Description:</a:t>
            </a:r>
            <a:endParaRPr dirty="0"/>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1092071"/>
            <a:ext cx="7785368" cy="35001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1" dirty="0"/>
              <a:t>Key Features</a:t>
            </a:r>
            <a:r>
              <a:rPr lang="en-US" sz="1600" dirty="0"/>
              <a:t>:</a:t>
            </a:r>
          </a:p>
          <a:p>
            <a:pPr marL="139700" indent="0">
              <a:buNone/>
            </a:pPr>
            <a:r>
              <a:rPr lang="en-US" sz="1600" b="1" dirty="0"/>
              <a:t>Global Active Power</a:t>
            </a:r>
            <a:r>
              <a:rPr lang="en-US" sz="1600" dirty="0"/>
              <a:t>: Total active power consumption.</a:t>
            </a:r>
          </a:p>
          <a:p>
            <a:pPr marL="139700" indent="0">
              <a:buNone/>
            </a:pPr>
            <a:r>
              <a:rPr lang="en-US" sz="1600" b="1" dirty="0"/>
              <a:t>Global Reactive Power</a:t>
            </a:r>
            <a:r>
              <a:rPr lang="en-US" sz="1600" dirty="0"/>
              <a:t>: Power used for maintaining electric and magnetic fields.</a:t>
            </a:r>
          </a:p>
          <a:p>
            <a:pPr marL="139700" indent="0">
              <a:buNone/>
            </a:pPr>
            <a:r>
              <a:rPr lang="en-US" sz="1600" b="1" dirty="0"/>
              <a:t>Voltage</a:t>
            </a:r>
            <a:r>
              <a:rPr lang="en-US" sz="1600" dirty="0"/>
              <a:t>: Power supply voltage.</a:t>
            </a:r>
          </a:p>
          <a:p>
            <a:pPr marL="139700" indent="0">
              <a:buNone/>
            </a:pPr>
            <a:r>
              <a:rPr lang="en-US" sz="1600" b="1" dirty="0"/>
              <a:t>Global Intensity</a:t>
            </a:r>
            <a:r>
              <a:rPr lang="en-US" sz="1600" dirty="0"/>
              <a:t>: Total current intensity for the household.</a:t>
            </a:r>
          </a:p>
          <a:p>
            <a:pPr marL="139700" indent="0">
              <a:buNone/>
            </a:pPr>
            <a:r>
              <a:rPr lang="en-US" sz="1600" b="1" dirty="0"/>
              <a:t>Sub-metering 1, 2, 3</a:t>
            </a:r>
            <a:r>
              <a:rPr lang="en-US" sz="1600" dirty="0"/>
              <a:t>: Energy consumption by specific appliances (e.g., kitchen, laundry, climate control).</a:t>
            </a:r>
          </a:p>
          <a:p>
            <a:pPr marL="139700" indent="0">
              <a:buNone/>
            </a:pPr>
            <a:endParaRPr lang="en-US" sz="1600" dirty="0"/>
          </a:p>
          <a:p>
            <a:r>
              <a:rPr lang="en-US" sz="1600" b="1" dirty="0"/>
              <a:t>Dataset Size:</a:t>
            </a:r>
            <a:endParaRPr lang="en-US" sz="1600" dirty="0"/>
          </a:p>
          <a:p>
            <a:pPr marL="139700" indent="0">
              <a:buNone/>
            </a:pPr>
            <a:r>
              <a:rPr lang="en-US" sz="1600" dirty="0"/>
              <a:t>      Rows: 2,075,261</a:t>
            </a:r>
          </a:p>
          <a:p>
            <a:pPr marL="139700" indent="0">
              <a:buNone/>
            </a:pPr>
            <a:r>
              <a:rPr lang="en-US" sz="1600" dirty="0"/>
              <a:t>      Columns: 9</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0438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1030201" y="39682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Initial Data Inspection:</a:t>
            </a:r>
            <a:endParaRPr dirty="0"/>
          </a:p>
        </p:txBody>
      </p:sp>
      <p:sp>
        <p:nvSpPr>
          <p:cNvPr id="3" name="Subtitle 2">
            <a:extLst>
              <a:ext uri="{FF2B5EF4-FFF2-40B4-BE49-F238E27FC236}">
                <a16:creationId xmlns:a16="http://schemas.microsoft.com/office/drawing/2014/main" id="{45F211B4-F34A-C7F1-C188-62552ACB1AE6}"/>
              </a:ext>
            </a:extLst>
          </p:cNvPr>
          <p:cNvSpPr>
            <a:spLocks noGrp="1" noChangeArrowheads="1"/>
          </p:cNvSpPr>
          <p:nvPr>
            <p:ph type="subTitle" idx="1"/>
          </p:nvPr>
        </p:nvSpPr>
        <p:spPr bwMode="auto">
          <a:xfrm>
            <a:off x="1030201" y="1087635"/>
            <a:ext cx="77921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df.head</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Sample of the first 5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df.shape</a:t>
            </a:r>
            <a:r>
              <a:rPr kumimoji="0" lang="en-US" altLang="en-US" sz="1600" b="0" i="0" u="none" strike="noStrike" cap="none" normalizeH="0" baseline="0" dirty="0">
                <a:ln>
                  <a:noFill/>
                </a:ln>
                <a:solidFill>
                  <a:schemeClr val="tx1"/>
                </a:solidFill>
                <a:effectLst/>
                <a:latin typeface="Arial" panose="020B0604020202020204" pitchFamily="34" charset="0"/>
              </a:rPr>
              <a:t>: The dataset has over 2 million rows and 9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df.info()</a:t>
            </a:r>
            <a:r>
              <a:rPr kumimoji="0" lang="en-US" altLang="en-US" sz="1600" b="0" i="0" u="none" strike="noStrike" cap="none" normalizeH="0" baseline="0" dirty="0">
                <a:ln>
                  <a:noFill/>
                </a:ln>
                <a:solidFill>
                  <a:schemeClr val="tx1"/>
                </a:solidFill>
                <a:effectLst/>
                <a:latin typeface="Arial" panose="020B0604020202020204" pitchFamily="34" charset="0"/>
              </a:rPr>
              <a:t>: Revealed that most features are of type 'object', except for 'Sub_metering_3' which is numeric. </a:t>
            </a:r>
          </a:p>
          <a:p>
            <a:pPr marL="0" indent="0" eaLnBrk="0" fontAlgn="base" hangingPunct="0">
              <a:lnSpc>
                <a:spcPct val="100000"/>
              </a:lnSpc>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Arial" panose="020B0604020202020204" pitchFamily="34" charset="0"/>
              </a:rPr>
              <a:t>The functions </a:t>
            </a:r>
            <a:r>
              <a:rPr kumimoji="0" lang="en-US" altLang="en-US" sz="1600" b="0" i="0" u="none" strike="noStrike" cap="none" normalizeH="0" baseline="0" dirty="0" err="1">
                <a:ln>
                  <a:noFill/>
                </a:ln>
                <a:solidFill>
                  <a:schemeClr val="tx1"/>
                </a:solidFill>
                <a:effectLst/>
                <a:latin typeface="Arial Unicode MS"/>
              </a:rPr>
              <a:t>df.head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df.shape</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df.info()</a:t>
            </a:r>
            <a:r>
              <a:rPr kumimoji="0" lang="en-US" altLang="en-US" sz="1600" b="0" i="0" u="none" strike="noStrike" cap="none" normalizeH="0" baseline="0" dirty="0">
                <a:ln>
                  <a:noFill/>
                </a:ln>
                <a:solidFill>
                  <a:schemeClr val="tx1"/>
                </a:solidFill>
                <a:effectLst/>
              </a:rPr>
              <a:t> are essential for initial data exploration. </a:t>
            </a:r>
            <a:r>
              <a:rPr kumimoji="0" lang="en-US" altLang="en-US" sz="1600" b="0" i="0" u="none" strike="noStrike" cap="none" normalizeH="0" baseline="0" dirty="0" err="1">
                <a:ln>
                  <a:noFill/>
                </a:ln>
                <a:solidFill>
                  <a:schemeClr val="tx1"/>
                </a:solidFill>
                <a:effectLst/>
                <a:latin typeface="Arial Unicode MS"/>
              </a:rPr>
              <a:t>df.head</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displays the first five rows of the dataset, providing a quick glance at its structure and variable types. </a:t>
            </a:r>
            <a:r>
              <a:rPr kumimoji="0" lang="en-US" altLang="en-US" sz="1600" b="0" i="0" u="none" strike="noStrike" cap="none" normalizeH="0" baseline="0" dirty="0" err="1">
                <a:ln>
                  <a:noFill/>
                </a:ln>
                <a:solidFill>
                  <a:schemeClr val="tx1"/>
                </a:solidFill>
                <a:effectLst/>
                <a:latin typeface="Arial Unicode MS"/>
              </a:rPr>
              <a:t>df.shape</a:t>
            </a:r>
            <a:r>
              <a:rPr kumimoji="0" lang="en-US" altLang="en-US" sz="1600" b="0" i="0" u="none" strike="noStrike" cap="none" normalizeH="0" baseline="0" dirty="0">
                <a:ln>
                  <a:noFill/>
                </a:ln>
                <a:solidFill>
                  <a:schemeClr val="tx1"/>
                </a:solidFill>
                <a:effectLst/>
              </a:rPr>
              <a:t> returns the dimensions of the dataset, indicating the number of rows and columns, which helps assess its size. </a:t>
            </a:r>
            <a:r>
              <a:rPr kumimoji="0" lang="en-US" altLang="en-US" sz="1600" b="0" i="0" u="none" strike="noStrike" cap="none" normalizeH="0" baseline="0" dirty="0">
                <a:ln>
                  <a:noFill/>
                </a:ln>
                <a:solidFill>
                  <a:schemeClr val="tx1"/>
                </a:solidFill>
                <a:effectLst/>
                <a:latin typeface="Arial Unicode MS"/>
              </a:rPr>
              <a:t>df.info()</a:t>
            </a:r>
            <a:r>
              <a:rPr kumimoji="0" lang="en-US" altLang="en-US" sz="1600" b="0" i="0" u="none" strike="noStrike" cap="none" normalizeH="0" baseline="0" dirty="0">
                <a:ln>
                  <a:noFill/>
                </a:ln>
                <a:solidFill>
                  <a:schemeClr val="tx1"/>
                </a:solidFill>
                <a:effectLst/>
              </a:rPr>
              <a:t> offers a concise summary, including the data types of each column and the count of non-null values, helping identify missing data and potential type conversion needs. Together, these functions help in understanding the dataset’s structure, size, and quality before further analysis or cleaning.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273</TotalTime>
  <Words>3240</Words>
  <Application>Microsoft Office PowerPoint</Application>
  <PresentationFormat>On-screen Show (16:9)</PresentationFormat>
  <Paragraphs>285</Paragraphs>
  <Slides>45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Figtree Black</vt:lpstr>
      <vt:lpstr>Corbel</vt:lpstr>
      <vt:lpstr>Arial</vt:lpstr>
      <vt:lpstr>Arial Unicode MS</vt:lpstr>
      <vt:lpstr>Hanken Grotesk</vt:lpstr>
      <vt:lpstr>Times New Roman</vt:lpstr>
      <vt:lpstr>Lato</vt:lpstr>
      <vt:lpstr>Parallax</vt:lpstr>
      <vt:lpstr>ENERGY CONSUMPTION AND PREDICTION PROJECT – INFOSYS SPRINGBOARD:</vt:lpstr>
      <vt:lpstr>Contents:</vt:lpstr>
      <vt:lpstr>Dataset: </vt:lpstr>
      <vt:lpstr>Project Objective and Overview: </vt:lpstr>
      <vt:lpstr>Project Objective: </vt:lpstr>
      <vt:lpstr>Project Overview: </vt:lpstr>
      <vt:lpstr>Milestone 1: </vt:lpstr>
      <vt:lpstr>Dataset Description:</vt:lpstr>
      <vt:lpstr>Initial Data Inspection:</vt:lpstr>
      <vt:lpstr>Missing Data Analysis and Handling:</vt:lpstr>
      <vt:lpstr>Data Visualization &amp; Insights:</vt:lpstr>
      <vt:lpstr>Analysis:</vt:lpstr>
      <vt:lpstr>Milestone 2: </vt:lpstr>
      <vt:lpstr>Process:</vt:lpstr>
      <vt:lpstr>Feature Engineering - Holiday:</vt:lpstr>
      <vt:lpstr>Feature Engineering - DateTime:</vt:lpstr>
      <vt:lpstr>Feature Engineering - Sunlight:</vt:lpstr>
      <vt:lpstr>Plots:</vt:lpstr>
      <vt:lpstr>Graphical Insights into Power Consumption:</vt:lpstr>
      <vt:lpstr>Analysis and Recommendations:</vt:lpstr>
      <vt:lpstr>Milestone 3: </vt:lpstr>
      <vt:lpstr>Regression Models Overview:</vt:lpstr>
      <vt:lpstr>Training and Testing:</vt:lpstr>
      <vt:lpstr>Performance Metrics:</vt:lpstr>
      <vt:lpstr>Milestone 4: </vt:lpstr>
      <vt:lpstr>Introduction to Time Series Forecasting:</vt:lpstr>
      <vt:lpstr>ARIMA Model:</vt:lpstr>
      <vt:lpstr>Steps to Implement ARIMA:</vt:lpstr>
      <vt:lpstr>Prophet Model:</vt:lpstr>
      <vt:lpstr>Steps to Implement Prophet:</vt:lpstr>
      <vt:lpstr>Plots from Prophet Model:</vt:lpstr>
      <vt:lpstr>Component Analysis from Prophet Model:</vt:lpstr>
      <vt:lpstr>Mathematical Skeleton of the Models:</vt:lpstr>
      <vt:lpstr>Model Evaluation:</vt:lpstr>
      <vt:lpstr>Regression Models:</vt:lpstr>
      <vt:lpstr>Insights (Regression Models):</vt:lpstr>
      <vt:lpstr>Results and Comparison (ARIMA and Prophet):</vt:lpstr>
      <vt:lpstr>Streamlit App</vt:lpstr>
      <vt:lpstr>PowerPoint Presentation</vt:lpstr>
      <vt:lpstr>OUTPUT</vt:lpstr>
      <vt:lpstr>PowerPoint Presentation</vt:lpstr>
      <vt:lpstr>Conclusion: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Aravind Kumar</cp:lastModifiedBy>
  <cp:revision>5</cp:revision>
  <dcterms:modified xsi:type="dcterms:W3CDTF">2024-12-08T16:49:05Z</dcterms:modified>
</cp:coreProperties>
</file>