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C0EC2-FFA8-4F8D-8B15-9C28AC0F2DAD}" v="18" dt="2025-07-02T10:26:40.2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672"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C69C79-B9D8-4754-9845-52CB3B051351}" type="datetimeFigureOut">
              <a:rPr lang="en-IN" smtClean="0"/>
              <a:t>02-07-2025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FC053-9CF5-46FC-BC20-CE4A0B674912}" type="slidenum">
              <a:rPr lang="en-IN" smtClean="0"/>
              <a:t>‹#›</a:t>
            </a:fld>
            <a:endParaRPr lang="en-IN"/>
          </a:p>
        </p:txBody>
      </p:sp>
    </p:spTree>
    <p:extLst>
      <p:ext uri="{BB962C8B-B14F-4D97-AF65-F5344CB8AC3E}">
        <p14:creationId xmlns:p14="http://schemas.microsoft.com/office/powerpoint/2010/main" val="1492328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3FC053-9CF5-46FC-BC20-CE4A0B674912}" type="slidenum">
              <a:rPr lang="en-IN" smtClean="0"/>
              <a:t>8</a:t>
            </a:fld>
            <a:endParaRPr lang="en-IN"/>
          </a:p>
        </p:txBody>
      </p:sp>
    </p:spTree>
    <p:extLst>
      <p:ext uri="{BB962C8B-B14F-4D97-AF65-F5344CB8AC3E}">
        <p14:creationId xmlns:p14="http://schemas.microsoft.com/office/powerpoint/2010/main" val="382676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979209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99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4748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978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9270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7/2/2025</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68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5BCAD085-E8A6-8845-BD4E-CB4CCA059FC4}" type="datetimeFigureOut">
              <a:rPr lang="en-US" smtClean="0"/>
              <a:t>7/2/2025</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3846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7/2/2025</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5153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5BCAD085-E8A6-8845-BD4E-CB4CCA059FC4}" type="datetimeFigureOut">
              <a:rPr lang="en-US" smtClean="0"/>
              <a:t>7/2/2025</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7088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607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7/2/2025</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a:p>
        </p:txBody>
      </p:sp>
      <p:sp>
        <p:nvSpPr>
          <p:cNvPr id="7" name="Slide Number Placeholder 6"/>
          <p:cNvSpPr>
            <a:spLocks noGrp="1"/>
          </p:cNvSpPr>
          <p:nvPr>
            <p:ph type="sldNum" sz="quarter" idx="12"/>
          </p:nvPr>
        </p:nvSpPr>
        <p:spPr>
          <a:xfrm>
            <a:off x="4315463"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534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BCAD085-E8A6-8845-BD4E-CB4CCA059FC4}" type="datetimeFigureOut">
              <a:rPr lang="en-US" smtClean="0"/>
              <a:t>7/2/2025</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4026272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Airbnb  - EDA Project</a:t>
            </a:r>
          </a:p>
        </p:txBody>
      </p:sp>
      <p:sp>
        <p:nvSpPr>
          <p:cNvPr id="3" name="Subtitle 2"/>
          <p:cNvSpPr>
            <a:spLocks noGrp="1"/>
          </p:cNvSpPr>
          <p:nvPr>
            <p:ph type="subTitle" idx="1"/>
          </p:nvPr>
        </p:nvSpPr>
        <p:spPr/>
        <p:txBody>
          <a:bodyPr/>
          <a:lstStyle/>
          <a:p>
            <a:r>
              <a:t>Exploratory Data Analysis | Visual Insights | Python &amp; Pandas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t>Feel free to explore the dataset and insights on GitHub.</a:t>
            </a:r>
          </a:p>
          <a:p>
            <a:r>
              <a:t>Happy Analyzing!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Performed an Exploratory Data Analysis on Airbnb NYC 2019 dataset.</a:t>
            </a:r>
          </a:p>
          <a:p>
            <a:r>
              <a:t>- Focused on trends in room types, pricing, availability, and host behaviors.</a:t>
            </a:r>
          </a:p>
          <a:p>
            <a:r>
              <a:t>- Cleaned, visualized, and derived insights using Python (Pandas, Matplotlib, Seaborn).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Information</a:t>
            </a:r>
          </a:p>
        </p:txBody>
      </p:sp>
      <p:sp>
        <p:nvSpPr>
          <p:cNvPr id="3" name="Content Placeholder 2"/>
          <p:cNvSpPr>
            <a:spLocks noGrp="1"/>
          </p:cNvSpPr>
          <p:nvPr>
            <p:ph idx="1"/>
          </p:nvPr>
        </p:nvSpPr>
        <p:spPr/>
        <p:txBody>
          <a:bodyPr/>
          <a:lstStyle/>
          <a:p>
            <a:r>
              <a:t>• Source: Inside Airbnb (http://insideairbnb.com)</a:t>
            </a:r>
          </a:p>
          <a:p>
            <a:r>
              <a:t>• Rows: ~49,000 | Format: CSV</a:t>
            </a:r>
          </a:p>
          <a:p>
            <a:r>
              <a:t>• Features include: id, name, host_id, neighbourhood, latitude, longitude,</a:t>
            </a:r>
          </a:p>
          <a:p>
            <a:r>
              <a:t>  room_type, price, number_of_reviews, reviews_per_month, availability_365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 &amp; Preprocessing</a:t>
            </a:r>
          </a:p>
        </p:txBody>
      </p:sp>
      <p:sp>
        <p:nvSpPr>
          <p:cNvPr id="3" name="Content Placeholder 2"/>
          <p:cNvSpPr>
            <a:spLocks noGrp="1"/>
          </p:cNvSpPr>
          <p:nvPr>
            <p:ph idx="1"/>
          </p:nvPr>
        </p:nvSpPr>
        <p:spPr/>
        <p:txBody>
          <a:bodyPr/>
          <a:lstStyle/>
          <a:p>
            <a:r>
              <a:t>• Removed rows with null in 'name'</a:t>
            </a:r>
          </a:p>
          <a:p>
            <a:r>
              <a:t>• Filled missing 'reviews_per_month' with 0</a:t>
            </a:r>
          </a:p>
          <a:p>
            <a:r>
              <a:t>• Filled missing 'calculated_host_listings_count' with median</a:t>
            </a:r>
          </a:p>
          <a:p>
            <a:r>
              <a:t>• Converted 'last_review' to datetime format</a:t>
            </a:r>
          </a:p>
          <a:p>
            <a:r>
              <a:t>• Removed outliers in price and minimum_nights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Analysis Performed</a:t>
            </a:r>
          </a:p>
        </p:txBody>
      </p:sp>
      <p:sp>
        <p:nvSpPr>
          <p:cNvPr id="3" name="Content Placeholder 2"/>
          <p:cNvSpPr>
            <a:spLocks noGrp="1"/>
          </p:cNvSpPr>
          <p:nvPr>
            <p:ph idx="1"/>
          </p:nvPr>
        </p:nvSpPr>
        <p:spPr/>
        <p:txBody>
          <a:bodyPr/>
          <a:lstStyle/>
          <a:p>
            <a:r>
              <a:t>• Room type distribution and popularity</a:t>
            </a:r>
          </a:p>
          <a:p>
            <a:r>
              <a:t>• Price analysis by borough and room type</a:t>
            </a:r>
          </a:p>
          <a:p>
            <a:r>
              <a:t>• Host listing counts and availability</a:t>
            </a:r>
          </a:p>
          <a:p>
            <a:r>
              <a:t>• Review trends and review per month</a:t>
            </a:r>
          </a:p>
          <a:p>
            <a:r>
              <a:t>• Correlation heatmap between numerical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Technologies Used</a:t>
            </a:r>
          </a:p>
        </p:txBody>
      </p:sp>
      <p:sp>
        <p:nvSpPr>
          <p:cNvPr id="3" name="Content Placeholder 2"/>
          <p:cNvSpPr>
            <a:spLocks noGrp="1"/>
          </p:cNvSpPr>
          <p:nvPr>
            <p:ph idx="1"/>
          </p:nvPr>
        </p:nvSpPr>
        <p:spPr/>
        <p:txBody>
          <a:bodyPr/>
          <a:lstStyle/>
          <a:p>
            <a:r>
              <a:t>• Python (Pandas, NumPy, Matplotlib, Seaborn)</a:t>
            </a:r>
          </a:p>
          <a:p>
            <a:r>
              <a:t>• Jupyter Notebook / Google Colab</a:t>
            </a:r>
          </a:p>
          <a:p>
            <a:r>
              <a:t>• GitHub for version control</a:t>
            </a:r>
          </a:p>
          <a:p>
            <a:r>
              <a:t>• Word &amp; PowerPoint for reporting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r>
              <a:t>• Manhattan listings are most expensive</a:t>
            </a:r>
          </a:p>
          <a:p>
            <a:r>
              <a:t>• Private rooms are booked more often</a:t>
            </a:r>
          </a:p>
          <a:p>
            <a:r>
              <a:t>• Some hosts have large number of listings</a:t>
            </a:r>
          </a:p>
          <a:p>
            <a:r>
              <a:t>• Most listings fall under $100/night</a:t>
            </a:r>
          </a:p>
          <a:p>
            <a:r>
              <a:t>• Brooklyn and Manhattan have high review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verage price&#10;&#10;AI-generated content may be incorrect.">
            <a:extLst>
              <a:ext uri="{FF2B5EF4-FFF2-40B4-BE49-F238E27FC236}">
                <a16:creationId xmlns:a16="http://schemas.microsoft.com/office/drawing/2014/main" id="{EBF4290E-DBB8-DFA4-BBCE-6412F1D71D6C}"/>
              </a:ext>
            </a:extLst>
          </p:cNvPr>
          <p:cNvPicPr>
            <a:picLocks noChangeAspect="1"/>
          </p:cNvPicPr>
          <p:nvPr/>
        </p:nvPicPr>
        <p:blipFill>
          <a:blip r:embed="rId3"/>
          <a:stretch>
            <a:fillRect/>
          </a:stretch>
        </p:blipFill>
        <p:spPr>
          <a:xfrm>
            <a:off x="32658" y="442913"/>
            <a:ext cx="2706972" cy="2046735"/>
          </a:xfrm>
          <a:prstGeom prst="rect">
            <a:avLst/>
          </a:prstGeom>
        </p:spPr>
      </p:pic>
      <p:pic>
        <p:nvPicPr>
          <p:cNvPr id="5" name="Picture 4" descr="A graph of a graph showing the amount of time&#10;&#10;AI-generated content may be incorrect.">
            <a:extLst>
              <a:ext uri="{FF2B5EF4-FFF2-40B4-BE49-F238E27FC236}">
                <a16:creationId xmlns:a16="http://schemas.microsoft.com/office/drawing/2014/main" id="{596A3F58-C0B6-CB70-75E1-C4113BA96968}"/>
              </a:ext>
            </a:extLst>
          </p:cNvPr>
          <p:cNvPicPr>
            <a:picLocks noChangeAspect="1"/>
          </p:cNvPicPr>
          <p:nvPr/>
        </p:nvPicPr>
        <p:blipFill>
          <a:blip r:embed="rId4"/>
          <a:stretch>
            <a:fillRect/>
          </a:stretch>
        </p:blipFill>
        <p:spPr>
          <a:xfrm>
            <a:off x="5885460" y="442913"/>
            <a:ext cx="2855769" cy="2068401"/>
          </a:xfrm>
          <a:prstGeom prst="rect">
            <a:avLst/>
          </a:prstGeom>
        </p:spPr>
      </p:pic>
      <p:pic>
        <p:nvPicPr>
          <p:cNvPr id="7" name="Picture 6" descr="A graph of different colored rectangular objects&#10;&#10;AI-generated content may be incorrect.">
            <a:extLst>
              <a:ext uri="{FF2B5EF4-FFF2-40B4-BE49-F238E27FC236}">
                <a16:creationId xmlns:a16="http://schemas.microsoft.com/office/drawing/2014/main" id="{C9537DD7-22F3-F09B-7205-6AD556F8D4D4}"/>
              </a:ext>
            </a:extLst>
          </p:cNvPr>
          <p:cNvPicPr>
            <a:picLocks noChangeAspect="1"/>
          </p:cNvPicPr>
          <p:nvPr/>
        </p:nvPicPr>
        <p:blipFill>
          <a:blip r:embed="rId5"/>
          <a:stretch>
            <a:fillRect/>
          </a:stretch>
        </p:blipFill>
        <p:spPr>
          <a:xfrm>
            <a:off x="5885460" y="4617072"/>
            <a:ext cx="2964627" cy="2240928"/>
          </a:xfrm>
          <a:prstGeom prst="rect">
            <a:avLst/>
          </a:prstGeom>
        </p:spPr>
      </p:pic>
      <p:pic>
        <p:nvPicPr>
          <p:cNvPr id="9" name="Picture 8" descr="A graph with a line going up&#10;&#10;AI-generated content may be incorrect.">
            <a:extLst>
              <a:ext uri="{FF2B5EF4-FFF2-40B4-BE49-F238E27FC236}">
                <a16:creationId xmlns:a16="http://schemas.microsoft.com/office/drawing/2014/main" id="{80BF1B2F-9A06-944D-21EF-043759E1877A}"/>
              </a:ext>
            </a:extLst>
          </p:cNvPr>
          <p:cNvPicPr>
            <a:picLocks noChangeAspect="1"/>
          </p:cNvPicPr>
          <p:nvPr/>
        </p:nvPicPr>
        <p:blipFill>
          <a:blip r:embed="rId6"/>
          <a:stretch>
            <a:fillRect/>
          </a:stretch>
        </p:blipFill>
        <p:spPr>
          <a:xfrm>
            <a:off x="69235" y="4702713"/>
            <a:ext cx="2964627" cy="2069646"/>
          </a:xfrm>
          <a:prstGeom prst="rect">
            <a:avLst/>
          </a:prstGeom>
        </p:spPr>
      </p:pic>
      <p:pic>
        <p:nvPicPr>
          <p:cNvPr id="11" name="Picture 10" descr="A graph of a number of neighborhoods&#10;&#10;AI-generated content may be incorrect.">
            <a:extLst>
              <a:ext uri="{FF2B5EF4-FFF2-40B4-BE49-F238E27FC236}">
                <a16:creationId xmlns:a16="http://schemas.microsoft.com/office/drawing/2014/main" id="{4295B178-2105-35A7-6C86-48C1751A290A}"/>
              </a:ext>
            </a:extLst>
          </p:cNvPr>
          <p:cNvPicPr>
            <a:picLocks noChangeAspect="1"/>
          </p:cNvPicPr>
          <p:nvPr/>
        </p:nvPicPr>
        <p:blipFill>
          <a:blip r:embed="rId7"/>
          <a:stretch>
            <a:fillRect/>
          </a:stretch>
        </p:blipFill>
        <p:spPr>
          <a:xfrm>
            <a:off x="2920833" y="442913"/>
            <a:ext cx="2964627" cy="1925596"/>
          </a:xfrm>
          <a:prstGeom prst="rect">
            <a:avLst/>
          </a:prstGeom>
        </p:spPr>
      </p:pic>
      <p:pic>
        <p:nvPicPr>
          <p:cNvPr id="13" name="Picture 12" descr="A diagram of a heatmap&#10;&#10;AI-generated content may be incorrect.">
            <a:extLst>
              <a:ext uri="{FF2B5EF4-FFF2-40B4-BE49-F238E27FC236}">
                <a16:creationId xmlns:a16="http://schemas.microsoft.com/office/drawing/2014/main" id="{BE3F193E-422D-D805-822A-4B8037CFB9A0}"/>
              </a:ext>
            </a:extLst>
          </p:cNvPr>
          <p:cNvPicPr>
            <a:picLocks noChangeAspect="1"/>
          </p:cNvPicPr>
          <p:nvPr/>
        </p:nvPicPr>
        <p:blipFill>
          <a:blip r:embed="rId8"/>
          <a:stretch>
            <a:fillRect/>
          </a:stretch>
        </p:blipFill>
        <p:spPr>
          <a:xfrm>
            <a:off x="3033862" y="2433635"/>
            <a:ext cx="2850220" cy="2403922"/>
          </a:xfrm>
          <a:prstGeom prst="rect">
            <a:avLst/>
          </a:prstGeom>
        </p:spPr>
      </p:pic>
      <p:pic>
        <p:nvPicPr>
          <p:cNvPr id="15" name="Picture 14" descr="A pie chart with numbers and a number of percentages&#10;&#10;AI-generated content may be incorrect.">
            <a:extLst>
              <a:ext uri="{FF2B5EF4-FFF2-40B4-BE49-F238E27FC236}">
                <a16:creationId xmlns:a16="http://schemas.microsoft.com/office/drawing/2014/main" id="{416C5B1B-D362-795C-A972-E7D37B7A290F}"/>
              </a:ext>
            </a:extLst>
          </p:cNvPr>
          <p:cNvPicPr>
            <a:picLocks noChangeAspect="1"/>
          </p:cNvPicPr>
          <p:nvPr/>
        </p:nvPicPr>
        <p:blipFill>
          <a:blip r:embed="rId9"/>
          <a:stretch>
            <a:fillRect/>
          </a:stretch>
        </p:blipFill>
        <p:spPr>
          <a:xfrm>
            <a:off x="293913" y="2729133"/>
            <a:ext cx="2132123" cy="1734009"/>
          </a:xfrm>
          <a:prstGeom prst="rect">
            <a:avLst/>
          </a:prstGeom>
        </p:spPr>
      </p:pic>
      <p:pic>
        <p:nvPicPr>
          <p:cNvPr id="19" name="Picture 18" descr="A diagram of a number of different colored boxes&#10;&#10;AI-generated content may be incorrect.">
            <a:extLst>
              <a:ext uri="{FF2B5EF4-FFF2-40B4-BE49-F238E27FC236}">
                <a16:creationId xmlns:a16="http://schemas.microsoft.com/office/drawing/2014/main" id="{456AA7AC-9183-50B6-1F62-A44BB9E04598}"/>
              </a:ext>
            </a:extLst>
          </p:cNvPr>
          <p:cNvPicPr>
            <a:picLocks noChangeAspect="1"/>
          </p:cNvPicPr>
          <p:nvPr/>
        </p:nvPicPr>
        <p:blipFill>
          <a:blip r:embed="rId10"/>
          <a:stretch>
            <a:fillRect/>
          </a:stretch>
        </p:blipFill>
        <p:spPr>
          <a:xfrm>
            <a:off x="6143605" y="2595112"/>
            <a:ext cx="2448335" cy="1868030"/>
          </a:xfrm>
          <a:prstGeom prst="rect">
            <a:avLst/>
          </a:prstGeom>
        </p:spPr>
      </p:pic>
      <p:pic>
        <p:nvPicPr>
          <p:cNvPr id="23" name="Picture 22" descr="A chart of different colored leaves&#10;&#10;AI-generated content may be incorrect.">
            <a:extLst>
              <a:ext uri="{FF2B5EF4-FFF2-40B4-BE49-F238E27FC236}">
                <a16:creationId xmlns:a16="http://schemas.microsoft.com/office/drawing/2014/main" id="{F58C7DD4-474C-41C2-F8D4-AE51DC372669}"/>
              </a:ext>
            </a:extLst>
          </p:cNvPr>
          <p:cNvPicPr>
            <a:picLocks noChangeAspect="1"/>
          </p:cNvPicPr>
          <p:nvPr/>
        </p:nvPicPr>
        <p:blipFill>
          <a:blip r:embed="rId11"/>
          <a:stretch>
            <a:fillRect/>
          </a:stretch>
        </p:blipFill>
        <p:spPr>
          <a:xfrm>
            <a:off x="3411813" y="4831840"/>
            <a:ext cx="2360619" cy="1811392"/>
          </a:xfrm>
          <a:prstGeom prst="rect">
            <a:avLst/>
          </a:prstGeom>
        </p:spPr>
      </p:pic>
    </p:spTree>
    <p:extLst>
      <p:ext uri="{BB962C8B-B14F-4D97-AF65-F5344CB8AC3E}">
        <p14:creationId xmlns:p14="http://schemas.microsoft.com/office/powerpoint/2010/main" val="3967611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project gave insights into NYC Airbnb listings and market trends. The data was thoroughly cleaned, visualized, and interpreted to help stakeholders make informed decisions. The analysis can be extended to prediction models and interactive dashboards.</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A8DEE8"/>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TM16401371[[fn=Atlas]]</Template>
  <TotalTime>14</TotalTime>
  <Words>345</Words>
  <Application>Microsoft Office PowerPoint</Application>
  <PresentationFormat>On-screen Show (4:3)</PresentationFormat>
  <Paragraphs>40</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Calibri Light</vt:lpstr>
      <vt:lpstr>Rockwell</vt:lpstr>
      <vt:lpstr>Wingdings</vt:lpstr>
      <vt:lpstr>Atlas</vt:lpstr>
      <vt:lpstr>Airbnb  - EDA Project</vt:lpstr>
      <vt:lpstr>Project Overview</vt:lpstr>
      <vt:lpstr>Dataset Information</vt:lpstr>
      <vt:lpstr>Data Cleaning &amp; Preprocessing</vt:lpstr>
      <vt:lpstr>Analysis Performed</vt:lpstr>
      <vt:lpstr>Tools &amp; Technologies Used</vt:lpstr>
      <vt:lpstr>Key Insights</vt:lpstr>
      <vt:lpstr>PowerPoint Presentation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petakavya24@gmail.com</cp:lastModifiedBy>
  <cp:revision>2</cp:revision>
  <dcterms:created xsi:type="dcterms:W3CDTF">2013-01-27T09:14:16Z</dcterms:created>
  <dcterms:modified xsi:type="dcterms:W3CDTF">2025-07-02T10:28:46Z</dcterms:modified>
  <cp:category/>
</cp:coreProperties>
</file>