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8" r:id="rId3"/>
    <p:sldId id="264" r:id="rId4"/>
    <p:sldId id="263" r:id="rId5"/>
    <p:sldId id="273" r:id="rId6"/>
    <p:sldId id="272" r:id="rId7"/>
    <p:sldId id="262" r:id="rId8"/>
    <p:sldId id="261" r:id="rId9"/>
    <p:sldId id="260" r:id="rId10"/>
    <p:sldId id="259" r:id="rId11"/>
    <p:sldId id="266" r:id="rId12"/>
    <p:sldId id="275" r:id="rId13"/>
    <p:sldId id="274" r:id="rId14"/>
    <p:sldId id="282" r:id="rId15"/>
    <p:sldId id="267" r:id="rId16"/>
    <p:sldId id="278" r:id="rId17"/>
    <p:sldId id="277" r:id="rId18"/>
    <p:sldId id="276" r:id="rId19"/>
    <p:sldId id="268" r:id="rId20"/>
    <p:sldId id="279" r:id="rId21"/>
    <p:sldId id="269" r:id="rId22"/>
    <p:sldId id="281" r:id="rId23"/>
    <p:sldId id="280" r:id="rId24"/>
    <p:sldId id="270" r:id="rId25"/>
    <p:sldId id="26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82" d="100"/>
          <a:sy n="82" d="100"/>
        </p:scale>
        <p:origin x="127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07-04-2023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07-04-2023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07-04-2023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07-04-2023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coindesk.com/indiapla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628650" y="2407950"/>
            <a:ext cx="7582290" cy="1138773"/>
          </a:xfrm>
          <a:prstGeom prst="rect">
            <a:avLst/>
          </a:prstGeom>
          <a:noFill/>
        </p:spPr>
        <p:txBody>
          <a:bodyPr wrap="square" rtlCol="0">
            <a:spAutoFit/>
          </a:bodyPr>
          <a:lstStyle/>
          <a:p>
            <a:pPr algn="ctr"/>
            <a:r>
              <a:rPr lang="en-IN" sz="2000" b="1" dirty="0">
                <a:latin typeface="Arial" panose="020B0604020202020204" pitchFamily="34" charset="0"/>
                <a:cs typeface="Arial" panose="020B0604020202020204" pitchFamily="34" charset="0"/>
              </a:rPr>
              <a:t>BLOCKCHAIN-BASED SECURE FRAMEWORK FOR       GOVERNMENT CONSTRUCTION ALLOCATION</a:t>
            </a:r>
          </a:p>
          <a:p>
            <a:endParaRPr lang="en-IN" sz="28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877407" y="5463912"/>
            <a:ext cx="3938725"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Guided by:</a:t>
            </a:r>
          </a:p>
          <a:p>
            <a:r>
              <a:rPr lang="en-US" b="1" dirty="0">
                <a:latin typeface="Times New Roman" panose="02020603050405020304" pitchFamily="18" charset="0"/>
                <a:cs typeface="Times New Roman" panose="02020603050405020304" pitchFamily="18" charset="0"/>
              </a:rPr>
              <a:t>Mrs. R DEVI M.E	</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2038823" y="3557970"/>
            <a:ext cx="4802820"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KAVYA P B                            211419104134</a:t>
            </a:r>
          </a:p>
          <a:p>
            <a:r>
              <a:rPr lang="en-US" b="1" dirty="0">
                <a:latin typeface="Times New Roman" panose="02020603050405020304" pitchFamily="18" charset="0"/>
                <a:cs typeface="Times New Roman" panose="02020603050405020304" pitchFamily="18" charset="0"/>
              </a:rPr>
              <a:t>POOJA K                               211419104191</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5205275" y="5463911"/>
            <a:ext cx="3938725" cy="61555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Coordinator :</a:t>
            </a:r>
          </a:p>
          <a:p>
            <a:r>
              <a:rPr lang="it-IT" sz="1600" b="1" dirty="0">
                <a:latin typeface="Times New Roman" panose="02020603050405020304" pitchFamily="18" charset="0"/>
                <a:cs typeface="Times New Roman" panose="02020603050405020304" pitchFamily="18" charset="0"/>
              </a:rPr>
              <a:t>Dr.KAVITHA SUBRAMANI M.E,Ph.D</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297351" y="128368"/>
            <a:ext cx="6285765" cy="1522578"/>
          </a:xfrm>
          <a:prstGeom prst="rect">
            <a:avLst/>
          </a:prstGeom>
        </p:spPr>
      </p:pic>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400" smtClean="0">
                <a:solidFill>
                  <a:schemeClr val="tx1"/>
                </a:solidFill>
              </a:rPr>
              <a:t>1</a:t>
            </a:fld>
            <a:endParaRPr lang="en-IN" sz="1400" dirty="0">
              <a:solidFill>
                <a:schemeClr val="tx1"/>
              </a:solidFill>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System Architecture</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t>10</a:t>
            </a:fld>
            <a:endParaRPr lang="en-IN"/>
          </a:p>
        </p:txBody>
      </p:sp>
      <p:pic>
        <p:nvPicPr>
          <p:cNvPr id="5" name="Picture 4" descr="C:\Users\pooja\OneDrive\Pictures\Screenshots\2023-03-10 (2).png2023-03-10 (2)">
            <a:extLst>
              <a:ext uri="{FF2B5EF4-FFF2-40B4-BE49-F238E27FC236}">
                <a16:creationId xmlns:a16="http://schemas.microsoft.com/office/drawing/2014/main" id="{7B16033D-155F-E136-EACA-791BF622E023}"/>
              </a:ext>
            </a:extLst>
          </p:cNvPr>
          <p:cNvPicPr/>
          <p:nvPr/>
        </p:nvPicPr>
        <p:blipFill>
          <a:blip r:embed="rId2"/>
          <a:srcRect/>
          <a:stretch>
            <a:fillRect/>
          </a:stretch>
        </p:blipFill>
        <p:spPr>
          <a:xfrm>
            <a:off x="517358" y="1287380"/>
            <a:ext cx="8109284" cy="4415588"/>
          </a:xfrm>
          <a:prstGeom prst="rect">
            <a:avLst/>
          </a:prstGeom>
        </p:spPr>
      </p:pic>
    </p:spTree>
    <p:extLst>
      <p:ext uri="{BB962C8B-B14F-4D97-AF65-F5344CB8AC3E}">
        <p14:creationId xmlns:p14="http://schemas.microsoft.com/office/powerpoint/2010/main" val="3264071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11</a:t>
            </a:fld>
            <a:endParaRPr lang="en-IN"/>
          </a:p>
        </p:txBody>
      </p:sp>
      <p:sp>
        <p:nvSpPr>
          <p:cNvPr id="9" name="TextBox 8">
            <a:extLst>
              <a:ext uri="{FF2B5EF4-FFF2-40B4-BE49-F238E27FC236}">
                <a16:creationId xmlns:a16="http://schemas.microsoft.com/office/drawing/2014/main" id="{69FD4884-80D8-35FF-028A-E064D2EE25DE}"/>
              </a:ext>
            </a:extLst>
          </p:cNvPr>
          <p:cNvSpPr txBox="1"/>
          <p:nvPr/>
        </p:nvSpPr>
        <p:spPr>
          <a:xfrm>
            <a:off x="400050" y="1018492"/>
            <a:ext cx="4572000" cy="369332"/>
          </a:xfrm>
          <a:prstGeom prst="rect">
            <a:avLst/>
          </a:prstGeom>
          <a:noFill/>
        </p:spPr>
        <p:txBody>
          <a:bodyPr wrap="square">
            <a:spAutoFit/>
          </a:bodyPr>
          <a:lstStyle/>
          <a:p>
            <a:r>
              <a:rPr lang="en-US" b="1" dirty="0">
                <a:solidFill>
                  <a:srgbClr val="222222"/>
                </a:solidFill>
                <a:latin typeface="Arial" panose="020B0604020202020204" pitchFamily="34" charset="0"/>
                <a:ea typeface="Calibri" panose="020F0502020204030204" pitchFamily="34" charset="0"/>
              </a:rPr>
              <a:t>DATAFLOW DIAGRAM:</a:t>
            </a:r>
            <a:endParaRPr lang="en-IN" b="1" dirty="0"/>
          </a:p>
        </p:txBody>
      </p:sp>
      <p:sp>
        <p:nvSpPr>
          <p:cNvPr id="11" name="TextBox 10">
            <a:extLst>
              <a:ext uri="{FF2B5EF4-FFF2-40B4-BE49-F238E27FC236}">
                <a16:creationId xmlns:a16="http://schemas.microsoft.com/office/drawing/2014/main" id="{FED6868C-407E-AA3A-1F85-F128A92F80BA}"/>
              </a:ext>
            </a:extLst>
          </p:cNvPr>
          <p:cNvSpPr txBox="1"/>
          <p:nvPr/>
        </p:nvSpPr>
        <p:spPr>
          <a:xfrm>
            <a:off x="400050" y="1387824"/>
            <a:ext cx="4572000" cy="390684"/>
          </a:xfrm>
          <a:prstGeom prst="rect">
            <a:avLst/>
          </a:prstGeom>
          <a:noFill/>
        </p:spPr>
        <p:txBody>
          <a:bodyPr wrap="square">
            <a:spAutoFit/>
          </a:bodyPr>
          <a:lstStyle/>
          <a:p>
            <a:pPr algn="just">
              <a:lnSpc>
                <a:spcPct val="115000"/>
              </a:lnSpc>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LEVEL 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E6CD65B2-13AF-5E72-3E70-D703AFA05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035" y="1757156"/>
            <a:ext cx="5806751" cy="1500949"/>
          </a:xfrm>
          <a:prstGeom prst="rect">
            <a:avLst/>
          </a:prstGeom>
        </p:spPr>
      </p:pic>
      <p:sp>
        <p:nvSpPr>
          <p:cNvPr id="14" name="TextBox 13">
            <a:extLst>
              <a:ext uri="{FF2B5EF4-FFF2-40B4-BE49-F238E27FC236}">
                <a16:creationId xmlns:a16="http://schemas.microsoft.com/office/drawing/2014/main" id="{EC4FB660-29FA-1215-48E9-8633F3B778E5}"/>
              </a:ext>
            </a:extLst>
          </p:cNvPr>
          <p:cNvSpPr txBox="1"/>
          <p:nvPr/>
        </p:nvSpPr>
        <p:spPr>
          <a:xfrm>
            <a:off x="400050" y="3078687"/>
            <a:ext cx="4572000" cy="390684"/>
          </a:xfrm>
          <a:prstGeom prst="rect">
            <a:avLst/>
          </a:prstGeom>
          <a:noFill/>
        </p:spPr>
        <p:txBody>
          <a:bodyPr wrap="square">
            <a:spAutoFit/>
          </a:bodyPr>
          <a:lstStyle/>
          <a:p>
            <a:pPr algn="just">
              <a:lnSpc>
                <a:spcPct val="115000"/>
              </a:lnSpc>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LEVEL 1: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22F63F2D-2412-601D-842E-64276B134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549" y="3654112"/>
            <a:ext cx="6620901" cy="2517497"/>
          </a:xfrm>
          <a:prstGeom prst="rect">
            <a:avLst/>
          </a:prstGeom>
        </p:spPr>
      </p:pic>
    </p:spTree>
    <p:extLst>
      <p:ext uri="{BB962C8B-B14F-4D97-AF65-F5344CB8AC3E}">
        <p14:creationId xmlns:p14="http://schemas.microsoft.com/office/powerpoint/2010/main" val="1665330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12</a:t>
            </a:fld>
            <a:endParaRPr lang="en-IN"/>
          </a:p>
        </p:txBody>
      </p:sp>
      <p:sp>
        <p:nvSpPr>
          <p:cNvPr id="5" name="TextBox 4">
            <a:extLst>
              <a:ext uri="{FF2B5EF4-FFF2-40B4-BE49-F238E27FC236}">
                <a16:creationId xmlns:a16="http://schemas.microsoft.com/office/drawing/2014/main" id="{3A6CFA0F-D107-E695-4666-63FAD111024F}"/>
              </a:ext>
            </a:extLst>
          </p:cNvPr>
          <p:cNvSpPr txBox="1"/>
          <p:nvPr/>
        </p:nvSpPr>
        <p:spPr>
          <a:xfrm>
            <a:off x="628650" y="983752"/>
            <a:ext cx="4572000" cy="390684"/>
          </a:xfrm>
          <a:prstGeom prst="rect">
            <a:avLst/>
          </a:prstGeom>
          <a:noFill/>
        </p:spPr>
        <p:txBody>
          <a:bodyPr wrap="square">
            <a:spAutoFit/>
          </a:bodyPr>
          <a:lstStyle/>
          <a:p>
            <a:pPr algn="just">
              <a:lnSpc>
                <a:spcPct val="115000"/>
              </a:lnSpc>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LEVEL 2: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1F310598-81E4-347A-F81C-B37C64179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989" y="1828800"/>
            <a:ext cx="7889361" cy="3727580"/>
          </a:xfrm>
          <a:prstGeom prst="rect">
            <a:avLst/>
          </a:prstGeom>
        </p:spPr>
      </p:pic>
    </p:spTree>
    <p:extLst>
      <p:ext uri="{BB962C8B-B14F-4D97-AF65-F5344CB8AC3E}">
        <p14:creationId xmlns:p14="http://schemas.microsoft.com/office/powerpoint/2010/main" val="362709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13</a:t>
            </a:fld>
            <a:endParaRPr lang="en-IN"/>
          </a:p>
        </p:txBody>
      </p:sp>
      <p:sp>
        <p:nvSpPr>
          <p:cNvPr id="5" name="TextBox 4">
            <a:extLst>
              <a:ext uri="{FF2B5EF4-FFF2-40B4-BE49-F238E27FC236}">
                <a16:creationId xmlns:a16="http://schemas.microsoft.com/office/drawing/2014/main" id="{DA3AEB86-0E8C-D527-07F7-BDDE26EA1811}"/>
              </a:ext>
            </a:extLst>
          </p:cNvPr>
          <p:cNvSpPr txBox="1"/>
          <p:nvPr/>
        </p:nvSpPr>
        <p:spPr>
          <a:xfrm>
            <a:off x="628650" y="1080005"/>
            <a:ext cx="4572000" cy="390684"/>
          </a:xfrm>
          <a:prstGeom prst="rect">
            <a:avLst/>
          </a:prstGeom>
          <a:noFill/>
        </p:spPr>
        <p:txBody>
          <a:bodyPr wrap="square">
            <a:spAutoFit/>
          </a:bodyPr>
          <a:lstStyle/>
          <a:p>
            <a:pPr algn="just">
              <a:lnSpc>
                <a:spcPct val="115000"/>
              </a:lnSpc>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E-R DIAGRAM: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C:\Users\SPIRO\Downloads\er.png">
            <a:extLst>
              <a:ext uri="{FF2B5EF4-FFF2-40B4-BE49-F238E27FC236}">
                <a16:creationId xmlns:a16="http://schemas.microsoft.com/office/drawing/2014/main" id="{A5A370CE-0EA3-1D88-D45D-FA1C85A7F6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44684" y="1690539"/>
            <a:ext cx="5942965" cy="4445961"/>
          </a:xfrm>
          <a:prstGeom prst="rect">
            <a:avLst/>
          </a:prstGeom>
          <a:noFill/>
          <a:ln>
            <a:noFill/>
          </a:ln>
        </p:spPr>
      </p:pic>
    </p:spTree>
    <p:extLst>
      <p:ext uri="{BB962C8B-B14F-4D97-AF65-F5344CB8AC3E}">
        <p14:creationId xmlns:p14="http://schemas.microsoft.com/office/powerpoint/2010/main" val="972360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A06D-3ECA-8C3A-6E3A-FF9B96B5747E}"/>
              </a:ext>
            </a:extLst>
          </p:cNvPr>
          <p:cNvSpPr>
            <a:spLocks noGrp="1"/>
          </p:cNvSpPr>
          <p:nvPr>
            <p:ph type="title"/>
          </p:nvPr>
        </p:nvSpPr>
        <p:spPr>
          <a:xfrm>
            <a:off x="854234" y="287558"/>
            <a:ext cx="7507704" cy="693652"/>
          </a:xfrm>
        </p:spPr>
        <p:txBody>
          <a:bodyPr>
            <a:normAutofit/>
          </a:bodyPr>
          <a:lstStyle/>
          <a:p>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System Design</a:t>
            </a:r>
            <a:endParaRPr lang="en-IN" sz="3600" dirty="0"/>
          </a:p>
        </p:txBody>
      </p:sp>
      <p:sp>
        <p:nvSpPr>
          <p:cNvPr id="5" name="Slide Number Placeholder 4">
            <a:extLst>
              <a:ext uri="{FF2B5EF4-FFF2-40B4-BE49-F238E27FC236}">
                <a16:creationId xmlns:a16="http://schemas.microsoft.com/office/drawing/2014/main" id="{DB5CE244-6C4D-C3CB-89C7-D8763FFD7C8D}"/>
              </a:ext>
            </a:extLst>
          </p:cNvPr>
          <p:cNvSpPr>
            <a:spLocks noGrp="1"/>
          </p:cNvSpPr>
          <p:nvPr>
            <p:ph type="sldNum" sz="quarter" idx="12"/>
          </p:nvPr>
        </p:nvSpPr>
        <p:spPr/>
        <p:txBody>
          <a:bodyPr/>
          <a:lstStyle/>
          <a:p>
            <a:fld id="{9D3FF152-60F5-4862-82F9-1190556AA56F}" type="slidenum">
              <a:rPr lang="en-IN" smtClean="0"/>
              <a:t>14</a:t>
            </a:fld>
            <a:endParaRPr lang="en-IN"/>
          </a:p>
        </p:txBody>
      </p:sp>
      <p:sp>
        <p:nvSpPr>
          <p:cNvPr id="9" name="TextBox 8">
            <a:extLst>
              <a:ext uri="{FF2B5EF4-FFF2-40B4-BE49-F238E27FC236}">
                <a16:creationId xmlns:a16="http://schemas.microsoft.com/office/drawing/2014/main" id="{337D3986-BC42-3DDE-FC2F-0598D90D05A0}"/>
              </a:ext>
            </a:extLst>
          </p:cNvPr>
          <p:cNvSpPr txBox="1"/>
          <p:nvPr/>
        </p:nvSpPr>
        <p:spPr>
          <a:xfrm>
            <a:off x="628650" y="1224123"/>
            <a:ext cx="4572000" cy="463397"/>
          </a:xfrm>
          <a:prstGeom prst="rect">
            <a:avLst/>
          </a:prstGeom>
          <a:noFill/>
        </p:spPr>
        <p:txBody>
          <a:bodyPr wrap="square">
            <a:spAutoFit/>
          </a:bodyPr>
          <a:lstStyle/>
          <a:p>
            <a:pPr algn="just">
              <a:lnSpc>
                <a:spcPct val="150000"/>
              </a:lnSpc>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USE CASE DIAGRAM: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47EB9F05-1190-1AA7-6660-44911CCDA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350" y="1883780"/>
            <a:ext cx="5442164" cy="4519378"/>
          </a:xfrm>
          <a:prstGeom prst="rect">
            <a:avLst/>
          </a:prstGeom>
        </p:spPr>
      </p:pic>
    </p:spTree>
    <p:extLst>
      <p:ext uri="{BB962C8B-B14F-4D97-AF65-F5344CB8AC3E}">
        <p14:creationId xmlns:p14="http://schemas.microsoft.com/office/powerpoint/2010/main" val="112039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447869" y="693025"/>
            <a:ext cx="8453535" cy="5666551"/>
          </a:xfrm>
          <a:prstGeom prst="rect">
            <a:avLst/>
          </a:prstGeom>
          <a:noFill/>
        </p:spPr>
        <p:txBody>
          <a:bodyPr wrap="square">
            <a:spAutoFit/>
          </a:bodyPr>
          <a:lstStyle/>
          <a:p>
            <a:pPr marR="0" lvl="0" algn="just">
              <a:lnSpc>
                <a:spcPct val="115000"/>
              </a:lnSpc>
              <a:spcBef>
                <a:spcPts val="0"/>
              </a:spcBef>
              <a:spcAft>
                <a:spcPts val="0"/>
              </a:spcAft>
            </a:pPr>
            <a:r>
              <a:rPr lang="en-US" sz="1800" dirty="0">
                <a:solidFill>
                  <a:srgbClr val="222222"/>
                </a:solidFill>
                <a:effectLst/>
                <a:latin typeface="Arial" panose="020B0604020202020204" pitchFamily="34" charset="0"/>
                <a:ea typeface="Calibri" panose="020F0502020204030204" pitchFamily="34" charset="0"/>
              </a:rPr>
              <a:t>  </a:t>
            </a:r>
            <a:r>
              <a:rPr lang="en-US" b="1" dirty="0">
                <a:latin typeface="Times New Roman" panose="02020603050405020304" pitchFamily="18" charset="0"/>
                <a:ea typeface="Calibri" panose="020F0502020204030204" pitchFamily="34" charset="0"/>
                <a:cs typeface="Times New Roman" panose="02020603050405020304" pitchFamily="18" charset="0"/>
              </a:rPr>
              <a:t>1.</a:t>
            </a:r>
            <a:r>
              <a:rPr lang="en-US" sz="1600" b="1" dirty="0">
                <a:latin typeface="Times New Roman" panose="02020603050405020304" pitchFamily="18" charset="0"/>
                <a:ea typeface="Calibri" panose="020F0502020204030204" pitchFamily="34" charset="0"/>
                <a:cs typeface="Times New Roman" panose="02020603050405020304" pitchFamily="18" charset="0"/>
              </a:rPr>
              <a:t>PUBLIC REGISTER:</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28600" marR="0" algn="just">
              <a:lnSpc>
                <a:spcPct val="107000"/>
              </a:lnSpc>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The register module provides a conceptual framework for entering data on those department in a way that: eases data entry &amp; accuracy by matching the department entry to the data source (usually paper files created at point of care), ties easily back to individual department records to connect registers to department data, and collects data elements to enable better supervision of tender programs.</a:t>
            </a:r>
          </a:p>
          <a:p>
            <a:pPr indent="457200">
              <a:lnSpc>
                <a:spcPct val="107000"/>
              </a:lnSpc>
            </a:pP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2.DEPARTMENT LOGIN: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In this module in our project, here symbolizes a unit of work performed within a database management system (or similar system) against a database, and treated in a coherent and reliable way independent of other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transactions</a:t>
            </a:r>
            <a:r>
              <a:rPr lang="en-US" sz="1600" dirty="0">
                <a:latin typeface="Times New Roman" panose="02020603050405020304" pitchFamily="18" charset="0"/>
                <a:ea typeface="Calibri" panose="020F0502020204030204" pitchFamily="34" charset="0"/>
                <a:cs typeface="Times New Roman" panose="02020603050405020304" pitchFamily="18" charset="0"/>
              </a:rPr>
              <a:t>. A transaction generally represents any change in database user will transfer the amount to provider.</a:t>
            </a:r>
          </a:p>
          <a:p>
            <a:pPr marL="228600" marR="0" algn="just">
              <a:lnSpc>
                <a:spcPct val="115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3.GOVERNMENT LOGIN: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In this module in our project, here symbolizes a unit of work performed within a database management system (or similar system) against a database, and treated in a coherent and reliable way independent of other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transactions</a:t>
            </a:r>
            <a:r>
              <a:rPr lang="en-US" sz="1600" dirty="0">
                <a:latin typeface="Times New Roman" panose="02020603050405020304" pitchFamily="18" charset="0"/>
                <a:ea typeface="Calibri" panose="020F0502020204030204" pitchFamily="34" charset="0"/>
                <a:cs typeface="Times New Roman" panose="02020603050405020304" pitchFamily="18" charset="0"/>
              </a:rPr>
              <a:t>. A transaction generally represents any change in database user will transfer the amount to provider.</a:t>
            </a:r>
          </a:p>
          <a:p>
            <a:endParaRPr lang="en-IN" dirty="0"/>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15</a:t>
            </a:fld>
            <a:endParaRPr lang="en-IN"/>
          </a:p>
        </p:txBody>
      </p:sp>
    </p:spTree>
    <p:extLst>
      <p:ext uri="{BB962C8B-B14F-4D97-AF65-F5344CB8AC3E}">
        <p14:creationId xmlns:p14="http://schemas.microsoft.com/office/powerpoint/2010/main" val="2547520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233265" y="1492316"/>
            <a:ext cx="8518849" cy="3453253"/>
          </a:xfrm>
          <a:prstGeom prst="rect">
            <a:avLst/>
          </a:prstGeom>
          <a:noFill/>
        </p:spPr>
        <p:txBody>
          <a:bodyPr wrap="square">
            <a:spAutoFit/>
          </a:bodyPr>
          <a:lstStyle/>
          <a:p>
            <a:pPr marR="0" lvl="0" algn="just">
              <a:lnSpc>
                <a:spcPct val="115000"/>
              </a:lnSpc>
              <a:spcBef>
                <a:spcPts val="0"/>
              </a:spcBef>
              <a:spcAft>
                <a:spcPts val="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4.GOVERNMENT TENDER ALLOCATION: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In this module the government will allocate the tender for the government project. Analysis the details will be responsible for your file stored in database.</a:t>
            </a:r>
          </a:p>
          <a:p>
            <a:pPr marL="228600" marR="0" algn="just">
              <a:lnSpc>
                <a:spcPct val="115000"/>
              </a:lnSpc>
              <a:spcBef>
                <a:spcPts val="0"/>
              </a:spcBef>
              <a:spcAft>
                <a:spcPts val="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5000"/>
              </a:lnSpc>
              <a:spcBef>
                <a:spcPts val="0"/>
              </a:spcBef>
              <a:spcAft>
                <a:spcPts val="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5.CONTRACTOR LOGIN: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In this module in our project, here symbolizes a unit of work performed within a database management system (or similar system) against a database, and treated in a coherent and reliable way independent of other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transactions</a:t>
            </a:r>
            <a:r>
              <a:rPr lang="en-US" sz="1600" dirty="0">
                <a:latin typeface="Times New Roman" panose="02020603050405020304" pitchFamily="18" charset="0"/>
                <a:ea typeface="Calibri" panose="020F0502020204030204" pitchFamily="34" charset="0"/>
                <a:cs typeface="Times New Roman" panose="02020603050405020304" pitchFamily="18" charset="0"/>
              </a:rPr>
              <a:t>. A transaction generally represents any change in database user will transfer the amount to provider.</a:t>
            </a:r>
          </a:p>
          <a:p>
            <a:r>
              <a:rPr lang="en-US" sz="16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16</a:t>
            </a:fld>
            <a:endParaRPr lang="en-IN"/>
          </a:p>
        </p:txBody>
      </p:sp>
    </p:spTree>
    <p:extLst>
      <p:ext uri="{BB962C8B-B14F-4D97-AF65-F5344CB8AC3E}">
        <p14:creationId xmlns:p14="http://schemas.microsoft.com/office/powerpoint/2010/main" val="2154308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17</a:t>
            </a:fld>
            <a:endParaRPr lang="en-IN"/>
          </a:p>
        </p:txBody>
      </p:sp>
      <p:sp>
        <p:nvSpPr>
          <p:cNvPr id="7" name="TextBox 6">
            <a:extLst>
              <a:ext uri="{FF2B5EF4-FFF2-40B4-BE49-F238E27FC236}">
                <a16:creationId xmlns:a16="http://schemas.microsoft.com/office/drawing/2014/main" id="{6DEC1318-87B7-A60F-C7D3-E5F709910323}"/>
              </a:ext>
            </a:extLst>
          </p:cNvPr>
          <p:cNvSpPr txBox="1"/>
          <p:nvPr/>
        </p:nvSpPr>
        <p:spPr>
          <a:xfrm>
            <a:off x="628650" y="850050"/>
            <a:ext cx="4572000" cy="369332"/>
          </a:xfrm>
          <a:prstGeom prst="rect">
            <a:avLst/>
          </a:prstGeom>
          <a:noFill/>
        </p:spPr>
        <p:txBody>
          <a:bodyPr wrap="square">
            <a:spAutoFit/>
          </a:bodyPr>
          <a:lstStyle/>
          <a:p>
            <a:r>
              <a:rPr lang="en-US" b="1" dirty="0">
                <a:latin typeface="Times New Roman" panose="02020603050405020304" pitchFamily="18" charset="0"/>
                <a:ea typeface="Calibri" panose="020F0502020204030204" pitchFamily="34" charset="0"/>
              </a:rPr>
              <a:t>MODULE DIAGRAM:</a:t>
            </a:r>
            <a:endParaRPr lang="en-US" dirty="0"/>
          </a:p>
        </p:txBody>
      </p:sp>
      <p:sp>
        <p:nvSpPr>
          <p:cNvPr id="9" name="TextBox 8">
            <a:extLst>
              <a:ext uri="{FF2B5EF4-FFF2-40B4-BE49-F238E27FC236}">
                <a16:creationId xmlns:a16="http://schemas.microsoft.com/office/drawing/2014/main" id="{83D9E5FB-AB55-F399-3EA4-77D44D334098}"/>
              </a:ext>
            </a:extLst>
          </p:cNvPr>
          <p:cNvSpPr txBox="1"/>
          <p:nvPr/>
        </p:nvSpPr>
        <p:spPr>
          <a:xfrm>
            <a:off x="643689" y="1373183"/>
            <a:ext cx="4572000" cy="369332"/>
          </a:xfrm>
          <a:prstGeom prst="rect">
            <a:avLst/>
          </a:prstGeom>
          <a:noFill/>
        </p:spPr>
        <p:txBody>
          <a:bodyPr wrap="square">
            <a:spAutoFit/>
          </a:bodyPr>
          <a:lstStyle/>
          <a:p>
            <a:r>
              <a:rPr lang="en-US" b="1" dirty="0">
                <a:latin typeface="Times New Roman" panose="02020603050405020304" pitchFamily="18" charset="0"/>
                <a:ea typeface="Calibri" panose="020F0502020204030204" pitchFamily="34" charset="0"/>
              </a:rPr>
              <a:t>1.PUBLIC  REGISTER</a:t>
            </a:r>
            <a:endParaRPr lang="en-US" dirty="0"/>
          </a:p>
        </p:txBody>
      </p:sp>
      <p:sp>
        <p:nvSpPr>
          <p:cNvPr id="10" name="Rectangle 9">
            <a:extLst>
              <a:ext uri="{FF2B5EF4-FFF2-40B4-BE49-F238E27FC236}">
                <a16:creationId xmlns:a16="http://schemas.microsoft.com/office/drawing/2014/main" id="{EC36D0C8-ED52-DDE2-85DD-566BEFCA060E}"/>
              </a:ext>
            </a:extLst>
          </p:cNvPr>
          <p:cNvSpPr/>
          <p:nvPr/>
        </p:nvSpPr>
        <p:spPr>
          <a:xfrm>
            <a:off x="2816670" y="1938492"/>
            <a:ext cx="1069340" cy="448310"/>
          </a:xfrm>
          <a:prstGeom prst="rect">
            <a:avLst/>
          </a:prstGeom>
          <a:solidFill>
            <a:schemeClr val="accent4">
              <a:lumMod val="60000"/>
              <a:lumOff val="40000"/>
            </a:schemeClr>
          </a:solidFill>
        </p:spPr>
        <p:style>
          <a:lnRef idx="1">
            <a:schemeClr val="accent3"/>
          </a:lnRef>
          <a:fillRef idx="3">
            <a:schemeClr val="accent3"/>
          </a:fillRef>
          <a:effectRef idx="2">
            <a:schemeClr val="accent3"/>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en-US" sz="1100" dirty="0">
                <a:solidFill>
                  <a:schemeClr val="tx1"/>
                </a:solidFill>
                <a:effectLst/>
                <a:ea typeface="Calibri" panose="020F0502020204030204" pitchFamily="34" charset="0"/>
                <a:cs typeface="Times New Roman" panose="02020603050405020304" pitchFamily="18" charset="0"/>
              </a:rPr>
              <a:t>REGISTER</a:t>
            </a:r>
          </a:p>
        </p:txBody>
      </p:sp>
      <p:sp>
        <p:nvSpPr>
          <p:cNvPr id="11" name="Flowchart: Magnetic Disk 10">
            <a:extLst>
              <a:ext uri="{FF2B5EF4-FFF2-40B4-BE49-F238E27FC236}">
                <a16:creationId xmlns:a16="http://schemas.microsoft.com/office/drawing/2014/main" id="{F26A022C-2FBB-2E12-0471-21ED385CBBDD}"/>
              </a:ext>
            </a:extLst>
          </p:cNvPr>
          <p:cNvSpPr/>
          <p:nvPr/>
        </p:nvSpPr>
        <p:spPr>
          <a:xfrm>
            <a:off x="4734370" y="1773392"/>
            <a:ext cx="1043305" cy="698500"/>
          </a:xfrm>
          <a:prstGeom prst="flowChartMagneticDisk">
            <a:avLst/>
          </a:prstGeom>
          <a:solidFill>
            <a:schemeClr val="accent4">
              <a:lumMod val="60000"/>
              <a:lumOff val="40000"/>
            </a:schemeClr>
          </a:solidFill>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en-US" sz="1100" dirty="0">
                <a:solidFill>
                  <a:schemeClr val="tx1"/>
                </a:solidFill>
                <a:effectLst/>
                <a:ea typeface="Calibri" panose="020F0502020204030204" pitchFamily="34" charset="0"/>
                <a:cs typeface="Times New Roman" panose="02020603050405020304" pitchFamily="18" charset="0"/>
              </a:rPr>
              <a:t>DATABASE</a:t>
            </a:r>
          </a:p>
        </p:txBody>
      </p:sp>
      <p:cxnSp>
        <p:nvCxnSpPr>
          <p:cNvPr id="12" name="Straight Arrow Connector 11">
            <a:extLst>
              <a:ext uri="{FF2B5EF4-FFF2-40B4-BE49-F238E27FC236}">
                <a16:creationId xmlns:a16="http://schemas.microsoft.com/office/drawing/2014/main" id="{B5012F7F-C676-4CB2-57F1-00621A2FDAFA}"/>
              </a:ext>
            </a:extLst>
          </p:cNvPr>
          <p:cNvCxnSpPr/>
          <p:nvPr/>
        </p:nvCxnSpPr>
        <p:spPr>
          <a:xfrm>
            <a:off x="3906965" y="2154392"/>
            <a:ext cx="8020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1A2F5B9B-6934-86A9-250E-4920286F891D}"/>
              </a:ext>
            </a:extLst>
          </p:cNvPr>
          <p:cNvSpPr txBox="1"/>
          <p:nvPr/>
        </p:nvSpPr>
        <p:spPr>
          <a:xfrm>
            <a:off x="628650" y="2502769"/>
            <a:ext cx="4572000" cy="369332"/>
          </a:xfrm>
          <a:prstGeom prst="rect">
            <a:avLst/>
          </a:prstGeom>
          <a:noFill/>
        </p:spPr>
        <p:txBody>
          <a:bodyPr wrap="square">
            <a:spAutoFit/>
          </a:bodyPr>
          <a:lstStyle/>
          <a:p>
            <a:r>
              <a:rPr lang="en-US" b="1" dirty="0">
                <a:latin typeface="Times New Roman" panose="02020603050405020304" pitchFamily="18" charset="0"/>
                <a:ea typeface="Calibri" panose="020F0502020204030204" pitchFamily="34" charset="0"/>
              </a:rPr>
              <a:t>2.DEPARTMENT LOGIN</a:t>
            </a:r>
            <a:endParaRPr lang="en-US" dirty="0"/>
          </a:p>
        </p:txBody>
      </p:sp>
      <p:sp>
        <p:nvSpPr>
          <p:cNvPr id="18" name="Rectangle 17">
            <a:extLst>
              <a:ext uri="{FF2B5EF4-FFF2-40B4-BE49-F238E27FC236}">
                <a16:creationId xmlns:a16="http://schemas.microsoft.com/office/drawing/2014/main" id="{D6735EE4-AD5A-CADA-3D51-25D36DF94191}"/>
              </a:ext>
            </a:extLst>
          </p:cNvPr>
          <p:cNvSpPr/>
          <p:nvPr/>
        </p:nvSpPr>
        <p:spPr>
          <a:xfrm>
            <a:off x="1375035" y="3352604"/>
            <a:ext cx="1206611" cy="448310"/>
          </a:xfrm>
          <a:prstGeom prst="rect">
            <a:avLst/>
          </a:prstGeom>
          <a:solidFill>
            <a:schemeClr val="accent4">
              <a:lumMod val="60000"/>
              <a:lumOff val="40000"/>
            </a:schemeClr>
          </a:solidFill>
        </p:spPr>
        <p:style>
          <a:lnRef idx="1">
            <a:schemeClr val="accent3"/>
          </a:lnRef>
          <a:fillRef idx="3">
            <a:schemeClr val="accent3"/>
          </a:fillRef>
          <a:effectRef idx="2">
            <a:schemeClr val="accent3"/>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en-US" sz="1100" dirty="0">
                <a:solidFill>
                  <a:schemeClr val="tx1"/>
                </a:solidFill>
                <a:effectLst/>
                <a:ea typeface="Calibri" panose="020F0502020204030204" pitchFamily="34" charset="0"/>
                <a:cs typeface="Times New Roman" panose="02020603050405020304" pitchFamily="18" charset="0"/>
              </a:rPr>
              <a:t>DEPARTMENT</a:t>
            </a:r>
          </a:p>
        </p:txBody>
      </p:sp>
      <p:sp>
        <p:nvSpPr>
          <p:cNvPr id="19" name="Rectangle 18">
            <a:extLst>
              <a:ext uri="{FF2B5EF4-FFF2-40B4-BE49-F238E27FC236}">
                <a16:creationId xmlns:a16="http://schemas.microsoft.com/office/drawing/2014/main" id="{41F1DD43-D7C3-D7D2-2492-6EE7D6761700}"/>
              </a:ext>
            </a:extLst>
          </p:cNvPr>
          <p:cNvSpPr/>
          <p:nvPr/>
        </p:nvSpPr>
        <p:spPr>
          <a:xfrm>
            <a:off x="3297926" y="3327785"/>
            <a:ext cx="1069340" cy="448310"/>
          </a:xfrm>
          <a:prstGeom prst="rect">
            <a:avLst/>
          </a:prstGeom>
          <a:solidFill>
            <a:schemeClr val="accent4">
              <a:lumMod val="60000"/>
              <a:lumOff val="40000"/>
            </a:schemeClr>
          </a:solidFill>
        </p:spPr>
        <p:style>
          <a:lnRef idx="1">
            <a:schemeClr val="accent3"/>
          </a:lnRef>
          <a:fillRef idx="3">
            <a:schemeClr val="accent3"/>
          </a:fillRef>
          <a:effectRef idx="2">
            <a:schemeClr val="accent3"/>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en-US" sz="1100" dirty="0">
                <a:solidFill>
                  <a:schemeClr val="tx1"/>
                </a:solidFill>
                <a:effectLst/>
                <a:ea typeface="Calibri" panose="020F0502020204030204" pitchFamily="34" charset="0"/>
                <a:cs typeface="Times New Roman" panose="02020603050405020304" pitchFamily="18" charset="0"/>
              </a:rPr>
              <a:t>LOGIN</a:t>
            </a:r>
          </a:p>
        </p:txBody>
      </p:sp>
      <p:cxnSp>
        <p:nvCxnSpPr>
          <p:cNvPr id="20" name="Straight Arrow Connector 19">
            <a:extLst>
              <a:ext uri="{FF2B5EF4-FFF2-40B4-BE49-F238E27FC236}">
                <a16:creationId xmlns:a16="http://schemas.microsoft.com/office/drawing/2014/main" id="{B76F56B5-892D-6CAC-928D-02EEB11D0FA3}"/>
              </a:ext>
            </a:extLst>
          </p:cNvPr>
          <p:cNvCxnSpPr/>
          <p:nvPr/>
        </p:nvCxnSpPr>
        <p:spPr>
          <a:xfrm>
            <a:off x="2581646" y="3569139"/>
            <a:ext cx="707390" cy="8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64D7031-E523-E43D-D45C-2DA6107A3422}"/>
              </a:ext>
            </a:extLst>
          </p:cNvPr>
          <p:cNvCxnSpPr/>
          <p:nvPr/>
        </p:nvCxnSpPr>
        <p:spPr>
          <a:xfrm>
            <a:off x="4367266" y="3569139"/>
            <a:ext cx="8020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8C497767-29EE-8959-0B00-9C1BF2294B3E}"/>
              </a:ext>
            </a:extLst>
          </p:cNvPr>
          <p:cNvSpPr/>
          <p:nvPr/>
        </p:nvSpPr>
        <p:spPr>
          <a:xfrm>
            <a:off x="7029186" y="3348159"/>
            <a:ext cx="1069340" cy="448310"/>
          </a:xfrm>
          <a:prstGeom prst="rect">
            <a:avLst/>
          </a:prstGeom>
          <a:solidFill>
            <a:schemeClr val="accent4">
              <a:lumMod val="60000"/>
              <a:lumOff val="40000"/>
            </a:schemeClr>
          </a:solidFill>
        </p:spPr>
        <p:style>
          <a:lnRef idx="1">
            <a:schemeClr val="accent3"/>
          </a:lnRef>
          <a:fillRef idx="3">
            <a:schemeClr val="accent3"/>
          </a:fillRef>
          <a:effectRef idx="2">
            <a:schemeClr val="accent3"/>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en-US" sz="1100" dirty="0">
                <a:solidFill>
                  <a:schemeClr val="tx1"/>
                </a:solidFill>
                <a:effectLst/>
                <a:ea typeface="Calibri" panose="020F0502020204030204" pitchFamily="34" charset="0"/>
                <a:cs typeface="Times New Roman" panose="02020603050405020304" pitchFamily="18" charset="0"/>
              </a:rPr>
              <a:t>HOMEPAGE</a:t>
            </a:r>
          </a:p>
        </p:txBody>
      </p:sp>
      <p:cxnSp>
        <p:nvCxnSpPr>
          <p:cNvPr id="23" name="Straight Arrow Connector 22">
            <a:extLst>
              <a:ext uri="{FF2B5EF4-FFF2-40B4-BE49-F238E27FC236}">
                <a16:creationId xmlns:a16="http://schemas.microsoft.com/office/drawing/2014/main" id="{7A1CDDAF-1398-D3BD-69B7-F11DED758ECA}"/>
              </a:ext>
            </a:extLst>
          </p:cNvPr>
          <p:cNvCxnSpPr/>
          <p:nvPr/>
        </p:nvCxnSpPr>
        <p:spPr>
          <a:xfrm>
            <a:off x="6238611" y="3572314"/>
            <a:ext cx="8108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Flowchart: Magnetic Disk 23">
            <a:extLst>
              <a:ext uri="{FF2B5EF4-FFF2-40B4-BE49-F238E27FC236}">
                <a16:creationId xmlns:a16="http://schemas.microsoft.com/office/drawing/2014/main" id="{382B4904-5D6E-2559-F5E1-FE5635A8503E}"/>
              </a:ext>
            </a:extLst>
          </p:cNvPr>
          <p:cNvSpPr/>
          <p:nvPr/>
        </p:nvSpPr>
        <p:spPr>
          <a:xfrm>
            <a:off x="5195306" y="3211463"/>
            <a:ext cx="1043305" cy="698500"/>
          </a:xfrm>
          <a:prstGeom prst="flowChartMagneticDisk">
            <a:avLst/>
          </a:prstGeom>
          <a:solidFill>
            <a:schemeClr val="accent4">
              <a:lumMod val="60000"/>
              <a:lumOff val="40000"/>
            </a:schemeClr>
          </a:solidFill>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en-US" sz="1100" dirty="0">
                <a:solidFill>
                  <a:schemeClr val="tx1"/>
                </a:solidFill>
                <a:effectLst/>
                <a:ea typeface="Calibri" panose="020F0502020204030204" pitchFamily="34" charset="0"/>
                <a:cs typeface="Times New Roman" panose="02020603050405020304" pitchFamily="18" charset="0"/>
              </a:rPr>
              <a:t>DATABASE</a:t>
            </a:r>
          </a:p>
        </p:txBody>
      </p:sp>
      <p:sp>
        <p:nvSpPr>
          <p:cNvPr id="26" name="TextBox 25">
            <a:extLst>
              <a:ext uri="{FF2B5EF4-FFF2-40B4-BE49-F238E27FC236}">
                <a16:creationId xmlns:a16="http://schemas.microsoft.com/office/drawing/2014/main" id="{32200009-FADC-5C3B-F697-BB837EC976A4}"/>
              </a:ext>
            </a:extLst>
          </p:cNvPr>
          <p:cNvSpPr txBox="1"/>
          <p:nvPr/>
        </p:nvSpPr>
        <p:spPr>
          <a:xfrm>
            <a:off x="645827" y="3977806"/>
            <a:ext cx="4572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3.GOVERNMENT LOGIN</a:t>
            </a:r>
            <a:endParaRPr kumimoji="0" lang="en-US" altLang="en-US" b="0" i="0" u="none" strike="noStrike" cap="none" normalizeH="0" baseline="0" dirty="0">
              <a:ln>
                <a:noFill/>
              </a:ln>
              <a:solidFill>
                <a:schemeClr val="tx1"/>
              </a:solidFill>
              <a:effectLst/>
            </a:endParaRPr>
          </a:p>
        </p:txBody>
      </p:sp>
      <p:sp>
        <p:nvSpPr>
          <p:cNvPr id="27" name="Rectangle 76">
            <a:extLst>
              <a:ext uri="{FF2B5EF4-FFF2-40B4-BE49-F238E27FC236}">
                <a16:creationId xmlns:a16="http://schemas.microsoft.com/office/drawing/2014/main" id="{4152C242-D457-6AC9-1A42-F1D2E8E48E4D}"/>
              </a:ext>
            </a:extLst>
          </p:cNvPr>
          <p:cNvSpPr>
            <a:spLocks noChangeArrowheads="1"/>
          </p:cNvSpPr>
          <p:nvPr/>
        </p:nvSpPr>
        <p:spPr bwMode="auto">
          <a:xfrm>
            <a:off x="1221302" y="4843276"/>
            <a:ext cx="1069975" cy="447675"/>
          </a:xfrm>
          <a:prstGeom prst="rect">
            <a:avLst/>
          </a:prstGeom>
          <a:solidFill>
            <a:schemeClr val="accent4">
              <a:lumMod val="60000"/>
              <a:lumOff val="40000"/>
            </a:schemeClr>
          </a:solidFill>
          <a:ln w="6350">
            <a:solidFill>
              <a:srgbClr val="A5A5A5"/>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GOVERNMENT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75">
            <a:extLst>
              <a:ext uri="{FF2B5EF4-FFF2-40B4-BE49-F238E27FC236}">
                <a16:creationId xmlns:a16="http://schemas.microsoft.com/office/drawing/2014/main" id="{54746810-4210-3587-DCE7-2102956088C1}"/>
              </a:ext>
            </a:extLst>
          </p:cNvPr>
          <p:cNvSpPr>
            <a:spLocks noChangeArrowheads="1"/>
          </p:cNvSpPr>
          <p:nvPr/>
        </p:nvSpPr>
        <p:spPr bwMode="auto">
          <a:xfrm>
            <a:off x="3121267" y="4852907"/>
            <a:ext cx="1069975" cy="447675"/>
          </a:xfrm>
          <a:prstGeom prst="rect">
            <a:avLst/>
          </a:prstGeom>
          <a:solidFill>
            <a:schemeClr val="accent4">
              <a:lumMod val="60000"/>
              <a:lumOff val="40000"/>
            </a:schemeClr>
          </a:solidFill>
          <a:ln w="6350">
            <a:solidFill>
              <a:srgbClr val="A5A5A5"/>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Flowchart: Magnetic Disk 70">
            <a:extLst>
              <a:ext uri="{FF2B5EF4-FFF2-40B4-BE49-F238E27FC236}">
                <a16:creationId xmlns:a16="http://schemas.microsoft.com/office/drawing/2014/main" id="{6E12C597-5C8F-D23F-CC9F-8B9F3C7B9968}"/>
              </a:ext>
            </a:extLst>
          </p:cNvPr>
          <p:cNvSpPr>
            <a:spLocks noChangeArrowheads="1"/>
          </p:cNvSpPr>
          <p:nvPr/>
        </p:nvSpPr>
        <p:spPr bwMode="auto">
          <a:xfrm>
            <a:off x="4987006" y="4637578"/>
            <a:ext cx="1044575" cy="698500"/>
          </a:xfrm>
          <a:prstGeom prst="flowChartMagneticDisk">
            <a:avLst/>
          </a:prstGeom>
          <a:solidFill>
            <a:schemeClr val="accent4">
              <a:lumMod val="60000"/>
              <a:lumOff val="40000"/>
            </a:schemeClr>
          </a:solidFill>
          <a:ln w="19050">
            <a:solidFill>
              <a:srgbClr val="FFFFFF"/>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DATABASE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30" name="Straight Arrow Connector 29">
            <a:extLst>
              <a:ext uri="{FF2B5EF4-FFF2-40B4-BE49-F238E27FC236}">
                <a16:creationId xmlns:a16="http://schemas.microsoft.com/office/drawing/2014/main" id="{D37353E7-E230-EFFB-F27A-CBA5FE61C159}"/>
              </a:ext>
            </a:extLst>
          </p:cNvPr>
          <p:cNvCxnSpPr/>
          <p:nvPr/>
        </p:nvCxnSpPr>
        <p:spPr>
          <a:xfrm>
            <a:off x="2335618" y="5076744"/>
            <a:ext cx="707390" cy="8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0D26524-4372-9217-F9E0-AAD96C42F030}"/>
              </a:ext>
            </a:extLst>
          </p:cNvPr>
          <p:cNvCxnSpPr/>
          <p:nvPr/>
        </p:nvCxnSpPr>
        <p:spPr>
          <a:xfrm>
            <a:off x="4191242" y="5067114"/>
            <a:ext cx="8020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72">
            <a:extLst>
              <a:ext uri="{FF2B5EF4-FFF2-40B4-BE49-F238E27FC236}">
                <a16:creationId xmlns:a16="http://schemas.microsoft.com/office/drawing/2014/main" id="{738C39A0-AEDB-3789-2534-24F2868C4AC6}"/>
              </a:ext>
            </a:extLst>
          </p:cNvPr>
          <p:cNvSpPr>
            <a:spLocks noChangeArrowheads="1"/>
          </p:cNvSpPr>
          <p:nvPr/>
        </p:nvSpPr>
        <p:spPr bwMode="auto">
          <a:xfrm>
            <a:off x="6886817" y="4779280"/>
            <a:ext cx="1069975" cy="447675"/>
          </a:xfrm>
          <a:prstGeom prst="rect">
            <a:avLst/>
          </a:prstGeom>
          <a:solidFill>
            <a:schemeClr val="accent4">
              <a:lumMod val="60000"/>
              <a:lumOff val="40000"/>
            </a:schemeClr>
          </a:solidFill>
          <a:ln w="6350">
            <a:solidFill>
              <a:srgbClr val="A5A5A5"/>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HOMEPAGE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33" name="Straight Arrow Connector 32">
            <a:extLst>
              <a:ext uri="{FF2B5EF4-FFF2-40B4-BE49-F238E27FC236}">
                <a16:creationId xmlns:a16="http://schemas.microsoft.com/office/drawing/2014/main" id="{E9DE2F81-6FAC-0783-A06A-02A65E4E2145}"/>
              </a:ext>
            </a:extLst>
          </p:cNvPr>
          <p:cNvCxnSpPr/>
          <p:nvPr/>
        </p:nvCxnSpPr>
        <p:spPr>
          <a:xfrm>
            <a:off x="6031581" y="4986828"/>
            <a:ext cx="8108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1463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18</a:t>
            </a:fld>
            <a:endParaRPr lang="en-IN"/>
          </a:p>
        </p:txBody>
      </p:sp>
      <p:sp>
        <p:nvSpPr>
          <p:cNvPr id="7" name="TextBox 6">
            <a:extLst>
              <a:ext uri="{FF2B5EF4-FFF2-40B4-BE49-F238E27FC236}">
                <a16:creationId xmlns:a16="http://schemas.microsoft.com/office/drawing/2014/main" id="{4FF78E40-8D69-2286-7C81-42583DA30524}"/>
              </a:ext>
            </a:extLst>
          </p:cNvPr>
          <p:cNvSpPr txBox="1"/>
          <p:nvPr/>
        </p:nvSpPr>
        <p:spPr>
          <a:xfrm>
            <a:off x="628650" y="976245"/>
            <a:ext cx="5125453"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4.GOVERNMENT TENDER ALLOCATION</a:t>
            </a:r>
            <a:endParaRPr kumimoji="0" lang="en-US" altLang="en-US" b="0" i="0" u="none" strike="noStrike" cap="none" normalizeH="0" baseline="0" dirty="0">
              <a:ln>
                <a:noFill/>
              </a:ln>
              <a:solidFill>
                <a:schemeClr val="tx1"/>
              </a:solidFill>
              <a:effectLst/>
            </a:endParaRPr>
          </a:p>
        </p:txBody>
      </p:sp>
      <p:sp>
        <p:nvSpPr>
          <p:cNvPr id="8" name="Rectangle 90">
            <a:extLst>
              <a:ext uri="{FF2B5EF4-FFF2-40B4-BE49-F238E27FC236}">
                <a16:creationId xmlns:a16="http://schemas.microsoft.com/office/drawing/2014/main" id="{C5EC8D7B-E09F-58E5-C25E-5D502EB425F5}"/>
              </a:ext>
            </a:extLst>
          </p:cNvPr>
          <p:cNvSpPr>
            <a:spLocks noChangeArrowheads="1"/>
          </p:cNvSpPr>
          <p:nvPr/>
        </p:nvSpPr>
        <p:spPr bwMode="auto">
          <a:xfrm>
            <a:off x="1083179" y="1841598"/>
            <a:ext cx="1418253" cy="738116"/>
          </a:xfrm>
          <a:prstGeom prst="rect">
            <a:avLst/>
          </a:prstGeom>
          <a:solidFill>
            <a:schemeClr val="accent4">
              <a:lumMod val="60000"/>
              <a:lumOff val="40000"/>
            </a:schemeClr>
          </a:solidFill>
          <a:ln w="6350">
            <a:solidFill>
              <a:srgbClr val="A5A5A5"/>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GOVERNMENT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9">
            <a:extLst>
              <a:ext uri="{FF2B5EF4-FFF2-40B4-BE49-F238E27FC236}">
                <a16:creationId xmlns:a16="http://schemas.microsoft.com/office/drawing/2014/main" id="{E6AE9AB3-D0BD-840E-B24E-0922388EA71C}"/>
              </a:ext>
            </a:extLst>
          </p:cNvPr>
          <p:cNvSpPr>
            <a:spLocks noChangeArrowheads="1"/>
          </p:cNvSpPr>
          <p:nvPr/>
        </p:nvSpPr>
        <p:spPr bwMode="auto">
          <a:xfrm>
            <a:off x="3292007" y="1881214"/>
            <a:ext cx="1229827" cy="698500"/>
          </a:xfrm>
          <a:prstGeom prst="rect">
            <a:avLst/>
          </a:prstGeom>
          <a:solidFill>
            <a:schemeClr val="accent4">
              <a:lumMod val="60000"/>
              <a:lumOff val="40000"/>
            </a:schemeClr>
          </a:solidFill>
          <a:ln w="6350">
            <a:solidFill>
              <a:srgbClr val="A5A5A5"/>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ALLOCATE TENDER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Flowchart: Magnetic Disk 84">
            <a:extLst>
              <a:ext uri="{FF2B5EF4-FFF2-40B4-BE49-F238E27FC236}">
                <a16:creationId xmlns:a16="http://schemas.microsoft.com/office/drawing/2014/main" id="{CC926DD9-7977-1A02-8306-A8B86F242508}"/>
              </a:ext>
            </a:extLst>
          </p:cNvPr>
          <p:cNvSpPr>
            <a:spLocks noChangeArrowheads="1"/>
          </p:cNvSpPr>
          <p:nvPr/>
        </p:nvSpPr>
        <p:spPr bwMode="auto">
          <a:xfrm>
            <a:off x="5396901" y="1908610"/>
            <a:ext cx="1044575" cy="698500"/>
          </a:xfrm>
          <a:prstGeom prst="flowChartMagneticDisk">
            <a:avLst/>
          </a:prstGeom>
          <a:solidFill>
            <a:schemeClr val="accent4">
              <a:lumMod val="60000"/>
              <a:lumOff val="40000"/>
            </a:schemeClr>
          </a:solidFill>
          <a:ln w="19050">
            <a:solidFill>
              <a:srgbClr val="FFFFFF"/>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DATABASE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1" name="Straight Arrow Connector 10">
            <a:extLst>
              <a:ext uri="{FF2B5EF4-FFF2-40B4-BE49-F238E27FC236}">
                <a16:creationId xmlns:a16="http://schemas.microsoft.com/office/drawing/2014/main" id="{9507FFA3-2601-657A-787F-EFAB00D34E8C}"/>
              </a:ext>
            </a:extLst>
          </p:cNvPr>
          <p:cNvCxnSpPr/>
          <p:nvPr/>
        </p:nvCxnSpPr>
        <p:spPr>
          <a:xfrm>
            <a:off x="2543024" y="2249605"/>
            <a:ext cx="707390" cy="8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9CC30A77-E0CD-ABEA-15BA-8B59BFD2CAE6}"/>
              </a:ext>
            </a:extLst>
          </p:cNvPr>
          <p:cNvCxnSpPr/>
          <p:nvPr/>
        </p:nvCxnSpPr>
        <p:spPr>
          <a:xfrm>
            <a:off x="4589467" y="2257860"/>
            <a:ext cx="8020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86">
            <a:extLst>
              <a:ext uri="{FF2B5EF4-FFF2-40B4-BE49-F238E27FC236}">
                <a16:creationId xmlns:a16="http://schemas.microsoft.com/office/drawing/2014/main" id="{D34EC218-FBDD-3E3C-E5D4-0952CE68F49E}"/>
              </a:ext>
            </a:extLst>
          </p:cNvPr>
          <p:cNvSpPr>
            <a:spLocks noChangeArrowheads="1"/>
          </p:cNvSpPr>
          <p:nvPr/>
        </p:nvSpPr>
        <p:spPr bwMode="auto">
          <a:xfrm>
            <a:off x="7316543" y="1908610"/>
            <a:ext cx="1069975" cy="573088"/>
          </a:xfrm>
          <a:prstGeom prst="rect">
            <a:avLst/>
          </a:prstGeom>
          <a:solidFill>
            <a:schemeClr val="accent4">
              <a:lumMod val="60000"/>
              <a:lumOff val="40000"/>
            </a:schemeClr>
          </a:solidFill>
          <a:ln w="6350">
            <a:solidFill>
              <a:srgbClr val="A5A5A5"/>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CONTRACTOR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4" name="Straight Arrow Connector 13">
            <a:extLst>
              <a:ext uri="{FF2B5EF4-FFF2-40B4-BE49-F238E27FC236}">
                <a16:creationId xmlns:a16="http://schemas.microsoft.com/office/drawing/2014/main" id="{CB0E8A83-DA36-275A-0451-C3661D82F188}"/>
              </a:ext>
            </a:extLst>
          </p:cNvPr>
          <p:cNvCxnSpPr/>
          <p:nvPr/>
        </p:nvCxnSpPr>
        <p:spPr>
          <a:xfrm>
            <a:off x="6441476" y="2230464"/>
            <a:ext cx="8108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2E499848-05A9-013A-F009-211B7F29756C}"/>
              </a:ext>
            </a:extLst>
          </p:cNvPr>
          <p:cNvSpPr txBox="1"/>
          <p:nvPr/>
        </p:nvSpPr>
        <p:spPr>
          <a:xfrm>
            <a:off x="628650" y="3146711"/>
            <a:ext cx="4572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5.CONTRACTOR LOGIN</a:t>
            </a:r>
            <a:endParaRPr kumimoji="0" lang="en-US" altLang="en-US" b="0" i="0" u="none" strike="noStrike" cap="none" normalizeH="0" baseline="0" dirty="0">
              <a:ln>
                <a:noFill/>
              </a:ln>
              <a:solidFill>
                <a:schemeClr val="tx1"/>
              </a:solidFill>
              <a:effectLst/>
            </a:endParaRPr>
          </a:p>
        </p:txBody>
      </p:sp>
      <p:sp>
        <p:nvSpPr>
          <p:cNvPr id="17" name="Rectangle 109">
            <a:extLst>
              <a:ext uri="{FF2B5EF4-FFF2-40B4-BE49-F238E27FC236}">
                <a16:creationId xmlns:a16="http://schemas.microsoft.com/office/drawing/2014/main" id="{546A990F-FFF2-4975-9432-1FBFF77A4EBA}"/>
              </a:ext>
            </a:extLst>
          </p:cNvPr>
          <p:cNvSpPr>
            <a:spLocks noChangeArrowheads="1"/>
          </p:cNvSpPr>
          <p:nvPr/>
        </p:nvSpPr>
        <p:spPr bwMode="auto">
          <a:xfrm>
            <a:off x="1144473" y="4145292"/>
            <a:ext cx="1246170" cy="698500"/>
          </a:xfrm>
          <a:prstGeom prst="rect">
            <a:avLst/>
          </a:prstGeom>
          <a:solidFill>
            <a:schemeClr val="accent4">
              <a:lumMod val="60000"/>
              <a:lumOff val="40000"/>
            </a:schemeClr>
          </a:solidFill>
          <a:ln w="6350">
            <a:solidFill>
              <a:srgbClr val="A5A5A5"/>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CONTRACTOR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08">
            <a:extLst>
              <a:ext uri="{FF2B5EF4-FFF2-40B4-BE49-F238E27FC236}">
                <a16:creationId xmlns:a16="http://schemas.microsoft.com/office/drawing/2014/main" id="{5950F507-FE8C-579C-C259-7E4DBEF91489}"/>
              </a:ext>
            </a:extLst>
          </p:cNvPr>
          <p:cNvSpPr>
            <a:spLocks noChangeArrowheads="1"/>
          </p:cNvSpPr>
          <p:nvPr/>
        </p:nvSpPr>
        <p:spPr bwMode="auto">
          <a:xfrm>
            <a:off x="3224879" y="4182031"/>
            <a:ext cx="1143004" cy="646327"/>
          </a:xfrm>
          <a:prstGeom prst="rect">
            <a:avLst/>
          </a:prstGeom>
          <a:solidFill>
            <a:schemeClr val="accent4">
              <a:lumMod val="60000"/>
              <a:lumOff val="40000"/>
            </a:schemeClr>
          </a:solidFill>
          <a:ln w="6350">
            <a:solidFill>
              <a:srgbClr val="A5A5A5"/>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Flowchart: Magnetic Disk 103">
            <a:extLst>
              <a:ext uri="{FF2B5EF4-FFF2-40B4-BE49-F238E27FC236}">
                <a16:creationId xmlns:a16="http://schemas.microsoft.com/office/drawing/2014/main" id="{DCD5D8BC-C19D-2D96-FB52-D748C0F833DF}"/>
              </a:ext>
            </a:extLst>
          </p:cNvPr>
          <p:cNvSpPr>
            <a:spLocks noChangeArrowheads="1"/>
          </p:cNvSpPr>
          <p:nvPr/>
        </p:nvSpPr>
        <p:spPr bwMode="auto">
          <a:xfrm>
            <a:off x="5240996" y="4089303"/>
            <a:ext cx="1044575" cy="824979"/>
          </a:xfrm>
          <a:prstGeom prst="flowChartMagneticDisk">
            <a:avLst/>
          </a:prstGeom>
          <a:solidFill>
            <a:schemeClr val="accent4">
              <a:lumMod val="60000"/>
              <a:lumOff val="40000"/>
            </a:schemeClr>
          </a:solidFill>
          <a:ln w="19050">
            <a:solidFill>
              <a:srgbClr val="FFFFFF"/>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DATABASE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0" name="Straight Arrow Connector 19">
            <a:extLst>
              <a:ext uri="{FF2B5EF4-FFF2-40B4-BE49-F238E27FC236}">
                <a16:creationId xmlns:a16="http://schemas.microsoft.com/office/drawing/2014/main" id="{AC14BC4F-D6BA-DA48-0F2C-73A1A6955B43}"/>
              </a:ext>
            </a:extLst>
          </p:cNvPr>
          <p:cNvCxnSpPr/>
          <p:nvPr/>
        </p:nvCxnSpPr>
        <p:spPr>
          <a:xfrm>
            <a:off x="2470833" y="4495475"/>
            <a:ext cx="707390" cy="8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79233AF-92F5-45B0-7706-2DF156ED0064}"/>
              </a:ext>
            </a:extLst>
          </p:cNvPr>
          <p:cNvCxnSpPr/>
          <p:nvPr/>
        </p:nvCxnSpPr>
        <p:spPr>
          <a:xfrm>
            <a:off x="6285571" y="4438552"/>
            <a:ext cx="8020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105">
            <a:extLst>
              <a:ext uri="{FF2B5EF4-FFF2-40B4-BE49-F238E27FC236}">
                <a16:creationId xmlns:a16="http://schemas.microsoft.com/office/drawing/2014/main" id="{430407A8-58FE-1042-A4AD-05E5B84A0E8D}"/>
              </a:ext>
            </a:extLst>
          </p:cNvPr>
          <p:cNvSpPr>
            <a:spLocks noChangeArrowheads="1"/>
          </p:cNvSpPr>
          <p:nvPr/>
        </p:nvSpPr>
        <p:spPr bwMode="auto">
          <a:xfrm>
            <a:off x="7087576" y="4173743"/>
            <a:ext cx="1069975" cy="557654"/>
          </a:xfrm>
          <a:prstGeom prst="rect">
            <a:avLst/>
          </a:prstGeom>
          <a:solidFill>
            <a:schemeClr val="accent4">
              <a:lumMod val="60000"/>
              <a:lumOff val="40000"/>
            </a:schemeClr>
          </a:solidFill>
          <a:ln w="6350">
            <a:solidFill>
              <a:srgbClr val="A5A5A5"/>
            </a:solid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HOMEPAGE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3" name="Straight Arrow Connector 22">
            <a:extLst>
              <a:ext uri="{FF2B5EF4-FFF2-40B4-BE49-F238E27FC236}">
                <a16:creationId xmlns:a16="http://schemas.microsoft.com/office/drawing/2014/main" id="{FE3E3CAA-1DE1-6D34-9CBB-9824129CA4C1}"/>
              </a:ext>
            </a:extLst>
          </p:cNvPr>
          <p:cNvCxnSpPr/>
          <p:nvPr/>
        </p:nvCxnSpPr>
        <p:spPr>
          <a:xfrm>
            <a:off x="4368126" y="4494542"/>
            <a:ext cx="8108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208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19</a:t>
            </a:fld>
            <a:endParaRPr lang="en-IN"/>
          </a:p>
        </p:txBody>
      </p:sp>
      <p:sp>
        <p:nvSpPr>
          <p:cNvPr id="9" name="TextBox 8">
            <a:extLst>
              <a:ext uri="{FF2B5EF4-FFF2-40B4-BE49-F238E27FC236}">
                <a16:creationId xmlns:a16="http://schemas.microsoft.com/office/drawing/2014/main" id="{47E50A9B-499C-240F-B0BD-7C189794EC53}"/>
              </a:ext>
            </a:extLst>
          </p:cNvPr>
          <p:cNvSpPr txBox="1"/>
          <p:nvPr/>
        </p:nvSpPr>
        <p:spPr>
          <a:xfrm>
            <a:off x="628650" y="1041841"/>
            <a:ext cx="457200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1.HOME PAGE</a:t>
            </a:r>
          </a:p>
        </p:txBody>
      </p:sp>
      <p:pic>
        <p:nvPicPr>
          <p:cNvPr id="10" name="Picture 9">
            <a:extLst>
              <a:ext uri="{FF2B5EF4-FFF2-40B4-BE49-F238E27FC236}">
                <a16:creationId xmlns:a16="http://schemas.microsoft.com/office/drawing/2014/main" id="{FB9CAC53-DC8F-056C-CD12-82319A00D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655" y="1595839"/>
            <a:ext cx="6834689" cy="1766625"/>
          </a:xfrm>
          <a:prstGeom prst="rect">
            <a:avLst/>
          </a:prstGeom>
        </p:spPr>
      </p:pic>
      <p:sp>
        <p:nvSpPr>
          <p:cNvPr id="12" name="TextBox 11">
            <a:extLst>
              <a:ext uri="{FF2B5EF4-FFF2-40B4-BE49-F238E27FC236}">
                <a16:creationId xmlns:a16="http://schemas.microsoft.com/office/drawing/2014/main" id="{7A9E49AB-2FEF-ADE4-9E5E-737D5ACF6118}"/>
              </a:ext>
            </a:extLst>
          </p:cNvPr>
          <p:cNvSpPr txBox="1"/>
          <p:nvPr/>
        </p:nvSpPr>
        <p:spPr>
          <a:xfrm>
            <a:off x="628650" y="3508849"/>
            <a:ext cx="457200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2.PUBLIC COMPLAINT PAGE</a:t>
            </a:r>
          </a:p>
        </p:txBody>
      </p:sp>
      <p:pic>
        <p:nvPicPr>
          <p:cNvPr id="13" name="Picture 12">
            <a:extLst>
              <a:ext uri="{FF2B5EF4-FFF2-40B4-BE49-F238E27FC236}">
                <a16:creationId xmlns:a16="http://schemas.microsoft.com/office/drawing/2014/main" id="{469880B9-0E40-CA28-4BC7-C62115AFE7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441" y="4222924"/>
            <a:ext cx="7141116" cy="1788683"/>
          </a:xfrm>
          <a:prstGeom prst="rect">
            <a:avLst/>
          </a:prstGeom>
        </p:spPr>
      </p:pic>
    </p:spTree>
    <p:extLst>
      <p:ext uri="{BB962C8B-B14F-4D97-AF65-F5344CB8AC3E}">
        <p14:creationId xmlns:p14="http://schemas.microsoft.com/office/powerpoint/2010/main" val="3576434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Introduction</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t>2</a:t>
            </a:fld>
            <a:endParaRPr lang="en-IN"/>
          </a:p>
        </p:txBody>
      </p:sp>
      <p:sp>
        <p:nvSpPr>
          <p:cNvPr id="5" name="TextBox 4">
            <a:extLst>
              <a:ext uri="{FF2B5EF4-FFF2-40B4-BE49-F238E27FC236}">
                <a16:creationId xmlns:a16="http://schemas.microsoft.com/office/drawing/2014/main" id="{CCDBB39A-7B36-C744-1D1F-5961A0DA55BE}"/>
              </a:ext>
            </a:extLst>
          </p:cNvPr>
          <p:cNvSpPr txBox="1"/>
          <p:nvPr/>
        </p:nvSpPr>
        <p:spPr>
          <a:xfrm>
            <a:off x="438539" y="1166842"/>
            <a:ext cx="8266922" cy="4524315"/>
          </a:xfrm>
          <a:prstGeom prst="rect">
            <a:avLst/>
          </a:prstGeom>
          <a:noFill/>
        </p:spPr>
        <p:txBody>
          <a:bodyPr wrap="square" rtlCol="0">
            <a:spAutoFit/>
          </a:bodyPr>
          <a:lstStyle/>
          <a:p>
            <a:pPr algn="just"/>
            <a:r>
              <a:rPr lang="en-US" sz="1800" dirty="0">
                <a:effectLst/>
                <a:latin typeface="Times New Roman" panose="02020603050405020304" pitchFamily="18" charset="0"/>
                <a:ea typeface="Times New Roman" panose="02020603050405020304" pitchFamily="18" charset="0"/>
              </a:rPr>
              <a:t>There have been numerous attempts to implement the innovation to make government procedures instantaneous and paperless, including web-based tagging frameworks, online tender submission, expense form documentation, and so forth. All of these systems rely on the likelihood of a central server having a weak point because hackers or other malicious users can surely hijack it or interfere with its operation through attacks like DOS, Slow-loris, SYN Flooding, etc. Complex administrative systems in many states frequently result in incredibly wasteful work processes that are full of degradation, errors, and human errors. Data leaks, devaluation, payoffs, and other wrongdoings are included in some administrative procedures like government tenders. The majority of the current electronic services and IT infrastructure have the aforementioned shortcomings, however new developments like blockchain may significantly address the problems we currently face. A permissioned blockchain </a:t>
            </a:r>
            <a:r>
              <a:rPr lang="en-US" sz="1800" dirty="0" err="1">
                <a:effectLst/>
                <a:latin typeface="Times New Roman" panose="02020603050405020304" pitchFamily="18" charset="0"/>
                <a:ea typeface="Times New Roman" panose="02020603050405020304" pitchFamily="18" charset="0"/>
              </a:rPr>
              <a:t>organisation</a:t>
            </a:r>
            <a:r>
              <a:rPr lang="en-US" sz="1800" dirty="0">
                <a:effectLst/>
                <a:latin typeface="Times New Roman" panose="02020603050405020304" pitchFamily="18" charset="0"/>
                <a:ea typeface="Times New Roman" panose="02020603050405020304" pitchFamily="18" charset="0"/>
              </a:rPr>
              <a:t> can provide the crucial simplicity needed to carry out government strategies to assist the nation's citizens and establish liabilities in the event that the framework is improperly used.</a:t>
            </a:r>
            <a:endParaRPr lang="en-IN" sz="1800" dirty="0">
              <a:effectLst/>
              <a:latin typeface="Times New Roman" panose="02020603050405020304" pitchFamily="18" charset="0"/>
              <a:ea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20</a:t>
            </a:fld>
            <a:endParaRPr lang="en-IN"/>
          </a:p>
        </p:txBody>
      </p:sp>
      <p:sp>
        <p:nvSpPr>
          <p:cNvPr id="7" name="TextBox 6">
            <a:extLst>
              <a:ext uri="{FF2B5EF4-FFF2-40B4-BE49-F238E27FC236}">
                <a16:creationId xmlns:a16="http://schemas.microsoft.com/office/drawing/2014/main" id="{1B3D94EA-DC9E-0564-C870-A428BF125FBF}"/>
              </a:ext>
            </a:extLst>
          </p:cNvPr>
          <p:cNvSpPr txBox="1"/>
          <p:nvPr/>
        </p:nvSpPr>
        <p:spPr>
          <a:xfrm>
            <a:off x="628650" y="813955"/>
            <a:ext cx="457200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3.GOVERNMENT VIEW </a:t>
            </a:r>
          </a:p>
        </p:txBody>
      </p:sp>
      <p:pic>
        <p:nvPicPr>
          <p:cNvPr id="8" name="Picture 7">
            <a:extLst>
              <a:ext uri="{FF2B5EF4-FFF2-40B4-BE49-F238E27FC236}">
                <a16:creationId xmlns:a16="http://schemas.microsoft.com/office/drawing/2014/main" id="{F8C9A713-9D46-538E-9B15-41AE84BC0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33" y="1183287"/>
            <a:ext cx="7681686" cy="1481468"/>
          </a:xfrm>
          <a:prstGeom prst="rect">
            <a:avLst/>
          </a:prstGeom>
        </p:spPr>
      </p:pic>
      <p:sp>
        <p:nvSpPr>
          <p:cNvPr id="10" name="TextBox 9">
            <a:extLst>
              <a:ext uri="{FF2B5EF4-FFF2-40B4-BE49-F238E27FC236}">
                <a16:creationId xmlns:a16="http://schemas.microsoft.com/office/drawing/2014/main" id="{13718933-4786-3F8D-7EE1-AB8EF42EA1EF}"/>
              </a:ext>
            </a:extLst>
          </p:cNvPr>
          <p:cNvSpPr txBox="1"/>
          <p:nvPr/>
        </p:nvSpPr>
        <p:spPr>
          <a:xfrm>
            <a:off x="628650" y="2728783"/>
            <a:ext cx="457200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4.DEPARTMENT LOGIN</a:t>
            </a:r>
          </a:p>
        </p:txBody>
      </p:sp>
      <p:pic>
        <p:nvPicPr>
          <p:cNvPr id="11" name="Picture 10">
            <a:extLst>
              <a:ext uri="{FF2B5EF4-FFF2-40B4-BE49-F238E27FC236}">
                <a16:creationId xmlns:a16="http://schemas.microsoft.com/office/drawing/2014/main" id="{5B7B83B1-87FD-0C14-957F-3F93362761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832" y="3266914"/>
            <a:ext cx="7666517" cy="898458"/>
          </a:xfrm>
          <a:prstGeom prst="rect">
            <a:avLst/>
          </a:prstGeom>
        </p:spPr>
      </p:pic>
      <p:sp>
        <p:nvSpPr>
          <p:cNvPr id="13" name="TextBox 12">
            <a:extLst>
              <a:ext uri="{FF2B5EF4-FFF2-40B4-BE49-F238E27FC236}">
                <a16:creationId xmlns:a16="http://schemas.microsoft.com/office/drawing/2014/main" id="{859B6B02-4BBE-B37E-4F5A-A1CE1096DB7E}"/>
              </a:ext>
            </a:extLst>
          </p:cNvPr>
          <p:cNvSpPr txBox="1"/>
          <p:nvPr/>
        </p:nvSpPr>
        <p:spPr>
          <a:xfrm>
            <a:off x="628650" y="4325887"/>
            <a:ext cx="457200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5.DEPARTMENT VIEW</a:t>
            </a:r>
          </a:p>
        </p:txBody>
      </p:sp>
      <p:pic>
        <p:nvPicPr>
          <p:cNvPr id="14" name="Picture 13">
            <a:extLst>
              <a:ext uri="{FF2B5EF4-FFF2-40B4-BE49-F238E27FC236}">
                <a16:creationId xmlns:a16="http://schemas.microsoft.com/office/drawing/2014/main" id="{68B8F168-27D8-2D87-14E7-BF72A42D35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777" y="4767531"/>
            <a:ext cx="7749837" cy="1290820"/>
          </a:xfrm>
          <a:prstGeom prst="rect">
            <a:avLst/>
          </a:prstGeom>
        </p:spPr>
      </p:pic>
    </p:spTree>
    <p:extLst>
      <p:ext uri="{BB962C8B-B14F-4D97-AF65-F5344CB8AC3E}">
        <p14:creationId xmlns:p14="http://schemas.microsoft.com/office/powerpoint/2010/main" val="4035232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21</a:t>
            </a:fld>
            <a:endParaRPr lang="en-IN"/>
          </a:p>
        </p:txBody>
      </p:sp>
      <p:sp>
        <p:nvSpPr>
          <p:cNvPr id="7" name="TextBox 6">
            <a:extLst>
              <a:ext uri="{FF2B5EF4-FFF2-40B4-BE49-F238E27FC236}">
                <a16:creationId xmlns:a16="http://schemas.microsoft.com/office/drawing/2014/main" id="{27AEAA4A-EFBB-A29D-B753-7B735752E568}"/>
              </a:ext>
            </a:extLst>
          </p:cNvPr>
          <p:cNvSpPr txBox="1"/>
          <p:nvPr/>
        </p:nvSpPr>
        <p:spPr>
          <a:xfrm>
            <a:off x="628650" y="855930"/>
            <a:ext cx="7697203"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6.GOVERNMENT WILL GET A RESPONSE FROM THE DEPARTMENT</a:t>
            </a:r>
          </a:p>
        </p:txBody>
      </p:sp>
      <p:pic>
        <p:nvPicPr>
          <p:cNvPr id="8" name="Picture 7">
            <a:extLst>
              <a:ext uri="{FF2B5EF4-FFF2-40B4-BE49-F238E27FC236}">
                <a16:creationId xmlns:a16="http://schemas.microsoft.com/office/drawing/2014/main" id="{32B04C51-E482-0DA5-3191-D9BC7773A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392621"/>
            <a:ext cx="8161830" cy="1341495"/>
          </a:xfrm>
          <a:prstGeom prst="rect">
            <a:avLst/>
          </a:prstGeom>
        </p:spPr>
      </p:pic>
      <p:sp>
        <p:nvSpPr>
          <p:cNvPr id="10" name="TextBox 9">
            <a:extLst>
              <a:ext uri="{FF2B5EF4-FFF2-40B4-BE49-F238E27FC236}">
                <a16:creationId xmlns:a16="http://schemas.microsoft.com/office/drawing/2014/main" id="{C503A06A-A099-6414-BE08-47798F9D3992}"/>
              </a:ext>
            </a:extLst>
          </p:cNvPr>
          <p:cNvSpPr txBox="1"/>
          <p:nvPr/>
        </p:nvSpPr>
        <p:spPr>
          <a:xfrm>
            <a:off x="628650" y="2913507"/>
            <a:ext cx="457200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7.GOVERNMENT ALLOCATE TENDER</a:t>
            </a:r>
          </a:p>
        </p:txBody>
      </p:sp>
      <p:pic>
        <p:nvPicPr>
          <p:cNvPr id="11" name="Picture 10">
            <a:extLst>
              <a:ext uri="{FF2B5EF4-FFF2-40B4-BE49-F238E27FC236}">
                <a16:creationId xmlns:a16="http://schemas.microsoft.com/office/drawing/2014/main" id="{DDE68EC8-447E-0A59-58BB-8FC37C488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456" y="3293536"/>
            <a:ext cx="4139133" cy="3061329"/>
          </a:xfrm>
          <a:prstGeom prst="rect">
            <a:avLst/>
          </a:prstGeom>
        </p:spPr>
      </p:pic>
    </p:spTree>
    <p:extLst>
      <p:ext uri="{BB962C8B-B14F-4D97-AF65-F5344CB8AC3E}">
        <p14:creationId xmlns:p14="http://schemas.microsoft.com/office/powerpoint/2010/main" val="1126523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22</a:t>
            </a:fld>
            <a:endParaRPr lang="en-IN"/>
          </a:p>
        </p:txBody>
      </p:sp>
      <p:sp>
        <p:nvSpPr>
          <p:cNvPr id="7" name="TextBox 6">
            <a:extLst>
              <a:ext uri="{FF2B5EF4-FFF2-40B4-BE49-F238E27FC236}">
                <a16:creationId xmlns:a16="http://schemas.microsoft.com/office/drawing/2014/main" id="{787FA89E-74BE-9E2F-81AD-43B792407D0C}"/>
              </a:ext>
            </a:extLst>
          </p:cNvPr>
          <p:cNvSpPr txBox="1"/>
          <p:nvPr/>
        </p:nvSpPr>
        <p:spPr>
          <a:xfrm>
            <a:off x="628649" y="976245"/>
            <a:ext cx="7456571"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8.CONTRACTOR LOGIN AND REQUEST TO TENDER</a:t>
            </a:r>
          </a:p>
        </p:txBody>
      </p:sp>
      <p:pic>
        <p:nvPicPr>
          <p:cNvPr id="8" name="Picture 7">
            <a:extLst>
              <a:ext uri="{FF2B5EF4-FFF2-40B4-BE49-F238E27FC236}">
                <a16:creationId xmlns:a16="http://schemas.microsoft.com/office/drawing/2014/main" id="{BB9F7A58-FA38-EA57-15FE-9BEE633BB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364" y="1345577"/>
            <a:ext cx="4602374" cy="2904184"/>
          </a:xfrm>
          <a:prstGeom prst="rect">
            <a:avLst/>
          </a:prstGeom>
        </p:spPr>
      </p:pic>
      <p:sp>
        <p:nvSpPr>
          <p:cNvPr id="10" name="TextBox 9">
            <a:extLst>
              <a:ext uri="{FF2B5EF4-FFF2-40B4-BE49-F238E27FC236}">
                <a16:creationId xmlns:a16="http://schemas.microsoft.com/office/drawing/2014/main" id="{C162210A-2C5A-B770-C449-1257CCC6D1DB}"/>
              </a:ext>
            </a:extLst>
          </p:cNvPr>
          <p:cNvSpPr txBox="1"/>
          <p:nvPr/>
        </p:nvSpPr>
        <p:spPr>
          <a:xfrm>
            <a:off x="628649" y="4249761"/>
            <a:ext cx="7143751"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9.GOVERNMENT ACCEPTS THE CONTRACTOR REQUEST</a:t>
            </a:r>
          </a:p>
        </p:txBody>
      </p:sp>
      <p:pic>
        <p:nvPicPr>
          <p:cNvPr id="11" name="Picture 10">
            <a:extLst>
              <a:ext uri="{FF2B5EF4-FFF2-40B4-BE49-F238E27FC236}">
                <a16:creationId xmlns:a16="http://schemas.microsoft.com/office/drawing/2014/main" id="{085D9655-FABE-22EE-3C7E-F5F24D43E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41" y="4717080"/>
            <a:ext cx="8431518" cy="1650992"/>
          </a:xfrm>
          <a:prstGeom prst="rect">
            <a:avLst/>
          </a:prstGeom>
        </p:spPr>
      </p:pic>
    </p:spTree>
    <p:extLst>
      <p:ext uri="{BB962C8B-B14F-4D97-AF65-F5344CB8AC3E}">
        <p14:creationId xmlns:p14="http://schemas.microsoft.com/office/powerpoint/2010/main" val="2479289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23</a:t>
            </a:fld>
            <a:endParaRPr lang="en-IN"/>
          </a:p>
        </p:txBody>
      </p:sp>
      <p:sp>
        <p:nvSpPr>
          <p:cNvPr id="7" name="TextBox 6">
            <a:extLst>
              <a:ext uri="{FF2B5EF4-FFF2-40B4-BE49-F238E27FC236}">
                <a16:creationId xmlns:a16="http://schemas.microsoft.com/office/drawing/2014/main" id="{5FBDDAB2-A005-42EE-AEA2-F48749FEB66F}"/>
              </a:ext>
            </a:extLst>
          </p:cNvPr>
          <p:cNvSpPr txBox="1"/>
          <p:nvPr/>
        </p:nvSpPr>
        <p:spPr>
          <a:xfrm>
            <a:off x="628650" y="855929"/>
            <a:ext cx="8070182"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10.GOVERNMENT VIEW AND PUBLIC CAN CHECK THE TENDER PROCESS</a:t>
            </a:r>
          </a:p>
        </p:txBody>
      </p:sp>
      <p:pic>
        <p:nvPicPr>
          <p:cNvPr id="8" name="Picture 7">
            <a:extLst>
              <a:ext uri="{FF2B5EF4-FFF2-40B4-BE49-F238E27FC236}">
                <a16:creationId xmlns:a16="http://schemas.microsoft.com/office/drawing/2014/main" id="{261ED79E-B51D-79D8-3E53-179F1C6E0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289" y="1503599"/>
            <a:ext cx="7231470" cy="1925401"/>
          </a:xfrm>
          <a:prstGeom prst="rect">
            <a:avLst/>
          </a:prstGeom>
        </p:spPr>
      </p:pic>
    </p:spTree>
    <p:extLst>
      <p:ext uri="{BB962C8B-B14F-4D97-AF65-F5344CB8AC3E}">
        <p14:creationId xmlns:p14="http://schemas.microsoft.com/office/powerpoint/2010/main" val="2018087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24</a:t>
            </a:fld>
            <a:endParaRPr lang="en-IN"/>
          </a:p>
        </p:txBody>
      </p:sp>
      <p:sp>
        <p:nvSpPr>
          <p:cNvPr id="4" name="TextBox 3">
            <a:extLst>
              <a:ext uri="{FF2B5EF4-FFF2-40B4-BE49-F238E27FC236}">
                <a16:creationId xmlns:a16="http://schemas.microsoft.com/office/drawing/2014/main" id="{D582CA40-99C1-9F55-5241-5ABEC48F7053}"/>
              </a:ext>
            </a:extLst>
          </p:cNvPr>
          <p:cNvSpPr txBox="1"/>
          <p:nvPr/>
        </p:nvSpPr>
        <p:spPr>
          <a:xfrm>
            <a:off x="382555" y="923731"/>
            <a:ext cx="8378890" cy="2062103"/>
          </a:xfrm>
          <a:prstGeom prst="rect">
            <a:avLst/>
          </a:prstGeom>
          <a:noFill/>
        </p:spPr>
        <p:txBody>
          <a:bodyPr wrap="square" rtlCol="0">
            <a:spAutoFit/>
          </a:bodyPr>
          <a:lstStyle/>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 this article, we have talked about on the need and advantages of utilizing block chain innovation in the public authority delicate task process. We have used to execute the start to finish edge processing system for an administration delicate Work process. The SHA calculation is proposed to relate the most appropriate constructors to the delicate undertakings, subsequently improving the benefit of both the public authority Tenders and the development organizations. We have likewise concentrated on the presentation assessment of the proposed model. The proposed model demonstrates to give improved brings about terms of various delicate boundaries when contrasted with its partners.</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4B3A596-BA1F-3252-42C5-1FFA95C03227}"/>
              </a:ext>
            </a:extLst>
          </p:cNvPr>
          <p:cNvSpPr txBox="1"/>
          <p:nvPr/>
        </p:nvSpPr>
        <p:spPr>
          <a:xfrm>
            <a:off x="951723" y="3213316"/>
            <a:ext cx="5608864" cy="584775"/>
          </a:xfrm>
          <a:prstGeom prst="rect">
            <a:avLst/>
          </a:prstGeom>
          <a:noFill/>
        </p:spPr>
        <p:txBody>
          <a:bodyPr wrap="square" rtlCol="0">
            <a:spAutoFit/>
          </a:bodyPr>
          <a:lstStyle/>
          <a:p>
            <a:pPr algn="r"/>
            <a:r>
              <a:rPr lang="en-IN" sz="3200" b="1" dirty="0">
                <a:solidFill>
                  <a:srgbClr val="7030A0"/>
                </a:solidFill>
                <a:latin typeface="Times New Roman" panose="02020603050405020304" pitchFamily="18" charset="0"/>
                <a:cs typeface="Times New Roman" panose="02020603050405020304" pitchFamily="18" charset="0"/>
              </a:rPr>
              <a:t>Future Enhancement</a:t>
            </a:r>
          </a:p>
        </p:txBody>
      </p:sp>
      <p:sp>
        <p:nvSpPr>
          <p:cNvPr id="8" name="TextBox 7">
            <a:extLst>
              <a:ext uri="{FF2B5EF4-FFF2-40B4-BE49-F238E27FC236}">
                <a16:creationId xmlns:a16="http://schemas.microsoft.com/office/drawing/2014/main" id="{098BC1DE-C5BE-0DC9-A1A8-6434F1A2E385}"/>
              </a:ext>
            </a:extLst>
          </p:cNvPr>
          <p:cNvSpPr txBox="1"/>
          <p:nvPr/>
        </p:nvSpPr>
        <p:spPr>
          <a:xfrm>
            <a:off x="382555" y="4111392"/>
            <a:ext cx="8556172" cy="1402307"/>
          </a:xfrm>
          <a:prstGeom prst="rect">
            <a:avLst/>
          </a:prstGeom>
          <a:noFill/>
        </p:spPr>
        <p:txBody>
          <a:bodyPr wrap="square" rtlCol="0">
            <a:spAutoFit/>
          </a:bodyPr>
          <a:lstStyle/>
          <a:p>
            <a:pPr marL="342900" indent="-342900">
              <a:buAutoNum type="arabicPeriod"/>
            </a:pPr>
            <a:r>
              <a:rPr lang="en-IN"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Implementing a certifiable information base framework to the public authority projects.</a:t>
            </a:r>
          </a:p>
          <a:p>
            <a:pPr marL="342900" indent="-342900">
              <a:buAutoNum type="arabicPeriod"/>
            </a:pPr>
            <a:endParaRPr lang="en-IN" sz="1600" dirty="0">
              <a:latin typeface="Times New Roman" panose="02020603050405020304" pitchFamily="18" charset="0"/>
              <a:cs typeface="Times New Roman" panose="02020603050405020304" pitchFamily="18" charset="0"/>
            </a:endParaRPr>
          </a:p>
          <a:p>
            <a:pPr marL="342900" indent="-342900">
              <a:buAutoNum type="arabicPeriod" startAt="2"/>
            </a:pPr>
            <a:r>
              <a:rPr lang="en-US" sz="1600" dirty="0">
                <a:latin typeface="Times New Roman" panose="02020603050405020304" pitchFamily="18" charset="0"/>
                <a:cs typeface="Times New Roman" panose="02020603050405020304" pitchFamily="18" charset="0"/>
              </a:rPr>
              <a:t>Improving the proficiency of conventions, regarding number of delicate traded and in wording.</a:t>
            </a:r>
          </a:p>
          <a:p>
            <a:pPr marL="342900" indent="-342900">
              <a:buAutoNum type="arabicPeriod" startAt="2"/>
            </a:pPr>
            <a:endParaRPr lang="en-IN" sz="1600" dirty="0">
              <a:latin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3.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Implement using two are more algorithms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939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B6D369E8-824B-4704-91D5-7D9A997346C0}"/>
              </a:ext>
            </a:extLst>
          </p:cNvPr>
          <p:cNvSpPr txBox="1">
            <a:spLocks/>
          </p:cNvSpPr>
          <p:nvPr/>
        </p:nvSpPr>
        <p:spPr>
          <a:xfrm rot="10800000" flipV="1">
            <a:off x="390433" y="2118156"/>
            <a:ext cx="7886700" cy="131084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07000"/>
              </a:lnSpc>
              <a:spcAft>
                <a:spcPts val="800"/>
              </a:spcAft>
            </a:pPr>
            <a:endParaRPr lang="en-US" sz="5600" dirty="0">
              <a:solidFill>
                <a:srgbClr val="7030A0"/>
              </a:solidFill>
              <a:effectLst/>
              <a:latin typeface="+mn-lt"/>
              <a:ea typeface="Calibri" panose="020F0502020204030204" pitchFamily="34" charset="0"/>
              <a:cs typeface="Times-Roman"/>
            </a:endParaRPr>
          </a:p>
          <a:p>
            <a:pPr algn="just">
              <a:lnSpc>
                <a:spcPct val="107000"/>
              </a:lnSpc>
              <a:spcAft>
                <a:spcPts val="800"/>
              </a:spcAft>
            </a:pPr>
            <a:endParaRPr lang="en-US" sz="5600" dirty="0">
              <a:solidFill>
                <a:srgbClr val="7030A0"/>
              </a:solidFill>
              <a:latin typeface="+mn-lt"/>
              <a:ea typeface="Calibri" panose="020F0502020204030204" pitchFamily="34" charset="0"/>
              <a:cs typeface="Times-Roman"/>
            </a:endParaRPr>
          </a:p>
          <a:p>
            <a:pPr algn="just">
              <a:lnSpc>
                <a:spcPct val="107000"/>
              </a:lnSpc>
              <a:spcAft>
                <a:spcPts val="800"/>
              </a:spcAft>
            </a:pPr>
            <a:endParaRPr lang="en-US" sz="5600" dirty="0">
              <a:solidFill>
                <a:srgbClr val="7030A0"/>
              </a:solidFill>
              <a:effectLst/>
              <a:latin typeface="+mn-lt"/>
              <a:ea typeface="Calibri" panose="020F0502020204030204" pitchFamily="34" charset="0"/>
              <a:cs typeface="Times-Roman"/>
            </a:endParaRPr>
          </a:p>
          <a:p>
            <a:pPr algn="just">
              <a:lnSpc>
                <a:spcPct val="107000"/>
              </a:lnSpc>
              <a:spcAft>
                <a:spcPts val="800"/>
              </a:spcAft>
            </a:pPr>
            <a:endParaRPr lang="en-US" sz="5600" dirty="0">
              <a:solidFill>
                <a:srgbClr val="7030A0"/>
              </a:solidFill>
              <a:latin typeface="+mn-lt"/>
              <a:ea typeface="Calibri" panose="020F0502020204030204" pitchFamily="34" charset="0"/>
              <a:cs typeface="Times-Roman"/>
            </a:endParaRPr>
          </a:p>
          <a:p>
            <a:pPr algn="just">
              <a:lnSpc>
                <a:spcPct val="107000"/>
              </a:lnSpc>
              <a:spcAft>
                <a:spcPts val="800"/>
              </a:spcAft>
            </a:pPr>
            <a:r>
              <a:rPr lang="en-US" sz="5600" dirty="0">
                <a:effectLst/>
                <a:latin typeface="Times-Roman"/>
                <a:ea typeface="Calibri" panose="020F0502020204030204" pitchFamily="34" charset="0"/>
                <a:cs typeface="Times-Roman"/>
              </a:rPr>
              <a:t> [1] V. </a:t>
            </a:r>
            <a:r>
              <a:rPr lang="en-US" sz="5600" dirty="0" err="1">
                <a:effectLst/>
                <a:latin typeface="Times-Roman"/>
                <a:ea typeface="Calibri" panose="020F0502020204030204" pitchFamily="34" charset="0"/>
                <a:cs typeface="Times-Roman"/>
              </a:rPr>
              <a:t>Hassija</a:t>
            </a:r>
            <a:r>
              <a:rPr lang="en-US" sz="5600" dirty="0">
                <a:effectLst/>
                <a:latin typeface="Times-Roman"/>
                <a:ea typeface="Calibri" panose="020F0502020204030204" pitchFamily="34" charset="0"/>
                <a:cs typeface="Times-Roman"/>
              </a:rPr>
              <a:t>, V. </a:t>
            </a:r>
            <a:r>
              <a:rPr lang="en-US" sz="5600" dirty="0" err="1">
                <a:effectLst/>
                <a:latin typeface="Times-Roman"/>
                <a:ea typeface="Calibri" panose="020F0502020204030204" pitchFamily="34" charset="0"/>
                <a:cs typeface="Times-Roman"/>
              </a:rPr>
              <a:t>Chamola</a:t>
            </a:r>
            <a:r>
              <a:rPr lang="en-US" sz="5600" dirty="0">
                <a:effectLst/>
                <a:latin typeface="Times-Roman"/>
                <a:ea typeface="Calibri" panose="020F0502020204030204" pitchFamily="34" charset="0"/>
                <a:cs typeface="Times-Roman"/>
              </a:rPr>
              <a:t>, V. Saxena, D. Jain, P. Goyal, and B. </a:t>
            </a:r>
            <a:r>
              <a:rPr lang="en-US" sz="5600" dirty="0" err="1">
                <a:effectLst/>
                <a:latin typeface="Times-Roman"/>
                <a:ea typeface="Calibri" panose="020F0502020204030204" pitchFamily="34" charset="0"/>
                <a:cs typeface="Times-Roman"/>
              </a:rPr>
              <a:t>Sikdar</a:t>
            </a:r>
            <a:r>
              <a:rPr lang="en-US" sz="5600" dirty="0">
                <a:effectLst/>
                <a:latin typeface="Times-Roman"/>
                <a:ea typeface="Calibri" panose="020F0502020204030204" pitchFamily="34" charset="0"/>
                <a:cs typeface="Times-Roman"/>
              </a:rPr>
              <a:t>, “A survey on IoT security: Application areas, security threats, and solution architectures,” </a:t>
            </a:r>
            <a:r>
              <a:rPr lang="en-US" sz="5600" i="1" dirty="0">
                <a:effectLst/>
                <a:latin typeface="Times-Italic"/>
                <a:ea typeface="Calibri" panose="020F0502020204030204" pitchFamily="34" charset="0"/>
                <a:cs typeface="Times-Italic"/>
              </a:rPr>
              <a:t>IEEE Access</a:t>
            </a:r>
            <a:r>
              <a:rPr lang="en-US" sz="5600" dirty="0">
                <a:effectLst/>
                <a:latin typeface="Times-Roman"/>
                <a:ea typeface="Calibri" panose="020F0502020204030204" pitchFamily="34" charset="0"/>
                <a:cs typeface="Times-Roman"/>
              </a:rPr>
              <a:t>, vol. 7, pp. 82721–82743, 2019.</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5600" dirty="0">
                <a:effectLst/>
                <a:latin typeface="Times-Roman"/>
                <a:ea typeface="Calibri" panose="020F0502020204030204" pitchFamily="34" charset="0"/>
                <a:cs typeface="Times-Roman"/>
              </a:rPr>
              <a:t>[2] A. </a:t>
            </a:r>
            <a:r>
              <a:rPr lang="en-US" sz="5600" dirty="0" err="1">
                <a:effectLst/>
                <a:latin typeface="Times-Roman"/>
                <a:ea typeface="Calibri" panose="020F0502020204030204" pitchFamily="34" charset="0"/>
                <a:cs typeface="Times-Roman"/>
              </a:rPr>
              <a:t>Alketbi</a:t>
            </a:r>
            <a:r>
              <a:rPr lang="en-US" sz="5600" dirty="0">
                <a:effectLst/>
                <a:latin typeface="Times-Roman"/>
                <a:ea typeface="Calibri" panose="020F0502020204030204" pitchFamily="34" charset="0"/>
                <a:cs typeface="Times-Roman"/>
              </a:rPr>
              <a:t>, Q. Nasir, and M. A. Talib, “Blockchain for government services—Use cases, security benefits and challenges,” in </a:t>
            </a:r>
            <a:r>
              <a:rPr lang="en-US" sz="5600" i="1" dirty="0">
                <a:effectLst/>
                <a:latin typeface="Times-Italic"/>
                <a:ea typeface="Calibri" panose="020F0502020204030204" pitchFamily="34" charset="0"/>
                <a:cs typeface="Times-Italic"/>
              </a:rPr>
              <a:t>Proc. IEEE</a:t>
            </a:r>
            <a:r>
              <a:rPr lang="en-US" sz="5600" dirty="0">
                <a:effectLst/>
                <a:latin typeface="Times-Roman"/>
                <a:ea typeface="Calibri" panose="020F0502020204030204" pitchFamily="34" charset="0"/>
                <a:cs typeface="Times-Roman"/>
              </a:rPr>
              <a:t> </a:t>
            </a:r>
            <a:r>
              <a:rPr lang="en-US" sz="5600" i="1" dirty="0">
                <a:effectLst/>
                <a:latin typeface="Times-Italic"/>
                <a:ea typeface="Calibri" panose="020F0502020204030204" pitchFamily="34" charset="0"/>
                <a:cs typeface="Times-Italic"/>
              </a:rPr>
              <a:t>15th Learn. Technol. Conf. (L&amp;T)</a:t>
            </a:r>
            <a:r>
              <a:rPr lang="en-US" sz="5600" dirty="0">
                <a:effectLst/>
                <a:latin typeface="Times-Roman"/>
                <a:ea typeface="Calibri" panose="020F0502020204030204" pitchFamily="34" charset="0"/>
                <a:cs typeface="Times-Roman"/>
              </a:rPr>
              <a:t>, 2018, pp. 112–119.</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5600" dirty="0">
                <a:effectLst/>
                <a:latin typeface="Times-Roman"/>
                <a:ea typeface="Calibri" panose="020F0502020204030204" pitchFamily="34" charset="0"/>
                <a:cs typeface="Times-Roman"/>
              </a:rPr>
              <a:t>[3] </a:t>
            </a:r>
            <a:r>
              <a:rPr lang="en-US" sz="5600" dirty="0" err="1">
                <a:effectLst/>
                <a:latin typeface="Times-Roman"/>
                <a:ea typeface="Calibri" panose="020F0502020204030204" pitchFamily="34" charset="0"/>
                <a:cs typeface="Times-Roman"/>
              </a:rPr>
              <a:t>coindesk</a:t>
            </a:r>
            <a:r>
              <a:rPr lang="en-US" sz="5600" dirty="0">
                <a:effectLst/>
                <a:latin typeface="Times-Roman"/>
                <a:ea typeface="Calibri" panose="020F0502020204030204" pitchFamily="34" charset="0"/>
                <a:cs typeface="Times-Roman"/>
              </a:rPr>
              <a:t>. </a:t>
            </a:r>
            <a:r>
              <a:rPr lang="en-US" sz="5600" i="1" dirty="0">
                <a:effectLst/>
                <a:latin typeface="Times-Italic"/>
                <a:ea typeface="Calibri" panose="020F0502020204030204" pitchFamily="34" charset="0"/>
                <a:cs typeface="Times-Italic"/>
              </a:rPr>
              <a:t>The Indian Government Is Preparing a National Framework to Support the Wider Deployment of Blockchain Use Cases. </a:t>
            </a:r>
            <a:r>
              <a:rPr lang="en-US" sz="5600" dirty="0">
                <a:effectLst/>
                <a:latin typeface="Times-Roman"/>
                <a:ea typeface="Calibri" panose="020F0502020204030204" pitchFamily="34" charset="0"/>
                <a:cs typeface="Times-Roman"/>
              </a:rPr>
              <a:t>Accessed:</a:t>
            </a:r>
            <a:r>
              <a:rPr lang="en-US" sz="5600" i="1" dirty="0">
                <a:effectLst/>
                <a:latin typeface="Times-Italic"/>
                <a:ea typeface="Calibri" panose="020F0502020204030204" pitchFamily="34" charset="0"/>
                <a:cs typeface="Times-Italic"/>
              </a:rPr>
              <a:t> </a:t>
            </a:r>
            <a:r>
              <a:rPr lang="en-US" sz="5600" dirty="0">
                <a:effectLst/>
                <a:latin typeface="Times-Roman"/>
                <a:ea typeface="Calibri" panose="020F0502020204030204" pitchFamily="34" charset="0"/>
                <a:cs typeface="Times-Roman"/>
              </a:rPr>
              <a:t>Nov. 27, 2019. [Online]. Available: </a:t>
            </a:r>
            <a:r>
              <a:rPr lang="en-US" sz="5600" u="sng" dirty="0">
                <a:solidFill>
                  <a:srgbClr val="262626"/>
                </a:solidFill>
                <a:effectLst/>
                <a:latin typeface="Times-Roman"/>
                <a:ea typeface="Calibri" panose="020F0502020204030204" pitchFamily="34" charset="0"/>
                <a:cs typeface="Times-Roman"/>
                <a:hlinkClick r:id="rId2"/>
              </a:rPr>
              <a:t>https://www.coindesk.com/indiaplans-</a:t>
            </a:r>
            <a:r>
              <a:rPr lang="en-US" sz="5600" i="1" dirty="0">
                <a:effectLst/>
                <a:latin typeface="Times-Italic"/>
                <a:ea typeface="Calibri" panose="020F0502020204030204" pitchFamily="34" charset="0"/>
                <a:cs typeface="Times-Italic"/>
              </a:rPr>
              <a:t> </a:t>
            </a:r>
            <a:r>
              <a:rPr lang="en-US" sz="5600" dirty="0">
                <a:effectLst/>
                <a:latin typeface="Times-Roman"/>
                <a:ea typeface="Calibri" panose="020F0502020204030204" pitchFamily="34" charset="0"/>
                <a:cs typeface="Times-Roman"/>
              </a:rPr>
              <a:t>to-issue-a-national blockchain-framework</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5600" dirty="0">
                <a:effectLst/>
                <a:latin typeface="Times-Roman"/>
                <a:ea typeface="Calibri" panose="020F0502020204030204" pitchFamily="34" charset="0"/>
                <a:cs typeface="Times-Roman"/>
              </a:rPr>
              <a:t>[4] H. Cho, “Correction to </a:t>
            </a:r>
            <a:r>
              <a:rPr lang="en-US" sz="5600" dirty="0" err="1">
                <a:effectLst/>
                <a:latin typeface="Times-Roman"/>
                <a:ea typeface="Calibri" panose="020F0502020204030204" pitchFamily="34" charset="0"/>
                <a:cs typeface="Times-Roman"/>
              </a:rPr>
              <a:t>asic</a:t>
            </a:r>
            <a:r>
              <a:rPr lang="en-US" sz="5600" dirty="0">
                <a:effectLst/>
                <a:latin typeface="Times-Roman"/>
                <a:ea typeface="Calibri" panose="020F0502020204030204" pitchFamily="34" charset="0"/>
                <a:cs typeface="Times-Roman"/>
              </a:rPr>
              <a:t>-resistance of multi-hash proof-of-work mechanisms for blockchain consensus protocols,” </a:t>
            </a:r>
            <a:r>
              <a:rPr lang="en-US" sz="5600" i="1" dirty="0">
                <a:effectLst/>
                <a:latin typeface="Times-Italic"/>
                <a:ea typeface="Calibri" panose="020F0502020204030204" pitchFamily="34" charset="0"/>
                <a:cs typeface="Times-Italic"/>
              </a:rPr>
              <a:t>IEEE Access</a:t>
            </a:r>
            <a:r>
              <a:rPr lang="en-US" sz="5600" dirty="0">
                <a:effectLst/>
                <a:latin typeface="Times-Roman"/>
                <a:ea typeface="Calibri" panose="020F0502020204030204" pitchFamily="34" charset="0"/>
                <a:cs typeface="Times-Roman"/>
              </a:rPr>
              <a:t>, vol. 7, 2019, Art. no. 25086.</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5600" dirty="0">
                <a:effectLst/>
                <a:latin typeface="Times-Roman"/>
                <a:ea typeface="Calibri" panose="020F0502020204030204" pitchFamily="34" charset="0"/>
                <a:cs typeface="Times-Roman"/>
              </a:rPr>
              <a:t>[5] V. </a:t>
            </a:r>
            <a:r>
              <a:rPr lang="en-US" sz="5600" dirty="0" err="1">
                <a:effectLst/>
                <a:latin typeface="Times-Roman"/>
                <a:ea typeface="Calibri" panose="020F0502020204030204" pitchFamily="34" charset="0"/>
                <a:cs typeface="Times-Roman"/>
              </a:rPr>
              <a:t>Hassija</a:t>
            </a:r>
            <a:r>
              <a:rPr lang="en-US" sz="5600" dirty="0">
                <a:effectLst/>
                <a:latin typeface="Times-Roman"/>
                <a:ea typeface="Calibri" panose="020F0502020204030204" pitchFamily="34" charset="0"/>
                <a:cs typeface="Times-Roman"/>
              </a:rPr>
              <a:t>, V. </a:t>
            </a:r>
            <a:r>
              <a:rPr lang="en-US" sz="5600" dirty="0" err="1">
                <a:effectLst/>
                <a:latin typeface="Times-Roman"/>
                <a:ea typeface="Calibri" panose="020F0502020204030204" pitchFamily="34" charset="0"/>
                <a:cs typeface="Times-Roman"/>
              </a:rPr>
              <a:t>Chamola</a:t>
            </a:r>
            <a:r>
              <a:rPr lang="en-US" sz="5600" dirty="0">
                <a:effectLst/>
                <a:latin typeface="Times-Roman"/>
                <a:ea typeface="Calibri" panose="020F0502020204030204" pitchFamily="34" charset="0"/>
                <a:cs typeface="Times-Roman"/>
              </a:rPr>
              <a:t>, S. Garg, N. G. K. Dara, G. </a:t>
            </a:r>
            <a:r>
              <a:rPr lang="en-US" sz="5600" dirty="0" err="1">
                <a:effectLst/>
                <a:latin typeface="Times-Roman"/>
                <a:ea typeface="Calibri" panose="020F0502020204030204" pitchFamily="34" charset="0"/>
                <a:cs typeface="Times-Roman"/>
              </a:rPr>
              <a:t>Kaddoum</a:t>
            </a:r>
            <a:r>
              <a:rPr lang="en-US" sz="5600" dirty="0">
                <a:effectLst/>
                <a:latin typeface="Times-Roman"/>
                <a:ea typeface="Calibri" panose="020F0502020204030204" pitchFamily="34" charset="0"/>
                <a:cs typeface="Times-Roman"/>
              </a:rPr>
              <a:t>, and D. N. K. Jayakody, “A blockchain-based framework for lightweight data sharing and energy trading in V2G network,” </a:t>
            </a:r>
            <a:r>
              <a:rPr lang="en-US" sz="5600" i="1" dirty="0">
                <a:effectLst/>
                <a:latin typeface="Times-Italic"/>
                <a:ea typeface="Calibri" panose="020F0502020204030204" pitchFamily="34" charset="0"/>
                <a:cs typeface="Times-Italic"/>
              </a:rPr>
              <a:t>IEEE Trans. </a:t>
            </a:r>
            <a:r>
              <a:rPr lang="en-US" sz="5600" i="1" dirty="0" err="1">
                <a:effectLst/>
                <a:latin typeface="Times-Italic"/>
                <a:ea typeface="Calibri" panose="020F0502020204030204" pitchFamily="34" charset="0"/>
                <a:cs typeface="Times-Italic"/>
              </a:rPr>
              <a:t>Veh</a:t>
            </a:r>
            <a:r>
              <a:rPr lang="en-US" sz="5600" i="1" dirty="0">
                <a:effectLst/>
                <a:latin typeface="Times-Italic"/>
                <a:ea typeface="Calibri" panose="020F0502020204030204" pitchFamily="34" charset="0"/>
                <a:cs typeface="Times-Italic"/>
              </a:rPr>
              <a:t>. Technol.</a:t>
            </a:r>
            <a:r>
              <a:rPr lang="en-US" sz="5600" dirty="0">
                <a:effectLst/>
                <a:latin typeface="Times-Roman"/>
                <a:ea typeface="Calibri" panose="020F0502020204030204" pitchFamily="34" charset="0"/>
                <a:cs typeface="Times-Roman"/>
              </a:rPr>
              <a:t>, vol. 60, no. 6, pp. 5799 5812, Jun. 2020.</a:t>
            </a:r>
          </a:p>
          <a:p>
            <a:pPr algn="just">
              <a:lnSpc>
                <a:spcPct val="107000"/>
              </a:lnSpc>
              <a:spcAft>
                <a:spcPts val="800"/>
              </a:spcAft>
            </a:pPr>
            <a:r>
              <a:rPr lang="en-US" sz="5600" dirty="0">
                <a:effectLst/>
                <a:latin typeface="Times-Roman"/>
                <a:ea typeface="Calibri" panose="020F0502020204030204" pitchFamily="34" charset="0"/>
                <a:cs typeface="Times-Roman"/>
              </a:rPr>
              <a:t> [6] V. </a:t>
            </a:r>
            <a:r>
              <a:rPr lang="en-US" sz="5600" dirty="0" err="1">
                <a:effectLst/>
                <a:latin typeface="Times-Roman"/>
                <a:ea typeface="Calibri" panose="020F0502020204030204" pitchFamily="34" charset="0"/>
                <a:cs typeface="Times-Roman"/>
              </a:rPr>
              <a:t>Hassija</a:t>
            </a:r>
            <a:r>
              <a:rPr lang="en-US" sz="5600" dirty="0">
                <a:effectLst/>
                <a:latin typeface="Times-Roman"/>
                <a:ea typeface="Calibri" panose="020F0502020204030204" pitchFamily="34" charset="0"/>
                <a:cs typeface="Times-Roman"/>
              </a:rPr>
              <a:t>, V. </a:t>
            </a:r>
            <a:r>
              <a:rPr lang="en-US" sz="5600" dirty="0" err="1">
                <a:effectLst/>
                <a:latin typeface="Times-Roman"/>
                <a:ea typeface="Calibri" panose="020F0502020204030204" pitchFamily="34" charset="0"/>
                <a:cs typeface="Times-Roman"/>
              </a:rPr>
              <a:t>Chamola</a:t>
            </a:r>
            <a:r>
              <a:rPr lang="en-US" sz="5600" dirty="0">
                <a:effectLst/>
                <a:latin typeface="Times-Roman"/>
                <a:ea typeface="Calibri" panose="020F0502020204030204" pitchFamily="34" charset="0"/>
                <a:cs typeface="Times-Roman"/>
              </a:rPr>
              <a:t>, D. N. G. Krishna, and M. </a:t>
            </a:r>
            <a:r>
              <a:rPr lang="en-US" sz="5600" dirty="0" err="1">
                <a:effectLst/>
                <a:latin typeface="Times-Roman"/>
                <a:ea typeface="Calibri" panose="020F0502020204030204" pitchFamily="34" charset="0"/>
                <a:cs typeface="Times-Roman"/>
              </a:rPr>
              <a:t>Guizani</a:t>
            </a:r>
            <a:r>
              <a:rPr lang="en-US" sz="5600" dirty="0">
                <a:effectLst/>
                <a:latin typeface="Times-Roman"/>
                <a:ea typeface="Calibri" panose="020F0502020204030204" pitchFamily="34" charset="0"/>
                <a:cs typeface="Times-Roman"/>
              </a:rPr>
              <a:t>, “A distributed framework for energy trading between UAVs and charging stations for critical applications,” </a:t>
            </a:r>
            <a:r>
              <a:rPr lang="en-US" sz="5600" i="1" dirty="0">
                <a:effectLst/>
                <a:latin typeface="Times-Italic"/>
                <a:ea typeface="Calibri" panose="020F0502020204030204" pitchFamily="34" charset="0"/>
                <a:cs typeface="Times-Italic"/>
              </a:rPr>
              <a:t>IEEE Trans. </a:t>
            </a:r>
            <a:r>
              <a:rPr lang="en-US" sz="5600" i="1" dirty="0" err="1">
                <a:effectLst/>
                <a:latin typeface="Times-Italic"/>
                <a:ea typeface="Calibri" panose="020F0502020204030204" pitchFamily="34" charset="0"/>
                <a:cs typeface="Times-Italic"/>
              </a:rPr>
              <a:t>Veh</a:t>
            </a:r>
            <a:r>
              <a:rPr lang="en-US" sz="5600" i="1" dirty="0">
                <a:effectLst/>
                <a:latin typeface="Times-Italic"/>
                <a:ea typeface="Calibri" panose="020F0502020204030204" pitchFamily="34" charset="0"/>
                <a:cs typeface="Times-Italic"/>
              </a:rPr>
              <a:t>. Technol.</a:t>
            </a:r>
            <a:r>
              <a:rPr lang="en-US" sz="5600" dirty="0">
                <a:effectLst/>
                <a:latin typeface="Times-Roman"/>
                <a:ea typeface="Calibri" panose="020F0502020204030204" pitchFamily="34" charset="0"/>
                <a:cs typeface="Times-Roman"/>
              </a:rPr>
              <a:t>, vol. 69, no. 5, pp. 5391–5402, May 2020.</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5600" dirty="0">
                <a:effectLst/>
                <a:latin typeface="Times-Roman"/>
                <a:ea typeface="Calibri" panose="020F0502020204030204" pitchFamily="34" charset="0"/>
                <a:cs typeface="Times-Roman"/>
              </a:rPr>
              <a:t>[7] E. </a:t>
            </a:r>
            <a:r>
              <a:rPr lang="en-US" sz="5600" dirty="0" err="1">
                <a:effectLst/>
                <a:latin typeface="Times-Roman"/>
                <a:ea typeface="Calibri" panose="020F0502020204030204" pitchFamily="34" charset="0"/>
                <a:cs typeface="Times-Roman"/>
              </a:rPr>
              <a:t>Androulaki</a:t>
            </a:r>
            <a:r>
              <a:rPr lang="en-US" sz="5600" dirty="0">
                <a:effectLst/>
                <a:latin typeface="Times-Roman"/>
                <a:ea typeface="Calibri" panose="020F0502020204030204" pitchFamily="34" charset="0"/>
                <a:cs typeface="Times-Roman"/>
              </a:rPr>
              <a:t> </a:t>
            </a:r>
            <a:r>
              <a:rPr lang="en-US" sz="5600" i="1" dirty="0">
                <a:effectLst/>
                <a:latin typeface="Times-Italic"/>
                <a:ea typeface="Calibri" panose="020F0502020204030204" pitchFamily="34" charset="0"/>
                <a:cs typeface="Times-Italic"/>
              </a:rPr>
              <a:t>et al.</a:t>
            </a:r>
            <a:r>
              <a:rPr lang="en-US" sz="5600" dirty="0">
                <a:effectLst/>
                <a:latin typeface="Times-Roman"/>
                <a:ea typeface="Calibri" panose="020F0502020204030204" pitchFamily="34" charset="0"/>
                <a:cs typeface="Times-Roman"/>
              </a:rPr>
              <a:t>, “Hyperledger fabric: A distributed operating system for permissioned blockchains,” in </a:t>
            </a:r>
            <a:r>
              <a:rPr lang="en-US" sz="5600" i="1" dirty="0">
                <a:effectLst/>
                <a:latin typeface="Times-Italic"/>
                <a:ea typeface="Calibri" panose="020F0502020204030204" pitchFamily="34" charset="0"/>
                <a:cs typeface="Times-Italic"/>
              </a:rPr>
              <a:t>Proc. ACM 13th </a:t>
            </a:r>
            <a:r>
              <a:rPr lang="en-US" sz="5600" i="1" dirty="0" err="1">
                <a:effectLst/>
                <a:latin typeface="Times-Italic"/>
                <a:ea typeface="Calibri" panose="020F0502020204030204" pitchFamily="34" charset="0"/>
                <a:cs typeface="Times-Italic"/>
              </a:rPr>
              <a:t>EuroSys</a:t>
            </a:r>
            <a:r>
              <a:rPr lang="en-US" sz="5600" i="1" dirty="0">
                <a:effectLst/>
                <a:latin typeface="Times-Italic"/>
                <a:ea typeface="Calibri" panose="020F0502020204030204" pitchFamily="34" charset="0"/>
                <a:cs typeface="Times-Italic"/>
              </a:rPr>
              <a:t> Conf.</a:t>
            </a:r>
            <a:r>
              <a:rPr lang="en-US" sz="5600" dirty="0">
                <a:effectLst/>
                <a:latin typeface="Times-Roman"/>
                <a:ea typeface="Calibri" panose="020F0502020204030204" pitchFamily="34" charset="0"/>
                <a:cs typeface="Times-Roman"/>
              </a:rPr>
              <a:t>, 2018, p. 30.</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5600" dirty="0">
                <a:effectLst/>
                <a:latin typeface="Times-Roman"/>
                <a:ea typeface="Calibri" panose="020F0502020204030204" pitchFamily="34" charset="0"/>
                <a:cs typeface="Times-Roman"/>
              </a:rPr>
              <a:t>[8] V. </a:t>
            </a:r>
            <a:r>
              <a:rPr lang="en-US" sz="5600" dirty="0" err="1">
                <a:effectLst/>
                <a:latin typeface="Times-Roman"/>
                <a:ea typeface="Calibri" panose="020F0502020204030204" pitchFamily="34" charset="0"/>
                <a:cs typeface="Times-Roman"/>
              </a:rPr>
              <a:t>Hassija</a:t>
            </a:r>
            <a:r>
              <a:rPr lang="en-US" sz="5600" dirty="0">
                <a:effectLst/>
                <a:latin typeface="Times-Roman"/>
                <a:ea typeface="Calibri" panose="020F0502020204030204" pitchFamily="34" charset="0"/>
                <a:cs typeface="Times-Roman"/>
              </a:rPr>
              <a:t>, V. </a:t>
            </a:r>
            <a:r>
              <a:rPr lang="en-US" sz="5600" dirty="0" err="1">
                <a:effectLst/>
                <a:latin typeface="Times-Roman"/>
                <a:ea typeface="Calibri" panose="020F0502020204030204" pitchFamily="34" charset="0"/>
                <a:cs typeface="Times-Roman"/>
              </a:rPr>
              <a:t>Chamola</a:t>
            </a:r>
            <a:r>
              <a:rPr lang="en-US" sz="5600" dirty="0">
                <a:effectLst/>
                <a:latin typeface="Times-Roman"/>
                <a:ea typeface="Calibri" panose="020F0502020204030204" pitchFamily="34" charset="0"/>
                <a:cs typeface="Times-Roman"/>
              </a:rPr>
              <a:t>, G. Han, J. J. Rodrigues, and M. </a:t>
            </a:r>
            <a:r>
              <a:rPr lang="en-US" sz="5600" dirty="0" err="1">
                <a:effectLst/>
                <a:latin typeface="Times-Roman"/>
                <a:ea typeface="Calibri" panose="020F0502020204030204" pitchFamily="34" charset="0"/>
                <a:cs typeface="Times-Roman"/>
              </a:rPr>
              <a:t>Guizani</a:t>
            </a:r>
            <a:r>
              <a:rPr lang="en-US" sz="5600" dirty="0">
                <a:effectLst/>
                <a:latin typeface="Times-Roman"/>
                <a:ea typeface="Calibri" panose="020F0502020204030204" pitchFamily="34" charset="0"/>
                <a:cs typeface="Times-Roman"/>
              </a:rPr>
              <a:t>, “</a:t>
            </a:r>
            <a:r>
              <a:rPr lang="en-US" sz="5600" dirty="0" err="1">
                <a:effectLst/>
                <a:latin typeface="Times-Roman"/>
                <a:ea typeface="Calibri" panose="020F0502020204030204" pitchFamily="34" charset="0"/>
                <a:cs typeface="Times-Roman"/>
              </a:rPr>
              <a:t>DAGIoV</a:t>
            </a:r>
            <a:r>
              <a:rPr lang="en-US" sz="5600" dirty="0">
                <a:effectLst/>
                <a:latin typeface="Times-Roman"/>
                <a:ea typeface="Calibri" panose="020F0502020204030204" pitchFamily="34" charset="0"/>
                <a:cs typeface="Times-Roman"/>
              </a:rPr>
              <a:t>: A framework for vehicle to vehicle communication using directed acyclic graph and game theory,” </a:t>
            </a:r>
            <a:r>
              <a:rPr lang="en-US" sz="5600" i="1" dirty="0">
                <a:effectLst/>
                <a:latin typeface="Times-Italic"/>
                <a:ea typeface="Calibri" panose="020F0502020204030204" pitchFamily="34" charset="0"/>
                <a:cs typeface="Times-Italic"/>
              </a:rPr>
              <a:t>IEEE Trans. </a:t>
            </a:r>
            <a:r>
              <a:rPr lang="en-US" sz="5600" i="1" dirty="0" err="1">
                <a:effectLst/>
                <a:latin typeface="Times-Italic"/>
                <a:ea typeface="Calibri" panose="020F0502020204030204" pitchFamily="34" charset="0"/>
                <a:cs typeface="Times-Italic"/>
              </a:rPr>
              <a:t>Veh</a:t>
            </a:r>
            <a:r>
              <a:rPr lang="en-US" sz="5600" i="1" dirty="0">
                <a:effectLst/>
                <a:latin typeface="Times-Italic"/>
                <a:ea typeface="Calibri" panose="020F0502020204030204" pitchFamily="34" charset="0"/>
                <a:cs typeface="Times-Italic"/>
              </a:rPr>
              <a:t>. Technol.</a:t>
            </a:r>
            <a:r>
              <a:rPr lang="en-US" sz="5600" dirty="0">
                <a:effectLst/>
                <a:latin typeface="Times-Roman"/>
                <a:ea typeface="Calibri" panose="020F0502020204030204" pitchFamily="34" charset="0"/>
                <a:cs typeface="Times-Roman"/>
              </a:rPr>
              <a:t>, vol. 69, no. 4, pp. 4182–4191, Jan. 2020</a:t>
            </a:r>
            <a:r>
              <a:rPr lang="en-US" sz="4400" dirty="0">
                <a:effectLst/>
                <a:latin typeface="Times-Roman"/>
                <a:ea typeface="Calibri" panose="020F0502020204030204" pitchFamily="34" charset="0"/>
                <a:cs typeface="Times-Roman"/>
              </a:rPr>
              <a:t>.</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dirty="0">
                <a:solidFill>
                  <a:srgbClr val="7030A0"/>
                </a:solidFill>
                <a:latin typeface="+mn-lt"/>
              </a:rPr>
              <a:t> </a:t>
            </a:r>
            <a:endParaRPr lang="en-IN" dirty="0">
              <a:solidFill>
                <a:srgbClr val="7030A0"/>
              </a:solidFill>
              <a:latin typeface="+mn-lt"/>
            </a:endParaRPr>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25</a:t>
            </a:fld>
            <a:endParaRPr lang="en-IN"/>
          </a:p>
        </p:txBody>
      </p:sp>
    </p:spTree>
    <p:extLst>
      <p:ext uri="{BB962C8B-B14F-4D97-AF65-F5344CB8AC3E}">
        <p14:creationId xmlns:p14="http://schemas.microsoft.com/office/powerpoint/2010/main" val="355445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Objective of the Project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3EE05FC-38D6-EA45-0957-044D82E81D3A}"/>
              </a:ext>
            </a:extLst>
          </p:cNvPr>
          <p:cNvSpPr>
            <a:spLocks noGrp="1"/>
          </p:cNvSpPr>
          <p:nvPr>
            <p:ph type="sldNum" sz="quarter" idx="12"/>
          </p:nvPr>
        </p:nvSpPr>
        <p:spPr/>
        <p:txBody>
          <a:bodyPr/>
          <a:lstStyle/>
          <a:p>
            <a:fld id="{9D3FF152-60F5-4862-82F9-1190556AA56F}" type="slidenum">
              <a:rPr lang="en-IN" smtClean="0"/>
              <a:t>3</a:t>
            </a:fld>
            <a:endParaRPr lang="en-IN"/>
          </a:p>
        </p:txBody>
      </p:sp>
      <p:sp>
        <p:nvSpPr>
          <p:cNvPr id="6" name="TextBox 5">
            <a:extLst>
              <a:ext uri="{FF2B5EF4-FFF2-40B4-BE49-F238E27FC236}">
                <a16:creationId xmlns:a16="http://schemas.microsoft.com/office/drawing/2014/main" id="{D3939856-160F-12B8-6614-B6DDE2830814}"/>
              </a:ext>
            </a:extLst>
          </p:cNvPr>
          <p:cNvSpPr txBox="1"/>
          <p:nvPr/>
        </p:nvSpPr>
        <p:spPr>
          <a:xfrm>
            <a:off x="496272" y="1436915"/>
            <a:ext cx="8151455" cy="3416320"/>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Block chain innovation is an illustration of such innovation that has been drawing in the consideration of Legislatures across the globe lately. Upgraded security, further developed detectability, and most minimal expense foundation engage the block chain to enter different areas. By and large, legislatures discharge tenders to some outsider associations for various tasks. During this interaction, various contenders attempt to snoop the delicate upsides of others to win the delicate. Block chain strategy utilized under different security administration with various model. It is utilized as backend data set model that keeps up with. No. of clients can enlist and make the delicate citation under different division. Administrator will check and give the reaction from the citation result. Administrator or authority check the experience and interaction of executives’ expertise for broadly useful</a:t>
            </a:r>
            <a:r>
              <a:rPr lang="en-US"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400322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4</a:t>
            </a:fld>
            <a:endParaRPr lang="en-IN"/>
          </a:p>
        </p:txBody>
      </p:sp>
      <p:graphicFrame>
        <p:nvGraphicFramePr>
          <p:cNvPr id="7" name="Table 6">
            <a:extLst>
              <a:ext uri="{FF2B5EF4-FFF2-40B4-BE49-F238E27FC236}">
                <a16:creationId xmlns:a16="http://schemas.microsoft.com/office/drawing/2014/main" id="{3F324134-C61B-8668-3D2D-29436F9FE683}"/>
              </a:ext>
            </a:extLst>
          </p:cNvPr>
          <p:cNvGraphicFramePr>
            <a:graphicFrameLocks noGrp="1"/>
          </p:cNvGraphicFramePr>
          <p:nvPr>
            <p:extLst>
              <p:ext uri="{D42A27DB-BD31-4B8C-83A1-F6EECF244321}">
                <p14:modId xmlns:p14="http://schemas.microsoft.com/office/powerpoint/2010/main" val="2495136404"/>
              </p:ext>
            </p:extLst>
          </p:nvPr>
        </p:nvGraphicFramePr>
        <p:xfrm>
          <a:off x="628650" y="1306287"/>
          <a:ext cx="8160786" cy="4979372"/>
        </p:xfrm>
        <a:graphic>
          <a:graphicData uri="http://schemas.openxmlformats.org/drawingml/2006/table">
            <a:tbl>
              <a:tblPr firstRow="1" bandRow="1">
                <a:tableStyleId>{5940675A-B579-460E-94D1-54222C63F5DA}</a:tableStyleId>
              </a:tblPr>
              <a:tblGrid>
                <a:gridCol w="1335064">
                  <a:extLst>
                    <a:ext uri="{9D8B030D-6E8A-4147-A177-3AD203B41FA5}">
                      <a16:colId xmlns:a16="http://schemas.microsoft.com/office/drawing/2014/main" val="2672269899"/>
                    </a:ext>
                  </a:extLst>
                </a:gridCol>
                <a:gridCol w="1068754">
                  <a:extLst>
                    <a:ext uri="{9D8B030D-6E8A-4147-A177-3AD203B41FA5}">
                      <a16:colId xmlns:a16="http://schemas.microsoft.com/office/drawing/2014/main" val="2606119105"/>
                    </a:ext>
                  </a:extLst>
                </a:gridCol>
                <a:gridCol w="761044">
                  <a:extLst>
                    <a:ext uri="{9D8B030D-6E8A-4147-A177-3AD203B41FA5}">
                      <a16:colId xmlns:a16="http://schemas.microsoft.com/office/drawing/2014/main" val="4139034960"/>
                    </a:ext>
                  </a:extLst>
                </a:gridCol>
                <a:gridCol w="1823517">
                  <a:extLst>
                    <a:ext uri="{9D8B030D-6E8A-4147-A177-3AD203B41FA5}">
                      <a16:colId xmlns:a16="http://schemas.microsoft.com/office/drawing/2014/main" val="4031437907"/>
                    </a:ext>
                  </a:extLst>
                </a:gridCol>
                <a:gridCol w="1514474">
                  <a:extLst>
                    <a:ext uri="{9D8B030D-6E8A-4147-A177-3AD203B41FA5}">
                      <a16:colId xmlns:a16="http://schemas.microsoft.com/office/drawing/2014/main" val="4058822431"/>
                    </a:ext>
                  </a:extLst>
                </a:gridCol>
                <a:gridCol w="1657933">
                  <a:extLst>
                    <a:ext uri="{9D8B030D-6E8A-4147-A177-3AD203B41FA5}">
                      <a16:colId xmlns:a16="http://schemas.microsoft.com/office/drawing/2014/main" val="3195010296"/>
                    </a:ext>
                  </a:extLst>
                </a:gridCol>
              </a:tblGrid>
              <a:tr h="767533">
                <a:tc>
                  <a:txBody>
                    <a:bodyPr/>
                    <a:lstStyle/>
                    <a:p>
                      <a:r>
                        <a:rPr lang="en-IN" sz="1600" b="1" dirty="0">
                          <a:latin typeface="Times New Roman" panose="02020603050405020304" pitchFamily="18" charset="0"/>
                          <a:cs typeface="Times New Roman" panose="02020603050405020304" pitchFamily="18" charset="0"/>
                        </a:rPr>
                        <a:t>TITLE</a:t>
                      </a:r>
                    </a:p>
                  </a:txBody>
                  <a:tcPr/>
                </a:tc>
                <a:tc>
                  <a:txBody>
                    <a:bodyPr/>
                    <a:lstStyle/>
                    <a:p>
                      <a:r>
                        <a:rPr lang="en-IN" sz="1600" b="1" dirty="0">
                          <a:latin typeface="Times New Roman" panose="02020603050405020304" pitchFamily="18" charset="0"/>
                          <a:cs typeface="Times New Roman" panose="02020603050405020304" pitchFamily="18" charset="0"/>
                        </a:rPr>
                        <a:t>AUTHOR</a:t>
                      </a:r>
                    </a:p>
                  </a:txBody>
                  <a:tcPr/>
                </a:tc>
                <a:tc>
                  <a:txBody>
                    <a:bodyPr/>
                    <a:lstStyle/>
                    <a:p>
                      <a:r>
                        <a:rPr lang="en-IN" sz="1600" b="1" dirty="0">
                          <a:latin typeface="Times New Roman" panose="02020603050405020304" pitchFamily="18" charset="0"/>
                          <a:cs typeface="Times New Roman" panose="02020603050405020304" pitchFamily="18" charset="0"/>
                        </a:rPr>
                        <a:t>YEAR</a:t>
                      </a:r>
                    </a:p>
                  </a:txBody>
                  <a:tcPr/>
                </a:tc>
                <a:tc>
                  <a:txBody>
                    <a:bodyPr/>
                    <a:lstStyle/>
                    <a:p>
                      <a:r>
                        <a:rPr lang="en-IN" sz="1600" b="1" dirty="0">
                          <a:latin typeface="Times New Roman" panose="02020603050405020304" pitchFamily="18" charset="0"/>
                          <a:cs typeface="Times New Roman" panose="02020603050405020304" pitchFamily="18" charset="0"/>
                        </a:rPr>
                        <a:t>METHODOLOGY</a:t>
                      </a:r>
                    </a:p>
                  </a:txBody>
                  <a:tcPr/>
                </a:tc>
                <a:tc>
                  <a:txBody>
                    <a:bodyPr/>
                    <a:lstStyle/>
                    <a:p>
                      <a:r>
                        <a:rPr lang="en-IN" sz="1600" b="1" dirty="0">
                          <a:latin typeface="Times New Roman" panose="02020603050405020304" pitchFamily="18" charset="0"/>
                          <a:cs typeface="Times New Roman" panose="02020603050405020304" pitchFamily="18" charset="0"/>
                        </a:rPr>
                        <a:t>MERITS</a:t>
                      </a:r>
                    </a:p>
                  </a:txBody>
                  <a:tcPr/>
                </a:tc>
                <a:tc>
                  <a:txBody>
                    <a:bodyPr/>
                    <a:lstStyle/>
                    <a:p>
                      <a:r>
                        <a:rPr lang="en-IN" sz="1600" b="1" dirty="0">
                          <a:latin typeface="Times New Roman" panose="02020603050405020304" pitchFamily="18" charset="0"/>
                          <a:cs typeface="Times New Roman" panose="02020603050405020304" pitchFamily="18" charset="0"/>
                        </a:rPr>
                        <a:t>FUTURE SCOPE</a:t>
                      </a:r>
                    </a:p>
                  </a:txBody>
                  <a:tcPr/>
                </a:tc>
                <a:extLst>
                  <a:ext uri="{0D108BD9-81ED-4DB2-BD59-A6C34878D82A}">
                    <a16:rowId xmlns:a16="http://schemas.microsoft.com/office/drawing/2014/main" val="4246934429"/>
                  </a:ext>
                </a:extLst>
              </a:tr>
              <a:tr h="4211839">
                <a:tc>
                  <a:txBody>
                    <a:bodyPr/>
                    <a:lstStyle/>
                    <a:p>
                      <a:pPr algn="just"/>
                      <a:r>
                        <a:rPr lang="en-US" sz="1600" dirty="0">
                          <a:latin typeface="Times New Roman" panose="02020603050405020304" pitchFamily="18" charset="0"/>
                          <a:cs typeface="Times New Roman" panose="02020603050405020304" pitchFamily="18" charset="0"/>
                        </a:rPr>
                        <a:t>A Generalized Blockchain-Based Government Data Sharing Protocol</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dirty="0" err="1">
                          <a:latin typeface="Times New Roman" panose="02020603050405020304" pitchFamily="18" charset="0"/>
                          <a:cs typeface="Times New Roman" panose="02020603050405020304" pitchFamily="18" charset="0"/>
                        </a:rPr>
                        <a:t>Zilin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Liu, Anjia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Yang, Huang</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Zeng, Changkun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Jiang,   and</a:t>
                      </a:r>
                      <a:r>
                        <a:rPr lang="en-IN" sz="1600" dirty="0">
                          <a:latin typeface="Times New Roman" panose="02020603050405020304" pitchFamily="18" charset="0"/>
                          <a:cs typeface="Times New Roman" panose="02020603050405020304" pitchFamily="18" charset="0"/>
                        </a:rPr>
                        <a:t> Li Ma</a:t>
                      </a:r>
                    </a:p>
                  </a:txBody>
                  <a:tcPr/>
                </a:tc>
                <a:tc>
                  <a:txBody>
                    <a:bodyPr/>
                    <a:lstStyle/>
                    <a:p>
                      <a:r>
                        <a:rPr lang="en-IN" sz="1600" dirty="0">
                          <a:latin typeface="Times New Roman" panose="02020603050405020304" pitchFamily="18" charset="0"/>
                          <a:cs typeface="Times New Roman" panose="02020603050405020304" pitchFamily="18" charset="0"/>
                        </a:rPr>
                        <a:t>2022</a:t>
                      </a:r>
                    </a:p>
                  </a:txBody>
                  <a:tcPr/>
                </a:tc>
                <a:tc>
                  <a:txBody>
                    <a:bodyPr/>
                    <a:lstStyle/>
                    <a:p>
                      <a:pPr algn="just"/>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Adaptor signature and zero-knowledge techniques, the proposed protocol ensures a secure and fair data sharing process and is compatible with various blockchains since it only requires the underlying blockchain to perform signature verification.</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It would be compatible with a wide variety of blockchains</a:t>
                      </a:r>
                      <a:r>
                        <a:rPr lang="en-IN" sz="1600" b="1"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a:endParaRPr lang="en-IN" sz="1600" b="1" dirty="0">
                        <a:latin typeface="Times New Roman" panose="02020603050405020304" pitchFamily="18" charset="0"/>
                        <a:cs typeface="Times New Roman" panose="02020603050405020304" pitchFamily="18" charset="0"/>
                      </a:endParaRPr>
                    </a:p>
                    <a:p>
                      <a:pPr algn="just"/>
                      <a:r>
                        <a:rPr lang="en-IN" sz="1600" b="1" dirty="0">
                          <a:latin typeface="Times New Roman" panose="02020603050405020304" pitchFamily="18" charset="0"/>
                          <a:cs typeface="Times New Roman" panose="02020603050405020304" pitchFamily="18" charset="0"/>
                        </a:rPr>
                        <a:t>DE-MERITS</a:t>
                      </a:r>
                      <a:r>
                        <a:rPr lang="en-IN" sz="1600" dirty="0">
                          <a:latin typeface="Times New Roman" panose="02020603050405020304" pitchFamily="18" charset="0"/>
                          <a:cs typeface="Times New Roman" panose="02020603050405020304" pitchFamily="18" charset="0"/>
                        </a:rPr>
                        <a:t>:</a:t>
                      </a:r>
                    </a:p>
                    <a:p>
                      <a:pPr algn="just"/>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These data are widely stored in different units, departments, and network environments so it is difficult for them to be shared between departments.</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dirty="0">
                          <a:latin typeface="Times New Roman" panose="02020603050405020304" pitchFamily="18" charset="0"/>
                          <a:cs typeface="Times New Roman" panose="02020603050405020304" pitchFamily="18" charset="0"/>
                        </a:rPr>
                        <a:t>Tool to realize </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the malicious party that cannot obtain more information than the transaction signature, which prevents him from further analysis of the transactions and protects the users’ privacy.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53907870"/>
                  </a:ext>
                </a:extLst>
              </a:tr>
            </a:tbl>
          </a:graphicData>
        </a:graphic>
      </p:graphicFrame>
    </p:spTree>
    <p:extLst>
      <p:ext uri="{BB962C8B-B14F-4D97-AF65-F5344CB8AC3E}">
        <p14:creationId xmlns:p14="http://schemas.microsoft.com/office/powerpoint/2010/main" val="33433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5</a:t>
            </a:fld>
            <a:endParaRPr lang="en-IN"/>
          </a:p>
        </p:txBody>
      </p:sp>
      <p:graphicFrame>
        <p:nvGraphicFramePr>
          <p:cNvPr id="3" name="Table 2">
            <a:extLst>
              <a:ext uri="{FF2B5EF4-FFF2-40B4-BE49-F238E27FC236}">
                <a16:creationId xmlns:a16="http://schemas.microsoft.com/office/drawing/2014/main" id="{382113CF-0E23-83EF-6B38-66A943D31C90}"/>
              </a:ext>
            </a:extLst>
          </p:cNvPr>
          <p:cNvGraphicFramePr>
            <a:graphicFrameLocks noGrp="1"/>
          </p:cNvGraphicFramePr>
          <p:nvPr>
            <p:extLst>
              <p:ext uri="{D42A27DB-BD31-4B8C-83A1-F6EECF244321}">
                <p14:modId xmlns:p14="http://schemas.microsoft.com/office/powerpoint/2010/main" val="3514216942"/>
              </p:ext>
            </p:extLst>
          </p:nvPr>
        </p:nvGraphicFramePr>
        <p:xfrm>
          <a:off x="628650" y="939218"/>
          <a:ext cx="7955514" cy="4976755"/>
        </p:xfrm>
        <a:graphic>
          <a:graphicData uri="http://schemas.openxmlformats.org/drawingml/2006/table">
            <a:tbl>
              <a:tblPr firstRow="1" bandRow="1">
                <a:tableStyleId>{5940675A-B579-460E-94D1-54222C63F5DA}</a:tableStyleId>
              </a:tblPr>
              <a:tblGrid>
                <a:gridCol w="1228142">
                  <a:extLst>
                    <a:ext uri="{9D8B030D-6E8A-4147-A177-3AD203B41FA5}">
                      <a16:colId xmlns:a16="http://schemas.microsoft.com/office/drawing/2014/main" val="1425139953"/>
                    </a:ext>
                  </a:extLst>
                </a:gridCol>
                <a:gridCol w="1175657">
                  <a:extLst>
                    <a:ext uri="{9D8B030D-6E8A-4147-A177-3AD203B41FA5}">
                      <a16:colId xmlns:a16="http://schemas.microsoft.com/office/drawing/2014/main" val="3358421865"/>
                    </a:ext>
                  </a:extLst>
                </a:gridCol>
                <a:gridCol w="886408">
                  <a:extLst>
                    <a:ext uri="{9D8B030D-6E8A-4147-A177-3AD203B41FA5}">
                      <a16:colId xmlns:a16="http://schemas.microsoft.com/office/drawing/2014/main" val="1108991679"/>
                    </a:ext>
                  </a:extLst>
                </a:gridCol>
                <a:gridCol w="1875453">
                  <a:extLst>
                    <a:ext uri="{9D8B030D-6E8A-4147-A177-3AD203B41FA5}">
                      <a16:colId xmlns:a16="http://schemas.microsoft.com/office/drawing/2014/main" val="2904853071"/>
                    </a:ext>
                  </a:extLst>
                </a:gridCol>
                <a:gridCol w="1420521">
                  <a:extLst>
                    <a:ext uri="{9D8B030D-6E8A-4147-A177-3AD203B41FA5}">
                      <a16:colId xmlns:a16="http://schemas.microsoft.com/office/drawing/2014/main" val="1200473717"/>
                    </a:ext>
                  </a:extLst>
                </a:gridCol>
                <a:gridCol w="1369333">
                  <a:extLst>
                    <a:ext uri="{9D8B030D-6E8A-4147-A177-3AD203B41FA5}">
                      <a16:colId xmlns:a16="http://schemas.microsoft.com/office/drawing/2014/main" val="1907106399"/>
                    </a:ext>
                  </a:extLst>
                </a:gridCol>
              </a:tblGrid>
              <a:tr h="466788">
                <a:tc>
                  <a:txBody>
                    <a:bodyPr/>
                    <a:lstStyle/>
                    <a:p>
                      <a:r>
                        <a:rPr lang="en-IN" sz="1600" b="1" dirty="0">
                          <a:latin typeface="Times New Roman" panose="02020603050405020304" pitchFamily="18" charset="0"/>
                          <a:cs typeface="Times New Roman" panose="02020603050405020304" pitchFamily="18" charset="0"/>
                        </a:rPr>
                        <a:t>TITLE</a:t>
                      </a:r>
                    </a:p>
                  </a:txBody>
                  <a:tcPr/>
                </a:tc>
                <a:tc>
                  <a:txBody>
                    <a:bodyPr/>
                    <a:lstStyle/>
                    <a:p>
                      <a:r>
                        <a:rPr lang="en-IN" sz="1600" b="1" dirty="0">
                          <a:latin typeface="Times New Roman" panose="02020603050405020304" pitchFamily="18" charset="0"/>
                          <a:cs typeface="Times New Roman" panose="02020603050405020304" pitchFamily="18" charset="0"/>
                        </a:rPr>
                        <a:t>AUTHOR</a:t>
                      </a:r>
                    </a:p>
                  </a:txBody>
                  <a:tcPr/>
                </a:tc>
                <a:tc>
                  <a:txBody>
                    <a:bodyPr/>
                    <a:lstStyle/>
                    <a:p>
                      <a:r>
                        <a:rPr lang="en-IN" sz="1600" b="1" dirty="0">
                          <a:latin typeface="Times New Roman" panose="02020603050405020304" pitchFamily="18" charset="0"/>
                          <a:cs typeface="Times New Roman" panose="02020603050405020304" pitchFamily="18" charset="0"/>
                        </a:rPr>
                        <a:t>YEAR</a:t>
                      </a:r>
                    </a:p>
                  </a:txBody>
                  <a:tcPr/>
                </a:tc>
                <a:tc>
                  <a:txBody>
                    <a:bodyPr/>
                    <a:lstStyle/>
                    <a:p>
                      <a:r>
                        <a:rPr lang="en-IN" sz="1600" b="1" dirty="0">
                          <a:latin typeface="Times New Roman" panose="02020603050405020304" pitchFamily="18" charset="0"/>
                          <a:cs typeface="Times New Roman" panose="02020603050405020304" pitchFamily="18" charset="0"/>
                        </a:rPr>
                        <a:t>METHODOLOGY</a:t>
                      </a:r>
                    </a:p>
                  </a:txBody>
                  <a:tcPr/>
                </a:tc>
                <a:tc>
                  <a:txBody>
                    <a:bodyPr/>
                    <a:lstStyle/>
                    <a:p>
                      <a:r>
                        <a:rPr lang="en-IN" sz="1600" b="1" dirty="0">
                          <a:latin typeface="Times New Roman" panose="02020603050405020304" pitchFamily="18" charset="0"/>
                          <a:cs typeface="Times New Roman" panose="02020603050405020304" pitchFamily="18" charset="0"/>
                        </a:rPr>
                        <a:t>MERITS</a:t>
                      </a:r>
                    </a:p>
                  </a:txBody>
                  <a:tcPr/>
                </a:tc>
                <a:tc>
                  <a:txBody>
                    <a:bodyPr/>
                    <a:lstStyle/>
                    <a:p>
                      <a:r>
                        <a:rPr lang="en-IN" sz="1600" b="1" dirty="0">
                          <a:latin typeface="Times New Roman" panose="02020603050405020304" pitchFamily="18" charset="0"/>
                          <a:cs typeface="Times New Roman" panose="02020603050405020304" pitchFamily="18" charset="0"/>
                        </a:rPr>
                        <a:t>FUTURE SCOPE</a:t>
                      </a:r>
                    </a:p>
                  </a:txBody>
                  <a:tcPr/>
                </a:tc>
                <a:extLst>
                  <a:ext uri="{0D108BD9-81ED-4DB2-BD59-A6C34878D82A}">
                    <a16:rowId xmlns:a16="http://schemas.microsoft.com/office/drawing/2014/main" val="1302310515"/>
                  </a:ext>
                </a:extLst>
              </a:tr>
              <a:tr h="4397635">
                <a:tc>
                  <a:txBody>
                    <a:bodyPr/>
                    <a:lstStyle/>
                    <a:p>
                      <a:r>
                        <a:rPr lang="en-US" sz="1600" dirty="0">
                          <a:latin typeface="Times New Roman" panose="02020603050405020304" pitchFamily="18" charset="0"/>
                          <a:cs typeface="Times New Roman" panose="02020603050405020304" pitchFamily="18" charset="0"/>
                        </a:rPr>
                        <a:t>A Blockchain and Edge-Computing-Based Secure Framework for Government Tender Allocation</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Vikas Hassija , Vinay Chamola,</a:t>
                      </a:r>
                    </a:p>
                    <a:p>
                      <a:r>
                        <a:rPr lang="en-IN" sz="1600" dirty="0">
                          <a:latin typeface="Times New Roman" panose="02020603050405020304" pitchFamily="18" charset="0"/>
                          <a:cs typeface="Times New Roman" panose="02020603050405020304" pitchFamily="18" charset="0"/>
                        </a:rPr>
                        <a:t>Dara Nanda Gopala Krishna , Neeraj Kumar</a:t>
                      </a:r>
                    </a:p>
                  </a:txBody>
                  <a:tcPr/>
                </a:tc>
                <a:tc>
                  <a:txBody>
                    <a:bodyPr/>
                    <a:lstStyle/>
                    <a:p>
                      <a:r>
                        <a:rPr lang="en-IN" sz="1600" dirty="0">
                          <a:latin typeface="Times New Roman" panose="02020603050405020304" pitchFamily="18" charset="0"/>
                          <a:cs typeface="Times New Roman" panose="02020603050405020304" pitchFamily="18" charset="0"/>
                        </a:rPr>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rPr>
                        <a:t>Consensus </a:t>
                      </a:r>
                      <a:r>
                        <a:rPr lang="en-IN" sz="1600" dirty="0" err="1">
                          <a:latin typeface="Times New Roman" panose="02020603050405020304" pitchFamily="18" charset="0"/>
                          <a:cs typeface="Times New Roman" panose="02020603050405020304" pitchFamily="18" charset="0"/>
                        </a:rPr>
                        <a:t>algorithm,AES</a:t>
                      </a:r>
                      <a:r>
                        <a:rPr lang="en-IN" sz="1600" dirty="0">
                          <a:latin typeface="Times New Roman" panose="02020603050405020304" pitchFamily="18" charset="0"/>
                          <a:cs typeface="Times New Roman" panose="02020603050405020304" pitchFamily="18" charset="0"/>
                        </a:rPr>
                        <a:t> and iterative auction algorithm.</a:t>
                      </a:r>
                      <a:r>
                        <a:rPr lang="en-US" sz="1600" dirty="0">
                          <a:latin typeface="Times New Roman" panose="02020603050405020304" pitchFamily="18" charset="0"/>
                          <a:cs typeface="Times New Roman" panose="02020603050405020304" pitchFamily="18" charset="0"/>
                        </a:rPr>
                        <a:t> Using Ethereum, we can control data access by the network nodes based on identity authentication. Only the nodes that are allowed to view or verify the particular data get access to the files.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We have used Ethereum to implement the end-</a:t>
                      </a:r>
                      <a:r>
                        <a:rPr lang="en-IN" altLang="en-US" sz="1600"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o-end edge computing framework for a government tender workflow.</a:t>
                      </a: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DEMERITS:</a:t>
                      </a:r>
                    </a:p>
                    <a:p>
                      <a:pPr algn="just"/>
                      <a:endParaRPr lang="en-US" sz="1600" b="0" dirty="0">
                        <a:solidFill>
                          <a:schemeClr val="tx1"/>
                        </a:solidFill>
                        <a:latin typeface="Times New Roman" panose="02020603050405020304" pitchFamily="18" charset="0"/>
                        <a:cs typeface="Times New Roman" panose="02020603050405020304" pitchFamily="18" charset="0"/>
                      </a:endParaRPr>
                    </a:p>
                    <a:p>
                      <a:pPr algn="just"/>
                      <a:r>
                        <a:rPr lang="en-US" sz="1600" b="0" dirty="0">
                          <a:solidFill>
                            <a:schemeClr val="tx1"/>
                          </a:solidFill>
                          <a:effectLst/>
                          <a:latin typeface="Times New Roman" panose="02020603050405020304" pitchFamily="18" charset="0"/>
                          <a:cs typeface="Times New Roman" panose="02020603050405020304" pitchFamily="18" charset="0"/>
                        </a:rPr>
                        <a:t>It takes to long time to process the data with less efficiency.</a:t>
                      </a:r>
                      <a:endParaRPr lang="en-IN" sz="1600" b="0" dirty="0">
                        <a:solidFill>
                          <a:schemeClr val="bg1"/>
                        </a:solidFill>
                        <a:effectLst/>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To store the digital data  without any co-related or misreported because the loss of digital data would be much more than the harm that was faced due to the loss of physical files.</a:t>
                      </a:r>
                      <a:endParaRPr lang="en-IN" sz="1600" dirty="0">
                        <a:highlight>
                          <a:srgbClr val="FFFF00"/>
                        </a:highligh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4329583"/>
                  </a:ext>
                </a:extLst>
              </a:tr>
            </a:tbl>
          </a:graphicData>
        </a:graphic>
      </p:graphicFrame>
    </p:spTree>
    <p:extLst>
      <p:ext uri="{BB962C8B-B14F-4D97-AF65-F5344CB8AC3E}">
        <p14:creationId xmlns:p14="http://schemas.microsoft.com/office/powerpoint/2010/main" val="329505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6</a:t>
            </a:fld>
            <a:endParaRPr lang="en-IN"/>
          </a:p>
        </p:txBody>
      </p:sp>
      <p:graphicFrame>
        <p:nvGraphicFramePr>
          <p:cNvPr id="3" name="Table 2">
            <a:extLst>
              <a:ext uri="{FF2B5EF4-FFF2-40B4-BE49-F238E27FC236}">
                <a16:creationId xmlns:a16="http://schemas.microsoft.com/office/drawing/2014/main" id="{F1E0BFBA-608F-7599-8B08-8030B49313E4}"/>
              </a:ext>
            </a:extLst>
          </p:cNvPr>
          <p:cNvGraphicFramePr>
            <a:graphicFrameLocks noGrp="1"/>
          </p:cNvGraphicFramePr>
          <p:nvPr>
            <p:extLst>
              <p:ext uri="{D42A27DB-BD31-4B8C-83A1-F6EECF244321}">
                <p14:modId xmlns:p14="http://schemas.microsoft.com/office/powerpoint/2010/main" val="3807466537"/>
              </p:ext>
            </p:extLst>
          </p:nvPr>
        </p:nvGraphicFramePr>
        <p:xfrm>
          <a:off x="426292" y="1218358"/>
          <a:ext cx="8291415" cy="5137993"/>
        </p:xfrm>
        <a:graphic>
          <a:graphicData uri="http://schemas.openxmlformats.org/drawingml/2006/table">
            <a:tbl>
              <a:tblPr firstRow="1" bandRow="1">
                <a:tableStyleId>{5940675A-B579-460E-94D1-54222C63F5DA}</a:tableStyleId>
              </a:tblPr>
              <a:tblGrid>
                <a:gridCol w="1356434">
                  <a:extLst>
                    <a:ext uri="{9D8B030D-6E8A-4147-A177-3AD203B41FA5}">
                      <a16:colId xmlns:a16="http://schemas.microsoft.com/office/drawing/2014/main" val="1041289941"/>
                    </a:ext>
                  </a:extLst>
                </a:gridCol>
                <a:gridCol w="1085862">
                  <a:extLst>
                    <a:ext uri="{9D8B030D-6E8A-4147-A177-3AD203B41FA5}">
                      <a16:colId xmlns:a16="http://schemas.microsoft.com/office/drawing/2014/main" val="1262382971"/>
                    </a:ext>
                  </a:extLst>
                </a:gridCol>
                <a:gridCol w="773226">
                  <a:extLst>
                    <a:ext uri="{9D8B030D-6E8A-4147-A177-3AD203B41FA5}">
                      <a16:colId xmlns:a16="http://schemas.microsoft.com/office/drawing/2014/main" val="523135446"/>
                    </a:ext>
                  </a:extLst>
                </a:gridCol>
                <a:gridCol w="1641078">
                  <a:extLst>
                    <a:ext uri="{9D8B030D-6E8A-4147-A177-3AD203B41FA5}">
                      <a16:colId xmlns:a16="http://schemas.microsoft.com/office/drawing/2014/main" val="3172536506"/>
                    </a:ext>
                  </a:extLst>
                </a:gridCol>
                <a:gridCol w="1750344">
                  <a:extLst>
                    <a:ext uri="{9D8B030D-6E8A-4147-A177-3AD203B41FA5}">
                      <a16:colId xmlns:a16="http://schemas.microsoft.com/office/drawing/2014/main" val="1383253355"/>
                    </a:ext>
                  </a:extLst>
                </a:gridCol>
                <a:gridCol w="1684471">
                  <a:extLst>
                    <a:ext uri="{9D8B030D-6E8A-4147-A177-3AD203B41FA5}">
                      <a16:colId xmlns:a16="http://schemas.microsoft.com/office/drawing/2014/main" val="3194021568"/>
                    </a:ext>
                  </a:extLst>
                </a:gridCol>
              </a:tblGrid>
              <a:tr h="791984">
                <a:tc>
                  <a:txBody>
                    <a:bodyPr/>
                    <a:lstStyle/>
                    <a:p>
                      <a:r>
                        <a:rPr lang="en-IN" sz="1600" b="1" dirty="0">
                          <a:latin typeface="Times New Roman" panose="02020603050405020304" pitchFamily="18" charset="0"/>
                          <a:cs typeface="Times New Roman" panose="02020603050405020304" pitchFamily="18" charset="0"/>
                        </a:rPr>
                        <a:t>TITLE</a:t>
                      </a:r>
                    </a:p>
                  </a:txBody>
                  <a:tcPr/>
                </a:tc>
                <a:tc>
                  <a:txBody>
                    <a:bodyPr/>
                    <a:lstStyle/>
                    <a:p>
                      <a:r>
                        <a:rPr lang="en-IN" sz="1600" b="1" dirty="0">
                          <a:latin typeface="Times New Roman" panose="02020603050405020304" pitchFamily="18" charset="0"/>
                          <a:cs typeface="Times New Roman" panose="02020603050405020304" pitchFamily="18" charset="0"/>
                        </a:rPr>
                        <a:t>AUTHOR</a:t>
                      </a:r>
                    </a:p>
                  </a:txBody>
                  <a:tcPr/>
                </a:tc>
                <a:tc>
                  <a:txBody>
                    <a:bodyPr/>
                    <a:lstStyle/>
                    <a:p>
                      <a:r>
                        <a:rPr lang="en-IN" sz="1600" b="1" dirty="0">
                          <a:latin typeface="Times New Roman" panose="02020603050405020304" pitchFamily="18" charset="0"/>
                          <a:cs typeface="Times New Roman" panose="02020603050405020304" pitchFamily="18" charset="0"/>
                        </a:rPr>
                        <a:t>YEAR</a:t>
                      </a:r>
                    </a:p>
                  </a:txBody>
                  <a:tcPr/>
                </a:tc>
                <a:tc>
                  <a:txBody>
                    <a:bodyPr/>
                    <a:lstStyle/>
                    <a:p>
                      <a:r>
                        <a:rPr lang="en-IN" sz="1600" b="1" dirty="0">
                          <a:latin typeface="Times New Roman" panose="02020603050405020304" pitchFamily="18" charset="0"/>
                          <a:cs typeface="Times New Roman" panose="02020603050405020304" pitchFamily="18" charset="0"/>
                        </a:rPr>
                        <a:t>METHODOLOGY</a:t>
                      </a:r>
                    </a:p>
                  </a:txBody>
                  <a:tcPr/>
                </a:tc>
                <a:tc>
                  <a:txBody>
                    <a:bodyPr/>
                    <a:lstStyle/>
                    <a:p>
                      <a:r>
                        <a:rPr lang="en-IN" sz="1600" b="1" dirty="0">
                          <a:latin typeface="Times New Roman" panose="02020603050405020304" pitchFamily="18" charset="0"/>
                          <a:cs typeface="Times New Roman" panose="02020603050405020304" pitchFamily="18" charset="0"/>
                        </a:rPr>
                        <a:t>MERITS AND DE-MERITS</a:t>
                      </a:r>
                    </a:p>
                  </a:txBody>
                  <a:tcPr/>
                </a:tc>
                <a:tc>
                  <a:txBody>
                    <a:bodyPr/>
                    <a:lstStyle/>
                    <a:p>
                      <a:r>
                        <a:rPr lang="en-IN" sz="1600" b="1" dirty="0">
                          <a:latin typeface="Times New Roman" panose="02020603050405020304" pitchFamily="18" charset="0"/>
                          <a:cs typeface="Times New Roman" panose="02020603050405020304" pitchFamily="18" charset="0"/>
                        </a:rPr>
                        <a:t>FUTURE SCOPE</a:t>
                      </a:r>
                    </a:p>
                  </a:txBody>
                  <a:tcPr/>
                </a:tc>
                <a:extLst>
                  <a:ext uri="{0D108BD9-81ED-4DB2-BD59-A6C34878D82A}">
                    <a16:rowId xmlns:a16="http://schemas.microsoft.com/office/drawing/2014/main" val="811802103"/>
                  </a:ext>
                </a:extLst>
              </a:tr>
              <a:tr h="4346009">
                <a:tc>
                  <a:txBody>
                    <a:bodyPr/>
                    <a:lstStyle/>
                    <a:p>
                      <a:pPr algn="just"/>
                      <a:r>
                        <a:rPr lang="en-US" sz="1600" dirty="0">
                          <a:latin typeface="Times New Roman" panose="02020603050405020304" pitchFamily="18" charset="0"/>
                          <a:cs typeface="Times New Roman" panose="02020603050405020304" pitchFamily="18" charset="0"/>
                        </a:rPr>
                        <a:t>A Generalized Blockchain-Based Government Data Sharing Protocol</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dirty="0" err="1">
                          <a:latin typeface="Times New Roman" panose="02020603050405020304" pitchFamily="18" charset="0"/>
                          <a:cs typeface="Times New Roman" panose="02020603050405020304" pitchFamily="18" charset="0"/>
                        </a:rPr>
                        <a:t>Zilin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Liu, Anjia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Yang, Huang</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Zeng, Changkun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Jiang,   and</a:t>
                      </a:r>
                      <a:r>
                        <a:rPr lang="en-IN" sz="1600" dirty="0">
                          <a:latin typeface="Times New Roman" panose="02020603050405020304" pitchFamily="18" charset="0"/>
                          <a:cs typeface="Times New Roman" panose="02020603050405020304" pitchFamily="18" charset="0"/>
                        </a:rPr>
                        <a:t> Li Ma</a:t>
                      </a:r>
                    </a:p>
                  </a:txBody>
                  <a:tcPr/>
                </a:tc>
                <a:tc>
                  <a:txBody>
                    <a:bodyPr/>
                    <a:lstStyle/>
                    <a:p>
                      <a:r>
                        <a:rPr lang="en-IN" sz="1600" dirty="0">
                          <a:latin typeface="Times New Roman" panose="02020603050405020304" pitchFamily="18" charset="0"/>
                          <a:cs typeface="Times New Roman" panose="02020603050405020304" pitchFamily="18" charset="0"/>
                        </a:rPr>
                        <a:t>2022</a:t>
                      </a:r>
                    </a:p>
                  </a:txBody>
                  <a:tcPr/>
                </a:tc>
                <a:tc>
                  <a:txBody>
                    <a:bodyPr/>
                    <a:lstStyle/>
                    <a:p>
                      <a:pPr algn="just"/>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Adaptor signature and zero-knowledge techniques, the proposed protocol ensures a secure and fair data sharing process and is compatible with various blockchains since it only requires the underlying blockchain to perform signature verification.</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It would be compatible with a wide variety of blockchains</a:t>
                      </a:r>
                      <a:r>
                        <a:rPr lang="en-IN" sz="1600" b="1"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a:endParaRPr lang="en-IN" sz="1600" b="1" dirty="0">
                        <a:latin typeface="Times New Roman" panose="02020603050405020304" pitchFamily="18" charset="0"/>
                        <a:cs typeface="Times New Roman" panose="02020603050405020304" pitchFamily="18" charset="0"/>
                      </a:endParaRPr>
                    </a:p>
                    <a:p>
                      <a:pPr algn="just"/>
                      <a:r>
                        <a:rPr lang="en-IN" sz="1600" b="1" dirty="0">
                          <a:latin typeface="Times New Roman" panose="02020603050405020304" pitchFamily="18" charset="0"/>
                          <a:cs typeface="Times New Roman" panose="02020603050405020304" pitchFamily="18" charset="0"/>
                        </a:rPr>
                        <a:t>DE-MERITS</a:t>
                      </a:r>
                      <a:r>
                        <a:rPr lang="en-IN" sz="1600" dirty="0">
                          <a:latin typeface="Times New Roman" panose="02020603050405020304" pitchFamily="18" charset="0"/>
                          <a:cs typeface="Times New Roman" panose="02020603050405020304" pitchFamily="18" charset="0"/>
                        </a:rPr>
                        <a:t>:</a:t>
                      </a:r>
                    </a:p>
                    <a:p>
                      <a:pPr algn="just"/>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These data are widely stored in different units, departments, and network environments so it is difficult for them to be shared between departments.</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dirty="0">
                          <a:latin typeface="Times New Roman" panose="02020603050405020304" pitchFamily="18" charset="0"/>
                          <a:cs typeface="Times New Roman" panose="02020603050405020304" pitchFamily="18" charset="0"/>
                        </a:rPr>
                        <a:t>Tool to realize </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the malicious party that cannot obtain more information than the transaction signature, which prevents him from further analysis of the transactions and protects the users’ privacy.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82170546"/>
                  </a:ext>
                </a:extLst>
              </a:tr>
            </a:tbl>
          </a:graphicData>
        </a:graphic>
      </p:graphicFrame>
    </p:spTree>
    <p:extLst>
      <p:ext uri="{BB962C8B-B14F-4D97-AF65-F5344CB8AC3E}">
        <p14:creationId xmlns:p14="http://schemas.microsoft.com/office/powerpoint/2010/main" val="404964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9985F6D-C615-D78B-6019-8D3BBB5A2B93}"/>
              </a:ext>
            </a:extLst>
          </p:cNvPr>
          <p:cNvSpPr>
            <a:spLocks noGrp="1"/>
          </p:cNvSpPr>
          <p:nvPr>
            <p:ph type="sldNum" sz="quarter" idx="12"/>
          </p:nvPr>
        </p:nvSpPr>
        <p:spPr/>
        <p:txBody>
          <a:bodyPr/>
          <a:lstStyle/>
          <a:p>
            <a:fld id="{9D3FF152-60F5-4862-82F9-1190556AA56F}" type="slidenum">
              <a:rPr lang="en-IN" smtClean="0"/>
              <a:t>7</a:t>
            </a:fld>
            <a:endParaRPr lang="en-IN"/>
          </a:p>
        </p:txBody>
      </p:sp>
      <p:sp>
        <p:nvSpPr>
          <p:cNvPr id="5" name="TextBox 4">
            <a:extLst>
              <a:ext uri="{FF2B5EF4-FFF2-40B4-BE49-F238E27FC236}">
                <a16:creationId xmlns:a16="http://schemas.microsoft.com/office/drawing/2014/main" id="{6A517F07-5F9F-8B3D-85A2-26F8197D4D8D}"/>
              </a:ext>
            </a:extLst>
          </p:cNvPr>
          <p:cNvSpPr txBox="1"/>
          <p:nvPr/>
        </p:nvSpPr>
        <p:spPr>
          <a:xfrm>
            <a:off x="492190" y="1772816"/>
            <a:ext cx="8166617"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aim to address these issues to build a transparent and secure edge computing infrastructure for the allocation of government tenders which not only eliminates the need for human supervision or intervention but also makes it easy for the government to keep track and update its policies as time progresses.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solve this issue, we propose the framework to use blockchain technology for creating a decentralized system to perform government tendering processes with ease, transparent, auditable, and immutable.</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6665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8</a:t>
            </a:fld>
            <a:endParaRPr lang="en-IN"/>
          </a:p>
        </p:txBody>
      </p:sp>
      <p:sp>
        <p:nvSpPr>
          <p:cNvPr id="5" name="TextBox 4">
            <a:extLst>
              <a:ext uri="{FF2B5EF4-FFF2-40B4-BE49-F238E27FC236}">
                <a16:creationId xmlns:a16="http://schemas.microsoft.com/office/drawing/2014/main" id="{6F673F0F-A26C-A390-BFB5-C49E0D10E189}"/>
              </a:ext>
            </a:extLst>
          </p:cNvPr>
          <p:cNvSpPr txBox="1"/>
          <p:nvPr/>
        </p:nvSpPr>
        <p:spPr>
          <a:xfrm>
            <a:off x="320739" y="1119673"/>
            <a:ext cx="8502521" cy="4662815"/>
          </a:xfrm>
          <a:prstGeom prst="rect">
            <a:avLst/>
          </a:prstGeom>
          <a:noFill/>
        </p:spPr>
        <p:txBody>
          <a:bodyPr wrap="square" rtlCol="0">
            <a:spAutoFit/>
          </a:bodyPr>
          <a:lstStyle/>
          <a:p>
            <a:pPr marL="285750" indent="-285750" algn="just">
              <a:buFont typeface="Courier New" panose="02070309020205020404" pitchFamily="49" charset="0"/>
              <a:buChar char="o"/>
              <a:tabLst>
                <a:tab pos="2057400" algn="l"/>
              </a:tabLst>
            </a:pPr>
            <a:r>
              <a:rPr lang="en-US" dirty="0">
                <a:effectLst/>
                <a:latin typeface="Times New Roman" panose="02020603050405020304" pitchFamily="18" charset="0"/>
                <a:cs typeface="Times New Roman" panose="02020603050405020304" pitchFamily="18" charset="0"/>
              </a:rPr>
              <a:t>A permissioned blockchain network can provide the necessary transparency to effectively implement government policies for the benefit of the citizens of the country and fix responsibilities in case of abuse of the system.</a:t>
            </a:r>
          </a:p>
          <a:p>
            <a:pPr marL="285750" indent="-285750" algn="just">
              <a:buFont typeface="Courier New" panose="02070309020205020404" pitchFamily="49" charset="0"/>
              <a:buChar char="o"/>
              <a:tabLst>
                <a:tab pos="2057400" algn="l"/>
              </a:tabLst>
            </a:pPr>
            <a:endParaRPr lang="en-IN" dirty="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tabLst>
                <a:tab pos="2057400" algn="l"/>
              </a:tabLst>
            </a:pPr>
            <a:r>
              <a:rPr lang="en-US" kern="1800" dirty="0">
                <a:effectLst/>
                <a:latin typeface="Times New Roman" panose="02020603050405020304" pitchFamily="18" charset="0"/>
                <a:cs typeface="Times New Roman" panose="02020603050405020304" pitchFamily="18" charset="0"/>
              </a:rPr>
              <a:t>Hash Function – SHA 256 algorithm</a:t>
            </a:r>
            <a:r>
              <a:rPr lang="en-US" kern="1800" dirty="0">
                <a:latin typeface="Times New Roman" panose="02020603050405020304" pitchFamily="18" charset="0"/>
                <a:cs typeface="Times New Roman" panose="02020603050405020304" pitchFamily="18" charset="0"/>
              </a:rPr>
              <a:t>:</a:t>
            </a:r>
            <a:endParaRPr lang="en-IN" dirty="0">
              <a:effectLst/>
              <a:latin typeface="Times New Roman" panose="02020603050405020304" pitchFamily="18" charset="0"/>
              <a:ea typeface="Calibri" panose="020F0502020204030204"/>
              <a:cs typeface="Times New Roman" panose="02020603050405020304" pitchFamily="18" charset="0"/>
            </a:endParaRPr>
          </a:p>
          <a:p>
            <a:pPr algn="just">
              <a:lnSpc>
                <a:spcPct val="150000"/>
              </a:lnSpc>
              <a:tabLst>
                <a:tab pos="2057400" algn="l"/>
              </a:tabLst>
            </a:pPr>
            <a:r>
              <a:rPr lang="en-IN" dirty="0">
                <a:effectLst/>
                <a:latin typeface="Times New Roman" panose="02020603050405020304" pitchFamily="18" charset="0"/>
                <a:ea typeface="Calibri" panose="020F0502020204030204"/>
                <a:cs typeface="Times New Roman" panose="02020603050405020304" pitchFamily="18" charset="0"/>
              </a:rPr>
              <a:t>                      It takes a piece of information and passes it through the function that performs mathematical operations on the plaintext . This function is called hash function.</a:t>
            </a:r>
          </a:p>
          <a:p>
            <a:pPr marL="285750" indent="-285750" algn="just">
              <a:lnSpc>
                <a:spcPct val="150000"/>
              </a:lnSpc>
              <a:buFont typeface="Courier New" panose="02070309020205020404" pitchFamily="49" charset="0"/>
              <a:buChar char="o"/>
              <a:tabLst>
                <a:tab pos="2057400" algn="l"/>
              </a:tabLst>
            </a:pPr>
            <a:r>
              <a:rPr lang="en-US" kern="1800" dirty="0">
                <a:effectLst/>
                <a:latin typeface="Times New Roman" panose="02020603050405020304" pitchFamily="18" charset="0"/>
                <a:cs typeface="Times New Roman" panose="02020603050405020304" pitchFamily="18" charset="0"/>
              </a:rPr>
              <a:t>It gives convenience to identify and compare the data.</a:t>
            </a:r>
          </a:p>
          <a:p>
            <a:pPr marL="285750" indent="-285750" algn="just">
              <a:lnSpc>
                <a:spcPct val="150000"/>
              </a:lnSpc>
              <a:buFont typeface="Courier New" panose="02070309020205020404" pitchFamily="49" charset="0"/>
              <a:buChar char="o"/>
              <a:tabLst>
                <a:tab pos="2057400" algn="l"/>
              </a:tabLst>
            </a:pPr>
            <a:r>
              <a:rPr lang="en-US" kern="1800" dirty="0">
                <a:effectLst/>
                <a:latin typeface="Times New Roman" panose="02020603050405020304" pitchFamily="18" charset="0"/>
                <a:cs typeface="Times New Roman" panose="02020603050405020304" pitchFamily="18" charset="0"/>
              </a:rPr>
              <a:t>Data transfer takes less time.</a:t>
            </a:r>
          </a:p>
          <a:p>
            <a:pPr marL="285750" indent="-285750" algn="just">
              <a:lnSpc>
                <a:spcPct val="150000"/>
              </a:lnSpc>
              <a:buFont typeface="Courier New" panose="02070309020205020404" pitchFamily="49" charset="0"/>
              <a:buChar char="o"/>
              <a:tabLst>
                <a:tab pos="2057400" algn="l"/>
              </a:tabLst>
            </a:pPr>
            <a:r>
              <a:rPr lang="en-US" dirty="0">
                <a:latin typeface="Times New Roman" panose="02020603050405020304" pitchFamily="18" charset="0"/>
                <a:cs typeface="Times New Roman" panose="02020603050405020304" pitchFamily="18" charset="0"/>
              </a:rPr>
              <a:t>We propose the framework to use blockchain technology for creating a decentralized system to perform government tendering processes with ease, transparent, auditable, and immutable</a:t>
            </a:r>
            <a:r>
              <a:rPr lang="en-US" kern="1800" dirty="0">
                <a:latin typeface="Times New Roman" panose="02020603050405020304" pitchFamily="18" charset="0"/>
                <a:cs typeface="Times New Roman" panose="02020603050405020304" pitchFamily="18" charset="0"/>
              </a:rPr>
              <a:t>.</a:t>
            </a:r>
            <a:endParaRPr lang="en-US" kern="180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5330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mtClean="0"/>
              <a:t>9</a:t>
            </a:fld>
            <a:endParaRPr lang="en-IN"/>
          </a:p>
        </p:txBody>
      </p:sp>
      <p:sp>
        <p:nvSpPr>
          <p:cNvPr id="5" name="TextBox 4">
            <a:extLst>
              <a:ext uri="{FF2B5EF4-FFF2-40B4-BE49-F238E27FC236}">
                <a16:creationId xmlns:a16="http://schemas.microsoft.com/office/drawing/2014/main" id="{547956D3-86A0-54F5-0DD8-DCA63877793C}"/>
              </a:ext>
            </a:extLst>
          </p:cNvPr>
          <p:cNvSpPr txBox="1"/>
          <p:nvPr/>
        </p:nvSpPr>
        <p:spPr>
          <a:xfrm>
            <a:off x="391886" y="1082351"/>
            <a:ext cx="8434873" cy="5109091"/>
          </a:xfrm>
          <a:prstGeom prst="rect">
            <a:avLst/>
          </a:prstGeom>
          <a:noFill/>
        </p:spPr>
        <p:txBody>
          <a:bodyPr wrap="square" rtlCol="0">
            <a:spAutoFit/>
          </a:bodyPr>
          <a:lstStyle/>
          <a:p>
            <a:pPr algn="just">
              <a:lnSpc>
                <a:spcPct val="150000"/>
              </a:lnSpc>
            </a:pP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Processor		:  	PENTIUM IV 2.6 GHz,</a:t>
            </a:r>
            <a:r>
              <a:rPr lang="en-US"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Intel Core 2 Duo.</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RAM		        :	        4GB DD RAM</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Hard disk		:	40 GB</a:t>
            </a:r>
          </a:p>
          <a:p>
            <a:pPr marL="457200" marR="0">
              <a:lnSpc>
                <a:spcPct val="150000"/>
              </a:lnSpc>
              <a:spcBef>
                <a:spcPts val="0"/>
              </a:spcBef>
              <a:spcAft>
                <a:spcPts val="0"/>
              </a:spcAf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0"/>
              </a:spcAft>
            </a:pPr>
            <a:r>
              <a:rPr lang="en-US" b="1" dirty="0">
                <a:effectLst/>
                <a:latin typeface="Times New Roman" panose="02020603050405020304" pitchFamily="18" charset="0"/>
                <a:cs typeface="Times New Roman" panose="02020603050405020304" pitchFamily="18" charset="0"/>
              </a:rPr>
              <a:t>SOFTWARE REQUIREMENTS:</a:t>
            </a:r>
          </a:p>
          <a:p>
            <a:pPr marL="457200" marR="0" algn="just">
              <a:lnSpc>
                <a:spcPct val="150000"/>
              </a:lnSpc>
              <a:spcBef>
                <a:spcPts val="0"/>
              </a:spcBef>
              <a:spcAft>
                <a:spcPts val="0"/>
              </a:spcAft>
            </a:pPr>
            <a:endParaRPr lang="en-US" sz="1600" dirty="0">
              <a:effectLst/>
              <a:latin typeface="Times New Roman" panose="02020603050405020304" pitchFamily="18" charset="0"/>
              <a:cs typeface="Times New Roman" panose="02020603050405020304" pitchFamily="18" charset="0"/>
            </a:endParaRPr>
          </a:p>
          <a:p>
            <a:pPr algn="just">
              <a:lnSpc>
                <a:spcPct val="150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           Front End 		           :  	  J2EE (JSP, SERVLETS) JAVASCRIPT</a:t>
            </a:r>
          </a:p>
          <a:p>
            <a:pPr marL="457200" marR="0" algn="just">
              <a:lnSpc>
                <a:spcPct val="150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Back End		           : 	 MY SQL 5.5 </a:t>
            </a:r>
          </a:p>
          <a:p>
            <a:pPr algn="just">
              <a:lnSpc>
                <a:spcPct val="150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Operating System  </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  	 Windows </a:t>
            </a:r>
            <a:r>
              <a:rPr lang="en-US" dirty="0">
                <a:latin typeface="Times New Roman" panose="02020603050405020304" pitchFamily="18" charset="0"/>
                <a:ea typeface="Calibri" panose="020F0502020204030204" pitchFamily="34" charset="0"/>
                <a:cs typeface="Times New Roman" panose="02020603050405020304" pitchFamily="18" charset="0"/>
              </a:rPr>
              <a:t>10</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IDE		                    :      Eclipse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2654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TotalTime>
  <Words>2157</Words>
  <Application>Microsoft Office PowerPoint</Application>
  <PresentationFormat>On-screen Show (4:3)</PresentationFormat>
  <Paragraphs>204</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Courier New</vt:lpstr>
      <vt:lpstr>Times New Roman</vt:lpstr>
      <vt:lpstr>Times-Italic</vt:lpstr>
      <vt:lpstr>Times-Roman</vt:lpstr>
      <vt:lpstr>Office Theme</vt:lpstr>
      <vt:lpstr>PowerPoint Presentation</vt:lpstr>
      <vt:lpstr>Introduction</vt:lpstr>
      <vt:lpstr>Objective of the Project</vt:lpstr>
      <vt:lpstr>Literature Survey</vt:lpstr>
      <vt:lpstr>Literature Survey</vt:lpstr>
      <vt:lpstr>Literature Survey</vt:lpstr>
      <vt:lpstr>Problem Statement</vt:lpstr>
      <vt:lpstr>Proposed System</vt:lpstr>
      <vt:lpstr>Software / Hardware used</vt:lpstr>
      <vt:lpstr>System Architecture</vt:lpstr>
      <vt:lpstr>System Design </vt:lpstr>
      <vt:lpstr>System Design</vt:lpstr>
      <vt:lpstr>System Design</vt:lpstr>
      <vt:lpstr>         System Design</vt:lpstr>
      <vt:lpstr>Module Description</vt:lpstr>
      <vt:lpstr>Module Description</vt:lpstr>
      <vt:lpstr>Module Description</vt:lpstr>
      <vt:lpstr>Module Description</vt:lpstr>
      <vt:lpstr> Screen Shots</vt:lpstr>
      <vt:lpstr>Screen Shots</vt:lpstr>
      <vt:lpstr>Screen Shots</vt:lpstr>
      <vt:lpstr>Screen Shots</vt:lpstr>
      <vt:lpstr>Screen Shots</vt:lpstr>
      <vt:lpstr>Conclusion</vt:lpstr>
      <vt:lpstr>Reference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kavya P B</cp:lastModifiedBy>
  <cp:revision>16</cp:revision>
  <dcterms:created xsi:type="dcterms:W3CDTF">2020-12-27T14:21:20Z</dcterms:created>
  <dcterms:modified xsi:type="dcterms:W3CDTF">2023-04-07T05:23:07Z</dcterms:modified>
</cp:coreProperties>
</file>