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4" r:id="rId4"/>
    <p:sldId id="259" r:id="rId5"/>
    <p:sldId id="260" r:id="rId6"/>
    <p:sldId id="278" r:id="rId7"/>
    <p:sldId id="261" r:id="rId8"/>
    <p:sldId id="285" r:id="rId9"/>
    <p:sldId id="279" r:id="rId10"/>
    <p:sldId id="262" r:id="rId11"/>
    <p:sldId id="287" r:id="rId12"/>
    <p:sldId id="288" r:id="rId13"/>
    <p:sldId id="289" r:id="rId14"/>
    <p:sldId id="263" r:id="rId15"/>
    <p:sldId id="265" r:id="rId16"/>
    <p:sldId id="268" r:id="rId17"/>
    <p:sldId id="269" r:id="rId18"/>
    <p:sldId id="283" r:id="rId19"/>
    <p:sldId id="284" r:id="rId20"/>
    <p:sldId id="286" r:id="rId21"/>
    <p:sldId id="297" r:id="rId22"/>
    <p:sldId id="295" r:id="rId23"/>
    <p:sldId id="270" r:id="rId24"/>
    <p:sldId id="271" r:id="rId25"/>
    <p:sldId id="272" r:id="rId26"/>
    <p:sldId id="273" r:id="rId27"/>
    <p:sldId id="274" r:id="rId28"/>
    <p:sldId id="290" r:id="rId29"/>
    <p:sldId id="291" r:id="rId30"/>
    <p:sldId id="292" r:id="rId31"/>
    <p:sldId id="296" r:id="rId32"/>
    <p:sldId id="302" r:id="rId33"/>
    <p:sldId id="303" r:id="rId34"/>
    <p:sldId id="304" r:id="rId35"/>
    <p:sldId id="305" r:id="rId36"/>
    <p:sldId id="306" r:id="rId37"/>
    <p:sldId id="307" r:id="rId38"/>
    <p:sldId id="300" r:id="rId39"/>
    <p:sldId id="298" r:id="rId40"/>
    <p:sldId id="301" r:id="rId41"/>
    <p:sldId id="299" r:id="rId42"/>
    <p:sldId id="276" r:id="rId43"/>
    <p:sldId id="275" r:id="rId44"/>
    <p:sldId id="27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99283" autoAdjust="0"/>
  </p:normalViewPr>
  <p:slideViewPr>
    <p:cSldViewPr>
      <p:cViewPr>
        <p:scale>
          <a:sx n="70" d="100"/>
          <a:sy n="70" d="100"/>
        </p:scale>
        <p:origin x="-2946" y="-1074"/>
      </p:cViewPr>
      <p:guideLst>
        <p:guide orient="horz" pos="2160"/>
        <p:guide pos="2880"/>
      </p:guideLst>
    </p:cSldViewPr>
  </p:slideViewPr>
  <p:outlineViewPr>
    <p:cViewPr>
      <p:scale>
        <a:sx n="33" d="100"/>
        <a:sy n="33" d="100"/>
      </p:scale>
      <p:origin x="6" y="18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78B530-2FB7-487F-8482-41AEF76A351B}" type="datetimeFigureOut">
              <a:rPr lang="en-US" smtClean="0"/>
              <a:pPr/>
              <a:t>6/1/2022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167279-AB38-4F52-8B87-3208449A5A9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78B530-2FB7-487F-8482-41AEF76A351B}" type="datetimeFigureOut">
              <a:rPr lang="en-US" smtClean="0"/>
              <a:pPr/>
              <a:t>6/1/2022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A167279-AB38-4F52-8B87-3208449A5A9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78B530-2FB7-487F-8482-41AEF76A351B}" type="datetimeFigureOut">
              <a:rPr lang="en-US" smtClean="0"/>
              <a:pPr/>
              <a:t>6/1/2022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A167279-AB38-4F52-8B87-3208449A5A9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78B530-2FB7-487F-8482-41AEF76A351B}" type="datetimeFigureOut">
              <a:rPr lang="en-US" smtClean="0"/>
              <a:pPr/>
              <a:t>6/1/2022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A167279-AB38-4F52-8B87-3208449A5A9D}"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78B530-2FB7-487F-8482-41AEF76A351B}" type="datetimeFigureOut">
              <a:rPr lang="en-US" smtClean="0"/>
              <a:pPr/>
              <a:t>6/1/2022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A167279-AB38-4F52-8B87-3208449A5A9D}"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78B530-2FB7-487F-8482-41AEF76A351B}" type="datetimeFigureOut">
              <a:rPr lang="en-US" smtClean="0"/>
              <a:pPr/>
              <a:t>6/1/2022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A167279-AB38-4F52-8B87-3208449A5A9D}"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78B530-2FB7-487F-8482-41AEF76A351B}" type="datetimeFigureOut">
              <a:rPr lang="en-US" smtClean="0"/>
              <a:pPr/>
              <a:t>6/1/2022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A167279-AB38-4F52-8B87-3208449A5A9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78B530-2FB7-487F-8482-41AEF76A351B}" type="datetimeFigureOut">
              <a:rPr lang="en-US" smtClean="0"/>
              <a:pPr/>
              <a:t>6/1/2022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A167279-AB38-4F52-8B87-3208449A5A9D}"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78B530-2FB7-487F-8482-41AEF76A351B}" type="datetimeFigureOut">
              <a:rPr lang="en-US" smtClean="0"/>
              <a:pPr/>
              <a:t>6/1/2022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A167279-AB38-4F52-8B87-3208449A5A9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78B530-2FB7-487F-8482-41AEF76A351B}" type="datetimeFigureOut">
              <a:rPr lang="en-US" smtClean="0"/>
              <a:pPr/>
              <a:t>6/1/2022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A167279-AB38-4F52-8B87-3208449A5A9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78B530-2FB7-487F-8482-41AEF76A351B}" type="datetimeFigureOut">
              <a:rPr lang="en-US" smtClean="0"/>
              <a:pPr/>
              <a:t>6/1/2022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167279-AB38-4F52-8B87-3208449A5A9D}"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78B530-2FB7-487F-8482-41AEF76A351B}" type="datetimeFigureOut">
              <a:rPr lang="en-US" smtClean="0"/>
              <a:pPr/>
              <a:t>6/1/2022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167279-AB38-4F52-8B87-3208449A5A9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5029200" cy="1142999"/>
          </a:xfrm>
        </p:spPr>
        <p:txBody>
          <a:bodyPr/>
          <a:lstStyle/>
          <a:p>
            <a:r>
              <a:rPr lang="en-US" dirty="0" smtClean="0"/>
              <a:t>MINI PROJECT</a:t>
            </a:r>
            <a:endParaRPr lang="en-US" dirty="0"/>
          </a:p>
        </p:txBody>
      </p:sp>
      <p:sp>
        <p:nvSpPr>
          <p:cNvPr id="3" name="Subtitle 2"/>
          <p:cNvSpPr>
            <a:spLocks noGrp="1"/>
          </p:cNvSpPr>
          <p:nvPr>
            <p:ph type="subTitle" idx="1"/>
          </p:nvPr>
        </p:nvSpPr>
        <p:spPr>
          <a:xfrm>
            <a:off x="1143000" y="2133600"/>
            <a:ext cx="6781800" cy="1143000"/>
          </a:xfrm>
        </p:spPr>
        <p:txBody>
          <a:bodyPr>
            <a:normAutofit fontScale="47500" lnSpcReduction="20000"/>
          </a:bodyPr>
          <a:lstStyle/>
          <a:p>
            <a:pPr algn="l"/>
            <a:r>
              <a:rPr lang="en-US" sz="4000" dirty="0" smtClean="0"/>
              <a:t>DONE BY:</a:t>
            </a:r>
          </a:p>
          <a:p>
            <a:pPr algn="l"/>
            <a:r>
              <a:rPr lang="en-US" sz="4000" dirty="0" smtClean="0"/>
              <a:t>                </a:t>
            </a:r>
            <a:r>
              <a:rPr lang="en-US" sz="4000" dirty="0" smtClean="0">
                <a:latin typeface="+mj-lt"/>
              </a:rPr>
              <a:t>KAVYA P B (2019PECCS143)</a:t>
            </a:r>
          </a:p>
          <a:p>
            <a:pPr algn="l"/>
            <a:r>
              <a:rPr lang="en-US" sz="4000" dirty="0" smtClean="0">
                <a:latin typeface="+mj-lt"/>
              </a:rPr>
              <a:t>                POOJA K (2019PECCS158)</a:t>
            </a:r>
          </a:p>
          <a:p>
            <a:pPr algn="l"/>
            <a:r>
              <a:rPr lang="en-US" dirty="0" smtClean="0"/>
              <a:t>      </a:t>
            </a:r>
          </a:p>
          <a:p>
            <a:pPr algn="l"/>
            <a:endParaRPr lang="en-US" dirty="0"/>
          </a:p>
        </p:txBody>
      </p:sp>
      <p:sp>
        <p:nvSpPr>
          <p:cNvPr id="5" name="TextBox 4"/>
          <p:cNvSpPr txBox="1"/>
          <p:nvPr/>
        </p:nvSpPr>
        <p:spPr>
          <a:xfrm>
            <a:off x="1219200" y="3657600"/>
            <a:ext cx="4953000" cy="923330"/>
          </a:xfrm>
          <a:prstGeom prst="rect">
            <a:avLst/>
          </a:prstGeom>
          <a:noFill/>
        </p:spPr>
        <p:txBody>
          <a:bodyPr wrap="square" rtlCol="0">
            <a:spAutoFit/>
          </a:bodyPr>
          <a:lstStyle/>
          <a:p>
            <a:endParaRPr lang="en-US" dirty="0" smtClean="0"/>
          </a:p>
          <a:p>
            <a:r>
              <a:rPr lang="en-US" dirty="0" smtClean="0"/>
              <a:t>GUIDED BY:</a:t>
            </a:r>
          </a:p>
          <a:p>
            <a:r>
              <a:rPr lang="en-US" dirty="0"/>
              <a:t> </a:t>
            </a:r>
            <a:r>
              <a:rPr lang="en-US" dirty="0" smtClean="0"/>
              <a:t>                </a:t>
            </a:r>
            <a:r>
              <a:rPr lang="en-US" dirty="0" smtClean="0"/>
              <a:t>Dr </a:t>
            </a:r>
            <a:r>
              <a:rPr lang="en-US" dirty="0" smtClean="0"/>
              <a:t>K SANGEETHA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95071"/>
          </a:xfrm>
        </p:spPr>
        <p:txBody>
          <a:bodyPr>
            <a:normAutofit fontScale="40000" lnSpcReduction="20000"/>
          </a:bodyPr>
          <a:lstStyle/>
          <a:p>
            <a:endParaRPr lang="en-US" sz="2000" dirty="0" smtClean="0"/>
          </a:p>
          <a:p>
            <a:endParaRPr lang="en-US" sz="2000"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LITERATURE SURVEY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16352948"/>
              </p:ext>
            </p:extLst>
          </p:nvPr>
        </p:nvGraphicFramePr>
        <p:xfrm>
          <a:off x="1143000" y="17526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Year</a:t>
                      </a:r>
                      <a:r>
                        <a:rPr lang="en-US" baseline="0" dirty="0" smtClean="0"/>
                        <a:t> of publishing</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 Name</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r>
                        <a:rPr lang="en-US" baseline="0" dirty="0" smtClean="0"/>
                        <a:t> of the paper</a:t>
                      </a:r>
                      <a:endParaRPr lang="en-IN" dirty="0" smtClean="0"/>
                    </a:p>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0" i="0" kern="1200" dirty="0" smtClean="0">
                          <a:solidFill>
                            <a:schemeClr val="dk1"/>
                          </a:solidFill>
                          <a:effectLst/>
                          <a:latin typeface="+mn-lt"/>
                          <a:ea typeface="+mn-ea"/>
                          <a:cs typeface="+mn-cs"/>
                        </a:rPr>
                        <a:t>April 2018</a:t>
                      </a:r>
                    </a:p>
                    <a:p>
                      <a:endParaRPr lang="en-IN" dirty="0"/>
                    </a:p>
                  </a:txBody>
                  <a:tcPr/>
                </a:tc>
                <a:tc>
                  <a:txBody>
                    <a:bodyPr/>
                    <a:lstStyle/>
                    <a:p>
                      <a:r>
                        <a:rPr lang="en-US" sz="1800" dirty="0" smtClean="0"/>
                        <a:t>Shivam B. Parikh and Pradeep K. Atrey</a:t>
                      </a:r>
                      <a:endParaRPr lang="en-IN" dirty="0"/>
                    </a:p>
                  </a:txBody>
                  <a:tcPr/>
                </a:tc>
                <a:tc>
                  <a:txBody>
                    <a:bodyPr/>
                    <a:lstStyle/>
                    <a:p>
                      <a:r>
                        <a:rPr lang="en-US" sz="1800" dirty="0" smtClean="0"/>
                        <a:t>Media Rich Fake News Detection</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34333187"/>
              </p:ext>
            </p:extLst>
          </p:nvPr>
        </p:nvGraphicFramePr>
        <p:xfrm>
          <a:off x="1143000" y="3657600"/>
          <a:ext cx="6096000" cy="91440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Link: </a:t>
                      </a:r>
                      <a:r>
                        <a:rPr lang="en-US" sz="1800" dirty="0" smtClean="0">
                          <a:solidFill>
                            <a:srgbClr val="C00000"/>
                          </a:solidFill>
                        </a:rPr>
                        <a:t>https://www.researchgate.net/publication/325722738_Media-Rich_Fake_News_Detection_A_Survey</a:t>
                      </a:r>
                      <a:endParaRPr lang="en-IN" dirty="0">
                        <a:solidFill>
                          <a:srgbClr val="C00000"/>
                        </a:solidFill>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lstStyle/>
          <a:p>
            <a:r>
              <a:rPr lang="en-US" dirty="0" smtClean="0"/>
              <a:t>To overcome the problem on social media that spreading false statements.</a:t>
            </a:r>
          </a:p>
          <a:p>
            <a:r>
              <a:rPr lang="en-US" sz="2400" dirty="0" smtClean="0"/>
              <a:t>We </a:t>
            </a:r>
            <a:r>
              <a:rPr lang="en-US" sz="2400" dirty="0"/>
              <a:t>aim to provide the user with the ability to classify the news as fake or real and also check the authenticity of the website publishing the </a:t>
            </a:r>
            <a:r>
              <a:rPr lang="en-US" sz="2400" dirty="0" smtClean="0"/>
              <a:t>news.</a:t>
            </a:r>
          </a:p>
          <a:p>
            <a:endParaRPr lang="en-IN" sz="2400"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PROBLEM STATEMENT</a:t>
            </a:r>
            <a:endParaRPr lang="en-IN" dirty="0"/>
          </a:p>
        </p:txBody>
      </p:sp>
    </p:spTree>
    <p:extLst>
      <p:ext uri="{BB962C8B-B14F-4D97-AF65-F5344CB8AC3E}">
        <p14:creationId xmlns:p14="http://schemas.microsoft.com/office/powerpoint/2010/main" val="355435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90799"/>
            <a:ext cx="8229600" cy="2133601"/>
          </a:xfrm>
        </p:spPr>
        <p:txBody>
          <a:bodyPr>
            <a:normAutofit/>
          </a:bodyPr>
          <a:lstStyle/>
          <a:p>
            <a:r>
              <a:rPr lang="en-US" sz="2400" dirty="0" smtClean="0"/>
              <a:t>Operating system : Windows 10</a:t>
            </a:r>
          </a:p>
          <a:p>
            <a:r>
              <a:rPr lang="en-US" sz="2400" dirty="0" smtClean="0"/>
              <a:t>Coding language : Python</a:t>
            </a:r>
          </a:p>
          <a:p>
            <a:r>
              <a:rPr lang="en-US" sz="2400" dirty="0" smtClean="0"/>
              <a:t>Python libraries :Numpy,Pandas,Matplotlib</a:t>
            </a:r>
            <a:endParaRPr lang="en-US" sz="2400" dirty="0"/>
          </a:p>
        </p:txBody>
      </p:sp>
      <p:sp>
        <p:nvSpPr>
          <p:cNvPr id="3" name="Title 2"/>
          <p:cNvSpPr>
            <a:spLocks noGrp="1"/>
          </p:cNvSpPr>
          <p:nvPr>
            <p:ph type="title"/>
          </p:nvPr>
        </p:nvSpPr>
        <p:spPr>
          <a:xfrm>
            <a:off x="228600" y="274638"/>
            <a:ext cx="8458200" cy="1935162"/>
          </a:xfrm>
        </p:spPr>
        <p:txBody>
          <a:bodyPr>
            <a:normAutofit fontScale="90000"/>
          </a:bodyPr>
          <a:lstStyle/>
          <a:p>
            <a:r>
              <a:rPr lang="en-US" dirty="0" smtClean="0"/>
              <a:t/>
            </a:r>
            <a:br>
              <a:rPr lang="en-US" dirty="0" smtClean="0"/>
            </a:br>
            <a:r>
              <a:rPr lang="en-US" dirty="0" smtClean="0"/>
              <a:t>DEVELOPMENT ENVIRONMENT</a:t>
            </a:r>
            <a:r>
              <a:rPr lang="en-US" dirty="0"/>
              <a:t/>
            </a:r>
            <a:br>
              <a:rPr lang="en-US" dirty="0"/>
            </a:br>
            <a:r>
              <a:rPr lang="en-US" dirty="0" smtClean="0"/>
              <a:t/>
            </a:r>
            <a:br>
              <a:rPr lang="en-US" dirty="0" smtClean="0"/>
            </a:br>
            <a:r>
              <a:rPr lang="en-US" dirty="0" smtClean="0"/>
              <a:t> </a:t>
            </a:r>
            <a:r>
              <a:rPr lang="en-US" sz="3100" dirty="0" smtClean="0"/>
              <a:t>REQUIRED SOFTWARE</a:t>
            </a:r>
            <a:endParaRPr lang="en-US" sz="3100" dirty="0"/>
          </a:p>
        </p:txBody>
      </p:sp>
    </p:spTree>
    <p:extLst>
      <p:ext uri="{BB962C8B-B14F-4D97-AF65-F5344CB8AC3E}">
        <p14:creationId xmlns:p14="http://schemas.microsoft.com/office/powerpoint/2010/main" val="3351772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a:t>REQUIRED HARDWARE </a:t>
            </a:r>
            <a:r>
              <a:rPr lang="en-IN" b="1" dirty="0" smtClean="0"/>
              <a:t>:</a:t>
            </a:r>
          </a:p>
          <a:p>
            <a:pPr marL="109728" indent="0">
              <a:buNone/>
            </a:pPr>
            <a:endParaRPr lang="en-IN" dirty="0"/>
          </a:p>
          <a:p>
            <a:r>
              <a:rPr lang="en-IN" sz="2400" dirty="0" smtClean="0"/>
              <a:t>Processor</a:t>
            </a:r>
            <a:r>
              <a:rPr lang="en-IN" sz="2400" dirty="0"/>
              <a:t>: 1 gigahertz (GHz) or faster processor or SoC. </a:t>
            </a:r>
            <a:endParaRPr lang="en-IN" sz="2400" dirty="0" smtClean="0"/>
          </a:p>
          <a:p>
            <a:r>
              <a:rPr lang="en-IN" sz="2400" dirty="0" smtClean="0"/>
              <a:t>RAM</a:t>
            </a:r>
            <a:r>
              <a:rPr lang="en-IN" sz="2400" dirty="0"/>
              <a:t>: 1 gigabyte (GB) for 32-bit or 2 GB for 64-bit. </a:t>
            </a:r>
          </a:p>
          <a:p>
            <a:r>
              <a:rPr lang="en-IN" sz="2400" dirty="0" smtClean="0"/>
              <a:t>Hard </a:t>
            </a:r>
            <a:r>
              <a:rPr lang="en-IN" sz="2400" dirty="0"/>
              <a:t>disk space: 16 GB for 32-bit OS or 20 GB for 64-bit OS</a:t>
            </a:r>
            <a:r>
              <a:rPr lang="en-IN" sz="2400" dirty="0" smtClean="0"/>
              <a:t>.</a:t>
            </a:r>
          </a:p>
          <a:p>
            <a:r>
              <a:rPr lang="en-IN" sz="2400" dirty="0" smtClean="0"/>
              <a:t>Graphics </a:t>
            </a:r>
            <a:r>
              <a:rPr lang="en-IN" sz="2400" dirty="0"/>
              <a:t>card: DirectX 9 or later with WDDM 1.0 driver</a:t>
            </a:r>
            <a:r>
              <a:rPr lang="en-IN" dirty="0"/>
              <a:t>.</a:t>
            </a:r>
          </a:p>
        </p:txBody>
      </p:sp>
      <p:sp>
        <p:nvSpPr>
          <p:cNvPr id="3" name="Title 2"/>
          <p:cNvSpPr>
            <a:spLocks noGrp="1"/>
          </p:cNvSpPr>
          <p:nvPr>
            <p:ph type="title"/>
          </p:nvPr>
        </p:nvSpPr>
        <p:spPr/>
        <p:txBody>
          <a:bodyPr>
            <a:normAutofit/>
          </a:bodyPr>
          <a:lstStyle/>
          <a:p>
            <a:r>
              <a:rPr lang="en-US" sz="3600" dirty="0"/>
              <a:t>DEVELOPMENT ENVIRONMENT</a:t>
            </a:r>
            <a:endParaRPr lang="en-IN" sz="3600" dirty="0"/>
          </a:p>
        </p:txBody>
      </p:sp>
    </p:spTree>
    <p:extLst>
      <p:ext uri="{BB962C8B-B14F-4D97-AF65-F5344CB8AC3E}">
        <p14:creationId xmlns:p14="http://schemas.microsoft.com/office/powerpoint/2010/main" val="48839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Data sets used to find out the better model</a:t>
            </a:r>
          </a:p>
          <a:p>
            <a:r>
              <a:rPr lang="en-US" sz="2000" dirty="0" smtClean="0"/>
              <a:t>Importance of NLP</a:t>
            </a:r>
          </a:p>
          <a:p>
            <a:r>
              <a:rPr lang="en-US" sz="2000" dirty="0" smtClean="0"/>
              <a:t>Time taken on using this detection is more</a:t>
            </a:r>
          </a:p>
          <a:p>
            <a:r>
              <a:rPr lang="en-US" sz="2000" dirty="0" smtClean="0"/>
              <a:t>How to enforce your user privacy preferences</a:t>
            </a:r>
          </a:p>
          <a:p>
            <a:r>
              <a:rPr lang="en-US" sz="2000" dirty="0" smtClean="0"/>
              <a:t>Average might have difficulties in properly setting potentially complex privacy preferences </a:t>
            </a:r>
          </a:p>
          <a:p>
            <a:endParaRPr lang="en-US" dirty="0"/>
          </a:p>
        </p:txBody>
      </p:sp>
      <p:sp>
        <p:nvSpPr>
          <p:cNvPr id="3" name="Title 2"/>
          <p:cNvSpPr>
            <a:spLocks noGrp="1"/>
          </p:cNvSpPr>
          <p:nvPr>
            <p:ph type="title"/>
          </p:nvPr>
        </p:nvSpPr>
        <p:spPr/>
        <p:txBody>
          <a:bodyPr/>
          <a:lstStyle/>
          <a:p>
            <a:r>
              <a:rPr lang="en-US" dirty="0" smtClean="0"/>
              <a:t>EXISTING SYSTEM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Personal data  we are digitally producing are scattered.</a:t>
            </a:r>
          </a:p>
          <a:p>
            <a:r>
              <a:rPr lang="en-US" sz="2400" dirty="0" smtClean="0"/>
              <a:t>Users are losing controls on their data ,whose protection is under the responsibility of data provider.</a:t>
            </a:r>
          </a:p>
          <a:p>
            <a:r>
              <a:rPr lang="en-US" sz="2400" dirty="0" smtClean="0"/>
              <a:t>They cant fully exploit their data,since each provider keeps separate view on them</a:t>
            </a:r>
            <a:endParaRPr lang="en-US" sz="2400" dirty="0"/>
          </a:p>
        </p:txBody>
      </p:sp>
      <p:sp>
        <p:nvSpPr>
          <p:cNvPr id="3" name="Title 2"/>
          <p:cNvSpPr>
            <a:spLocks noGrp="1"/>
          </p:cNvSpPr>
          <p:nvPr>
            <p:ph type="title"/>
          </p:nvPr>
        </p:nvSpPr>
        <p:spPr/>
        <p:txBody>
          <a:bodyPr>
            <a:normAutofit fontScale="90000"/>
          </a:bodyPr>
          <a:lstStyle/>
          <a:p>
            <a:r>
              <a:rPr lang="en-US" dirty="0" smtClean="0"/>
              <a:t>DISADVANTAGES EXISTING SYSTEM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In our proposed framework, as illustrated . we are expanding on the current literature by introducing ensemble techniques with various linguistic feature sets to classify news articles from multiple domains as true or fake. The ensemble techniques along with Linguistic Inquiry and Word Count (LIWC) feature set used in this research are the novelty of our proposed approach</a:t>
            </a:r>
            <a:endParaRPr lang="en-US" sz="2400" dirty="0"/>
          </a:p>
        </p:txBody>
      </p:sp>
      <p:sp>
        <p:nvSpPr>
          <p:cNvPr id="3" name="Title 2"/>
          <p:cNvSpPr>
            <a:spLocks noGrp="1"/>
          </p:cNvSpPr>
          <p:nvPr>
            <p:ph type="title"/>
          </p:nvPr>
        </p:nvSpPr>
        <p:spPr/>
        <p:txBody>
          <a:bodyPr/>
          <a:lstStyle/>
          <a:p>
            <a:r>
              <a:rPr lang="en-US" dirty="0" smtClean="0"/>
              <a:t>PROPOSED SYSTEM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png"/>
          <p:cNvPicPr>
            <a:picLocks noGrp="1" noChangeAspect="1"/>
          </p:cNvPicPr>
          <p:nvPr>
            <p:ph idx="1"/>
          </p:nvPr>
        </p:nvPicPr>
        <p:blipFill>
          <a:blip r:embed="rId2"/>
          <a:stretch>
            <a:fillRect/>
          </a:stretch>
        </p:blipFill>
        <p:spPr>
          <a:xfrm>
            <a:off x="533400" y="990600"/>
            <a:ext cx="7696200" cy="5257800"/>
          </a:xfrm>
        </p:spPr>
      </p:pic>
      <p:sp>
        <p:nvSpPr>
          <p:cNvPr id="3" name="Title 2"/>
          <p:cNvSpPr>
            <a:spLocks noGrp="1"/>
          </p:cNvSpPr>
          <p:nvPr>
            <p:ph type="title"/>
          </p:nvPr>
        </p:nvSpPr>
        <p:spPr/>
        <p:txBody>
          <a:bodyPr>
            <a:normAutofit fontScale="90000"/>
          </a:bodyPr>
          <a:lstStyle/>
          <a:p>
            <a:r>
              <a:rPr lang="en-US" dirty="0" smtClean="0"/>
              <a:t>SYSTEM ARCHITECTURE</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58204" cy="1082660"/>
          </a:xfrm>
        </p:spPr>
        <p:txBody>
          <a:bodyPr>
            <a:normAutofit/>
          </a:bodyPr>
          <a:lstStyle/>
          <a:p>
            <a:r>
              <a:rPr lang="en-US" sz="3600" dirty="0" smtClean="0"/>
              <a:t>SYSTEM DESIGN</a:t>
            </a:r>
            <a:r>
              <a:rPr lang="en-US" sz="2400" dirty="0" smtClean="0"/>
              <a:t/>
            </a:r>
            <a:br>
              <a:rPr lang="en-US" sz="2400" dirty="0" smtClean="0"/>
            </a:br>
            <a:r>
              <a:rPr lang="en-US" sz="2400" dirty="0" smtClean="0"/>
              <a:t>USECASE DIAGRAM:</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447800"/>
            <a:ext cx="6858000" cy="4419600"/>
          </a:xfrm>
          <a:prstGeom prst="rect">
            <a:avLst/>
          </a:prstGeom>
        </p:spPr>
      </p:pic>
    </p:spTree>
    <p:extLst>
      <p:ext uri="{BB962C8B-B14F-4D97-AF65-F5344CB8AC3E}">
        <p14:creationId xmlns:p14="http://schemas.microsoft.com/office/powerpoint/2010/main" val="1053644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68362"/>
          </a:xfrm>
        </p:spPr>
        <p:txBody>
          <a:bodyPr/>
          <a:lstStyle/>
          <a:p>
            <a:r>
              <a:rPr lang="en-US" dirty="0" smtClean="0"/>
              <a:t>ACTIVITY DIAGRAM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223" y="1143000"/>
            <a:ext cx="3440577" cy="5334000"/>
          </a:xfrm>
          <a:prstGeom prst="rect">
            <a:avLst/>
          </a:prstGeom>
        </p:spPr>
      </p:pic>
    </p:spTree>
    <p:extLst>
      <p:ext uri="{BB962C8B-B14F-4D97-AF65-F5344CB8AC3E}">
        <p14:creationId xmlns:p14="http://schemas.microsoft.com/office/powerpoint/2010/main" val="1641428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381000"/>
            <a:ext cx="7772400" cy="1295400"/>
          </a:xfrm>
        </p:spPr>
        <p:txBody>
          <a:bodyPr/>
          <a:lstStyle/>
          <a:p>
            <a:r>
              <a:rPr lang="en-US" dirty="0" smtClean="0"/>
              <a:t>DETECTING FAKE NEWS   </a:t>
            </a:r>
            <a:endParaRPr lang="en-US" dirty="0"/>
          </a:p>
        </p:txBody>
      </p:sp>
      <p:sp>
        <p:nvSpPr>
          <p:cNvPr id="6" name="Subtitle 5"/>
          <p:cNvSpPr>
            <a:spLocks noGrp="1"/>
          </p:cNvSpPr>
          <p:nvPr>
            <p:ph type="subTitle" idx="1"/>
          </p:nvPr>
        </p:nvSpPr>
        <p:spPr>
          <a:xfrm>
            <a:off x="2286000" y="1676400"/>
            <a:ext cx="3962400" cy="685800"/>
          </a:xfrm>
        </p:spPr>
        <p:txBody>
          <a:bodyPr/>
          <a:lstStyle/>
          <a:p>
            <a:r>
              <a:rPr lang="en-US" dirty="0" smtClean="0"/>
              <a:t>IN SOCIAL MEDIA</a:t>
            </a:r>
            <a:endParaRPr lang="en-US" dirty="0"/>
          </a:p>
        </p:txBody>
      </p:sp>
      <p:sp>
        <p:nvSpPr>
          <p:cNvPr id="4" name="Rectangle 3"/>
          <p:cNvSpPr/>
          <p:nvPr/>
        </p:nvSpPr>
        <p:spPr>
          <a:xfrm>
            <a:off x="381000" y="1447800"/>
            <a:ext cx="404278" cy="923330"/>
          </a:xfrm>
          <a:prstGeom prst="rect">
            <a:avLst/>
          </a:prstGeom>
          <a:noFill/>
        </p:spPr>
        <p:txBody>
          <a:bodyPr wrap="none" lIns="91440" tIns="45720" rIns="91440" bIns="45720">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7" name="Picture 6" descr="fake.jpeg"/>
          <p:cNvPicPr>
            <a:picLocks noChangeAspect="1"/>
          </p:cNvPicPr>
          <p:nvPr/>
        </p:nvPicPr>
        <p:blipFill>
          <a:blip r:embed="rId2"/>
          <a:stretch>
            <a:fillRect/>
          </a:stretch>
        </p:blipFill>
        <p:spPr>
          <a:xfrm>
            <a:off x="0" y="2590801"/>
            <a:ext cx="9144000" cy="2743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CLASS DIAGRAM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19200"/>
            <a:ext cx="6781800" cy="4724400"/>
          </a:xfrm>
          <a:prstGeom prst="rect">
            <a:avLst/>
          </a:prstGeom>
        </p:spPr>
      </p:pic>
    </p:spTree>
    <p:extLst>
      <p:ext uri="{BB962C8B-B14F-4D97-AF65-F5344CB8AC3E}">
        <p14:creationId xmlns:p14="http://schemas.microsoft.com/office/powerpoint/2010/main" val="3203190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582594"/>
          </a:xfrm>
        </p:spPr>
        <p:txBody>
          <a:bodyPr>
            <a:normAutofit fontScale="90000"/>
          </a:bodyPr>
          <a:lstStyle/>
          <a:p>
            <a:r>
              <a:rPr lang="en-US" dirty="0" smtClean="0"/>
              <a:t>ER DIAGRAMS:</a:t>
            </a:r>
            <a:endParaRPr lang="en-IN" dirty="0"/>
          </a:p>
        </p:txBody>
      </p:sp>
      <p:sp>
        <p:nvSpPr>
          <p:cNvPr id="1026" name="AutoShape 2" descr="https://github.com/nishitpatel01/Fake_News_Detection/raw/master/images/ProcessFlow.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706" y="1340768"/>
            <a:ext cx="5458587" cy="49747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186766" cy="654032"/>
          </a:xfrm>
        </p:spPr>
        <p:txBody>
          <a:bodyPr>
            <a:normAutofit fontScale="90000"/>
          </a:bodyPr>
          <a:lstStyle/>
          <a:p>
            <a:r>
              <a:rPr lang="en-US" dirty="0" smtClean="0"/>
              <a:t>SYSTEM DESIGN</a:t>
            </a:r>
            <a:br>
              <a:rPr lang="en-US" dirty="0" smtClean="0"/>
            </a:br>
            <a:r>
              <a:rPr lang="en-US" sz="2700" dirty="0" smtClean="0"/>
              <a:t>DATA FLOW</a:t>
            </a:r>
            <a:r>
              <a:rPr lang="en-US" dirty="0" smtClean="0"/>
              <a:t>:</a:t>
            </a:r>
            <a:endParaRPr lang="en-IN" dirty="0"/>
          </a:p>
        </p:txBody>
      </p:sp>
      <p:pic>
        <p:nvPicPr>
          <p:cNvPr id="4" name="Picture 3" descr="Screenshot (6).png"/>
          <p:cNvPicPr>
            <a:picLocks noChangeAspect="1"/>
          </p:cNvPicPr>
          <p:nvPr/>
        </p:nvPicPr>
        <p:blipFill>
          <a:blip r:embed="rId2"/>
          <a:stretch>
            <a:fillRect/>
          </a:stretch>
        </p:blipFill>
        <p:spPr>
          <a:xfrm>
            <a:off x="1214414" y="1285860"/>
            <a:ext cx="6572297" cy="452287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This section deals with training the classifier. Different classifiers were investigated to predict the class of the text. </a:t>
            </a:r>
          </a:p>
          <a:p>
            <a:r>
              <a:rPr lang="en-US" sz="2400" dirty="0" smtClean="0"/>
              <a:t>We explored specifically four different machine- learning algorithms Multinomial NaAve Bayes Passive Aggressive Classifier and Logistic regression.</a:t>
            </a:r>
            <a:endParaRPr lang="en-US" sz="2400" dirty="0"/>
          </a:p>
        </p:txBody>
      </p:sp>
      <p:sp>
        <p:nvSpPr>
          <p:cNvPr id="3" name="Title 2"/>
          <p:cNvSpPr>
            <a:spLocks noGrp="1"/>
          </p:cNvSpPr>
          <p:nvPr>
            <p:ph type="title"/>
          </p:nvPr>
        </p:nvSpPr>
        <p:spPr/>
        <p:txBody>
          <a:bodyPr/>
          <a:lstStyle/>
          <a:p>
            <a:r>
              <a:rPr lang="en-US" dirty="0" smtClean="0"/>
              <a:t>ALGORITHM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It is a classification not a regression algorithm. It is used to estimate discrete values (Binary values like 0/1, yes/no, true/false) based on given set of independent variable(s). In simple words, it predicts the probability of occurrence of an event by fitting data to a logit function. Hence, it is also known as logit regression. Since, it predicts the probability, its output values lies between 0 and 1 (as expected).</a:t>
            </a:r>
            <a:endParaRPr lang="en-US" sz="2400" dirty="0"/>
          </a:p>
        </p:txBody>
      </p:sp>
      <p:sp>
        <p:nvSpPr>
          <p:cNvPr id="3" name="Title 2"/>
          <p:cNvSpPr>
            <a:spLocks noGrp="1"/>
          </p:cNvSpPr>
          <p:nvPr>
            <p:ph type="title"/>
          </p:nvPr>
        </p:nvSpPr>
        <p:spPr/>
        <p:txBody>
          <a:bodyPr/>
          <a:lstStyle/>
          <a:p>
            <a:r>
              <a:rPr lang="en-US" dirty="0" smtClean="0"/>
              <a:t>LOGISTIC REGRESSION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lstStyle/>
          <a:p>
            <a:r>
              <a:rPr lang="en-US" sz="2400" dirty="0" smtClean="0"/>
              <a:t>Mathematically, the log odds of the outcome are modelled as a linear combination of the predictor variables</a:t>
            </a:r>
          </a:p>
          <a:p>
            <a:r>
              <a:rPr lang="en-US" sz="2400" dirty="0" smtClean="0"/>
              <a:t>Odds = p/(1-p) = probability of event occurrence / probability of not event occurrence</a:t>
            </a:r>
          </a:p>
          <a:p>
            <a:r>
              <a:rPr lang="en-US" sz="2400" dirty="0" smtClean="0"/>
              <a:t>ln(odds) = ln(p/(1-p))</a:t>
            </a:r>
          </a:p>
          <a:p>
            <a:r>
              <a:rPr lang="en-US" sz="2400" dirty="0" smtClean="0"/>
              <a:t>logit(p)=ln(p/(1-p))=</a:t>
            </a:r>
          </a:p>
          <a:p>
            <a:pPr>
              <a:buNone/>
            </a:pPr>
            <a:r>
              <a:rPr lang="en-US" sz="2400" dirty="0" smtClean="0"/>
              <a:t>                b0+b1X1+b2X2+b3X3….+bkXk</a:t>
            </a: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sz="4400" dirty="0" smtClean="0"/>
              <a:t>LOGISTIC</a:t>
            </a:r>
            <a:r>
              <a:rPr lang="en-US" dirty="0" smtClean="0"/>
              <a:t> REGRESSION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2800" dirty="0" smtClean="0"/>
              <a:t>This classification technique is based on Bayes theorem, which assumes that the presence of a particular feature in a class is independent of the presence of any other feature. It provides way for calculating the posterior probability. </a:t>
            </a:r>
          </a:p>
          <a:p>
            <a:r>
              <a:rPr lang="en-US" sz="2800" dirty="0" smtClean="0"/>
              <a:t>( ) ( ) </a:t>
            </a:r>
          </a:p>
          <a:p>
            <a:r>
              <a:rPr lang="en-US" sz="2800" dirty="0" smtClean="0"/>
              <a:t>importance of a term in the document and entire corpus </a:t>
            </a:r>
          </a:p>
          <a:p>
            <a:r>
              <a:rPr lang="en-US" sz="2800" dirty="0" smtClean="0"/>
              <a:t>( ) </a:t>
            </a:r>
          </a:p>
          <a:p>
            <a:r>
              <a:rPr lang="en-US" sz="2800" dirty="0" smtClean="0"/>
              <a:t>( ) </a:t>
            </a:r>
          </a:p>
          <a:p>
            <a:r>
              <a:rPr lang="en-US" sz="2800" dirty="0" smtClean="0"/>
              <a:t>TF stands for Term Frequency: It calculates how frequently a term appears in a document. Since, every document size varies, a term may appear more in a long sized document that a short one. </a:t>
            </a:r>
          </a:p>
          <a:p>
            <a:endParaRPr lang="en-US" dirty="0"/>
          </a:p>
        </p:txBody>
      </p:sp>
      <p:sp>
        <p:nvSpPr>
          <p:cNvPr id="3" name="Title 2"/>
          <p:cNvSpPr>
            <a:spLocks noGrp="1"/>
          </p:cNvSpPr>
          <p:nvPr>
            <p:ph type="title"/>
          </p:nvPr>
        </p:nvSpPr>
        <p:spPr/>
        <p:txBody>
          <a:bodyPr/>
          <a:lstStyle/>
          <a:p>
            <a:r>
              <a:rPr lang="en-US" b="0" dirty="0" smtClean="0"/>
              <a:t>NaAve Bayes Classifier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Arial" pitchFamily="34" charset="0"/>
                <a:cs typeface="Arial" pitchFamily="34" charset="0"/>
              </a:rPr>
              <a:t>Thus, the length of the document often divides Term frequency.</a:t>
            </a:r>
          </a:p>
          <a:p>
            <a:r>
              <a:rPr lang="en-US" sz="2400" dirty="0" smtClean="0">
                <a:latin typeface="Arial" pitchFamily="34" charset="0"/>
                <a:cs typeface="Arial" pitchFamily="34" charset="0"/>
              </a:rPr>
              <a:t>P(c|x)= posterior probability of class given predictor P(c)= prior probability of class</a:t>
            </a:r>
          </a:p>
          <a:p>
            <a:r>
              <a:rPr lang="en-US" sz="2400" dirty="0" smtClean="0">
                <a:latin typeface="Arial" pitchFamily="34" charset="0"/>
                <a:cs typeface="Arial" pitchFamily="34" charset="0"/>
              </a:rPr>
              <a:t>P(x|c)= likelihood (probability of predictor given class) P(x) = prior probability of predictor</a:t>
            </a:r>
          </a:p>
          <a:p>
            <a:endParaRPr lang="en-US" dirty="0">
              <a:latin typeface="Arial" pitchFamily="34" charset="0"/>
              <a:cs typeface="Arial" pitchFamily="34"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b="0" dirty="0" smtClean="0"/>
              <a:t>NaAve </a:t>
            </a:r>
            <a:r>
              <a:rPr lang="en-US" sz="4400" b="0" dirty="0" smtClean="0"/>
              <a:t>Bayes</a:t>
            </a:r>
            <a:r>
              <a:rPr lang="en-US" b="0" dirty="0" smtClean="0"/>
              <a:t> Classifier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sz="2000" dirty="0" smtClean="0"/>
              <a:t>Importing Required Library</a:t>
            </a:r>
          </a:p>
          <a:p>
            <a:endParaRPr lang="en-IN" sz="2000" dirty="0" smtClean="0"/>
          </a:p>
          <a:p>
            <a:r>
              <a:rPr lang="en-IN" sz="2000" dirty="0" smtClean="0"/>
              <a:t>from google.colab import drive</a:t>
            </a:r>
          </a:p>
          <a:p>
            <a:r>
              <a:rPr lang="en-IN" sz="2000" dirty="0" smtClean="0"/>
              <a:t>drive.mount(&amp;#39;/content/drive&amp;#39;)</a:t>
            </a:r>
          </a:p>
          <a:p>
            <a:endParaRPr lang="en-IN" sz="2000" dirty="0" smtClean="0"/>
          </a:p>
          <a:p>
            <a:r>
              <a:rPr lang="en-IN" sz="2000" dirty="0" smtClean="0"/>
              <a:t>import pandas as pd</a:t>
            </a:r>
          </a:p>
          <a:p>
            <a:r>
              <a:rPr lang="en-IN" sz="2000" dirty="0" smtClean="0"/>
              <a:t>import numpy as np</a:t>
            </a:r>
          </a:p>
          <a:p>
            <a:r>
              <a:rPr lang="en-IN" sz="2000" dirty="0" smtClean="0"/>
              <a:t>import seaborn as sns</a:t>
            </a:r>
          </a:p>
          <a:p>
            <a:r>
              <a:rPr lang="en-IN" sz="2000" dirty="0" smtClean="0"/>
              <a:t>import matplotlib.pyplot as plt</a:t>
            </a:r>
          </a:p>
          <a:p>
            <a:r>
              <a:rPr lang="en-IN" sz="2000" dirty="0" smtClean="0"/>
              <a:t>from sklearn.model_selection import train_test_split</a:t>
            </a:r>
          </a:p>
          <a:p>
            <a:r>
              <a:rPr lang="en-IN" sz="2000" dirty="0" smtClean="0"/>
              <a:t>from sklearn.metrics import accuracy_score</a:t>
            </a:r>
          </a:p>
          <a:p>
            <a:r>
              <a:rPr lang="en-IN" sz="2000" dirty="0" smtClean="0"/>
              <a:t>from sklearn.metrics import classification_report</a:t>
            </a:r>
          </a:p>
          <a:p>
            <a:r>
              <a:rPr lang="en-IN" sz="2000" dirty="0" smtClean="0"/>
              <a:t>import re</a:t>
            </a:r>
          </a:p>
          <a:p>
            <a:r>
              <a:rPr lang="en-IN" sz="2000" dirty="0" smtClean="0"/>
              <a:t>import string</a:t>
            </a:r>
          </a:p>
          <a:p>
            <a:endParaRPr lang="en-IN" sz="2000" dirty="0" smtClean="0"/>
          </a:p>
          <a:p>
            <a:r>
              <a:rPr lang="en-IN" sz="2000" dirty="0" smtClean="0"/>
              <a:t>Inserting Fake And Real DataSet</a:t>
            </a:r>
          </a:p>
          <a:p>
            <a:endParaRPr lang="en-IN" sz="2000" dirty="0" smtClean="0"/>
          </a:p>
          <a:p>
            <a:r>
              <a:rPr lang="en-IN" sz="2000" dirty="0" smtClean="0"/>
              <a:t>df_fake = pd.read_csv(“/content/drive/MyDrive/Fake.csv”)</a:t>
            </a:r>
          </a:p>
          <a:p>
            <a:r>
              <a:rPr lang="en-IN" sz="2000" dirty="0" smtClean="0"/>
              <a:t>df_true = pd.read_csv(“/content/drive/MyDrive/True.csv”)</a:t>
            </a:r>
          </a:p>
          <a:p>
            <a:endParaRPr lang="en-IN" sz="2000" dirty="0" smtClean="0"/>
          </a:p>
          <a:p>
            <a:r>
              <a:rPr lang="en-IN" sz="2000" dirty="0" smtClean="0"/>
              <a:t>df_fake.head(5)</a:t>
            </a:r>
          </a:p>
          <a:p>
            <a:endParaRPr lang="en-IN" sz="2000" dirty="0" smtClean="0"/>
          </a:p>
          <a:p>
            <a:r>
              <a:rPr lang="en-IN" sz="2000" dirty="0" smtClean="0"/>
              <a:t>df_true.head(5)</a:t>
            </a:r>
            <a:endParaRPr lang="en-IN" sz="2000" dirty="0"/>
          </a:p>
        </p:txBody>
      </p:sp>
      <p:sp>
        <p:nvSpPr>
          <p:cNvPr id="3" name="Title 2"/>
          <p:cNvSpPr>
            <a:spLocks noGrp="1"/>
          </p:cNvSpPr>
          <p:nvPr>
            <p:ph type="title"/>
          </p:nvPr>
        </p:nvSpPr>
        <p:spPr>
          <a:xfrm>
            <a:off x="571472" y="357166"/>
            <a:ext cx="8043890" cy="857232"/>
          </a:xfrm>
        </p:spPr>
        <p:txBody>
          <a:bodyPr>
            <a:normAutofit fontScale="90000"/>
          </a:bodyPr>
          <a:lstStyle/>
          <a:p>
            <a:r>
              <a:rPr lang="en-IN" sz="3100" dirty="0" smtClean="0"/>
              <a:t>FAKE NEWS DETECTION USING MACHINE LEARNING WITH PYTHON CODE</a:t>
            </a:r>
            <a:r>
              <a:rPr lang="en-IN" sz="4400" dirty="0" smtClean="0"/>
              <a:t/>
            </a:r>
            <a:br>
              <a:rPr lang="en-IN" sz="4400" dirty="0" smtClean="0"/>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4792869"/>
          </a:xfrm>
        </p:spPr>
        <p:txBody>
          <a:bodyPr>
            <a:normAutofit fontScale="55000" lnSpcReduction="20000"/>
          </a:bodyPr>
          <a:lstStyle/>
          <a:p>
            <a:r>
              <a:rPr lang="en-IN" sz="2000" dirty="0" smtClean="0"/>
              <a:t>Inserting a column called "class" for fake and real news dataset to categories fake and true news.</a:t>
            </a:r>
          </a:p>
          <a:p>
            <a:r>
              <a:rPr lang="en-IN" sz="2000" dirty="0" smtClean="0"/>
              <a:t>df_fake["class"] = 0 </a:t>
            </a:r>
          </a:p>
          <a:p>
            <a:r>
              <a:rPr lang="en-IN" sz="2000" dirty="0" smtClean="0"/>
              <a:t>df_true["class"] = 1</a:t>
            </a:r>
          </a:p>
          <a:p>
            <a:pPr>
              <a:buNone/>
            </a:pPr>
            <a:r>
              <a:rPr lang="en-IN" sz="2000" dirty="0" smtClean="0"/>
              <a:t> </a:t>
            </a:r>
          </a:p>
          <a:p>
            <a:r>
              <a:rPr lang="en-IN" sz="2000" dirty="0" smtClean="0"/>
              <a:t>Removing last 10 rows from both the dataset, for manual testing</a:t>
            </a:r>
          </a:p>
          <a:p>
            <a:pPr>
              <a:buNone/>
            </a:pPr>
            <a:endParaRPr lang="en-IN" sz="2000" dirty="0" smtClean="0"/>
          </a:p>
          <a:p>
            <a:r>
              <a:rPr lang="en-IN" sz="2000" dirty="0" smtClean="0"/>
              <a:t> df_fake.shape, df_true.shape </a:t>
            </a:r>
          </a:p>
          <a:p>
            <a:r>
              <a:rPr lang="en-IN" sz="2000" dirty="0" smtClean="0"/>
              <a:t>df_fake_manual_testing = df_fake.tail(10) </a:t>
            </a:r>
          </a:p>
          <a:p>
            <a:r>
              <a:rPr lang="en-IN" sz="2000" dirty="0" smtClean="0"/>
              <a:t>for i in range(23480,23470,-1): </a:t>
            </a:r>
          </a:p>
          <a:p>
            <a:pPr>
              <a:buNone/>
            </a:pPr>
            <a:r>
              <a:rPr lang="en-IN" sz="2000" dirty="0" smtClean="0"/>
              <a:t>            df_fake.drop([i], axis = 0, inplace = True) </a:t>
            </a:r>
          </a:p>
          <a:p>
            <a:r>
              <a:rPr lang="en-IN" sz="2000" dirty="0" smtClean="0"/>
              <a:t>df_true_manual_testing = df_true.tail(10) </a:t>
            </a:r>
          </a:p>
          <a:p>
            <a:r>
              <a:rPr lang="en-IN" sz="2000" dirty="0" smtClean="0"/>
              <a:t>for i in range(21416,21406,-1): </a:t>
            </a:r>
          </a:p>
          <a:p>
            <a:pPr>
              <a:buNone/>
            </a:pPr>
            <a:r>
              <a:rPr lang="en-IN" sz="2000" dirty="0" smtClean="0"/>
              <a:t>            df_true.drop([i], axis = 0, inplace = True) </a:t>
            </a:r>
          </a:p>
          <a:p>
            <a:r>
              <a:rPr lang="en-IN" sz="2000" dirty="0" smtClean="0"/>
              <a:t>df_fake.shape, df_true.shape </a:t>
            </a:r>
          </a:p>
          <a:p>
            <a:pPr>
              <a:buNone/>
            </a:pPr>
            <a:endParaRPr lang="en-IN" sz="2000" dirty="0" smtClean="0"/>
          </a:p>
          <a:p>
            <a:r>
              <a:rPr lang="en-IN" sz="2000" dirty="0" smtClean="0"/>
              <a:t>Merging the manual testing dataframe in single dataset and save it in a csv file</a:t>
            </a:r>
          </a:p>
          <a:p>
            <a:endParaRPr lang="en-IN" sz="2000" dirty="0" smtClean="0"/>
          </a:p>
          <a:p>
            <a:r>
              <a:rPr lang="en-IN" sz="2000" dirty="0" smtClean="0"/>
              <a:t>df_fake_manual_testing["class"] = 0 </a:t>
            </a:r>
          </a:p>
          <a:p>
            <a:r>
              <a:rPr lang="en-IN" sz="2000" dirty="0" smtClean="0"/>
              <a:t>df_true_manual_testing["class"] = 1 </a:t>
            </a:r>
          </a:p>
          <a:p>
            <a:r>
              <a:rPr lang="en-IN" sz="2000" dirty="0" smtClean="0"/>
              <a:t>df_fake_manual_testing.head(10)</a:t>
            </a:r>
          </a:p>
          <a:p>
            <a:r>
              <a:rPr lang="en-IN" sz="2000" dirty="0" smtClean="0"/>
              <a:t>df_true_manual_testing.head(10) </a:t>
            </a:r>
          </a:p>
          <a:p>
            <a:r>
              <a:rPr lang="en-IN" sz="2000" dirty="0" smtClean="0"/>
              <a:t>df_manual_testing = pd.concat([df_fake_manual_testing,df_true_manual_testing], axis = 0) </a:t>
            </a:r>
          </a:p>
          <a:p>
            <a:r>
              <a:rPr lang="en-IN" sz="2000" dirty="0" smtClean="0"/>
              <a:t>df_manual_testing.to_csv("/content/drive/MyDrive/manual_testing.csv")</a:t>
            </a:r>
            <a:endParaRPr lang="en-IN" sz="2000" dirty="0"/>
          </a:p>
        </p:txBody>
      </p:sp>
      <p:sp>
        <p:nvSpPr>
          <p:cNvPr id="3" name="Title 2"/>
          <p:cNvSpPr>
            <a:spLocks noGrp="1"/>
          </p:cNvSpPr>
          <p:nvPr>
            <p:ph type="title"/>
          </p:nvPr>
        </p:nvSpPr>
        <p:spPr>
          <a:xfrm>
            <a:off x="457200" y="274638"/>
            <a:ext cx="8229600" cy="725470"/>
          </a:xfrm>
        </p:spPr>
        <p:txBody>
          <a:bodyPr>
            <a:noAutofit/>
          </a:bodyPr>
          <a:lstStyle/>
          <a:p>
            <a:r>
              <a:rPr lang="en-IN" sz="2800" dirty="0" smtClean="0"/>
              <a:t>FAKE NEWS DETECTION USING MACHINE LEARNING WITH PYTHON CODE</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fontScale="85000" lnSpcReduction="20000"/>
          </a:bodyPr>
          <a:lstStyle/>
          <a:p>
            <a:r>
              <a:rPr lang="en-US" sz="2400" dirty="0" smtClean="0"/>
              <a:t>Abstract</a:t>
            </a:r>
          </a:p>
          <a:p>
            <a:r>
              <a:rPr lang="en-US" sz="2400" dirty="0" smtClean="0"/>
              <a:t>Introduction</a:t>
            </a:r>
          </a:p>
          <a:p>
            <a:r>
              <a:rPr lang="en-US" sz="2400" dirty="0" smtClean="0"/>
              <a:t>Literature survey</a:t>
            </a:r>
          </a:p>
          <a:p>
            <a:r>
              <a:rPr lang="en-US" sz="2400" dirty="0" smtClean="0"/>
              <a:t>Existing system</a:t>
            </a:r>
          </a:p>
          <a:p>
            <a:r>
              <a:rPr lang="en-US" sz="2400" dirty="0" smtClean="0"/>
              <a:t>Required software</a:t>
            </a:r>
          </a:p>
          <a:p>
            <a:r>
              <a:rPr lang="en-US" sz="2400" dirty="0" smtClean="0"/>
              <a:t>Required Hardware</a:t>
            </a:r>
          </a:p>
          <a:p>
            <a:r>
              <a:rPr lang="en-US" sz="2400" dirty="0" smtClean="0"/>
              <a:t>Modules</a:t>
            </a:r>
          </a:p>
          <a:p>
            <a:r>
              <a:rPr lang="en-US" sz="2400" dirty="0"/>
              <a:t>Proposed system</a:t>
            </a:r>
          </a:p>
          <a:p>
            <a:r>
              <a:rPr lang="en-US" sz="2400" dirty="0"/>
              <a:t>System architecture</a:t>
            </a:r>
          </a:p>
          <a:p>
            <a:r>
              <a:rPr lang="en-US" sz="2400" dirty="0"/>
              <a:t>Use case diagram</a:t>
            </a:r>
          </a:p>
          <a:p>
            <a:r>
              <a:rPr lang="en-US" sz="2400" dirty="0"/>
              <a:t>Activity diagram</a:t>
            </a:r>
          </a:p>
          <a:p>
            <a:r>
              <a:rPr lang="en-US" sz="2400" dirty="0"/>
              <a:t>Class </a:t>
            </a:r>
            <a:r>
              <a:rPr lang="en-US" sz="2400" dirty="0" smtClean="0"/>
              <a:t>diagram</a:t>
            </a:r>
          </a:p>
          <a:p>
            <a:r>
              <a:rPr lang="en-US" sz="2400" dirty="0" smtClean="0"/>
              <a:t>Algorithms </a:t>
            </a:r>
          </a:p>
          <a:p>
            <a:r>
              <a:rPr lang="en-US" sz="2400" dirty="0" smtClean="0"/>
              <a:t>Advantages and Disadvantages</a:t>
            </a:r>
          </a:p>
          <a:p>
            <a:r>
              <a:rPr lang="en-US" sz="2400" dirty="0" smtClean="0"/>
              <a:t>Conclusion</a:t>
            </a:r>
          </a:p>
          <a:p>
            <a:endParaRPr lang="en-US" dirty="0"/>
          </a:p>
        </p:txBody>
      </p:sp>
      <p:sp>
        <p:nvSpPr>
          <p:cNvPr id="3" name="Title 2"/>
          <p:cNvSpPr>
            <a:spLocks noGrp="1"/>
          </p:cNvSpPr>
          <p:nvPr>
            <p:ph type="title"/>
          </p:nvPr>
        </p:nvSpPr>
        <p:spPr/>
        <p:txBody>
          <a:bodyPr/>
          <a:lstStyle/>
          <a:p>
            <a:r>
              <a:rPr lang="en-US" dirty="0" smtClean="0"/>
              <a:t>CONTENTS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4935745"/>
          </a:xfrm>
        </p:spPr>
        <p:txBody>
          <a:bodyPr>
            <a:normAutofit/>
          </a:bodyPr>
          <a:lstStyle/>
          <a:p>
            <a:r>
              <a:rPr lang="en-IN" sz="1100" dirty="0" smtClean="0"/>
              <a:t>Merging the main fake and true dataframe</a:t>
            </a:r>
          </a:p>
          <a:p>
            <a:r>
              <a:rPr lang="en-IN" sz="1100" dirty="0" smtClean="0"/>
              <a:t> df_marge = pd.concat([df_fake, df_true], axis =0 )</a:t>
            </a:r>
          </a:p>
          <a:p>
            <a:r>
              <a:rPr lang="en-IN" sz="1100" dirty="0" smtClean="0"/>
              <a:t> df_marge.head(10) df_marge.columns </a:t>
            </a:r>
          </a:p>
          <a:p>
            <a:r>
              <a:rPr lang="en-IN" sz="1100" dirty="0" smtClean="0"/>
              <a:t>#### "title", "subject" and "date" columns is not required for detecting the fake news, so I am going to drop the columns.</a:t>
            </a:r>
          </a:p>
          <a:p>
            <a:r>
              <a:rPr lang="en-IN" sz="1100" dirty="0" smtClean="0"/>
              <a:t> df = df_marge.drop(["title", "subject","date"], axis = 1) </a:t>
            </a:r>
          </a:p>
          <a:p>
            <a:r>
              <a:rPr lang="en-IN" sz="1100" dirty="0" smtClean="0"/>
              <a:t>df.isnull().sum()</a:t>
            </a:r>
          </a:p>
          <a:p>
            <a:r>
              <a:rPr lang="en-IN" sz="1100" dirty="0" smtClean="0"/>
              <a:t> #### Randomly shuffling the dataframe </a:t>
            </a:r>
          </a:p>
          <a:p>
            <a:r>
              <a:rPr lang="en-IN" sz="1100" dirty="0" smtClean="0"/>
              <a:t>df = df.sample(frac = 1)</a:t>
            </a:r>
          </a:p>
          <a:p>
            <a:r>
              <a:rPr lang="en-IN" sz="1100" dirty="0" smtClean="0"/>
              <a:t> df.head() </a:t>
            </a:r>
          </a:p>
          <a:p>
            <a:r>
              <a:rPr lang="en-IN" sz="1100" dirty="0" smtClean="0"/>
              <a:t>df.reset_index(inplace = True)</a:t>
            </a:r>
          </a:p>
          <a:p>
            <a:r>
              <a:rPr lang="en-IN" sz="1100" dirty="0" smtClean="0"/>
              <a:t> df.drop(["index"], axis = 1, inplace = True) </a:t>
            </a:r>
          </a:p>
          <a:p>
            <a:r>
              <a:rPr lang="en-IN" sz="1100" dirty="0" smtClean="0"/>
              <a:t>df.columns </a:t>
            </a:r>
          </a:p>
          <a:p>
            <a:r>
              <a:rPr lang="en-IN" sz="1100" dirty="0" smtClean="0"/>
              <a:t>df.head()</a:t>
            </a:r>
          </a:p>
          <a:p>
            <a:r>
              <a:rPr lang="en-IN" sz="1100" dirty="0" smtClean="0"/>
              <a:t>#### Creating a function to convert the text in lowercase, remove the extra space, special chr., ulr and links. </a:t>
            </a:r>
          </a:p>
          <a:p>
            <a:r>
              <a:rPr lang="en-IN" sz="1100" dirty="0" smtClean="0"/>
              <a:t>def wordopt(text):</a:t>
            </a:r>
          </a:p>
          <a:p>
            <a:pPr>
              <a:buNone/>
            </a:pPr>
            <a:r>
              <a:rPr lang="en-IN" sz="1100" dirty="0" smtClean="0"/>
              <a:t>            text = text.lower() </a:t>
            </a:r>
          </a:p>
          <a:p>
            <a:pPr>
              <a:buNone/>
            </a:pPr>
            <a:r>
              <a:rPr lang="en-IN" sz="1100" dirty="0" smtClean="0"/>
              <a:t>            text = re.sub('\[.*?\]', '', text)</a:t>
            </a:r>
          </a:p>
          <a:p>
            <a:pPr>
              <a:buNone/>
            </a:pPr>
            <a:r>
              <a:rPr lang="en-IN" sz="1100" dirty="0" smtClean="0"/>
              <a:t>            text = re.sub("\\W"," ",text)</a:t>
            </a:r>
          </a:p>
          <a:p>
            <a:pPr>
              <a:buNone/>
            </a:pPr>
            <a:r>
              <a:rPr lang="en-IN" sz="1100" dirty="0" smtClean="0"/>
              <a:t>            text = re.sub('https?://\S+|www\.\S+', '', text)</a:t>
            </a:r>
          </a:p>
          <a:p>
            <a:pPr>
              <a:buNone/>
            </a:pPr>
            <a:r>
              <a:rPr lang="en-IN" sz="1100" dirty="0" smtClean="0"/>
              <a:t>            text = re.sub('+', '', text)</a:t>
            </a:r>
            <a:endParaRPr lang="en-IN" sz="1100" dirty="0"/>
          </a:p>
        </p:txBody>
      </p:sp>
      <p:sp>
        <p:nvSpPr>
          <p:cNvPr id="3" name="Title 2"/>
          <p:cNvSpPr>
            <a:spLocks noGrp="1"/>
          </p:cNvSpPr>
          <p:nvPr>
            <p:ph type="title"/>
          </p:nvPr>
        </p:nvSpPr>
        <p:spPr>
          <a:xfrm>
            <a:off x="428596" y="274638"/>
            <a:ext cx="8258204" cy="725470"/>
          </a:xfrm>
        </p:spPr>
        <p:txBody>
          <a:bodyPr>
            <a:normAutofit fontScale="90000"/>
          </a:bodyPr>
          <a:lstStyle/>
          <a:p>
            <a:r>
              <a:rPr lang="en-IN" sz="2800" dirty="0" smtClean="0"/>
              <a:t>FAKE NEWS DETECTION USING MACHINE LEARNING WITH PYTHON CODE</a:t>
            </a:r>
            <a:endParaRPr lang="en-IN"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142984"/>
            <a:ext cx="8329642" cy="4857785"/>
          </a:xfrm>
        </p:spPr>
        <p:txBody>
          <a:bodyPr>
            <a:normAutofit fontScale="40000" lnSpcReduction="20000"/>
          </a:bodyPr>
          <a:lstStyle/>
          <a:p>
            <a:r>
              <a:rPr lang="en-IN" dirty="0" smtClean="0"/>
              <a:t>#### Defining dependent and independent variable as x and y </a:t>
            </a:r>
          </a:p>
          <a:p>
            <a:endParaRPr lang="en-IN" dirty="0" smtClean="0"/>
          </a:p>
          <a:p>
            <a:r>
              <a:rPr lang="en-IN" dirty="0" smtClean="0"/>
              <a:t>x = df["text"] </a:t>
            </a:r>
          </a:p>
          <a:p>
            <a:r>
              <a:rPr lang="en-IN" dirty="0" smtClean="0"/>
              <a:t>y = df["class"]</a:t>
            </a:r>
          </a:p>
          <a:p>
            <a:endParaRPr lang="en-IN" dirty="0" smtClean="0"/>
          </a:p>
          <a:p>
            <a:r>
              <a:rPr lang="en-IN" dirty="0" smtClean="0"/>
              <a:t> #### Splitting the dataset into training set and testing set.</a:t>
            </a:r>
          </a:p>
          <a:p>
            <a:endParaRPr lang="en-IN" dirty="0" smtClean="0"/>
          </a:p>
          <a:p>
            <a:r>
              <a:rPr lang="en-IN" dirty="0" smtClean="0"/>
              <a:t> x_train, x_test, y_train, Y_test = train_test_split(x, y, test_size=0.25)</a:t>
            </a:r>
          </a:p>
          <a:p>
            <a:endParaRPr lang="en-IN" dirty="0" smtClean="0"/>
          </a:p>
          <a:p>
            <a:r>
              <a:rPr lang="en-IN" dirty="0" smtClean="0"/>
              <a:t> #### Convert text to vectors from sklearn.feature_extraction.text</a:t>
            </a:r>
          </a:p>
          <a:p>
            <a:endParaRPr lang="en-IN" dirty="0" smtClean="0"/>
          </a:p>
          <a:p>
            <a:r>
              <a:rPr lang="en-IN" dirty="0" smtClean="0"/>
              <a:t> import TfidfVectorizer </a:t>
            </a:r>
          </a:p>
          <a:p>
            <a:r>
              <a:rPr lang="en-IN" dirty="0" smtClean="0"/>
              <a:t>vectorization = TfidfVectorizer() </a:t>
            </a:r>
          </a:p>
          <a:p>
            <a:r>
              <a:rPr lang="en-IN" dirty="0" smtClean="0"/>
              <a:t>xv_train = vectorization.fit_transform(x_train) </a:t>
            </a:r>
          </a:p>
          <a:p>
            <a:r>
              <a:rPr lang="en-IN" dirty="0" smtClean="0"/>
              <a:t>xv_test = vectorization.transform(x_test)</a:t>
            </a:r>
          </a:p>
          <a:p>
            <a:endParaRPr lang="en-IN" dirty="0" smtClean="0"/>
          </a:p>
          <a:p>
            <a:r>
              <a:rPr lang="en-IN" dirty="0" smtClean="0"/>
              <a:t> ### 1. Logistic Regression </a:t>
            </a:r>
          </a:p>
          <a:p>
            <a:endParaRPr lang="en-IN" dirty="0" smtClean="0"/>
          </a:p>
          <a:p>
            <a:r>
              <a:rPr lang="en-IN" dirty="0" smtClean="0"/>
              <a:t>from sklearn.linear_model </a:t>
            </a:r>
          </a:p>
          <a:p>
            <a:r>
              <a:rPr lang="en-IN" dirty="0" smtClean="0"/>
              <a:t>import LogisticRegression </a:t>
            </a:r>
          </a:p>
          <a:p>
            <a:r>
              <a:rPr lang="en-IN" dirty="0" smtClean="0"/>
              <a:t>LR = LogisticRegression()</a:t>
            </a:r>
          </a:p>
          <a:p>
            <a:r>
              <a:rPr lang="en-IN" dirty="0" smtClean="0"/>
              <a:t>LR.fit(xv_train,y_train) </a:t>
            </a:r>
          </a:p>
          <a:p>
            <a:r>
              <a:rPr lang="en-IN" dirty="0" smtClean="0"/>
              <a:t>pred_lr=LR.predict(xv_test)</a:t>
            </a:r>
          </a:p>
          <a:p>
            <a:r>
              <a:rPr lang="en-IN" dirty="0" smtClean="0"/>
              <a:t>LR.score(xv_test, y_test) </a:t>
            </a:r>
          </a:p>
          <a:p>
            <a:r>
              <a:rPr lang="en-IN" dirty="0" smtClean="0"/>
              <a:t>print(classification_report(y_test, pred_lr))</a:t>
            </a:r>
            <a:endParaRPr lang="en-IN" dirty="0"/>
          </a:p>
        </p:txBody>
      </p:sp>
      <p:sp>
        <p:nvSpPr>
          <p:cNvPr id="3" name="Title 2"/>
          <p:cNvSpPr>
            <a:spLocks noGrp="1"/>
          </p:cNvSpPr>
          <p:nvPr>
            <p:ph type="title"/>
          </p:nvPr>
        </p:nvSpPr>
        <p:spPr>
          <a:xfrm>
            <a:off x="428596" y="274638"/>
            <a:ext cx="8258204" cy="511156"/>
          </a:xfrm>
        </p:spPr>
        <p:txBody>
          <a:bodyPr>
            <a:noAutofit/>
          </a:bodyPr>
          <a:lstStyle/>
          <a:p>
            <a:r>
              <a:rPr lang="en-IN" sz="2400" dirty="0" smtClean="0"/>
              <a:t>FAKE NEWS DETECTION USING MACHINE LEARNING WITH PYTHON CODE</a:t>
            </a:r>
            <a:endParaRPr lang="en-IN"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b="1" dirty="0" smtClean="0"/>
              <a:t>Performance Metrics</a:t>
            </a:r>
            <a:r>
              <a:rPr lang="en-IN" b="1" dirty="0" smtClean="0"/>
              <a:t>:</a:t>
            </a:r>
          </a:p>
          <a:p>
            <a:pPr>
              <a:buNone/>
            </a:pPr>
            <a:endParaRPr lang="en-IN" dirty="0" smtClean="0"/>
          </a:p>
          <a:p>
            <a:r>
              <a:rPr lang="en-IN" dirty="0" smtClean="0"/>
              <a:t> To evaluate the performance of algorithms, we used different metrics. Most of them are based on the confusion matrix. Confusion matrix is a tabular representation of a classification model performance on the test set, which consists of four parameters: true positive, false positive, true negative, and false negative (see Table 1).</a:t>
            </a:r>
            <a:endParaRPr lang="en-IN" dirty="0"/>
          </a:p>
        </p:txBody>
      </p:sp>
      <p:sp>
        <p:nvSpPr>
          <p:cNvPr id="3" name="Title 2"/>
          <p:cNvSpPr>
            <a:spLocks noGrp="1"/>
          </p:cNvSpPr>
          <p:nvPr>
            <p:ph type="title"/>
          </p:nvPr>
        </p:nvSpPr>
        <p:spPr/>
        <p:txBody>
          <a:bodyPr/>
          <a:lstStyle/>
          <a:p>
            <a:r>
              <a:rPr lang="en-US" dirty="0" smtClean="0"/>
              <a:t>PREFORMANCE EVALUATION</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b="1" dirty="0" smtClean="0"/>
              <a:t> Table 1</a:t>
            </a:r>
          </a:p>
          <a:p>
            <a:pPr>
              <a:buNone/>
            </a:pPr>
            <a:r>
              <a:rPr lang="en-IN" dirty="0" smtClean="0"/>
              <a:t>Confusion matrix.</a:t>
            </a:r>
          </a:p>
          <a:p>
            <a:pPr>
              <a:buNone/>
            </a:pPr>
            <a:r>
              <a:rPr lang="en-IN" dirty="0" smtClean="0"/>
              <a:t> </a:t>
            </a:r>
          </a:p>
          <a:p>
            <a:pPr>
              <a:buNone/>
            </a:pPr>
            <a:r>
              <a:rPr lang="en-IN" sz="2000" dirty="0" smtClean="0"/>
              <a:t>                         Predicted true          Predicted false</a:t>
            </a:r>
          </a:p>
          <a:p>
            <a:pPr>
              <a:buNone/>
            </a:pPr>
            <a:r>
              <a:rPr lang="en-IN" sz="2000" dirty="0" smtClean="0"/>
              <a:t>    Actual true   True positive (TP)    False negative  (FN)                    Actual false   False positive (FP)    True negative (TN)   </a:t>
            </a:r>
            <a:endParaRPr lang="en-IN" sz="2000" b="1" dirty="0" smtClean="0"/>
          </a:p>
        </p:txBody>
      </p:sp>
      <p:sp>
        <p:nvSpPr>
          <p:cNvPr id="3" name="Title 2"/>
          <p:cNvSpPr>
            <a:spLocks noGrp="1"/>
          </p:cNvSpPr>
          <p:nvPr>
            <p:ph type="title"/>
          </p:nvPr>
        </p:nvSpPr>
        <p:spPr/>
        <p:txBody>
          <a:bodyPr/>
          <a:lstStyle/>
          <a:p>
            <a:r>
              <a:rPr lang="en-US" dirty="0" smtClean="0"/>
              <a:t>PREFORMANCE EVALUATION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36165935"/>
              </p:ext>
            </p:extLst>
          </p:nvPr>
        </p:nvGraphicFramePr>
        <p:xfrm>
          <a:off x="827584" y="2708920"/>
          <a:ext cx="6696744" cy="1226118"/>
        </p:xfrm>
        <a:graphic>
          <a:graphicData uri="http://schemas.openxmlformats.org/drawingml/2006/table">
            <a:tbl>
              <a:tblPr>
                <a:tableStyleId>{2D5ABB26-0587-4C30-8999-92F81FD0307C}</a:tableStyleId>
              </a:tblPr>
              <a:tblGrid>
                <a:gridCol w="1705970"/>
                <a:gridCol w="2470245"/>
                <a:gridCol w="2520529"/>
              </a:tblGrid>
              <a:tr h="576064">
                <a:tc>
                  <a:txBody>
                    <a:bodyPr/>
                    <a:lstStyle/>
                    <a:p>
                      <a:endParaRPr lang="en-IN"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650054">
                <a:tc>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59896656"/>
              </p:ext>
            </p:extLst>
          </p:nvPr>
        </p:nvGraphicFramePr>
        <p:xfrm>
          <a:off x="805218" y="2702257"/>
          <a:ext cx="6719110" cy="1228298"/>
        </p:xfrm>
        <a:graphic>
          <a:graphicData uri="http://schemas.openxmlformats.org/drawingml/2006/table">
            <a:tbl>
              <a:tblPr/>
              <a:tblGrid>
                <a:gridCol w="6719110"/>
              </a:tblGrid>
              <a:tr h="1228298">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3100" b="1" dirty="0" smtClean="0"/>
              <a:t> </a:t>
            </a:r>
            <a:endParaRPr lang="en-IN" dirty="0"/>
          </a:p>
        </p:txBody>
      </p:sp>
      <p:sp>
        <p:nvSpPr>
          <p:cNvPr id="3" name="Title 2"/>
          <p:cNvSpPr>
            <a:spLocks noGrp="1"/>
          </p:cNvSpPr>
          <p:nvPr>
            <p:ph type="title"/>
          </p:nvPr>
        </p:nvSpPr>
        <p:spPr/>
        <p:txBody>
          <a:bodyPr/>
          <a:lstStyle/>
          <a:p>
            <a:r>
              <a:rPr lang="en-US" dirty="0" smtClean="0"/>
              <a:t>PREFORMANCE EVALUATION</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628800"/>
            <a:ext cx="7812360" cy="400614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IN" b="1" dirty="0" smtClean="0"/>
          </a:p>
          <a:p>
            <a:pPr>
              <a:buNone/>
            </a:pPr>
            <a:r>
              <a:rPr lang="en-IN" b="1" dirty="0" smtClean="0"/>
              <a:t> </a:t>
            </a:r>
            <a:r>
              <a:rPr lang="en-IN" sz="3200" b="1" dirty="0" smtClean="0"/>
              <a:t>Recall:</a:t>
            </a:r>
            <a:endParaRPr lang="en-IN" b="1" dirty="0" smtClean="0"/>
          </a:p>
          <a:p>
            <a:r>
              <a:rPr lang="en-IN" sz="2000" dirty="0" smtClean="0"/>
              <a:t>Recall represents the total number of positive classifications out of true class. In our case, it represents the number of articles predicted as true out of the total number of true articles.</a:t>
            </a:r>
          </a:p>
          <a:p>
            <a:pPr>
              <a:buNone/>
            </a:pPr>
            <a:r>
              <a:rPr lang="en-IN" sz="2000" dirty="0" smtClean="0"/>
              <a:t>                                                      TP</a:t>
            </a:r>
          </a:p>
          <a:p>
            <a:pPr>
              <a:buNone/>
            </a:pPr>
            <a:r>
              <a:rPr lang="en-IN" sz="2000" dirty="0" smtClean="0"/>
              <a:t>                                  Recall=     TP+FN</a:t>
            </a:r>
          </a:p>
          <a:p>
            <a:pPr>
              <a:buNone/>
            </a:pPr>
            <a:r>
              <a:rPr lang="en-IN" b="1" dirty="0" smtClean="0"/>
              <a:t> </a:t>
            </a:r>
            <a:endParaRPr lang="en-IN" dirty="0" smtClean="0"/>
          </a:p>
          <a:p>
            <a:pPr>
              <a:buNone/>
            </a:pPr>
            <a:endParaRPr lang="en-IN" dirty="0"/>
          </a:p>
        </p:txBody>
      </p:sp>
      <p:sp>
        <p:nvSpPr>
          <p:cNvPr id="3" name="Title 2"/>
          <p:cNvSpPr>
            <a:spLocks noGrp="1"/>
          </p:cNvSpPr>
          <p:nvPr>
            <p:ph type="title"/>
          </p:nvPr>
        </p:nvSpPr>
        <p:spPr/>
        <p:txBody>
          <a:bodyPr/>
          <a:lstStyle/>
          <a:p>
            <a:r>
              <a:rPr lang="en-US" dirty="0" smtClean="0"/>
              <a:t>PREFORMANCE EVALUATION</a:t>
            </a:r>
            <a:endParaRPr lang="en-IN" dirty="0"/>
          </a:p>
        </p:txBody>
      </p:sp>
      <p:cxnSp>
        <p:nvCxnSpPr>
          <p:cNvPr id="5" name="Straight Connector 4"/>
          <p:cNvCxnSpPr/>
          <p:nvPr/>
        </p:nvCxnSpPr>
        <p:spPr>
          <a:xfrm>
            <a:off x="4500562" y="4071942"/>
            <a:ext cx="121444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b="1" dirty="0" smtClean="0"/>
              <a:t> Precision</a:t>
            </a:r>
            <a:endParaRPr lang="en-IN" dirty="0" smtClean="0"/>
          </a:p>
          <a:p>
            <a:r>
              <a:rPr lang="en-IN" dirty="0" smtClean="0"/>
              <a:t>Conversely, precision score represents the ratio of true positives to all events predicted as true. In our case, precision shows the number of articles that are marked as true out of all the positively predicted (true) articles:  </a:t>
            </a:r>
          </a:p>
          <a:p>
            <a:pPr>
              <a:buNone/>
            </a:pPr>
            <a:r>
              <a:rPr lang="en-IN" dirty="0" smtClean="0"/>
              <a:t>                                       TP</a:t>
            </a:r>
          </a:p>
          <a:p>
            <a:pPr>
              <a:buNone/>
            </a:pPr>
            <a:r>
              <a:rPr lang="en-IN" dirty="0" smtClean="0"/>
              <a:t>                  Precision=  TP+FP</a:t>
            </a:r>
          </a:p>
          <a:p>
            <a:endParaRPr lang="en-IN" dirty="0"/>
          </a:p>
        </p:txBody>
      </p:sp>
      <p:sp>
        <p:nvSpPr>
          <p:cNvPr id="3" name="Title 2"/>
          <p:cNvSpPr>
            <a:spLocks noGrp="1"/>
          </p:cNvSpPr>
          <p:nvPr>
            <p:ph type="title"/>
          </p:nvPr>
        </p:nvSpPr>
        <p:spPr/>
        <p:txBody>
          <a:bodyPr/>
          <a:lstStyle/>
          <a:p>
            <a:r>
              <a:rPr lang="en-US" dirty="0" smtClean="0"/>
              <a:t>PREFORMANCE EVALUATION</a:t>
            </a:r>
            <a:endParaRPr lang="en-IN" dirty="0"/>
          </a:p>
        </p:txBody>
      </p:sp>
      <p:cxnSp>
        <p:nvCxnSpPr>
          <p:cNvPr id="8" name="Straight Connector 7"/>
          <p:cNvCxnSpPr/>
          <p:nvPr/>
        </p:nvCxnSpPr>
        <p:spPr>
          <a:xfrm>
            <a:off x="4429124" y="4857760"/>
            <a:ext cx="150019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b="1" dirty="0" smtClean="0"/>
              <a:t> F1-Score</a:t>
            </a:r>
            <a:endParaRPr lang="en-IN" dirty="0" smtClean="0"/>
          </a:p>
          <a:p>
            <a:r>
              <a:rPr lang="en-IN" sz="2200" dirty="0" smtClean="0"/>
              <a:t>F1-score represents the trade-off between precision and recall. It calculates the harmonic mean between each of the two. Thus, it takes both the false positive and the false negative observations into account. F1-score can be calculated using the following formula:</a:t>
            </a:r>
          </a:p>
          <a:p>
            <a:pPr>
              <a:buNone/>
            </a:pPr>
            <a:r>
              <a:rPr lang="en-IN" sz="2200" dirty="0" smtClean="0"/>
              <a:t>                                      </a:t>
            </a:r>
            <a:r>
              <a:rPr lang="en-IN" sz="2200" dirty="0" smtClean="0"/>
              <a:t>          Precision * Recall</a:t>
            </a:r>
            <a:endParaRPr lang="en-IN" sz="2200" dirty="0" smtClean="0"/>
          </a:p>
          <a:p>
            <a:pPr>
              <a:buNone/>
            </a:pPr>
            <a:r>
              <a:rPr lang="en-IN" sz="2200" dirty="0" smtClean="0"/>
              <a:t>                     </a:t>
            </a:r>
            <a:r>
              <a:rPr lang="en-IN" sz="2200" dirty="0" smtClean="0"/>
              <a:t>F1-Score =     2 </a:t>
            </a:r>
            <a:endParaRPr lang="en-IN" sz="2200" dirty="0" smtClean="0"/>
          </a:p>
          <a:p>
            <a:pPr>
              <a:buNone/>
            </a:pPr>
            <a:r>
              <a:rPr lang="en-IN" sz="2200" dirty="0" smtClean="0"/>
              <a:t>                                       </a:t>
            </a:r>
            <a:r>
              <a:rPr lang="en-IN" sz="2200" dirty="0" smtClean="0"/>
              <a:t>         Precision + Recall</a:t>
            </a:r>
            <a:endParaRPr lang="en-IN" sz="2200" dirty="0" smtClean="0"/>
          </a:p>
          <a:p>
            <a:endParaRPr lang="en-IN" dirty="0"/>
          </a:p>
        </p:txBody>
      </p:sp>
      <p:sp>
        <p:nvSpPr>
          <p:cNvPr id="3" name="Title 2"/>
          <p:cNvSpPr>
            <a:spLocks noGrp="1"/>
          </p:cNvSpPr>
          <p:nvPr>
            <p:ph type="title"/>
          </p:nvPr>
        </p:nvSpPr>
        <p:spPr/>
        <p:txBody>
          <a:bodyPr/>
          <a:lstStyle/>
          <a:p>
            <a:r>
              <a:rPr lang="en-US" dirty="0" smtClean="0"/>
              <a:t>PREFORMANCE EVALUATION</a:t>
            </a:r>
            <a:endParaRPr lang="en-IN" dirty="0"/>
          </a:p>
        </p:txBody>
      </p:sp>
      <p:cxnSp>
        <p:nvCxnSpPr>
          <p:cNvPr id="5" name="Straight Connector 4"/>
          <p:cNvCxnSpPr/>
          <p:nvPr/>
        </p:nvCxnSpPr>
        <p:spPr>
          <a:xfrm>
            <a:off x="4860032" y="4214818"/>
            <a:ext cx="207170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 SCREENSHORTS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390" y="2132856"/>
            <a:ext cx="6773220" cy="331236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 SCREENSHORTS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65" y="1844824"/>
            <a:ext cx="7126287" cy="345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normAutofit/>
          </a:bodyPr>
          <a:lstStyle/>
          <a:p>
            <a:r>
              <a:rPr lang="en-US" sz="2000" dirty="0">
                <a:latin typeface="+mj-lt"/>
              </a:rPr>
              <a:t>The advent of the World Wide Web and the rapid adoption of social media platforms (such as Facebook and </a:t>
            </a:r>
            <a:r>
              <a:rPr lang="en-US" sz="2000" dirty="0" smtClean="0">
                <a:latin typeface="+mj-lt"/>
              </a:rPr>
              <a:t>Instagram) </a:t>
            </a:r>
            <a:r>
              <a:rPr lang="en-US" sz="2000" dirty="0">
                <a:latin typeface="+mj-lt"/>
              </a:rPr>
              <a:t>paved the way for disinformation dissemination that has never been witnessed in </a:t>
            </a:r>
            <a:r>
              <a:rPr lang="en-US" sz="2000" dirty="0" smtClean="0">
                <a:latin typeface="+mj-lt"/>
              </a:rPr>
              <a:t>the human history.</a:t>
            </a:r>
          </a:p>
          <a:p>
            <a:r>
              <a:rPr lang="en-US" sz="2000" dirty="0" smtClean="0">
                <a:latin typeface="+mj-lt"/>
              </a:rPr>
              <a:t>With the current usage of social media platforms, consumers are creating and sharing more information than ever before, some of which are misleading with no relevance to reality.</a:t>
            </a:r>
          </a:p>
          <a:p>
            <a:r>
              <a:rPr lang="en-US" sz="2000" dirty="0" smtClean="0">
                <a:latin typeface="+mj-lt"/>
              </a:rPr>
              <a:t>In this work, we propose to use machine learning ensemble approach for automated classification of news articles.</a:t>
            </a:r>
          </a:p>
          <a:p>
            <a:r>
              <a:rPr lang="en-US" sz="2000" dirty="0" smtClean="0">
                <a:latin typeface="+mj-lt"/>
              </a:rPr>
              <a:t>Our study explores different textual properties that can be used to distinguish fake contents from real.</a:t>
            </a:r>
          </a:p>
          <a:p>
            <a:pPr marL="109728" indent="0">
              <a:buNone/>
            </a:pPr>
            <a:endParaRPr lang="en-US" dirty="0"/>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OUTUT SCREENSHORTS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6454" y="2060848"/>
            <a:ext cx="651109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 SCREENSHORTS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988840"/>
            <a:ext cx="5371455" cy="3240359"/>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62500" lnSpcReduction="20000"/>
          </a:bodyPr>
          <a:lstStyle/>
          <a:p>
            <a:pPr>
              <a:buNone/>
            </a:pPr>
            <a:r>
              <a:rPr lang="en-US" sz="3800" dirty="0" smtClean="0"/>
              <a:t>ADVANTAGES:</a:t>
            </a:r>
          </a:p>
          <a:p>
            <a:pPr>
              <a:buNone/>
            </a:pPr>
            <a:endParaRPr lang="en-US" dirty="0" smtClean="0">
              <a:latin typeface="Arial" pitchFamily="34" charset="0"/>
              <a:cs typeface="Arial" pitchFamily="34" charset="0"/>
            </a:endParaRPr>
          </a:p>
          <a:p>
            <a:r>
              <a:rPr lang="en-US" sz="3200" dirty="0" smtClean="0">
                <a:latin typeface="Arial" pitchFamily="34" charset="0"/>
                <a:cs typeface="Arial" pitchFamily="34" charset="0"/>
              </a:rPr>
              <a:t>Fake News Detection system will help in controlling the spread of fake news over social media. This way, we can help the people to make more informed decisions, and they are not made to think about what others are trying to manipulate to believe.</a:t>
            </a:r>
          </a:p>
          <a:p>
            <a:r>
              <a:rPr lang="en-US" sz="3200" dirty="0" smtClean="0">
                <a:latin typeface="Arial" pitchFamily="34" charset="0"/>
                <a:cs typeface="Arial" pitchFamily="34" charset="0"/>
              </a:rPr>
              <a:t>A Fake News Detection system will reduce the burden to check the authenticity of the news manually and saves lots of time. </a:t>
            </a:r>
          </a:p>
          <a:p>
            <a:endParaRPr lang="en-US" dirty="0"/>
          </a:p>
        </p:txBody>
      </p:sp>
      <p:sp>
        <p:nvSpPr>
          <p:cNvPr id="6" name="Content Placeholder 5"/>
          <p:cNvSpPr>
            <a:spLocks noGrp="1"/>
          </p:cNvSpPr>
          <p:nvPr>
            <p:ph sz="half" idx="2"/>
          </p:nvPr>
        </p:nvSpPr>
        <p:spPr/>
        <p:txBody>
          <a:bodyPr>
            <a:normAutofit fontScale="62500" lnSpcReduction="20000"/>
          </a:bodyPr>
          <a:lstStyle/>
          <a:p>
            <a:pPr>
              <a:buNone/>
            </a:pPr>
            <a:r>
              <a:rPr lang="en-US" sz="3800" dirty="0" smtClean="0"/>
              <a:t>DISADVANTAGES:</a:t>
            </a:r>
          </a:p>
          <a:p>
            <a:pPr>
              <a:buNone/>
            </a:pPr>
            <a:endParaRPr lang="en-US" sz="3200" dirty="0" smtClean="0"/>
          </a:p>
          <a:p>
            <a:r>
              <a:rPr lang="en-US" sz="3200" dirty="0" smtClean="0">
                <a:latin typeface="Arial" pitchFamily="34" charset="0"/>
                <a:cs typeface="Arial" pitchFamily="34" charset="0"/>
              </a:rPr>
              <a:t>The accuracy of detecting fake news will not be 100%. Therefore some articles may be predicted as false</a:t>
            </a:r>
            <a:r>
              <a:rPr lang="en-US" sz="3200" dirty="0" smtClean="0"/>
              <a:t>.</a:t>
            </a:r>
          </a:p>
          <a:p>
            <a:endParaRPr lang="en-US" dirty="0"/>
          </a:p>
        </p:txBody>
      </p:sp>
      <p:sp>
        <p:nvSpPr>
          <p:cNvPr id="4" name="Title 3"/>
          <p:cNvSpPr>
            <a:spLocks noGrp="1"/>
          </p:cNvSpPr>
          <p:nvPr>
            <p:ph type="title"/>
          </p:nvPr>
        </p:nvSpPr>
        <p:spPr>
          <a:xfrm>
            <a:off x="304800" y="274638"/>
            <a:ext cx="8534400" cy="1143000"/>
          </a:xfrm>
        </p:spPr>
        <p:txBody>
          <a:bodyPr>
            <a:noAutofit/>
          </a:bodyPr>
          <a:lstStyle/>
          <a:p>
            <a:r>
              <a:rPr lang="en-US" sz="3600" b="0" dirty="0" smtClean="0"/>
              <a:t>ADVANTAGES AND DISADVANTAGES</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3017603774"/>
              </p:ext>
            </p:extLst>
          </p:nvPr>
        </p:nvGraphicFramePr>
        <p:xfrm>
          <a:off x="382137" y="1364776"/>
          <a:ext cx="8598090" cy="4449170"/>
        </p:xfrm>
        <a:graphic>
          <a:graphicData uri="http://schemas.openxmlformats.org/drawingml/2006/table">
            <a:tbl>
              <a:tblPr/>
              <a:tblGrid>
                <a:gridCol w="4189863"/>
                <a:gridCol w="4408227"/>
              </a:tblGrid>
              <a:tr h="450376">
                <a:tc>
                  <a:txBody>
                    <a:bodyPr/>
                    <a:lstStyle/>
                    <a:p>
                      <a:endParaRPr lang="en-IN"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8794">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200"/>
            <a:ext cx="8229600" cy="4525963"/>
          </a:xfrm>
        </p:spPr>
        <p:txBody>
          <a:bodyPr>
            <a:normAutofit fontScale="92500" lnSpcReduction="10000"/>
          </a:bodyPr>
          <a:lstStyle/>
          <a:p>
            <a:r>
              <a:rPr lang="en-US" sz="2400" dirty="0" smtClean="0">
                <a:latin typeface="Arial" pitchFamily="34" charset="0"/>
                <a:cs typeface="Arial" pitchFamily="34" charset="0"/>
              </a:rPr>
              <a:t>Manual classification of news articles requires indepth knowledge and expertise in identifying anomalies in the text. It takes a lot of time to verify a single article manually that’s why we have discussed the problem of classifying fake news articles using machine learning models and ensemble techniques.</a:t>
            </a:r>
          </a:p>
          <a:p>
            <a:r>
              <a:rPr lang="en-US" sz="2400" dirty="0" smtClean="0">
                <a:latin typeface="Arial" pitchFamily="34" charset="0"/>
                <a:cs typeface="Arial" pitchFamily="34" charset="0"/>
              </a:rPr>
              <a:t>It is important that we have a mechanism to detect fake news, or at least an awareness that not everything we read on social media may be true. That is why we always have to think critically. </a:t>
            </a:r>
          </a:p>
          <a:p>
            <a:r>
              <a:rPr lang="en-US" sz="2400" dirty="0" smtClean="0">
                <a:latin typeface="Arial" pitchFamily="34" charset="0"/>
                <a:cs typeface="Arial" pitchFamily="34" charset="0"/>
              </a:rPr>
              <a:t>This way, we can help the people to make more informed decisions, and they won't be led to think about what others are trying to manipulate them into believing.</a:t>
            </a:r>
          </a:p>
          <a:p>
            <a:endParaRPr lang="en-US" dirty="0"/>
          </a:p>
        </p:txBody>
      </p:sp>
      <p:sp>
        <p:nvSpPr>
          <p:cNvPr id="3" name="Title 2"/>
          <p:cNvSpPr>
            <a:spLocks noGrp="1"/>
          </p:cNvSpPr>
          <p:nvPr>
            <p:ph type="title"/>
          </p:nvPr>
        </p:nvSpPr>
        <p:spPr/>
        <p:txBody>
          <a:bodyPr/>
          <a:lstStyle/>
          <a:p>
            <a:r>
              <a:rPr lang="en-US" b="0" dirty="0" smtClean="0"/>
              <a:t>CONCLUSION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2590800"/>
            <a:ext cx="4243470"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636912"/>
            <a:ext cx="8223448" cy="2620887"/>
          </a:xfrm>
        </p:spPr>
        <p:txBody>
          <a:bodyPr/>
          <a:lstStyle/>
          <a:p>
            <a:r>
              <a:rPr lang="en-US" sz="2000" dirty="0" smtClean="0"/>
              <a:t>Fake news is news designed to deliberately spread </a:t>
            </a:r>
            <a:endParaRPr lang="en-US" sz="2000" dirty="0" smtClean="0"/>
          </a:p>
          <a:p>
            <a:pPr marL="109728" indent="0">
              <a:buNone/>
            </a:pPr>
            <a:r>
              <a:rPr lang="en-US" sz="2000" dirty="0" smtClean="0"/>
              <a:t>disinformation</a:t>
            </a:r>
            <a:r>
              <a:rPr lang="en-US" sz="2000" dirty="0" smtClean="0"/>
              <a:t>.</a:t>
            </a:r>
          </a:p>
          <a:p>
            <a:r>
              <a:rPr lang="en-US" sz="2000" dirty="0" smtClean="0"/>
              <a:t>It denotes a type of yellow journalism which intentionally </a:t>
            </a:r>
            <a:endParaRPr lang="en-US" sz="2000" dirty="0" smtClean="0"/>
          </a:p>
          <a:p>
            <a:pPr marL="109728" indent="0">
              <a:buNone/>
            </a:pPr>
            <a:r>
              <a:rPr lang="en-US" sz="2000" dirty="0" smtClean="0"/>
              <a:t>presents </a:t>
            </a:r>
            <a:r>
              <a:rPr lang="en-US" sz="2000" dirty="0" smtClean="0"/>
              <a:t>misinformation spreading through both traditional </a:t>
            </a:r>
            <a:r>
              <a:rPr lang="en-US" sz="2000" dirty="0" smtClean="0"/>
              <a:t>print </a:t>
            </a:r>
            <a:r>
              <a:rPr lang="en-US" sz="2000" dirty="0" smtClean="0"/>
              <a:t>news media and recent online social media</a:t>
            </a:r>
            <a:r>
              <a:rPr lang="en-US" dirty="0" smtClean="0"/>
              <a:t>.</a:t>
            </a:r>
          </a:p>
          <a:p>
            <a:endParaRPr lang="en-US" dirty="0"/>
          </a:p>
        </p:txBody>
      </p:sp>
      <p:sp>
        <p:nvSpPr>
          <p:cNvPr id="3" name="Title 2"/>
          <p:cNvSpPr>
            <a:spLocks noGrp="1"/>
          </p:cNvSpPr>
          <p:nvPr>
            <p:ph type="title"/>
          </p:nvPr>
        </p:nvSpPr>
        <p:spPr>
          <a:xfrm>
            <a:off x="395536" y="1124744"/>
            <a:ext cx="8229600" cy="1143000"/>
          </a:xfrm>
        </p:spPr>
        <p:txBody>
          <a:bodyPr>
            <a:normAutofit/>
          </a:bodyPr>
          <a:lstStyle/>
          <a:p>
            <a:r>
              <a:rPr lang="en-US" sz="4400" dirty="0" smtClean="0"/>
              <a:t>INTRODUCTION</a:t>
            </a:r>
            <a:endParaRPr lang="en-US" sz="2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r>
              <a:rPr lang="en-US" sz="2000" dirty="0"/>
              <a:t>Nowadays, Online Social Media is dominating the world in several ways. Day by day the number of users using social media is increasing drastically. The main advantage of online social media is that we can connect to people easily and communicate with them in a better way. This provided a new way of a potential attack, such as fake identity, false information, </a:t>
            </a:r>
            <a:r>
              <a:rPr lang="en-US" sz="2000" dirty="0" smtClean="0"/>
              <a:t>etc.</a:t>
            </a:r>
          </a:p>
          <a:p>
            <a:r>
              <a:rPr lang="en-US" sz="2000" dirty="0"/>
              <a:t>In this paper, we use classification algorithms in machine learning to detect fake accounts. The process of finding a fake account mainly depends on factors such as engagement rate and artificial activity. We came up with an innovative method to identify fake accounts.</a:t>
            </a:r>
            <a:endParaRPr lang="en-IN" sz="2000" dirty="0"/>
          </a:p>
        </p:txBody>
      </p:sp>
      <p:sp>
        <p:nvSpPr>
          <p:cNvPr id="3" name="Title 2"/>
          <p:cNvSpPr>
            <a:spLocks noGrp="1"/>
          </p:cNvSpPr>
          <p:nvPr>
            <p:ph type="title"/>
          </p:nvPr>
        </p:nvSpPr>
        <p:spPr>
          <a:xfrm>
            <a:off x="457200" y="274638"/>
            <a:ext cx="8229600" cy="792162"/>
          </a:xfrm>
        </p:spPr>
        <p:txBody>
          <a:bodyPr/>
          <a:lstStyle/>
          <a:p>
            <a:r>
              <a:rPr lang="en-US" sz="4000" dirty="0"/>
              <a:t>INTRODUCTION</a:t>
            </a:r>
            <a:endParaRPr lang="en-IN" dirty="0"/>
          </a:p>
        </p:txBody>
      </p:sp>
    </p:spTree>
    <p:extLst>
      <p:ext uri="{BB962C8B-B14F-4D97-AF65-F5344CB8AC3E}">
        <p14:creationId xmlns:p14="http://schemas.microsoft.com/office/powerpoint/2010/main" val="3982918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LITERATURE SURVEY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91140054"/>
              </p:ext>
            </p:extLst>
          </p:nvPr>
        </p:nvGraphicFramePr>
        <p:xfrm>
          <a:off x="990600" y="1600200"/>
          <a:ext cx="6477000" cy="1828800"/>
        </p:xfrm>
        <a:graphic>
          <a:graphicData uri="http://schemas.openxmlformats.org/drawingml/2006/table">
            <a:tbl>
              <a:tblPr firstRow="1" bandRow="1">
                <a:tableStyleId>{5C22544A-7EE6-4342-B048-85BDC9FD1C3A}</a:tableStyleId>
              </a:tblPr>
              <a:tblGrid>
                <a:gridCol w="1981200"/>
                <a:gridCol w="2082800"/>
                <a:gridCol w="2413000"/>
              </a:tblGrid>
              <a:tr h="370840">
                <a:tc>
                  <a:txBody>
                    <a:bodyPr/>
                    <a:lstStyle/>
                    <a:p>
                      <a:r>
                        <a:rPr lang="en-US" dirty="0" smtClean="0"/>
                        <a:t>Year</a:t>
                      </a:r>
                      <a:r>
                        <a:rPr lang="en-US" baseline="0" dirty="0" smtClean="0"/>
                        <a:t> of publishing</a:t>
                      </a:r>
                      <a:endParaRPr lang="en-IN" dirty="0"/>
                    </a:p>
                  </a:txBody>
                  <a:tcPr/>
                </a:tc>
                <a:tc>
                  <a:txBody>
                    <a:bodyPr/>
                    <a:lstStyle/>
                    <a:p>
                      <a:r>
                        <a:rPr lang="en-US" dirty="0" smtClean="0"/>
                        <a:t>Author Name</a:t>
                      </a:r>
                      <a:endParaRPr lang="en-IN" dirty="0"/>
                    </a:p>
                  </a:txBody>
                  <a:tcPr/>
                </a:tc>
                <a:tc>
                  <a:txBody>
                    <a:bodyPr/>
                    <a:lstStyle/>
                    <a:p>
                      <a:r>
                        <a:rPr lang="en-US" dirty="0" smtClean="0"/>
                        <a:t>Title</a:t>
                      </a:r>
                      <a:r>
                        <a:rPr lang="en-US" baseline="0" dirty="0" smtClean="0"/>
                        <a:t> of the paper</a:t>
                      </a:r>
                      <a:endParaRPr lang="en-IN" dirty="0"/>
                    </a:p>
                  </a:txBody>
                  <a:tcPr/>
                </a:tc>
              </a:tr>
              <a:tr h="370840">
                <a:tc>
                  <a:txBody>
                    <a:bodyPr/>
                    <a:lstStyle/>
                    <a:p>
                      <a:r>
                        <a:rPr kumimoji="0" lang="en-IN" b="1" i="0" kern="1200" dirty="0" smtClean="0">
                          <a:solidFill>
                            <a:schemeClr val="dk1"/>
                          </a:solidFill>
                          <a:effectLst/>
                          <a:latin typeface="+mn-lt"/>
                          <a:ea typeface="+mn-ea"/>
                          <a:cs typeface="+mn-cs"/>
                        </a:rPr>
                        <a:t> </a:t>
                      </a:r>
                      <a:r>
                        <a:rPr kumimoji="0" lang="en-IN" b="0" i="0" kern="1200" dirty="0" smtClean="0">
                          <a:solidFill>
                            <a:schemeClr val="dk1"/>
                          </a:solidFill>
                          <a:effectLst/>
                          <a:latin typeface="+mn-lt"/>
                          <a:ea typeface="+mn-ea"/>
                          <a:cs typeface="+mn-cs"/>
                        </a:rPr>
                        <a:t>19 March 2021</a:t>
                      </a:r>
                      <a:endParaRPr lang="en-IN" dirty="0"/>
                    </a:p>
                  </a:txBody>
                  <a:tcPr/>
                </a:tc>
                <a:tc>
                  <a:txBody>
                    <a:bodyPr/>
                    <a:lstStyle/>
                    <a:p>
                      <a:r>
                        <a:rPr lang="en-US" sz="1800" dirty="0" smtClean="0"/>
                        <a:t>Nihel Fathima Baarir ,Abdelhamid Dieffal</a:t>
                      </a:r>
                      <a:endParaRPr lang="en-IN" dirty="0"/>
                    </a:p>
                  </a:txBody>
                  <a:tcPr/>
                </a:tc>
                <a:tc>
                  <a:txBody>
                    <a:bodyPr/>
                    <a:lstStyle/>
                    <a:p>
                      <a:r>
                        <a:rPr lang="en-US" sz="1800" dirty="0" smtClean="0"/>
                        <a:t>Fake News detection Using Machine Learning</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68311006"/>
              </p:ext>
            </p:extLst>
          </p:nvPr>
        </p:nvGraphicFramePr>
        <p:xfrm>
          <a:off x="990600" y="3505200"/>
          <a:ext cx="6477000" cy="838200"/>
        </p:xfrm>
        <a:graphic>
          <a:graphicData uri="http://schemas.openxmlformats.org/drawingml/2006/table">
            <a:tbl>
              <a:tblPr firstRow="1" bandRow="1">
                <a:tableStyleId>{5C22544A-7EE6-4342-B048-85BDC9FD1C3A}</a:tableStyleId>
              </a:tblPr>
              <a:tblGrid>
                <a:gridCol w="6477000"/>
              </a:tblGrid>
              <a:tr h="838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 </a:t>
                      </a:r>
                      <a:r>
                        <a:rPr lang="en-US" sz="1800" dirty="0" smtClean="0">
                          <a:solidFill>
                            <a:srgbClr val="C00000"/>
                          </a:solidFill>
                        </a:rPr>
                        <a:t>https://ieeexplore.ieee.org/document/9378748</a:t>
                      </a:r>
                    </a:p>
                    <a:p>
                      <a:endParaRPr lang="en-IN"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dirty="0"/>
              <a:t>LITERATURE SURVEY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002077730"/>
              </p:ext>
            </p:extLst>
          </p:nvPr>
        </p:nvGraphicFramePr>
        <p:xfrm>
          <a:off x="838200" y="1143001"/>
          <a:ext cx="6858001" cy="3200400"/>
        </p:xfrm>
        <a:graphic>
          <a:graphicData uri="http://schemas.openxmlformats.org/drawingml/2006/table">
            <a:tbl>
              <a:tblPr firstRow="1" bandRow="1">
                <a:tableStyleId>{5C22544A-7EE6-4342-B048-85BDC9FD1C3A}</a:tableStyleId>
              </a:tblPr>
              <a:tblGrid>
                <a:gridCol w="2126512"/>
                <a:gridCol w="2126512"/>
                <a:gridCol w="260497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Year</a:t>
                      </a:r>
                      <a:r>
                        <a:rPr lang="en-US" baseline="0" dirty="0" smtClean="0"/>
                        <a:t> of publishing</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 Name</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r>
                        <a:rPr lang="en-US" baseline="0" dirty="0" smtClean="0"/>
                        <a:t> of the paper</a:t>
                      </a:r>
                      <a:endParaRPr lang="en-IN" dirty="0" smtClean="0"/>
                    </a:p>
                    <a:p>
                      <a:endParaRPr lang="en-IN" dirty="0"/>
                    </a:p>
                  </a:txBody>
                  <a:tcPr/>
                </a:tc>
              </a:tr>
              <a:tr h="2133600">
                <a:tc>
                  <a:txBody>
                    <a:bodyPr/>
                    <a:lstStyle/>
                    <a:p>
                      <a:r>
                        <a:rPr kumimoji="0" lang="en-IN" b="0" i="0" kern="1200" dirty="0" smtClean="0">
                          <a:solidFill>
                            <a:schemeClr val="dk1"/>
                          </a:solidFill>
                          <a:effectLst/>
                          <a:latin typeface="+mn-lt"/>
                          <a:ea typeface="+mn-ea"/>
                          <a:cs typeface="+mn-cs"/>
                        </a:rPr>
                        <a:t>17 Oct 2020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Iftikhar Ahmad, Muhammad Yousaf, Suhail Yousaf, and </a:t>
                      </a:r>
                      <a:r>
                        <a:rPr lang="en-US" sz="1800" b="0" dirty="0" smtClean="0"/>
                        <a:t>Muhammad Ovais Ahmad</a:t>
                      </a:r>
                      <a:endParaRPr lang="en-US" sz="1800" b="0" baseline="30000" dirty="0" smtClean="0"/>
                    </a:p>
                    <a:p>
                      <a:endParaRPr lang="en-IN" dirty="0"/>
                    </a:p>
                  </a:txBody>
                  <a:tcPr/>
                </a:tc>
                <a:tc>
                  <a:txBody>
                    <a:bodyPr/>
                    <a:lstStyle/>
                    <a:p>
                      <a:r>
                        <a:rPr lang="en-US" sz="1800" dirty="0" smtClean="0"/>
                        <a:t>Fake News Detection Using Machine Learning Ensemble Methods</a:t>
                      </a:r>
                      <a:endParaRPr lang="en-IN"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44897890"/>
              </p:ext>
            </p:extLst>
          </p:nvPr>
        </p:nvGraphicFramePr>
        <p:xfrm>
          <a:off x="914400" y="4419600"/>
          <a:ext cx="6781800" cy="914400"/>
        </p:xfrm>
        <a:graphic>
          <a:graphicData uri="http://schemas.openxmlformats.org/drawingml/2006/table">
            <a:tbl>
              <a:tblPr firstRow="1" bandRow="1">
                <a:tableStyleId>{5C22544A-7EE6-4342-B048-85BDC9FD1C3A}</a:tableStyleId>
              </a:tblPr>
              <a:tblGrid>
                <a:gridCol w="6781800"/>
              </a:tblGrid>
              <a:tr h="838199">
                <a:tc>
                  <a:txBody>
                    <a:bodyPr/>
                    <a:lstStyle/>
                    <a:p>
                      <a:r>
                        <a:rPr lang="en-US" dirty="0" smtClean="0"/>
                        <a:t>Link: </a:t>
                      </a:r>
                      <a:r>
                        <a:rPr lang="en-US" dirty="0" smtClean="0">
                          <a:solidFill>
                            <a:srgbClr val="C00000"/>
                          </a:solidFill>
                        </a:rPr>
                        <a:t>https://www.hindawi.com/journals/complexity/2020/8885861/</a:t>
                      </a:r>
                      <a:endParaRPr lang="en-IN" dirty="0">
                        <a:solidFill>
                          <a:srgbClr val="C00000"/>
                        </a:solidFill>
                      </a:endParaRPr>
                    </a:p>
                  </a:txBody>
                  <a:tcPr/>
                </a:tc>
              </a:tr>
            </a:tbl>
          </a:graphicData>
        </a:graphic>
      </p:graphicFrame>
    </p:spTree>
    <p:extLst>
      <p:ext uri="{BB962C8B-B14F-4D97-AF65-F5344CB8AC3E}">
        <p14:creationId xmlns:p14="http://schemas.microsoft.com/office/powerpoint/2010/main" val="2305616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92162"/>
          </a:xfrm>
        </p:spPr>
        <p:txBody>
          <a:bodyPr/>
          <a:lstStyle/>
          <a:p>
            <a:r>
              <a:rPr lang="en-US" dirty="0"/>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39604558"/>
              </p:ext>
            </p:extLst>
          </p:nvPr>
        </p:nvGraphicFramePr>
        <p:xfrm>
          <a:off x="1524000" y="1397000"/>
          <a:ext cx="6096000" cy="29260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Year</a:t>
                      </a:r>
                      <a:r>
                        <a:rPr lang="en-US" baseline="0" dirty="0" smtClean="0"/>
                        <a:t> of publishing</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 Name</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r>
                        <a:rPr lang="en-US" baseline="0" dirty="0" smtClean="0"/>
                        <a:t> of the paper</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endParaRPr lang="en-IN" dirty="0"/>
                    </a:p>
                  </a:txBody>
                  <a:tcPr/>
                </a:tc>
              </a:tr>
              <a:tr h="370840">
                <a:tc>
                  <a:txBody>
                    <a:bodyPr/>
                    <a:lstStyle/>
                    <a:p>
                      <a:r>
                        <a:rPr kumimoji="0" lang="en-IN" b="0" i="0" kern="1200" dirty="0" smtClean="0">
                          <a:solidFill>
                            <a:schemeClr val="dk1"/>
                          </a:solidFill>
                          <a:effectLst/>
                          <a:latin typeface="+mn-lt"/>
                          <a:ea typeface="+mn-ea"/>
                          <a:cs typeface="+mn-cs"/>
                        </a:rPr>
                        <a:t>28-30 Sept</a:t>
                      </a:r>
                      <a:r>
                        <a:rPr kumimoji="0" lang="en-IN" b="0" i="0" kern="1200" baseline="0" dirty="0" smtClean="0">
                          <a:solidFill>
                            <a:schemeClr val="dk1"/>
                          </a:solidFill>
                          <a:effectLst/>
                          <a:latin typeface="+mn-lt"/>
                          <a:ea typeface="+mn-ea"/>
                          <a:cs typeface="+mn-cs"/>
                        </a:rPr>
                        <a:t> </a:t>
                      </a:r>
                      <a:r>
                        <a:rPr kumimoji="0" lang="en-IN" b="0" i="0" kern="1200" dirty="0" smtClean="0">
                          <a:solidFill>
                            <a:schemeClr val="dk1"/>
                          </a:solidFill>
                          <a:effectLst/>
                          <a:latin typeface="+mn-lt"/>
                          <a:ea typeface="+mn-ea"/>
                          <a:cs typeface="+mn-cs"/>
                        </a:rPr>
                        <a:t>2018</a:t>
                      </a:r>
                      <a:endParaRPr lang="en-IN" dirty="0"/>
                    </a:p>
                  </a:txBody>
                  <a:tcPr/>
                </a:tc>
                <a:tc>
                  <a:txBody>
                    <a:bodyPr/>
                    <a:lstStyle/>
                    <a:p>
                      <a:r>
                        <a:rPr lang="en-IN" dirty="0" smtClean="0"/>
                        <a:t>İlhan AYDIN, Mehmet SEVİ, Mehmet Umut SALUR</a:t>
                      </a:r>
                      <a:endParaRPr lang="en-IN" dirty="0"/>
                    </a:p>
                  </a:txBody>
                  <a:tcPr/>
                </a:tc>
                <a:tc>
                  <a:txBody>
                    <a:bodyPr/>
                    <a:lstStyle/>
                    <a:p>
                      <a:r>
                        <a:rPr lang="en-US" dirty="0" smtClean="0"/>
                        <a:t>Detection of Fake Twitter Accounts with Machine Learning Algorithms</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26845793"/>
              </p:ext>
            </p:extLst>
          </p:nvPr>
        </p:nvGraphicFramePr>
        <p:xfrm>
          <a:off x="1524000" y="4343400"/>
          <a:ext cx="6096000" cy="64008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Link</a:t>
                      </a:r>
                      <a:r>
                        <a:rPr lang="en-US" baseline="0" dirty="0" smtClean="0"/>
                        <a:t> : </a:t>
                      </a:r>
                      <a:r>
                        <a:rPr lang="en-US" baseline="0" dirty="0" smtClean="0">
                          <a:solidFill>
                            <a:srgbClr val="C00000"/>
                          </a:solidFill>
                        </a:rPr>
                        <a:t>https://ieeexplore.ieee.org/document/8620830</a:t>
                      </a:r>
                      <a:endParaRPr lang="en-IN" dirty="0">
                        <a:solidFill>
                          <a:srgbClr val="C00000"/>
                        </a:solidFill>
                      </a:endParaRPr>
                    </a:p>
                  </a:txBody>
                  <a:tcPr/>
                </a:tc>
              </a:tr>
            </a:tbl>
          </a:graphicData>
        </a:graphic>
      </p:graphicFrame>
    </p:spTree>
    <p:extLst>
      <p:ext uri="{BB962C8B-B14F-4D97-AF65-F5344CB8AC3E}">
        <p14:creationId xmlns:p14="http://schemas.microsoft.com/office/powerpoint/2010/main" val="202660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516</TotalTime>
  <Words>2021</Words>
  <Application>Microsoft Office PowerPoint</Application>
  <PresentationFormat>On-screen Show (4:3)</PresentationFormat>
  <Paragraphs>272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Concourse</vt:lpstr>
      <vt:lpstr>MINI PROJECT</vt:lpstr>
      <vt:lpstr>DETECTING FAKE NEWS   </vt:lpstr>
      <vt:lpstr>CONTENTS</vt:lpstr>
      <vt:lpstr>ABSTRACT</vt:lpstr>
      <vt:lpstr>INTRODUCTION</vt:lpstr>
      <vt:lpstr>INTRODUCTION</vt:lpstr>
      <vt:lpstr>LITERATURE SURVEY</vt:lpstr>
      <vt:lpstr>LITERATURE SURVEY</vt:lpstr>
      <vt:lpstr>LITERATURE SURVEY</vt:lpstr>
      <vt:lpstr>LITERATURE SURVEY</vt:lpstr>
      <vt:lpstr>PROBLEM STATEMENT</vt:lpstr>
      <vt:lpstr> DEVELOPMENT ENVIRONMENT   REQUIRED SOFTWARE</vt:lpstr>
      <vt:lpstr>DEVELOPMENT ENVIRONMENT</vt:lpstr>
      <vt:lpstr>EXISTING SYSTEM</vt:lpstr>
      <vt:lpstr>DISADVANTAGES EXISTING SYSTEM</vt:lpstr>
      <vt:lpstr>PROPOSED SYSTEM</vt:lpstr>
      <vt:lpstr>SYSTEM ARCHITECTURE </vt:lpstr>
      <vt:lpstr>SYSTEM DESIGN USECASE DIAGRAM:</vt:lpstr>
      <vt:lpstr>ACTIVITY DIAGRAM</vt:lpstr>
      <vt:lpstr>CLASS DIAGRAM</vt:lpstr>
      <vt:lpstr>ER DIAGRAMS:</vt:lpstr>
      <vt:lpstr>SYSTEM DESIGN DATA FLOW:</vt:lpstr>
      <vt:lpstr>ALGORITHM</vt:lpstr>
      <vt:lpstr>LOGISTIC REGRESSION</vt:lpstr>
      <vt:lpstr>LOGISTIC REGRESSION</vt:lpstr>
      <vt:lpstr>NaAve Bayes Classifier</vt:lpstr>
      <vt:lpstr>NaAve Bayes Classifier</vt:lpstr>
      <vt:lpstr>FAKE NEWS DETECTION USING MACHINE LEARNING WITH PYTHON CODE </vt:lpstr>
      <vt:lpstr>FAKE NEWS DETECTION USING MACHINE LEARNING WITH PYTHON CODE</vt:lpstr>
      <vt:lpstr>FAKE NEWS DETECTION USING MACHINE LEARNING WITH PYTHON CODE</vt:lpstr>
      <vt:lpstr>FAKE NEWS DETECTION USING MACHINE LEARNING WITH PYTHON CODE</vt:lpstr>
      <vt:lpstr>PREFORMANCE EVALUATION</vt:lpstr>
      <vt:lpstr>PREFORMANCE EVALUATION</vt:lpstr>
      <vt:lpstr>PREFORMANCE EVALUATION</vt:lpstr>
      <vt:lpstr>PREFORMANCE EVALUATION</vt:lpstr>
      <vt:lpstr>PREFORMANCE EVALUATION</vt:lpstr>
      <vt:lpstr>PREFORMANCE EVALUATION</vt:lpstr>
      <vt:lpstr>OUTPUT SCREENSHORTS</vt:lpstr>
      <vt:lpstr>OUTPUT SCREENSHORTS</vt:lpstr>
      <vt:lpstr>OUTUT SCREENSHORTS</vt:lpstr>
      <vt:lpstr>OUTPUT SCREENSHORTS</vt:lpstr>
      <vt:lpstr>ADVANTAGES AND DISADVANTAGES</vt:lpstr>
      <vt:lpstr>CONCLUSION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2019PECCS143</dc:creator>
  <cp:lastModifiedBy>2019PECCS143</cp:lastModifiedBy>
  <cp:revision>59</cp:revision>
  <dcterms:created xsi:type="dcterms:W3CDTF">2022-05-07T10:13:27Z</dcterms:created>
  <dcterms:modified xsi:type="dcterms:W3CDTF">2022-06-01T07:16:39Z</dcterms:modified>
</cp:coreProperties>
</file>