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0" r:id="rId1"/>
  </p:sldMasterIdLst>
  <p:notesMasterIdLst>
    <p:notesMasterId r:id="rId24"/>
  </p:notesMasterIdLst>
  <p:sldIdLst>
    <p:sldId id="290" r:id="rId2"/>
    <p:sldId id="289" r:id="rId3"/>
    <p:sldId id="258" r:id="rId4"/>
    <p:sldId id="285" r:id="rId5"/>
    <p:sldId id="286" r:id="rId6"/>
    <p:sldId id="272" r:id="rId7"/>
    <p:sldId id="273" r:id="rId8"/>
    <p:sldId id="287" r:id="rId9"/>
    <p:sldId id="276" r:id="rId10"/>
    <p:sldId id="275" r:id="rId11"/>
    <p:sldId id="274" r:id="rId12"/>
    <p:sldId id="288" r:id="rId13"/>
    <p:sldId id="283" r:id="rId14"/>
    <p:sldId id="271" r:id="rId15"/>
    <p:sldId id="277" r:id="rId16"/>
    <p:sldId id="278" r:id="rId17"/>
    <p:sldId id="280" r:id="rId18"/>
    <p:sldId id="279" r:id="rId19"/>
    <p:sldId id="284" r:id="rId20"/>
    <p:sldId id="291" r:id="rId21"/>
    <p:sldId id="293"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86" d="100"/>
          <a:sy n="86"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D7B4E-EA2E-42DA-8408-2FBFD5CAD7D8}" type="datetimeFigureOut">
              <a:rPr lang="en-IN" smtClean="0"/>
              <a:t>20-11-2018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6B3BF-9970-4558-88E3-0537D306991D}" type="slidenum">
              <a:rPr lang="en-IN" smtClean="0"/>
              <a:t>‹#›</a:t>
            </a:fld>
            <a:endParaRPr lang="en-IN"/>
          </a:p>
        </p:txBody>
      </p:sp>
    </p:spTree>
    <p:extLst>
      <p:ext uri="{BB962C8B-B14F-4D97-AF65-F5344CB8AC3E}">
        <p14:creationId xmlns:p14="http://schemas.microsoft.com/office/powerpoint/2010/main" val="55436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46313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9854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868757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60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09746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2526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82718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74803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279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94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084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17698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81694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105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910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15258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511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11/20/2018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98467309"/>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21F0BD-8886-4272-8962-4D148FFC1781}"/>
              </a:ext>
            </a:extLst>
          </p:cNvPr>
          <p:cNvPicPr>
            <a:picLocks noChangeAspect="1"/>
          </p:cNvPicPr>
          <p:nvPr/>
        </p:nvPicPr>
        <p:blipFill>
          <a:blip r:embed="rId2"/>
          <a:stretch>
            <a:fillRect/>
          </a:stretch>
        </p:blipFill>
        <p:spPr>
          <a:xfrm>
            <a:off x="0" y="1"/>
            <a:ext cx="12191999" cy="6857999"/>
          </a:xfrm>
          <a:prstGeom prst="rect">
            <a:avLst/>
          </a:prstGeom>
        </p:spPr>
      </p:pic>
      <p:sp>
        <p:nvSpPr>
          <p:cNvPr id="8" name="TextBox 7">
            <a:extLst>
              <a:ext uri="{FF2B5EF4-FFF2-40B4-BE49-F238E27FC236}">
                <a16:creationId xmlns:a16="http://schemas.microsoft.com/office/drawing/2014/main" id="{76C4D00C-AF31-4002-A077-1B246EEE5711}"/>
              </a:ext>
            </a:extLst>
          </p:cNvPr>
          <p:cNvSpPr txBox="1"/>
          <p:nvPr/>
        </p:nvSpPr>
        <p:spPr>
          <a:xfrm flipH="1">
            <a:off x="-204537" y="0"/>
            <a:ext cx="9974179" cy="4263992"/>
          </a:xfrm>
          <a:prstGeom prst="rect">
            <a:avLst/>
          </a:prstGeom>
          <a:noFill/>
        </p:spPr>
        <p:txBody>
          <a:bodyPr wrap="square" rtlCol="0">
            <a:spAutoFit/>
          </a:bodyPr>
          <a:lstStyle/>
          <a:p>
            <a:endParaRPr lang="en-IN" sz="9600" dirty="0"/>
          </a:p>
        </p:txBody>
      </p:sp>
      <p:sp>
        <p:nvSpPr>
          <p:cNvPr id="9" name="TextBox 8">
            <a:extLst>
              <a:ext uri="{FF2B5EF4-FFF2-40B4-BE49-F238E27FC236}">
                <a16:creationId xmlns:a16="http://schemas.microsoft.com/office/drawing/2014/main" id="{63A6C0F6-86E0-4FB8-BFFC-2CBB632B7732}"/>
              </a:ext>
            </a:extLst>
          </p:cNvPr>
          <p:cNvSpPr txBox="1"/>
          <p:nvPr/>
        </p:nvSpPr>
        <p:spPr>
          <a:xfrm flipH="1">
            <a:off x="226995" y="-1"/>
            <a:ext cx="9542647" cy="3046988"/>
          </a:xfrm>
          <a:prstGeom prst="rect">
            <a:avLst/>
          </a:prstGeom>
          <a:noFill/>
        </p:spPr>
        <p:txBody>
          <a:bodyPr wrap="square" rtlCol="0">
            <a:spAutoFit/>
          </a:bodyPr>
          <a:lstStyle/>
          <a:p>
            <a:r>
              <a:rPr lang="en-IN" sz="7200" dirty="0"/>
              <a:t>Introduction</a:t>
            </a:r>
            <a:r>
              <a:rPr lang="en-IN" sz="9600" dirty="0"/>
              <a:t> </a:t>
            </a:r>
            <a:r>
              <a:rPr lang="en-IN" sz="4400" dirty="0"/>
              <a:t>to</a:t>
            </a:r>
            <a:br>
              <a:rPr lang="en-IN" sz="9600" dirty="0"/>
            </a:br>
            <a:r>
              <a:rPr lang="en-IN" sz="4800" dirty="0"/>
              <a:t>Data</a:t>
            </a:r>
            <a:r>
              <a:rPr lang="en-IN" sz="9600" dirty="0"/>
              <a:t> Science</a:t>
            </a:r>
          </a:p>
        </p:txBody>
      </p:sp>
      <p:sp>
        <p:nvSpPr>
          <p:cNvPr id="10" name="TextBox 9">
            <a:extLst>
              <a:ext uri="{FF2B5EF4-FFF2-40B4-BE49-F238E27FC236}">
                <a16:creationId xmlns:a16="http://schemas.microsoft.com/office/drawing/2014/main" id="{F2A4D3DD-73CF-47A9-BCB1-24364AB3CADE}"/>
              </a:ext>
            </a:extLst>
          </p:cNvPr>
          <p:cNvSpPr txBox="1"/>
          <p:nvPr/>
        </p:nvSpPr>
        <p:spPr>
          <a:xfrm flipH="1">
            <a:off x="3770696" y="3248329"/>
            <a:ext cx="4884823" cy="1015663"/>
          </a:xfrm>
          <a:prstGeom prst="rect">
            <a:avLst/>
          </a:prstGeom>
          <a:noFill/>
        </p:spPr>
        <p:txBody>
          <a:bodyPr wrap="square" rtlCol="0">
            <a:spAutoFit/>
          </a:bodyPr>
          <a:lstStyle/>
          <a:p>
            <a:r>
              <a:rPr lang="en-IN" sz="4800" dirty="0"/>
              <a:t>Mini</a:t>
            </a:r>
            <a:r>
              <a:rPr lang="en-IN" dirty="0"/>
              <a:t> - </a:t>
            </a:r>
            <a:r>
              <a:rPr lang="en-IN" sz="6000" dirty="0"/>
              <a:t>project</a:t>
            </a:r>
          </a:p>
        </p:txBody>
      </p:sp>
    </p:spTree>
    <p:extLst>
      <p:ext uri="{BB962C8B-B14F-4D97-AF65-F5344CB8AC3E}">
        <p14:creationId xmlns:p14="http://schemas.microsoft.com/office/powerpoint/2010/main" val="29665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C992-0B02-40F0-A497-E0E4EF5C2F7A}"/>
              </a:ext>
            </a:extLst>
          </p:cNvPr>
          <p:cNvSpPr>
            <a:spLocks noGrp="1"/>
          </p:cNvSpPr>
          <p:nvPr>
            <p:ph type="title"/>
          </p:nvPr>
        </p:nvSpPr>
        <p:spPr>
          <a:xfrm>
            <a:off x="685799" y="1925643"/>
            <a:ext cx="3680885" cy="1371600"/>
          </a:xfrm>
        </p:spPr>
        <p:txBody>
          <a:bodyPr>
            <a:normAutofit/>
          </a:bodyPr>
          <a:lstStyle/>
          <a:p>
            <a:r>
              <a:rPr lang="en-US" b="1" dirty="0"/>
              <a:t>Churn among Senior Citizens vs Non Senior Citizens</a:t>
            </a:r>
            <a:endParaRPr lang="en-IN" b="1" dirty="0"/>
          </a:p>
        </p:txBody>
      </p:sp>
      <p:sp>
        <p:nvSpPr>
          <p:cNvPr id="4" name="Text Placeholder 3">
            <a:extLst>
              <a:ext uri="{FF2B5EF4-FFF2-40B4-BE49-F238E27FC236}">
                <a16:creationId xmlns:a16="http://schemas.microsoft.com/office/drawing/2014/main" id="{BAE39684-A3B5-4E60-B180-FEE5CCBFB913}"/>
              </a:ext>
            </a:extLst>
          </p:cNvPr>
          <p:cNvSpPr>
            <a:spLocks noGrp="1"/>
          </p:cNvSpPr>
          <p:nvPr>
            <p:ph type="body" sz="half" idx="2"/>
          </p:nvPr>
        </p:nvSpPr>
        <p:spPr/>
        <p:txBody>
          <a:bodyPr/>
          <a:lstStyle/>
          <a:p>
            <a:r>
              <a:rPr lang="en-US" dirty="0"/>
              <a:t>Senior Citizens are churning in greater proportion, almost 42% of Senior Citizens churn compared to about 25% of non Senior Citizens.</a:t>
            </a:r>
            <a:endParaRPr lang="en-IN" dirty="0"/>
          </a:p>
        </p:txBody>
      </p:sp>
      <p:pic>
        <p:nvPicPr>
          <p:cNvPr id="5" name="Content Placeholder 4">
            <a:extLst>
              <a:ext uri="{FF2B5EF4-FFF2-40B4-BE49-F238E27FC236}">
                <a16:creationId xmlns:a16="http://schemas.microsoft.com/office/drawing/2014/main" id="{20A59B49-F659-4477-8055-350EDD59F346}"/>
              </a:ext>
            </a:extLst>
          </p:cNvPr>
          <p:cNvPicPr>
            <a:picLocks noGrp="1" noChangeAspect="1"/>
          </p:cNvPicPr>
          <p:nvPr>
            <p:ph idx="1"/>
          </p:nvPr>
        </p:nvPicPr>
        <p:blipFill>
          <a:blip r:embed="rId2"/>
          <a:stretch>
            <a:fillRect/>
          </a:stretch>
        </p:blipFill>
        <p:spPr>
          <a:xfrm>
            <a:off x="5428647" y="1319753"/>
            <a:ext cx="5563403" cy="3954980"/>
          </a:xfrm>
        </p:spPr>
      </p:pic>
    </p:spTree>
    <p:extLst>
      <p:ext uri="{BB962C8B-B14F-4D97-AF65-F5344CB8AC3E}">
        <p14:creationId xmlns:p14="http://schemas.microsoft.com/office/powerpoint/2010/main" val="341682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8EE2-9A70-4EE0-BD56-970992C15F4D}"/>
              </a:ext>
            </a:extLst>
          </p:cNvPr>
          <p:cNvSpPr>
            <a:spLocks noGrp="1"/>
          </p:cNvSpPr>
          <p:nvPr>
            <p:ph type="title"/>
          </p:nvPr>
        </p:nvSpPr>
        <p:spPr>
          <a:xfrm>
            <a:off x="685800" y="2045190"/>
            <a:ext cx="3680885" cy="1366877"/>
          </a:xfrm>
        </p:spPr>
        <p:txBody>
          <a:bodyPr/>
          <a:lstStyle/>
          <a:p>
            <a:r>
              <a:rPr lang="en-IN" b="1" dirty="0"/>
              <a:t>Boxplot of churn vs tenure</a:t>
            </a:r>
            <a:br>
              <a:rPr lang="en-IN" dirty="0"/>
            </a:br>
            <a:endParaRPr lang="en-IN" dirty="0"/>
          </a:p>
        </p:txBody>
      </p:sp>
      <p:sp>
        <p:nvSpPr>
          <p:cNvPr id="4" name="Text Placeholder 3">
            <a:extLst>
              <a:ext uri="{FF2B5EF4-FFF2-40B4-BE49-F238E27FC236}">
                <a16:creationId xmlns:a16="http://schemas.microsoft.com/office/drawing/2014/main" id="{752C6399-88C2-4159-8ABC-941DA29354FB}"/>
              </a:ext>
            </a:extLst>
          </p:cNvPr>
          <p:cNvSpPr>
            <a:spLocks noGrp="1"/>
          </p:cNvSpPr>
          <p:nvPr>
            <p:ph type="body" sz="half" idx="2"/>
          </p:nvPr>
        </p:nvSpPr>
        <p:spPr/>
        <p:txBody>
          <a:bodyPr/>
          <a:lstStyle/>
          <a:p>
            <a:r>
              <a:rPr lang="en-US" dirty="0"/>
              <a:t>From the boxplot it is clearly evident that shorter is the tenure, higher is the possibility of churn.</a:t>
            </a:r>
            <a:endParaRPr lang="en-IN" dirty="0"/>
          </a:p>
        </p:txBody>
      </p:sp>
      <p:pic>
        <p:nvPicPr>
          <p:cNvPr id="5" name="Content Placeholder 4">
            <a:extLst>
              <a:ext uri="{FF2B5EF4-FFF2-40B4-BE49-F238E27FC236}">
                <a16:creationId xmlns:a16="http://schemas.microsoft.com/office/drawing/2014/main" id="{3CC43A7D-2C91-40A7-93FD-0932DD76C7FC}"/>
              </a:ext>
            </a:extLst>
          </p:cNvPr>
          <p:cNvPicPr>
            <a:picLocks noGrp="1" noChangeAspect="1"/>
          </p:cNvPicPr>
          <p:nvPr>
            <p:ph idx="1"/>
          </p:nvPr>
        </p:nvPicPr>
        <p:blipFill>
          <a:blip r:embed="rId2"/>
          <a:stretch>
            <a:fillRect/>
          </a:stretch>
        </p:blipFill>
        <p:spPr>
          <a:xfrm>
            <a:off x="5544152" y="1253765"/>
            <a:ext cx="5438075" cy="4002114"/>
          </a:xfrm>
        </p:spPr>
      </p:pic>
    </p:spTree>
    <p:extLst>
      <p:ext uri="{BB962C8B-B14F-4D97-AF65-F5344CB8AC3E}">
        <p14:creationId xmlns:p14="http://schemas.microsoft.com/office/powerpoint/2010/main" val="321524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2CAB-55BE-4F1D-9AEF-FCBDFF7682A3}"/>
              </a:ext>
            </a:extLst>
          </p:cNvPr>
          <p:cNvSpPr>
            <a:spLocks noGrp="1"/>
          </p:cNvSpPr>
          <p:nvPr>
            <p:ph type="title"/>
          </p:nvPr>
        </p:nvSpPr>
        <p:spPr/>
        <p:txBody>
          <a:bodyPr/>
          <a:lstStyle/>
          <a:p>
            <a:r>
              <a:rPr lang="en-US" b="1" dirty="0"/>
              <a:t>Churn Percentage over 72 Months of Tenure</a:t>
            </a:r>
            <a:br>
              <a:rPr lang="en-US" b="1" dirty="0"/>
            </a:br>
            <a:endParaRPr lang="en-IN" b="1" dirty="0"/>
          </a:p>
        </p:txBody>
      </p:sp>
      <p:pic>
        <p:nvPicPr>
          <p:cNvPr id="6" name="Content Placeholder 5">
            <a:extLst>
              <a:ext uri="{FF2B5EF4-FFF2-40B4-BE49-F238E27FC236}">
                <a16:creationId xmlns:a16="http://schemas.microsoft.com/office/drawing/2014/main" id="{33EE6744-05C4-4D63-B82A-BEA92F91F5EA}"/>
              </a:ext>
            </a:extLst>
          </p:cNvPr>
          <p:cNvPicPr>
            <a:picLocks noGrp="1" noChangeAspect="1"/>
          </p:cNvPicPr>
          <p:nvPr>
            <p:ph idx="1"/>
          </p:nvPr>
        </p:nvPicPr>
        <p:blipFill>
          <a:blip r:embed="rId2"/>
          <a:stretch>
            <a:fillRect/>
          </a:stretch>
        </p:blipFill>
        <p:spPr>
          <a:xfrm>
            <a:off x="4366685" y="1472666"/>
            <a:ext cx="7825315" cy="4196613"/>
          </a:xfrm>
        </p:spPr>
      </p:pic>
      <p:sp>
        <p:nvSpPr>
          <p:cNvPr id="4" name="Text Placeholder 3">
            <a:extLst>
              <a:ext uri="{FF2B5EF4-FFF2-40B4-BE49-F238E27FC236}">
                <a16:creationId xmlns:a16="http://schemas.microsoft.com/office/drawing/2014/main" id="{40C5E0DC-3BA2-4888-9644-5B3A33B8D25B}"/>
              </a:ext>
            </a:extLst>
          </p:cNvPr>
          <p:cNvSpPr>
            <a:spLocks noGrp="1"/>
          </p:cNvSpPr>
          <p:nvPr>
            <p:ph type="body" sz="half" idx="2"/>
          </p:nvPr>
        </p:nvSpPr>
        <p:spPr/>
        <p:txBody>
          <a:bodyPr>
            <a:noAutofit/>
          </a:bodyPr>
          <a:lstStyle/>
          <a:p>
            <a:r>
              <a:rPr lang="en-US" sz="1800" dirty="0"/>
              <a:t>Over 60% of customers who complete one month of tenure Churn. </a:t>
            </a:r>
          </a:p>
          <a:p>
            <a:r>
              <a:rPr lang="en-US" sz="1800" dirty="0"/>
              <a:t>As the length of tenure increases Churn reduces to about 3 percent at 72 months. </a:t>
            </a:r>
            <a:endParaRPr lang="en-IN" sz="1800" dirty="0"/>
          </a:p>
        </p:txBody>
      </p:sp>
    </p:spTree>
    <p:extLst>
      <p:ext uri="{BB962C8B-B14F-4D97-AF65-F5344CB8AC3E}">
        <p14:creationId xmlns:p14="http://schemas.microsoft.com/office/powerpoint/2010/main" val="91858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A18F-427F-49FA-8D47-E7421DD99A5E}"/>
              </a:ext>
            </a:extLst>
          </p:cNvPr>
          <p:cNvSpPr>
            <a:spLocks noGrp="1"/>
          </p:cNvSpPr>
          <p:nvPr>
            <p:ph type="title"/>
          </p:nvPr>
        </p:nvSpPr>
        <p:spPr/>
        <p:txBody>
          <a:bodyPr/>
          <a:lstStyle/>
          <a:p>
            <a:r>
              <a:rPr lang="en-IN" b="1" dirty="0"/>
              <a:t>Bar graph of tech support vs churn</a:t>
            </a:r>
            <a:br>
              <a:rPr lang="en-IN" dirty="0"/>
            </a:br>
            <a:endParaRPr lang="en-IN" dirty="0"/>
          </a:p>
        </p:txBody>
      </p:sp>
      <p:sp>
        <p:nvSpPr>
          <p:cNvPr id="4" name="Text Placeholder 3">
            <a:extLst>
              <a:ext uri="{FF2B5EF4-FFF2-40B4-BE49-F238E27FC236}">
                <a16:creationId xmlns:a16="http://schemas.microsoft.com/office/drawing/2014/main" id="{DAC234EA-E573-4359-ADF9-CD1BB5AFFA30}"/>
              </a:ext>
            </a:extLst>
          </p:cNvPr>
          <p:cNvSpPr>
            <a:spLocks noGrp="1"/>
          </p:cNvSpPr>
          <p:nvPr>
            <p:ph type="body" sz="half" idx="2"/>
          </p:nvPr>
        </p:nvSpPr>
        <p:spPr/>
        <p:txBody>
          <a:bodyPr/>
          <a:lstStyle/>
          <a:p>
            <a:r>
              <a:rPr lang="en-US" dirty="0"/>
              <a:t>From the graph, we can observe that the people with tech support churn the least while those without tech support churn the most.</a:t>
            </a:r>
            <a:endParaRPr lang="en-IN" dirty="0"/>
          </a:p>
        </p:txBody>
      </p:sp>
      <p:pic>
        <p:nvPicPr>
          <p:cNvPr id="5" name="Content Placeholder 4">
            <a:extLst>
              <a:ext uri="{FF2B5EF4-FFF2-40B4-BE49-F238E27FC236}">
                <a16:creationId xmlns:a16="http://schemas.microsoft.com/office/drawing/2014/main" id="{5217F2E2-0D25-4B4A-B81B-054C87D282FB}"/>
              </a:ext>
            </a:extLst>
          </p:cNvPr>
          <p:cNvPicPr>
            <a:picLocks noGrp="1" noChangeAspect="1"/>
          </p:cNvPicPr>
          <p:nvPr>
            <p:ph idx="1"/>
          </p:nvPr>
        </p:nvPicPr>
        <p:blipFill>
          <a:blip r:embed="rId2"/>
          <a:stretch>
            <a:fillRect/>
          </a:stretch>
        </p:blipFill>
        <p:spPr>
          <a:xfrm>
            <a:off x="5534525" y="1395663"/>
            <a:ext cx="5486401" cy="3879070"/>
          </a:xfrm>
        </p:spPr>
      </p:pic>
    </p:spTree>
    <p:extLst>
      <p:ext uri="{BB962C8B-B14F-4D97-AF65-F5344CB8AC3E}">
        <p14:creationId xmlns:p14="http://schemas.microsoft.com/office/powerpoint/2010/main" val="146761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B77E-9254-42DD-86AD-55C1370526F3}"/>
              </a:ext>
            </a:extLst>
          </p:cNvPr>
          <p:cNvSpPr>
            <a:spLocks noGrp="1"/>
          </p:cNvSpPr>
          <p:nvPr>
            <p:ph type="title"/>
          </p:nvPr>
        </p:nvSpPr>
        <p:spPr/>
        <p:txBody>
          <a:bodyPr/>
          <a:lstStyle/>
          <a:p>
            <a:r>
              <a:rPr lang="en-IN" b="1" dirty="0"/>
              <a:t>Multiple lines vs churn</a:t>
            </a:r>
            <a:br>
              <a:rPr lang="en-IN" b="1" dirty="0"/>
            </a:br>
            <a:br>
              <a:rPr lang="en-IN" b="1" dirty="0"/>
            </a:br>
            <a:endParaRPr lang="en-IN" b="1" dirty="0"/>
          </a:p>
        </p:txBody>
      </p:sp>
      <p:sp>
        <p:nvSpPr>
          <p:cNvPr id="4" name="Text Placeholder 3">
            <a:extLst>
              <a:ext uri="{FF2B5EF4-FFF2-40B4-BE49-F238E27FC236}">
                <a16:creationId xmlns:a16="http://schemas.microsoft.com/office/drawing/2014/main" id="{2482D342-4D28-4409-BF12-68B8F82DE78F}"/>
              </a:ext>
            </a:extLst>
          </p:cNvPr>
          <p:cNvSpPr>
            <a:spLocks noGrp="1"/>
          </p:cNvSpPr>
          <p:nvPr>
            <p:ph type="body" sz="half" idx="2"/>
          </p:nvPr>
        </p:nvSpPr>
        <p:spPr>
          <a:xfrm>
            <a:off x="685800" y="3445932"/>
            <a:ext cx="3680885" cy="2194471"/>
          </a:xfrm>
        </p:spPr>
        <p:txBody>
          <a:bodyPr>
            <a:noAutofit/>
          </a:bodyPr>
          <a:lstStyle/>
          <a:p>
            <a:r>
              <a:rPr lang="en-US" sz="1800" dirty="0"/>
              <a:t>From this we can observe that the customers who do not have phone service churn the MOST, while those with or without multiple lines churn almost at equal rate which implies that the multiple lines factor does not influence churn rate</a:t>
            </a:r>
            <a:endParaRPr lang="en-IN" sz="1800" dirty="0"/>
          </a:p>
        </p:txBody>
      </p:sp>
      <p:pic>
        <p:nvPicPr>
          <p:cNvPr id="5" name="Content Placeholder 4">
            <a:extLst>
              <a:ext uri="{FF2B5EF4-FFF2-40B4-BE49-F238E27FC236}">
                <a16:creationId xmlns:a16="http://schemas.microsoft.com/office/drawing/2014/main" id="{AEA9C95A-BA78-4B5F-BF6C-1A315FF989C6}"/>
              </a:ext>
            </a:extLst>
          </p:cNvPr>
          <p:cNvPicPr>
            <a:picLocks noGrp="1" noChangeAspect="1"/>
          </p:cNvPicPr>
          <p:nvPr>
            <p:ph idx="1"/>
          </p:nvPr>
        </p:nvPicPr>
        <p:blipFill>
          <a:blip r:embed="rId2"/>
          <a:stretch>
            <a:fillRect/>
          </a:stretch>
        </p:blipFill>
        <p:spPr>
          <a:xfrm>
            <a:off x="5216893" y="1068404"/>
            <a:ext cx="5804033" cy="4206329"/>
          </a:xfrm>
        </p:spPr>
      </p:pic>
    </p:spTree>
    <p:extLst>
      <p:ext uri="{BB962C8B-B14F-4D97-AF65-F5344CB8AC3E}">
        <p14:creationId xmlns:p14="http://schemas.microsoft.com/office/powerpoint/2010/main" val="215780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715F-3349-4F9A-A2FA-6A96B726E2F4}"/>
              </a:ext>
            </a:extLst>
          </p:cNvPr>
          <p:cNvSpPr>
            <a:spLocks noGrp="1"/>
          </p:cNvSpPr>
          <p:nvPr>
            <p:ph type="title"/>
          </p:nvPr>
        </p:nvSpPr>
        <p:spPr/>
        <p:txBody>
          <a:bodyPr/>
          <a:lstStyle/>
          <a:p>
            <a:r>
              <a:rPr lang="en-IN" b="1" dirty="0"/>
              <a:t>Count plot of churn vs internet service type</a:t>
            </a:r>
            <a:br>
              <a:rPr lang="en-IN" dirty="0"/>
            </a:br>
            <a:endParaRPr lang="en-IN" dirty="0"/>
          </a:p>
        </p:txBody>
      </p:sp>
      <p:sp>
        <p:nvSpPr>
          <p:cNvPr id="4" name="Text Placeholder 3">
            <a:extLst>
              <a:ext uri="{FF2B5EF4-FFF2-40B4-BE49-F238E27FC236}">
                <a16:creationId xmlns:a16="http://schemas.microsoft.com/office/drawing/2014/main" id="{BBD9FD91-B6B2-47B1-B7E5-FE1E992A77CA}"/>
              </a:ext>
            </a:extLst>
          </p:cNvPr>
          <p:cNvSpPr>
            <a:spLocks noGrp="1"/>
          </p:cNvSpPr>
          <p:nvPr>
            <p:ph type="body" sz="half" idx="2"/>
          </p:nvPr>
        </p:nvSpPr>
        <p:spPr/>
        <p:txBody>
          <a:bodyPr>
            <a:normAutofit/>
          </a:bodyPr>
          <a:lstStyle/>
          <a:p>
            <a:r>
              <a:rPr lang="en-US" sz="1800" dirty="0"/>
              <a:t>From the graph ,customers with Fiber Optic internet service are churning in high proportions</a:t>
            </a:r>
            <a:endParaRPr lang="en-IN" sz="1800" dirty="0"/>
          </a:p>
        </p:txBody>
      </p:sp>
      <p:pic>
        <p:nvPicPr>
          <p:cNvPr id="5" name="Content Placeholder 4">
            <a:extLst>
              <a:ext uri="{FF2B5EF4-FFF2-40B4-BE49-F238E27FC236}">
                <a16:creationId xmlns:a16="http://schemas.microsoft.com/office/drawing/2014/main" id="{2F7FD253-C646-4508-8A9D-1C84510A0D65}"/>
              </a:ext>
            </a:extLst>
          </p:cNvPr>
          <p:cNvPicPr>
            <a:picLocks noGrp="1" noChangeAspect="1"/>
          </p:cNvPicPr>
          <p:nvPr>
            <p:ph idx="1"/>
          </p:nvPr>
        </p:nvPicPr>
        <p:blipFill>
          <a:blip r:embed="rId2"/>
          <a:stretch>
            <a:fillRect/>
          </a:stretch>
        </p:blipFill>
        <p:spPr>
          <a:xfrm>
            <a:off x="5447899" y="1126156"/>
            <a:ext cx="5573027" cy="4148577"/>
          </a:xfrm>
        </p:spPr>
      </p:pic>
    </p:spTree>
    <p:extLst>
      <p:ext uri="{BB962C8B-B14F-4D97-AF65-F5344CB8AC3E}">
        <p14:creationId xmlns:p14="http://schemas.microsoft.com/office/powerpoint/2010/main" val="19887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FE3-ED3F-4022-90D1-641A59D0BB8D}"/>
              </a:ext>
            </a:extLst>
          </p:cNvPr>
          <p:cNvSpPr>
            <a:spLocks noGrp="1"/>
          </p:cNvSpPr>
          <p:nvPr>
            <p:ph type="title"/>
          </p:nvPr>
        </p:nvSpPr>
        <p:spPr/>
        <p:txBody>
          <a:bodyPr/>
          <a:lstStyle/>
          <a:p>
            <a:r>
              <a:rPr lang="en-IN" b="1" dirty="0"/>
              <a:t>Churn by Payment Method</a:t>
            </a:r>
            <a:br>
              <a:rPr lang="en-IN" dirty="0"/>
            </a:br>
            <a:endParaRPr lang="en-IN" dirty="0"/>
          </a:p>
        </p:txBody>
      </p:sp>
      <p:sp>
        <p:nvSpPr>
          <p:cNvPr id="4" name="Text Placeholder 3">
            <a:extLst>
              <a:ext uri="{FF2B5EF4-FFF2-40B4-BE49-F238E27FC236}">
                <a16:creationId xmlns:a16="http://schemas.microsoft.com/office/drawing/2014/main" id="{94C0FC45-EAB4-4F15-A7B7-F60EC2890EEA}"/>
              </a:ext>
            </a:extLst>
          </p:cNvPr>
          <p:cNvSpPr>
            <a:spLocks noGrp="1"/>
          </p:cNvSpPr>
          <p:nvPr>
            <p:ph type="body" sz="half" idx="2"/>
          </p:nvPr>
        </p:nvSpPr>
        <p:spPr/>
        <p:txBody>
          <a:bodyPr>
            <a:normAutofit/>
          </a:bodyPr>
          <a:lstStyle/>
          <a:p>
            <a:r>
              <a:rPr lang="en-US" sz="1800" dirty="0"/>
              <a:t>From the graph ,Customers with Electronic Check as mode of payment are churning in higher proportion</a:t>
            </a:r>
            <a:endParaRPr lang="en-IN" sz="1800" dirty="0"/>
          </a:p>
        </p:txBody>
      </p:sp>
      <p:pic>
        <p:nvPicPr>
          <p:cNvPr id="5" name="Content Placeholder 4">
            <a:extLst>
              <a:ext uri="{FF2B5EF4-FFF2-40B4-BE49-F238E27FC236}">
                <a16:creationId xmlns:a16="http://schemas.microsoft.com/office/drawing/2014/main" id="{55534BAB-F805-40C4-BBB9-B06441E17708}"/>
              </a:ext>
            </a:extLst>
          </p:cNvPr>
          <p:cNvPicPr>
            <a:picLocks noGrp="1" noChangeAspect="1"/>
          </p:cNvPicPr>
          <p:nvPr>
            <p:ph idx="1"/>
          </p:nvPr>
        </p:nvPicPr>
        <p:blipFill>
          <a:blip r:embed="rId2"/>
          <a:stretch>
            <a:fillRect/>
          </a:stretch>
        </p:blipFill>
        <p:spPr>
          <a:xfrm>
            <a:off x="5189407" y="1174283"/>
            <a:ext cx="5812269" cy="4100450"/>
          </a:xfrm>
        </p:spPr>
      </p:pic>
    </p:spTree>
    <p:extLst>
      <p:ext uri="{BB962C8B-B14F-4D97-AF65-F5344CB8AC3E}">
        <p14:creationId xmlns:p14="http://schemas.microsoft.com/office/powerpoint/2010/main" val="5179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82BD-D750-4DE9-B513-85A6F1462C66}"/>
              </a:ext>
            </a:extLst>
          </p:cNvPr>
          <p:cNvSpPr>
            <a:spLocks noGrp="1"/>
          </p:cNvSpPr>
          <p:nvPr>
            <p:ph type="title"/>
          </p:nvPr>
        </p:nvSpPr>
        <p:spPr/>
        <p:txBody>
          <a:bodyPr/>
          <a:lstStyle/>
          <a:p>
            <a:r>
              <a:rPr lang="en-IN" b="1" dirty="0"/>
              <a:t>STACKED bar graph of Services vs CHURN</a:t>
            </a:r>
            <a:br>
              <a:rPr lang="en-IN" dirty="0"/>
            </a:br>
            <a:endParaRPr lang="en-IN" dirty="0"/>
          </a:p>
        </p:txBody>
      </p:sp>
      <p:sp>
        <p:nvSpPr>
          <p:cNvPr id="4" name="Text Placeholder 3">
            <a:extLst>
              <a:ext uri="{FF2B5EF4-FFF2-40B4-BE49-F238E27FC236}">
                <a16:creationId xmlns:a16="http://schemas.microsoft.com/office/drawing/2014/main" id="{D5D61808-2E2A-4388-82AC-AC16487FA729}"/>
              </a:ext>
            </a:extLst>
          </p:cNvPr>
          <p:cNvSpPr>
            <a:spLocks noGrp="1"/>
          </p:cNvSpPr>
          <p:nvPr>
            <p:ph type="body" sz="half" idx="2"/>
          </p:nvPr>
        </p:nvSpPr>
        <p:spPr>
          <a:xfrm>
            <a:off x="685800" y="3445933"/>
            <a:ext cx="3680885" cy="2050092"/>
          </a:xfrm>
        </p:spPr>
        <p:txBody>
          <a:bodyPr>
            <a:noAutofit/>
          </a:bodyPr>
          <a:lstStyle/>
          <a:p>
            <a:r>
              <a:rPr lang="en-US" sz="1800" dirty="0"/>
              <a:t>From the visualization we can conclude that the customers who have availed Streaming TV and Streaming Movies services from the company are churning at a greater proportion when compared to others.</a:t>
            </a:r>
            <a:endParaRPr lang="en-IN" sz="1800" dirty="0"/>
          </a:p>
        </p:txBody>
      </p:sp>
      <p:pic>
        <p:nvPicPr>
          <p:cNvPr id="5" name="Content Placeholder 4">
            <a:extLst>
              <a:ext uri="{FF2B5EF4-FFF2-40B4-BE49-F238E27FC236}">
                <a16:creationId xmlns:a16="http://schemas.microsoft.com/office/drawing/2014/main" id="{EE19AEE2-1A02-471C-B752-216EA9946B22}"/>
              </a:ext>
            </a:extLst>
          </p:cNvPr>
          <p:cNvPicPr>
            <a:picLocks noGrp="1" noChangeAspect="1"/>
          </p:cNvPicPr>
          <p:nvPr>
            <p:ph idx="1"/>
          </p:nvPr>
        </p:nvPicPr>
        <p:blipFill>
          <a:blip r:embed="rId2"/>
          <a:stretch>
            <a:fillRect/>
          </a:stretch>
        </p:blipFill>
        <p:spPr>
          <a:xfrm>
            <a:off x="5447899" y="1232034"/>
            <a:ext cx="5553777" cy="4061949"/>
          </a:xfrm>
        </p:spPr>
      </p:pic>
    </p:spTree>
    <p:extLst>
      <p:ext uri="{BB962C8B-B14F-4D97-AF65-F5344CB8AC3E}">
        <p14:creationId xmlns:p14="http://schemas.microsoft.com/office/powerpoint/2010/main" val="143636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B92-C91A-4F8B-9121-F8EB0C60EC4C}"/>
              </a:ext>
            </a:extLst>
          </p:cNvPr>
          <p:cNvSpPr>
            <a:spLocks noGrp="1"/>
          </p:cNvSpPr>
          <p:nvPr>
            <p:ph type="title"/>
          </p:nvPr>
        </p:nvSpPr>
        <p:spPr>
          <a:xfrm>
            <a:off x="685799" y="2348564"/>
            <a:ext cx="3680885" cy="1424627"/>
          </a:xfrm>
        </p:spPr>
        <p:txBody>
          <a:bodyPr>
            <a:normAutofit fontScale="90000"/>
          </a:bodyPr>
          <a:lstStyle/>
          <a:p>
            <a:br>
              <a:rPr lang="en-US" dirty="0"/>
            </a:br>
            <a:br>
              <a:rPr lang="en-US" dirty="0"/>
            </a:br>
            <a:r>
              <a:rPr lang="en-US" sz="2700" b="1" dirty="0"/>
              <a:t>Distribution of monthly charges by churn using KDE plots</a:t>
            </a:r>
            <a:br>
              <a:rPr lang="en-US" dirty="0"/>
            </a:br>
            <a:endParaRPr lang="en-IN" dirty="0"/>
          </a:p>
        </p:txBody>
      </p:sp>
      <p:sp>
        <p:nvSpPr>
          <p:cNvPr id="4" name="Text Placeholder 3">
            <a:extLst>
              <a:ext uri="{FF2B5EF4-FFF2-40B4-BE49-F238E27FC236}">
                <a16:creationId xmlns:a16="http://schemas.microsoft.com/office/drawing/2014/main" id="{40F6E855-7D7A-43A4-97EE-A87664952FBC}"/>
              </a:ext>
            </a:extLst>
          </p:cNvPr>
          <p:cNvSpPr>
            <a:spLocks noGrp="1"/>
          </p:cNvSpPr>
          <p:nvPr>
            <p:ph type="body" sz="half" idx="2"/>
          </p:nvPr>
        </p:nvSpPr>
        <p:spPr>
          <a:xfrm>
            <a:off x="685799" y="3602343"/>
            <a:ext cx="3680885" cy="1828800"/>
          </a:xfrm>
        </p:spPr>
        <p:txBody>
          <a:bodyPr>
            <a:normAutofit lnSpcReduction="10000"/>
          </a:bodyPr>
          <a:lstStyle/>
          <a:p>
            <a:r>
              <a:rPr lang="en-US" sz="1800" dirty="0"/>
              <a:t>kernel density estimation(KDE) is a non-parametric way to estimate the probability density function of a random variable.</a:t>
            </a:r>
          </a:p>
          <a:p>
            <a:r>
              <a:rPr lang="en-US" sz="1800" dirty="0"/>
              <a:t>Higher % of customers churn when the monthly charges are high</a:t>
            </a:r>
            <a:r>
              <a:rPr lang="en-US" dirty="0"/>
              <a:t>.</a:t>
            </a:r>
            <a:endParaRPr lang="en-IN" dirty="0"/>
          </a:p>
        </p:txBody>
      </p:sp>
      <p:pic>
        <p:nvPicPr>
          <p:cNvPr id="5" name="Content Placeholder 4">
            <a:extLst>
              <a:ext uri="{FF2B5EF4-FFF2-40B4-BE49-F238E27FC236}">
                <a16:creationId xmlns:a16="http://schemas.microsoft.com/office/drawing/2014/main" id="{8AC4F010-7CB4-4101-B907-0A35DDEB084E}"/>
              </a:ext>
            </a:extLst>
          </p:cNvPr>
          <p:cNvPicPr>
            <a:picLocks noGrp="1" noChangeAspect="1"/>
          </p:cNvPicPr>
          <p:nvPr>
            <p:ph idx="1"/>
          </p:nvPr>
        </p:nvPicPr>
        <p:blipFill>
          <a:blip r:embed="rId2"/>
          <a:stretch>
            <a:fillRect/>
          </a:stretch>
        </p:blipFill>
        <p:spPr>
          <a:xfrm>
            <a:off x="5582653" y="1289785"/>
            <a:ext cx="5447899" cy="3984948"/>
          </a:xfrm>
        </p:spPr>
      </p:pic>
    </p:spTree>
    <p:extLst>
      <p:ext uri="{BB962C8B-B14F-4D97-AF65-F5344CB8AC3E}">
        <p14:creationId xmlns:p14="http://schemas.microsoft.com/office/powerpoint/2010/main" val="40917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003C-F690-4981-9B94-B21522895743}"/>
              </a:ext>
            </a:extLst>
          </p:cNvPr>
          <p:cNvSpPr>
            <a:spLocks noGrp="1"/>
          </p:cNvSpPr>
          <p:nvPr>
            <p:ph type="title"/>
          </p:nvPr>
        </p:nvSpPr>
        <p:spPr>
          <a:xfrm>
            <a:off x="753177" y="2040467"/>
            <a:ext cx="3680885" cy="1371600"/>
          </a:xfrm>
        </p:spPr>
        <p:txBody>
          <a:bodyPr/>
          <a:lstStyle/>
          <a:p>
            <a:r>
              <a:rPr lang="en-IN" b="1" dirty="0"/>
              <a:t>Correlation</a:t>
            </a:r>
            <a:br>
              <a:rPr lang="en-IN" dirty="0"/>
            </a:br>
            <a:br>
              <a:rPr lang="en-IN" dirty="0"/>
            </a:br>
            <a:endParaRPr lang="en-IN" dirty="0"/>
          </a:p>
        </p:txBody>
      </p:sp>
      <p:sp>
        <p:nvSpPr>
          <p:cNvPr id="4" name="Text Placeholder 3">
            <a:extLst>
              <a:ext uri="{FF2B5EF4-FFF2-40B4-BE49-F238E27FC236}">
                <a16:creationId xmlns:a16="http://schemas.microsoft.com/office/drawing/2014/main" id="{3D5D9329-413C-4356-8BFE-A8AE4023C31A}"/>
              </a:ext>
            </a:extLst>
          </p:cNvPr>
          <p:cNvSpPr>
            <a:spLocks noGrp="1"/>
          </p:cNvSpPr>
          <p:nvPr>
            <p:ph type="body" sz="half" idx="2"/>
          </p:nvPr>
        </p:nvSpPr>
        <p:spPr/>
        <p:txBody>
          <a:bodyPr>
            <a:normAutofit/>
          </a:bodyPr>
          <a:lstStyle/>
          <a:p>
            <a:r>
              <a:rPr lang="en-IN" sz="1800" dirty="0"/>
              <a:t>From this graph we can conclude that total charges and monthly charges are positively correlated.</a:t>
            </a:r>
          </a:p>
        </p:txBody>
      </p:sp>
      <p:pic>
        <p:nvPicPr>
          <p:cNvPr id="5" name="Content Placeholder 4">
            <a:extLst>
              <a:ext uri="{FF2B5EF4-FFF2-40B4-BE49-F238E27FC236}">
                <a16:creationId xmlns:a16="http://schemas.microsoft.com/office/drawing/2014/main" id="{706B64E5-93D0-4E4D-BCCC-2D0332BE4402}"/>
              </a:ext>
            </a:extLst>
          </p:cNvPr>
          <p:cNvPicPr>
            <a:picLocks noGrp="1" noChangeAspect="1"/>
          </p:cNvPicPr>
          <p:nvPr>
            <p:ph idx="1"/>
          </p:nvPr>
        </p:nvPicPr>
        <p:blipFill>
          <a:blip r:embed="rId2"/>
          <a:stretch>
            <a:fillRect/>
          </a:stretch>
        </p:blipFill>
        <p:spPr>
          <a:xfrm>
            <a:off x="5515277" y="1241659"/>
            <a:ext cx="5524900" cy="4177364"/>
          </a:xfrm>
        </p:spPr>
      </p:pic>
    </p:spTree>
    <p:extLst>
      <p:ext uri="{BB962C8B-B14F-4D97-AF65-F5344CB8AC3E}">
        <p14:creationId xmlns:p14="http://schemas.microsoft.com/office/powerpoint/2010/main" val="112138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C470F-146F-416C-B740-65241D2E011B}"/>
              </a:ext>
            </a:extLst>
          </p:cNvPr>
          <p:cNvPicPr>
            <a:picLocks noChangeAspect="1"/>
          </p:cNvPicPr>
          <p:nvPr/>
        </p:nvPicPr>
        <p:blipFill>
          <a:blip r:embed="rId2"/>
          <a:stretch>
            <a:fillRect/>
          </a:stretch>
        </p:blipFill>
        <p:spPr>
          <a:xfrm>
            <a:off x="0" y="1"/>
            <a:ext cx="12192000" cy="6858000"/>
          </a:xfrm>
          <a:prstGeom prst="rect">
            <a:avLst/>
          </a:prstGeom>
        </p:spPr>
      </p:pic>
      <p:sp>
        <p:nvSpPr>
          <p:cNvPr id="7" name="TextBox 6">
            <a:extLst>
              <a:ext uri="{FF2B5EF4-FFF2-40B4-BE49-F238E27FC236}">
                <a16:creationId xmlns:a16="http://schemas.microsoft.com/office/drawing/2014/main" id="{63683897-28D2-41C4-B418-AB1040D36600}"/>
              </a:ext>
            </a:extLst>
          </p:cNvPr>
          <p:cNvSpPr txBox="1"/>
          <p:nvPr/>
        </p:nvSpPr>
        <p:spPr>
          <a:xfrm flipH="1">
            <a:off x="738738" y="173255"/>
            <a:ext cx="7406642" cy="2000548"/>
          </a:xfrm>
          <a:prstGeom prst="rect">
            <a:avLst/>
          </a:prstGeom>
          <a:noFill/>
        </p:spPr>
        <p:txBody>
          <a:bodyPr wrap="square" rtlCol="0">
            <a:spAutoFit/>
          </a:bodyPr>
          <a:lstStyle/>
          <a:p>
            <a:r>
              <a:rPr lang="en-IN" sz="4400" b="1" dirty="0"/>
              <a:t>Telco</a:t>
            </a:r>
            <a:r>
              <a:rPr lang="en-IN" b="1" dirty="0"/>
              <a:t> </a:t>
            </a:r>
            <a:r>
              <a:rPr lang="en-IN" sz="8000" b="1" dirty="0"/>
              <a:t>customer</a:t>
            </a:r>
            <a:r>
              <a:rPr lang="en-IN" b="1" dirty="0"/>
              <a:t> </a:t>
            </a:r>
            <a:r>
              <a:rPr lang="en-IN" sz="4000" b="1" dirty="0"/>
              <a:t>churn</a:t>
            </a:r>
            <a:r>
              <a:rPr lang="en-IN" b="1" dirty="0"/>
              <a:t> </a:t>
            </a:r>
            <a:br>
              <a:rPr lang="en-IN" dirty="0"/>
            </a:br>
            <a:r>
              <a:rPr lang="en-IN" dirty="0"/>
              <a:t>									</a:t>
            </a:r>
            <a:r>
              <a:rPr lang="en-IN" sz="1200" dirty="0"/>
              <a:t>by </a:t>
            </a:r>
            <a:r>
              <a:rPr lang="en-IN" sz="4400" dirty="0"/>
              <a:t>Techie</a:t>
            </a:r>
            <a:r>
              <a:rPr lang="en-IN" sz="1200" dirty="0"/>
              <a:t> </a:t>
            </a:r>
            <a:r>
              <a:rPr lang="en-IN" sz="4000" dirty="0"/>
              <a:t>Tribe</a:t>
            </a:r>
          </a:p>
        </p:txBody>
      </p:sp>
      <p:sp>
        <p:nvSpPr>
          <p:cNvPr id="8" name="TextBox 7">
            <a:extLst>
              <a:ext uri="{FF2B5EF4-FFF2-40B4-BE49-F238E27FC236}">
                <a16:creationId xmlns:a16="http://schemas.microsoft.com/office/drawing/2014/main" id="{B9AF1878-C03D-47AA-A873-1FB4EB33F54A}"/>
              </a:ext>
            </a:extLst>
          </p:cNvPr>
          <p:cNvSpPr txBox="1"/>
          <p:nvPr/>
        </p:nvSpPr>
        <p:spPr>
          <a:xfrm flipH="1">
            <a:off x="385812" y="5274644"/>
            <a:ext cx="5710188" cy="1200329"/>
          </a:xfrm>
          <a:prstGeom prst="rect">
            <a:avLst/>
          </a:prstGeom>
          <a:noFill/>
        </p:spPr>
        <p:txBody>
          <a:bodyPr wrap="square" rtlCol="0">
            <a:spAutoFit/>
          </a:bodyPr>
          <a:lstStyle/>
          <a:p>
            <a:r>
              <a:rPr lang="en-IN" dirty="0"/>
              <a:t>Team members</a:t>
            </a:r>
          </a:p>
          <a:p>
            <a:r>
              <a:rPr lang="en-IN" dirty="0"/>
              <a:t>Kavya Khatter     : PES1201701136</a:t>
            </a:r>
          </a:p>
          <a:p>
            <a:r>
              <a:rPr lang="en-IN" dirty="0"/>
              <a:t>Shreya D Nanda : PES1201700212</a:t>
            </a:r>
          </a:p>
          <a:p>
            <a:r>
              <a:rPr lang="en-IN" dirty="0"/>
              <a:t>Gagana G S         : PES1201700952  </a:t>
            </a:r>
          </a:p>
        </p:txBody>
      </p:sp>
    </p:spTree>
    <p:extLst>
      <p:ext uri="{BB962C8B-B14F-4D97-AF65-F5344CB8AC3E}">
        <p14:creationId xmlns:p14="http://schemas.microsoft.com/office/powerpoint/2010/main" val="49651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ADA1-8C57-4B01-B606-0CBB8BECA73C}"/>
              </a:ext>
            </a:extLst>
          </p:cNvPr>
          <p:cNvSpPr>
            <a:spLocks noGrp="1"/>
          </p:cNvSpPr>
          <p:nvPr>
            <p:ph type="title"/>
          </p:nvPr>
        </p:nvSpPr>
        <p:spPr/>
        <p:txBody>
          <a:bodyPr>
            <a:normAutofit/>
          </a:bodyPr>
          <a:lstStyle/>
          <a:p>
            <a:r>
              <a:rPr lang="en-IN" sz="4400" b="1" dirty="0"/>
              <a:t>Hypothesis testing</a:t>
            </a:r>
          </a:p>
        </p:txBody>
      </p:sp>
      <p:sp>
        <p:nvSpPr>
          <p:cNvPr id="3" name="Content Placeholder 2">
            <a:extLst>
              <a:ext uri="{FF2B5EF4-FFF2-40B4-BE49-F238E27FC236}">
                <a16:creationId xmlns:a16="http://schemas.microsoft.com/office/drawing/2014/main" id="{874A180F-FC5A-4401-9785-FA520037BC12}"/>
              </a:ext>
            </a:extLst>
          </p:cNvPr>
          <p:cNvSpPr>
            <a:spLocks noGrp="1"/>
          </p:cNvSpPr>
          <p:nvPr>
            <p:ph idx="1"/>
          </p:nvPr>
        </p:nvSpPr>
        <p:spPr/>
        <p:txBody>
          <a:bodyPr/>
          <a:lstStyle/>
          <a:p>
            <a:r>
              <a:rPr lang="en-IN" dirty="0"/>
              <a:t>Double tailed test:</a:t>
            </a:r>
          </a:p>
          <a:p>
            <a:r>
              <a:rPr lang="en-IN" dirty="0"/>
              <a:t>Single tailed test:</a:t>
            </a:r>
          </a:p>
          <a:p>
            <a:pPr>
              <a:buFont typeface="Wingdings" panose="05000000000000000000" pitchFamily="2" charset="2"/>
              <a:buChar char="q"/>
            </a:pPr>
            <a:r>
              <a:rPr lang="en-IN" dirty="0"/>
              <a:t>Population is calculated from the dataset and a random sample is chosen from the population of size 100.</a:t>
            </a:r>
          </a:p>
          <a:p>
            <a:pPr>
              <a:buFont typeface="Wingdings" panose="05000000000000000000" pitchFamily="2" charset="2"/>
              <a:buChar char="q"/>
            </a:pPr>
            <a:r>
              <a:rPr lang="en-IN" dirty="0"/>
              <a:t>From that random sample chosen Mean is calculated and using that z score is computed. </a:t>
            </a:r>
          </a:p>
          <a:p>
            <a:pPr>
              <a:buFont typeface="Wingdings" panose="05000000000000000000" pitchFamily="2" charset="2"/>
              <a:buChar char="q"/>
            </a:pPr>
            <a:r>
              <a:rPr lang="en-IN" dirty="0"/>
              <a:t>If this value is less than the actual Z-value we reject the null hypothesis ;else we fail to reject it.</a:t>
            </a:r>
          </a:p>
        </p:txBody>
      </p:sp>
    </p:spTree>
    <p:extLst>
      <p:ext uri="{BB962C8B-B14F-4D97-AF65-F5344CB8AC3E}">
        <p14:creationId xmlns:p14="http://schemas.microsoft.com/office/powerpoint/2010/main" val="6505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3B9045-BA32-41F6-A81F-540374D3EE92}"/>
              </a:ext>
            </a:extLst>
          </p:cNvPr>
          <p:cNvSpPr txBox="1"/>
          <p:nvPr/>
        </p:nvSpPr>
        <p:spPr>
          <a:xfrm>
            <a:off x="1375851" y="603150"/>
            <a:ext cx="6596297" cy="461665"/>
          </a:xfrm>
          <a:prstGeom prst="rect">
            <a:avLst/>
          </a:prstGeom>
          <a:noFill/>
        </p:spPr>
        <p:txBody>
          <a:bodyPr wrap="square" rtlCol="0">
            <a:spAutoFit/>
          </a:bodyPr>
          <a:lstStyle/>
          <a:p>
            <a:r>
              <a:rPr lang="en-IN" sz="2400" dirty="0"/>
              <a:t>Two sided hypothesis testing on Monthly charges</a:t>
            </a:r>
          </a:p>
        </p:txBody>
      </p:sp>
      <p:pic>
        <p:nvPicPr>
          <p:cNvPr id="3" name="Picture 2">
            <a:extLst>
              <a:ext uri="{FF2B5EF4-FFF2-40B4-BE49-F238E27FC236}">
                <a16:creationId xmlns:a16="http://schemas.microsoft.com/office/drawing/2014/main" id="{D5EF9314-AD20-417D-BC7E-F148B59A13D0}"/>
              </a:ext>
            </a:extLst>
          </p:cNvPr>
          <p:cNvPicPr>
            <a:picLocks noChangeAspect="1"/>
          </p:cNvPicPr>
          <p:nvPr/>
        </p:nvPicPr>
        <p:blipFill>
          <a:blip r:embed="rId2"/>
          <a:stretch>
            <a:fillRect/>
          </a:stretch>
        </p:blipFill>
        <p:spPr>
          <a:xfrm>
            <a:off x="1375851" y="1186937"/>
            <a:ext cx="9232965" cy="4949336"/>
          </a:xfrm>
          <a:prstGeom prst="rect">
            <a:avLst/>
          </a:prstGeom>
        </p:spPr>
      </p:pic>
    </p:spTree>
    <p:extLst>
      <p:ext uri="{BB962C8B-B14F-4D97-AF65-F5344CB8AC3E}">
        <p14:creationId xmlns:p14="http://schemas.microsoft.com/office/powerpoint/2010/main" val="146307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F29E45-C94B-4D24-8BFD-8E52D969C87F}"/>
              </a:ext>
            </a:extLst>
          </p:cNvPr>
          <p:cNvSpPr/>
          <p:nvPr/>
        </p:nvSpPr>
        <p:spPr>
          <a:xfrm>
            <a:off x="829202" y="740831"/>
            <a:ext cx="6324424" cy="461665"/>
          </a:xfrm>
          <a:prstGeom prst="rect">
            <a:avLst/>
          </a:prstGeom>
        </p:spPr>
        <p:txBody>
          <a:bodyPr wrap="none">
            <a:spAutoFit/>
          </a:bodyPr>
          <a:lstStyle/>
          <a:p>
            <a:r>
              <a:rPr lang="en-IN" sz="2400" dirty="0"/>
              <a:t>One sided hypothesis testing on Monthly charges</a:t>
            </a:r>
          </a:p>
        </p:txBody>
      </p:sp>
      <p:sp>
        <p:nvSpPr>
          <p:cNvPr id="6" name="Rectangle 5">
            <a:extLst>
              <a:ext uri="{FF2B5EF4-FFF2-40B4-BE49-F238E27FC236}">
                <a16:creationId xmlns:a16="http://schemas.microsoft.com/office/drawing/2014/main" id="{7F3E7274-52DE-4891-9D0B-1D57CCB45BCA}"/>
              </a:ext>
            </a:extLst>
          </p:cNvPr>
          <p:cNvSpPr/>
          <p:nvPr/>
        </p:nvSpPr>
        <p:spPr>
          <a:xfrm>
            <a:off x="985233" y="6287610"/>
            <a:ext cx="1686945" cy="22638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AA72AE5-82FC-4CE9-A19B-59A3E5381394}"/>
              </a:ext>
            </a:extLst>
          </p:cNvPr>
          <p:cNvPicPr>
            <a:picLocks noChangeAspect="1"/>
          </p:cNvPicPr>
          <p:nvPr/>
        </p:nvPicPr>
        <p:blipFill>
          <a:blip r:embed="rId2"/>
          <a:stretch>
            <a:fillRect/>
          </a:stretch>
        </p:blipFill>
        <p:spPr>
          <a:xfrm>
            <a:off x="829202" y="1202496"/>
            <a:ext cx="8616639" cy="5405964"/>
          </a:xfrm>
          <a:prstGeom prst="rect">
            <a:avLst/>
          </a:prstGeom>
        </p:spPr>
      </p:pic>
    </p:spTree>
    <p:extLst>
      <p:ext uri="{BB962C8B-B14F-4D97-AF65-F5344CB8AC3E}">
        <p14:creationId xmlns:p14="http://schemas.microsoft.com/office/powerpoint/2010/main" val="93467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103E-A263-475D-9BE2-79BB44E605C1}"/>
              </a:ext>
            </a:extLst>
          </p:cNvPr>
          <p:cNvSpPr>
            <a:spLocks noGrp="1"/>
          </p:cNvSpPr>
          <p:nvPr>
            <p:ph type="title"/>
          </p:nvPr>
        </p:nvSpPr>
        <p:spPr>
          <a:xfrm>
            <a:off x="610387" y="183823"/>
            <a:ext cx="10131425" cy="1456267"/>
          </a:xfrm>
        </p:spPr>
        <p:txBody>
          <a:bodyPr/>
          <a:lstStyle/>
          <a:p>
            <a:r>
              <a:rPr lang="en-IN" b="1" dirty="0"/>
              <a:t>DATASET description </a:t>
            </a:r>
          </a:p>
        </p:txBody>
      </p:sp>
      <p:sp>
        <p:nvSpPr>
          <p:cNvPr id="3" name="Content Placeholder 2">
            <a:extLst>
              <a:ext uri="{FF2B5EF4-FFF2-40B4-BE49-F238E27FC236}">
                <a16:creationId xmlns:a16="http://schemas.microsoft.com/office/drawing/2014/main" id="{B283B84F-C1AD-480E-8737-095D1DD2C795}"/>
              </a:ext>
            </a:extLst>
          </p:cNvPr>
          <p:cNvSpPr>
            <a:spLocks noGrp="1"/>
          </p:cNvSpPr>
          <p:nvPr>
            <p:ph idx="1"/>
          </p:nvPr>
        </p:nvSpPr>
        <p:spPr>
          <a:xfrm>
            <a:off x="685801" y="1404594"/>
            <a:ext cx="11305094" cy="5269583"/>
          </a:xfrm>
        </p:spPr>
        <p:txBody>
          <a:bodyPr>
            <a:normAutofit/>
          </a:bodyPr>
          <a:lstStyle/>
          <a:p>
            <a:pPr marL="0" indent="0" algn="just" fontAlgn="base">
              <a:buNone/>
            </a:pPr>
            <a:endParaRPr lang="en-US" b="1" dirty="0"/>
          </a:p>
          <a:p>
            <a:pPr marL="0" indent="0" algn="just" fontAlgn="base">
              <a:buNone/>
            </a:pPr>
            <a:r>
              <a:rPr lang="en-US" sz="2000" dirty="0"/>
              <a:t>Each row represents a customer, each column contains customer’s attributes described on the column Metadata.</a:t>
            </a:r>
          </a:p>
          <a:p>
            <a:pPr marL="0" indent="0" algn="just" fontAlgn="base">
              <a:buNone/>
            </a:pPr>
            <a:r>
              <a:rPr lang="en-US" sz="2000" dirty="0"/>
              <a:t>The raw data contains 7043 rows (customers) and 21 columns (features).</a:t>
            </a:r>
          </a:p>
          <a:p>
            <a:pPr marL="0" indent="0" algn="just" fontAlgn="base">
              <a:buNone/>
            </a:pPr>
            <a:r>
              <a:rPr lang="en-US" sz="2000" dirty="0"/>
              <a:t>The data set includes information about:</a:t>
            </a:r>
          </a:p>
          <a:p>
            <a:pPr algn="just" fontAlgn="base"/>
            <a:r>
              <a:rPr lang="en-US" sz="2000" dirty="0"/>
              <a:t>Services that each customer has signed up for – phone, multiple lines, internet, online security, online backup, device protection, tech support, and streaming TV and movies</a:t>
            </a:r>
          </a:p>
          <a:p>
            <a:pPr algn="just" fontAlgn="base"/>
            <a:r>
              <a:rPr lang="en-US" sz="2000" dirty="0"/>
              <a:t>Customer account information – how long they’ve been a customer, contract, payment method, paperless billing, monthly charges, and total charges</a:t>
            </a:r>
          </a:p>
          <a:p>
            <a:pPr algn="just" fontAlgn="base"/>
            <a:r>
              <a:rPr lang="en-US" sz="2000" dirty="0"/>
              <a:t>Demographic info about customers – gender, age range, and if they have partners and dependents</a:t>
            </a:r>
          </a:p>
          <a:p>
            <a:pPr algn="just" fontAlgn="base"/>
            <a:r>
              <a:rPr lang="en-US" sz="2000" dirty="0"/>
              <a:t>Customers who left within the last month – the column is called Churn  </a:t>
            </a:r>
          </a:p>
          <a:p>
            <a:pPr marL="0" indent="0" algn="just" fontAlgn="base">
              <a:buNone/>
            </a:pPr>
            <a:r>
              <a:rPr lang="en-US" sz="2000" b="1" dirty="0"/>
              <a:t>						The “Churn” column is our target</a:t>
            </a:r>
          </a:p>
          <a:p>
            <a:pPr algn="just"/>
            <a:endParaRPr lang="en-IN" b="1" dirty="0"/>
          </a:p>
        </p:txBody>
      </p:sp>
    </p:spTree>
    <p:extLst>
      <p:ext uri="{BB962C8B-B14F-4D97-AF65-F5344CB8AC3E}">
        <p14:creationId xmlns:p14="http://schemas.microsoft.com/office/powerpoint/2010/main" val="233465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2167-F7A8-42B8-B8D3-F08FCFC48D01}"/>
              </a:ext>
            </a:extLst>
          </p:cNvPr>
          <p:cNvSpPr>
            <a:spLocks noGrp="1"/>
          </p:cNvSpPr>
          <p:nvPr>
            <p:ph type="title"/>
          </p:nvPr>
        </p:nvSpPr>
        <p:spPr>
          <a:xfrm>
            <a:off x="0" y="524577"/>
            <a:ext cx="10131425" cy="1456267"/>
          </a:xfrm>
        </p:spPr>
        <p:txBody>
          <a:bodyPr/>
          <a:lstStyle/>
          <a:p>
            <a:r>
              <a:rPr lang="en-IN" sz="4400" b="1" dirty="0"/>
              <a:t>DATA</a:t>
            </a:r>
            <a:r>
              <a:rPr lang="en-IN" dirty="0"/>
              <a:t> </a:t>
            </a:r>
            <a:r>
              <a:rPr lang="en-IN" sz="4400" b="1" dirty="0"/>
              <a:t>CLEANING</a:t>
            </a:r>
          </a:p>
        </p:txBody>
      </p:sp>
      <p:sp>
        <p:nvSpPr>
          <p:cNvPr id="3" name="Text Placeholder 2">
            <a:extLst>
              <a:ext uri="{FF2B5EF4-FFF2-40B4-BE49-F238E27FC236}">
                <a16:creationId xmlns:a16="http://schemas.microsoft.com/office/drawing/2014/main" id="{3DE48FC9-1087-476C-B556-054BC1C64F52}"/>
              </a:ext>
            </a:extLst>
          </p:cNvPr>
          <p:cNvSpPr>
            <a:spLocks noGrp="1"/>
          </p:cNvSpPr>
          <p:nvPr>
            <p:ph type="body" idx="1"/>
          </p:nvPr>
        </p:nvSpPr>
        <p:spPr>
          <a:xfrm>
            <a:off x="211653" y="2226734"/>
            <a:ext cx="4709054" cy="576262"/>
          </a:xfrm>
        </p:spPr>
        <p:txBody>
          <a:bodyPr/>
          <a:lstStyle/>
          <a:p>
            <a:r>
              <a:rPr lang="en-IN" dirty="0"/>
              <a:t>Before data cleaning</a:t>
            </a:r>
          </a:p>
        </p:txBody>
      </p:sp>
      <p:pic>
        <p:nvPicPr>
          <p:cNvPr id="8" name="Content Placeholder 7">
            <a:extLst>
              <a:ext uri="{FF2B5EF4-FFF2-40B4-BE49-F238E27FC236}">
                <a16:creationId xmlns:a16="http://schemas.microsoft.com/office/drawing/2014/main" id="{4BB66161-3773-4A69-8476-8AD50EF7BD3A}"/>
              </a:ext>
            </a:extLst>
          </p:cNvPr>
          <p:cNvPicPr>
            <a:picLocks noGrp="1" noChangeAspect="1"/>
          </p:cNvPicPr>
          <p:nvPr>
            <p:ph sz="half" idx="2"/>
          </p:nvPr>
        </p:nvPicPr>
        <p:blipFill>
          <a:blip r:embed="rId2"/>
          <a:stretch>
            <a:fillRect/>
          </a:stretch>
        </p:blipFill>
        <p:spPr>
          <a:xfrm>
            <a:off x="211653" y="2870199"/>
            <a:ext cx="4995334" cy="3886735"/>
          </a:xfrm>
        </p:spPr>
      </p:pic>
      <p:sp>
        <p:nvSpPr>
          <p:cNvPr id="5" name="Text Placeholder 4">
            <a:extLst>
              <a:ext uri="{FF2B5EF4-FFF2-40B4-BE49-F238E27FC236}">
                <a16:creationId xmlns:a16="http://schemas.microsoft.com/office/drawing/2014/main" id="{1A662C96-4411-494E-AF48-118E4A1ABC1D}"/>
              </a:ext>
            </a:extLst>
          </p:cNvPr>
          <p:cNvSpPr>
            <a:spLocks noGrp="1"/>
          </p:cNvSpPr>
          <p:nvPr>
            <p:ph type="body" sz="quarter" idx="3"/>
          </p:nvPr>
        </p:nvSpPr>
        <p:spPr/>
        <p:txBody>
          <a:bodyPr/>
          <a:lstStyle/>
          <a:p>
            <a:r>
              <a:rPr lang="en-IN" dirty="0"/>
              <a:t>After data cleaning</a:t>
            </a:r>
          </a:p>
        </p:txBody>
      </p:sp>
      <p:pic>
        <p:nvPicPr>
          <p:cNvPr id="18" name="Content Placeholder 17">
            <a:extLst>
              <a:ext uri="{FF2B5EF4-FFF2-40B4-BE49-F238E27FC236}">
                <a16:creationId xmlns:a16="http://schemas.microsoft.com/office/drawing/2014/main" id="{326A4EAB-241B-47DC-A289-88746CE03032}"/>
              </a:ext>
            </a:extLst>
          </p:cNvPr>
          <p:cNvPicPr>
            <a:picLocks noGrp="1" noChangeAspect="1"/>
          </p:cNvPicPr>
          <p:nvPr>
            <p:ph sz="quarter" idx="4"/>
          </p:nvPr>
        </p:nvPicPr>
        <p:blipFill>
          <a:blip r:embed="rId3"/>
          <a:stretch>
            <a:fillRect/>
          </a:stretch>
        </p:blipFill>
        <p:spPr>
          <a:xfrm>
            <a:off x="6182627" y="2870200"/>
            <a:ext cx="5363422" cy="3886734"/>
          </a:xfrm>
          <a:noFill/>
        </p:spPr>
      </p:pic>
      <p:sp>
        <p:nvSpPr>
          <p:cNvPr id="19" name="Rectangle 18">
            <a:extLst>
              <a:ext uri="{FF2B5EF4-FFF2-40B4-BE49-F238E27FC236}">
                <a16:creationId xmlns:a16="http://schemas.microsoft.com/office/drawing/2014/main" id="{0A4FECCA-6804-4515-AC5F-F46B5D4CB5CC}"/>
              </a:ext>
            </a:extLst>
          </p:cNvPr>
          <p:cNvSpPr/>
          <p:nvPr/>
        </p:nvSpPr>
        <p:spPr>
          <a:xfrm>
            <a:off x="1655545" y="6217920"/>
            <a:ext cx="192506" cy="1155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ADD2BF6-F8FD-43C3-B8A9-435A3B16503E}"/>
              </a:ext>
            </a:extLst>
          </p:cNvPr>
          <p:cNvSpPr/>
          <p:nvPr/>
        </p:nvSpPr>
        <p:spPr>
          <a:xfrm>
            <a:off x="8931496" y="6150956"/>
            <a:ext cx="176994" cy="133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04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2BF48B0-5C6C-4466-A438-1F0733A35583}"/>
              </a:ext>
            </a:extLst>
          </p:cNvPr>
          <p:cNvPicPr>
            <a:picLocks noGrp="1" noChangeAspect="1"/>
          </p:cNvPicPr>
          <p:nvPr>
            <p:ph sz="quarter" idx="4"/>
          </p:nvPr>
        </p:nvPicPr>
        <p:blipFill>
          <a:blip r:embed="rId2"/>
          <a:stretch>
            <a:fillRect/>
          </a:stretch>
        </p:blipFill>
        <p:spPr>
          <a:xfrm>
            <a:off x="266981" y="1810545"/>
            <a:ext cx="5373795" cy="3940344"/>
          </a:xfrm>
        </p:spPr>
      </p:pic>
      <p:sp>
        <p:nvSpPr>
          <p:cNvPr id="5" name="TextBox 4">
            <a:extLst>
              <a:ext uri="{FF2B5EF4-FFF2-40B4-BE49-F238E27FC236}">
                <a16:creationId xmlns:a16="http://schemas.microsoft.com/office/drawing/2014/main" id="{2B7A7A65-D888-44CE-BA1F-2989EEA08931}"/>
              </a:ext>
            </a:extLst>
          </p:cNvPr>
          <p:cNvSpPr txBox="1"/>
          <p:nvPr/>
        </p:nvSpPr>
        <p:spPr>
          <a:xfrm>
            <a:off x="266981" y="605136"/>
            <a:ext cx="3168677" cy="461665"/>
          </a:xfrm>
          <a:prstGeom prst="rect">
            <a:avLst/>
          </a:prstGeom>
          <a:noFill/>
        </p:spPr>
        <p:txBody>
          <a:bodyPr wrap="square" rtlCol="0">
            <a:spAutoFit/>
          </a:bodyPr>
          <a:lstStyle/>
          <a:p>
            <a:r>
              <a:rPr lang="en-IN" sz="2400" dirty="0"/>
              <a:t>Before</a:t>
            </a:r>
            <a:r>
              <a:rPr lang="en-IN" dirty="0"/>
              <a:t> </a:t>
            </a:r>
            <a:r>
              <a:rPr lang="en-IN" sz="2400" dirty="0"/>
              <a:t>data</a:t>
            </a:r>
            <a:r>
              <a:rPr lang="en-IN" dirty="0"/>
              <a:t> </a:t>
            </a:r>
            <a:r>
              <a:rPr lang="en-IN" sz="2400" dirty="0"/>
              <a:t>cleaning</a:t>
            </a:r>
          </a:p>
        </p:txBody>
      </p:sp>
      <p:sp>
        <p:nvSpPr>
          <p:cNvPr id="6" name="TextBox 5">
            <a:extLst>
              <a:ext uri="{FF2B5EF4-FFF2-40B4-BE49-F238E27FC236}">
                <a16:creationId xmlns:a16="http://schemas.microsoft.com/office/drawing/2014/main" id="{578A1666-13B2-4E7D-A1DD-1340B80DAFA3}"/>
              </a:ext>
            </a:extLst>
          </p:cNvPr>
          <p:cNvSpPr txBox="1"/>
          <p:nvPr/>
        </p:nvSpPr>
        <p:spPr>
          <a:xfrm>
            <a:off x="6096000" y="605135"/>
            <a:ext cx="3444537" cy="461665"/>
          </a:xfrm>
          <a:prstGeom prst="rect">
            <a:avLst/>
          </a:prstGeom>
          <a:noFill/>
        </p:spPr>
        <p:txBody>
          <a:bodyPr wrap="square" rtlCol="0">
            <a:spAutoFit/>
          </a:bodyPr>
          <a:lstStyle/>
          <a:p>
            <a:r>
              <a:rPr lang="en-IN" sz="2400" dirty="0"/>
              <a:t>After data cleaning</a:t>
            </a:r>
          </a:p>
        </p:txBody>
      </p:sp>
      <p:pic>
        <p:nvPicPr>
          <p:cNvPr id="2" name="Picture 1">
            <a:extLst>
              <a:ext uri="{FF2B5EF4-FFF2-40B4-BE49-F238E27FC236}">
                <a16:creationId xmlns:a16="http://schemas.microsoft.com/office/drawing/2014/main" id="{66103828-B926-4666-AF68-4083E31B44FE}"/>
              </a:ext>
            </a:extLst>
          </p:cNvPr>
          <p:cNvPicPr>
            <a:picLocks noChangeAspect="1"/>
          </p:cNvPicPr>
          <p:nvPr/>
        </p:nvPicPr>
        <p:blipFill>
          <a:blip r:embed="rId3"/>
          <a:stretch>
            <a:fillRect/>
          </a:stretch>
        </p:blipFill>
        <p:spPr>
          <a:xfrm>
            <a:off x="6019060" y="1810546"/>
            <a:ext cx="5433134" cy="3940344"/>
          </a:xfrm>
          <a:prstGeom prst="rect">
            <a:avLst/>
          </a:prstGeom>
        </p:spPr>
      </p:pic>
      <p:sp>
        <p:nvSpPr>
          <p:cNvPr id="3" name="Rectangle 2">
            <a:extLst>
              <a:ext uri="{FF2B5EF4-FFF2-40B4-BE49-F238E27FC236}">
                <a16:creationId xmlns:a16="http://schemas.microsoft.com/office/drawing/2014/main" id="{B4BB892F-9EDB-460C-B867-2794A95894C5}"/>
              </a:ext>
            </a:extLst>
          </p:cNvPr>
          <p:cNvSpPr/>
          <p:nvPr/>
        </p:nvSpPr>
        <p:spPr>
          <a:xfrm>
            <a:off x="4465468" y="2849732"/>
            <a:ext cx="914400" cy="27520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1B9914E-479A-46BD-8D93-0C13787FE0FD}"/>
              </a:ext>
            </a:extLst>
          </p:cNvPr>
          <p:cNvSpPr/>
          <p:nvPr/>
        </p:nvSpPr>
        <p:spPr>
          <a:xfrm>
            <a:off x="10227076" y="2849732"/>
            <a:ext cx="967666" cy="27520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C867509-EE4C-49C5-B14E-C70111FE1A8F}"/>
              </a:ext>
            </a:extLst>
          </p:cNvPr>
          <p:cNvSpPr/>
          <p:nvPr/>
        </p:nvSpPr>
        <p:spPr>
          <a:xfrm>
            <a:off x="4465468" y="4527612"/>
            <a:ext cx="914400" cy="27520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A4743B4-BD1D-45CE-8AFB-B178D5023B77}"/>
              </a:ext>
            </a:extLst>
          </p:cNvPr>
          <p:cNvSpPr/>
          <p:nvPr/>
        </p:nvSpPr>
        <p:spPr>
          <a:xfrm>
            <a:off x="10227076" y="4527612"/>
            <a:ext cx="896644" cy="27520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947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7DCB-3CD1-4C77-A1AA-B69A68016F83}"/>
              </a:ext>
            </a:extLst>
          </p:cNvPr>
          <p:cNvSpPr>
            <a:spLocks noGrp="1"/>
          </p:cNvSpPr>
          <p:nvPr>
            <p:ph type="title"/>
          </p:nvPr>
        </p:nvSpPr>
        <p:spPr>
          <a:xfrm>
            <a:off x="685800" y="1967500"/>
            <a:ext cx="3680885" cy="1371600"/>
          </a:xfrm>
        </p:spPr>
        <p:txBody>
          <a:bodyPr/>
          <a:lstStyle/>
          <a:p>
            <a:r>
              <a:rPr lang="en-IN" b="1" dirty="0"/>
              <a:t>Bar graph of percentage of customers vs gender</a:t>
            </a:r>
            <a:br>
              <a:rPr lang="en-IN" b="1" dirty="0"/>
            </a:br>
            <a:endParaRPr lang="en-IN" b="1" dirty="0"/>
          </a:p>
        </p:txBody>
      </p:sp>
      <p:sp>
        <p:nvSpPr>
          <p:cNvPr id="4" name="Text Placeholder 3">
            <a:extLst>
              <a:ext uri="{FF2B5EF4-FFF2-40B4-BE49-F238E27FC236}">
                <a16:creationId xmlns:a16="http://schemas.microsoft.com/office/drawing/2014/main" id="{BCEBB116-81AA-402C-864C-EAD6EEE40436}"/>
              </a:ext>
            </a:extLst>
          </p:cNvPr>
          <p:cNvSpPr>
            <a:spLocks noGrp="1"/>
          </p:cNvSpPr>
          <p:nvPr>
            <p:ph type="body" sz="half" idx="2"/>
          </p:nvPr>
        </p:nvSpPr>
        <p:spPr>
          <a:xfrm>
            <a:off x="685800" y="3725066"/>
            <a:ext cx="3680885" cy="962438"/>
          </a:xfrm>
        </p:spPr>
        <p:txBody>
          <a:bodyPr/>
          <a:lstStyle/>
          <a:p>
            <a:r>
              <a:rPr lang="en-US" dirty="0"/>
              <a:t>From the plot we understand that the percentage of </a:t>
            </a:r>
            <a:r>
              <a:rPr lang="en-US" sz="1800" dirty="0"/>
              <a:t>customers</a:t>
            </a:r>
            <a:r>
              <a:rPr lang="en-US" dirty="0"/>
              <a:t> for male and females is almost same.</a:t>
            </a:r>
            <a:endParaRPr lang="en-IN" dirty="0"/>
          </a:p>
        </p:txBody>
      </p:sp>
      <p:pic>
        <p:nvPicPr>
          <p:cNvPr id="5" name="Content Placeholder 4">
            <a:extLst>
              <a:ext uri="{FF2B5EF4-FFF2-40B4-BE49-F238E27FC236}">
                <a16:creationId xmlns:a16="http://schemas.microsoft.com/office/drawing/2014/main" id="{D53E25D3-367D-481F-9B9E-A4DAFD4460F2}"/>
              </a:ext>
            </a:extLst>
          </p:cNvPr>
          <p:cNvPicPr>
            <a:picLocks noGrp="1" noChangeAspect="1"/>
          </p:cNvPicPr>
          <p:nvPr>
            <p:ph idx="1"/>
          </p:nvPr>
        </p:nvPicPr>
        <p:blipFill>
          <a:blip r:embed="rId2"/>
          <a:stretch>
            <a:fillRect/>
          </a:stretch>
        </p:blipFill>
        <p:spPr>
          <a:xfrm>
            <a:off x="5487227" y="1437465"/>
            <a:ext cx="5542134" cy="3983069"/>
          </a:xfrm>
        </p:spPr>
      </p:pic>
      <p:sp>
        <p:nvSpPr>
          <p:cNvPr id="6" name="TextBox 5">
            <a:extLst>
              <a:ext uri="{FF2B5EF4-FFF2-40B4-BE49-F238E27FC236}">
                <a16:creationId xmlns:a16="http://schemas.microsoft.com/office/drawing/2014/main" id="{ACF626B0-1C4F-47B1-B0BB-C1FBBE0066D9}"/>
              </a:ext>
            </a:extLst>
          </p:cNvPr>
          <p:cNvSpPr txBox="1"/>
          <p:nvPr/>
        </p:nvSpPr>
        <p:spPr>
          <a:xfrm flipH="1">
            <a:off x="0" y="635744"/>
            <a:ext cx="5659655" cy="1138773"/>
          </a:xfrm>
          <a:prstGeom prst="rect">
            <a:avLst/>
          </a:prstGeom>
          <a:noFill/>
        </p:spPr>
        <p:txBody>
          <a:bodyPr wrap="square" rtlCol="0">
            <a:spAutoFit/>
          </a:bodyPr>
          <a:lstStyle/>
          <a:p>
            <a:r>
              <a:rPr lang="en-IN" sz="4400" b="1" dirty="0"/>
              <a:t>DATA VISUALIZATION</a:t>
            </a:r>
          </a:p>
          <a:p>
            <a:endParaRPr lang="en-IN" sz="2400" dirty="0"/>
          </a:p>
        </p:txBody>
      </p:sp>
    </p:spTree>
    <p:extLst>
      <p:ext uri="{BB962C8B-B14F-4D97-AF65-F5344CB8AC3E}">
        <p14:creationId xmlns:p14="http://schemas.microsoft.com/office/powerpoint/2010/main" val="27955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97E8-EE38-4B95-9914-C59696BAAD2E}"/>
              </a:ext>
            </a:extLst>
          </p:cNvPr>
          <p:cNvSpPr>
            <a:spLocks noGrp="1"/>
          </p:cNvSpPr>
          <p:nvPr>
            <p:ph type="title"/>
          </p:nvPr>
        </p:nvSpPr>
        <p:spPr/>
        <p:txBody>
          <a:bodyPr/>
          <a:lstStyle/>
          <a:p>
            <a:br>
              <a:rPr lang="en-IN" dirty="0"/>
            </a:br>
            <a:endParaRPr lang="en-IN" dirty="0"/>
          </a:p>
        </p:txBody>
      </p:sp>
      <p:sp>
        <p:nvSpPr>
          <p:cNvPr id="4" name="Text Placeholder 3">
            <a:extLst>
              <a:ext uri="{FF2B5EF4-FFF2-40B4-BE49-F238E27FC236}">
                <a16:creationId xmlns:a16="http://schemas.microsoft.com/office/drawing/2014/main" id="{9E9CF42D-0404-46F3-9FA2-A20C81733A27}"/>
              </a:ext>
            </a:extLst>
          </p:cNvPr>
          <p:cNvSpPr>
            <a:spLocks noGrp="1"/>
          </p:cNvSpPr>
          <p:nvPr>
            <p:ph type="body" sz="half" idx="2"/>
          </p:nvPr>
        </p:nvSpPr>
        <p:spPr>
          <a:xfrm>
            <a:off x="685799" y="3792442"/>
            <a:ext cx="3680885" cy="1828800"/>
          </a:xfrm>
        </p:spPr>
        <p:txBody>
          <a:bodyPr/>
          <a:lstStyle/>
          <a:p>
            <a:r>
              <a:rPr lang="en-US" dirty="0"/>
              <a:t>From the  pie chart, we can say that there are only a few percentage of customers that are senior citizens.</a:t>
            </a:r>
            <a:endParaRPr lang="en-IN" dirty="0"/>
          </a:p>
        </p:txBody>
      </p:sp>
      <p:pic>
        <p:nvPicPr>
          <p:cNvPr id="5" name="Content Placeholder 4">
            <a:extLst>
              <a:ext uri="{FF2B5EF4-FFF2-40B4-BE49-F238E27FC236}">
                <a16:creationId xmlns:a16="http://schemas.microsoft.com/office/drawing/2014/main" id="{51B62C38-98EA-49F9-B92A-1F4ECC7FC0EA}"/>
              </a:ext>
            </a:extLst>
          </p:cNvPr>
          <p:cNvPicPr>
            <a:picLocks noGrp="1" noChangeAspect="1"/>
          </p:cNvPicPr>
          <p:nvPr>
            <p:ph idx="1"/>
          </p:nvPr>
        </p:nvPicPr>
        <p:blipFill>
          <a:blip r:embed="rId2"/>
          <a:stretch>
            <a:fillRect/>
          </a:stretch>
        </p:blipFill>
        <p:spPr>
          <a:xfrm>
            <a:off x="5665509" y="1244338"/>
            <a:ext cx="5354425" cy="4030395"/>
          </a:xfrm>
        </p:spPr>
      </p:pic>
      <p:sp>
        <p:nvSpPr>
          <p:cNvPr id="3" name="TextBox 2">
            <a:extLst>
              <a:ext uri="{FF2B5EF4-FFF2-40B4-BE49-F238E27FC236}">
                <a16:creationId xmlns:a16="http://schemas.microsoft.com/office/drawing/2014/main" id="{18241D23-6264-43E8-B23D-DD84D6E4F30A}"/>
              </a:ext>
            </a:extLst>
          </p:cNvPr>
          <p:cNvSpPr txBox="1"/>
          <p:nvPr/>
        </p:nvSpPr>
        <p:spPr>
          <a:xfrm>
            <a:off x="685800" y="2379216"/>
            <a:ext cx="4072632" cy="830997"/>
          </a:xfrm>
          <a:prstGeom prst="rect">
            <a:avLst/>
          </a:prstGeom>
          <a:noFill/>
        </p:spPr>
        <p:txBody>
          <a:bodyPr wrap="square" rtlCol="0">
            <a:spAutoFit/>
          </a:bodyPr>
          <a:lstStyle/>
          <a:p>
            <a:r>
              <a:rPr lang="en-IN" sz="2400" dirty="0"/>
              <a:t>PIE CHART OF % OF SENIOR CITIZENS</a:t>
            </a:r>
          </a:p>
        </p:txBody>
      </p:sp>
    </p:spTree>
    <p:extLst>
      <p:ext uri="{BB962C8B-B14F-4D97-AF65-F5344CB8AC3E}">
        <p14:creationId xmlns:p14="http://schemas.microsoft.com/office/powerpoint/2010/main" val="57155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D6B5-5FE1-43D3-B809-EBC3EF45DC2A}"/>
              </a:ext>
            </a:extLst>
          </p:cNvPr>
          <p:cNvSpPr>
            <a:spLocks noGrp="1"/>
          </p:cNvSpPr>
          <p:nvPr>
            <p:ph type="title"/>
          </p:nvPr>
        </p:nvSpPr>
        <p:spPr>
          <a:xfrm>
            <a:off x="685800" y="2074333"/>
            <a:ext cx="3680885" cy="1188720"/>
          </a:xfrm>
        </p:spPr>
        <p:txBody>
          <a:bodyPr>
            <a:normAutofit fontScale="90000"/>
          </a:bodyPr>
          <a:lstStyle/>
          <a:p>
            <a:br>
              <a:rPr lang="en-IN" dirty="0"/>
            </a:br>
            <a:br>
              <a:rPr lang="en-IN" dirty="0"/>
            </a:br>
            <a:br>
              <a:rPr lang="en-IN" dirty="0"/>
            </a:br>
            <a:br>
              <a:rPr lang="en-IN" dirty="0"/>
            </a:br>
            <a:br>
              <a:rPr lang="en-IN" dirty="0"/>
            </a:br>
            <a:r>
              <a:rPr lang="en-IN" sz="2700" b="1" dirty="0"/>
              <a:t>Histogram of tenure vs</a:t>
            </a:r>
            <a:br>
              <a:rPr lang="en-IN" sz="2700" b="1" dirty="0"/>
            </a:br>
            <a:r>
              <a:rPr lang="en-IN" sz="2700" b="1" dirty="0"/>
              <a:t>number of customers </a:t>
            </a:r>
            <a:br>
              <a:rPr lang="en-IN" dirty="0"/>
            </a:br>
            <a:endParaRPr lang="en-IN" dirty="0"/>
          </a:p>
        </p:txBody>
      </p:sp>
      <p:pic>
        <p:nvPicPr>
          <p:cNvPr id="6" name="Content Placeholder 5">
            <a:extLst>
              <a:ext uri="{FF2B5EF4-FFF2-40B4-BE49-F238E27FC236}">
                <a16:creationId xmlns:a16="http://schemas.microsoft.com/office/drawing/2014/main" id="{A150FC22-8F47-457D-B885-AF199B4E5685}"/>
              </a:ext>
            </a:extLst>
          </p:cNvPr>
          <p:cNvPicPr>
            <a:picLocks noGrp="1" noChangeAspect="1"/>
          </p:cNvPicPr>
          <p:nvPr>
            <p:ph idx="1"/>
          </p:nvPr>
        </p:nvPicPr>
        <p:blipFill>
          <a:blip r:embed="rId2"/>
          <a:stretch>
            <a:fillRect/>
          </a:stretch>
        </p:blipFill>
        <p:spPr>
          <a:xfrm>
            <a:off x="5498841" y="1537386"/>
            <a:ext cx="5538867" cy="3817093"/>
          </a:xfrm>
        </p:spPr>
      </p:pic>
      <p:sp>
        <p:nvSpPr>
          <p:cNvPr id="4" name="Text Placeholder 3">
            <a:extLst>
              <a:ext uri="{FF2B5EF4-FFF2-40B4-BE49-F238E27FC236}">
                <a16:creationId xmlns:a16="http://schemas.microsoft.com/office/drawing/2014/main" id="{0E7460E4-203E-4367-9FC4-6223BD242CF4}"/>
              </a:ext>
            </a:extLst>
          </p:cNvPr>
          <p:cNvSpPr>
            <a:spLocks noGrp="1"/>
          </p:cNvSpPr>
          <p:nvPr>
            <p:ph type="body" sz="half" idx="2"/>
          </p:nvPr>
        </p:nvSpPr>
        <p:spPr>
          <a:xfrm>
            <a:off x="685799" y="3263053"/>
            <a:ext cx="3680885" cy="1828800"/>
          </a:xfrm>
        </p:spPr>
        <p:txBody>
          <a:bodyPr/>
          <a:lstStyle/>
          <a:p>
            <a:r>
              <a:rPr lang="en-US" dirty="0"/>
              <a:t>From the graph we can conclude that a lot of customers have been with the telecom company for just a month, while quite a many are there for about 72 months.</a:t>
            </a:r>
            <a:endParaRPr lang="en-IN" dirty="0"/>
          </a:p>
        </p:txBody>
      </p:sp>
    </p:spTree>
    <p:extLst>
      <p:ext uri="{BB962C8B-B14F-4D97-AF65-F5344CB8AC3E}">
        <p14:creationId xmlns:p14="http://schemas.microsoft.com/office/powerpoint/2010/main" val="295104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CF96-E731-49ED-B6B5-B4B9E5C8953D}"/>
              </a:ext>
            </a:extLst>
          </p:cNvPr>
          <p:cNvSpPr>
            <a:spLocks noGrp="1"/>
          </p:cNvSpPr>
          <p:nvPr>
            <p:ph type="title"/>
          </p:nvPr>
        </p:nvSpPr>
        <p:spPr>
          <a:xfrm>
            <a:off x="712062" y="2276541"/>
            <a:ext cx="3680885" cy="1111590"/>
          </a:xfrm>
        </p:spPr>
        <p:txBody>
          <a:bodyPr>
            <a:normAutofit fontScale="90000"/>
          </a:bodyPr>
          <a:lstStyle/>
          <a:p>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r>
              <a:rPr lang="en-IN" sz="2700" b="1" dirty="0"/>
              <a:t>Churn By Gender</a:t>
            </a:r>
            <a:br>
              <a:rPr lang="en-IN" b="1" dirty="0"/>
            </a:br>
            <a:br>
              <a:rPr lang="en-IN" b="1" dirty="0"/>
            </a:br>
            <a:endParaRPr lang="en-IN" b="1" dirty="0"/>
          </a:p>
        </p:txBody>
      </p:sp>
      <p:sp>
        <p:nvSpPr>
          <p:cNvPr id="4" name="Text Placeholder 3">
            <a:extLst>
              <a:ext uri="{FF2B5EF4-FFF2-40B4-BE49-F238E27FC236}">
                <a16:creationId xmlns:a16="http://schemas.microsoft.com/office/drawing/2014/main" id="{117DFA99-82F1-4808-8313-4726E7152C47}"/>
              </a:ext>
            </a:extLst>
          </p:cNvPr>
          <p:cNvSpPr>
            <a:spLocks noGrp="1"/>
          </p:cNvSpPr>
          <p:nvPr>
            <p:ph type="body" sz="half" idx="2"/>
          </p:nvPr>
        </p:nvSpPr>
        <p:spPr>
          <a:xfrm>
            <a:off x="637672" y="3469869"/>
            <a:ext cx="3680885" cy="1828800"/>
          </a:xfrm>
        </p:spPr>
        <p:txBody>
          <a:bodyPr/>
          <a:lstStyle/>
          <a:p>
            <a:r>
              <a:rPr lang="en-US" dirty="0"/>
              <a:t>Gender does not seem to influence Churn significantly.</a:t>
            </a:r>
            <a:endParaRPr lang="en-IN" dirty="0"/>
          </a:p>
        </p:txBody>
      </p:sp>
      <p:pic>
        <p:nvPicPr>
          <p:cNvPr id="5" name="Content Placeholder 4">
            <a:extLst>
              <a:ext uri="{FF2B5EF4-FFF2-40B4-BE49-F238E27FC236}">
                <a16:creationId xmlns:a16="http://schemas.microsoft.com/office/drawing/2014/main" id="{B3312A4A-6F18-4E6F-9D18-1A08E7702513}"/>
              </a:ext>
            </a:extLst>
          </p:cNvPr>
          <p:cNvPicPr>
            <a:picLocks noGrp="1" noChangeAspect="1"/>
          </p:cNvPicPr>
          <p:nvPr>
            <p:ph idx="1"/>
          </p:nvPr>
        </p:nvPicPr>
        <p:blipFill>
          <a:blip r:embed="rId2"/>
          <a:stretch>
            <a:fillRect/>
          </a:stretch>
        </p:blipFill>
        <p:spPr>
          <a:xfrm>
            <a:off x="5467149" y="1159498"/>
            <a:ext cx="5533932" cy="4115236"/>
          </a:xfrm>
        </p:spPr>
      </p:pic>
    </p:spTree>
    <p:extLst>
      <p:ext uri="{BB962C8B-B14F-4D97-AF65-F5344CB8AC3E}">
        <p14:creationId xmlns:p14="http://schemas.microsoft.com/office/powerpoint/2010/main" val="3784119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652</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Celestial</vt:lpstr>
      <vt:lpstr>PowerPoint Presentation</vt:lpstr>
      <vt:lpstr>PowerPoint Presentation</vt:lpstr>
      <vt:lpstr>DATASET description </vt:lpstr>
      <vt:lpstr>DATA CLEANING</vt:lpstr>
      <vt:lpstr>PowerPoint Presentation</vt:lpstr>
      <vt:lpstr>Bar graph of percentage of customers vs gender </vt:lpstr>
      <vt:lpstr> </vt:lpstr>
      <vt:lpstr>     Histogram of tenure vs number of customers  </vt:lpstr>
      <vt:lpstr>                      Churn By Gender  </vt:lpstr>
      <vt:lpstr>Churn among Senior Citizens vs Non Senior Citizens</vt:lpstr>
      <vt:lpstr>Boxplot of churn vs tenure </vt:lpstr>
      <vt:lpstr>Churn Percentage over 72 Months of Tenure </vt:lpstr>
      <vt:lpstr>Bar graph of tech support vs churn </vt:lpstr>
      <vt:lpstr>Multiple lines vs churn  </vt:lpstr>
      <vt:lpstr>Count plot of churn vs internet service type </vt:lpstr>
      <vt:lpstr>Churn by Payment Method </vt:lpstr>
      <vt:lpstr>STACKED bar graph of Services vs CHURN </vt:lpstr>
      <vt:lpstr>  Distribution of monthly charges by churn using KDE plots </vt:lpstr>
      <vt:lpstr>Correlation  </vt:lpstr>
      <vt:lpstr>Hypothesis testing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kavya khatter</dc:creator>
  <cp:lastModifiedBy>Gagana G S</cp:lastModifiedBy>
  <cp:revision>54</cp:revision>
  <dcterms:created xsi:type="dcterms:W3CDTF">2018-11-14T17:08:52Z</dcterms:created>
  <dcterms:modified xsi:type="dcterms:W3CDTF">2018-11-20T08:37:36Z</dcterms:modified>
</cp:coreProperties>
</file>