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07" r:id="rId4"/>
    <p:sldId id="308" r:id="rId5"/>
    <p:sldId id="261" r:id="rId6"/>
    <p:sldId id="264" r:id="rId7"/>
    <p:sldId id="262" r:id="rId8"/>
    <p:sldId id="278" r:id="rId9"/>
    <p:sldId id="259" r:id="rId10"/>
    <p:sldId id="272" r:id="rId11"/>
    <p:sldId id="270" r:id="rId12"/>
    <p:sldId id="271" r:id="rId13"/>
    <p:sldId id="303" r:id="rId14"/>
    <p:sldId id="280" r:id="rId15"/>
    <p:sldId id="304" r:id="rId16"/>
    <p:sldId id="309" r:id="rId17"/>
    <p:sldId id="312" r:id="rId18"/>
    <p:sldId id="310" r:id="rId19"/>
    <p:sldId id="311" r:id="rId20"/>
    <p:sldId id="313" r:id="rId21"/>
    <p:sldId id="305" r:id="rId22"/>
    <p:sldId id="290" r:id="rId23"/>
    <p:sldId id="299" r:id="rId24"/>
    <p:sldId id="314" r:id="rId25"/>
    <p:sldId id="315" r:id="rId26"/>
    <p:sldId id="266" r:id="rId27"/>
    <p:sldId id="289" r:id="rId28"/>
    <p:sldId id="316" r:id="rId29"/>
    <p:sldId id="31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CC8A3-713F-480A-976E-1D82353D10A9}" v="4" dt="2025-04-02T07:18:16.588"/>
    <p1510:client id="{3D7076E0-8EFC-4B5C-A9A0-722859A3269B}" v="8" dt="2025-04-02T06:56:47.406"/>
    <p1510:client id="{5FDF364A-4370-4531-AA1E-10270D2C63B0}" v="12" dt="2025-04-01T16:18:33.049"/>
    <p1510:client id="{96A15B7F-D136-4FF3-B61F-F6E37C6B591F}" v="181" dt="2025-04-01T14:44:11.749"/>
    <p1510:client id="{B492B55F-666D-4B8B-8A83-9AAD1F06DF7E}" v="634" dt="2025-04-01T15:31:49.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a:p>
        </p:txBody>
      </p:sp>
      <p:sp>
        <p:nvSpPr>
          <p:cNvPr id="5" name="Footer Placeholder 4"/>
          <p:cNvSpPr>
            <a:spLocks noGrp="1"/>
          </p:cNvSpPr>
          <p:nvPr>
            <p:ph type="ftr" sz="quarter" idx="11"/>
          </p:nvPr>
        </p:nvSpPr>
        <p:spPr/>
        <p:txBody>
          <a:bodyPr/>
          <a:lstStyle/>
          <a:p>
            <a:r>
              <a:rPr lang="en-US"/>
              <a:t>   03.04.2025                     Healthcare Insurance Fraud Detection Using Blockchain and AI    ​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103595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a:p>
        </p:txBody>
      </p:sp>
      <p:sp>
        <p:nvSpPr>
          <p:cNvPr id="5" name="Footer Placeholder 4"/>
          <p:cNvSpPr>
            <a:spLocks noGrp="1"/>
          </p:cNvSpPr>
          <p:nvPr>
            <p:ph type="ftr" sz="quarter" idx="11"/>
          </p:nvPr>
        </p:nvSpPr>
        <p:spPr/>
        <p:txBody>
          <a:bodyPr/>
          <a:lstStyle/>
          <a:p>
            <a:r>
              <a:rPr lang="en-US"/>
              <a:t>   03.04.2025                     Healthcare Insurance Fraud Detection Using Blockchain and AI    ​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15317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a:p>
        </p:txBody>
      </p:sp>
      <p:sp>
        <p:nvSpPr>
          <p:cNvPr id="5" name="Footer Placeholder 4"/>
          <p:cNvSpPr>
            <a:spLocks noGrp="1"/>
          </p:cNvSpPr>
          <p:nvPr>
            <p:ph type="ftr" sz="quarter" idx="11"/>
          </p:nvPr>
        </p:nvSpPr>
        <p:spPr/>
        <p:txBody>
          <a:bodyPr/>
          <a:lstStyle/>
          <a:p>
            <a:r>
              <a:rPr lang="en-US"/>
              <a:t>   03.04.2025                     Healthcare Insurance Fraud Detection Using Blockchain and AI    ​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19972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a:p>
        </p:txBody>
      </p:sp>
      <p:sp>
        <p:nvSpPr>
          <p:cNvPr id="5" name="Footer Placeholder 4"/>
          <p:cNvSpPr>
            <a:spLocks noGrp="1"/>
          </p:cNvSpPr>
          <p:nvPr>
            <p:ph type="ftr" sz="quarter" idx="11"/>
          </p:nvPr>
        </p:nvSpPr>
        <p:spPr/>
        <p:txBody>
          <a:bodyPr/>
          <a:lstStyle/>
          <a:p>
            <a:r>
              <a:rPr lang="en-US"/>
              <a:t>   03.04.2025                     Healthcare Insurance Fraud Detection Using Blockchain and AI    ​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084164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a:p>
        </p:txBody>
      </p:sp>
      <p:sp>
        <p:nvSpPr>
          <p:cNvPr id="5" name="Footer Placeholder 4"/>
          <p:cNvSpPr>
            <a:spLocks noGrp="1"/>
          </p:cNvSpPr>
          <p:nvPr>
            <p:ph type="ftr" sz="quarter" idx="11"/>
          </p:nvPr>
        </p:nvSpPr>
        <p:spPr/>
        <p:txBody>
          <a:bodyPr/>
          <a:lstStyle/>
          <a:p>
            <a:r>
              <a:rPr lang="en-US"/>
              <a:t>   03.04.2025                     Healthcare Insurance Fraud Detection Using Blockchain and AI    ​ </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329753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a:p>
        </p:txBody>
      </p:sp>
      <p:sp>
        <p:nvSpPr>
          <p:cNvPr id="6" name="Footer Placeholder 5"/>
          <p:cNvSpPr>
            <a:spLocks noGrp="1"/>
          </p:cNvSpPr>
          <p:nvPr>
            <p:ph type="ftr" sz="quarter" idx="11"/>
          </p:nvPr>
        </p:nvSpPr>
        <p:spPr/>
        <p:txBody>
          <a:bodyPr/>
          <a:lstStyle/>
          <a:p>
            <a:r>
              <a:rPr lang="en-US"/>
              <a:t>   03.04.2025                     Healthcare Insurance Fraud Detection Using Blockchain and AI    ​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492532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4/2/2025</a:t>
            </a:fld>
            <a:endParaRPr lang="en-US"/>
          </a:p>
        </p:txBody>
      </p:sp>
      <p:sp>
        <p:nvSpPr>
          <p:cNvPr id="8" name="Footer Placeholder 7"/>
          <p:cNvSpPr>
            <a:spLocks noGrp="1"/>
          </p:cNvSpPr>
          <p:nvPr>
            <p:ph type="ftr" sz="quarter" idx="11"/>
          </p:nvPr>
        </p:nvSpPr>
        <p:spPr/>
        <p:txBody>
          <a:bodyPr/>
          <a:lstStyle/>
          <a:p>
            <a:r>
              <a:rPr lang="en-US"/>
              <a:t>   03.04.2025                     Healthcare Insurance Fraud Detection Using Blockchain and AI    ​ </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7275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4/2/2025</a:t>
            </a:fld>
            <a:endParaRPr lang="en-US"/>
          </a:p>
        </p:txBody>
      </p:sp>
      <p:sp>
        <p:nvSpPr>
          <p:cNvPr id="4" name="Footer Placeholder 3"/>
          <p:cNvSpPr>
            <a:spLocks noGrp="1"/>
          </p:cNvSpPr>
          <p:nvPr>
            <p:ph type="ftr" sz="quarter" idx="11"/>
          </p:nvPr>
        </p:nvSpPr>
        <p:spPr/>
        <p:txBody>
          <a:bodyPr/>
          <a:lstStyle/>
          <a:p>
            <a:r>
              <a:rPr lang="en-US"/>
              <a:t>   03.04.2025                     Healthcare Insurance Fraud Detection Using Blockchain and AI    ​ </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003736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4/2/2025</a:t>
            </a:fld>
            <a:endParaRPr lang="en-US"/>
          </a:p>
        </p:txBody>
      </p:sp>
      <p:sp>
        <p:nvSpPr>
          <p:cNvPr id="3" name="Footer Placeholder 2"/>
          <p:cNvSpPr>
            <a:spLocks noGrp="1"/>
          </p:cNvSpPr>
          <p:nvPr>
            <p:ph type="ftr" sz="quarter" idx="11"/>
          </p:nvPr>
        </p:nvSpPr>
        <p:spPr/>
        <p:txBody>
          <a:bodyPr/>
          <a:lstStyle/>
          <a:p>
            <a:r>
              <a:rPr lang="en-US"/>
              <a:t>   03.04.2025                     Healthcare Insurance Fraud Detection Using Blockchain and AI    ​ </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676800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a:p>
        </p:txBody>
      </p:sp>
      <p:sp>
        <p:nvSpPr>
          <p:cNvPr id="6" name="Footer Placeholder 5"/>
          <p:cNvSpPr>
            <a:spLocks noGrp="1"/>
          </p:cNvSpPr>
          <p:nvPr>
            <p:ph type="ftr" sz="quarter" idx="11"/>
          </p:nvPr>
        </p:nvSpPr>
        <p:spPr/>
        <p:txBody>
          <a:bodyPr/>
          <a:lstStyle/>
          <a:p>
            <a:r>
              <a:rPr lang="en-US"/>
              <a:t>   03.04.2025                     Healthcare Insurance Fraud Detection Using Blockchain and AI    ​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7830882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a:p>
        </p:txBody>
      </p:sp>
      <p:sp>
        <p:nvSpPr>
          <p:cNvPr id="6" name="Footer Placeholder 5"/>
          <p:cNvSpPr>
            <a:spLocks noGrp="1"/>
          </p:cNvSpPr>
          <p:nvPr>
            <p:ph type="ftr" sz="quarter" idx="11"/>
          </p:nvPr>
        </p:nvSpPr>
        <p:spPr/>
        <p:txBody>
          <a:bodyPr/>
          <a:lstStyle/>
          <a:p>
            <a:r>
              <a:rPr lang="en-US"/>
              <a:t>   03.04.2025                     Healthcare Insurance Fraud Detection Using Blockchain and AI    ​ </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232080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03.04.2025                     Healthcare Insurance Fraud Detection Using Blockchain and AI    ​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80942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Health_insurance_in_India" TargetMode="External"/><Relationship Id="rId2" Type="http://schemas.openxmlformats.org/officeDocument/2006/relationships/hyperlink" Target="http://www.ijisa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16/j.dajour.2024.10041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3390/app12211103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263F362F-C4B0-819F-4754-9D5F4250BFE8}"/>
              </a:ext>
            </a:extLst>
          </p:cNvPr>
          <p:cNvSpPr>
            <a:spLocks noGrp="1"/>
          </p:cNvSpPr>
          <p:nvPr>
            <p:ph type="ftr" sz="quarter" idx="11"/>
          </p:nvPr>
        </p:nvSpPr>
        <p:spPr>
          <a:xfrm>
            <a:off x="273140" y="6369050"/>
            <a:ext cx="9032918" cy="447228"/>
          </a:xfrm>
        </p:spPr>
        <p:txBody>
          <a:bodyPr vert="horz" lIns="91440" tIns="45720" rIns="91440" bIns="45720" rtlCol="0" anchor="b"/>
          <a:lstStyle/>
          <a:p>
            <a:r>
              <a:rPr lang="en-US"/>
              <a:t>   03.04.2025                             Healthcare Insurance Fraud Detection Using Blockchain and AI    ​ </a:t>
            </a:r>
          </a:p>
        </p:txBody>
      </p:sp>
      <p:sp>
        <p:nvSpPr>
          <p:cNvPr id="9" name="Slide Number Placeholder 8">
            <a:extLst>
              <a:ext uri="{FF2B5EF4-FFF2-40B4-BE49-F238E27FC236}">
                <a16:creationId xmlns:a16="http://schemas.microsoft.com/office/drawing/2014/main" id="{5467E63F-4284-7C80-EFF0-5F8CAFCBA43A}"/>
              </a:ext>
            </a:extLst>
          </p:cNvPr>
          <p:cNvSpPr>
            <a:spLocks noGrp="1"/>
          </p:cNvSpPr>
          <p:nvPr>
            <p:ph type="sldNum" sz="quarter" idx="12"/>
          </p:nvPr>
        </p:nvSpPr>
        <p:spPr/>
        <p:txBody>
          <a:bodyPr/>
          <a:lstStyle/>
          <a:p>
            <a:fld id="{48F63A3B-78C7-47BE-AE5E-E10140E04643}" type="slidenum">
              <a:rPr lang="en-US" dirty="0"/>
              <a:t>1</a:t>
            </a:fld>
            <a:endParaRPr lang="en-US"/>
          </a:p>
        </p:txBody>
      </p:sp>
      <p:sp>
        <p:nvSpPr>
          <p:cNvPr id="3" name="Subtitle 2"/>
          <p:cNvSpPr>
            <a:spLocks noGrp="1"/>
          </p:cNvSpPr>
          <p:nvPr>
            <p:ph type="subTitle" idx="4294967295"/>
          </p:nvPr>
        </p:nvSpPr>
        <p:spPr>
          <a:xfrm>
            <a:off x="295275" y="1753888"/>
            <a:ext cx="11898402" cy="4415137"/>
          </a:xfrm>
        </p:spPr>
        <p:txBody>
          <a:bodyPr vert="horz" lIns="91440" tIns="45720" rIns="91440" bIns="45720" rtlCol="0" anchor="t">
            <a:noAutofit/>
          </a:bodyPr>
          <a:lstStyle/>
          <a:p>
            <a:pPr algn="ctr">
              <a:buNone/>
            </a:pPr>
            <a:r>
              <a:rPr lang="en-IN" sz="2400" b="1">
                <a:latin typeface="Times New Roman"/>
                <a:cs typeface="Times New Roman"/>
              </a:rPr>
              <a:t>Department of Computer Science and Engineering </a:t>
            </a:r>
            <a:endParaRPr lang="en-US" b="1">
              <a:latin typeface="Times New Roman"/>
              <a:cs typeface="Times New Roman"/>
            </a:endParaRPr>
          </a:p>
          <a:p>
            <a:pPr marL="0" indent="0" algn="ctr">
              <a:buNone/>
            </a:pPr>
            <a:endParaRPr lang="en-IN" sz="2400" b="1">
              <a:latin typeface="Times New Roman"/>
              <a:cs typeface="Times New Roman"/>
            </a:endParaRPr>
          </a:p>
          <a:p>
            <a:pPr marL="0" indent="0" algn="ctr">
              <a:buNone/>
            </a:pPr>
            <a:r>
              <a:rPr lang="en-IN" b="1">
                <a:latin typeface="Times New Roman"/>
                <a:cs typeface="Times New Roman"/>
              </a:rPr>
              <a:t>HEALTHCARE INSURANCE FRAUD DETECTION USING BLOCKCHAIN AND AI</a:t>
            </a:r>
            <a:endParaRPr lang="en-US" b="1">
              <a:latin typeface="Times New Roman"/>
              <a:cs typeface="Times New Roman"/>
            </a:endParaRPr>
          </a:p>
          <a:p>
            <a:pPr marL="0" indent="0" algn="ctr">
              <a:buNone/>
            </a:pPr>
            <a:r>
              <a:rPr lang="en-IN" sz="1800">
                <a:latin typeface="Times New Roman"/>
                <a:cs typeface="Times New Roman"/>
              </a:rPr>
              <a:t>SDG GOAL 3: GOOD HEALTH AND WELL-BEING</a:t>
            </a:r>
            <a:endParaRPr lang="en-IN" b="1">
              <a:latin typeface="Times New Roman"/>
              <a:cs typeface="Times New Roman"/>
            </a:endParaRPr>
          </a:p>
          <a:p>
            <a:pPr marL="0" indent="0" algn="ctr">
              <a:buNone/>
            </a:pPr>
            <a:endParaRPr lang="en-IN" sz="1800">
              <a:latin typeface="Times New Roman"/>
              <a:cs typeface="Times New Roman"/>
            </a:endParaRPr>
          </a:p>
          <a:p>
            <a:pPr algn="ctr">
              <a:buNone/>
            </a:pPr>
            <a:r>
              <a:rPr lang="en-US" sz="2000" b="1">
                <a:latin typeface="Times New Roman"/>
                <a:cs typeface="Times New Roman"/>
              </a:rPr>
              <a:t>AFRA FATHIMA M A [211421104011]</a:t>
            </a:r>
            <a:endParaRPr lang="en-US" sz="2000">
              <a:latin typeface="Times New Roman"/>
              <a:cs typeface="Times New Roman"/>
            </a:endParaRPr>
          </a:p>
          <a:p>
            <a:pPr marL="0" indent="0" algn="ctr">
              <a:buNone/>
            </a:pPr>
            <a:r>
              <a:rPr lang="en-US" sz="2000" b="1">
                <a:latin typeface="Times New Roman"/>
                <a:cs typeface="Times New Roman"/>
              </a:rPr>
              <a:t>HARSHA K [211421104094]</a:t>
            </a:r>
            <a:endParaRPr lang="en-US" sz="2000"/>
          </a:p>
          <a:p>
            <a:pPr marL="0" indent="0" algn="ctr">
              <a:buNone/>
            </a:pPr>
            <a:r>
              <a:rPr lang="en-US" sz="2000" b="1">
                <a:latin typeface="Times New Roman"/>
                <a:cs typeface="Times New Roman"/>
              </a:rPr>
              <a:t>KAVYAA A K [211421104123]</a:t>
            </a:r>
            <a:endParaRPr lang="en-US" sz="2000"/>
          </a:p>
          <a:p>
            <a:pPr marL="0" indent="0" algn="ctr">
              <a:buNone/>
            </a:pPr>
            <a:endParaRPr lang="en-US" sz="2000" b="1">
              <a:latin typeface="Times New Roman"/>
              <a:cs typeface="Times New Roman"/>
            </a:endParaRPr>
          </a:p>
          <a:p>
            <a:endParaRPr lang="en-US" sz="1800" b="1">
              <a:latin typeface="Times New Roman"/>
              <a:cs typeface="Times New Roman"/>
            </a:endParaRPr>
          </a:p>
          <a:p>
            <a:endParaRPr lang="en-US" sz="1600">
              <a:latin typeface="Times New Roman"/>
              <a:cs typeface="Times New Roman"/>
            </a:endParaRPr>
          </a:p>
        </p:txBody>
      </p:sp>
      <p:pic>
        <p:nvPicPr>
          <p:cNvPr id="5" name="Picture 4" descr="Panimalar Engineering College. on X: &quot;@PanimalarC invites all students to  participate in the NEAT logo contest organised by @mhrd_innovation  @AICTE_INDIA . Apply using the link https://t.co/CItA986CUT&quot; / X">
            <a:extLst>
              <a:ext uri="{FF2B5EF4-FFF2-40B4-BE49-F238E27FC236}">
                <a16:creationId xmlns:a16="http://schemas.microsoft.com/office/drawing/2014/main" id="{2BE9E35B-B040-5983-854E-2CB3E33D4070}"/>
              </a:ext>
            </a:extLst>
          </p:cNvPr>
          <p:cNvPicPr>
            <a:picLocks noChangeAspect="1"/>
          </p:cNvPicPr>
          <p:nvPr/>
        </p:nvPicPr>
        <p:blipFill>
          <a:blip r:embed="rId2"/>
          <a:stretch>
            <a:fillRect/>
          </a:stretch>
        </p:blipFill>
        <p:spPr>
          <a:xfrm>
            <a:off x="1088188" y="6116"/>
            <a:ext cx="1960880" cy="1635760"/>
          </a:xfrm>
          <a:prstGeom prst="rect">
            <a:avLst/>
          </a:prstGeom>
          <a:ln>
            <a:noFill/>
          </a:ln>
        </p:spPr>
      </p:pic>
      <p:sp>
        <p:nvSpPr>
          <p:cNvPr id="8" name="TextBox 7">
            <a:extLst>
              <a:ext uri="{FF2B5EF4-FFF2-40B4-BE49-F238E27FC236}">
                <a16:creationId xmlns:a16="http://schemas.microsoft.com/office/drawing/2014/main" id="{AAE72433-8125-EAB4-4C59-80A02E7DE853}"/>
              </a:ext>
            </a:extLst>
          </p:cNvPr>
          <p:cNvSpPr txBox="1"/>
          <p:nvPr/>
        </p:nvSpPr>
        <p:spPr>
          <a:xfrm>
            <a:off x="7750541" y="5398340"/>
            <a:ext cx="30870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Segoe UI"/>
                <a:cs typeface="Segoe UI"/>
              </a:rPr>
              <a:t>         </a:t>
            </a:r>
            <a:endParaRPr lang="en-US" sz="2400">
              <a:latin typeface="Times New Roman"/>
              <a:cs typeface="Segoe UI"/>
            </a:endParaRPr>
          </a:p>
        </p:txBody>
      </p:sp>
      <p:pic>
        <p:nvPicPr>
          <p:cNvPr id="11" name="Picture 10" descr="A close-up of a logo&#10;&#10;AI-generated content may be incorrect.">
            <a:extLst>
              <a:ext uri="{FF2B5EF4-FFF2-40B4-BE49-F238E27FC236}">
                <a16:creationId xmlns:a16="http://schemas.microsoft.com/office/drawing/2014/main" id="{FC566CAE-A07B-4F33-D49B-E28515C31ADA}"/>
              </a:ext>
            </a:extLst>
          </p:cNvPr>
          <p:cNvPicPr>
            <a:picLocks noChangeAspect="1"/>
          </p:cNvPicPr>
          <p:nvPr/>
        </p:nvPicPr>
        <p:blipFill>
          <a:blip r:embed="rId3"/>
          <a:srcRect l="1547" t="-2543" r="2461" b="-1836"/>
          <a:stretch/>
        </p:blipFill>
        <p:spPr>
          <a:xfrm>
            <a:off x="3043664" y="82260"/>
            <a:ext cx="6244292" cy="1626654"/>
          </a:xfrm>
          <a:prstGeom prst="rect">
            <a:avLst/>
          </a:prstGeom>
          <a:ln>
            <a:noFill/>
          </a:ln>
        </p:spPr>
      </p:pic>
      <p:pic>
        <p:nvPicPr>
          <p:cNvPr id="12" name="Picture 11" descr="A logo of a university&#10;&#10;AI-generated content may be incorrect.">
            <a:extLst>
              <a:ext uri="{FF2B5EF4-FFF2-40B4-BE49-F238E27FC236}">
                <a16:creationId xmlns:a16="http://schemas.microsoft.com/office/drawing/2014/main" id="{571BE894-448B-7C8E-ED35-9EEB7F597772}"/>
              </a:ext>
            </a:extLst>
          </p:cNvPr>
          <p:cNvPicPr>
            <a:picLocks noChangeAspect="1"/>
          </p:cNvPicPr>
          <p:nvPr/>
        </p:nvPicPr>
        <p:blipFill>
          <a:blip r:embed="rId4"/>
          <a:stretch>
            <a:fillRect/>
          </a:stretch>
        </p:blipFill>
        <p:spPr>
          <a:xfrm>
            <a:off x="9442154" y="76361"/>
            <a:ext cx="1708634" cy="1420356"/>
          </a:xfrm>
          <a:prstGeom prst="rect">
            <a:avLst/>
          </a:prstGeom>
          <a:ln>
            <a:noFill/>
          </a:ln>
        </p:spPr>
      </p:pic>
      <p:sp>
        <p:nvSpPr>
          <p:cNvPr id="13" name="TextBox 12">
            <a:extLst>
              <a:ext uri="{FF2B5EF4-FFF2-40B4-BE49-F238E27FC236}">
                <a16:creationId xmlns:a16="http://schemas.microsoft.com/office/drawing/2014/main" id="{27F51907-CCD0-FAA4-A24E-81FCDE8244D0}"/>
              </a:ext>
            </a:extLst>
          </p:cNvPr>
          <p:cNvSpPr txBox="1"/>
          <p:nvPr/>
        </p:nvSpPr>
        <p:spPr>
          <a:xfrm>
            <a:off x="571500" y="5715000"/>
            <a:ext cx="4627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Guide: </a:t>
            </a:r>
            <a:r>
              <a:rPr lang="en-US" b="1">
                <a:latin typeface="Times New Roman"/>
                <a:ea typeface="+mn-lt"/>
                <a:cs typeface="Times New Roman"/>
              </a:rPr>
              <a:t>Dr</a:t>
            </a:r>
            <a:r>
              <a:rPr lang="en-US" b="1">
                <a:latin typeface="Times New Roman"/>
                <a:ea typeface="+mn-lt"/>
                <a:cs typeface="+mn-lt"/>
              </a:rPr>
              <a:t>. M. S. VINMATHI, M.E., Ph.D., </a:t>
            </a:r>
            <a:endParaRPr lang="en-US" b="1">
              <a:solidFill>
                <a:srgbClr val="000000"/>
              </a:solidFill>
              <a:latin typeface="Times New Roman"/>
              <a:cs typeface="Times New Roman"/>
            </a:endParaRPr>
          </a:p>
          <a:p>
            <a:r>
              <a:rPr lang="en-US" b="1">
                <a:solidFill>
                  <a:srgbClr val="C00000"/>
                </a:solidFill>
                <a:latin typeface="Times New Roman"/>
                <a:cs typeface="Times New Roman"/>
              </a:rPr>
              <a:t>           </a:t>
            </a:r>
            <a:r>
              <a:rPr lang="en-US" b="1">
                <a:latin typeface="Times New Roman"/>
                <a:cs typeface="Times New Roman"/>
              </a:rPr>
              <a:t> PROFESSOR</a:t>
            </a:r>
          </a:p>
        </p:txBody>
      </p:sp>
      <p:sp>
        <p:nvSpPr>
          <p:cNvPr id="14" name="TextBox 13">
            <a:extLst>
              <a:ext uri="{FF2B5EF4-FFF2-40B4-BE49-F238E27FC236}">
                <a16:creationId xmlns:a16="http://schemas.microsoft.com/office/drawing/2014/main" id="{A3845963-923B-DD36-68AD-7A12FDE3D72C}"/>
              </a:ext>
            </a:extLst>
          </p:cNvPr>
          <p:cNvSpPr txBox="1"/>
          <p:nvPr/>
        </p:nvSpPr>
        <p:spPr>
          <a:xfrm>
            <a:off x="6975627" y="5708650"/>
            <a:ext cx="45559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Coordinator: Dr. KAVITHA S, </a:t>
            </a:r>
            <a:r>
              <a:rPr lang="en-US" b="1">
                <a:solidFill>
                  <a:srgbClr val="000000"/>
                </a:solidFill>
                <a:latin typeface="Times New Roman"/>
                <a:cs typeface="Times New Roman"/>
              </a:rPr>
              <a:t>M.E., Ph.D., </a:t>
            </a:r>
          </a:p>
          <a:p>
            <a:r>
              <a:rPr lang="en-US" b="1">
                <a:solidFill>
                  <a:srgbClr val="000000"/>
                </a:solidFill>
                <a:latin typeface="Times New Roman"/>
                <a:cs typeface="Times New Roman"/>
              </a:rPr>
              <a:t>                       PROFESSOR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2A3C-0034-F35A-A137-C450E3B9FF87}"/>
              </a:ext>
            </a:extLst>
          </p:cNvPr>
          <p:cNvSpPr>
            <a:spLocks noGrp="1"/>
          </p:cNvSpPr>
          <p:nvPr>
            <p:ph type="title"/>
          </p:nvPr>
        </p:nvSpPr>
        <p:spPr>
          <a:xfrm>
            <a:off x="614082" y="477184"/>
            <a:ext cx="10966137" cy="793974"/>
          </a:xfrm>
        </p:spPr>
        <p:txBody>
          <a:bodyPr vert="horz" lIns="91440" tIns="45720" rIns="91440" bIns="45720" rtlCol="0" anchor="ctr">
            <a:noAutofit/>
          </a:bodyPr>
          <a:lstStyle/>
          <a:p>
            <a:pPr algn="ctr"/>
            <a:r>
              <a:rPr lang="en-US" sz="3600" b="1">
                <a:latin typeface="Times New Roman"/>
                <a:cs typeface="Times New Roman"/>
              </a:rPr>
              <a:t>SOFTWARE &amp; HARDWARE USED </a:t>
            </a:r>
            <a:endParaRPr lang="en-US" b="1"/>
          </a:p>
        </p:txBody>
      </p:sp>
      <p:sp>
        <p:nvSpPr>
          <p:cNvPr id="3" name="Content Placeholder 2">
            <a:extLst>
              <a:ext uri="{FF2B5EF4-FFF2-40B4-BE49-F238E27FC236}">
                <a16:creationId xmlns:a16="http://schemas.microsoft.com/office/drawing/2014/main" id="{35F2B5B3-F8F1-5149-CA78-7AF28D90CE24}"/>
              </a:ext>
            </a:extLst>
          </p:cNvPr>
          <p:cNvSpPr>
            <a:spLocks noGrp="1"/>
          </p:cNvSpPr>
          <p:nvPr>
            <p:ph idx="1"/>
          </p:nvPr>
        </p:nvSpPr>
        <p:spPr>
          <a:xfrm>
            <a:off x="610705" y="1499580"/>
            <a:ext cx="5817725" cy="5055312"/>
          </a:xfrm>
        </p:spPr>
        <p:txBody>
          <a:bodyPr vert="horz" lIns="91440" tIns="45720" rIns="91440" bIns="45720" rtlCol="0" anchor="t">
            <a:normAutofit fontScale="25000" lnSpcReduction="20000"/>
          </a:bodyPr>
          <a:lstStyle/>
          <a:p>
            <a:pPr marL="0" indent="0">
              <a:buNone/>
            </a:pPr>
            <a:r>
              <a:rPr lang="en-US" sz="8000" b="1">
                <a:latin typeface="Times New Roman"/>
                <a:cs typeface="Times New Roman"/>
              </a:rPr>
              <a:t>SOFTWARE REQUIREMENTS:</a:t>
            </a:r>
            <a:endParaRPr lang="en-US" sz="8000">
              <a:latin typeface="Times New Roman"/>
              <a:cs typeface="Times New Roman"/>
            </a:endParaRPr>
          </a:p>
          <a:p>
            <a:r>
              <a:rPr lang="en-US" sz="8000">
                <a:latin typeface="Times New Roman"/>
                <a:ea typeface="+mn-lt"/>
                <a:cs typeface="+mn-lt"/>
              </a:rPr>
              <a:t>Windows 10 and above(64 bit)</a:t>
            </a:r>
            <a:endParaRPr lang="en-US" sz="8000">
              <a:latin typeface="Times New Roman"/>
              <a:cs typeface="Times New Roman"/>
            </a:endParaRPr>
          </a:p>
          <a:p>
            <a:r>
              <a:rPr lang="en-US" sz="8000">
                <a:latin typeface="Times New Roman"/>
                <a:ea typeface="+mn-lt"/>
                <a:cs typeface="+mn-lt"/>
              </a:rPr>
              <a:t>JDK 11</a:t>
            </a:r>
            <a:endParaRPr lang="en-US" sz="8000">
              <a:latin typeface="Times New Roman"/>
              <a:cs typeface="Times New Roman"/>
            </a:endParaRPr>
          </a:p>
          <a:p>
            <a:r>
              <a:rPr lang="en-US" sz="8000">
                <a:latin typeface="Times New Roman"/>
                <a:ea typeface="+mn-lt"/>
                <a:cs typeface="+mn-lt"/>
              </a:rPr>
              <a:t>Python 3.9</a:t>
            </a:r>
            <a:endParaRPr lang="en-US" sz="8000">
              <a:latin typeface="Times New Roman"/>
              <a:cs typeface="Times New Roman"/>
            </a:endParaRPr>
          </a:p>
          <a:p>
            <a:r>
              <a:rPr lang="en-US" sz="8000">
                <a:latin typeface="Times New Roman"/>
                <a:cs typeface="Times New Roman"/>
              </a:rPr>
              <a:t>MySQL</a:t>
            </a:r>
          </a:p>
          <a:p>
            <a:pPr marL="0" indent="0">
              <a:buNone/>
            </a:pPr>
            <a:br>
              <a:rPr lang="en-US" sz="8000">
                <a:latin typeface="Times New Roman"/>
                <a:ea typeface="+mn-lt"/>
                <a:cs typeface="+mn-lt"/>
              </a:rPr>
            </a:br>
            <a:br>
              <a:rPr lang="en-US" sz="8000">
                <a:latin typeface="Times New Roman"/>
                <a:ea typeface="+mn-lt"/>
                <a:cs typeface="+mn-lt"/>
              </a:rPr>
            </a:br>
            <a:r>
              <a:rPr lang="en-US" sz="8000">
                <a:latin typeface="Times New Roman"/>
                <a:ea typeface="+mn-lt"/>
                <a:cs typeface="+mn-lt"/>
              </a:rPr>
              <a:t> </a:t>
            </a:r>
            <a:endParaRPr lang="en-US" sz="8000">
              <a:latin typeface="Times New Roman"/>
              <a:cs typeface="Times New Roman"/>
            </a:endParaRPr>
          </a:p>
          <a:p>
            <a:pPr marL="0" indent="0">
              <a:buNone/>
            </a:pPr>
            <a:r>
              <a:rPr lang="en-US" sz="8000" b="1">
                <a:latin typeface="Times New Roman"/>
                <a:cs typeface="Times New Roman"/>
              </a:rPr>
              <a:t>HARDWARE REQUIREMENTS:</a:t>
            </a:r>
            <a:endParaRPr lang="en-US" sz="8000">
              <a:latin typeface="Times New Roman"/>
              <a:cs typeface="Times New Roman"/>
            </a:endParaRPr>
          </a:p>
          <a:p>
            <a:r>
              <a:rPr lang="en-US" sz="8000">
                <a:latin typeface="Times New Roman"/>
                <a:ea typeface="+mn-lt"/>
                <a:cs typeface="+mn-lt"/>
              </a:rPr>
              <a:t>Hard Disk       :           80GB and Above</a:t>
            </a:r>
            <a:endParaRPr lang="en-US" sz="8000">
              <a:latin typeface="Times New Roman"/>
              <a:cs typeface="Times New Roman"/>
            </a:endParaRPr>
          </a:p>
          <a:p>
            <a:r>
              <a:rPr lang="en-US" sz="8000">
                <a:latin typeface="Times New Roman"/>
                <a:ea typeface="+mn-lt"/>
                <a:cs typeface="+mn-lt"/>
              </a:rPr>
              <a:t>RAM               :           4GB and Above</a:t>
            </a:r>
            <a:endParaRPr lang="en-US" sz="8000">
              <a:latin typeface="Times New Roman"/>
              <a:cs typeface="Times New Roman"/>
            </a:endParaRPr>
          </a:p>
          <a:p>
            <a:r>
              <a:rPr lang="en-US" sz="8000">
                <a:latin typeface="Times New Roman"/>
                <a:ea typeface="+mn-lt"/>
                <a:cs typeface="+mn-lt"/>
              </a:rPr>
              <a:t>Processor        :           P IV and Above</a:t>
            </a:r>
            <a:br>
              <a:rPr lang="en-US" sz="8000">
                <a:latin typeface="Times New Roman"/>
                <a:ea typeface="+mn-lt"/>
                <a:cs typeface="+mn-lt"/>
              </a:rPr>
            </a:br>
            <a:br>
              <a:rPr lang="en-US" sz="8000">
                <a:latin typeface="Times New Roman"/>
                <a:ea typeface="+mn-lt"/>
                <a:cs typeface="+mn-lt"/>
              </a:rPr>
            </a:br>
            <a:r>
              <a:rPr lang="en-US" sz="8000">
                <a:latin typeface="Times New Roman"/>
                <a:ea typeface="+mn-lt"/>
                <a:cs typeface="+mn-lt"/>
              </a:rPr>
              <a:t> </a:t>
            </a:r>
            <a:br>
              <a:rPr lang="en-US" sz="8000">
                <a:latin typeface="Times New Roman"/>
                <a:ea typeface="+mn-lt"/>
                <a:cs typeface="+mn-lt"/>
              </a:rPr>
            </a:br>
            <a:br>
              <a:rPr lang="en-US">
                <a:ea typeface="+mn-lt"/>
                <a:cs typeface="+mn-lt"/>
              </a:rPr>
            </a:br>
            <a:r>
              <a:rPr lang="en-US">
                <a:ea typeface="+mn-lt"/>
                <a:cs typeface="+mn-lt"/>
              </a:rPr>
              <a:t> </a:t>
            </a:r>
            <a:br>
              <a:rPr lang="en-US">
                <a:ea typeface="+mn-lt"/>
                <a:cs typeface="+mn-lt"/>
              </a:rPr>
            </a:br>
            <a:br>
              <a:rPr lang="en-US">
                <a:ea typeface="+mn-lt"/>
                <a:cs typeface="+mn-lt"/>
              </a:rPr>
            </a:br>
            <a:r>
              <a:rPr lang="en-US">
                <a:ea typeface="+mn-lt"/>
                <a:cs typeface="+mn-lt"/>
              </a:rPr>
              <a:t> </a:t>
            </a:r>
            <a:br>
              <a:rPr lang="en-US">
                <a:ea typeface="+mn-lt"/>
                <a:cs typeface="+mn-lt"/>
              </a:rPr>
            </a:br>
            <a:br>
              <a:rPr lang="en-US">
                <a:ea typeface="+mn-lt"/>
                <a:cs typeface="+mn-lt"/>
              </a:rPr>
            </a:br>
            <a:r>
              <a:rPr lang="en-US">
                <a:ea typeface="+mn-lt"/>
                <a:cs typeface="+mn-lt"/>
              </a:rPr>
              <a:t> </a:t>
            </a:r>
            <a:endParaRPr lang="en-US"/>
          </a:p>
          <a:p>
            <a:endParaRPr lang="en-US" sz="1400" b="1">
              <a:latin typeface="Times New Roman"/>
              <a:cs typeface="Times New Roman"/>
            </a:endParaRPr>
          </a:p>
        </p:txBody>
      </p:sp>
      <p:sp>
        <p:nvSpPr>
          <p:cNvPr id="5" name="TextBox 4">
            <a:extLst>
              <a:ext uri="{FF2B5EF4-FFF2-40B4-BE49-F238E27FC236}">
                <a16:creationId xmlns:a16="http://schemas.microsoft.com/office/drawing/2014/main" id="{25359A8D-1EEA-DE7A-32BB-C7FCEB92C579}"/>
              </a:ext>
            </a:extLst>
          </p:cNvPr>
          <p:cNvSpPr txBox="1"/>
          <p:nvPr/>
        </p:nvSpPr>
        <p:spPr>
          <a:xfrm>
            <a:off x="6593900" y="1502606"/>
            <a:ext cx="5384099"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cs typeface="Arial"/>
              </a:rPr>
              <a:t>TECHNOLOGY:</a:t>
            </a:r>
            <a:r>
              <a:rPr lang="en-US" sz="2000">
                <a:latin typeface="Times New Roman"/>
                <a:cs typeface="Arial"/>
              </a:rPr>
              <a:t>​</a:t>
            </a:r>
            <a:endParaRPr lang="en-US" sz="2000">
              <a:latin typeface="Times New Roman"/>
              <a:cs typeface="Times New Roman"/>
            </a:endParaRPr>
          </a:p>
          <a:p>
            <a:pPr marL="228600" indent="-228600">
              <a:buFont typeface=""/>
              <a:buChar char="•"/>
            </a:pPr>
            <a:r>
              <a:rPr lang="en-US" sz="2000" err="1">
                <a:latin typeface="Times New Roman"/>
                <a:cs typeface="Arial"/>
              </a:rPr>
              <a:t>BlockChain</a:t>
            </a:r>
            <a:r>
              <a:rPr lang="en-US" sz="2000">
                <a:latin typeface="Times New Roman"/>
                <a:cs typeface="Arial"/>
              </a:rPr>
              <a:t>​</a:t>
            </a:r>
            <a:endParaRPr lang="en-US" sz="2000">
              <a:latin typeface="Times New Roman"/>
              <a:cs typeface="Times New Roman"/>
            </a:endParaRPr>
          </a:p>
          <a:p>
            <a:pPr marL="228600" indent="-228600">
              <a:buFont typeface=""/>
              <a:buChar char="•"/>
            </a:pPr>
            <a:r>
              <a:rPr lang="en-US" sz="2000">
                <a:latin typeface="Times New Roman"/>
                <a:cs typeface="Arial"/>
              </a:rPr>
              <a:t>IPFS</a:t>
            </a:r>
            <a:r>
              <a:rPr lang="en-US">
                <a:latin typeface="Times New Roman"/>
                <a:cs typeface="Arial"/>
              </a:rPr>
              <a:t> </a:t>
            </a:r>
            <a:r>
              <a:rPr lang="en-US" sz="2800">
                <a:latin typeface="Times New Roman"/>
                <a:cs typeface="Arial"/>
              </a:rPr>
              <a:t>​</a:t>
            </a:r>
            <a:r>
              <a:rPr lang="en-US">
                <a:latin typeface="Times New Roman"/>
                <a:ea typeface="+mn-lt"/>
                <a:cs typeface="+mn-lt"/>
              </a:rPr>
              <a:t>(</a:t>
            </a:r>
            <a:r>
              <a:rPr lang="en-US" err="1">
                <a:latin typeface="Times New Roman"/>
                <a:ea typeface="+mn-lt"/>
                <a:cs typeface="+mn-lt"/>
              </a:rPr>
              <a:t>InterPlanetary</a:t>
            </a:r>
            <a:r>
              <a:rPr lang="en-US">
                <a:latin typeface="Times New Roman"/>
                <a:ea typeface="+mn-lt"/>
                <a:cs typeface="+mn-lt"/>
              </a:rPr>
              <a:t> File System) </a:t>
            </a:r>
            <a:endParaRPr lang="en-US">
              <a:latin typeface="Times New Roman"/>
              <a:cs typeface="Times New Roman"/>
            </a:endParaRPr>
          </a:p>
          <a:p>
            <a:pPr marL="228600" indent="-228600">
              <a:buFont typeface=""/>
              <a:buChar char="•"/>
            </a:pPr>
            <a:r>
              <a:rPr lang="en-US" sz="2000">
                <a:latin typeface="Times New Roman"/>
                <a:cs typeface="Arial"/>
              </a:rPr>
              <a:t>Machine Learning​</a:t>
            </a:r>
            <a:endParaRPr lang="en-US" sz="2000">
              <a:latin typeface="Times New Roman"/>
              <a:cs typeface="Times New Roman"/>
            </a:endParaRPr>
          </a:p>
          <a:p>
            <a:pPr marL="228600" indent="-228600">
              <a:buFont typeface=""/>
              <a:buChar char="•"/>
            </a:pPr>
            <a:r>
              <a:rPr lang="en-US" sz="2000" err="1">
                <a:latin typeface="Times New Roman"/>
                <a:cs typeface="Arial"/>
              </a:rPr>
              <a:t>SpringBoot</a:t>
            </a:r>
            <a:r>
              <a:rPr lang="en-US" sz="2000">
                <a:latin typeface="Times New Roman"/>
                <a:cs typeface="Arial"/>
              </a:rPr>
              <a:t> Framework​</a:t>
            </a:r>
            <a:endParaRPr lang="en-US" sz="2000">
              <a:latin typeface="Times New Roman"/>
              <a:cs typeface="Times New Roman"/>
            </a:endParaRPr>
          </a:p>
          <a:p>
            <a:endParaRPr lang="en-US" sz="2000">
              <a:latin typeface="Times New Roman"/>
              <a:cs typeface="Arial"/>
            </a:endParaRPr>
          </a:p>
          <a:p>
            <a:r>
              <a:rPr lang="en-US" sz="2000" b="1">
                <a:latin typeface="Times New Roman"/>
                <a:cs typeface="Arial"/>
              </a:rPr>
              <a:t>PROGRAMMING LANGUAGE:</a:t>
            </a:r>
            <a:r>
              <a:rPr lang="en-US" sz="2000">
                <a:latin typeface="Times New Roman"/>
                <a:cs typeface="Arial"/>
              </a:rPr>
              <a:t>​</a:t>
            </a:r>
            <a:endParaRPr lang="en-US" sz="2000">
              <a:latin typeface="Times New Roman"/>
              <a:cs typeface="Times New Roman"/>
            </a:endParaRPr>
          </a:p>
          <a:p>
            <a:pPr marL="228600" indent="-228600">
              <a:buFont typeface=""/>
              <a:buChar char="•"/>
            </a:pPr>
            <a:r>
              <a:rPr lang="en-US" sz="2000">
                <a:latin typeface="Times New Roman"/>
                <a:cs typeface="Arial"/>
              </a:rPr>
              <a:t>Java​</a:t>
            </a:r>
            <a:endParaRPr lang="en-US" sz="2000">
              <a:latin typeface="Times New Roman"/>
              <a:cs typeface="Times New Roman"/>
            </a:endParaRPr>
          </a:p>
          <a:p>
            <a:pPr marL="228600" indent="-228600">
              <a:buFont typeface=""/>
              <a:buChar char="•"/>
            </a:pPr>
            <a:r>
              <a:rPr lang="en-US" sz="2000">
                <a:latin typeface="Times New Roman"/>
                <a:cs typeface="Arial"/>
              </a:rPr>
              <a:t>Python</a:t>
            </a:r>
            <a:endParaRPr lang="en-US" sz="2000">
              <a:latin typeface="Times New Roman"/>
              <a:cs typeface="Times New Roman"/>
            </a:endParaRPr>
          </a:p>
          <a:p>
            <a:pPr marL="228600" indent="-228600">
              <a:buFont typeface=""/>
              <a:buChar char="•"/>
            </a:pPr>
            <a:r>
              <a:rPr lang="en-US" sz="2000">
                <a:latin typeface="Times New Roman"/>
                <a:cs typeface="Arial"/>
              </a:rPr>
              <a:t>SQL​</a:t>
            </a:r>
            <a:endParaRPr lang="en-US" sz="2000">
              <a:latin typeface="Times New Roman"/>
              <a:cs typeface="Times New Roman"/>
            </a:endParaRPr>
          </a:p>
          <a:p>
            <a:pPr marL="228600" indent="-228600">
              <a:buFont typeface=""/>
              <a:buChar char="•"/>
            </a:pPr>
            <a:r>
              <a:rPr lang="en-US" sz="2000">
                <a:latin typeface="Times New Roman"/>
                <a:cs typeface="Arial"/>
              </a:rPr>
              <a:t>Html ,CSS, JS</a:t>
            </a:r>
          </a:p>
        </p:txBody>
      </p:sp>
      <p:sp>
        <p:nvSpPr>
          <p:cNvPr id="7" name="Slide Number Placeholder 6">
            <a:extLst>
              <a:ext uri="{FF2B5EF4-FFF2-40B4-BE49-F238E27FC236}">
                <a16:creationId xmlns:a16="http://schemas.microsoft.com/office/drawing/2014/main" id="{F1F7EBB8-B775-C7F7-7922-14CCC9933E5A}"/>
              </a:ext>
            </a:extLst>
          </p:cNvPr>
          <p:cNvSpPr>
            <a:spLocks noGrp="1"/>
          </p:cNvSpPr>
          <p:nvPr>
            <p:ph type="sldNum" sz="quarter" idx="12"/>
          </p:nvPr>
        </p:nvSpPr>
        <p:spPr/>
        <p:txBody>
          <a:bodyPr/>
          <a:lstStyle/>
          <a:p>
            <a:fld id="{48F63A3B-78C7-47BE-AE5E-E10140E04643}" type="slidenum">
              <a:rPr lang="en-US" dirty="0"/>
              <a:t>10</a:t>
            </a:fld>
            <a:endParaRPr lang="en-US"/>
          </a:p>
        </p:txBody>
      </p:sp>
      <p:sp>
        <p:nvSpPr>
          <p:cNvPr id="8" name="Footer Placeholder 7">
            <a:extLst>
              <a:ext uri="{FF2B5EF4-FFF2-40B4-BE49-F238E27FC236}">
                <a16:creationId xmlns:a16="http://schemas.microsoft.com/office/drawing/2014/main" id="{9292AC31-F768-2EC9-25B3-26FD03D1D009}"/>
              </a:ext>
            </a:extLst>
          </p:cNvPr>
          <p:cNvSpPr>
            <a:spLocks noGrp="1"/>
          </p:cNvSpPr>
          <p:nvPr>
            <p:ph type="ftr" sz="quarter" idx="11"/>
          </p:nvPr>
        </p:nvSpPr>
        <p:spPr>
          <a:xfrm>
            <a:off x="647700" y="6356350"/>
            <a:ext cx="7944603" cy="504825"/>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80006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3BC59-DAE6-5F83-1EBB-084AB4CEA16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a:solidFill>
                  <a:srgbClr val="FFFFFF"/>
                </a:solidFill>
                <a:latin typeface="+mj-lt"/>
                <a:ea typeface="+mj-ea"/>
                <a:cs typeface="+mj-cs"/>
              </a:rPr>
              <a:t>ARCHITECTURE DIAGRAM</a:t>
            </a:r>
          </a:p>
        </p:txBody>
      </p:sp>
      <p:sp>
        <p:nvSpPr>
          <p:cNvPr id="6" name="Slide Number Placeholder 5">
            <a:extLst>
              <a:ext uri="{FF2B5EF4-FFF2-40B4-BE49-F238E27FC236}">
                <a16:creationId xmlns:a16="http://schemas.microsoft.com/office/drawing/2014/main" id="{E7CD9B94-883A-4D9B-53E1-1796186D7278}"/>
              </a:ext>
            </a:extLst>
          </p:cNvPr>
          <p:cNvSpPr>
            <a:spLocks noGrp="1"/>
          </p:cNvSpPr>
          <p:nvPr>
            <p:ph type="sldNum" sz="quarter" idx="12"/>
          </p:nvPr>
        </p:nvSpPr>
        <p:spPr/>
        <p:txBody>
          <a:bodyPr/>
          <a:lstStyle/>
          <a:p>
            <a:fld id="{48F63A3B-78C7-47BE-AE5E-E10140E04643}" type="slidenum">
              <a:rPr lang="en-US" dirty="0"/>
              <a:t>11</a:t>
            </a:fld>
            <a:endParaRPr lang="en-US"/>
          </a:p>
        </p:txBody>
      </p:sp>
      <p:sp>
        <p:nvSpPr>
          <p:cNvPr id="7" name="Footer Placeholder 6">
            <a:extLst>
              <a:ext uri="{FF2B5EF4-FFF2-40B4-BE49-F238E27FC236}">
                <a16:creationId xmlns:a16="http://schemas.microsoft.com/office/drawing/2014/main" id="{580844FF-2CC7-3BB3-9A5B-070FA7731980}"/>
              </a:ext>
            </a:extLst>
          </p:cNvPr>
          <p:cNvSpPr>
            <a:spLocks noGrp="1"/>
          </p:cNvSpPr>
          <p:nvPr>
            <p:ph type="ftr" sz="quarter" idx="11"/>
          </p:nvPr>
        </p:nvSpPr>
        <p:spPr>
          <a:xfrm>
            <a:off x="635000" y="6356350"/>
            <a:ext cx="9847020" cy="657225"/>
          </a:xfrm>
        </p:spPr>
        <p:txBody>
          <a:bodyPr/>
          <a:lstStyle/>
          <a:p>
            <a:r>
              <a:rPr lang="en-US"/>
              <a:t>   03.04.2025                                        Healthcare Insurance Fraud Detection Using Blockchain and AI    ​ </a:t>
            </a:r>
          </a:p>
        </p:txBody>
      </p:sp>
      <p:pic>
        <p:nvPicPr>
          <p:cNvPr id="3" name="Picture 2" descr="A diagram of a medical procedure&#10;&#10;AI-generated content may be incorrect.">
            <a:extLst>
              <a:ext uri="{FF2B5EF4-FFF2-40B4-BE49-F238E27FC236}">
                <a16:creationId xmlns:a16="http://schemas.microsoft.com/office/drawing/2014/main" id="{0F96E54A-D6F5-5CE7-E855-AAC0F13DD2A1}"/>
              </a:ext>
            </a:extLst>
          </p:cNvPr>
          <p:cNvPicPr>
            <a:picLocks noChangeAspect="1"/>
          </p:cNvPicPr>
          <p:nvPr/>
        </p:nvPicPr>
        <p:blipFill>
          <a:blip r:embed="rId2"/>
          <a:srcRect l="19982" t="7169" r="32469" b="15482"/>
          <a:stretch/>
        </p:blipFill>
        <p:spPr>
          <a:xfrm>
            <a:off x="3901546" y="-13736"/>
            <a:ext cx="6047632" cy="6562519"/>
          </a:xfrm>
          <a:prstGeom prst="rect">
            <a:avLst/>
          </a:prstGeom>
        </p:spPr>
      </p:pic>
    </p:spTree>
    <p:extLst>
      <p:ext uri="{BB962C8B-B14F-4D97-AF65-F5344CB8AC3E}">
        <p14:creationId xmlns:p14="http://schemas.microsoft.com/office/powerpoint/2010/main" val="67400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90ED-9930-B522-5B01-90970259A0EF}"/>
              </a:ext>
            </a:extLst>
          </p:cNvPr>
          <p:cNvSpPr>
            <a:spLocks noGrp="1"/>
          </p:cNvSpPr>
          <p:nvPr>
            <p:ph type="title"/>
          </p:nvPr>
        </p:nvSpPr>
        <p:spPr>
          <a:xfrm>
            <a:off x="838200" y="9525"/>
            <a:ext cx="10515600" cy="1122363"/>
          </a:xfrm>
        </p:spPr>
        <p:txBody>
          <a:bodyPr>
            <a:normAutofit/>
          </a:bodyPr>
          <a:lstStyle/>
          <a:p>
            <a:pPr algn="ctr"/>
            <a:r>
              <a:rPr lang="en-US" sz="3600" b="1">
                <a:latin typeface="Times New Roman"/>
                <a:cs typeface="Times New Roman"/>
              </a:rPr>
              <a:t>USECASE DIAGRAM </a:t>
            </a:r>
            <a:endParaRPr lang="en-US" b="1"/>
          </a:p>
        </p:txBody>
      </p:sp>
      <p:pic>
        <p:nvPicPr>
          <p:cNvPr id="7" name="Content Placeholder 6" descr="A diagram of a diagram&#10;&#10;AI-generated content may be incorrect.">
            <a:extLst>
              <a:ext uri="{FF2B5EF4-FFF2-40B4-BE49-F238E27FC236}">
                <a16:creationId xmlns:a16="http://schemas.microsoft.com/office/drawing/2014/main" id="{360BBAAB-93F2-A934-297B-AD8FE40FEEBD}"/>
              </a:ext>
            </a:extLst>
          </p:cNvPr>
          <p:cNvPicPr>
            <a:picLocks noGrp="1" noChangeAspect="1"/>
          </p:cNvPicPr>
          <p:nvPr>
            <p:ph idx="1"/>
          </p:nvPr>
        </p:nvPicPr>
        <p:blipFill>
          <a:blip r:embed="rId2"/>
          <a:stretch>
            <a:fillRect/>
          </a:stretch>
        </p:blipFill>
        <p:spPr>
          <a:xfrm>
            <a:off x="3715706" y="851162"/>
            <a:ext cx="5164574" cy="6009359"/>
          </a:xfrm>
          <a:ln>
            <a:noFill/>
          </a:ln>
        </p:spPr>
      </p:pic>
      <p:sp>
        <p:nvSpPr>
          <p:cNvPr id="5" name="Slide Number Placeholder 4">
            <a:extLst>
              <a:ext uri="{FF2B5EF4-FFF2-40B4-BE49-F238E27FC236}">
                <a16:creationId xmlns:a16="http://schemas.microsoft.com/office/drawing/2014/main" id="{6E34F865-7238-964E-BA9B-6E2C374C7195}"/>
              </a:ext>
            </a:extLst>
          </p:cNvPr>
          <p:cNvSpPr>
            <a:spLocks noGrp="1"/>
          </p:cNvSpPr>
          <p:nvPr>
            <p:ph type="sldNum" sz="quarter" idx="12"/>
          </p:nvPr>
        </p:nvSpPr>
        <p:spPr/>
        <p:txBody>
          <a:bodyPr/>
          <a:lstStyle/>
          <a:p>
            <a:fld id="{48F63A3B-78C7-47BE-AE5E-E10140E04643}" type="slidenum">
              <a:rPr lang="en-US" dirty="0"/>
              <a:t>12</a:t>
            </a:fld>
            <a:endParaRPr lang="en-US"/>
          </a:p>
        </p:txBody>
      </p:sp>
      <p:sp>
        <p:nvSpPr>
          <p:cNvPr id="6" name="Footer Placeholder 5">
            <a:extLst>
              <a:ext uri="{FF2B5EF4-FFF2-40B4-BE49-F238E27FC236}">
                <a16:creationId xmlns:a16="http://schemas.microsoft.com/office/drawing/2014/main" id="{5E1188CA-A7DF-B094-203D-DC596A1EB8C2}"/>
              </a:ext>
            </a:extLst>
          </p:cNvPr>
          <p:cNvSpPr>
            <a:spLocks noGrp="1"/>
          </p:cNvSpPr>
          <p:nvPr>
            <p:ph type="ftr" sz="quarter" idx="11"/>
          </p:nvPr>
        </p:nvSpPr>
        <p:spPr>
          <a:xfrm>
            <a:off x="825500" y="6356350"/>
            <a:ext cx="7624950" cy="739236"/>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315692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F2BA-5E51-506E-8AA8-3F121D385492}"/>
              </a:ext>
            </a:extLst>
          </p:cNvPr>
          <p:cNvSpPr>
            <a:spLocks noGrp="1"/>
          </p:cNvSpPr>
          <p:nvPr>
            <p:ph type="title"/>
          </p:nvPr>
        </p:nvSpPr>
        <p:spPr/>
        <p:txBody>
          <a:bodyPr vert="horz" lIns="91440" tIns="45720" rIns="91440" bIns="45720" rtlCol="0" anchor="ctr">
            <a:noAutofit/>
          </a:bodyPr>
          <a:lstStyle/>
          <a:p>
            <a:pPr algn="ctr"/>
            <a:r>
              <a:rPr lang="en-US" sz="3600" b="1">
                <a:latin typeface="Times New Roman"/>
                <a:cs typeface="Times New Roman"/>
              </a:rPr>
              <a:t>DFD DIAGRAM</a:t>
            </a:r>
            <a:br>
              <a:rPr lang="en-US" sz="3600" b="1">
                <a:latin typeface="Times New Roman"/>
                <a:cs typeface="Times New Roman"/>
              </a:rPr>
            </a:br>
            <a:br>
              <a:rPr lang="en-US" sz="3600" b="1">
                <a:latin typeface="Times New Roman"/>
                <a:cs typeface="Times New Roman"/>
              </a:rPr>
            </a:br>
            <a:endParaRPr lang="en-US" sz="2800" b="1">
              <a:latin typeface="Times New Roman"/>
              <a:cs typeface="Times New Roman"/>
            </a:endParaRPr>
          </a:p>
        </p:txBody>
      </p:sp>
      <p:pic>
        <p:nvPicPr>
          <p:cNvPr id="9" name="Content Placeholder 3" descr="A diagram of a health care insurance fraud detection&#10;&#10;AI-generated content may be incorrect.">
            <a:extLst>
              <a:ext uri="{FF2B5EF4-FFF2-40B4-BE49-F238E27FC236}">
                <a16:creationId xmlns:a16="http://schemas.microsoft.com/office/drawing/2014/main" id="{001B4837-2F2D-E27D-CF53-70369D9224DE}"/>
              </a:ext>
            </a:extLst>
          </p:cNvPr>
          <p:cNvPicPr>
            <a:picLocks noChangeAspect="1"/>
          </p:cNvPicPr>
          <p:nvPr/>
        </p:nvPicPr>
        <p:blipFill>
          <a:blip r:embed="rId2"/>
          <a:stretch>
            <a:fillRect/>
          </a:stretch>
        </p:blipFill>
        <p:spPr>
          <a:xfrm>
            <a:off x="1203220" y="4788154"/>
            <a:ext cx="9796427" cy="1570359"/>
          </a:xfrm>
          <a:prstGeom prst="rect">
            <a:avLst/>
          </a:prstGeom>
          <a:ln>
            <a:noFill/>
          </a:ln>
        </p:spPr>
      </p:pic>
      <p:sp>
        <p:nvSpPr>
          <p:cNvPr id="10" name="TextBox 9">
            <a:extLst>
              <a:ext uri="{FF2B5EF4-FFF2-40B4-BE49-F238E27FC236}">
                <a16:creationId xmlns:a16="http://schemas.microsoft.com/office/drawing/2014/main" id="{6D0CC5DE-27A7-7691-9716-B5B9436FFC13}"/>
              </a:ext>
            </a:extLst>
          </p:cNvPr>
          <p:cNvSpPr txBox="1"/>
          <p:nvPr/>
        </p:nvSpPr>
        <p:spPr>
          <a:xfrm>
            <a:off x="4303794" y="4267320"/>
            <a:ext cx="33040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LEVEL 1 DFD</a:t>
            </a:r>
            <a:endParaRPr lang="en-US"/>
          </a:p>
        </p:txBody>
      </p:sp>
      <p:sp>
        <p:nvSpPr>
          <p:cNvPr id="6" name="Slide Number Placeholder 5">
            <a:extLst>
              <a:ext uri="{FF2B5EF4-FFF2-40B4-BE49-F238E27FC236}">
                <a16:creationId xmlns:a16="http://schemas.microsoft.com/office/drawing/2014/main" id="{408565FE-0E92-88D9-7A89-07C83AED6449}"/>
              </a:ext>
            </a:extLst>
          </p:cNvPr>
          <p:cNvSpPr>
            <a:spLocks noGrp="1"/>
          </p:cNvSpPr>
          <p:nvPr>
            <p:ph type="sldNum" sz="quarter" idx="12"/>
          </p:nvPr>
        </p:nvSpPr>
        <p:spPr/>
        <p:txBody>
          <a:bodyPr/>
          <a:lstStyle/>
          <a:p>
            <a:fld id="{48F63A3B-78C7-47BE-AE5E-E10140E04643}" type="slidenum">
              <a:rPr lang="en-US" dirty="0"/>
              <a:t>13</a:t>
            </a:fld>
            <a:endParaRPr lang="en-US"/>
          </a:p>
        </p:txBody>
      </p:sp>
      <p:sp>
        <p:nvSpPr>
          <p:cNvPr id="7" name="Footer Placeholder 6">
            <a:extLst>
              <a:ext uri="{FF2B5EF4-FFF2-40B4-BE49-F238E27FC236}">
                <a16:creationId xmlns:a16="http://schemas.microsoft.com/office/drawing/2014/main" id="{4A39876A-AF6C-201B-0B3A-7D5156071A6B}"/>
              </a:ext>
            </a:extLst>
          </p:cNvPr>
          <p:cNvSpPr>
            <a:spLocks noGrp="1"/>
          </p:cNvSpPr>
          <p:nvPr>
            <p:ph type="ftr" sz="quarter" idx="11"/>
          </p:nvPr>
        </p:nvSpPr>
        <p:spPr>
          <a:xfrm>
            <a:off x="838200" y="6356350"/>
            <a:ext cx="7573505" cy="532592"/>
          </a:xfrm>
        </p:spPr>
        <p:txBody>
          <a:bodyPr/>
          <a:lstStyle/>
          <a:p>
            <a:r>
              <a:rPr lang="en-US"/>
              <a:t>   03.04.2025                                                                        Healthcare Insurance Fraud Detection Using Blockchain and AI    ​ </a:t>
            </a:r>
          </a:p>
        </p:txBody>
      </p:sp>
      <p:pic>
        <p:nvPicPr>
          <p:cNvPr id="5" name="Content Placeholder 5" descr="A circular object with text&#10;&#10;AI-generated content may be incorrect.">
            <a:extLst>
              <a:ext uri="{FF2B5EF4-FFF2-40B4-BE49-F238E27FC236}">
                <a16:creationId xmlns:a16="http://schemas.microsoft.com/office/drawing/2014/main" id="{27B3C1DC-D84F-B77D-E0E9-166C01C44979}"/>
              </a:ext>
            </a:extLst>
          </p:cNvPr>
          <p:cNvPicPr>
            <a:picLocks noGrp="1" noChangeAspect="1"/>
          </p:cNvPicPr>
          <p:nvPr>
            <p:ph idx="1"/>
          </p:nvPr>
        </p:nvPicPr>
        <p:blipFill>
          <a:blip r:embed="rId3"/>
          <a:stretch>
            <a:fillRect/>
          </a:stretch>
        </p:blipFill>
        <p:spPr>
          <a:xfrm>
            <a:off x="1790914" y="2549776"/>
            <a:ext cx="8330980" cy="1755572"/>
          </a:xfrm>
        </p:spPr>
      </p:pic>
      <p:sp>
        <p:nvSpPr>
          <p:cNvPr id="8" name="TextBox 7">
            <a:extLst>
              <a:ext uri="{FF2B5EF4-FFF2-40B4-BE49-F238E27FC236}">
                <a16:creationId xmlns:a16="http://schemas.microsoft.com/office/drawing/2014/main" id="{DA257F80-27B3-6217-54B2-FD3B0964AA58}"/>
              </a:ext>
            </a:extLst>
          </p:cNvPr>
          <p:cNvSpPr txBox="1"/>
          <p:nvPr/>
        </p:nvSpPr>
        <p:spPr>
          <a:xfrm>
            <a:off x="3602774" y="1394116"/>
            <a:ext cx="411969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LEVEL 0 DFD</a:t>
            </a:r>
            <a:endParaRPr lang="en-US"/>
          </a:p>
        </p:txBody>
      </p:sp>
    </p:spTree>
    <p:extLst>
      <p:ext uri="{BB962C8B-B14F-4D97-AF65-F5344CB8AC3E}">
        <p14:creationId xmlns:p14="http://schemas.microsoft.com/office/powerpoint/2010/main" val="22093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85EF-BAD4-9BFF-29E4-A7242F0F08D0}"/>
              </a:ext>
            </a:extLst>
          </p:cNvPr>
          <p:cNvSpPr>
            <a:spLocks noGrp="1"/>
          </p:cNvSpPr>
          <p:nvPr>
            <p:ph type="title"/>
          </p:nvPr>
        </p:nvSpPr>
        <p:spPr/>
        <p:txBody>
          <a:bodyPr/>
          <a:lstStyle/>
          <a:p>
            <a:pPr algn="ctr"/>
            <a:r>
              <a:rPr lang="en-US" sz="3200" b="1">
                <a:latin typeface="Times New Roman"/>
                <a:cs typeface="Times New Roman"/>
              </a:rPr>
              <a:t>LEVEL 2 DFD</a:t>
            </a:r>
            <a:endParaRPr lang="en-US"/>
          </a:p>
        </p:txBody>
      </p:sp>
      <p:pic>
        <p:nvPicPr>
          <p:cNvPr id="4" name="Content Placeholder 3" descr="A diagram of a health care fraud&#10;&#10;AI-generated content may be incorrect.">
            <a:extLst>
              <a:ext uri="{FF2B5EF4-FFF2-40B4-BE49-F238E27FC236}">
                <a16:creationId xmlns:a16="http://schemas.microsoft.com/office/drawing/2014/main" id="{33B5B155-8129-4656-0140-9D80DD7340CE}"/>
              </a:ext>
            </a:extLst>
          </p:cNvPr>
          <p:cNvPicPr>
            <a:picLocks noGrp="1" noChangeAspect="1"/>
          </p:cNvPicPr>
          <p:nvPr>
            <p:ph idx="1"/>
          </p:nvPr>
        </p:nvPicPr>
        <p:blipFill>
          <a:blip r:embed="rId2"/>
          <a:stretch>
            <a:fillRect/>
          </a:stretch>
        </p:blipFill>
        <p:spPr>
          <a:xfrm>
            <a:off x="992779" y="1402745"/>
            <a:ext cx="10348508" cy="4951708"/>
          </a:xfrm>
          <a:ln>
            <a:noFill/>
          </a:ln>
        </p:spPr>
      </p:pic>
      <p:sp>
        <p:nvSpPr>
          <p:cNvPr id="6" name="Slide Number Placeholder 5">
            <a:extLst>
              <a:ext uri="{FF2B5EF4-FFF2-40B4-BE49-F238E27FC236}">
                <a16:creationId xmlns:a16="http://schemas.microsoft.com/office/drawing/2014/main" id="{62CEEDD3-D7DD-D998-90CC-849761681530}"/>
              </a:ext>
            </a:extLst>
          </p:cNvPr>
          <p:cNvSpPr>
            <a:spLocks noGrp="1"/>
          </p:cNvSpPr>
          <p:nvPr>
            <p:ph type="sldNum" sz="quarter" idx="12"/>
          </p:nvPr>
        </p:nvSpPr>
        <p:spPr/>
        <p:txBody>
          <a:bodyPr/>
          <a:lstStyle/>
          <a:p>
            <a:fld id="{48F63A3B-78C7-47BE-AE5E-E10140E04643}" type="slidenum">
              <a:rPr lang="en-US" dirty="0"/>
              <a:t>14</a:t>
            </a:fld>
            <a:endParaRPr lang="en-US"/>
          </a:p>
        </p:txBody>
      </p:sp>
      <p:sp>
        <p:nvSpPr>
          <p:cNvPr id="7" name="Footer Placeholder 6">
            <a:extLst>
              <a:ext uri="{FF2B5EF4-FFF2-40B4-BE49-F238E27FC236}">
                <a16:creationId xmlns:a16="http://schemas.microsoft.com/office/drawing/2014/main" id="{64E21E2F-2AC8-CB3C-2CC0-4DBE1E060A84}"/>
              </a:ext>
            </a:extLst>
          </p:cNvPr>
          <p:cNvSpPr>
            <a:spLocks noGrp="1"/>
          </p:cNvSpPr>
          <p:nvPr>
            <p:ph type="ftr" sz="quarter" idx="11"/>
          </p:nvPr>
        </p:nvSpPr>
        <p:spPr>
          <a:xfrm>
            <a:off x="991205" y="6343650"/>
            <a:ext cx="8081761" cy="524125"/>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424470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8AFF-A2FF-E21B-4FFE-68E6413257B0}"/>
              </a:ext>
            </a:extLst>
          </p:cNvPr>
          <p:cNvSpPr>
            <a:spLocks noGrp="1"/>
          </p:cNvSpPr>
          <p:nvPr>
            <p:ph type="title"/>
          </p:nvPr>
        </p:nvSpPr>
        <p:spPr>
          <a:xfrm>
            <a:off x="838200" y="189279"/>
            <a:ext cx="10562492" cy="938702"/>
          </a:xfrm>
        </p:spPr>
        <p:txBody>
          <a:bodyPr>
            <a:normAutofit/>
          </a:bodyPr>
          <a:lstStyle/>
          <a:p>
            <a:pPr algn="ctr"/>
            <a:r>
              <a:rPr lang="en-US" sz="3200" b="1">
                <a:latin typeface="Times New Roman"/>
                <a:cs typeface="Times New Roman"/>
              </a:rPr>
              <a:t>LEVEL 3 DFD</a:t>
            </a:r>
            <a:endParaRPr lang="en-US"/>
          </a:p>
        </p:txBody>
      </p:sp>
      <p:pic>
        <p:nvPicPr>
          <p:cNvPr id="5" name="Content Placeholder 4" descr="A diagram of a health care fraud detection&#10;&#10;AI-generated content may be incorrect.">
            <a:extLst>
              <a:ext uri="{FF2B5EF4-FFF2-40B4-BE49-F238E27FC236}">
                <a16:creationId xmlns:a16="http://schemas.microsoft.com/office/drawing/2014/main" id="{3CEB57E0-68B9-7C50-80D5-54DCD722AAD2}"/>
              </a:ext>
            </a:extLst>
          </p:cNvPr>
          <p:cNvPicPr>
            <a:picLocks noGrp="1" noChangeAspect="1"/>
          </p:cNvPicPr>
          <p:nvPr>
            <p:ph idx="1"/>
          </p:nvPr>
        </p:nvPicPr>
        <p:blipFill>
          <a:blip r:embed="rId2"/>
          <a:srcRect l="3683" t="2749" r="184"/>
          <a:stretch/>
        </p:blipFill>
        <p:spPr>
          <a:xfrm>
            <a:off x="885401" y="1071496"/>
            <a:ext cx="10428202" cy="5568155"/>
          </a:xfrm>
        </p:spPr>
      </p:pic>
      <p:sp>
        <p:nvSpPr>
          <p:cNvPr id="6" name="Slide Number Placeholder 5">
            <a:extLst>
              <a:ext uri="{FF2B5EF4-FFF2-40B4-BE49-F238E27FC236}">
                <a16:creationId xmlns:a16="http://schemas.microsoft.com/office/drawing/2014/main" id="{63A5EFE4-A298-D19F-4AAE-A7545E94FFD6}"/>
              </a:ext>
            </a:extLst>
          </p:cNvPr>
          <p:cNvSpPr>
            <a:spLocks noGrp="1"/>
          </p:cNvSpPr>
          <p:nvPr>
            <p:ph type="sldNum" sz="quarter" idx="12"/>
          </p:nvPr>
        </p:nvSpPr>
        <p:spPr/>
        <p:txBody>
          <a:bodyPr/>
          <a:lstStyle/>
          <a:p>
            <a:fld id="{48F63A3B-78C7-47BE-AE5E-E10140E04643}" type="slidenum">
              <a:rPr lang="en-US" dirty="0"/>
              <a:t>15</a:t>
            </a:fld>
            <a:endParaRPr lang="en-US"/>
          </a:p>
        </p:txBody>
      </p:sp>
      <p:sp>
        <p:nvSpPr>
          <p:cNvPr id="7" name="Footer Placeholder 6">
            <a:extLst>
              <a:ext uri="{FF2B5EF4-FFF2-40B4-BE49-F238E27FC236}">
                <a16:creationId xmlns:a16="http://schemas.microsoft.com/office/drawing/2014/main" id="{C55A7B17-83D6-584A-1749-887BDEA127BA}"/>
              </a:ext>
            </a:extLst>
          </p:cNvPr>
          <p:cNvSpPr>
            <a:spLocks noGrp="1"/>
          </p:cNvSpPr>
          <p:nvPr>
            <p:ph type="ftr" sz="quarter" idx="11"/>
          </p:nvPr>
        </p:nvSpPr>
        <p:spPr>
          <a:xfrm>
            <a:off x="833362" y="6356350"/>
            <a:ext cx="7771251" cy="761192"/>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31255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7796F13-760B-4F83-11ED-5A4F133775FB}"/>
              </a:ext>
            </a:extLst>
          </p:cNvPr>
          <p:cNvSpPr>
            <a:spLocks noGrp="1"/>
          </p:cNvSpPr>
          <p:nvPr>
            <p:ph type="title"/>
          </p:nvPr>
        </p:nvSpPr>
        <p:spPr>
          <a:xfrm>
            <a:off x="1179226" y="1210341"/>
            <a:ext cx="9833548" cy="868363"/>
          </a:xfrm>
        </p:spPr>
        <p:txBody>
          <a:bodyPr anchor="b">
            <a:normAutofit/>
          </a:bodyPr>
          <a:lstStyle/>
          <a:p>
            <a:pPr algn="ctr"/>
            <a:r>
              <a:rPr lang="en-US" sz="3600" b="1">
                <a:solidFill>
                  <a:schemeClr val="tx2"/>
                </a:solidFill>
                <a:latin typeface="Times New Roman"/>
                <a:cs typeface="Times New Roman"/>
              </a:rPr>
              <a:t>MODULES</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8B5ECAB-54B0-D25E-4C5F-CDB5C3673D7B}"/>
              </a:ext>
            </a:extLst>
          </p:cNvPr>
          <p:cNvSpPr>
            <a:spLocks noGrp="1"/>
          </p:cNvSpPr>
          <p:nvPr>
            <p:ph idx="1"/>
          </p:nvPr>
        </p:nvSpPr>
        <p:spPr>
          <a:xfrm>
            <a:off x="1179226" y="2890979"/>
            <a:ext cx="9833548" cy="2693976"/>
          </a:xfrm>
        </p:spPr>
        <p:txBody>
          <a:bodyPr vert="horz" lIns="91440" tIns="45720" rIns="91440" bIns="45720" rtlCol="0" anchor="t">
            <a:normAutofit/>
          </a:bodyPr>
          <a:lstStyle/>
          <a:p>
            <a:pPr marL="0" indent="0" algn="ctr">
              <a:buNone/>
            </a:pPr>
            <a:r>
              <a:rPr lang="en-US">
                <a:solidFill>
                  <a:schemeClr val="tx2"/>
                </a:solidFill>
                <a:latin typeface="Times New Roman"/>
                <a:ea typeface="Calibri"/>
                <a:cs typeface="Calibri"/>
              </a:rPr>
              <a:t>1.HOSPITAL SERVICE &amp; PATIENT</a:t>
            </a:r>
            <a:endParaRPr lang="en-US">
              <a:solidFill>
                <a:schemeClr val="tx2"/>
              </a:solidFill>
            </a:endParaRPr>
          </a:p>
          <a:p>
            <a:pPr marL="0" indent="0" algn="ctr">
              <a:buNone/>
            </a:pPr>
            <a:endParaRPr lang="en-US">
              <a:solidFill>
                <a:schemeClr val="tx2"/>
              </a:solidFill>
              <a:latin typeface="Times New Roman"/>
              <a:ea typeface="Calibri"/>
              <a:cs typeface="Calibri"/>
            </a:endParaRPr>
          </a:p>
          <a:p>
            <a:pPr marL="0" indent="0" algn="ctr">
              <a:buNone/>
            </a:pPr>
            <a:r>
              <a:rPr lang="en-US">
                <a:solidFill>
                  <a:schemeClr val="tx2"/>
                </a:solidFill>
                <a:latin typeface="Times New Roman"/>
                <a:ea typeface="Calibri"/>
                <a:cs typeface="Calibri"/>
              </a:rPr>
              <a:t>2.HEALTH INSURANCE SERVICE</a:t>
            </a:r>
          </a:p>
          <a:p>
            <a:pPr marL="0" indent="0" algn="ctr">
              <a:buNone/>
            </a:pPr>
            <a:endParaRPr lang="en-US">
              <a:solidFill>
                <a:schemeClr val="tx2"/>
              </a:solidFill>
              <a:latin typeface="Times New Roman"/>
              <a:ea typeface="Calibri"/>
              <a:cs typeface="Calibri"/>
            </a:endParaRPr>
          </a:p>
          <a:p>
            <a:pPr marL="0" indent="0" algn="ctr">
              <a:buNone/>
            </a:pPr>
            <a:r>
              <a:rPr lang="en-US">
                <a:solidFill>
                  <a:schemeClr val="tx2"/>
                </a:solidFill>
                <a:latin typeface="Times New Roman"/>
                <a:ea typeface="Calibri"/>
                <a:cs typeface="Calibri"/>
              </a:rPr>
              <a:t>3.AI-BASED FRAUD DETECTION</a:t>
            </a: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EC0AB9A3-1935-47D4-1DB7-E10354F0D790}"/>
              </a:ext>
            </a:extLst>
          </p:cNvPr>
          <p:cNvSpPr>
            <a:spLocks noGrp="1"/>
          </p:cNvSpPr>
          <p:nvPr>
            <p:ph type="sldNum" sz="quarter" idx="12"/>
          </p:nvPr>
        </p:nvSpPr>
        <p:spPr/>
        <p:txBody>
          <a:bodyPr/>
          <a:lstStyle/>
          <a:p>
            <a:fld id="{48F63A3B-78C7-47BE-AE5E-E10140E04643}" type="slidenum">
              <a:rPr lang="en-US" dirty="0"/>
              <a:t>16</a:t>
            </a:fld>
            <a:endParaRPr lang="en-US"/>
          </a:p>
        </p:txBody>
      </p:sp>
      <p:sp>
        <p:nvSpPr>
          <p:cNvPr id="7" name="Footer Placeholder 6">
            <a:extLst>
              <a:ext uri="{FF2B5EF4-FFF2-40B4-BE49-F238E27FC236}">
                <a16:creationId xmlns:a16="http://schemas.microsoft.com/office/drawing/2014/main" id="{E47AFC04-8C04-B28E-0A71-767441DAC6BD}"/>
              </a:ext>
            </a:extLst>
          </p:cNvPr>
          <p:cNvSpPr>
            <a:spLocks noGrp="1"/>
          </p:cNvSpPr>
          <p:nvPr>
            <p:ph type="ftr" sz="quarter" idx="11"/>
          </p:nvPr>
        </p:nvSpPr>
        <p:spPr>
          <a:xfrm>
            <a:off x="670180" y="6356350"/>
            <a:ext cx="8080120" cy="50537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1685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4696A88-9CA5-32FC-4E6E-339BADBDC100}"/>
              </a:ext>
            </a:extLst>
          </p:cNvPr>
          <p:cNvSpPr>
            <a:spLocks noGrp="1"/>
          </p:cNvSpPr>
          <p:nvPr>
            <p:ph type="title"/>
          </p:nvPr>
        </p:nvSpPr>
        <p:spPr>
          <a:xfrm rot="-10800000" flipV="1">
            <a:off x="1179226" y="329470"/>
            <a:ext cx="9833548" cy="1265237"/>
          </a:xfrm>
        </p:spPr>
        <p:txBody>
          <a:bodyPr anchor="b">
            <a:normAutofit/>
          </a:bodyPr>
          <a:lstStyle/>
          <a:p>
            <a:pPr algn="ctr"/>
            <a:r>
              <a:rPr lang="en-US" sz="3600" b="1">
                <a:solidFill>
                  <a:schemeClr val="tx2"/>
                </a:solidFill>
                <a:latin typeface="Times New Roman"/>
                <a:cs typeface="Times New Roman"/>
              </a:rPr>
              <a:t>MODULE DESCRIPTION</a:t>
            </a:r>
            <a:endParaRPr lang="en-US" sz="3600">
              <a:solidFill>
                <a:schemeClr val="tx2"/>
              </a:solidFill>
            </a:endParaRPr>
          </a:p>
        </p:txBody>
      </p:sp>
      <p:grpSp>
        <p:nvGrpSpPr>
          <p:cNvPr id="26" name="Group 25">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AF22965-39C2-25F8-C8B5-534005EACC30}"/>
              </a:ext>
            </a:extLst>
          </p:cNvPr>
          <p:cNvSpPr>
            <a:spLocks noGrp="1"/>
          </p:cNvSpPr>
          <p:nvPr>
            <p:ph idx="1"/>
          </p:nvPr>
        </p:nvSpPr>
        <p:spPr>
          <a:xfrm>
            <a:off x="499288" y="2239430"/>
            <a:ext cx="10267301" cy="2375208"/>
          </a:xfrm>
        </p:spPr>
        <p:txBody>
          <a:bodyPr vert="horz" lIns="91440" tIns="45720" rIns="91440" bIns="45720" rtlCol="0" anchor="t">
            <a:noAutofit/>
          </a:bodyPr>
          <a:lstStyle/>
          <a:p>
            <a:pPr marL="0" indent="0">
              <a:buNone/>
            </a:pPr>
            <a:r>
              <a:rPr lang="en-US" sz="2400" b="1">
                <a:solidFill>
                  <a:schemeClr val="tx2"/>
                </a:solidFill>
                <a:latin typeface="Times New Roman"/>
                <a:cs typeface="Times New Roman"/>
              </a:rPr>
              <a:t>Hospital Service &amp; Patient Admission:</a:t>
            </a:r>
            <a:endParaRPr lang="en-US" sz="2400">
              <a:solidFill>
                <a:schemeClr val="tx2"/>
              </a:solidFill>
              <a:latin typeface="Times New Roman"/>
              <a:ea typeface="+mn-lt"/>
              <a:cs typeface="Times New Roman"/>
            </a:endParaRPr>
          </a:p>
          <a:p>
            <a:pPr>
              <a:buAutoNum type="arabicPeriod"/>
            </a:pPr>
            <a:r>
              <a:rPr lang="en-US" sz="2400">
                <a:solidFill>
                  <a:schemeClr val="tx2"/>
                </a:solidFill>
                <a:latin typeface="Times New Roman"/>
                <a:ea typeface="+mn-lt"/>
                <a:cs typeface="+mn-lt"/>
              </a:rPr>
              <a:t>Provides essential healthcare services, including clinical, lab, and ambulance support.</a:t>
            </a:r>
            <a:endParaRPr lang="en-US" sz="2400">
              <a:solidFill>
                <a:schemeClr val="tx2"/>
              </a:solidFill>
              <a:latin typeface="Times New Roman"/>
              <a:cs typeface="Times New Roman"/>
            </a:endParaRPr>
          </a:p>
          <a:p>
            <a:pPr>
              <a:buAutoNum type="arabicPeriod"/>
            </a:pPr>
            <a:r>
              <a:rPr lang="en-US" sz="2400">
                <a:solidFill>
                  <a:schemeClr val="tx2"/>
                </a:solidFill>
                <a:latin typeface="Times New Roman"/>
                <a:ea typeface="+mn-lt"/>
                <a:cs typeface="+mn-lt"/>
              </a:rPr>
              <a:t>Manages patient admissions, treatment plans, and follow-ups for better healthcare outcomes.</a:t>
            </a:r>
            <a:endParaRPr lang="en-US" sz="2400">
              <a:solidFill>
                <a:schemeClr val="tx2"/>
              </a:solidFill>
              <a:latin typeface="Times New Roman"/>
              <a:cs typeface="Times New Roman"/>
            </a:endParaRPr>
          </a:p>
          <a:p>
            <a:pPr>
              <a:buAutoNum type="arabicPeriod"/>
            </a:pPr>
            <a:r>
              <a:rPr lang="en-US" sz="2400">
                <a:solidFill>
                  <a:schemeClr val="tx2"/>
                </a:solidFill>
                <a:latin typeface="Times New Roman"/>
                <a:ea typeface="+mn-lt"/>
                <a:cs typeface="+mn-lt"/>
              </a:rPr>
              <a:t>Ensures accurate diagnosis and treatment through seamless hospital workflows.</a:t>
            </a:r>
            <a:endParaRPr lang="en-US" sz="2400">
              <a:solidFill>
                <a:schemeClr val="tx2"/>
              </a:solidFill>
              <a:latin typeface="Times New Roman"/>
              <a:cs typeface="Times New Roman"/>
            </a:endParaRPr>
          </a:p>
          <a:p>
            <a:pPr>
              <a:buAutoNum type="arabicPeriod"/>
            </a:pPr>
            <a:r>
              <a:rPr lang="en-US" sz="2400">
                <a:solidFill>
                  <a:schemeClr val="tx2"/>
                </a:solidFill>
                <a:latin typeface="Times New Roman"/>
                <a:ea typeface="+mn-lt"/>
                <a:cs typeface="+mn-lt"/>
              </a:rPr>
              <a:t>Maintains patient records securely on blockchain for transparency and easy access.</a:t>
            </a:r>
            <a:endParaRPr lang="en-US" sz="2400">
              <a:solidFill>
                <a:schemeClr val="tx2"/>
              </a:solidFill>
              <a:latin typeface="Times New Roman"/>
              <a:cs typeface="Times New Roman"/>
            </a:endParaRPr>
          </a:p>
          <a:p>
            <a:pPr>
              <a:buAutoNum type="arabicPeriod"/>
            </a:pPr>
            <a:r>
              <a:rPr lang="en-US" sz="2400">
                <a:solidFill>
                  <a:schemeClr val="tx2"/>
                </a:solidFill>
                <a:latin typeface="Times New Roman"/>
                <a:ea typeface="+mn-lt"/>
                <a:cs typeface="+mn-lt"/>
              </a:rPr>
              <a:t>Enhances coordination between healthcare providers and insurers for efficient claim processing.</a:t>
            </a:r>
            <a:endParaRPr lang="en-US" sz="2400">
              <a:solidFill>
                <a:schemeClr val="tx2"/>
              </a:solidFill>
              <a:latin typeface="Times New Roman"/>
              <a:cs typeface="Times New Roman"/>
            </a:endParaRPr>
          </a:p>
          <a:p>
            <a:pPr>
              <a:buAutoNum type="arabicPeriod"/>
            </a:pPr>
            <a:endParaRPr lang="en-US" sz="1800">
              <a:solidFill>
                <a:schemeClr val="tx2"/>
              </a:solidFill>
            </a:endParaRPr>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EBB5D69C-1CFB-D2F6-15D2-4FF61194739A}"/>
              </a:ext>
            </a:extLst>
          </p:cNvPr>
          <p:cNvSpPr>
            <a:spLocks noGrp="1"/>
          </p:cNvSpPr>
          <p:nvPr>
            <p:ph type="sldNum" sz="quarter" idx="12"/>
          </p:nvPr>
        </p:nvSpPr>
        <p:spPr/>
        <p:txBody>
          <a:bodyPr/>
          <a:lstStyle/>
          <a:p>
            <a:fld id="{48F63A3B-78C7-47BE-AE5E-E10140E04643}" type="slidenum">
              <a:rPr lang="en-US" dirty="0"/>
              <a:t>17</a:t>
            </a:fld>
            <a:endParaRPr lang="en-US"/>
          </a:p>
        </p:txBody>
      </p:sp>
      <p:sp>
        <p:nvSpPr>
          <p:cNvPr id="7" name="Footer Placeholder 6">
            <a:extLst>
              <a:ext uri="{FF2B5EF4-FFF2-40B4-BE49-F238E27FC236}">
                <a16:creationId xmlns:a16="http://schemas.microsoft.com/office/drawing/2014/main" id="{F093CDB0-C7DE-D6BA-8AB4-4C4272C4261C}"/>
              </a:ext>
            </a:extLst>
          </p:cNvPr>
          <p:cNvSpPr>
            <a:spLocks noGrp="1"/>
          </p:cNvSpPr>
          <p:nvPr>
            <p:ph type="ftr" sz="quarter" idx="11"/>
          </p:nvPr>
        </p:nvSpPr>
        <p:spPr>
          <a:xfrm>
            <a:off x="700315" y="6356350"/>
            <a:ext cx="7750135" cy="74827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4064264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B2A692D-3261-3DBF-94F4-2D3E96B54311}"/>
              </a:ext>
            </a:extLst>
          </p:cNvPr>
          <p:cNvSpPr>
            <a:spLocks noGrp="1"/>
          </p:cNvSpPr>
          <p:nvPr>
            <p:ph idx="1"/>
          </p:nvPr>
        </p:nvSpPr>
        <p:spPr>
          <a:xfrm>
            <a:off x="897873" y="1390426"/>
            <a:ext cx="10114901" cy="4194529"/>
          </a:xfrm>
        </p:spPr>
        <p:txBody>
          <a:bodyPr vert="horz" lIns="91440" tIns="45720" rIns="91440" bIns="45720" rtlCol="0" anchor="t">
            <a:noAutofit/>
          </a:bodyPr>
          <a:lstStyle/>
          <a:p>
            <a:pPr marL="0" indent="0">
              <a:buNone/>
            </a:pPr>
            <a:r>
              <a:rPr lang="en-US" sz="2400" b="1">
                <a:solidFill>
                  <a:schemeClr val="tx2"/>
                </a:solidFill>
                <a:latin typeface="Times New Roman"/>
                <a:cs typeface="Times New Roman"/>
              </a:rPr>
              <a:t>Health Insurance Service:</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Patients submit claims to insurance companies for medical expenses.</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All claim-related activities are securely recorded on the blockchain.</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Ensures tamper-proof and transparent access to patient and claim data.</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Reduces disputes and processing delays through automated verification.</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Enhances trust between insurers, hospitals, and patients with a secure digital ledger.</a:t>
            </a:r>
            <a:endParaRPr lang="en-US" sz="2400">
              <a:solidFill>
                <a:schemeClr val="tx2"/>
              </a:solidFill>
              <a:latin typeface="Times New Roman"/>
              <a:cs typeface="Times New Roman"/>
            </a:endParaRPr>
          </a:p>
          <a:p>
            <a:endParaRPr lang="en-US" sz="180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FF4A5625-753C-35F7-FFC3-06F0606EF271}"/>
              </a:ext>
            </a:extLst>
          </p:cNvPr>
          <p:cNvSpPr>
            <a:spLocks noGrp="1"/>
          </p:cNvSpPr>
          <p:nvPr>
            <p:ph type="sldNum" sz="quarter" idx="12"/>
          </p:nvPr>
        </p:nvSpPr>
        <p:spPr/>
        <p:txBody>
          <a:bodyPr/>
          <a:lstStyle/>
          <a:p>
            <a:fld id="{48F63A3B-78C7-47BE-AE5E-E10140E04643}" type="slidenum">
              <a:rPr lang="en-US" dirty="0"/>
              <a:t>18</a:t>
            </a:fld>
            <a:endParaRPr lang="en-US"/>
          </a:p>
        </p:txBody>
      </p:sp>
      <p:sp>
        <p:nvSpPr>
          <p:cNvPr id="6" name="Footer Placeholder 5">
            <a:extLst>
              <a:ext uri="{FF2B5EF4-FFF2-40B4-BE49-F238E27FC236}">
                <a16:creationId xmlns:a16="http://schemas.microsoft.com/office/drawing/2014/main" id="{47C7FF5E-19D1-3B62-AC93-BE4442AEE44E}"/>
              </a:ext>
            </a:extLst>
          </p:cNvPr>
          <p:cNvSpPr>
            <a:spLocks noGrp="1"/>
          </p:cNvSpPr>
          <p:nvPr>
            <p:ph type="ftr" sz="quarter" idx="11"/>
          </p:nvPr>
        </p:nvSpPr>
        <p:spPr>
          <a:xfrm>
            <a:off x="410029" y="6356350"/>
            <a:ext cx="8209140" cy="544914"/>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3162165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0A177C1-9938-2919-EB9D-558855B24C30}"/>
              </a:ext>
            </a:extLst>
          </p:cNvPr>
          <p:cNvSpPr>
            <a:spLocks noGrp="1"/>
          </p:cNvSpPr>
          <p:nvPr>
            <p:ph idx="1"/>
          </p:nvPr>
        </p:nvSpPr>
        <p:spPr>
          <a:xfrm>
            <a:off x="733750" y="1331810"/>
            <a:ext cx="10279024" cy="4253145"/>
          </a:xfrm>
        </p:spPr>
        <p:txBody>
          <a:bodyPr vert="horz" lIns="91440" tIns="45720" rIns="91440" bIns="45720" rtlCol="0" anchor="t">
            <a:noAutofit/>
          </a:bodyPr>
          <a:lstStyle/>
          <a:p>
            <a:pPr marL="0" indent="0">
              <a:buNone/>
            </a:pPr>
            <a:r>
              <a:rPr lang="en-US" sz="2400" b="1">
                <a:solidFill>
                  <a:schemeClr val="tx2"/>
                </a:solidFill>
                <a:latin typeface="Times New Roman"/>
                <a:cs typeface="Times New Roman"/>
              </a:rPr>
              <a:t>AI-Based Fraud Detection</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Uses machine learning to detect anomalies and fraudulent claim patterns.</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Verifies prescriptions, medicines, and medical procedures against blockchain records.</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Securely stores patient data in IPFS and blockchain to prevent manipulation.</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Identifies potential collusion or document forgery using AI-based analysis.</a:t>
            </a:r>
            <a:endParaRPr lang="en-US" sz="2400">
              <a:solidFill>
                <a:schemeClr val="tx2"/>
              </a:solidFill>
              <a:latin typeface="Times New Roman"/>
              <a:cs typeface="Times New Roman"/>
            </a:endParaRPr>
          </a:p>
          <a:p>
            <a:r>
              <a:rPr lang="en-US" sz="2400">
                <a:solidFill>
                  <a:schemeClr val="tx2"/>
                </a:solidFill>
                <a:latin typeface="Times New Roman"/>
                <a:ea typeface="+mn-lt"/>
                <a:cs typeface="+mn-lt"/>
              </a:rPr>
              <a:t>Improves fraud detection accuracy, reducing false claims and financial losses.</a:t>
            </a:r>
            <a:endParaRPr lang="en-US" sz="2400">
              <a:solidFill>
                <a:schemeClr val="tx2"/>
              </a:solidFill>
              <a:latin typeface="Times New Roman"/>
              <a:cs typeface="Times New Roman"/>
            </a:endParaRPr>
          </a:p>
          <a:p>
            <a:endParaRPr lang="en-US" sz="180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9FA308FA-A6E2-D03C-F95A-CAD9BB470CE8}"/>
              </a:ext>
            </a:extLst>
          </p:cNvPr>
          <p:cNvSpPr>
            <a:spLocks noGrp="1"/>
          </p:cNvSpPr>
          <p:nvPr>
            <p:ph type="sldNum" sz="quarter" idx="12"/>
          </p:nvPr>
        </p:nvSpPr>
        <p:spPr/>
        <p:txBody>
          <a:bodyPr/>
          <a:lstStyle/>
          <a:p>
            <a:fld id="{48F63A3B-78C7-47BE-AE5E-E10140E04643}" type="slidenum">
              <a:rPr lang="en-US" dirty="0"/>
              <a:t>19</a:t>
            </a:fld>
            <a:endParaRPr lang="en-US"/>
          </a:p>
        </p:txBody>
      </p:sp>
      <p:sp>
        <p:nvSpPr>
          <p:cNvPr id="6" name="Footer Placeholder 5">
            <a:extLst>
              <a:ext uri="{FF2B5EF4-FFF2-40B4-BE49-F238E27FC236}">
                <a16:creationId xmlns:a16="http://schemas.microsoft.com/office/drawing/2014/main" id="{D1A3466E-7EF4-D110-D96F-0E1D4C5296D8}"/>
              </a:ext>
            </a:extLst>
          </p:cNvPr>
          <p:cNvSpPr>
            <a:spLocks noGrp="1"/>
          </p:cNvSpPr>
          <p:nvPr>
            <p:ph type="ftr" sz="quarter" idx="11"/>
          </p:nvPr>
        </p:nvSpPr>
        <p:spPr>
          <a:xfrm>
            <a:off x="821267" y="6356350"/>
            <a:ext cx="7783346" cy="498172"/>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0237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D47AD35-CE2A-292E-AC58-4D34FC86B52D}"/>
              </a:ext>
            </a:extLst>
          </p:cNvPr>
          <p:cNvSpPr>
            <a:spLocks noGrp="1"/>
          </p:cNvSpPr>
          <p:nvPr>
            <p:ph type="title"/>
          </p:nvPr>
        </p:nvSpPr>
        <p:spPr>
          <a:xfrm>
            <a:off x="1011328" y="2069"/>
            <a:ext cx="9833548" cy="950425"/>
          </a:xfrm>
        </p:spPr>
        <p:txBody>
          <a:bodyPr anchor="b">
            <a:normAutofit/>
          </a:bodyPr>
          <a:lstStyle/>
          <a:p>
            <a:pPr algn="ctr"/>
            <a:r>
              <a:rPr lang="en-US" sz="3600" b="1">
                <a:solidFill>
                  <a:schemeClr val="tx2"/>
                </a:solidFill>
                <a:latin typeface="Times New Roman"/>
                <a:cs typeface="Times New Roman"/>
              </a:rPr>
              <a:t>ABSTRACT</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54F8397-319B-119F-CA0D-637C7F587C17}"/>
              </a:ext>
            </a:extLst>
          </p:cNvPr>
          <p:cNvSpPr>
            <a:spLocks noGrp="1"/>
          </p:cNvSpPr>
          <p:nvPr>
            <p:ph idx="1"/>
          </p:nvPr>
        </p:nvSpPr>
        <p:spPr>
          <a:xfrm>
            <a:off x="636786" y="1317107"/>
            <a:ext cx="10840937" cy="4783663"/>
          </a:xfrm>
        </p:spPr>
        <p:txBody>
          <a:bodyPr vert="horz" lIns="91440" tIns="45720" rIns="91440" bIns="45720" rtlCol="0" anchor="t">
            <a:noAutofit/>
          </a:bodyPr>
          <a:lstStyle/>
          <a:p>
            <a:r>
              <a:rPr lang="en-US">
                <a:solidFill>
                  <a:schemeClr val="tx2"/>
                </a:solidFill>
                <a:latin typeface="Times New Roman"/>
                <a:cs typeface="Times New Roman"/>
              </a:rPr>
              <a:t>Any major problem in healthcare insurance fraud can result in significant challenge, leading to financial losses and can also erode systemic confidence.</a:t>
            </a:r>
          </a:p>
          <a:p>
            <a:r>
              <a:rPr lang="en-US">
                <a:solidFill>
                  <a:schemeClr val="tx2"/>
                </a:solidFill>
                <a:latin typeface="Times New Roman"/>
                <a:cs typeface="Times New Roman"/>
              </a:rPr>
              <a:t> With the increasing reliance on health insurance for covering medical expenses such as hospitalization, treatment, and preventive care, ensuring security and fraud prevention has become crucial. </a:t>
            </a:r>
          </a:p>
          <a:p>
            <a:r>
              <a:rPr lang="en-US">
                <a:solidFill>
                  <a:schemeClr val="tx2"/>
                </a:solidFill>
                <a:latin typeface="Times New Roman"/>
                <a:cs typeface="Times New Roman"/>
              </a:rPr>
              <a:t>Conventional rule-based fraud detection techniques find it difficult to keep up with changing fraudulent patterns. </a:t>
            </a:r>
            <a:endParaRPr lang="en-US">
              <a:solidFill>
                <a:schemeClr val="tx2"/>
              </a:solidFill>
              <a:latin typeface="Aptos" panose="02110004020202020204"/>
              <a:cs typeface="Times New Roman"/>
            </a:endParaRPr>
          </a:p>
          <a:p>
            <a:r>
              <a:rPr lang="en-US">
                <a:solidFill>
                  <a:schemeClr val="tx2"/>
                </a:solidFill>
                <a:latin typeface="Times New Roman"/>
                <a:cs typeface="Times New Roman"/>
              </a:rPr>
              <a:t>To address this, a blockchain and AI-powered system is introduced, leveraging blockchain for secure and tamper-proof data management and AI-driven analytics for intelligent fraud detection, enhancing transparency, accuracy, and security.</a:t>
            </a:r>
            <a:endParaRPr lang="en-US">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a:extLst>
              <a:ext uri="{FF2B5EF4-FFF2-40B4-BE49-F238E27FC236}">
                <a16:creationId xmlns:a16="http://schemas.microsoft.com/office/drawing/2014/main" id="{6DFB4488-5E67-7984-3AD0-F1F69C79A795}"/>
              </a:ext>
            </a:extLst>
          </p:cNvPr>
          <p:cNvSpPr>
            <a:spLocks noGrp="1"/>
          </p:cNvSpPr>
          <p:nvPr>
            <p:ph type="sldNum" sz="quarter" idx="12"/>
          </p:nvPr>
        </p:nvSpPr>
        <p:spPr/>
        <p:txBody>
          <a:bodyPr/>
          <a:lstStyle/>
          <a:p>
            <a:fld id="{48F63A3B-78C7-47BE-AE5E-E10140E04643}" type="slidenum">
              <a:rPr lang="en-US" dirty="0"/>
              <a:t>2</a:t>
            </a:fld>
            <a:endParaRPr lang="en-US"/>
          </a:p>
        </p:txBody>
      </p:sp>
      <p:sp>
        <p:nvSpPr>
          <p:cNvPr id="9" name="Footer Placeholder 8">
            <a:extLst>
              <a:ext uri="{FF2B5EF4-FFF2-40B4-BE49-F238E27FC236}">
                <a16:creationId xmlns:a16="http://schemas.microsoft.com/office/drawing/2014/main" id="{77C03CD1-7473-8E2F-5E6B-A040DC46D937}"/>
              </a:ext>
            </a:extLst>
          </p:cNvPr>
          <p:cNvSpPr>
            <a:spLocks noGrp="1"/>
          </p:cNvSpPr>
          <p:nvPr>
            <p:ph type="ftr" sz="quarter" idx="11"/>
          </p:nvPr>
        </p:nvSpPr>
        <p:spPr>
          <a:xfrm>
            <a:off x="292100" y="6356350"/>
            <a:ext cx="8580249" cy="51967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60407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244743F-B21B-86B5-36EA-F79FCCCD62A3}"/>
              </a:ext>
            </a:extLst>
          </p:cNvPr>
          <p:cNvSpPr>
            <a:spLocks noGrp="1"/>
          </p:cNvSpPr>
          <p:nvPr>
            <p:ph type="title"/>
          </p:nvPr>
        </p:nvSpPr>
        <p:spPr>
          <a:xfrm>
            <a:off x="1179226" y="249049"/>
            <a:ext cx="9833548" cy="938702"/>
          </a:xfrm>
        </p:spPr>
        <p:txBody>
          <a:bodyPr anchor="b">
            <a:normAutofit/>
          </a:bodyPr>
          <a:lstStyle/>
          <a:p>
            <a:pPr algn="ctr"/>
            <a:r>
              <a:rPr lang="en-US" sz="3600" b="1">
                <a:solidFill>
                  <a:schemeClr val="tx2"/>
                </a:solidFill>
                <a:latin typeface="Times New Roman"/>
                <a:cs typeface="Times New Roman"/>
              </a:rPr>
              <a:t>PERFORMANCE EVALUATION</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4F2503C-47EB-D048-8C38-398E94539407}"/>
              </a:ext>
            </a:extLst>
          </p:cNvPr>
          <p:cNvSpPr>
            <a:spLocks noGrp="1"/>
          </p:cNvSpPr>
          <p:nvPr>
            <p:ph idx="1"/>
          </p:nvPr>
        </p:nvSpPr>
        <p:spPr>
          <a:xfrm>
            <a:off x="839257" y="1495933"/>
            <a:ext cx="10173517" cy="4089022"/>
          </a:xfrm>
        </p:spPr>
        <p:txBody>
          <a:bodyPr vert="horz" lIns="91440" tIns="45720" rIns="91440" bIns="45720" rtlCol="0" anchor="t">
            <a:noAutofit/>
          </a:bodyPr>
          <a:lstStyle/>
          <a:p>
            <a:pPr marL="0" indent="0">
              <a:buNone/>
            </a:pPr>
            <a:endParaRPr lang="en-US" sz="1300" b="1">
              <a:solidFill>
                <a:schemeClr val="tx2"/>
              </a:solidFill>
            </a:endParaRPr>
          </a:p>
          <a:p>
            <a:r>
              <a:rPr lang="en-US" sz="2400" b="1">
                <a:solidFill>
                  <a:schemeClr val="tx2"/>
                </a:solidFill>
                <a:latin typeface="Times New Roman"/>
                <a:ea typeface="+mn-lt"/>
                <a:cs typeface="+mn-lt"/>
              </a:rPr>
              <a:t>High Detection Accuracy</a:t>
            </a:r>
            <a:r>
              <a:rPr lang="en-US" sz="2400">
                <a:solidFill>
                  <a:schemeClr val="tx2"/>
                </a:solidFill>
                <a:latin typeface="Times New Roman"/>
                <a:ea typeface="+mn-lt"/>
                <a:cs typeface="+mn-lt"/>
              </a:rPr>
              <a:t> – The AI-powered fraud detection system, especially using the Random Forest model, achieves 90% accuracy, outperforming traditional methods.</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Reduced False Positives &amp; Negatives</a:t>
            </a:r>
            <a:r>
              <a:rPr lang="en-US" sz="2400">
                <a:solidFill>
                  <a:schemeClr val="tx2"/>
                </a:solidFill>
                <a:latin typeface="Times New Roman"/>
                <a:ea typeface="+mn-lt"/>
                <a:cs typeface="+mn-lt"/>
              </a:rPr>
              <a:t> – Machine learning effectively detects fraudulent claims while minimizing errors, ensuring better reliability.</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Real-Time Fraud Detection</a:t>
            </a:r>
            <a:r>
              <a:rPr lang="en-US" sz="2400">
                <a:solidFill>
                  <a:schemeClr val="tx2"/>
                </a:solidFill>
                <a:latin typeface="Times New Roman"/>
                <a:ea typeface="+mn-lt"/>
                <a:cs typeface="+mn-lt"/>
              </a:rPr>
              <a:t> – The system quickly identifies suspicious claims, reducing financial losses and improving insurer trust.</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Blockchain for Security &amp; Transparency</a:t>
            </a:r>
            <a:r>
              <a:rPr lang="en-US" sz="2400">
                <a:solidFill>
                  <a:schemeClr val="tx2"/>
                </a:solidFill>
                <a:latin typeface="Times New Roman"/>
                <a:ea typeface="+mn-lt"/>
                <a:cs typeface="+mn-lt"/>
              </a:rPr>
              <a:t> – Immutable records prevent data tampering, ensuring secure and transparent claim processing.</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Scalability &amp; Future Enhancements</a:t>
            </a:r>
            <a:r>
              <a:rPr lang="en-US" sz="2400">
                <a:solidFill>
                  <a:schemeClr val="tx2"/>
                </a:solidFill>
                <a:latin typeface="Times New Roman"/>
                <a:ea typeface="+mn-lt"/>
                <a:cs typeface="+mn-lt"/>
              </a:rPr>
              <a:t> – Future improvements will integrate deep learning for higher accuracy and optimize blockchain for large-scale use.</a:t>
            </a:r>
            <a:endParaRPr lang="en-US" sz="2400">
              <a:solidFill>
                <a:schemeClr val="tx2"/>
              </a:solidFill>
              <a:latin typeface="Times New Roman"/>
              <a:cs typeface="Times New Roman"/>
            </a:endParaRPr>
          </a:p>
          <a:p>
            <a:endParaRPr lang="en-US" sz="2000">
              <a:solidFill>
                <a:schemeClr val="tx2"/>
              </a:solidFill>
              <a:latin typeface="Times New Roman"/>
              <a:cs typeface="Times New Roman"/>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28595B83-B020-AD19-C04C-86FB1817B89C}"/>
              </a:ext>
            </a:extLst>
          </p:cNvPr>
          <p:cNvSpPr>
            <a:spLocks noGrp="1"/>
          </p:cNvSpPr>
          <p:nvPr>
            <p:ph type="sldNum" sz="quarter" idx="12"/>
          </p:nvPr>
        </p:nvSpPr>
        <p:spPr/>
        <p:txBody>
          <a:bodyPr/>
          <a:lstStyle/>
          <a:p>
            <a:fld id="{48F63A3B-78C7-47BE-AE5E-E10140E04643}" type="slidenum">
              <a:rPr lang="en-US" dirty="0"/>
              <a:t>20</a:t>
            </a:fld>
            <a:endParaRPr lang="en-US"/>
          </a:p>
        </p:txBody>
      </p:sp>
      <p:sp>
        <p:nvSpPr>
          <p:cNvPr id="7" name="Footer Placeholder 6">
            <a:extLst>
              <a:ext uri="{FF2B5EF4-FFF2-40B4-BE49-F238E27FC236}">
                <a16:creationId xmlns:a16="http://schemas.microsoft.com/office/drawing/2014/main" id="{71CB45DC-33C2-A6AF-F11B-30171C8920D0}"/>
              </a:ext>
            </a:extLst>
          </p:cNvPr>
          <p:cNvSpPr>
            <a:spLocks noGrp="1"/>
          </p:cNvSpPr>
          <p:nvPr>
            <p:ph type="ftr" sz="quarter" idx="11"/>
          </p:nvPr>
        </p:nvSpPr>
        <p:spPr>
          <a:xfrm>
            <a:off x="1038981" y="6356350"/>
            <a:ext cx="7564812" cy="723882"/>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159598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2EA7-4817-C532-A230-D6C33747A40B}"/>
              </a:ext>
            </a:extLst>
          </p:cNvPr>
          <p:cNvSpPr>
            <a:spLocks noGrp="1"/>
          </p:cNvSpPr>
          <p:nvPr>
            <p:ph type="title"/>
          </p:nvPr>
        </p:nvSpPr>
        <p:spPr>
          <a:xfrm>
            <a:off x="838200" y="365125"/>
            <a:ext cx="10515600" cy="720139"/>
          </a:xfrm>
        </p:spPr>
        <p:txBody>
          <a:bodyPr>
            <a:normAutofit/>
          </a:bodyPr>
          <a:lstStyle/>
          <a:p>
            <a:pPr algn="ctr"/>
            <a:r>
              <a:rPr lang="en-US" sz="3200" b="1">
                <a:latin typeface="Times New Roman"/>
                <a:cs typeface="Times New Roman"/>
              </a:rPr>
              <a:t>RESULT</a:t>
            </a:r>
            <a:endParaRPr lang="en-US"/>
          </a:p>
        </p:txBody>
      </p:sp>
      <p:pic>
        <p:nvPicPr>
          <p:cNvPr id="5" name="Content Placeholder 4">
            <a:extLst>
              <a:ext uri="{FF2B5EF4-FFF2-40B4-BE49-F238E27FC236}">
                <a16:creationId xmlns:a16="http://schemas.microsoft.com/office/drawing/2014/main" id="{3A591F87-A414-9E25-5EDB-B912812146E1}"/>
              </a:ext>
            </a:extLst>
          </p:cNvPr>
          <p:cNvPicPr>
            <a:picLocks noGrp="1" noChangeAspect="1"/>
          </p:cNvPicPr>
          <p:nvPr>
            <p:ph idx="1"/>
          </p:nvPr>
        </p:nvPicPr>
        <p:blipFill>
          <a:blip r:embed="rId2"/>
          <a:srcRect r="2564"/>
          <a:stretch/>
        </p:blipFill>
        <p:spPr>
          <a:xfrm>
            <a:off x="8368180" y="1371542"/>
            <a:ext cx="3328342" cy="4434567"/>
          </a:xfrm>
        </p:spPr>
      </p:pic>
      <p:sp>
        <p:nvSpPr>
          <p:cNvPr id="6" name="TextBox 5">
            <a:extLst>
              <a:ext uri="{FF2B5EF4-FFF2-40B4-BE49-F238E27FC236}">
                <a16:creationId xmlns:a16="http://schemas.microsoft.com/office/drawing/2014/main" id="{22B1F6BB-71AB-7C41-F582-94731005A34E}"/>
              </a:ext>
            </a:extLst>
          </p:cNvPr>
          <p:cNvSpPr txBox="1"/>
          <p:nvPr/>
        </p:nvSpPr>
        <p:spPr>
          <a:xfrm>
            <a:off x="373857" y="1226294"/>
            <a:ext cx="7999877"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r>
              <a:rPr lang="en-US" sz="2400" b="1">
                <a:latin typeface="Arial"/>
                <a:ea typeface="+mn-lt"/>
                <a:cs typeface="Arial"/>
              </a:rPr>
              <a:t>• </a:t>
            </a:r>
            <a:r>
              <a:rPr lang="en-US" sz="2100">
                <a:latin typeface="Times New Roman"/>
                <a:ea typeface="+mn-lt"/>
                <a:cs typeface="+mn-lt"/>
              </a:rPr>
              <a:t>The AI and blockchain-integrated fraud detection system improves accuracy, efficiency, and security. Experimental results show that the Random Forest model outperforms Gradient Boost, achieving 90% accuracy over 89%, enhancing fraud detection reliability.</a:t>
            </a:r>
            <a:endParaRPr lang="en-US" sz="2100">
              <a:latin typeface="Times New Roman"/>
              <a:ea typeface="+mn-lt"/>
              <a:cs typeface="Times New Roman"/>
            </a:endParaRPr>
          </a:p>
          <a:p>
            <a:pPr algn="just"/>
            <a:endParaRPr lang="en-US" sz="2100">
              <a:latin typeface="Times New Roman"/>
              <a:ea typeface="+mn-lt"/>
              <a:cs typeface="+mn-lt"/>
            </a:endParaRPr>
          </a:p>
          <a:p>
            <a:pPr algn="just"/>
            <a:r>
              <a:rPr lang="en-US" sz="2400" b="1">
                <a:latin typeface="Arial"/>
                <a:ea typeface="+mn-lt"/>
                <a:cs typeface="Arial"/>
              </a:rPr>
              <a:t>• </a:t>
            </a:r>
            <a:r>
              <a:rPr lang="en-US" sz="2100">
                <a:latin typeface="Times New Roman"/>
                <a:ea typeface="+mn-lt"/>
                <a:cs typeface="+mn-lt"/>
              </a:rPr>
              <a:t>Compared to traditional rule-based systems, AI-driven models, especially Random Forest, better analyze transaction patterns and anomalies, reducing false positives/negatives. Real-time fraud detection minimizes financial losses and boosts user trust.</a:t>
            </a:r>
            <a:endParaRPr lang="en-US" sz="2100">
              <a:latin typeface="Times New Roman"/>
              <a:ea typeface="+mn-lt"/>
              <a:cs typeface="Times New Roman"/>
            </a:endParaRPr>
          </a:p>
          <a:p>
            <a:pPr algn="just"/>
            <a:endParaRPr lang="en-US" sz="2100">
              <a:latin typeface="Times New Roman"/>
              <a:ea typeface="+mn-lt"/>
              <a:cs typeface="+mn-lt"/>
            </a:endParaRPr>
          </a:p>
          <a:p>
            <a:pPr algn="just"/>
            <a:r>
              <a:rPr lang="en-US" sz="2400" b="1">
                <a:latin typeface="Arial"/>
                <a:ea typeface="+mn-lt"/>
                <a:cs typeface="Arial"/>
              </a:rPr>
              <a:t>• </a:t>
            </a:r>
            <a:r>
              <a:rPr lang="en-US" sz="2100">
                <a:latin typeface="Times New Roman"/>
                <a:ea typeface="+mn-lt"/>
                <a:cs typeface="+mn-lt"/>
              </a:rPr>
              <a:t>Blockchain ensures transparency and reduces processing costs. Future enhancements will focus on deep learning for higher accuracy and optimizing blockchain scalability for large-scale use.</a:t>
            </a:r>
            <a:endParaRPr lang="en-US" sz="2100">
              <a:latin typeface="Times New Roman"/>
              <a:cs typeface="Times New Roman"/>
            </a:endParaRPr>
          </a:p>
          <a:p>
            <a:pPr algn="just"/>
            <a:endParaRPr lang="en-US" sz="1000">
              <a:latin typeface="Times New Roman"/>
              <a:cs typeface="Times New Roman"/>
            </a:endParaRPr>
          </a:p>
          <a:p>
            <a:endParaRPr lang="en-US"/>
          </a:p>
        </p:txBody>
      </p:sp>
      <p:sp>
        <p:nvSpPr>
          <p:cNvPr id="7" name="Slide Number Placeholder 6">
            <a:extLst>
              <a:ext uri="{FF2B5EF4-FFF2-40B4-BE49-F238E27FC236}">
                <a16:creationId xmlns:a16="http://schemas.microsoft.com/office/drawing/2014/main" id="{5551F3CD-4AF1-B958-D6E2-C9BC47F37D8A}"/>
              </a:ext>
            </a:extLst>
          </p:cNvPr>
          <p:cNvSpPr>
            <a:spLocks noGrp="1"/>
          </p:cNvSpPr>
          <p:nvPr>
            <p:ph type="sldNum" sz="quarter" idx="12"/>
          </p:nvPr>
        </p:nvSpPr>
        <p:spPr/>
        <p:txBody>
          <a:bodyPr/>
          <a:lstStyle/>
          <a:p>
            <a:fld id="{48F63A3B-78C7-47BE-AE5E-E10140E04643}" type="slidenum">
              <a:rPr lang="en-US" dirty="0"/>
              <a:t>21</a:t>
            </a:fld>
            <a:endParaRPr lang="en-US"/>
          </a:p>
        </p:txBody>
      </p:sp>
      <p:sp>
        <p:nvSpPr>
          <p:cNvPr id="8" name="Footer Placeholder 7">
            <a:extLst>
              <a:ext uri="{FF2B5EF4-FFF2-40B4-BE49-F238E27FC236}">
                <a16:creationId xmlns:a16="http://schemas.microsoft.com/office/drawing/2014/main" id="{8DF02118-0AC0-6366-45B0-23E1394560A4}"/>
              </a:ext>
            </a:extLst>
          </p:cNvPr>
          <p:cNvSpPr>
            <a:spLocks noGrp="1"/>
          </p:cNvSpPr>
          <p:nvPr>
            <p:ph type="ftr" sz="quarter" idx="11"/>
          </p:nvPr>
        </p:nvSpPr>
        <p:spPr>
          <a:xfrm>
            <a:off x="840333" y="6368230"/>
            <a:ext cx="7973467" cy="497178"/>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90028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AFEE-6528-3DE5-C6D7-37FB6776ADAF}"/>
              </a:ext>
            </a:extLst>
          </p:cNvPr>
          <p:cNvSpPr>
            <a:spLocks noGrp="1"/>
          </p:cNvSpPr>
          <p:nvPr>
            <p:ph type="title"/>
          </p:nvPr>
        </p:nvSpPr>
        <p:spPr>
          <a:xfrm>
            <a:off x="838200" y="40005"/>
            <a:ext cx="10505440" cy="522923"/>
          </a:xfrm>
        </p:spPr>
        <p:txBody>
          <a:bodyPr>
            <a:normAutofit/>
          </a:bodyPr>
          <a:lstStyle/>
          <a:p>
            <a:pPr algn="ctr"/>
            <a:r>
              <a:rPr lang="en-US" sz="2800" b="1">
                <a:latin typeface="Times New Roman"/>
                <a:cs typeface="Times New Roman"/>
              </a:rPr>
              <a:t>SCREEN SHOTS</a:t>
            </a:r>
            <a:endParaRPr lang="en-US"/>
          </a:p>
        </p:txBody>
      </p:sp>
      <p:sp>
        <p:nvSpPr>
          <p:cNvPr id="5" name="Slide Number Placeholder 4">
            <a:extLst>
              <a:ext uri="{FF2B5EF4-FFF2-40B4-BE49-F238E27FC236}">
                <a16:creationId xmlns:a16="http://schemas.microsoft.com/office/drawing/2014/main" id="{A1A30066-7E02-942D-89B6-56508425B59A}"/>
              </a:ext>
            </a:extLst>
          </p:cNvPr>
          <p:cNvSpPr>
            <a:spLocks noGrp="1"/>
          </p:cNvSpPr>
          <p:nvPr>
            <p:ph type="sldNum" sz="quarter" idx="12"/>
          </p:nvPr>
        </p:nvSpPr>
        <p:spPr/>
        <p:txBody>
          <a:bodyPr/>
          <a:lstStyle/>
          <a:p>
            <a:fld id="{48F63A3B-78C7-47BE-AE5E-E10140E04643}" type="slidenum">
              <a:rPr lang="en-US" dirty="0"/>
              <a:t>22</a:t>
            </a:fld>
            <a:endParaRPr lang="en-US"/>
          </a:p>
        </p:txBody>
      </p:sp>
      <p:pic>
        <p:nvPicPr>
          <p:cNvPr id="10" name="Picture 9" descr="A screenshot of a medical website&#10;&#10;AI-generated content may be incorrect.">
            <a:extLst>
              <a:ext uri="{FF2B5EF4-FFF2-40B4-BE49-F238E27FC236}">
                <a16:creationId xmlns:a16="http://schemas.microsoft.com/office/drawing/2014/main" id="{6B8EE032-04AF-FCB5-3C39-9981BE2CBB09}"/>
              </a:ext>
            </a:extLst>
          </p:cNvPr>
          <p:cNvPicPr>
            <a:picLocks noChangeAspect="1"/>
          </p:cNvPicPr>
          <p:nvPr/>
        </p:nvPicPr>
        <p:blipFill>
          <a:blip r:embed="rId2"/>
          <a:stretch>
            <a:fillRect/>
          </a:stretch>
        </p:blipFill>
        <p:spPr>
          <a:xfrm>
            <a:off x="214306" y="569989"/>
            <a:ext cx="5674314" cy="3435250"/>
          </a:xfrm>
          <a:prstGeom prst="rect">
            <a:avLst/>
          </a:prstGeom>
        </p:spPr>
      </p:pic>
      <p:pic>
        <p:nvPicPr>
          <p:cNvPr id="4" name="Picture 3" descr="A group of people posing for a picture&#10;&#10;AI-generated content may be incorrect.">
            <a:extLst>
              <a:ext uri="{FF2B5EF4-FFF2-40B4-BE49-F238E27FC236}">
                <a16:creationId xmlns:a16="http://schemas.microsoft.com/office/drawing/2014/main" id="{9491132A-F182-9EBD-A77B-3A737895EA37}"/>
              </a:ext>
            </a:extLst>
          </p:cNvPr>
          <p:cNvPicPr>
            <a:picLocks noChangeAspect="1"/>
          </p:cNvPicPr>
          <p:nvPr/>
        </p:nvPicPr>
        <p:blipFill>
          <a:blip r:embed="rId3"/>
          <a:stretch>
            <a:fillRect/>
          </a:stretch>
        </p:blipFill>
        <p:spPr>
          <a:xfrm>
            <a:off x="5660600" y="3727634"/>
            <a:ext cx="6384778" cy="3130584"/>
          </a:xfrm>
          <a:prstGeom prst="rect">
            <a:avLst/>
          </a:prstGeom>
        </p:spPr>
      </p:pic>
      <p:sp>
        <p:nvSpPr>
          <p:cNvPr id="9" name="Footer Placeholder 8">
            <a:extLst>
              <a:ext uri="{FF2B5EF4-FFF2-40B4-BE49-F238E27FC236}">
                <a16:creationId xmlns:a16="http://schemas.microsoft.com/office/drawing/2014/main" id="{728201C1-D5BD-3A61-18AE-10B37479E1B0}"/>
              </a:ext>
            </a:extLst>
          </p:cNvPr>
          <p:cNvSpPr>
            <a:spLocks noGrp="1"/>
          </p:cNvSpPr>
          <p:nvPr>
            <p:ph type="ftr" sz="quarter" idx="11"/>
          </p:nvPr>
        </p:nvSpPr>
        <p:spPr>
          <a:xfrm>
            <a:off x="179810" y="6356350"/>
            <a:ext cx="6837779" cy="654660"/>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351277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AI-generated content may be incorrect.">
            <a:extLst>
              <a:ext uri="{FF2B5EF4-FFF2-40B4-BE49-F238E27FC236}">
                <a16:creationId xmlns:a16="http://schemas.microsoft.com/office/drawing/2014/main" id="{F258BB37-FFCF-34DC-206A-FFBA4E13CFCE}"/>
              </a:ext>
            </a:extLst>
          </p:cNvPr>
          <p:cNvPicPr>
            <a:picLocks noChangeAspect="1"/>
          </p:cNvPicPr>
          <p:nvPr/>
        </p:nvPicPr>
        <p:blipFill>
          <a:blip r:embed="rId2"/>
          <a:stretch>
            <a:fillRect/>
          </a:stretch>
        </p:blipFill>
        <p:spPr>
          <a:xfrm>
            <a:off x="6036478" y="-5879"/>
            <a:ext cx="6047741" cy="3255278"/>
          </a:xfrm>
          <a:prstGeom prst="rect">
            <a:avLst/>
          </a:prstGeom>
        </p:spPr>
      </p:pic>
      <p:pic>
        <p:nvPicPr>
          <p:cNvPr id="3" name="Picture 2" descr="A screenshot of a computer screen&#10;&#10;AI-generated content may be incorrect.">
            <a:extLst>
              <a:ext uri="{FF2B5EF4-FFF2-40B4-BE49-F238E27FC236}">
                <a16:creationId xmlns:a16="http://schemas.microsoft.com/office/drawing/2014/main" id="{A00D0D8F-9720-53F3-31E9-5179089EED3A}"/>
              </a:ext>
            </a:extLst>
          </p:cNvPr>
          <p:cNvPicPr>
            <a:picLocks noChangeAspect="1"/>
          </p:cNvPicPr>
          <p:nvPr/>
        </p:nvPicPr>
        <p:blipFill>
          <a:blip r:embed="rId3"/>
          <a:stretch>
            <a:fillRect/>
          </a:stretch>
        </p:blipFill>
        <p:spPr>
          <a:xfrm>
            <a:off x="5948363" y="3255631"/>
            <a:ext cx="6227549" cy="3604958"/>
          </a:xfrm>
          <a:prstGeom prst="rect">
            <a:avLst/>
          </a:prstGeom>
        </p:spPr>
      </p:pic>
      <p:sp>
        <p:nvSpPr>
          <p:cNvPr id="7" name="Slide Number Placeholder 6">
            <a:extLst>
              <a:ext uri="{FF2B5EF4-FFF2-40B4-BE49-F238E27FC236}">
                <a16:creationId xmlns:a16="http://schemas.microsoft.com/office/drawing/2014/main" id="{014AB519-C7E6-E7DB-759C-42FC23DB024F}"/>
              </a:ext>
            </a:extLst>
          </p:cNvPr>
          <p:cNvSpPr>
            <a:spLocks noGrp="1"/>
          </p:cNvSpPr>
          <p:nvPr>
            <p:ph type="sldNum" sz="quarter" idx="12"/>
          </p:nvPr>
        </p:nvSpPr>
        <p:spPr/>
        <p:txBody>
          <a:bodyPr/>
          <a:lstStyle/>
          <a:p>
            <a:fld id="{48F63A3B-78C7-47BE-AE5E-E10140E04643}" type="slidenum">
              <a:rPr lang="en-US" dirty="0"/>
              <a:t>23</a:t>
            </a:fld>
            <a:endParaRPr lang="en-US"/>
          </a:p>
        </p:txBody>
      </p:sp>
      <p:pic>
        <p:nvPicPr>
          <p:cNvPr id="5" name="Picture 4" descr="A screenshot of a computer&#10;&#10;AI-generated content may be incorrect.">
            <a:extLst>
              <a:ext uri="{FF2B5EF4-FFF2-40B4-BE49-F238E27FC236}">
                <a16:creationId xmlns:a16="http://schemas.microsoft.com/office/drawing/2014/main" id="{54613A1F-92AC-B363-9861-413524383909}"/>
              </a:ext>
            </a:extLst>
          </p:cNvPr>
          <p:cNvPicPr>
            <a:picLocks noChangeAspect="1"/>
          </p:cNvPicPr>
          <p:nvPr/>
        </p:nvPicPr>
        <p:blipFill>
          <a:blip r:embed="rId4"/>
          <a:stretch>
            <a:fillRect/>
          </a:stretch>
        </p:blipFill>
        <p:spPr>
          <a:xfrm>
            <a:off x="-5931" y="3266651"/>
            <a:ext cx="5964088" cy="3596644"/>
          </a:xfrm>
          <a:prstGeom prst="rect">
            <a:avLst/>
          </a:prstGeom>
        </p:spPr>
      </p:pic>
      <p:pic>
        <p:nvPicPr>
          <p:cNvPr id="10" name="Picture 9" descr="A screen shot of a graph&#10;&#10;AI-generated content may be incorrect.">
            <a:extLst>
              <a:ext uri="{FF2B5EF4-FFF2-40B4-BE49-F238E27FC236}">
                <a16:creationId xmlns:a16="http://schemas.microsoft.com/office/drawing/2014/main" id="{F5640D78-BE9C-973A-3A68-00B8D923E3EA}"/>
              </a:ext>
            </a:extLst>
          </p:cNvPr>
          <p:cNvPicPr>
            <a:picLocks noChangeAspect="1"/>
          </p:cNvPicPr>
          <p:nvPr/>
        </p:nvPicPr>
        <p:blipFill>
          <a:blip r:embed="rId5"/>
          <a:srcRect l="-39" t="-1102" r="39" b="869"/>
          <a:stretch/>
        </p:blipFill>
        <p:spPr>
          <a:xfrm>
            <a:off x="-4689" y="-1455"/>
            <a:ext cx="5962883" cy="3250672"/>
          </a:xfrm>
          <a:prstGeom prst="rect">
            <a:avLst/>
          </a:prstGeom>
        </p:spPr>
      </p:pic>
      <p:sp>
        <p:nvSpPr>
          <p:cNvPr id="9" name="Footer Placeholder 8">
            <a:extLst>
              <a:ext uri="{FF2B5EF4-FFF2-40B4-BE49-F238E27FC236}">
                <a16:creationId xmlns:a16="http://schemas.microsoft.com/office/drawing/2014/main" id="{290E53B9-2FC7-0B06-8FD7-611027BB085A}"/>
              </a:ext>
            </a:extLst>
          </p:cNvPr>
          <p:cNvSpPr>
            <a:spLocks noGrp="1"/>
          </p:cNvSpPr>
          <p:nvPr>
            <p:ph type="ftr" sz="quarter" idx="11"/>
          </p:nvPr>
        </p:nvSpPr>
        <p:spPr>
          <a:xfrm>
            <a:off x="804047" y="6356350"/>
            <a:ext cx="7793853" cy="662831"/>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2027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0C799A52-D02E-8161-842F-C27FBFCD79C6}"/>
              </a:ext>
            </a:extLst>
          </p:cNvPr>
          <p:cNvSpPr>
            <a:spLocks noGrp="1"/>
          </p:cNvSpPr>
          <p:nvPr>
            <p:ph type="title"/>
          </p:nvPr>
        </p:nvSpPr>
        <p:spPr>
          <a:xfrm>
            <a:off x="1179226" y="2864"/>
            <a:ext cx="9833548" cy="1325563"/>
          </a:xfrm>
        </p:spPr>
        <p:txBody>
          <a:bodyPr anchor="b">
            <a:normAutofit/>
          </a:bodyPr>
          <a:lstStyle/>
          <a:p>
            <a:pPr algn="ctr"/>
            <a:r>
              <a:rPr lang="en-US" sz="3600" b="1">
                <a:solidFill>
                  <a:schemeClr val="tx2"/>
                </a:solidFill>
                <a:latin typeface="Times New Roman"/>
                <a:cs typeface="Times New Roman"/>
              </a:rPr>
              <a:t>CONCLUSION</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ubtitle 3">
            <a:extLst>
              <a:ext uri="{FF2B5EF4-FFF2-40B4-BE49-F238E27FC236}">
                <a16:creationId xmlns:a16="http://schemas.microsoft.com/office/drawing/2014/main" id="{FE888C45-8E51-B852-B50E-895709298225}"/>
              </a:ext>
            </a:extLst>
          </p:cNvPr>
          <p:cNvSpPr>
            <a:spLocks noGrp="1"/>
          </p:cNvSpPr>
          <p:nvPr>
            <p:ph idx="1"/>
          </p:nvPr>
        </p:nvSpPr>
        <p:spPr>
          <a:xfrm>
            <a:off x="1179226" y="1718671"/>
            <a:ext cx="9833548" cy="4030406"/>
          </a:xfrm>
        </p:spPr>
        <p:txBody>
          <a:bodyPr vert="horz" lIns="91440" tIns="45720" rIns="91440" bIns="45720" rtlCol="0" anchor="t">
            <a:noAutofit/>
          </a:bodyPr>
          <a:lstStyle/>
          <a:p>
            <a:r>
              <a:rPr lang="en-US" sz="2000">
                <a:solidFill>
                  <a:schemeClr val="tx2"/>
                </a:solidFill>
                <a:latin typeface="Times New Roman"/>
                <a:ea typeface="+mn-lt"/>
                <a:cs typeface="+mn-lt"/>
              </a:rPr>
              <a:t>The AI and blockchain-integrated system significantly improves fraud detection accuracy and efficiency.</a:t>
            </a:r>
            <a:endParaRPr lang="en-US" sz="2000">
              <a:solidFill>
                <a:schemeClr val="tx2"/>
              </a:solidFill>
              <a:latin typeface="Times New Roman"/>
              <a:cs typeface="Times New Roman"/>
            </a:endParaRPr>
          </a:p>
          <a:p>
            <a:r>
              <a:rPr lang="en-US" sz="2000">
                <a:solidFill>
                  <a:schemeClr val="tx2"/>
                </a:solidFill>
                <a:latin typeface="Times New Roman"/>
                <a:ea typeface="+mn-lt"/>
                <a:cs typeface="+mn-lt"/>
              </a:rPr>
              <a:t>Machine learning models like Random Forest effectively reduce false positives and enhance reliability.</a:t>
            </a:r>
            <a:endParaRPr lang="en-US" sz="2000">
              <a:solidFill>
                <a:schemeClr val="tx2"/>
              </a:solidFill>
              <a:latin typeface="Times New Roman"/>
              <a:cs typeface="Times New Roman"/>
            </a:endParaRPr>
          </a:p>
          <a:p>
            <a:r>
              <a:rPr lang="en-US" sz="2000">
                <a:solidFill>
                  <a:schemeClr val="tx2"/>
                </a:solidFill>
                <a:latin typeface="Times New Roman"/>
                <a:ea typeface="+mn-lt"/>
                <a:cs typeface="+mn-lt"/>
              </a:rPr>
              <a:t>Real-time fraud detection minimizes financial losses and increases trust in the insurance sector.</a:t>
            </a:r>
            <a:endParaRPr lang="en-US" sz="2000">
              <a:solidFill>
                <a:schemeClr val="tx2"/>
              </a:solidFill>
              <a:latin typeface="Times New Roman"/>
              <a:cs typeface="Times New Roman"/>
            </a:endParaRPr>
          </a:p>
          <a:p>
            <a:r>
              <a:rPr lang="en-US" sz="2000">
                <a:solidFill>
                  <a:schemeClr val="tx2"/>
                </a:solidFill>
                <a:latin typeface="Times New Roman"/>
                <a:ea typeface="+mn-lt"/>
                <a:cs typeface="+mn-lt"/>
              </a:rPr>
              <a:t>Blockchain ensures secure, transparent, and tamper-proof claim processing.</a:t>
            </a:r>
            <a:endParaRPr lang="en-US" sz="2000">
              <a:solidFill>
                <a:schemeClr val="tx2"/>
              </a:solidFill>
              <a:latin typeface="Times New Roman"/>
              <a:cs typeface="Times New Roman"/>
            </a:endParaRPr>
          </a:p>
          <a:p>
            <a:r>
              <a:rPr lang="en-US" sz="2000">
                <a:solidFill>
                  <a:schemeClr val="tx2"/>
                </a:solidFill>
                <a:latin typeface="Times New Roman"/>
                <a:ea typeface="+mn-lt"/>
                <a:cs typeface="+mn-lt"/>
              </a:rPr>
              <a:t>The proposed solution enhances fraud prevention while reducing operational costs and improving scalability.</a:t>
            </a:r>
            <a:endParaRPr lang="en-US" sz="2000">
              <a:solidFill>
                <a:schemeClr val="tx2"/>
              </a:solidFill>
              <a:latin typeface="Times New Roman"/>
              <a:cs typeface="Times New Roman"/>
            </a:endParaRPr>
          </a:p>
          <a:p>
            <a:pPr marL="0" indent="0">
              <a:buNone/>
            </a:pPr>
            <a:endParaRPr lang="en-US" b="1"/>
          </a:p>
          <a:p>
            <a:endParaRPr lang="en-US" sz="180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E5C8EC33-DAEE-4993-938E-36143C1EAB59}"/>
              </a:ext>
            </a:extLst>
          </p:cNvPr>
          <p:cNvSpPr>
            <a:spLocks noGrp="1"/>
          </p:cNvSpPr>
          <p:nvPr>
            <p:ph type="sldNum" sz="quarter" idx="12"/>
          </p:nvPr>
        </p:nvSpPr>
        <p:spPr/>
        <p:txBody>
          <a:bodyPr/>
          <a:lstStyle/>
          <a:p>
            <a:fld id="{48F63A3B-78C7-47BE-AE5E-E10140E04643}" type="slidenum">
              <a:rPr lang="en-US" dirty="0"/>
              <a:t>24</a:t>
            </a:fld>
            <a:endParaRPr lang="en-US"/>
          </a:p>
        </p:txBody>
      </p:sp>
      <p:sp>
        <p:nvSpPr>
          <p:cNvPr id="7" name="Footer Placeholder 6">
            <a:extLst>
              <a:ext uri="{FF2B5EF4-FFF2-40B4-BE49-F238E27FC236}">
                <a16:creationId xmlns:a16="http://schemas.microsoft.com/office/drawing/2014/main" id="{C38D9063-B34C-D5CF-8759-057CC1B56E9C}"/>
              </a:ext>
            </a:extLst>
          </p:cNvPr>
          <p:cNvSpPr>
            <a:spLocks noGrp="1"/>
          </p:cNvSpPr>
          <p:nvPr>
            <p:ph type="ftr" sz="quarter" idx="11"/>
          </p:nvPr>
        </p:nvSpPr>
        <p:spPr>
          <a:xfrm>
            <a:off x="690475" y="6356350"/>
            <a:ext cx="7619548" cy="552292"/>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657408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itle 2">
            <a:extLst>
              <a:ext uri="{FF2B5EF4-FFF2-40B4-BE49-F238E27FC236}">
                <a16:creationId xmlns:a16="http://schemas.microsoft.com/office/drawing/2014/main" id="{79CBA9D2-1CB4-8AFE-D985-64BB367F5148}"/>
              </a:ext>
            </a:extLst>
          </p:cNvPr>
          <p:cNvSpPr>
            <a:spLocks noGrp="1"/>
          </p:cNvSpPr>
          <p:nvPr>
            <p:ph type="title"/>
          </p:nvPr>
        </p:nvSpPr>
        <p:spPr>
          <a:xfrm>
            <a:off x="1026826" y="-137813"/>
            <a:ext cx="9833548" cy="1325563"/>
          </a:xfrm>
        </p:spPr>
        <p:txBody>
          <a:bodyPr anchor="b">
            <a:normAutofit/>
          </a:bodyPr>
          <a:lstStyle/>
          <a:p>
            <a:pPr algn="ctr"/>
            <a:r>
              <a:rPr lang="en-US" sz="3600" b="1">
                <a:solidFill>
                  <a:schemeClr val="tx2"/>
                </a:solidFill>
                <a:latin typeface="Times New Roman"/>
                <a:cs typeface="Times New Roman"/>
              </a:rPr>
              <a:t>FUTURE ENHANCEMENT</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A0336C74-3987-4E76-85EB-62520EFB5AF7}"/>
              </a:ext>
            </a:extLst>
          </p:cNvPr>
          <p:cNvSpPr>
            <a:spLocks noGrp="1"/>
          </p:cNvSpPr>
          <p:nvPr>
            <p:ph idx="1"/>
          </p:nvPr>
        </p:nvSpPr>
        <p:spPr>
          <a:xfrm>
            <a:off x="1026826" y="1718672"/>
            <a:ext cx="9985948" cy="3866283"/>
          </a:xfrm>
        </p:spPr>
        <p:txBody>
          <a:bodyPr vert="horz" lIns="91440" tIns="45720" rIns="91440" bIns="45720" rtlCol="0" anchor="t">
            <a:noAutofit/>
          </a:bodyPr>
          <a:lstStyle/>
          <a:p>
            <a:r>
              <a:rPr lang="en-US" sz="2400" b="1">
                <a:solidFill>
                  <a:schemeClr val="tx2"/>
                </a:solidFill>
                <a:latin typeface="Times New Roman"/>
                <a:ea typeface="+mn-lt"/>
                <a:cs typeface="+mn-lt"/>
              </a:rPr>
              <a:t>Advanced AI Models</a:t>
            </a:r>
            <a:r>
              <a:rPr lang="en-US" sz="2400">
                <a:solidFill>
                  <a:schemeClr val="tx2"/>
                </a:solidFill>
                <a:latin typeface="Times New Roman"/>
                <a:ea typeface="+mn-lt"/>
                <a:cs typeface="+mn-lt"/>
              </a:rPr>
              <a:t> – Implementing deep learning techniques for even more precise fraud detection.</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Scalable Blockchain Solutions</a:t>
            </a:r>
            <a:r>
              <a:rPr lang="en-US" sz="2400">
                <a:solidFill>
                  <a:schemeClr val="tx2"/>
                </a:solidFill>
                <a:latin typeface="Times New Roman"/>
                <a:ea typeface="+mn-lt"/>
                <a:cs typeface="+mn-lt"/>
              </a:rPr>
              <a:t> – Optimizing blockchain for large-scale, high-speed transactions.</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Integration with IoT &amp; EHRs</a:t>
            </a:r>
            <a:r>
              <a:rPr lang="en-US" sz="2400">
                <a:solidFill>
                  <a:schemeClr val="tx2"/>
                </a:solidFill>
                <a:latin typeface="Times New Roman"/>
                <a:ea typeface="+mn-lt"/>
                <a:cs typeface="+mn-lt"/>
              </a:rPr>
              <a:t> – Using Internet of Things (IoT) and Electronic Health Records (EHRs) for better data validation.</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Automated Smart Contracts</a:t>
            </a:r>
            <a:r>
              <a:rPr lang="en-US" sz="2400">
                <a:solidFill>
                  <a:schemeClr val="tx2"/>
                </a:solidFill>
                <a:latin typeface="Times New Roman"/>
                <a:ea typeface="+mn-lt"/>
                <a:cs typeface="+mn-lt"/>
              </a:rPr>
              <a:t> – Enhancing claim verification and processing using self-executing smart contracts.</a:t>
            </a:r>
            <a:endParaRPr lang="en-US" sz="2400">
              <a:solidFill>
                <a:schemeClr val="tx2"/>
              </a:solidFill>
              <a:latin typeface="Times New Roman"/>
              <a:cs typeface="Times New Roman"/>
            </a:endParaRPr>
          </a:p>
          <a:p>
            <a:r>
              <a:rPr lang="en-US" sz="2400" b="1">
                <a:solidFill>
                  <a:schemeClr val="tx2"/>
                </a:solidFill>
                <a:latin typeface="Times New Roman"/>
                <a:ea typeface="+mn-lt"/>
                <a:cs typeface="+mn-lt"/>
              </a:rPr>
              <a:t>Cross-Industry Expansion</a:t>
            </a:r>
            <a:r>
              <a:rPr lang="en-US" sz="2400">
                <a:solidFill>
                  <a:schemeClr val="tx2"/>
                </a:solidFill>
                <a:latin typeface="Times New Roman"/>
                <a:ea typeface="+mn-lt"/>
                <a:cs typeface="+mn-lt"/>
              </a:rPr>
              <a:t> – Expanding the AI-blockchain framework to other insurance sectors like auto and life insurance.</a:t>
            </a:r>
            <a:endParaRPr lang="en-US" sz="2400">
              <a:solidFill>
                <a:schemeClr val="tx2"/>
              </a:solidFill>
              <a:latin typeface="Times New Roman"/>
              <a:cs typeface="Times New Roman"/>
            </a:endParaRPr>
          </a:p>
          <a:p>
            <a:endParaRPr lang="en-US" sz="180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19D46ADE-12DD-6504-0EF7-9C7FB65810D9}"/>
              </a:ext>
            </a:extLst>
          </p:cNvPr>
          <p:cNvSpPr>
            <a:spLocks noGrp="1"/>
          </p:cNvSpPr>
          <p:nvPr>
            <p:ph type="sldNum" sz="quarter" idx="12"/>
          </p:nvPr>
        </p:nvSpPr>
        <p:spPr/>
        <p:txBody>
          <a:bodyPr/>
          <a:lstStyle/>
          <a:p>
            <a:fld id="{48F63A3B-78C7-47BE-AE5E-E10140E04643}" type="slidenum">
              <a:rPr lang="en-US" dirty="0"/>
              <a:t>25</a:t>
            </a:fld>
            <a:endParaRPr lang="en-US"/>
          </a:p>
        </p:txBody>
      </p:sp>
      <p:sp>
        <p:nvSpPr>
          <p:cNvPr id="7" name="Footer Placeholder 6">
            <a:extLst>
              <a:ext uri="{FF2B5EF4-FFF2-40B4-BE49-F238E27FC236}">
                <a16:creationId xmlns:a16="http://schemas.microsoft.com/office/drawing/2014/main" id="{C189B6B8-DD85-25D1-AAF5-E06C56823992}"/>
              </a:ext>
            </a:extLst>
          </p:cNvPr>
          <p:cNvSpPr>
            <a:spLocks noGrp="1"/>
          </p:cNvSpPr>
          <p:nvPr>
            <p:ph type="ftr" sz="quarter" idx="11"/>
          </p:nvPr>
        </p:nvSpPr>
        <p:spPr>
          <a:xfrm>
            <a:off x="833362" y="6356350"/>
            <a:ext cx="8443531" cy="51147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382422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D84CEA4-DE88-D11C-F44B-FB991571A044}"/>
              </a:ext>
            </a:extLst>
          </p:cNvPr>
          <p:cNvSpPr>
            <a:spLocks noGrp="1"/>
          </p:cNvSpPr>
          <p:nvPr>
            <p:ph type="title"/>
          </p:nvPr>
        </p:nvSpPr>
        <p:spPr>
          <a:xfrm>
            <a:off x="1179226" y="178871"/>
            <a:ext cx="9819694" cy="547810"/>
          </a:xfrm>
        </p:spPr>
        <p:txBody>
          <a:bodyPr anchor="b">
            <a:normAutofit fontScale="90000"/>
          </a:bodyPr>
          <a:lstStyle/>
          <a:p>
            <a:pPr algn="ctr"/>
            <a:r>
              <a:rPr lang="en-US" sz="3600" b="1">
                <a:latin typeface="Times New Roman"/>
                <a:cs typeface="Times New Roman"/>
              </a:rPr>
              <a:t>REFERENCES</a:t>
            </a:r>
            <a:endParaRPr lang="en-US" sz="3600" b="1"/>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D0EE158-85C7-D966-B24A-AB06B8FFF611}"/>
              </a:ext>
            </a:extLst>
          </p:cNvPr>
          <p:cNvSpPr>
            <a:spLocks noGrp="1"/>
          </p:cNvSpPr>
          <p:nvPr>
            <p:ph idx="1"/>
          </p:nvPr>
        </p:nvSpPr>
        <p:spPr>
          <a:xfrm>
            <a:off x="257075" y="944305"/>
            <a:ext cx="10744391" cy="5597820"/>
          </a:xfrm>
        </p:spPr>
        <p:txBody>
          <a:bodyPr vert="horz" lIns="91440" tIns="45720" rIns="91440" bIns="45720" rtlCol="0" anchor="t">
            <a:noAutofit/>
          </a:bodyPr>
          <a:lstStyle/>
          <a:p>
            <a:pPr algn="just">
              <a:buNone/>
            </a:pPr>
            <a:r>
              <a:rPr lang="en-IN" sz="1400">
                <a:latin typeface="Times New Roman"/>
                <a:cs typeface="Times New Roman"/>
              </a:rPr>
              <a:t>[1] A. A. Khalil, Z. Liu, A. </a:t>
            </a:r>
            <a:r>
              <a:rPr lang="en-IN" sz="1400" err="1">
                <a:latin typeface="Times New Roman"/>
                <a:cs typeface="Times New Roman"/>
              </a:rPr>
              <a:t>Fathalla</a:t>
            </a:r>
            <a:r>
              <a:rPr lang="en-IN" sz="1400">
                <a:latin typeface="Times New Roman"/>
                <a:cs typeface="Times New Roman"/>
              </a:rPr>
              <a:t>, A. Ali, and A. Salah, “Machine Learning Based Method for Insurance Fraud Detection on Class Imbalance Datasets With Missing Values,” IEEE Access, vol. 10, pp. 79606-79627, 2024. DOI: 10.1109/ACCESS.2024.3468993.</a:t>
            </a:r>
            <a:endParaRPr lang="en-US" sz="1400">
              <a:latin typeface="Times New Roman"/>
              <a:cs typeface="Times New Roman"/>
            </a:endParaRPr>
          </a:p>
          <a:p>
            <a:pPr algn="just">
              <a:buNone/>
            </a:pPr>
            <a:r>
              <a:rPr lang="en-US" sz="1400">
                <a:latin typeface="Times New Roman"/>
                <a:cs typeface="Times New Roman"/>
              </a:rPr>
              <a:t>[2] Shruthi, K., et al. "Healthcare Insurance Fraud Detection Powered by Blockchain and Machine Learning: An Analysis and Framework." </a:t>
            </a:r>
            <a:r>
              <a:rPr lang="en-US" sz="1400" i="1">
                <a:latin typeface="Times New Roman"/>
                <a:cs typeface="Times New Roman"/>
              </a:rPr>
              <a:t>2024 IEEE International Conference on Smart Power Control and Renewable Energy (ICSPCRE)</a:t>
            </a:r>
            <a:r>
              <a:rPr lang="en-US" sz="1400">
                <a:latin typeface="Times New Roman"/>
                <a:cs typeface="Times New Roman"/>
              </a:rPr>
              <a:t>. IEEE, 2024.</a:t>
            </a:r>
          </a:p>
          <a:p>
            <a:pPr algn="just">
              <a:buNone/>
            </a:pPr>
            <a:r>
              <a:rPr lang="en-US" sz="1400">
                <a:latin typeface="Times New Roman"/>
                <a:cs typeface="Times New Roman"/>
              </a:rPr>
              <a:t>[3] Mani, C., et al. "Block chain and AI-empowered healthcare insurance fraud detection: An analysis, architecture and future prospects." </a:t>
            </a:r>
            <a:r>
              <a:rPr lang="en-US" sz="1400" i="1">
                <a:latin typeface="Times New Roman"/>
                <a:cs typeface="Times New Roman"/>
              </a:rPr>
              <a:t>Challenges in Information, Communication and Computing Technology</a:t>
            </a:r>
            <a:r>
              <a:rPr lang="en-US" sz="1400">
                <a:latin typeface="Times New Roman"/>
                <a:cs typeface="Times New Roman"/>
              </a:rPr>
              <a:t>. CRC Press, 2025. 421-425.</a:t>
            </a:r>
          </a:p>
          <a:p>
            <a:pPr algn="just">
              <a:buNone/>
            </a:pPr>
            <a:r>
              <a:rPr lang="en-US" sz="1400">
                <a:latin typeface="Times New Roman"/>
                <a:cs typeface="Times New Roman"/>
              </a:rPr>
              <a:t>[4] </a:t>
            </a:r>
            <a:r>
              <a:rPr lang="en-US" sz="1400" err="1">
                <a:latin typeface="Times New Roman"/>
                <a:cs typeface="Times New Roman"/>
              </a:rPr>
              <a:t>Kapadiya</a:t>
            </a:r>
            <a:r>
              <a:rPr lang="en-US" sz="1400">
                <a:latin typeface="Times New Roman"/>
                <a:cs typeface="Times New Roman"/>
              </a:rPr>
              <a:t>, Khyati, et al. "Blockchain and AI-empowered healthcare insurance fraud detection: an analysis, architecture, and future prospects." </a:t>
            </a:r>
            <a:r>
              <a:rPr lang="en-US" sz="1400" i="1">
                <a:latin typeface="Times New Roman"/>
                <a:cs typeface="Times New Roman"/>
              </a:rPr>
              <a:t>IEEE Access</a:t>
            </a:r>
            <a:r>
              <a:rPr lang="en-US" sz="1400">
                <a:latin typeface="Times New Roman"/>
                <a:cs typeface="Times New Roman"/>
              </a:rPr>
              <a:t> 10 (2022): 79606-79627.</a:t>
            </a:r>
          </a:p>
          <a:p>
            <a:pPr algn="just">
              <a:buNone/>
            </a:pPr>
            <a:r>
              <a:rPr lang="en-IN" sz="1400">
                <a:latin typeface="Times New Roman"/>
                <a:cs typeface="Times New Roman"/>
              </a:rPr>
              <a:t>[5] W. El-Samad, M. Adda, and M. Atieh, “AI-Driven Data Aggregation Level Smart Contracts for Blockchain Healthcare Insurance Claims Adjudication,” 2024 IEEE. </a:t>
            </a:r>
            <a:endParaRPr lang="en-US" sz="1400">
              <a:latin typeface="Times New Roman"/>
              <a:cs typeface="Times New Roman"/>
            </a:endParaRPr>
          </a:p>
          <a:p>
            <a:pPr algn="just">
              <a:buNone/>
            </a:pPr>
            <a:r>
              <a:rPr lang="en-IN" sz="1400">
                <a:latin typeface="Times New Roman"/>
                <a:cs typeface="Times New Roman"/>
              </a:rPr>
              <a:t>[6] M. A. Amin, R. Shah, H. Tummala, and I. Ray, “Utilizing Blockchain and Smart Contracts for Enhanced Fraud Prevention and Minimization in Health Insurance through Multi-Signature Claim Processing,” Emerging Trends in Networking, Communication, and Computing (ETNCC), 2024. DOI: 10.1109/ETNCC63262.2024.10767491.</a:t>
            </a:r>
            <a:endParaRPr lang="en-US" sz="1400">
              <a:latin typeface="Times New Roman"/>
              <a:cs typeface="Times New Roman"/>
            </a:endParaRPr>
          </a:p>
          <a:p>
            <a:pPr algn="just">
              <a:buNone/>
            </a:pPr>
            <a:r>
              <a:rPr lang="en-IN" sz="1400">
                <a:latin typeface="Times New Roman"/>
                <a:cs typeface="Times New Roman"/>
              </a:rPr>
              <a:t>[7] S. K. </a:t>
            </a:r>
            <a:r>
              <a:rPr lang="en-IN" sz="1400" err="1">
                <a:latin typeface="Times New Roman"/>
                <a:cs typeface="Times New Roman"/>
              </a:rPr>
              <a:t>Syamkumar</a:t>
            </a:r>
            <a:r>
              <a:rPr lang="en-IN" sz="1400">
                <a:latin typeface="Times New Roman"/>
                <a:cs typeface="Times New Roman"/>
              </a:rPr>
              <a:t> and J. Sridevi, “Exploring the Synergy of AI and Blockchain in Insurance: A Bibliometric Mapping and Analysis of Research Trends,” 2024 IEEE. </a:t>
            </a:r>
            <a:endParaRPr lang="en-US" sz="1400">
              <a:latin typeface="Times New Roman"/>
              <a:cs typeface="Times New Roman"/>
            </a:endParaRPr>
          </a:p>
          <a:p>
            <a:pPr algn="just">
              <a:buNone/>
            </a:pPr>
            <a:r>
              <a:rPr lang="en-IN" sz="1400">
                <a:latin typeface="Times New Roman"/>
                <a:cs typeface="Times New Roman"/>
              </a:rPr>
              <a:t>[8] R. Dutt, "The impact of artificial intelligence on healthcare insurances," in Artificial Intelligence in Healthcare. Amsterdam, Netherlands: Elsevier, 2020, pp. 271-293.</a:t>
            </a:r>
          </a:p>
          <a:p>
            <a:pPr algn="just">
              <a:buNone/>
            </a:pPr>
            <a:r>
              <a:rPr lang="en-IN" sz="1400">
                <a:latin typeface="Times New Roman"/>
                <a:cs typeface="Times New Roman"/>
              </a:rPr>
              <a:t>[9] C. C. Agbo, Q. H. Mahmoud, and J. M. Eklund, “Blockchain technology in healthcare: A systematic review,” Healthcare, vol. 7, no. 2, 2019, </a:t>
            </a:r>
            <a:r>
              <a:rPr lang="en-IN" sz="1400" err="1">
                <a:latin typeface="Times New Roman"/>
                <a:cs typeface="Times New Roman"/>
              </a:rPr>
              <a:t>doi</a:t>
            </a:r>
            <a:r>
              <a:rPr lang="en-IN" sz="1400">
                <a:latin typeface="Times New Roman"/>
                <a:cs typeface="Times New Roman"/>
              </a:rPr>
              <a:t>: 10.3390/healthcare7020056. </a:t>
            </a:r>
            <a:endParaRPr lang="en-US" sz="1400">
              <a:latin typeface="Times New Roman"/>
              <a:cs typeface="Times New Roman"/>
            </a:endParaRPr>
          </a:p>
          <a:p>
            <a:pPr algn="just">
              <a:buNone/>
            </a:pPr>
            <a:r>
              <a:rPr lang="en-IN" sz="1400">
                <a:latin typeface="Times New Roman"/>
                <a:cs typeface="Times New Roman"/>
              </a:rPr>
              <a:t>[10] E. </a:t>
            </a:r>
            <a:r>
              <a:rPr lang="en-IN" sz="1400" err="1">
                <a:latin typeface="Times New Roman"/>
                <a:cs typeface="Times New Roman"/>
              </a:rPr>
              <a:t>Nabrawi</a:t>
            </a:r>
            <a:r>
              <a:rPr lang="en-IN" sz="1400">
                <a:latin typeface="Times New Roman"/>
                <a:cs typeface="Times New Roman"/>
              </a:rPr>
              <a:t> and A. Alanazi, “Fraud Detection in Healthcare Insurance Claims Using Machine Learning,” Risks, vol. 11, no. 9, Sep. 2023, </a:t>
            </a:r>
            <a:r>
              <a:rPr lang="en-IN" sz="1400" err="1">
                <a:latin typeface="Times New Roman"/>
                <a:cs typeface="Times New Roman"/>
              </a:rPr>
              <a:t>doi</a:t>
            </a:r>
            <a:r>
              <a:rPr lang="en-IN" sz="1400">
                <a:latin typeface="Times New Roman"/>
                <a:cs typeface="Times New Roman"/>
              </a:rPr>
              <a:t>: 10.3390/risks11090160. </a:t>
            </a:r>
            <a:endParaRPr lang="en-US" sz="1400">
              <a:latin typeface="Times New Roman"/>
              <a:cs typeface="Times New Roman"/>
            </a:endParaRPr>
          </a:p>
          <a:p>
            <a:pPr algn="just">
              <a:buNone/>
            </a:pPr>
            <a:endParaRPr lang="en-IN" sz="1400">
              <a:latin typeface="Times New Roman"/>
              <a:cs typeface="Times New Roman"/>
            </a:endParaRPr>
          </a:p>
          <a:p>
            <a:endParaRPr lang="en-US" sz="2400">
              <a:latin typeface="Times New Roman"/>
              <a:cs typeface="Times New Roman"/>
            </a:endParaRPr>
          </a:p>
          <a:p>
            <a:endParaRPr lang="en-US" sz="1500">
              <a:solidFill>
                <a:srgbClr val="000000"/>
              </a:solidFill>
              <a:latin typeface="Aptos"/>
              <a:cs typeface="Arial"/>
            </a:endParaRPr>
          </a:p>
          <a:p>
            <a:endParaRPr lang="en-US" sz="1500">
              <a:solidFill>
                <a:schemeClr val="tx2"/>
              </a:solidFill>
              <a:latin typeface="Arial"/>
              <a:cs typeface="Arial"/>
            </a:endParaRPr>
          </a:p>
          <a:p>
            <a:endParaRPr lang="en-US" sz="1500">
              <a:solidFill>
                <a:schemeClr val="tx2"/>
              </a:solidFill>
              <a:latin typeface="Arial"/>
              <a:cs typeface="Arial"/>
            </a:endParaRPr>
          </a:p>
          <a:p>
            <a:endParaRPr lang="en-US" sz="1500">
              <a:solidFill>
                <a:schemeClr val="tx2"/>
              </a:solidFill>
              <a:latin typeface="Aptos"/>
              <a:cs typeface="Aria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4D1A91DA-DE52-EA64-9D71-2BB4458640B2}"/>
              </a:ext>
            </a:extLst>
          </p:cNvPr>
          <p:cNvSpPr>
            <a:spLocks noGrp="1"/>
          </p:cNvSpPr>
          <p:nvPr>
            <p:ph type="sldNum" sz="quarter" idx="12"/>
          </p:nvPr>
        </p:nvSpPr>
        <p:spPr/>
        <p:txBody>
          <a:bodyPr/>
          <a:lstStyle/>
          <a:p>
            <a:fld id="{48F63A3B-78C7-47BE-AE5E-E10140E04643}" type="slidenum">
              <a:rPr lang="en-US" dirty="0"/>
              <a:t>26</a:t>
            </a:fld>
            <a:endParaRPr lang="en-US"/>
          </a:p>
        </p:txBody>
      </p:sp>
      <p:sp>
        <p:nvSpPr>
          <p:cNvPr id="7" name="Footer Placeholder 6">
            <a:extLst>
              <a:ext uri="{FF2B5EF4-FFF2-40B4-BE49-F238E27FC236}">
                <a16:creationId xmlns:a16="http://schemas.microsoft.com/office/drawing/2014/main" id="{E254546B-E385-9FE1-0789-E17DF26BE433}"/>
              </a:ext>
            </a:extLst>
          </p:cNvPr>
          <p:cNvSpPr>
            <a:spLocks noGrp="1"/>
          </p:cNvSpPr>
          <p:nvPr>
            <p:ph type="ftr" sz="quarter" idx="11"/>
          </p:nvPr>
        </p:nvSpPr>
        <p:spPr>
          <a:xfrm>
            <a:off x="821267" y="6356350"/>
            <a:ext cx="7782526" cy="544914"/>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568447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F55AD8-38DD-13EB-057D-5F5973DCDF1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378F3B5-3115-06CF-C98C-83DD6E979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A8CC57-B522-F6E6-35E3-B85898333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 name="Group 5">
            <a:extLst>
              <a:ext uri="{FF2B5EF4-FFF2-40B4-BE49-F238E27FC236}">
                <a16:creationId xmlns:a16="http://schemas.microsoft.com/office/drawing/2014/main" id="{79F54CC9-89EB-397D-478B-B7E11C975A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1A434AE9-5E08-9C23-2598-AA2E36302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1689CE4-477E-5ABD-E7A0-D9DAE6B3F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41EA70-9989-78BA-362D-EAA7B0A39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2BF1E3-7099-917E-5850-B5A56F34C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EE7F78C-6856-50C3-97C2-ECED971A9B4E}"/>
              </a:ext>
            </a:extLst>
          </p:cNvPr>
          <p:cNvSpPr>
            <a:spLocks noGrp="1"/>
          </p:cNvSpPr>
          <p:nvPr>
            <p:ph idx="1"/>
          </p:nvPr>
        </p:nvSpPr>
        <p:spPr>
          <a:xfrm>
            <a:off x="165571" y="376480"/>
            <a:ext cx="11744408" cy="5724290"/>
          </a:xfrm>
        </p:spPr>
        <p:txBody>
          <a:bodyPr vert="horz" lIns="91440" tIns="45720" rIns="91440" bIns="45720" rtlCol="0" anchor="t">
            <a:noAutofit/>
          </a:bodyPr>
          <a:lstStyle/>
          <a:p>
            <a:pPr algn="just">
              <a:buNone/>
            </a:pPr>
            <a:r>
              <a:rPr lang="en-IN" sz="1600">
                <a:latin typeface="Times New Roman"/>
                <a:ea typeface="+mn-lt"/>
                <a:cs typeface="Times New Roman"/>
              </a:rPr>
              <a:t>[11] M. A. Mohammed, M. </a:t>
            </a:r>
            <a:r>
              <a:rPr lang="en-IN" sz="1600" err="1">
                <a:latin typeface="Times New Roman"/>
                <a:ea typeface="+mn-lt"/>
                <a:cs typeface="Times New Roman"/>
              </a:rPr>
              <a:t>Boujelben</a:t>
            </a:r>
            <a:r>
              <a:rPr lang="en-IN" sz="1600">
                <a:latin typeface="Times New Roman"/>
                <a:ea typeface="+mn-lt"/>
                <a:cs typeface="Times New Roman"/>
              </a:rPr>
              <a:t>, and M. Abid, “A Novel Approach for Fraud Detection in Blockchain-Based Healthcare Networks Using Machine Learning,” Future Internet, vol. 15, no. 8, 2023, </a:t>
            </a:r>
            <a:r>
              <a:rPr lang="en-IN" sz="1600" err="1">
                <a:latin typeface="Times New Roman"/>
                <a:ea typeface="+mn-lt"/>
                <a:cs typeface="Times New Roman"/>
              </a:rPr>
              <a:t>doi</a:t>
            </a:r>
            <a:r>
              <a:rPr lang="en-IN" sz="1600">
                <a:latin typeface="Times New Roman"/>
                <a:ea typeface="+mn-lt"/>
                <a:cs typeface="Times New Roman"/>
              </a:rPr>
              <a:t>: 10.3390/fi15080250. </a:t>
            </a:r>
            <a:endParaRPr lang="en-US" sz="1600">
              <a:latin typeface="Times New Roman"/>
              <a:ea typeface="+mn-lt"/>
              <a:cs typeface="Times New Roman"/>
            </a:endParaRPr>
          </a:p>
          <a:p>
            <a:pPr algn="just">
              <a:buNone/>
            </a:pPr>
            <a:r>
              <a:rPr lang="en-IN" sz="1600">
                <a:latin typeface="Times New Roman"/>
                <a:ea typeface="+mn-lt"/>
                <a:cs typeface="Times New Roman"/>
              </a:rPr>
              <a:t>[12] S. Agarwal, “An Intelligent Machine Learning Approach for Fraud Detection in Medical Claim Insurance: A Comprehensive Study,” Scholarly Journal of Engineering and Technology, vol. 11, no. 9, pp. 191–200, 2023, </a:t>
            </a:r>
            <a:r>
              <a:rPr lang="en-IN" sz="1600" err="1">
                <a:latin typeface="Times New Roman"/>
                <a:ea typeface="+mn-lt"/>
                <a:cs typeface="Times New Roman"/>
              </a:rPr>
              <a:t>doi</a:t>
            </a:r>
            <a:r>
              <a:rPr lang="en-IN" sz="1600">
                <a:latin typeface="Times New Roman"/>
                <a:ea typeface="+mn-lt"/>
                <a:cs typeface="Times New Roman"/>
              </a:rPr>
              <a:t>: 10.36347/sjet.2023.v11i09.003. </a:t>
            </a:r>
            <a:endParaRPr lang="en-US" sz="1600">
              <a:latin typeface="Times New Roman"/>
              <a:ea typeface="+mn-lt"/>
              <a:cs typeface="Times New Roman"/>
            </a:endParaRPr>
          </a:p>
          <a:p>
            <a:pPr algn="just">
              <a:buNone/>
            </a:pPr>
            <a:r>
              <a:rPr lang="en-IN" sz="1600">
                <a:latin typeface="Times New Roman"/>
                <a:ea typeface="+mn-lt"/>
                <a:cs typeface="Times New Roman"/>
              </a:rPr>
              <a:t>[13] G. </a:t>
            </a:r>
            <a:r>
              <a:rPr lang="en-IN" sz="1600" err="1">
                <a:latin typeface="Times New Roman"/>
                <a:ea typeface="+mn-lt"/>
                <a:cs typeface="Times New Roman"/>
              </a:rPr>
              <a:t>Saldamli</a:t>
            </a:r>
            <a:r>
              <a:rPr lang="en-IN" sz="1600">
                <a:latin typeface="Times New Roman"/>
                <a:ea typeface="+mn-lt"/>
                <a:cs typeface="Times New Roman"/>
              </a:rPr>
              <a:t>, V. Reddy, K. S. Bojja, M. K. Gururaja, Y. </a:t>
            </a:r>
            <a:r>
              <a:rPr lang="en-IN" sz="1600" err="1">
                <a:latin typeface="Times New Roman"/>
                <a:ea typeface="+mn-lt"/>
                <a:cs typeface="Times New Roman"/>
              </a:rPr>
              <a:t>Doddaveerappa</a:t>
            </a:r>
            <a:r>
              <a:rPr lang="en-IN" sz="1600">
                <a:latin typeface="Times New Roman"/>
                <a:ea typeface="+mn-lt"/>
                <a:cs typeface="Times New Roman"/>
              </a:rPr>
              <a:t>, and L. </a:t>
            </a:r>
            <a:r>
              <a:rPr lang="en-IN" sz="1600" err="1">
                <a:latin typeface="Times New Roman"/>
                <a:ea typeface="+mn-lt"/>
                <a:cs typeface="Times New Roman"/>
              </a:rPr>
              <a:t>Tawalbeh</a:t>
            </a:r>
            <a:r>
              <a:rPr lang="en-IN" sz="1600">
                <a:latin typeface="Times New Roman"/>
                <a:ea typeface="+mn-lt"/>
                <a:cs typeface="Times New Roman"/>
              </a:rPr>
              <a:t>, “Health Care Insurance Fraud Detection Using Blockchain,” in Proceedings of the 2020 7th International Conference on Software Defined Systems (SDS), 2020, pp. 145–152, </a:t>
            </a:r>
            <a:r>
              <a:rPr lang="en-IN" sz="1600" err="1">
                <a:latin typeface="Times New Roman"/>
                <a:ea typeface="+mn-lt"/>
                <a:cs typeface="Times New Roman"/>
              </a:rPr>
              <a:t>doi</a:t>
            </a:r>
            <a:r>
              <a:rPr lang="en-IN" sz="1600">
                <a:latin typeface="Times New Roman"/>
                <a:ea typeface="+mn-lt"/>
                <a:cs typeface="Times New Roman"/>
              </a:rPr>
              <a:t>: 10.1109/SDS49854.2020.9143900. </a:t>
            </a:r>
            <a:endParaRPr lang="en-US" sz="1600">
              <a:latin typeface="Times New Roman"/>
              <a:ea typeface="+mn-lt"/>
              <a:cs typeface="Times New Roman"/>
            </a:endParaRPr>
          </a:p>
          <a:p>
            <a:pPr algn="just">
              <a:buNone/>
            </a:pPr>
            <a:r>
              <a:rPr lang="en-IN" sz="1600">
                <a:latin typeface="Times New Roman"/>
                <a:ea typeface="+mn-lt"/>
                <a:cs typeface="Times New Roman"/>
              </a:rPr>
              <a:t>[14] M. Sathya and B. Balakumar, “Insurance Fraud Detection Using Novel Machine Learning Technique,” International Journal of Intelligent Systems and Applications in Engineering (IJISAE), vol. 2022, no. 3, pp. 374–381, 2022, [Online]. Available: </a:t>
            </a:r>
            <a:r>
              <a:rPr lang="en-IN" sz="1600" u="sng">
                <a:latin typeface="Times New Roman"/>
                <a:ea typeface="+mn-lt"/>
                <a:cs typeface="Times New Roman"/>
                <a:hlinkClick r:id="rId2">
                  <a:extLst>
                    <a:ext uri="{A12FA001-AC4F-418D-AE19-62706E023703}">
                      <ahyp:hlinkClr xmlns:ahyp="http://schemas.microsoft.com/office/drawing/2018/hyperlinkcolor" val="tx"/>
                    </a:ext>
                  </a:extLst>
                </a:hlinkClick>
              </a:rPr>
              <a:t>www.ijisae.org</a:t>
            </a:r>
            <a:r>
              <a:rPr lang="en-IN" sz="1600">
                <a:latin typeface="Times New Roman"/>
                <a:ea typeface="+mn-lt"/>
                <a:cs typeface="Times New Roman"/>
              </a:rPr>
              <a:t>. </a:t>
            </a:r>
            <a:endParaRPr lang="en-US" sz="1600">
              <a:latin typeface="Times New Roman"/>
              <a:ea typeface="+mn-lt"/>
              <a:cs typeface="Times New Roman"/>
            </a:endParaRPr>
          </a:p>
          <a:p>
            <a:pPr algn="just">
              <a:buNone/>
            </a:pPr>
            <a:r>
              <a:rPr lang="en-US" sz="1600">
                <a:latin typeface="Times New Roman"/>
                <a:ea typeface="+mn-lt"/>
                <a:cs typeface="Times New Roman"/>
              </a:rPr>
              <a:t>[15] Health Insurance. (2021). Health Insurance in India. [Online]. Available: </a:t>
            </a:r>
            <a:r>
              <a:rPr lang="en-US" sz="1600">
                <a:latin typeface="Times New Roman"/>
                <a:ea typeface="+mn-lt"/>
                <a:cs typeface="Times New Roman"/>
                <a:hlinkClick r:id="rId3">
                  <a:extLst>
                    <a:ext uri="{A12FA001-AC4F-418D-AE19-62706E023703}">
                      <ahyp:hlinkClr xmlns:ahyp="http://schemas.microsoft.com/office/drawing/2018/hyperlinkcolor" val="tx"/>
                    </a:ext>
                  </a:extLst>
                </a:hlinkClick>
              </a:rPr>
              <a:t>https://en.wikipedia.org/wiki/Health_insurance_in_India</a:t>
            </a:r>
            <a:r>
              <a:rPr lang="en-US" sz="1600">
                <a:latin typeface="Times New Roman"/>
                <a:ea typeface="+mn-lt"/>
                <a:cs typeface="Times New Roman"/>
              </a:rPr>
              <a:t> </a:t>
            </a:r>
          </a:p>
          <a:p>
            <a:pPr algn="just">
              <a:buNone/>
            </a:pPr>
            <a:r>
              <a:rPr lang="en-US" sz="1600">
                <a:solidFill>
                  <a:srgbClr val="000000"/>
                </a:solidFill>
                <a:latin typeface="Times New Roman"/>
                <a:cs typeface="Times New Roman"/>
              </a:rPr>
              <a:t>[16] A. </a:t>
            </a:r>
            <a:r>
              <a:rPr lang="en-US" sz="1600" err="1">
                <a:solidFill>
                  <a:srgbClr val="000000"/>
                </a:solidFill>
                <a:latin typeface="Times New Roman"/>
                <a:cs typeface="Times New Roman"/>
              </a:rPr>
              <a:t>Sheshasaayee</a:t>
            </a:r>
            <a:r>
              <a:rPr lang="en-US" sz="1600">
                <a:solidFill>
                  <a:srgbClr val="000000"/>
                </a:solidFill>
                <a:latin typeface="Times New Roman"/>
                <a:cs typeface="Times New Roman"/>
              </a:rPr>
              <a:t> and S. S. Thomas, ``</a:t>
            </a:r>
            <a:r>
              <a:rPr lang="en-US" sz="1600" err="1">
                <a:solidFill>
                  <a:srgbClr val="000000"/>
                </a:solidFill>
                <a:latin typeface="Times New Roman"/>
                <a:cs typeface="Times New Roman"/>
              </a:rPr>
              <a:t>Apurviewof</a:t>
            </a:r>
            <a:r>
              <a:rPr lang="en-US" sz="1600">
                <a:solidFill>
                  <a:srgbClr val="000000"/>
                </a:solidFill>
                <a:latin typeface="Times New Roman"/>
                <a:cs typeface="Times New Roman"/>
              </a:rPr>
              <a:t> the impact of supervised learning methodologies on health insurance fraud detection,'' in Informa- </a:t>
            </a:r>
            <a:r>
              <a:rPr lang="en-US" sz="1600" err="1">
                <a:solidFill>
                  <a:srgbClr val="000000"/>
                </a:solidFill>
                <a:latin typeface="Times New Roman"/>
                <a:cs typeface="Times New Roman"/>
              </a:rPr>
              <a:t>tion</a:t>
            </a:r>
            <a:r>
              <a:rPr lang="en-US" sz="1600">
                <a:solidFill>
                  <a:srgbClr val="000000"/>
                </a:solidFill>
                <a:latin typeface="Times New Roman"/>
                <a:cs typeface="Times New Roman"/>
              </a:rPr>
              <a:t> Systems Design and Intelligent Applications (Advances in Intelligent Systems and Computing). Singapore: Springer, 2018, pp. 978_984.</a:t>
            </a:r>
          </a:p>
          <a:p>
            <a:pPr algn="just">
              <a:buNone/>
            </a:pPr>
            <a:r>
              <a:rPr lang="en-US" sz="1600">
                <a:solidFill>
                  <a:srgbClr val="000000"/>
                </a:solidFill>
                <a:latin typeface="Times New Roman"/>
                <a:cs typeface="Times New Roman"/>
              </a:rPr>
              <a:t>[17] H. K. Patil and R. Seshadri, ``Big data security and privacy issues in healthcare,'' in Proc. IEEE Int. </a:t>
            </a:r>
            <a:r>
              <a:rPr lang="en-US" sz="1600" err="1">
                <a:solidFill>
                  <a:srgbClr val="000000"/>
                </a:solidFill>
                <a:latin typeface="Times New Roman"/>
                <a:cs typeface="Times New Roman"/>
              </a:rPr>
              <a:t>Congr</a:t>
            </a:r>
            <a:r>
              <a:rPr lang="en-US" sz="1600">
                <a:solidFill>
                  <a:srgbClr val="000000"/>
                </a:solidFill>
                <a:latin typeface="Times New Roman"/>
                <a:cs typeface="Times New Roman"/>
              </a:rPr>
              <a:t>. Big Data, Jun. 2014, pp. 762_765.</a:t>
            </a:r>
          </a:p>
          <a:p>
            <a:pPr algn="just">
              <a:buNone/>
            </a:pPr>
            <a:r>
              <a:rPr lang="en-US" sz="1600">
                <a:solidFill>
                  <a:srgbClr val="000000"/>
                </a:solidFill>
                <a:latin typeface="Times New Roman"/>
                <a:cs typeface="Times New Roman"/>
              </a:rPr>
              <a:t>[18] M. Ojha and K. Mathur, ``Proposed application of big data analytics in healthcare at Maharaja </a:t>
            </a:r>
            <a:r>
              <a:rPr lang="en-US" sz="1600" err="1">
                <a:solidFill>
                  <a:srgbClr val="000000"/>
                </a:solidFill>
                <a:latin typeface="Times New Roman"/>
                <a:cs typeface="Times New Roman"/>
              </a:rPr>
              <a:t>Yeshwantrao</a:t>
            </a:r>
            <a:r>
              <a:rPr lang="en-US" sz="1600">
                <a:solidFill>
                  <a:srgbClr val="000000"/>
                </a:solidFill>
                <a:latin typeface="Times New Roman"/>
                <a:cs typeface="Times New Roman"/>
              </a:rPr>
              <a:t> hospital,'' in Proc. 3rd MEC Int. Conf. Big Data Smart City (ICBDSC), Mar. 2016, pp. 1_7.</a:t>
            </a:r>
          </a:p>
          <a:p>
            <a:pPr algn="just">
              <a:buNone/>
            </a:pPr>
            <a:r>
              <a:rPr lang="en-US" sz="1600">
                <a:solidFill>
                  <a:srgbClr val="000000"/>
                </a:solidFill>
                <a:latin typeface="Times New Roman"/>
                <a:cs typeface="Times New Roman"/>
              </a:rPr>
              <a:t>[19] M. Eling and M. Lehmann, ``The impact of digitalization on the insurance value chain and the insurability of risks,'' Geneva Papers Risk Insurance- Issues </a:t>
            </a:r>
            <a:r>
              <a:rPr lang="en-US" sz="1600" err="1">
                <a:solidFill>
                  <a:srgbClr val="000000"/>
                </a:solidFill>
                <a:latin typeface="Times New Roman"/>
                <a:cs typeface="Times New Roman"/>
              </a:rPr>
              <a:t>Pract</a:t>
            </a:r>
            <a:r>
              <a:rPr lang="en-US" sz="1600">
                <a:solidFill>
                  <a:srgbClr val="000000"/>
                </a:solidFill>
                <a:latin typeface="Times New Roman"/>
                <a:cs typeface="Times New Roman"/>
              </a:rPr>
              <a:t>., vol. 43, no. 3, pp. 359_396, Jul. 2018.</a:t>
            </a:r>
          </a:p>
          <a:p>
            <a:pPr algn="just">
              <a:buNone/>
            </a:pPr>
            <a:r>
              <a:rPr lang="en-US" sz="1600">
                <a:solidFill>
                  <a:srgbClr val="000000"/>
                </a:solidFill>
                <a:latin typeface="Times New Roman"/>
                <a:cs typeface="Times New Roman"/>
              </a:rPr>
              <a:t>[20] K. M. Kumar, S. Tejasree, and S. Swarnalatha, ``Effective implementation of data segregation &amp; extraction using big data in </a:t>
            </a:r>
            <a:r>
              <a:rPr lang="en-US" sz="1600" err="1">
                <a:solidFill>
                  <a:srgbClr val="000000"/>
                </a:solidFill>
                <a:latin typeface="Times New Roman"/>
                <a:cs typeface="Times New Roman"/>
              </a:rPr>
              <a:t>E_Health</a:t>
            </a:r>
            <a:r>
              <a:rPr lang="en-US" sz="1600">
                <a:solidFill>
                  <a:srgbClr val="000000"/>
                </a:solidFill>
                <a:latin typeface="Times New Roman"/>
                <a:cs typeface="Times New Roman"/>
              </a:rPr>
              <a:t> insurance as a service,'' in Proc. 3rd Int. Conf. Adv. </a:t>
            </a:r>
            <a:r>
              <a:rPr lang="en-US" sz="1600" err="1">
                <a:solidFill>
                  <a:srgbClr val="000000"/>
                </a:solidFill>
                <a:latin typeface="Times New Roman"/>
                <a:cs typeface="Times New Roman"/>
              </a:rPr>
              <a:t>Comput</a:t>
            </a:r>
            <a:r>
              <a:rPr lang="en-US" sz="1600">
                <a:solidFill>
                  <a:srgbClr val="000000"/>
                </a:solidFill>
                <a:latin typeface="Times New Roman"/>
                <a:cs typeface="Times New Roman"/>
              </a:rPr>
              <a:t>. Commun. Syst. (ICACCS), Jan. 2016, pp. 1_5.</a:t>
            </a:r>
          </a:p>
          <a:p>
            <a:pPr algn="just">
              <a:buNone/>
            </a:pPr>
            <a:endParaRPr lang="en-US" sz="1400">
              <a:solidFill>
                <a:srgbClr val="000000"/>
              </a:solidFill>
              <a:latin typeface="Times New Roman"/>
              <a:cs typeface="Times New Roman"/>
            </a:endParaRPr>
          </a:p>
          <a:p>
            <a:pPr marL="0" indent="0">
              <a:buNone/>
            </a:pPr>
            <a:endParaRPr lang="en-US" sz="1400">
              <a:solidFill>
                <a:schemeClr val="tx2"/>
              </a:solidFill>
              <a:latin typeface="Times New Roman"/>
              <a:cs typeface="Times New Roman"/>
            </a:endParaRPr>
          </a:p>
        </p:txBody>
      </p:sp>
      <p:grpSp>
        <p:nvGrpSpPr>
          <p:cNvPr id="18" name="Group 17">
            <a:extLst>
              <a:ext uri="{FF2B5EF4-FFF2-40B4-BE49-F238E27FC236}">
                <a16:creationId xmlns:a16="http://schemas.microsoft.com/office/drawing/2014/main" id="{F0FF56DA-6EFF-F6EC-EFAF-5B1FE34A4A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05A72A57-8F7E-2B15-1615-0586C660C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C585647-FF92-909E-A2C1-1811405F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1F93F6D-D200-5FBC-17C5-99CB003C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1FDE3DA-FDF8-7E4E-B40B-B37528083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lide Number Placeholder 6">
            <a:extLst>
              <a:ext uri="{FF2B5EF4-FFF2-40B4-BE49-F238E27FC236}">
                <a16:creationId xmlns:a16="http://schemas.microsoft.com/office/drawing/2014/main" id="{3671272E-4571-6814-8092-4A7FE58D0701}"/>
              </a:ext>
            </a:extLst>
          </p:cNvPr>
          <p:cNvSpPr>
            <a:spLocks noGrp="1"/>
          </p:cNvSpPr>
          <p:nvPr>
            <p:ph type="sldNum" sz="quarter" idx="12"/>
          </p:nvPr>
        </p:nvSpPr>
        <p:spPr/>
        <p:txBody>
          <a:bodyPr/>
          <a:lstStyle/>
          <a:p>
            <a:fld id="{48F63A3B-78C7-47BE-AE5E-E10140E04643}" type="slidenum">
              <a:rPr lang="en-US" dirty="0"/>
              <a:t>27</a:t>
            </a:fld>
            <a:endParaRPr lang="en-US"/>
          </a:p>
        </p:txBody>
      </p:sp>
      <p:sp>
        <p:nvSpPr>
          <p:cNvPr id="10" name="Footer Placeholder 9">
            <a:extLst>
              <a:ext uri="{FF2B5EF4-FFF2-40B4-BE49-F238E27FC236}">
                <a16:creationId xmlns:a16="http://schemas.microsoft.com/office/drawing/2014/main" id="{94660B09-9FA2-8B0A-4FB1-5F53E9BC6686}"/>
              </a:ext>
            </a:extLst>
          </p:cNvPr>
          <p:cNvSpPr>
            <a:spLocks noGrp="1"/>
          </p:cNvSpPr>
          <p:nvPr>
            <p:ph type="ftr" sz="quarter" idx="11"/>
          </p:nvPr>
        </p:nvSpPr>
        <p:spPr>
          <a:xfrm>
            <a:off x="639839" y="6356350"/>
            <a:ext cx="7977689" cy="546553"/>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332930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CBEDBD9-902B-F636-578C-A5FABAB42C92}"/>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Times New Roman"/>
                <a:cs typeface="Times New Roman"/>
              </a:rPr>
              <a:t>CONFERENCE DETAILS</a:t>
            </a:r>
            <a:endParaRPr lang="en-US" sz="3600">
              <a:solidFill>
                <a:schemeClr val="tx2"/>
              </a:solidFill>
            </a:endParaRPr>
          </a:p>
        </p:txBody>
      </p:sp>
      <p:sp>
        <p:nvSpPr>
          <p:cNvPr id="3" name="Content Placeholder 2">
            <a:extLst>
              <a:ext uri="{FF2B5EF4-FFF2-40B4-BE49-F238E27FC236}">
                <a16:creationId xmlns:a16="http://schemas.microsoft.com/office/drawing/2014/main" id="{8D5B37F5-AD0E-0AC1-3302-B1588734D394}"/>
              </a:ext>
            </a:extLst>
          </p:cNvPr>
          <p:cNvSpPr>
            <a:spLocks noGrp="1"/>
          </p:cNvSpPr>
          <p:nvPr>
            <p:ph idx="1"/>
          </p:nvPr>
        </p:nvSpPr>
        <p:spPr>
          <a:xfrm>
            <a:off x="5562600" y="804672"/>
            <a:ext cx="5792724" cy="5230368"/>
          </a:xfrm>
        </p:spPr>
        <p:txBody>
          <a:bodyPr vert="horz" lIns="91440" tIns="45720" rIns="91440" bIns="45720" rtlCol="0" anchor="ctr">
            <a:normAutofit/>
          </a:bodyPr>
          <a:lstStyle/>
          <a:p>
            <a:pPr marL="0" indent="0">
              <a:buNone/>
            </a:pPr>
            <a:r>
              <a:rPr lang="en-US">
                <a:solidFill>
                  <a:schemeClr val="tx2"/>
                </a:solidFill>
                <a:latin typeface="Times New Roman"/>
                <a:cs typeface="Times New Roman"/>
              </a:rPr>
              <a:t>Presented our paper titled "HealthCare Insurance Fraud Detection using Blockchain and AI" in the 8th INTERNATIONAL CONFERENCE - </a:t>
            </a:r>
            <a:r>
              <a:rPr lang="en-US" b="1">
                <a:solidFill>
                  <a:schemeClr val="tx2"/>
                </a:solidFill>
                <a:latin typeface="Times New Roman"/>
                <a:cs typeface="Times New Roman"/>
              </a:rPr>
              <a:t>ICONIC 2K25</a:t>
            </a:r>
            <a:r>
              <a:rPr lang="en-US">
                <a:solidFill>
                  <a:schemeClr val="tx2"/>
                </a:solidFill>
                <a:latin typeface="Times New Roman"/>
                <a:cs typeface="Times New Roman"/>
              </a:rPr>
              <a:t> held at Panimalar Engineering College on 22.03.2025.</a:t>
            </a:r>
            <a:endParaRPr lang="en-US">
              <a:solidFill>
                <a:schemeClr val="tx2"/>
              </a:solidFill>
            </a:endParaRPr>
          </a:p>
        </p:txBody>
      </p:sp>
      <p:sp>
        <p:nvSpPr>
          <p:cNvPr id="4" name="Footer Placeholder 3">
            <a:extLst>
              <a:ext uri="{FF2B5EF4-FFF2-40B4-BE49-F238E27FC236}">
                <a16:creationId xmlns:a16="http://schemas.microsoft.com/office/drawing/2014/main" id="{523CDD4A-FCFF-8288-B8E0-023792CBB7A6}"/>
              </a:ext>
            </a:extLst>
          </p:cNvPr>
          <p:cNvSpPr>
            <a:spLocks noGrp="1"/>
          </p:cNvSpPr>
          <p:nvPr>
            <p:ph type="ftr" sz="quarter" idx="11"/>
          </p:nvPr>
        </p:nvSpPr>
        <p:spPr>
          <a:xfrm>
            <a:off x="857553" y="6356350"/>
            <a:ext cx="7295847" cy="679601"/>
          </a:xfrm>
        </p:spPr>
        <p:txBody>
          <a:bodyPr>
            <a:normAutofit/>
          </a:bodyPr>
          <a:lstStyle/>
          <a:p>
            <a:pPr>
              <a:lnSpc>
                <a:spcPct val="90000"/>
              </a:lnSpc>
              <a:spcAft>
                <a:spcPts val="600"/>
              </a:spcAft>
            </a:pPr>
            <a:r>
              <a:rPr lang="en-US" sz="1000"/>
              <a:t>   03.04.2025                                                                                  Healthcare Insurance Fraud Detection Using Blockchain and AI    ​ </a:t>
            </a:r>
          </a:p>
        </p:txBody>
      </p:sp>
      <p:sp>
        <p:nvSpPr>
          <p:cNvPr id="5" name="Slide Number Placeholder 4">
            <a:extLst>
              <a:ext uri="{FF2B5EF4-FFF2-40B4-BE49-F238E27FC236}">
                <a16:creationId xmlns:a16="http://schemas.microsoft.com/office/drawing/2014/main" id="{69EC0664-17AC-A13A-58DC-B575534781A5}"/>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dirty="0"/>
              <a:pPr>
                <a:spcAft>
                  <a:spcPts val="600"/>
                </a:spcAft>
              </a:pPr>
              <a:t>28</a:t>
            </a:fld>
            <a:endParaRPr lang="en-US"/>
          </a:p>
        </p:txBody>
      </p:sp>
    </p:spTree>
    <p:extLst>
      <p:ext uri="{BB962C8B-B14F-4D97-AF65-F5344CB8AC3E}">
        <p14:creationId xmlns:p14="http://schemas.microsoft.com/office/powerpoint/2010/main" val="2542604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84F9D5E-EE0A-09C8-432D-CF54970A4138}"/>
              </a:ext>
            </a:extLst>
          </p:cNvPr>
          <p:cNvSpPr>
            <a:spLocks noGrp="1"/>
          </p:cNvSpPr>
          <p:nvPr>
            <p:ph type="title"/>
          </p:nvPr>
        </p:nvSpPr>
        <p:spPr>
          <a:xfrm>
            <a:off x="2011830" y="3050674"/>
            <a:ext cx="8156247" cy="746171"/>
          </a:xfrm>
        </p:spPr>
        <p:txBody>
          <a:bodyPr vert="horz" lIns="91440" tIns="45720" rIns="91440" bIns="45720" rtlCol="0" anchor="b">
            <a:normAutofit fontScale="90000"/>
          </a:bodyPr>
          <a:lstStyle/>
          <a:p>
            <a:pPr algn="ctr"/>
            <a:r>
              <a:rPr lang="en-US" sz="5200" b="1" kern="1200">
                <a:solidFill>
                  <a:schemeClr val="tx2"/>
                </a:solidFill>
                <a:latin typeface="Times New Roman"/>
                <a:cs typeface="Times New Roman"/>
              </a:rPr>
              <a:t>THANK YOU</a:t>
            </a:r>
          </a:p>
        </p:txBody>
      </p:sp>
      <p:grpSp>
        <p:nvGrpSpPr>
          <p:cNvPr id="14" name="Group 13">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1" name="Freeform: Shape 20">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E4F18DAE-58D6-BB41-C220-F055F1DF0A11}"/>
              </a:ext>
            </a:extLst>
          </p:cNvPr>
          <p:cNvSpPr>
            <a:spLocks noGrp="1"/>
          </p:cNvSpPr>
          <p:nvPr>
            <p:ph type="ftr" sz="quarter" idx="11"/>
          </p:nvPr>
        </p:nvSpPr>
        <p:spPr>
          <a:xfrm>
            <a:off x="1208315" y="6356350"/>
            <a:ext cx="6945085" cy="498172"/>
          </a:xfrm>
        </p:spPr>
        <p:txBody>
          <a:bodyPr vert="horz" lIns="91440" tIns="45720" rIns="91440" bIns="45720" rtlCol="0" anchor="ctr">
            <a:normAutofit/>
          </a:bodyPr>
          <a:lstStyle/>
          <a:p>
            <a:pPr>
              <a:lnSpc>
                <a:spcPct val="90000"/>
              </a:lnSpc>
              <a:spcAft>
                <a:spcPts val="600"/>
              </a:spcAft>
            </a:pPr>
            <a:r>
              <a:rPr lang="en-US" sz="1000" kern="1200">
                <a:solidFill>
                  <a:schemeClr val="tx1">
                    <a:tint val="75000"/>
                  </a:schemeClr>
                </a:solidFill>
                <a:latin typeface="+mn-lt"/>
                <a:ea typeface="+mn-ea"/>
                <a:cs typeface="+mn-cs"/>
              </a:rPr>
              <a:t>   03.04.2025</a:t>
            </a:r>
            <a:r>
              <a:rPr lang="en-US" sz="1000">
                <a:solidFill>
                  <a:schemeClr val="tx1">
                    <a:tint val="75000"/>
                  </a:schemeClr>
                </a:solidFill>
              </a:rPr>
              <a:t>                     </a:t>
            </a:r>
            <a:r>
              <a:rPr lang="en-US" sz="1000" kern="1200">
                <a:solidFill>
                  <a:schemeClr val="tx1">
                    <a:tint val="75000"/>
                  </a:schemeClr>
                </a:solidFill>
                <a:latin typeface="+mn-lt"/>
                <a:ea typeface="+mn-ea"/>
                <a:cs typeface="+mn-cs"/>
              </a:rPr>
              <a:t> </a:t>
            </a:r>
            <a:r>
              <a:rPr lang="en-US" sz="1000">
                <a:solidFill>
                  <a:schemeClr val="tx1">
                    <a:tint val="75000"/>
                  </a:schemeClr>
                </a:solidFill>
              </a:rPr>
              <a:t>                                                                    </a:t>
            </a:r>
            <a:r>
              <a:rPr lang="en-US" sz="1000" kern="1200">
                <a:solidFill>
                  <a:schemeClr val="tx1">
                    <a:tint val="75000"/>
                  </a:schemeClr>
                </a:solidFill>
                <a:latin typeface="+mn-lt"/>
                <a:ea typeface="+mn-ea"/>
                <a:cs typeface="+mn-cs"/>
              </a:rPr>
              <a:t>Healthcare Insurance Fraud Detection Using Blockchain and AI    ​ </a:t>
            </a:r>
          </a:p>
        </p:txBody>
      </p:sp>
      <p:sp>
        <p:nvSpPr>
          <p:cNvPr id="5" name="Slide Number Placeholder 4">
            <a:extLst>
              <a:ext uri="{FF2B5EF4-FFF2-40B4-BE49-F238E27FC236}">
                <a16:creationId xmlns:a16="http://schemas.microsoft.com/office/drawing/2014/main" id="{B1AD8C03-4E52-FB81-5664-B310FC2DF20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a:solidFill>
                  <a:schemeClr val="tx1">
                    <a:tint val="75000"/>
                  </a:schemeClr>
                </a:solidFill>
              </a:rPr>
              <a:pPr>
                <a:spcAft>
                  <a:spcPts val="600"/>
                </a:spcAft>
              </a:pPr>
              <a:t>29</a:t>
            </a:fld>
            <a:endParaRPr lang="en-US">
              <a:solidFill>
                <a:schemeClr val="tx1">
                  <a:tint val="75000"/>
                </a:schemeClr>
              </a:solidFill>
            </a:endParaRPr>
          </a:p>
        </p:txBody>
      </p:sp>
    </p:spTree>
    <p:extLst>
      <p:ext uri="{BB962C8B-B14F-4D97-AF65-F5344CB8AC3E}">
        <p14:creationId xmlns:p14="http://schemas.microsoft.com/office/powerpoint/2010/main" val="416717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862BA3C-68A5-6362-5586-C0D2A970E3F2}"/>
              </a:ext>
            </a:extLst>
          </p:cNvPr>
          <p:cNvSpPr>
            <a:spLocks noGrp="1"/>
          </p:cNvSpPr>
          <p:nvPr>
            <p:ph type="title"/>
          </p:nvPr>
        </p:nvSpPr>
        <p:spPr>
          <a:xfrm>
            <a:off x="1179226" y="1229018"/>
            <a:ext cx="9833548" cy="214852"/>
          </a:xfrm>
        </p:spPr>
        <p:txBody>
          <a:bodyPr anchor="b">
            <a:noAutofit/>
          </a:bodyPr>
          <a:lstStyle/>
          <a:p>
            <a:pPr algn="ctr"/>
            <a:r>
              <a:rPr lang="en-US" sz="4000" b="1">
                <a:solidFill>
                  <a:srgbClr val="FF0000"/>
                </a:solidFill>
                <a:latin typeface="Times New Roman"/>
                <a:cs typeface="Times New Roman"/>
              </a:rPr>
              <a:t> </a:t>
            </a:r>
            <a:r>
              <a:rPr lang="en-US" sz="4000" b="1">
                <a:solidFill>
                  <a:schemeClr val="tx2"/>
                </a:solidFill>
                <a:latin typeface="Times New Roman"/>
                <a:cs typeface="Times New Roman"/>
              </a:rPr>
              <a:t>INTRODUCTION</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A62CCD9-23D9-A605-2264-425C2DD89C5D}"/>
              </a:ext>
            </a:extLst>
          </p:cNvPr>
          <p:cNvSpPr>
            <a:spLocks noGrp="1"/>
          </p:cNvSpPr>
          <p:nvPr>
            <p:ph idx="1"/>
          </p:nvPr>
        </p:nvSpPr>
        <p:spPr>
          <a:xfrm>
            <a:off x="786320" y="1724167"/>
            <a:ext cx="10583641" cy="4634694"/>
          </a:xfrm>
        </p:spPr>
        <p:txBody>
          <a:bodyPr vert="horz" lIns="91440" tIns="45720" rIns="91440" bIns="45720" rtlCol="0" anchor="t">
            <a:noAutofit/>
          </a:bodyPr>
          <a:lstStyle/>
          <a:p>
            <a:pPr marL="0" indent="0">
              <a:buNone/>
            </a:pPr>
            <a:r>
              <a:rPr lang="en-US">
                <a:solidFill>
                  <a:schemeClr val="tx2"/>
                </a:solidFill>
                <a:latin typeface="Times New Roman"/>
                <a:ea typeface="+mn-lt"/>
                <a:cs typeface="+mn-lt"/>
              </a:rPr>
              <a:t>Health insurance fraud is a major global issue, causing billions in losses and eroding trust in healthcare. It accounts for 6-10% of total healthcare expenses, with India alone facing ₹10,000 crore in losses annually.</a:t>
            </a:r>
            <a:endParaRPr lang="en-US">
              <a:solidFill>
                <a:schemeClr val="tx2"/>
              </a:solidFill>
              <a:latin typeface="Times New Roman"/>
              <a:ea typeface="+mn-lt"/>
              <a:cs typeface="Times New Roman"/>
            </a:endParaRPr>
          </a:p>
          <a:p>
            <a:pPr marL="0" indent="0">
              <a:buNone/>
            </a:pPr>
            <a:r>
              <a:rPr lang="en-US">
                <a:solidFill>
                  <a:schemeClr val="tx2"/>
                </a:solidFill>
                <a:latin typeface="Times New Roman"/>
                <a:ea typeface="+mn-lt"/>
                <a:cs typeface="+mn-lt"/>
              </a:rPr>
              <a:t> Fraudulent activities inflate insurance premiums by 10-15%, burdening genuine policyholders. However, 65% of insurers still rely on outdated detection methods, making it harder to catch emerging fraud tactics like AI-generated fake documents.</a:t>
            </a:r>
            <a:endParaRPr lang="en-US">
              <a:solidFill>
                <a:schemeClr val="tx2"/>
              </a:solidFill>
              <a:latin typeface="Times New Roman"/>
              <a:ea typeface="+mn-lt"/>
              <a:cs typeface="Times New Roman"/>
            </a:endParaRPr>
          </a:p>
          <a:p>
            <a:pPr marL="0" indent="0">
              <a:buNone/>
            </a:pPr>
            <a:r>
              <a:rPr lang="en-US">
                <a:solidFill>
                  <a:schemeClr val="tx2"/>
                </a:solidFill>
                <a:latin typeface="Times New Roman"/>
                <a:ea typeface="+mn-lt"/>
                <a:cs typeface="+mn-lt"/>
              </a:rPr>
              <a:t> To address this, our solution integrates blockchain for secure, transparent data and AI for advanced fraud detection.</a:t>
            </a:r>
            <a:endParaRPr lang="en-US">
              <a:solidFill>
                <a:schemeClr val="tx2"/>
              </a:solidFill>
              <a:latin typeface="Times New Roman"/>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1D51F9C6-0B06-CC1F-D657-FB4167E8B463}"/>
              </a:ext>
            </a:extLst>
          </p:cNvPr>
          <p:cNvSpPr>
            <a:spLocks noGrp="1"/>
          </p:cNvSpPr>
          <p:nvPr>
            <p:ph type="sldNum" sz="quarter" idx="12"/>
          </p:nvPr>
        </p:nvSpPr>
        <p:spPr/>
        <p:txBody>
          <a:bodyPr/>
          <a:lstStyle/>
          <a:p>
            <a:fld id="{48F63A3B-78C7-47BE-AE5E-E10140E04643}" type="slidenum">
              <a:rPr lang="en-US" dirty="0"/>
              <a:t>3</a:t>
            </a:fld>
            <a:endParaRPr lang="en-US"/>
          </a:p>
        </p:txBody>
      </p:sp>
      <p:sp>
        <p:nvSpPr>
          <p:cNvPr id="7" name="Footer Placeholder 6">
            <a:extLst>
              <a:ext uri="{FF2B5EF4-FFF2-40B4-BE49-F238E27FC236}">
                <a16:creationId xmlns:a16="http://schemas.microsoft.com/office/drawing/2014/main" id="{848F189E-E3E0-634F-4E9C-C671B65208D7}"/>
              </a:ext>
            </a:extLst>
          </p:cNvPr>
          <p:cNvSpPr>
            <a:spLocks noGrp="1"/>
          </p:cNvSpPr>
          <p:nvPr>
            <p:ph type="ftr" sz="quarter" idx="11"/>
          </p:nvPr>
        </p:nvSpPr>
        <p:spPr>
          <a:xfrm>
            <a:off x="863600" y="6356350"/>
            <a:ext cx="7741618" cy="36684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83340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3E108EF-70B4-B7EE-8A83-FB05BC15B1D8}"/>
              </a:ext>
            </a:extLst>
          </p:cNvPr>
          <p:cNvSpPr>
            <a:spLocks noGrp="1"/>
          </p:cNvSpPr>
          <p:nvPr>
            <p:ph type="title"/>
          </p:nvPr>
        </p:nvSpPr>
        <p:spPr>
          <a:xfrm rot="-10800000" flipV="1">
            <a:off x="1179226" y="436481"/>
            <a:ext cx="9833548" cy="792537"/>
          </a:xfrm>
        </p:spPr>
        <p:txBody>
          <a:bodyPr anchor="b">
            <a:normAutofit/>
          </a:bodyPr>
          <a:lstStyle/>
          <a:p>
            <a:pPr algn="ctr"/>
            <a:r>
              <a:rPr lang="en-US" sz="3600" b="1">
                <a:solidFill>
                  <a:schemeClr val="tx2"/>
                </a:solidFill>
                <a:latin typeface="Times New Roman"/>
                <a:cs typeface="Times New Roman"/>
              </a:rPr>
              <a:t>OBJECTIVE</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15D3926-EA08-CA5B-EF33-2DEEAC05E2CF}"/>
              </a:ext>
            </a:extLst>
          </p:cNvPr>
          <p:cNvSpPr>
            <a:spLocks noGrp="1"/>
          </p:cNvSpPr>
          <p:nvPr>
            <p:ph idx="1"/>
          </p:nvPr>
        </p:nvSpPr>
        <p:spPr>
          <a:xfrm>
            <a:off x="745699" y="1717164"/>
            <a:ext cx="10714609" cy="4420382"/>
          </a:xfrm>
        </p:spPr>
        <p:txBody>
          <a:bodyPr vert="horz" lIns="91440" tIns="45720" rIns="91440" bIns="45720" rtlCol="0" anchor="t">
            <a:noAutofit/>
          </a:bodyPr>
          <a:lstStyle/>
          <a:p>
            <a:pPr marL="0" indent="0" algn="just">
              <a:buNone/>
            </a:pPr>
            <a:endParaRPr lang="en-US" sz="1800" b="1">
              <a:solidFill>
                <a:schemeClr val="tx2"/>
              </a:solidFill>
            </a:endParaRPr>
          </a:p>
          <a:p>
            <a:pPr marL="0" indent="0" algn="just">
              <a:buNone/>
            </a:pPr>
            <a:r>
              <a:rPr lang="en-US">
                <a:solidFill>
                  <a:schemeClr val="tx2"/>
                </a:solidFill>
                <a:latin typeface="Times New Roman"/>
                <a:ea typeface="+mn-lt"/>
                <a:cs typeface="+mn-lt"/>
              </a:rPr>
              <a:t>The objective of this presentation is to highlight the growing issue of health insurance fraud, its financial impact, and the limitations of traditional detection methods. </a:t>
            </a:r>
            <a:endParaRPr lang="en-US">
              <a:solidFill>
                <a:schemeClr val="tx2"/>
              </a:solidFill>
              <a:latin typeface="Times New Roman"/>
              <a:ea typeface="+mn-lt"/>
              <a:cs typeface="Times New Roman"/>
            </a:endParaRPr>
          </a:p>
          <a:p>
            <a:pPr marL="0" indent="0" algn="just">
              <a:buNone/>
            </a:pPr>
            <a:r>
              <a:rPr lang="en-US">
                <a:solidFill>
                  <a:schemeClr val="tx2"/>
                </a:solidFill>
                <a:latin typeface="Times New Roman"/>
                <a:ea typeface="+mn-lt"/>
                <a:cs typeface="+mn-lt"/>
              </a:rPr>
              <a:t>We aim to propose an innovative solution integrating blockchain for data security and AI for advanced fraud detection. </a:t>
            </a:r>
            <a:endParaRPr lang="en-US">
              <a:solidFill>
                <a:schemeClr val="tx2"/>
              </a:solidFill>
              <a:latin typeface="Times New Roman"/>
              <a:cs typeface="Times New Roman"/>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5D5FC608-52F3-A1A1-F5FA-5187A70345D0}"/>
              </a:ext>
            </a:extLst>
          </p:cNvPr>
          <p:cNvSpPr>
            <a:spLocks noGrp="1"/>
          </p:cNvSpPr>
          <p:nvPr>
            <p:ph type="sldNum" sz="quarter" idx="12"/>
          </p:nvPr>
        </p:nvSpPr>
        <p:spPr/>
        <p:txBody>
          <a:bodyPr/>
          <a:lstStyle/>
          <a:p>
            <a:fld id="{48F63A3B-78C7-47BE-AE5E-E10140E04643}" type="slidenum">
              <a:rPr lang="en-US" dirty="0"/>
              <a:t>4</a:t>
            </a:fld>
            <a:endParaRPr lang="en-US"/>
          </a:p>
        </p:txBody>
      </p:sp>
      <p:sp>
        <p:nvSpPr>
          <p:cNvPr id="7" name="Footer Placeholder 6">
            <a:extLst>
              <a:ext uri="{FF2B5EF4-FFF2-40B4-BE49-F238E27FC236}">
                <a16:creationId xmlns:a16="http://schemas.microsoft.com/office/drawing/2014/main" id="{BF5221A2-AD87-AE8E-A2DA-27A922D75F04}"/>
              </a:ext>
            </a:extLst>
          </p:cNvPr>
          <p:cNvSpPr>
            <a:spLocks noGrp="1"/>
          </p:cNvSpPr>
          <p:nvPr>
            <p:ph type="ftr" sz="quarter" idx="11"/>
          </p:nvPr>
        </p:nvSpPr>
        <p:spPr>
          <a:xfrm>
            <a:off x="990600" y="6356350"/>
            <a:ext cx="7459850" cy="553113"/>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89029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52E3-0481-D6E9-E2BC-C968F9A47141}"/>
              </a:ext>
            </a:extLst>
          </p:cNvPr>
          <p:cNvSpPr>
            <a:spLocks noGrp="1"/>
          </p:cNvSpPr>
          <p:nvPr>
            <p:ph type="title"/>
          </p:nvPr>
        </p:nvSpPr>
        <p:spPr>
          <a:xfrm rot="10800000" flipV="1">
            <a:off x="1879501" y="163586"/>
            <a:ext cx="8102799" cy="95015"/>
          </a:xfrm>
        </p:spPr>
        <p:txBody>
          <a:bodyPr>
            <a:noAutofit/>
          </a:bodyPr>
          <a:lstStyle/>
          <a:p>
            <a:pPr algn="ctr"/>
            <a:r>
              <a:rPr lang="en-US" sz="3200" b="1">
                <a:latin typeface="Times New Roman"/>
                <a:cs typeface="Times New Roman"/>
              </a:rPr>
              <a:t>LITERATURE SURVEY</a:t>
            </a:r>
          </a:p>
        </p:txBody>
      </p:sp>
      <p:graphicFrame>
        <p:nvGraphicFramePr>
          <p:cNvPr id="5" name="Content Placeholder 4">
            <a:extLst>
              <a:ext uri="{FF2B5EF4-FFF2-40B4-BE49-F238E27FC236}">
                <a16:creationId xmlns:a16="http://schemas.microsoft.com/office/drawing/2014/main" id="{A3C14E0D-E082-723D-4B46-ED1F9F7460D7}"/>
              </a:ext>
            </a:extLst>
          </p:cNvPr>
          <p:cNvGraphicFramePr>
            <a:graphicFrameLocks noGrp="1"/>
          </p:cNvGraphicFramePr>
          <p:nvPr>
            <p:ph idx="1"/>
            <p:extLst>
              <p:ext uri="{D42A27DB-BD31-4B8C-83A1-F6EECF244321}">
                <p14:modId xmlns:p14="http://schemas.microsoft.com/office/powerpoint/2010/main" val="1717976842"/>
              </p:ext>
            </p:extLst>
          </p:nvPr>
        </p:nvGraphicFramePr>
        <p:xfrm>
          <a:off x="121920" y="508000"/>
          <a:ext cx="11958707" cy="6102030"/>
        </p:xfrm>
        <a:graphic>
          <a:graphicData uri="http://schemas.openxmlformats.org/drawingml/2006/table">
            <a:tbl>
              <a:tblPr firstRow="1" bandRow="1">
                <a:tableStyleId>{5C22544A-7EE6-4342-B048-85BDC9FD1C3A}</a:tableStyleId>
              </a:tblPr>
              <a:tblGrid>
                <a:gridCol w="868679">
                  <a:extLst>
                    <a:ext uri="{9D8B030D-6E8A-4147-A177-3AD203B41FA5}">
                      <a16:colId xmlns:a16="http://schemas.microsoft.com/office/drawing/2014/main" val="128258861"/>
                    </a:ext>
                  </a:extLst>
                </a:gridCol>
                <a:gridCol w="1097280">
                  <a:extLst>
                    <a:ext uri="{9D8B030D-6E8A-4147-A177-3AD203B41FA5}">
                      <a16:colId xmlns:a16="http://schemas.microsoft.com/office/drawing/2014/main" val="2890934840"/>
                    </a:ext>
                  </a:extLst>
                </a:gridCol>
                <a:gridCol w="3319395">
                  <a:extLst>
                    <a:ext uri="{9D8B030D-6E8A-4147-A177-3AD203B41FA5}">
                      <a16:colId xmlns:a16="http://schemas.microsoft.com/office/drawing/2014/main" val="1052798146"/>
                    </a:ext>
                  </a:extLst>
                </a:gridCol>
                <a:gridCol w="2078180">
                  <a:extLst>
                    <a:ext uri="{9D8B030D-6E8A-4147-A177-3AD203B41FA5}">
                      <a16:colId xmlns:a16="http://schemas.microsoft.com/office/drawing/2014/main" val="3790094798"/>
                    </a:ext>
                  </a:extLst>
                </a:gridCol>
                <a:gridCol w="2583493">
                  <a:extLst>
                    <a:ext uri="{9D8B030D-6E8A-4147-A177-3AD203B41FA5}">
                      <a16:colId xmlns:a16="http://schemas.microsoft.com/office/drawing/2014/main" val="703247990"/>
                    </a:ext>
                  </a:extLst>
                </a:gridCol>
                <a:gridCol w="2011680">
                  <a:extLst>
                    <a:ext uri="{9D8B030D-6E8A-4147-A177-3AD203B41FA5}">
                      <a16:colId xmlns:a16="http://schemas.microsoft.com/office/drawing/2014/main" val="2737934586"/>
                    </a:ext>
                  </a:extLst>
                </a:gridCol>
              </a:tblGrid>
              <a:tr h="535288">
                <a:tc>
                  <a:txBody>
                    <a:bodyPr/>
                    <a:lstStyle/>
                    <a:p>
                      <a:pPr algn="ctr"/>
                      <a:r>
                        <a:rPr lang="en-US" sz="1800">
                          <a:solidFill>
                            <a:schemeClr val="tx1"/>
                          </a:solidFill>
                          <a:latin typeface="Times New Roman"/>
                        </a:rPr>
                        <a:t>S. No</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800">
                          <a:solidFill>
                            <a:schemeClr val="tx1"/>
                          </a:solidFill>
                          <a:latin typeface="Times New Roman"/>
                        </a:rPr>
                        <a:t>YEAR</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800">
                          <a:solidFill>
                            <a:schemeClr val="tx1"/>
                          </a:solidFill>
                          <a:latin typeface="Times New Roman"/>
                        </a:rPr>
                        <a:t>AUTHOR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800">
                          <a:solidFill>
                            <a:schemeClr val="tx1"/>
                          </a:solidFill>
                          <a:latin typeface="Times New Roman"/>
                        </a:rPr>
                        <a:t>JOURNAL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800">
                          <a:solidFill>
                            <a:schemeClr val="tx1"/>
                          </a:solidFill>
                          <a:latin typeface="Times New Roman"/>
                        </a:rPr>
                        <a:t>METHODOLOGY APPROACH</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800">
                          <a:solidFill>
                            <a:schemeClr val="tx1"/>
                          </a:solidFill>
                          <a:latin typeface="Times New Roman"/>
                        </a:rPr>
                        <a:t>OUTCOME</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32359021"/>
                  </a:ext>
                </a:extLst>
              </a:tr>
              <a:tr h="1143000">
                <a:tc>
                  <a:txBody>
                    <a:bodyPr/>
                    <a:lstStyle/>
                    <a:p>
                      <a:pPr lvl="0" algn="just">
                        <a:buNone/>
                      </a:pPr>
                      <a:r>
                        <a:rPr lang="en-US" sz="1100" b="0">
                          <a:latin typeface="Times New Roman"/>
                        </a:rPr>
                        <a:t>1</a:t>
                      </a: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just">
                        <a:buNone/>
                      </a:pPr>
                      <a:r>
                        <a:rPr lang="en-US" sz="1100" b="0">
                          <a:latin typeface="Times New Roman"/>
                        </a:rPr>
                        <a:t>2024</a:t>
                      </a: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just">
                        <a:buNone/>
                      </a:pPr>
                      <a:r>
                        <a:rPr lang="en-US" sz="1100" b="1" i="0" u="none" strike="noStrike" noProof="0" err="1">
                          <a:solidFill>
                            <a:srgbClr val="222222"/>
                          </a:solidFill>
                          <a:latin typeface="Times New Roman"/>
                        </a:rPr>
                        <a:t>Title:</a:t>
                      </a:r>
                      <a:r>
                        <a:rPr lang="en-US" sz="1100" b="0" i="0" u="none" strike="noStrike" noProof="0" err="1">
                          <a:solidFill>
                            <a:srgbClr val="222222"/>
                          </a:solidFill>
                          <a:latin typeface="Times New Roman"/>
                        </a:rPr>
                        <a:t>Healthcare</a:t>
                      </a:r>
                      <a:r>
                        <a:rPr lang="en-US" sz="1100" b="0" i="0" u="none" strike="noStrike" noProof="0">
                          <a:solidFill>
                            <a:srgbClr val="222222"/>
                          </a:solidFill>
                          <a:latin typeface="Times New Roman"/>
                        </a:rPr>
                        <a:t> Insurance Fraud Detection Powered by Blockchain and Machine Learning: An Analysis and Framework</a:t>
                      </a:r>
                    </a:p>
                    <a:p>
                      <a:pPr lvl="0" algn="just">
                        <a:buNone/>
                      </a:pPr>
                      <a:r>
                        <a:rPr lang="en-US" sz="1100" b="1" i="0" u="none" strike="noStrike" noProof="0" err="1">
                          <a:solidFill>
                            <a:srgbClr val="222222"/>
                          </a:solidFill>
                          <a:latin typeface="Times New Roman"/>
                        </a:rPr>
                        <a:t>Authors:</a:t>
                      </a:r>
                      <a:r>
                        <a:rPr lang="en-US" sz="1100" b="0" i="0" u="none" strike="noStrike" noProof="0" err="1">
                          <a:solidFill>
                            <a:srgbClr val="222222"/>
                          </a:solidFill>
                          <a:latin typeface="Times New Roman"/>
                        </a:rPr>
                        <a:t>Shruthi</a:t>
                      </a:r>
                      <a:r>
                        <a:rPr lang="en-US" sz="1100" b="0" i="0" u="none" strike="noStrike" noProof="0">
                          <a:solidFill>
                            <a:srgbClr val="222222"/>
                          </a:solidFill>
                          <a:latin typeface="Times New Roman"/>
                        </a:rPr>
                        <a:t> </a:t>
                      </a:r>
                      <a:r>
                        <a:rPr lang="en-US" sz="1100" b="0" i="0" u="none" strike="noStrike" noProof="0" err="1">
                          <a:solidFill>
                            <a:srgbClr val="222222"/>
                          </a:solidFill>
                          <a:latin typeface="Times New Roman"/>
                        </a:rPr>
                        <a:t>K,Poornima</a:t>
                      </a:r>
                      <a:r>
                        <a:rPr lang="en-US" sz="1100" b="0" i="0" u="none" strike="noStrike" noProof="0">
                          <a:solidFill>
                            <a:srgbClr val="222222"/>
                          </a:solidFill>
                          <a:latin typeface="Times New Roman"/>
                        </a:rPr>
                        <a:t> </a:t>
                      </a:r>
                      <a:r>
                        <a:rPr lang="en-US" sz="1100" b="0" i="0" u="none" strike="noStrike" noProof="0" err="1">
                          <a:solidFill>
                            <a:srgbClr val="222222"/>
                          </a:solidFill>
                          <a:latin typeface="Times New Roman"/>
                        </a:rPr>
                        <a:t>A.S,Ankitha</a:t>
                      </a:r>
                      <a:r>
                        <a:rPr lang="en-US" sz="1100" b="0" i="0" u="none" strike="noStrike" noProof="0">
                          <a:solidFill>
                            <a:srgbClr val="222222"/>
                          </a:solidFill>
                          <a:latin typeface="Times New Roman"/>
                        </a:rPr>
                        <a:t> </a:t>
                      </a:r>
                      <a:r>
                        <a:rPr lang="en-US" sz="1100" b="0" i="0" u="none" strike="noStrike" noProof="0" err="1">
                          <a:solidFill>
                            <a:srgbClr val="222222"/>
                          </a:solidFill>
                          <a:latin typeface="Times New Roman"/>
                        </a:rPr>
                        <a:t>D,Srilakshmi</a:t>
                      </a:r>
                      <a:r>
                        <a:rPr lang="en-US" sz="1100" b="0" i="0" u="none" strike="noStrike" noProof="0">
                          <a:solidFill>
                            <a:srgbClr val="222222"/>
                          </a:solidFill>
                          <a:latin typeface="Times New Roman"/>
                        </a:rPr>
                        <a:t> R ,</a:t>
                      </a:r>
                      <a:r>
                        <a:rPr lang="en-US" sz="1100" b="0" i="0" u="none" strike="noStrike" noProof="0" err="1">
                          <a:solidFill>
                            <a:srgbClr val="222222"/>
                          </a:solidFill>
                          <a:latin typeface="Times New Roman"/>
                        </a:rPr>
                        <a:t>Yoganandini</a:t>
                      </a:r>
                      <a:r>
                        <a:rPr lang="en-US" sz="1100" b="0" i="0" u="none" strike="noStrike" noProof="0">
                          <a:solidFill>
                            <a:srgbClr val="222222"/>
                          </a:solidFill>
                          <a:latin typeface="Times New Roman"/>
                        </a:rPr>
                        <a:t> J </a:t>
                      </a: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just">
                        <a:buNone/>
                      </a:pPr>
                      <a:r>
                        <a:rPr lang="en-US" sz="1100" b="1" i="0" u="none" strike="noStrike" noProof="0" err="1">
                          <a:latin typeface="Times New Roman"/>
                        </a:rPr>
                        <a:t>Publisher:</a:t>
                      </a:r>
                      <a:r>
                        <a:rPr lang="en-US" sz="1100" b="0" i="0" u="none" strike="noStrike" noProof="0" err="1">
                          <a:latin typeface="Times New Roman"/>
                        </a:rPr>
                        <a:t>IEEE</a:t>
                      </a:r>
                      <a:endParaRPr lang="en-US" sz="1100" b="0" i="0" u="none" strike="noStrike" noProof="0">
                        <a:latin typeface="Times New Roman"/>
                      </a:endParaRPr>
                    </a:p>
                    <a:p>
                      <a:pPr lvl="0" algn="just">
                        <a:buNone/>
                      </a:pPr>
                      <a:r>
                        <a:rPr lang="en-US" sz="1100" b="0" i="0" u="none" strike="noStrike" noProof="0">
                          <a:latin typeface="Times New Roman"/>
                        </a:rPr>
                        <a:t>2024 IEEE | </a:t>
                      </a:r>
                      <a:endParaRPr lang="en-US" sz="1100" b="0">
                        <a:latin typeface="Times New Roman"/>
                      </a:endParaRPr>
                    </a:p>
                    <a:p>
                      <a:pPr lvl="0" algn="just">
                        <a:buNone/>
                      </a:pPr>
                      <a:r>
                        <a:rPr lang="en-US" sz="1100" b="1" i="0" u="none" strike="noStrike" noProof="0">
                          <a:latin typeface="Times New Roman"/>
                        </a:rPr>
                        <a:t>DOI</a:t>
                      </a:r>
                      <a:r>
                        <a:rPr lang="en-US" sz="1100" b="0" i="0" u="none" strike="noStrike" noProof="0">
                          <a:latin typeface="Times New Roman"/>
                        </a:rPr>
                        <a:t>: 10.1109/ICSPCRE62303.2024.10675307</a:t>
                      </a:r>
                      <a:endParaRPr lang="en-US" sz="1100" b="0">
                        <a:latin typeface="Times New Roman"/>
                      </a:endParaRP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just">
                        <a:lnSpc>
                          <a:spcPct val="100000"/>
                        </a:lnSpc>
                        <a:spcBef>
                          <a:spcPts val="0"/>
                        </a:spcBef>
                        <a:spcAft>
                          <a:spcPts val="0"/>
                        </a:spcAft>
                        <a:buNone/>
                      </a:pPr>
                      <a:r>
                        <a:rPr lang="en-US" sz="1100" b="0" i="0" u="none" strike="noStrike" noProof="0">
                          <a:latin typeface="Times New Roman"/>
                        </a:rPr>
                        <a:t>Uses K Nearest Neighbors (KNN), K Means, Decision Tree Classifier, Random Forest, </a:t>
                      </a:r>
                      <a:r>
                        <a:rPr lang="en-US" sz="1100" b="0" i="0" u="none" strike="noStrike" noProof="0" err="1">
                          <a:latin typeface="Times New Roman"/>
                        </a:rPr>
                        <a:t>XGBoost</a:t>
                      </a:r>
                      <a:r>
                        <a:rPr lang="en-US" sz="1100" b="0" i="0" u="none" strike="noStrike" noProof="0">
                          <a:latin typeface="Times New Roman"/>
                        </a:rPr>
                        <a:t>, and Gradient Boosting.</a:t>
                      </a: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just">
                        <a:lnSpc>
                          <a:spcPct val="100000"/>
                        </a:lnSpc>
                        <a:spcBef>
                          <a:spcPts val="0"/>
                        </a:spcBef>
                        <a:spcAft>
                          <a:spcPts val="0"/>
                        </a:spcAft>
                        <a:buNone/>
                      </a:pPr>
                      <a:r>
                        <a:rPr lang="en-US" sz="1100" b="1" i="0" u="none" strike="noStrike" noProof="0">
                          <a:latin typeface="Times New Roman"/>
                        </a:rPr>
                        <a:t>Pro:</a:t>
                      </a:r>
                      <a:r>
                        <a:rPr lang="en-US" sz="1100" b="0" i="0" u="none" strike="noStrike" noProof="0">
                          <a:latin typeface="Times New Roman"/>
                        </a:rPr>
                        <a:t> Secure, fraud detection, efficient processing.</a:t>
                      </a:r>
                      <a:endParaRPr lang="en-US" sz="1100">
                        <a:latin typeface="Times New Roman"/>
                      </a:endParaRPr>
                    </a:p>
                    <a:p>
                      <a:pPr lvl="0" algn="just">
                        <a:lnSpc>
                          <a:spcPct val="100000"/>
                        </a:lnSpc>
                        <a:spcBef>
                          <a:spcPts val="0"/>
                        </a:spcBef>
                        <a:spcAft>
                          <a:spcPts val="0"/>
                        </a:spcAft>
                        <a:buNone/>
                      </a:pPr>
                      <a:r>
                        <a:rPr lang="en-US" sz="1100" b="1" i="0" u="none" strike="noStrike" noProof="0">
                          <a:latin typeface="Times New Roman"/>
                        </a:rPr>
                        <a:t>Con:</a:t>
                      </a:r>
                      <a:r>
                        <a:rPr lang="en-US" sz="1100" b="0" i="0" u="none" strike="noStrike" noProof="0">
                          <a:latin typeface="Times New Roman"/>
                        </a:rPr>
                        <a:t> Costly, complex, integration issues.</a:t>
                      </a:r>
                      <a:endParaRPr lang="en-US" sz="1100">
                        <a:latin typeface="Times New Roman"/>
                      </a:endParaRPr>
                    </a:p>
                  </a:txBody>
                  <a:tcPr marL="112709" marR="112709" marT="56354" marB="56354">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76224161"/>
                  </a:ext>
                </a:extLst>
              </a:tr>
              <a:tr h="1432560">
                <a:tc>
                  <a:txBody>
                    <a:bodyPr/>
                    <a:lstStyle/>
                    <a:p>
                      <a:pPr lvl="0" algn="just">
                        <a:buNone/>
                      </a:pPr>
                      <a:r>
                        <a:rPr lang="en-US" sz="1100">
                          <a:latin typeface="Times New Roman"/>
                        </a:rPr>
                        <a:t>2</a:t>
                      </a:r>
                    </a:p>
                  </a:txBody>
                  <a:tcPr marL="112710" marR="112710" marT="56355" marB="56355">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buNone/>
                      </a:pPr>
                      <a:r>
                        <a:rPr lang="en-US" sz="1100">
                          <a:latin typeface="Times New Roman"/>
                        </a:rPr>
                        <a:t>2024</a:t>
                      </a:r>
                      <a:endParaRPr lang="en-US" sz="1100"/>
                    </a:p>
                  </a:txBody>
                  <a:tcPr marL="112710" marR="112710" marT="56355" marB="56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buNone/>
                      </a:pPr>
                      <a:r>
                        <a:rPr lang="en-US" sz="1100" b="1" i="0" u="none" strike="noStrike" noProof="0">
                          <a:solidFill>
                            <a:srgbClr val="222222"/>
                          </a:solidFill>
                          <a:latin typeface="Times New Roman"/>
                        </a:rPr>
                        <a:t>Title: </a:t>
                      </a:r>
                      <a:r>
                        <a:rPr lang="en-US" sz="1100" b="0" i="0" u="none" strike="noStrike" noProof="0">
                          <a:solidFill>
                            <a:srgbClr val="222222"/>
                          </a:solidFill>
                          <a:latin typeface="Times New Roman"/>
                        </a:rPr>
                        <a:t>Machine Learning Based Method for Insurance Fraud Detection on Class Imbalance Datasets With Missing Values</a:t>
                      </a:r>
                      <a:endParaRPr lang="en-US" sz="1100">
                        <a:latin typeface="Times New Roman"/>
                      </a:endParaRPr>
                    </a:p>
                    <a:p>
                      <a:pPr lvl="0" algn="just">
                        <a:buNone/>
                      </a:pPr>
                      <a:r>
                        <a:rPr lang="en-US" sz="1100" b="1" i="0" u="none" strike="noStrike" noProof="0" err="1">
                          <a:solidFill>
                            <a:srgbClr val="222222"/>
                          </a:solidFill>
                          <a:latin typeface="Times New Roman"/>
                        </a:rPr>
                        <a:t>Authors:</a:t>
                      </a:r>
                      <a:r>
                        <a:rPr lang="en-US" sz="1100" b="0" i="0" u="none" strike="noStrike" noProof="0" err="1">
                          <a:solidFill>
                            <a:srgbClr val="222222"/>
                          </a:solidFill>
                          <a:latin typeface="Times New Roman"/>
                        </a:rPr>
                        <a:t>Ahmed</a:t>
                      </a:r>
                      <a:r>
                        <a:rPr lang="en-US" sz="1100" b="0" i="0" u="none" strike="noStrike" noProof="0">
                          <a:solidFill>
                            <a:srgbClr val="222222"/>
                          </a:solidFill>
                          <a:latin typeface="Times New Roman"/>
                        </a:rPr>
                        <a:t> A. Khalil </a:t>
                      </a:r>
                      <a:r>
                        <a:rPr lang="en-US" sz="1100" b="0" i="0" u="none" strike="noStrike" noProof="0" err="1">
                          <a:solidFill>
                            <a:srgbClr val="222222"/>
                          </a:solidFill>
                          <a:latin typeface="Times New Roman"/>
                        </a:rPr>
                        <a:t>Zaiming</a:t>
                      </a:r>
                      <a:r>
                        <a:rPr lang="en-US" sz="1100" b="0" i="0" u="none" strike="noStrike" noProof="0">
                          <a:solidFill>
                            <a:srgbClr val="222222"/>
                          </a:solidFill>
                          <a:latin typeface="Times New Roman"/>
                        </a:rPr>
                        <a:t> Liu1 , Ahmed </a:t>
                      </a:r>
                      <a:r>
                        <a:rPr lang="en-US" sz="1100" b="0" i="0" u="none" strike="noStrike" noProof="0" err="1">
                          <a:solidFill>
                            <a:srgbClr val="222222"/>
                          </a:solidFill>
                          <a:latin typeface="Times New Roman"/>
                        </a:rPr>
                        <a:t>Fathalla</a:t>
                      </a:r>
                      <a:r>
                        <a:rPr lang="en-US" sz="1100" b="0" i="0" u="none" strike="noStrike" noProof="0">
                          <a:solidFill>
                            <a:srgbClr val="222222"/>
                          </a:solidFill>
                          <a:latin typeface="Times New Roman"/>
                        </a:rPr>
                        <a:t>  , Ahmed Ali , And Ahmad Salah</a:t>
                      </a:r>
                      <a:endParaRPr lang="en-US" sz="1100" b="0" i="0" u="none" strike="noStrike" noProof="0">
                        <a:solidFill>
                          <a:srgbClr val="222222"/>
                        </a:solidFill>
                      </a:endParaRPr>
                    </a:p>
                  </a:txBody>
                  <a:tcPr marL="112710" marR="112710" marT="56355" marB="56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100" b="1" i="0" u="none" strike="noStrike" noProof="0">
                          <a:solidFill>
                            <a:schemeClr val="tx1"/>
                          </a:solidFill>
                          <a:latin typeface="Times New Roman"/>
                        </a:rPr>
                        <a:t>Publisher:</a:t>
                      </a:r>
                      <a:r>
                        <a:rPr lang="en-US" sz="1100" b="0" i="1" u="none" strike="noStrike" noProof="0">
                          <a:solidFill>
                            <a:schemeClr val="tx1"/>
                          </a:solidFill>
                          <a:latin typeface="Times New Roman"/>
                        </a:rPr>
                        <a:t> IEEE</a:t>
                      </a:r>
                    </a:p>
                    <a:p>
                      <a:pPr lvl="0" algn="just">
                        <a:lnSpc>
                          <a:spcPct val="100000"/>
                        </a:lnSpc>
                        <a:spcBef>
                          <a:spcPts val="0"/>
                        </a:spcBef>
                        <a:spcAft>
                          <a:spcPts val="0"/>
                        </a:spcAft>
                        <a:buNone/>
                      </a:pPr>
                      <a:r>
                        <a:rPr lang="en-US" sz="1100" b="0" i="1" u="none" strike="noStrike" noProof="0">
                          <a:solidFill>
                            <a:schemeClr val="tx1"/>
                          </a:solidFill>
                          <a:latin typeface="Times New Roman"/>
                        </a:rPr>
                        <a:t>IEEE Access</a:t>
                      </a:r>
                      <a:r>
                        <a:rPr lang="en-US" sz="1100" b="0" i="0" u="none" strike="noStrike" noProof="0">
                          <a:solidFill>
                            <a:schemeClr val="tx1"/>
                          </a:solidFill>
                          <a:latin typeface="Times New Roman"/>
                        </a:rPr>
                        <a:t>, vol. 10, pp. 79606-79627, 2022</a:t>
                      </a:r>
                      <a:endParaRPr lang="en-US" sz="1100" b="0" i="0" u="none" strike="noStrike" noProof="0">
                        <a:solidFill>
                          <a:srgbClr val="000000"/>
                        </a:solidFill>
                        <a:latin typeface="Times New Roman"/>
                      </a:endParaRPr>
                    </a:p>
                    <a:p>
                      <a:pPr lvl="0" algn="just">
                        <a:lnSpc>
                          <a:spcPct val="100000"/>
                        </a:lnSpc>
                        <a:spcBef>
                          <a:spcPts val="0"/>
                        </a:spcBef>
                        <a:spcAft>
                          <a:spcPts val="0"/>
                        </a:spcAft>
                        <a:buNone/>
                      </a:pPr>
                      <a:r>
                        <a:rPr lang="en-US" sz="1100" b="1" i="0" u="none" strike="noStrike" noProof="0">
                          <a:solidFill>
                            <a:schemeClr val="tx1"/>
                          </a:solidFill>
                          <a:latin typeface="Times New Roman"/>
                        </a:rPr>
                        <a:t>DOI:</a:t>
                      </a:r>
                      <a:r>
                        <a:rPr lang="en-US" sz="1100" b="0" i="0" u="none" strike="noStrike" noProof="0">
                          <a:solidFill>
                            <a:schemeClr val="tx1"/>
                          </a:solidFill>
                          <a:latin typeface="Times New Roman"/>
                        </a:rPr>
                        <a:t> </a:t>
                      </a:r>
                      <a:endParaRPr lang="en-US" sz="1100">
                        <a:latin typeface="Times New Roman"/>
                      </a:endParaRPr>
                    </a:p>
                    <a:p>
                      <a:pPr lvl="0" algn="just">
                        <a:lnSpc>
                          <a:spcPct val="100000"/>
                        </a:lnSpc>
                        <a:spcBef>
                          <a:spcPts val="0"/>
                        </a:spcBef>
                        <a:spcAft>
                          <a:spcPts val="0"/>
                        </a:spcAft>
                        <a:buNone/>
                      </a:pPr>
                      <a:r>
                        <a:rPr lang="en-US" sz="1100" b="0" i="0" u="none" strike="noStrike" noProof="0">
                          <a:solidFill>
                            <a:schemeClr val="tx1"/>
                          </a:solidFill>
                          <a:latin typeface="Times New Roman"/>
                        </a:rPr>
                        <a:t>10.1109/ACCESS.2024.3468993</a:t>
                      </a:r>
                      <a:endParaRPr lang="en-US" sz="1100">
                        <a:latin typeface="Times New Roman"/>
                      </a:endParaRPr>
                    </a:p>
                  </a:txBody>
                  <a:tcPr marL="112710" marR="112710" marT="56355" marB="56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100" b="0" i="0" u="none" strike="noStrike" noProof="0">
                          <a:solidFill>
                            <a:srgbClr val="000000"/>
                          </a:solidFill>
                          <a:latin typeface="Times New Roman"/>
                        </a:rPr>
                        <a:t>ML-driven imputation (univariate, multivariate, KNN), resampling techniques (SMOTE, ADASYN), and classification models validated with K-fold cross-validation.</a:t>
                      </a:r>
                      <a:endParaRPr lang="en-US" sz="1100">
                        <a:latin typeface="Times New Roman"/>
                      </a:endParaRPr>
                    </a:p>
                    <a:p>
                      <a:pPr lvl="0" algn="just">
                        <a:lnSpc>
                          <a:spcPct val="100000"/>
                        </a:lnSpc>
                        <a:spcBef>
                          <a:spcPts val="0"/>
                        </a:spcBef>
                        <a:spcAft>
                          <a:spcPts val="0"/>
                        </a:spcAft>
                        <a:buNone/>
                      </a:pPr>
                      <a:endParaRPr lang="en-US" sz="1100" b="0" i="0" u="none" strike="noStrike" noProof="0">
                        <a:latin typeface="Times New Roman"/>
                      </a:endParaRPr>
                    </a:p>
                  </a:txBody>
                  <a:tcPr marL="112710" marR="112710" marT="56355" marB="563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100" b="1" i="0" u="none" strike="noStrike" noProof="0">
                          <a:latin typeface="Times New Roman"/>
                        </a:rPr>
                        <a:t>Pros:</a:t>
                      </a:r>
                      <a:r>
                        <a:rPr lang="en-US" sz="1100" b="0" i="0" u="none" strike="noStrike" noProof="0">
                          <a:latin typeface="Times New Roman"/>
                        </a:rPr>
                        <a:t> Better accuracy, handles missing data, balances classes.</a:t>
                      </a:r>
                      <a:endParaRPr lang="en-US" sz="1100">
                        <a:latin typeface="Times New Roman"/>
                      </a:endParaRPr>
                    </a:p>
                    <a:p>
                      <a:pPr lvl="0" algn="just">
                        <a:lnSpc>
                          <a:spcPct val="100000"/>
                        </a:lnSpc>
                        <a:spcBef>
                          <a:spcPts val="0"/>
                        </a:spcBef>
                        <a:spcAft>
                          <a:spcPts val="0"/>
                        </a:spcAft>
                        <a:buNone/>
                      </a:pPr>
                      <a:r>
                        <a:rPr lang="en-US" sz="1100" b="0" i="0" u="none" strike="noStrike" noProof="0">
                          <a:latin typeface="Times New Roman"/>
                        </a:rPr>
                        <a:t> </a:t>
                      </a:r>
                      <a:r>
                        <a:rPr lang="en-US" sz="1100" b="1" i="0" u="none" strike="noStrike" noProof="0">
                          <a:latin typeface="Times New Roman"/>
                        </a:rPr>
                        <a:t>Cons:</a:t>
                      </a:r>
                      <a:r>
                        <a:rPr lang="en-US" sz="1100" b="0" i="0" u="none" strike="noStrike" noProof="0">
                          <a:latin typeface="Times New Roman"/>
                        </a:rPr>
                        <a:t> Expensive, overfitting, bias risk.</a:t>
                      </a:r>
                      <a:endParaRPr lang="en-US" sz="1100">
                        <a:latin typeface="Times New Roman"/>
                      </a:endParaRPr>
                    </a:p>
                    <a:p>
                      <a:pPr lvl="0" algn="just">
                        <a:lnSpc>
                          <a:spcPct val="100000"/>
                        </a:lnSpc>
                        <a:spcBef>
                          <a:spcPts val="0"/>
                        </a:spcBef>
                        <a:spcAft>
                          <a:spcPts val="0"/>
                        </a:spcAft>
                        <a:buNone/>
                      </a:pPr>
                      <a:endParaRPr lang="en-US" sz="1100" b="0" i="0" u="none" strike="noStrike" noProof="0">
                        <a:latin typeface="Times New Roman"/>
                      </a:endParaRPr>
                    </a:p>
                  </a:txBody>
                  <a:tcPr marL="112710" marR="112710" marT="56355" marB="56355">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8753223"/>
                  </a:ext>
                </a:extLst>
              </a:tr>
              <a:tr h="1295400">
                <a:tc>
                  <a:txBody>
                    <a:bodyPr/>
                    <a:lstStyle/>
                    <a:p>
                      <a:pPr lvl="0" algn="just">
                        <a:buNone/>
                      </a:pPr>
                      <a:r>
                        <a:rPr lang="en-US" sz="1100">
                          <a:solidFill>
                            <a:schemeClr val="tx1"/>
                          </a:solidFill>
                          <a:latin typeface="Times New Roman"/>
                        </a:rPr>
                        <a:t>3</a:t>
                      </a:r>
                      <a:endParaRPr lang="en-US" sz="11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100">
                          <a:solidFill>
                            <a:schemeClr val="tx1"/>
                          </a:solidFill>
                          <a:latin typeface="Times New Roman"/>
                        </a:rPr>
                        <a:t>2024</a:t>
                      </a:r>
                      <a:endParaRPr lang="en-US" sz="11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100" b="1">
                          <a:solidFill>
                            <a:schemeClr val="tx1"/>
                          </a:solidFill>
                          <a:latin typeface="Times New Roman"/>
                        </a:rPr>
                        <a:t>Title:</a:t>
                      </a:r>
                      <a:r>
                        <a:rPr lang="en-US" sz="1100">
                          <a:solidFill>
                            <a:schemeClr val="tx1"/>
                          </a:solidFill>
                          <a:latin typeface="Times New Roman"/>
                        </a:rPr>
                        <a:t> AI-Driven Data Security in Healthcare: Safeguarding Data and Financial Transactions. </a:t>
                      </a:r>
                      <a:endParaRPr lang="en-US" sz="1100"/>
                    </a:p>
                    <a:p>
                      <a:pPr lvl="0" algn="just">
                        <a:buNone/>
                      </a:pPr>
                      <a:r>
                        <a:rPr lang="en-US" sz="1100" b="1">
                          <a:solidFill>
                            <a:schemeClr val="tx1"/>
                          </a:solidFill>
                          <a:latin typeface="Times New Roman"/>
                        </a:rPr>
                        <a:t>Authors:</a:t>
                      </a:r>
                      <a:r>
                        <a:rPr lang="en-US" sz="1100">
                          <a:solidFill>
                            <a:schemeClr val="tx1"/>
                          </a:solidFill>
                          <a:latin typeface="Times New Roman"/>
                        </a:rPr>
                        <a:t> </a:t>
                      </a:r>
                      <a:r>
                        <a:rPr lang="en-US" sz="1100" b="0" i="0" u="none" strike="noStrike" noProof="0">
                          <a:solidFill>
                            <a:schemeClr val="tx1"/>
                          </a:solidFill>
                          <a:latin typeface="Times New Roman"/>
                        </a:rPr>
                        <a:t>Deep, Suman, Saurabh Kumar, and </a:t>
                      </a:r>
                      <a:r>
                        <a:rPr lang="en-US" sz="1100" b="0" i="0" u="none" strike="noStrike" noProof="0" err="1">
                          <a:solidFill>
                            <a:schemeClr val="tx1"/>
                          </a:solidFill>
                          <a:latin typeface="Times New Roman"/>
                        </a:rPr>
                        <a:t>Pourush</a:t>
                      </a:r>
                      <a:r>
                        <a:rPr lang="en-US" sz="1100" b="0" i="0" u="none" strike="noStrike" noProof="0">
                          <a:solidFill>
                            <a:schemeClr val="tx1"/>
                          </a:solidFill>
                          <a:latin typeface="Times New Roman"/>
                        </a:rPr>
                        <a:t> Kalra.</a:t>
                      </a:r>
                      <a:endParaRPr lang="en-US" sz="11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100" b="1">
                          <a:solidFill>
                            <a:schemeClr val="tx1"/>
                          </a:solidFill>
                          <a:latin typeface="Times New Roman"/>
                        </a:rPr>
                        <a:t>Title:</a:t>
                      </a:r>
                      <a:r>
                        <a:rPr lang="en-US" sz="1100">
                          <a:solidFill>
                            <a:schemeClr val="tx1"/>
                          </a:solidFill>
                          <a:latin typeface="Times New Roman"/>
                        </a:rPr>
                        <a:t> International Journal Of Novel Research And Development(IJNRD)</a:t>
                      </a:r>
                      <a:endParaRPr lang="en-US" sz="1100"/>
                    </a:p>
                    <a:p>
                      <a:pPr lvl="0" algn="just">
                        <a:buNone/>
                      </a:pPr>
                      <a:r>
                        <a:rPr lang="en-US" sz="1100" b="1">
                          <a:solidFill>
                            <a:schemeClr val="tx1"/>
                          </a:solidFill>
                          <a:latin typeface="Times New Roman"/>
                        </a:rPr>
                        <a:t>Volume:</a:t>
                      </a:r>
                      <a:r>
                        <a:rPr lang="en-US" sz="1100">
                          <a:solidFill>
                            <a:schemeClr val="tx1"/>
                          </a:solidFill>
                          <a:latin typeface="Times New Roman"/>
                        </a:rPr>
                        <a:t> 10, </a:t>
                      </a:r>
                      <a:endParaRPr lang="en-US" sz="1100"/>
                    </a:p>
                    <a:p>
                      <a:pPr lvl="0" algn="just">
                        <a:buNone/>
                      </a:pPr>
                      <a:r>
                        <a:rPr lang="en-US" sz="1100">
                          <a:solidFill>
                            <a:schemeClr val="tx1"/>
                          </a:solidFill>
                          <a:latin typeface="Times New Roman"/>
                        </a:rPr>
                        <a:t>Issue 6 June 2024</a:t>
                      </a:r>
                      <a:endParaRPr lang="en-US" sz="1100"/>
                    </a:p>
                    <a:p>
                      <a:pPr lvl="0" algn="just">
                        <a:buNone/>
                      </a:pPr>
                      <a:endParaRPr lang="en-US" sz="11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100">
                          <a:solidFill>
                            <a:schemeClr val="tx1"/>
                          </a:solidFill>
                          <a:latin typeface="Times New Roman"/>
                        </a:rPr>
                        <a:t>AI and blockchain integration for secure, decentralized, and efficient healthcare data management.</a:t>
                      </a:r>
                      <a:endParaRPr lang="en-US" sz="11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100" b="1" err="1">
                          <a:solidFill>
                            <a:schemeClr val="tx1"/>
                          </a:solidFill>
                          <a:latin typeface="Times New Roman"/>
                        </a:rPr>
                        <a:t>Pro:</a:t>
                      </a:r>
                      <a:r>
                        <a:rPr lang="en-US" sz="1100" err="1">
                          <a:solidFill>
                            <a:schemeClr val="tx1"/>
                          </a:solidFill>
                          <a:latin typeface="Times New Roman"/>
                        </a:rPr>
                        <a:t>Boosts</a:t>
                      </a:r>
                      <a:r>
                        <a:rPr lang="en-US" sz="1100">
                          <a:solidFill>
                            <a:schemeClr val="tx1"/>
                          </a:solidFill>
                          <a:latin typeface="Times New Roman"/>
                        </a:rPr>
                        <a:t> data security, fraud prevention, and compliance with regulations like HIPPA.</a:t>
                      </a:r>
                      <a:endParaRPr lang="en-US" sz="1100"/>
                    </a:p>
                    <a:p>
                      <a:pPr lvl="0" algn="just">
                        <a:lnSpc>
                          <a:spcPct val="100000"/>
                        </a:lnSpc>
                        <a:spcBef>
                          <a:spcPts val="0"/>
                        </a:spcBef>
                        <a:spcAft>
                          <a:spcPts val="0"/>
                        </a:spcAft>
                        <a:buNone/>
                      </a:pPr>
                      <a:r>
                        <a:rPr lang="en-US" sz="1100" b="1" err="1">
                          <a:solidFill>
                            <a:schemeClr val="tx1"/>
                          </a:solidFill>
                          <a:latin typeface="Times New Roman"/>
                        </a:rPr>
                        <a:t>Con:</a:t>
                      </a:r>
                      <a:r>
                        <a:rPr lang="en-US" sz="1100" err="1">
                          <a:solidFill>
                            <a:schemeClr val="tx1"/>
                          </a:solidFill>
                          <a:latin typeface="Times New Roman"/>
                        </a:rPr>
                        <a:t>Challenges</a:t>
                      </a:r>
                      <a:r>
                        <a:rPr lang="en-US" sz="1100">
                          <a:solidFill>
                            <a:schemeClr val="tx1"/>
                          </a:solidFill>
                          <a:latin typeface="Times New Roman"/>
                        </a:rPr>
                        <a:t> include high costs and talent shortages.</a:t>
                      </a:r>
                      <a:endParaRPr lang="en-US" sz="1100" b="1">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2450986"/>
                  </a:ext>
                </a:extLst>
              </a:tr>
              <a:tr h="1569720">
                <a:tc>
                  <a:txBody>
                    <a:bodyPr/>
                    <a:lstStyle/>
                    <a:p>
                      <a:pPr lvl="0">
                        <a:buNone/>
                      </a:pPr>
                      <a:r>
                        <a:rPr lang="en-US" sz="1100">
                          <a:latin typeface="Times New Roman"/>
                        </a:rPr>
                        <a:t>4</a:t>
                      </a:r>
                      <a:endParaRPr lang="en-US" sz="11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100">
                          <a:latin typeface="Times New Roman"/>
                        </a:rPr>
                        <a:t>2024</a:t>
                      </a:r>
                      <a:endParaRPr lang="en-US" sz="11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100" b="1" i="0" u="none" strike="noStrike" noProof="0">
                          <a:solidFill>
                            <a:srgbClr val="222222"/>
                          </a:solidFill>
                          <a:latin typeface="Times New Roman"/>
                        </a:rPr>
                        <a:t>Title: </a:t>
                      </a:r>
                      <a:r>
                        <a:rPr lang="en-US" sz="1100" b="0" i="0" u="none" strike="noStrike" noProof="0">
                          <a:solidFill>
                            <a:srgbClr val="222222"/>
                          </a:solidFill>
                          <a:latin typeface="Times New Roman"/>
                        </a:rPr>
                        <a:t>AI-Driven Data Aggregation Level Smart Contracts for Blockchain Healthcare Insurance Claims Adjudication.</a:t>
                      </a:r>
                      <a:endParaRPr lang="en-US" sz="1100"/>
                    </a:p>
                    <a:p>
                      <a:pPr lvl="0">
                        <a:buNone/>
                      </a:pPr>
                      <a:r>
                        <a:rPr lang="en-US" sz="1100" b="1" i="0" u="none" strike="noStrike" noProof="0">
                          <a:solidFill>
                            <a:srgbClr val="222222"/>
                          </a:solidFill>
                          <a:latin typeface="Times New Roman"/>
                        </a:rPr>
                        <a:t>Authors: </a:t>
                      </a:r>
                      <a:r>
                        <a:rPr lang="en-US" sz="1100" b="0" i="0" u="none" strike="noStrike" noProof="0">
                          <a:solidFill>
                            <a:srgbClr val="222222"/>
                          </a:solidFill>
                          <a:latin typeface="Times New Roman"/>
                        </a:rPr>
                        <a:t>El-Samad, Wael, Mehdi Adda, and Mirna Atieh.</a:t>
                      </a:r>
                      <a:endParaRPr lang="en-US" sz="11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100" b="0" i="0">
                          <a:solidFill>
                            <a:srgbClr val="1F1F1F"/>
                          </a:solidFill>
                          <a:latin typeface="Times New Roman"/>
                        </a:rPr>
                        <a:t>AI -Driven Data Aggregation Level Smart Contracts for Blockchain Healthcare Insurance Claims Adjudication</a:t>
                      </a:r>
                      <a:endParaRPr lang="en-US" sz="1100">
                        <a:latin typeface="Times New Roman"/>
                      </a:endParaRPr>
                    </a:p>
                    <a:p>
                      <a:pPr lvl="0">
                        <a:buNone/>
                      </a:pPr>
                      <a:endParaRPr lang="en-US" sz="11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100" b="0" i="0" u="none" strike="noStrike" noProof="0">
                          <a:latin typeface="Times New Roman"/>
                        </a:rPr>
                        <a:t>Proposed an AI-enhanced smart contract framework using blockchain and data aggregation.</a:t>
                      </a:r>
                      <a:endParaRPr lang="en-US" sz="1100">
                        <a:latin typeface="Times New Roman"/>
                      </a:endParaRPr>
                    </a:p>
                    <a:p>
                      <a:pPr lvl="0">
                        <a:buNone/>
                      </a:pPr>
                      <a:endParaRPr lang="en-US" sz="11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100" b="1" i="0" u="none" strike="noStrike" noProof="0">
                          <a:latin typeface="Times New Roman"/>
                        </a:rPr>
                        <a:t>Pro</a:t>
                      </a:r>
                      <a:r>
                        <a:rPr lang="en-US" sz="1100" b="0" i="0" u="none" strike="noStrike" noProof="0">
                          <a:latin typeface="Times New Roman"/>
                        </a:rPr>
                        <a:t>: Improved fraud detection in healthcare insurance claims.</a:t>
                      </a:r>
                      <a:endParaRPr lang="en-US" sz="1100">
                        <a:latin typeface="Times New Roman"/>
                      </a:endParaRPr>
                    </a:p>
                    <a:p>
                      <a:pPr lvl="0">
                        <a:buNone/>
                      </a:pPr>
                      <a:r>
                        <a:rPr lang="en-US" sz="1100" b="1" i="0" u="none" strike="noStrike" noProof="0">
                          <a:latin typeface="Times New Roman"/>
                        </a:rPr>
                        <a:t>Con</a:t>
                      </a:r>
                      <a:r>
                        <a:rPr lang="en-US" sz="1100" b="0" i="0" u="none" strike="noStrike" noProof="0">
                          <a:latin typeface="Times New Roman"/>
                        </a:rPr>
                        <a:t>: Limited implementation across diverse blockchain platforms.</a:t>
                      </a:r>
                      <a:endParaRPr lang="en-US" sz="11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66814338"/>
                  </a:ext>
                </a:extLst>
              </a:tr>
            </a:tbl>
          </a:graphicData>
        </a:graphic>
      </p:graphicFrame>
      <p:sp>
        <p:nvSpPr>
          <p:cNvPr id="6" name="Slide Number Placeholder 5">
            <a:extLst>
              <a:ext uri="{FF2B5EF4-FFF2-40B4-BE49-F238E27FC236}">
                <a16:creationId xmlns:a16="http://schemas.microsoft.com/office/drawing/2014/main" id="{9563B44D-7814-453A-8526-196F89B58B2D}"/>
              </a:ext>
            </a:extLst>
          </p:cNvPr>
          <p:cNvSpPr>
            <a:spLocks noGrp="1"/>
          </p:cNvSpPr>
          <p:nvPr>
            <p:ph type="sldNum" sz="quarter" idx="12"/>
          </p:nvPr>
        </p:nvSpPr>
        <p:spPr>
          <a:xfrm>
            <a:off x="8864600" y="6534150"/>
            <a:ext cx="2743200" cy="365125"/>
          </a:xfrm>
        </p:spPr>
        <p:txBody>
          <a:bodyPr/>
          <a:lstStyle/>
          <a:p>
            <a:fld id="{48F63A3B-78C7-47BE-AE5E-E10140E04643}" type="slidenum">
              <a:rPr lang="en-US" dirty="0"/>
              <a:t>5</a:t>
            </a:fld>
            <a:endParaRPr lang="en-US"/>
          </a:p>
        </p:txBody>
      </p:sp>
      <p:sp>
        <p:nvSpPr>
          <p:cNvPr id="7" name="Footer Placeholder 6">
            <a:extLst>
              <a:ext uri="{FF2B5EF4-FFF2-40B4-BE49-F238E27FC236}">
                <a16:creationId xmlns:a16="http://schemas.microsoft.com/office/drawing/2014/main" id="{603CCBC6-F2BD-5131-9044-1A7257538810}"/>
              </a:ext>
            </a:extLst>
          </p:cNvPr>
          <p:cNvSpPr>
            <a:spLocks noGrp="1"/>
          </p:cNvSpPr>
          <p:nvPr>
            <p:ph type="ftr" sz="quarter" idx="11"/>
          </p:nvPr>
        </p:nvSpPr>
        <p:spPr>
          <a:xfrm>
            <a:off x="647700" y="6356350"/>
            <a:ext cx="7957518" cy="70156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175811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A04AB33-B115-1094-C5BB-A1E167D91ACF}"/>
              </a:ext>
            </a:extLst>
          </p:cNvPr>
          <p:cNvGraphicFramePr>
            <a:graphicFrameLocks noGrp="1"/>
          </p:cNvGraphicFramePr>
          <p:nvPr>
            <p:extLst>
              <p:ext uri="{D42A27DB-BD31-4B8C-83A1-F6EECF244321}">
                <p14:modId xmlns:p14="http://schemas.microsoft.com/office/powerpoint/2010/main" val="479731049"/>
              </p:ext>
            </p:extLst>
          </p:nvPr>
        </p:nvGraphicFramePr>
        <p:xfrm>
          <a:off x="60960" y="50800"/>
          <a:ext cx="11989154" cy="6142133"/>
        </p:xfrm>
        <a:graphic>
          <a:graphicData uri="http://schemas.openxmlformats.org/drawingml/2006/table">
            <a:tbl>
              <a:tblPr firstRow="1" bandRow="1">
                <a:tableStyleId>{5C22544A-7EE6-4342-B048-85BDC9FD1C3A}</a:tableStyleId>
              </a:tblPr>
              <a:tblGrid>
                <a:gridCol w="975360">
                  <a:extLst>
                    <a:ext uri="{9D8B030D-6E8A-4147-A177-3AD203B41FA5}">
                      <a16:colId xmlns:a16="http://schemas.microsoft.com/office/drawing/2014/main" val="1514260370"/>
                    </a:ext>
                  </a:extLst>
                </a:gridCol>
                <a:gridCol w="958645">
                  <a:extLst>
                    <a:ext uri="{9D8B030D-6E8A-4147-A177-3AD203B41FA5}">
                      <a16:colId xmlns:a16="http://schemas.microsoft.com/office/drawing/2014/main" val="1669474235"/>
                    </a:ext>
                  </a:extLst>
                </a:gridCol>
                <a:gridCol w="3355257">
                  <a:extLst>
                    <a:ext uri="{9D8B030D-6E8A-4147-A177-3AD203B41FA5}">
                      <a16:colId xmlns:a16="http://schemas.microsoft.com/office/drawing/2014/main" val="1481112800"/>
                    </a:ext>
                  </a:extLst>
                </a:gridCol>
                <a:gridCol w="2341306">
                  <a:extLst>
                    <a:ext uri="{9D8B030D-6E8A-4147-A177-3AD203B41FA5}">
                      <a16:colId xmlns:a16="http://schemas.microsoft.com/office/drawing/2014/main" val="3972245346"/>
                    </a:ext>
                  </a:extLst>
                </a:gridCol>
                <a:gridCol w="2433483">
                  <a:extLst>
                    <a:ext uri="{9D8B030D-6E8A-4147-A177-3AD203B41FA5}">
                      <a16:colId xmlns:a16="http://schemas.microsoft.com/office/drawing/2014/main" val="1393482422"/>
                    </a:ext>
                  </a:extLst>
                </a:gridCol>
                <a:gridCol w="1925103">
                  <a:extLst>
                    <a:ext uri="{9D8B030D-6E8A-4147-A177-3AD203B41FA5}">
                      <a16:colId xmlns:a16="http://schemas.microsoft.com/office/drawing/2014/main" val="1588963403"/>
                    </a:ext>
                  </a:extLst>
                </a:gridCol>
              </a:tblGrid>
              <a:tr h="747173">
                <a:tc>
                  <a:txBody>
                    <a:bodyPr/>
                    <a:lstStyle/>
                    <a:p>
                      <a:pPr lvl="0" algn="ctr">
                        <a:buNone/>
                      </a:pPr>
                      <a:r>
                        <a:rPr lang="en-US" sz="2000">
                          <a:solidFill>
                            <a:schemeClr val="tx1"/>
                          </a:solidFill>
                          <a:latin typeface="Times New Roman"/>
                        </a:rPr>
                        <a:t>S. No</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YEAR</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AUTHOR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JOURNAL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METHODOLOGY APPROACH</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OUTCOME</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64516584"/>
                  </a:ext>
                </a:extLst>
              </a:tr>
              <a:tr h="1234439">
                <a:tc>
                  <a:txBody>
                    <a:bodyPr/>
                    <a:lstStyle/>
                    <a:p>
                      <a:pPr algn="just"/>
                      <a:r>
                        <a:rPr lang="en-US" sz="1600">
                          <a:solidFill>
                            <a:schemeClr val="tx1"/>
                          </a:solidFill>
                          <a:latin typeface="Times New Roman"/>
                        </a:rPr>
                        <a:t>5</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lgn="just"/>
                      <a:r>
                        <a:rPr lang="en-US" sz="1600">
                          <a:solidFill>
                            <a:schemeClr val="tx1"/>
                          </a:solidFill>
                          <a:latin typeface="Times New Roman"/>
                        </a:rPr>
                        <a:t>2024</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b="1" i="0" u="none" strike="noStrike" noProof="0">
                          <a:solidFill>
                            <a:schemeClr val="tx1"/>
                          </a:solidFill>
                          <a:latin typeface="Times New Roman"/>
                        </a:rPr>
                        <a:t>Title:</a:t>
                      </a:r>
                      <a:r>
                        <a:rPr lang="en-US" sz="1600" b="0" i="0" u="none" strike="noStrike" noProof="0">
                          <a:solidFill>
                            <a:schemeClr val="tx1"/>
                          </a:solidFill>
                          <a:latin typeface="Times New Roman"/>
                        </a:rPr>
                        <a:t> Exploring the Synergy of AI and Blockchain in Insurance: A Bibliometric Mapping and Analysis of Research Trends.</a:t>
                      </a:r>
                    </a:p>
                    <a:p>
                      <a:pPr lvl="0" algn="just">
                        <a:buNone/>
                      </a:pPr>
                      <a:r>
                        <a:rPr lang="en-US" sz="1600" b="1" i="0" u="none" strike="noStrike" noProof="0">
                          <a:solidFill>
                            <a:schemeClr val="tx1"/>
                          </a:solidFill>
                          <a:latin typeface="Times New Roman"/>
                        </a:rPr>
                        <a:t>Authors:</a:t>
                      </a:r>
                      <a:r>
                        <a:rPr lang="en-US" sz="1600" b="0" i="0" u="none" strike="noStrike" noProof="0">
                          <a:solidFill>
                            <a:schemeClr val="tx1"/>
                          </a:solidFill>
                          <a:latin typeface="Times New Roman"/>
                        </a:rPr>
                        <a:t> </a:t>
                      </a:r>
                      <a:r>
                        <a:rPr lang="en-US" sz="1600" b="0" i="0" u="none" strike="noStrike" noProof="0" err="1">
                          <a:solidFill>
                            <a:schemeClr val="tx1"/>
                          </a:solidFill>
                          <a:latin typeface="Times New Roman"/>
                        </a:rPr>
                        <a:t>Syamkumar</a:t>
                      </a:r>
                      <a:r>
                        <a:rPr lang="en-US" sz="1600" b="0" i="0" u="none" strike="noStrike" noProof="0">
                          <a:solidFill>
                            <a:schemeClr val="tx1"/>
                          </a:solidFill>
                          <a:latin typeface="Times New Roman"/>
                        </a:rPr>
                        <a:t>, K., and J. Sridevi.</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0" i="0" u="none" strike="noStrike" noProof="0">
                          <a:solidFill>
                            <a:schemeClr val="tx1"/>
                          </a:solidFill>
                          <a:latin typeface="Times New Roman"/>
                        </a:rPr>
                        <a:t>Exploring AI and blockchain integration to modernize insurance with transparency, security, and efficiency.</a:t>
                      </a:r>
                      <a:endParaRPr lang="en-US" sz="1600">
                        <a:latin typeface="Times New Roman"/>
                      </a:endParaRPr>
                    </a:p>
                    <a:p>
                      <a:pPr lvl="0" algn="just">
                        <a:buNone/>
                      </a:pPr>
                      <a:endParaRPr lang="en-US" sz="1600" b="0" i="0" u="none" strike="noStrike" noProof="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0" i="0" u="none" strike="noStrike" noProof="0">
                          <a:solidFill>
                            <a:schemeClr val="tx1"/>
                          </a:solidFill>
                          <a:latin typeface="Times New Roman"/>
                        </a:rPr>
                        <a:t>Uses bibliometric analysis to map trends, key contributors, and applications of these technologies.</a:t>
                      </a:r>
                      <a:endParaRPr lang="en-US" sz="1600" b="0" i="0" u="none" strike="noStrike" noProof="0">
                        <a:solidFill>
                          <a:srgbClr val="000000"/>
                        </a:solidFill>
                        <a:latin typeface="Times New Roman"/>
                      </a:endParaRPr>
                    </a:p>
                    <a:p>
                      <a:pPr lvl="0" algn="just">
                        <a:buNone/>
                      </a:pPr>
                      <a:endParaRPr lang="en-US"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1" i="0" u="none" strike="noStrike" noProof="0">
                          <a:solidFill>
                            <a:schemeClr val="tx1"/>
                          </a:solidFill>
                          <a:latin typeface="Times New Roman"/>
                        </a:rPr>
                        <a:t>Pro</a:t>
                      </a:r>
                      <a:r>
                        <a:rPr lang="en-US" sz="1600" b="0" i="0" u="none" strike="noStrike" noProof="0">
                          <a:solidFill>
                            <a:schemeClr val="tx1"/>
                          </a:solidFill>
                          <a:latin typeface="Times New Roman"/>
                        </a:rPr>
                        <a:t>: Enhanced fraud detection and claims processing.</a:t>
                      </a:r>
                      <a:endParaRPr lang="en-US" sz="1600">
                        <a:solidFill>
                          <a:schemeClr val="tx1"/>
                        </a:solidFill>
                        <a:latin typeface="Times New Roman"/>
                      </a:endParaRPr>
                    </a:p>
                    <a:p>
                      <a:pPr lvl="0" algn="just">
                        <a:buNone/>
                      </a:pPr>
                      <a:r>
                        <a:rPr lang="en-US" sz="1600" b="1" i="0" u="none" strike="noStrike" noProof="0" err="1">
                          <a:solidFill>
                            <a:schemeClr val="tx1"/>
                          </a:solidFill>
                          <a:latin typeface="Times New Roman"/>
                        </a:rPr>
                        <a:t>Con</a:t>
                      </a:r>
                      <a:r>
                        <a:rPr lang="en-US" sz="1600" b="0" i="0" u="none" strike="noStrike" noProof="0" err="1">
                          <a:solidFill>
                            <a:schemeClr val="tx1"/>
                          </a:solidFill>
                          <a:latin typeface="Times New Roman"/>
                        </a:rPr>
                        <a:t>:Regulatory</a:t>
                      </a:r>
                      <a:r>
                        <a:rPr lang="en-US" sz="1600" b="0" i="0" u="none" strike="noStrike" noProof="0">
                          <a:solidFill>
                            <a:schemeClr val="tx1"/>
                          </a:solidFill>
                          <a:latin typeface="Times New Roman"/>
                        </a:rPr>
                        <a:t> and privacy challenges persist.</a:t>
                      </a:r>
                      <a:endParaRPr lang="en-US"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5079750"/>
                  </a:ext>
                </a:extLst>
              </a:tr>
              <a:tr h="1341120">
                <a:tc>
                  <a:txBody>
                    <a:bodyPr/>
                    <a:lstStyle/>
                    <a:p>
                      <a:pPr lvl="0" algn="just">
                        <a:buNone/>
                      </a:pPr>
                      <a:r>
                        <a:rPr lang="en-US" sz="1600">
                          <a:latin typeface="Times New Roman"/>
                        </a:rPr>
                        <a:t>6</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a:latin typeface="Times New Roman"/>
                        </a:rPr>
                        <a:t>2024</a:t>
                      </a:r>
                      <a:endParaRPr lang="en-US" sz="16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b="1" i="0" u="none" strike="noStrike" noProof="0">
                          <a:solidFill>
                            <a:srgbClr val="222222"/>
                          </a:solidFill>
                          <a:latin typeface="Times New Roman"/>
                        </a:rPr>
                        <a:t>Title: </a:t>
                      </a:r>
                      <a:r>
                        <a:rPr lang="en-US" sz="1600" b="0" i="0" u="none" strike="noStrike" noProof="0">
                          <a:solidFill>
                            <a:srgbClr val="222222"/>
                          </a:solidFill>
                          <a:latin typeface="Times New Roman"/>
                        </a:rPr>
                        <a:t>An</a:t>
                      </a:r>
                      <a:r>
                        <a:rPr lang="en-US" sz="1600" b="1" i="0" u="none" strike="noStrike" noProof="0">
                          <a:solidFill>
                            <a:srgbClr val="222222"/>
                          </a:solidFill>
                          <a:latin typeface="Times New Roman"/>
                        </a:rPr>
                        <a:t> </a:t>
                      </a:r>
                      <a:r>
                        <a:rPr lang="en-US" sz="1600" b="0" i="0" u="none" strike="noStrike" noProof="0">
                          <a:solidFill>
                            <a:srgbClr val="222222"/>
                          </a:solidFill>
                          <a:latin typeface="Times New Roman"/>
                        </a:rPr>
                        <a:t>advanced blockchain-based </a:t>
                      </a:r>
                      <a:r>
                        <a:rPr lang="en-US" sz="1600" b="0" i="0" u="none" strike="noStrike" noProof="0" err="1">
                          <a:solidFill>
                            <a:srgbClr val="222222"/>
                          </a:solidFill>
                          <a:latin typeface="Times New Roman"/>
                        </a:rPr>
                        <a:t>hyperledger</a:t>
                      </a:r>
                      <a:r>
                        <a:rPr lang="en-US" sz="1600" b="0" i="0" u="none" strike="noStrike" noProof="0">
                          <a:solidFill>
                            <a:srgbClr val="222222"/>
                          </a:solidFill>
                          <a:latin typeface="Times New Roman"/>
                        </a:rPr>
                        <a:t> fabric solution for tracing fraudulent claims in the healthcare industry.</a:t>
                      </a:r>
                      <a:endParaRPr lang="en-US" sz="1600">
                        <a:latin typeface="Times New Roman"/>
                      </a:endParaRPr>
                    </a:p>
                    <a:p>
                      <a:pPr lvl="0" algn="just">
                        <a:buNone/>
                      </a:pPr>
                      <a:r>
                        <a:rPr lang="en-US" sz="1600" b="1" i="0" u="none" strike="noStrike" noProof="0" err="1">
                          <a:solidFill>
                            <a:srgbClr val="222222"/>
                          </a:solidFill>
                          <a:latin typeface="Times New Roman"/>
                        </a:rPr>
                        <a:t>Authors:</a:t>
                      </a:r>
                      <a:r>
                        <a:rPr lang="en-US" sz="1600" b="0" i="0" u="none" strike="noStrike" noProof="0" err="1">
                          <a:solidFill>
                            <a:srgbClr val="000000"/>
                          </a:solidFill>
                          <a:latin typeface="Times New Roman"/>
                        </a:rPr>
                        <a:t>Sanjay</a:t>
                      </a:r>
                      <a:r>
                        <a:rPr lang="en-US" sz="1600" b="0" i="0" u="none" strike="noStrike" noProof="0">
                          <a:solidFill>
                            <a:srgbClr val="000000"/>
                          </a:solidFill>
                          <a:latin typeface="Times New Roman"/>
                        </a:rPr>
                        <a:t> Kumar Jena, Brajesh Kumar, </a:t>
                      </a:r>
                      <a:r>
                        <a:rPr lang="en-US" sz="1600" b="0" i="0" u="none" strike="noStrike" noProof="0" err="1">
                          <a:solidFill>
                            <a:srgbClr val="000000"/>
                          </a:solidFill>
                          <a:latin typeface="Times New Roman"/>
                        </a:rPr>
                        <a:t>Barunaditya</a:t>
                      </a:r>
                      <a:r>
                        <a:rPr lang="en-US" sz="1600" b="0" i="0" u="none" strike="noStrike" noProof="0">
                          <a:solidFill>
                            <a:srgbClr val="000000"/>
                          </a:solidFill>
                          <a:latin typeface="Times New Roman"/>
                        </a:rPr>
                        <a:t> Mohanty, Ayush Singhal, Ram Chandra Barik</a:t>
                      </a:r>
                      <a:endParaRPr lang="en-US" sz="1600">
                        <a:latin typeface="Times New Roman"/>
                      </a:endParaRPr>
                    </a:p>
                    <a:p>
                      <a:pPr lvl="0" algn="just">
                        <a:buNone/>
                      </a:pPr>
                      <a:endParaRPr lang="en-US" sz="1600" b="0" i="0" u="none" strike="noStrike" noProof="0">
                        <a:solidFill>
                          <a:srgbClr val="222222"/>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1" i="0" u="none" strike="noStrike" noProof="0">
                          <a:latin typeface="Times New Roman"/>
                        </a:rPr>
                        <a:t>Title</a:t>
                      </a:r>
                      <a:r>
                        <a:rPr lang="en-US" sz="1600" b="0" i="0" u="none" strike="noStrike" noProof="0">
                          <a:latin typeface="Times New Roman"/>
                        </a:rPr>
                        <a:t>: "Decision Analytics Journal"</a:t>
                      </a:r>
                      <a:endParaRPr lang="en-US" sz="1600">
                        <a:latin typeface="Times New Roman"/>
                      </a:endParaRPr>
                    </a:p>
                    <a:p>
                      <a:pPr lvl="0" algn="just">
                        <a:lnSpc>
                          <a:spcPct val="100000"/>
                        </a:lnSpc>
                        <a:spcBef>
                          <a:spcPts val="0"/>
                        </a:spcBef>
                        <a:spcAft>
                          <a:spcPts val="0"/>
                        </a:spcAft>
                        <a:buNone/>
                      </a:pPr>
                      <a:r>
                        <a:rPr lang="en-US" sz="1600" b="1" i="0" u="none" strike="noStrike" noProof="0">
                          <a:latin typeface="Times New Roman"/>
                        </a:rPr>
                        <a:t>Volume</a:t>
                      </a:r>
                      <a:r>
                        <a:rPr lang="en-US" sz="1600" b="0" i="0" u="none" strike="noStrike" noProof="0">
                          <a:latin typeface="Times New Roman"/>
                        </a:rPr>
                        <a:t>: 10</a:t>
                      </a:r>
                      <a:endParaRPr lang="en-US" sz="1600">
                        <a:latin typeface="Times New Roman"/>
                      </a:endParaRPr>
                    </a:p>
                    <a:p>
                      <a:pPr lvl="0" algn="just">
                        <a:lnSpc>
                          <a:spcPct val="100000"/>
                        </a:lnSpc>
                        <a:spcBef>
                          <a:spcPts val="0"/>
                        </a:spcBef>
                        <a:spcAft>
                          <a:spcPts val="0"/>
                        </a:spcAft>
                        <a:buNone/>
                      </a:pPr>
                      <a:r>
                        <a:rPr lang="en-US" sz="1600" b="1" i="0" u="none" strike="noStrike" noProof="0">
                          <a:latin typeface="Times New Roman"/>
                        </a:rPr>
                        <a:t>DOI</a:t>
                      </a:r>
                      <a:r>
                        <a:rPr lang="en-US" sz="1600" b="0" i="0" u="none" strike="noStrike" noProof="0">
                          <a:latin typeface="Times New Roman"/>
                        </a:rPr>
                        <a:t>: </a:t>
                      </a:r>
                      <a:r>
                        <a:rPr lang="en-US" sz="1600" b="0" i="0" u="none" strike="noStrike" noProof="0">
                          <a:latin typeface="Times New Roman"/>
                          <a:hlinkClick r:id="rId2"/>
                        </a:rPr>
                        <a:t>10.1016/j.dajour.2024.100411</a:t>
                      </a:r>
                      <a:endParaRPr lang="en-US" sz="1600">
                        <a:latin typeface="Times New Roman"/>
                      </a:endParaRPr>
                    </a:p>
                    <a:p>
                      <a:pPr lvl="0" algn="just">
                        <a:buNone/>
                      </a:pPr>
                      <a:r>
                        <a:rPr lang="en-US" sz="1600" b="1" i="0" u="none" strike="noStrike" noProof="0">
                          <a:latin typeface="Times New Roman"/>
                        </a:rPr>
                        <a:t>Publisher</a:t>
                      </a:r>
                      <a:r>
                        <a:rPr lang="en-US" sz="1600" b="0" i="0" u="none" strike="noStrike" noProof="0">
                          <a:latin typeface="Times New Roman"/>
                        </a:rPr>
                        <a:t>: Elsevier Inc.</a:t>
                      </a:r>
                      <a:endParaRPr lang="en-US" sz="160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0" i="0" u="none" strike="noStrike" noProof="0">
                          <a:solidFill>
                            <a:srgbClr val="000000"/>
                          </a:solidFill>
                          <a:latin typeface="Times New Roman"/>
                        </a:rPr>
                        <a:t>Applies Hyperledger Fabric with ML models like SVM and Random Forest for fraud detection.</a:t>
                      </a:r>
                    </a:p>
                    <a:p>
                      <a:pPr lvl="0" algn="just">
                        <a:buNone/>
                      </a:pPr>
                      <a:endParaRPr lang="en-US" sz="1600" b="0" i="0" u="none" strike="noStrike" noProof="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1" err="1">
                          <a:latin typeface="Times New Roman"/>
                        </a:rPr>
                        <a:t>Pro:</a:t>
                      </a:r>
                      <a:r>
                        <a:rPr lang="en-US" sz="1600" b="0" i="0" u="none" strike="noStrike" noProof="0" err="1">
                          <a:latin typeface="Times New Roman"/>
                        </a:rPr>
                        <a:t>Improves</a:t>
                      </a:r>
                      <a:r>
                        <a:rPr lang="en-US" sz="1600" b="0" i="0" u="none" strike="noStrike" noProof="0">
                          <a:latin typeface="Times New Roman"/>
                        </a:rPr>
                        <a:t> fraud detection and data security.</a:t>
                      </a:r>
                      <a:endParaRPr lang="en-US" sz="1600">
                        <a:latin typeface="Times New Roman"/>
                      </a:endParaRPr>
                    </a:p>
                    <a:p>
                      <a:pPr lvl="0" algn="just">
                        <a:lnSpc>
                          <a:spcPct val="100000"/>
                        </a:lnSpc>
                        <a:spcBef>
                          <a:spcPts val="0"/>
                        </a:spcBef>
                        <a:spcAft>
                          <a:spcPts val="0"/>
                        </a:spcAft>
                        <a:buNone/>
                      </a:pPr>
                      <a:r>
                        <a:rPr lang="en-US" sz="1600" b="1" err="1">
                          <a:latin typeface="Times New Roman"/>
                        </a:rPr>
                        <a:t>Con:</a:t>
                      </a:r>
                      <a:r>
                        <a:rPr lang="en-US" sz="1600" b="0" i="0" u="none" strike="noStrike" noProof="0" err="1">
                          <a:latin typeface="Times New Roman"/>
                        </a:rPr>
                        <a:t>Privacy</a:t>
                      </a:r>
                      <a:r>
                        <a:rPr lang="en-US" sz="1600" b="0" i="0" u="none" strike="noStrike" noProof="0">
                          <a:latin typeface="Times New Roman"/>
                        </a:rPr>
                        <a:t> concerns with real-time data tracking.</a:t>
                      </a:r>
                      <a:endParaRPr lang="en-US" sz="1600">
                        <a:latin typeface="Times New Roman"/>
                      </a:endParaRPr>
                    </a:p>
                    <a:p>
                      <a:pPr lvl="0" algn="just">
                        <a:lnSpc>
                          <a:spcPct val="100000"/>
                        </a:lnSpc>
                        <a:spcBef>
                          <a:spcPts val="0"/>
                        </a:spcBef>
                        <a:spcAft>
                          <a:spcPts val="0"/>
                        </a:spcAft>
                        <a:buNone/>
                      </a:pPr>
                      <a:endParaRPr lang="en-US" sz="1600" b="0" i="0" u="none" strike="noStrike" noProof="0">
                        <a:latin typeface="Times New Roman"/>
                      </a:endParaRPr>
                    </a:p>
                    <a:p>
                      <a:pPr lvl="0" algn="just">
                        <a:buNone/>
                      </a:pPr>
                      <a:endParaRPr lang="en-US" sz="1600">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097976"/>
                  </a:ext>
                </a:extLst>
              </a:tr>
              <a:tr h="1341119">
                <a:tc>
                  <a:txBody>
                    <a:bodyPr/>
                    <a:lstStyle/>
                    <a:p>
                      <a:pPr lvl="0" algn="just">
                        <a:buNone/>
                      </a:pPr>
                      <a:r>
                        <a:rPr lang="en-US" sz="1600">
                          <a:solidFill>
                            <a:schemeClr val="tx1"/>
                          </a:solidFill>
                          <a:latin typeface="Times New Roman"/>
                        </a:rPr>
                        <a:t>7</a:t>
                      </a:r>
                      <a:endParaRPr lang="en-US" sz="16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a:solidFill>
                            <a:schemeClr val="tx1"/>
                          </a:solidFill>
                          <a:latin typeface="Times New Roman"/>
                        </a:rPr>
                        <a:t>2022</a:t>
                      </a:r>
                      <a:endParaRPr lang="en-US" sz="16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b="1" i="0" u="none" strike="noStrike" noProof="0">
                          <a:solidFill>
                            <a:schemeClr val="tx1"/>
                          </a:solidFill>
                          <a:latin typeface="Times New Roman"/>
                        </a:rPr>
                        <a:t>Title</a:t>
                      </a:r>
                      <a:r>
                        <a:rPr lang="en-US" sz="1600" b="0" i="0" u="none" strike="noStrike" noProof="0">
                          <a:solidFill>
                            <a:schemeClr val="tx1"/>
                          </a:solidFill>
                          <a:latin typeface="Times New Roman"/>
                        </a:rPr>
                        <a:t>: Blockchain and AI-empowered healthcare insurance fraud detection: an analysis, architecture, and future prospects.</a:t>
                      </a:r>
                      <a:endParaRPr lang="en-US" sz="1600"/>
                    </a:p>
                    <a:p>
                      <a:pPr lvl="0" algn="just">
                        <a:buNone/>
                      </a:pPr>
                      <a:r>
                        <a:rPr lang="en-US" sz="1600" b="1" i="0" u="none" strike="noStrike" noProof="0">
                          <a:solidFill>
                            <a:schemeClr val="tx1"/>
                          </a:solidFill>
                          <a:latin typeface="Times New Roman"/>
                        </a:rPr>
                        <a:t>Authors: </a:t>
                      </a:r>
                      <a:r>
                        <a:rPr lang="en-US" sz="1600" b="0" i="0" u="none" strike="noStrike" noProof="0">
                          <a:solidFill>
                            <a:schemeClr val="tx1"/>
                          </a:solidFill>
                          <a:latin typeface="Times New Roman"/>
                        </a:rPr>
                        <a:t>Khyati </a:t>
                      </a:r>
                      <a:r>
                        <a:rPr lang="en-US" sz="1600" b="0" i="0" u="none" strike="noStrike" noProof="0" err="1">
                          <a:solidFill>
                            <a:schemeClr val="tx1"/>
                          </a:solidFill>
                          <a:latin typeface="Times New Roman"/>
                        </a:rPr>
                        <a:t>Kpadiya</a:t>
                      </a:r>
                      <a:r>
                        <a:rPr lang="en-US" sz="1600" b="0" i="0" u="none" strike="noStrike" noProof="0">
                          <a:solidFill>
                            <a:schemeClr val="tx1"/>
                          </a:solidFill>
                          <a:latin typeface="Times New Roman"/>
                        </a:rPr>
                        <a:t>, Usha Patel</a:t>
                      </a:r>
                      <a:endParaRPr lang="en-US" sz="16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1" i="0" u="none" strike="noStrike" noProof="0">
                          <a:solidFill>
                            <a:schemeClr val="tx1"/>
                          </a:solidFill>
                          <a:latin typeface="Times New Roman"/>
                        </a:rPr>
                        <a:t>Publisher:</a:t>
                      </a:r>
                      <a:r>
                        <a:rPr lang="en-US" sz="1600" b="0" i="1" u="none" strike="noStrike" noProof="0">
                          <a:solidFill>
                            <a:schemeClr val="tx1"/>
                          </a:solidFill>
                          <a:latin typeface="Times New Roman"/>
                        </a:rPr>
                        <a:t> IEEE</a:t>
                      </a:r>
                      <a:endParaRPr lang="en-US" sz="1600"/>
                    </a:p>
                    <a:p>
                      <a:pPr lvl="0" algn="just">
                        <a:lnSpc>
                          <a:spcPct val="100000"/>
                        </a:lnSpc>
                        <a:spcBef>
                          <a:spcPts val="0"/>
                        </a:spcBef>
                        <a:spcAft>
                          <a:spcPts val="0"/>
                        </a:spcAft>
                        <a:buNone/>
                      </a:pPr>
                      <a:r>
                        <a:rPr lang="en-US" sz="1600" b="0" i="1" u="none" strike="noStrike" noProof="0">
                          <a:solidFill>
                            <a:schemeClr val="tx1"/>
                          </a:solidFill>
                          <a:latin typeface="Times New Roman"/>
                        </a:rPr>
                        <a:t>IEEE Access</a:t>
                      </a:r>
                      <a:r>
                        <a:rPr lang="en-US" sz="1600" b="0" i="0" u="none" strike="noStrike" noProof="0">
                          <a:solidFill>
                            <a:schemeClr val="tx1"/>
                          </a:solidFill>
                          <a:latin typeface="Times New Roman"/>
                        </a:rPr>
                        <a:t>, vol. 10, pp. 79606-79627, 2022</a:t>
                      </a:r>
                      <a:endParaRPr lang="en-US" sz="1600">
                        <a:solidFill>
                          <a:schemeClr val="tx1"/>
                        </a:solidFill>
                        <a:latin typeface="Times New Roman"/>
                      </a:endParaRPr>
                    </a:p>
                    <a:p>
                      <a:pPr lvl="0" algn="just">
                        <a:lnSpc>
                          <a:spcPct val="100000"/>
                        </a:lnSpc>
                        <a:spcBef>
                          <a:spcPts val="0"/>
                        </a:spcBef>
                        <a:spcAft>
                          <a:spcPts val="0"/>
                        </a:spcAft>
                        <a:buNone/>
                      </a:pPr>
                      <a:r>
                        <a:rPr lang="en-US" sz="1600" b="1" i="0" u="none" strike="noStrike" noProof="0" err="1">
                          <a:solidFill>
                            <a:schemeClr val="tx1"/>
                          </a:solidFill>
                          <a:latin typeface="Times New Roman"/>
                        </a:rPr>
                        <a:t>doi</a:t>
                      </a:r>
                      <a:r>
                        <a:rPr lang="en-US" sz="1600" b="1" i="0" u="none" strike="noStrike" noProof="0">
                          <a:solidFill>
                            <a:schemeClr val="tx1"/>
                          </a:solidFill>
                          <a:latin typeface="Times New Roman"/>
                        </a:rPr>
                        <a:t>:</a:t>
                      </a:r>
                      <a:r>
                        <a:rPr lang="en-US" sz="1600" b="0" i="0" u="none" strike="noStrike" noProof="0">
                          <a:solidFill>
                            <a:schemeClr val="tx1"/>
                          </a:solidFill>
                          <a:latin typeface="Times New Roman"/>
                        </a:rPr>
                        <a:t> 10.1109/ACCESS.2022.3194569.</a:t>
                      </a:r>
                      <a:endParaRPr lang="en-US"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buNone/>
                      </a:pPr>
                      <a:r>
                        <a:rPr lang="en-US" sz="1600" b="0" i="0" u="none" strike="noStrike" noProof="0">
                          <a:solidFill>
                            <a:schemeClr val="tx1"/>
                          </a:solidFill>
                          <a:latin typeface="Times New Roman"/>
                        </a:rPr>
                        <a:t>Digitized health insurance using blockchain for secure, transparent, and decentralized fraud detection.</a:t>
                      </a:r>
                      <a:endParaRPr lang="en-US"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600" b="1" i="0" u="none" strike="noStrike" noProof="0">
                          <a:solidFill>
                            <a:schemeClr val="tx1"/>
                          </a:solidFill>
                          <a:latin typeface="Times New Roman"/>
                        </a:rPr>
                        <a:t>Pro:</a:t>
                      </a:r>
                      <a:r>
                        <a:rPr lang="en-US" sz="1600" b="0" i="0" u="none" strike="noStrike" noProof="0">
                          <a:solidFill>
                            <a:schemeClr val="tx1"/>
                          </a:solidFill>
                          <a:latin typeface="Times New Roman"/>
                        </a:rPr>
                        <a:t> Enhanced security and transparency;</a:t>
                      </a:r>
                      <a:endParaRPr lang="en-US" sz="1600">
                        <a:solidFill>
                          <a:schemeClr val="tx1"/>
                        </a:solidFill>
                        <a:latin typeface="Times New Roman"/>
                      </a:endParaRPr>
                    </a:p>
                    <a:p>
                      <a:pPr lvl="0" algn="just">
                        <a:buNone/>
                      </a:pPr>
                      <a:r>
                        <a:rPr lang="en-US" sz="1600" b="1" i="0" u="none" strike="noStrike" noProof="0">
                          <a:solidFill>
                            <a:schemeClr val="tx1"/>
                          </a:solidFill>
                          <a:latin typeface="Times New Roman"/>
                        </a:rPr>
                        <a:t>Con:</a:t>
                      </a:r>
                      <a:r>
                        <a:rPr lang="en-US" sz="1600" b="0" i="0" u="none" strike="noStrike" noProof="0">
                          <a:solidFill>
                            <a:schemeClr val="tx1"/>
                          </a:solidFill>
                          <a:latin typeface="Times New Roman"/>
                        </a:rPr>
                        <a:t> High complexity and reliance on skilled personnel.</a:t>
                      </a:r>
                      <a:endParaRPr lang="en-US" sz="16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4304521"/>
                  </a:ext>
                </a:extLst>
              </a:tr>
            </a:tbl>
          </a:graphicData>
        </a:graphic>
      </p:graphicFrame>
      <p:sp>
        <p:nvSpPr>
          <p:cNvPr id="3" name="Slide Number Placeholder 2">
            <a:extLst>
              <a:ext uri="{FF2B5EF4-FFF2-40B4-BE49-F238E27FC236}">
                <a16:creationId xmlns:a16="http://schemas.microsoft.com/office/drawing/2014/main" id="{B039A4FA-49F6-7BFE-C623-8A9FFEF7387A}"/>
              </a:ext>
            </a:extLst>
          </p:cNvPr>
          <p:cNvSpPr>
            <a:spLocks noGrp="1"/>
          </p:cNvSpPr>
          <p:nvPr>
            <p:ph type="sldNum" sz="quarter" idx="12"/>
          </p:nvPr>
        </p:nvSpPr>
        <p:spPr>
          <a:xfrm>
            <a:off x="8763000" y="6407150"/>
            <a:ext cx="2743200" cy="365125"/>
          </a:xfrm>
        </p:spPr>
        <p:txBody>
          <a:bodyPr/>
          <a:lstStyle/>
          <a:p>
            <a:fld id="{48F63A3B-78C7-47BE-AE5E-E10140E04643}" type="slidenum">
              <a:rPr lang="en-US" dirty="0"/>
              <a:t>6</a:t>
            </a:fld>
            <a:endParaRPr lang="en-US"/>
          </a:p>
        </p:txBody>
      </p:sp>
      <p:sp>
        <p:nvSpPr>
          <p:cNvPr id="6" name="Footer Placeholder 5">
            <a:extLst>
              <a:ext uri="{FF2B5EF4-FFF2-40B4-BE49-F238E27FC236}">
                <a16:creationId xmlns:a16="http://schemas.microsoft.com/office/drawing/2014/main" id="{F9548230-F805-64D2-B4B2-7125652642A9}"/>
              </a:ext>
            </a:extLst>
          </p:cNvPr>
          <p:cNvSpPr>
            <a:spLocks noGrp="1"/>
          </p:cNvSpPr>
          <p:nvPr>
            <p:ph type="ftr" sz="quarter" idx="11"/>
          </p:nvPr>
        </p:nvSpPr>
        <p:spPr>
          <a:xfrm>
            <a:off x="533400" y="6305765"/>
            <a:ext cx="7929966" cy="59587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81715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A04AB33-B115-1094-C5BB-A1E167D91ACF}"/>
              </a:ext>
            </a:extLst>
          </p:cNvPr>
          <p:cNvGraphicFramePr>
            <a:graphicFrameLocks noGrp="1"/>
          </p:cNvGraphicFramePr>
          <p:nvPr>
            <p:extLst>
              <p:ext uri="{D42A27DB-BD31-4B8C-83A1-F6EECF244321}">
                <p14:modId xmlns:p14="http://schemas.microsoft.com/office/powerpoint/2010/main" val="3878547044"/>
              </p:ext>
            </p:extLst>
          </p:nvPr>
        </p:nvGraphicFramePr>
        <p:xfrm>
          <a:off x="117230" y="164123"/>
          <a:ext cx="12000255" cy="6102030"/>
        </p:xfrm>
        <a:graphic>
          <a:graphicData uri="http://schemas.openxmlformats.org/drawingml/2006/table">
            <a:tbl>
              <a:tblPr firstRow="1" bandRow="1">
                <a:tableStyleId>{5C22544A-7EE6-4342-B048-85BDC9FD1C3A}</a:tableStyleId>
              </a:tblPr>
              <a:tblGrid>
                <a:gridCol w="833913">
                  <a:extLst>
                    <a:ext uri="{9D8B030D-6E8A-4147-A177-3AD203B41FA5}">
                      <a16:colId xmlns:a16="http://schemas.microsoft.com/office/drawing/2014/main" val="1514260370"/>
                    </a:ext>
                  </a:extLst>
                </a:gridCol>
                <a:gridCol w="1081000">
                  <a:extLst>
                    <a:ext uri="{9D8B030D-6E8A-4147-A177-3AD203B41FA5}">
                      <a16:colId xmlns:a16="http://schemas.microsoft.com/office/drawing/2014/main" val="1669474235"/>
                    </a:ext>
                  </a:extLst>
                </a:gridCol>
                <a:gridCol w="3383280">
                  <a:extLst>
                    <a:ext uri="{9D8B030D-6E8A-4147-A177-3AD203B41FA5}">
                      <a16:colId xmlns:a16="http://schemas.microsoft.com/office/drawing/2014/main" val="1481112800"/>
                    </a:ext>
                  </a:extLst>
                </a:gridCol>
                <a:gridCol w="1985909">
                  <a:extLst>
                    <a:ext uri="{9D8B030D-6E8A-4147-A177-3AD203B41FA5}">
                      <a16:colId xmlns:a16="http://schemas.microsoft.com/office/drawing/2014/main" val="3972245346"/>
                    </a:ext>
                  </a:extLst>
                </a:gridCol>
                <a:gridCol w="2739463">
                  <a:extLst>
                    <a:ext uri="{9D8B030D-6E8A-4147-A177-3AD203B41FA5}">
                      <a16:colId xmlns:a16="http://schemas.microsoft.com/office/drawing/2014/main" val="1393482422"/>
                    </a:ext>
                  </a:extLst>
                </a:gridCol>
                <a:gridCol w="1976690">
                  <a:extLst>
                    <a:ext uri="{9D8B030D-6E8A-4147-A177-3AD203B41FA5}">
                      <a16:colId xmlns:a16="http://schemas.microsoft.com/office/drawing/2014/main" val="1588963403"/>
                    </a:ext>
                  </a:extLst>
                </a:gridCol>
              </a:tblGrid>
              <a:tr h="584313">
                <a:tc>
                  <a:txBody>
                    <a:bodyPr/>
                    <a:lstStyle/>
                    <a:p>
                      <a:pPr lvl="0" algn="ctr">
                        <a:buNone/>
                      </a:pPr>
                      <a:r>
                        <a:rPr lang="en-US" sz="2000">
                          <a:solidFill>
                            <a:schemeClr val="tx1"/>
                          </a:solidFill>
                          <a:latin typeface="Times New Roman"/>
                        </a:rPr>
                        <a:t>S. No</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YEAR</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AUTHOR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JOURNAL DETAILS</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METHODOLOGY APPROACH</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2000">
                          <a:solidFill>
                            <a:schemeClr val="tx1"/>
                          </a:solidFill>
                          <a:latin typeface="Times New Roman"/>
                        </a:rPr>
                        <a:t>OUTCOME</a:t>
                      </a:r>
                    </a:p>
                  </a:txBody>
                  <a:tcPr marL="112710" marR="112710" marT="56355" marB="56355">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64516584"/>
                  </a:ext>
                </a:extLst>
              </a:tr>
              <a:tr h="1767840">
                <a:tc>
                  <a:txBody>
                    <a:bodyPr/>
                    <a:lstStyle/>
                    <a:p>
                      <a:pPr lvl="0" algn="just">
                        <a:buNone/>
                      </a:pPr>
                      <a:r>
                        <a:rPr lang="en-US" sz="1400">
                          <a:solidFill>
                            <a:schemeClr val="tx1"/>
                          </a:solidFill>
                          <a:latin typeface="Times New Roman"/>
                        </a:rPr>
                        <a:t>8</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buNone/>
                      </a:pPr>
                      <a:r>
                        <a:rPr lang="en-US" sz="1400">
                          <a:solidFill>
                            <a:schemeClr val="tx1"/>
                          </a:solidFill>
                          <a:latin typeface="Times New Roman"/>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buNone/>
                      </a:pPr>
                      <a:r>
                        <a:rPr lang="en-US" sz="1400" b="1" i="0" u="none" strike="noStrike" noProof="0">
                          <a:solidFill>
                            <a:schemeClr val="tx1"/>
                          </a:solidFill>
                          <a:latin typeface="Times New Roman"/>
                        </a:rPr>
                        <a:t>Title:</a:t>
                      </a:r>
                      <a:r>
                        <a:rPr lang="en-US" sz="1400" b="0" i="0" u="none" strike="noStrike" noProof="0">
                          <a:solidFill>
                            <a:schemeClr val="tx1"/>
                          </a:solidFill>
                          <a:latin typeface="Times New Roman"/>
                        </a:rPr>
                        <a:t> A Secure AI-Driven Architecture for Automated Insurance Systems: Fraud Detection and Risk Measurement.</a:t>
                      </a:r>
                      <a:endParaRPr lang="en-US" sz="1400">
                        <a:latin typeface="Times New Roman"/>
                      </a:endParaRPr>
                    </a:p>
                    <a:p>
                      <a:pPr lvl="0" algn="just">
                        <a:buNone/>
                      </a:pPr>
                      <a:r>
                        <a:rPr lang="en-US" sz="1400" b="1" i="0" u="none" strike="noStrike" noProof="0">
                          <a:solidFill>
                            <a:schemeClr val="tx1"/>
                          </a:solidFill>
                          <a:latin typeface="Times New Roman"/>
                        </a:rPr>
                        <a:t>Authors:</a:t>
                      </a:r>
                      <a:r>
                        <a:rPr lang="en-US" sz="1400" b="0" i="0" u="none" strike="noStrike" noProof="0">
                          <a:solidFill>
                            <a:schemeClr val="tx1"/>
                          </a:solidFill>
                          <a:latin typeface="Times New Roman"/>
                        </a:rPr>
                        <a:t> </a:t>
                      </a:r>
                      <a:r>
                        <a:rPr lang="en-US" sz="1400" b="0" i="0" u="none" strike="noStrike" noProof="0">
                          <a:solidFill>
                            <a:srgbClr val="333333"/>
                          </a:solidFill>
                          <a:latin typeface="Times New Roman"/>
                        </a:rPr>
                        <a:t>N. </a:t>
                      </a:r>
                      <a:r>
                        <a:rPr lang="en-US" sz="1400" b="0" i="0" u="none" strike="noStrike" noProof="0" err="1">
                          <a:solidFill>
                            <a:srgbClr val="333333"/>
                          </a:solidFill>
                          <a:latin typeface="Times New Roman"/>
                        </a:rPr>
                        <a:t>Dhieb</a:t>
                      </a:r>
                      <a:r>
                        <a:rPr lang="en-US" sz="1400" b="0" i="0" u="none" strike="noStrike" noProof="0">
                          <a:solidFill>
                            <a:srgbClr val="333333"/>
                          </a:solidFill>
                          <a:latin typeface="Times New Roman"/>
                        </a:rPr>
                        <a:t>, H. </a:t>
                      </a:r>
                      <a:r>
                        <a:rPr lang="en-US" sz="1400" b="0" i="0" u="none" strike="noStrike" noProof="0" err="1">
                          <a:solidFill>
                            <a:srgbClr val="333333"/>
                          </a:solidFill>
                          <a:latin typeface="Times New Roman"/>
                        </a:rPr>
                        <a:t>Ghazzai</a:t>
                      </a:r>
                      <a:r>
                        <a:rPr lang="en-US" sz="1400" b="0" i="0" u="none" strike="noStrike" noProof="0">
                          <a:solidFill>
                            <a:srgbClr val="333333"/>
                          </a:solidFill>
                          <a:latin typeface="Times New Roman"/>
                        </a:rPr>
                        <a:t>, H. Besbes and Y. Massoud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400" b="1">
                          <a:latin typeface="Times New Roman"/>
                        </a:rPr>
                        <a:t>Publisher</a:t>
                      </a:r>
                      <a:r>
                        <a:rPr lang="en-US" sz="1400">
                          <a:latin typeface="Times New Roman"/>
                        </a:rPr>
                        <a:t>: IEEE</a:t>
                      </a:r>
                    </a:p>
                    <a:p>
                      <a:pPr lvl="0" algn="just">
                        <a:lnSpc>
                          <a:spcPct val="100000"/>
                        </a:lnSpc>
                        <a:spcBef>
                          <a:spcPts val="0"/>
                        </a:spcBef>
                        <a:spcAft>
                          <a:spcPts val="0"/>
                        </a:spcAft>
                        <a:buNone/>
                      </a:pPr>
                      <a:r>
                        <a:rPr lang="en-US" sz="1400">
                          <a:latin typeface="Times New Roman"/>
                        </a:rPr>
                        <a:t>IEEE Access, vol. 8, pp. 58546-58558, 2020, </a:t>
                      </a:r>
                    </a:p>
                    <a:p>
                      <a:pPr lvl="0" algn="just">
                        <a:lnSpc>
                          <a:spcPct val="100000"/>
                        </a:lnSpc>
                        <a:spcBef>
                          <a:spcPts val="0"/>
                        </a:spcBef>
                        <a:spcAft>
                          <a:spcPts val="0"/>
                        </a:spcAft>
                        <a:buNone/>
                      </a:pPr>
                      <a:r>
                        <a:rPr lang="en-US" sz="1400" b="1" err="1">
                          <a:latin typeface="Times New Roman"/>
                        </a:rPr>
                        <a:t>doi</a:t>
                      </a:r>
                      <a:r>
                        <a:rPr lang="en-US" sz="1400" b="1">
                          <a:latin typeface="Times New Roman"/>
                        </a:rPr>
                        <a:t>:</a:t>
                      </a:r>
                      <a:r>
                        <a:rPr lang="en-US" sz="1400">
                          <a:latin typeface="Times New Roman"/>
                        </a:rPr>
                        <a:t> 10.1109/ACCESS.2020.2983300</a:t>
                      </a:r>
                    </a:p>
                    <a:p>
                      <a:pPr lvl="0" algn="just">
                        <a:lnSpc>
                          <a:spcPct val="100000"/>
                        </a:lnSpc>
                        <a:spcBef>
                          <a:spcPts val="0"/>
                        </a:spcBef>
                        <a:spcAft>
                          <a:spcPts val="0"/>
                        </a:spcAft>
                        <a:buNone/>
                      </a:pPr>
                      <a:endParaRPr lang="en-US" sz="1400" b="1" i="0" u="none" strike="noStrike" noProof="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400" b="0" i="0" u="none" strike="noStrike" noProof="0">
                          <a:solidFill>
                            <a:schemeClr val="tx1"/>
                          </a:solidFill>
                          <a:latin typeface="Times New Roman"/>
                        </a:rPr>
                        <a:t>Develops a secure insurance framework using blockchain and </a:t>
                      </a:r>
                      <a:r>
                        <a:rPr lang="en-US" sz="1400" b="0" i="0" u="none" strike="noStrike" noProof="0" err="1">
                          <a:solidFill>
                            <a:schemeClr val="tx1"/>
                          </a:solidFill>
                          <a:latin typeface="Times New Roman"/>
                        </a:rPr>
                        <a:t>XGBoost</a:t>
                      </a:r>
                      <a:r>
                        <a:rPr lang="en-US" sz="1400" b="0" i="0" u="none" strike="noStrike" noProof="0">
                          <a:solidFill>
                            <a:schemeClr val="tx1"/>
                          </a:solidFill>
                          <a:latin typeface="Times New Roman"/>
                        </a:rPr>
                        <a:t> for fraud detection and real-time updates.</a:t>
                      </a:r>
                      <a:endParaRPr lang="en-US" sz="1400" b="0" i="0" u="none" strike="noStrike" noProof="0">
                        <a:solidFill>
                          <a:srgbClr val="000000"/>
                        </a:solidFill>
                        <a:latin typeface="Times New Roman"/>
                      </a:endParaRPr>
                    </a:p>
                    <a:p>
                      <a:pPr lvl="0" algn="just">
                        <a:buNone/>
                      </a:pPr>
                      <a:endParaRPr lang="en-US" sz="1400" b="0" i="0" u="none" strike="noStrike" noProof="0">
                        <a:solidFill>
                          <a:schemeClr val="tx1"/>
                        </a:solidFill>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just">
                        <a:lnSpc>
                          <a:spcPct val="100000"/>
                        </a:lnSpc>
                        <a:spcBef>
                          <a:spcPts val="0"/>
                        </a:spcBef>
                        <a:spcAft>
                          <a:spcPts val="0"/>
                        </a:spcAft>
                        <a:buNone/>
                      </a:pPr>
                      <a:r>
                        <a:rPr lang="en-US" sz="1400" b="1" i="0" u="none" strike="noStrike" noProof="0">
                          <a:solidFill>
                            <a:schemeClr val="tx1"/>
                          </a:solidFill>
                          <a:latin typeface="Times New Roman"/>
                        </a:rPr>
                        <a:t>Pro:</a:t>
                      </a:r>
                      <a:r>
                        <a:rPr lang="en-US" sz="1400" b="0" i="0" u="none" strike="noStrike" noProof="0">
                          <a:solidFill>
                            <a:schemeClr val="tx1"/>
                          </a:solidFill>
                          <a:latin typeface="Times New Roman"/>
                        </a:rPr>
                        <a:t> Higher accuracy in fraud detection.</a:t>
                      </a:r>
                      <a:endParaRPr lang="en-US" sz="1400">
                        <a:latin typeface="Times New Roman"/>
                      </a:endParaRPr>
                    </a:p>
                    <a:p>
                      <a:pPr lvl="0" algn="just">
                        <a:buNone/>
                      </a:pPr>
                      <a:r>
                        <a:rPr lang="en-US" sz="1400" b="1" i="0" u="none" strike="noStrike" noProof="0">
                          <a:solidFill>
                            <a:schemeClr val="tx1"/>
                          </a:solidFill>
                          <a:latin typeface="Times New Roman"/>
                        </a:rPr>
                        <a:t>Con:</a:t>
                      </a:r>
                      <a:r>
                        <a:rPr lang="en-US" sz="1400" b="0" i="0" u="none" strike="noStrike" noProof="0">
                          <a:solidFill>
                            <a:schemeClr val="tx1"/>
                          </a:solidFill>
                          <a:latin typeface="Times New Roman"/>
                        </a:rPr>
                        <a:t> Requires high computational resources.</a:t>
                      </a:r>
                      <a:endParaRPr lang="en-US" sz="1400">
                        <a:latin typeface="Times New Roman"/>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803926"/>
                  </a:ext>
                </a:extLst>
              </a:tr>
              <a:tr h="957279">
                <a:tc>
                  <a:txBody>
                    <a:bodyPr/>
                    <a:lstStyle/>
                    <a:p>
                      <a:pPr lvl="0">
                        <a:buNone/>
                      </a:pPr>
                      <a:r>
                        <a:rPr lang="en-US" sz="1400">
                          <a:solidFill>
                            <a:schemeClr val="tx1"/>
                          </a:solidFill>
                          <a:latin typeface="Times New Roman"/>
                        </a:rPr>
                        <a:t>9</a:t>
                      </a:r>
                      <a:endParaRPr lang="en-US" sz="1400"/>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400">
                          <a:solidFill>
                            <a:schemeClr val="tx1"/>
                          </a:solidFill>
                          <a:latin typeface="Times New Roman"/>
                        </a:rPr>
                        <a:t>2024</a:t>
                      </a:r>
                      <a:endParaRPr lang="en-US" sz="14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1" i="0" u="none" strike="noStrike" noProof="0">
                          <a:solidFill>
                            <a:schemeClr val="tx1"/>
                          </a:solidFill>
                          <a:latin typeface="Times New Roman"/>
                        </a:rPr>
                        <a:t>Title:</a:t>
                      </a:r>
                      <a:r>
                        <a:rPr lang="en-US" sz="1400" b="0" i="0" u="none" strike="noStrike" noProof="0">
                          <a:solidFill>
                            <a:schemeClr val="tx1"/>
                          </a:solidFill>
                          <a:latin typeface="Times New Roman"/>
                        </a:rPr>
                        <a:t> Utilizing Blockchain and Smart Contracts for Enhanced Fraud Prevention and Minimization in Health Insurance through Multi-Signature Claim Processing.</a:t>
                      </a:r>
                      <a:endParaRPr lang="en-US" sz="1400"/>
                    </a:p>
                    <a:p>
                      <a:pPr lvl="0">
                        <a:buNone/>
                      </a:pPr>
                      <a:r>
                        <a:rPr lang="en-US" sz="1400" b="1" i="0" u="none" strike="noStrike" noProof="0">
                          <a:solidFill>
                            <a:schemeClr val="tx1"/>
                          </a:solidFill>
                          <a:latin typeface="Times New Roman"/>
                        </a:rPr>
                        <a:t>Authors: </a:t>
                      </a:r>
                      <a:r>
                        <a:rPr lang="en-US" sz="1400" b="0" i="0" u="none" strike="noStrike" noProof="0">
                          <a:solidFill>
                            <a:schemeClr val="tx1"/>
                          </a:solidFill>
                          <a:latin typeface="Times New Roman"/>
                        </a:rPr>
                        <a:t>Md Al Amin, Rushabh Shah, Hemanth Tummala, and Indrajit Ray</a:t>
                      </a:r>
                      <a:endParaRPr lang="en-US" sz="14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400" b="1" i="0" u="none" strike="noStrike" noProof="0">
                          <a:solidFill>
                            <a:schemeClr val="tx1"/>
                          </a:solidFill>
                          <a:latin typeface="Times New Roman"/>
                        </a:rPr>
                        <a:t>TITLE</a:t>
                      </a:r>
                      <a:r>
                        <a:rPr lang="en-US" sz="1400" b="0" i="0" u="none" strike="noStrike" noProof="0">
                          <a:solidFill>
                            <a:schemeClr val="tx1"/>
                          </a:solidFill>
                          <a:latin typeface="Times New Roman"/>
                        </a:rPr>
                        <a:t>: Emerging Trends in Networking, Communication, and Computing (ETNCC).</a:t>
                      </a:r>
                      <a:endParaRPr lang="en-US" sz="1400">
                        <a:latin typeface="Times New Roman"/>
                      </a:endParaRPr>
                    </a:p>
                    <a:p>
                      <a:pPr lvl="0" algn="l">
                        <a:lnSpc>
                          <a:spcPct val="100000"/>
                        </a:lnSpc>
                        <a:spcBef>
                          <a:spcPts val="0"/>
                        </a:spcBef>
                        <a:spcAft>
                          <a:spcPts val="0"/>
                        </a:spcAft>
                        <a:buNone/>
                      </a:pPr>
                      <a:r>
                        <a:rPr lang="en-US" sz="1400" b="1" i="0" u="none" strike="noStrike" noProof="0">
                          <a:solidFill>
                            <a:schemeClr val="tx1"/>
                          </a:solidFill>
                          <a:latin typeface="Times New Roman"/>
                        </a:rPr>
                        <a:t>DOI:</a:t>
                      </a:r>
                      <a:r>
                        <a:rPr lang="en-US" sz="1400" b="0" i="0" u="none" strike="noStrike" noProof="0">
                          <a:solidFill>
                            <a:schemeClr val="tx1"/>
                          </a:solidFill>
                          <a:latin typeface="Times New Roman"/>
                        </a:rPr>
                        <a:t> 10.1109/ETNCC63262.2024.10767491 </a:t>
                      </a:r>
                      <a:endParaRPr lang="en-US" sz="1400"/>
                    </a:p>
                    <a:p>
                      <a:pPr lvl="0">
                        <a:buNone/>
                      </a:pPr>
                      <a:r>
                        <a:rPr lang="en-US" sz="1400" b="1">
                          <a:solidFill>
                            <a:schemeClr val="tx1"/>
                          </a:solidFill>
                          <a:latin typeface="Times New Roman"/>
                        </a:rPr>
                        <a:t>Publisher:</a:t>
                      </a:r>
                      <a:r>
                        <a:rPr lang="en-US" sz="1400" b="0">
                          <a:solidFill>
                            <a:schemeClr val="tx1"/>
                          </a:solidFill>
                          <a:latin typeface="Times New Roman"/>
                        </a:rPr>
                        <a:t> IEEE</a:t>
                      </a:r>
                      <a:endParaRPr lang="en-US" sz="14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US" sz="1400" b="0" i="0" u="none" strike="noStrike" noProof="0">
                          <a:solidFill>
                            <a:schemeClr val="tx1"/>
                          </a:solidFill>
                          <a:latin typeface="Times New Roman"/>
                        </a:rPr>
                        <a:t>Developed a blockchain-ML framework using SVM and Random Forest for fraud detection and policy recommendation</a:t>
                      </a:r>
                      <a:endParaRPr lang="en-US" sz="140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400" b="1" i="0" u="none" strike="noStrike" noProof="0">
                          <a:solidFill>
                            <a:schemeClr val="tx1"/>
                          </a:solidFill>
                          <a:latin typeface="Times New Roman"/>
                        </a:rPr>
                        <a:t>Pro</a:t>
                      </a:r>
                      <a:r>
                        <a:rPr lang="en-US" sz="1400" b="0" i="0" u="none" strike="noStrike" noProof="0">
                          <a:solidFill>
                            <a:schemeClr val="tx1"/>
                          </a:solidFill>
                          <a:latin typeface="Times New Roman"/>
                        </a:rPr>
                        <a:t>: Enhanced fraud detection and personalized insurance policy recommendations.</a:t>
                      </a:r>
                      <a:endParaRPr lang="en-US" sz="1400">
                        <a:solidFill>
                          <a:schemeClr val="tx1"/>
                        </a:solidFill>
                        <a:latin typeface="Times New Roman"/>
                      </a:endParaRPr>
                    </a:p>
                    <a:p>
                      <a:pPr lvl="0">
                        <a:buNone/>
                      </a:pPr>
                      <a:r>
                        <a:rPr lang="en-US" sz="1400" b="1" i="0" u="none" strike="noStrike" noProof="0">
                          <a:solidFill>
                            <a:schemeClr val="tx1"/>
                          </a:solidFill>
                          <a:latin typeface="Times New Roman"/>
                        </a:rPr>
                        <a:t>Con</a:t>
                      </a:r>
                      <a:r>
                        <a:rPr lang="en-US" sz="1400" b="0" i="0" u="none" strike="noStrike" noProof="0">
                          <a:solidFill>
                            <a:schemeClr val="tx1"/>
                          </a:solidFill>
                          <a:latin typeface="Times New Roman"/>
                        </a:rPr>
                        <a:t>: Dependence on high-quality data for accurate predictions.</a:t>
                      </a:r>
                      <a:endParaRPr lang="en-US" sz="140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4508449"/>
                  </a:ext>
                </a:extLst>
              </a:tr>
              <a:tr h="1813560">
                <a:tc>
                  <a:txBody>
                    <a:bodyPr/>
                    <a:lstStyle/>
                    <a:p>
                      <a:pPr lvl="0">
                        <a:buNone/>
                      </a:pPr>
                      <a:r>
                        <a:rPr lang="en-US" sz="1400">
                          <a:solidFill>
                            <a:schemeClr val="tx1"/>
                          </a:solidFill>
                          <a:latin typeface="Times New Roman"/>
                        </a:rPr>
                        <a:t>10</a:t>
                      </a:r>
                      <a:endParaRPr lang="en-US" sz="1400"/>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buNone/>
                      </a:pPr>
                      <a:r>
                        <a:rPr lang="en-US" sz="1400">
                          <a:solidFill>
                            <a:schemeClr val="tx1"/>
                          </a:solidFill>
                          <a:latin typeface="Times New Roman"/>
                        </a:rPr>
                        <a:t>2022</a:t>
                      </a:r>
                      <a:endParaRPr lang="en-US" sz="14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1" i="0" u="none" strike="noStrike" noProof="0">
                          <a:solidFill>
                            <a:srgbClr val="222222"/>
                          </a:solidFill>
                          <a:latin typeface="Times New Roman"/>
                        </a:rPr>
                        <a:t>Title: </a:t>
                      </a:r>
                      <a:r>
                        <a:rPr lang="en-US" sz="1400" b="0" i="0" u="none" strike="noStrike" noProof="0">
                          <a:solidFill>
                            <a:srgbClr val="222222"/>
                          </a:solidFill>
                          <a:latin typeface="Times New Roman"/>
                        </a:rPr>
                        <a:t>Security of blockchain and AI-empowered smart healthcare: application-based analysis.</a:t>
                      </a:r>
                      <a:endParaRPr lang="en-US" sz="1400"/>
                    </a:p>
                    <a:p>
                      <a:pPr lvl="0">
                        <a:buNone/>
                      </a:pPr>
                      <a:r>
                        <a:rPr lang="en-US" sz="1400" b="1" i="0" u="none" strike="noStrike" noProof="0">
                          <a:solidFill>
                            <a:srgbClr val="222222"/>
                          </a:solidFill>
                          <a:latin typeface="Times New Roman"/>
                        </a:rPr>
                        <a:t>Authors: </a:t>
                      </a:r>
                      <a:r>
                        <a:rPr lang="en-US" sz="1400" b="0" i="0" u="none" strike="noStrike" noProof="0" err="1">
                          <a:solidFill>
                            <a:srgbClr val="222222"/>
                          </a:solidFill>
                          <a:latin typeface="Times New Roman"/>
                        </a:rPr>
                        <a:t>Alabdulatif</a:t>
                      </a:r>
                      <a:r>
                        <a:rPr lang="en-US" sz="1400" b="0" i="0" u="none" strike="noStrike" noProof="0">
                          <a:solidFill>
                            <a:srgbClr val="222222"/>
                          </a:solidFill>
                          <a:latin typeface="Times New Roman"/>
                        </a:rPr>
                        <a:t>, Abdulatif, Ibrahim Khalil, and Mohammad </a:t>
                      </a:r>
                      <a:r>
                        <a:rPr lang="en-US" sz="1400" b="0" i="0" u="none" strike="noStrike" noProof="0" err="1">
                          <a:solidFill>
                            <a:srgbClr val="222222"/>
                          </a:solidFill>
                          <a:latin typeface="Times New Roman"/>
                        </a:rPr>
                        <a:t>Saidur</a:t>
                      </a:r>
                      <a:r>
                        <a:rPr lang="en-US" sz="1400" b="0" i="0" u="none" strike="noStrike" noProof="0">
                          <a:solidFill>
                            <a:srgbClr val="222222"/>
                          </a:solidFill>
                          <a:latin typeface="Times New Roman"/>
                        </a:rPr>
                        <a:t> Rahman. </a:t>
                      </a:r>
                      <a:endParaRPr lang="en-US" sz="14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1400" b="1" i="0" u="none" strike="noStrike" noProof="0">
                          <a:latin typeface="Times New Roman"/>
                        </a:rPr>
                        <a:t>Title:</a:t>
                      </a:r>
                      <a:r>
                        <a:rPr lang="en-US" sz="1400" b="0" i="0" u="none" strike="noStrike" noProof="0">
                          <a:latin typeface="Times New Roman"/>
                        </a:rPr>
                        <a:t> Applied Sciences</a:t>
                      </a:r>
                      <a:endParaRPr lang="en-US" sz="1400"/>
                    </a:p>
                    <a:p>
                      <a:pPr lvl="0">
                        <a:buNone/>
                      </a:pPr>
                      <a:r>
                        <a:rPr lang="en-US" sz="1400" b="1" i="0" u="none" strike="noStrike" noProof="0">
                          <a:latin typeface="Times New Roman"/>
                        </a:rPr>
                        <a:t>DOI :</a:t>
                      </a:r>
                      <a:r>
                        <a:rPr lang="en-US" sz="1400" b="0" i="0" u="none" strike="noStrike" noProof="0">
                          <a:latin typeface="Times New Roman"/>
                        </a:rPr>
                        <a:t> </a:t>
                      </a:r>
                      <a:r>
                        <a:rPr lang="en-US" sz="1400" b="0" i="0" u="sng" strike="noStrike" noProof="0">
                          <a:solidFill>
                            <a:schemeClr val="tx1"/>
                          </a:solidFill>
                          <a:latin typeface="Times New Roman"/>
                          <a:hlinkClick r:id="rId2">
                            <a:extLst>
                              <a:ext uri="{A12FA001-AC4F-418D-AE19-62706E023703}">
                                <ahyp:hlinkClr xmlns:ahyp="http://schemas.microsoft.com/office/drawing/2018/hyperlinkcolor" val="tx"/>
                              </a:ext>
                            </a:extLst>
                          </a:hlinkClick>
                        </a:rPr>
                        <a:t>https://doi.org/10.3390/app122111039</a:t>
                      </a:r>
                      <a:endParaRPr lang="en-US" sz="14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400" b="0" i="0" u="none" strike="noStrike" noProof="0">
                          <a:latin typeface="Times New Roman"/>
                        </a:rPr>
                        <a:t>Integrating AI, IoT, blockchain, and malware analysis for smart healthcare security.</a:t>
                      </a:r>
                      <a:endParaRPr lang="en-US" sz="1400">
                        <a:latin typeface="Times New Roman"/>
                      </a:endParaRPr>
                    </a:p>
                    <a:p>
                      <a:pPr lvl="0" algn="l">
                        <a:lnSpc>
                          <a:spcPct val="100000"/>
                        </a:lnSpc>
                        <a:spcBef>
                          <a:spcPts val="0"/>
                        </a:spcBef>
                        <a:spcAft>
                          <a:spcPts val="0"/>
                        </a:spcAft>
                        <a:buNone/>
                      </a:pPr>
                      <a:endParaRPr lang="en-US" sz="1400" b="1">
                        <a:latin typeface="Times New Roman"/>
                      </a:endParaRPr>
                    </a:p>
                    <a:p>
                      <a:pPr lvl="0">
                        <a:buNone/>
                      </a:pP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l">
                        <a:lnSpc>
                          <a:spcPct val="100000"/>
                        </a:lnSpc>
                        <a:spcBef>
                          <a:spcPts val="0"/>
                        </a:spcBef>
                        <a:spcAft>
                          <a:spcPts val="0"/>
                        </a:spcAft>
                        <a:buNone/>
                      </a:pPr>
                      <a:r>
                        <a:rPr lang="en-US" sz="1400" b="1" i="0" u="none" strike="noStrike" noProof="0">
                          <a:latin typeface="Times New Roman"/>
                        </a:rPr>
                        <a:t>Pro:</a:t>
                      </a:r>
                      <a:r>
                        <a:rPr lang="en-US" sz="1400" b="0" i="0" u="none" strike="noStrike" noProof="0">
                          <a:latin typeface="Times New Roman"/>
                        </a:rPr>
                        <a:t> Improves patient data security and prevents attacks.</a:t>
                      </a:r>
                      <a:endParaRPr lang="en-US" sz="1400">
                        <a:latin typeface="Times New Roman"/>
                      </a:endParaRPr>
                    </a:p>
                    <a:p>
                      <a:pPr lvl="0" algn="l">
                        <a:lnSpc>
                          <a:spcPct val="100000"/>
                        </a:lnSpc>
                        <a:spcBef>
                          <a:spcPts val="0"/>
                        </a:spcBef>
                        <a:spcAft>
                          <a:spcPts val="0"/>
                        </a:spcAft>
                        <a:buNone/>
                      </a:pPr>
                      <a:r>
                        <a:rPr lang="en-US" sz="1400" b="1" i="0" u="none" strike="noStrike" noProof="0">
                          <a:latin typeface="Times New Roman"/>
                        </a:rPr>
                        <a:t>Con:</a:t>
                      </a:r>
                      <a:r>
                        <a:rPr lang="en-US" sz="1400" b="0" i="0" u="none" strike="noStrike" noProof="0">
                          <a:latin typeface="Times New Roman"/>
                        </a:rPr>
                        <a:t> High cost and complexity in managing devices.</a:t>
                      </a:r>
                      <a:endParaRPr lang="en-US" sz="14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20381917"/>
                  </a:ext>
                </a:extLst>
              </a:tr>
            </a:tbl>
          </a:graphicData>
        </a:graphic>
      </p:graphicFrame>
      <p:sp>
        <p:nvSpPr>
          <p:cNvPr id="3" name="Slide Number Placeholder 2">
            <a:extLst>
              <a:ext uri="{FF2B5EF4-FFF2-40B4-BE49-F238E27FC236}">
                <a16:creationId xmlns:a16="http://schemas.microsoft.com/office/drawing/2014/main" id="{FAEC4495-5AEC-72A2-B657-4F1984B4FBCF}"/>
              </a:ext>
            </a:extLst>
          </p:cNvPr>
          <p:cNvSpPr>
            <a:spLocks noGrp="1"/>
          </p:cNvSpPr>
          <p:nvPr>
            <p:ph type="sldNum" sz="quarter" idx="12"/>
          </p:nvPr>
        </p:nvSpPr>
        <p:spPr>
          <a:xfrm>
            <a:off x="8801100" y="6419850"/>
            <a:ext cx="2743200" cy="365125"/>
          </a:xfrm>
        </p:spPr>
        <p:txBody>
          <a:bodyPr/>
          <a:lstStyle/>
          <a:p>
            <a:fld id="{48F63A3B-78C7-47BE-AE5E-E10140E04643}" type="slidenum">
              <a:rPr lang="en-US" dirty="0"/>
              <a:t>7</a:t>
            </a:fld>
            <a:endParaRPr lang="en-US"/>
          </a:p>
        </p:txBody>
      </p:sp>
      <p:sp>
        <p:nvSpPr>
          <p:cNvPr id="6" name="Footer Placeholder 5">
            <a:extLst>
              <a:ext uri="{FF2B5EF4-FFF2-40B4-BE49-F238E27FC236}">
                <a16:creationId xmlns:a16="http://schemas.microsoft.com/office/drawing/2014/main" id="{91D7A79B-0781-4485-0C8C-72F28F7D2667}"/>
              </a:ext>
            </a:extLst>
          </p:cNvPr>
          <p:cNvSpPr>
            <a:spLocks noGrp="1"/>
          </p:cNvSpPr>
          <p:nvPr>
            <p:ph type="ftr" sz="quarter" idx="11"/>
          </p:nvPr>
        </p:nvSpPr>
        <p:spPr>
          <a:xfrm>
            <a:off x="863600" y="6342789"/>
            <a:ext cx="7741618" cy="533023"/>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39121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4A91239-22C1-9764-4E3C-83174CB1ED87}"/>
              </a:ext>
            </a:extLst>
          </p:cNvPr>
          <p:cNvSpPr>
            <a:spLocks noGrp="1"/>
          </p:cNvSpPr>
          <p:nvPr>
            <p:ph type="title"/>
          </p:nvPr>
        </p:nvSpPr>
        <p:spPr>
          <a:xfrm>
            <a:off x="1179226" y="529885"/>
            <a:ext cx="9833548" cy="1325563"/>
          </a:xfrm>
        </p:spPr>
        <p:txBody>
          <a:bodyPr anchor="b">
            <a:normAutofit/>
          </a:bodyPr>
          <a:lstStyle/>
          <a:p>
            <a:pPr algn="ctr"/>
            <a:r>
              <a:rPr lang="en-US" sz="3200" b="1">
                <a:latin typeface="Times New Roman"/>
                <a:cs typeface="Times New Roman"/>
              </a:rPr>
              <a:t>PROBLEM STATEMENT</a:t>
            </a:r>
            <a:endParaRPr lang="en-US" sz="3200" b="1"/>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C768F5B-42E4-8023-4679-CA8EBA16EEF7}"/>
              </a:ext>
            </a:extLst>
          </p:cNvPr>
          <p:cNvSpPr>
            <a:spLocks noGrp="1"/>
          </p:cNvSpPr>
          <p:nvPr>
            <p:ph idx="1"/>
          </p:nvPr>
        </p:nvSpPr>
        <p:spPr>
          <a:xfrm>
            <a:off x="1179226" y="2084155"/>
            <a:ext cx="9833548" cy="2693976"/>
          </a:xfrm>
        </p:spPr>
        <p:txBody>
          <a:bodyPr vert="horz" lIns="91440" tIns="45720" rIns="91440" bIns="45720" rtlCol="0" anchor="t">
            <a:noAutofit/>
          </a:bodyPr>
          <a:lstStyle/>
          <a:p>
            <a:pPr algn="just">
              <a:buNone/>
            </a:pPr>
            <a:r>
              <a:rPr lang="en-US">
                <a:ea typeface="+mn-lt"/>
                <a:cs typeface="+mn-lt"/>
              </a:rPr>
              <a:t>  </a:t>
            </a:r>
            <a:r>
              <a:rPr lang="en-US">
                <a:latin typeface="Times New Roman"/>
                <a:ea typeface="+mn-lt"/>
                <a:cs typeface="+mn-lt"/>
              </a:rPr>
              <a:t>Healthcare insurance (HI) fraud is a widespread issue involving three primary parties: </a:t>
            </a:r>
            <a:r>
              <a:rPr lang="en-US" b="1">
                <a:latin typeface="Times New Roman"/>
                <a:ea typeface="+mn-lt"/>
                <a:cs typeface="+mn-lt"/>
              </a:rPr>
              <a:t>healthcare service providers, insurance providers, and health claim records</a:t>
            </a:r>
            <a:r>
              <a:rPr lang="en-US">
                <a:latin typeface="Times New Roman"/>
                <a:ea typeface="+mn-lt"/>
                <a:cs typeface="+mn-lt"/>
              </a:rPr>
              <a:t>. Service providers, including doctors, hospitals, ambulance services, and laboratories, may engage in fraud by issuing duplicate prescriptions or falsified hospital bills. Insurance providers, both private firms and government sectors, may manipulate health claim records, which are often vulnerable due to being easily alterable and accessible, further exacerbating the problem.</a:t>
            </a:r>
          </a:p>
          <a:p>
            <a:pPr marL="0" indent="0" algn="just">
              <a:buNone/>
            </a:pPr>
            <a:endParaRPr lang="en-US">
              <a:latin typeface="Times New Roman"/>
              <a:cs typeface="Times New Roman"/>
            </a:endParaRPr>
          </a:p>
          <a:p>
            <a:pPr marL="0" indent="0" algn="just">
              <a:buNone/>
            </a:pP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C2248B23-3309-FDE9-44F0-7198FCC64425}"/>
              </a:ext>
            </a:extLst>
          </p:cNvPr>
          <p:cNvSpPr>
            <a:spLocks noGrp="1"/>
          </p:cNvSpPr>
          <p:nvPr>
            <p:ph type="sldNum" sz="quarter" idx="12"/>
          </p:nvPr>
        </p:nvSpPr>
        <p:spPr/>
        <p:txBody>
          <a:bodyPr/>
          <a:lstStyle/>
          <a:p>
            <a:fld id="{48F63A3B-78C7-47BE-AE5E-E10140E04643}" type="slidenum">
              <a:rPr lang="en-US" dirty="0"/>
              <a:t>8</a:t>
            </a:fld>
            <a:endParaRPr lang="en-US"/>
          </a:p>
        </p:txBody>
      </p:sp>
      <p:sp>
        <p:nvSpPr>
          <p:cNvPr id="7" name="Footer Placeholder 6">
            <a:extLst>
              <a:ext uri="{FF2B5EF4-FFF2-40B4-BE49-F238E27FC236}">
                <a16:creationId xmlns:a16="http://schemas.microsoft.com/office/drawing/2014/main" id="{87FB2A7C-0971-7C59-7728-DC16CF8AA697}"/>
              </a:ext>
            </a:extLst>
          </p:cNvPr>
          <p:cNvSpPr>
            <a:spLocks noGrp="1"/>
          </p:cNvSpPr>
          <p:nvPr>
            <p:ph type="ftr" sz="quarter" idx="11"/>
          </p:nvPr>
        </p:nvSpPr>
        <p:spPr>
          <a:xfrm>
            <a:off x="850900" y="6356350"/>
            <a:ext cx="7612466" cy="722447"/>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267125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9EE76F1-071A-B617-FD83-F7689A1993E9}"/>
              </a:ext>
            </a:extLst>
          </p:cNvPr>
          <p:cNvSpPr>
            <a:spLocks noGrp="1"/>
          </p:cNvSpPr>
          <p:nvPr>
            <p:ph type="title"/>
          </p:nvPr>
        </p:nvSpPr>
        <p:spPr>
          <a:xfrm>
            <a:off x="1179226" y="1229018"/>
            <a:ext cx="9833548" cy="124445"/>
          </a:xfrm>
        </p:spPr>
        <p:txBody>
          <a:bodyPr anchor="b">
            <a:normAutofit fontScale="90000"/>
          </a:bodyPr>
          <a:lstStyle/>
          <a:p>
            <a:pPr algn="ctr"/>
            <a:r>
              <a:rPr lang="en-US" sz="3600" b="1">
                <a:latin typeface="Times New Roman"/>
                <a:cs typeface="Times New Roman"/>
              </a:rPr>
              <a:t>PROPOSED SYSTEM</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2F155F-4D97-92C6-F762-215A8C0A743F}"/>
              </a:ext>
            </a:extLst>
          </p:cNvPr>
          <p:cNvSpPr>
            <a:spLocks noGrp="1"/>
          </p:cNvSpPr>
          <p:nvPr>
            <p:ph idx="1"/>
          </p:nvPr>
        </p:nvSpPr>
        <p:spPr>
          <a:xfrm>
            <a:off x="728367" y="1483217"/>
            <a:ext cx="10852678" cy="4101738"/>
          </a:xfrm>
        </p:spPr>
        <p:txBody>
          <a:bodyPr vert="horz" lIns="91440" tIns="45720" rIns="91440" bIns="45720" rtlCol="0" anchor="t">
            <a:noAutofit/>
          </a:bodyPr>
          <a:lstStyle/>
          <a:p>
            <a:pPr marL="0" indent="0">
              <a:buNone/>
            </a:pPr>
            <a:r>
              <a:rPr lang="en-US" sz="2400" b="1">
                <a:latin typeface="Times New Roman"/>
                <a:ea typeface="+mn-lt"/>
                <a:cs typeface="+mn-lt"/>
              </a:rPr>
              <a:t>Data Storage &amp; Security:</a:t>
            </a:r>
            <a:endParaRPr lang="en-US" sz="2400">
              <a:latin typeface="Times New Roman"/>
              <a:ea typeface="+mn-lt"/>
              <a:cs typeface="+mn-lt"/>
            </a:endParaRPr>
          </a:p>
          <a:p>
            <a:pPr>
              <a:buFont typeface="Arial"/>
              <a:buChar char="•"/>
            </a:pPr>
            <a:r>
              <a:rPr lang="en-US" sz="2400">
                <a:latin typeface="Times New Roman"/>
                <a:ea typeface="+mn-lt"/>
                <a:cs typeface="+mn-lt"/>
              </a:rPr>
              <a:t>Patient records and insurance claims are securely stored in </a:t>
            </a:r>
            <a:r>
              <a:rPr lang="en-US" sz="2400" b="1">
                <a:latin typeface="Times New Roman"/>
                <a:ea typeface="+mn-lt"/>
                <a:cs typeface="+mn-lt"/>
              </a:rPr>
              <a:t>IPFS &amp; Blockchain.</a:t>
            </a:r>
            <a:endParaRPr lang="en-US" sz="2400" b="1">
              <a:latin typeface="Times New Roman"/>
              <a:cs typeface="Times New Roman"/>
            </a:endParaRPr>
          </a:p>
          <a:p>
            <a:pPr>
              <a:buFont typeface="Arial"/>
              <a:buChar char="•"/>
            </a:pPr>
            <a:r>
              <a:rPr lang="en-US" sz="2400">
                <a:latin typeface="Times New Roman"/>
                <a:ea typeface="+mn-lt"/>
                <a:cs typeface="+mn-lt"/>
              </a:rPr>
              <a:t>Unique </a:t>
            </a:r>
            <a:r>
              <a:rPr lang="en-US" sz="2400" b="1">
                <a:latin typeface="Times New Roman"/>
                <a:ea typeface="+mn-lt"/>
                <a:cs typeface="+mn-lt"/>
              </a:rPr>
              <a:t>Content Identifiers (CID)</a:t>
            </a:r>
            <a:r>
              <a:rPr lang="en-US" sz="2400">
                <a:latin typeface="Times New Roman"/>
                <a:ea typeface="+mn-lt"/>
                <a:cs typeface="+mn-lt"/>
              </a:rPr>
              <a:t> ensure tamper-proof and immutable records.</a:t>
            </a:r>
            <a:endParaRPr lang="en-US" sz="2400">
              <a:latin typeface="Times New Roman"/>
              <a:cs typeface="Times New Roman"/>
            </a:endParaRPr>
          </a:p>
          <a:p>
            <a:pPr marL="0" indent="0">
              <a:buNone/>
            </a:pPr>
            <a:r>
              <a:rPr lang="en-US" sz="2400" b="1">
                <a:latin typeface="Times New Roman"/>
                <a:ea typeface="+mn-lt"/>
                <a:cs typeface="+mn-lt"/>
              </a:rPr>
              <a:t>AI-Based Fraud Detection:</a:t>
            </a:r>
            <a:endParaRPr lang="en-US" sz="2400">
              <a:latin typeface="Times New Roman"/>
              <a:cs typeface="Times New Roman"/>
            </a:endParaRPr>
          </a:p>
          <a:p>
            <a:pPr>
              <a:buFont typeface="Arial"/>
              <a:buChar char="•"/>
            </a:pPr>
            <a:r>
              <a:rPr lang="en-US" sz="2400">
                <a:latin typeface="Times New Roman"/>
                <a:ea typeface="+mn-lt"/>
                <a:cs typeface="+mn-lt"/>
              </a:rPr>
              <a:t>Random Forest Classifier analyzes historical claims for fraud detection.</a:t>
            </a:r>
            <a:endParaRPr lang="en-US" sz="2400">
              <a:latin typeface="Times New Roman"/>
              <a:cs typeface="Times New Roman"/>
            </a:endParaRPr>
          </a:p>
          <a:p>
            <a:pPr>
              <a:buFont typeface="Arial"/>
              <a:buChar char="•"/>
            </a:pPr>
            <a:r>
              <a:rPr lang="en-US" sz="2400" b="1">
                <a:latin typeface="Times New Roman"/>
                <a:ea typeface="+mn-lt"/>
                <a:cs typeface="+mn-lt"/>
              </a:rPr>
              <a:t>Fraud Probability Score (P(F))</a:t>
            </a:r>
            <a:r>
              <a:rPr lang="en-US" sz="2400">
                <a:latin typeface="Times New Roman"/>
                <a:ea typeface="+mn-lt"/>
                <a:cs typeface="+mn-lt"/>
              </a:rPr>
              <a:t> determines the legitimacy of claims.</a:t>
            </a:r>
            <a:endParaRPr lang="en-US" sz="2400">
              <a:latin typeface="Times New Roman"/>
              <a:cs typeface="Times New Roman"/>
            </a:endParaRPr>
          </a:p>
          <a:p>
            <a:pPr marL="0" indent="0">
              <a:buNone/>
            </a:pPr>
            <a:r>
              <a:rPr lang="en-US" sz="2400" b="1">
                <a:latin typeface="Times New Roman"/>
                <a:ea typeface="+mn-lt"/>
                <a:cs typeface="+mn-lt"/>
              </a:rPr>
              <a:t>Automated Claim Verification:</a:t>
            </a:r>
            <a:endParaRPr lang="en-US" sz="2400">
              <a:latin typeface="Times New Roman"/>
              <a:cs typeface="Times New Roman"/>
            </a:endParaRPr>
          </a:p>
          <a:p>
            <a:pPr>
              <a:buFont typeface="Arial"/>
              <a:buChar char="•"/>
            </a:pPr>
            <a:r>
              <a:rPr lang="en-US" sz="2400">
                <a:latin typeface="Times New Roman"/>
                <a:ea typeface="+mn-lt"/>
                <a:cs typeface="+mn-lt"/>
              </a:rPr>
              <a:t>Smart Contracts validate claims autonomously.</a:t>
            </a:r>
            <a:endParaRPr lang="en-US" sz="2400">
              <a:latin typeface="Times New Roman"/>
              <a:cs typeface="Times New Roman"/>
            </a:endParaRPr>
          </a:p>
          <a:p>
            <a:pPr>
              <a:buFont typeface="Arial"/>
              <a:buChar char="•"/>
            </a:pPr>
            <a:r>
              <a:rPr lang="en-US" sz="2400">
                <a:latin typeface="Times New Roman"/>
                <a:ea typeface="+mn-lt"/>
                <a:cs typeface="+mn-lt"/>
              </a:rPr>
              <a:t>If </a:t>
            </a:r>
            <a:r>
              <a:rPr lang="en-US" sz="2400" b="1">
                <a:latin typeface="Times New Roman"/>
                <a:ea typeface="+mn-lt"/>
                <a:cs typeface="+mn-lt"/>
              </a:rPr>
              <a:t>P(F) ≤ θ</a:t>
            </a:r>
            <a:r>
              <a:rPr lang="en-US" sz="2400">
                <a:latin typeface="Times New Roman"/>
                <a:ea typeface="+mn-lt"/>
                <a:cs typeface="+mn-lt"/>
              </a:rPr>
              <a:t>, claim is approved; otherwise, it is flagged as fraud.</a:t>
            </a:r>
            <a:endParaRPr lang="en-US" sz="2400">
              <a:latin typeface="Times New Roman"/>
              <a:cs typeface="Times New Roman"/>
            </a:endParaRPr>
          </a:p>
          <a:p>
            <a:pPr>
              <a:buFont typeface="Arial"/>
              <a:buChar char="•"/>
            </a:pPr>
            <a:endParaRPr lang="en-US">
              <a:latin typeface="Times New Roman"/>
              <a:ea typeface="+mn-lt"/>
              <a:cs typeface="+mn-lt"/>
            </a:endParaRPr>
          </a:p>
          <a:p>
            <a:pPr marL="0" indent="0">
              <a:buNone/>
            </a:pPr>
            <a:endParaRPr lang="en-US">
              <a:solidFill>
                <a:srgbClr val="000000"/>
              </a:solidFill>
              <a:latin typeface="Times New Roman"/>
              <a:cs typeface="Times New Roman"/>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7" cy="2175328"/>
            <a:chOff x="-305" y="-1"/>
            <a:chExt cx="3832880" cy="2876136"/>
          </a:xfrm>
        </p:grpSpPr>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40EA4416-AF87-3406-6AB9-3F51FFA96D91}"/>
              </a:ext>
            </a:extLst>
          </p:cNvPr>
          <p:cNvSpPr>
            <a:spLocks noGrp="1"/>
          </p:cNvSpPr>
          <p:nvPr>
            <p:ph type="sldNum" sz="quarter" idx="12"/>
          </p:nvPr>
        </p:nvSpPr>
        <p:spPr/>
        <p:txBody>
          <a:bodyPr/>
          <a:lstStyle/>
          <a:p>
            <a:fld id="{48F63A3B-78C7-47BE-AE5E-E10140E04643}" type="slidenum">
              <a:rPr lang="en-US" dirty="0"/>
              <a:t>9</a:t>
            </a:fld>
            <a:endParaRPr lang="en-US"/>
          </a:p>
        </p:txBody>
      </p:sp>
      <p:sp>
        <p:nvSpPr>
          <p:cNvPr id="7" name="Footer Placeholder 6">
            <a:extLst>
              <a:ext uri="{FF2B5EF4-FFF2-40B4-BE49-F238E27FC236}">
                <a16:creationId xmlns:a16="http://schemas.microsoft.com/office/drawing/2014/main" id="{ECA25F87-5F6E-292D-1A3E-054180F189AA}"/>
              </a:ext>
            </a:extLst>
          </p:cNvPr>
          <p:cNvSpPr>
            <a:spLocks noGrp="1"/>
          </p:cNvSpPr>
          <p:nvPr>
            <p:ph type="ftr" sz="quarter" idx="11"/>
          </p:nvPr>
        </p:nvSpPr>
        <p:spPr>
          <a:xfrm>
            <a:off x="812800" y="6343650"/>
            <a:ext cx="7650566" cy="720725"/>
          </a:xfrm>
        </p:spPr>
        <p:txBody>
          <a:bodyPr/>
          <a:lstStyle/>
          <a:p>
            <a:r>
              <a:rPr lang="en-US"/>
              <a:t>   03.04.2025                            Healthcare Insurance Fraud Detection Using Blockchain and AI    ​ </a:t>
            </a:r>
          </a:p>
        </p:txBody>
      </p:sp>
    </p:spTree>
    <p:extLst>
      <p:ext uri="{BB962C8B-B14F-4D97-AF65-F5344CB8AC3E}">
        <p14:creationId xmlns:p14="http://schemas.microsoft.com/office/powerpoint/2010/main" val="3681024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3475</Words>
  <Application>Microsoft Office PowerPoint</Application>
  <PresentationFormat>Widescreen</PresentationFormat>
  <Paragraphs>322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Times New Roman</vt:lpstr>
      <vt:lpstr>Office Theme</vt:lpstr>
      <vt:lpstr>PowerPoint Presentation</vt:lpstr>
      <vt:lpstr>ABSTRACT</vt:lpstr>
      <vt:lpstr> INTRODUCTION</vt:lpstr>
      <vt:lpstr>OBJECTIVE</vt:lpstr>
      <vt:lpstr>LITERATURE SURVEY</vt:lpstr>
      <vt:lpstr>PowerPoint Presentation</vt:lpstr>
      <vt:lpstr>PowerPoint Presentation</vt:lpstr>
      <vt:lpstr>PROBLEM STATEMENT</vt:lpstr>
      <vt:lpstr>PROPOSED SYSTEM</vt:lpstr>
      <vt:lpstr>SOFTWARE &amp; HARDWARE USED </vt:lpstr>
      <vt:lpstr>ARCHITECTURE DIAGRAM</vt:lpstr>
      <vt:lpstr>USECASE DIAGRAM </vt:lpstr>
      <vt:lpstr>DFD DIAGRAM  </vt:lpstr>
      <vt:lpstr>LEVEL 2 DFD</vt:lpstr>
      <vt:lpstr>LEVEL 3 DFD</vt:lpstr>
      <vt:lpstr>MODULES</vt:lpstr>
      <vt:lpstr>MODULE DESCRIPTION</vt:lpstr>
      <vt:lpstr>PowerPoint Presentation</vt:lpstr>
      <vt:lpstr>PowerPoint Presentation</vt:lpstr>
      <vt:lpstr>PERFORMANCE EVALUATION</vt:lpstr>
      <vt:lpstr>RESULT</vt:lpstr>
      <vt:lpstr>SCREEN SHOTS</vt:lpstr>
      <vt:lpstr>PowerPoint Presentation</vt:lpstr>
      <vt:lpstr>CONCLUSION</vt:lpstr>
      <vt:lpstr>FUTURE ENHANCEMENT</vt:lpstr>
      <vt:lpstr>REFERENCES</vt:lpstr>
      <vt:lpstr>PowerPoint Presentation</vt:lpstr>
      <vt:lpstr>CONFERENCE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Afra Fathima M A</dc:creator>
  <cp:lastModifiedBy>Afra Fathima</cp:lastModifiedBy>
  <cp:revision>3</cp:revision>
  <dcterms:created xsi:type="dcterms:W3CDTF">2025-01-22T04:33:15Z</dcterms:created>
  <dcterms:modified xsi:type="dcterms:W3CDTF">2025-04-02T07:49:25Z</dcterms:modified>
</cp:coreProperties>
</file>