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5"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48A764-7CB7-4746-92B4-E844C0E58B5E}"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FA7D07-1A86-4146-AB6E-504C5D06B9E4}" type="slidenum">
              <a:rPr lang="en-US" smtClean="0"/>
              <a:t>‹#›</a:t>
            </a:fld>
            <a:endParaRPr lang="en-US"/>
          </a:p>
        </p:txBody>
      </p:sp>
    </p:spTree>
    <p:extLst>
      <p:ext uri="{BB962C8B-B14F-4D97-AF65-F5344CB8AC3E}">
        <p14:creationId xmlns:p14="http://schemas.microsoft.com/office/powerpoint/2010/main" val="31791571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a:t>Kow</a:t>
            </a:r>
            <a:endParaRPr lang="en-US" dirty="0"/>
          </a:p>
        </p:txBody>
      </p:sp>
      <p:sp>
        <p:nvSpPr>
          <p:cNvPr id="4" name="Slide Number Placeholder 3"/>
          <p:cNvSpPr>
            <a:spLocks noGrp="1"/>
          </p:cNvSpPr>
          <p:nvPr>
            <p:ph type="sldNum" sz="quarter" idx="5"/>
          </p:nvPr>
        </p:nvSpPr>
        <p:spPr/>
        <p:txBody>
          <a:bodyPr/>
          <a:lstStyle/>
          <a:p>
            <a:fld id="{3BFA7D07-1A86-4146-AB6E-504C5D06B9E4}" type="slidenum">
              <a:rPr lang="en-US" smtClean="0"/>
              <a:t>4</a:t>
            </a:fld>
            <a:endParaRPr lang="en-US"/>
          </a:p>
        </p:txBody>
      </p:sp>
    </p:spTree>
    <p:extLst>
      <p:ext uri="{BB962C8B-B14F-4D97-AF65-F5344CB8AC3E}">
        <p14:creationId xmlns:p14="http://schemas.microsoft.com/office/powerpoint/2010/main" val="2407973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2738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08870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581873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8572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11/4/2024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94726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5088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11/4/2024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20465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11/4/2024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2739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11/4/2024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46519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6194293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11/4/2024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50178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11/4/2024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51918497"/>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7.xml" /><Relationship Id="rId4" Type="http://schemas.openxmlformats.org/officeDocument/2006/relationships/image" Target="../media/image5.png" /></Relationships>
</file>

<file path=ppt/slides/_rels/slide4.xml.rels><?xml version="1.0" encoding="UTF-8" standalone="yes"?>
<Relationships xmlns="http://schemas.openxmlformats.org/package/2006/relationships"><Relationship Id="rId3" Type="http://schemas.openxmlformats.org/officeDocument/2006/relationships/image" Target="../media/image6.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9A3617-458D-C699-D237-B47D5CBB1B30}"/>
              </a:ext>
            </a:extLst>
          </p:cNvPr>
          <p:cNvSpPr>
            <a:spLocks noGrp="1"/>
          </p:cNvSpPr>
          <p:nvPr>
            <p:ph type="ctrTitle"/>
          </p:nvPr>
        </p:nvSpPr>
        <p:spPr>
          <a:xfrm>
            <a:off x="4846437" y="1122363"/>
            <a:ext cx="6992299" cy="2387600"/>
          </a:xfrm>
        </p:spPr>
        <p:txBody>
          <a:bodyPr>
            <a:normAutofit fontScale="90000"/>
          </a:bodyPr>
          <a:lstStyle/>
          <a:p>
            <a:r>
              <a:rPr lang="en-IN" b="1" i="1" dirty="0"/>
              <a:t>Recommended systems for food delivery app</a:t>
            </a:r>
            <a:endParaRPr lang="en-US" b="1" i="1" dirty="0"/>
          </a:p>
        </p:txBody>
      </p:sp>
      <p:sp>
        <p:nvSpPr>
          <p:cNvPr id="3" name="Subtitle 2">
            <a:extLst>
              <a:ext uri="{FF2B5EF4-FFF2-40B4-BE49-F238E27FC236}">
                <a16:creationId xmlns:a16="http://schemas.microsoft.com/office/drawing/2014/main" id="{8F01BD63-4BBB-2F81-2185-E787A5BD003A}"/>
              </a:ext>
            </a:extLst>
          </p:cNvPr>
          <p:cNvSpPr>
            <a:spLocks noGrp="1"/>
          </p:cNvSpPr>
          <p:nvPr>
            <p:ph type="subTitle" idx="1"/>
          </p:nvPr>
        </p:nvSpPr>
        <p:spPr>
          <a:xfrm>
            <a:off x="4846437" y="3602038"/>
            <a:ext cx="6992299" cy="1655762"/>
          </a:xfrm>
          <a:solidFill>
            <a:schemeClr val="bg1"/>
          </a:solidFill>
          <a:ln>
            <a:solidFill>
              <a:schemeClr val="bg1"/>
            </a:solidFill>
          </a:ln>
        </p:spPr>
        <p:txBody>
          <a:bodyPr>
            <a:normAutofit/>
          </a:bodyPr>
          <a:lstStyle/>
          <a:p>
            <a:r>
              <a:rPr lang="en-IN" dirty="0">
                <a:latin typeface=".SF UI"/>
              </a:rPr>
              <a:t>When choosing a system for food delivery business , it’s essential to consider the software and the logistics that’s will support the order management, delivery tracking and customer experience </a:t>
            </a:r>
            <a:endParaRPr lang="en-IN" dirty="0">
              <a:effectLst/>
              <a:latin typeface=".SF UI"/>
            </a:endParaRPr>
          </a:p>
        </p:txBody>
      </p:sp>
      <p:pic>
        <p:nvPicPr>
          <p:cNvPr id="4" name="Picture 3">
            <a:extLst>
              <a:ext uri="{FF2B5EF4-FFF2-40B4-BE49-F238E27FC236}">
                <a16:creationId xmlns:a16="http://schemas.microsoft.com/office/drawing/2014/main" id="{E01CB405-2EC3-5F6E-B746-DC22BC41D0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869583"/>
            <a:ext cx="4567451" cy="3388218"/>
          </a:xfrm>
          <a:prstGeom prst="rect">
            <a:avLst/>
          </a:prstGeom>
        </p:spPr>
      </p:pic>
      <p:sp>
        <p:nvSpPr>
          <p:cNvPr id="5" name="TextBox 4">
            <a:extLst>
              <a:ext uri="{FF2B5EF4-FFF2-40B4-BE49-F238E27FC236}">
                <a16:creationId xmlns:a16="http://schemas.microsoft.com/office/drawing/2014/main" id="{D9E8A519-FD15-6319-3D00-AD850766D281}"/>
              </a:ext>
            </a:extLst>
          </p:cNvPr>
          <p:cNvSpPr txBox="1"/>
          <p:nvPr/>
        </p:nvSpPr>
        <p:spPr>
          <a:xfrm>
            <a:off x="5437094" y="5318218"/>
            <a:ext cx="6291729" cy="369332"/>
          </a:xfrm>
          <a:prstGeom prst="rect">
            <a:avLst/>
          </a:prstGeom>
          <a:noFill/>
        </p:spPr>
        <p:txBody>
          <a:bodyPr wrap="square" rtlCol="0">
            <a:spAutoFit/>
          </a:bodyPr>
          <a:lstStyle/>
          <a:p>
            <a:pPr algn="l"/>
            <a:r>
              <a:rPr lang="en-IN" b="1" dirty="0"/>
              <a:t>By Kavya </a:t>
            </a:r>
            <a:r>
              <a:rPr lang="en-IN" b="1" dirty="0" err="1"/>
              <a:t>Ashritha</a:t>
            </a:r>
            <a:r>
              <a:rPr lang="en-IN" b="1" dirty="0"/>
              <a:t> | AP22110010408</a:t>
            </a:r>
            <a:endParaRPr lang="en-US" b="1" dirty="0"/>
          </a:p>
        </p:txBody>
      </p:sp>
    </p:spTree>
    <p:extLst>
      <p:ext uri="{BB962C8B-B14F-4D97-AF65-F5344CB8AC3E}">
        <p14:creationId xmlns:p14="http://schemas.microsoft.com/office/powerpoint/2010/main" val="2649440416"/>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1F13921-B57C-CBB3-3332-8696C2DA073A}"/>
              </a:ext>
            </a:extLst>
          </p:cNvPr>
          <p:cNvSpPr txBox="1"/>
          <p:nvPr/>
        </p:nvSpPr>
        <p:spPr>
          <a:xfrm>
            <a:off x="6628010" y="-2056662"/>
            <a:ext cx="5334930" cy="3004145"/>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i="1" dirty="0">
                <a:latin typeface="+mj-lt"/>
                <a:ea typeface="+mj-ea"/>
                <a:cs typeface="+mj-cs"/>
              </a:rPr>
              <a:t>Hybrid Approach </a:t>
            </a:r>
            <a:r>
              <a:rPr lang="en-IN" sz="3600" b="1" i="1" dirty="0">
                <a:latin typeface="+mj-lt"/>
                <a:ea typeface="+mj-ea"/>
                <a:cs typeface="+mj-cs"/>
              </a:rPr>
              <a:t>In Swiggy </a:t>
            </a:r>
            <a:endParaRPr lang="en-US" sz="3600" b="1" i="1" dirty="0">
              <a:latin typeface="+mj-lt"/>
              <a:ea typeface="+mj-ea"/>
              <a:cs typeface="+mj-cs"/>
            </a:endParaRPr>
          </a:p>
        </p:txBody>
      </p:sp>
      <p:sp>
        <p:nvSpPr>
          <p:cNvPr id="10" name="Freeform: Shape 9">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2C759587-0AA0-12CE-095D-6F57EDFAE4DC}"/>
              </a:ext>
            </a:extLst>
          </p:cNvPr>
          <p:cNvPicPr>
            <a:picLocks noChangeAspect="1"/>
          </p:cNvPicPr>
          <p:nvPr/>
        </p:nvPicPr>
        <p:blipFill>
          <a:blip r:embed="rId2">
            <a:extLst>
              <a:ext uri="{28A0092B-C50C-407E-A947-70E740481C1C}">
                <a14:useLocalDpi xmlns:a14="http://schemas.microsoft.com/office/drawing/2010/main" val="0"/>
              </a:ext>
            </a:extLst>
          </a:blip>
          <a:srcRect t="8433" r="2" b="2569"/>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0" name="Freeform: Shape 1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CEEE9F45-169E-D0F8-02B1-F3D93A85CB7F}"/>
              </a:ext>
            </a:extLst>
          </p:cNvPr>
          <p:cNvSpPr txBox="1"/>
          <p:nvPr/>
        </p:nvSpPr>
        <p:spPr>
          <a:xfrm>
            <a:off x="6453491" y="1156519"/>
            <a:ext cx="5988904" cy="2031325"/>
          </a:xfrm>
          <a:prstGeom prst="rect">
            <a:avLst/>
          </a:prstGeom>
          <a:noFill/>
        </p:spPr>
        <p:txBody>
          <a:bodyPr wrap="square" rtlCol="0">
            <a:spAutoFit/>
          </a:bodyPr>
          <a:lstStyle/>
          <a:p>
            <a:pPr algn="l"/>
            <a:r>
              <a:rPr lang="en-US" b="1" dirty="0"/>
              <a:t>Personalized Recommendations Using Both Preferences and Patterns:</a:t>
            </a:r>
            <a:r>
              <a:rPr lang="en-US" dirty="0"/>
              <a:t>For existing users with order history, </a:t>
            </a:r>
            <a:r>
              <a:rPr lang="en-US" dirty="0" err="1"/>
              <a:t>Swiggy</a:t>
            </a:r>
            <a:r>
              <a:rPr lang="en-US" dirty="0"/>
              <a:t> combines collaborative filtering (analyzing similar users’ choices) with content-based filtering (based on specific item attributes like cuisine or dish type). This allows </a:t>
            </a:r>
            <a:r>
              <a:rPr lang="en-US" dirty="0" err="1"/>
              <a:t>Swiggy</a:t>
            </a:r>
            <a:r>
              <a:rPr lang="en-US" dirty="0"/>
              <a:t> to suggest options aligned with both user preferences and popular choices among similar users.</a:t>
            </a:r>
          </a:p>
        </p:txBody>
      </p:sp>
      <p:sp>
        <p:nvSpPr>
          <p:cNvPr id="5" name="TextBox 4">
            <a:extLst>
              <a:ext uri="{FF2B5EF4-FFF2-40B4-BE49-F238E27FC236}">
                <a16:creationId xmlns:a16="http://schemas.microsoft.com/office/drawing/2014/main" id="{51288771-C19D-94D1-FFB8-66B2A59E06A8}"/>
              </a:ext>
            </a:extLst>
          </p:cNvPr>
          <p:cNvSpPr txBox="1"/>
          <p:nvPr/>
        </p:nvSpPr>
        <p:spPr>
          <a:xfrm>
            <a:off x="6453491" y="3670156"/>
            <a:ext cx="5509449" cy="1754326"/>
          </a:xfrm>
          <a:prstGeom prst="rect">
            <a:avLst/>
          </a:prstGeom>
          <a:noFill/>
        </p:spPr>
        <p:txBody>
          <a:bodyPr wrap="square" rtlCol="0">
            <a:spAutoFit/>
          </a:bodyPr>
          <a:lstStyle/>
          <a:p>
            <a:pPr algn="l"/>
            <a:r>
              <a:rPr lang="en-IN" b="1" dirty="0"/>
              <a:t>Example: </a:t>
            </a:r>
            <a:r>
              <a:rPr lang="en-IN" dirty="0"/>
              <a:t>Suppose a Swiggy user often orders vegetarian Italian dishes. Swiggy’s hybrid approach might recommend a new Italian restaurant (content-based) and suggest popular vegetarian pasta dishes from that restaurant, based on what similar vegetarian users have liked (collaborative filtering).</a:t>
            </a:r>
            <a:endParaRPr lang="en-US" dirty="0"/>
          </a:p>
        </p:txBody>
      </p:sp>
    </p:spTree>
    <p:extLst>
      <p:ext uri="{BB962C8B-B14F-4D97-AF65-F5344CB8AC3E}">
        <p14:creationId xmlns:p14="http://schemas.microsoft.com/office/powerpoint/2010/main" val="64425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lowchart: Document 8">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C688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A4553FE-9C71-9774-F329-E66A8E61CC16}"/>
              </a:ext>
            </a:extLst>
          </p:cNvPr>
          <p:cNvSpPr txBox="1"/>
          <p:nvPr/>
        </p:nvSpPr>
        <p:spPr>
          <a:xfrm>
            <a:off x="838200" y="171162"/>
            <a:ext cx="2840182" cy="237114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3200" b="1" i="1" kern="1200">
                <a:solidFill>
                  <a:srgbClr val="FFFFFF"/>
                </a:solidFill>
                <a:latin typeface="+mj-lt"/>
                <a:ea typeface="+mj-ea"/>
                <a:cs typeface="+mj-cs"/>
              </a:rPr>
              <a:t>Conclusion: Enhancing the Swiggy app </a:t>
            </a:r>
          </a:p>
        </p:txBody>
      </p:sp>
      <p:pic>
        <p:nvPicPr>
          <p:cNvPr id="4" name="Picture 3">
            <a:extLst>
              <a:ext uri="{FF2B5EF4-FFF2-40B4-BE49-F238E27FC236}">
                <a16:creationId xmlns:a16="http://schemas.microsoft.com/office/drawing/2014/main" id="{4D260114-15C5-8A4B-AA2F-45DB114FEA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1061" y="640080"/>
            <a:ext cx="6701280" cy="5578816"/>
          </a:xfrm>
          <a:prstGeom prst="rect">
            <a:avLst/>
          </a:prstGeom>
        </p:spPr>
      </p:pic>
      <p:sp>
        <p:nvSpPr>
          <p:cNvPr id="5" name="TextBox 4">
            <a:extLst>
              <a:ext uri="{FF2B5EF4-FFF2-40B4-BE49-F238E27FC236}">
                <a16:creationId xmlns:a16="http://schemas.microsoft.com/office/drawing/2014/main" id="{168BF60F-0420-E4ED-AB46-FAEC885A4418}"/>
              </a:ext>
            </a:extLst>
          </p:cNvPr>
          <p:cNvSpPr txBox="1"/>
          <p:nvPr/>
        </p:nvSpPr>
        <p:spPr>
          <a:xfrm>
            <a:off x="638175" y="3840228"/>
            <a:ext cx="4126949" cy="2031325"/>
          </a:xfrm>
          <a:prstGeom prst="rect">
            <a:avLst/>
          </a:prstGeom>
          <a:noFill/>
        </p:spPr>
        <p:txBody>
          <a:bodyPr wrap="square" rtlCol="0">
            <a:spAutoFit/>
          </a:bodyPr>
          <a:lstStyle/>
          <a:p>
            <a:pPr algn="l"/>
            <a:r>
              <a:rPr lang="en-US" i="1" dirty="0" err="1"/>
              <a:t>Swiggy</a:t>
            </a:r>
            <a:r>
              <a:rPr lang="en-US" i="1" dirty="0"/>
              <a:t>, the popular food delivery platform, uses a hybrid recommendation system as well. This type of system combines collaborative filtering, content-based filtering, and sometimes even knowledge-based recommendations to enhance the user experience.</a:t>
            </a:r>
          </a:p>
        </p:txBody>
      </p:sp>
    </p:spTree>
    <p:extLst>
      <p:ext uri="{BB962C8B-B14F-4D97-AF65-F5344CB8AC3E}">
        <p14:creationId xmlns:p14="http://schemas.microsoft.com/office/powerpoint/2010/main" val="3108938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AFE8227-C443-417B-BA91-520EB1EF4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799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itle 1">
            <a:extLst>
              <a:ext uri="{FF2B5EF4-FFF2-40B4-BE49-F238E27FC236}">
                <a16:creationId xmlns:a16="http://schemas.microsoft.com/office/drawing/2014/main" id="{FC9DACB9-BBDE-A4E7-BB56-201E19DFA283}"/>
              </a:ext>
            </a:extLst>
          </p:cNvPr>
          <p:cNvSpPr>
            <a:spLocks noGrp="1"/>
          </p:cNvSpPr>
          <p:nvPr>
            <p:ph type="title"/>
          </p:nvPr>
        </p:nvSpPr>
        <p:spPr>
          <a:xfrm>
            <a:off x="7067177" y="489507"/>
            <a:ext cx="4667624" cy="1655483"/>
          </a:xfrm>
        </p:spPr>
        <p:txBody>
          <a:bodyPr anchor="b">
            <a:normAutofit fontScale="90000"/>
          </a:bodyPr>
          <a:lstStyle/>
          <a:p>
            <a:r>
              <a:rPr lang="en-IN" sz="4000" b="1" i="1" dirty="0"/>
              <a:t>What  is a recommender system?</a:t>
            </a:r>
            <a:endParaRPr lang="en-US" sz="4000" b="1" i="1" dirty="0"/>
          </a:p>
        </p:txBody>
      </p:sp>
      <p:sp>
        <p:nvSpPr>
          <p:cNvPr id="26" name="Content Placeholder 7">
            <a:extLst>
              <a:ext uri="{FF2B5EF4-FFF2-40B4-BE49-F238E27FC236}">
                <a16:creationId xmlns:a16="http://schemas.microsoft.com/office/drawing/2014/main" id="{D577A097-2A37-1BB6-DC9B-431FCDFB21B8}"/>
              </a:ext>
            </a:extLst>
          </p:cNvPr>
          <p:cNvSpPr>
            <a:spLocks noGrp="1"/>
          </p:cNvSpPr>
          <p:nvPr>
            <p:ph idx="1"/>
          </p:nvPr>
        </p:nvSpPr>
        <p:spPr>
          <a:xfrm>
            <a:off x="6962588" y="2418408"/>
            <a:ext cx="4459065" cy="3540265"/>
          </a:xfrm>
        </p:spPr>
        <p:txBody>
          <a:bodyPr>
            <a:noAutofit/>
          </a:bodyPr>
          <a:lstStyle/>
          <a:p>
            <a:r>
              <a:rPr lang="en-US" sz="1800" dirty="0"/>
              <a:t>A recommender system in machine learning is a specialized software tool or algorithm designed to suggest products, content, or information to users based on their preferences, behavior, or characteristics. These systems are used widely in e-commerce, streaming platforms, and social media to personalize user experiences. Recommender systems analyze large datasets and try to predict what a user would like based on different types of information.</a:t>
            </a:r>
          </a:p>
        </p:txBody>
      </p:sp>
      <p:sp>
        <p:nvSpPr>
          <p:cNvPr id="27" name="Rectangle 26">
            <a:extLst>
              <a:ext uri="{FF2B5EF4-FFF2-40B4-BE49-F238E27FC236}">
                <a16:creationId xmlns:a16="http://schemas.microsoft.com/office/drawing/2014/main" id="{907741FC-B544-4A6E-B831-6789D04233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6408741"/>
            <a:ext cx="12191998" cy="457202"/>
          </a:xfrm>
          <a:prstGeom prst="rect">
            <a:avLst/>
          </a:prstGeom>
          <a:gradFill>
            <a:gsLst>
              <a:gs pos="34000">
                <a:srgbClr val="000000">
                  <a:alpha val="96000"/>
                </a:srgbClr>
              </a:gs>
              <a:gs pos="100000">
                <a:schemeClr val="accent1"/>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F0BE7ED-7814-4273-B18A-F26CC038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6408742"/>
            <a:ext cx="8115300" cy="449258"/>
          </a:xfrm>
          <a:prstGeom prst="rect">
            <a:avLst/>
          </a:prstGeom>
          <a:gradFill>
            <a:gsLst>
              <a:gs pos="28000">
                <a:schemeClr val="accent1">
                  <a:lumMod val="75000"/>
                  <a:alpha val="59000"/>
                </a:schemeClr>
              </a:gs>
              <a:gs pos="100000">
                <a:srgbClr val="000000">
                  <a:alpha val="70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F6243D40-1440-CC46-0148-BC21D41D4D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263" y="1289819"/>
            <a:ext cx="5792651" cy="3257314"/>
          </a:xfrm>
          <a:prstGeom prst="rect">
            <a:avLst/>
          </a:prstGeom>
        </p:spPr>
      </p:pic>
    </p:spTree>
    <p:extLst>
      <p:ext uri="{BB962C8B-B14F-4D97-AF65-F5344CB8AC3E}">
        <p14:creationId xmlns:p14="http://schemas.microsoft.com/office/powerpoint/2010/main" val="422489040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F630F1-FD9A-116C-F385-918B9282E348}"/>
              </a:ext>
            </a:extLst>
          </p:cNvPr>
          <p:cNvSpPr txBox="1"/>
          <p:nvPr/>
        </p:nvSpPr>
        <p:spPr>
          <a:xfrm>
            <a:off x="3165305" y="409354"/>
            <a:ext cx="7891166" cy="584775"/>
          </a:xfrm>
          <a:prstGeom prst="rect">
            <a:avLst/>
          </a:prstGeom>
          <a:noFill/>
        </p:spPr>
        <p:txBody>
          <a:bodyPr wrap="square" rtlCol="0">
            <a:spAutoFit/>
          </a:bodyPr>
          <a:lstStyle/>
          <a:p>
            <a:pPr algn="l"/>
            <a:r>
              <a:rPr lang="en-IN" sz="3200" b="1" i="1" dirty="0"/>
              <a:t>Types of recommender systems</a:t>
            </a:r>
            <a:r>
              <a:rPr lang="en-IN" dirty="0"/>
              <a:t> </a:t>
            </a:r>
            <a:endParaRPr lang="en-US" dirty="0"/>
          </a:p>
        </p:txBody>
      </p:sp>
      <p:sp>
        <p:nvSpPr>
          <p:cNvPr id="5" name="TextBox 4">
            <a:extLst>
              <a:ext uri="{FF2B5EF4-FFF2-40B4-BE49-F238E27FC236}">
                <a16:creationId xmlns:a16="http://schemas.microsoft.com/office/drawing/2014/main" id="{B3E62ED9-F773-4E3A-E8E4-555A48EF4015}"/>
              </a:ext>
            </a:extLst>
          </p:cNvPr>
          <p:cNvSpPr txBox="1"/>
          <p:nvPr/>
        </p:nvSpPr>
        <p:spPr>
          <a:xfrm>
            <a:off x="314017" y="3338859"/>
            <a:ext cx="2510882" cy="366059"/>
          </a:xfrm>
          <a:prstGeom prst="rect">
            <a:avLst/>
          </a:prstGeom>
          <a:noFill/>
        </p:spPr>
        <p:txBody>
          <a:bodyPr wrap="square" rtlCol="0">
            <a:spAutoFit/>
          </a:bodyPr>
          <a:lstStyle/>
          <a:p>
            <a:pPr algn="l"/>
            <a:r>
              <a:rPr lang="en-IN" b="1" dirty="0"/>
              <a:t>Content-Based filtering </a:t>
            </a:r>
            <a:endParaRPr lang="en-US" b="1" dirty="0"/>
          </a:p>
        </p:txBody>
      </p:sp>
      <p:sp>
        <p:nvSpPr>
          <p:cNvPr id="7" name="TextBox 6">
            <a:extLst>
              <a:ext uri="{FF2B5EF4-FFF2-40B4-BE49-F238E27FC236}">
                <a16:creationId xmlns:a16="http://schemas.microsoft.com/office/drawing/2014/main" id="{C521F1D6-B93B-B24D-0D7F-E6A6934DF805}"/>
              </a:ext>
            </a:extLst>
          </p:cNvPr>
          <p:cNvSpPr txBox="1"/>
          <p:nvPr/>
        </p:nvSpPr>
        <p:spPr>
          <a:xfrm>
            <a:off x="314017" y="3949343"/>
            <a:ext cx="3812988" cy="2308324"/>
          </a:xfrm>
          <a:prstGeom prst="rect">
            <a:avLst/>
          </a:prstGeom>
          <a:noFill/>
        </p:spPr>
        <p:txBody>
          <a:bodyPr wrap="square" rtlCol="0">
            <a:spAutoFit/>
          </a:bodyPr>
          <a:lstStyle/>
          <a:p>
            <a:pPr algn="l"/>
            <a:r>
              <a:rPr lang="en-US" dirty="0"/>
              <a:t>This approach makes recommendations based on the attributes of items and user preferences. It analyzes the properties of the item (such as genre, actors, etc., for movies) and tries to match these with what the user has liked in the past.</a:t>
            </a:r>
          </a:p>
        </p:txBody>
      </p:sp>
      <p:sp>
        <p:nvSpPr>
          <p:cNvPr id="9" name="TextBox 8">
            <a:extLst>
              <a:ext uri="{FF2B5EF4-FFF2-40B4-BE49-F238E27FC236}">
                <a16:creationId xmlns:a16="http://schemas.microsoft.com/office/drawing/2014/main" id="{437E08D6-DF07-996D-814B-7BCF9DE19491}"/>
              </a:ext>
            </a:extLst>
          </p:cNvPr>
          <p:cNvSpPr txBox="1"/>
          <p:nvPr/>
        </p:nvSpPr>
        <p:spPr>
          <a:xfrm>
            <a:off x="4686490" y="3338859"/>
            <a:ext cx="2819018" cy="369332"/>
          </a:xfrm>
          <a:prstGeom prst="rect">
            <a:avLst/>
          </a:prstGeom>
          <a:noFill/>
        </p:spPr>
        <p:txBody>
          <a:bodyPr wrap="square" rtlCol="0">
            <a:spAutoFit/>
          </a:bodyPr>
          <a:lstStyle/>
          <a:p>
            <a:pPr algn="l"/>
            <a:r>
              <a:rPr lang="en-IN" b="1" dirty="0"/>
              <a:t>2. </a:t>
            </a:r>
            <a:r>
              <a:rPr lang="en-IN" b="1" dirty="0" err="1"/>
              <a:t>Collabrative</a:t>
            </a:r>
            <a:r>
              <a:rPr lang="en-IN" b="1" dirty="0"/>
              <a:t> Filtering </a:t>
            </a:r>
            <a:endParaRPr lang="en-US" dirty="0"/>
          </a:p>
        </p:txBody>
      </p:sp>
      <p:sp>
        <p:nvSpPr>
          <p:cNvPr id="10" name="TextBox 9">
            <a:extLst>
              <a:ext uri="{FF2B5EF4-FFF2-40B4-BE49-F238E27FC236}">
                <a16:creationId xmlns:a16="http://schemas.microsoft.com/office/drawing/2014/main" id="{9C0AFD46-B3F6-4B1F-2203-C18D7F7B58D8}"/>
              </a:ext>
            </a:extLst>
          </p:cNvPr>
          <p:cNvSpPr txBox="1"/>
          <p:nvPr/>
        </p:nvSpPr>
        <p:spPr>
          <a:xfrm>
            <a:off x="50348" y="3332313"/>
            <a:ext cx="1634565" cy="369332"/>
          </a:xfrm>
          <a:prstGeom prst="rect">
            <a:avLst/>
          </a:prstGeom>
          <a:noFill/>
        </p:spPr>
        <p:txBody>
          <a:bodyPr wrap="square" rtlCol="0">
            <a:spAutoFit/>
          </a:bodyPr>
          <a:lstStyle/>
          <a:p>
            <a:pPr algn="l"/>
            <a:r>
              <a:rPr lang="en-IN" b="1" dirty="0"/>
              <a:t>1.</a:t>
            </a:r>
            <a:endParaRPr lang="en-US" b="1" dirty="0"/>
          </a:p>
        </p:txBody>
      </p:sp>
      <p:sp>
        <p:nvSpPr>
          <p:cNvPr id="11" name="TextBox 10">
            <a:extLst>
              <a:ext uri="{FF2B5EF4-FFF2-40B4-BE49-F238E27FC236}">
                <a16:creationId xmlns:a16="http://schemas.microsoft.com/office/drawing/2014/main" id="{BA39D3A8-034B-6AD6-53F5-DF05C9A22823}"/>
              </a:ext>
            </a:extLst>
          </p:cNvPr>
          <p:cNvSpPr txBox="1"/>
          <p:nvPr/>
        </p:nvSpPr>
        <p:spPr>
          <a:xfrm>
            <a:off x="4686490" y="3935859"/>
            <a:ext cx="3378507" cy="2031325"/>
          </a:xfrm>
          <a:prstGeom prst="rect">
            <a:avLst/>
          </a:prstGeom>
          <a:noFill/>
        </p:spPr>
        <p:txBody>
          <a:bodyPr wrap="square" rtlCol="0">
            <a:spAutoFit/>
          </a:bodyPr>
          <a:lstStyle/>
          <a:p>
            <a:pPr algn="l"/>
            <a:r>
              <a:rPr lang="en-US" dirty="0"/>
              <a:t>Collaborative Filtering is a recommendation method that suggests items to users based on the preferences of similar users or the similarity between items. It based on patterns of user behavior.</a:t>
            </a:r>
          </a:p>
        </p:txBody>
      </p:sp>
      <p:sp>
        <p:nvSpPr>
          <p:cNvPr id="13" name="TextBox 12">
            <a:extLst>
              <a:ext uri="{FF2B5EF4-FFF2-40B4-BE49-F238E27FC236}">
                <a16:creationId xmlns:a16="http://schemas.microsoft.com/office/drawing/2014/main" id="{E9EAF238-9A68-ADFF-AC54-9CDF921F6E82}"/>
              </a:ext>
            </a:extLst>
          </p:cNvPr>
          <p:cNvSpPr txBox="1"/>
          <p:nvPr/>
        </p:nvSpPr>
        <p:spPr>
          <a:xfrm>
            <a:off x="7941511" y="3338859"/>
            <a:ext cx="4250489" cy="369332"/>
          </a:xfrm>
          <a:prstGeom prst="rect">
            <a:avLst/>
          </a:prstGeom>
          <a:noFill/>
        </p:spPr>
        <p:txBody>
          <a:bodyPr wrap="square" rtlCol="0">
            <a:spAutoFit/>
          </a:bodyPr>
          <a:lstStyle/>
          <a:p>
            <a:pPr algn="l"/>
            <a:r>
              <a:rPr lang="en-IN" b="1" dirty="0"/>
              <a:t>3. Hybrid approaches </a:t>
            </a:r>
            <a:endParaRPr lang="en-US" b="1" dirty="0"/>
          </a:p>
        </p:txBody>
      </p:sp>
      <p:sp>
        <p:nvSpPr>
          <p:cNvPr id="14" name="TextBox 13">
            <a:extLst>
              <a:ext uri="{FF2B5EF4-FFF2-40B4-BE49-F238E27FC236}">
                <a16:creationId xmlns:a16="http://schemas.microsoft.com/office/drawing/2014/main" id="{02CC6E21-67B5-DF1E-11AC-9E22C3DCCF7F}"/>
              </a:ext>
            </a:extLst>
          </p:cNvPr>
          <p:cNvSpPr txBox="1"/>
          <p:nvPr/>
        </p:nvSpPr>
        <p:spPr>
          <a:xfrm>
            <a:off x="8144000" y="3900283"/>
            <a:ext cx="3983215" cy="1200329"/>
          </a:xfrm>
          <a:prstGeom prst="rect">
            <a:avLst/>
          </a:prstGeom>
          <a:noFill/>
        </p:spPr>
        <p:txBody>
          <a:bodyPr wrap="square" rtlCol="0">
            <a:spAutoFit/>
          </a:bodyPr>
          <a:lstStyle/>
          <a:p>
            <a:pPr algn="l"/>
            <a:r>
              <a:rPr lang="en-US" dirty="0"/>
              <a:t>These systems combine collaborative filtering and content-based filtering to improve recommendation accuracy. By merging multiple approaches.</a:t>
            </a:r>
          </a:p>
        </p:txBody>
      </p:sp>
      <p:pic>
        <p:nvPicPr>
          <p:cNvPr id="2" name="Picture 1">
            <a:extLst>
              <a:ext uri="{FF2B5EF4-FFF2-40B4-BE49-F238E27FC236}">
                <a16:creationId xmlns:a16="http://schemas.microsoft.com/office/drawing/2014/main" id="{7ADE2D78-B49D-4A0F-9AEF-DDDCF19EF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4042" y="938090"/>
            <a:ext cx="2521741" cy="2017393"/>
          </a:xfrm>
          <a:prstGeom prst="rect">
            <a:avLst/>
          </a:prstGeom>
        </p:spPr>
      </p:pic>
      <p:pic>
        <p:nvPicPr>
          <p:cNvPr id="3" name="Picture 2">
            <a:extLst>
              <a:ext uri="{FF2B5EF4-FFF2-40B4-BE49-F238E27FC236}">
                <a16:creationId xmlns:a16="http://schemas.microsoft.com/office/drawing/2014/main" id="{8C4B5D97-017D-1BAD-8364-3C0E9A9A2A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52896" y="1057832"/>
            <a:ext cx="2819018" cy="2053359"/>
          </a:xfrm>
          <a:prstGeom prst="rect">
            <a:avLst/>
          </a:prstGeom>
        </p:spPr>
      </p:pic>
      <p:pic>
        <p:nvPicPr>
          <p:cNvPr id="6" name="Picture 5">
            <a:extLst>
              <a:ext uri="{FF2B5EF4-FFF2-40B4-BE49-F238E27FC236}">
                <a16:creationId xmlns:a16="http://schemas.microsoft.com/office/drawing/2014/main" id="{45FC433D-C2A4-05A5-7E93-B84BA0FC39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21851" y="1186221"/>
            <a:ext cx="1869058" cy="2088192"/>
          </a:xfrm>
          <a:prstGeom prst="rect">
            <a:avLst/>
          </a:prstGeom>
        </p:spPr>
      </p:pic>
    </p:spTree>
    <p:extLst>
      <p:ext uri="{BB962C8B-B14F-4D97-AF65-F5344CB8AC3E}">
        <p14:creationId xmlns:p14="http://schemas.microsoft.com/office/powerpoint/2010/main" val="223980999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84CBA68C-E546-0D3B-66A6-377E441BFDE3}"/>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i="1" kern="1200">
                <a:solidFill>
                  <a:schemeClr val="tx1"/>
                </a:solidFill>
                <a:latin typeface="+mj-lt"/>
                <a:ea typeface="+mj-ea"/>
                <a:cs typeface="+mj-cs"/>
              </a:rPr>
              <a:t>Content based filtering </a:t>
            </a:r>
          </a:p>
        </p:txBody>
      </p:sp>
      <p:pic>
        <p:nvPicPr>
          <p:cNvPr id="3" name="Picture 2">
            <a:extLst>
              <a:ext uri="{FF2B5EF4-FFF2-40B4-BE49-F238E27FC236}">
                <a16:creationId xmlns:a16="http://schemas.microsoft.com/office/drawing/2014/main" id="{C28A3813-2A53-A7F1-9B2E-167C9501C6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676" y="1690688"/>
            <a:ext cx="6290183" cy="4450303"/>
          </a:xfrm>
          <a:prstGeom prst="rect">
            <a:avLst/>
          </a:prstGeom>
        </p:spPr>
      </p:pic>
      <p:sp>
        <p:nvSpPr>
          <p:cNvPr id="4" name="TextBox 3">
            <a:extLst>
              <a:ext uri="{FF2B5EF4-FFF2-40B4-BE49-F238E27FC236}">
                <a16:creationId xmlns:a16="http://schemas.microsoft.com/office/drawing/2014/main" id="{41908FB8-3CE7-BEE8-F937-F4ADFBA11861}"/>
              </a:ext>
            </a:extLst>
          </p:cNvPr>
          <p:cNvSpPr txBox="1"/>
          <p:nvPr/>
        </p:nvSpPr>
        <p:spPr>
          <a:xfrm>
            <a:off x="7372764" y="1667251"/>
            <a:ext cx="5065711" cy="923330"/>
          </a:xfrm>
          <a:prstGeom prst="rect">
            <a:avLst/>
          </a:prstGeom>
          <a:noFill/>
        </p:spPr>
        <p:txBody>
          <a:bodyPr wrap="square" rtlCol="0">
            <a:spAutoFit/>
          </a:bodyPr>
          <a:lstStyle/>
          <a:p>
            <a:pPr algn="l"/>
            <a:r>
              <a:rPr lang="en-IN" b="1" dirty="0"/>
              <a:t> </a:t>
            </a:r>
            <a:r>
              <a:rPr lang="en-US" dirty="0"/>
              <a:t>It examines specific characteristics of each item (such </a:t>
            </a:r>
            <a:r>
              <a:rPr lang="en-IN" dirty="0"/>
              <a:t>-</a:t>
            </a:r>
            <a:r>
              <a:rPr lang="en-US" dirty="0"/>
              <a:t>as genre, author, or ingredients) to understand what defines that item.</a:t>
            </a:r>
          </a:p>
        </p:txBody>
      </p:sp>
      <p:sp>
        <p:nvSpPr>
          <p:cNvPr id="5" name="TextBox 4">
            <a:extLst>
              <a:ext uri="{FF2B5EF4-FFF2-40B4-BE49-F238E27FC236}">
                <a16:creationId xmlns:a16="http://schemas.microsoft.com/office/drawing/2014/main" id="{0609B7B9-BBF7-5E58-4B87-605C48ABC673}"/>
              </a:ext>
            </a:extLst>
          </p:cNvPr>
          <p:cNvSpPr txBox="1"/>
          <p:nvPr/>
        </p:nvSpPr>
        <p:spPr>
          <a:xfrm>
            <a:off x="7429434" y="1288707"/>
            <a:ext cx="3417761" cy="461665"/>
          </a:xfrm>
          <a:prstGeom prst="rect">
            <a:avLst/>
          </a:prstGeom>
          <a:noFill/>
        </p:spPr>
        <p:txBody>
          <a:bodyPr wrap="square" rtlCol="0">
            <a:spAutoFit/>
          </a:bodyPr>
          <a:lstStyle/>
          <a:p>
            <a:pPr algn="l"/>
            <a:r>
              <a:rPr lang="en-IN" sz="2400" b="1" dirty="0"/>
              <a:t>Analyses Item Attributes </a:t>
            </a:r>
            <a:endParaRPr lang="en-US" sz="2400" b="1" dirty="0"/>
          </a:p>
        </p:txBody>
      </p:sp>
      <p:sp>
        <p:nvSpPr>
          <p:cNvPr id="7" name="TextBox 6">
            <a:extLst>
              <a:ext uri="{FF2B5EF4-FFF2-40B4-BE49-F238E27FC236}">
                <a16:creationId xmlns:a16="http://schemas.microsoft.com/office/drawing/2014/main" id="{6ADC0AA4-DBE9-A9E0-B18F-2925EF2115B7}"/>
              </a:ext>
            </a:extLst>
          </p:cNvPr>
          <p:cNvSpPr txBox="1"/>
          <p:nvPr/>
        </p:nvSpPr>
        <p:spPr>
          <a:xfrm>
            <a:off x="7372764" y="2614467"/>
            <a:ext cx="4819236" cy="400110"/>
          </a:xfrm>
          <a:prstGeom prst="rect">
            <a:avLst/>
          </a:prstGeom>
          <a:noFill/>
        </p:spPr>
        <p:txBody>
          <a:bodyPr wrap="square" rtlCol="0">
            <a:spAutoFit/>
          </a:bodyPr>
          <a:lstStyle/>
          <a:p>
            <a:pPr algn="l"/>
            <a:r>
              <a:rPr lang="en-IN" sz="2000" b="1" dirty="0"/>
              <a:t>User Preference </a:t>
            </a:r>
            <a:endParaRPr lang="en-US" sz="2000" b="1" dirty="0"/>
          </a:p>
        </p:txBody>
      </p:sp>
      <p:sp>
        <p:nvSpPr>
          <p:cNvPr id="9" name="TextBox 8">
            <a:extLst>
              <a:ext uri="{FF2B5EF4-FFF2-40B4-BE49-F238E27FC236}">
                <a16:creationId xmlns:a16="http://schemas.microsoft.com/office/drawing/2014/main" id="{8A2ADCAF-7949-83F6-3653-3D2CBC16774C}"/>
              </a:ext>
            </a:extLst>
          </p:cNvPr>
          <p:cNvSpPr txBox="1"/>
          <p:nvPr/>
        </p:nvSpPr>
        <p:spPr>
          <a:xfrm>
            <a:off x="7429434" y="4572000"/>
            <a:ext cx="4622089" cy="923330"/>
          </a:xfrm>
          <a:prstGeom prst="rect">
            <a:avLst/>
          </a:prstGeom>
          <a:noFill/>
        </p:spPr>
        <p:txBody>
          <a:bodyPr wrap="square" rtlCol="0">
            <a:spAutoFit/>
          </a:bodyPr>
          <a:lstStyle/>
          <a:p>
            <a:pPr algn="l"/>
            <a:r>
              <a:rPr lang="en-US" dirty="0"/>
              <a:t>Focuses on the individual’s history, creating a tailored experience without relying on other users' data.</a:t>
            </a:r>
          </a:p>
        </p:txBody>
      </p:sp>
      <p:sp>
        <p:nvSpPr>
          <p:cNvPr id="12" name="TextBox 11">
            <a:extLst>
              <a:ext uri="{FF2B5EF4-FFF2-40B4-BE49-F238E27FC236}">
                <a16:creationId xmlns:a16="http://schemas.microsoft.com/office/drawing/2014/main" id="{2CEEDFBF-4586-90D1-5C45-533862AC3847}"/>
              </a:ext>
            </a:extLst>
          </p:cNvPr>
          <p:cNvSpPr txBox="1"/>
          <p:nvPr/>
        </p:nvSpPr>
        <p:spPr>
          <a:xfrm>
            <a:off x="7429434" y="3094457"/>
            <a:ext cx="4583987" cy="646331"/>
          </a:xfrm>
          <a:prstGeom prst="rect">
            <a:avLst/>
          </a:prstGeom>
          <a:noFill/>
        </p:spPr>
        <p:txBody>
          <a:bodyPr wrap="square" rtlCol="0">
            <a:spAutoFit/>
          </a:bodyPr>
          <a:lstStyle/>
          <a:p>
            <a:pPr algn="l"/>
            <a:r>
              <a:rPr lang="en-US" dirty="0"/>
              <a:t>Recommends items with similar attributes to those the user has liked before.</a:t>
            </a:r>
          </a:p>
        </p:txBody>
      </p:sp>
      <p:sp>
        <p:nvSpPr>
          <p:cNvPr id="14" name="TextBox 13">
            <a:extLst>
              <a:ext uri="{FF2B5EF4-FFF2-40B4-BE49-F238E27FC236}">
                <a16:creationId xmlns:a16="http://schemas.microsoft.com/office/drawing/2014/main" id="{B92358F3-408E-A5EC-C54A-A20EEC74A74F}"/>
              </a:ext>
            </a:extLst>
          </p:cNvPr>
          <p:cNvSpPr txBox="1"/>
          <p:nvPr/>
        </p:nvSpPr>
        <p:spPr>
          <a:xfrm>
            <a:off x="7372764" y="4056009"/>
            <a:ext cx="4168486" cy="400110"/>
          </a:xfrm>
          <a:prstGeom prst="rect">
            <a:avLst/>
          </a:prstGeom>
          <a:noFill/>
        </p:spPr>
        <p:txBody>
          <a:bodyPr wrap="square" rtlCol="0">
            <a:spAutoFit/>
          </a:bodyPr>
          <a:lstStyle/>
          <a:p>
            <a:pPr algn="l"/>
            <a:r>
              <a:rPr lang="en-IN" sz="2000" b="1" dirty="0" err="1"/>
              <a:t>Personalized</a:t>
            </a:r>
            <a:r>
              <a:rPr lang="en-IN" sz="2000" b="1" dirty="0"/>
              <a:t> preference </a:t>
            </a:r>
            <a:endParaRPr lang="en-US" sz="2000" b="1" dirty="0"/>
          </a:p>
        </p:txBody>
      </p:sp>
    </p:spTree>
    <p:extLst>
      <p:ext uri="{BB962C8B-B14F-4D97-AF65-F5344CB8AC3E}">
        <p14:creationId xmlns:p14="http://schemas.microsoft.com/office/powerpoint/2010/main" val="2376056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FAA846D-C532-849B-20DB-27929EE1F413}"/>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i="1" kern="1200">
                <a:solidFill>
                  <a:schemeClr val="tx1"/>
                </a:solidFill>
                <a:latin typeface="+mj-lt"/>
                <a:ea typeface="+mj-ea"/>
                <a:cs typeface="+mj-cs"/>
              </a:rPr>
              <a:t>Collaborative based filtering</a:t>
            </a:r>
            <a:r>
              <a:rPr lang="en-US" sz="5200" b="1" kern="1200">
                <a:solidFill>
                  <a:schemeClr val="tx1"/>
                </a:solidFill>
                <a:latin typeface="+mj-lt"/>
                <a:ea typeface="+mj-ea"/>
                <a:cs typeface="+mj-cs"/>
              </a:rPr>
              <a:t> </a:t>
            </a:r>
          </a:p>
        </p:txBody>
      </p:sp>
      <p:pic>
        <p:nvPicPr>
          <p:cNvPr id="3" name="Picture 2">
            <a:extLst>
              <a:ext uri="{FF2B5EF4-FFF2-40B4-BE49-F238E27FC236}">
                <a16:creationId xmlns:a16="http://schemas.microsoft.com/office/drawing/2014/main" id="{836F0EB2-3F4D-1ED3-9680-2466243904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412" y="1587266"/>
            <a:ext cx="4525118" cy="2687077"/>
          </a:xfrm>
          <a:prstGeom prst="rect">
            <a:avLst/>
          </a:prstGeom>
        </p:spPr>
      </p:pic>
      <p:sp>
        <p:nvSpPr>
          <p:cNvPr id="4" name="TextBox 3">
            <a:extLst>
              <a:ext uri="{FF2B5EF4-FFF2-40B4-BE49-F238E27FC236}">
                <a16:creationId xmlns:a16="http://schemas.microsoft.com/office/drawing/2014/main" id="{BCABF1B9-B473-D356-2219-A07D71EF5E48}"/>
              </a:ext>
            </a:extLst>
          </p:cNvPr>
          <p:cNvSpPr txBox="1"/>
          <p:nvPr/>
        </p:nvSpPr>
        <p:spPr>
          <a:xfrm>
            <a:off x="5511770" y="2079497"/>
            <a:ext cx="5410230" cy="2031325"/>
          </a:xfrm>
          <a:prstGeom prst="rect">
            <a:avLst/>
          </a:prstGeom>
          <a:noFill/>
        </p:spPr>
        <p:txBody>
          <a:bodyPr wrap="square" rtlCol="0">
            <a:spAutoFit/>
          </a:bodyPr>
          <a:lstStyle/>
          <a:p>
            <a:pPr algn="l"/>
            <a:r>
              <a:rPr lang="en-US" b="1" dirty="0"/>
              <a:t>User Behavior Patterns:</a:t>
            </a:r>
            <a:r>
              <a:rPr lang="en-US" dirty="0"/>
              <a:t> It analyzes users' past actions to detect trends and similarities.</a:t>
            </a:r>
            <a:endParaRPr lang="en-IN" dirty="0"/>
          </a:p>
          <a:p>
            <a:pPr algn="l"/>
            <a:r>
              <a:rPr lang="en-IN" b="1" dirty="0"/>
              <a:t>Similar Users :</a:t>
            </a:r>
            <a:r>
              <a:rPr lang="en-US" dirty="0"/>
              <a:t>Recommends items that users with similar interests have liked.</a:t>
            </a:r>
            <a:endParaRPr lang="en-IN" dirty="0"/>
          </a:p>
          <a:p>
            <a:pPr algn="l"/>
            <a:r>
              <a:rPr lang="en-IN" b="1" dirty="0"/>
              <a:t>Diverse Recommendations : </a:t>
            </a:r>
            <a:r>
              <a:rPr lang="en-US" dirty="0"/>
              <a:t>Introduces new items popular among similar users, helping with content discovery.</a:t>
            </a:r>
          </a:p>
        </p:txBody>
      </p:sp>
    </p:spTree>
    <p:extLst>
      <p:ext uri="{BB962C8B-B14F-4D97-AF65-F5344CB8AC3E}">
        <p14:creationId xmlns:p14="http://schemas.microsoft.com/office/powerpoint/2010/main" val="2530367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3364AC4-65B5-25E3-7924-DB3F942D8757}"/>
              </a:ext>
            </a:extLst>
          </p:cNvPr>
          <p:cNvSpPr txBox="1"/>
          <p:nvPr/>
        </p:nvSpPr>
        <p:spPr>
          <a:xfrm>
            <a:off x="838200" y="184805"/>
            <a:ext cx="10515600" cy="150588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200" b="1" i="1" kern="1200">
                <a:solidFill>
                  <a:schemeClr val="tx1"/>
                </a:solidFill>
                <a:latin typeface="+mj-lt"/>
                <a:ea typeface="+mj-ea"/>
                <a:cs typeface="+mj-cs"/>
              </a:rPr>
              <a:t>Hybrid approaches</a:t>
            </a:r>
          </a:p>
        </p:txBody>
      </p:sp>
      <p:pic>
        <p:nvPicPr>
          <p:cNvPr id="3" name="Picture 2">
            <a:extLst>
              <a:ext uri="{FF2B5EF4-FFF2-40B4-BE49-F238E27FC236}">
                <a16:creationId xmlns:a16="http://schemas.microsoft.com/office/drawing/2014/main" id="{2BBB3B11-F7C1-A24D-9D41-93E585D757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501779"/>
            <a:ext cx="4450303" cy="4450303"/>
          </a:xfrm>
          <a:prstGeom prst="rect">
            <a:avLst/>
          </a:prstGeom>
        </p:spPr>
      </p:pic>
      <p:sp>
        <p:nvSpPr>
          <p:cNvPr id="4" name="TextBox 3">
            <a:extLst>
              <a:ext uri="{FF2B5EF4-FFF2-40B4-BE49-F238E27FC236}">
                <a16:creationId xmlns:a16="http://schemas.microsoft.com/office/drawing/2014/main" id="{3B81FE30-EA61-6788-4DE5-CBE30315D610}"/>
              </a:ext>
            </a:extLst>
          </p:cNvPr>
          <p:cNvSpPr txBox="1"/>
          <p:nvPr/>
        </p:nvSpPr>
        <p:spPr>
          <a:xfrm>
            <a:off x="5855827" y="1951672"/>
            <a:ext cx="5215585" cy="2308324"/>
          </a:xfrm>
          <a:prstGeom prst="rect">
            <a:avLst/>
          </a:prstGeom>
          <a:noFill/>
        </p:spPr>
        <p:txBody>
          <a:bodyPr wrap="square" rtlCol="0">
            <a:spAutoFit/>
          </a:bodyPr>
          <a:lstStyle/>
          <a:p>
            <a:pPr algn="l"/>
            <a:r>
              <a:rPr lang="en-US" b="1" dirty="0"/>
              <a:t>Combines Multiple Methods: </a:t>
            </a:r>
            <a:r>
              <a:rPr lang="en-US" dirty="0"/>
              <a:t>Integrates collaborative and content-based filtering, and sometimes other techniques, to leverage the strengths of </a:t>
            </a:r>
            <a:r>
              <a:rPr lang="en-IN" dirty="0"/>
              <a:t>each.</a:t>
            </a:r>
          </a:p>
          <a:p>
            <a:pPr algn="l"/>
            <a:endParaRPr lang="en-IN" dirty="0"/>
          </a:p>
          <a:p>
            <a:pPr algn="l"/>
            <a:r>
              <a:rPr lang="en-IN" dirty="0"/>
              <a:t> </a:t>
            </a:r>
            <a:r>
              <a:rPr lang="en-US" b="1" dirty="0"/>
              <a:t>Improves Accuracy</a:t>
            </a:r>
            <a:r>
              <a:rPr lang="en-US" dirty="0"/>
              <a:t>: </a:t>
            </a:r>
            <a:endParaRPr lang="en-IN" dirty="0"/>
          </a:p>
          <a:p>
            <a:pPr algn="l"/>
            <a:r>
              <a:rPr lang="en-US" dirty="0"/>
              <a:t>By blending methods, hybrid approaches make recommendations more accurate and relevant to the user.</a:t>
            </a:r>
          </a:p>
        </p:txBody>
      </p:sp>
      <p:sp>
        <p:nvSpPr>
          <p:cNvPr id="5" name="TextBox 4">
            <a:extLst>
              <a:ext uri="{FF2B5EF4-FFF2-40B4-BE49-F238E27FC236}">
                <a16:creationId xmlns:a16="http://schemas.microsoft.com/office/drawing/2014/main" id="{80A4B8AD-D09B-C75E-CEF8-BC0B3D993BA5}"/>
              </a:ext>
            </a:extLst>
          </p:cNvPr>
          <p:cNvSpPr txBox="1"/>
          <p:nvPr/>
        </p:nvSpPr>
        <p:spPr>
          <a:xfrm>
            <a:off x="5855827" y="4259996"/>
            <a:ext cx="5215584" cy="677108"/>
          </a:xfrm>
          <a:prstGeom prst="rect">
            <a:avLst/>
          </a:prstGeom>
          <a:noFill/>
        </p:spPr>
        <p:txBody>
          <a:bodyPr wrap="square" rtlCol="0">
            <a:spAutoFit/>
          </a:bodyPr>
          <a:lstStyle/>
          <a:p>
            <a:pPr algn="l"/>
            <a:r>
              <a:rPr lang="en-US" sz="2000" b="1" dirty="0"/>
              <a:t>Cross-Domain Recommendations:</a:t>
            </a:r>
            <a:r>
              <a:rPr lang="en-US" dirty="0"/>
              <a:t> Uses data from other platforms</a:t>
            </a:r>
          </a:p>
        </p:txBody>
      </p:sp>
    </p:spTree>
    <p:extLst>
      <p:ext uri="{BB962C8B-B14F-4D97-AF65-F5344CB8AC3E}">
        <p14:creationId xmlns:p14="http://schemas.microsoft.com/office/powerpoint/2010/main" val="36043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24F0AA-48A4-DA9E-1549-7AD4E8F10642}"/>
              </a:ext>
            </a:extLst>
          </p:cNvPr>
          <p:cNvPicPr>
            <a:picLocks noChangeAspect="1"/>
          </p:cNvPicPr>
          <p:nvPr/>
        </p:nvPicPr>
        <p:blipFill>
          <a:blip r:embed="rId2">
            <a:extLst>
              <a:ext uri="{28A0092B-C50C-407E-A947-70E740481C1C}">
                <a14:useLocalDpi xmlns:a14="http://schemas.microsoft.com/office/drawing/2010/main" val="0"/>
              </a:ext>
            </a:extLst>
          </a:blip>
          <a:srcRect t="15226" b="188"/>
          <a:stretch/>
        </p:blipFill>
        <p:spPr>
          <a:xfrm>
            <a:off x="2895087" y="0"/>
            <a:ext cx="5558113" cy="2091765"/>
          </a:xfrm>
          <a:prstGeom prst="rect">
            <a:avLst/>
          </a:prstGeom>
        </p:spPr>
      </p:pic>
      <p:sp>
        <p:nvSpPr>
          <p:cNvPr id="8" name="Rectangle 7">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1B282911-9781-FAE6-210D-21F4FE180967}"/>
              </a:ext>
            </a:extLst>
          </p:cNvPr>
          <p:cNvSpPr txBox="1"/>
          <p:nvPr/>
        </p:nvSpPr>
        <p:spPr>
          <a:xfrm>
            <a:off x="490536" y="1797505"/>
            <a:ext cx="11210925" cy="744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600" b="1" i="1" dirty="0">
                <a:solidFill>
                  <a:schemeClr val="tx1">
                    <a:lumMod val="85000"/>
                    <a:lumOff val="15000"/>
                  </a:schemeClr>
                </a:solidFill>
                <a:latin typeface="+mj-lt"/>
                <a:ea typeface="+mj-ea"/>
                <a:cs typeface="+mj-cs"/>
              </a:rPr>
              <a:t>Recommend system on Swiggy </a:t>
            </a:r>
          </a:p>
        </p:txBody>
      </p:sp>
      <p:cxnSp>
        <p:nvCxnSpPr>
          <p:cNvPr id="10" name="Straight Connector 9">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74282A7-22BF-7E34-0548-726D0867B562}"/>
              </a:ext>
            </a:extLst>
          </p:cNvPr>
          <p:cNvSpPr txBox="1"/>
          <p:nvPr/>
        </p:nvSpPr>
        <p:spPr>
          <a:xfrm rot="10800000" flipV="1">
            <a:off x="236536" y="2768952"/>
            <a:ext cx="5710516" cy="369332"/>
          </a:xfrm>
          <a:prstGeom prst="rect">
            <a:avLst/>
          </a:prstGeom>
          <a:noFill/>
        </p:spPr>
        <p:txBody>
          <a:bodyPr wrap="square" rtlCol="0">
            <a:spAutoFit/>
          </a:bodyPr>
          <a:lstStyle/>
          <a:p>
            <a:pPr algn="l"/>
            <a:r>
              <a:rPr lang="en-IN" b="1" dirty="0"/>
              <a:t>Content-Based </a:t>
            </a:r>
            <a:endParaRPr lang="en-US" b="1" dirty="0"/>
          </a:p>
        </p:txBody>
      </p:sp>
      <p:sp>
        <p:nvSpPr>
          <p:cNvPr id="5" name="TextBox 4">
            <a:extLst>
              <a:ext uri="{FF2B5EF4-FFF2-40B4-BE49-F238E27FC236}">
                <a16:creationId xmlns:a16="http://schemas.microsoft.com/office/drawing/2014/main" id="{E63F395C-048E-A223-0472-4DB3376C9837}"/>
              </a:ext>
            </a:extLst>
          </p:cNvPr>
          <p:cNvSpPr txBox="1"/>
          <p:nvPr/>
        </p:nvSpPr>
        <p:spPr>
          <a:xfrm>
            <a:off x="4691069" y="2768952"/>
            <a:ext cx="3107761" cy="369332"/>
          </a:xfrm>
          <a:prstGeom prst="rect">
            <a:avLst/>
          </a:prstGeom>
          <a:noFill/>
        </p:spPr>
        <p:txBody>
          <a:bodyPr wrap="square" rtlCol="0">
            <a:spAutoFit/>
          </a:bodyPr>
          <a:lstStyle/>
          <a:p>
            <a:pPr algn="l"/>
            <a:r>
              <a:rPr lang="en-IN" b="1" dirty="0"/>
              <a:t>Collaborative </a:t>
            </a:r>
            <a:endParaRPr lang="en-US" b="1" dirty="0"/>
          </a:p>
        </p:txBody>
      </p:sp>
      <p:sp>
        <p:nvSpPr>
          <p:cNvPr id="6" name="TextBox 5">
            <a:extLst>
              <a:ext uri="{FF2B5EF4-FFF2-40B4-BE49-F238E27FC236}">
                <a16:creationId xmlns:a16="http://schemas.microsoft.com/office/drawing/2014/main" id="{160E7A3B-21CF-1FF4-5714-9B2FABF19FD0}"/>
              </a:ext>
            </a:extLst>
          </p:cNvPr>
          <p:cNvSpPr txBox="1"/>
          <p:nvPr/>
        </p:nvSpPr>
        <p:spPr>
          <a:xfrm>
            <a:off x="8259945" y="2704451"/>
            <a:ext cx="2928470" cy="369333"/>
          </a:xfrm>
          <a:prstGeom prst="rect">
            <a:avLst/>
          </a:prstGeom>
          <a:noFill/>
        </p:spPr>
        <p:txBody>
          <a:bodyPr wrap="square" rtlCol="0">
            <a:spAutoFit/>
          </a:bodyPr>
          <a:lstStyle/>
          <a:p>
            <a:pPr algn="l"/>
            <a:r>
              <a:rPr lang="en-IN" b="1" dirty="0"/>
              <a:t>Hybrid approach </a:t>
            </a:r>
            <a:endParaRPr lang="en-US" b="1" dirty="0"/>
          </a:p>
        </p:txBody>
      </p:sp>
      <p:sp>
        <p:nvSpPr>
          <p:cNvPr id="7" name="TextBox 6">
            <a:extLst>
              <a:ext uri="{FF2B5EF4-FFF2-40B4-BE49-F238E27FC236}">
                <a16:creationId xmlns:a16="http://schemas.microsoft.com/office/drawing/2014/main" id="{3820ACFE-5A8D-7257-546A-0B83EB479E37}"/>
              </a:ext>
            </a:extLst>
          </p:cNvPr>
          <p:cNvSpPr txBox="1"/>
          <p:nvPr/>
        </p:nvSpPr>
        <p:spPr>
          <a:xfrm>
            <a:off x="236536" y="3386216"/>
            <a:ext cx="3199935" cy="2585323"/>
          </a:xfrm>
          <a:prstGeom prst="rect">
            <a:avLst/>
          </a:prstGeom>
          <a:noFill/>
        </p:spPr>
        <p:txBody>
          <a:bodyPr wrap="square" rtlCol="0">
            <a:spAutoFit/>
          </a:bodyPr>
          <a:lstStyle/>
          <a:p>
            <a:pPr algn="l"/>
            <a:r>
              <a:rPr lang="en-US" dirty="0"/>
              <a:t>content-based filtering is used to recommend restaurants and dishes based on specific features that align with a user’s past preferences. This approach analyzes the attributes of food items and restaurants, such as cuisine type, ingredients, price range, and dietary categories </a:t>
            </a:r>
          </a:p>
        </p:txBody>
      </p:sp>
      <p:sp>
        <p:nvSpPr>
          <p:cNvPr id="9" name="TextBox 8">
            <a:extLst>
              <a:ext uri="{FF2B5EF4-FFF2-40B4-BE49-F238E27FC236}">
                <a16:creationId xmlns:a16="http://schemas.microsoft.com/office/drawing/2014/main" id="{C6650572-F3E0-E7B5-7097-AEBDF25D3DD1}"/>
              </a:ext>
            </a:extLst>
          </p:cNvPr>
          <p:cNvSpPr txBox="1"/>
          <p:nvPr/>
        </p:nvSpPr>
        <p:spPr>
          <a:xfrm>
            <a:off x="4322948" y="3386216"/>
            <a:ext cx="2702393" cy="2862322"/>
          </a:xfrm>
          <a:prstGeom prst="rect">
            <a:avLst/>
          </a:prstGeom>
          <a:noFill/>
        </p:spPr>
        <p:txBody>
          <a:bodyPr wrap="square" rtlCol="0">
            <a:spAutoFit/>
          </a:bodyPr>
          <a:lstStyle/>
          <a:p>
            <a:pPr algn="l"/>
            <a:r>
              <a:rPr lang="en-US" dirty="0"/>
              <a:t>collaborative filtering is used to recommend restaurants and dishes based on the preferences and behavior of similar users. this analyzes user interactions, such as order history and ratings, to identify patterns among users with similar tastes.</a:t>
            </a:r>
          </a:p>
        </p:txBody>
      </p:sp>
      <p:sp>
        <p:nvSpPr>
          <p:cNvPr id="11" name="TextBox 10">
            <a:extLst>
              <a:ext uri="{FF2B5EF4-FFF2-40B4-BE49-F238E27FC236}">
                <a16:creationId xmlns:a16="http://schemas.microsoft.com/office/drawing/2014/main" id="{A83C437E-03B7-442E-A0F6-B24B1F238D4A}"/>
              </a:ext>
            </a:extLst>
          </p:cNvPr>
          <p:cNvSpPr txBox="1"/>
          <p:nvPr/>
        </p:nvSpPr>
        <p:spPr>
          <a:xfrm>
            <a:off x="8334654" y="3380093"/>
            <a:ext cx="3199935" cy="2308324"/>
          </a:xfrm>
          <a:prstGeom prst="rect">
            <a:avLst/>
          </a:prstGeom>
          <a:noFill/>
        </p:spPr>
        <p:txBody>
          <a:bodyPr wrap="square" rtlCol="0">
            <a:spAutoFit/>
          </a:bodyPr>
          <a:lstStyle/>
          <a:p>
            <a:pPr algn="l"/>
            <a:r>
              <a:rPr lang="en-US" dirty="0"/>
              <a:t>a hybrid approach combines both content-based and collaborative filtering techniques to offer highly personalized food and restaurant recommendations. they use both data item features and user behavior</a:t>
            </a:r>
          </a:p>
        </p:txBody>
      </p:sp>
    </p:spTree>
    <p:extLst>
      <p:ext uri="{BB962C8B-B14F-4D97-AF65-F5344CB8AC3E}">
        <p14:creationId xmlns:p14="http://schemas.microsoft.com/office/powerpoint/2010/main" val="1020572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33F28CE-CB8B-F367-98A5-67FDF38DE041}"/>
              </a:ext>
            </a:extLst>
          </p:cNvPr>
          <p:cNvSpPr txBox="1"/>
          <p:nvPr/>
        </p:nvSpPr>
        <p:spPr>
          <a:xfrm>
            <a:off x="6179853" y="-667665"/>
            <a:ext cx="6105547" cy="192634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3600" b="1" i="1" dirty="0">
                <a:latin typeface="+mj-lt"/>
                <a:ea typeface="+mj-ea"/>
                <a:cs typeface="+mj-cs"/>
              </a:rPr>
              <a:t>Content-Based recommendation in Swiggy </a:t>
            </a:r>
          </a:p>
        </p:txBody>
      </p:sp>
      <p:sp>
        <p:nvSpPr>
          <p:cNvPr id="10" name="Freeform: Shape 9">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6C8585E0-B61D-A1CC-0E39-DDB30DDC2C88}"/>
              </a:ext>
            </a:extLst>
          </p:cNvPr>
          <p:cNvPicPr>
            <a:picLocks noChangeAspect="1"/>
          </p:cNvPicPr>
          <p:nvPr/>
        </p:nvPicPr>
        <p:blipFill>
          <a:blip r:embed="rId2">
            <a:extLst>
              <a:ext uri="{28A0092B-C50C-407E-A947-70E740481C1C}">
                <a14:useLocalDpi xmlns:a14="http://schemas.microsoft.com/office/drawing/2010/main" val="0"/>
              </a:ext>
            </a:extLst>
          </a:blip>
          <a:srcRect r="3" b="3"/>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20" name="Freeform: Shape 19">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TextBox 3">
            <a:extLst>
              <a:ext uri="{FF2B5EF4-FFF2-40B4-BE49-F238E27FC236}">
                <a16:creationId xmlns:a16="http://schemas.microsoft.com/office/drawing/2014/main" id="{DC44F926-EF8E-94A8-02A7-8E20908F1629}"/>
              </a:ext>
            </a:extLst>
          </p:cNvPr>
          <p:cNvSpPr txBox="1"/>
          <p:nvPr/>
        </p:nvSpPr>
        <p:spPr>
          <a:xfrm>
            <a:off x="6381913" y="1276332"/>
            <a:ext cx="5178249" cy="1477328"/>
          </a:xfrm>
          <a:prstGeom prst="rect">
            <a:avLst/>
          </a:prstGeom>
          <a:noFill/>
        </p:spPr>
        <p:txBody>
          <a:bodyPr wrap="square" rtlCol="0">
            <a:spAutoFit/>
          </a:bodyPr>
          <a:lstStyle/>
          <a:p>
            <a:pPr algn="l"/>
            <a:r>
              <a:rPr lang="en-US" b="1" dirty="0"/>
              <a:t>Cuisine-Based Recommendations:</a:t>
            </a:r>
            <a:r>
              <a:rPr lang="en-US" dirty="0"/>
              <a:t>If a user frequently orders certain cuisines, like Italian or Chinese, Swiggy’s content-based system identifies this pattern and suggests similar restaurants or dishes within those cuisines.</a:t>
            </a:r>
          </a:p>
        </p:txBody>
      </p:sp>
      <p:sp>
        <p:nvSpPr>
          <p:cNvPr id="5" name="TextBox 4">
            <a:extLst>
              <a:ext uri="{FF2B5EF4-FFF2-40B4-BE49-F238E27FC236}">
                <a16:creationId xmlns:a16="http://schemas.microsoft.com/office/drawing/2014/main" id="{2318B708-1654-CA09-5DD0-812E02E4F317}"/>
              </a:ext>
            </a:extLst>
          </p:cNvPr>
          <p:cNvSpPr txBox="1"/>
          <p:nvPr/>
        </p:nvSpPr>
        <p:spPr>
          <a:xfrm>
            <a:off x="6381913" y="2771317"/>
            <a:ext cx="5690057" cy="923330"/>
          </a:xfrm>
          <a:prstGeom prst="rect">
            <a:avLst/>
          </a:prstGeom>
          <a:noFill/>
        </p:spPr>
        <p:txBody>
          <a:bodyPr wrap="square" rtlCol="0">
            <a:spAutoFit/>
          </a:bodyPr>
          <a:lstStyle/>
          <a:p>
            <a:pPr algn="l"/>
            <a:r>
              <a:rPr lang="en-US" b="1" dirty="0"/>
              <a:t>Ingredient and Dish Type:</a:t>
            </a:r>
            <a:r>
              <a:rPr lang="en-US" dirty="0"/>
              <a:t>Swiggy looks at details of dishes the user has ordered and recommends items with similar ingredients or types.</a:t>
            </a:r>
          </a:p>
        </p:txBody>
      </p:sp>
      <p:sp>
        <p:nvSpPr>
          <p:cNvPr id="6" name="TextBox 5">
            <a:extLst>
              <a:ext uri="{FF2B5EF4-FFF2-40B4-BE49-F238E27FC236}">
                <a16:creationId xmlns:a16="http://schemas.microsoft.com/office/drawing/2014/main" id="{A2D93A42-B312-F56C-5758-6FB2ECF64327}"/>
              </a:ext>
            </a:extLst>
          </p:cNvPr>
          <p:cNvSpPr txBox="1"/>
          <p:nvPr/>
        </p:nvSpPr>
        <p:spPr>
          <a:xfrm>
            <a:off x="6381911" y="3666137"/>
            <a:ext cx="5690057" cy="1200329"/>
          </a:xfrm>
          <a:prstGeom prst="rect">
            <a:avLst/>
          </a:prstGeom>
          <a:noFill/>
        </p:spPr>
        <p:txBody>
          <a:bodyPr wrap="square" rtlCol="0">
            <a:spAutoFit/>
          </a:bodyPr>
          <a:lstStyle/>
          <a:p>
            <a:pPr algn="l"/>
            <a:r>
              <a:rPr lang="en-US" b="1" dirty="0"/>
              <a:t>Favorite Restaurant Features:</a:t>
            </a:r>
            <a:r>
              <a:rPr lang="en-US" dirty="0"/>
              <a:t>If the user frequently orders from particular restaurants with specific characteristics . Swiggy recommends other restaurants with similar features.</a:t>
            </a:r>
          </a:p>
        </p:txBody>
      </p:sp>
      <p:sp>
        <p:nvSpPr>
          <p:cNvPr id="7" name="TextBox 6">
            <a:extLst>
              <a:ext uri="{FF2B5EF4-FFF2-40B4-BE49-F238E27FC236}">
                <a16:creationId xmlns:a16="http://schemas.microsoft.com/office/drawing/2014/main" id="{A4F26D1E-8B20-B7FF-FA73-BA0059A7513F}"/>
              </a:ext>
            </a:extLst>
          </p:cNvPr>
          <p:cNvSpPr txBox="1"/>
          <p:nvPr/>
        </p:nvSpPr>
        <p:spPr>
          <a:xfrm>
            <a:off x="6321792" y="5032240"/>
            <a:ext cx="5810297" cy="1754326"/>
          </a:xfrm>
          <a:prstGeom prst="rect">
            <a:avLst/>
          </a:prstGeom>
          <a:noFill/>
        </p:spPr>
        <p:txBody>
          <a:bodyPr wrap="square" rtlCol="0">
            <a:spAutoFit/>
          </a:bodyPr>
          <a:lstStyle/>
          <a:p>
            <a:pPr algn="l"/>
            <a:r>
              <a:rPr lang="en-US" b="1" dirty="0"/>
              <a:t>Example:</a:t>
            </a:r>
            <a:r>
              <a:rPr lang="en-US" dirty="0"/>
              <a:t>If a Swiggy user often orders vegetarian Indian dishes, the app will prioritize similar items, such as vegetarian curries, biryanis, or thalis, from Indian restaurants. Additionally, it may suggest other Indian restaurants with similar items, keeping the recommendations relevant to the user’s preferences.</a:t>
            </a:r>
          </a:p>
        </p:txBody>
      </p:sp>
    </p:spTree>
    <p:extLst>
      <p:ext uri="{BB962C8B-B14F-4D97-AF65-F5344CB8AC3E}">
        <p14:creationId xmlns:p14="http://schemas.microsoft.com/office/powerpoint/2010/main" val="8931917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8CF2E49-0B14-1107-123D-FF57538A6741}"/>
              </a:ext>
            </a:extLst>
          </p:cNvPr>
          <p:cNvSpPr txBox="1"/>
          <p:nvPr/>
        </p:nvSpPr>
        <p:spPr>
          <a:xfrm>
            <a:off x="-3048" y="-3405591"/>
            <a:ext cx="10203826" cy="4567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i="1" dirty="0">
                <a:latin typeface="+mj-lt"/>
                <a:ea typeface="+mj-ea"/>
                <a:cs typeface="+mj-cs"/>
              </a:rPr>
              <a:t>Collaborative-Based System</a:t>
            </a:r>
            <a:r>
              <a:rPr lang="en-IN" sz="3600" b="1" i="1" dirty="0">
                <a:latin typeface="+mj-lt"/>
                <a:ea typeface="+mj-ea"/>
                <a:cs typeface="+mj-cs"/>
              </a:rPr>
              <a:t> In </a:t>
            </a:r>
          </a:p>
          <a:p>
            <a:pPr>
              <a:lnSpc>
                <a:spcPct val="90000"/>
              </a:lnSpc>
              <a:spcBef>
                <a:spcPct val="0"/>
              </a:spcBef>
              <a:spcAft>
                <a:spcPts val="600"/>
              </a:spcAft>
            </a:pPr>
            <a:r>
              <a:rPr lang="en-IN" sz="3600" b="1" i="1" dirty="0">
                <a:latin typeface="+mj-lt"/>
                <a:ea typeface="+mj-ea"/>
                <a:cs typeface="+mj-cs"/>
              </a:rPr>
              <a:t>Swiggy </a:t>
            </a:r>
            <a:r>
              <a:rPr lang="en-US" sz="3600" b="1" i="1" dirty="0">
                <a:latin typeface="+mj-lt"/>
                <a:ea typeface="+mj-ea"/>
                <a:cs typeface="+mj-cs"/>
              </a:rPr>
              <a:t> </a:t>
            </a:r>
          </a:p>
        </p:txBody>
      </p:sp>
      <p:pic>
        <p:nvPicPr>
          <p:cNvPr id="4" name="Picture 3">
            <a:extLst>
              <a:ext uri="{FF2B5EF4-FFF2-40B4-BE49-F238E27FC236}">
                <a16:creationId xmlns:a16="http://schemas.microsoft.com/office/drawing/2014/main" id="{6E04C85F-937E-B5A4-362F-2114F0DBB503}"/>
              </a:ext>
            </a:extLst>
          </p:cNvPr>
          <p:cNvPicPr>
            <a:picLocks noChangeAspect="1"/>
          </p:cNvPicPr>
          <p:nvPr/>
        </p:nvPicPr>
        <p:blipFill>
          <a:blip r:embed="rId2">
            <a:extLst>
              <a:ext uri="{28A0092B-C50C-407E-A947-70E740481C1C}">
                <a14:useLocalDpi xmlns:a14="http://schemas.microsoft.com/office/drawing/2010/main" val="0"/>
              </a:ext>
            </a:extLst>
          </a:blip>
          <a:srcRect l="19038" r="23143"/>
          <a:stretch/>
        </p:blipFill>
        <p:spPr>
          <a:xfrm>
            <a:off x="7410824" y="10"/>
            <a:ext cx="4781176"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5" name="TextBox 4">
            <a:extLst>
              <a:ext uri="{FF2B5EF4-FFF2-40B4-BE49-F238E27FC236}">
                <a16:creationId xmlns:a16="http://schemas.microsoft.com/office/drawing/2014/main" id="{5C4F6711-3D15-C047-0BA9-3A02A1BEA0FA}"/>
              </a:ext>
            </a:extLst>
          </p:cNvPr>
          <p:cNvSpPr txBox="1"/>
          <p:nvPr/>
        </p:nvSpPr>
        <p:spPr>
          <a:xfrm>
            <a:off x="273424" y="1334247"/>
            <a:ext cx="5284694" cy="1200329"/>
          </a:xfrm>
          <a:prstGeom prst="rect">
            <a:avLst/>
          </a:prstGeom>
          <a:noFill/>
        </p:spPr>
        <p:txBody>
          <a:bodyPr wrap="square" rtlCol="0">
            <a:spAutoFit/>
          </a:bodyPr>
          <a:lstStyle/>
          <a:p>
            <a:pPr algn="l"/>
            <a:r>
              <a:rPr lang="en-IN" i="1" dirty="0"/>
              <a:t>“</a:t>
            </a:r>
            <a:r>
              <a:rPr lang="en-US" i="1" dirty="0"/>
              <a:t>People Like You Also Ordered“</a:t>
            </a:r>
            <a:endParaRPr lang="en-IN" i="1" dirty="0"/>
          </a:p>
          <a:p>
            <a:pPr algn="l"/>
            <a:r>
              <a:rPr lang="en-US" dirty="0"/>
              <a:t> </a:t>
            </a:r>
            <a:r>
              <a:rPr lang="en-US" b="1" dirty="0"/>
              <a:t>Recommendations:</a:t>
            </a:r>
            <a:r>
              <a:rPr lang="en-IN" b="1" dirty="0"/>
              <a:t> </a:t>
            </a:r>
            <a:r>
              <a:rPr lang="en-IN" dirty="0"/>
              <a:t>Swiggy</a:t>
            </a:r>
            <a:r>
              <a:rPr lang="en-US" dirty="0"/>
              <a:t> analyzes what users with similar order histories have chosen and recommends those items to other users with matching tastes.</a:t>
            </a:r>
          </a:p>
        </p:txBody>
      </p:sp>
      <p:sp>
        <p:nvSpPr>
          <p:cNvPr id="6" name="TextBox 5">
            <a:extLst>
              <a:ext uri="{FF2B5EF4-FFF2-40B4-BE49-F238E27FC236}">
                <a16:creationId xmlns:a16="http://schemas.microsoft.com/office/drawing/2014/main" id="{F4954E22-1A6C-69CA-08D4-25E8DD6CDB66}"/>
              </a:ext>
            </a:extLst>
          </p:cNvPr>
          <p:cNvSpPr txBox="1"/>
          <p:nvPr/>
        </p:nvSpPr>
        <p:spPr>
          <a:xfrm>
            <a:off x="274197" y="2707277"/>
            <a:ext cx="6210274" cy="923330"/>
          </a:xfrm>
          <a:prstGeom prst="rect">
            <a:avLst/>
          </a:prstGeom>
          <a:noFill/>
        </p:spPr>
        <p:txBody>
          <a:bodyPr wrap="square" rtlCol="0">
            <a:spAutoFit/>
          </a:bodyPr>
          <a:lstStyle/>
          <a:p>
            <a:pPr algn="l"/>
            <a:r>
              <a:rPr lang="en-IN" b="1" dirty="0" err="1"/>
              <a:t>Personalized</a:t>
            </a:r>
            <a:r>
              <a:rPr lang="en-IN" b="1" dirty="0"/>
              <a:t> </a:t>
            </a:r>
            <a:r>
              <a:rPr lang="en-US" b="1" dirty="0"/>
              <a:t>Restaurant Recommendations:</a:t>
            </a:r>
            <a:r>
              <a:rPr lang="en-IN" dirty="0"/>
              <a:t> Swiggy</a:t>
            </a:r>
            <a:r>
              <a:rPr lang="en-US" dirty="0"/>
              <a:t> can recommend restaurants that users with similar profiles have repeatedly ordered from.</a:t>
            </a:r>
          </a:p>
        </p:txBody>
      </p:sp>
      <p:sp>
        <p:nvSpPr>
          <p:cNvPr id="7" name="TextBox 6">
            <a:extLst>
              <a:ext uri="{FF2B5EF4-FFF2-40B4-BE49-F238E27FC236}">
                <a16:creationId xmlns:a16="http://schemas.microsoft.com/office/drawing/2014/main" id="{3F77B005-DE4B-036A-E02B-21988A3CB011}"/>
              </a:ext>
            </a:extLst>
          </p:cNvPr>
          <p:cNvSpPr txBox="1"/>
          <p:nvPr/>
        </p:nvSpPr>
        <p:spPr>
          <a:xfrm>
            <a:off x="273424" y="4080307"/>
            <a:ext cx="5896510" cy="1477328"/>
          </a:xfrm>
          <a:prstGeom prst="rect">
            <a:avLst/>
          </a:prstGeom>
          <a:noFill/>
        </p:spPr>
        <p:txBody>
          <a:bodyPr wrap="square" rtlCol="0">
            <a:spAutoFit/>
          </a:bodyPr>
          <a:lstStyle/>
          <a:p>
            <a:pPr algn="l"/>
            <a:r>
              <a:rPr lang="en-US" b="1" dirty="0"/>
              <a:t>Example</a:t>
            </a:r>
            <a:r>
              <a:rPr lang="en-US" dirty="0"/>
              <a:t>:If a </a:t>
            </a:r>
            <a:r>
              <a:rPr lang="en-US" dirty="0" err="1"/>
              <a:t>Swiggy</a:t>
            </a:r>
            <a:r>
              <a:rPr lang="en-US" dirty="0"/>
              <a:t> user often orders from Indian restaurants and other users with similar behavior also order from a popular North Indian restaurant, </a:t>
            </a:r>
            <a:r>
              <a:rPr lang="en-US" dirty="0" err="1"/>
              <a:t>Swiggy’s</a:t>
            </a:r>
            <a:r>
              <a:rPr lang="en-US" dirty="0"/>
              <a:t> collaborative filtering may recommend that North Indian restaurant to this user as well.</a:t>
            </a:r>
          </a:p>
        </p:txBody>
      </p:sp>
    </p:spTree>
    <p:extLst>
      <p:ext uri="{BB962C8B-B14F-4D97-AF65-F5344CB8AC3E}">
        <p14:creationId xmlns:p14="http://schemas.microsoft.com/office/powerpoint/2010/main" val="258904919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2013 - 2022 Theme</vt:lpstr>
      <vt:lpstr>Recommended systems for food delivery app</vt:lpstr>
      <vt:lpstr>What  is a recommender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Recommended systems for food delivery app</dc:title>
  <dc:creator>KAUSTUBH DEVARASETTY</dc:creator>
  <cp:lastModifiedBy>Shanmuka Srinivasa Siva Sai</cp:lastModifiedBy>
  <cp:revision>6</cp:revision>
  <dcterms:created xsi:type="dcterms:W3CDTF">2024-11-03T07:20:59Z</dcterms:created>
  <dcterms:modified xsi:type="dcterms:W3CDTF">2024-11-04T17:00:16Z</dcterms:modified>
</cp:coreProperties>
</file>