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492A4-B949-3AD2-3161-840830DA47A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21EF908-7B8D-7ACE-E745-5F40FB2113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61B3065-5C0A-EAB7-A6D7-F95B4E632D16}"/>
              </a:ext>
            </a:extLst>
          </p:cNvPr>
          <p:cNvSpPr>
            <a:spLocks noGrp="1"/>
          </p:cNvSpPr>
          <p:nvPr>
            <p:ph type="dt" sz="half" idx="10"/>
          </p:nvPr>
        </p:nvSpPr>
        <p:spPr/>
        <p:txBody>
          <a:bodyPr/>
          <a:lstStyle/>
          <a:p>
            <a:fld id="{FD36FE0D-7477-E544-B19B-D5E2D369423D}" type="datetimeFigureOut">
              <a:rPr lang="en-US" smtClean="0"/>
              <a:t>3/31/2025</a:t>
            </a:fld>
            <a:endParaRPr lang="en-US"/>
          </a:p>
        </p:txBody>
      </p:sp>
      <p:sp>
        <p:nvSpPr>
          <p:cNvPr id="5" name="Footer Placeholder 4">
            <a:extLst>
              <a:ext uri="{FF2B5EF4-FFF2-40B4-BE49-F238E27FC236}">
                <a16:creationId xmlns:a16="http://schemas.microsoft.com/office/drawing/2014/main" id="{FBD39FB4-EB27-4B48-1A74-957C85D7B2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3714A-7FAA-2911-DA4B-72EF1C3CB962}"/>
              </a:ext>
            </a:extLst>
          </p:cNvPr>
          <p:cNvSpPr>
            <a:spLocks noGrp="1"/>
          </p:cNvSpPr>
          <p:nvPr>
            <p:ph type="sldNum" sz="quarter" idx="12"/>
          </p:nvPr>
        </p:nvSpPr>
        <p:spPr/>
        <p:txBody>
          <a:bodyPr/>
          <a:lstStyle/>
          <a:p>
            <a:fld id="{A99353EF-094D-F247-BAFC-F9C6FD5F6D87}" type="slidenum">
              <a:rPr lang="en-US" smtClean="0"/>
              <a:t>‹#›</a:t>
            </a:fld>
            <a:endParaRPr lang="en-US"/>
          </a:p>
        </p:txBody>
      </p:sp>
    </p:spTree>
    <p:extLst>
      <p:ext uri="{BB962C8B-B14F-4D97-AF65-F5344CB8AC3E}">
        <p14:creationId xmlns:p14="http://schemas.microsoft.com/office/powerpoint/2010/main" val="4018577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D73C-7B23-11A5-ADBD-8704C0E4026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064EAD2-BD60-D6BE-A806-D7133A2AA3A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7C469C5-23A6-99EB-5428-F44C465DDE01}"/>
              </a:ext>
            </a:extLst>
          </p:cNvPr>
          <p:cNvSpPr>
            <a:spLocks noGrp="1"/>
          </p:cNvSpPr>
          <p:nvPr>
            <p:ph type="dt" sz="half" idx="10"/>
          </p:nvPr>
        </p:nvSpPr>
        <p:spPr/>
        <p:txBody>
          <a:bodyPr/>
          <a:lstStyle/>
          <a:p>
            <a:fld id="{FD36FE0D-7477-E544-B19B-D5E2D369423D}" type="datetimeFigureOut">
              <a:rPr lang="en-US" smtClean="0"/>
              <a:t>3/31/2025</a:t>
            </a:fld>
            <a:endParaRPr lang="en-US"/>
          </a:p>
        </p:txBody>
      </p:sp>
      <p:sp>
        <p:nvSpPr>
          <p:cNvPr id="5" name="Footer Placeholder 4">
            <a:extLst>
              <a:ext uri="{FF2B5EF4-FFF2-40B4-BE49-F238E27FC236}">
                <a16:creationId xmlns:a16="http://schemas.microsoft.com/office/drawing/2014/main" id="{71729A3F-F3BA-0C1F-AD93-2124552F6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12BB24-C008-EDD0-FDED-8B17FB92783D}"/>
              </a:ext>
            </a:extLst>
          </p:cNvPr>
          <p:cNvSpPr>
            <a:spLocks noGrp="1"/>
          </p:cNvSpPr>
          <p:nvPr>
            <p:ph type="sldNum" sz="quarter" idx="12"/>
          </p:nvPr>
        </p:nvSpPr>
        <p:spPr/>
        <p:txBody>
          <a:bodyPr/>
          <a:lstStyle/>
          <a:p>
            <a:fld id="{A99353EF-094D-F247-BAFC-F9C6FD5F6D87}" type="slidenum">
              <a:rPr lang="en-US" smtClean="0"/>
              <a:t>‹#›</a:t>
            </a:fld>
            <a:endParaRPr lang="en-US"/>
          </a:p>
        </p:txBody>
      </p:sp>
    </p:spTree>
    <p:extLst>
      <p:ext uri="{BB962C8B-B14F-4D97-AF65-F5344CB8AC3E}">
        <p14:creationId xmlns:p14="http://schemas.microsoft.com/office/powerpoint/2010/main" val="1592280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532BDE-470B-25C2-7B7E-5473AABC710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E2CD70B-5169-33BF-9224-3CFC1416C23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1533BC1-F158-96C9-6BE1-4E9065DFA248}"/>
              </a:ext>
            </a:extLst>
          </p:cNvPr>
          <p:cNvSpPr>
            <a:spLocks noGrp="1"/>
          </p:cNvSpPr>
          <p:nvPr>
            <p:ph type="dt" sz="half" idx="10"/>
          </p:nvPr>
        </p:nvSpPr>
        <p:spPr/>
        <p:txBody>
          <a:bodyPr/>
          <a:lstStyle/>
          <a:p>
            <a:fld id="{FD36FE0D-7477-E544-B19B-D5E2D369423D}" type="datetimeFigureOut">
              <a:rPr lang="en-US" smtClean="0"/>
              <a:t>3/31/2025</a:t>
            </a:fld>
            <a:endParaRPr lang="en-US"/>
          </a:p>
        </p:txBody>
      </p:sp>
      <p:sp>
        <p:nvSpPr>
          <p:cNvPr id="5" name="Footer Placeholder 4">
            <a:extLst>
              <a:ext uri="{FF2B5EF4-FFF2-40B4-BE49-F238E27FC236}">
                <a16:creationId xmlns:a16="http://schemas.microsoft.com/office/drawing/2014/main" id="{457DF4E6-ECDC-BE66-1436-C94D3A25E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92C03-3DBD-727A-B286-283FCD8F94C3}"/>
              </a:ext>
            </a:extLst>
          </p:cNvPr>
          <p:cNvSpPr>
            <a:spLocks noGrp="1"/>
          </p:cNvSpPr>
          <p:nvPr>
            <p:ph type="sldNum" sz="quarter" idx="12"/>
          </p:nvPr>
        </p:nvSpPr>
        <p:spPr/>
        <p:txBody>
          <a:bodyPr/>
          <a:lstStyle/>
          <a:p>
            <a:fld id="{A99353EF-094D-F247-BAFC-F9C6FD5F6D87}" type="slidenum">
              <a:rPr lang="en-US" smtClean="0"/>
              <a:t>‹#›</a:t>
            </a:fld>
            <a:endParaRPr lang="en-US"/>
          </a:p>
        </p:txBody>
      </p:sp>
    </p:spTree>
    <p:extLst>
      <p:ext uri="{BB962C8B-B14F-4D97-AF65-F5344CB8AC3E}">
        <p14:creationId xmlns:p14="http://schemas.microsoft.com/office/powerpoint/2010/main" val="928710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7F03-AC2B-E128-E6CB-EF73CBCB6BE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29EBA34-48D2-1481-2C68-1A5DEFED588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68AD307-4980-2F1B-79EF-0FDE6AD35BD7}"/>
              </a:ext>
            </a:extLst>
          </p:cNvPr>
          <p:cNvSpPr>
            <a:spLocks noGrp="1"/>
          </p:cNvSpPr>
          <p:nvPr>
            <p:ph type="dt" sz="half" idx="10"/>
          </p:nvPr>
        </p:nvSpPr>
        <p:spPr/>
        <p:txBody>
          <a:bodyPr/>
          <a:lstStyle/>
          <a:p>
            <a:fld id="{FD36FE0D-7477-E544-B19B-D5E2D369423D}" type="datetimeFigureOut">
              <a:rPr lang="en-US" smtClean="0"/>
              <a:t>3/31/2025</a:t>
            </a:fld>
            <a:endParaRPr lang="en-US"/>
          </a:p>
        </p:txBody>
      </p:sp>
      <p:sp>
        <p:nvSpPr>
          <p:cNvPr id="5" name="Footer Placeholder 4">
            <a:extLst>
              <a:ext uri="{FF2B5EF4-FFF2-40B4-BE49-F238E27FC236}">
                <a16:creationId xmlns:a16="http://schemas.microsoft.com/office/drawing/2014/main" id="{DA4B4FEF-98B4-C124-6283-26E2B85D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41D065-6E7B-85DB-05F7-D4460A1D9676}"/>
              </a:ext>
            </a:extLst>
          </p:cNvPr>
          <p:cNvSpPr>
            <a:spLocks noGrp="1"/>
          </p:cNvSpPr>
          <p:nvPr>
            <p:ph type="sldNum" sz="quarter" idx="12"/>
          </p:nvPr>
        </p:nvSpPr>
        <p:spPr/>
        <p:txBody>
          <a:bodyPr/>
          <a:lstStyle/>
          <a:p>
            <a:fld id="{A99353EF-094D-F247-BAFC-F9C6FD5F6D87}" type="slidenum">
              <a:rPr lang="en-US" smtClean="0"/>
              <a:t>‹#›</a:t>
            </a:fld>
            <a:endParaRPr lang="en-US"/>
          </a:p>
        </p:txBody>
      </p:sp>
    </p:spTree>
    <p:extLst>
      <p:ext uri="{BB962C8B-B14F-4D97-AF65-F5344CB8AC3E}">
        <p14:creationId xmlns:p14="http://schemas.microsoft.com/office/powerpoint/2010/main" val="559991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B062-E6C8-74C3-12AF-D9FE0A11DF4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3E19727-6402-1EED-5B5A-B79078DE52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497392D-3742-73F0-CB53-02EEC1150D98}"/>
              </a:ext>
            </a:extLst>
          </p:cNvPr>
          <p:cNvSpPr>
            <a:spLocks noGrp="1"/>
          </p:cNvSpPr>
          <p:nvPr>
            <p:ph type="dt" sz="half" idx="10"/>
          </p:nvPr>
        </p:nvSpPr>
        <p:spPr/>
        <p:txBody>
          <a:bodyPr/>
          <a:lstStyle/>
          <a:p>
            <a:fld id="{FD36FE0D-7477-E544-B19B-D5E2D369423D}" type="datetimeFigureOut">
              <a:rPr lang="en-US" smtClean="0"/>
              <a:t>3/31/2025</a:t>
            </a:fld>
            <a:endParaRPr lang="en-US"/>
          </a:p>
        </p:txBody>
      </p:sp>
      <p:sp>
        <p:nvSpPr>
          <p:cNvPr id="5" name="Footer Placeholder 4">
            <a:extLst>
              <a:ext uri="{FF2B5EF4-FFF2-40B4-BE49-F238E27FC236}">
                <a16:creationId xmlns:a16="http://schemas.microsoft.com/office/drawing/2014/main" id="{0371286B-ED33-FD28-C3E3-BA8E2C598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F82CE7-1819-CEAC-C57B-692A1F166DEC}"/>
              </a:ext>
            </a:extLst>
          </p:cNvPr>
          <p:cNvSpPr>
            <a:spLocks noGrp="1"/>
          </p:cNvSpPr>
          <p:nvPr>
            <p:ph type="sldNum" sz="quarter" idx="12"/>
          </p:nvPr>
        </p:nvSpPr>
        <p:spPr/>
        <p:txBody>
          <a:bodyPr/>
          <a:lstStyle/>
          <a:p>
            <a:fld id="{A99353EF-094D-F247-BAFC-F9C6FD5F6D87}" type="slidenum">
              <a:rPr lang="en-US" smtClean="0"/>
              <a:t>‹#›</a:t>
            </a:fld>
            <a:endParaRPr lang="en-US"/>
          </a:p>
        </p:txBody>
      </p:sp>
    </p:spTree>
    <p:extLst>
      <p:ext uri="{BB962C8B-B14F-4D97-AF65-F5344CB8AC3E}">
        <p14:creationId xmlns:p14="http://schemas.microsoft.com/office/powerpoint/2010/main" val="85970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513F-F528-00CB-F319-C673384A029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3826FB6-406D-C45A-14A4-241D563B19A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E38E952-DEC4-F466-D197-0BC549E9BAE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18C8309-973A-5756-4878-C4B9649B79F5}"/>
              </a:ext>
            </a:extLst>
          </p:cNvPr>
          <p:cNvSpPr>
            <a:spLocks noGrp="1"/>
          </p:cNvSpPr>
          <p:nvPr>
            <p:ph type="dt" sz="half" idx="10"/>
          </p:nvPr>
        </p:nvSpPr>
        <p:spPr/>
        <p:txBody>
          <a:bodyPr/>
          <a:lstStyle/>
          <a:p>
            <a:fld id="{FD36FE0D-7477-E544-B19B-D5E2D369423D}" type="datetimeFigureOut">
              <a:rPr lang="en-US" smtClean="0"/>
              <a:t>3/31/2025</a:t>
            </a:fld>
            <a:endParaRPr lang="en-US"/>
          </a:p>
        </p:txBody>
      </p:sp>
      <p:sp>
        <p:nvSpPr>
          <p:cNvPr id="6" name="Footer Placeholder 5">
            <a:extLst>
              <a:ext uri="{FF2B5EF4-FFF2-40B4-BE49-F238E27FC236}">
                <a16:creationId xmlns:a16="http://schemas.microsoft.com/office/drawing/2014/main" id="{787F15AE-C4B1-79C9-931D-CD01077F18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8E6E2C-708B-4B14-8A41-FEBE1C662CE3}"/>
              </a:ext>
            </a:extLst>
          </p:cNvPr>
          <p:cNvSpPr>
            <a:spLocks noGrp="1"/>
          </p:cNvSpPr>
          <p:nvPr>
            <p:ph type="sldNum" sz="quarter" idx="12"/>
          </p:nvPr>
        </p:nvSpPr>
        <p:spPr/>
        <p:txBody>
          <a:bodyPr/>
          <a:lstStyle/>
          <a:p>
            <a:fld id="{A99353EF-094D-F247-BAFC-F9C6FD5F6D87}" type="slidenum">
              <a:rPr lang="en-US" smtClean="0"/>
              <a:t>‹#›</a:t>
            </a:fld>
            <a:endParaRPr lang="en-US"/>
          </a:p>
        </p:txBody>
      </p:sp>
    </p:spTree>
    <p:extLst>
      <p:ext uri="{BB962C8B-B14F-4D97-AF65-F5344CB8AC3E}">
        <p14:creationId xmlns:p14="http://schemas.microsoft.com/office/powerpoint/2010/main" val="3228003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E65A4-249F-0A33-225D-FB98CEE13AE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DFF9D4B-2178-5D07-D608-6ADCE33160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7FFB69B-C0F1-F38C-76BF-93EFB10FDFD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8280119-0516-B395-D998-9003D92B7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9C54ADB-077C-1DB1-D190-C7790550F93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DDA7DAC-858A-DE30-6A4F-50D52DBCB1D7}"/>
              </a:ext>
            </a:extLst>
          </p:cNvPr>
          <p:cNvSpPr>
            <a:spLocks noGrp="1"/>
          </p:cNvSpPr>
          <p:nvPr>
            <p:ph type="dt" sz="half" idx="10"/>
          </p:nvPr>
        </p:nvSpPr>
        <p:spPr/>
        <p:txBody>
          <a:bodyPr/>
          <a:lstStyle/>
          <a:p>
            <a:fld id="{FD36FE0D-7477-E544-B19B-D5E2D369423D}" type="datetimeFigureOut">
              <a:rPr lang="en-US" smtClean="0"/>
              <a:t>3/31/2025</a:t>
            </a:fld>
            <a:endParaRPr lang="en-US"/>
          </a:p>
        </p:txBody>
      </p:sp>
      <p:sp>
        <p:nvSpPr>
          <p:cNvPr id="8" name="Footer Placeholder 7">
            <a:extLst>
              <a:ext uri="{FF2B5EF4-FFF2-40B4-BE49-F238E27FC236}">
                <a16:creationId xmlns:a16="http://schemas.microsoft.com/office/drawing/2014/main" id="{FAB995DD-E4C5-F798-00E2-5E67D53DE4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9E3E44-9407-869F-29FA-1FA895489870}"/>
              </a:ext>
            </a:extLst>
          </p:cNvPr>
          <p:cNvSpPr>
            <a:spLocks noGrp="1"/>
          </p:cNvSpPr>
          <p:nvPr>
            <p:ph type="sldNum" sz="quarter" idx="12"/>
          </p:nvPr>
        </p:nvSpPr>
        <p:spPr/>
        <p:txBody>
          <a:bodyPr/>
          <a:lstStyle/>
          <a:p>
            <a:fld id="{A99353EF-094D-F247-BAFC-F9C6FD5F6D87}" type="slidenum">
              <a:rPr lang="en-US" smtClean="0"/>
              <a:t>‹#›</a:t>
            </a:fld>
            <a:endParaRPr lang="en-US"/>
          </a:p>
        </p:txBody>
      </p:sp>
    </p:spTree>
    <p:extLst>
      <p:ext uri="{BB962C8B-B14F-4D97-AF65-F5344CB8AC3E}">
        <p14:creationId xmlns:p14="http://schemas.microsoft.com/office/powerpoint/2010/main" val="3149643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57DE8-2E6E-F59C-74B0-921175AC9AD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195831E-0911-A17A-2607-B1F7BC032A74}"/>
              </a:ext>
            </a:extLst>
          </p:cNvPr>
          <p:cNvSpPr>
            <a:spLocks noGrp="1"/>
          </p:cNvSpPr>
          <p:nvPr>
            <p:ph type="dt" sz="half" idx="10"/>
          </p:nvPr>
        </p:nvSpPr>
        <p:spPr/>
        <p:txBody>
          <a:bodyPr/>
          <a:lstStyle/>
          <a:p>
            <a:fld id="{FD36FE0D-7477-E544-B19B-D5E2D369423D}" type="datetimeFigureOut">
              <a:rPr lang="en-US" smtClean="0"/>
              <a:t>3/31/2025</a:t>
            </a:fld>
            <a:endParaRPr lang="en-US"/>
          </a:p>
        </p:txBody>
      </p:sp>
      <p:sp>
        <p:nvSpPr>
          <p:cNvPr id="4" name="Footer Placeholder 3">
            <a:extLst>
              <a:ext uri="{FF2B5EF4-FFF2-40B4-BE49-F238E27FC236}">
                <a16:creationId xmlns:a16="http://schemas.microsoft.com/office/drawing/2014/main" id="{6781D7C5-7992-FB3D-32D6-B7011B7632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7D7D99-22A8-D22E-1BD4-D1220FEC89ED}"/>
              </a:ext>
            </a:extLst>
          </p:cNvPr>
          <p:cNvSpPr>
            <a:spLocks noGrp="1"/>
          </p:cNvSpPr>
          <p:nvPr>
            <p:ph type="sldNum" sz="quarter" idx="12"/>
          </p:nvPr>
        </p:nvSpPr>
        <p:spPr/>
        <p:txBody>
          <a:bodyPr/>
          <a:lstStyle/>
          <a:p>
            <a:fld id="{A99353EF-094D-F247-BAFC-F9C6FD5F6D87}" type="slidenum">
              <a:rPr lang="en-US" smtClean="0"/>
              <a:t>‹#›</a:t>
            </a:fld>
            <a:endParaRPr lang="en-US"/>
          </a:p>
        </p:txBody>
      </p:sp>
    </p:spTree>
    <p:extLst>
      <p:ext uri="{BB962C8B-B14F-4D97-AF65-F5344CB8AC3E}">
        <p14:creationId xmlns:p14="http://schemas.microsoft.com/office/powerpoint/2010/main" val="260883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1A91B9-EEBF-9DF3-1AF8-A3AD46FDD80E}"/>
              </a:ext>
            </a:extLst>
          </p:cNvPr>
          <p:cNvSpPr>
            <a:spLocks noGrp="1"/>
          </p:cNvSpPr>
          <p:nvPr>
            <p:ph type="dt" sz="half" idx="10"/>
          </p:nvPr>
        </p:nvSpPr>
        <p:spPr/>
        <p:txBody>
          <a:bodyPr/>
          <a:lstStyle/>
          <a:p>
            <a:fld id="{FD36FE0D-7477-E544-B19B-D5E2D369423D}" type="datetimeFigureOut">
              <a:rPr lang="en-US" smtClean="0"/>
              <a:t>3/31/2025</a:t>
            </a:fld>
            <a:endParaRPr lang="en-US"/>
          </a:p>
        </p:txBody>
      </p:sp>
      <p:sp>
        <p:nvSpPr>
          <p:cNvPr id="3" name="Footer Placeholder 2">
            <a:extLst>
              <a:ext uri="{FF2B5EF4-FFF2-40B4-BE49-F238E27FC236}">
                <a16:creationId xmlns:a16="http://schemas.microsoft.com/office/drawing/2014/main" id="{98F83996-5F25-C01C-3406-0F5EAE2258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E7438B-0B62-18E8-0E87-685B635B3621}"/>
              </a:ext>
            </a:extLst>
          </p:cNvPr>
          <p:cNvSpPr>
            <a:spLocks noGrp="1"/>
          </p:cNvSpPr>
          <p:nvPr>
            <p:ph type="sldNum" sz="quarter" idx="12"/>
          </p:nvPr>
        </p:nvSpPr>
        <p:spPr/>
        <p:txBody>
          <a:bodyPr/>
          <a:lstStyle/>
          <a:p>
            <a:fld id="{A99353EF-094D-F247-BAFC-F9C6FD5F6D87}" type="slidenum">
              <a:rPr lang="en-US" smtClean="0"/>
              <a:t>‹#›</a:t>
            </a:fld>
            <a:endParaRPr lang="en-US"/>
          </a:p>
        </p:txBody>
      </p:sp>
    </p:spTree>
    <p:extLst>
      <p:ext uri="{BB962C8B-B14F-4D97-AF65-F5344CB8AC3E}">
        <p14:creationId xmlns:p14="http://schemas.microsoft.com/office/powerpoint/2010/main" val="2001663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06D1E-162A-668D-9935-6AE8AB4D5E7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02FB83E-B2AE-8CEE-D6E6-8A40FFC1C8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9DB913E-F1D9-3364-B763-72639D1B9A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D7D9960-5997-CB54-4C05-44E788192377}"/>
              </a:ext>
            </a:extLst>
          </p:cNvPr>
          <p:cNvSpPr>
            <a:spLocks noGrp="1"/>
          </p:cNvSpPr>
          <p:nvPr>
            <p:ph type="dt" sz="half" idx="10"/>
          </p:nvPr>
        </p:nvSpPr>
        <p:spPr/>
        <p:txBody>
          <a:bodyPr/>
          <a:lstStyle/>
          <a:p>
            <a:fld id="{FD36FE0D-7477-E544-B19B-D5E2D369423D}" type="datetimeFigureOut">
              <a:rPr lang="en-US" smtClean="0"/>
              <a:t>3/31/2025</a:t>
            </a:fld>
            <a:endParaRPr lang="en-US"/>
          </a:p>
        </p:txBody>
      </p:sp>
      <p:sp>
        <p:nvSpPr>
          <p:cNvPr id="6" name="Footer Placeholder 5">
            <a:extLst>
              <a:ext uri="{FF2B5EF4-FFF2-40B4-BE49-F238E27FC236}">
                <a16:creationId xmlns:a16="http://schemas.microsoft.com/office/drawing/2014/main" id="{A3D2D7D3-EACF-1C55-4EBF-3978240F92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7AB140-5798-154A-E3E4-1AD9A3450260}"/>
              </a:ext>
            </a:extLst>
          </p:cNvPr>
          <p:cNvSpPr>
            <a:spLocks noGrp="1"/>
          </p:cNvSpPr>
          <p:nvPr>
            <p:ph type="sldNum" sz="quarter" idx="12"/>
          </p:nvPr>
        </p:nvSpPr>
        <p:spPr/>
        <p:txBody>
          <a:bodyPr/>
          <a:lstStyle/>
          <a:p>
            <a:fld id="{A99353EF-094D-F247-BAFC-F9C6FD5F6D87}" type="slidenum">
              <a:rPr lang="en-US" smtClean="0"/>
              <a:t>‹#›</a:t>
            </a:fld>
            <a:endParaRPr lang="en-US"/>
          </a:p>
        </p:txBody>
      </p:sp>
    </p:spTree>
    <p:extLst>
      <p:ext uri="{BB962C8B-B14F-4D97-AF65-F5344CB8AC3E}">
        <p14:creationId xmlns:p14="http://schemas.microsoft.com/office/powerpoint/2010/main" val="836734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50136-0A22-6652-C4FF-ED80A9FEC16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517D40B-B64C-8EB5-0E05-C14945308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020758-E029-D4FC-8096-CCE9B53516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4002A25-29B5-3CAF-7C29-1EB6F9FA5EF9}"/>
              </a:ext>
            </a:extLst>
          </p:cNvPr>
          <p:cNvSpPr>
            <a:spLocks noGrp="1"/>
          </p:cNvSpPr>
          <p:nvPr>
            <p:ph type="dt" sz="half" idx="10"/>
          </p:nvPr>
        </p:nvSpPr>
        <p:spPr/>
        <p:txBody>
          <a:bodyPr/>
          <a:lstStyle/>
          <a:p>
            <a:fld id="{FD36FE0D-7477-E544-B19B-D5E2D369423D}" type="datetimeFigureOut">
              <a:rPr lang="en-US" smtClean="0"/>
              <a:t>3/31/2025</a:t>
            </a:fld>
            <a:endParaRPr lang="en-US"/>
          </a:p>
        </p:txBody>
      </p:sp>
      <p:sp>
        <p:nvSpPr>
          <p:cNvPr id="6" name="Footer Placeholder 5">
            <a:extLst>
              <a:ext uri="{FF2B5EF4-FFF2-40B4-BE49-F238E27FC236}">
                <a16:creationId xmlns:a16="http://schemas.microsoft.com/office/drawing/2014/main" id="{D44FA919-63A2-3E5E-633A-B4B19D04D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99D26A-AFF3-C1A5-0C36-1814F6ADF489}"/>
              </a:ext>
            </a:extLst>
          </p:cNvPr>
          <p:cNvSpPr>
            <a:spLocks noGrp="1"/>
          </p:cNvSpPr>
          <p:nvPr>
            <p:ph type="sldNum" sz="quarter" idx="12"/>
          </p:nvPr>
        </p:nvSpPr>
        <p:spPr/>
        <p:txBody>
          <a:bodyPr/>
          <a:lstStyle/>
          <a:p>
            <a:fld id="{A99353EF-094D-F247-BAFC-F9C6FD5F6D87}" type="slidenum">
              <a:rPr lang="en-US" smtClean="0"/>
              <a:t>‹#›</a:t>
            </a:fld>
            <a:endParaRPr lang="en-US"/>
          </a:p>
        </p:txBody>
      </p:sp>
    </p:spTree>
    <p:extLst>
      <p:ext uri="{BB962C8B-B14F-4D97-AF65-F5344CB8AC3E}">
        <p14:creationId xmlns:p14="http://schemas.microsoft.com/office/powerpoint/2010/main" val="1676302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302313-8F22-1500-8225-FD2B2373AC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781FC75-A632-6560-DD7F-96E38E142C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1A62D34-E499-52DD-3D6A-1CE85F2D0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36FE0D-7477-E544-B19B-D5E2D369423D}" type="datetimeFigureOut">
              <a:rPr lang="en-US" smtClean="0"/>
              <a:t>3/31/2025</a:t>
            </a:fld>
            <a:endParaRPr lang="en-US"/>
          </a:p>
        </p:txBody>
      </p:sp>
      <p:sp>
        <p:nvSpPr>
          <p:cNvPr id="5" name="Footer Placeholder 4">
            <a:extLst>
              <a:ext uri="{FF2B5EF4-FFF2-40B4-BE49-F238E27FC236}">
                <a16:creationId xmlns:a16="http://schemas.microsoft.com/office/drawing/2014/main" id="{F09054E4-CA0A-072B-CE5F-F16BF95D2D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0B21E8-876F-F325-021C-441FA3A9A9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353EF-094D-F247-BAFC-F9C6FD5F6D87}" type="slidenum">
              <a:rPr lang="en-US" smtClean="0"/>
              <a:t>‹#›</a:t>
            </a:fld>
            <a:endParaRPr lang="en-US"/>
          </a:p>
        </p:txBody>
      </p:sp>
    </p:spTree>
    <p:extLst>
      <p:ext uri="{BB962C8B-B14F-4D97-AF65-F5344CB8AC3E}">
        <p14:creationId xmlns:p14="http://schemas.microsoft.com/office/powerpoint/2010/main" val="1409226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5.xml" /><Relationship Id="rId4" Type="http://schemas.openxmlformats.org/officeDocument/2006/relationships/image" Target="../media/image6.png"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5842DD-405E-0F17-A60D-883DFB92D6D2}"/>
              </a:ext>
            </a:extLst>
          </p:cNvPr>
          <p:cNvSpPr>
            <a:spLocks noGrp="1"/>
          </p:cNvSpPr>
          <p:nvPr>
            <p:ph type="ctrTitle"/>
          </p:nvPr>
        </p:nvSpPr>
        <p:spPr>
          <a:xfrm>
            <a:off x="6600082" y="1654361"/>
            <a:ext cx="4805996" cy="1297115"/>
          </a:xfrm>
        </p:spPr>
        <p:txBody>
          <a:bodyPr anchor="t">
            <a:normAutofit/>
          </a:bodyPr>
          <a:lstStyle/>
          <a:p>
            <a:pPr algn="l"/>
            <a:r>
              <a:rPr lang="en-IN" sz="4000">
                <a:solidFill>
                  <a:schemeClr val="tx2"/>
                </a:solidFill>
              </a:rPr>
              <a:t>Time series data mining </a:t>
            </a:r>
            <a:endParaRPr lang="en-US" sz="4000">
              <a:solidFill>
                <a:schemeClr val="tx2"/>
              </a:solidFill>
            </a:endParaRPr>
          </a:p>
        </p:txBody>
      </p:sp>
      <p:sp>
        <p:nvSpPr>
          <p:cNvPr id="3" name="Subtitle 2">
            <a:extLst>
              <a:ext uri="{FF2B5EF4-FFF2-40B4-BE49-F238E27FC236}">
                <a16:creationId xmlns:a16="http://schemas.microsoft.com/office/drawing/2014/main" id="{A79B0ABD-CD4D-2B66-FAB2-60E7E29F2559}"/>
              </a:ext>
            </a:extLst>
          </p:cNvPr>
          <p:cNvSpPr>
            <a:spLocks noGrp="1"/>
          </p:cNvSpPr>
          <p:nvPr>
            <p:ph type="subTitle" idx="1"/>
          </p:nvPr>
        </p:nvSpPr>
        <p:spPr>
          <a:xfrm>
            <a:off x="10422397" y="5564947"/>
            <a:ext cx="3377106" cy="1161053"/>
          </a:xfrm>
        </p:spPr>
        <p:txBody>
          <a:bodyPr anchor="b">
            <a:normAutofit/>
          </a:bodyPr>
          <a:lstStyle/>
          <a:p>
            <a:pPr algn="l"/>
            <a:r>
              <a:rPr lang="en-IN" sz="1050" dirty="0">
                <a:solidFill>
                  <a:schemeClr val="tx2"/>
                </a:solidFill>
              </a:rPr>
              <a:t>-presented by </a:t>
            </a:r>
          </a:p>
          <a:p>
            <a:pPr algn="l"/>
            <a:r>
              <a:rPr lang="en-IN" sz="1050" dirty="0">
                <a:solidFill>
                  <a:schemeClr val="tx2"/>
                </a:solidFill>
              </a:rPr>
              <a:t>Kavya </a:t>
            </a:r>
          </a:p>
          <a:p>
            <a:pPr algn="l"/>
            <a:r>
              <a:rPr lang="en-IN" sz="1050" dirty="0">
                <a:solidFill>
                  <a:schemeClr val="tx2"/>
                </a:solidFill>
              </a:rPr>
              <a:t>AP22110010408</a:t>
            </a:r>
          </a:p>
          <a:p>
            <a:pPr algn="l"/>
            <a:r>
              <a:rPr lang="en-IN" sz="1050" dirty="0">
                <a:solidFill>
                  <a:schemeClr val="tx2"/>
                </a:solidFill>
              </a:rPr>
              <a:t>CSE-R </a:t>
            </a:r>
          </a:p>
          <a:p>
            <a:pPr algn="l"/>
            <a:endParaRPr lang="en-IN" sz="500" dirty="0">
              <a:solidFill>
                <a:schemeClr val="tx2"/>
              </a:solidFill>
            </a:endParaRPr>
          </a:p>
        </p:txBody>
      </p:sp>
      <p:pic>
        <p:nvPicPr>
          <p:cNvPr id="26" name="Graphic 25" descr="Bar chart">
            <a:extLst>
              <a:ext uri="{FF2B5EF4-FFF2-40B4-BE49-F238E27FC236}">
                <a16:creationId xmlns:a16="http://schemas.microsoft.com/office/drawing/2014/main" id="{3AB455B7-3CEA-8068-0509-832A35A353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7" name="Group 26">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05130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CC618EB-4FBB-2CEB-82F0-6B35A79B2359}"/>
              </a:ext>
            </a:extLst>
          </p:cNvPr>
          <p:cNvSpPr>
            <a:spLocks noGrp="1"/>
          </p:cNvSpPr>
          <p:nvPr>
            <p:ph sz="half" idx="1"/>
          </p:nvPr>
        </p:nvSpPr>
        <p:spPr>
          <a:xfrm>
            <a:off x="4215161" y="356187"/>
            <a:ext cx="2878409" cy="1792281"/>
          </a:xfrm>
        </p:spPr>
        <p:txBody>
          <a:bodyPr anchor="ctr">
            <a:normAutofit/>
          </a:bodyPr>
          <a:lstStyle/>
          <a:p>
            <a:r>
              <a:rPr lang="en-IN" sz="1700"/>
              <a:t>1. Helps in forecasting and decision making </a:t>
            </a:r>
          </a:p>
          <a:p>
            <a:r>
              <a:rPr lang="en-IN" sz="1700"/>
              <a:t>2. Detects trends and seasonal patterns </a:t>
            </a:r>
          </a:p>
          <a:p>
            <a:r>
              <a:rPr lang="en-IN" sz="1700"/>
              <a:t>3.applicable in various fields </a:t>
            </a:r>
            <a:endParaRPr lang="en-US" sz="1700"/>
          </a:p>
        </p:txBody>
      </p:sp>
      <p:sp>
        <p:nvSpPr>
          <p:cNvPr id="25" name="Freeform: Shape 24">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921977B5-9FF3-400B-0A9F-595A47BCB11A}"/>
              </a:ext>
            </a:extLst>
          </p:cNvPr>
          <p:cNvSpPr>
            <a:spLocks noGrp="1"/>
          </p:cNvSpPr>
          <p:nvPr>
            <p:ph sz="half" idx="2"/>
          </p:nvPr>
        </p:nvSpPr>
        <p:spPr>
          <a:xfrm>
            <a:off x="8386139" y="3143438"/>
            <a:ext cx="3474621" cy="2780412"/>
          </a:xfrm>
        </p:spPr>
        <p:txBody>
          <a:bodyPr anchor="ctr">
            <a:normAutofit/>
          </a:bodyPr>
          <a:lstStyle/>
          <a:p>
            <a:r>
              <a:rPr lang="en-IN" sz="2000"/>
              <a:t>1. Data cleaning is time consuming </a:t>
            </a:r>
          </a:p>
          <a:p>
            <a:r>
              <a:rPr lang="en-IN" sz="2000"/>
              <a:t>2. Sensitive to noise and errors </a:t>
            </a:r>
          </a:p>
          <a:p>
            <a:r>
              <a:rPr lang="en-IN" sz="2000"/>
              <a:t>3. requires complex transformation for data change patterns </a:t>
            </a:r>
            <a:endParaRPr lang="en-US" sz="2000"/>
          </a:p>
        </p:txBody>
      </p:sp>
      <p:sp>
        <p:nvSpPr>
          <p:cNvPr id="9" name="TextBox 8">
            <a:extLst>
              <a:ext uri="{FF2B5EF4-FFF2-40B4-BE49-F238E27FC236}">
                <a16:creationId xmlns:a16="http://schemas.microsoft.com/office/drawing/2014/main" id="{4FAEE064-E67F-35C2-5181-147678943910}"/>
              </a:ext>
            </a:extLst>
          </p:cNvPr>
          <p:cNvSpPr txBox="1"/>
          <p:nvPr/>
        </p:nvSpPr>
        <p:spPr>
          <a:xfrm>
            <a:off x="912451" y="356187"/>
            <a:ext cx="2742521" cy="646331"/>
          </a:xfrm>
          <a:prstGeom prst="rect">
            <a:avLst/>
          </a:prstGeom>
          <a:noFill/>
        </p:spPr>
        <p:txBody>
          <a:bodyPr wrap="square" rtlCol="0">
            <a:spAutoFit/>
          </a:bodyPr>
          <a:lstStyle/>
          <a:p>
            <a:pPr algn="l"/>
            <a:r>
              <a:rPr lang="en-IN" sz="3600" dirty="0"/>
              <a:t>Advantages</a:t>
            </a:r>
            <a:r>
              <a:rPr lang="en-IN" dirty="0"/>
              <a:t> </a:t>
            </a:r>
            <a:endParaRPr lang="en-US" dirty="0"/>
          </a:p>
        </p:txBody>
      </p:sp>
      <p:sp>
        <p:nvSpPr>
          <p:cNvPr id="11" name="TextBox 10">
            <a:extLst>
              <a:ext uri="{FF2B5EF4-FFF2-40B4-BE49-F238E27FC236}">
                <a16:creationId xmlns:a16="http://schemas.microsoft.com/office/drawing/2014/main" id="{02FDEDB4-E670-2F3F-81FF-8E181F298D1D}"/>
              </a:ext>
            </a:extLst>
          </p:cNvPr>
          <p:cNvSpPr txBox="1"/>
          <p:nvPr/>
        </p:nvSpPr>
        <p:spPr>
          <a:xfrm>
            <a:off x="4918694" y="5923850"/>
            <a:ext cx="4349752" cy="646331"/>
          </a:xfrm>
          <a:prstGeom prst="rect">
            <a:avLst/>
          </a:prstGeom>
          <a:noFill/>
        </p:spPr>
        <p:txBody>
          <a:bodyPr wrap="square" rtlCol="0">
            <a:spAutoFit/>
          </a:bodyPr>
          <a:lstStyle/>
          <a:p>
            <a:pPr algn="l"/>
            <a:r>
              <a:rPr lang="en-IN" sz="3600" dirty="0"/>
              <a:t>Disadvantages</a:t>
            </a:r>
            <a:r>
              <a:rPr lang="en-IN" dirty="0"/>
              <a:t> </a:t>
            </a:r>
            <a:endParaRPr lang="en-US" dirty="0"/>
          </a:p>
        </p:txBody>
      </p:sp>
    </p:spTree>
    <p:extLst>
      <p:ext uri="{BB962C8B-B14F-4D97-AF65-F5344CB8AC3E}">
        <p14:creationId xmlns:p14="http://schemas.microsoft.com/office/powerpoint/2010/main" val="2614345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7611D1-EC83-55B2-760B-D656220F061C}"/>
              </a:ext>
            </a:extLst>
          </p:cNvPr>
          <p:cNvSpPr>
            <a:spLocks noGrp="1"/>
          </p:cNvSpPr>
          <p:nvPr>
            <p:ph type="title"/>
          </p:nvPr>
        </p:nvSpPr>
        <p:spPr>
          <a:xfrm>
            <a:off x="838200" y="365125"/>
            <a:ext cx="5558489" cy="1325563"/>
          </a:xfrm>
        </p:spPr>
        <p:txBody>
          <a:bodyPr>
            <a:normAutofit/>
          </a:bodyPr>
          <a:lstStyle/>
          <a:p>
            <a:r>
              <a:rPr lang="en-IN"/>
              <a:t>Conclusion:</a:t>
            </a:r>
            <a:endParaRPr lang="en-US" dirty="0"/>
          </a:p>
        </p:txBody>
      </p:sp>
      <p:sp>
        <p:nvSpPr>
          <p:cNvPr id="19" name="Freeform: Shape 18">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6DEE0DC-5C57-B1AC-C8B1-95D1AEFF3BE7}"/>
              </a:ext>
            </a:extLst>
          </p:cNvPr>
          <p:cNvSpPr>
            <a:spLocks noGrp="1"/>
          </p:cNvSpPr>
          <p:nvPr>
            <p:ph idx="1"/>
          </p:nvPr>
        </p:nvSpPr>
        <p:spPr>
          <a:xfrm>
            <a:off x="838200" y="1825625"/>
            <a:ext cx="5558489" cy="4351338"/>
          </a:xfrm>
        </p:spPr>
        <p:txBody>
          <a:bodyPr>
            <a:normAutofit/>
          </a:bodyPr>
          <a:lstStyle/>
          <a:p>
            <a:r>
              <a:rPr lang="en-US" sz="2200"/>
              <a:t>Time series data mining helps us analyze past trends to make better future predictions. It is widely used across various industries and continues to evolve with new technologies. Mastering time series analysis can lead to better decision-making and improved accuracy in forecasting. With advancements in AI and machine learning, time series forecasting is becoming more precise and impactful, making it an essential tool for businesses, healthcare, and environmental studies.</a:t>
            </a:r>
          </a:p>
        </p:txBody>
      </p:sp>
      <p:sp>
        <p:nvSpPr>
          <p:cNvPr id="21" name="Oval 20">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Block Arc 22">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780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4022F4-6084-5118-4933-FAA8B3419F1D}"/>
              </a:ext>
            </a:extLst>
          </p:cNvPr>
          <p:cNvSpPr>
            <a:spLocks noGrp="1"/>
          </p:cNvSpPr>
          <p:nvPr>
            <p:ph type="title"/>
          </p:nvPr>
        </p:nvSpPr>
        <p:spPr>
          <a:xfrm>
            <a:off x="808638" y="386930"/>
            <a:ext cx="9236700" cy="1188950"/>
          </a:xfrm>
        </p:spPr>
        <p:txBody>
          <a:bodyPr anchor="b">
            <a:normAutofit/>
          </a:bodyPr>
          <a:lstStyle/>
          <a:p>
            <a:r>
              <a:rPr lang="en-IN" sz="4200"/>
              <a:t>Introduction to time series data mining </a:t>
            </a:r>
            <a:endParaRPr lang="en-US" sz="4200"/>
          </a:p>
        </p:txBody>
      </p:sp>
      <p:grpSp>
        <p:nvGrpSpPr>
          <p:cNvPr id="19" name="Group 1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0" name="Rectangle 1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BCF6BF-A1D0-432E-0333-0CF2460873DD}"/>
              </a:ext>
            </a:extLst>
          </p:cNvPr>
          <p:cNvSpPr>
            <a:spLocks noGrp="1"/>
          </p:cNvSpPr>
          <p:nvPr>
            <p:ph idx="1"/>
          </p:nvPr>
        </p:nvSpPr>
        <p:spPr>
          <a:xfrm>
            <a:off x="793660" y="2599509"/>
            <a:ext cx="10143668" cy="3435531"/>
          </a:xfrm>
        </p:spPr>
        <p:txBody>
          <a:bodyPr anchor="ctr">
            <a:normAutofit/>
          </a:bodyPr>
          <a:lstStyle/>
          <a:p>
            <a:r>
              <a:rPr lang="en-US" sz="2400"/>
              <a:t>Time Series Data Mining is a vital field in data science and analytics that focuses on uncovering patterns, trends, and insights from sequential data recorded over time.Time series data is found in various fields such as finance, meteorology, healthcare, and economics. It combines traditional data mining techniques with specialized methods to handle the unique challenges of time-dependent data.It involves a range of techniques, including statistical analysis, machine learning, and deep learning, to extract meaningful patterns and make predictions based on historical data</a:t>
            </a:r>
          </a:p>
        </p:txBody>
      </p:sp>
    </p:spTree>
    <p:extLst>
      <p:ext uri="{BB962C8B-B14F-4D97-AF65-F5344CB8AC3E}">
        <p14:creationId xmlns:p14="http://schemas.microsoft.com/office/powerpoint/2010/main" val="3484971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36692C-D7EB-8709-D549-A0B31AAC8FF1}"/>
              </a:ext>
            </a:extLst>
          </p:cNvPr>
          <p:cNvSpPr>
            <a:spLocks noGrp="1"/>
          </p:cNvSpPr>
          <p:nvPr>
            <p:ph type="title"/>
          </p:nvPr>
        </p:nvSpPr>
        <p:spPr>
          <a:xfrm>
            <a:off x="686834" y="1153572"/>
            <a:ext cx="3200400" cy="4461163"/>
          </a:xfrm>
        </p:spPr>
        <p:txBody>
          <a:bodyPr>
            <a:normAutofit/>
          </a:bodyPr>
          <a:lstStyle/>
          <a:p>
            <a:r>
              <a:rPr lang="en-IN">
                <a:solidFill>
                  <a:srgbClr val="FFFFFF"/>
                </a:solidFill>
              </a:rPr>
              <a:t>Steps used in time series data mining </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8D9063E-5BAC-BA22-4DA8-E98F1DCAAEDE}"/>
              </a:ext>
            </a:extLst>
          </p:cNvPr>
          <p:cNvSpPr>
            <a:spLocks noGrp="1"/>
          </p:cNvSpPr>
          <p:nvPr>
            <p:ph idx="1"/>
          </p:nvPr>
        </p:nvSpPr>
        <p:spPr>
          <a:xfrm>
            <a:off x="4447308" y="591344"/>
            <a:ext cx="6906491" cy="5585619"/>
          </a:xfrm>
        </p:spPr>
        <p:txBody>
          <a:bodyPr anchor="ctr">
            <a:normAutofit lnSpcReduction="10000"/>
          </a:bodyPr>
          <a:lstStyle/>
          <a:p>
            <a:r>
              <a:rPr lang="en-US" sz="2600" dirty="0"/>
              <a:t>1.Data Collection: Gather time-dependent data from sources such as sensors, stock markets, and weather stations.</a:t>
            </a:r>
            <a:endParaRPr lang="en-IN" sz="2600" dirty="0"/>
          </a:p>
          <a:p>
            <a:r>
              <a:rPr lang="en-US" sz="2600" dirty="0"/>
              <a:t>2.Preprocessing: Handle missing values, smooth the data, and make it stationary if necessary.</a:t>
            </a:r>
            <a:endParaRPr lang="en-IN" sz="2600" dirty="0"/>
          </a:p>
          <a:p>
            <a:r>
              <a:rPr lang="en-US" sz="2600" dirty="0"/>
              <a:t>3.Feature Extraction: Identify trends, recurring patterns, and patterns to understand the data better.</a:t>
            </a:r>
            <a:endParaRPr lang="en-IN" sz="2600" dirty="0"/>
          </a:p>
          <a:p>
            <a:r>
              <a:rPr lang="en-US" sz="2600" dirty="0"/>
              <a:t>4.Model Selection: Select an appropriate forecasting method, such as ARIMA or LSTM, based on the data and requirements</a:t>
            </a:r>
            <a:endParaRPr lang="en-IN" sz="2600" dirty="0"/>
          </a:p>
          <a:p>
            <a:r>
              <a:rPr lang="en-US" sz="2600" dirty="0"/>
              <a:t>5.Training and Testing: Split data into training and testing sets to validate the model.</a:t>
            </a:r>
            <a:endParaRPr lang="en-IN" sz="2600" dirty="0"/>
          </a:p>
          <a:p>
            <a:r>
              <a:rPr lang="en-US" sz="2600" dirty="0"/>
              <a:t>6.Evaluation: Measure accuracy using metrics like Mean Absolute Error (MAE).</a:t>
            </a:r>
          </a:p>
        </p:txBody>
      </p:sp>
    </p:spTree>
    <p:extLst>
      <p:ext uri="{BB962C8B-B14F-4D97-AF65-F5344CB8AC3E}">
        <p14:creationId xmlns:p14="http://schemas.microsoft.com/office/powerpoint/2010/main" val="224292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15DEE4-07BC-E9C6-6D50-D718B9383D2B}"/>
              </a:ext>
            </a:extLst>
          </p:cNvPr>
          <p:cNvSpPr>
            <a:spLocks noGrp="1"/>
          </p:cNvSpPr>
          <p:nvPr>
            <p:ph type="title"/>
          </p:nvPr>
        </p:nvSpPr>
        <p:spPr>
          <a:xfrm>
            <a:off x="7239014" y="525982"/>
            <a:ext cx="4282983" cy="1200361"/>
          </a:xfrm>
        </p:spPr>
        <p:txBody>
          <a:bodyPr anchor="b">
            <a:normAutofit/>
          </a:bodyPr>
          <a:lstStyle/>
          <a:p>
            <a:r>
              <a:rPr lang="en-IN" sz="3600"/>
              <a:t>Numerical example </a:t>
            </a:r>
            <a:endParaRPr lang="en-US" sz="3600"/>
          </a:p>
        </p:txBody>
      </p:sp>
      <p:sp>
        <p:nvSpPr>
          <p:cNvPr id="18"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26A1CDA-6B72-F3EF-811B-DFA5C3D9C3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785965"/>
            <a:ext cx="5628018" cy="3053199"/>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8EEA6D-A4F6-71F1-CEDE-FA36E2FA64D3}"/>
              </a:ext>
            </a:extLst>
          </p:cNvPr>
          <p:cNvSpPr>
            <a:spLocks noGrp="1"/>
          </p:cNvSpPr>
          <p:nvPr>
            <p:ph idx="1"/>
          </p:nvPr>
        </p:nvSpPr>
        <p:spPr>
          <a:xfrm>
            <a:off x="7239012" y="2031101"/>
            <a:ext cx="4282984" cy="3511943"/>
          </a:xfrm>
        </p:spPr>
        <p:txBody>
          <a:bodyPr anchor="ctr">
            <a:normAutofit/>
          </a:bodyPr>
          <a:lstStyle/>
          <a:p>
            <a:r>
              <a:rPr lang="en-US" sz="1800"/>
              <a:t>Time Series Forecasting of Temperature</a:t>
            </a:r>
            <a:r>
              <a:rPr lang="en-IN" sz="1800"/>
              <a:t>:</a:t>
            </a:r>
          </a:p>
          <a:p>
            <a:r>
              <a:rPr lang="en-US" sz="1800"/>
              <a:t>Let's consider a simple temperature prediction problem using time series data.</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6381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05297-54AF-F7AA-0791-2BC9250B6DD3}"/>
              </a:ext>
            </a:extLst>
          </p:cNvPr>
          <p:cNvSpPr>
            <a:spLocks noGrp="1"/>
          </p:cNvSpPr>
          <p:nvPr>
            <p:ph type="title"/>
          </p:nvPr>
        </p:nvSpPr>
        <p:spPr/>
        <p:txBody>
          <a:bodyPr/>
          <a:lstStyle/>
          <a:p>
            <a:r>
              <a:rPr lang="en-IN" dirty="0"/>
              <a:t>Numerical example </a:t>
            </a:r>
            <a:endParaRPr lang="en-US" dirty="0"/>
          </a:p>
        </p:txBody>
      </p:sp>
      <p:sp>
        <p:nvSpPr>
          <p:cNvPr id="5" name="Text Placeholder 4">
            <a:extLst>
              <a:ext uri="{FF2B5EF4-FFF2-40B4-BE49-F238E27FC236}">
                <a16:creationId xmlns:a16="http://schemas.microsoft.com/office/drawing/2014/main" id="{0E2E6B5C-54AE-0292-630D-CD1D8FC9A252}"/>
              </a:ext>
            </a:extLst>
          </p:cNvPr>
          <p:cNvSpPr>
            <a:spLocks noGrp="1"/>
          </p:cNvSpPr>
          <p:nvPr>
            <p:ph type="body" idx="1"/>
          </p:nvPr>
        </p:nvSpPr>
        <p:spPr/>
        <p:txBody>
          <a:bodyPr/>
          <a:lstStyle/>
          <a:p>
            <a:r>
              <a:rPr lang="en-IN" dirty="0"/>
              <a:t>Method 1</a:t>
            </a:r>
            <a:endParaRPr lang="en-US" dirty="0"/>
          </a:p>
        </p:txBody>
      </p:sp>
      <p:sp>
        <p:nvSpPr>
          <p:cNvPr id="3" name="Content Placeholder 2">
            <a:extLst>
              <a:ext uri="{FF2B5EF4-FFF2-40B4-BE49-F238E27FC236}">
                <a16:creationId xmlns:a16="http://schemas.microsoft.com/office/drawing/2014/main" id="{75B8DD45-62AF-2F1F-63F0-35BC8B582EBB}"/>
              </a:ext>
            </a:extLst>
          </p:cNvPr>
          <p:cNvSpPr>
            <a:spLocks noGrp="1"/>
          </p:cNvSpPr>
          <p:nvPr>
            <p:ph sz="half" idx="2"/>
          </p:nvPr>
        </p:nvSpPr>
        <p:spPr/>
        <p:txBody>
          <a:bodyPr/>
          <a:lstStyle/>
          <a:p>
            <a:r>
              <a:rPr lang="en-US" dirty="0"/>
              <a:t>Moving Average Method(3-day moving average)</a:t>
            </a:r>
            <a:endParaRPr lang="en-IN" dirty="0"/>
          </a:p>
          <a:p>
            <a:endParaRPr lang="en-IN" dirty="0"/>
          </a:p>
          <a:p>
            <a:endParaRPr lang="en-US" dirty="0"/>
          </a:p>
        </p:txBody>
      </p:sp>
      <p:sp>
        <p:nvSpPr>
          <p:cNvPr id="6" name="Text Placeholder 5">
            <a:extLst>
              <a:ext uri="{FF2B5EF4-FFF2-40B4-BE49-F238E27FC236}">
                <a16:creationId xmlns:a16="http://schemas.microsoft.com/office/drawing/2014/main" id="{95148F7F-32BA-E713-F0D8-D9978C2B6AF2}"/>
              </a:ext>
            </a:extLst>
          </p:cNvPr>
          <p:cNvSpPr>
            <a:spLocks noGrp="1"/>
          </p:cNvSpPr>
          <p:nvPr>
            <p:ph type="body" sz="quarter" idx="3"/>
          </p:nvPr>
        </p:nvSpPr>
        <p:spPr/>
        <p:txBody>
          <a:bodyPr/>
          <a:lstStyle/>
          <a:p>
            <a:r>
              <a:rPr lang="en-IN" dirty="0"/>
              <a:t>Method 2 </a:t>
            </a:r>
            <a:endParaRPr lang="en-US" dirty="0"/>
          </a:p>
        </p:txBody>
      </p:sp>
      <p:pic>
        <p:nvPicPr>
          <p:cNvPr id="8" name="Content Placeholder 7">
            <a:extLst>
              <a:ext uri="{FF2B5EF4-FFF2-40B4-BE49-F238E27FC236}">
                <a16:creationId xmlns:a16="http://schemas.microsoft.com/office/drawing/2014/main" id="{D4B5C613-07ED-7347-8143-B0CB4DBF84D5}"/>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1006475" y="4032033"/>
            <a:ext cx="4991100" cy="1104900"/>
          </a:xfrm>
        </p:spPr>
      </p:pic>
      <p:sp>
        <p:nvSpPr>
          <p:cNvPr id="9" name="TextBox 8">
            <a:extLst>
              <a:ext uri="{FF2B5EF4-FFF2-40B4-BE49-F238E27FC236}">
                <a16:creationId xmlns:a16="http://schemas.microsoft.com/office/drawing/2014/main" id="{7911048E-B05A-AEB0-A4B2-7E825C3E6B7B}"/>
              </a:ext>
            </a:extLst>
          </p:cNvPr>
          <p:cNvSpPr txBox="1"/>
          <p:nvPr/>
        </p:nvSpPr>
        <p:spPr>
          <a:xfrm>
            <a:off x="6096000" y="2505075"/>
            <a:ext cx="5895739" cy="369332"/>
          </a:xfrm>
          <a:prstGeom prst="rect">
            <a:avLst/>
          </a:prstGeom>
          <a:noFill/>
        </p:spPr>
        <p:txBody>
          <a:bodyPr wrap="square" rtlCol="0">
            <a:spAutoFit/>
          </a:bodyPr>
          <a:lstStyle/>
          <a:p>
            <a:pPr algn="l"/>
            <a:r>
              <a:rPr lang="en-US" dirty="0"/>
              <a:t>Simple Linear Regression Approach</a:t>
            </a:r>
          </a:p>
        </p:txBody>
      </p:sp>
      <p:pic>
        <p:nvPicPr>
          <p:cNvPr id="10" name="Picture 9">
            <a:extLst>
              <a:ext uri="{FF2B5EF4-FFF2-40B4-BE49-F238E27FC236}">
                <a16:creationId xmlns:a16="http://schemas.microsoft.com/office/drawing/2014/main" id="{F89CA830-4CA5-35D1-1440-369875C448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7758" y="4043865"/>
            <a:ext cx="4797767" cy="1104900"/>
          </a:xfrm>
          <a:prstGeom prst="rect">
            <a:avLst/>
          </a:prstGeom>
        </p:spPr>
      </p:pic>
      <p:pic>
        <p:nvPicPr>
          <p:cNvPr id="11" name="Picture 10">
            <a:extLst>
              <a:ext uri="{FF2B5EF4-FFF2-40B4-BE49-F238E27FC236}">
                <a16:creationId xmlns:a16="http://schemas.microsoft.com/office/drawing/2014/main" id="{8F6CD887-D674-101C-D13D-55AFED5BB3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5490" y="5467323"/>
            <a:ext cx="3530600" cy="850900"/>
          </a:xfrm>
          <a:prstGeom prst="rect">
            <a:avLst/>
          </a:prstGeom>
        </p:spPr>
      </p:pic>
      <p:sp>
        <p:nvSpPr>
          <p:cNvPr id="12" name="TextBox 11">
            <a:extLst>
              <a:ext uri="{FF2B5EF4-FFF2-40B4-BE49-F238E27FC236}">
                <a16:creationId xmlns:a16="http://schemas.microsoft.com/office/drawing/2014/main" id="{643D7291-0703-5F10-BAA2-128BC2253BDD}"/>
              </a:ext>
            </a:extLst>
          </p:cNvPr>
          <p:cNvSpPr txBox="1"/>
          <p:nvPr/>
        </p:nvSpPr>
        <p:spPr>
          <a:xfrm>
            <a:off x="3228496" y="5766654"/>
            <a:ext cx="1828800" cy="369332"/>
          </a:xfrm>
          <a:prstGeom prst="rect">
            <a:avLst/>
          </a:prstGeom>
          <a:noFill/>
        </p:spPr>
        <p:txBody>
          <a:bodyPr wrap="square" rtlCol="0">
            <a:spAutoFit/>
          </a:bodyPr>
          <a:lstStyle/>
          <a:p>
            <a:pPr algn="l"/>
            <a:r>
              <a:rPr lang="en-IN" dirty="0"/>
              <a:t>Final answer :</a:t>
            </a:r>
            <a:endParaRPr lang="en-US" dirty="0"/>
          </a:p>
        </p:txBody>
      </p:sp>
    </p:spTree>
    <p:extLst>
      <p:ext uri="{BB962C8B-B14F-4D97-AF65-F5344CB8AC3E}">
        <p14:creationId xmlns:p14="http://schemas.microsoft.com/office/powerpoint/2010/main" val="3653797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9E1931-F4CE-9E5A-1079-18CE727B2120}"/>
              </a:ext>
            </a:extLst>
          </p:cNvPr>
          <p:cNvSpPr>
            <a:spLocks noGrp="1"/>
          </p:cNvSpPr>
          <p:nvPr>
            <p:ph type="title"/>
          </p:nvPr>
        </p:nvSpPr>
        <p:spPr>
          <a:xfrm>
            <a:off x="5894962" y="479493"/>
            <a:ext cx="5458838" cy="1325563"/>
          </a:xfrm>
        </p:spPr>
        <p:txBody>
          <a:bodyPr>
            <a:normAutofit/>
          </a:bodyPr>
          <a:lstStyle/>
          <a:p>
            <a:r>
              <a:rPr lang="en-IN" dirty="0"/>
              <a:t>Applications of time series data mining </a:t>
            </a:r>
            <a:endParaRPr lang="en-US" dirty="0"/>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88278786-C1E5-44F6-56C0-28059612C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1892999"/>
            <a:ext cx="4777381" cy="290225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Text Placeholder 2">
            <a:extLst>
              <a:ext uri="{FF2B5EF4-FFF2-40B4-BE49-F238E27FC236}">
                <a16:creationId xmlns:a16="http://schemas.microsoft.com/office/drawing/2014/main" id="{E7A6E9F5-4D31-B8FA-CD0C-B37B37E726A7}"/>
              </a:ext>
            </a:extLst>
          </p:cNvPr>
          <p:cNvSpPr>
            <a:spLocks noGrp="1"/>
          </p:cNvSpPr>
          <p:nvPr>
            <p:ph idx="1"/>
          </p:nvPr>
        </p:nvSpPr>
        <p:spPr>
          <a:xfrm>
            <a:off x="5894962" y="1984443"/>
            <a:ext cx="5458838" cy="4192520"/>
          </a:xfrm>
        </p:spPr>
        <p:txBody>
          <a:bodyPr>
            <a:normAutofit/>
          </a:bodyPr>
          <a:lstStyle/>
          <a:p>
            <a:r>
              <a:rPr lang="en-IN" sz="2000"/>
              <a:t>                Finance : stock prices prediction </a:t>
            </a:r>
          </a:p>
          <a:p>
            <a:r>
              <a:rPr lang="en-US" sz="2000"/>
              <a:t>Stock market movements are influenced by various factors like economic conditions, news, and investor behavior. ARIMA models help in analyzing historical price trends and making short-term predictions based on statistical patterns. Meanwhile, LSTM models, being deep learning-based, can capture nonlinear dependencies and learn from vast amounts of past data to predict stock prices more accurately. By combining these approaches, analysts can improve forecasting accuracy and make better investment decisions.</a:t>
            </a:r>
          </a:p>
        </p:txBody>
      </p:sp>
    </p:spTree>
    <p:extLst>
      <p:ext uri="{BB962C8B-B14F-4D97-AF65-F5344CB8AC3E}">
        <p14:creationId xmlns:p14="http://schemas.microsoft.com/office/powerpoint/2010/main" val="2680094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D0A1DB-60EC-6D7B-7D5E-6E703BECD391}"/>
              </a:ext>
            </a:extLst>
          </p:cNvPr>
          <p:cNvSpPr>
            <a:spLocks noGrp="1"/>
          </p:cNvSpPr>
          <p:nvPr>
            <p:ph type="title"/>
          </p:nvPr>
        </p:nvSpPr>
        <p:spPr>
          <a:xfrm>
            <a:off x="5894962" y="479493"/>
            <a:ext cx="5458838" cy="1325563"/>
          </a:xfrm>
        </p:spPr>
        <p:txBody>
          <a:bodyPr>
            <a:normAutofit/>
          </a:bodyPr>
          <a:lstStyle/>
          <a:p>
            <a:r>
              <a:rPr lang="en-IN" dirty="0"/>
              <a:t>Health care : patient monitoring </a:t>
            </a:r>
            <a:endParaRPr lang="en-US" dirty="0"/>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4FDD2AE7-2D40-B311-AAD9-8594C0ACF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1839253"/>
            <a:ext cx="4777381" cy="300974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0632813A-0923-183F-0B43-FBD45A90960B}"/>
              </a:ext>
            </a:extLst>
          </p:cNvPr>
          <p:cNvSpPr>
            <a:spLocks noGrp="1"/>
          </p:cNvSpPr>
          <p:nvPr>
            <p:ph idx="1"/>
          </p:nvPr>
        </p:nvSpPr>
        <p:spPr>
          <a:xfrm>
            <a:off x="5894962" y="1984443"/>
            <a:ext cx="5458838" cy="4192520"/>
          </a:xfrm>
        </p:spPr>
        <p:txBody>
          <a:bodyPr>
            <a:normAutofit/>
          </a:bodyPr>
          <a:lstStyle/>
          <a:p>
            <a:r>
              <a:rPr lang="en-US" sz="2400"/>
              <a:t>In healthcare, time series data mining plays a crucial role in patient monitoring. Hospitals collect real-time data from sensors, such as heart rate, blood pressure, and oxygen levels, to track patient health over time. ARIMA can help identify trends in vital signs and detect abnormalities, while LSTM models can predict potential health risks by analyzing past patterns. This helps doctors take early action, improving patient care.</a:t>
            </a:r>
          </a:p>
        </p:txBody>
      </p:sp>
    </p:spTree>
    <p:extLst>
      <p:ext uri="{BB962C8B-B14F-4D97-AF65-F5344CB8AC3E}">
        <p14:creationId xmlns:p14="http://schemas.microsoft.com/office/powerpoint/2010/main" val="51129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5828B7-1D78-885F-7954-52C0384AE90E}"/>
              </a:ext>
            </a:extLst>
          </p:cNvPr>
          <p:cNvSpPr>
            <a:spLocks noGrp="1"/>
          </p:cNvSpPr>
          <p:nvPr>
            <p:ph type="title"/>
          </p:nvPr>
        </p:nvSpPr>
        <p:spPr>
          <a:xfrm>
            <a:off x="572493" y="238539"/>
            <a:ext cx="11018520" cy="1434415"/>
          </a:xfrm>
        </p:spPr>
        <p:txBody>
          <a:bodyPr anchor="b">
            <a:normAutofit/>
          </a:bodyPr>
          <a:lstStyle/>
          <a:p>
            <a:r>
              <a:rPr lang="en-IN" sz="4600"/>
              <a:t>Weather forecasting:rainfall and temperature prediction</a:t>
            </a:r>
            <a:endParaRPr lang="en-US" sz="4600"/>
          </a:p>
        </p:txBody>
      </p:sp>
      <p:sp>
        <p:nvSpPr>
          <p:cNvPr id="2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3FF487-98DA-CA8C-355B-531F3DA295EA}"/>
              </a:ext>
            </a:extLst>
          </p:cNvPr>
          <p:cNvSpPr>
            <a:spLocks noGrp="1"/>
          </p:cNvSpPr>
          <p:nvPr>
            <p:ph idx="1"/>
          </p:nvPr>
        </p:nvSpPr>
        <p:spPr>
          <a:xfrm>
            <a:off x="572493" y="2071316"/>
            <a:ext cx="6713552" cy="4119172"/>
          </a:xfrm>
        </p:spPr>
        <p:txBody>
          <a:bodyPr anchor="t">
            <a:normAutofit/>
          </a:bodyPr>
          <a:lstStyle/>
          <a:p>
            <a:r>
              <a:rPr lang="en-US" sz="2200"/>
              <a:t>Time series data mining is widely used in weather forecasting to predict rainfall and temperature based on historical patterns. ARIMA models help identify trends in past weather data, such as temperature fluctuations or seasonal rainfall variations. Meanwhile, LSTM models analyze long-term dependencies and capture complex patterns in climate changes. By combining these models, meteorologists can make accurate weather predictions, which help in disaster management and agricultural planning.</a:t>
            </a:r>
          </a:p>
        </p:txBody>
      </p:sp>
      <p:pic>
        <p:nvPicPr>
          <p:cNvPr id="4" name="Picture 3">
            <a:extLst>
              <a:ext uri="{FF2B5EF4-FFF2-40B4-BE49-F238E27FC236}">
                <a16:creationId xmlns:a16="http://schemas.microsoft.com/office/drawing/2014/main" id="{E275EAFB-FD08-1346-EF4C-D6F056D8DD9F}"/>
              </a:ext>
            </a:extLst>
          </p:cNvPr>
          <p:cNvPicPr>
            <a:picLocks noChangeAspect="1"/>
          </p:cNvPicPr>
          <p:nvPr/>
        </p:nvPicPr>
        <p:blipFill>
          <a:blip r:embed="rId2">
            <a:extLst>
              <a:ext uri="{28A0092B-C50C-407E-A947-70E740481C1C}">
                <a14:useLocalDpi xmlns:a14="http://schemas.microsoft.com/office/drawing/2010/main" val="0"/>
              </a:ext>
            </a:extLst>
          </a:blip>
          <a:srcRect l="27205" r="14350"/>
          <a:stretch/>
        </p:blipFill>
        <p:spPr>
          <a:xfrm>
            <a:off x="7675658" y="2093976"/>
            <a:ext cx="3941064" cy="4096512"/>
          </a:xfrm>
          <a:prstGeom prst="rect">
            <a:avLst/>
          </a:prstGeom>
        </p:spPr>
      </p:pic>
    </p:spTree>
    <p:extLst>
      <p:ext uri="{BB962C8B-B14F-4D97-AF65-F5344CB8AC3E}">
        <p14:creationId xmlns:p14="http://schemas.microsoft.com/office/powerpoint/2010/main" val="1742856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F3443A-1A1D-A6C9-267D-BC75B33DED84}"/>
              </a:ext>
            </a:extLst>
          </p:cNvPr>
          <p:cNvSpPr>
            <a:spLocks noGrp="1"/>
          </p:cNvSpPr>
          <p:nvPr>
            <p:ph type="title"/>
          </p:nvPr>
        </p:nvSpPr>
        <p:spPr>
          <a:xfrm>
            <a:off x="7239014" y="525982"/>
            <a:ext cx="4282983" cy="1200361"/>
          </a:xfrm>
        </p:spPr>
        <p:txBody>
          <a:bodyPr anchor="b">
            <a:normAutofit/>
          </a:bodyPr>
          <a:lstStyle/>
          <a:p>
            <a:r>
              <a:rPr lang="en-IN" sz="3600"/>
              <a:t>Business analytics : sales forecasting </a:t>
            </a:r>
            <a:endParaRPr lang="en-US" sz="3600"/>
          </a:p>
        </p:txBody>
      </p:sp>
      <p:sp>
        <p:nvSpPr>
          <p:cNvPr id="18"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790BA39-A04E-0E8A-0175-A3AAD1B9F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596019"/>
            <a:ext cx="5628018" cy="3433091"/>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D49A0B-1625-8D6D-553C-7A132DB1CF1B}"/>
              </a:ext>
            </a:extLst>
          </p:cNvPr>
          <p:cNvSpPr>
            <a:spLocks noGrp="1"/>
          </p:cNvSpPr>
          <p:nvPr>
            <p:ph idx="1"/>
          </p:nvPr>
        </p:nvSpPr>
        <p:spPr>
          <a:xfrm>
            <a:off x="7239012" y="2031101"/>
            <a:ext cx="4282984" cy="3511943"/>
          </a:xfrm>
        </p:spPr>
        <p:txBody>
          <a:bodyPr anchor="ctr">
            <a:normAutofit/>
          </a:bodyPr>
          <a:lstStyle/>
          <a:p>
            <a:r>
              <a:rPr lang="en-US" sz="1800"/>
              <a:t>Sales forecasting is a key application of time series data mining, helping businesses predict future sales based on historical data. ARIMA models analyze past sales trends and seasonality to generate short-term forecasts, while LSTM models learn complex patterns and long-term dependencies to provide more accurate predictions. By using these models, businesses can optimize inventory, plan marketing strategies, and improve financial planning.</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2979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Time series data mining </vt:lpstr>
      <vt:lpstr>Introduction to time series data mining </vt:lpstr>
      <vt:lpstr>Steps used in time series data mining </vt:lpstr>
      <vt:lpstr>Numerical example </vt:lpstr>
      <vt:lpstr>Numerical example </vt:lpstr>
      <vt:lpstr>Applications of time series data mining </vt:lpstr>
      <vt:lpstr>Health care : patient monitoring </vt:lpstr>
      <vt:lpstr>Weather forecasting:rainfall and temperature prediction</vt:lpstr>
      <vt:lpstr>Business analytics : sales forecasting </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data mining </dc:title>
  <dc:creator>AP22110010408 | Devarasetty V S V Kavya Ashritha</dc:creator>
  <cp:lastModifiedBy>Guest User</cp:lastModifiedBy>
  <cp:revision>4</cp:revision>
  <dcterms:created xsi:type="dcterms:W3CDTF">2025-03-31T11:08:48Z</dcterms:created>
  <dcterms:modified xsi:type="dcterms:W3CDTF">2025-03-31T11:49:17Z</dcterms:modified>
</cp:coreProperties>
</file>