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yesha786-code/Ayesha-project1.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393221" y="2293263"/>
            <a:ext cx="5800851" cy="430887"/>
          </a:xfrm>
        </p:spPr>
        <p:txBody>
          <a:bodyPr/>
          <a:lstStyle/>
          <a:p>
            <a:r>
              <a:rPr lang="en-US" sz="2800" b="1" dirty="0">
                <a:solidFill>
                  <a:schemeClr val="tx2"/>
                </a:solidFill>
                <a:latin typeface="+mj-lt"/>
              </a:rPr>
              <a:t>SYED AYESHA BEGUM</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9677400"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0" u="none" strike="noStrike" cap="none" normalizeH="0" baseline="0" dirty="0">
                <a:ln>
                  <a:noFill/>
                </a:ln>
                <a:solidFill>
                  <a:schemeClr val="tx1"/>
                </a:solidFill>
                <a:effectLst/>
                <a:latin typeface="+mj-lt"/>
              </a:rPr>
              <a:t>Enhanced Detection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dirty="0"/>
              <a:t>Reduced Vulnerabilities</a:t>
            </a:r>
            <a:r>
              <a:rPr lang="en-US" dirty="0"/>
              <a:t>: Minimized risk of data breaches and unauthorized access.</a:t>
            </a:r>
          </a:p>
          <a:p>
            <a:pPr marL="342900" indent="-342900">
              <a:lnSpc>
                <a:spcPct val="150000"/>
              </a:lnSpc>
              <a:buFont typeface="Wingdings" panose="05000000000000000000" pitchFamily="2" charset="2"/>
              <a:buChar char="q"/>
            </a:pPr>
            <a:r>
              <a:rPr lang="en-US" sz="2000" b="1" dirty="0"/>
              <a:t>Improved Compliance</a:t>
            </a:r>
            <a:r>
              <a:rPr lang="en-US" sz="2000" dirty="0"/>
              <a:t>: </a:t>
            </a:r>
            <a:r>
              <a:rPr lang="en-US" dirty="0"/>
              <a:t>Ensured adherence to legal and ethical standards in monitoring practices</a:t>
            </a:r>
            <a:r>
              <a:rPr lang="en-US" sz="2000" dirty="0"/>
              <a:t>.</a:t>
            </a:r>
          </a:p>
          <a:p>
            <a:pPr marL="342900" indent="-342900">
              <a:lnSpc>
                <a:spcPct val="150000"/>
              </a:lnSpc>
              <a:buFont typeface="Wingdings" panose="05000000000000000000" pitchFamily="2" charset="2"/>
              <a:buChar char="q"/>
            </a:pPr>
            <a:r>
              <a:rPr lang="en-US" sz="2000" b="1" dirty="0"/>
              <a:t>Heightened Awareness</a:t>
            </a:r>
            <a:r>
              <a:rPr lang="en-US" sz="2000" dirty="0"/>
              <a:t>: </a:t>
            </a:r>
            <a:r>
              <a:rPr lang="en-US" dirty="0"/>
              <a:t>Increased</a:t>
            </a:r>
            <a:r>
              <a:rPr lang="en-US" sz="2000" dirty="0"/>
              <a:t> knowledge and vigilance among users regarding keylogger risks and preventive measures.</a:t>
            </a:r>
          </a:p>
          <a:p>
            <a:endParaRPr lang="en-US" sz="2000" dirty="0"/>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550566" y="4902974"/>
            <a:ext cx="8802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C9FD-13F4-7772-1DA0-FEEAC29F26B9}"/>
              </a:ext>
            </a:extLst>
          </p:cNvPr>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p>
        </p:txBody>
      </p:sp>
      <p:sp>
        <p:nvSpPr>
          <p:cNvPr id="3" name="TextBox 2">
            <a:hlinkClick r:id="rId2"/>
            <a:extLst>
              <a:ext uri="{FF2B5EF4-FFF2-40B4-BE49-F238E27FC236}">
                <a16:creationId xmlns:a16="http://schemas.microsoft.com/office/drawing/2014/main" id="{130FC737-D292-294A-3895-1A965AE82B87}"/>
              </a:ext>
            </a:extLst>
          </p:cNvPr>
          <p:cNvSpPr txBox="1"/>
          <p:nvPr/>
        </p:nvSpPr>
        <p:spPr>
          <a:xfrm>
            <a:off x="914400" y="1600200"/>
            <a:ext cx="8991600" cy="369332"/>
          </a:xfrm>
          <a:prstGeom prst="rect">
            <a:avLst/>
          </a:prstGeom>
          <a:noFill/>
        </p:spPr>
        <p:txBody>
          <a:bodyPr wrap="square" rtlCol="0">
            <a:spAutoFit/>
          </a:bodyPr>
          <a:lstStyle/>
          <a:p>
            <a:r>
              <a:rPr lang="en-IN" dirty="0"/>
              <a:t>https://github.com/ayesha786-code/Ayesha-project1.git</a:t>
            </a:r>
          </a:p>
        </p:txBody>
      </p:sp>
    </p:spTree>
    <p:extLst>
      <p:ext uri="{BB962C8B-B14F-4D97-AF65-F5344CB8AC3E}">
        <p14:creationId xmlns:p14="http://schemas.microsoft.com/office/powerpoint/2010/main" val="1933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801446" cy="2677656"/>
          </a:xfrm>
          <a:prstGeom prst="rect">
            <a:avLst/>
          </a:prstGeom>
          <a:noFill/>
        </p:spPr>
        <p:txBody>
          <a:bodyPr wrap="square" rtlCol="0">
            <a:spAutoFit/>
          </a:bodyPr>
          <a:lstStyle/>
          <a:p>
            <a:r>
              <a:rPr lang="en-US" sz="2400" dirty="0"/>
              <a:t>                   </a:t>
            </a:r>
            <a:r>
              <a:rPr lang="en-US" sz="2400" b="1" dirty="0"/>
              <a:t>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Security Risk</a:t>
            </a:r>
            <a:r>
              <a:rPr lang="en-US" sz="2400" b="1" dirty="0"/>
              <a:t>s</a:t>
            </a:r>
          </a:p>
          <a:p>
            <a:pPr marL="342900" indent="-342900">
              <a:buFont typeface="Wingdings" panose="05000000000000000000" pitchFamily="2" charset="2"/>
              <a:buChar char="q"/>
            </a:pPr>
            <a:r>
              <a:rPr lang="en-IN" sz="2400" b="1" dirty="0"/>
              <a:t>Detection Methods</a:t>
            </a:r>
            <a:endParaRPr lang="en-US" sz="2400" b="1" dirty="0"/>
          </a:p>
          <a:p>
            <a:pPr marL="342900" indent="-342900">
              <a:buFont typeface="Wingdings" panose="05000000000000000000" pitchFamily="2" charset="2"/>
              <a:buChar char="q"/>
            </a:pPr>
            <a:r>
              <a:rPr lang="en-IN" sz="2400" b="1" dirty="0"/>
              <a:t>Prevention Strategies</a:t>
            </a:r>
            <a:endParaRPr lang="en-US" sz="2400" b="1" dirty="0"/>
          </a:p>
          <a:p>
            <a:pPr marL="342900" indent="-342900">
              <a:buFont typeface="Wingdings" panose="05000000000000000000" pitchFamily="2" charset="2"/>
              <a:buChar char="q"/>
            </a:pPr>
            <a:r>
              <a:rPr lang="en-IN" sz="2400" b="1" dirty="0"/>
              <a:t>Legal and Ethical  Considerations</a:t>
            </a:r>
            <a:endParaRPr lang="en-US" sz="2400" b="1" dirty="0"/>
          </a:p>
          <a:p>
            <a:pPr marL="342900" indent="-342900">
              <a:buFont typeface="Wingdings" panose="05000000000000000000" pitchFamily="2" charset="2"/>
              <a:buChar char="q"/>
            </a:pPr>
            <a:r>
              <a:rPr lang="en-IN" sz="2400" b="1" dirty="0"/>
              <a:t>Responding to Keylogger Detection</a:t>
            </a:r>
          </a:p>
          <a:p>
            <a:pPr marL="342900" indent="-342900">
              <a:buFont typeface="Wingdings" panose="05000000000000000000" pitchFamily="2" charset="2"/>
              <a:buChar char="q"/>
            </a:pPr>
            <a:r>
              <a:rPr lang="en-IN" sz="2400" b="1" dirty="0"/>
              <a:t>Best Practices for Organizations</a:t>
            </a:r>
            <a:r>
              <a:rPr lang="en-US" sz="2400" b="1" dirty="0"/>
              <a:t> </a:t>
            </a:r>
            <a:endParaRPr lang="en-IN" sz="2400" b="1" dirty="0"/>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152400" y="1329435"/>
            <a:ext cx="9601200" cy="1754326"/>
          </a:xfrm>
          <a:prstGeom prst="rect">
            <a:avLst/>
          </a:prstGeom>
          <a:noFill/>
        </p:spPr>
        <p:txBody>
          <a:bodyPr wrap="square" rtlCol="0">
            <a:spAutoFit/>
          </a:bodyPr>
          <a:lstStyle/>
          <a:p>
            <a:r>
              <a:rPr lang="en-US" b="1" dirty="0"/>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endParaRPr lang="en-IN" b="1" dirty="0"/>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dirty="0"/>
              <a:t>Objectives:</a:t>
            </a:r>
            <a:endParaRPr lang="en-US" sz="2000" dirty="0"/>
          </a:p>
          <a:p>
            <a:pPr marL="285750" indent="-285750">
              <a:buFont typeface="Wingdings" panose="05000000000000000000" pitchFamily="2" charset="2"/>
              <a:buChar char="q"/>
            </a:pPr>
            <a:r>
              <a:rPr lang="en-US" b="1" dirty="0"/>
              <a:t>Identify and categorize keyloggers.</a:t>
            </a:r>
            <a:endParaRPr lang="en-US" dirty="0"/>
          </a:p>
          <a:p>
            <a:pPr marL="285750" indent="-285750">
              <a:buFont typeface="Wingdings" panose="05000000000000000000" pitchFamily="2" charset="2"/>
              <a:buChar char="q"/>
            </a:pPr>
            <a:r>
              <a:rPr lang="en-US" b="1" dirty="0"/>
              <a:t>Assess security risks.</a:t>
            </a:r>
            <a:endParaRPr lang="en-US" dirty="0"/>
          </a:p>
          <a:p>
            <a:pPr marL="285750" indent="-285750">
              <a:buFont typeface="Wingdings" panose="05000000000000000000" pitchFamily="2" charset="2"/>
              <a:buChar char="q"/>
            </a:pPr>
            <a:r>
              <a:rPr lang="en-US" b="1" dirty="0"/>
              <a:t>Develop detection and prevention strategies.</a:t>
            </a:r>
            <a:endParaRPr lang="en-US" dirty="0"/>
          </a:p>
          <a:p>
            <a:pPr marL="285750" indent="-285750">
              <a:buFont typeface="Wingdings" panose="05000000000000000000" pitchFamily="2" charset="2"/>
              <a:buChar char="q"/>
            </a:pPr>
            <a:r>
              <a:rPr lang="en-US" b="1" dirty="0"/>
              <a:t>Explore legal and ethical considerations.</a:t>
            </a:r>
            <a:endParaRPr lang="en-US" dirty="0"/>
          </a:p>
          <a:p>
            <a:pPr marL="285750" indent="-285750">
              <a:buFont typeface="Wingdings" panose="05000000000000000000" pitchFamily="2" charset="2"/>
              <a:buChar char="q"/>
            </a:pPr>
            <a:r>
              <a:rPr lang="en-US" b="1" dirty="0"/>
              <a:t>Create a response framework.</a:t>
            </a:r>
            <a:endParaRPr lang="en-US" dirty="0"/>
          </a:p>
          <a:p>
            <a:r>
              <a:rPr lang="en-US" sz="2000" b="1" dirty="0"/>
              <a:t>Challenges:</a:t>
            </a:r>
            <a:endParaRPr lang="en-US" sz="2000" dirty="0"/>
          </a:p>
          <a:p>
            <a:pPr marL="285750" indent="-285750">
              <a:buFont typeface="Wingdings" panose="05000000000000000000" pitchFamily="2" charset="2"/>
              <a:buChar char="q"/>
            </a:pPr>
            <a:r>
              <a:rPr lang="en-US" b="1" dirty="0"/>
              <a:t>Detection Complexity.</a:t>
            </a:r>
            <a:endParaRPr lang="en-US" dirty="0"/>
          </a:p>
          <a:p>
            <a:pPr marL="285750" indent="-285750">
              <a:buFont typeface="Wingdings" panose="05000000000000000000" pitchFamily="2" charset="2"/>
              <a:buChar char="q"/>
            </a:pPr>
            <a:r>
              <a:rPr lang="en-US" b="1" dirty="0"/>
              <a:t>Evolving Threats.</a:t>
            </a:r>
          </a:p>
          <a:p>
            <a:pPr marL="285750" indent="-285750">
              <a:buFont typeface="Wingdings" panose="05000000000000000000" pitchFamily="2" charset="2"/>
              <a:buChar char="q"/>
            </a:pPr>
            <a:r>
              <a:rPr lang="en-US" b="1" dirty="0"/>
              <a:t>User Awareness.</a:t>
            </a:r>
          </a:p>
          <a:p>
            <a:pPr marL="285750" indent="-285750">
              <a:buFont typeface="Wingdings" panose="05000000000000000000" pitchFamily="2" charset="2"/>
              <a:buChar char="q"/>
            </a:pPr>
            <a:r>
              <a:rPr lang="en-US" b="1" dirty="0"/>
              <a:t>Balance security and privacy.</a:t>
            </a:r>
          </a:p>
          <a:p>
            <a:pPr marL="285750" indent="-285750">
              <a:buFont typeface="Wingdings" panose="05000000000000000000" pitchFamily="2" charset="2"/>
              <a:buChar char="q"/>
            </a:pPr>
            <a:r>
              <a:rPr lang="en-US" b="1" dirty="0"/>
              <a:t>Legal compliance.</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457200" y="1362171"/>
            <a:ext cx="8782049" cy="5386090"/>
          </a:xfrm>
          <a:prstGeom prst="rect">
            <a:avLst/>
          </a:prstGeom>
          <a:noFill/>
        </p:spPr>
        <p:txBody>
          <a:bodyPr wrap="square" rtlCol="0">
            <a:spAutoFit/>
          </a:bodyPr>
          <a:lstStyle/>
          <a:p>
            <a:r>
              <a:rPr lang="en-US" dirty="0"/>
              <a:t> </a:t>
            </a:r>
            <a:r>
              <a:rPr lang="en-IN" b="1" dirty="0"/>
              <a:t>Objective: </a:t>
            </a:r>
            <a:r>
              <a:rPr lang="en-IN" dirty="0"/>
              <a:t>To understand, detect, and prevent keylogger attacks, enhancing cybersecurity and protecting sensitive data for individuals and organizations.</a:t>
            </a:r>
          </a:p>
          <a:p>
            <a:r>
              <a:rPr lang="en-IN" sz="2000" b="1" dirty="0"/>
              <a:t>Scope:</a:t>
            </a:r>
          </a:p>
          <a:p>
            <a:pPr>
              <a:buFont typeface="+mj-lt"/>
              <a:buAutoNum type="arabicPeriod"/>
            </a:pPr>
            <a:r>
              <a:rPr lang="en-IN" b="1" dirty="0"/>
              <a:t>Identify Keyloggers</a:t>
            </a:r>
            <a:r>
              <a:rPr lang="en-IN" dirty="0"/>
              <a:t>:</a:t>
            </a:r>
          </a:p>
          <a:p>
            <a:pPr marL="742950" lvl="1" indent="-285750">
              <a:buFont typeface="+mj-lt"/>
              <a:buAutoNum type="arabicPeriod"/>
            </a:pPr>
            <a:r>
              <a:rPr lang="en-IN" dirty="0"/>
              <a:t>Categorize types: software (application-based, kernel-based, hypervisor-based) and hardware (inline devices, wireless keyloggers).</a:t>
            </a:r>
          </a:p>
          <a:p>
            <a:pPr>
              <a:buFont typeface="+mj-lt"/>
              <a:buAutoNum type="arabicPeriod"/>
            </a:pPr>
            <a:r>
              <a:rPr lang="en-IN" b="1" dirty="0"/>
              <a:t>Assess Risks</a:t>
            </a:r>
            <a:r>
              <a:rPr lang="en-IN" dirty="0"/>
              <a:t>:</a:t>
            </a:r>
          </a:p>
          <a:p>
            <a:pPr marL="742950" lvl="1" indent="-285750">
              <a:buFont typeface="+mj-lt"/>
              <a:buAutoNum type="arabicPeriod"/>
            </a:pPr>
            <a:r>
              <a:rPr lang="en-IN" dirty="0"/>
              <a:t>Examine impacts: data theft, privacy invasion, identity theft, corporate espionage.</a:t>
            </a:r>
          </a:p>
          <a:p>
            <a:pPr>
              <a:buFont typeface="+mj-lt"/>
              <a:buAutoNum type="arabicPeriod"/>
            </a:pPr>
            <a:r>
              <a:rPr lang="en-IN" b="1" dirty="0"/>
              <a:t>Develop Strategies</a:t>
            </a:r>
            <a:r>
              <a:rPr lang="en-IN" dirty="0"/>
              <a:t>:</a:t>
            </a:r>
          </a:p>
          <a:p>
            <a:pPr marL="742950" lvl="1" indent="-285750">
              <a:buFont typeface="+mj-lt"/>
              <a:buAutoNum type="arabicPeriod"/>
            </a:pPr>
            <a:r>
              <a:rPr lang="en-IN" dirty="0"/>
              <a:t>Detection: Use of anti-malware, network monitoring, hardware inspection.</a:t>
            </a:r>
          </a:p>
          <a:p>
            <a:pPr marL="742950" lvl="1" indent="-285750">
              <a:buFont typeface="+mj-lt"/>
              <a:buAutoNum type="arabicPeriod"/>
            </a:pPr>
            <a:r>
              <a:rPr lang="en-IN" dirty="0"/>
              <a:t>Prevention: Regular updates, two-factor authentication, virtual keyboards, user education.</a:t>
            </a:r>
          </a:p>
          <a:p>
            <a:pPr>
              <a:buFont typeface="+mj-lt"/>
              <a:buAutoNum type="arabicPeriod"/>
            </a:pPr>
            <a:r>
              <a:rPr lang="en-IN" b="1" dirty="0"/>
              <a:t>Legal and Ethical Considerations</a:t>
            </a:r>
            <a:r>
              <a:rPr lang="en-IN" dirty="0"/>
              <a:t>:</a:t>
            </a:r>
          </a:p>
          <a:p>
            <a:pPr marL="742950" lvl="1" indent="-285750">
              <a:buFont typeface="+mj-lt"/>
              <a:buAutoNum type="arabicPeriod"/>
            </a:pPr>
            <a:r>
              <a:rPr lang="en-IN" dirty="0"/>
              <a:t>Ensure informed consent, limit monitoring scope, secure data protection.</a:t>
            </a:r>
          </a:p>
          <a:p>
            <a:pPr>
              <a:buFont typeface="+mj-lt"/>
              <a:buAutoNum type="arabicPeriod"/>
            </a:pPr>
            <a:r>
              <a:rPr lang="en-IN" b="1" dirty="0"/>
              <a:t>Response Framework</a:t>
            </a:r>
            <a:r>
              <a:rPr lang="en-IN" dirty="0"/>
              <a:t>:</a:t>
            </a:r>
          </a:p>
          <a:p>
            <a:pPr marL="742950" lvl="1" indent="-285750">
              <a:buFont typeface="+mj-lt"/>
              <a:buAutoNum type="arabicPeriod"/>
            </a:pPr>
            <a:r>
              <a:rPr lang="en-IN" dirty="0"/>
              <a:t>Steps upon detection: disconnect from internet, run full system scans, change passwords, seek professional help.</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2000" b="1" dirty="0"/>
              <a:t>Individuals</a:t>
            </a:r>
          </a:p>
          <a:p>
            <a:pPr marL="285750" indent="-285750">
              <a:lnSpc>
                <a:spcPct val="200000"/>
              </a:lnSpc>
              <a:buFont typeface="Wingdings" panose="05000000000000000000" pitchFamily="2" charset="2"/>
              <a:buChar char="q"/>
            </a:pPr>
            <a:r>
              <a:rPr lang="en-IN" sz="2000" b="1" dirty="0"/>
              <a:t>Businesses and Organizations</a:t>
            </a:r>
          </a:p>
          <a:p>
            <a:pPr marL="285750" indent="-285750">
              <a:lnSpc>
                <a:spcPct val="200000"/>
              </a:lnSpc>
              <a:buFont typeface="Wingdings" panose="05000000000000000000" pitchFamily="2" charset="2"/>
              <a:buChar char="q"/>
            </a:pPr>
            <a:r>
              <a:rPr lang="en-IN" sz="2000" b="1" dirty="0"/>
              <a:t>IT and Cybersecurity Professionals</a:t>
            </a:r>
          </a:p>
          <a:p>
            <a:pPr marL="285750" indent="-285750">
              <a:lnSpc>
                <a:spcPct val="200000"/>
              </a:lnSpc>
              <a:buFont typeface="Wingdings" panose="05000000000000000000" pitchFamily="2" charset="2"/>
              <a:buChar char="q"/>
            </a:pPr>
            <a:r>
              <a:rPr lang="en-IN" sz="2000" b="1" dirty="0"/>
              <a:t>Government Agencies</a:t>
            </a:r>
          </a:p>
          <a:p>
            <a:pPr marL="285750" indent="-285750">
              <a:lnSpc>
                <a:spcPct val="200000"/>
              </a:lnSpc>
              <a:buFont typeface="Wingdings" panose="05000000000000000000" pitchFamily="2" charset="2"/>
              <a:buChar char="q"/>
            </a:pPr>
            <a:r>
              <a:rPr lang="en-IN" sz="2000" b="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7391400" cy="4062651"/>
          </a:xfrm>
          <a:prstGeom prst="rect">
            <a:avLst/>
          </a:prstGeom>
          <a:noFill/>
        </p:spPr>
        <p:txBody>
          <a:bodyPr wrap="square" rtlCol="0">
            <a:spAutoFit/>
          </a:bodyPr>
          <a:lstStyle/>
          <a:p>
            <a:r>
              <a:rPr lang="en-US" sz="2400" b="1" dirty="0"/>
              <a:t>Solution:</a:t>
            </a:r>
            <a:r>
              <a:rPr lang="en-US" dirty="0"/>
              <a:t> </a:t>
            </a:r>
            <a:r>
              <a:rPr lang="en-US" sz="2400" dirty="0"/>
              <a:t>Implement a comprehensive cybersecurity strategy including detection, prevention, and response protocols tailored to combat keylogger threats.</a:t>
            </a:r>
          </a:p>
          <a:p>
            <a:r>
              <a:rPr lang="en-US" sz="2400" b="1" dirty="0"/>
              <a:t>Value Proposition</a:t>
            </a:r>
            <a:r>
              <a:rPr lang="en-US" sz="2400" dirty="0"/>
              <a:t>:</a:t>
            </a:r>
          </a:p>
          <a:p>
            <a:pPr marL="285750" indent="-285750">
              <a:lnSpc>
                <a:spcPct val="150000"/>
              </a:lnSpc>
              <a:buFont typeface="Wingdings" panose="05000000000000000000" pitchFamily="2" charset="2"/>
              <a:buChar char="q"/>
            </a:pPr>
            <a:r>
              <a:rPr lang="en-US" sz="2400" dirty="0"/>
              <a:t>Enhanced security.</a:t>
            </a:r>
          </a:p>
          <a:p>
            <a:pPr marL="285750" indent="-285750">
              <a:lnSpc>
                <a:spcPct val="150000"/>
              </a:lnSpc>
              <a:buFont typeface="Wingdings" panose="05000000000000000000" pitchFamily="2" charset="2"/>
              <a:buChar char="q"/>
            </a:pPr>
            <a:r>
              <a:rPr lang="en-US" sz="2400" dirty="0"/>
              <a:t>Peace of mind.</a:t>
            </a:r>
          </a:p>
          <a:p>
            <a:pPr marL="285750" indent="-285750">
              <a:lnSpc>
                <a:spcPct val="150000"/>
              </a:lnSpc>
              <a:buFont typeface="Wingdings" panose="05000000000000000000" pitchFamily="2" charset="2"/>
              <a:buChar char="q"/>
            </a:pPr>
            <a:r>
              <a:rPr lang="en-US" sz="2400" dirty="0"/>
              <a:t>Compliance and ethics.</a:t>
            </a:r>
          </a:p>
          <a:p>
            <a:pPr marL="285750" indent="-285750">
              <a:lnSpc>
                <a:spcPct val="150000"/>
              </a:lnSpc>
              <a:buFont typeface="Wingdings" panose="05000000000000000000" pitchFamily="2" charset="2"/>
              <a:buChar char="q"/>
            </a:pPr>
            <a:r>
              <a:rPr lang="en-US" sz="2400" dirty="0"/>
              <a:t>Efficiency.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F4760B4-3D46-9D0D-0762-D9F08256FC6E}"/>
              </a:ext>
            </a:extLst>
          </p:cNvPr>
          <p:cNvSpPr txBox="1"/>
          <p:nvPr/>
        </p:nvSpPr>
        <p:spPr>
          <a:xfrm>
            <a:off x="2286000" y="1640785"/>
            <a:ext cx="8001000"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b="1" dirty="0"/>
              <a:t>Cutting-edge Detection.</a:t>
            </a:r>
          </a:p>
          <a:p>
            <a:pPr marL="342900" indent="-342900">
              <a:lnSpc>
                <a:spcPct val="150000"/>
              </a:lnSpc>
              <a:buFont typeface="Wingdings" panose="05000000000000000000" pitchFamily="2" charset="2"/>
              <a:buChar char="q"/>
            </a:pPr>
            <a:r>
              <a:rPr lang="en-IN" sz="2400" b="1" dirty="0"/>
              <a:t>Comprehensive Prevention.</a:t>
            </a:r>
          </a:p>
          <a:p>
            <a:pPr marL="342900" indent="-342900">
              <a:lnSpc>
                <a:spcPct val="150000"/>
              </a:lnSpc>
              <a:buFont typeface="Wingdings" panose="05000000000000000000" pitchFamily="2" charset="2"/>
              <a:buChar char="q"/>
            </a:pPr>
            <a:r>
              <a:rPr lang="en-IN" sz="2400" b="1" dirty="0"/>
              <a:t>User-Centric Approach.</a:t>
            </a:r>
          </a:p>
          <a:p>
            <a:pPr marL="342900" indent="-342900">
              <a:lnSpc>
                <a:spcPct val="150000"/>
              </a:lnSpc>
              <a:buFont typeface="Wingdings" panose="05000000000000000000" pitchFamily="2" charset="2"/>
              <a:buChar char="q"/>
            </a:pPr>
            <a:r>
              <a:rPr lang="en-IN" sz="2400" b="1" dirty="0"/>
              <a:t>Ethical Standards.</a:t>
            </a:r>
          </a:p>
          <a:p>
            <a:pPr marL="342900" indent="-342900">
              <a:lnSpc>
                <a:spcPct val="150000"/>
              </a:lnSpc>
              <a:buFont typeface="Wingdings" panose="05000000000000000000" pitchFamily="2" charset="2"/>
              <a:buChar char="q"/>
            </a:pPr>
            <a:endParaRPr lang="en-IN" sz="2400" b="1" dirty="0"/>
          </a:p>
          <a:p>
            <a:pPr marL="342900" indent="-342900">
              <a:lnSpc>
                <a:spcPct val="150000"/>
              </a:lnSpc>
              <a:buFont typeface="Wingdings" panose="05000000000000000000" pitchFamily="2" charset="2"/>
              <a:buChar char="q"/>
            </a:pPr>
            <a:endParaRPr lang="en-IN" sz="2400" b="1" dirty="0"/>
          </a:p>
        </p:txBody>
      </p:sp>
      <p:sp>
        <p:nvSpPr>
          <p:cNvPr id="16" name="Rectangle 7">
            <a:extLst>
              <a:ext uri="{FF2B5EF4-FFF2-40B4-BE49-F238E27FC236}">
                <a16:creationId xmlns:a16="http://schemas.microsoft.com/office/drawing/2014/main" id="{A05066EA-9276-FE14-5156-5E3635AB67EB}"/>
              </a:ext>
            </a:extLst>
          </p:cNvPr>
          <p:cNvSpPr>
            <a:spLocks noChangeArrowheads="1"/>
          </p:cNvSpPr>
          <p:nvPr/>
        </p:nvSpPr>
        <p:spPr bwMode="auto">
          <a:xfrm>
            <a:off x="2526030" y="4126214"/>
            <a:ext cx="75247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rPr>
              <a:t>This approach not only secures against keylogger risks but also sets a new standard in proactive cybersecurity, instilling confidence and peace of mind in our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228600" y="1828800"/>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610713"/>
            <a:ext cx="9601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Threat Modeling</a:t>
            </a:r>
            <a:r>
              <a:rPr kumimoji="0" lang="en-US" altLang="en-US" sz="1800" b="0" i="0" u="none" strike="noStrike" cap="none" normalizeH="0" baseline="0" dirty="0">
                <a:ln>
                  <a:noFill/>
                </a:ln>
                <a:solidFill>
                  <a:schemeClr val="tx1"/>
                </a:solidFill>
                <a:effectLst/>
                <a:latin typeface="Arial" panose="020B0604020202020204" pitchFamily="34" charset="0"/>
              </a:rPr>
              <a:t>: Identify potential vulnerabilities and attack vectors keyloggers may exploit.</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Detection Model</a:t>
            </a:r>
            <a:r>
              <a:rPr lang="en-US" dirty="0"/>
              <a:t>: Implement algorithms and tools to detect keylogger presence based on behavioral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Prevention Model</a:t>
            </a:r>
            <a:r>
              <a:rPr lang="en-US" dirty="0"/>
              <a:t>: Develop strategies such as software updates, network monitoring, and user education to prevent keylogger installation and operation.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Response Model</a:t>
            </a:r>
            <a:r>
              <a:rPr lang="en-US" dirty="0"/>
              <a:t>: Establish protocols for immediate action upon keylogger detection, including isolation, removal, and system recovery.</a:t>
            </a:r>
          </a:p>
          <a:p>
            <a:pPr marL="0" marR="0" lvl="0" indent="0" algn="l" defTabSz="914400" rtl="0" eaLnBrk="0" fontAlgn="base" latinLnBrk="0" hangingPunct="0">
              <a:lnSpc>
                <a:spcPct val="100000"/>
              </a:lnSpc>
              <a:spcBef>
                <a:spcPct val="0"/>
              </a:spcBef>
              <a:spcAft>
                <a:spcPct val="0"/>
              </a:spcAft>
              <a:buClrTx/>
              <a:buSzTx/>
              <a:tabLst/>
            </a:pPr>
            <a:r>
              <a:rPr lang="en-US" dirty="0"/>
              <a:t>              </a:t>
            </a:r>
            <a:r>
              <a:rPr lang="en-US" sz="2000" dirty="0"/>
              <a:t>This modeling framework ensures a proactive and comprehensive approach to mitigating keylogger threats ,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t>threats,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747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SYED AYESHA BEGUM</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IRSHAD MOHAMMED</cp:lastModifiedBy>
  <cp:revision>5</cp:revision>
  <dcterms:created xsi:type="dcterms:W3CDTF">2024-06-03T05:48:59Z</dcterms:created>
  <dcterms:modified xsi:type="dcterms:W3CDTF">2024-06-15T13:01:11Z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