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7" d="100"/>
          <a:sy n="77" d="100"/>
        </p:scale>
        <p:origin x="806"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slide" Target="slide1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8" name="object 8"/>
          <p:cNvSpPr txBox="1"/>
          <p:nvPr/>
        </p:nvSpPr>
        <p:spPr>
          <a:xfrm>
            <a:off x="5274366" y="2819400"/>
            <a:ext cx="4953000" cy="443230"/>
          </a:xfrm>
          <a:prstGeom prst="rect">
            <a:avLst/>
          </a:prstGeom>
        </p:spPr>
        <p:txBody>
          <a:bodyPr vert="horz" wrap="square" lIns="0" tIns="12700" rIns="0" bIns="0" rtlCol="0">
            <a:spAutoFit/>
          </a:bodyPr>
          <a:lstStyle/>
          <a:p>
            <a:pPr marL="12700">
              <a:lnSpc>
                <a:spcPct val="100000"/>
              </a:lnSpc>
              <a:spcBef>
                <a:spcPts val="100"/>
              </a:spcBef>
            </a:pPr>
            <a:r>
              <a:rPr lang="en-IN" sz="2800" b="1" dirty="0">
                <a:latin typeface="+mj-lt"/>
                <a:cs typeface="Trebuchet MS" panose="020B0603020202020204"/>
              </a:rPr>
              <a:t>KEYLOGGER AND SECURITY</a:t>
            </a:r>
            <a:endParaRPr lang="en-IN" sz="2800" b="1" dirty="0">
              <a:latin typeface="+mj-lt"/>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3" name="Title 12"/>
          <p:cNvSpPr>
            <a:spLocks noGrp="1"/>
          </p:cNvSpPr>
          <p:nvPr>
            <p:ph type="ctrTitle"/>
          </p:nvPr>
        </p:nvSpPr>
        <p:spPr>
          <a:xfrm>
            <a:off x="5393221" y="2293263"/>
            <a:ext cx="5800851" cy="430530"/>
          </a:xfrm>
        </p:spPr>
        <p:txBody>
          <a:bodyPr/>
          <a:lstStyle/>
          <a:p>
            <a:r>
              <a:rPr lang="en-IN" sz="2800" b="1" dirty="0">
                <a:solidFill>
                  <a:schemeClr val="tx2"/>
                </a:solidFill>
                <a:latin typeface="+mj-lt"/>
              </a:rPr>
              <a:t>BAMMIDI KAVYA</a:t>
            </a:r>
            <a:endParaRPr lang="en-IN" sz="2800" b="1" dirty="0">
              <a:solidFill>
                <a:schemeClr val="tx2"/>
              </a:solidFill>
              <a:latin typeface="+mj-lt"/>
            </a:endParaRPr>
          </a:p>
        </p:txBody>
      </p:sp>
      <p:sp>
        <p:nvSpPr>
          <p:cNvPr id="12" name="Text Box 11"/>
          <p:cNvSpPr txBox="1"/>
          <p:nvPr/>
        </p:nvSpPr>
        <p:spPr>
          <a:xfrm>
            <a:off x="3081020" y="3496310"/>
            <a:ext cx="6824980" cy="460375"/>
          </a:xfrm>
          <a:prstGeom prst="rect">
            <a:avLst/>
          </a:prstGeom>
          <a:noFill/>
        </p:spPr>
        <p:txBody>
          <a:bodyPr wrap="square" rtlCol="0">
            <a:spAutoFit/>
          </a:bodyPr>
          <a:p>
            <a:r>
              <a:rPr lang="en-IN" altLang="en-US" sz="2400"/>
              <a:t>mail:kavyabammidi2003@gmail.com</a:t>
            </a:r>
            <a:endParaRPr lang="en-IN"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Box 7"/>
          <p:cNvSpPr txBox="1"/>
          <p:nvPr/>
        </p:nvSpPr>
        <p:spPr>
          <a:xfrm>
            <a:off x="493416" y="1359202"/>
            <a:ext cx="9677400" cy="4139595"/>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kumimoji="0" lang="en-US" altLang="en-US" sz="2000" b="1" i="0" u="none" strike="noStrike" cap="none" normalizeH="0" baseline="0" dirty="0">
                <a:ln>
                  <a:noFill/>
                </a:ln>
                <a:solidFill>
                  <a:schemeClr val="tx1"/>
                </a:solidFill>
                <a:effectLst/>
                <a:latin typeface="+mj-lt"/>
              </a:rPr>
              <a:t>Enhanced Detection</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Improved capability to identify and mitigate keylogger threats promptly.</a:t>
            </a:r>
            <a:endParaRPr kumimoji="0" lang="en-US" altLang="en-US" b="0" i="0" u="none" strike="noStrike" cap="none" normalizeH="0" baseline="0" dirty="0">
              <a:ln>
                <a:noFill/>
              </a:ln>
              <a:solidFill>
                <a:schemeClr val="tx1"/>
              </a:solidFill>
              <a:effectLst/>
              <a:latin typeface="Arial" panose="020B0604020202020204" pitchFamily="34" charset="0"/>
            </a:endParaRPr>
          </a:p>
          <a:p>
            <a:pPr marL="342900" indent="-342900">
              <a:lnSpc>
                <a:spcPct val="150000"/>
              </a:lnSpc>
              <a:buFont typeface="Wingdings" panose="05000000000000000000" pitchFamily="2" charset="2"/>
              <a:buChar char="q"/>
            </a:pPr>
            <a:r>
              <a:rPr lang="en-US" sz="2000" b="1" dirty="0"/>
              <a:t>Reduced Vulnerabilities</a:t>
            </a:r>
            <a:r>
              <a:rPr lang="en-US" dirty="0"/>
              <a:t>: Minimized risk of data breaches and unauthorized access.</a:t>
            </a:r>
            <a:endParaRPr lang="en-US" dirty="0"/>
          </a:p>
          <a:p>
            <a:pPr marL="342900" indent="-342900">
              <a:lnSpc>
                <a:spcPct val="150000"/>
              </a:lnSpc>
              <a:buFont typeface="Wingdings" panose="05000000000000000000" pitchFamily="2" charset="2"/>
              <a:buChar char="q"/>
            </a:pPr>
            <a:r>
              <a:rPr lang="en-US" sz="2000" b="1" dirty="0"/>
              <a:t>Improved Compliance</a:t>
            </a:r>
            <a:r>
              <a:rPr lang="en-US" sz="2000" dirty="0"/>
              <a:t>: </a:t>
            </a:r>
            <a:r>
              <a:rPr lang="en-US" dirty="0"/>
              <a:t>Ensured adherence to legal and ethical standards in monitoring practices</a:t>
            </a:r>
            <a:r>
              <a:rPr lang="en-US" sz="2000" dirty="0"/>
              <a:t>.</a:t>
            </a:r>
            <a:endParaRPr lang="en-US" sz="2000" dirty="0"/>
          </a:p>
          <a:p>
            <a:pPr marL="342900" indent="-342900">
              <a:lnSpc>
                <a:spcPct val="150000"/>
              </a:lnSpc>
              <a:buFont typeface="Wingdings" panose="05000000000000000000" pitchFamily="2" charset="2"/>
              <a:buChar char="q"/>
            </a:pPr>
            <a:r>
              <a:rPr lang="en-US" sz="2000" b="1" dirty="0"/>
              <a:t>Heightened Awareness</a:t>
            </a:r>
            <a:r>
              <a:rPr lang="en-US" sz="2000" dirty="0"/>
              <a:t>: </a:t>
            </a:r>
            <a:r>
              <a:rPr lang="en-US" dirty="0"/>
              <a:t>Increased</a:t>
            </a:r>
            <a:r>
              <a:rPr lang="en-US" sz="2000" dirty="0"/>
              <a:t> knowledge and vigilance among users regarding keylogger risks and preventive measures.</a:t>
            </a:r>
            <a:endParaRPr lang="en-US" sz="2000" dirty="0"/>
          </a:p>
          <a:p>
            <a:endParaRPr lang="en-US" sz="2000" dirty="0"/>
          </a:p>
          <a:p>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14" name="Rectangle 5"/>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7"/>
          <p:cNvSpPr>
            <a:spLocks noChangeArrowheads="1"/>
          </p:cNvSpPr>
          <p:nvPr/>
        </p:nvSpPr>
        <p:spPr bwMode="auto">
          <a:xfrm>
            <a:off x="550566" y="4902974"/>
            <a:ext cx="88029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5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            These outcomes contribute to a safer digital environment, protecting sensitive information and bolstering trust in cybersecurity measures.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677108"/>
          </a:xfrm>
        </p:spPr>
        <p:txBody>
          <a:bodyPr/>
          <a:lstStyle/>
          <a:p>
            <a:r>
              <a:rPr lang="en-IN" sz="4400" dirty="0">
                <a:solidFill>
                  <a:schemeClr val="tx2"/>
                </a:solidFill>
                <a:latin typeface="+mj-lt"/>
              </a:rPr>
              <a:t>Project link</a:t>
            </a:r>
            <a:endParaRPr lang="en-IN" sz="4400" dirty="0">
              <a:solidFill>
                <a:schemeClr val="tx2"/>
              </a:solidFill>
              <a:latin typeface="+mj-lt"/>
            </a:endParaRPr>
          </a:p>
        </p:txBody>
      </p:sp>
      <p:sp>
        <p:nvSpPr>
          <p:cNvPr id="4" name="Text Box 3"/>
          <p:cNvSpPr txBox="1"/>
          <p:nvPr/>
        </p:nvSpPr>
        <p:spPr>
          <a:xfrm>
            <a:off x="2362835" y="2014220"/>
            <a:ext cx="4108450" cy="334645"/>
          </a:xfrm>
          <a:prstGeom prst="rect">
            <a:avLst/>
          </a:prstGeom>
          <a:noFill/>
        </p:spPr>
        <p:txBody>
          <a:bodyPr wrap="square" rtlCol="0">
            <a:noAutofit/>
          </a:bodyPr>
          <a:p>
            <a:endParaRPr lang="en-US"/>
          </a:p>
        </p:txBody>
      </p:sp>
      <p:sp>
        <p:nvSpPr>
          <p:cNvPr id="7" name="Text Box 6"/>
          <p:cNvSpPr txBox="1"/>
          <p:nvPr/>
        </p:nvSpPr>
        <p:spPr>
          <a:xfrm>
            <a:off x="3048000" y="3244850"/>
            <a:ext cx="6096000" cy="368300"/>
          </a:xfrm>
          <a:prstGeom prst="rect">
            <a:avLst/>
          </a:prstGeom>
          <a:noFill/>
        </p:spPr>
        <p:txBody>
          <a:bodyPr wrap="square" rtlCol="0" anchor="t">
            <a:spAutoFit/>
          </a:bodyPr>
          <a:p>
            <a:r>
              <a:rPr lang="en-US">
                <a:hlinkClick r:id="rId1" tooltip="" action="ppaction://hlinksldjump"/>
              </a:rPr>
              <a:t>https://github.com/kavyabammidi/Kavyaa.git</a:t>
            </a:r>
            <a:endParaRPr lang="en-US"/>
          </a:p>
        </p:txBody>
      </p:sp>
      <p:sp>
        <p:nvSpPr>
          <p:cNvPr id="8" name="Text Box 7"/>
          <p:cNvSpPr txBox="1"/>
          <p:nvPr/>
        </p:nvSpPr>
        <p:spPr>
          <a:xfrm>
            <a:off x="2828290" y="4338320"/>
            <a:ext cx="5782310" cy="368300"/>
          </a:xfrm>
          <a:prstGeom prst="rect">
            <a:avLst/>
          </a:prstGeom>
          <a:noFill/>
        </p:spPr>
        <p:txBody>
          <a:bodyPr wrap="square" rtlCol="0">
            <a:spAutoFit/>
          </a:bodyPr>
          <a:p>
            <a:r>
              <a:rPr lang="en-US"/>
              <a:t>https://github.com/kavyabammidi/Kavyaa.git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780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250521" y="596360"/>
            <a:ext cx="7010399" cy="509114"/>
          </a:xfrm>
          <a:prstGeom prst="rect">
            <a:avLst/>
          </a:prstGeom>
        </p:spPr>
        <p:txBody>
          <a:bodyPr vert="horz" wrap="square" lIns="0" tIns="16510" rIns="0" bIns="0" rtlCol="0">
            <a:spAutoFit/>
          </a:bodyPr>
          <a:lstStyle/>
          <a:p>
            <a:pPr marL="12700">
              <a:lnSpc>
                <a:spcPct val="100000"/>
              </a:lnSpc>
              <a:spcBef>
                <a:spcPts val="130"/>
              </a:spcBef>
            </a:pPr>
            <a:r>
              <a:rPr lang="en-US" sz="3200" spc="5" dirty="0">
                <a:solidFill>
                  <a:schemeClr val="tx2"/>
                </a:solidFill>
                <a:latin typeface="+mj-lt"/>
              </a:rPr>
              <a:t>KEYLOGGER AND SECURITY</a:t>
            </a:r>
            <a:endParaRPr sz="3200" dirty="0">
              <a:solidFill>
                <a:schemeClr val="tx2"/>
              </a:solidFill>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04554" y="2032620"/>
            <a:ext cx="9801446" cy="2677656"/>
          </a:xfrm>
          <a:prstGeom prst="rect">
            <a:avLst/>
          </a:prstGeom>
          <a:noFill/>
        </p:spPr>
        <p:txBody>
          <a:bodyPr wrap="square" rtlCol="0">
            <a:spAutoFit/>
          </a:bodyPr>
          <a:lstStyle/>
          <a:p>
            <a:r>
              <a:rPr lang="en-US" sz="2400" dirty="0"/>
              <a:t>                   </a:t>
            </a:r>
            <a:r>
              <a:rPr lang="en-US" sz="2400" b="1" dirty="0"/>
              <a:t>A keylogger, or keystroke logger, is a type of surveillance software or hardware that records every keystroke made on a computer or mobile device. While keyloggers can be used for legitimate purposes, such as monitoring employee activity or tracking usage on a child's device, they are often associated with malicious activities, including stealing sensitive information such as passwords, credit card numbers, and other personal data</a:t>
            </a:r>
            <a:r>
              <a:rPr lang="en-US" sz="2400" dirty="0"/>
              <a:t>.</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94472" y="447675"/>
            <a:ext cx="2357120" cy="690574"/>
          </a:xfrm>
          <a:prstGeom prst="rect">
            <a:avLst/>
          </a:prstGeom>
        </p:spPr>
        <p:txBody>
          <a:bodyPr vert="horz" wrap="square" lIns="0" tIns="13335" rIns="0" bIns="0" rtlCol="0">
            <a:spAutoFit/>
          </a:bodyPr>
          <a:lstStyle/>
          <a:p>
            <a:pPr marL="12700">
              <a:lnSpc>
                <a:spcPct val="100000"/>
              </a:lnSpc>
              <a:spcBef>
                <a:spcPts val="105"/>
              </a:spcBef>
            </a:pPr>
            <a:r>
              <a:rPr sz="4400" spc="25" dirty="0">
                <a:solidFill>
                  <a:schemeClr val="tx2"/>
                </a:solidFill>
                <a:latin typeface="+mj-lt"/>
              </a:rPr>
              <a:t>A</a:t>
            </a:r>
            <a:r>
              <a:rPr sz="4400" spc="-5" dirty="0">
                <a:solidFill>
                  <a:schemeClr val="tx2"/>
                </a:solidFill>
                <a:latin typeface="+mj-lt"/>
              </a:rPr>
              <a:t>G</a:t>
            </a:r>
            <a:r>
              <a:rPr sz="4400" spc="-35" dirty="0">
                <a:solidFill>
                  <a:schemeClr val="tx2"/>
                </a:solidFill>
                <a:latin typeface="+mj-lt"/>
              </a:rPr>
              <a:t>E</a:t>
            </a:r>
            <a:r>
              <a:rPr sz="4400" spc="15" dirty="0">
                <a:solidFill>
                  <a:schemeClr val="tx2"/>
                </a:solidFill>
                <a:latin typeface="+mj-lt"/>
              </a:rPr>
              <a:t>N</a:t>
            </a:r>
            <a:r>
              <a:rPr sz="4400" dirty="0">
                <a:solidFill>
                  <a:schemeClr val="tx2"/>
                </a:solidFill>
                <a:latin typeface="+mj-lt"/>
              </a:rPr>
              <a:t>DA</a:t>
            </a:r>
            <a:endParaRPr sz="4400" dirty="0">
              <a:solidFill>
                <a:schemeClr val="tx2"/>
              </a:solidFill>
              <a:latin typeface="+mj-lt"/>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590896" y="1498627"/>
            <a:ext cx="8467379" cy="2308324"/>
          </a:xfrm>
          <a:prstGeom prst="rect">
            <a:avLst/>
          </a:prstGeom>
          <a:noFill/>
        </p:spPr>
        <p:txBody>
          <a:bodyPr wrap="square" rtlCol="0">
            <a:spAutoFit/>
          </a:bodyPr>
          <a:lstStyle/>
          <a:p>
            <a:pPr marL="342900" indent="-342900">
              <a:buFont typeface="Wingdings" panose="05000000000000000000" pitchFamily="2" charset="2"/>
              <a:buChar char="q"/>
            </a:pPr>
            <a:r>
              <a:rPr lang="en-IN" sz="2400" b="1" dirty="0"/>
              <a:t>Security Risk</a:t>
            </a:r>
            <a:r>
              <a:rPr lang="en-US" sz="2400" b="1" dirty="0"/>
              <a:t>s</a:t>
            </a:r>
            <a:endParaRPr lang="en-US" sz="2400" b="1" dirty="0"/>
          </a:p>
          <a:p>
            <a:pPr marL="342900" indent="-342900">
              <a:buFont typeface="Wingdings" panose="05000000000000000000" pitchFamily="2" charset="2"/>
              <a:buChar char="q"/>
            </a:pPr>
            <a:r>
              <a:rPr lang="en-IN" sz="2400" b="1" dirty="0"/>
              <a:t>Detection Methods</a:t>
            </a:r>
            <a:endParaRPr lang="en-US" sz="2400" b="1" dirty="0"/>
          </a:p>
          <a:p>
            <a:pPr marL="342900" indent="-342900">
              <a:buFont typeface="Wingdings" panose="05000000000000000000" pitchFamily="2" charset="2"/>
              <a:buChar char="q"/>
            </a:pPr>
            <a:r>
              <a:rPr lang="en-IN" sz="2400" b="1" dirty="0"/>
              <a:t>Prevention Strategies</a:t>
            </a:r>
            <a:endParaRPr lang="en-US" sz="2400" b="1" dirty="0"/>
          </a:p>
          <a:p>
            <a:pPr marL="342900" indent="-342900">
              <a:buFont typeface="Wingdings" panose="05000000000000000000" pitchFamily="2" charset="2"/>
              <a:buChar char="q"/>
            </a:pPr>
            <a:r>
              <a:rPr lang="en-IN" sz="2400" b="1" dirty="0"/>
              <a:t>Legal and Ethical  Considerations</a:t>
            </a:r>
            <a:endParaRPr lang="en-US" sz="2400" b="1" dirty="0"/>
          </a:p>
          <a:p>
            <a:pPr marL="342900" indent="-342900">
              <a:buFont typeface="Wingdings" panose="05000000000000000000" pitchFamily="2" charset="2"/>
              <a:buChar char="q"/>
            </a:pPr>
            <a:r>
              <a:rPr lang="en-IN" sz="2400" b="1" dirty="0"/>
              <a:t>Responding to Keylogger Detection</a:t>
            </a:r>
            <a:endParaRPr lang="en-IN" sz="2400" b="1" dirty="0"/>
          </a:p>
          <a:p>
            <a:pPr marL="342900" indent="-342900">
              <a:buFont typeface="Wingdings" panose="05000000000000000000" pitchFamily="2" charset="2"/>
              <a:buChar char="q"/>
            </a:pPr>
            <a:r>
              <a:rPr lang="en-IN" sz="2400" b="1" dirty="0"/>
              <a:t>Best Practices for Organizations</a:t>
            </a:r>
            <a:r>
              <a:rPr lang="en-US" sz="2400" b="1" dirty="0"/>
              <a:t> </a:t>
            </a:r>
            <a:endParaRPr lang="en-IN" sz="2400" b="1" dirty="0"/>
          </a:p>
        </p:txBody>
      </p:sp>
      <p:sp>
        <p:nvSpPr>
          <p:cNvPr id="24" name="TextBox 23"/>
          <p:cNvSpPr txBox="1"/>
          <p:nvPr/>
        </p:nvSpPr>
        <p:spPr>
          <a:xfrm>
            <a:off x="1990725" y="4648200"/>
            <a:ext cx="4924487" cy="962025"/>
          </a:xfrm>
          <a:prstGeom prst="rect">
            <a:avLst/>
          </a:prstGeom>
          <a:noFill/>
        </p:spPr>
        <p:txBody>
          <a:bodyPr wrap="square" rtlCol="0">
            <a:spAutoFit/>
          </a:bodyPr>
          <a:lstStyle/>
          <a:p>
            <a:endParaRPr lang="en-IN" dirty="0"/>
          </a:p>
        </p:txBody>
      </p:sp>
      <p:sp>
        <p:nvSpPr>
          <p:cNvPr id="26" name="Rectangle 2"/>
          <p:cNvSpPr>
            <a:spLocks noChangeArrowheads="1"/>
          </p:cNvSpPr>
          <p:nvPr/>
        </p:nvSpPr>
        <p:spPr bwMode="auto">
          <a:xfrm>
            <a:off x="1561130" y="4148468"/>
            <a:ext cx="873368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2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latin typeface="+mj-lt"/>
              </a:rPr>
              <a:t>This agenda provides a structured approach to understanding and addressing the risks associated with keyloggers, ensuring comprehensive coverage of detection, prevention, and response strategies.</a:t>
            </a:r>
            <a:endParaRPr kumimoji="0" lang="en-US" altLang="en-US" sz="24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1" i="0" u="none" strike="noStrike" cap="none" normalizeH="0" baseline="0" dirty="0">
                <a:ln>
                  <a:noFill/>
                </a:ln>
                <a:solidFill>
                  <a:schemeClr val="tx1"/>
                </a:solidFill>
                <a:effectLst/>
                <a:latin typeface="+mj-lt"/>
              </a:rPr>
              <a:t> </a:t>
            </a:r>
            <a:endParaRPr kumimoji="0" lang="en-US" altLang="en-US" sz="2400" b="1" i="0" u="none" strike="noStrike" cap="none" normalizeH="0" baseline="0" dirty="0">
              <a:ln>
                <a:noFill/>
              </a:ln>
              <a:solidFill>
                <a:schemeClr val="tx1"/>
              </a:solidFill>
              <a:effectLst/>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304800" y="575055"/>
            <a:ext cx="6166167"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20" dirty="0">
                <a:solidFill>
                  <a:schemeClr val="tx2"/>
                </a:solidFill>
                <a:latin typeface="+mj-lt"/>
              </a:rPr>
              <a:t>P</a:t>
            </a:r>
            <a:r>
              <a:rPr sz="4400" spc="15" dirty="0">
                <a:solidFill>
                  <a:schemeClr val="tx2"/>
                </a:solidFill>
                <a:latin typeface="+mj-lt"/>
              </a:rPr>
              <a:t>ROB</a:t>
            </a:r>
            <a:r>
              <a:rPr sz="4400" spc="55" dirty="0">
                <a:solidFill>
                  <a:schemeClr val="tx2"/>
                </a:solidFill>
                <a:latin typeface="+mj-lt"/>
              </a:rPr>
              <a:t>L</a:t>
            </a:r>
            <a:r>
              <a:rPr sz="4400" spc="-20" dirty="0">
                <a:solidFill>
                  <a:schemeClr val="tx2"/>
                </a:solidFill>
                <a:latin typeface="+mj-lt"/>
              </a:rPr>
              <a:t>E</a:t>
            </a:r>
            <a:r>
              <a:rPr lang="en-US" sz="4000" spc="20" dirty="0">
                <a:solidFill>
                  <a:schemeClr val="tx2"/>
                </a:solidFill>
                <a:latin typeface="+mj-lt"/>
              </a:rPr>
              <a:t>M </a:t>
            </a:r>
            <a:r>
              <a:rPr sz="4000" spc="10" dirty="0">
                <a:solidFill>
                  <a:schemeClr val="tx2"/>
                </a:solidFill>
                <a:latin typeface="+mj-lt"/>
              </a:rPr>
              <a:t>S</a:t>
            </a:r>
            <a:r>
              <a:rPr sz="4000" spc="-370" dirty="0">
                <a:solidFill>
                  <a:schemeClr val="tx2"/>
                </a:solidFill>
                <a:latin typeface="+mj-lt"/>
              </a:rPr>
              <a:t>T</a:t>
            </a:r>
            <a:r>
              <a:rPr sz="4000" spc="-375" dirty="0">
                <a:solidFill>
                  <a:schemeClr val="tx2"/>
                </a:solidFill>
                <a:latin typeface="+mj-lt"/>
              </a:rPr>
              <a:t>A</a:t>
            </a:r>
            <a:r>
              <a:rPr sz="4000" spc="15" dirty="0">
                <a:solidFill>
                  <a:schemeClr val="tx2"/>
                </a:solidFill>
                <a:latin typeface="+mj-lt"/>
              </a:rPr>
              <a:t>T</a:t>
            </a:r>
            <a:r>
              <a:rPr sz="4000" spc="-10" dirty="0">
                <a:solidFill>
                  <a:schemeClr val="tx2"/>
                </a:solidFill>
                <a:latin typeface="+mj-lt"/>
              </a:rPr>
              <a:t>E</a:t>
            </a:r>
            <a:r>
              <a:rPr sz="4000" spc="-20" dirty="0">
                <a:solidFill>
                  <a:schemeClr val="tx2"/>
                </a:solidFill>
                <a:latin typeface="+mj-lt"/>
              </a:rPr>
              <a:t>ME</a:t>
            </a:r>
            <a:r>
              <a:rPr sz="4000" spc="10" dirty="0">
                <a:solidFill>
                  <a:schemeClr val="tx2"/>
                </a:solidFill>
                <a:latin typeface="+mj-lt"/>
              </a:rPr>
              <a:t>NT</a:t>
            </a:r>
            <a:endParaRPr sz="4000" dirty="0">
              <a:solidFill>
                <a:schemeClr val="tx2"/>
              </a:solidFill>
              <a:latin typeface="+mj-lt"/>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152400" y="1329435"/>
            <a:ext cx="9601200" cy="1754326"/>
          </a:xfrm>
          <a:prstGeom prst="rect">
            <a:avLst/>
          </a:prstGeom>
          <a:noFill/>
        </p:spPr>
        <p:txBody>
          <a:bodyPr wrap="square" rtlCol="0">
            <a:spAutoFit/>
          </a:bodyPr>
          <a:lstStyle/>
          <a:p>
            <a:r>
              <a:rPr lang="en-US" b="1" dirty="0"/>
              <a:t>The proliferation of keyloggers, both software and hardware, poses significant threats to personal and organizational cybersecurity. These malicious tools can capture every keystroke made on a device, leading to severe consequences such as data theft, privacy invasion, identity theft, and corporate espionage. Despite the availability of various security measures, many individuals and organizations remain vulnerable to keylogger attacks due to a lack of awareness, inadequate protective measures, and evolving sophistication of these tools.</a:t>
            </a:r>
            <a:endParaRPr lang="en-IN" b="1" dirty="0"/>
          </a:p>
        </p:txBody>
      </p:sp>
      <p:sp>
        <p:nvSpPr>
          <p:cNvPr id="12" name="TextBox 11"/>
          <p:cNvSpPr txBox="1"/>
          <p:nvPr/>
        </p:nvSpPr>
        <p:spPr>
          <a:xfrm>
            <a:off x="502754" y="3083761"/>
            <a:ext cx="8896350" cy="4031873"/>
          </a:xfrm>
          <a:prstGeom prst="rect">
            <a:avLst/>
          </a:prstGeom>
          <a:noFill/>
        </p:spPr>
        <p:txBody>
          <a:bodyPr wrap="square" rtlCol="0">
            <a:spAutoFit/>
          </a:bodyPr>
          <a:lstStyle/>
          <a:p>
            <a:r>
              <a:rPr lang="en-US" sz="2000" b="1" dirty="0"/>
              <a:t>Objectives:</a:t>
            </a:r>
            <a:endParaRPr lang="en-US" sz="2000" dirty="0"/>
          </a:p>
          <a:p>
            <a:pPr marL="285750" indent="-285750">
              <a:buFont typeface="Wingdings" panose="05000000000000000000" pitchFamily="2" charset="2"/>
              <a:buChar char="q"/>
            </a:pPr>
            <a:r>
              <a:rPr lang="en-US" b="1" dirty="0"/>
              <a:t>Identify and categorize keyloggers.</a:t>
            </a:r>
            <a:endParaRPr lang="en-US" dirty="0"/>
          </a:p>
          <a:p>
            <a:pPr marL="285750" indent="-285750">
              <a:buFont typeface="Wingdings" panose="05000000000000000000" pitchFamily="2" charset="2"/>
              <a:buChar char="q"/>
            </a:pPr>
            <a:r>
              <a:rPr lang="en-US" b="1" dirty="0"/>
              <a:t>Assess security risks.</a:t>
            </a:r>
            <a:endParaRPr lang="en-US" dirty="0"/>
          </a:p>
          <a:p>
            <a:pPr marL="285750" indent="-285750">
              <a:buFont typeface="Wingdings" panose="05000000000000000000" pitchFamily="2" charset="2"/>
              <a:buChar char="q"/>
            </a:pPr>
            <a:r>
              <a:rPr lang="en-US" b="1" dirty="0"/>
              <a:t>Develop detection and prevention strategies.</a:t>
            </a:r>
            <a:endParaRPr lang="en-US" dirty="0"/>
          </a:p>
          <a:p>
            <a:pPr marL="285750" indent="-285750">
              <a:buFont typeface="Wingdings" panose="05000000000000000000" pitchFamily="2" charset="2"/>
              <a:buChar char="q"/>
            </a:pPr>
            <a:r>
              <a:rPr lang="en-US" b="1" dirty="0"/>
              <a:t>Explore legal and ethical considerations.</a:t>
            </a:r>
            <a:endParaRPr lang="en-US" dirty="0"/>
          </a:p>
          <a:p>
            <a:pPr marL="285750" indent="-285750">
              <a:buFont typeface="Wingdings" panose="05000000000000000000" pitchFamily="2" charset="2"/>
              <a:buChar char="q"/>
            </a:pPr>
            <a:r>
              <a:rPr lang="en-US" b="1" dirty="0"/>
              <a:t>Create a response framework.</a:t>
            </a:r>
            <a:endParaRPr lang="en-US" dirty="0"/>
          </a:p>
          <a:p>
            <a:r>
              <a:rPr lang="en-US" sz="2000" b="1" dirty="0"/>
              <a:t>Challenges:</a:t>
            </a:r>
            <a:endParaRPr lang="en-US" sz="2000" dirty="0"/>
          </a:p>
          <a:p>
            <a:pPr marL="285750" indent="-285750">
              <a:buFont typeface="Wingdings" panose="05000000000000000000" pitchFamily="2" charset="2"/>
              <a:buChar char="q"/>
            </a:pPr>
            <a:r>
              <a:rPr lang="en-US" b="1" dirty="0"/>
              <a:t>Detection Complexity.</a:t>
            </a:r>
            <a:endParaRPr lang="en-US" dirty="0"/>
          </a:p>
          <a:p>
            <a:pPr marL="285750" indent="-285750">
              <a:buFont typeface="Wingdings" panose="05000000000000000000" pitchFamily="2" charset="2"/>
              <a:buChar char="q"/>
            </a:pPr>
            <a:r>
              <a:rPr lang="en-US" b="1" dirty="0"/>
              <a:t>Evolving Threats.</a:t>
            </a:r>
            <a:endParaRPr lang="en-US" b="1" dirty="0"/>
          </a:p>
          <a:p>
            <a:pPr marL="285750" indent="-285750">
              <a:buFont typeface="Wingdings" panose="05000000000000000000" pitchFamily="2" charset="2"/>
              <a:buChar char="q"/>
            </a:pPr>
            <a:r>
              <a:rPr lang="en-US" b="1" dirty="0"/>
              <a:t>User Awareness.</a:t>
            </a:r>
            <a:endParaRPr lang="en-US" b="1" dirty="0"/>
          </a:p>
          <a:p>
            <a:pPr marL="285750" indent="-285750">
              <a:buFont typeface="Wingdings" panose="05000000000000000000" pitchFamily="2" charset="2"/>
              <a:buChar char="q"/>
            </a:pPr>
            <a:r>
              <a:rPr lang="en-US" b="1" dirty="0"/>
              <a:t>Balance security and privacy.</a:t>
            </a:r>
            <a:endParaRPr lang="en-US" b="1" dirty="0"/>
          </a:p>
          <a:p>
            <a:pPr marL="285750" indent="-285750">
              <a:buFont typeface="Wingdings" panose="05000000000000000000" pitchFamily="2" charset="2"/>
              <a:buChar char="q"/>
            </a:pPr>
            <a:r>
              <a:rPr lang="en-US" b="1" dirty="0"/>
              <a:t>Legal compliance.</a:t>
            </a:r>
            <a:endParaRPr lang="en-US" b="1" dirty="0"/>
          </a:p>
          <a:p>
            <a:pPr>
              <a:buFont typeface="+mj-lt"/>
              <a:buAutoNum type="arabicPeriod"/>
            </a:pPr>
            <a:endParaRPr lang="en-US"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533400" y="337007"/>
            <a:ext cx="526351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spc="5" dirty="0">
                <a:solidFill>
                  <a:schemeClr val="tx2"/>
                </a:solidFill>
                <a:latin typeface="+mj-lt"/>
              </a:rPr>
              <a:t>PROJECT</a:t>
            </a:r>
            <a:r>
              <a:rPr lang="en-US" sz="4400" spc="5" dirty="0">
                <a:solidFill>
                  <a:schemeClr val="tx2"/>
                </a:solidFill>
                <a:latin typeface="+mj-lt"/>
              </a:rPr>
              <a:t> </a:t>
            </a:r>
            <a:r>
              <a:rPr sz="4400" spc="-20" dirty="0">
                <a:solidFill>
                  <a:schemeClr val="tx2"/>
                </a:solidFill>
                <a:latin typeface="+mj-lt"/>
              </a:rPr>
              <a:t>OVERVIEW</a:t>
            </a:r>
            <a:endParaRPr sz="4400" dirty="0">
              <a:solidFill>
                <a:schemeClr val="tx2"/>
              </a:solidFill>
              <a:latin typeface="+mj-lt"/>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457200" y="1362171"/>
            <a:ext cx="8782049" cy="5386090"/>
          </a:xfrm>
          <a:prstGeom prst="rect">
            <a:avLst/>
          </a:prstGeom>
          <a:noFill/>
        </p:spPr>
        <p:txBody>
          <a:bodyPr wrap="square" rtlCol="0">
            <a:spAutoFit/>
          </a:bodyPr>
          <a:lstStyle/>
          <a:p>
            <a:r>
              <a:rPr lang="en-US" dirty="0"/>
              <a:t> </a:t>
            </a:r>
            <a:r>
              <a:rPr lang="en-IN" b="1" dirty="0"/>
              <a:t>Objective: </a:t>
            </a:r>
            <a:r>
              <a:rPr lang="en-IN" dirty="0"/>
              <a:t>To understand, detect, and prevent keylogger attacks, enhancing cybersecurity and protecting sensitive data for individuals and organizations.</a:t>
            </a:r>
            <a:endParaRPr lang="en-IN" dirty="0"/>
          </a:p>
          <a:p>
            <a:r>
              <a:rPr lang="en-IN" sz="2000" b="1" dirty="0"/>
              <a:t>Scope:</a:t>
            </a:r>
            <a:endParaRPr lang="en-IN" sz="2000" b="1" dirty="0"/>
          </a:p>
          <a:p>
            <a:pPr>
              <a:buFont typeface="+mj-lt"/>
              <a:buAutoNum type="arabicPeriod"/>
            </a:pPr>
            <a:r>
              <a:rPr lang="en-IN" b="1" dirty="0"/>
              <a:t>Identify Keyloggers</a:t>
            </a:r>
            <a:r>
              <a:rPr lang="en-IN" dirty="0"/>
              <a:t>:</a:t>
            </a:r>
            <a:endParaRPr lang="en-IN" dirty="0"/>
          </a:p>
          <a:p>
            <a:pPr marL="742950" lvl="1" indent="-285750">
              <a:buFont typeface="+mj-lt"/>
              <a:buAutoNum type="arabicPeriod"/>
            </a:pPr>
            <a:r>
              <a:rPr lang="en-IN" dirty="0"/>
              <a:t>Categorize types: software (application-based, kernel-based, hypervisor-based) and hardware (inline devices, wireless keyloggers).</a:t>
            </a:r>
            <a:endParaRPr lang="en-IN" dirty="0"/>
          </a:p>
          <a:p>
            <a:pPr>
              <a:buFont typeface="+mj-lt"/>
              <a:buAutoNum type="arabicPeriod"/>
            </a:pPr>
            <a:r>
              <a:rPr lang="en-IN" b="1" dirty="0"/>
              <a:t>Assess Risks</a:t>
            </a:r>
            <a:r>
              <a:rPr lang="en-IN" dirty="0"/>
              <a:t>:</a:t>
            </a:r>
            <a:endParaRPr lang="en-IN" dirty="0"/>
          </a:p>
          <a:p>
            <a:pPr marL="742950" lvl="1" indent="-285750">
              <a:buFont typeface="+mj-lt"/>
              <a:buAutoNum type="arabicPeriod"/>
            </a:pPr>
            <a:r>
              <a:rPr lang="en-IN" dirty="0"/>
              <a:t>Examine impacts: data theft, privacy invasion, identity theft, corporate espionage.</a:t>
            </a:r>
            <a:endParaRPr lang="en-IN" dirty="0"/>
          </a:p>
          <a:p>
            <a:pPr>
              <a:buFont typeface="+mj-lt"/>
              <a:buAutoNum type="arabicPeriod"/>
            </a:pPr>
            <a:r>
              <a:rPr lang="en-IN" b="1" dirty="0"/>
              <a:t>Develop Strategies</a:t>
            </a:r>
            <a:r>
              <a:rPr lang="en-IN" dirty="0"/>
              <a:t>:</a:t>
            </a:r>
            <a:endParaRPr lang="en-IN" dirty="0"/>
          </a:p>
          <a:p>
            <a:pPr marL="742950" lvl="1" indent="-285750">
              <a:buFont typeface="+mj-lt"/>
              <a:buAutoNum type="arabicPeriod"/>
            </a:pPr>
            <a:r>
              <a:rPr lang="en-IN" dirty="0"/>
              <a:t>Detection: Use of anti-malware, network monitoring, hardware inspection.</a:t>
            </a:r>
            <a:endParaRPr lang="en-IN" dirty="0"/>
          </a:p>
          <a:p>
            <a:pPr marL="742950" lvl="1" indent="-285750">
              <a:buFont typeface="+mj-lt"/>
              <a:buAutoNum type="arabicPeriod"/>
            </a:pPr>
            <a:r>
              <a:rPr lang="en-IN" dirty="0"/>
              <a:t>Prevention: Regular updates, two-factor authentication, virtual keyboards, user education.</a:t>
            </a:r>
            <a:endParaRPr lang="en-IN" dirty="0"/>
          </a:p>
          <a:p>
            <a:pPr>
              <a:buFont typeface="+mj-lt"/>
              <a:buAutoNum type="arabicPeriod"/>
            </a:pPr>
            <a:r>
              <a:rPr lang="en-IN" b="1" dirty="0"/>
              <a:t>Legal and Ethical Considerations</a:t>
            </a:r>
            <a:r>
              <a:rPr lang="en-IN" dirty="0"/>
              <a:t>:</a:t>
            </a:r>
            <a:endParaRPr lang="en-IN" dirty="0"/>
          </a:p>
          <a:p>
            <a:pPr marL="742950" lvl="1" indent="-285750">
              <a:buFont typeface="+mj-lt"/>
              <a:buAutoNum type="arabicPeriod"/>
            </a:pPr>
            <a:r>
              <a:rPr lang="en-IN" dirty="0"/>
              <a:t>Ensure informed consent, limit monitoring scope, secure data protection.</a:t>
            </a:r>
            <a:endParaRPr lang="en-IN" dirty="0"/>
          </a:p>
          <a:p>
            <a:pPr>
              <a:buFont typeface="+mj-lt"/>
              <a:buAutoNum type="arabicPeriod"/>
            </a:pPr>
            <a:r>
              <a:rPr lang="en-IN" b="1" dirty="0"/>
              <a:t>Response Framework</a:t>
            </a:r>
            <a:r>
              <a:rPr lang="en-IN" dirty="0"/>
              <a:t>:</a:t>
            </a:r>
            <a:endParaRPr lang="en-IN" dirty="0"/>
          </a:p>
          <a:p>
            <a:pPr marL="742950" lvl="1" indent="-285750">
              <a:buFont typeface="+mj-lt"/>
              <a:buAutoNum type="arabicPeriod"/>
            </a:pPr>
            <a:r>
              <a:rPr lang="en-IN" dirty="0"/>
              <a:t>Steps upon detection: disconnect from internet, run full system scans, change passwords, seek professional help.</a:t>
            </a:r>
            <a:endParaRPr lang="en-IN" dirty="0"/>
          </a:p>
          <a:p>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09600" y="891793"/>
            <a:ext cx="7086600" cy="632224"/>
          </a:xfrm>
          <a:prstGeom prst="rect">
            <a:avLst/>
          </a:prstGeom>
        </p:spPr>
        <p:txBody>
          <a:bodyPr vert="horz" wrap="square" lIns="0" tIns="16510" rIns="0" bIns="0" rtlCol="0">
            <a:spAutoFit/>
          </a:bodyPr>
          <a:lstStyle/>
          <a:p>
            <a:pPr marL="12700">
              <a:lnSpc>
                <a:spcPct val="100000"/>
              </a:lnSpc>
              <a:spcBef>
                <a:spcPts val="130"/>
              </a:spcBef>
            </a:pPr>
            <a:r>
              <a:rPr sz="4000" spc="25" dirty="0">
                <a:solidFill>
                  <a:schemeClr val="tx2"/>
                </a:solidFill>
                <a:latin typeface="+mj-lt"/>
              </a:rPr>
              <a:t>W</a:t>
            </a:r>
            <a:r>
              <a:rPr sz="4000" spc="-20" dirty="0">
                <a:solidFill>
                  <a:schemeClr val="tx2"/>
                </a:solidFill>
                <a:latin typeface="+mj-lt"/>
              </a:rPr>
              <a:t>H</a:t>
            </a:r>
            <a:r>
              <a:rPr sz="4000" spc="20" dirty="0">
                <a:solidFill>
                  <a:schemeClr val="tx2"/>
                </a:solidFill>
                <a:latin typeface="+mj-lt"/>
              </a:rPr>
              <a:t>O</a:t>
            </a:r>
            <a:r>
              <a:rPr sz="4000" spc="-235" dirty="0">
                <a:solidFill>
                  <a:schemeClr val="tx2"/>
                </a:solidFill>
                <a:latin typeface="+mj-lt"/>
              </a:rPr>
              <a:t> </a:t>
            </a:r>
            <a:r>
              <a:rPr sz="4000" spc="-10" dirty="0">
                <a:solidFill>
                  <a:schemeClr val="tx2"/>
                </a:solidFill>
                <a:latin typeface="+mj-lt"/>
              </a:rPr>
              <a:t>AR</a:t>
            </a:r>
            <a:r>
              <a:rPr sz="4000" spc="15" dirty="0">
                <a:solidFill>
                  <a:schemeClr val="tx2"/>
                </a:solidFill>
                <a:latin typeface="+mj-lt"/>
              </a:rPr>
              <a:t>E</a:t>
            </a:r>
            <a:r>
              <a:rPr sz="4000" spc="-35" dirty="0">
                <a:solidFill>
                  <a:schemeClr val="tx2"/>
                </a:solidFill>
                <a:latin typeface="+mj-lt"/>
              </a:rPr>
              <a:t> </a:t>
            </a:r>
            <a:r>
              <a:rPr sz="4000" spc="-10" dirty="0">
                <a:solidFill>
                  <a:schemeClr val="tx2"/>
                </a:solidFill>
                <a:latin typeface="+mj-lt"/>
              </a:rPr>
              <a:t>T</a:t>
            </a:r>
            <a:r>
              <a:rPr sz="4000" spc="-15" dirty="0">
                <a:solidFill>
                  <a:schemeClr val="tx2"/>
                </a:solidFill>
                <a:latin typeface="+mj-lt"/>
              </a:rPr>
              <a:t>H</a:t>
            </a:r>
            <a:r>
              <a:rPr sz="4000" spc="15" dirty="0">
                <a:solidFill>
                  <a:schemeClr val="tx2"/>
                </a:solidFill>
                <a:latin typeface="+mj-lt"/>
              </a:rPr>
              <a:t>E</a:t>
            </a:r>
            <a:r>
              <a:rPr sz="4000" spc="-35" dirty="0">
                <a:solidFill>
                  <a:schemeClr val="tx2"/>
                </a:solidFill>
                <a:latin typeface="+mj-lt"/>
              </a:rPr>
              <a:t> </a:t>
            </a:r>
            <a:r>
              <a:rPr sz="4000" spc="-20" dirty="0">
                <a:solidFill>
                  <a:schemeClr val="tx2"/>
                </a:solidFill>
                <a:latin typeface="+mj-lt"/>
              </a:rPr>
              <a:t>E</a:t>
            </a:r>
            <a:r>
              <a:rPr sz="4000" spc="30" dirty="0">
                <a:solidFill>
                  <a:schemeClr val="tx2"/>
                </a:solidFill>
                <a:latin typeface="+mj-lt"/>
              </a:rPr>
              <a:t>N</a:t>
            </a:r>
            <a:r>
              <a:rPr sz="4000" spc="15" dirty="0">
                <a:solidFill>
                  <a:schemeClr val="tx2"/>
                </a:solidFill>
                <a:latin typeface="+mj-lt"/>
              </a:rPr>
              <a:t>D</a:t>
            </a:r>
            <a:r>
              <a:rPr sz="4000" spc="-45" dirty="0">
                <a:solidFill>
                  <a:schemeClr val="tx2"/>
                </a:solidFill>
                <a:latin typeface="+mj-lt"/>
              </a:rPr>
              <a:t> </a:t>
            </a:r>
            <a:r>
              <a:rPr sz="4000" dirty="0">
                <a:solidFill>
                  <a:schemeClr val="tx2"/>
                </a:solidFill>
                <a:latin typeface="+mj-lt"/>
              </a:rPr>
              <a:t>U</a:t>
            </a:r>
            <a:r>
              <a:rPr sz="4000" spc="10" dirty="0">
                <a:solidFill>
                  <a:schemeClr val="tx2"/>
                </a:solidFill>
                <a:latin typeface="+mj-lt"/>
              </a:rPr>
              <a:t>S</a:t>
            </a:r>
            <a:r>
              <a:rPr sz="4000" spc="-25" dirty="0">
                <a:solidFill>
                  <a:schemeClr val="tx2"/>
                </a:solidFill>
                <a:latin typeface="+mj-lt"/>
              </a:rPr>
              <a:t>E</a:t>
            </a:r>
            <a:r>
              <a:rPr sz="4000" spc="-10" dirty="0">
                <a:solidFill>
                  <a:schemeClr val="tx2"/>
                </a:solidFill>
                <a:latin typeface="+mj-lt"/>
              </a:rPr>
              <a:t>R</a:t>
            </a:r>
            <a:r>
              <a:rPr sz="4000" spc="5" dirty="0">
                <a:solidFill>
                  <a:schemeClr val="tx2"/>
                </a:solidFill>
                <a:latin typeface="+mj-lt"/>
              </a:rPr>
              <a:t>S?</a:t>
            </a:r>
            <a:endParaRPr sz="4000" dirty="0">
              <a:solidFill>
                <a:schemeClr val="tx2"/>
              </a:solidFill>
              <a:latin typeface="+mj-lt"/>
            </a:endParaRPr>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609600" y="2023229"/>
            <a:ext cx="6705600" cy="3447098"/>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IN" sz="2000" b="1" dirty="0"/>
              <a:t>Individuals</a:t>
            </a:r>
            <a:endParaRPr lang="en-IN" sz="2000" b="1" dirty="0"/>
          </a:p>
          <a:p>
            <a:pPr marL="285750" indent="-285750">
              <a:lnSpc>
                <a:spcPct val="200000"/>
              </a:lnSpc>
              <a:buFont typeface="Wingdings" panose="05000000000000000000" pitchFamily="2" charset="2"/>
              <a:buChar char="q"/>
            </a:pPr>
            <a:r>
              <a:rPr lang="en-IN" sz="2000" b="1" dirty="0"/>
              <a:t>Businesses and Organizations</a:t>
            </a:r>
            <a:endParaRPr lang="en-IN" sz="2000" b="1" dirty="0"/>
          </a:p>
          <a:p>
            <a:pPr marL="285750" indent="-285750">
              <a:lnSpc>
                <a:spcPct val="200000"/>
              </a:lnSpc>
              <a:buFont typeface="Wingdings" panose="05000000000000000000" pitchFamily="2" charset="2"/>
              <a:buChar char="q"/>
            </a:pPr>
            <a:r>
              <a:rPr lang="en-IN" sz="2000" b="1" dirty="0"/>
              <a:t>IT and Cybersecurity Professionals</a:t>
            </a:r>
            <a:endParaRPr lang="en-IN" sz="2000" b="1" dirty="0"/>
          </a:p>
          <a:p>
            <a:pPr marL="285750" indent="-285750">
              <a:lnSpc>
                <a:spcPct val="200000"/>
              </a:lnSpc>
              <a:buFont typeface="Wingdings" panose="05000000000000000000" pitchFamily="2" charset="2"/>
              <a:buChar char="q"/>
            </a:pPr>
            <a:r>
              <a:rPr lang="en-IN" sz="2000" b="1" dirty="0"/>
              <a:t>Government Agencies</a:t>
            </a:r>
            <a:endParaRPr lang="en-IN" sz="2000" b="1" dirty="0"/>
          </a:p>
          <a:p>
            <a:pPr marL="285750" indent="-285750">
              <a:lnSpc>
                <a:spcPct val="200000"/>
              </a:lnSpc>
              <a:buFont typeface="Wingdings" panose="05000000000000000000" pitchFamily="2" charset="2"/>
              <a:buChar char="q"/>
            </a:pPr>
            <a:r>
              <a:rPr lang="en-IN" sz="2000" b="1" dirty="0"/>
              <a:t>Educational Institutions</a:t>
            </a:r>
            <a:endParaRPr lang="en-IN" sz="2000" b="1"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152400" y="293163"/>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tx2"/>
                </a:solidFill>
                <a:latin typeface="+mj-lt"/>
              </a:rPr>
              <a:t>Y</a:t>
            </a:r>
            <a:r>
              <a:rPr sz="3600" spc="10" dirty="0">
                <a:solidFill>
                  <a:schemeClr val="tx2"/>
                </a:solidFill>
                <a:latin typeface="+mj-lt"/>
              </a:rPr>
              <a:t>O</a:t>
            </a:r>
            <a:r>
              <a:rPr sz="3600" spc="25" dirty="0">
                <a:solidFill>
                  <a:schemeClr val="tx2"/>
                </a:solidFill>
                <a:latin typeface="+mj-lt"/>
              </a:rPr>
              <a:t>U</a:t>
            </a:r>
            <a:r>
              <a:rPr sz="3600" dirty="0">
                <a:solidFill>
                  <a:schemeClr val="tx2"/>
                </a:solidFill>
                <a:latin typeface="+mj-lt"/>
              </a:rPr>
              <a:t>R</a:t>
            </a:r>
            <a:r>
              <a:rPr sz="3600" spc="5" dirty="0">
                <a:solidFill>
                  <a:schemeClr val="tx2"/>
                </a:solidFill>
                <a:latin typeface="+mj-lt"/>
              </a:rPr>
              <a:t> </a:t>
            </a:r>
            <a:r>
              <a:rPr sz="3600" spc="25" dirty="0">
                <a:solidFill>
                  <a:schemeClr val="tx2"/>
                </a:solidFill>
                <a:latin typeface="+mj-lt"/>
              </a:rPr>
              <a:t>S</a:t>
            </a:r>
            <a:r>
              <a:rPr sz="3600" spc="10" dirty="0">
                <a:solidFill>
                  <a:schemeClr val="tx2"/>
                </a:solidFill>
                <a:latin typeface="+mj-lt"/>
              </a:rPr>
              <a:t>O</a:t>
            </a:r>
            <a:r>
              <a:rPr sz="3600" spc="25" dirty="0">
                <a:solidFill>
                  <a:schemeClr val="tx2"/>
                </a:solidFill>
                <a:latin typeface="+mj-lt"/>
              </a:rPr>
              <a:t>LU</a:t>
            </a:r>
            <a:r>
              <a:rPr sz="3600" spc="-35" dirty="0">
                <a:solidFill>
                  <a:schemeClr val="tx2"/>
                </a:solidFill>
                <a:latin typeface="+mj-lt"/>
              </a:rPr>
              <a:t>T</a:t>
            </a:r>
            <a:r>
              <a:rPr sz="3600" spc="-30" dirty="0">
                <a:solidFill>
                  <a:schemeClr val="tx2"/>
                </a:solidFill>
                <a:latin typeface="+mj-lt"/>
              </a:rPr>
              <a:t>I</a:t>
            </a:r>
            <a:r>
              <a:rPr sz="3600" spc="10" dirty="0">
                <a:solidFill>
                  <a:schemeClr val="tx2"/>
                </a:solidFill>
                <a:latin typeface="+mj-lt"/>
              </a:rPr>
              <a:t>O</a:t>
            </a:r>
            <a:r>
              <a:rPr sz="3600" dirty="0">
                <a:solidFill>
                  <a:schemeClr val="tx2"/>
                </a:solidFill>
                <a:latin typeface="+mj-lt"/>
              </a:rPr>
              <a:t>N</a:t>
            </a:r>
            <a:r>
              <a:rPr sz="3600" spc="-345" dirty="0">
                <a:solidFill>
                  <a:schemeClr val="tx2"/>
                </a:solidFill>
                <a:latin typeface="+mj-lt"/>
              </a:rPr>
              <a:t> </a:t>
            </a:r>
            <a:r>
              <a:rPr sz="3600" spc="-35" dirty="0">
                <a:solidFill>
                  <a:schemeClr val="tx2"/>
                </a:solidFill>
                <a:latin typeface="+mj-lt"/>
              </a:rPr>
              <a:t>A</a:t>
            </a:r>
            <a:r>
              <a:rPr sz="3600" spc="-5" dirty="0">
                <a:solidFill>
                  <a:schemeClr val="tx2"/>
                </a:solidFill>
                <a:latin typeface="+mj-lt"/>
              </a:rPr>
              <a:t>N</a:t>
            </a:r>
            <a:r>
              <a:rPr sz="3600" dirty="0">
                <a:solidFill>
                  <a:schemeClr val="tx2"/>
                </a:solidFill>
                <a:latin typeface="+mj-lt"/>
              </a:rPr>
              <a:t>D</a:t>
            </a:r>
            <a:r>
              <a:rPr sz="3600" spc="35" dirty="0">
                <a:solidFill>
                  <a:schemeClr val="tx2"/>
                </a:solidFill>
                <a:latin typeface="+mj-lt"/>
              </a:rPr>
              <a:t> </a:t>
            </a:r>
            <a:r>
              <a:rPr sz="3600" spc="-30" dirty="0">
                <a:solidFill>
                  <a:schemeClr val="tx2"/>
                </a:solidFill>
                <a:latin typeface="+mj-lt"/>
              </a:rPr>
              <a:t>I</a:t>
            </a:r>
            <a:r>
              <a:rPr sz="3600" spc="-35" dirty="0">
                <a:solidFill>
                  <a:schemeClr val="tx2"/>
                </a:solidFill>
                <a:latin typeface="+mj-lt"/>
              </a:rPr>
              <a:t>T</a:t>
            </a:r>
            <a:r>
              <a:rPr sz="3600" dirty="0">
                <a:solidFill>
                  <a:schemeClr val="tx2"/>
                </a:solidFill>
                <a:latin typeface="+mj-lt"/>
              </a:rPr>
              <a:t>S</a:t>
            </a:r>
            <a:r>
              <a:rPr sz="3600" spc="60" dirty="0">
                <a:solidFill>
                  <a:schemeClr val="tx2"/>
                </a:solidFill>
                <a:latin typeface="+mj-lt"/>
              </a:rPr>
              <a:t> </a:t>
            </a:r>
            <a:r>
              <a:rPr sz="3600" spc="-295" dirty="0">
                <a:solidFill>
                  <a:schemeClr val="tx2"/>
                </a:solidFill>
                <a:latin typeface="+mj-lt"/>
              </a:rPr>
              <a:t>V</a:t>
            </a:r>
            <a:r>
              <a:rPr sz="3600" spc="-35" dirty="0">
                <a:solidFill>
                  <a:schemeClr val="tx2"/>
                </a:solidFill>
                <a:latin typeface="+mj-lt"/>
              </a:rPr>
              <a:t>A</a:t>
            </a:r>
            <a:r>
              <a:rPr sz="3600" spc="25" dirty="0">
                <a:solidFill>
                  <a:schemeClr val="tx2"/>
                </a:solidFill>
                <a:latin typeface="+mj-lt"/>
              </a:rPr>
              <a:t>LU</a:t>
            </a:r>
            <a:r>
              <a:rPr sz="3600" dirty="0">
                <a:solidFill>
                  <a:schemeClr val="tx2"/>
                </a:solidFill>
                <a:latin typeface="+mj-lt"/>
              </a:rPr>
              <a:t>E</a:t>
            </a:r>
            <a:r>
              <a:rPr sz="3600" spc="-65" dirty="0">
                <a:solidFill>
                  <a:schemeClr val="tx2"/>
                </a:solidFill>
                <a:latin typeface="+mj-lt"/>
              </a:rPr>
              <a:t> </a:t>
            </a:r>
            <a:r>
              <a:rPr sz="3600" spc="-15" dirty="0">
                <a:solidFill>
                  <a:schemeClr val="tx2"/>
                </a:solidFill>
                <a:latin typeface="+mj-lt"/>
              </a:rPr>
              <a:t>P</a:t>
            </a:r>
            <a:r>
              <a:rPr sz="3600" spc="-30" dirty="0">
                <a:solidFill>
                  <a:schemeClr val="tx2"/>
                </a:solidFill>
                <a:latin typeface="+mj-lt"/>
              </a:rPr>
              <a:t>R</a:t>
            </a:r>
            <a:r>
              <a:rPr sz="3600" spc="10" dirty="0">
                <a:solidFill>
                  <a:schemeClr val="tx2"/>
                </a:solidFill>
                <a:latin typeface="+mj-lt"/>
              </a:rPr>
              <a:t>O</a:t>
            </a:r>
            <a:r>
              <a:rPr sz="3600" spc="-15" dirty="0">
                <a:solidFill>
                  <a:schemeClr val="tx2"/>
                </a:solidFill>
                <a:latin typeface="+mj-lt"/>
              </a:rPr>
              <a:t>P</a:t>
            </a:r>
            <a:r>
              <a:rPr sz="3600" spc="10" dirty="0">
                <a:solidFill>
                  <a:schemeClr val="tx2"/>
                </a:solidFill>
                <a:latin typeface="+mj-lt"/>
              </a:rPr>
              <a:t>O</a:t>
            </a:r>
            <a:r>
              <a:rPr sz="3600" spc="25" dirty="0">
                <a:solidFill>
                  <a:schemeClr val="tx2"/>
                </a:solidFill>
                <a:latin typeface="+mj-lt"/>
              </a:rPr>
              <a:t>S</a:t>
            </a:r>
            <a:r>
              <a:rPr sz="3600" spc="-30" dirty="0">
                <a:solidFill>
                  <a:schemeClr val="tx2"/>
                </a:solidFill>
                <a:latin typeface="+mj-lt"/>
              </a:rPr>
              <a:t>I</a:t>
            </a:r>
            <a:r>
              <a:rPr sz="3600" spc="-35" dirty="0">
                <a:solidFill>
                  <a:schemeClr val="tx2"/>
                </a:solidFill>
                <a:latin typeface="+mj-lt"/>
              </a:rPr>
              <a:t>T</a:t>
            </a:r>
            <a:r>
              <a:rPr sz="3600" spc="-30" dirty="0">
                <a:solidFill>
                  <a:schemeClr val="tx2"/>
                </a:solidFill>
                <a:latin typeface="+mj-lt"/>
              </a:rPr>
              <a:t>I</a:t>
            </a:r>
            <a:r>
              <a:rPr sz="3600" spc="10" dirty="0">
                <a:solidFill>
                  <a:schemeClr val="tx2"/>
                </a:solidFill>
                <a:latin typeface="+mj-lt"/>
              </a:rPr>
              <a:t>O</a:t>
            </a:r>
            <a:r>
              <a:rPr sz="3600" dirty="0">
                <a:solidFill>
                  <a:schemeClr val="tx2"/>
                </a:solidFill>
                <a:latin typeface="+mj-lt"/>
              </a:rPr>
              <a:t>N</a:t>
            </a:r>
            <a:endParaRPr sz="3600" dirty="0">
              <a:solidFill>
                <a:schemeClr val="tx2"/>
              </a:solidFill>
              <a:latin typeface="+mj-lt"/>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2832652" y="2039592"/>
            <a:ext cx="7391400" cy="4062651"/>
          </a:xfrm>
          <a:prstGeom prst="rect">
            <a:avLst/>
          </a:prstGeom>
          <a:noFill/>
        </p:spPr>
        <p:txBody>
          <a:bodyPr wrap="square" rtlCol="0">
            <a:spAutoFit/>
          </a:bodyPr>
          <a:lstStyle/>
          <a:p>
            <a:r>
              <a:rPr lang="en-US" sz="2400" b="1" dirty="0"/>
              <a:t>Solution:</a:t>
            </a:r>
            <a:r>
              <a:rPr lang="en-US" dirty="0"/>
              <a:t> </a:t>
            </a:r>
            <a:r>
              <a:rPr lang="en-US" sz="2400" dirty="0"/>
              <a:t>Implement a comprehensive cybersecurity strategy including detection, prevention, and response protocols tailored to combat keylogger threats.</a:t>
            </a:r>
            <a:endParaRPr lang="en-US" sz="2400" dirty="0"/>
          </a:p>
          <a:p>
            <a:r>
              <a:rPr lang="en-US" sz="2400" b="1" dirty="0"/>
              <a:t>Value Proposition</a:t>
            </a:r>
            <a:r>
              <a:rPr lang="en-US" sz="2400" dirty="0"/>
              <a:t>:</a:t>
            </a:r>
            <a:endParaRPr lang="en-US" sz="2400" dirty="0"/>
          </a:p>
          <a:p>
            <a:pPr marL="285750" indent="-285750">
              <a:lnSpc>
                <a:spcPct val="150000"/>
              </a:lnSpc>
              <a:buFont typeface="Wingdings" panose="05000000000000000000" pitchFamily="2" charset="2"/>
              <a:buChar char="q"/>
            </a:pPr>
            <a:r>
              <a:rPr lang="en-US" sz="2400" dirty="0"/>
              <a:t>Enhanced security.</a:t>
            </a:r>
            <a:endParaRPr lang="en-US" sz="2400" dirty="0"/>
          </a:p>
          <a:p>
            <a:pPr marL="285750" indent="-285750">
              <a:lnSpc>
                <a:spcPct val="150000"/>
              </a:lnSpc>
              <a:buFont typeface="Wingdings" panose="05000000000000000000" pitchFamily="2" charset="2"/>
              <a:buChar char="q"/>
            </a:pPr>
            <a:r>
              <a:rPr lang="en-US" sz="2400" dirty="0"/>
              <a:t>Peace of mind.</a:t>
            </a:r>
            <a:endParaRPr lang="en-US" sz="2400" dirty="0"/>
          </a:p>
          <a:p>
            <a:pPr marL="285750" indent="-285750">
              <a:lnSpc>
                <a:spcPct val="150000"/>
              </a:lnSpc>
              <a:buFont typeface="Wingdings" panose="05000000000000000000" pitchFamily="2" charset="2"/>
              <a:buChar char="q"/>
            </a:pPr>
            <a:r>
              <a:rPr lang="en-US" sz="2400" dirty="0"/>
              <a:t>Compliance and ethics.</a:t>
            </a:r>
            <a:endParaRPr lang="en-US" sz="2400" dirty="0"/>
          </a:p>
          <a:p>
            <a:pPr marL="285750" indent="-285750">
              <a:lnSpc>
                <a:spcPct val="150000"/>
              </a:lnSpc>
              <a:buFont typeface="Wingdings" panose="05000000000000000000" pitchFamily="2" charset="2"/>
              <a:buChar char="q"/>
            </a:pPr>
            <a:r>
              <a:rPr lang="en-US" sz="2400" dirty="0"/>
              <a:t>Efficiency.</a:t>
            </a:r>
            <a:endParaRPr lang="en-US" sz="240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93780"/>
          </a:xfrm>
          <a:prstGeom prst="rect">
            <a:avLst/>
          </a:prstGeom>
        </p:spPr>
        <p:txBody>
          <a:bodyPr vert="horz" wrap="square" lIns="0" tIns="16510" rIns="0" bIns="0" rtlCol="0">
            <a:spAutoFit/>
          </a:bodyPr>
          <a:lstStyle/>
          <a:p>
            <a:pPr marL="12700">
              <a:lnSpc>
                <a:spcPct val="100000"/>
              </a:lnSpc>
              <a:spcBef>
                <a:spcPts val="130"/>
              </a:spcBef>
            </a:pPr>
            <a:r>
              <a:rPr sz="4400" spc="15" dirty="0">
                <a:solidFill>
                  <a:schemeClr val="tx2"/>
                </a:solidFill>
                <a:latin typeface="+mj-lt"/>
              </a:rPr>
              <a:t>THE</a:t>
            </a:r>
            <a:r>
              <a:rPr sz="4400" spc="20" dirty="0">
                <a:solidFill>
                  <a:schemeClr val="tx2"/>
                </a:solidFill>
                <a:latin typeface="+mj-lt"/>
              </a:rPr>
              <a:t> </a:t>
            </a:r>
            <a:r>
              <a:rPr sz="4400" spc="10" dirty="0">
                <a:solidFill>
                  <a:schemeClr val="tx2"/>
                </a:solidFill>
                <a:latin typeface="+mj-lt"/>
              </a:rPr>
              <a:t>WOW</a:t>
            </a:r>
            <a:r>
              <a:rPr sz="4400" spc="85" dirty="0">
                <a:solidFill>
                  <a:schemeClr val="tx2"/>
                </a:solidFill>
                <a:latin typeface="+mj-lt"/>
              </a:rPr>
              <a:t> </a:t>
            </a:r>
            <a:r>
              <a:rPr sz="4400" spc="10" dirty="0">
                <a:solidFill>
                  <a:schemeClr val="tx2"/>
                </a:solidFill>
                <a:latin typeface="+mj-lt"/>
              </a:rPr>
              <a:t>IN</a:t>
            </a:r>
            <a:r>
              <a:rPr sz="4400" spc="-5" dirty="0">
                <a:solidFill>
                  <a:schemeClr val="tx2"/>
                </a:solidFill>
                <a:latin typeface="+mj-lt"/>
              </a:rPr>
              <a:t> </a:t>
            </a:r>
            <a:r>
              <a:rPr sz="4400" spc="15" dirty="0">
                <a:solidFill>
                  <a:schemeClr val="tx2"/>
                </a:solidFill>
                <a:latin typeface="+mj-lt"/>
              </a:rPr>
              <a:t>YOUR</a:t>
            </a:r>
            <a:r>
              <a:rPr sz="4400" spc="-10" dirty="0">
                <a:solidFill>
                  <a:schemeClr val="tx2"/>
                </a:solidFill>
                <a:latin typeface="+mj-lt"/>
              </a:rPr>
              <a:t> </a:t>
            </a:r>
            <a:r>
              <a:rPr sz="4400" spc="20" dirty="0">
                <a:solidFill>
                  <a:schemeClr val="tx2"/>
                </a:solidFill>
                <a:latin typeface="+mj-lt"/>
              </a:rPr>
              <a:t>SOLUTION</a:t>
            </a:r>
            <a:endParaRPr sz="4400" dirty="0">
              <a:solidFill>
                <a:schemeClr val="tx2"/>
              </a:solidFill>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286000" y="1640785"/>
            <a:ext cx="8001000" cy="3359061"/>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IN" sz="2400" b="1" dirty="0"/>
              <a:t>Cutting-edge Detection.</a:t>
            </a:r>
            <a:endParaRPr lang="en-IN" sz="2400" b="1" dirty="0"/>
          </a:p>
          <a:p>
            <a:pPr marL="342900" indent="-342900">
              <a:lnSpc>
                <a:spcPct val="150000"/>
              </a:lnSpc>
              <a:buFont typeface="Wingdings" panose="05000000000000000000" pitchFamily="2" charset="2"/>
              <a:buChar char="q"/>
            </a:pPr>
            <a:r>
              <a:rPr lang="en-IN" sz="2400" b="1" dirty="0"/>
              <a:t>Comprehensive Prevention.</a:t>
            </a:r>
            <a:endParaRPr lang="en-IN" sz="2400" b="1" dirty="0"/>
          </a:p>
          <a:p>
            <a:pPr marL="342900" indent="-342900">
              <a:lnSpc>
                <a:spcPct val="150000"/>
              </a:lnSpc>
              <a:buFont typeface="Wingdings" panose="05000000000000000000" pitchFamily="2" charset="2"/>
              <a:buChar char="q"/>
            </a:pPr>
            <a:r>
              <a:rPr lang="en-IN" sz="2400" b="1" dirty="0"/>
              <a:t>User-Centric Approach.</a:t>
            </a:r>
            <a:endParaRPr lang="en-IN" sz="2400" b="1" dirty="0"/>
          </a:p>
          <a:p>
            <a:pPr marL="342900" indent="-342900">
              <a:lnSpc>
                <a:spcPct val="150000"/>
              </a:lnSpc>
              <a:buFont typeface="Wingdings" panose="05000000000000000000" pitchFamily="2" charset="2"/>
              <a:buChar char="q"/>
            </a:pPr>
            <a:r>
              <a:rPr lang="en-IN" sz="2400" b="1" dirty="0"/>
              <a:t>Ethical Standards.</a:t>
            </a:r>
            <a:endParaRPr lang="en-IN" sz="2400" b="1" dirty="0"/>
          </a:p>
          <a:p>
            <a:pPr marL="342900" indent="-342900">
              <a:lnSpc>
                <a:spcPct val="150000"/>
              </a:lnSpc>
              <a:buFont typeface="Wingdings" panose="05000000000000000000" pitchFamily="2" charset="2"/>
              <a:buChar char="q"/>
            </a:pPr>
            <a:endParaRPr lang="en-IN" sz="2400" b="1" dirty="0"/>
          </a:p>
          <a:p>
            <a:pPr marL="342900" indent="-342900">
              <a:lnSpc>
                <a:spcPct val="150000"/>
              </a:lnSpc>
              <a:buFont typeface="Wingdings" panose="05000000000000000000" pitchFamily="2" charset="2"/>
              <a:buChar char="q"/>
            </a:pPr>
            <a:endParaRPr lang="en-IN" sz="2400" b="1" dirty="0"/>
          </a:p>
        </p:txBody>
      </p:sp>
      <p:sp>
        <p:nvSpPr>
          <p:cNvPr id="16" name="Rectangle 7"/>
          <p:cNvSpPr>
            <a:spLocks noChangeArrowheads="1"/>
          </p:cNvSpPr>
          <p:nvPr/>
        </p:nvSpPr>
        <p:spPr bwMode="auto">
          <a:xfrm>
            <a:off x="2526030" y="4126214"/>
            <a:ext cx="7524750"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rPr>
              <a:t>This approach not only secures against keylogger risks but also sets a new standard in proactive cybersecurity, instilling confidence and peace of mind in our clients.</a:t>
            </a:r>
            <a:endParaRPr kumimoji="0" lang="en-US" altLang="en-US" sz="2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endParaRPr sz="1800"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381000" y="291147"/>
            <a:ext cx="3662679" cy="690574"/>
          </a:xfrm>
          <a:prstGeom prst="rect">
            <a:avLst/>
          </a:prstGeom>
        </p:spPr>
        <p:txBody>
          <a:bodyPr vert="horz" wrap="square" lIns="0" tIns="13335" rIns="0" bIns="0" rtlCol="0">
            <a:spAutoFit/>
          </a:bodyPr>
          <a:lstStyle/>
          <a:p>
            <a:pPr marL="12700">
              <a:lnSpc>
                <a:spcPct val="100000"/>
              </a:lnSpc>
              <a:spcBef>
                <a:spcPts val="105"/>
              </a:spcBef>
            </a:pPr>
            <a:r>
              <a:rPr sz="4400" b="1" spc="15" dirty="0">
                <a:solidFill>
                  <a:schemeClr val="tx2"/>
                </a:solidFill>
                <a:latin typeface="+mj-lt"/>
                <a:cs typeface="Trebuchet MS" panose="020B0603020202020204"/>
              </a:rPr>
              <a:t>M</a:t>
            </a:r>
            <a:r>
              <a:rPr sz="4400" b="1" dirty="0">
                <a:solidFill>
                  <a:schemeClr val="tx2"/>
                </a:solidFill>
                <a:latin typeface="+mj-lt"/>
                <a:cs typeface="Trebuchet MS" panose="020B0603020202020204"/>
              </a:rPr>
              <a:t>O</a:t>
            </a:r>
            <a:r>
              <a:rPr sz="4400" b="1" spc="-15" dirty="0">
                <a:solidFill>
                  <a:schemeClr val="tx2"/>
                </a:solidFill>
                <a:latin typeface="+mj-lt"/>
                <a:cs typeface="Trebuchet MS" panose="020B0603020202020204"/>
              </a:rPr>
              <a:t>D</a:t>
            </a:r>
            <a:r>
              <a:rPr sz="4400" b="1" spc="-35" dirty="0">
                <a:solidFill>
                  <a:schemeClr val="tx2"/>
                </a:solidFill>
                <a:latin typeface="+mj-lt"/>
                <a:cs typeface="Trebuchet MS" panose="020B0603020202020204"/>
              </a:rPr>
              <a:t>E</a:t>
            </a:r>
            <a:r>
              <a:rPr sz="4400" b="1" spc="-30" dirty="0">
                <a:solidFill>
                  <a:schemeClr val="tx2"/>
                </a:solidFill>
                <a:latin typeface="+mj-lt"/>
                <a:cs typeface="Trebuchet MS" panose="020B0603020202020204"/>
              </a:rPr>
              <a:t>LL</a:t>
            </a:r>
            <a:r>
              <a:rPr sz="4400" b="1" spc="-5" dirty="0">
                <a:solidFill>
                  <a:schemeClr val="tx2"/>
                </a:solidFill>
                <a:latin typeface="+mj-lt"/>
                <a:cs typeface="Trebuchet MS" panose="020B0603020202020204"/>
              </a:rPr>
              <a:t>I</a:t>
            </a:r>
            <a:r>
              <a:rPr sz="4400" b="1" spc="30" dirty="0">
                <a:solidFill>
                  <a:schemeClr val="tx2"/>
                </a:solidFill>
                <a:latin typeface="+mj-lt"/>
                <a:cs typeface="Trebuchet MS" panose="020B0603020202020204"/>
              </a:rPr>
              <a:t>N</a:t>
            </a:r>
            <a:r>
              <a:rPr sz="4400" b="1" spc="5" dirty="0">
                <a:solidFill>
                  <a:schemeClr val="tx2"/>
                </a:solidFill>
                <a:latin typeface="+mj-lt"/>
                <a:cs typeface="Trebuchet MS" panose="020B0603020202020204"/>
              </a:rPr>
              <a:t>G</a:t>
            </a:r>
            <a:endParaRPr sz="4400" dirty="0">
              <a:solidFill>
                <a:schemeClr val="tx2"/>
              </a:solidFill>
              <a:latin typeface="+mj-lt"/>
              <a:cs typeface="Trebuchet MS" panose="020B0603020202020204"/>
            </a:endParaRPr>
          </a:p>
        </p:txBody>
      </p:sp>
      <p:sp>
        <p:nvSpPr>
          <p:cNvPr id="10" name="TextBox 9"/>
          <p:cNvSpPr txBox="1"/>
          <p:nvPr/>
        </p:nvSpPr>
        <p:spPr>
          <a:xfrm>
            <a:off x="228600" y="1828800"/>
            <a:ext cx="10058400" cy="2286000"/>
          </a:xfrm>
          <a:prstGeom prst="rect">
            <a:avLst/>
          </a:prstGeom>
          <a:noFill/>
        </p:spPr>
        <p:txBody>
          <a:bodyPr wrap="square" rtlCol="0">
            <a:spAutoFit/>
          </a:bodyPr>
          <a:lstStyle/>
          <a:p>
            <a:endParaRPr lang="en-IN" dirty="0"/>
          </a:p>
        </p:txBody>
      </p:sp>
      <p:sp>
        <p:nvSpPr>
          <p:cNvPr id="12" name="Rectangle 2"/>
          <p:cNvSpPr>
            <a:spLocks noChangeArrowheads="1"/>
          </p:cNvSpPr>
          <p:nvPr/>
        </p:nvSpPr>
        <p:spPr bwMode="auto">
          <a:xfrm>
            <a:off x="381000" y="1610713"/>
            <a:ext cx="96012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Threat Modeling</a:t>
            </a:r>
            <a:r>
              <a:rPr kumimoji="0" lang="en-US" altLang="en-US" sz="1800" b="0" i="0" u="none" strike="noStrike" cap="none" normalizeH="0" baseline="0" dirty="0">
                <a:ln>
                  <a:noFill/>
                </a:ln>
                <a:solidFill>
                  <a:schemeClr val="tx1"/>
                </a:solidFill>
                <a:effectLst/>
                <a:latin typeface="Arial" panose="020B0604020202020204" pitchFamily="34" charset="0"/>
              </a:rPr>
              <a:t>: Identify potential vulnerabilities and attack vectors keyloggers may exploit.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lang="en-US" b="1" dirty="0"/>
              <a:t>Detection Model</a:t>
            </a:r>
            <a:r>
              <a:rPr lang="en-US" dirty="0"/>
              <a:t>: Implement algorithms and tools to detect keylogger presence based on behavioral patterns and anomalies.</a:t>
            </a:r>
            <a:endParaRPr lang="en-US" dirty="0"/>
          </a:p>
          <a:p>
            <a:pPr marL="0" marR="0" lvl="0" indent="0" algn="l" defTabSz="914400" rtl="0" eaLnBrk="0" fontAlgn="base" latinLnBrk="0" hangingPunct="0">
              <a:lnSpc>
                <a:spcPct val="100000"/>
              </a:lnSpc>
              <a:spcBef>
                <a:spcPct val="0"/>
              </a:spcBef>
              <a:spcAft>
                <a:spcPct val="0"/>
              </a:spcAft>
              <a:buClrTx/>
              <a:buSzTx/>
              <a:buFontTx/>
              <a:buChar char="•"/>
            </a:pPr>
            <a:r>
              <a:rPr lang="en-US" b="1" dirty="0"/>
              <a:t>Prevention Model</a:t>
            </a:r>
            <a:r>
              <a:rPr lang="en-US" dirty="0"/>
              <a:t>: Develop strategies such as software updates, network monitoring, and user education to prevent keylogger installation and operation.</a:t>
            </a:r>
            <a:endParaRPr lang="en-US" dirty="0"/>
          </a:p>
          <a:p>
            <a:pPr marL="0" marR="0" lvl="0" indent="0" algn="l" defTabSz="914400" rtl="0" eaLnBrk="0" fontAlgn="base" latinLnBrk="0" hangingPunct="0">
              <a:lnSpc>
                <a:spcPct val="100000"/>
              </a:lnSpc>
              <a:spcBef>
                <a:spcPct val="0"/>
              </a:spcBef>
              <a:spcAft>
                <a:spcPct val="0"/>
              </a:spcAft>
              <a:buClrTx/>
              <a:buSzTx/>
              <a:buFontTx/>
              <a:buChar char="•"/>
            </a:pPr>
            <a:r>
              <a:rPr lang="en-US" b="1" dirty="0"/>
              <a:t>Response Model</a:t>
            </a:r>
            <a:r>
              <a:rPr lang="en-US" dirty="0"/>
              <a:t>: Establish protocols for immediate action upon keylogger detection, including isolation, removal, and system recovery.</a:t>
            </a:r>
            <a:endParaRPr lang="en-US" dirty="0"/>
          </a:p>
          <a:p>
            <a:pPr marL="0" marR="0" lvl="0" indent="0" algn="l" defTabSz="914400" rtl="0" eaLnBrk="0" fontAlgn="base" latinLnBrk="0" hangingPunct="0">
              <a:lnSpc>
                <a:spcPct val="100000"/>
              </a:lnSpc>
              <a:spcBef>
                <a:spcPct val="0"/>
              </a:spcBef>
              <a:spcAft>
                <a:spcPct val="0"/>
              </a:spcAft>
              <a:buClrTx/>
              <a:buSzTx/>
            </a:pPr>
            <a:r>
              <a:rPr lang="en-US" dirty="0"/>
              <a:t>              </a:t>
            </a:r>
            <a:r>
              <a:rPr lang="en-US" sz="2000" dirty="0"/>
              <a:t>This modeling framework ensures a proactive and comprehensive approach to mitigating keylogger threats , enhancing overall cybersecurity posture.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lang="en-US" sz="2000" dirty="0"/>
              <a:t>threats, enhancing overall cybersecurity posture.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4898</Words>
  <Application>WPS Presentation</Application>
  <PresentationFormat>Widescreen</PresentationFormat>
  <Paragraphs>161</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Trebuchet MS</vt:lpstr>
      <vt:lpstr>Calibri</vt:lpstr>
      <vt:lpstr>Microsoft YaHei</vt:lpstr>
      <vt:lpstr>Arial Unicode MS</vt:lpstr>
      <vt:lpstr>Office Theme</vt:lpstr>
      <vt:lpstr>SYED AYESHA BEGUM</vt:lpstr>
      <vt:lpstr>KEYLOGGER AND SECURITY</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lpstr>Project link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Irshad</dc:creator>
  <cp:lastModifiedBy>Kavya Bammidi</cp:lastModifiedBy>
  <cp:revision>6</cp:revision>
  <dcterms:created xsi:type="dcterms:W3CDTF">2024-06-03T05:48:00Z</dcterms:created>
  <dcterms:modified xsi:type="dcterms:W3CDTF">2024-06-16T11:26:19Z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CAEA16329542483C89A456F0ABEB19CE_13</vt:lpwstr>
  </property>
  <property fmtid="{D5CDD505-2E9C-101B-9397-08002B2CF9AE}" pid="5" name="KSOProductBuildVer">
    <vt:lpwstr>1033-12.2.0.13472</vt:lpwstr>
  </property>
</Properties>
</file>