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6" r:id="rId3"/>
    <p:sldId id="271" r:id="rId4"/>
    <p:sldId id="278" r:id="rId5"/>
    <p:sldId id="272" r:id="rId6"/>
    <p:sldId id="270" r:id="rId7"/>
    <p:sldId id="273" r:id="rId8"/>
    <p:sldId id="274" r:id="rId9"/>
    <p:sldId id="267" r:id="rId10"/>
    <p:sldId id="277"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74"/>
  </p:normalViewPr>
  <p:slideViewPr>
    <p:cSldViewPr snapToGrid="0" snapToObjects="1">
      <p:cViewPr varScale="1">
        <p:scale>
          <a:sx n="103" d="100"/>
          <a:sy n="103" d="100"/>
        </p:scale>
        <p:origin x="100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4">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7AE-F246-9F0B-4650A589A2AF}"/>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7AE-F246-9F0B-4650A589A2AF}"/>
            </c:ext>
          </c:extLst>
        </c:ser>
        <c:ser>
          <c:idx val="2"/>
          <c:order val="2"/>
          <c:tx>
            <c:strRef>
              <c:f>Sheet1!$D$1</c:f>
              <c:strCache>
                <c:ptCount val="1"/>
                <c:pt idx="0">
                  <c:v>Series 3</c:v>
                </c:pt>
              </c:strCache>
            </c:strRef>
          </c:tx>
          <c:spPr>
            <a:solidFill>
              <a:schemeClr val="accent4">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7AE-F246-9F0B-4650A589A2AF}"/>
            </c:ext>
          </c:extLst>
        </c:ser>
        <c:dLbls>
          <c:showLegendKey val="0"/>
          <c:showVal val="0"/>
          <c:showCatName val="0"/>
          <c:showSerName val="0"/>
          <c:showPercent val="0"/>
          <c:showBubbleSize val="0"/>
        </c:dLbls>
        <c:gapWidth val="219"/>
        <c:overlap val="-27"/>
        <c:axId val="536915840"/>
        <c:axId val="151183648"/>
      </c:barChart>
      <c:catAx>
        <c:axId val="53691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183648"/>
        <c:crosses val="autoZero"/>
        <c:auto val="1"/>
        <c:lblAlgn val="ctr"/>
        <c:lblOffset val="100"/>
        <c:noMultiLvlLbl val="0"/>
      </c:catAx>
      <c:valAx>
        <c:axId val="15118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91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4">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7AE-F246-9F0B-4650A589A2AF}"/>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7AE-F246-9F0B-4650A589A2AF}"/>
            </c:ext>
          </c:extLst>
        </c:ser>
        <c:ser>
          <c:idx val="2"/>
          <c:order val="2"/>
          <c:tx>
            <c:strRef>
              <c:f>Sheet1!$D$1</c:f>
              <c:strCache>
                <c:ptCount val="1"/>
                <c:pt idx="0">
                  <c:v>Series 3</c:v>
                </c:pt>
              </c:strCache>
            </c:strRef>
          </c:tx>
          <c:spPr>
            <a:solidFill>
              <a:schemeClr val="accent4">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7AE-F246-9F0B-4650A589A2AF}"/>
            </c:ext>
          </c:extLst>
        </c:ser>
        <c:dLbls>
          <c:showLegendKey val="0"/>
          <c:showVal val="0"/>
          <c:showCatName val="0"/>
          <c:showSerName val="0"/>
          <c:showPercent val="0"/>
          <c:showBubbleSize val="0"/>
        </c:dLbls>
        <c:gapWidth val="219"/>
        <c:overlap val="-27"/>
        <c:axId val="536915840"/>
        <c:axId val="151183648"/>
      </c:barChart>
      <c:catAx>
        <c:axId val="53691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183648"/>
        <c:crosses val="autoZero"/>
        <c:auto val="1"/>
        <c:lblAlgn val="ctr"/>
        <c:lblOffset val="100"/>
        <c:noMultiLvlLbl val="0"/>
      </c:catAx>
      <c:valAx>
        <c:axId val="15118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91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4">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DE6-48FD-BD7B-FA8CAD597AE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DE6-48FD-BD7B-FA8CAD597AEA}"/>
            </c:ext>
          </c:extLst>
        </c:ser>
        <c:ser>
          <c:idx val="2"/>
          <c:order val="2"/>
          <c:tx>
            <c:strRef>
              <c:f>Sheet1!$D$1</c:f>
              <c:strCache>
                <c:ptCount val="1"/>
                <c:pt idx="0">
                  <c:v>Series 3</c:v>
                </c:pt>
              </c:strCache>
            </c:strRef>
          </c:tx>
          <c:spPr>
            <a:solidFill>
              <a:schemeClr val="accent4">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DE6-48FD-BD7B-FA8CAD597AEA}"/>
            </c:ext>
          </c:extLst>
        </c:ser>
        <c:dLbls>
          <c:showLegendKey val="0"/>
          <c:showVal val="0"/>
          <c:showCatName val="0"/>
          <c:showSerName val="0"/>
          <c:showPercent val="0"/>
          <c:showBubbleSize val="0"/>
        </c:dLbls>
        <c:gapWidth val="219"/>
        <c:overlap val="-27"/>
        <c:axId val="536915840"/>
        <c:axId val="151183648"/>
      </c:barChart>
      <c:catAx>
        <c:axId val="53691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183648"/>
        <c:crosses val="autoZero"/>
        <c:auto val="1"/>
        <c:lblAlgn val="ctr"/>
        <c:lblOffset val="100"/>
        <c:noMultiLvlLbl val="0"/>
      </c:catAx>
      <c:valAx>
        <c:axId val="15118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91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_rels/drawing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drawing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B2DBED32-6229-E102-7465-729A59A57C2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60400" y="0"/>
          <a:ext cx="4627563" cy="365442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B2DBED32-6229-E102-7465-729A59A57C2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627563" cy="3654425"/>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F22B86FF-40FD-48F0-B9CB-6A99AE4B616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4627563" cy="3654425"/>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B2DBED32-6229-E102-7465-729A59A57C2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627563" cy="3654425"/>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DB775D63-1FCC-06B7-D139-3BC31D51698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6911939" cy="5845047"/>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4/2/2023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shiva.ram8639/viz/Book1_16804727755470/Dashboard1?publish=yes" TargetMode="External"/><Relationship Id="rId2" Type="http://schemas.openxmlformats.org/officeDocument/2006/relationships/image" Target="../media/image12.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26288" y="-256971"/>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Group 2 </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a:xfrm>
            <a:off x="710288" y="1982044"/>
            <a:ext cx="7886700" cy="562570"/>
          </a:xfrm>
        </p:spPr>
        <p:txBody>
          <a:bodyPr>
            <a:normAutofit/>
          </a:bodyPr>
          <a:lstStyle/>
          <a:p>
            <a:r>
              <a:rPr lang="en-US" dirty="0"/>
              <a:t>Course Project</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a:xfrm>
            <a:off x="623888" y="2452050"/>
            <a:ext cx="7886700" cy="2254913"/>
          </a:xfrm>
        </p:spPr>
        <p:txBody>
          <a:bodyPr/>
          <a:lstStyle/>
          <a:p>
            <a:r>
              <a:rPr lang="en-US" dirty="0"/>
              <a:t>Sreeja </a:t>
            </a:r>
            <a:r>
              <a:rPr lang="en-US" dirty="0" err="1"/>
              <a:t>Katanguri</a:t>
            </a:r>
            <a:br>
              <a:rPr lang="en-US" dirty="0"/>
            </a:br>
            <a:r>
              <a:rPr lang="en-US" dirty="0"/>
              <a:t>Kavya Reddy </a:t>
            </a:r>
            <a:r>
              <a:rPr lang="en-US" dirty="0" err="1"/>
              <a:t>Basupalli</a:t>
            </a:r>
            <a:br>
              <a:rPr lang="en-US" dirty="0"/>
            </a:br>
            <a:r>
              <a:rPr lang="en-US" dirty="0"/>
              <a:t>Bhanu Nithin Yadav Manne</a:t>
            </a:r>
            <a:br>
              <a:rPr lang="en-US" dirty="0"/>
            </a:br>
            <a:r>
              <a:rPr lang="en-US" dirty="0"/>
              <a:t>Shivaram Reddy </a:t>
            </a:r>
            <a:r>
              <a:rPr lang="en-US" dirty="0" err="1"/>
              <a:t>Vudumuala</a:t>
            </a:r>
            <a:br>
              <a:rPr lang="en-US" dirty="0"/>
            </a:br>
            <a:r>
              <a:rPr lang="en-US" dirty="0"/>
              <a:t>Nithin Reddy </a:t>
            </a:r>
            <a:r>
              <a:rPr lang="en-US" dirty="0" err="1"/>
              <a:t>Muduganti</a:t>
            </a:r>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F8BE-3EF4-E91F-C9B2-0FCE1F6E4864}"/>
              </a:ext>
            </a:extLst>
          </p:cNvPr>
          <p:cNvSpPr>
            <a:spLocks noGrp="1"/>
          </p:cNvSpPr>
          <p:nvPr>
            <p:ph type="title"/>
          </p:nvPr>
        </p:nvSpPr>
        <p:spPr/>
        <p:txBody>
          <a:bodyPr/>
          <a:lstStyle/>
          <a:p>
            <a:r>
              <a:rPr lang="en-US" dirty="0"/>
              <a:t>Thank you</a:t>
            </a:r>
          </a:p>
        </p:txBody>
      </p:sp>
      <p:pic>
        <p:nvPicPr>
          <p:cNvPr id="3" name="Picture 2">
            <a:extLst>
              <a:ext uri="{FF2B5EF4-FFF2-40B4-BE49-F238E27FC236}">
                <a16:creationId xmlns:a16="http://schemas.microsoft.com/office/drawing/2014/main" id="{AE246452-4321-90BF-B79C-19B0737E005D}"/>
              </a:ext>
            </a:extLst>
          </p:cNvPr>
          <p:cNvPicPr>
            <a:picLocks noChangeAspect="1"/>
          </p:cNvPicPr>
          <p:nvPr/>
        </p:nvPicPr>
        <p:blipFill>
          <a:blip r:embed="rId2"/>
          <a:stretch>
            <a:fillRect/>
          </a:stretch>
        </p:blipFill>
        <p:spPr>
          <a:xfrm>
            <a:off x="0" y="4631474"/>
            <a:ext cx="9144000" cy="5143500"/>
          </a:xfrm>
          <a:prstGeom prst="rect">
            <a:avLst/>
          </a:prstGeom>
        </p:spPr>
      </p:pic>
    </p:spTree>
    <p:extLst>
      <p:ext uri="{BB962C8B-B14F-4D97-AF65-F5344CB8AC3E}">
        <p14:creationId xmlns:p14="http://schemas.microsoft.com/office/powerpoint/2010/main" val="375075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EED5-9EDE-239E-F07C-F231B7331EC7}"/>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A2EE5652-F7F0-BED2-CC77-A87B560A0EDB}"/>
              </a:ext>
            </a:extLst>
          </p:cNvPr>
          <p:cNvSpPr>
            <a:spLocks noGrp="1"/>
          </p:cNvSpPr>
          <p:nvPr>
            <p:ph idx="1"/>
          </p:nvPr>
        </p:nvSpPr>
        <p:spPr/>
        <p:txBody>
          <a:bodyPr>
            <a:normAutofit lnSpcReduction="10000"/>
          </a:bodyPr>
          <a:lstStyle/>
          <a:p>
            <a:r>
              <a:rPr lang="en-US" dirty="0"/>
              <a:t>In order to encourage reinvestment in housing, neighborhoods, commercial corridors, business development, and education and workforce development in St. Petersburg, the South St. Petersburg Community Redevelopment Area (CRA) was established in 2015. </a:t>
            </a:r>
          </a:p>
          <a:p>
            <a:r>
              <a:rPr lang="en-US" dirty="0"/>
              <a:t>The city wants to comprehend past trends in public and private investments since 2015 because it is now creating a Commercial Corridor Planning Program to fund planning and infrastructure enhancements. In order to affect the city's investment plan in the targeted areas of interest, the initiative requires students to study and publish pertinent data.</a:t>
            </a:r>
            <a:endParaRPr lang="en-IN" dirty="0"/>
          </a:p>
        </p:txBody>
      </p:sp>
    </p:spTree>
    <p:extLst>
      <p:ext uri="{BB962C8B-B14F-4D97-AF65-F5344CB8AC3E}">
        <p14:creationId xmlns:p14="http://schemas.microsoft.com/office/powerpoint/2010/main" val="299256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75352"/>
            <a:ext cx="7886700" cy="1070568"/>
          </a:xfrm>
        </p:spPr>
        <p:txBody>
          <a:bodyPr/>
          <a:lstStyle/>
          <a:p>
            <a:r>
              <a:rPr lang="en-US" dirty="0"/>
              <a:t>Business Problem</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904999"/>
            <a:ext cx="7886700" cy="2727723"/>
          </a:xfrm>
        </p:spPr>
        <p:txBody>
          <a:bodyPr/>
          <a:lstStyle/>
          <a:p>
            <a:r>
              <a:rPr lang="en-US" dirty="0"/>
              <a:t>Analyze the size of properties on the commercial corridors according to land size and the number of properties. &amp; Analyze the impact of public investments, e.g., CRA grants, on properties in the corridor.</a:t>
            </a:r>
          </a:p>
        </p:txBody>
      </p:sp>
    </p:spTree>
    <p:extLst>
      <p:ext uri="{BB962C8B-B14F-4D97-AF65-F5344CB8AC3E}">
        <p14:creationId xmlns:p14="http://schemas.microsoft.com/office/powerpoint/2010/main" val="318393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2F60-B05B-28C1-AA39-163A1C4B06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B67920-2585-D8A5-D999-8E5AC9E7C7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4FF4457-1CC3-2378-ACA5-BB9C7D9AFFE5}"/>
              </a:ext>
            </a:extLst>
          </p:cNvPr>
          <p:cNvPicPr>
            <a:picLocks noChangeAspect="1"/>
          </p:cNvPicPr>
          <p:nvPr/>
        </p:nvPicPr>
        <p:blipFill>
          <a:blip r:embed="rId2"/>
          <a:stretch>
            <a:fillRect/>
          </a:stretch>
        </p:blipFill>
        <p:spPr>
          <a:xfrm>
            <a:off x="394010" y="575352"/>
            <a:ext cx="8121340" cy="4343561"/>
          </a:xfrm>
          <a:prstGeom prst="rect">
            <a:avLst/>
          </a:prstGeom>
        </p:spPr>
      </p:pic>
    </p:spTree>
    <p:extLst>
      <p:ext uri="{BB962C8B-B14F-4D97-AF65-F5344CB8AC3E}">
        <p14:creationId xmlns:p14="http://schemas.microsoft.com/office/powerpoint/2010/main" val="26471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Business Research Questions.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b="0" i="0" dirty="0">
                <a:effectLst/>
                <a:latin typeface="Arial" panose="020B0604020202020204" pitchFamily="34" charset="0"/>
              </a:rPr>
              <a:t>a. What is the total land square footage/acreage of each</a:t>
            </a:r>
            <a:br>
              <a:rPr lang="en-US" dirty="0"/>
            </a:br>
            <a:r>
              <a:rPr lang="en-US" b="0" i="0" dirty="0">
                <a:effectLst/>
                <a:latin typeface="Arial" panose="020B0604020202020204" pitchFamily="34" charset="0"/>
              </a:rPr>
              <a:t>commercial corridor?</a:t>
            </a:r>
            <a:br>
              <a:rPr lang="en-US" dirty="0"/>
            </a:br>
            <a:r>
              <a:rPr lang="en-US" b="0" i="0" dirty="0">
                <a:effectLst/>
                <a:latin typeface="Arial" panose="020B0604020202020204" pitchFamily="34" charset="0"/>
              </a:rPr>
              <a:t>b. How many unique properties are on each commercial</a:t>
            </a:r>
            <a:br>
              <a:rPr lang="en-US" dirty="0"/>
            </a:br>
            <a:r>
              <a:rPr lang="en-US" b="0" i="0" dirty="0">
                <a:effectLst/>
                <a:latin typeface="Arial" panose="020B0604020202020204" pitchFamily="34" charset="0"/>
              </a:rPr>
              <a:t>corridor?</a:t>
            </a:r>
            <a:br>
              <a:rPr lang="en-US" dirty="0"/>
            </a:br>
            <a:r>
              <a:rPr lang="en-US" b="0" i="0" dirty="0">
                <a:effectLst/>
                <a:latin typeface="Arial" panose="020B0604020202020204" pitchFamily="34" charset="0"/>
              </a:rPr>
              <a:t>c. What percent of commercial properties on any</a:t>
            </a:r>
            <a:br>
              <a:rPr lang="en-US" dirty="0"/>
            </a:br>
            <a:r>
              <a:rPr lang="en-US" dirty="0"/>
              <a:t>the </a:t>
            </a:r>
            <a:r>
              <a:rPr lang="en-US" b="0" i="0" dirty="0">
                <a:effectLst/>
                <a:latin typeface="Arial" panose="020B0604020202020204" pitchFamily="34" charset="0"/>
              </a:rPr>
              <a:t>commercial corridor that took out building permits for</a:t>
            </a:r>
            <a:br>
              <a:rPr lang="en-US" dirty="0"/>
            </a:br>
            <a:r>
              <a:rPr lang="en-US" b="0" i="0" dirty="0">
                <a:effectLst/>
                <a:latin typeface="Arial" panose="020B0604020202020204" pitchFamily="34" charset="0"/>
              </a:rPr>
              <a:t>renovations were awarded CRA Grants?</a:t>
            </a:r>
            <a:endParaRPr lang="en-US" dirty="0"/>
          </a:p>
        </p:txBody>
      </p:sp>
    </p:spTree>
    <p:extLst>
      <p:ext uri="{BB962C8B-B14F-4D97-AF65-F5344CB8AC3E}">
        <p14:creationId xmlns:p14="http://schemas.microsoft.com/office/powerpoint/2010/main" val="334909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29B3-AB1A-0B4D-ACBA-0AE1AEFF0580}"/>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0F355F54-6308-A746-806C-72BC7F319673}"/>
              </a:ext>
            </a:extLst>
          </p:cNvPr>
          <p:cNvSpPr>
            <a:spLocks noGrp="1"/>
          </p:cNvSpPr>
          <p:nvPr>
            <p:ph type="title"/>
          </p:nvPr>
        </p:nvSpPr>
        <p:spPr/>
        <p:txBody>
          <a:bodyPr>
            <a:noAutofit/>
          </a:bodyPr>
          <a:lstStyle/>
          <a:p>
            <a:r>
              <a:rPr lang="en-US" sz="1200" dirty="0"/>
              <a:t>Total land square footage/acreage of each commercial corridor</a:t>
            </a:r>
          </a:p>
        </p:txBody>
      </p:sp>
      <p:sp>
        <p:nvSpPr>
          <p:cNvPr id="3" name="Text Placeholder 2">
            <a:extLst>
              <a:ext uri="{FF2B5EF4-FFF2-40B4-BE49-F238E27FC236}">
                <a16:creationId xmlns:a16="http://schemas.microsoft.com/office/drawing/2014/main" id="{D6D52665-C228-A040-A168-A6DF55B92350}"/>
              </a:ext>
            </a:extLst>
          </p:cNvPr>
          <p:cNvSpPr>
            <a:spLocks noGrp="1"/>
          </p:cNvSpPr>
          <p:nvPr>
            <p:ph type="body" sz="half" idx="2"/>
          </p:nvPr>
        </p:nvSpPr>
        <p:spPr/>
        <p:txBody>
          <a:bodyPr/>
          <a:lstStyle/>
          <a:p>
            <a:endParaRPr lang="en-US" dirty="0"/>
          </a:p>
          <a:p>
            <a:r>
              <a:rPr lang="en-US" dirty="0"/>
              <a:t>The total land square value of each corridor is calculated and visualized.</a:t>
            </a:r>
            <a:br>
              <a:rPr lang="en-US" dirty="0"/>
            </a:br>
            <a:br>
              <a:rPr lang="en-US" dirty="0"/>
            </a:br>
            <a:r>
              <a:rPr lang="en-US" dirty="0"/>
              <a:t>The 34th street corridor has the highest land footage value, followed by the central corridor, according to our analysis of the land square footage of each corridor.</a:t>
            </a:r>
            <a:br>
              <a:rPr lang="en-US" dirty="0"/>
            </a:br>
            <a:endParaRPr lang="en-US" dirty="0"/>
          </a:p>
        </p:txBody>
      </p:sp>
      <p:graphicFrame>
        <p:nvGraphicFramePr>
          <p:cNvPr id="5" name="Chart Placeholder 4">
            <a:extLst>
              <a:ext uri="{FF2B5EF4-FFF2-40B4-BE49-F238E27FC236}">
                <a16:creationId xmlns:a16="http://schemas.microsoft.com/office/drawing/2014/main" id="{8E80113B-CC48-5640-80A5-B194B0787440}"/>
              </a:ext>
            </a:extLst>
          </p:cNvPr>
          <p:cNvGraphicFramePr>
            <a:graphicFrameLocks noGrp="1"/>
          </p:cNvGraphicFramePr>
          <p:nvPr>
            <p:ph type="chart" sz="quarter" idx="14"/>
            <p:extLst>
              <p:ext uri="{D42A27DB-BD31-4B8C-83A1-F6EECF244321}">
                <p14:modId xmlns:p14="http://schemas.microsoft.com/office/powerpoint/2010/main" val="1769902292"/>
              </p:ext>
            </p:extLst>
          </p:nvPr>
        </p:nvGraphicFramePr>
        <p:xfrm>
          <a:off x="660400" y="741363"/>
          <a:ext cx="4627563" cy="3654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003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29B3-AB1A-0B4D-ACBA-0AE1AEFF0580}"/>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0F355F54-6308-A746-806C-72BC7F319673}"/>
              </a:ext>
            </a:extLst>
          </p:cNvPr>
          <p:cNvSpPr>
            <a:spLocks noGrp="1"/>
          </p:cNvSpPr>
          <p:nvPr>
            <p:ph type="title"/>
          </p:nvPr>
        </p:nvSpPr>
        <p:spPr/>
        <p:txBody>
          <a:bodyPr>
            <a:noAutofit/>
          </a:bodyPr>
          <a:lstStyle/>
          <a:p>
            <a:r>
              <a:rPr lang="en-US" sz="1200" dirty="0"/>
              <a:t>Unique properties on each commercial corridor</a:t>
            </a:r>
          </a:p>
        </p:txBody>
      </p:sp>
      <p:sp>
        <p:nvSpPr>
          <p:cNvPr id="3" name="Text Placeholder 2">
            <a:extLst>
              <a:ext uri="{FF2B5EF4-FFF2-40B4-BE49-F238E27FC236}">
                <a16:creationId xmlns:a16="http://schemas.microsoft.com/office/drawing/2014/main" id="{D6D52665-C228-A040-A168-A6DF55B92350}"/>
              </a:ext>
            </a:extLst>
          </p:cNvPr>
          <p:cNvSpPr>
            <a:spLocks noGrp="1"/>
          </p:cNvSpPr>
          <p:nvPr>
            <p:ph type="body" sz="half" idx="2"/>
          </p:nvPr>
        </p:nvSpPr>
        <p:spPr/>
        <p:txBody>
          <a:bodyPr/>
          <a:lstStyle/>
          <a:p>
            <a:endParaRPr lang="en-US" dirty="0"/>
          </a:p>
          <a:p>
            <a:r>
              <a:rPr lang="en-US" dirty="0"/>
              <a:t>Each business corridor contains a large number of properties, all of which have a different set of usage characteristics. After the study is complete, we may interpret the data to show that 34th Street has a lot of distinctive properties, which will provide the public with useful information about the properties they can invest in.</a:t>
            </a:r>
          </a:p>
        </p:txBody>
      </p:sp>
      <p:graphicFrame>
        <p:nvGraphicFramePr>
          <p:cNvPr id="5" name="Chart Placeholder 4">
            <a:extLst>
              <a:ext uri="{FF2B5EF4-FFF2-40B4-BE49-F238E27FC236}">
                <a16:creationId xmlns:a16="http://schemas.microsoft.com/office/drawing/2014/main" id="{8E80113B-CC48-5640-80A5-B194B0787440}"/>
              </a:ext>
            </a:extLst>
          </p:cNvPr>
          <p:cNvGraphicFramePr>
            <a:graphicFrameLocks noGrp="1"/>
          </p:cNvGraphicFramePr>
          <p:nvPr>
            <p:ph type="chart" sz="quarter" idx="14"/>
            <p:extLst>
              <p:ext uri="{D42A27DB-BD31-4B8C-83A1-F6EECF244321}">
                <p14:modId xmlns:p14="http://schemas.microsoft.com/office/powerpoint/2010/main" val="2927298286"/>
              </p:ext>
            </p:extLst>
          </p:nvPr>
        </p:nvGraphicFramePr>
        <p:xfrm>
          <a:off x="660400" y="741363"/>
          <a:ext cx="4627563" cy="3654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528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29B3-AB1A-0B4D-ACBA-0AE1AEFF0580}"/>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0F355F54-6308-A746-806C-72BC7F319673}"/>
              </a:ext>
            </a:extLst>
          </p:cNvPr>
          <p:cNvSpPr>
            <a:spLocks noGrp="1"/>
          </p:cNvSpPr>
          <p:nvPr>
            <p:ph type="title"/>
          </p:nvPr>
        </p:nvSpPr>
        <p:spPr/>
        <p:txBody>
          <a:bodyPr>
            <a:noAutofit/>
          </a:bodyPr>
          <a:lstStyle/>
          <a:p>
            <a:r>
              <a:rPr lang="en-US" sz="1200" b="0" dirty="0"/>
              <a:t>P</a:t>
            </a:r>
            <a:r>
              <a:rPr lang="en-US" sz="1200" b="0" i="0" dirty="0">
                <a:effectLst/>
                <a:latin typeface="Arial" panose="020B0604020202020204" pitchFamily="34" charset="0"/>
              </a:rPr>
              <a:t>ercent of commercial properties on any</a:t>
            </a:r>
            <a:br>
              <a:rPr lang="en-US" sz="1200" dirty="0"/>
            </a:br>
            <a:r>
              <a:rPr lang="en-US" sz="1200" dirty="0"/>
              <a:t>the </a:t>
            </a:r>
            <a:r>
              <a:rPr lang="en-US" sz="1200" b="0" i="0" dirty="0">
                <a:effectLst/>
                <a:latin typeface="Arial" panose="020B0604020202020204" pitchFamily="34" charset="0"/>
              </a:rPr>
              <a:t>commercial corridor that took out building permits for renovations were awarded CRA Grants</a:t>
            </a:r>
            <a:endParaRPr lang="en-US" sz="1200" dirty="0"/>
          </a:p>
        </p:txBody>
      </p:sp>
      <p:sp>
        <p:nvSpPr>
          <p:cNvPr id="3" name="Text Placeholder 2">
            <a:extLst>
              <a:ext uri="{FF2B5EF4-FFF2-40B4-BE49-F238E27FC236}">
                <a16:creationId xmlns:a16="http://schemas.microsoft.com/office/drawing/2014/main" id="{D6D52665-C228-A040-A168-A6DF55B92350}"/>
              </a:ext>
            </a:extLst>
          </p:cNvPr>
          <p:cNvSpPr>
            <a:spLocks noGrp="1"/>
          </p:cNvSpPr>
          <p:nvPr>
            <p:ph type="body" sz="half" idx="2"/>
          </p:nvPr>
        </p:nvSpPr>
        <p:spPr/>
        <p:txBody>
          <a:bodyPr/>
          <a:lstStyle/>
          <a:p>
            <a:r>
              <a:rPr lang="en-US" dirty="0"/>
              <a:t>When compared to the other city corridors, only a tiny number of commercial properties have received CRA subsidies. Here, the Central Avenue corridor has the highest percentage of CRA grants, followed by the 34th Street corridor. It will also give the general public useful information they may use to decide where and in which properties to invest in the future.</a:t>
            </a:r>
          </a:p>
        </p:txBody>
      </p:sp>
      <p:graphicFrame>
        <p:nvGraphicFramePr>
          <p:cNvPr id="8" name="Chart Placeholder 4">
            <a:extLst>
              <a:ext uri="{FF2B5EF4-FFF2-40B4-BE49-F238E27FC236}">
                <a16:creationId xmlns:a16="http://schemas.microsoft.com/office/drawing/2014/main" id="{92600CFC-C229-68BA-E803-9EF850FC1603}"/>
              </a:ext>
            </a:extLst>
          </p:cNvPr>
          <p:cNvGraphicFramePr>
            <a:graphicFrameLocks noGrp="1"/>
          </p:cNvGraphicFramePr>
          <p:nvPr>
            <p:ph type="chart" sz="quarter" idx="14"/>
            <p:extLst>
              <p:ext uri="{D42A27DB-BD31-4B8C-83A1-F6EECF244321}">
                <p14:modId xmlns:p14="http://schemas.microsoft.com/office/powerpoint/2010/main" val="367909268"/>
              </p:ext>
            </p:extLst>
          </p:nvPr>
        </p:nvGraphicFramePr>
        <p:xfrm>
          <a:off x="660400" y="741363"/>
          <a:ext cx="4627563" cy="3654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627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EFAB9C0C-D6E1-38E5-AAFF-7E7A390333EF}"/>
              </a:ext>
            </a:extLst>
          </p:cNvPr>
          <p:cNvSpPr txBox="1"/>
          <p:nvPr/>
        </p:nvSpPr>
        <p:spPr>
          <a:xfrm>
            <a:off x="1211766" y="1702893"/>
            <a:ext cx="5675970" cy="3000821"/>
          </a:xfrm>
          <a:prstGeom prst="rect">
            <a:avLst/>
          </a:prstGeom>
          <a:noFill/>
        </p:spPr>
        <p:txBody>
          <a:bodyPr wrap="square">
            <a:spAutoFit/>
          </a:bodyPr>
          <a:lstStyle/>
          <a:p>
            <a:r>
              <a:rPr lang="en-US" b="0" i="0" u="none" strike="noStrike" dirty="0">
                <a:solidFill>
                  <a:schemeClr val="bg1"/>
                </a:solidFill>
                <a:effectLst/>
                <a:latin typeface="YAD_cUhqUyg 0"/>
              </a:rPr>
              <a:t>Our project’s </a:t>
            </a:r>
            <a:r>
              <a:rPr lang="en-US" dirty="0">
                <a:solidFill>
                  <a:schemeClr val="bg1"/>
                </a:solidFill>
                <a:latin typeface="YAD_cUhqUyg 0"/>
              </a:rPr>
              <a:t>major findings</a:t>
            </a:r>
            <a:r>
              <a:rPr lang="en-US" b="0" i="0" u="none" strike="noStrike" dirty="0">
                <a:solidFill>
                  <a:schemeClr val="bg1"/>
                </a:solidFill>
                <a:effectLst/>
                <a:latin typeface="YAD_cUhqUyg 0"/>
              </a:rPr>
              <a:t> would give a brief understanding of CRA grants assigned to the newly permitted commercial corridors and the scope to understand the percentage of private and public investments in renovated land areas. </a:t>
            </a:r>
          </a:p>
          <a:p>
            <a:endParaRPr lang="en-US" dirty="0">
              <a:solidFill>
                <a:schemeClr val="bg1"/>
              </a:solidFill>
              <a:effectLst/>
              <a:latin typeface="YAD_cUhqUyg 0"/>
            </a:endParaRPr>
          </a:p>
          <a:p>
            <a:r>
              <a:rPr lang="en-US" b="0" i="0" u="none" strike="noStrike" dirty="0">
                <a:solidFill>
                  <a:schemeClr val="bg1"/>
                </a:solidFill>
                <a:effectLst/>
              </a:rPr>
              <a:t>1.The first graph shows total land square footage for each commercial corridor. </a:t>
            </a:r>
          </a:p>
          <a:p>
            <a:endParaRPr lang="en-US" dirty="0">
              <a:solidFill>
                <a:schemeClr val="bg1"/>
              </a:solidFill>
            </a:endParaRPr>
          </a:p>
          <a:p>
            <a:r>
              <a:rPr lang="en-US" b="0" i="0" u="none" strike="noStrike" dirty="0">
                <a:solidFill>
                  <a:schemeClr val="bg1"/>
                </a:solidFill>
                <a:effectLst/>
              </a:rPr>
              <a:t>2.The Second graph shows unique properties from the range 23 to 64.</a:t>
            </a:r>
          </a:p>
          <a:p>
            <a:endParaRPr lang="en-US" dirty="0">
              <a:solidFill>
                <a:schemeClr val="bg1"/>
              </a:solidFill>
            </a:endParaRPr>
          </a:p>
          <a:p>
            <a:r>
              <a:rPr lang="en-US" b="0" i="0" u="none" strike="noStrike" dirty="0">
                <a:solidFill>
                  <a:schemeClr val="bg1"/>
                </a:solidFill>
                <a:effectLst/>
              </a:rPr>
              <a:t>3.The Third visual shows the highest percent of CRA Grants given to Central Ave Corridor.</a:t>
            </a:r>
          </a:p>
          <a:p>
            <a:r>
              <a:rPr lang="en-US" dirty="0">
                <a:solidFill>
                  <a:schemeClr val="bg1"/>
                </a:solidFill>
              </a:rPr>
              <a:t>Below is the link to our findings</a:t>
            </a:r>
            <a:endParaRPr lang="en-US" b="0" i="0" u="none" strike="noStrike" dirty="0">
              <a:solidFill>
                <a:schemeClr val="bg1"/>
              </a:solidFill>
              <a:effectLst/>
            </a:endParaRPr>
          </a:p>
          <a:p>
            <a:r>
              <a:rPr lang="en-US" dirty="0">
                <a:hlinkClick r:id="rId3"/>
              </a:rPr>
              <a:t>Book1 | Tableau Public</a:t>
            </a:r>
            <a:endParaRPr lang="en-US" dirty="0">
              <a:solidFill>
                <a:schemeClr val="bg1"/>
              </a:solidFill>
            </a:endParaRPr>
          </a:p>
        </p:txBody>
      </p:sp>
    </p:spTree>
    <p:extLst>
      <p:ext uri="{BB962C8B-B14F-4D97-AF65-F5344CB8AC3E}">
        <p14:creationId xmlns:p14="http://schemas.microsoft.com/office/powerpoint/2010/main" val="2332937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8542</TotalTime>
  <Words>539</Words>
  <Application>Microsoft Office PowerPoint</Application>
  <PresentationFormat>On-screen Show (16:9)</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YAD_cUhqUyg 0</vt:lpstr>
      <vt:lpstr>Office Theme</vt:lpstr>
      <vt:lpstr>Group 2 </vt:lpstr>
      <vt:lpstr>Introduction</vt:lpstr>
      <vt:lpstr>Business Problem</vt:lpstr>
      <vt:lpstr>PowerPoint Presentation</vt:lpstr>
      <vt:lpstr>Business Research Questions.</vt:lpstr>
      <vt:lpstr>Total land square footage/acreage of each commercial corridor</vt:lpstr>
      <vt:lpstr>Unique properties on each commercial corridor</vt:lpstr>
      <vt:lpstr>Percent of commercial properties on any the commercial corridor that took out building permits for renovations were awarded CRA Grants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Kavya Reddy Basupalli</cp:lastModifiedBy>
  <cp:revision>35</cp:revision>
  <cp:lastPrinted>2020-08-31T13:00:47Z</cp:lastPrinted>
  <dcterms:created xsi:type="dcterms:W3CDTF">2019-11-06T18:18:56Z</dcterms:created>
  <dcterms:modified xsi:type="dcterms:W3CDTF">2023-04-03T03:09:17Z</dcterms:modified>
</cp:coreProperties>
</file>