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1" r:id="rId1"/>
  </p:sldMasterIdLst>
  <p:sldIdLst>
    <p:sldId id="258" r:id="rId2"/>
    <p:sldId id="259" r:id="rId3"/>
    <p:sldId id="260" r:id="rId4"/>
    <p:sldId id="261" r:id="rId5"/>
    <p:sldId id="262" r:id="rId6"/>
    <p:sldId id="263" r:id="rId7"/>
    <p:sldId id="264" r:id="rId8"/>
    <p:sldId id="265" r:id="rId9"/>
    <p:sldId id="266" r:id="rId10"/>
    <p:sldId id="267"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1" autoAdjust="0"/>
    <p:restoredTop sz="94660"/>
  </p:normalViewPr>
  <p:slideViewPr>
    <p:cSldViewPr snapToGrid="0">
      <p:cViewPr>
        <p:scale>
          <a:sx n="66" d="100"/>
          <a:sy n="66" d="100"/>
        </p:scale>
        <p:origin x="516" y="-32"/>
      </p:cViewPr>
      <p:guideLst/>
    </p:cSldViewPr>
  </p:slideViewPr>
  <p:notesTextViewPr>
    <p:cViewPr>
      <p:scale>
        <a:sx n="1" d="1"/>
        <a:sy n="1" d="1"/>
      </p:scale>
      <p:origin x="0" y="0"/>
    </p:cViewPr>
  </p:notesTextViewPr>
  <p:sorterViewPr>
    <p:cViewPr>
      <p:scale>
        <a:sx n="100" d="100"/>
        <a:sy n="100" d="100"/>
      </p:scale>
      <p:origin x="0" y="-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1970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126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712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10275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52098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1354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28742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060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255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12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9412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4979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341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397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39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928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6/8/2025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3810284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AEFB31-7019-F39E-945E-5555D8137F07}"/>
              </a:ext>
            </a:extLst>
          </p:cNvPr>
          <p:cNvSpPr txBox="1"/>
          <p:nvPr/>
        </p:nvSpPr>
        <p:spPr>
          <a:xfrm>
            <a:off x="354563" y="0"/>
            <a:ext cx="9876452" cy="6102889"/>
          </a:xfrm>
          <a:prstGeom prst="rect">
            <a:avLst/>
          </a:prstGeom>
          <a:noFill/>
        </p:spPr>
        <p:txBody>
          <a:bodyPr wrap="square">
            <a:spAutoFit/>
          </a:bodyPr>
          <a:lstStyle/>
          <a:p>
            <a:pPr algn="ctr">
              <a:lnSpc>
                <a:spcPct val="200000"/>
              </a:lnSpc>
              <a:buNone/>
            </a:pPr>
            <a:r>
              <a:rPr lang="en-US" sz="1800" b="1" dirty="0">
                <a:effectLst/>
                <a:latin typeface="Verdana" panose="020B0604030504040204" pitchFamily="34" charset="0"/>
                <a:ea typeface="Times New Roman" panose="02020603050405020304" pitchFamily="18" charset="0"/>
                <a:cs typeface="Verdana" panose="020B0604030504040204" pitchFamily="34" charset="0"/>
              </a:rPr>
              <a:t> </a:t>
            </a:r>
            <a:r>
              <a:rPr lang="en-US" b="1" dirty="0">
                <a:latin typeface="Verdana" panose="020B0604030504040204" pitchFamily="34" charset="0"/>
                <a:ea typeface="Times New Roman" panose="02020603050405020304" pitchFamily="18" charset="0"/>
                <a:cs typeface="Verdana" panose="020B0604030504040204" pitchFamily="34" charset="0"/>
              </a:rPr>
              <a:t>N</a:t>
            </a:r>
            <a:r>
              <a:rPr lang="en-US" sz="1800" b="1" dirty="0">
                <a:effectLst/>
                <a:latin typeface="Verdana" panose="020B0604030504040204" pitchFamily="34" charset="0"/>
                <a:ea typeface="Times New Roman" panose="02020603050405020304" pitchFamily="18" charset="0"/>
                <a:cs typeface="Verdana" panose="020B0604030504040204" pitchFamily="34" charset="0"/>
              </a:rPr>
              <a:t>ame:- </a:t>
            </a:r>
            <a:r>
              <a:rPr lang="en-US" b="1" dirty="0">
                <a:latin typeface="Verdana" panose="020B0604030504040204" pitchFamily="34" charset="0"/>
                <a:ea typeface="Times New Roman" panose="02020603050405020304" pitchFamily="18" charset="0"/>
                <a:cs typeface="Verdana" panose="020B0604030504040204" pitchFamily="34" charset="0"/>
              </a:rPr>
              <a:t> Devanshi </a:t>
            </a:r>
            <a:r>
              <a:rPr lang="en-US" b="1" dirty="0" err="1">
                <a:latin typeface="Verdana" panose="020B0604030504040204" pitchFamily="34" charset="0"/>
                <a:ea typeface="Times New Roman" panose="02020603050405020304" pitchFamily="18" charset="0"/>
                <a:cs typeface="Verdana" panose="020B0604030504040204" pitchFamily="34" charset="0"/>
              </a:rPr>
              <a:t>Sojitra</a:t>
            </a:r>
            <a:endParaRPr lang="en-US" sz="1800" b="1" dirty="0">
              <a:effectLst/>
              <a:latin typeface="Verdana" panose="020B0604030504040204" pitchFamily="34" charset="0"/>
              <a:ea typeface="Times New Roman" panose="02020603050405020304" pitchFamily="18" charset="0"/>
              <a:cs typeface="Verdana" panose="020B0604030504040204" pitchFamily="34" charset="0"/>
            </a:endParaRPr>
          </a:p>
          <a:p>
            <a:pPr algn="ctr">
              <a:lnSpc>
                <a:spcPct val="200000"/>
              </a:lnSpc>
            </a:pPr>
            <a:r>
              <a:rPr lang="en-US" b="1" dirty="0">
                <a:latin typeface="Verdana" panose="020B0604030504040204" pitchFamily="34" charset="0"/>
                <a:ea typeface="Times New Roman" panose="02020603050405020304" pitchFamily="18" charset="0"/>
                <a:cs typeface="Verdana" panose="020B0604030504040204" pitchFamily="34" charset="0"/>
              </a:rPr>
              <a:t>               Kavya Bhuva</a:t>
            </a:r>
          </a:p>
          <a:p>
            <a:pPr algn="ctr">
              <a:lnSpc>
                <a:spcPct val="200000"/>
              </a:lnSpc>
            </a:pPr>
            <a:r>
              <a:rPr lang="en-US" b="1" dirty="0">
                <a:latin typeface="Verdana" panose="020B0604030504040204" pitchFamily="34" charset="0"/>
                <a:ea typeface="Times New Roman" panose="02020603050405020304" pitchFamily="18" charset="0"/>
                <a:cs typeface="Verdana" panose="020B0604030504040204" pitchFamily="34" charset="0"/>
              </a:rPr>
              <a:t>               Jinal Kanani</a:t>
            </a:r>
          </a:p>
          <a:p>
            <a:pPr algn="ctr">
              <a:lnSpc>
                <a:spcPct val="200000"/>
              </a:lnSpc>
              <a:buNone/>
            </a:pPr>
            <a:endParaRPr lang="en-US" b="1" dirty="0">
              <a:latin typeface="Verdana" panose="020B0604030504040204" pitchFamily="34" charset="0"/>
              <a:ea typeface="Times New Roman" panose="02020603050405020304" pitchFamily="18" charset="0"/>
              <a:cs typeface="Verdana" panose="020B0604030504040204" pitchFamily="34" charset="0"/>
            </a:endParaRPr>
          </a:p>
          <a:p>
            <a:pPr algn="ctr">
              <a:lnSpc>
                <a:spcPct val="200000"/>
              </a:lnSpc>
              <a:buNone/>
            </a:pPr>
            <a:r>
              <a:rPr lang="en-US" sz="1800" b="1" dirty="0">
                <a:effectLst/>
                <a:latin typeface="Verdana" panose="020B0604030504040204" pitchFamily="34" charset="0"/>
                <a:ea typeface="Times New Roman" panose="02020603050405020304" pitchFamily="18" charset="0"/>
                <a:cs typeface="Verdana" panose="020B0604030504040204" pitchFamily="34" charset="0"/>
              </a:rPr>
              <a:t> Enrollment:- 92300527005</a:t>
            </a:r>
          </a:p>
          <a:p>
            <a:pPr algn="ctr">
              <a:lnSpc>
                <a:spcPct val="200000"/>
              </a:lnSpc>
              <a:buNone/>
            </a:pPr>
            <a:r>
              <a:rPr lang="en-US" sz="1800" b="1" dirty="0">
                <a:effectLst/>
                <a:latin typeface="Verdana" panose="020B0604030504040204" pitchFamily="34" charset="0"/>
                <a:ea typeface="Times New Roman" panose="02020603050405020304" pitchFamily="18" charset="0"/>
                <a:cs typeface="Verdana" panose="020B0604030504040204" pitchFamily="34" charset="0"/>
              </a:rPr>
              <a:t>                       92300527006</a:t>
            </a:r>
            <a:endParaRPr lang="en-US" b="1" dirty="0">
              <a:latin typeface="Verdana" panose="020B0604030504040204" pitchFamily="34" charset="0"/>
              <a:ea typeface="Times New Roman" panose="02020603050405020304" pitchFamily="18" charset="0"/>
              <a:cs typeface="Verdana" panose="020B0604030504040204" pitchFamily="34" charset="0"/>
            </a:endParaRPr>
          </a:p>
          <a:p>
            <a:pPr algn="ctr">
              <a:lnSpc>
                <a:spcPct val="200000"/>
              </a:lnSpc>
              <a:buNone/>
            </a:pPr>
            <a:r>
              <a:rPr lang="en-US" sz="1800" b="1" dirty="0">
                <a:effectLst/>
                <a:latin typeface="Verdana" panose="020B0604030504040204" pitchFamily="34" charset="0"/>
                <a:ea typeface="Times New Roman" panose="02020603050405020304" pitchFamily="18" charset="0"/>
                <a:cs typeface="Verdana" panose="020B0604030504040204" pitchFamily="34" charset="0"/>
              </a:rPr>
              <a:t>                       92300527036</a:t>
            </a:r>
          </a:p>
          <a:p>
            <a:pPr algn="ctr">
              <a:lnSpc>
                <a:spcPct val="200000"/>
              </a:lnSpc>
              <a:buNone/>
            </a:pPr>
            <a:endParaRPr lang="en-US" b="1" dirty="0">
              <a:latin typeface="Verdana" panose="020B0604030504040204" pitchFamily="34" charset="0"/>
            </a:endParaRPr>
          </a:p>
          <a:p>
            <a:pPr algn="ctr">
              <a:lnSpc>
                <a:spcPct val="200000"/>
              </a:lnSpc>
              <a:buNone/>
            </a:pPr>
            <a:r>
              <a:rPr lang="en-US" b="1" dirty="0">
                <a:latin typeface="Verdana" panose="020B0604030504040204" pitchFamily="34" charset="0"/>
              </a:rPr>
              <a:t>Topic Name:- Café management system</a:t>
            </a:r>
          </a:p>
          <a:p>
            <a:pPr algn="ctr">
              <a:lnSpc>
                <a:spcPct val="200000"/>
              </a:lnSpc>
              <a:buNone/>
            </a:pPr>
            <a:r>
              <a:rPr lang="en-US" b="1" dirty="0">
                <a:latin typeface="Verdana" panose="020B0604030504040204" pitchFamily="34" charset="0"/>
              </a:rPr>
              <a:t>Subject :- SIP project 2</a:t>
            </a:r>
          </a:p>
          <a:p>
            <a:pPr>
              <a:lnSpc>
                <a:spcPct val="200000"/>
              </a:lnSpc>
              <a:buNone/>
            </a:pPr>
            <a:endParaRPr lang="en-IN" dirty="0"/>
          </a:p>
        </p:txBody>
      </p:sp>
    </p:spTree>
    <p:extLst>
      <p:ext uri="{BB962C8B-B14F-4D97-AF65-F5344CB8AC3E}">
        <p14:creationId xmlns:p14="http://schemas.microsoft.com/office/powerpoint/2010/main" val="104082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CFA92F-C69A-747A-27AF-0647E2988A1B}"/>
              </a:ext>
            </a:extLst>
          </p:cNvPr>
          <p:cNvSpPr txBox="1"/>
          <p:nvPr/>
        </p:nvSpPr>
        <p:spPr>
          <a:xfrm>
            <a:off x="4186990" y="490888"/>
            <a:ext cx="4283242" cy="646331"/>
          </a:xfrm>
          <a:prstGeom prst="rect">
            <a:avLst/>
          </a:prstGeom>
          <a:noFill/>
        </p:spPr>
        <p:txBody>
          <a:bodyPr wrap="square" rtlCol="0">
            <a:spAutoFit/>
          </a:bodyPr>
          <a:lstStyle/>
          <a:p>
            <a:r>
              <a:rPr lang="en-US" sz="3600" b="1" i="1" dirty="0"/>
              <a:t>CONCLUSION</a:t>
            </a:r>
            <a:endParaRPr lang="en-IN" sz="3600" b="1" i="1" dirty="0"/>
          </a:p>
        </p:txBody>
      </p:sp>
      <p:sp>
        <p:nvSpPr>
          <p:cNvPr id="4" name="TextBox 3">
            <a:extLst>
              <a:ext uri="{FF2B5EF4-FFF2-40B4-BE49-F238E27FC236}">
                <a16:creationId xmlns:a16="http://schemas.microsoft.com/office/drawing/2014/main" id="{A26FCA28-41CC-89E1-8474-06ED6D0BC71D}"/>
              </a:ext>
            </a:extLst>
          </p:cNvPr>
          <p:cNvSpPr txBox="1"/>
          <p:nvPr/>
        </p:nvSpPr>
        <p:spPr>
          <a:xfrm>
            <a:off x="2021307" y="1732548"/>
            <a:ext cx="8412480" cy="3970318"/>
          </a:xfrm>
          <a:prstGeom prst="rect">
            <a:avLst/>
          </a:prstGeom>
          <a:noFill/>
        </p:spPr>
        <p:txBody>
          <a:bodyPr wrap="square" rtlCol="0">
            <a:spAutoFit/>
          </a:bodyPr>
          <a:lstStyle/>
          <a:p>
            <a:r>
              <a:rPr lang="en-US" dirty="0"/>
              <a:t>This Cafe Management System code is a simple yet effective desktop application built with Python's </a:t>
            </a:r>
            <a:r>
              <a:rPr lang="en-US" dirty="0" err="1"/>
              <a:t>Tkinter</a:t>
            </a:r>
            <a:r>
              <a:rPr lang="en-US" dirty="0"/>
              <a:t> library. It provides an intuitive user interface to manage cafe orders by allowing users to select items from a predefined menu, specify quantities, and calculate the total bill including tax and service charges. The use of features like a </a:t>
            </a:r>
            <a:r>
              <a:rPr lang="en-US" dirty="0" err="1"/>
              <a:t>fullscreen</a:t>
            </a:r>
            <a:r>
              <a:rPr lang="en-US" dirty="0"/>
              <a:t> window, background image, dropdown menus, and order summary display ensures a smooth and user-friendly experience. Although currently functioning as a basic POS system, the code lays a solid foundation for further enhancements such as database integration, inventory management, and multi-user support. Overall, this implementation demonstrates how Python can be used to develop practical and accessible cafe management tools, suitable for small businesses or learning projects in GUI application development.</a:t>
            </a:r>
          </a:p>
          <a:p>
            <a:endParaRPr lang="en-IN" dirty="0"/>
          </a:p>
        </p:txBody>
      </p:sp>
    </p:spTree>
    <p:extLst>
      <p:ext uri="{BB962C8B-B14F-4D97-AF65-F5344CB8AC3E}">
        <p14:creationId xmlns:p14="http://schemas.microsoft.com/office/powerpoint/2010/main" val="116918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9CE324-D680-1724-65D8-178F5EE48026}"/>
              </a:ext>
            </a:extLst>
          </p:cNvPr>
          <p:cNvSpPr txBox="1"/>
          <p:nvPr/>
        </p:nvSpPr>
        <p:spPr>
          <a:xfrm>
            <a:off x="4159930" y="1746869"/>
            <a:ext cx="6111550" cy="1446550"/>
          </a:xfrm>
          <a:prstGeom prst="rect">
            <a:avLst/>
          </a:prstGeom>
          <a:noFill/>
        </p:spPr>
        <p:txBody>
          <a:bodyPr wrap="square">
            <a:spAutoFit/>
          </a:bodyPr>
          <a:lstStyle/>
          <a:p>
            <a:r>
              <a:rPr lang="en-IN" sz="8800" dirty="0">
                <a:solidFill>
                  <a:schemeClr val="accent1"/>
                </a:solidFill>
              </a:rPr>
              <a:t>Thank You....!</a:t>
            </a:r>
          </a:p>
        </p:txBody>
      </p:sp>
    </p:spTree>
    <p:extLst>
      <p:ext uri="{BB962C8B-B14F-4D97-AF65-F5344CB8AC3E}">
        <p14:creationId xmlns:p14="http://schemas.microsoft.com/office/powerpoint/2010/main" val="367856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2D61-0A13-C3EA-37CB-E37227BA4943}"/>
              </a:ext>
            </a:extLst>
          </p:cNvPr>
          <p:cNvSpPr>
            <a:spLocks noGrp="1"/>
          </p:cNvSpPr>
          <p:nvPr>
            <p:ph type="title"/>
          </p:nvPr>
        </p:nvSpPr>
        <p:spPr>
          <a:xfrm>
            <a:off x="1454238" y="96253"/>
            <a:ext cx="9910447" cy="1530416"/>
          </a:xfrm>
        </p:spPr>
        <p:txBody>
          <a:bodyPr>
            <a:normAutofit fontScale="90000"/>
          </a:bodyPr>
          <a:lstStyle/>
          <a:p>
            <a:br>
              <a:rPr lang="en-IN" sz="5400" dirty="0"/>
            </a:br>
            <a:r>
              <a:rPr lang="en-IN" sz="5400" dirty="0">
                <a:solidFill>
                  <a:schemeClr val="tx1"/>
                </a:solidFill>
              </a:rPr>
              <a:t>CAFÉ MANAGEMENT SYSTEM</a:t>
            </a:r>
            <a:br>
              <a:rPr lang="en-IN" dirty="0"/>
            </a:br>
            <a:endParaRPr lang="en-IN" dirty="0"/>
          </a:p>
        </p:txBody>
      </p:sp>
      <p:pic>
        <p:nvPicPr>
          <p:cNvPr id="8" name="Picture 7">
            <a:extLst>
              <a:ext uri="{FF2B5EF4-FFF2-40B4-BE49-F238E27FC236}">
                <a16:creationId xmlns:a16="http://schemas.microsoft.com/office/drawing/2014/main" id="{FB6C5941-75BA-ABD6-6BA2-F30FB8A3C208}"/>
              </a:ext>
            </a:extLst>
          </p:cNvPr>
          <p:cNvPicPr>
            <a:picLocks noChangeAspect="1"/>
          </p:cNvPicPr>
          <p:nvPr/>
        </p:nvPicPr>
        <p:blipFill>
          <a:blip r:embed="rId2"/>
          <a:stretch>
            <a:fillRect/>
          </a:stretch>
        </p:blipFill>
        <p:spPr>
          <a:xfrm>
            <a:off x="1140776" y="1443789"/>
            <a:ext cx="9910447" cy="4572000"/>
          </a:xfrm>
          <a:prstGeom prst="rect">
            <a:avLst/>
          </a:prstGeom>
        </p:spPr>
      </p:pic>
    </p:spTree>
    <p:extLst>
      <p:ext uri="{BB962C8B-B14F-4D97-AF65-F5344CB8AC3E}">
        <p14:creationId xmlns:p14="http://schemas.microsoft.com/office/powerpoint/2010/main" val="154244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29331-6A4C-3917-0B0F-9E9F99C61566}"/>
              </a:ext>
            </a:extLst>
          </p:cNvPr>
          <p:cNvSpPr>
            <a:spLocks noGrp="1"/>
          </p:cNvSpPr>
          <p:nvPr>
            <p:ph type="title"/>
          </p:nvPr>
        </p:nvSpPr>
        <p:spPr>
          <a:xfrm>
            <a:off x="962526" y="373853"/>
            <a:ext cx="9916443" cy="1280890"/>
          </a:xfrm>
        </p:spPr>
        <p:txBody>
          <a:bodyPr/>
          <a:lstStyle/>
          <a:p>
            <a:pPr algn="ctr"/>
            <a:r>
              <a:rPr lang="en-IN" b="1" i="1" dirty="0"/>
              <a:t>	</a:t>
            </a:r>
            <a:r>
              <a:rPr lang="en-IN" b="1" i="1" dirty="0">
                <a:solidFill>
                  <a:schemeClr val="tx1"/>
                </a:solidFill>
              </a:rPr>
              <a:t>TOPIC</a:t>
            </a:r>
            <a:br>
              <a:rPr lang="en-IN" b="1" i="1" dirty="0"/>
            </a:br>
            <a:endParaRPr lang="en-IN" b="1" i="1" dirty="0"/>
          </a:p>
        </p:txBody>
      </p:sp>
      <p:sp>
        <p:nvSpPr>
          <p:cNvPr id="5" name="Rectangle 3">
            <a:extLst>
              <a:ext uri="{FF2B5EF4-FFF2-40B4-BE49-F238E27FC236}">
                <a16:creationId xmlns:a16="http://schemas.microsoft.com/office/drawing/2014/main" id="{33001DAE-D07A-B985-B158-DA1EDF936C37}"/>
              </a:ext>
            </a:extLst>
          </p:cNvPr>
          <p:cNvSpPr>
            <a:spLocks noChangeArrowheads="1"/>
          </p:cNvSpPr>
          <p:nvPr/>
        </p:nvSpPr>
        <p:spPr bwMode="auto">
          <a:xfrm>
            <a:off x="1833204" y="2128921"/>
            <a:ext cx="8380772"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Introduction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Functions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Features</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Conclusion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1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C858-A650-352F-4B0D-A0F312BCBBAA}"/>
              </a:ext>
            </a:extLst>
          </p:cNvPr>
          <p:cNvSpPr>
            <a:spLocks noGrp="1"/>
          </p:cNvSpPr>
          <p:nvPr>
            <p:ph type="title"/>
          </p:nvPr>
        </p:nvSpPr>
        <p:spPr>
          <a:xfrm>
            <a:off x="1058779" y="624110"/>
            <a:ext cx="10445833" cy="1280890"/>
          </a:xfrm>
        </p:spPr>
        <p:txBody>
          <a:bodyPr/>
          <a:lstStyle/>
          <a:p>
            <a:pPr algn="ctr"/>
            <a:r>
              <a:rPr lang="en-US" b="1" i="1" dirty="0">
                <a:solidFill>
                  <a:schemeClr val="tx1"/>
                </a:solidFill>
              </a:rPr>
              <a:t>I</a:t>
            </a:r>
            <a:r>
              <a:rPr lang="en-IN" b="1" i="1" dirty="0">
                <a:solidFill>
                  <a:schemeClr val="tx1"/>
                </a:solidFill>
              </a:rPr>
              <a:t>NTRODUCTION</a:t>
            </a:r>
          </a:p>
        </p:txBody>
      </p:sp>
      <p:sp>
        <p:nvSpPr>
          <p:cNvPr id="7" name="Rectangle 3">
            <a:extLst>
              <a:ext uri="{FF2B5EF4-FFF2-40B4-BE49-F238E27FC236}">
                <a16:creationId xmlns:a16="http://schemas.microsoft.com/office/drawing/2014/main" id="{E339ABA4-2C9B-A16C-5F7B-38B5E4029EF3}"/>
              </a:ext>
            </a:extLst>
          </p:cNvPr>
          <p:cNvSpPr>
            <a:spLocks noGrp="1" noChangeArrowheads="1"/>
          </p:cNvSpPr>
          <p:nvPr>
            <p:ph idx="1"/>
          </p:nvPr>
        </p:nvSpPr>
        <p:spPr bwMode="auto">
          <a:xfrm>
            <a:off x="872016" y="1709575"/>
            <a:ext cx="1081935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cap="none" dirty="0">
                <a:latin typeface="Arial" panose="020B0604020202020204" pitchFamily="34" charset="0"/>
              </a:rPr>
              <a:t>This </a:t>
            </a:r>
            <a:r>
              <a:rPr lang="en-US" altLang="en-US" sz="2400" cap="none" dirty="0" err="1">
                <a:latin typeface="Arial" panose="020B0604020202020204" pitchFamily="34" charset="0"/>
              </a:rPr>
              <a:t>pyhton</a:t>
            </a:r>
            <a:r>
              <a:rPr lang="en-US" altLang="en-US" sz="2400" cap="none" dirty="0">
                <a:latin typeface="Arial" panose="020B0604020202020204" pitchFamily="34" charset="0"/>
              </a:rPr>
              <a:t> program is </a:t>
            </a:r>
            <a:r>
              <a:rPr kumimoji="0" lang="en-US" altLang="en-US" sz="2400" b="0" i="0" u="none" strike="noStrike" cap="none" normalizeH="0" baseline="0" dirty="0">
                <a:ln>
                  <a:noFill/>
                </a:ln>
                <a:solidFill>
                  <a:schemeClr val="tx1"/>
                </a:solidFill>
                <a:effectLst/>
                <a:latin typeface="Arial" panose="020B0604020202020204" pitchFamily="34" charset="0"/>
              </a:rPr>
              <a:t>functional graphical user interface (GUI) application for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 </a:t>
            </a:r>
            <a:r>
              <a:rPr kumimoji="0" lang="en-US" altLang="en-US" sz="2400" b="1" i="0" u="none" strike="noStrike" cap="none" normalizeH="0" baseline="0" dirty="0">
                <a:ln>
                  <a:noFill/>
                </a:ln>
                <a:solidFill>
                  <a:schemeClr val="tx1"/>
                </a:solidFill>
                <a:effectLst/>
                <a:latin typeface="Arial" panose="020B0604020202020204" pitchFamily="34" charset="0"/>
              </a:rPr>
              <a:t>Cafe Management System</a:t>
            </a:r>
            <a:r>
              <a:rPr kumimoji="0" lang="en-US" altLang="en-US" sz="2400" b="0" i="0" u="none" strike="noStrike" cap="none" normalizeH="0" baseline="0" dirty="0">
                <a:ln>
                  <a:noFill/>
                </a:ln>
                <a:solidFill>
                  <a:schemeClr val="tx1"/>
                </a:solidFill>
                <a:effectLst/>
                <a:latin typeface="Arial" panose="020B0604020202020204" pitchFamily="34" charset="0"/>
              </a:rPr>
              <a:t>, developed using the </a:t>
            </a:r>
            <a:r>
              <a:rPr kumimoji="0" lang="en-US" altLang="en-US" sz="2400" b="0" i="0" u="none" strike="noStrike" cap="none" normalizeH="0" baseline="0" dirty="0" err="1">
                <a:ln>
                  <a:noFill/>
                </a:ln>
                <a:solidFill>
                  <a:schemeClr val="tx1"/>
                </a:solidFill>
                <a:effectLst/>
                <a:latin typeface="Arial Unicode MS"/>
              </a:rPr>
              <a:t>tkinter</a:t>
            </a:r>
            <a:r>
              <a:rPr kumimoji="0" lang="en-US" altLang="en-US" sz="2400" b="0" i="0" u="none" strike="noStrike" cap="none" normalizeH="0" baseline="0" dirty="0">
                <a:ln>
                  <a:noFill/>
                </a:ln>
                <a:solidFill>
                  <a:schemeClr val="tx1"/>
                </a:solidFill>
                <a:effectLst/>
              </a:rPr>
              <a:t> library. It presents a menu of items such as coffee, tea, pizza, and more, each associated with a fixed price. Users can select an item and quantity from dropdown menus and add them to an order. The system dynamically updates an order summary and includes functionality to calculate the total bill with added tax and service charges. Users can also clear the order and start afresh. It features user-friendly error messages and</a:t>
            </a:r>
            <a:r>
              <a:rPr lang="en-US" altLang="en-US" sz="2400" cap="none" dirty="0"/>
              <a:t> </a:t>
            </a:r>
            <a:r>
              <a:rPr kumimoji="0" lang="en-US" altLang="en-US" sz="2400" b="0" i="0" u="none" strike="noStrike" cap="none" normalizeH="0" baseline="0" dirty="0">
                <a:ln>
                  <a:noFill/>
                </a:ln>
                <a:solidFill>
                  <a:schemeClr val="tx1"/>
                </a:solidFill>
                <a:effectLst/>
              </a:rPr>
              <a:t>confirmation pop-ups to guide user interactions. The entire application is encapsulated within a class, showcasing the use of object-oriented programming principles. This system is ideal for small cafe setups to streamline order management in an interactive way.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372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4EB21-C075-FD03-B0EE-9562BE3CF352}"/>
              </a:ext>
            </a:extLst>
          </p:cNvPr>
          <p:cNvSpPr>
            <a:spLocks noGrp="1"/>
          </p:cNvSpPr>
          <p:nvPr>
            <p:ph type="title"/>
          </p:nvPr>
        </p:nvSpPr>
        <p:spPr>
          <a:xfrm>
            <a:off x="913774" y="471637"/>
            <a:ext cx="10364451" cy="1175166"/>
          </a:xfrm>
        </p:spPr>
        <p:txBody>
          <a:bodyPr>
            <a:normAutofit fontScale="90000"/>
          </a:bodyPr>
          <a:lstStyle/>
          <a:p>
            <a:pPr algn="ctr"/>
            <a:r>
              <a:rPr lang="en-IN" b="1" i="1" dirty="0">
                <a:solidFill>
                  <a:schemeClr val="tx1"/>
                </a:solidFill>
              </a:rPr>
              <a:t>OBJECTIVES</a:t>
            </a:r>
            <a:br>
              <a:rPr lang="en-IN" b="1" i="1" dirty="0"/>
            </a:br>
            <a:endParaRPr lang="en-IN" b="1" i="1" dirty="0"/>
          </a:p>
        </p:txBody>
      </p:sp>
      <p:sp>
        <p:nvSpPr>
          <p:cNvPr id="5" name="TextBox 4">
            <a:extLst>
              <a:ext uri="{FF2B5EF4-FFF2-40B4-BE49-F238E27FC236}">
                <a16:creationId xmlns:a16="http://schemas.microsoft.com/office/drawing/2014/main" id="{D13B5897-9A6B-4D86-5E7A-0006837D83CA}"/>
              </a:ext>
            </a:extLst>
          </p:cNvPr>
          <p:cNvSpPr txBox="1"/>
          <p:nvPr/>
        </p:nvSpPr>
        <p:spPr>
          <a:xfrm>
            <a:off x="1147363" y="1549667"/>
            <a:ext cx="10364451" cy="5970865"/>
          </a:xfrm>
          <a:prstGeom prst="rect">
            <a:avLst/>
          </a:prstGeom>
          <a:noFill/>
        </p:spPr>
        <p:txBody>
          <a:bodyPr wrap="square" rtlCol="0">
            <a:spAutoFit/>
          </a:bodyPr>
          <a:lstStyle/>
          <a:p>
            <a:r>
              <a:rPr lang="en-US" sz="2800" b="1" dirty="0"/>
              <a:t>1. Efficient Order Management - </a:t>
            </a:r>
            <a:r>
              <a:rPr lang="en-US" sz="2800" dirty="0"/>
              <a:t>Enable fast, accurate intake of customer orders.</a:t>
            </a:r>
          </a:p>
          <a:p>
            <a:endParaRPr lang="en-IN" sz="2800" dirty="0"/>
          </a:p>
          <a:p>
            <a:r>
              <a:rPr lang="en-US" sz="2800" b="1" dirty="0"/>
              <a:t>2. Reliable Billing &amp; Payment Processing - </a:t>
            </a:r>
            <a:r>
              <a:rPr lang="en-US" sz="2800" dirty="0"/>
              <a:t>Automatically calculate totals including taxes and service charges.</a:t>
            </a:r>
          </a:p>
          <a:p>
            <a:endParaRPr lang="en-US" sz="2800" dirty="0"/>
          </a:p>
          <a:p>
            <a:r>
              <a:rPr lang="en-US" sz="2800" b="1" dirty="0"/>
              <a:t>3. Enhanced Customer Experience - </a:t>
            </a:r>
            <a:r>
              <a:rPr lang="en-US" sz="2800" dirty="0"/>
              <a:t>Simplify UI for quick ordering and seamless checkout.</a:t>
            </a:r>
          </a:p>
          <a:p>
            <a:endParaRPr lang="en-US" sz="2800" dirty="0"/>
          </a:p>
          <a:p>
            <a:r>
              <a:rPr lang="en-US" sz="2800" b="1" dirty="0"/>
              <a:t>4. Insightful Reporting &amp; Analytics - </a:t>
            </a:r>
            <a:r>
              <a:rPr lang="en-US" sz="2800" dirty="0"/>
              <a:t>Generate sales reports, revenue trends, and top-selling items.</a:t>
            </a:r>
          </a:p>
          <a:p>
            <a:endParaRPr lang="en-US" sz="2800" dirty="0"/>
          </a:p>
          <a:p>
            <a:endParaRPr lang="en-US" sz="2800" dirty="0"/>
          </a:p>
          <a:p>
            <a:endParaRPr lang="en-IN" dirty="0"/>
          </a:p>
        </p:txBody>
      </p:sp>
    </p:spTree>
    <p:extLst>
      <p:ext uri="{BB962C8B-B14F-4D97-AF65-F5344CB8AC3E}">
        <p14:creationId xmlns:p14="http://schemas.microsoft.com/office/powerpoint/2010/main" val="87193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24E567-E576-317A-3A75-92398C407682}"/>
              </a:ext>
            </a:extLst>
          </p:cNvPr>
          <p:cNvPicPr>
            <a:picLocks noChangeAspect="1"/>
          </p:cNvPicPr>
          <p:nvPr/>
        </p:nvPicPr>
        <p:blipFill>
          <a:blip r:embed="rId2"/>
          <a:stretch>
            <a:fillRect/>
          </a:stretch>
        </p:blipFill>
        <p:spPr>
          <a:xfrm>
            <a:off x="1068405" y="1278236"/>
            <a:ext cx="2714324" cy="3691457"/>
          </a:xfrm>
          <a:prstGeom prst="rect">
            <a:avLst/>
          </a:prstGeom>
        </p:spPr>
      </p:pic>
      <p:pic>
        <p:nvPicPr>
          <p:cNvPr id="10" name="Picture 9">
            <a:extLst>
              <a:ext uri="{FF2B5EF4-FFF2-40B4-BE49-F238E27FC236}">
                <a16:creationId xmlns:a16="http://schemas.microsoft.com/office/drawing/2014/main" id="{3BAFA7CF-E1D9-EF74-E06B-B2BDAAFFC674}"/>
              </a:ext>
            </a:extLst>
          </p:cNvPr>
          <p:cNvPicPr>
            <a:picLocks noChangeAspect="1"/>
          </p:cNvPicPr>
          <p:nvPr/>
        </p:nvPicPr>
        <p:blipFill>
          <a:blip r:embed="rId3"/>
          <a:stretch>
            <a:fillRect/>
          </a:stretch>
        </p:blipFill>
        <p:spPr>
          <a:xfrm>
            <a:off x="4321743" y="1278236"/>
            <a:ext cx="3580598" cy="3691457"/>
          </a:xfrm>
          <a:prstGeom prst="rect">
            <a:avLst/>
          </a:prstGeom>
        </p:spPr>
      </p:pic>
      <p:pic>
        <p:nvPicPr>
          <p:cNvPr id="20" name="Picture 19">
            <a:extLst>
              <a:ext uri="{FF2B5EF4-FFF2-40B4-BE49-F238E27FC236}">
                <a16:creationId xmlns:a16="http://schemas.microsoft.com/office/drawing/2014/main" id="{FCA44239-00AA-02A6-DAF8-A7AE9D2CA6C0}"/>
              </a:ext>
            </a:extLst>
          </p:cNvPr>
          <p:cNvPicPr>
            <a:picLocks noChangeAspect="1"/>
          </p:cNvPicPr>
          <p:nvPr/>
        </p:nvPicPr>
        <p:blipFill>
          <a:blip r:embed="rId4"/>
          <a:stretch>
            <a:fillRect/>
          </a:stretch>
        </p:blipFill>
        <p:spPr>
          <a:xfrm>
            <a:off x="8556859" y="1511166"/>
            <a:ext cx="2872189" cy="3118585"/>
          </a:xfrm>
          <a:prstGeom prst="rect">
            <a:avLst/>
          </a:prstGeom>
        </p:spPr>
      </p:pic>
    </p:spTree>
    <p:extLst>
      <p:ext uri="{BB962C8B-B14F-4D97-AF65-F5344CB8AC3E}">
        <p14:creationId xmlns:p14="http://schemas.microsoft.com/office/powerpoint/2010/main" val="294302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E1B9-B7D9-47E5-7CEF-4C592CB72FED}"/>
              </a:ext>
            </a:extLst>
          </p:cNvPr>
          <p:cNvSpPr>
            <a:spLocks noGrp="1"/>
          </p:cNvSpPr>
          <p:nvPr>
            <p:ph type="title"/>
          </p:nvPr>
        </p:nvSpPr>
        <p:spPr>
          <a:xfrm>
            <a:off x="838200" y="172620"/>
            <a:ext cx="10515600" cy="1325563"/>
          </a:xfrm>
        </p:spPr>
        <p:txBody>
          <a:bodyPr>
            <a:normAutofit/>
          </a:bodyPr>
          <a:lstStyle/>
          <a:p>
            <a:pPr algn="ctr"/>
            <a:r>
              <a:rPr lang="en-US" b="1" i="1" dirty="0">
                <a:solidFill>
                  <a:schemeClr val="tx1"/>
                </a:solidFill>
              </a:rPr>
              <a:t>FUNCTIONS</a:t>
            </a:r>
            <a:br>
              <a:rPr lang="en-US" b="1" i="1" dirty="0">
                <a:solidFill>
                  <a:schemeClr val="tx1"/>
                </a:solidFill>
              </a:rPr>
            </a:br>
            <a:endParaRPr lang="en-IN" b="1" i="1" dirty="0">
              <a:solidFill>
                <a:schemeClr val="tx1"/>
              </a:solidFill>
            </a:endParaRPr>
          </a:p>
        </p:txBody>
      </p:sp>
      <p:sp>
        <p:nvSpPr>
          <p:cNvPr id="6" name="Rectangle 2">
            <a:extLst>
              <a:ext uri="{FF2B5EF4-FFF2-40B4-BE49-F238E27FC236}">
                <a16:creationId xmlns:a16="http://schemas.microsoft.com/office/drawing/2014/main" id="{7D19DA56-15FE-B9FE-4B74-E42C666B6820}"/>
              </a:ext>
            </a:extLst>
          </p:cNvPr>
          <p:cNvSpPr>
            <a:spLocks noChangeArrowheads="1"/>
          </p:cNvSpPr>
          <p:nvPr/>
        </p:nvSpPr>
        <p:spPr bwMode="auto">
          <a:xfrm>
            <a:off x="1448574" y="1274229"/>
            <a:ext cx="4647426"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a:t>
            </a:r>
            <a:r>
              <a:rPr kumimoji="0" lang="en-US" altLang="en-US" sz="2000" b="1" i="0" u="none" strike="noStrike" cap="none" normalizeH="0" baseline="0" dirty="0" err="1">
                <a:ln>
                  <a:noFill/>
                </a:ln>
                <a:solidFill>
                  <a:schemeClr val="tx1"/>
                </a:solidFill>
                <a:effectLst/>
                <a:latin typeface="Arial Unicode MS"/>
              </a:rPr>
              <a:t>add_to_order</a:t>
            </a:r>
            <a:r>
              <a:rPr kumimoji="0" lang="en-US" altLang="en-US" sz="2000" b="1" i="0" u="none" strike="noStrike" cap="none" normalizeH="0" baseline="0" dirty="0">
                <a:ln>
                  <a:noFill/>
                </a:ln>
                <a:solidFill>
                  <a:schemeClr val="tx1"/>
                </a:solidFill>
                <a:effectLst/>
                <a:latin typeface="Arial Unicode MS"/>
              </a:rPr>
              <a:t>(self) -</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Called when “Add to Order” is clicked: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Retrieves selected item and quantity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Validates their correctness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Adds them to </a:t>
            </a:r>
            <a:r>
              <a:rPr kumimoji="0" lang="en-US" altLang="en-US" b="0" i="0" u="none" strike="noStrike" cap="none" normalizeH="0" baseline="0" dirty="0" err="1">
                <a:ln>
                  <a:noFill/>
                </a:ln>
                <a:solidFill>
                  <a:schemeClr val="tx1"/>
                </a:solidFill>
                <a:effectLst/>
                <a:latin typeface="Arial Unicode MS"/>
              </a:rPr>
              <a:t>self.order</a:t>
            </a:r>
            <a:r>
              <a:rPr kumimoji="0" lang="en-US" altLang="en-US"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Displays a success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0BDA223-65A7-34C1-8845-4222C4B05E22}"/>
              </a:ext>
            </a:extLst>
          </p:cNvPr>
          <p:cNvSpPr>
            <a:spLocks noChangeArrowheads="1"/>
          </p:cNvSpPr>
          <p:nvPr/>
        </p:nvSpPr>
        <p:spPr bwMode="auto">
          <a:xfrm>
            <a:off x="1417590" y="3244669"/>
            <a:ext cx="6279283"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a:t>
            </a:r>
            <a:r>
              <a:rPr kumimoji="0" lang="en-US" altLang="en-US" sz="2000" b="1" i="0" u="none" strike="noStrike" cap="none" normalizeH="0" baseline="0" dirty="0" err="1">
                <a:ln>
                  <a:noFill/>
                </a:ln>
                <a:solidFill>
                  <a:schemeClr val="tx1"/>
                </a:solidFill>
                <a:effectLst/>
                <a:latin typeface="Arial Unicode MS"/>
              </a:rPr>
              <a:t>update_order_summary</a:t>
            </a:r>
            <a:r>
              <a:rPr kumimoji="0" lang="en-US" altLang="en-US" sz="2000" b="1" i="0" u="none" strike="noStrike" cap="none" normalizeH="0" baseline="0" dirty="0">
                <a:ln>
                  <a:noFill/>
                </a:ln>
                <a:solidFill>
                  <a:schemeClr val="tx1"/>
                </a:solidFill>
                <a:effectLst/>
                <a:latin typeface="Arial Unicode MS"/>
              </a:rPr>
              <a:t>(self)</a:t>
            </a:r>
            <a:r>
              <a:rPr lang="en-US" altLang="en-US" sz="2000" b="1" dirty="0">
                <a:latin typeface="Arial Unicode MS"/>
              </a:rPr>
              <a:t> -</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Refreshes the </a:t>
            </a:r>
            <a:r>
              <a:rPr kumimoji="0" lang="en-US" altLang="en-US" sz="1800" b="1" i="0" u="none" strike="noStrike" cap="none" normalizeH="0" baseline="0" dirty="0">
                <a:ln>
                  <a:noFill/>
                </a:ln>
                <a:solidFill>
                  <a:schemeClr val="tx1"/>
                </a:solidFill>
                <a:effectLst/>
                <a:latin typeface="Arial" panose="020B0604020202020204" pitchFamily="34" charset="0"/>
              </a:rPr>
              <a:t>order summary box</a:t>
            </a:r>
            <a:r>
              <a:rPr kumimoji="0" lang="en-US" altLang="en-US" sz="1800" b="0" i="0" u="none" strike="noStrike" cap="none" normalizeH="0" baseline="0" dirty="0">
                <a:ln>
                  <a:noFill/>
                </a:ln>
                <a:solidFill>
                  <a:schemeClr val="tx1"/>
                </a:solidFill>
                <a:effectLst/>
                <a:latin typeface="Arial" panose="020B0604020202020204" pitchFamily="34" charset="0"/>
              </a:rPr>
              <a:t> after any change: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Clears the text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Lists each ordered item with its quantity and total price</a:t>
            </a:r>
          </a:p>
          <a:p>
            <a:pPr marL="457200" marR="0" lvl="1"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BC565F24-999A-1322-49DE-81F9FE885093}"/>
              </a:ext>
            </a:extLst>
          </p:cNvPr>
          <p:cNvSpPr>
            <a:spLocks noChangeArrowheads="1"/>
          </p:cNvSpPr>
          <p:nvPr/>
        </p:nvSpPr>
        <p:spPr bwMode="auto">
          <a:xfrm>
            <a:off x="1417590" y="4882763"/>
            <a:ext cx="768992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latin typeface="Arial" panose="020B0604020202020204" pitchFamily="34" charset="0"/>
              </a:rPr>
              <a:t>3</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err="1">
                <a:ln>
                  <a:noFill/>
                </a:ln>
                <a:solidFill>
                  <a:schemeClr val="tx1"/>
                </a:solidFill>
                <a:effectLst/>
                <a:latin typeface="Arial Unicode MS"/>
              </a:rPr>
              <a:t>calculate_total</a:t>
            </a:r>
            <a:r>
              <a:rPr kumimoji="0" lang="en-US" altLang="en-US" sz="2000" b="1" i="0" u="none" strike="noStrike" cap="none" normalizeH="0" baseline="0" dirty="0">
                <a:ln>
                  <a:noFill/>
                </a:ln>
                <a:solidFill>
                  <a:schemeClr val="tx1"/>
                </a:solidFill>
                <a:effectLst/>
                <a:latin typeface="Arial Unicode MS"/>
              </a:rPr>
              <a:t>(self) -</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Triggered by the “Calculate Total” button: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Validates that th</a:t>
            </a:r>
            <a:r>
              <a:rPr kumimoji="0" lang="en-US" altLang="en-US" sz="1800" b="0" i="0" u="none" strike="noStrike" cap="none" normalizeH="0" baseline="0" dirty="0">
                <a:ln>
                  <a:noFill/>
                </a:ln>
                <a:solidFill>
                  <a:schemeClr val="tx1"/>
                </a:solidFill>
                <a:effectLst/>
                <a:latin typeface="Arial" panose="020B0604020202020204" pitchFamily="34" charset="0"/>
              </a:rPr>
              <a:t>e order is not empty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Computes subtotal, 5% tax, 10% service charge, and the grand total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372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E4572-1F15-9634-A374-D216B6E91605}"/>
              </a:ext>
            </a:extLst>
          </p:cNvPr>
          <p:cNvSpPr>
            <a:spLocks noGrp="1"/>
          </p:cNvSpPr>
          <p:nvPr>
            <p:ph type="title"/>
          </p:nvPr>
        </p:nvSpPr>
        <p:spPr>
          <a:xfrm>
            <a:off x="1399391" y="306477"/>
            <a:ext cx="8911687" cy="1280890"/>
          </a:xfrm>
        </p:spPr>
        <p:txBody>
          <a:bodyPr/>
          <a:lstStyle/>
          <a:p>
            <a:pPr algn="ctr"/>
            <a:r>
              <a:rPr lang="en-IN" b="1" i="1" dirty="0">
                <a:solidFill>
                  <a:schemeClr val="tx1"/>
                </a:solidFill>
              </a:rPr>
              <a:t>FEATURE</a:t>
            </a:r>
            <a:br>
              <a:rPr lang="en-IN" dirty="0"/>
            </a:br>
            <a:endParaRPr lang="en-IN" dirty="0"/>
          </a:p>
        </p:txBody>
      </p:sp>
      <p:sp>
        <p:nvSpPr>
          <p:cNvPr id="3" name="Rectangle 1">
            <a:extLst>
              <a:ext uri="{FF2B5EF4-FFF2-40B4-BE49-F238E27FC236}">
                <a16:creationId xmlns:a16="http://schemas.microsoft.com/office/drawing/2014/main" id="{8EE77194-B922-1E34-1AA2-032D45ED7F3D}"/>
              </a:ext>
            </a:extLst>
          </p:cNvPr>
          <p:cNvSpPr>
            <a:spLocks noChangeArrowheads="1"/>
          </p:cNvSpPr>
          <p:nvPr/>
        </p:nvSpPr>
        <p:spPr bwMode="auto">
          <a:xfrm>
            <a:off x="1304950" y="1777316"/>
            <a:ext cx="910056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Menu Display</a:t>
            </a:r>
            <a:r>
              <a:rPr kumimoji="0" lang="en-US" altLang="en-US" sz="1800" b="0" i="0" u="none" strike="noStrike" cap="none" normalizeH="0" baseline="0" dirty="0">
                <a:ln>
                  <a:noFill/>
                </a:ln>
                <a:solidFill>
                  <a:schemeClr val="tx1"/>
                </a:solidFill>
                <a:effectLst/>
                <a:latin typeface="Arial" panose="020B0604020202020204" pitchFamily="34" charset="0"/>
              </a:rPr>
              <a:t>: Shows items with their prices dynamically.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Order Management</a:t>
            </a:r>
            <a:r>
              <a:rPr kumimoji="0" lang="en-US" altLang="en-US" sz="1800" b="0" i="0" u="none" strike="noStrike" cap="none" normalizeH="0" baseline="0" dirty="0">
                <a:ln>
                  <a:noFill/>
                </a:ln>
                <a:solidFill>
                  <a:schemeClr val="tx1"/>
                </a:solidFill>
                <a:effectLst/>
                <a:latin typeface="Arial" panose="020B0604020202020204" pitchFamily="34" charset="0"/>
              </a:rPr>
              <a:t>: Add items and quantities to build an order.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Order Summary Panel</a:t>
            </a:r>
            <a:r>
              <a:rPr kumimoji="0" lang="en-US" altLang="en-US" sz="1800" b="0" i="0" u="none" strike="noStrike" cap="none" normalizeH="0" baseline="0" dirty="0">
                <a:ln>
                  <a:noFill/>
                </a:ln>
                <a:solidFill>
                  <a:schemeClr val="tx1"/>
                </a:solidFill>
                <a:effectLst/>
                <a:latin typeface="Arial" panose="020B0604020202020204" pitchFamily="34" charset="0"/>
              </a:rPr>
              <a:t>: Lists current items, quantities, and line prices.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Automated Billing</a:t>
            </a:r>
            <a:r>
              <a:rPr kumimoji="0" lang="en-US" altLang="en-US" sz="1800" b="0" i="0" u="none" strike="noStrike" cap="none" normalizeH="0" baseline="0" dirty="0">
                <a:ln>
                  <a:noFill/>
                </a:ln>
                <a:solidFill>
                  <a:schemeClr val="tx1"/>
                </a:solidFill>
                <a:effectLst/>
                <a:latin typeface="Arial" panose="020B0604020202020204" pitchFamily="34" charset="0"/>
              </a:rPr>
              <a:t>: Calculates subtotal, 5% tax, 10% service charge, and grand total.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Order Reset</a:t>
            </a:r>
            <a:r>
              <a:rPr kumimoji="0" lang="en-US" altLang="en-US" sz="1800" b="0" i="0" u="none" strike="noStrike" cap="none" normalizeH="0" baseline="0" dirty="0">
                <a:ln>
                  <a:noFill/>
                </a:ln>
                <a:solidFill>
                  <a:schemeClr val="tx1"/>
                </a:solidFill>
                <a:effectLst/>
                <a:latin typeface="Arial" panose="020B0604020202020204" pitchFamily="34" charset="0"/>
              </a:rPr>
              <a:t>: Clears current order and updates the summary.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952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6760-9A97-5629-D21B-C291E860EE16}"/>
              </a:ext>
            </a:extLst>
          </p:cNvPr>
          <p:cNvSpPr>
            <a:spLocks noGrp="1"/>
          </p:cNvSpPr>
          <p:nvPr>
            <p:ph type="title"/>
          </p:nvPr>
        </p:nvSpPr>
        <p:spPr>
          <a:xfrm>
            <a:off x="13581246" y="365125"/>
            <a:ext cx="144378" cy="1325563"/>
          </a:xfrm>
        </p:spPr>
        <p:txBody>
          <a:bodyPr/>
          <a:lstStyle/>
          <a:p>
            <a:endParaRPr lang="en-IN" dirty="0"/>
          </a:p>
        </p:txBody>
      </p:sp>
      <p:pic>
        <p:nvPicPr>
          <p:cNvPr id="11" name="Picture 10">
            <a:extLst>
              <a:ext uri="{FF2B5EF4-FFF2-40B4-BE49-F238E27FC236}">
                <a16:creationId xmlns:a16="http://schemas.microsoft.com/office/drawing/2014/main" id="{6E2A67DD-90B1-DDC2-CFE8-2DC9DDF5A913}"/>
              </a:ext>
            </a:extLst>
          </p:cNvPr>
          <p:cNvPicPr>
            <a:picLocks noChangeAspect="1"/>
          </p:cNvPicPr>
          <p:nvPr/>
        </p:nvPicPr>
        <p:blipFill>
          <a:blip r:embed="rId2"/>
          <a:stretch>
            <a:fillRect/>
          </a:stretch>
        </p:blipFill>
        <p:spPr>
          <a:xfrm>
            <a:off x="3070459" y="885525"/>
            <a:ext cx="5630779" cy="4697128"/>
          </a:xfrm>
          <a:prstGeom prst="rect">
            <a:avLst/>
          </a:prstGeom>
        </p:spPr>
      </p:pic>
    </p:spTree>
    <p:extLst>
      <p:ext uri="{BB962C8B-B14F-4D97-AF65-F5344CB8AC3E}">
        <p14:creationId xmlns:p14="http://schemas.microsoft.com/office/powerpoint/2010/main" val="5181052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195</TotalTime>
  <Words>588</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Unicode MS</vt:lpstr>
      <vt:lpstr>Century Gothic</vt:lpstr>
      <vt:lpstr>Verdana</vt:lpstr>
      <vt:lpstr>Wingdings 3</vt:lpstr>
      <vt:lpstr>Wisp</vt:lpstr>
      <vt:lpstr>PowerPoint Presentation</vt:lpstr>
      <vt:lpstr> CAFÉ MANAGEMENT SYSTEM </vt:lpstr>
      <vt:lpstr> TOPIC </vt:lpstr>
      <vt:lpstr>INTRODUCTION</vt:lpstr>
      <vt:lpstr>OBJECTIVES </vt:lpstr>
      <vt:lpstr>PowerPoint Presentation</vt:lpstr>
      <vt:lpstr>FUNCTIONS </vt:lpstr>
      <vt:lpstr>FEATURE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priyanshi jakhotra</dc:creator>
  <cp:lastModifiedBy>DELL</cp:lastModifiedBy>
  <cp:revision>3</cp:revision>
  <dcterms:created xsi:type="dcterms:W3CDTF">2025-06-06T07:56:49Z</dcterms:created>
  <dcterms:modified xsi:type="dcterms:W3CDTF">2025-06-08T16:49:10Z</dcterms:modified>
</cp:coreProperties>
</file>