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3" r:id="rId5"/>
    <p:sldId id="264" r:id="rId6"/>
    <p:sldId id="265" r:id="rId7"/>
    <p:sldId id="267" r:id="rId8"/>
    <p:sldId id="269" r:id="rId9"/>
    <p:sldId id="273" r:id="rId10"/>
    <p:sldId id="271" r:id="rId11"/>
    <p:sldId id="272" r:id="rId12"/>
    <p:sldId id="27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276" y="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25288D0-3EF9-4C39-AC9D-9DD994379F2B}"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433C50-4491-486D-905F-1AD457CA785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288D0-3EF9-4C39-AC9D-9DD994379F2B}"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433C50-4491-486D-905F-1AD457CA785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288D0-3EF9-4C39-AC9D-9DD994379F2B}"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433C50-4491-486D-905F-1AD457CA785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288D0-3EF9-4C39-AC9D-9DD994379F2B}"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433C50-4491-486D-905F-1AD457CA785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5288D0-3EF9-4C39-AC9D-9DD994379F2B}"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433C50-4491-486D-905F-1AD457CA785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5288D0-3EF9-4C39-AC9D-9DD994379F2B}" type="datetimeFigureOut">
              <a:rPr lang="en-IN" smtClean="0"/>
              <a:t>22-06-2022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433C50-4491-486D-905F-1AD457CA785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5288D0-3EF9-4C39-AC9D-9DD994379F2B}" type="datetimeFigureOut">
              <a:rPr lang="en-IN" smtClean="0"/>
              <a:t>22-06-2022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433C50-4491-486D-905F-1AD457CA785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5288D0-3EF9-4C39-AC9D-9DD994379F2B}" type="datetimeFigureOut">
              <a:rPr lang="en-IN" smtClean="0"/>
              <a:t>22-06-2022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433C50-4491-486D-905F-1AD457CA785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288D0-3EF9-4C39-AC9D-9DD994379F2B}" type="datetimeFigureOut">
              <a:rPr lang="en-IN" smtClean="0"/>
              <a:t>22-06-2022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8433C50-4491-486D-905F-1AD457CA785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5288D0-3EF9-4C39-AC9D-9DD994379F2B}" type="datetimeFigureOut">
              <a:rPr lang="en-IN" smtClean="0"/>
              <a:t>22-06-2022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433C50-4491-486D-905F-1AD457CA785C}"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25288D0-3EF9-4C39-AC9D-9DD994379F2B}" type="datetimeFigureOut">
              <a:rPr lang="en-IN" smtClean="0"/>
              <a:t>22-06-2022</a:t>
            </a:fld>
            <a:endParaRPr lang="en-IN"/>
          </a:p>
        </p:txBody>
      </p:sp>
      <p:sp>
        <p:nvSpPr>
          <p:cNvPr id="9" name="Slide Number Placeholder 8"/>
          <p:cNvSpPr>
            <a:spLocks noGrp="1"/>
          </p:cNvSpPr>
          <p:nvPr>
            <p:ph type="sldNum" sz="quarter" idx="11"/>
          </p:nvPr>
        </p:nvSpPr>
        <p:spPr/>
        <p:txBody>
          <a:bodyPr/>
          <a:lstStyle/>
          <a:p>
            <a:fld id="{C8433C50-4491-486D-905F-1AD457CA785C}"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8433C50-4491-486D-905F-1AD457CA785C}"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25288D0-3EF9-4C39-AC9D-9DD994379F2B}" type="datetimeFigureOut">
              <a:rPr lang="en-IN" smtClean="0"/>
              <a:t>22-06-2022</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Retail Data Analysis</a:t>
            </a:r>
            <a:endParaRPr lang="en-IN" dirty="0"/>
          </a:p>
        </p:txBody>
      </p:sp>
      <p:sp>
        <p:nvSpPr>
          <p:cNvPr id="3" name="Subtitle 2"/>
          <p:cNvSpPr>
            <a:spLocks noGrp="1"/>
          </p:cNvSpPr>
          <p:nvPr>
            <p:ph type="subTitle" idx="1"/>
          </p:nvPr>
        </p:nvSpPr>
        <p:spPr/>
        <p:txBody>
          <a:bodyPr/>
          <a:lstStyle/>
          <a:p>
            <a:r>
              <a:rPr lang="en-US" dirty="0" smtClean="0"/>
              <a:t>By </a:t>
            </a:r>
            <a:r>
              <a:rPr lang="en-US" dirty="0" err="1" smtClean="0"/>
              <a:t>Kavya</a:t>
            </a:r>
            <a:r>
              <a:rPr lang="en-US" dirty="0" smtClean="0"/>
              <a:t> </a:t>
            </a:r>
            <a:r>
              <a:rPr lang="en-US" dirty="0" err="1" smtClean="0"/>
              <a:t>Boban</a:t>
            </a:r>
            <a:endParaRPr lang="en-US" dirty="0" smtClean="0"/>
          </a:p>
          <a:p>
            <a:endParaRPr lang="en-IN" dirty="0"/>
          </a:p>
        </p:txBody>
      </p:sp>
    </p:spTree>
    <p:extLst>
      <p:ext uri="{BB962C8B-B14F-4D97-AF65-F5344CB8AC3E}">
        <p14:creationId xmlns:p14="http://schemas.microsoft.com/office/powerpoint/2010/main" val="396684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2194461"/>
            <a:ext cx="7620000" cy="3612078"/>
          </a:xfrm>
        </p:spPr>
      </p:pic>
    </p:spTree>
    <p:extLst>
      <p:ext uri="{BB962C8B-B14F-4D97-AF65-F5344CB8AC3E}">
        <p14:creationId xmlns:p14="http://schemas.microsoft.com/office/powerpoint/2010/main" val="1638111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25771"/>
            <a:ext cx="7620000" cy="3749457"/>
          </a:xfrm>
        </p:spPr>
      </p:pic>
    </p:spTree>
    <p:extLst>
      <p:ext uri="{BB962C8B-B14F-4D97-AF65-F5344CB8AC3E}">
        <p14:creationId xmlns:p14="http://schemas.microsoft.com/office/powerpoint/2010/main" val="2944560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114300" indent="0" algn="ctr">
              <a:buNone/>
            </a:pPr>
            <a:endParaRPr lang="en-US" dirty="0" smtClean="0"/>
          </a:p>
          <a:p>
            <a:pPr marL="114300" indent="0" algn="ctr">
              <a:buNone/>
            </a:pPr>
            <a:endParaRPr lang="en-US" dirty="0"/>
          </a:p>
          <a:p>
            <a:pPr marL="114300" indent="0" algn="ctr">
              <a:buNone/>
            </a:pPr>
            <a:endParaRPr lang="en-US" dirty="0" smtClean="0"/>
          </a:p>
          <a:p>
            <a:pPr marL="114300" indent="0" algn="ctr">
              <a:buNone/>
            </a:pPr>
            <a:endParaRPr lang="en-US" dirty="0" smtClean="0"/>
          </a:p>
          <a:p>
            <a:pPr marL="114300" indent="0">
              <a:buNone/>
            </a:pPr>
            <a:r>
              <a:rPr lang="en-US" sz="3600" dirty="0"/>
              <a:t> </a:t>
            </a:r>
            <a:r>
              <a:rPr lang="en-US" sz="3600" dirty="0" smtClean="0"/>
              <a:t>                     THANK YOU </a:t>
            </a:r>
            <a:endParaRPr lang="en-IN" sz="3600" dirty="0"/>
          </a:p>
        </p:txBody>
      </p:sp>
    </p:spTree>
    <p:extLst>
      <p:ext uri="{BB962C8B-B14F-4D97-AF65-F5344CB8AC3E}">
        <p14:creationId xmlns:p14="http://schemas.microsoft.com/office/powerpoint/2010/main" val="2645036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Description </a:t>
            </a:r>
          </a:p>
        </p:txBody>
      </p:sp>
      <p:sp>
        <p:nvSpPr>
          <p:cNvPr id="3" name="Content Placeholder 2"/>
          <p:cNvSpPr>
            <a:spLocks noGrp="1"/>
          </p:cNvSpPr>
          <p:nvPr>
            <p:ph idx="1"/>
          </p:nvPr>
        </p:nvSpPr>
        <p:spPr/>
        <p:txBody>
          <a:bodyPr/>
          <a:lstStyle/>
          <a:p>
            <a:pPr marL="114300" indent="0">
              <a:buNone/>
            </a:pPr>
            <a:r>
              <a:rPr lang="en-IN" dirty="0"/>
              <a:t>Retail Data Analytics is used nowadays by shops in order to better predict the number of products, that might get sold and therefore to better estimate how much product should be produced. This is very important because the amount of sold products can vary during the year</a:t>
            </a:r>
            <a:r>
              <a:rPr lang="en-IN" dirty="0" smtClean="0"/>
              <a:t>.</a:t>
            </a:r>
          </a:p>
          <a:p>
            <a:pPr marL="114300" indent="0">
              <a:buNone/>
            </a:pPr>
            <a:endParaRPr lang="en-IN" dirty="0"/>
          </a:p>
          <a:p>
            <a:endParaRPr lang="en-IN" dirty="0"/>
          </a:p>
        </p:txBody>
      </p:sp>
    </p:spTree>
    <p:extLst>
      <p:ext uri="{BB962C8B-B14F-4D97-AF65-F5344CB8AC3E}">
        <p14:creationId xmlns:p14="http://schemas.microsoft.com/office/powerpoint/2010/main" val="2706803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114300" indent="0">
              <a:buNone/>
            </a:pPr>
            <a:r>
              <a:rPr lang="en-IN" dirty="0"/>
              <a:t>The proposed system  can therefore be used in order to optimize the production of products, such that there is always an optimal amount available. The proposed system RDA is used nowadays by shops in order to better predict the number of products, that might get sold and therefore to better estimate how much product should be </a:t>
            </a:r>
            <a:r>
              <a:rPr lang="en-IN"/>
              <a:t>produced</a:t>
            </a:r>
            <a:r>
              <a:rPr lang="en-IN" smtClean="0"/>
              <a:t>.</a:t>
            </a:r>
          </a:p>
          <a:p>
            <a:pPr marL="114300" indent="0">
              <a:buNone/>
            </a:pPr>
            <a:r>
              <a:rPr lang="en-IN" smtClean="0"/>
              <a:t> </a:t>
            </a:r>
            <a:endParaRPr lang="en-IN" dirty="0"/>
          </a:p>
          <a:p>
            <a:pPr marL="114300" indent="0">
              <a:buNone/>
            </a:pPr>
            <a:r>
              <a:rPr lang="en-IN" dirty="0"/>
              <a:t>By the development of the system the organization can easily predict the weekly sales for a store and visualize the data for better insight . This should then help to optimize the manufacturing process and thereby help to increase income while lowering costs.</a:t>
            </a:r>
          </a:p>
          <a:p>
            <a:endParaRPr lang="en-IN" dirty="0"/>
          </a:p>
        </p:txBody>
      </p:sp>
    </p:spTree>
    <p:extLst>
      <p:ext uri="{BB962C8B-B14F-4D97-AF65-F5344CB8AC3E}">
        <p14:creationId xmlns:p14="http://schemas.microsoft.com/office/powerpoint/2010/main" val="1361634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Datasets</a:t>
            </a:r>
          </a:p>
        </p:txBody>
      </p:sp>
      <p:sp>
        <p:nvSpPr>
          <p:cNvPr id="3" name="Content Placeholder 2"/>
          <p:cNvSpPr>
            <a:spLocks noGrp="1"/>
          </p:cNvSpPr>
          <p:nvPr>
            <p:ph idx="1"/>
          </p:nvPr>
        </p:nvSpPr>
        <p:spPr>
          <a:xfrm>
            <a:off x="457200" y="1196752"/>
            <a:ext cx="7787208" cy="5204048"/>
          </a:xfrm>
        </p:spPr>
        <p:txBody>
          <a:bodyPr>
            <a:normAutofit/>
          </a:bodyPr>
          <a:lstStyle/>
          <a:p>
            <a:pPr marL="114300" indent="0" fontAlgn="base">
              <a:buNone/>
            </a:pPr>
            <a:r>
              <a:rPr lang="en-US" sz="2400" b="1" dirty="0" smtClean="0"/>
              <a:t>1. Stores</a:t>
            </a:r>
            <a:endParaRPr lang="en-US" sz="2400" b="1" dirty="0"/>
          </a:p>
          <a:p>
            <a:pPr marL="114300" indent="0" fontAlgn="base">
              <a:buNone/>
            </a:pPr>
            <a:r>
              <a:rPr lang="en-US" sz="2400" dirty="0" err="1"/>
              <a:t>Anonymized</a:t>
            </a:r>
            <a:r>
              <a:rPr lang="en-US" sz="2400" dirty="0"/>
              <a:t> information about the 45 stores, </a:t>
            </a:r>
            <a:endParaRPr lang="en-US" sz="2400" dirty="0" smtClean="0"/>
          </a:p>
          <a:p>
            <a:pPr marL="114300" indent="0" fontAlgn="base">
              <a:buNone/>
            </a:pPr>
            <a:r>
              <a:rPr lang="en-US" sz="2400" dirty="0" smtClean="0"/>
              <a:t>indicating </a:t>
            </a:r>
            <a:r>
              <a:rPr lang="en-US" sz="2400" dirty="0"/>
              <a:t>the type and size of </a:t>
            </a:r>
            <a:r>
              <a:rPr lang="en-US" sz="2400" dirty="0" smtClean="0"/>
              <a:t>store</a:t>
            </a:r>
          </a:p>
          <a:p>
            <a:pPr marL="114300" indent="0" fontAlgn="base">
              <a:buNone/>
            </a:pPr>
            <a:endParaRPr lang="en-US" sz="2400" dirty="0"/>
          </a:p>
          <a:p>
            <a:pPr marL="114300" indent="0" fontAlgn="base">
              <a:buNone/>
            </a:pPr>
            <a:endParaRPr lang="en-US" sz="2400" dirty="0"/>
          </a:p>
          <a:p>
            <a:pPr marL="11430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226255615"/>
              </p:ext>
            </p:extLst>
          </p:nvPr>
        </p:nvGraphicFramePr>
        <p:xfrm>
          <a:off x="1187624" y="3140968"/>
          <a:ext cx="6096000" cy="37084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IN" dirty="0" smtClean="0"/>
                        <a:t>Store</a:t>
                      </a:r>
                      <a:endParaRPr lang="en-IN" dirty="0"/>
                    </a:p>
                  </a:txBody>
                  <a:tcPr/>
                </a:tc>
                <a:tc>
                  <a:txBody>
                    <a:bodyPr/>
                    <a:lstStyle/>
                    <a:p>
                      <a:r>
                        <a:rPr lang="en-IN" dirty="0" smtClean="0"/>
                        <a:t>Type</a:t>
                      </a:r>
                      <a:endParaRPr lang="en-IN" dirty="0"/>
                    </a:p>
                  </a:txBody>
                  <a:tcPr/>
                </a:tc>
                <a:tc>
                  <a:txBody>
                    <a:bodyPr/>
                    <a:lstStyle/>
                    <a:p>
                      <a:r>
                        <a:rPr lang="en-IN" dirty="0" smtClean="0"/>
                        <a:t>Size</a:t>
                      </a:r>
                      <a:endParaRPr lang="en-IN" dirty="0"/>
                    </a:p>
                  </a:txBody>
                  <a:tcPr/>
                </a:tc>
              </a:tr>
            </a:tbl>
          </a:graphicData>
        </a:graphic>
      </p:graphicFrame>
    </p:spTree>
    <p:extLst>
      <p:ext uri="{BB962C8B-B14F-4D97-AF65-F5344CB8AC3E}">
        <p14:creationId xmlns:p14="http://schemas.microsoft.com/office/powerpoint/2010/main" val="3329690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7620000" cy="5996136"/>
          </a:xfrm>
        </p:spPr>
        <p:txBody>
          <a:bodyPr>
            <a:normAutofit lnSpcReduction="10000"/>
          </a:bodyPr>
          <a:lstStyle/>
          <a:p>
            <a:pPr marL="114300" indent="0" fontAlgn="base">
              <a:buNone/>
            </a:pPr>
            <a:r>
              <a:rPr lang="en-US" sz="2000" b="1" dirty="0"/>
              <a:t>Features</a:t>
            </a:r>
          </a:p>
          <a:p>
            <a:pPr marL="114300" indent="0" fontAlgn="base">
              <a:buNone/>
            </a:pPr>
            <a:r>
              <a:rPr lang="en-US" sz="2000" dirty="0"/>
              <a:t>Contains additional data related to the store, department, and regional activity for the given dates</a:t>
            </a:r>
            <a:r>
              <a:rPr lang="en-US" sz="2000" dirty="0" smtClean="0"/>
              <a:t>.</a:t>
            </a:r>
          </a:p>
          <a:p>
            <a:pPr marL="114300" indent="0" fontAlgn="base">
              <a:buNone/>
            </a:pPr>
            <a:endParaRPr lang="en-US" sz="2000" dirty="0"/>
          </a:p>
          <a:p>
            <a:pPr marL="114300" indent="0" fontAlgn="base">
              <a:buNone/>
            </a:pPr>
            <a:endParaRPr lang="en-US" sz="2000" dirty="0"/>
          </a:p>
          <a:p>
            <a:pPr marL="114300" indent="0" fontAlgn="base">
              <a:buNone/>
            </a:pPr>
            <a:endParaRPr lang="en-US" sz="2000" dirty="0" smtClean="0"/>
          </a:p>
          <a:p>
            <a:pPr marL="114300" indent="0" fontAlgn="base">
              <a:buNone/>
            </a:pPr>
            <a:endParaRPr lang="en-US" sz="2000" dirty="0"/>
          </a:p>
          <a:p>
            <a:pPr marL="114300" indent="0" fontAlgn="base">
              <a:buNone/>
            </a:pPr>
            <a:r>
              <a:rPr lang="en-US" sz="2000" dirty="0" smtClean="0"/>
              <a:t>Store </a:t>
            </a:r>
            <a:r>
              <a:rPr lang="en-US" sz="2000" dirty="0"/>
              <a:t>- the store number</a:t>
            </a:r>
          </a:p>
          <a:p>
            <a:pPr marL="114300" indent="0" fontAlgn="base">
              <a:buNone/>
            </a:pPr>
            <a:r>
              <a:rPr lang="en-US" sz="2000" dirty="0"/>
              <a:t>Date - the week</a:t>
            </a:r>
          </a:p>
          <a:p>
            <a:pPr marL="114300" indent="0" fontAlgn="base">
              <a:buNone/>
            </a:pPr>
            <a:r>
              <a:rPr lang="en-US" sz="2000" dirty="0"/>
              <a:t>Temperature - average temperature in the region</a:t>
            </a:r>
          </a:p>
          <a:p>
            <a:pPr marL="114300" indent="0" fontAlgn="base">
              <a:buNone/>
            </a:pPr>
            <a:r>
              <a:rPr lang="en-US" sz="2000" dirty="0" err="1"/>
              <a:t>Fuel_Price</a:t>
            </a:r>
            <a:r>
              <a:rPr lang="en-US" sz="2000" dirty="0"/>
              <a:t> - cost of fuel in the region</a:t>
            </a:r>
          </a:p>
          <a:p>
            <a:pPr marL="114300" indent="0" fontAlgn="base">
              <a:buNone/>
            </a:pPr>
            <a:r>
              <a:rPr lang="en-US" sz="2000" dirty="0"/>
              <a:t>MarkDown1-5 - </a:t>
            </a:r>
            <a:r>
              <a:rPr lang="en-US" sz="2000" dirty="0" err="1"/>
              <a:t>anonymized</a:t>
            </a:r>
            <a:r>
              <a:rPr lang="en-US" sz="2000" dirty="0"/>
              <a:t> data related to promotional markdowns. </a:t>
            </a:r>
            <a:r>
              <a:rPr lang="en-US" sz="2000" dirty="0" err="1"/>
              <a:t>MarkDown</a:t>
            </a:r>
            <a:r>
              <a:rPr lang="en-US" sz="2000" dirty="0"/>
              <a:t> data is only available after Nov 2011, and is not available for all stores all the time. </a:t>
            </a:r>
            <a:endParaRPr lang="en-US" sz="2000" dirty="0" smtClean="0"/>
          </a:p>
          <a:p>
            <a:pPr marL="114300" indent="0" fontAlgn="base">
              <a:buNone/>
            </a:pPr>
            <a:r>
              <a:rPr lang="en-US" sz="2000" dirty="0" smtClean="0"/>
              <a:t>CPI </a:t>
            </a:r>
            <a:r>
              <a:rPr lang="en-US" sz="2000" dirty="0"/>
              <a:t>- the consumer price index</a:t>
            </a:r>
          </a:p>
          <a:p>
            <a:pPr marL="114300" indent="0" fontAlgn="base">
              <a:buNone/>
            </a:pPr>
            <a:r>
              <a:rPr lang="en-US" sz="2000" dirty="0"/>
              <a:t>Unemployment - the unemployment rate</a:t>
            </a:r>
          </a:p>
          <a:p>
            <a:pPr marL="114300" indent="0" fontAlgn="base">
              <a:buNone/>
            </a:pPr>
            <a:r>
              <a:rPr lang="en-US" sz="2000" dirty="0" err="1"/>
              <a:t>IsHoliday</a:t>
            </a:r>
            <a:r>
              <a:rPr lang="en-US" sz="2000" dirty="0"/>
              <a:t> - whether the week is a special holiday week</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240193391"/>
              </p:ext>
            </p:extLst>
          </p:nvPr>
        </p:nvGraphicFramePr>
        <p:xfrm>
          <a:off x="2" y="1340768"/>
          <a:ext cx="9252518" cy="914400"/>
        </p:xfrm>
        <a:graphic>
          <a:graphicData uri="http://schemas.openxmlformats.org/drawingml/2006/table">
            <a:tbl>
              <a:tblPr firstRow="1" bandRow="1">
                <a:tableStyleId>{5C22544A-7EE6-4342-B048-85BDC9FD1C3A}</a:tableStyleId>
              </a:tblPr>
              <a:tblGrid>
                <a:gridCol w="683566"/>
                <a:gridCol w="666334"/>
                <a:gridCol w="914143"/>
                <a:gridCol w="754681"/>
                <a:gridCol w="564542"/>
                <a:gridCol w="944820"/>
                <a:gridCol w="754681"/>
                <a:gridCol w="754681"/>
                <a:gridCol w="754681"/>
                <a:gridCol w="754681"/>
                <a:gridCol w="828314"/>
                <a:gridCol w="877394"/>
              </a:tblGrid>
              <a:tr h="370840">
                <a:tc>
                  <a:txBody>
                    <a:bodyPr/>
                    <a:lstStyle/>
                    <a:p>
                      <a:r>
                        <a:rPr lang="en-IN" dirty="0" smtClean="0"/>
                        <a:t>store</a:t>
                      </a:r>
                      <a:endParaRPr lang="en-IN" dirty="0"/>
                    </a:p>
                  </a:txBody>
                  <a:tcPr/>
                </a:tc>
                <a:tc>
                  <a:txBody>
                    <a:bodyPr/>
                    <a:lstStyle/>
                    <a:p>
                      <a:r>
                        <a:rPr lang="en-IN" dirty="0" smtClean="0"/>
                        <a:t>date</a:t>
                      </a:r>
                      <a:endParaRPr lang="en-IN" dirty="0"/>
                    </a:p>
                  </a:txBody>
                  <a:tcPr/>
                </a:tc>
                <a:tc>
                  <a:txBody>
                    <a:bodyPr/>
                    <a:lstStyle/>
                    <a:p>
                      <a:r>
                        <a:rPr lang="en-IN" dirty="0" smtClean="0"/>
                        <a:t>temperature</a:t>
                      </a:r>
                      <a:endParaRPr lang="en-IN" dirty="0"/>
                    </a:p>
                  </a:txBody>
                  <a:tcPr/>
                </a:tc>
                <a:tc>
                  <a:txBody>
                    <a:bodyPr/>
                    <a:lstStyle/>
                    <a:p>
                      <a:r>
                        <a:rPr lang="en-IN" dirty="0" err="1" smtClean="0"/>
                        <a:t>Fuel_price</a:t>
                      </a:r>
                      <a:endParaRPr lang="en-IN" dirty="0"/>
                    </a:p>
                  </a:txBody>
                  <a:tcPr/>
                </a:tc>
                <a:tc>
                  <a:txBody>
                    <a:bodyPr/>
                    <a:lstStyle/>
                    <a:p>
                      <a:r>
                        <a:rPr lang="en-IN" dirty="0" smtClean="0"/>
                        <a:t>CPI</a:t>
                      </a:r>
                      <a:endParaRPr lang="en-IN" dirty="0"/>
                    </a:p>
                  </a:txBody>
                  <a:tcPr/>
                </a:tc>
                <a:tc>
                  <a:txBody>
                    <a:bodyPr/>
                    <a:lstStyle/>
                    <a:p>
                      <a:r>
                        <a:rPr lang="en-IN" dirty="0" err="1" smtClean="0"/>
                        <a:t>Unemployement</a:t>
                      </a:r>
                      <a:endParaRPr lang="en-IN" dirty="0"/>
                    </a:p>
                  </a:txBody>
                  <a:tcPr/>
                </a:tc>
                <a:tc>
                  <a:txBody>
                    <a:bodyPr/>
                    <a:lstStyle/>
                    <a:p>
                      <a:r>
                        <a:rPr lang="en-IN" dirty="0" err="1" smtClean="0"/>
                        <a:t>IsHoliday</a:t>
                      </a:r>
                      <a:endParaRPr lang="en-IN" dirty="0"/>
                    </a:p>
                  </a:txBody>
                  <a:tcPr/>
                </a:tc>
                <a:tc>
                  <a:txBody>
                    <a:bodyPr/>
                    <a:lstStyle/>
                    <a:p>
                      <a:r>
                        <a:rPr lang="en-IN" dirty="0" smtClean="0"/>
                        <a:t>markdown1</a:t>
                      </a:r>
                      <a:endParaRPr lang="en-IN" dirty="0"/>
                    </a:p>
                  </a:txBody>
                  <a:tcPr/>
                </a:tc>
                <a:tc>
                  <a:txBody>
                    <a:bodyPr/>
                    <a:lstStyle/>
                    <a:p>
                      <a:r>
                        <a:rPr lang="en-IN" dirty="0" smtClean="0"/>
                        <a:t>markdown2</a:t>
                      </a:r>
                      <a:endParaRPr lang="en-IN" dirty="0"/>
                    </a:p>
                  </a:txBody>
                  <a:tcPr/>
                </a:tc>
                <a:tc>
                  <a:txBody>
                    <a:bodyPr/>
                    <a:lstStyle/>
                    <a:p>
                      <a:r>
                        <a:rPr lang="en-IN" dirty="0" smtClean="0"/>
                        <a:t>markdown3</a:t>
                      </a:r>
                      <a:endParaRPr lang="en-IN" dirty="0"/>
                    </a:p>
                  </a:txBody>
                  <a:tcPr/>
                </a:tc>
                <a:tc>
                  <a:txBody>
                    <a:bodyPr/>
                    <a:lstStyle/>
                    <a:p>
                      <a:r>
                        <a:rPr lang="en-IN" dirty="0" smtClean="0"/>
                        <a:t>markdown4</a:t>
                      </a:r>
                      <a:endParaRPr lang="en-IN" dirty="0"/>
                    </a:p>
                  </a:txBody>
                  <a:tcPr/>
                </a:tc>
                <a:tc>
                  <a:txBody>
                    <a:bodyPr/>
                    <a:lstStyle/>
                    <a:p>
                      <a:r>
                        <a:rPr lang="en-IN" dirty="0" smtClean="0"/>
                        <a:t>markdown5</a:t>
                      </a:r>
                      <a:endParaRPr lang="en-IN" dirty="0"/>
                    </a:p>
                  </a:txBody>
                  <a:tcPr/>
                </a:tc>
              </a:tr>
            </a:tbl>
          </a:graphicData>
        </a:graphic>
      </p:graphicFrame>
    </p:spTree>
    <p:extLst>
      <p:ext uri="{BB962C8B-B14F-4D97-AF65-F5344CB8AC3E}">
        <p14:creationId xmlns:p14="http://schemas.microsoft.com/office/powerpoint/2010/main" val="39681943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114300" indent="0" fontAlgn="base">
              <a:buNone/>
            </a:pPr>
            <a:r>
              <a:rPr lang="en-US" b="1" dirty="0"/>
              <a:t>Sales</a:t>
            </a:r>
          </a:p>
          <a:p>
            <a:pPr marL="114300" indent="0" fontAlgn="base">
              <a:buNone/>
            </a:pPr>
            <a:r>
              <a:rPr lang="en-US" dirty="0"/>
              <a:t>Historical sales data, which covers to 2010-02-05 to 2012-11-01. Within this tab you will find the following fields</a:t>
            </a:r>
            <a:r>
              <a:rPr lang="en-US" dirty="0" smtClean="0"/>
              <a:t>:</a:t>
            </a:r>
          </a:p>
          <a:p>
            <a:pPr marL="114300" indent="0" fontAlgn="base">
              <a:buNone/>
            </a:pPr>
            <a:endParaRPr lang="en-US" dirty="0"/>
          </a:p>
          <a:p>
            <a:pPr marL="114300" indent="0" fontAlgn="base">
              <a:buNone/>
            </a:pPr>
            <a:endParaRPr lang="en-US" dirty="0" smtClean="0"/>
          </a:p>
          <a:p>
            <a:pPr marL="114300" indent="0" fontAlgn="base">
              <a:buNone/>
            </a:pPr>
            <a:r>
              <a:rPr lang="en-US" dirty="0" smtClean="0"/>
              <a:t>Store </a:t>
            </a:r>
            <a:r>
              <a:rPr lang="en-US" dirty="0"/>
              <a:t>- the store number</a:t>
            </a:r>
          </a:p>
          <a:p>
            <a:pPr marL="114300" indent="0" fontAlgn="base">
              <a:buNone/>
            </a:pPr>
            <a:r>
              <a:rPr lang="en-US" smtClean="0"/>
              <a:t>Department  </a:t>
            </a:r>
            <a:r>
              <a:rPr lang="en-US" dirty="0"/>
              <a:t>- the department number</a:t>
            </a:r>
          </a:p>
          <a:p>
            <a:pPr marL="114300" indent="0" fontAlgn="base">
              <a:buNone/>
            </a:pPr>
            <a:r>
              <a:rPr lang="en-US" dirty="0"/>
              <a:t>Date - the week</a:t>
            </a:r>
          </a:p>
          <a:p>
            <a:pPr marL="114300" indent="0" fontAlgn="base">
              <a:buNone/>
            </a:pPr>
            <a:r>
              <a:rPr lang="en-US" dirty="0" err="1"/>
              <a:t>Weekly_Sales</a:t>
            </a:r>
            <a:r>
              <a:rPr lang="en-US" dirty="0"/>
              <a:t> -  sales for the given department in the given store</a:t>
            </a:r>
          </a:p>
          <a:p>
            <a:pPr marL="114300" indent="0" fontAlgn="base">
              <a:buNone/>
            </a:pPr>
            <a:r>
              <a:rPr lang="en-US" dirty="0" err="1"/>
              <a:t>IsHoliday</a:t>
            </a:r>
            <a:r>
              <a:rPr lang="en-US" dirty="0"/>
              <a:t> - whether the week is a special holiday week</a:t>
            </a:r>
          </a:p>
        </p:txBody>
      </p:sp>
      <p:graphicFrame>
        <p:nvGraphicFramePr>
          <p:cNvPr id="4" name="Table 3"/>
          <p:cNvGraphicFramePr>
            <a:graphicFrameLocks noGrp="1"/>
          </p:cNvGraphicFramePr>
          <p:nvPr>
            <p:extLst>
              <p:ext uri="{D42A27DB-BD31-4B8C-83A1-F6EECF244321}">
                <p14:modId xmlns:p14="http://schemas.microsoft.com/office/powerpoint/2010/main" val="287218240"/>
              </p:ext>
            </p:extLst>
          </p:nvPr>
        </p:nvGraphicFramePr>
        <p:xfrm>
          <a:off x="611560" y="2996952"/>
          <a:ext cx="7344820" cy="370840"/>
        </p:xfrm>
        <a:graphic>
          <a:graphicData uri="http://schemas.openxmlformats.org/drawingml/2006/table">
            <a:tbl>
              <a:tblPr firstRow="1" bandRow="1">
                <a:tableStyleId>{5C22544A-7EE6-4342-B048-85BDC9FD1C3A}</a:tableStyleId>
              </a:tblPr>
              <a:tblGrid>
                <a:gridCol w="1468964"/>
                <a:gridCol w="1468964"/>
                <a:gridCol w="1468964"/>
                <a:gridCol w="1468964"/>
                <a:gridCol w="1468964"/>
              </a:tblGrid>
              <a:tr h="370840">
                <a:tc>
                  <a:txBody>
                    <a:bodyPr/>
                    <a:lstStyle/>
                    <a:p>
                      <a:r>
                        <a:rPr lang="en-IN" dirty="0" smtClean="0"/>
                        <a:t>Store</a:t>
                      </a:r>
                      <a:endParaRPr lang="en-IN" dirty="0"/>
                    </a:p>
                  </a:txBody>
                  <a:tcPr/>
                </a:tc>
                <a:tc>
                  <a:txBody>
                    <a:bodyPr/>
                    <a:lstStyle/>
                    <a:p>
                      <a:r>
                        <a:rPr lang="en-IN" dirty="0" smtClean="0"/>
                        <a:t>Department </a:t>
                      </a:r>
                      <a:endParaRPr lang="en-IN" dirty="0"/>
                    </a:p>
                  </a:txBody>
                  <a:tcPr/>
                </a:tc>
                <a:tc>
                  <a:txBody>
                    <a:bodyPr/>
                    <a:lstStyle/>
                    <a:p>
                      <a:r>
                        <a:rPr lang="en-IN" dirty="0" smtClean="0"/>
                        <a:t>Date</a:t>
                      </a:r>
                      <a:endParaRPr lang="en-IN" dirty="0"/>
                    </a:p>
                  </a:txBody>
                  <a:tcPr/>
                </a:tc>
                <a:tc>
                  <a:txBody>
                    <a:bodyPr/>
                    <a:lstStyle/>
                    <a:p>
                      <a:r>
                        <a:rPr lang="en-IN" dirty="0" err="1" smtClean="0"/>
                        <a:t>Weekly_sales</a:t>
                      </a:r>
                      <a:endParaRPr lang="en-IN" dirty="0"/>
                    </a:p>
                  </a:txBody>
                  <a:tcPr/>
                </a:tc>
                <a:tc>
                  <a:txBody>
                    <a:bodyPr/>
                    <a:lstStyle/>
                    <a:p>
                      <a:r>
                        <a:rPr lang="en-IN" dirty="0" err="1" smtClean="0"/>
                        <a:t>IsHoliday</a:t>
                      </a:r>
                      <a:endParaRPr lang="en-IN" dirty="0"/>
                    </a:p>
                  </a:txBody>
                  <a:tcPr/>
                </a:tc>
              </a:tr>
            </a:tbl>
          </a:graphicData>
        </a:graphic>
      </p:graphicFrame>
    </p:spTree>
    <p:extLst>
      <p:ext uri="{BB962C8B-B14F-4D97-AF65-F5344CB8AC3E}">
        <p14:creationId xmlns:p14="http://schemas.microsoft.com/office/powerpoint/2010/main" val="1005052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Input/ Output and Modules identified</a:t>
            </a:r>
          </a:p>
        </p:txBody>
      </p:sp>
      <p:sp>
        <p:nvSpPr>
          <p:cNvPr id="3" name="Content Placeholder 2"/>
          <p:cNvSpPr>
            <a:spLocks noGrp="1"/>
          </p:cNvSpPr>
          <p:nvPr>
            <p:ph idx="1"/>
          </p:nvPr>
        </p:nvSpPr>
        <p:spPr/>
        <p:txBody>
          <a:bodyPr>
            <a:normAutofit/>
          </a:bodyPr>
          <a:lstStyle/>
          <a:p>
            <a:r>
              <a:rPr lang="en-US" dirty="0"/>
              <a:t>user should be able to enter a week and a store of interest and to get the predicted weekly sales as </a:t>
            </a:r>
            <a:r>
              <a:rPr lang="en-US" dirty="0" smtClean="0"/>
              <a:t>output</a:t>
            </a:r>
          </a:p>
          <a:p>
            <a:endParaRPr lang="en-US" dirty="0"/>
          </a:p>
          <a:p>
            <a:pPr marL="114300" indent="0">
              <a:buNone/>
            </a:pPr>
            <a:r>
              <a:rPr lang="en-US" b="1" dirty="0" smtClean="0"/>
              <a:t>MODULES </a:t>
            </a:r>
          </a:p>
          <a:p>
            <a:pPr marL="114300" indent="0">
              <a:buNone/>
            </a:pPr>
            <a:endParaRPr lang="en-US" dirty="0" smtClean="0"/>
          </a:p>
          <a:p>
            <a:r>
              <a:rPr lang="en-US" b="1" dirty="0" smtClean="0"/>
              <a:t>Data </a:t>
            </a:r>
            <a:r>
              <a:rPr lang="en-US" b="1" dirty="0" smtClean="0"/>
              <a:t>preprocessing</a:t>
            </a:r>
            <a:endParaRPr lang="en-US" b="1" dirty="0" smtClean="0"/>
          </a:p>
          <a:p>
            <a:r>
              <a:rPr lang="en-US" b="1" dirty="0"/>
              <a:t>Visualization </a:t>
            </a:r>
          </a:p>
          <a:p>
            <a:r>
              <a:rPr lang="en-US" b="1" dirty="0"/>
              <a:t>Training the model </a:t>
            </a:r>
          </a:p>
          <a:p>
            <a:r>
              <a:rPr lang="en-US" b="1" dirty="0"/>
              <a:t>Model evaluation </a:t>
            </a:r>
          </a:p>
          <a:p>
            <a:pPr marL="114300" indent="0">
              <a:buNone/>
            </a:pPr>
            <a:endParaRPr lang="en-US" dirty="0" smtClean="0"/>
          </a:p>
        </p:txBody>
      </p:sp>
    </p:spTree>
    <p:extLst>
      <p:ext uri="{BB962C8B-B14F-4D97-AF65-F5344CB8AC3E}">
        <p14:creationId xmlns:p14="http://schemas.microsoft.com/office/powerpoint/2010/main" val="3755434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Algorithms </a:t>
            </a:r>
            <a:r>
              <a:rPr lang="en-IN" dirty="0"/>
              <a:t>to be used</a:t>
            </a:r>
          </a:p>
        </p:txBody>
      </p:sp>
      <p:sp>
        <p:nvSpPr>
          <p:cNvPr id="3" name="Content Placeholder 2"/>
          <p:cNvSpPr>
            <a:spLocks noGrp="1"/>
          </p:cNvSpPr>
          <p:nvPr>
            <p:ph idx="1"/>
          </p:nvPr>
        </p:nvSpPr>
        <p:spPr/>
        <p:txBody>
          <a:bodyPr>
            <a:normAutofit/>
          </a:bodyPr>
          <a:lstStyle/>
          <a:p>
            <a:r>
              <a:rPr lang="en-US" b="1" dirty="0"/>
              <a:t>Linear </a:t>
            </a:r>
            <a:r>
              <a:rPr lang="en-US" b="1" dirty="0" smtClean="0"/>
              <a:t>Regression</a:t>
            </a:r>
          </a:p>
          <a:p>
            <a:endParaRPr lang="en-US" dirty="0" smtClean="0"/>
          </a:p>
          <a:p>
            <a:r>
              <a:rPr lang="en-US" b="1" dirty="0" smtClean="0"/>
              <a:t>Random Forest</a:t>
            </a:r>
          </a:p>
          <a:p>
            <a:endParaRPr lang="en-US" b="1" dirty="0"/>
          </a:p>
          <a:p>
            <a:r>
              <a:rPr lang="en-US" b="1" dirty="0" smtClean="0"/>
              <a:t>Decision </a:t>
            </a:r>
            <a:r>
              <a:rPr lang="en-US" b="1" dirty="0"/>
              <a:t>Tree </a:t>
            </a:r>
            <a:endParaRPr lang="en-US" b="1" dirty="0" smtClean="0"/>
          </a:p>
          <a:p>
            <a:endParaRPr lang="en-US" b="1" dirty="0"/>
          </a:p>
          <a:p>
            <a:r>
              <a:rPr lang="en-US" b="1" dirty="0" smtClean="0"/>
              <a:t> </a:t>
            </a:r>
            <a:r>
              <a:rPr lang="en-US" b="1" dirty="0" err="1"/>
              <a:t>XGBoost</a:t>
            </a:r>
            <a:r>
              <a:rPr lang="en-US" b="1" dirty="0"/>
              <a:t> </a:t>
            </a:r>
            <a:endParaRPr lang="en-US" b="1" dirty="0" smtClean="0"/>
          </a:p>
          <a:p>
            <a:endParaRPr lang="en-US" b="1" dirty="0"/>
          </a:p>
          <a:p>
            <a:endParaRPr lang="en-IN" b="1" dirty="0"/>
          </a:p>
          <a:p>
            <a:pPr marL="114300" indent="0">
              <a:buNone/>
            </a:pPr>
            <a:endParaRPr lang="en-US" b="1" dirty="0"/>
          </a:p>
          <a:p>
            <a:pPr marL="114300" indent="0">
              <a:buNone/>
            </a:pPr>
            <a:r>
              <a:rPr lang="en-US" b="1" dirty="0" smtClean="0"/>
              <a:t> </a:t>
            </a:r>
            <a:endParaRPr lang="en-US" b="1" dirty="0" smtClean="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4797152"/>
            <a:ext cx="7620000" cy="1563076"/>
          </a:xfrm>
          <a:prstGeom prst="rect">
            <a:avLst/>
          </a:prstGeom>
        </p:spPr>
      </p:pic>
    </p:spTree>
    <p:extLst>
      <p:ext uri="{BB962C8B-B14F-4D97-AF65-F5344CB8AC3E}">
        <p14:creationId xmlns:p14="http://schemas.microsoft.com/office/powerpoint/2010/main" val="1520963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ccuracy</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2132856"/>
            <a:ext cx="8478306" cy="19048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4473116"/>
            <a:ext cx="8388424" cy="1080120"/>
          </a:xfrm>
          <a:prstGeom prst="rect">
            <a:avLst/>
          </a:prstGeom>
        </p:spPr>
      </p:pic>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799470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9</TotalTime>
  <Words>382</Words>
  <Application>Microsoft Office PowerPoint</Application>
  <PresentationFormat>On-screen Show (4:3)</PresentationFormat>
  <Paragraphs>83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Adjacency</vt:lpstr>
      <vt:lpstr>Retail Data Analysis</vt:lpstr>
      <vt:lpstr>Project Description </vt:lpstr>
      <vt:lpstr>PowerPoint Presentation</vt:lpstr>
      <vt:lpstr>Datasets</vt:lpstr>
      <vt:lpstr>PowerPoint Presentation</vt:lpstr>
      <vt:lpstr>PowerPoint Presentation</vt:lpstr>
      <vt:lpstr>Input/ Output and Modules identified</vt:lpstr>
      <vt:lpstr> Algorithms to be used</vt:lpstr>
      <vt:lpstr>Accuracy</vt:lpstr>
      <vt:lpstr>Screen shot</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Data Analysis</dc:title>
  <dc:creator>KAVYA BOBAN</dc:creator>
  <cp:lastModifiedBy>KAVYA BOBAN</cp:lastModifiedBy>
  <cp:revision>2</cp:revision>
  <dcterms:created xsi:type="dcterms:W3CDTF">2022-06-22T04:47:45Z</dcterms:created>
  <dcterms:modified xsi:type="dcterms:W3CDTF">2022-06-22T04:57:30Z</dcterms:modified>
</cp:coreProperties>
</file>