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1" r:id="rId6"/>
    <p:sldId id="271" r:id="rId7"/>
    <p:sldId id="272" r:id="rId8"/>
    <p:sldId id="262" r:id="rId9"/>
    <p:sldId id="263" r:id="rId10"/>
    <p:sldId id="265" r:id="rId11"/>
    <p:sldId id="266" r:id="rId12"/>
    <p:sldId id="267" r:id="rId13"/>
    <p:sldId id="268" r:id="rId14"/>
    <p:sldId id="269" r:id="rId15"/>
    <p:sldId id="264"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3B284D-152D-4B93-BE64-0FE8DC4661F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261547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B284D-152D-4B93-BE64-0FE8DC4661F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372195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B284D-152D-4B93-BE64-0FE8DC4661F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FBBAD-44E9-437E-988E-C3FBDC228ED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2084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B284D-152D-4B93-BE64-0FE8DC4661F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18314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B284D-152D-4B93-BE64-0FE8DC4661F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FBBAD-44E9-437E-988E-C3FBDC228ED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3419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B284D-152D-4B93-BE64-0FE8DC4661F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835708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B284D-152D-4B93-BE64-0FE8DC4661F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3144676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B284D-152D-4B93-BE64-0FE8DC4661F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397076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B284D-152D-4B93-BE64-0FE8DC4661F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222478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B284D-152D-4B93-BE64-0FE8DC4661F5}"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271535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3B284D-152D-4B93-BE64-0FE8DC4661F5}"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1117914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3B284D-152D-4B93-BE64-0FE8DC4661F5}"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299493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3B284D-152D-4B93-BE64-0FE8DC4661F5}"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170552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B284D-152D-4B93-BE64-0FE8DC4661F5}"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301380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B284D-152D-4B93-BE64-0FE8DC4661F5}"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239618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B284D-152D-4B93-BE64-0FE8DC4661F5}"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DFBBAD-44E9-437E-988E-C3FBDC228ED2}" type="slidenum">
              <a:rPr lang="en-IN" smtClean="0"/>
              <a:t>‹#›</a:t>
            </a:fld>
            <a:endParaRPr lang="en-IN"/>
          </a:p>
        </p:txBody>
      </p:sp>
    </p:spTree>
    <p:extLst>
      <p:ext uri="{BB962C8B-B14F-4D97-AF65-F5344CB8AC3E}">
        <p14:creationId xmlns:p14="http://schemas.microsoft.com/office/powerpoint/2010/main" val="293716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3B284D-152D-4B93-BE64-0FE8DC4661F5}" type="datetimeFigureOut">
              <a:rPr lang="en-IN" smtClean="0"/>
              <a:t>05-07-2022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DFBBAD-44E9-437E-988E-C3FBDC228ED2}" type="slidenum">
              <a:rPr lang="en-IN" smtClean="0"/>
              <a:t>‹#›</a:t>
            </a:fld>
            <a:endParaRPr lang="en-IN"/>
          </a:p>
        </p:txBody>
      </p:sp>
    </p:spTree>
    <p:extLst>
      <p:ext uri="{BB962C8B-B14F-4D97-AF65-F5344CB8AC3E}">
        <p14:creationId xmlns:p14="http://schemas.microsoft.com/office/powerpoint/2010/main" val="2103782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B58E-EE48-1B69-B25F-7006C340D90C}"/>
              </a:ext>
            </a:extLst>
          </p:cNvPr>
          <p:cNvSpPr>
            <a:spLocks noGrp="1"/>
          </p:cNvSpPr>
          <p:nvPr>
            <p:ph type="ctrTitle"/>
          </p:nvPr>
        </p:nvSpPr>
        <p:spPr/>
        <p:txBody>
          <a:bodyPr/>
          <a:lstStyle/>
          <a:p>
            <a:r>
              <a:rPr lang="en-IN" dirty="0"/>
              <a:t>Retail Data Analysis</a:t>
            </a:r>
          </a:p>
        </p:txBody>
      </p:sp>
      <p:sp>
        <p:nvSpPr>
          <p:cNvPr id="3" name="Subtitle 2">
            <a:extLst>
              <a:ext uri="{FF2B5EF4-FFF2-40B4-BE49-F238E27FC236}">
                <a16:creationId xmlns:a16="http://schemas.microsoft.com/office/drawing/2014/main" id="{B5E609F2-C538-7415-678D-EAE78364817A}"/>
              </a:ext>
            </a:extLst>
          </p:cNvPr>
          <p:cNvSpPr>
            <a:spLocks noGrp="1"/>
          </p:cNvSpPr>
          <p:nvPr>
            <p:ph type="subTitle" idx="1"/>
          </p:nvPr>
        </p:nvSpPr>
        <p:spPr/>
        <p:txBody>
          <a:bodyPr/>
          <a:lstStyle/>
          <a:p>
            <a:r>
              <a:rPr lang="en-IN" dirty="0"/>
              <a:t>-By Kavya Boban</a:t>
            </a:r>
          </a:p>
        </p:txBody>
      </p:sp>
    </p:spTree>
    <p:extLst>
      <p:ext uri="{BB962C8B-B14F-4D97-AF65-F5344CB8AC3E}">
        <p14:creationId xmlns:p14="http://schemas.microsoft.com/office/powerpoint/2010/main" val="1870228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D9EE-11EB-BCC2-6A95-789BA5E84A8C}"/>
              </a:ext>
            </a:extLst>
          </p:cNvPr>
          <p:cNvSpPr>
            <a:spLocks noGrp="1"/>
          </p:cNvSpPr>
          <p:nvPr>
            <p:ph type="title"/>
          </p:nvPr>
        </p:nvSpPr>
        <p:spPr/>
        <p:txBody>
          <a:bodyPr/>
          <a:lstStyle/>
          <a:p>
            <a:r>
              <a:rPr lang="en-IN" dirty="0"/>
              <a:t>UI -screenshots</a:t>
            </a:r>
          </a:p>
        </p:txBody>
      </p:sp>
      <p:sp>
        <p:nvSpPr>
          <p:cNvPr id="6" name="Content Placeholder 5">
            <a:extLst>
              <a:ext uri="{FF2B5EF4-FFF2-40B4-BE49-F238E27FC236}">
                <a16:creationId xmlns:a16="http://schemas.microsoft.com/office/drawing/2014/main" id="{411101AE-1C27-22B1-696A-811419D5886F}"/>
              </a:ext>
            </a:extLst>
          </p:cNvPr>
          <p:cNvSpPr>
            <a:spLocks noGrp="1"/>
          </p:cNvSpPr>
          <p:nvPr>
            <p:ph idx="1"/>
          </p:nvPr>
        </p:nvSpPr>
        <p:spPr/>
        <p:txBody>
          <a:bodyPr/>
          <a:lstStyle/>
          <a:p>
            <a:endParaRPr lang="en-IN"/>
          </a:p>
        </p:txBody>
      </p:sp>
      <p:pic>
        <p:nvPicPr>
          <p:cNvPr id="8" name="Content Placeholder 9">
            <a:extLst>
              <a:ext uri="{FF2B5EF4-FFF2-40B4-BE49-F238E27FC236}">
                <a16:creationId xmlns:a16="http://schemas.microsoft.com/office/drawing/2014/main" id="{BFAA7FA7-0DC9-3EFE-B76D-1474570A0B04}"/>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77334" y="2132018"/>
            <a:ext cx="7620000" cy="3937913"/>
          </a:xfrm>
          <a:prstGeom prst="rect">
            <a:avLst/>
          </a:prstGeom>
        </p:spPr>
      </p:pic>
    </p:spTree>
    <p:extLst>
      <p:ext uri="{BB962C8B-B14F-4D97-AF65-F5344CB8AC3E}">
        <p14:creationId xmlns:p14="http://schemas.microsoft.com/office/powerpoint/2010/main" val="142718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16E0-F581-11A6-0A08-60030DAD5BB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60B27CE-C80A-0EF1-30BE-E5EC505FD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646" y="2160588"/>
            <a:ext cx="7848746" cy="3881437"/>
          </a:xfrm>
          <a:prstGeom prst="rect">
            <a:avLst/>
          </a:prstGeom>
        </p:spPr>
      </p:pic>
    </p:spTree>
    <p:extLst>
      <p:ext uri="{BB962C8B-B14F-4D97-AF65-F5344CB8AC3E}">
        <p14:creationId xmlns:p14="http://schemas.microsoft.com/office/powerpoint/2010/main" val="145452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63F-3421-7F02-6EB1-338102498A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32B157-03C2-3745-D815-D8488F94706D}"/>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id="{FB81F0A3-7F20-1546-3098-3BE87B2FD81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10126" y="2253512"/>
            <a:ext cx="7620000" cy="3694925"/>
          </a:xfrm>
          <a:prstGeom prst="rect">
            <a:avLst/>
          </a:prstGeom>
        </p:spPr>
      </p:pic>
    </p:spTree>
    <p:extLst>
      <p:ext uri="{BB962C8B-B14F-4D97-AF65-F5344CB8AC3E}">
        <p14:creationId xmlns:p14="http://schemas.microsoft.com/office/powerpoint/2010/main" val="27651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822C-220D-9A67-B020-D791D6799C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5C00AB-6A74-1F01-955D-B4C267A8E7CB}"/>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id="{869B0C73-3E09-30E7-C87B-95387670D7F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74294" y="2302617"/>
            <a:ext cx="7620000" cy="3738745"/>
          </a:xfrm>
          <a:prstGeom prst="rect">
            <a:avLst/>
          </a:prstGeom>
        </p:spPr>
      </p:pic>
    </p:spTree>
    <p:extLst>
      <p:ext uri="{BB962C8B-B14F-4D97-AF65-F5344CB8AC3E}">
        <p14:creationId xmlns:p14="http://schemas.microsoft.com/office/powerpoint/2010/main" val="278911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B349-FDC3-383C-60B7-F67531473B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49DAF9-0193-956B-F4FF-27AEDFAEE34C}"/>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id="{F1DA2EC6-E243-AB3C-45ED-954AD1CB2A8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90337" y="2280433"/>
            <a:ext cx="7620000" cy="3641083"/>
          </a:xfrm>
          <a:prstGeom prst="rect">
            <a:avLst/>
          </a:prstGeom>
        </p:spPr>
      </p:pic>
    </p:spTree>
    <p:extLst>
      <p:ext uri="{BB962C8B-B14F-4D97-AF65-F5344CB8AC3E}">
        <p14:creationId xmlns:p14="http://schemas.microsoft.com/office/powerpoint/2010/main" val="330831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3D91-D081-0F4B-399B-0894BFD3AA73}"/>
              </a:ext>
            </a:extLst>
          </p:cNvPr>
          <p:cNvSpPr>
            <a:spLocks noGrp="1"/>
          </p:cNvSpPr>
          <p:nvPr>
            <p:ph type="title"/>
          </p:nvPr>
        </p:nvSpPr>
        <p:spPr/>
        <p:txBody>
          <a:bodyPr/>
          <a:lstStyle/>
          <a:p>
            <a:r>
              <a:rPr lang="en-IN" dirty="0"/>
              <a:t>Visualization Screenshots </a:t>
            </a:r>
          </a:p>
        </p:txBody>
      </p:sp>
      <p:pic>
        <p:nvPicPr>
          <p:cNvPr id="5" name="Content Placeholder 4">
            <a:extLst>
              <a:ext uri="{FF2B5EF4-FFF2-40B4-BE49-F238E27FC236}">
                <a16:creationId xmlns:a16="http://schemas.microsoft.com/office/drawing/2014/main" id="{27B4CF4C-AB51-B07D-99F3-27545F706A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60050"/>
            <a:ext cx="4607902" cy="2767551"/>
          </a:xfrm>
        </p:spPr>
      </p:pic>
      <p:sp>
        <p:nvSpPr>
          <p:cNvPr id="6" name="TextBox 5">
            <a:extLst>
              <a:ext uri="{FF2B5EF4-FFF2-40B4-BE49-F238E27FC236}">
                <a16:creationId xmlns:a16="http://schemas.microsoft.com/office/drawing/2014/main" id="{44DBF754-7F96-2DF3-85AD-08076DC146CB}"/>
              </a:ext>
            </a:extLst>
          </p:cNvPr>
          <p:cNvSpPr txBox="1"/>
          <p:nvPr/>
        </p:nvSpPr>
        <p:spPr>
          <a:xfrm>
            <a:off x="6336632" y="2160050"/>
            <a:ext cx="4106779" cy="369331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Inter"/>
              </a:rPr>
              <a:t>Nov- Dec shows spike in Weekly </a:t>
            </a:r>
            <a:r>
              <a:rPr lang="en-US" b="0" i="0" dirty="0" err="1">
                <a:effectLst/>
                <a:latin typeface="Inter"/>
              </a:rPr>
              <a:t>Sales.but</a:t>
            </a:r>
            <a:r>
              <a:rPr lang="en-US" b="0" i="0" dirty="0">
                <a:effectLst/>
                <a:latin typeface="Inter"/>
              </a:rPr>
              <a:t> over the year it is not increased.</a:t>
            </a:r>
          </a:p>
          <a:p>
            <a:pPr algn="l"/>
            <a:endParaRPr lang="en-US" b="0" i="0" dirty="0">
              <a:effectLst/>
              <a:latin typeface="Inter"/>
            </a:endParaRPr>
          </a:p>
          <a:p>
            <a:pPr algn="l">
              <a:buFont typeface="Arial" panose="020B0604020202020204" pitchFamily="34" charset="0"/>
              <a:buChar char="•"/>
            </a:pPr>
            <a:r>
              <a:rPr lang="en-US" b="0" i="0" dirty="0">
                <a:effectLst/>
                <a:latin typeface="Inter"/>
              </a:rPr>
              <a:t>weeks nearby holiday shows peak</a:t>
            </a:r>
          </a:p>
          <a:p>
            <a:pPr algn="l"/>
            <a:endParaRPr lang="en-US" b="0" i="0" dirty="0">
              <a:effectLst/>
              <a:latin typeface="Inter"/>
            </a:endParaRPr>
          </a:p>
          <a:p>
            <a:pPr algn="l">
              <a:buFont typeface="Arial" panose="020B0604020202020204" pitchFamily="34" charset="0"/>
              <a:buChar char="•"/>
            </a:pPr>
            <a:r>
              <a:rPr lang="en-US" b="0" i="0" dirty="0">
                <a:effectLst/>
                <a:latin typeface="Inter"/>
              </a:rPr>
              <a:t>Fuel Price and Consumer Price Index shown growth over the year.</a:t>
            </a:r>
          </a:p>
          <a:p>
            <a:pPr algn="l"/>
            <a:endParaRPr lang="en-US" b="0" i="0" dirty="0">
              <a:effectLst/>
              <a:latin typeface="Inter"/>
            </a:endParaRPr>
          </a:p>
          <a:p>
            <a:pPr algn="l">
              <a:buFont typeface="Arial" panose="020B0604020202020204" pitchFamily="34" charset="0"/>
              <a:buChar char="•"/>
            </a:pPr>
            <a:r>
              <a:rPr lang="en-US" b="0" i="0" dirty="0">
                <a:effectLst/>
                <a:latin typeface="Inter"/>
              </a:rPr>
              <a:t>Unemployment decreased year after year.</a:t>
            </a:r>
          </a:p>
          <a:p>
            <a:pPr algn="l"/>
            <a:endParaRPr lang="en-US" b="0" i="0" dirty="0">
              <a:effectLst/>
              <a:latin typeface="Inter"/>
            </a:endParaRPr>
          </a:p>
          <a:p>
            <a:pPr algn="l">
              <a:buFont typeface="Arial" panose="020B0604020202020204" pitchFamily="34" charset="0"/>
              <a:buChar char="•"/>
            </a:pPr>
            <a:r>
              <a:rPr lang="en-US" b="0" i="0" dirty="0">
                <a:effectLst/>
                <a:latin typeface="Inter"/>
              </a:rPr>
              <a:t>Temperature is showing a random walk</a:t>
            </a:r>
          </a:p>
          <a:p>
            <a:endParaRPr lang="en-IN" dirty="0"/>
          </a:p>
        </p:txBody>
      </p:sp>
    </p:spTree>
    <p:extLst>
      <p:ext uri="{BB962C8B-B14F-4D97-AF65-F5344CB8AC3E}">
        <p14:creationId xmlns:p14="http://schemas.microsoft.com/office/powerpoint/2010/main" val="349859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0C04-3314-8A51-910A-16DAD255586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5C43BF9-168A-16A1-D7AF-60CC1AE3DF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064335"/>
            <a:ext cx="4696771" cy="3405627"/>
          </a:xfrm>
        </p:spPr>
      </p:pic>
      <p:sp>
        <p:nvSpPr>
          <p:cNvPr id="6" name="TextBox 5">
            <a:extLst>
              <a:ext uri="{FF2B5EF4-FFF2-40B4-BE49-F238E27FC236}">
                <a16:creationId xmlns:a16="http://schemas.microsoft.com/office/drawing/2014/main" id="{3754F248-C4AB-46B3-F91A-1BA0AB0E6476}"/>
              </a:ext>
            </a:extLst>
          </p:cNvPr>
          <p:cNvSpPr txBox="1"/>
          <p:nvPr/>
        </p:nvSpPr>
        <p:spPr>
          <a:xfrm>
            <a:off x="6753726" y="2342147"/>
            <a:ext cx="4138863" cy="230832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Inter"/>
              </a:rPr>
              <a:t>Weekly sales </a:t>
            </a:r>
            <a:r>
              <a:rPr lang="en-US" b="0" i="0" dirty="0" err="1">
                <a:effectLst/>
                <a:latin typeface="Inter"/>
              </a:rPr>
              <a:t>doesnot</a:t>
            </a:r>
            <a:r>
              <a:rPr lang="en-US" b="0" i="0" dirty="0">
                <a:effectLst/>
                <a:latin typeface="Inter"/>
              </a:rPr>
              <a:t> show any high correlation with any other parameters.</a:t>
            </a:r>
          </a:p>
          <a:p>
            <a:pPr algn="l">
              <a:buFont typeface="Arial" panose="020B0604020202020204" pitchFamily="34" charset="0"/>
              <a:buChar char="•"/>
            </a:pPr>
            <a:r>
              <a:rPr lang="en-US" b="0" i="0" dirty="0">
                <a:effectLst/>
                <a:latin typeface="Inter"/>
              </a:rPr>
              <a:t>CPI and Unemployment shows negative correlation on other hand Fuel Price show positive correlation</a:t>
            </a:r>
          </a:p>
          <a:p>
            <a:pPr algn="l">
              <a:buFont typeface="Arial" panose="020B0604020202020204" pitchFamily="34" charset="0"/>
              <a:buChar char="•"/>
            </a:pPr>
            <a:r>
              <a:rPr lang="en-US" b="0" i="0" dirty="0">
                <a:effectLst/>
                <a:latin typeface="Inter"/>
              </a:rPr>
              <a:t>Unemployment and Fuel price are also negatively correlated</a:t>
            </a:r>
          </a:p>
          <a:p>
            <a:endParaRPr lang="en-IN" dirty="0"/>
          </a:p>
        </p:txBody>
      </p:sp>
    </p:spTree>
    <p:extLst>
      <p:ext uri="{BB962C8B-B14F-4D97-AF65-F5344CB8AC3E}">
        <p14:creationId xmlns:p14="http://schemas.microsoft.com/office/powerpoint/2010/main" val="2720757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8B7F-75F4-CB29-9913-CE1A2802211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5537405-03EA-DD5E-6509-08EBCF0DF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964" y="1225139"/>
            <a:ext cx="3762622" cy="1990058"/>
          </a:xfrm>
        </p:spPr>
      </p:pic>
      <p:pic>
        <p:nvPicPr>
          <p:cNvPr id="7" name="Picture 6">
            <a:extLst>
              <a:ext uri="{FF2B5EF4-FFF2-40B4-BE49-F238E27FC236}">
                <a16:creationId xmlns:a16="http://schemas.microsoft.com/office/drawing/2014/main" id="{F2BA47DD-B644-9FB5-DDC2-8D15B8A4E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964" y="3642803"/>
            <a:ext cx="3762622" cy="2569595"/>
          </a:xfrm>
          <a:prstGeom prst="rect">
            <a:avLst/>
          </a:prstGeom>
        </p:spPr>
      </p:pic>
      <p:sp>
        <p:nvSpPr>
          <p:cNvPr id="8" name="TextBox 7">
            <a:extLst>
              <a:ext uri="{FF2B5EF4-FFF2-40B4-BE49-F238E27FC236}">
                <a16:creationId xmlns:a16="http://schemas.microsoft.com/office/drawing/2014/main" id="{C5280255-44F6-CBB7-5317-8E89C7914E35}"/>
              </a:ext>
            </a:extLst>
          </p:cNvPr>
          <p:cNvSpPr txBox="1"/>
          <p:nvPr/>
        </p:nvSpPr>
        <p:spPr>
          <a:xfrm>
            <a:off x="6400800" y="1791573"/>
            <a:ext cx="4480236" cy="2862322"/>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Inter"/>
              </a:rPr>
              <a:t>It could be as Enough buying during offer and holidays (Black </a:t>
            </a:r>
            <a:r>
              <a:rPr lang="en-US" b="0" i="0" dirty="0" err="1">
                <a:effectLst/>
                <a:latin typeface="Inter"/>
              </a:rPr>
              <a:t>friday</a:t>
            </a:r>
            <a:r>
              <a:rPr lang="en-US" b="0" i="0" dirty="0">
                <a:effectLst/>
                <a:latin typeface="Inter"/>
              </a:rPr>
              <a:t> </a:t>
            </a:r>
            <a:r>
              <a:rPr lang="en-US" b="0" i="0" dirty="0" err="1">
                <a:effectLst/>
                <a:latin typeface="Inter"/>
              </a:rPr>
              <a:t>Sales,Chrismas,New</a:t>
            </a:r>
            <a:r>
              <a:rPr lang="en-US" b="0" i="0" dirty="0">
                <a:effectLst/>
                <a:latin typeface="Inter"/>
              </a:rPr>
              <a:t> year) and later sales go down and then again gaining momentum in some months.</a:t>
            </a:r>
          </a:p>
          <a:p>
            <a:pPr algn="l">
              <a:buFont typeface="Arial" panose="020B0604020202020204" pitchFamily="34" charset="0"/>
              <a:buChar char="•"/>
            </a:pPr>
            <a:r>
              <a:rPr lang="en-US" b="0" i="0" dirty="0">
                <a:effectLst/>
                <a:latin typeface="Inter"/>
              </a:rPr>
              <a:t>In Nov also people show less buying can be waiting period for upcoming sales.</a:t>
            </a:r>
          </a:p>
          <a:p>
            <a:pPr algn="l">
              <a:buFont typeface="Arial" panose="020B0604020202020204" pitchFamily="34" charset="0"/>
              <a:buChar char="•"/>
            </a:pPr>
            <a:r>
              <a:rPr lang="en-US" b="0" i="0" dirty="0">
                <a:effectLst/>
                <a:latin typeface="Inter"/>
              </a:rPr>
              <a:t>whole data for Dec-2013 I guess is not available so even after spike in Dec the sales are not gone very high.</a:t>
            </a:r>
          </a:p>
          <a:p>
            <a:endParaRPr lang="en-IN" dirty="0"/>
          </a:p>
        </p:txBody>
      </p:sp>
    </p:spTree>
    <p:extLst>
      <p:ext uri="{BB962C8B-B14F-4D97-AF65-F5344CB8AC3E}">
        <p14:creationId xmlns:p14="http://schemas.microsoft.com/office/powerpoint/2010/main" val="1906902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F3F6-139D-55BB-4715-7EAFD3D01C1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609DE17-1491-DA5A-632C-D8F2F8584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325" y="2058336"/>
            <a:ext cx="4562533" cy="2032401"/>
          </a:xfrm>
        </p:spPr>
      </p:pic>
      <p:sp>
        <p:nvSpPr>
          <p:cNvPr id="6" name="TextBox 5">
            <a:extLst>
              <a:ext uri="{FF2B5EF4-FFF2-40B4-BE49-F238E27FC236}">
                <a16:creationId xmlns:a16="http://schemas.microsoft.com/office/drawing/2014/main" id="{851A3B57-4314-A65A-D9FA-D52AAC746C1C}"/>
              </a:ext>
            </a:extLst>
          </p:cNvPr>
          <p:cNvSpPr txBox="1"/>
          <p:nvPr/>
        </p:nvSpPr>
        <p:spPr>
          <a:xfrm>
            <a:off x="6833937" y="2679032"/>
            <a:ext cx="2967789" cy="646331"/>
          </a:xfrm>
          <a:prstGeom prst="rect">
            <a:avLst/>
          </a:prstGeom>
          <a:noFill/>
        </p:spPr>
        <p:txBody>
          <a:bodyPr wrap="square" rtlCol="0">
            <a:spAutoFit/>
          </a:bodyPr>
          <a:lstStyle/>
          <a:p>
            <a:r>
              <a:rPr lang="en-US" b="0" i="0" dirty="0">
                <a:effectLst/>
                <a:latin typeface="Inter"/>
              </a:rPr>
              <a:t>It shows a sideway trend</a:t>
            </a:r>
          </a:p>
          <a:p>
            <a:endParaRPr lang="en-IN" dirty="0"/>
          </a:p>
        </p:txBody>
      </p:sp>
    </p:spTree>
    <p:extLst>
      <p:ext uri="{BB962C8B-B14F-4D97-AF65-F5344CB8AC3E}">
        <p14:creationId xmlns:p14="http://schemas.microsoft.com/office/powerpoint/2010/main" val="3849126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90F9-431B-6D50-1DB7-FEC0EC87980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0C1147F-3F89-A0E8-89F4-E1D80DA2A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98" y="778042"/>
            <a:ext cx="6330012" cy="1822180"/>
          </a:xfrm>
        </p:spPr>
      </p:pic>
      <p:pic>
        <p:nvPicPr>
          <p:cNvPr id="7" name="Picture 6">
            <a:extLst>
              <a:ext uri="{FF2B5EF4-FFF2-40B4-BE49-F238E27FC236}">
                <a16:creationId xmlns:a16="http://schemas.microsoft.com/office/drawing/2014/main" id="{21E3626F-2C3A-47F6-32F6-CBC7D1A08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98" y="3606930"/>
            <a:ext cx="7468029" cy="2248439"/>
          </a:xfrm>
          <a:prstGeom prst="rect">
            <a:avLst/>
          </a:prstGeom>
        </p:spPr>
      </p:pic>
      <p:sp>
        <p:nvSpPr>
          <p:cNvPr id="8" name="TextBox 7">
            <a:extLst>
              <a:ext uri="{FF2B5EF4-FFF2-40B4-BE49-F238E27FC236}">
                <a16:creationId xmlns:a16="http://schemas.microsoft.com/office/drawing/2014/main" id="{21E86847-C52A-88C1-45F2-213BBE9157EE}"/>
              </a:ext>
            </a:extLst>
          </p:cNvPr>
          <p:cNvSpPr txBox="1"/>
          <p:nvPr/>
        </p:nvSpPr>
        <p:spPr>
          <a:xfrm>
            <a:off x="7889543" y="706359"/>
            <a:ext cx="3577390" cy="230832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Inter"/>
              </a:rPr>
              <a:t>Store Count is in the order of A, B and least is C</a:t>
            </a:r>
          </a:p>
          <a:p>
            <a:pPr algn="l">
              <a:buFont typeface="Arial" panose="020B0604020202020204" pitchFamily="34" charset="0"/>
              <a:buChar char="•"/>
            </a:pPr>
            <a:r>
              <a:rPr lang="en-US" b="0" i="0" dirty="0">
                <a:effectLst/>
                <a:latin typeface="Inter"/>
              </a:rPr>
              <a:t>Size wise A store as most no of Item followed by B and than C</a:t>
            </a:r>
          </a:p>
          <a:p>
            <a:pPr algn="l">
              <a:buFont typeface="Arial" panose="020B0604020202020204" pitchFamily="34" charset="0"/>
              <a:buChar char="•"/>
            </a:pPr>
            <a:r>
              <a:rPr lang="en-US" b="0" i="0" dirty="0">
                <a:effectLst/>
                <a:latin typeface="Inter"/>
              </a:rPr>
              <a:t>Even After less Count of Store and lesser Size B has more Weekly Sales than A and C at the least</a:t>
            </a:r>
          </a:p>
          <a:p>
            <a:endParaRPr lang="en-IN" dirty="0"/>
          </a:p>
        </p:txBody>
      </p:sp>
      <p:sp>
        <p:nvSpPr>
          <p:cNvPr id="10" name="TextBox 9">
            <a:extLst>
              <a:ext uri="{FF2B5EF4-FFF2-40B4-BE49-F238E27FC236}">
                <a16:creationId xmlns:a16="http://schemas.microsoft.com/office/drawing/2014/main" id="{E177F02F-A858-0309-FEA0-D9F44FBBC424}"/>
              </a:ext>
            </a:extLst>
          </p:cNvPr>
          <p:cNvSpPr txBox="1"/>
          <p:nvPr/>
        </p:nvSpPr>
        <p:spPr>
          <a:xfrm>
            <a:off x="8049965" y="3923899"/>
            <a:ext cx="3416968" cy="2031325"/>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Inter"/>
              </a:rPr>
              <a:t>Here we can see department 1-15 as well as 90-95 has shown higher weekly sales.</a:t>
            </a:r>
          </a:p>
          <a:p>
            <a:pPr algn="l"/>
            <a:endParaRPr lang="en-US" b="0" i="0" dirty="0">
              <a:effectLst/>
              <a:latin typeface="Inter"/>
            </a:endParaRPr>
          </a:p>
          <a:p>
            <a:pPr algn="l">
              <a:buFont typeface="Arial" panose="020B0604020202020204" pitchFamily="34" charset="0"/>
              <a:buChar char="•"/>
            </a:pPr>
            <a:r>
              <a:rPr lang="en-US" b="0" i="0" dirty="0">
                <a:effectLst/>
                <a:latin typeface="Inter"/>
              </a:rPr>
              <a:t>some department as 38,40,72 has shown higher weekly sales.</a:t>
            </a:r>
          </a:p>
          <a:p>
            <a:endParaRPr lang="en-IN" dirty="0"/>
          </a:p>
        </p:txBody>
      </p:sp>
    </p:spTree>
    <p:extLst>
      <p:ext uri="{BB962C8B-B14F-4D97-AF65-F5344CB8AC3E}">
        <p14:creationId xmlns:p14="http://schemas.microsoft.com/office/powerpoint/2010/main" val="337612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963C-E022-D185-3FD0-044396F07B8B}"/>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B6B92B0F-BB36-C06B-5538-239BC429F1CD}"/>
              </a:ext>
            </a:extLst>
          </p:cNvPr>
          <p:cNvSpPr>
            <a:spLocks noGrp="1"/>
          </p:cNvSpPr>
          <p:nvPr>
            <p:ph idx="1"/>
          </p:nvPr>
        </p:nvSpPr>
        <p:spPr/>
        <p:txBody>
          <a:bodyPr/>
          <a:lstStyle/>
          <a:p>
            <a:r>
              <a:rPr lang="en-IN" dirty="0"/>
              <a:t>People tend to buy more things before a festive season than during a normal, non-holiday week. So the revenue earned by the shop can increase if there is a good estimate about the seasons that can give a profit and plan accordingly. </a:t>
            </a:r>
          </a:p>
          <a:p>
            <a:r>
              <a:rPr lang="en-IN" dirty="0"/>
              <a:t>If a shop has too few products before the festive season, it will lose potential income. But if a shop has too many products, too much storage would be required and storage also costs money, so the company would again lose money. Therefore an analysis is required  for  smooth functioning of the shop without loss.</a:t>
            </a:r>
          </a:p>
          <a:p>
            <a:endParaRPr lang="en-IN" dirty="0"/>
          </a:p>
        </p:txBody>
      </p:sp>
    </p:spTree>
    <p:extLst>
      <p:ext uri="{BB962C8B-B14F-4D97-AF65-F5344CB8AC3E}">
        <p14:creationId xmlns:p14="http://schemas.microsoft.com/office/powerpoint/2010/main" val="2380046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3FA-34AC-6842-8E54-8CE1CFA26CE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887E9E4-8EB3-CF42-8447-8AE0972F35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910782"/>
            <a:ext cx="4641559" cy="1591787"/>
          </a:xfrm>
        </p:spPr>
      </p:pic>
      <p:pic>
        <p:nvPicPr>
          <p:cNvPr id="7" name="Picture 6">
            <a:extLst>
              <a:ext uri="{FF2B5EF4-FFF2-40B4-BE49-F238E27FC236}">
                <a16:creationId xmlns:a16="http://schemas.microsoft.com/office/drawing/2014/main" id="{BD926833-6E95-6269-3025-3368B88BF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16" y="4052960"/>
            <a:ext cx="4780548" cy="2195440"/>
          </a:xfrm>
          <a:prstGeom prst="rect">
            <a:avLst/>
          </a:prstGeom>
        </p:spPr>
      </p:pic>
      <p:sp>
        <p:nvSpPr>
          <p:cNvPr id="10" name="TextBox 9">
            <a:extLst>
              <a:ext uri="{FF2B5EF4-FFF2-40B4-BE49-F238E27FC236}">
                <a16:creationId xmlns:a16="http://schemas.microsoft.com/office/drawing/2014/main" id="{35ECB677-E4E0-04D9-9FFB-CC8AA8D1C849}"/>
              </a:ext>
            </a:extLst>
          </p:cNvPr>
          <p:cNvSpPr txBox="1"/>
          <p:nvPr/>
        </p:nvSpPr>
        <p:spPr>
          <a:xfrm>
            <a:off x="7291019" y="910782"/>
            <a:ext cx="3866147"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Inter"/>
              </a:rPr>
              <a:t>Store Type A &amp; B has shown slight decrease year on basis in sales.</a:t>
            </a:r>
          </a:p>
          <a:p>
            <a:pPr algn="l">
              <a:buFont typeface="Arial" panose="020B0604020202020204" pitchFamily="34" charset="0"/>
              <a:buChar char="•"/>
            </a:pPr>
            <a:r>
              <a:rPr lang="en-US" b="0" i="0" dirty="0">
                <a:effectLst/>
                <a:latin typeface="Inter"/>
              </a:rPr>
              <a:t>Store C has shown a slight increase in sales.</a:t>
            </a:r>
          </a:p>
          <a:p>
            <a:endParaRPr lang="en-IN" dirty="0"/>
          </a:p>
        </p:txBody>
      </p:sp>
      <p:sp>
        <p:nvSpPr>
          <p:cNvPr id="11" name="TextBox 10">
            <a:extLst>
              <a:ext uri="{FF2B5EF4-FFF2-40B4-BE49-F238E27FC236}">
                <a16:creationId xmlns:a16="http://schemas.microsoft.com/office/drawing/2014/main" id="{1621BD23-CEAB-0393-966D-7F87DCB56FDF}"/>
              </a:ext>
            </a:extLst>
          </p:cNvPr>
          <p:cNvSpPr txBox="1"/>
          <p:nvPr/>
        </p:nvSpPr>
        <p:spPr>
          <a:xfrm>
            <a:off x="6096000" y="4052960"/>
            <a:ext cx="3766329" cy="230832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Inter"/>
              </a:rPr>
              <a:t>Type A &amp; B store show spike in Nov Dec mostly due to holiday whereas </a:t>
            </a:r>
            <a:r>
              <a:rPr lang="en-US" b="0" i="0" dirty="0" err="1">
                <a:effectLst/>
                <a:latin typeface="Inter"/>
              </a:rPr>
              <a:t>jan</a:t>
            </a:r>
            <a:r>
              <a:rPr lang="en-US" b="0" i="0" dirty="0">
                <a:effectLst/>
                <a:latin typeface="Inter"/>
              </a:rPr>
              <a:t> has shown decrease in sale.</a:t>
            </a:r>
          </a:p>
          <a:p>
            <a:pPr algn="l"/>
            <a:endParaRPr lang="en-US" b="0" i="0" dirty="0">
              <a:effectLst/>
              <a:latin typeface="Inter"/>
            </a:endParaRPr>
          </a:p>
          <a:p>
            <a:pPr algn="l">
              <a:buFont typeface="Arial" panose="020B0604020202020204" pitchFamily="34" charset="0"/>
              <a:buChar char="•"/>
            </a:pPr>
            <a:r>
              <a:rPr lang="en-US" b="0" i="0" dirty="0">
                <a:effectLst/>
                <a:latin typeface="Inter"/>
              </a:rPr>
              <a:t>Type C is consistent over every month and </a:t>
            </a:r>
            <a:r>
              <a:rPr lang="en-US" b="0" i="0" dirty="0" err="1">
                <a:effectLst/>
                <a:latin typeface="Inter"/>
              </a:rPr>
              <a:t>doesnot</a:t>
            </a:r>
            <a:r>
              <a:rPr lang="en-US" b="0" i="0" dirty="0">
                <a:effectLst/>
                <a:latin typeface="Inter"/>
              </a:rPr>
              <a:t> show much deviation</a:t>
            </a:r>
          </a:p>
          <a:p>
            <a:endParaRPr lang="en-IN" dirty="0"/>
          </a:p>
        </p:txBody>
      </p:sp>
    </p:spTree>
    <p:extLst>
      <p:ext uri="{BB962C8B-B14F-4D97-AF65-F5344CB8AC3E}">
        <p14:creationId xmlns:p14="http://schemas.microsoft.com/office/powerpoint/2010/main" val="393354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CA09-710D-0CA0-F8BE-54C7638BF12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D826510-C9D5-F448-9E46-F404149DA9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494" y="2297776"/>
            <a:ext cx="5594600" cy="1658457"/>
          </a:xfrm>
        </p:spPr>
      </p:pic>
      <p:pic>
        <p:nvPicPr>
          <p:cNvPr id="7" name="Picture 6">
            <a:extLst>
              <a:ext uri="{FF2B5EF4-FFF2-40B4-BE49-F238E27FC236}">
                <a16:creationId xmlns:a16="http://schemas.microsoft.com/office/drawing/2014/main" id="{98F38456-7047-A7DA-A9B1-6D68EDF29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692" y="2454442"/>
            <a:ext cx="4304620" cy="3429000"/>
          </a:xfrm>
          <a:prstGeom prst="rect">
            <a:avLst/>
          </a:prstGeom>
        </p:spPr>
      </p:pic>
      <p:pic>
        <p:nvPicPr>
          <p:cNvPr id="9" name="Picture 8">
            <a:extLst>
              <a:ext uri="{FF2B5EF4-FFF2-40B4-BE49-F238E27FC236}">
                <a16:creationId xmlns:a16="http://schemas.microsoft.com/office/drawing/2014/main" id="{12E85568-8A23-A5F2-8C42-CCBC512A9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905" y="4323609"/>
            <a:ext cx="4989095" cy="2087324"/>
          </a:xfrm>
          <a:prstGeom prst="rect">
            <a:avLst/>
          </a:prstGeom>
        </p:spPr>
      </p:pic>
    </p:spTree>
    <p:extLst>
      <p:ext uri="{BB962C8B-B14F-4D97-AF65-F5344CB8AC3E}">
        <p14:creationId xmlns:p14="http://schemas.microsoft.com/office/powerpoint/2010/main" val="270130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8D0A-B1C5-E551-81B7-1CF3B2530C8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5C519B-A5B3-6BF2-7062-0B784A8BA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800" y="2470964"/>
            <a:ext cx="7070474" cy="3017399"/>
          </a:xfrm>
        </p:spPr>
      </p:pic>
    </p:spTree>
    <p:extLst>
      <p:ext uri="{BB962C8B-B14F-4D97-AF65-F5344CB8AC3E}">
        <p14:creationId xmlns:p14="http://schemas.microsoft.com/office/powerpoint/2010/main" val="71858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B25F-6459-B4A7-8AE7-DED397DA6A9A}"/>
              </a:ext>
            </a:extLst>
          </p:cNvPr>
          <p:cNvSpPr>
            <a:spLocks noGrp="1"/>
          </p:cNvSpPr>
          <p:nvPr>
            <p:ph type="title"/>
          </p:nvPr>
        </p:nvSpPr>
        <p:spPr>
          <a:xfrm>
            <a:off x="4238682" y="2996665"/>
            <a:ext cx="8596668" cy="1320800"/>
          </a:xfrm>
        </p:spPr>
        <p:txBody>
          <a:bodyPr/>
          <a:lstStyle/>
          <a:p>
            <a:r>
              <a:rPr lang="en-IN" dirty="0"/>
              <a:t>THANK YOU </a:t>
            </a:r>
          </a:p>
        </p:txBody>
      </p:sp>
      <p:sp>
        <p:nvSpPr>
          <p:cNvPr id="3" name="Content Placeholder 2">
            <a:extLst>
              <a:ext uri="{FF2B5EF4-FFF2-40B4-BE49-F238E27FC236}">
                <a16:creationId xmlns:a16="http://schemas.microsoft.com/office/drawing/2014/main" id="{D8CCFE46-1027-167F-6C4E-B2321EE311A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45362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0EFC-BD75-278A-A1C7-5564C8C66170}"/>
              </a:ext>
            </a:extLst>
          </p:cNvPr>
          <p:cNvSpPr>
            <a:spLocks noGrp="1"/>
          </p:cNvSpPr>
          <p:nvPr>
            <p:ph type="title"/>
          </p:nvPr>
        </p:nvSpPr>
        <p:spPr/>
        <p:txBody>
          <a:bodyPr/>
          <a:lstStyle/>
          <a:p>
            <a:r>
              <a:rPr lang="en-IN" dirty="0"/>
              <a:t>Project Description </a:t>
            </a:r>
          </a:p>
        </p:txBody>
      </p:sp>
      <p:sp>
        <p:nvSpPr>
          <p:cNvPr id="3" name="Content Placeholder 2">
            <a:extLst>
              <a:ext uri="{FF2B5EF4-FFF2-40B4-BE49-F238E27FC236}">
                <a16:creationId xmlns:a16="http://schemas.microsoft.com/office/drawing/2014/main" id="{0EB11D9A-700A-B219-8999-A141E73B171D}"/>
              </a:ext>
            </a:extLst>
          </p:cNvPr>
          <p:cNvSpPr>
            <a:spLocks noGrp="1"/>
          </p:cNvSpPr>
          <p:nvPr>
            <p:ph idx="1"/>
          </p:nvPr>
        </p:nvSpPr>
        <p:spPr/>
        <p:txBody>
          <a:bodyPr/>
          <a:lstStyle/>
          <a:p>
            <a:r>
              <a:rPr lang="en-IN" dirty="0"/>
              <a:t>The proposed system  can therefore be used in order to optimize the production of products, such that there is always an optimal amount available. The proposed system RDA is used nowadays by shops in order to better predict the number of products, that might get sold and therefore to better estimate how much product should be produced. </a:t>
            </a:r>
          </a:p>
          <a:p>
            <a:endParaRPr lang="en-IN" dirty="0"/>
          </a:p>
        </p:txBody>
      </p:sp>
    </p:spTree>
    <p:extLst>
      <p:ext uri="{BB962C8B-B14F-4D97-AF65-F5344CB8AC3E}">
        <p14:creationId xmlns:p14="http://schemas.microsoft.com/office/powerpoint/2010/main" val="322150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8825-D8EF-47C1-AAD9-9BFB0A9D9B8E}"/>
              </a:ext>
            </a:extLst>
          </p:cNvPr>
          <p:cNvSpPr>
            <a:spLocks noGrp="1"/>
          </p:cNvSpPr>
          <p:nvPr>
            <p:ph type="title"/>
          </p:nvPr>
        </p:nvSpPr>
        <p:spPr/>
        <p:txBody>
          <a:bodyPr/>
          <a:lstStyle/>
          <a:p>
            <a:r>
              <a:rPr lang="en-IN" dirty="0"/>
              <a:t>Relevance of topic</a:t>
            </a:r>
          </a:p>
        </p:txBody>
      </p:sp>
      <p:sp>
        <p:nvSpPr>
          <p:cNvPr id="3" name="Content Placeholder 2">
            <a:extLst>
              <a:ext uri="{FF2B5EF4-FFF2-40B4-BE49-F238E27FC236}">
                <a16:creationId xmlns:a16="http://schemas.microsoft.com/office/drawing/2014/main" id="{372A6420-A59F-AF24-2F22-B145BD17BFB2}"/>
              </a:ext>
            </a:extLst>
          </p:cNvPr>
          <p:cNvSpPr>
            <a:spLocks noGrp="1"/>
          </p:cNvSpPr>
          <p:nvPr>
            <p:ph idx="1"/>
          </p:nvPr>
        </p:nvSpPr>
        <p:spPr/>
        <p:txBody>
          <a:bodyPr/>
          <a:lstStyle/>
          <a:p>
            <a:r>
              <a:rPr lang="en-IN" dirty="0"/>
              <a:t>By the development of the system the organization can easily predict the weekly sales for a store and visualize the data for better insight . </a:t>
            </a:r>
          </a:p>
          <a:p>
            <a:r>
              <a:rPr lang="en-IN" dirty="0"/>
              <a:t>This should then help to optimize the manufacturing process and thereby help to increase income while lowering costs.</a:t>
            </a:r>
          </a:p>
          <a:p>
            <a:endParaRPr lang="en-IN" dirty="0"/>
          </a:p>
        </p:txBody>
      </p:sp>
    </p:spTree>
    <p:extLst>
      <p:ext uri="{BB962C8B-B14F-4D97-AF65-F5344CB8AC3E}">
        <p14:creationId xmlns:p14="http://schemas.microsoft.com/office/powerpoint/2010/main" val="187746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2986-8C76-58DD-393E-9256E54DB758}"/>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63F72A43-E5D4-27F8-3593-C02C9BEE0CAE}"/>
              </a:ext>
            </a:extLst>
          </p:cNvPr>
          <p:cNvSpPr>
            <a:spLocks noGrp="1"/>
          </p:cNvSpPr>
          <p:nvPr>
            <p:ph idx="1"/>
          </p:nvPr>
        </p:nvSpPr>
        <p:spPr/>
        <p:txBody>
          <a:bodyPr/>
          <a:lstStyle/>
          <a:p>
            <a:pPr marL="114300" indent="0" fontAlgn="base">
              <a:buNone/>
            </a:pPr>
            <a:r>
              <a:rPr lang="en-US" sz="1800" b="1" dirty="0"/>
              <a:t>1. Stores</a:t>
            </a:r>
          </a:p>
          <a:p>
            <a:pPr marL="114300" indent="0" fontAlgn="base">
              <a:buNone/>
            </a:pPr>
            <a:r>
              <a:rPr lang="en-US" sz="1800" dirty="0"/>
              <a:t>Anonymized information about the 45 stores, </a:t>
            </a:r>
          </a:p>
          <a:p>
            <a:pPr marL="114300" indent="0" fontAlgn="base">
              <a:buNone/>
            </a:pPr>
            <a:r>
              <a:rPr lang="en-US" sz="1800" dirty="0"/>
              <a:t>indicating the type and size of store</a:t>
            </a: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p:txBody>
      </p:sp>
      <p:pic>
        <p:nvPicPr>
          <p:cNvPr id="4" name="Picture 3">
            <a:extLst>
              <a:ext uri="{FF2B5EF4-FFF2-40B4-BE49-F238E27FC236}">
                <a16:creationId xmlns:a16="http://schemas.microsoft.com/office/drawing/2014/main" id="{CDD7DE51-8B79-8797-5044-7336FCD4A021}"/>
              </a:ext>
            </a:extLst>
          </p:cNvPr>
          <p:cNvPicPr>
            <a:picLocks noChangeAspect="1"/>
          </p:cNvPicPr>
          <p:nvPr/>
        </p:nvPicPr>
        <p:blipFill>
          <a:blip r:embed="rId2"/>
          <a:stretch>
            <a:fillRect/>
          </a:stretch>
        </p:blipFill>
        <p:spPr>
          <a:xfrm>
            <a:off x="911087" y="3854065"/>
            <a:ext cx="6102625" cy="493819"/>
          </a:xfrm>
          <a:prstGeom prst="rect">
            <a:avLst/>
          </a:prstGeom>
        </p:spPr>
      </p:pic>
    </p:spTree>
    <p:extLst>
      <p:ext uri="{BB962C8B-B14F-4D97-AF65-F5344CB8AC3E}">
        <p14:creationId xmlns:p14="http://schemas.microsoft.com/office/powerpoint/2010/main" val="52070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BD5C-4D2F-AF29-B128-1EFF03A018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9370D0-1517-1C64-1C57-F9CC6C8CC86E}"/>
              </a:ext>
            </a:extLst>
          </p:cNvPr>
          <p:cNvSpPr>
            <a:spLocks noGrp="1"/>
          </p:cNvSpPr>
          <p:nvPr>
            <p:ph idx="1"/>
          </p:nvPr>
        </p:nvSpPr>
        <p:spPr/>
        <p:txBody>
          <a:bodyPr>
            <a:normAutofit fontScale="62500" lnSpcReduction="20000"/>
          </a:bodyPr>
          <a:lstStyle/>
          <a:p>
            <a:pPr marL="114300" indent="0" fontAlgn="base">
              <a:buNone/>
            </a:pPr>
            <a:r>
              <a:rPr lang="en-US" sz="1800" b="1" dirty="0"/>
              <a:t>Features</a:t>
            </a:r>
          </a:p>
          <a:p>
            <a:pPr marL="114300" indent="0" fontAlgn="base">
              <a:buNone/>
            </a:pPr>
            <a:r>
              <a:rPr lang="en-US" sz="1800" dirty="0"/>
              <a:t>Contains additional data related to the store, department, and regional activity for the given dates.</a:t>
            </a:r>
          </a:p>
          <a:p>
            <a:pPr marL="114300" indent="0" fontAlgn="base">
              <a:buNone/>
            </a:pPr>
            <a:endParaRPr lang="en-US" sz="1800" dirty="0"/>
          </a:p>
          <a:p>
            <a:pPr marL="114300" indent="0" fontAlgn="base">
              <a:buNone/>
            </a:pPr>
            <a:endParaRPr lang="en-US" sz="1800" dirty="0"/>
          </a:p>
          <a:p>
            <a:pPr marL="114300" indent="0" fontAlgn="base">
              <a:buNone/>
            </a:pPr>
            <a:endParaRPr lang="en-US" sz="1800" dirty="0"/>
          </a:p>
          <a:p>
            <a:pPr marL="114300" indent="0" fontAlgn="base">
              <a:buNone/>
            </a:pPr>
            <a:endParaRPr lang="en-US" sz="1800" dirty="0"/>
          </a:p>
          <a:p>
            <a:pPr marL="114300" indent="0" fontAlgn="base">
              <a:buNone/>
            </a:pPr>
            <a:r>
              <a:rPr lang="en-US" sz="1800" dirty="0"/>
              <a:t>Store - the store number</a:t>
            </a:r>
          </a:p>
          <a:p>
            <a:pPr marL="114300" indent="0" fontAlgn="base">
              <a:buNone/>
            </a:pPr>
            <a:r>
              <a:rPr lang="en-US" sz="1800" dirty="0"/>
              <a:t>Date - the week</a:t>
            </a:r>
          </a:p>
          <a:p>
            <a:pPr marL="114300" indent="0" fontAlgn="base">
              <a:buNone/>
            </a:pPr>
            <a:r>
              <a:rPr lang="en-US" sz="1800" dirty="0"/>
              <a:t>Temperature - average temperature in the region</a:t>
            </a:r>
          </a:p>
          <a:p>
            <a:pPr marL="114300" indent="0" fontAlgn="base">
              <a:buNone/>
            </a:pPr>
            <a:r>
              <a:rPr lang="en-US" sz="1800" dirty="0" err="1"/>
              <a:t>Fuel_Price</a:t>
            </a:r>
            <a:r>
              <a:rPr lang="en-US" sz="1800" dirty="0"/>
              <a:t> - cost of fuel in the region</a:t>
            </a:r>
          </a:p>
          <a:p>
            <a:pPr marL="114300" indent="0" fontAlgn="base">
              <a:buNone/>
            </a:pPr>
            <a:r>
              <a:rPr lang="en-US" sz="1800" dirty="0"/>
              <a:t>MarkDown1-5 - anonymized data related to promotional markdowns. </a:t>
            </a:r>
            <a:r>
              <a:rPr lang="en-US" sz="1800" dirty="0" err="1"/>
              <a:t>MarkDown</a:t>
            </a:r>
            <a:r>
              <a:rPr lang="en-US" sz="1800" dirty="0"/>
              <a:t> data is only available after Nov 2011, and is not available for all stores all the time. </a:t>
            </a:r>
          </a:p>
          <a:p>
            <a:pPr marL="114300" indent="0" fontAlgn="base">
              <a:buNone/>
            </a:pPr>
            <a:r>
              <a:rPr lang="en-US" sz="1800" dirty="0"/>
              <a:t>CPI - the consumer price index</a:t>
            </a:r>
          </a:p>
          <a:p>
            <a:pPr marL="114300" indent="0" fontAlgn="base">
              <a:buNone/>
            </a:pPr>
            <a:r>
              <a:rPr lang="en-US" sz="1800" dirty="0"/>
              <a:t>Unemployment - the unemployment rate</a:t>
            </a:r>
          </a:p>
          <a:p>
            <a:pPr marL="114300" indent="0" fontAlgn="base">
              <a:buNone/>
            </a:pPr>
            <a:r>
              <a:rPr lang="en-US" sz="1800" dirty="0" err="1"/>
              <a:t>IsHoliday</a:t>
            </a:r>
            <a:r>
              <a:rPr lang="en-US" sz="1800" dirty="0"/>
              <a:t> - whether the week is a special holiday week</a:t>
            </a:r>
          </a:p>
          <a:p>
            <a:endParaRPr lang="en-IN" dirty="0"/>
          </a:p>
        </p:txBody>
      </p:sp>
      <p:pic>
        <p:nvPicPr>
          <p:cNvPr id="5" name="Picture 4">
            <a:extLst>
              <a:ext uri="{FF2B5EF4-FFF2-40B4-BE49-F238E27FC236}">
                <a16:creationId xmlns:a16="http://schemas.microsoft.com/office/drawing/2014/main" id="{EECD4F9A-2439-4246-D132-DCEABB35CAEF}"/>
              </a:ext>
            </a:extLst>
          </p:cNvPr>
          <p:cNvPicPr>
            <a:picLocks noChangeAspect="1"/>
          </p:cNvPicPr>
          <p:nvPr/>
        </p:nvPicPr>
        <p:blipFill>
          <a:blip r:embed="rId2"/>
          <a:stretch>
            <a:fillRect/>
          </a:stretch>
        </p:blipFill>
        <p:spPr>
          <a:xfrm>
            <a:off x="677334" y="2907747"/>
            <a:ext cx="9254530" cy="1042506"/>
          </a:xfrm>
          <a:prstGeom prst="rect">
            <a:avLst/>
          </a:prstGeom>
        </p:spPr>
      </p:pic>
    </p:spTree>
    <p:extLst>
      <p:ext uri="{BB962C8B-B14F-4D97-AF65-F5344CB8AC3E}">
        <p14:creationId xmlns:p14="http://schemas.microsoft.com/office/powerpoint/2010/main" val="305145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7B9-E687-3CC8-E6A8-50ED4494D1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3DE9AC-8FE6-9A76-8199-2DBE2C0E69A8}"/>
              </a:ext>
            </a:extLst>
          </p:cNvPr>
          <p:cNvSpPr>
            <a:spLocks noGrp="1"/>
          </p:cNvSpPr>
          <p:nvPr>
            <p:ph idx="1"/>
          </p:nvPr>
        </p:nvSpPr>
        <p:spPr/>
        <p:txBody>
          <a:bodyPr/>
          <a:lstStyle/>
          <a:p>
            <a:pPr marL="114300" indent="0" fontAlgn="base">
              <a:buNone/>
            </a:pPr>
            <a:r>
              <a:rPr lang="en-US" b="1" dirty="0"/>
              <a:t>Sales</a:t>
            </a:r>
          </a:p>
          <a:p>
            <a:pPr marL="114300" indent="0" fontAlgn="base">
              <a:buNone/>
            </a:pPr>
            <a:r>
              <a:rPr lang="en-US" dirty="0"/>
              <a:t>Historical sales data, which covers to 2010-02-05 to 2012-11-01. Within this tab you will find the following fields:</a:t>
            </a:r>
          </a:p>
          <a:p>
            <a:pPr marL="114300" indent="0" fontAlgn="base">
              <a:buNone/>
            </a:pPr>
            <a:endParaRPr lang="en-US" dirty="0"/>
          </a:p>
          <a:p>
            <a:pPr marL="114300" indent="0" fontAlgn="base">
              <a:buNone/>
            </a:pPr>
            <a:endParaRPr lang="en-US" dirty="0"/>
          </a:p>
          <a:p>
            <a:pPr marL="114300" indent="0" fontAlgn="base">
              <a:buNone/>
            </a:pPr>
            <a:r>
              <a:rPr lang="en-US" dirty="0"/>
              <a:t>Store - the store number</a:t>
            </a:r>
          </a:p>
          <a:p>
            <a:pPr marL="114300" indent="0" fontAlgn="base">
              <a:buNone/>
            </a:pPr>
            <a:r>
              <a:rPr lang="en-US" dirty="0"/>
              <a:t>Department  - the department number</a:t>
            </a:r>
          </a:p>
          <a:p>
            <a:pPr marL="114300" indent="0" fontAlgn="base">
              <a:buNone/>
            </a:pPr>
            <a:r>
              <a:rPr lang="en-US" dirty="0"/>
              <a:t>Date - the week</a:t>
            </a:r>
          </a:p>
          <a:p>
            <a:pPr marL="114300" indent="0" fontAlgn="base">
              <a:buNone/>
            </a:pPr>
            <a:r>
              <a:rPr lang="en-US" dirty="0" err="1"/>
              <a:t>Weekly_Sales</a:t>
            </a:r>
            <a:r>
              <a:rPr lang="en-US" dirty="0"/>
              <a:t> -  sales for the given department in the given store</a:t>
            </a:r>
          </a:p>
          <a:p>
            <a:pPr marL="114300" indent="0" fontAlgn="base">
              <a:buNone/>
            </a:pPr>
            <a:r>
              <a:rPr lang="en-US" dirty="0" err="1"/>
              <a:t>IsHoliday</a:t>
            </a:r>
            <a:r>
              <a:rPr lang="en-US" dirty="0"/>
              <a:t> - whether the week is a special holiday week</a:t>
            </a:r>
          </a:p>
          <a:p>
            <a:endParaRPr lang="en-IN" dirty="0"/>
          </a:p>
        </p:txBody>
      </p:sp>
      <p:pic>
        <p:nvPicPr>
          <p:cNvPr id="5" name="Picture 4">
            <a:extLst>
              <a:ext uri="{FF2B5EF4-FFF2-40B4-BE49-F238E27FC236}">
                <a16:creationId xmlns:a16="http://schemas.microsoft.com/office/drawing/2014/main" id="{91942D02-AF98-2A57-894C-6F88F6D06176}"/>
              </a:ext>
            </a:extLst>
          </p:cNvPr>
          <p:cNvPicPr>
            <a:picLocks noChangeAspect="1"/>
          </p:cNvPicPr>
          <p:nvPr/>
        </p:nvPicPr>
        <p:blipFill>
          <a:blip r:embed="rId2"/>
          <a:stretch>
            <a:fillRect/>
          </a:stretch>
        </p:blipFill>
        <p:spPr>
          <a:xfrm>
            <a:off x="863709" y="3360821"/>
            <a:ext cx="7352413" cy="493819"/>
          </a:xfrm>
          <a:prstGeom prst="rect">
            <a:avLst/>
          </a:prstGeom>
        </p:spPr>
      </p:pic>
    </p:spTree>
    <p:extLst>
      <p:ext uri="{BB962C8B-B14F-4D97-AF65-F5344CB8AC3E}">
        <p14:creationId xmlns:p14="http://schemas.microsoft.com/office/powerpoint/2010/main" val="61995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2293-35D4-CEFA-8122-A87B90069942}"/>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30BAF61B-C67D-1B2B-9981-C48024969AC5}"/>
              </a:ext>
            </a:extLst>
          </p:cNvPr>
          <p:cNvSpPr>
            <a:spLocks noGrp="1"/>
          </p:cNvSpPr>
          <p:nvPr>
            <p:ph idx="1"/>
          </p:nvPr>
        </p:nvSpPr>
        <p:spPr/>
        <p:txBody>
          <a:bodyPr/>
          <a:lstStyle/>
          <a:p>
            <a:r>
              <a:rPr lang="en-IN" dirty="0"/>
              <a:t>Data pre-processing </a:t>
            </a:r>
          </a:p>
          <a:p>
            <a:r>
              <a:rPr lang="en-IN" dirty="0"/>
              <a:t>Visualization </a:t>
            </a:r>
          </a:p>
          <a:p>
            <a:r>
              <a:rPr lang="en-IN" dirty="0"/>
              <a:t>Model training </a:t>
            </a:r>
          </a:p>
          <a:p>
            <a:r>
              <a:rPr lang="en-IN" dirty="0"/>
              <a:t>Model evaluation </a:t>
            </a:r>
          </a:p>
          <a:p>
            <a:endParaRPr lang="en-IN" dirty="0"/>
          </a:p>
        </p:txBody>
      </p:sp>
    </p:spTree>
    <p:extLst>
      <p:ext uri="{BB962C8B-B14F-4D97-AF65-F5344CB8AC3E}">
        <p14:creationId xmlns:p14="http://schemas.microsoft.com/office/powerpoint/2010/main" val="48644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45D-EE63-3D6B-1C63-CC320556018A}"/>
              </a:ext>
            </a:extLst>
          </p:cNvPr>
          <p:cNvSpPr>
            <a:spLocks noGrp="1"/>
          </p:cNvSpPr>
          <p:nvPr>
            <p:ph type="title"/>
          </p:nvPr>
        </p:nvSpPr>
        <p:spPr/>
        <p:txBody>
          <a:bodyPr/>
          <a:lstStyle/>
          <a:p>
            <a:r>
              <a:rPr lang="en-IN" dirty="0"/>
              <a:t>Algorithms Used</a:t>
            </a:r>
          </a:p>
        </p:txBody>
      </p:sp>
      <p:sp>
        <p:nvSpPr>
          <p:cNvPr id="3" name="Content Placeholder 2">
            <a:extLst>
              <a:ext uri="{FF2B5EF4-FFF2-40B4-BE49-F238E27FC236}">
                <a16:creationId xmlns:a16="http://schemas.microsoft.com/office/drawing/2014/main" id="{AD258B51-0125-8371-4115-9945BB793F40}"/>
              </a:ext>
            </a:extLst>
          </p:cNvPr>
          <p:cNvSpPr>
            <a:spLocks noGrp="1"/>
          </p:cNvSpPr>
          <p:nvPr>
            <p:ph idx="1"/>
          </p:nvPr>
        </p:nvSpPr>
        <p:spPr/>
        <p:txBody>
          <a:bodyPr/>
          <a:lstStyle/>
          <a:p>
            <a:r>
              <a:rPr lang="en-US" b="1" dirty="0"/>
              <a:t>Linear Regression</a:t>
            </a:r>
          </a:p>
          <a:p>
            <a:r>
              <a:rPr lang="en-US" b="1" dirty="0"/>
              <a:t>Random Forest </a:t>
            </a:r>
          </a:p>
          <a:p>
            <a:r>
              <a:rPr lang="en-US" b="1" dirty="0"/>
              <a:t>Decision Tree </a:t>
            </a:r>
          </a:p>
          <a:p>
            <a:r>
              <a:rPr lang="en-US" b="1" dirty="0" err="1"/>
              <a:t>XGBoost</a:t>
            </a:r>
            <a:r>
              <a:rPr lang="en-US" b="1" dirty="0"/>
              <a:t> </a:t>
            </a:r>
          </a:p>
          <a:p>
            <a:pPr marL="0" indent="0">
              <a:buNone/>
            </a:pPr>
            <a:r>
              <a:rPr lang="en-US" b="1" u="sng" dirty="0"/>
              <a:t>ACCURACY</a:t>
            </a:r>
            <a:endParaRPr lang="en-IN" b="1" u="sng" dirty="0"/>
          </a:p>
          <a:p>
            <a:endParaRPr lang="en-IN" dirty="0"/>
          </a:p>
        </p:txBody>
      </p:sp>
      <p:pic>
        <p:nvPicPr>
          <p:cNvPr id="5" name="Picture 4">
            <a:extLst>
              <a:ext uri="{FF2B5EF4-FFF2-40B4-BE49-F238E27FC236}">
                <a16:creationId xmlns:a16="http://schemas.microsoft.com/office/drawing/2014/main" id="{7740E7D0-9273-1372-62EB-9F0A63143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359" y="2003686"/>
            <a:ext cx="6286823" cy="1835244"/>
          </a:xfrm>
          <a:prstGeom prst="rect">
            <a:avLst/>
          </a:prstGeom>
        </p:spPr>
      </p:pic>
      <p:pic>
        <p:nvPicPr>
          <p:cNvPr id="6" name="Picture 5">
            <a:extLst>
              <a:ext uri="{FF2B5EF4-FFF2-40B4-BE49-F238E27FC236}">
                <a16:creationId xmlns:a16="http://schemas.microsoft.com/office/drawing/2014/main" id="{4FD6D330-65DB-DDEE-AE41-B2E6BBFBA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65" y="4136496"/>
            <a:ext cx="8478306" cy="1904866"/>
          </a:xfrm>
          <a:prstGeom prst="rect">
            <a:avLst/>
          </a:prstGeom>
        </p:spPr>
      </p:pic>
    </p:spTree>
    <p:extLst>
      <p:ext uri="{BB962C8B-B14F-4D97-AF65-F5344CB8AC3E}">
        <p14:creationId xmlns:p14="http://schemas.microsoft.com/office/powerpoint/2010/main" val="2641512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713</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Inter</vt:lpstr>
      <vt:lpstr>Trebuchet MS</vt:lpstr>
      <vt:lpstr>Wingdings 3</vt:lpstr>
      <vt:lpstr>Facet</vt:lpstr>
      <vt:lpstr>Retail Data Analysis</vt:lpstr>
      <vt:lpstr>Introduction </vt:lpstr>
      <vt:lpstr>Project Description </vt:lpstr>
      <vt:lpstr>Relevance of topic</vt:lpstr>
      <vt:lpstr>Datasets</vt:lpstr>
      <vt:lpstr>PowerPoint Presentation</vt:lpstr>
      <vt:lpstr>PowerPoint Presentation</vt:lpstr>
      <vt:lpstr>Modules</vt:lpstr>
      <vt:lpstr>Algorithms Used</vt:lpstr>
      <vt:lpstr>UI -screenshots</vt:lpstr>
      <vt:lpstr>PowerPoint Presentation</vt:lpstr>
      <vt:lpstr>PowerPoint Presentation</vt:lpstr>
      <vt:lpstr>PowerPoint Presentation</vt:lpstr>
      <vt:lpstr>PowerPoint Presentation</vt:lpstr>
      <vt:lpstr>Visualization 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Data Analysis</dc:title>
  <dc:creator>kavya boban</dc:creator>
  <cp:lastModifiedBy>kavya boban</cp:lastModifiedBy>
  <cp:revision>1</cp:revision>
  <dcterms:created xsi:type="dcterms:W3CDTF">2022-07-05T08:38:27Z</dcterms:created>
  <dcterms:modified xsi:type="dcterms:W3CDTF">2022-07-05T10:16:00Z</dcterms:modified>
</cp:coreProperties>
</file>