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8" r:id="rId4"/>
    <p:sldId id="257" r:id="rId5"/>
    <p:sldId id="260" r:id="rId6"/>
    <p:sldId id="270" r:id="rId7"/>
    <p:sldId id="263" r:id="rId8"/>
    <p:sldId id="265" r:id="rId9"/>
    <p:sldId id="264" r:id="rId10"/>
    <p:sldId id="261" r:id="rId11"/>
    <p:sldId id="266" r:id="rId12"/>
    <p:sldId id="262"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0A8BE9-72F6-494F-820E-B73A9E8B3197}"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A8BE9-72F6-494F-820E-B73A9E8B3197}"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A8BE9-72F6-494F-820E-B73A9E8B3197}"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0A8BE9-72F6-494F-820E-B73A9E8B3197}"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0A8BE9-72F6-494F-820E-B73A9E8B3197}"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0A8BE9-72F6-494F-820E-B73A9E8B3197}"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0A8BE9-72F6-494F-820E-B73A9E8B3197}" type="datetimeFigureOut">
              <a:rPr lang="en-IN" smtClean="0"/>
              <a:t>23-05-2022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0A8BE9-72F6-494F-820E-B73A9E8B3197}" type="datetimeFigureOut">
              <a:rPr lang="en-IN" smtClean="0"/>
              <a:t>23-05-2022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A8BE9-72F6-494F-820E-B73A9E8B3197}" type="datetimeFigureOut">
              <a:rPr lang="en-IN" smtClean="0"/>
              <a:t>23-05-2022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7D54E9-E21D-4FFC-A24C-E5331839B00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0A8BE9-72F6-494F-820E-B73A9E8B3197}"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7D54E9-E21D-4FFC-A24C-E5331839B00B}"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C0A8BE9-72F6-494F-820E-B73A9E8B3197}" type="datetimeFigureOut">
              <a:rPr lang="en-IN" smtClean="0"/>
              <a:t>23-05-2022</a:t>
            </a:fld>
            <a:endParaRPr lang="en-IN"/>
          </a:p>
        </p:txBody>
      </p:sp>
      <p:sp>
        <p:nvSpPr>
          <p:cNvPr id="9" name="Slide Number Placeholder 8"/>
          <p:cNvSpPr>
            <a:spLocks noGrp="1"/>
          </p:cNvSpPr>
          <p:nvPr>
            <p:ph type="sldNum" sz="quarter" idx="11"/>
          </p:nvPr>
        </p:nvSpPr>
        <p:spPr/>
        <p:txBody>
          <a:bodyPr/>
          <a:lstStyle/>
          <a:p>
            <a:fld id="{697D54E9-E21D-4FFC-A24C-E5331839B00B}"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97D54E9-E21D-4FFC-A24C-E5331839B00B}"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C0A8BE9-72F6-494F-820E-B73A9E8B3197}" type="datetimeFigureOut">
              <a:rPr lang="en-IN" smtClean="0"/>
              <a:t>23-05-2022</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Retail data analysis </a:t>
            </a:r>
            <a:endParaRPr lang="en-IN" dirty="0"/>
          </a:p>
        </p:txBody>
      </p:sp>
      <p:sp>
        <p:nvSpPr>
          <p:cNvPr id="3" name="Subtitle 2"/>
          <p:cNvSpPr>
            <a:spLocks noGrp="1"/>
          </p:cNvSpPr>
          <p:nvPr>
            <p:ph type="subTitle" idx="1"/>
          </p:nvPr>
        </p:nvSpPr>
        <p:spPr/>
        <p:txBody>
          <a:bodyPr/>
          <a:lstStyle/>
          <a:p>
            <a:pPr algn="r"/>
            <a:r>
              <a:rPr lang="en-IN" dirty="0" smtClean="0"/>
              <a:t>By </a:t>
            </a:r>
            <a:r>
              <a:rPr lang="en-IN" dirty="0" err="1" smtClean="0"/>
              <a:t>Kavya</a:t>
            </a:r>
            <a:r>
              <a:rPr lang="en-IN" dirty="0" smtClean="0"/>
              <a:t> </a:t>
            </a:r>
            <a:r>
              <a:rPr lang="en-IN" dirty="0" err="1" smtClean="0"/>
              <a:t>Boban</a:t>
            </a:r>
            <a:endParaRPr lang="en-IN" dirty="0"/>
          </a:p>
        </p:txBody>
      </p:sp>
    </p:spTree>
    <p:extLst>
      <p:ext uri="{BB962C8B-B14F-4D97-AF65-F5344CB8AC3E}">
        <p14:creationId xmlns:p14="http://schemas.microsoft.com/office/powerpoint/2010/main" val="543447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Output and Modules identified</a:t>
            </a:r>
          </a:p>
        </p:txBody>
      </p:sp>
      <p:sp>
        <p:nvSpPr>
          <p:cNvPr id="3" name="Content Placeholder 2"/>
          <p:cNvSpPr>
            <a:spLocks noGrp="1"/>
          </p:cNvSpPr>
          <p:nvPr>
            <p:ph idx="1"/>
          </p:nvPr>
        </p:nvSpPr>
        <p:spPr/>
        <p:txBody>
          <a:bodyPr>
            <a:normAutofit/>
          </a:bodyPr>
          <a:lstStyle/>
          <a:p>
            <a:r>
              <a:rPr lang="en-US" dirty="0"/>
              <a:t>user should be able to enter a week and a store of interest and to get the predicted weekly sales as </a:t>
            </a:r>
            <a:r>
              <a:rPr lang="en-US" dirty="0" smtClean="0"/>
              <a:t>output</a:t>
            </a:r>
          </a:p>
          <a:p>
            <a:endParaRPr lang="en-US" dirty="0"/>
          </a:p>
          <a:p>
            <a:pPr marL="114300" indent="0">
              <a:buNone/>
            </a:pPr>
            <a:r>
              <a:rPr lang="en-US" b="1" dirty="0" smtClean="0"/>
              <a:t>MODULES </a:t>
            </a:r>
          </a:p>
          <a:p>
            <a:pPr marL="114300" indent="0">
              <a:buNone/>
            </a:pPr>
            <a:endParaRPr lang="en-US" dirty="0" smtClean="0"/>
          </a:p>
          <a:p>
            <a:pPr marL="114300" indent="0">
              <a:buNone/>
            </a:pPr>
            <a:r>
              <a:rPr lang="en-US" b="1" dirty="0" smtClean="0"/>
              <a:t>Data </a:t>
            </a:r>
            <a:r>
              <a:rPr lang="en-US" b="1" dirty="0" err="1" smtClean="0"/>
              <a:t>prepocessing</a:t>
            </a:r>
            <a:endParaRPr lang="en-US" b="1" dirty="0" smtClean="0"/>
          </a:p>
          <a:p>
            <a:pPr marL="114300" indent="0">
              <a:buNone/>
            </a:pPr>
            <a:r>
              <a:rPr lang="en-US" dirty="0"/>
              <a:t>Data preprocessing is an iterative process for the transformation of the raw data into understandable and useable forms. </a:t>
            </a:r>
            <a:endParaRPr lang="en-US" dirty="0" smtClean="0"/>
          </a:p>
          <a:p>
            <a:pPr marL="114300" indent="0">
              <a:buNone/>
            </a:pPr>
            <a:endParaRPr lang="en-US" dirty="0" smtClean="0"/>
          </a:p>
        </p:txBody>
      </p:sp>
    </p:spTree>
    <p:extLst>
      <p:ext uri="{BB962C8B-B14F-4D97-AF65-F5344CB8AC3E}">
        <p14:creationId xmlns:p14="http://schemas.microsoft.com/office/powerpoint/2010/main" val="1012828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114300" indent="0">
              <a:buNone/>
            </a:pPr>
            <a:r>
              <a:rPr lang="en-US" b="1" dirty="0"/>
              <a:t>Visualization </a:t>
            </a:r>
          </a:p>
          <a:p>
            <a:pPr marL="114300" indent="0">
              <a:buNone/>
            </a:pPr>
            <a:r>
              <a:rPr lang="en-US" dirty="0" smtClean="0"/>
              <a:t>we </a:t>
            </a:r>
            <a:r>
              <a:rPr lang="en-US" dirty="0"/>
              <a:t>can see how the data looks like and what kind of correlation is held by the attributes of data. It is the fastest way to see if the features correspond to the output.</a:t>
            </a:r>
            <a:endParaRPr lang="en-US" b="1" dirty="0"/>
          </a:p>
          <a:p>
            <a:pPr marL="114300" indent="0">
              <a:buNone/>
            </a:pPr>
            <a:r>
              <a:rPr lang="en-US" b="1" dirty="0" smtClean="0"/>
              <a:t>Training the model </a:t>
            </a:r>
          </a:p>
          <a:p>
            <a:pPr marL="114300" indent="0">
              <a:buNone/>
            </a:pPr>
            <a:r>
              <a:rPr lang="en-US" dirty="0"/>
              <a:t>The training model is used to run the input data through the algorithm to correlate the processed output against the sample output. The result from this correlation is used to modify the </a:t>
            </a:r>
            <a:r>
              <a:rPr lang="en-US" dirty="0" smtClean="0"/>
              <a:t>model</a:t>
            </a:r>
          </a:p>
          <a:p>
            <a:pPr marL="114300" indent="0">
              <a:buNone/>
            </a:pPr>
            <a:r>
              <a:rPr lang="en-US" b="1" dirty="0" smtClean="0"/>
              <a:t>Model </a:t>
            </a:r>
            <a:r>
              <a:rPr lang="en-US" b="1" dirty="0"/>
              <a:t>evaluation </a:t>
            </a:r>
          </a:p>
          <a:p>
            <a:pPr marL="114300" indent="0">
              <a:buNone/>
            </a:pPr>
            <a:r>
              <a:rPr lang="en-US" dirty="0"/>
              <a:t>Model evaluation techniques in machine learning are helping us to find a better model among all other models in machine learning.</a:t>
            </a:r>
            <a:endParaRPr lang="en-IN" dirty="0"/>
          </a:p>
        </p:txBody>
      </p:sp>
    </p:spTree>
    <p:extLst>
      <p:ext uri="{BB962C8B-B14F-4D97-AF65-F5344CB8AC3E}">
        <p14:creationId xmlns:p14="http://schemas.microsoft.com/office/powerpoint/2010/main" val="268125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Algorithms </a:t>
            </a:r>
            <a:r>
              <a:rPr lang="en-IN" dirty="0"/>
              <a:t>to be used</a:t>
            </a:r>
          </a:p>
        </p:txBody>
      </p:sp>
      <p:sp>
        <p:nvSpPr>
          <p:cNvPr id="3" name="Content Placeholder 2"/>
          <p:cNvSpPr>
            <a:spLocks noGrp="1"/>
          </p:cNvSpPr>
          <p:nvPr>
            <p:ph idx="1"/>
          </p:nvPr>
        </p:nvSpPr>
        <p:spPr/>
        <p:txBody>
          <a:bodyPr>
            <a:normAutofit/>
          </a:bodyPr>
          <a:lstStyle/>
          <a:p>
            <a:r>
              <a:rPr lang="en-US" b="1" dirty="0"/>
              <a:t>Linear </a:t>
            </a:r>
            <a:r>
              <a:rPr lang="en-US" b="1" dirty="0" smtClean="0"/>
              <a:t>Regression</a:t>
            </a:r>
          </a:p>
          <a:p>
            <a:pPr marL="114300" indent="0">
              <a:buNone/>
            </a:pPr>
            <a:r>
              <a:rPr lang="en-US" dirty="0"/>
              <a:t>Linear Regression is the supervised Machine Learning model in which the model </a:t>
            </a:r>
            <a:r>
              <a:rPr lang="en-US" b="1" dirty="0"/>
              <a:t>finds the best fit linear line between the independent and dependent variable </a:t>
            </a:r>
            <a:r>
              <a:rPr lang="en-US" dirty="0" err="1"/>
              <a:t>i.e</a:t>
            </a:r>
            <a:r>
              <a:rPr lang="en-US" dirty="0"/>
              <a:t> it finds the linear relationship between the dependent and independent variable.</a:t>
            </a:r>
            <a:r>
              <a:rPr lang="en-US" dirty="0" smtClean="0"/>
              <a:t> </a:t>
            </a:r>
          </a:p>
          <a:p>
            <a:pPr marL="114300" indent="0">
              <a:buNone/>
            </a:pPr>
            <a:endParaRPr lang="en-US" dirty="0" smtClean="0"/>
          </a:p>
          <a:p>
            <a:pPr marL="114300" indent="0">
              <a:buNone/>
            </a:pPr>
            <a:r>
              <a:rPr lang="en-US" b="1" dirty="0" smtClean="0"/>
              <a:t>• </a:t>
            </a:r>
            <a:r>
              <a:rPr lang="en-US" b="1" dirty="0"/>
              <a:t>Random Forest </a:t>
            </a:r>
            <a:endParaRPr lang="en-US" b="1" dirty="0" smtClean="0"/>
          </a:p>
          <a:p>
            <a:pPr marL="114300" indent="0">
              <a:buNone/>
            </a:pPr>
            <a:r>
              <a:rPr lang="en-US" dirty="0" smtClean="0"/>
              <a:t>It </a:t>
            </a:r>
            <a:r>
              <a:rPr lang="en-US" dirty="0"/>
              <a:t>can be used for both Classification and Regression problems in ML. It is based on the concept of ensemble learning, which is a process of </a:t>
            </a:r>
            <a:r>
              <a:rPr lang="en-US" b="1" dirty="0"/>
              <a:t>combining multiple classifiers to solve a complex problem and to improve the performance of the </a:t>
            </a:r>
            <a:r>
              <a:rPr lang="en-US" b="1" dirty="0" smtClean="0"/>
              <a:t>model</a:t>
            </a:r>
            <a:r>
              <a:rPr lang="en-US" dirty="0" smtClean="0"/>
              <a:t>.</a:t>
            </a:r>
            <a:endParaRPr lang="en-US" dirty="0" smtClean="0"/>
          </a:p>
        </p:txBody>
      </p:sp>
    </p:spTree>
    <p:extLst>
      <p:ext uri="{BB962C8B-B14F-4D97-AF65-F5344CB8AC3E}">
        <p14:creationId xmlns:p14="http://schemas.microsoft.com/office/powerpoint/2010/main" val="15531001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 Decision Tree </a:t>
            </a:r>
            <a:endParaRPr lang="en-US" b="1" dirty="0" smtClean="0"/>
          </a:p>
          <a:p>
            <a:r>
              <a:rPr lang="en-US" dirty="0"/>
              <a:t>It is </a:t>
            </a:r>
            <a:r>
              <a:rPr lang="en-US" b="1" dirty="0"/>
              <a:t>a tree-structured classifier, where internal nodes represent the features of a dataset, branches represent the decision rules and each leaf node represents the outcome</a:t>
            </a:r>
            <a:r>
              <a:rPr lang="en-US" dirty="0"/>
              <a:t>. In a Decision tree, there are two nodes, which are the Decision Node and Leaf Node.</a:t>
            </a:r>
            <a:endParaRPr lang="en-US" dirty="0"/>
          </a:p>
          <a:p>
            <a:r>
              <a:rPr lang="en-US" b="1" dirty="0"/>
              <a:t>• </a:t>
            </a:r>
            <a:r>
              <a:rPr lang="en-US" b="1" dirty="0" err="1"/>
              <a:t>XGBoost</a:t>
            </a:r>
            <a:r>
              <a:rPr lang="en-US" b="1" dirty="0"/>
              <a:t> </a:t>
            </a:r>
            <a:endParaRPr lang="en-IN" b="1" dirty="0"/>
          </a:p>
          <a:p>
            <a:r>
              <a:rPr lang="en-US" dirty="0"/>
              <a:t>Gradient boosting Regression </a:t>
            </a:r>
            <a:r>
              <a:rPr lang="en-US" b="1" dirty="0"/>
              <a:t>calculates the difference between the current prediction and the known correct target value</a:t>
            </a:r>
            <a:r>
              <a:rPr lang="en-US" dirty="0"/>
              <a:t>. This difference is called residual. After that Gradient boosting Regression trains a weak model that maps features to that residual.</a:t>
            </a:r>
            <a:endParaRPr lang="en-US" b="1" dirty="0"/>
          </a:p>
          <a:p>
            <a:endParaRPr lang="en-IN" dirty="0"/>
          </a:p>
        </p:txBody>
      </p:sp>
    </p:spTree>
    <p:extLst>
      <p:ext uri="{BB962C8B-B14F-4D97-AF65-F5344CB8AC3E}">
        <p14:creationId xmlns:p14="http://schemas.microsoft.com/office/powerpoint/2010/main" val="3109061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114300" indent="0" algn="ctr">
              <a:buNone/>
            </a:pPr>
            <a:endParaRPr lang="en-US" dirty="0" smtClean="0"/>
          </a:p>
          <a:p>
            <a:pPr marL="114300" indent="0" algn="ctr">
              <a:buNone/>
            </a:pPr>
            <a:endParaRPr lang="en-US" dirty="0"/>
          </a:p>
          <a:p>
            <a:pPr marL="114300" indent="0" algn="ctr">
              <a:buNone/>
            </a:pPr>
            <a:endParaRPr lang="en-US" dirty="0" smtClean="0"/>
          </a:p>
          <a:p>
            <a:pPr marL="114300" indent="0" algn="ctr">
              <a:buNone/>
            </a:pPr>
            <a:endParaRPr lang="en-US" dirty="0" smtClean="0"/>
          </a:p>
          <a:p>
            <a:pPr marL="114300" indent="0">
              <a:buNone/>
            </a:pPr>
            <a:r>
              <a:rPr lang="en-US" sz="3600" dirty="0"/>
              <a:t> </a:t>
            </a:r>
            <a:r>
              <a:rPr lang="en-US" sz="3600" dirty="0" smtClean="0"/>
              <a:t>                     THANK YOU </a:t>
            </a:r>
            <a:endParaRPr lang="en-IN" sz="3600" dirty="0"/>
          </a:p>
        </p:txBody>
      </p:sp>
    </p:spTree>
    <p:extLst>
      <p:ext uri="{BB962C8B-B14F-4D97-AF65-F5344CB8AC3E}">
        <p14:creationId xmlns:p14="http://schemas.microsoft.com/office/powerpoint/2010/main" val="98403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IN" dirty="0"/>
          </a:p>
        </p:txBody>
      </p:sp>
      <p:sp>
        <p:nvSpPr>
          <p:cNvPr id="3" name="Content Placeholder 2"/>
          <p:cNvSpPr>
            <a:spLocks noGrp="1"/>
          </p:cNvSpPr>
          <p:nvPr>
            <p:ph idx="1"/>
          </p:nvPr>
        </p:nvSpPr>
        <p:spPr/>
        <p:txBody>
          <a:bodyPr/>
          <a:lstStyle/>
          <a:p>
            <a:pPr marL="114300" indent="0">
              <a:buNone/>
            </a:pPr>
            <a:r>
              <a:rPr lang="en-IN" dirty="0"/>
              <a:t>People tend to buy more things before a festive season than during a normal, non-holiday week. So the revenue earned by the shop can increase if there is a good estimate about the seasons that can give a profit and plan accordingly. </a:t>
            </a:r>
            <a:endParaRPr lang="en-IN" dirty="0" smtClean="0"/>
          </a:p>
          <a:p>
            <a:pPr marL="114300" indent="0">
              <a:buNone/>
            </a:pPr>
            <a:endParaRPr lang="en-IN" dirty="0"/>
          </a:p>
          <a:p>
            <a:pPr marL="114300" indent="0">
              <a:buNone/>
            </a:pPr>
            <a:r>
              <a:rPr lang="en-IN" dirty="0"/>
              <a:t>If a shop has too few products before the festive season, it will lose potential income. But if a shop has too many products, too much storage would be required and storage also costs money, so the company would again lose </a:t>
            </a:r>
            <a:r>
              <a:rPr lang="en-IN" dirty="0" smtClean="0"/>
              <a:t>money. Therefore an analysis is required  for  smooth functioning of the shop without loss.</a:t>
            </a:r>
            <a:endParaRPr lang="en-IN" dirty="0"/>
          </a:p>
          <a:p>
            <a:pPr marL="114300" indent="0">
              <a:buNone/>
            </a:pPr>
            <a:endParaRPr lang="en-IN" dirty="0"/>
          </a:p>
        </p:txBody>
      </p:sp>
    </p:spTree>
    <p:extLst>
      <p:ext uri="{BB962C8B-B14F-4D97-AF65-F5344CB8AC3E}">
        <p14:creationId xmlns:p14="http://schemas.microsoft.com/office/powerpoint/2010/main" val="265111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Description </a:t>
            </a:r>
            <a:endParaRPr lang="en-IN" dirty="0"/>
          </a:p>
        </p:txBody>
      </p:sp>
      <p:sp>
        <p:nvSpPr>
          <p:cNvPr id="3" name="Content Placeholder 2"/>
          <p:cNvSpPr>
            <a:spLocks noGrp="1"/>
          </p:cNvSpPr>
          <p:nvPr>
            <p:ph idx="1"/>
          </p:nvPr>
        </p:nvSpPr>
        <p:spPr>
          <a:xfrm>
            <a:off x="179512" y="1268760"/>
            <a:ext cx="8280920" cy="5400600"/>
          </a:xfrm>
        </p:spPr>
        <p:txBody>
          <a:bodyPr>
            <a:normAutofit/>
          </a:bodyPr>
          <a:lstStyle/>
          <a:p>
            <a:pPr marL="114300" indent="0">
              <a:buNone/>
            </a:pPr>
            <a:endParaRPr lang="en-IN" dirty="0" smtClean="0"/>
          </a:p>
          <a:p>
            <a:pPr marL="114300" indent="0">
              <a:buNone/>
            </a:pPr>
            <a:r>
              <a:rPr lang="en-IN" dirty="0"/>
              <a:t>Retail Data Analytics is used nowadays by shops in order to better predict the number of products, that might get sold and therefore to better estimate how much product should be produced. This is very important because the amount of sold products can </a:t>
            </a:r>
            <a:r>
              <a:rPr lang="en-IN" dirty="0" smtClean="0"/>
              <a:t>vary during </a:t>
            </a:r>
            <a:r>
              <a:rPr lang="en-IN" dirty="0"/>
              <a:t>the </a:t>
            </a:r>
            <a:r>
              <a:rPr lang="en-IN" dirty="0" smtClean="0"/>
              <a:t>year.</a:t>
            </a:r>
            <a:endParaRPr lang="en-IN" dirty="0" smtClean="0"/>
          </a:p>
          <a:p>
            <a:pPr marL="114300" indent="0">
              <a:buNone/>
            </a:pPr>
            <a:r>
              <a:rPr lang="en-IN" dirty="0" smtClean="0"/>
              <a:t>The proposed system  </a:t>
            </a:r>
            <a:r>
              <a:rPr lang="en-IN" dirty="0"/>
              <a:t>can therefore be used in order </a:t>
            </a:r>
            <a:r>
              <a:rPr lang="en-IN" dirty="0" smtClean="0"/>
              <a:t>to </a:t>
            </a:r>
            <a:r>
              <a:rPr lang="en-IN" dirty="0"/>
              <a:t>optimize the production of products, such that there is always an optimal amount available</a:t>
            </a:r>
            <a:r>
              <a:rPr lang="en-IN" dirty="0"/>
              <a:t>. </a:t>
            </a:r>
            <a:r>
              <a:rPr lang="en-IN" dirty="0" smtClean="0"/>
              <a:t>The proposed system RDA </a:t>
            </a:r>
            <a:r>
              <a:rPr lang="en-IN" dirty="0"/>
              <a:t>is used nowadays by shops in order to better predict the number of products, that might get sold and therefore to better estimate how much product should be produced. </a:t>
            </a:r>
          </a:p>
          <a:p>
            <a:pPr marL="114300" indent="0">
              <a:buNone/>
            </a:pPr>
            <a:endParaRPr lang="en-IN" dirty="0"/>
          </a:p>
          <a:p>
            <a:endParaRPr lang="en-IN" dirty="0"/>
          </a:p>
        </p:txBody>
      </p:sp>
    </p:spTree>
    <p:extLst>
      <p:ext uri="{BB962C8B-B14F-4D97-AF65-F5344CB8AC3E}">
        <p14:creationId xmlns:p14="http://schemas.microsoft.com/office/powerpoint/2010/main" val="1385070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Relevance of topic</a:t>
            </a:r>
          </a:p>
        </p:txBody>
      </p:sp>
      <p:sp>
        <p:nvSpPr>
          <p:cNvPr id="3" name="Content Placeholder 2"/>
          <p:cNvSpPr>
            <a:spLocks noGrp="1"/>
          </p:cNvSpPr>
          <p:nvPr>
            <p:ph idx="1"/>
          </p:nvPr>
        </p:nvSpPr>
        <p:spPr/>
        <p:txBody>
          <a:bodyPr/>
          <a:lstStyle/>
          <a:p>
            <a:endParaRPr lang="en-IN" dirty="0" smtClean="0"/>
          </a:p>
          <a:p>
            <a:r>
              <a:rPr lang="en-IN" dirty="0" smtClean="0"/>
              <a:t>By the development of the system the organization can easily predict </a:t>
            </a:r>
            <a:r>
              <a:rPr lang="en-IN" dirty="0"/>
              <a:t>the </a:t>
            </a:r>
            <a:r>
              <a:rPr lang="en-IN" dirty="0" smtClean="0"/>
              <a:t>weekly </a:t>
            </a:r>
            <a:r>
              <a:rPr lang="en-IN" dirty="0"/>
              <a:t>sales for a </a:t>
            </a:r>
            <a:r>
              <a:rPr lang="en-IN" dirty="0" smtClean="0"/>
              <a:t>store and visualize the data for better insight . </a:t>
            </a:r>
            <a:r>
              <a:rPr lang="en-IN" dirty="0"/>
              <a:t>This should then help to optimize the manufacturing process and </a:t>
            </a:r>
            <a:r>
              <a:rPr lang="en-IN" dirty="0" smtClean="0"/>
              <a:t>thereby help to </a:t>
            </a:r>
            <a:r>
              <a:rPr lang="en-IN" dirty="0"/>
              <a:t>increase income while lowering </a:t>
            </a:r>
            <a:r>
              <a:rPr lang="en-IN" dirty="0" smtClean="0"/>
              <a:t>costs.</a:t>
            </a:r>
            <a:endParaRPr lang="en-IN" dirty="0"/>
          </a:p>
        </p:txBody>
      </p:sp>
    </p:spTree>
    <p:extLst>
      <p:ext uri="{BB962C8B-B14F-4D97-AF65-F5344CB8AC3E}">
        <p14:creationId xmlns:p14="http://schemas.microsoft.com/office/powerpoint/2010/main" val="273488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System and Proposed System</a:t>
            </a:r>
          </a:p>
        </p:txBody>
      </p:sp>
      <p:sp>
        <p:nvSpPr>
          <p:cNvPr id="3" name="Content Placeholder 2"/>
          <p:cNvSpPr>
            <a:spLocks noGrp="1"/>
          </p:cNvSpPr>
          <p:nvPr>
            <p:ph idx="1"/>
          </p:nvPr>
        </p:nvSpPr>
        <p:spPr/>
        <p:txBody>
          <a:bodyPr>
            <a:normAutofit/>
          </a:bodyPr>
          <a:lstStyle/>
          <a:p>
            <a:pPr marL="114300" indent="0">
              <a:buNone/>
            </a:pPr>
            <a:r>
              <a:rPr lang="en-US" b="1" dirty="0" smtClean="0"/>
              <a:t>Existing System </a:t>
            </a:r>
            <a:endParaRPr lang="en-IN" b="1" dirty="0" smtClean="0"/>
          </a:p>
          <a:p>
            <a:r>
              <a:rPr lang="en-US" dirty="0" smtClean="0"/>
              <a:t>Supply chain management </a:t>
            </a:r>
          </a:p>
          <a:p>
            <a:r>
              <a:rPr lang="en-IN" dirty="0"/>
              <a:t>improve customer loyalty </a:t>
            </a:r>
            <a:r>
              <a:rPr lang="en-IN" dirty="0" smtClean="0"/>
              <a:t> through consumer feedback </a:t>
            </a:r>
          </a:p>
          <a:p>
            <a:r>
              <a:rPr lang="en-IN" dirty="0" smtClean="0"/>
              <a:t>Product tracking system </a:t>
            </a:r>
          </a:p>
          <a:p>
            <a:pPr marL="114300" indent="0">
              <a:buNone/>
            </a:pPr>
            <a:endParaRPr lang="en-IN" dirty="0" smtClean="0"/>
          </a:p>
          <a:p>
            <a:endParaRPr lang="en-IN" dirty="0" smtClean="0"/>
          </a:p>
          <a:p>
            <a:endParaRPr lang="en-IN" dirty="0"/>
          </a:p>
          <a:p>
            <a:pPr marL="114300" indent="0">
              <a:buNone/>
            </a:pPr>
            <a:endParaRPr lang="en-IN" dirty="0" smtClean="0"/>
          </a:p>
          <a:p>
            <a:pPr marL="114300" indent="0">
              <a:buNone/>
            </a:pPr>
            <a:endParaRPr lang="en-US" dirty="0" smtClean="0"/>
          </a:p>
          <a:p>
            <a:endParaRPr lang="en-IN" b="1" dirty="0" smtClean="0"/>
          </a:p>
          <a:p>
            <a:endParaRPr lang="en-IN" dirty="0"/>
          </a:p>
        </p:txBody>
      </p:sp>
    </p:spTree>
    <p:extLst>
      <p:ext uri="{BB962C8B-B14F-4D97-AF65-F5344CB8AC3E}">
        <p14:creationId xmlns:p14="http://schemas.microsoft.com/office/powerpoint/2010/main" val="3592762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114300" indent="0">
              <a:buNone/>
            </a:pPr>
            <a:r>
              <a:rPr lang="en-US" b="1" dirty="0"/>
              <a:t>Proposed system </a:t>
            </a:r>
          </a:p>
          <a:p>
            <a:pPr marL="114300" indent="0">
              <a:buNone/>
            </a:pPr>
            <a:r>
              <a:rPr lang="en-IN" dirty="0"/>
              <a:t>The proposed system  can therefore be used in order to optimize the production of products, such that there is always an optimal amount available. The proposed system RDA is used nowadays by shops in order to better predict the number of products, that might get sold and therefore to better estimate how much product should be produced. </a:t>
            </a:r>
          </a:p>
          <a:p>
            <a:pPr marL="114300" indent="0">
              <a:buNone/>
            </a:pPr>
            <a:r>
              <a:rPr lang="en-IN" dirty="0"/>
              <a:t>By the development of the system the organization can easily predict the weekly sales for a store and visualize the data for better insight . This should then help to optimize the manufacturing process and thereby help to increase income while lowering costs.</a:t>
            </a:r>
          </a:p>
          <a:p>
            <a:endParaRPr lang="en-IN" dirty="0"/>
          </a:p>
        </p:txBody>
      </p:sp>
    </p:spTree>
    <p:extLst>
      <p:ext uri="{BB962C8B-B14F-4D97-AF65-F5344CB8AC3E}">
        <p14:creationId xmlns:p14="http://schemas.microsoft.com/office/powerpoint/2010/main" val="340072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Datasets</a:t>
            </a:r>
          </a:p>
        </p:txBody>
      </p:sp>
      <p:sp>
        <p:nvSpPr>
          <p:cNvPr id="3" name="Content Placeholder 2"/>
          <p:cNvSpPr>
            <a:spLocks noGrp="1"/>
          </p:cNvSpPr>
          <p:nvPr>
            <p:ph idx="1"/>
          </p:nvPr>
        </p:nvSpPr>
        <p:spPr>
          <a:xfrm>
            <a:off x="457200" y="1196752"/>
            <a:ext cx="7787208" cy="5204048"/>
          </a:xfrm>
        </p:spPr>
        <p:txBody>
          <a:bodyPr>
            <a:normAutofit/>
          </a:bodyPr>
          <a:lstStyle/>
          <a:p>
            <a:pPr marL="114300" indent="0" fontAlgn="base">
              <a:buNone/>
            </a:pPr>
            <a:r>
              <a:rPr lang="en-US" sz="2400" b="1" dirty="0" smtClean="0"/>
              <a:t>1. Stores</a:t>
            </a:r>
            <a:endParaRPr lang="en-US" sz="2400" b="1" dirty="0"/>
          </a:p>
          <a:p>
            <a:pPr marL="114300" indent="0" fontAlgn="base">
              <a:buNone/>
            </a:pPr>
            <a:r>
              <a:rPr lang="en-US" sz="2400" dirty="0" err="1"/>
              <a:t>Anonymized</a:t>
            </a:r>
            <a:r>
              <a:rPr lang="en-US" sz="2400" dirty="0"/>
              <a:t> information about the 45 stores, </a:t>
            </a:r>
            <a:endParaRPr lang="en-US" sz="2400" dirty="0" smtClean="0"/>
          </a:p>
          <a:p>
            <a:pPr marL="114300" indent="0" fontAlgn="base">
              <a:buNone/>
            </a:pPr>
            <a:r>
              <a:rPr lang="en-US" sz="2400" dirty="0" smtClean="0"/>
              <a:t>indicating </a:t>
            </a:r>
            <a:r>
              <a:rPr lang="en-US" sz="2400" dirty="0"/>
              <a:t>the type and size of </a:t>
            </a:r>
            <a:r>
              <a:rPr lang="en-US" sz="2400" dirty="0" smtClean="0"/>
              <a:t>store</a:t>
            </a:r>
          </a:p>
          <a:p>
            <a:pPr marL="114300" indent="0" fontAlgn="base">
              <a:buNone/>
            </a:pPr>
            <a:endParaRPr lang="en-US" sz="2400" dirty="0"/>
          </a:p>
          <a:p>
            <a:pPr marL="114300" indent="0" fontAlgn="base">
              <a:buNone/>
            </a:pPr>
            <a:endParaRPr lang="en-US" sz="2400" dirty="0"/>
          </a:p>
          <a:p>
            <a:pPr marL="11430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66561647"/>
              </p:ext>
            </p:extLst>
          </p:nvPr>
        </p:nvGraphicFramePr>
        <p:xfrm>
          <a:off x="1187624" y="3140968"/>
          <a:ext cx="6096000" cy="3708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IN" dirty="0" smtClean="0"/>
                        <a:t>Store</a:t>
                      </a:r>
                      <a:endParaRPr lang="en-IN" dirty="0"/>
                    </a:p>
                  </a:txBody>
                  <a:tcPr/>
                </a:tc>
                <a:tc>
                  <a:txBody>
                    <a:bodyPr/>
                    <a:lstStyle/>
                    <a:p>
                      <a:r>
                        <a:rPr lang="en-IN" dirty="0" smtClean="0"/>
                        <a:t>Type</a:t>
                      </a:r>
                      <a:endParaRPr lang="en-IN" dirty="0"/>
                    </a:p>
                  </a:txBody>
                  <a:tcPr/>
                </a:tc>
                <a:tc>
                  <a:txBody>
                    <a:bodyPr/>
                    <a:lstStyle/>
                    <a:p>
                      <a:r>
                        <a:rPr lang="en-IN" dirty="0" smtClean="0"/>
                        <a:t>Size</a:t>
                      </a:r>
                      <a:endParaRPr lang="en-IN" dirty="0"/>
                    </a:p>
                  </a:txBody>
                  <a:tcPr/>
                </a:tc>
              </a:tr>
            </a:tbl>
          </a:graphicData>
        </a:graphic>
      </p:graphicFrame>
    </p:spTree>
    <p:extLst>
      <p:ext uri="{BB962C8B-B14F-4D97-AF65-F5344CB8AC3E}">
        <p14:creationId xmlns:p14="http://schemas.microsoft.com/office/powerpoint/2010/main" val="34237796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7620000" cy="5996136"/>
          </a:xfrm>
        </p:spPr>
        <p:txBody>
          <a:bodyPr>
            <a:normAutofit lnSpcReduction="10000"/>
          </a:bodyPr>
          <a:lstStyle/>
          <a:p>
            <a:pPr marL="114300" indent="0" fontAlgn="base">
              <a:buNone/>
            </a:pPr>
            <a:r>
              <a:rPr lang="en-US" sz="2000" b="1" dirty="0"/>
              <a:t>Features</a:t>
            </a:r>
          </a:p>
          <a:p>
            <a:pPr marL="114300" indent="0" fontAlgn="base">
              <a:buNone/>
            </a:pPr>
            <a:r>
              <a:rPr lang="en-US" sz="2000" dirty="0"/>
              <a:t>Contains additional data related to the store, department, and regional activity for the given dates</a:t>
            </a:r>
            <a:r>
              <a:rPr lang="en-US" sz="2000" dirty="0" smtClean="0"/>
              <a:t>.</a:t>
            </a:r>
          </a:p>
          <a:p>
            <a:pPr marL="114300" indent="0" fontAlgn="base">
              <a:buNone/>
            </a:pPr>
            <a:endParaRPr lang="en-US" sz="2000" dirty="0"/>
          </a:p>
          <a:p>
            <a:pPr marL="114300" indent="0" fontAlgn="base">
              <a:buNone/>
            </a:pPr>
            <a:endParaRPr lang="en-US" sz="2000" dirty="0"/>
          </a:p>
          <a:p>
            <a:pPr marL="114300" indent="0" fontAlgn="base">
              <a:buNone/>
            </a:pPr>
            <a:endParaRPr lang="en-US" sz="2000" dirty="0" smtClean="0"/>
          </a:p>
          <a:p>
            <a:pPr marL="114300" indent="0" fontAlgn="base">
              <a:buNone/>
            </a:pPr>
            <a:endParaRPr lang="en-US" sz="2000" dirty="0"/>
          </a:p>
          <a:p>
            <a:pPr marL="114300" indent="0" fontAlgn="base">
              <a:buNone/>
            </a:pPr>
            <a:r>
              <a:rPr lang="en-US" sz="2000" dirty="0" smtClean="0"/>
              <a:t>Store </a:t>
            </a:r>
            <a:r>
              <a:rPr lang="en-US" sz="2000" dirty="0"/>
              <a:t>- the store number</a:t>
            </a:r>
          </a:p>
          <a:p>
            <a:pPr marL="114300" indent="0" fontAlgn="base">
              <a:buNone/>
            </a:pPr>
            <a:r>
              <a:rPr lang="en-US" sz="2000" dirty="0"/>
              <a:t>Date - the week</a:t>
            </a:r>
          </a:p>
          <a:p>
            <a:pPr marL="114300" indent="0" fontAlgn="base">
              <a:buNone/>
            </a:pPr>
            <a:r>
              <a:rPr lang="en-US" sz="2000" dirty="0"/>
              <a:t>Temperature - average temperature in the region</a:t>
            </a:r>
          </a:p>
          <a:p>
            <a:pPr marL="114300" indent="0" fontAlgn="base">
              <a:buNone/>
            </a:pPr>
            <a:r>
              <a:rPr lang="en-US" sz="2000" dirty="0" err="1"/>
              <a:t>Fuel_Price</a:t>
            </a:r>
            <a:r>
              <a:rPr lang="en-US" sz="2000" dirty="0"/>
              <a:t> - cost of fuel in the region</a:t>
            </a:r>
          </a:p>
          <a:p>
            <a:pPr marL="114300" indent="0" fontAlgn="base">
              <a:buNone/>
            </a:pPr>
            <a:r>
              <a:rPr lang="en-US" sz="2000" dirty="0"/>
              <a:t>MarkDown1-5 - </a:t>
            </a:r>
            <a:r>
              <a:rPr lang="en-US" sz="2000" dirty="0" err="1"/>
              <a:t>anonymized</a:t>
            </a:r>
            <a:r>
              <a:rPr lang="en-US" sz="2000" dirty="0"/>
              <a:t> data related to promotional markdowns. </a:t>
            </a:r>
            <a:r>
              <a:rPr lang="en-US" sz="2000" dirty="0" err="1"/>
              <a:t>MarkDown</a:t>
            </a:r>
            <a:r>
              <a:rPr lang="en-US" sz="2000" dirty="0"/>
              <a:t> data is only available after Nov 2011, and is not available for all stores all the time. </a:t>
            </a:r>
            <a:endParaRPr lang="en-US" sz="2000" dirty="0" smtClean="0"/>
          </a:p>
          <a:p>
            <a:pPr marL="114300" indent="0" fontAlgn="base">
              <a:buNone/>
            </a:pPr>
            <a:r>
              <a:rPr lang="en-US" sz="2000" dirty="0" smtClean="0"/>
              <a:t>CPI </a:t>
            </a:r>
            <a:r>
              <a:rPr lang="en-US" sz="2000" dirty="0"/>
              <a:t>- the consumer price index</a:t>
            </a:r>
          </a:p>
          <a:p>
            <a:pPr marL="114300" indent="0" fontAlgn="base">
              <a:buNone/>
            </a:pPr>
            <a:r>
              <a:rPr lang="en-US" sz="2000" dirty="0"/>
              <a:t>Unemployment - the unemployment rate</a:t>
            </a:r>
          </a:p>
          <a:p>
            <a:pPr marL="114300" indent="0" fontAlgn="base">
              <a:buNone/>
            </a:pPr>
            <a:r>
              <a:rPr lang="en-US" sz="2000" dirty="0" err="1"/>
              <a:t>IsHoliday</a:t>
            </a:r>
            <a:r>
              <a:rPr lang="en-US" sz="2000" dirty="0"/>
              <a:t> - whether the week is a special holiday week</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831741776"/>
              </p:ext>
            </p:extLst>
          </p:nvPr>
        </p:nvGraphicFramePr>
        <p:xfrm>
          <a:off x="2" y="1340768"/>
          <a:ext cx="9252518" cy="914400"/>
        </p:xfrm>
        <a:graphic>
          <a:graphicData uri="http://schemas.openxmlformats.org/drawingml/2006/table">
            <a:tbl>
              <a:tblPr firstRow="1" bandRow="1">
                <a:tableStyleId>{5C22544A-7EE6-4342-B048-85BDC9FD1C3A}</a:tableStyleId>
              </a:tblPr>
              <a:tblGrid>
                <a:gridCol w="683566"/>
                <a:gridCol w="666334"/>
                <a:gridCol w="914143"/>
                <a:gridCol w="754681"/>
                <a:gridCol w="564542"/>
                <a:gridCol w="944820"/>
                <a:gridCol w="754681"/>
                <a:gridCol w="754681"/>
                <a:gridCol w="754681"/>
                <a:gridCol w="754681"/>
                <a:gridCol w="828314"/>
                <a:gridCol w="877394"/>
              </a:tblGrid>
              <a:tr h="370840">
                <a:tc>
                  <a:txBody>
                    <a:bodyPr/>
                    <a:lstStyle/>
                    <a:p>
                      <a:r>
                        <a:rPr lang="en-IN" dirty="0" smtClean="0"/>
                        <a:t>store</a:t>
                      </a:r>
                      <a:endParaRPr lang="en-IN" dirty="0"/>
                    </a:p>
                  </a:txBody>
                  <a:tcPr/>
                </a:tc>
                <a:tc>
                  <a:txBody>
                    <a:bodyPr/>
                    <a:lstStyle/>
                    <a:p>
                      <a:r>
                        <a:rPr lang="en-IN" dirty="0" smtClean="0"/>
                        <a:t>date</a:t>
                      </a:r>
                      <a:endParaRPr lang="en-IN" dirty="0"/>
                    </a:p>
                  </a:txBody>
                  <a:tcPr/>
                </a:tc>
                <a:tc>
                  <a:txBody>
                    <a:bodyPr/>
                    <a:lstStyle/>
                    <a:p>
                      <a:r>
                        <a:rPr lang="en-IN" dirty="0" smtClean="0"/>
                        <a:t>temperature</a:t>
                      </a:r>
                      <a:endParaRPr lang="en-IN" dirty="0"/>
                    </a:p>
                  </a:txBody>
                  <a:tcPr/>
                </a:tc>
                <a:tc>
                  <a:txBody>
                    <a:bodyPr/>
                    <a:lstStyle/>
                    <a:p>
                      <a:r>
                        <a:rPr lang="en-IN" dirty="0" err="1" smtClean="0"/>
                        <a:t>Fuel_price</a:t>
                      </a:r>
                      <a:endParaRPr lang="en-IN" dirty="0"/>
                    </a:p>
                  </a:txBody>
                  <a:tcPr/>
                </a:tc>
                <a:tc>
                  <a:txBody>
                    <a:bodyPr/>
                    <a:lstStyle/>
                    <a:p>
                      <a:r>
                        <a:rPr lang="en-IN" dirty="0" smtClean="0"/>
                        <a:t>CPI</a:t>
                      </a:r>
                      <a:endParaRPr lang="en-IN" dirty="0"/>
                    </a:p>
                  </a:txBody>
                  <a:tcPr/>
                </a:tc>
                <a:tc>
                  <a:txBody>
                    <a:bodyPr/>
                    <a:lstStyle/>
                    <a:p>
                      <a:r>
                        <a:rPr lang="en-IN" dirty="0" err="1" smtClean="0"/>
                        <a:t>Unemployement</a:t>
                      </a:r>
                      <a:endParaRPr lang="en-IN" dirty="0"/>
                    </a:p>
                  </a:txBody>
                  <a:tcPr/>
                </a:tc>
                <a:tc>
                  <a:txBody>
                    <a:bodyPr/>
                    <a:lstStyle/>
                    <a:p>
                      <a:r>
                        <a:rPr lang="en-IN" dirty="0" err="1" smtClean="0"/>
                        <a:t>IsHoliday</a:t>
                      </a:r>
                      <a:endParaRPr lang="en-IN" dirty="0"/>
                    </a:p>
                  </a:txBody>
                  <a:tcPr/>
                </a:tc>
                <a:tc>
                  <a:txBody>
                    <a:bodyPr/>
                    <a:lstStyle/>
                    <a:p>
                      <a:r>
                        <a:rPr lang="en-IN" dirty="0" smtClean="0"/>
                        <a:t>markdown1</a:t>
                      </a:r>
                      <a:endParaRPr lang="en-IN" dirty="0"/>
                    </a:p>
                  </a:txBody>
                  <a:tcPr/>
                </a:tc>
                <a:tc>
                  <a:txBody>
                    <a:bodyPr/>
                    <a:lstStyle/>
                    <a:p>
                      <a:r>
                        <a:rPr lang="en-IN" dirty="0" smtClean="0"/>
                        <a:t>markdown2</a:t>
                      </a:r>
                      <a:endParaRPr lang="en-IN" dirty="0"/>
                    </a:p>
                  </a:txBody>
                  <a:tcPr/>
                </a:tc>
                <a:tc>
                  <a:txBody>
                    <a:bodyPr/>
                    <a:lstStyle/>
                    <a:p>
                      <a:r>
                        <a:rPr lang="en-IN" dirty="0" smtClean="0"/>
                        <a:t>markdown3</a:t>
                      </a:r>
                      <a:endParaRPr lang="en-IN" dirty="0"/>
                    </a:p>
                  </a:txBody>
                  <a:tcPr/>
                </a:tc>
                <a:tc>
                  <a:txBody>
                    <a:bodyPr/>
                    <a:lstStyle/>
                    <a:p>
                      <a:r>
                        <a:rPr lang="en-IN" dirty="0" smtClean="0"/>
                        <a:t>markdown4</a:t>
                      </a:r>
                      <a:endParaRPr lang="en-IN" dirty="0"/>
                    </a:p>
                  </a:txBody>
                  <a:tcPr/>
                </a:tc>
                <a:tc>
                  <a:txBody>
                    <a:bodyPr/>
                    <a:lstStyle/>
                    <a:p>
                      <a:r>
                        <a:rPr lang="en-IN" dirty="0" smtClean="0"/>
                        <a:t>markdown5</a:t>
                      </a:r>
                      <a:endParaRPr lang="en-IN" dirty="0"/>
                    </a:p>
                  </a:txBody>
                  <a:tcPr/>
                </a:tc>
              </a:tr>
            </a:tbl>
          </a:graphicData>
        </a:graphic>
      </p:graphicFrame>
    </p:spTree>
    <p:extLst>
      <p:ext uri="{BB962C8B-B14F-4D97-AF65-F5344CB8AC3E}">
        <p14:creationId xmlns:p14="http://schemas.microsoft.com/office/powerpoint/2010/main" val="2159547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114300" indent="0" fontAlgn="base">
              <a:buNone/>
            </a:pPr>
            <a:r>
              <a:rPr lang="en-US" b="1" dirty="0"/>
              <a:t>Sales</a:t>
            </a:r>
          </a:p>
          <a:p>
            <a:pPr marL="114300" indent="0" fontAlgn="base">
              <a:buNone/>
            </a:pPr>
            <a:r>
              <a:rPr lang="en-US" dirty="0"/>
              <a:t>Historical sales data, which covers to 2010-02-05 to 2012-11-01. Within this tab you will find the following fields</a:t>
            </a:r>
            <a:r>
              <a:rPr lang="en-US" dirty="0" smtClean="0"/>
              <a:t>:</a:t>
            </a:r>
          </a:p>
          <a:p>
            <a:pPr marL="114300" indent="0" fontAlgn="base">
              <a:buNone/>
            </a:pPr>
            <a:endParaRPr lang="en-US" dirty="0"/>
          </a:p>
          <a:p>
            <a:pPr marL="114300" indent="0" fontAlgn="base">
              <a:buNone/>
            </a:pPr>
            <a:endParaRPr lang="en-US" dirty="0" smtClean="0"/>
          </a:p>
          <a:p>
            <a:pPr marL="114300" indent="0" fontAlgn="base">
              <a:buNone/>
            </a:pPr>
            <a:r>
              <a:rPr lang="en-US" dirty="0" smtClean="0"/>
              <a:t>Store </a:t>
            </a:r>
            <a:r>
              <a:rPr lang="en-US" dirty="0"/>
              <a:t>- the store number</a:t>
            </a:r>
          </a:p>
          <a:p>
            <a:pPr marL="114300" indent="0" fontAlgn="base">
              <a:buNone/>
            </a:pPr>
            <a:r>
              <a:rPr lang="en-US" smtClean="0"/>
              <a:t>Department  </a:t>
            </a:r>
            <a:r>
              <a:rPr lang="en-US" dirty="0"/>
              <a:t>- the department number</a:t>
            </a:r>
          </a:p>
          <a:p>
            <a:pPr marL="114300" indent="0" fontAlgn="base">
              <a:buNone/>
            </a:pPr>
            <a:r>
              <a:rPr lang="en-US" dirty="0"/>
              <a:t>Date - the week</a:t>
            </a:r>
          </a:p>
          <a:p>
            <a:pPr marL="114300" indent="0" fontAlgn="base">
              <a:buNone/>
            </a:pPr>
            <a:r>
              <a:rPr lang="en-US" dirty="0" err="1"/>
              <a:t>Weekly_Sales</a:t>
            </a:r>
            <a:r>
              <a:rPr lang="en-US" dirty="0"/>
              <a:t> -  sales for the given department in the given store</a:t>
            </a:r>
          </a:p>
          <a:p>
            <a:pPr marL="114300" indent="0" fontAlgn="base">
              <a:buNone/>
            </a:pPr>
            <a:r>
              <a:rPr lang="en-US" dirty="0" err="1"/>
              <a:t>IsHoliday</a:t>
            </a:r>
            <a:r>
              <a:rPr lang="en-US" dirty="0"/>
              <a:t> - whether the week is a special holiday week</a:t>
            </a:r>
          </a:p>
        </p:txBody>
      </p:sp>
      <p:graphicFrame>
        <p:nvGraphicFramePr>
          <p:cNvPr id="4" name="Table 3"/>
          <p:cNvGraphicFramePr>
            <a:graphicFrameLocks noGrp="1"/>
          </p:cNvGraphicFramePr>
          <p:nvPr>
            <p:extLst>
              <p:ext uri="{D42A27DB-BD31-4B8C-83A1-F6EECF244321}">
                <p14:modId xmlns:p14="http://schemas.microsoft.com/office/powerpoint/2010/main" val="4165970000"/>
              </p:ext>
            </p:extLst>
          </p:nvPr>
        </p:nvGraphicFramePr>
        <p:xfrm>
          <a:off x="611560" y="2996952"/>
          <a:ext cx="7344820" cy="370840"/>
        </p:xfrm>
        <a:graphic>
          <a:graphicData uri="http://schemas.openxmlformats.org/drawingml/2006/table">
            <a:tbl>
              <a:tblPr firstRow="1" bandRow="1">
                <a:tableStyleId>{5C22544A-7EE6-4342-B048-85BDC9FD1C3A}</a:tableStyleId>
              </a:tblPr>
              <a:tblGrid>
                <a:gridCol w="1468964"/>
                <a:gridCol w="1468964"/>
                <a:gridCol w="1468964"/>
                <a:gridCol w="1468964"/>
                <a:gridCol w="1468964"/>
              </a:tblGrid>
              <a:tr h="370840">
                <a:tc>
                  <a:txBody>
                    <a:bodyPr/>
                    <a:lstStyle/>
                    <a:p>
                      <a:r>
                        <a:rPr lang="en-IN" dirty="0" smtClean="0"/>
                        <a:t>Store</a:t>
                      </a:r>
                      <a:endParaRPr lang="en-IN" dirty="0"/>
                    </a:p>
                  </a:txBody>
                  <a:tcPr/>
                </a:tc>
                <a:tc>
                  <a:txBody>
                    <a:bodyPr/>
                    <a:lstStyle/>
                    <a:p>
                      <a:r>
                        <a:rPr lang="en-IN" dirty="0" smtClean="0"/>
                        <a:t>Department </a:t>
                      </a:r>
                      <a:endParaRPr lang="en-IN" dirty="0"/>
                    </a:p>
                  </a:txBody>
                  <a:tcPr/>
                </a:tc>
                <a:tc>
                  <a:txBody>
                    <a:bodyPr/>
                    <a:lstStyle/>
                    <a:p>
                      <a:r>
                        <a:rPr lang="en-IN" dirty="0" smtClean="0"/>
                        <a:t>Date</a:t>
                      </a:r>
                      <a:endParaRPr lang="en-IN" dirty="0"/>
                    </a:p>
                  </a:txBody>
                  <a:tcPr/>
                </a:tc>
                <a:tc>
                  <a:txBody>
                    <a:bodyPr/>
                    <a:lstStyle/>
                    <a:p>
                      <a:r>
                        <a:rPr lang="en-IN" dirty="0" err="1" smtClean="0"/>
                        <a:t>Weekly_sales</a:t>
                      </a:r>
                      <a:endParaRPr lang="en-IN" dirty="0"/>
                    </a:p>
                  </a:txBody>
                  <a:tcPr/>
                </a:tc>
                <a:tc>
                  <a:txBody>
                    <a:bodyPr/>
                    <a:lstStyle/>
                    <a:p>
                      <a:r>
                        <a:rPr lang="en-IN" dirty="0" err="1" smtClean="0"/>
                        <a:t>IsHoliday</a:t>
                      </a:r>
                      <a:endParaRPr lang="en-IN" dirty="0"/>
                    </a:p>
                  </a:txBody>
                  <a:tcPr/>
                </a:tc>
              </a:tr>
            </a:tbl>
          </a:graphicData>
        </a:graphic>
      </p:graphicFrame>
    </p:spTree>
    <p:extLst>
      <p:ext uri="{BB962C8B-B14F-4D97-AF65-F5344CB8AC3E}">
        <p14:creationId xmlns:p14="http://schemas.microsoft.com/office/powerpoint/2010/main" val="1960523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817</TotalTime>
  <Words>720</Words>
  <Application>Microsoft Office PowerPoint</Application>
  <PresentationFormat>On-screen Show (4:3)</PresentationFormat>
  <Paragraphs>102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Adjacency</vt:lpstr>
      <vt:lpstr>Retail data analysis </vt:lpstr>
      <vt:lpstr>Introduction </vt:lpstr>
      <vt:lpstr>Project Description </vt:lpstr>
      <vt:lpstr>Relevance of topic</vt:lpstr>
      <vt:lpstr>Existing System and Proposed System</vt:lpstr>
      <vt:lpstr>PowerPoint Presentation</vt:lpstr>
      <vt:lpstr>Datasets</vt:lpstr>
      <vt:lpstr>PowerPoint Presentation</vt:lpstr>
      <vt:lpstr>PowerPoint Presentation</vt:lpstr>
      <vt:lpstr>Input/ Output and Modules identified</vt:lpstr>
      <vt:lpstr>PowerPoint Presentation</vt:lpstr>
      <vt:lpstr> Algorithms to be used</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data analysis </dc:title>
  <dc:creator>KAVYA BOBAN</dc:creator>
  <cp:lastModifiedBy>KAVYA BOBAN</cp:lastModifiedBy>
  <cp:revision>21</cp:revision>
  <dcterms:created xsi:type="dcterms:W3CDTF">2022-05-22T10:00:58Z</dcterms:created>
  <dcterms:modified xsi:type="dcterms:W3CDTF">2022-05-23T08:36:35Z</dcterms:modified>
</cp:coreProperties>
</file>