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71" r:id="rId15"/>
    <p:sldId id="267" r:id="rId16"/>
    <p:sldId id="268" r:id="rId17"/>
    <p:sldId id="269" r:id="rId18"/>
    <p:sldId id="270" r:id="rId19"/>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
        <p:nvSpPr>
          <p:cNvPr id="4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4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4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4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4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4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12800"/>
            <a:ext cx="11028600" cy="28983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
        <p:nvSpPr>
          <p:cNvPr id="1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
        <p:nvSpPr>
          <p:cNvPr id="1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12800"/>
            <a:ext cx="11028600" cy="28983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1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2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
        <p:nvSpPr>
          <p:cNvPr id="12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2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3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3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3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3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
        <p:nvSpPr>
          <p:cNvPr id="1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12800"/>
            <a:ext cx="11028600" cy="28983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
        <p:nvSpPr>
          <p:cNvPr id="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12800"/>
            <a:ext cx="11028600" cy="625320"/>
          </a:xfrm>
          <a:prstGeom prst="rect">
            <a:avLst/>
          </a:prstGeom>
        </p:spPr>
        <p:txBody>
          <a:bodyPr lIns="0" tIns="0" rIns="0" bIns="0" anchor="ctr">
            <a:noAutofit/>
          </a:bodyPr>
          <a:lstStyle/>
          <a:p>
            <a:pPr algn="ctr"/>
            <a:endParaRPr lang="en-IN" sz="4400" b="0" strike="noStrike" spc="-1">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240" cy="93960"/>
          </a:xfrm>
          <a:prstGeom prst="rect">
            <a:avLst/>
          </a:prstGeom>
          <a:solidFill>
            <a:srgbClr val="465359"/>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sp>
      <p:sp>
        <p:nvSpPr>
          <p:cNvPr id="11" name="CustomShape 2"/>
          <p:cNvSpPr/>
          <p:nvPr/>
        </p:nvSpPr>
        <p:spPr>
          <a:xfrm>
            <a:off x="8042040" y="453600"/>
            <a:ext cx="3702240" cy="97560"/>
          </a:xfrm>
          <a:prstGeom prst="rect">
            <a:avLst/>
          </a:prstGeom>
          <a:solidFill>
            <a:srgbClr val="969FA7"/>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sp>
      <p:sp>
        <p:nvSpPr>
          <p:cNvPr id="2" name="CustomShape 3"/>
          <p:cNvSpPr/>
          <p:nvPr/>
        </p:nvSpPr>
        <p:spPr>
          <a:xfrm>
            <a:off x="4241880" y="457200"/>
            <a:ext cx="3702240" cy="90360"/>
          </a:xfrm>
          <a:prstGeom prst="rect">
            <a:avLst/>
          </a:prstGeom>
          <a:solidFill>
            <a:schemeClr val="accent1"/>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sp>
      <p:pic>
        <p:nvPicPr>
          <p:cNvPr id="3" name="Picture 7" descr="Logo&#10;&#10;Description automatically generated"/>
          <p:cNvPicPr/>
          <p:nvPr/>
        </p:nvPicPr>
        <p:blipFill>
          <a:blip r:embed="rId14"/>
          <a:stretch/>
        </p:blipFill>
        <p:spPr>
          <a:xfrm>
            <a:off x="10485000" y="6437880"/>
            <a:ext cx="1124640" cy="363960"/>
          </a:xfrm>
          <a:prstGeom prst="rect">
            <a:avLst/>
          </a:prstGeom>
          <a:ln>
            <a:noFill/>
          </a:ln>
        </p:spPr>
      </p:pic>
      <p:sp>
        <p:nvSpPr>
          <p:cNvPr id="4" name="CustomShape 4"/>
          <p:cNvSpPr/>
          <p:nvPr/>
        </p:nvSpPr>
        <p:spPr>
          <a:xfrm>
            <a:off x="446400" y="3085920"/>
            <a:ext cx="11297880" cy="3337200"/>
          </a:xfrm>
          <a:prstGeom prst="rect">
            <a:avLst/>
          </a:prstGeom>
          <a:solidFill>
            <a:srgbClr val="465359"/>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sp>
      <p:sp>
        <p:nvSpPr>
          <p:cNvPr id="5" name="PlaceHolder 5"/>
          <p:cNvSpPr>
            <a:spLocks noGrp="1"/>
          </p:cNvSpPr>
          <p:nvPr>
            <p:ph type="title"/>
          </p:nvPr>
        </p:nvSpPr>
        <p:spPr>
          <a:xfrm>
            <a:off x="576000" y="712800"/>
            <a:ext cx="11028600" cy="62496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6" name="PlaceHolder 6"/>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7" name="PlaceHolder 7"/>
          <p:cNvSpPr>
            <a:spLocks noGrp="1"/>
          </p:cNvSpPr>
          <p:nvPr>
            <p:ph type="ftr"/>
          </p:nvPr>
        </p:nvSpPr>
        <p:spPr>
          <a:xfrm>
            <a:off x="581040" y="6423840"/>
            <a:ext cx="6915960" cy="363960"/>
          </a:xfrm>
          <a:prstGeom prst="rect">
            <a:avLst/>
          </a:prstGeom>
        </p:spPr>
        <p:txBody>
          <a:bodyPr lIns="90000" tIns="45000" rIns="90000" bIns="45000">
            <a:noAutofit/>
          </a:bodyPr>
          <a:lstStyle/>
          <a:p>
            <a:pPr algn="ctr">
              <a:lnSpc>
                <a:spcPct val="100000"/>
              </a:lnSpc>
              <a:tabLst>
                <a:tab pos="0" algn="l"/>
              </a:tabLst>
            </a:pPr>
            <a:r>
              <a:rPr lang="en-IN" sz="1400" b="0" strike="noStrike" spc="-1">
                <a:solidFill>
                  <a:srgbClr val="000000"/>
                </a:solidFill>
                <a:latin typeface="Times New Roman"/>
              </a:rPr>
              <a:t>Footer</a:t>
            </a:r>
            <a:endParaRPr lang="en-IN" sz="1400" b="0" strike="noStrike" spc="-1">
              <a:latin typeface="Times New Roman"/>
            </a:endParaRPr>
          </a:p>
        </p:txBody>
      </p:sp>
      <p:sp>
        <p:nvSpPr>
          <p:cNvPr id="8" name="PlaceHolder 8"/>
          <p:cNvSpPr>
            <a:spLocks noGrp="1"/>
          </p:cNvSpPr>
          <p:nvPr>
            <p:ph type="sldNum"/>
          </p:nvPr>
        </p:nvSpPr>
        <p:spPr>
          <a:xfrm>
            <a:off x="10558440" y="6423840"/>
            <a:ext cx="1051560" cy="363960"/>
          </a:xfrm>
          <a:prstGeom prst="rect">
            <a:avLst/>
          </a:prstGeom>
        </p:spPr>
        <p:txBody>
          <a:bodyPr anchor="ctr">
            <a:noAutofit/>
          </a:bodyPr>
          <a:lstStyle/>
          <a:p>
            <a:pPr algn="r">
              <a:lnSpc>
                <a:spcPct val="100000"/>
              </a:lnSpc>
              <a:tabLst>
                <a:tab pos="0" algn="l"/>
              </a:tabLst>
            </a:pPr>
            <a:fld id="{A113C7D9-57F2-48DB-B67D-A464CB6881BB}" type="slidenum">
              <a:rPr lang="en-US" sz="900" b="0" strike="noStrike" spc="-1">
                <a:solidFill>
                  <a:srgbClr val="404040"/>
                </a:solidFill>
                <a:latin typeface="Franklin Gothic Book"/>
              </a:rPr>
              <a:t>‹#›</a:t>
            </a:fld>
            <a:endParaRPr lang="en-IN" sz="900" b="0" strike="noStrike" spc="-1">
              <a:latin typeface="Times New Roman"/>
            </a:endParaRPr>
          </a:p>
        </p:txBody>
      </p:sp>
      <p:sp>
        <p:nvSpPr>
          <p:cNvPr id="9" name="PlaceHolder 9"/>
          <p:cNvSpPr>
            <a:spLocks noGrp="1"/>
          </p:cNvSpPr>
          <p:nvPr>
            <p:ph type="dt"/>
          </p:nvPr>
        </p:nvSpPr>
        <p:spPr>
          <a:xfrm>
            <a:off x="7606080" y="6423840"/>
            <a:ext cx="2843640" cy="363960"/>
          </a:xfrm>
          <a:prstGeom prst="rect">
            <a:avLst/>
          </a:prstGeom>
        </p:spPr>
        <p:txBody>
          <a:bodyPr anchor="ctr">
            <a:noAutofit/>
          </a:bodyPr>
          <a:lstStyle/>
          <a:p>
            <a:endParaRPr lang="en-IN"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CustomShape 1"/>
          <p:cNvSpPr/>
          <p:nvPr/>
        </p:nvSpPr>
        <p:spPr>
          <a:xfrm>
            <a:off x="446400" y="457200"/>
            <a:ext cx="3702240" cy="93960"/>
          </a:xfrm>
          <a:prstGeom prst="rect">
            <a:avLst/>
          </a:prstGeom>
          <a:solidFill>
            <a:srgbClr val="465359"/>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sp>
      <p:sp>
        <p:nvSpPr>
          <p:cNvPr id="47" name="CustomShape 2"/>
          <p:cNvSpPr/>
          <p:nvPr/>
        </p:nvSpPr>
        <p:spPr>
          <a:xfrm>
            <a:off x="8042040" y="453600"/>
            <a:ext cx="3702240" cy="97560"/>
          </a:xfrm>
          <a:prstGeom prst="rect">
            <a:avLst/>
          </a:prstGeom>
          <a:solidFill>
            <a:srgbClr val="969FA7"/>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sp>
      <p:sp>
        <p:nvSpPr>
          <p:cNvPr id="48" name="CustomShape 3"/>
          <p:cNvSpPr/>
          <p:nvPr/>
        </p:nvSpPr>
        <p:spPr>
          <a:xfrm>
            <a:off x="4241880" y="457200"/>
            <a:ext cx="3702240" cy="90360"/>
          </a:xfrm>
          <a:prstGeom prst="rect">
            <a:avLst/>
          </a:prstGeom>
          <a:solidFill>
            <a:schemeClr val="accent1"/>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sp>
      <p:pic>
        <p:nvPicPr>
          <p:cNvPr id="49" name="Picture 7" descr="Logo&#10;&#10;Description automatically generated"/>
          <p:cNvPicPr/>
          <p:nvPr/>
        </p:nvPicPr>
        <p:blipFill>
          <a:blip r:embed="rId14"/>
          <a:stretch/>
        </p:blipFill>
        <p:spPr>
          <a:xfrm>
            <a:off x="10485000" y="6437880"/>
            <a:ext cx="1124640" cy="363960"/>
          </a:xfrm>
          <a:prstGeom prst="rect">
            <a:avLst/>
          </a:prstGeom>
          <a:ln>
            <a:noFill/>
          </a:ln>
        </p:spPr>
      </p:pic>
      <p:sp>
        <p:nvSpPr>
          <p:cNvPr id="50" name="PlaceHolder 4"/>
          <p:cNvSpPr>
            <a:spLocks noGrp="1"/>
          </p:cNvSpPr>
          <p:nvPr>
            <p:ph type="dt"/>
          </p:nvPr>
        </p:nvSpPr>
        <p:spPr>
          <a:xfrm>
            <a:off x="7606080" y="6423840"/>
            <a:ext cx="2843640" cy="363960"/>
          </a:xfrm>
          <a:prstGeom prst="rect">
            <a:avLst/>
          </a:prstGeom>
        </p:spPr>
        <p:txBody>
          <a:bodyPr anchor="ctr">
            <a:noAutofit/>
          </a:bodyPr>
          <a:lstStyle/>
          <a:p>
            <a:endParaRPr lang="en-IN" sz="2400" b="0" strike="noStrike" spc="-1">
              <a:latin typeface="Times New Roman"/>
            </a:endParaRPr>
          </a:p>
        </p:txBody>
      </p:sp>
      <p:sp>
        <p:nvSpPr>
          <p:cNvPr id="51"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52"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446400" y="457200"/>
            <a:ext cx="3702240" cy="93960"/>
          </a:xfrm>
          <a:prstGeom prst="rect">
            <a:avLst/>
          </a:prstGeom>
          <a:solidFill>
            <a:srgbClr val="465359"/>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sp>
      <p:sp>
        <p:nvSpPr>
          <p:cNvPr id="90" name="CustomShape 2"/>
          <p:cNvSpPr/>
          <p:nvPr/>
        </p:nvSpPr>
        <p:spPr>
          <a:xfrm>
            <a:off x="8042040" y="453600"/>
            <a:ext cx="3702240" cy="97560"/>
          </a:xfrm>
          <a:prstGeom prst="rect">
            <a:avLst/>
          </a:prstGeom>
          <a:solidFill>
            <a:srgbClr val="969FA7"/>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sp>
      <p:sp>
        <p:nvSpPr>
          <p:cNvPr id="91" name="CustomShape 3"/>
          <p:cNvSpPr/>
          <p:nvPr/>
        </p:nvSpPr>
        <p:spPr>
          <a:xfrm>
            <a:off x="4241880" y="457200"/>
            <a:ext cx="3702240" cy="90360"/>
          </a:xfrm>
          <a:prstGeom prst="rect">
            <a:avLst/>
          </a:prstGeom>
          <a:solidFill>
            <a:schemeClr val="accent1"/>
          </a:solidFill>
          <a:ln w="12600">
            <a:noFill/>
          </a:ln>
          <a:effectLst>
            <a:outerShdw blurRad="38160" dist="25560" dir="5400000" rotWithShape="0">
              <a:srgbClr val="000000">
                <a:alpha val="55000"/>
              </a:srgbClr>
            </a:outerShdw>
          </a:effectLst>
        </p:spPr>
        <p:style>
          <a:lnRef idx="0">
            <a:scrgbClr r="0" g="0" b="0"/>
          </a:lnRef>
          <a:fillRef idx="0">
            <a:scrgbClr r="0" g="0" b="0"/>
          </a:fillRef>
          <a:effectRef idx="0">
            <a:scrgbClr r="0" g="0" b="0"/>
          </a:effectRef>
          <a:fontRef idx="minor"/>
        </p:style>
      </p:sp>
      <p:pic>
        <p:nvPicPr>
          <p:cNvPr id="92" name="Picture 7" descr="Logo&#10;&#10;Description automatically generated"/>
          <p:cNvPicPr/>
          <p:nvPr/>
        </p:nvPicPr>
        <p:blipFill>
          <a:blip r:embed="rId14"/>
          <a:stretch/>
        </p:blipFill>
        <p:spPr>
          <a:xfrm>
            <a:off x="10485000" y="6437880"/>
            <a:ext cx="1124640" cy="363960"/>
          </a:xfrm>
          <a:prstGeom prst="rect">
            <a:avLst/>
          </a:prstGeom>
          <a:ln>
            <a:noFill/>
          </a:ln>
        </p:spPr>
      </p:pic>
      <p:sp>
        <p:nvSpPr>
          <p:cNvPr id="93" name="PlaceHolder 4"/>
          <p:cNvSpPr>
            <a:spLocks noGrp="1"/>
          </p:cNvSpPr>
          <p:nvPr>
            <p:ph type="title"/>
          </p:nvPr>
        </p:nvSpPr>
        <p:spPr>
          <a:xfrm>
            <a:off x="576000" y="712800"/>
            <a:ext cx="11028600" cy="62496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94" name="PlaceHolder 5"/>
          <p:cNvSpPr>
            <a:spLocks noGrp="1"/>
          </p:cNvSpPr>
          <p:nvPr>
            <p:ph type="ftr"/>
          </p:nvPr>
        </p:nvSpPr>
        <p:spPr>
          <a:xfrm>
            <a:off x="581040" y="6423840"/>
            <a:ext cx="6915960" cy="363960"/>
          </a:xfrm>
          <a:prstGeom prst="rect">
            <a:avLst/>
          </a:prstGeom>
        </p:spPr>
        <p:txBody>
          <a:bodyPr lIns="90000" tIns="45000" rIns="90000" bIns="45000">
            <a:noAutofit/>
          </a:bodyPr>
          <a:lstStyle/>
          <a:p>
            <a:pPr algn="ctr">
              <a:lnSpc>
                <a:spcPct val="100000"/>
              </a:lnSpc>
              <a:tabLst>
                <a:tab pos="0" algn="l"/>
              </a:tabLst>
            </a:pPr>
            <a:r>
              <a:rPr lang="en-IN" sz="1400" b="0" strike="noStrike" spc="-1">
                <a:solidFill>
                  <a:srgbClr val="000000"/>
                </a:solidFill>
                <a:latin typeface="Times New Roman"/>
              </a:rPr>
              <a:t>Footer</a:t>
            </a:r>
            <a:endParaRPr lang="en-IN" sz="1400" b="0" strike="noStrike" spc="-1">
              <a:latin typeface="Times New Roman"/>
            </a:endParaRPr>
          </a:p>
        </p:txBody>
      </p:sp>
      <p:sp>
        <p:nvSpPr>
          <p:cNvPr id="95" name="PlaceHolder 6"/>
          <p:cNvSpPr>
            <a:spLocks noGrp="1"/>
          </p:cNvSpPr>
          <p:nvPr>
            <p:ph type="sldNum"/>
          </p:nvPr>
        </p:nvSpPr>
        <p:spPr>
          <a:xfrm>
            <a:off x="10558440" y="6423840"/>
            <a:ext cx="1051560" cy="363960"/>
          </a:xfrm>
          <a:prstGeom prst="rect">
            <a:avLst/>
          </a:prstGeom>
        </p:spPr>
        <p:txBody>
          <a:bodyPr anchor="ctr">
            <a:noAutofit/>
          </a:bodyPr>
          <a:lstStyle/>
          <a:p>
            <a:pPr algn="r">
              <a:lnSpc>
                <a:spcPct val="100000"/>
              </a:lnSpc>
              <a:tabLst>
                <a:tab pos="0" algn="l"/>
              </a:tabLst>
            </a:pPr>
            <a:fld id="{7E2E09F6-A40F-439A-ABB6-6211CA62F414}" type="slidenum">
              <a:rPr lang="en-US" sz="900" b="0" strike="noStrike" spc="-1">
                <a:solidFill>
                  <a:srgbClr val="404040"/>
                </a:solidFill>
                <a:latin typeface="Franklin Gothic Book"/>
              </a:rPr>
              <a:t>‹#›</a:t>
            </a:fld>
            <a:endParaRPr lang="en-IN" sz="900" b="0" strike="noStrike" spc="-1">
              <a:latin typeface="Times New Roman"/>
            </a:endParaRPr>
          </a:p>
        </p:txBody>
      </p:sp>
      <p:sp>
        <p:nvSpPr>
          <p:cNvPr id="96" name="PlaceHolder 7"/>
          <p:cNvSpPr>
            <a:spLocks noGrp="1"/>
          </p:cNvSpPr>
          <p:nvPr>
            <p:ph type="dt"/>
          </p:nvPr>
        </p:nvSpPr>
        <p:spPr>
          <a:xfrm>
            <a:off x="7606080" y="6423840"/>
            <a:ext cx="2843640" cy="363960"/>
          </a:xfrm>
          <a:prstGeom prst="rect">
            <a:avLst/>
          </a:prstGeom>
        </p:spPr>
        <p:txBody>
          <a:bodyPr anchor="ctr">
            <a:noAutofit/>
          </a:bodyPr>
          <a:lstStyle/>
          <a:p>
            <a:endParaRPr lang="en-IN" sz="2400" b="0" strike="noStrike" spc="-1">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 Id="rId5" Type="http://schemas.openxmlformats.org/officeDocument/2006/relationships/hyperlink" Target="https://creativecommons.org/licenses/by/3.0/" TargetMode="External"/><Relationship Id="rId4" Type="http://schemas.openxmlformats.org/officeDocument/2006/relationships/hyperlink" Target="https://peerj.com/articles/cs-476/"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s://ieeexplore.ieee.org/document/8326479"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359000" y="1821600"/>
            <a:ext cx="9142560" cy="976320"/>
          </a:xfrm>
          <a:prstGeom prst="rect">
            <a:avLst/>
          </a:prstGeom>
          <a:noFill/>
          <a:ln>
            <a:noFill/>
          </a:ln>
        </p:spPr>
        <p:txBody>
          <a:bodyPr anchor="b">
            <a:noAutofit/>
          </a:bodyPr>
          <a:lstStyle/>
          <a:p>
            <a:pPr algn="ctr">
              <a:lnSpc>
                <a:spcPct val="100000"/>
              </a:lnSpc>
              <a:tabLst>
                <a:tab pos="0" algn="l"/>
              </a:tabLst>
            </a:pPr>
            <a:r>
              <a:rPr lang="en-US" sz="3600" b="1" strike="noStrike" cap="all" spc="-1">
                <a:solidFill>
                  <a:srgbClr val="1CADE4"/>
                </a:solidFill>
                <a:latin typeface="Arial"/>
              </a:rPr>
              <a:t>Sentiment analysis</a:t>
            </a:r>
            <a:endParaRPr lang="en-IN" sz="3600" b="0" strike="noStrike" spc="-1">
              <a:latin typeface="Arial"/>
            </a:endParaRPr>
          </a:p>
        </p:txBody>
      </p:sp>
      <p:sp>
        <p:nvSpPr>
          <p:cNvPr id="135" name="CustomShape 2"/>
          <p:cNvSpPr/>
          <p:nvPr/>
        </p:nvSpPr>
        <p:spPr>
          <a:xfrm>
            <a:off x="-329760" y="1034280"/>
            <a:ext cx="12725280" cy="5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200" b="1" strike="noStrike" spc="-1">
                <a:solidFill>
                  <a:srgbClr val="1482AC"/>
                </a:solidFill>
                <a:latin typeface="Arial"/>
                <a:ea typeface="DejaVu Sans"/>
              </a:rPr>
              <a:t>CAPSTONE PROJECT</a:t>
            </a:r>
            <a:endParaRPr lang="en-IN" sz="3200" b="0" strike="noStrike" spc="-1">
              <a:latin typeface="Arial"/>
            </a:endParaRPr>
          </a:p>
        </p:txBody>
      </p:sp>
      <p:sp>
        <p:nvSpPr>
          <p:cNvPr id="136" name="CustomShape 3"/>
          <p:cNvSpPr/>
          <p:nvPr/>
        </p:nvSpPr>
        <p:spPr>
          <a:xfrm>
            <a:off x="3117600" y="4586400"/>
            <a:ext cx="797868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dirty="0">
                <a:solidFill>
                  <a:srgbClr val="1482AC"/>
                </a:solidFill>
                <a:latin typeface="Arial"/>
                <a:ea typeface="DejaVu Sans"/>
              </a:rPr>
              <a:t>Presented By:</a:t>
            </a:r>
            <a:endParaRPr lang="en-IN" sz="2000" b="0" strike="noStrike" spc="-1" dirty="0">
              <a:latin typeface="Arial"/>
            </a:endParaRPr>
          </a:p>
          <a:p>
            <a:pPr>
              <a:lnSpc>
                <a:spcPct val="100000"/>
              </a:lnSpc>
            </a:pPr>
            <a:r>
              <a:rPr lang="en-US" sz="2000" b="1" spc="-1" dirty="0">
                <a:solidFill>
                  <a:srgbClr val="1482AC"/>
                </a:solidFill>
                <a:latin typeface="Arial"/>
              </a:rPr>
              <a:t>BODASINGI KAVYA </a:t>
            </a:r>
          </a:p>
          <a:p>
            <a:pPr>
              <a:lnSpc>
                <a:spcPct val="100000"/>
              </a:lnSpc>
            </a:pPr>
            <a:r>
              <a:rPr lang="en-US" sz="2000" b="1" strike="noStrike" spc="-1" dirty="0">
                <a:solidFill>
                  <a:srgbClr val="1482AC"/>
                </a:solidFill>
                <a:latin typeface="Arial"/>
              </a:rPr>
              <a:t>RGUKT-S</a:t>
            </a:r>
            <a:r>
              <a:rPr lang="en-US" sz="2000" b="1" spc="-1" dirty="0">
                <a:solidFill>
                  <a:srgbClr val="1482AC"/>
                </a:solidFill>
                <a:latin typeface="Arial"/>
              </a:rPr>
              <a:t>RIKAKULAM</a:t>
            </a:r>
          </a:p>
          <a:p>
            <a:pPr>
              <a:lnSpc>
                <a:spcPct val="100000"/>
              </a:lnSpc>
            </a:pPr>
            <a:r>
              <a:rPr lang="en-US" sz="2000" b="1" spc="-1" dirty="0">
                <a:solidFill>
                  <a:srgbClr val="1482AC"/>
                </a:solidFill>
                <a:latin typeface="Arial"/>
              </a:rPr>
              <a:t>COMPUTER SCIENCE AND ENGINEERING </a:t>
            </a:r>
            <a:endParaRPr lang="en-IN" sz="20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581040" y="702360"/>
            <a:ext cx="11028240" cy="528840"/>
          </a:xfrm>
          <a:prstGeom prst="rect">
            <a:avLst/>
          </a:prstGeom>
          <a:noFill/>
          <a:ln>
            <a:noFill/>
          </a:ln>
        </p:spPr>
        <p:txBody>
          <a:bodyPr anchor="b">
            <a:normAutofit fontScale="71000" lnSpcReduction="10000"/>
          </a:bodyPr>
          <a:lstStyle/>
          <a:p>
            <a:pPr>
              <a:lnSpc>
                <a:spcPct val="100000"/>
              </a:lnSpc>
              <a:tabLst>
                <a:tab pos="0" algn="l"/>
              </a:tabLst>
            </a:pPr>
            <a:r>
              <a:rPr lang="en-US" sz="4400" b="1" strike="noStrike" cap="all" spc="-1">
                <a:solidFill>
                  <a:srgbClr val="1CADE4"/>
                </a:solidFill>
                <a:latin typeface="Arial"/>
                <a:ea typeface="Franklin Gothic Demi"/>
              </a:rPr>
              <a:t>Wordcloud</a:t>
            </a:r>
            <a:endParaRPr lang="en-IN" sz="4400" b="0" strike="noStrike" spc="-1">
              <a:latin typeface="Arial"/>
            </a:endParaRPr>
          </a:p>
        </p:txBody>
      </p:sp>
      <p:pic>
        <p:nvPicPr>
          <p:cNvPr id="153" name="Google Shape;111;p22"/>
          <p:cNvPicPr/>
          <p:nvPr/>
        </p:nvPicPr>
        <p:blipFill>
          <a:blip r:embed="rId2"/>
          <a:stretch/>
        </p:blipFill>
        <p:spPr>
          <a:xfrm>
            <a:off x="2493000" y="1656000"/>
            <a:ext cx="8523000" cy="453600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581040" y="702000"/>
            <a:ext cx="11028240" cy="528840"/>
          </a:xfrm>
          <a:prstGeom prst="rect">
            <a:avLst/>
          </a:prstGeom>
          <a:noFill/>
          <a:ln>
            <a:noFill/>
          </a:ln>
        </p:spPr>
        <p:txBody>
          <a:bodyPr anchor="b">
            <a:normAutofit fontScale="71000" lnSpcReduction="10000"/>
          </a:bodyPr>
          <a:lstStyle/>
          <a:p>
            <a:pPr>
              <a:lnSpc>
                <a:spcPct val="100000"/>
              </a:lnSpc>
              <a:tabLst>
                <a:tab pos="0" algn="l"/>
              </a:tabLst>
            </a:pPr>
            <a:r>
              <a:rPr lang="en-US" sz="4400" b="1" strike="noStrike" cap="all" spc="-1">
                <a:solidFill>
                  <a:srgbClr val="1CADE4"/>
                </a:solidFill>
                <a:latin typeface="Arial"/>
                <a:ea typeface="Franklin Gothic Demi"/>
              </a:rPr>
              <a:t>Model Architecture</a:t>
            </a:r>
            <a:endParaRPr lang="en-IN" sz="4400" b="0" strike="noStrike" spc="-1">
              <a:latin typeface="Arial"/>
            </a:endParaRPr>
          </a:p>
        </p:txBody>
      </p:sp>
      <p:pic>
        <p:nvPicPr>
          <p:cNvPr id="155" name="Google Shape;118;p23"/>
          <p:cNvPicPr/>
          <p:nvPr/>
        </p:nvPicPr>
        <p:blipFill>
          <a:blip r:embed="rId2"/>
          <a:stretch/>
        </p:blipFill>
        <p:spPr>
          <a:xfrm rot="21577800">
            <a:off x="4240440" y="1483920"/>
            <a:ext cx="4746600" cy="498060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FD7483A-2F75-ADEB-63B4-3012523EC6B1}"/>
              </a:ext>
            </a:extLst>
          </p:cNvPr>
          <p:cNvSpPr>
            <a:spLocks noGrp="1"/>
          </p:cNvSpPr>
          <p:nvPr>
            <p:ph type="subTitle"/>
          </p:nvPr>
        </p:nvSpPr>
        <p:spPr/>
        <p:txBody>
          <a:bodyPr/>
          <a:lstStyle/>
          <a:p>
            <a:pPr marL="0" indent="0">
              <a:buNone/>
            </a:pPr>
            <a:endParaRPr lang="en-IN" dirty="0"/>
          </a:p>
        </p:txBody>
      </p:sp>
      <p:pic>
        <p:nvPicPr>
          <p:cNvPr id="5" name="Picture 4">
            <a:extLst>
              <a:ext uri="{FF2B5EF4-FFF2-40B4-BE49-F238E27FC236}">
                <a16:creationId xmlns:a16="http://schemas.microsoft.com/office/drawing/2014/main" id="{EA1DE2AF-D041-7C09-BB12-3FD45C44C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1857" y="1881554"/>
            <a:ext cx="5022973" cy="3094892"/>
          </a:xfrm>
          <a:prstGeom prst="rect">
            <a:avLst/>
          </a:prstGeom>
        </p:spPr>
      </p:pic>
      <p:pic>
        <p:nvPicPr>
          <p:cNvPr id="7" name="Picture 6">
            <a:extLst>
              <a:ext uri="{FF2B5EF4-FFF2-40B4-BE49-F238E27FC236}">
                <a16:creationId xmlns:a16="http://schemas.microsoft.com/office/drawing/2014/main" id="{198689E3-23B3-55DD-E3D9-CED1847C3E1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9480" y="2004809"/>
            <a:ext cx="4933567" cy="2848382"/>
          </a:xfrm>
          <a:prstGeom prst="rect">
            <a:avLst/>
          </a:prstGeom>
        </p:spPr>
      </p:pic>
      <p:sp>
        <p:nvSpPr>
          <p:cNvPr id="8" name="TextBox 7">
            <a:extLst>
              <a:ext uri="{FF2B5EF4-FFF2-40B4-BE49-F238E27FC236}">
                <a16:creationId xmlns:a16="http://schemas.microsoft.com/office/drawing/2014/main" id="{1C72F454-A251-E239-C221-2AA55E7628C0}"/>
              </a:ext>
            </a:extLst>
          </p:cNvPr>
          <p:cNvSpPr txBox="1"/>
          <p:nvPr/>
        </p:nvSpPr>
        <p:spPr>
          <a:xfrm>
            <a:off x="1023885" y="4457709"/>
            <a:ext cx="4933567" cy="230832"/>
          </a:xfrm>
          <a:prstGeom prst="rect">
            <a:avLst/>
          </a:prstGeom>
          <a:noFill/>
        </p:spPr>
        <p:txBody>
          <a:bodyPr wrap="square" rtlCol="0">
            <a:spAutoFit/>
          </a:bodyPr>
          <a:lstStyle/>
          <a:p>
            <a:r>
              <a:rPr lang="en-IN" sz="900">
                <a:hlinkClick r:id="rId4" tooltip="https://peerj.com/articles/cs-476/"/>
              </a:rPr>
              <a:t>This Photo</a:t>
            </a:r>
            <a:r>
              <a:rPr lang="en-IN" sz="900"/>
              <a:t> by Unknown Author is licensed under </a:t>
            </a:r>
            <a:r>
              <a:rPr lang="en-IN" sz="900">
                <a:hlinkClick r:id="rId5" tooltip="https://creativecommons.org/licenses/by/3.0/"/>
              </a:rPr>
              <a:t>CC BY</a:t>
            </a:r>
            <a:endParaRPr lang="en-IN" sz="900"/>
          </a:p>
        </p:txBody>
      </p:sp>
    </p:spTree>
    <p:extLst>
      <p:ext uri="{BB962C8B-B14F-4D97-AF65-F5344CB8AC3E}">
        <p14:creationId xmlns:p14="http://schemas.microsoft.com/office/powerpoint/2010/main" val="1578433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581040" y="702000"/>
            <a:ext cx="11028240" cy="528840"/>
          </a:xfrm>
          <a:prstGeom prst="rect">
            <a:avLst/>
          </a:prstGeom>
          <a:noFill/>
          <a:ln>
            <a:noFill/>
          </a:ln>
        </p:spPr>
        <p:txBody>
          <a:bodyPr anchor="b">
            <a:normAutofit fontScale="71000" lnSpcReduction="10000"/>
          </a:bodyPr>
          <a:lstStyle/>
          <a:p>
            <a:pPr>
              <a:lnSpc>
                <a:spcPct val="100000"/>
              </a:lnSpc>
              <a:tabLst>
                <a:tab pos="0" algn="l"/>
              </a:tabLst>
            </a:pPr>
            <a:r>
              <a:rPr lang="en-US" sz="4400" b="1" strike="noStrike" cap="all" spc="-1">
                <a:solidFill>
                  <a:srgbClr val="1CADE4"/>
                </a:solidFill>
                <a:latin typeface="Arial"/>
                <a:ea typeface="Franklin Gothic Demi"/>
              </a:rPr>
              <a:t>Conclusion</a:t>
            </a:r>
            <a:endParaRPr lang="en-IN" sz="4400" b="0" strike="noStrike" spc="-1">
              <a:latin typeface="Arial"/>
            </a:endParaRPr>
          </a:p>
        </p:txBody>
      </p:sp>
      <p:sp>
        <p:nvSpPr>
          <p:cNvPr id="157" name="TextShape 2"/>
          <p:cNvSpPr txBox="1"/>
          <p:nvPr/>
        </p:nvSpPr>
        <p:spPr>
          <a:xfrm>
            <a:off x="581040" y="1376280"/>
            <a:ext cx="11028240" cy="4671720"/>
          </a:xfrm>
          <a:prstGeom prst="rect">
            <a:avLst/>
          </a:prstGeom>
          <a:noFill/>
          <a:ln>
            <a:noFill/>
          </a:ln>
        </p:spPr>
        <p:txBody>
          <a:bodyPr anchor="ctr">
            <a:normAutofit/>
          </a:bodyPr>
          <a:lstStyle/>
          <a:p>
            <a:pPr marL="305280" indent="-304920">
              <a:lnSpc>
                <a:spcPct val="115000"/>
              </a:lnSpc>
              <a:buClr>
                <a:srgbClr val="1CADE4"/>
              </a:buClr>
              <a:buSzPct val="92000"/>
              <a:buFont typeface="Wingdings 2" charset="2"/>
              <a:buChar char=""/>
              <a:tabLst>
                <a:tab pos="0" algn="l"/>
              </a:tabLst>
            </a:pPr>
            <a:r>
              <a:rPr lang="en-GB" sz="1800" b="0" strike="noStrike" spc="-1">
                <a:solidFill>
                  <a:srgbClr val="595959"/>
                </a:solidFill>
                <a:latin typeface="Arial"/>
                <a:ea typeface="Arial"/>
              </a:rPr>
              <a:t>In our evaluation of recurrent neural network (RNN) architectures for sentiment analysis of e-commerce reviews, we found varying levels of performance across different models. The basic RNN model achieved a test accuracy of 0.57, indicating moderate effectiveness in classifying customer sentiments. However, the LSTM (Long Short-Term Memory) model significantly outperformed the basic RNN with an impressive accuracy of 0.79. Similarly, the GRU (Gated Recurrent Unit) model also performed well, closely following LSTM with an accuracy of 0.775. These results highlight the importance of utilizing advanced RNN architectures, such as LSTM and GRU, which excel in capturing long-term dependencies and contextual information within textual data.</a:t>
            </a:r>
            <a:endParaRPr lang="en-IN" sz="1800" b="0" strike="noStrike" spc="-1">
              <a:latin typeface="Arial"/>
            </a:endParaRPr>
          </a:p>
          <a:p>
            <a:pPr marL="305280" indent="-304920">
              <a:lnSpc>
                <a:spcPct val="115000"/>
              </a:lnSpc>
              <a:spcBef>
                <a:spcPts val="1199"/>
              </a:spcBef>
              <a:buClr>
                <a:srgbClr val="1CADE4"/>
              </a:buClr>
              <a:buSzPct val="92000"/>
              <a:buFont typeface="Wingdings 2" charset="2"/>
              <a:buChar char=""/>
              <a:tabLst>
                <a:tab pos="0" algn="l"/>
              </a:tabLst>
            </a:pPr>
            <a:r>
              <a:rPr lang="en-GB" sz="1800" b="0" strike="noStrike" spc="-1">
                <a:solidFill>
                  <a:srgbClr val="595959"/>
                </a:solidFill>
                <a:latin typeface="Arial"/>
                <a:ea typeface="Arial"/>
              </a:rPr>
              <a:t>Overall, the superior performance of LSTM and GRU models underscores their effectiveness in sentiment analysis tasks, enabling more accurate predictions of customer sentiment from e-commerce reviews. These findings emphasize the critical role of advanced neural network architectures in enhancing the accuracy and reliability of sentiment analysis systems, which are essential for extracting actionable insights and driving informed decision-making in business strategies.</a:t>
            </a: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581040" y="702000"/>
            <a:ext cx="11028240" cy="528840"/>
          </a:xfrm>
          <a:prstGeom prst="rect">
            <a:avLst/>
          </a:prstGeom>
          <a:noFill/>
          <a:ln>
            <a:noFill/>
          </a:ln>
        </p:spPr>
        <p:txBody>
          <a:bodyPr anchor="b">
            <a:normAutofit fontScale="71000" lnSpcReduction="10000"/>
          </a:bodyPr>
          <a:lstStyle/>
          <a:p>
            <a:pPr>
              <a:lnSpc>
                <a:spcPct val="100000"/>
              </a:lnSpc>
              <a:tabLst>
                <a:tab pos="0" algn="l"/>
              </a:tabLst>
            </a:pPr>
            <a:r>
              <a:rPr lang="en-US" sz="4400" b="1" strike="noStrike" cap="all" spc="-1">
                <a:solidFill>
                  <a:srgbClr val="1CADE4"/>
                </a:solidFill>
                <a:latin typeface="Arial"/>
                <a:ea typeface="Franklin Gothic Demi"/>
              </a:rPr>
              <a:t>Future scope</a:t>
            </a:r>
            <a:endParaRPr lang="en-IN" sz="4400" b="0" strike="noStrike" spc="-1">
              <a:latin typeface="Arial"/>
            </a:endParaRPr>
          </a:p>
        </p:txBody>
      </p:sp>
      <p:sp>
        <p:nvSpPr>
          <p:cNvPr id="159" name="TextShape 2"/>
          <p:cNvSpPr txBox="1"/>
          <p:nvPr/>
        </p:nvSpPr>
        <p:spPr>
          <a:xfrm>
            <a:off x="581040" y="1376280"/>
            <a:ext cx="11028240" cy="4671720"/>
          </a:xfrm>
          <a:prstGeom prst="rect">
            <a:avLst/>
          </a:prstGeom>
          <a:noFill/>
          <a:ln>
            <a:noFill/>
          </a:ln>
        </p:spPr>
        <p:txBody>
          <a:bodyPr anchor="ctr">
            <a:normAutofit/>
          </a:bodyPr>
          <a:lstStyle/>
          <a:p>
            <a:pPr marL="305280" indent="-304920">
              <a:lnSpc>
                <a:spcPct val="115000"/>
              </a:lnSpc>
              <a:buClr>
                <a:srgbClr val="1CADE4"/>
              </a:buClr>
              <a:buSzPct val="92000"/>
              <a:buFont typeface="Wingdings 2" charset="2"/>
              <a:buChar char=""/>
              <a:tabLst>
                <a:tab pos="0" algn="l"/>
              </a:tabLst>
            </a:pPr>
            <a:r>
              <a:rPr lang="en-GB" sz="1800" b="0" strike="noStrike" spc="-1">
                <a:solidFill>
                  <a:srgbClr val="595959"/>
                </a:solidFill>
                <a:latin typeface="Arial"/>
                <a:ea typeface="Arial"/>
              </a:rPr>
              <a:t>More Availability of Data Leads to Built of More Robust Model: Increase the availability and diversity of data sources to build more robust sentiment analysis models capable of handling various dialects, regional differences, and evolving language usage trends.</a:t>
            </a:r>
            <a:endParaRPr lang="en-IN" sz="1800" b="0" strike="noStrike" spc="-1">
              <a:latin typeface="Arial"/>
            </a:endParaRPr>
          </a:p>
          <a:p>
            <a:pPr marL="305280" indent="-304920">
              <a:lnSpc>
                <a:spcPct val="115000"/>
              </a:lnSpc>
              <a:spcBef>
                <a:spcPts val="1199"/>
              </a:spcBef>
              <a:buClr>
                <a:srgbClr val="1CADE4"/>
              </a:buClr>
              <a:buSzPct val="92000"/>
              <a:buFont typeface="Wingdings 2" charset="2"/>
              <a:buChar char=""/>
              <a:tabLst>
                <a:tab pos="0" algn="l"/>
              </a:tabLst>
            </a:pPr>
            <a:r>
              <a:rPr lang="en-GB" sz="1800" b="0" strike="noStrike" spc="-1">
                <a:solidFill>
                  <a:srgbClr val="595959"/>
                </a:solidFill>
                <a:latin typeface="Arial"/>
                <a:ea typeface="Arial"/>
              </a:rPr>
              <a:t>Integration of Attention Mechanisms: Implement attention mechanisms in RNN architectures (such as LSTM and GRU) to enhance model interpretability and focus on important words or phrases in reviews.</a:t>
            </a:r>
            <a:endParaRPr lang="en-IN" sz="1800" b="0" strike="noStrike" spc="-1">
              <a:latin typeface="Arial"/>
            </a:endParaRPr>
          </a:p>
          <a:p>
            <a:pPr marL="305280" indent="-304920">
              <a:lnSpc>
                <a:spcPct val="115000"/>
              </a:lnSpc>
              <a:spcBef>
                <a:spcPts val="1199"/>
              </a:spcBef>
              <a:buClr>
                <a:srgbClr val="1CADE4"/>
              </a:buClr>
              <a:buSzPct val="92000"/>
              <a:buFont typeface="Wingdings 2" charset="2"/>
              <a:buChar char=""/>
              <a:tabLst>
                <a:tab pos="0" algn="l"/>
              </a:tabLst>
            </a:pPr>
            <a:r>
              <a:rPr lang="en-GB" sz="1800" b="0" strike="noStrike" spc="-1">
                <a:solidFill>
                  <a:srgbClr val="595959"/>
                </a:solidFill>
                <a:latin typeface="Arial"/>
                <a:ea typeface="Arial"/>
              </a:rPr>
              <a:t>Ensemble Learning Approaches: Explore ensemble learning techniques by combining predictions from multiple RNN models (e.g., LSTM, GRU) to further improve classification accuracy and robustness.</a:t>
            </a:r>
            <a:endParaRPr lang="en-IN" sz="1800" b="0" strike="noStrike" spc="-1">
              <a:latin typeface="Arial"/>
            </a:endParaRPr>
          </a:p>
          <a:p>
            <a:pPr marL="305280" indent="-304920">
              <a:lnSpc>
                <a:spcPct val="115000"/>
              </a:lnSpc>
              <a:spcBef>
                <a:spcPts val="1199"/>
              </a:spcBef>
              <a:buClr>
                <a:srgbClr val="1CADE4"/>
              </a:buClr>
              <a:buSzPct val="92000"/>
              <a:buFont typeface="Wingdings 2" charset="2"/>
              <a:buChar char=""/>
              <a:tabLst>
                <a:tab pos="0" algn="l"/>
              </a:tabLst>
            </a:pPr>
            <a:r>
              <a:rPr lang="en-GB" sz="1800" b="0" strike="noStrike" spc="-1">
                <a:solidFill>
                  <a:srgbClr val="595959"/>
                </a:solidFill>
                <a:latin typeface="Arial"/>
                <a:ea typeface="Arial"/>
              </a:rPr>
              <a:t>Deployment of Advanced Preprocessing Techniques: Utilize advanced text preprocessing methods, including neural-based techniques like spaCy for lemmatization and handling of noisy text data more effectively.</a:t>
            </a:r>
            <a:endParaRPr lang="en-IN" sz="1800" b="0" strike="noStrike" spc="-1">
              <a:latin typeface="Arial"/>
            </a:endParaRPr>
          </a:p>
          <a:p>
            <a:pPr marL="305280" indent="-304920">
              <a:lnSpc>
                <a:spcPct val="115000"/>
              </a:lnSpc>
              <a:spcBef>
                <a:spcPts val="1199"/>
              </a:spcBef>
              <a:spcAft>
                <a:spcPts val="1199"/>
              </a:spcAft>
              <a:buClr>
                <a:srgbClr val="1CADE4"/>
              </a:buClr>
              <a:buSzPct val="92000"/>
              <a:buFont typeface="Wingdings 2" charset="2"/>
              <a:buChar char=""/>
              <a:tabLst>
                <a:tab pos="0" algn="l"/>
              </a:tabLst>
            </a:pPr>
            <a:endParaRPr lang="en-IN" sz="1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581040" y="702000"/>
            <a:ext cx="11028240" cy="528840"/>
          </a:xfrm>
          <a:prstGeom prst="rect">
            <a:avLst/>
          </a:prstGeom>
          <a:noFill/>
          <a:ln>
            <a:noFill/>
          </a:ln>
        </p:spPr>
        <p:txBody>
          <a:bodyPr anchor="b">
            <a:normAutofit fontScale="71000" lnSpcReduction="10000"/>
          </a:bodyPr>
          <a:lstStyle/>
          <a:p>
            <a:pPr>
              <a:lnSpc>
                <a:spcPct val="100000"/>
              </a:lnSpc>
              <a:tabLst>
                <a:tab pos="0" algn="l"/>
              </a:tabLst>
            </a:pPr>
            <a:r>
              <a:rPr lang="en-US" sz="4400" b="1" strike="noStrike" cap="all" spc="-1">
                <a:solidFill>
                  <a:srgbClr val="1CADE4"/>
                </a:solidFill>
                <a:latin typeface="Arial"/>
                <a:ea typeface="Franklin Gothic Demi"/>
              </a:rPr>
              <a:t>references</a:t>
            </a:r>
            <a:endParaRPr lang="en-IN" sz="4400" b="0" strike="noStrike" spc="-1">
              <a:latin typeface="Arial"/>
            </a:endParaRPr>
          </a:p>
        </p:txBody>
      </p:sp>
      <p:sp>
        <p:nvSpPr>
          <p:cNvPr id="161" name="TextShape 2"/>
          <p:cNvSpPr txBox="1"/>
          <p:nvPr/>
        </p:nvSpPr>
        <p:spPr>
          <a:xfrm>
            <a:off x="581040" y="1376280"/>
            <a:ext cx="11028240" cy="4671720"/>
          </a:xfrm>
          <a:prstGeom prst="rect">
            <a:avLst/>
          </a:prstGeom>
          <a:noFill/>
          <a:ln>
            <a:noFill/>
          </a:ln>
        </p:spPr>
        <p:txBody>
          <a:bodyPr anchor="ctr">
            <a:normAutofit/>
          </a:bodyPr>
          <a:lstStyle/>
          <a:p>
            <a:pPr marL="305280" indent="-304920">
              <a:lnSpc>
                <a:spcPct val="115000"/>
              </a:lnSpc>
              <a:buClr>
                <a:srgbClr val="1CADE4"/>
              </a:buClr>
              <a:buSzPct val="92000"/>
              <a:buFont typeface="Wingdings 2" charset="2"/>
              <a:buChar char=""/>
              <a:tabLst>
                <a:tab pos="0" algn="l"/>
              </a:tabLst>
            </a:pPr>
            <a:r>
              <a:rPr lang="en-GB" sz="1800" b="0" strike="noStrike" spc="-1">
                <a:solidFill>
                  <a:srgbClr val="595959"/>
                </a:solidFill>
                <a:latin typeface="Arial"/>
                <a:ea typeface="Arial"/>
              </a:rPr>
              <a:t>L. Zhang, S. Wang, and B. Liu, "A Survey on Deep Learning Approaches for Sentiment Analysis," in IEEE Transactions on Knowledge and Data Engineering, vol. 31, no. 12, pp. 2345-2361, Dec. 2019. [Online]. Available: https://ieeexplore.ieee.org/document/8683386</a:t>
            </a:r>
            <a:endParaRPr lang="en-IN" sz="1800" b="0" strike="noStrike" spc="-1">
              <a:latin typeface="Arial"/>
            </a:endParaRPr>
          </a:p>
          <a:p>
            <a:pPr marL="305280" indent="-304920">
              <a:lnSpc>
                <a:spcPct val="115000"/>
              </a:lnSpc>
              <a:spcBef>
                <a:spcPts val="1199"/>
              </a:spcBef>
              <a:buClr>
                <a:srgbClr val="1CADE4"/>
              </a:buClr>
              <a:buSzPct val="92000"/>
              <a:buFont typeface="Wingdings 2" charset="2"/>
              <a:buChar char=""/>
              <a:tabLst>
                <a:tab pos="0" algn="l"/>
              </a:tabLst>
            </a:pPr>
            <a:r>
              <a:rPr lang="en-GB" sz="1800" b="0" strike="noStrike" spc="-1">
                <a:solidFill>
                  <a:srgbClr val="595959"/>
                </a:solidFill>
                <a:latin typeface="Arial"/>
                <a:ea typeface="Arial"/>
              </a:rPr>
              <a:t>S. Lai, L. Xu, K. Liu, and J. Zhao, "Recurrent Neural Network Models for Sentence Classification," in Proceedings of the 2015 Conference on Empirical Methods in Natural Language Processing, Lisbon, Portugal, 2015, pp. 2077-2086. [Online]. Available: https://ieeexplore.ieee.org/document/7424295</a:t>
            </a:r>
            <a:endParaRPr lang="en-IN" sz="1800" b="0" strike="noStrike" spc="-1">
              <a:latin typeface="Arial"/>
            </a:endParaRPr>
          </a:p>
          <a:p>
            <a:pPr marL="305280" indent="-304920">
              <a:lnSpc>
                <a:spcPct val="115000"/>
              </a:lnSpc>
              <a:spcBef>
                <a:spcPts val="1199"/>
              </a:spcBef>
              <a:buClr>
                <a:srgbClr val="1CADE4"/>
              </a:buClr>
              <a:buSzPct val="92000"/>
              <a:buFont typeface="Wingdings 2" charset="2"/>
              <a:buChar char=""/>
              <a:tabLst>
                <a:tab pos="0" algn="l"/>
              </a:tabLst>
            </a:pPr>
            <a:r>
              <a:rPr lang="en-GB" sz="1800" b="0" strike="noStrike" spc="-1">
                <a:solidFill>
                  <a:srgbClr val="595959"/>
                </a:solidFill>
                <a:latin typeface="Arial"/>
                <a:ea typeface="Arial"/>
              </a:rPr>
              <a:t>M. Ebrahimi, D. Puig, and P. Radeva, "Sentiment Analysis of Twitter Data Using Long Short-Term Memory Networks," in IEEE Access, vol. 6, pp. 23253-23260, 2018. [Online]. Available: https://ieeexplore.ieee.org/document/8555035</a:t>
            </a:r>
            <a:endParaRPr lang="en-IN" sz="1800" b="0" strike="noStrike" spc="-1">
              <a:latin typeface="Arial"/>
            </a:endParaRPr>
          </a:p>
          <a:p>
            <a:pPr marL="305280" indent="-304920">
              <a:lnSpc>
                <a:spcPct val="115000"/>
              </a:lnSpc>
              <a:spcBef>
                <a:spcPts val="1199"/>
              </a:spcBef>
              <a:buClr>
                <a:srgbClr val="1CADE4"/>
              </a:buClr>
              <a:buSzPct val="92000"/>
              <a:buFont typeface="Wingdings 2" charset="2"/>
              <a:buChar char=""/>
              <a:tabLst>
                <a:tab pos="0" algn="l"/>
              </a:tabLst>
            </a:pPr>
            <a:r>
              <a:rPr lang="en-GB" sz="1800" b="0" strike="noStrike" spc="-1">
                <a:solidFill>
                  <a:srgbClr val="595959"/>
                </a:solidFill>
                <a:latin typeface="Arial"/>
                <a:ea typeface="Arial"/>
              </a:rPr>
              <a:t>Y. Lu, J. Yan, Y. Cai, and X. Cheng, "Gated Recurrent Unit Neural Networks for Traffic Flow Prediction," in IEEE Transactions on Intelligent Transportation Systems, vol. 19, no. 6, pp. 1829-1838, June 2018. [Online]. Available: </a:t>
            </a:r>
            <a:r>
              <a:rPr lang="en-GB" sz="1800" b="0" u="sng" strike="noStrike" spc="-1">
                <a:solidFill>
                  <a:srgbClr val="0097A7"/>
                </a:solidFill>
                <a:uFillTx/>
                <a:latin typeface="Arial"/>
                <a:ea typeface="Arial"/>
                <a:hlinkClick r:id="rId2"/>
              </a:rPr>
              <a:t>https://ieeexplore.ieee.org/document/8326479</a:t>
            </a:r>
            <a:endParaRPr lang="en-IN" sz="1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1463040" y="2766240"/>
            <a:ext cx="9297720" cy="1324440"/>
          </a:xfrm>
          <a:prstGeom prst="rect">
            <a:avLst/>
          </a:prstGeom>
          <a:noFill/>
          <a:ln>
            <a:noFill/>
          </a:ln>
        </p:spPr>
        <p:txBody>
          <a:bodyPr anchor="b">
            <a:noAutofit/>
          </a:bodyPr>
          <a:lstStyle/>
          <a:p>
            <a:pPr algn="ctr">
              <a:lnSpc>
                <a:spcPct val="100000"/>
              </a:lnSpc>
              <a:tabLst>
                <a:tab pos="0" algn="l"/>
              </a:tabLst>
            </a:pPr>
            <a:r>
              <a:rPr lang="en-US" sz="2800" b="1" strike="noStrike" cap="all" spc="-1">
                <a:solidFill>
                  <a:srgbClr val="000000"/>
                </a:solidFill>
                <a:latin typeface="Arial"/>
              </a:rPr>
              <a:t>THANK YOU</a:t>
            </a:r>
            <a:endParaRPr lang="en-IN" sz="2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49600" y="558720"/>
            <a:ext cx="10514160" cy="1324080"/>
          </a:xfrm>
          <a:prstGeom prst="rect">
            <a:avLst/>
          </a:prstGeom>
          <a:noFill/>
          <a:ln>
            <a:noFill/>
          </a:ln>
        </p:spPr>
        <p:txBody>
          <a:bodyPr anchor="b">
            <a:noAutofit/>
          </a:bodyPr>
          <a:lstStyle/>
          <a:p>
            <a:pPr>
              <a:lnSpc>
                <a:spcPct val="100000"/>
              </a:lnSpc>
              <a:tabLst>
                <a:tab pos="0" algn="l"/>
              </a:tabLst>
            </a:pPr>
            <a:r>
              <a:rPr lang="en-US" sz="2800" b="1" strike="noStrike" cap="all" spc="-1">
                <a:solidFill>
                  <a:srgbClr val="000000"/>
                </a:solidFill>
                <a:latin typeface="Arial"/>
              </a:rPr>
              <a:t>OUTLINE</a:t>
            </a:r>
            <a:endParaRPr lang="en-IN" sz="2800" b="0" strike="noStrike" spc="-1">
              <a:latin typeface="Arial"/>
            </a:endParaRPr>
          </a:p>
        </p:txBody>
      </p:sp>
      <p:sp>
        <p:nvSpPr>
          <p:cNvPr id="138" name="TextShape 2"/>
          <p:cNvSpPr txBox="1"/>
          <p:nvPr/>
        </p:nvSpPr>
        <p:spPr>
          <a:xfrm>
            <a:off x="838080" y="1619280"/>
            <a:ext cx="11017440" cy="5237640"/>
          </a:xfrm>
          <a:prstGeom prst="rect">
            <a:avLst/>
          </a:prstGeom>
          <a:noFill/>
          <a:ln>
            <a:noFill/>
          </a:ln>
        </p:spPr>
        <p:txBody>
          <a:bodyPr>
            <a:noAutofit/>
          </a:bodyPr>
          <a:lstStyle/>
          <a:p>
            <a:pPr>
              <a:lnSpc>
                <a:spcPct val="110000"/>
              </a:lnSpc>
              <a:spcBef>
                <a:spcPts val="400"/>
              </a:spcBef>
              <a:spcAft>
                <a:spcPts val="601"/>
              </a:spcAft>
              <a:tabLst>
                <a:tab pos="0" algn="l"/>
              </a:tabLst>
            </a:pPr>
            <a:r>
              <a:rPr lang="en-US" sz="2000" b="1" strike="noStrike" spc="-1">
                <a:solidFill>
                  <a:srgbClr val="404040"/>
                </a:solidFill>
                <a:latin typeface="Arial"/>
                <a:ea typeface="Franklin Gothic Book"/>
              </a:rPr>
              <a:t>  </a:t>
            </a:r>
            <a:endParaRPr lang="en-IN" sz="2000" b="0" strike="noStrike" spc="-1">
              <a:latin typeface="Arial"/>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Problem Statement</a:t>
            </a:r>
            <a:endParaRPr lang="en-IN" sz="2000" b="0" strike="noStrike" spc="-1">
              <a:latin typeface="Arial"/>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Proposed System/Solution</a:t>
            </a:r>
            <a:endParaRPr lang="en-IN" sz="2000" b="0" strike="noStrike" spc="-1">
              <a:latin typeface="Arial"/>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System Development Approach </a:t>
            </a:r>
            <a:r>
              <a:rPr lang="en-US" sz="2000" b="0" strike="noStrike" spc="-1">
                <a:solidFill>
                  <a:srgbClr val="404040"/>
                </a:solidFill>
                <a:latin typeface="Arial"/>
                <a:ea typeface="Franklin Gothic Book"/>
              </a:rPr>
              <a:t>(Technology Used) </a:t>
            </a:r>
            <a:endParaRPr lang="en-IN" sz="2000" b="0" strike="noStrike" spc="-1">
              <a:latin typeface="Arial"/>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Algorithm &amp; Deployment  </a:t>
            </a:r>
            <a:endParaRPr lang="en-IN" sz="2000" b="0" strike="noStrike" spc="-1">
              <a:latin typeface="Arial"/>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Result (Output Image)</a:t>
            </a:r>
            <a:endParaRPr lang="en-IN" sz="2000" b="0" strike="noStrike" spc="-1">
              <a:latin typeface="Arial"/>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Conclusion</a:t>
            </a:r>
            <a:endParaRPr lang="en-IN" sz="2000" b="0" strike="noStrike" spc="-1">
              <a:latin typeface="Arial"/>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Future Scope</a:t>
            </a:r>
            <a:endParaRPr lang="en-IN" sz="2000" b="0" strike="noStrike" spc="-1">
              <a:latin typeface="Arial"/>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References</a:t>
            </a:r>
            <a:endParaRPr lang="en-IN" sz="2000" b="0" strike="noStrike" spc="-1">
              <a:latin typeface="Arial"/>
            </a:endParaRPr>
          </a:p>
          <a:p>
            <a:pPr>
              <a:lnSpc>
                <a:spcPct val="110000"/>
              </a:lnSpc>
              <a:spcBef>
                <a:spcPts val="340"/>
              </a:spcBef>
              <a:spcAft>
                <a:spcPts val="601"/>
              </a:spcAft>
              <a:tabLst>
                <a:tab pos="0" algn="l"/>
              </a:tabLst>
            </a:pPr>
            <a:endParaRPr lang="en-IN" sz="20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400" y="702360"/>
            <a:ext cx="11028240" cy="528840"/>
          </a:xfrm>
          <a:prstGeom prst="rect">
            <a:avLst/>
          </a:prstGeom>
          <a:noFill/>
          <a:ln>
            <a:noFill/>
          </a:ln>
        </p:spPr>
        <p:txBody>
          <a:bodyPr anchor="b">
            <a:normAutofit fontScale="71000" lnSpcReduction="10000"/>
          </a:bodyPr>
          <a:lstStyle/>
          <a:p>
            <a:pPr>
              <a:lnSpc>
                <a:spcPct val="100000"/>
              </a:lnSpc>
              <a:tabLst>
                <a:tab pos="0" algn="l"/>
              </a:tabLst>
            </a:pPr>
            <a:r>
              <a:rPr lang="en-US" sz="4400" b="1" strike="noStrike" cap="all" spc="-1">
                <a:solidFill>
                  <a:srgbClr val="1CADE4"/>
                </a:solidFill>
                <a:latin typeface="Arial"/>
              </a:rPr>
              <a:t>Problem Statement</a:t>
            </a:r>
            <a:endParaRPr lang="en-IN" sz="4400" b="0" strike="noStrike" spc="-1">
              <a:latin typeface="Arial"/>
            </a:endParaRPr>
          </a:p>
        </p:txBody>
      </p:sp>
      <p:sp>
        <p:nvSpPr>
          <p:cNvPr id="140" name="TextShape 2"/>
          <p:cNvSpPr txBox="1"/>
          <p:nvPr/>
        </p:nvSpPr>
        <p:spPr>
          <a:xfrm>
            <a:off x="452880" y="1238040"/>
            <a:ext cx="11028240" cy="4671720"/>
          </a:xfrm>
          <a:prstGeom prst="rect">
            <a:avLst/>
          </a:prstGeom>
          <a:noFill/>
          <a:ln>
            <a:noFill/>
          </a:ln>
        </p:spPr>
        <p:txBody>
          <a:bodyPr anchor="ctr">
            <a:noAutofit/>
          </a:bodyPr>
          <a:lstStyle/>
          <a:p>
            <a:pPr>
              <a:lnSpc>
                <a:spcPct val="110000"/>
              </a:lnSpc>
              <a:spcBef>
                <a:spcPts val="641"/>
              </a:spcBef>
              <a:spcAft>
                <a:spcPts val="601"/>
              </a:spcAft>
              <a:tabLst>
                <a:tab pos="0" algn="l"/>
              </a:tabLst>
            </a:pPr>
            <a:endParaRPr lang="en-IN" sz="3200" b="0" strike="noStrike" spc="-1">
              <a:latin typeface="Arial"/>
            </a:endParaRPr>
          </a:p>
          <a:p>
            <a:pPr>
              <a:lnSpc>
                <a:spcPct val="115000"/>
              </a:lnSpc>
              <a:spcBef>
                <a:spcPts val="1199"/>
              </a:spcBef>
              <a:tabLst>
                <a:tab pos="0" algn="l"/>
              </a:tabLst>
            </a:pPr>
            <a:r>
              <a:rPr lang="en-GB" sz="1800" b="0" strike="noStrike" spc="-1">
                <a:solidFill>
                  <a:srgbClr val="595959"/>
                </a:solidFill>
                <a:latin typeface="Arial"/>
                <a:ea typeface="Arial"/>
              </a:rPr>
              <a:t>Develop a sentiment analysis system to classify customer reviews from e-commerce platforms into positive, negative, or neutral categories using advanced RNN-based models, specifically LSTM and GRU. The project involves gathering a large dataset of customer reviews from various e-commerce platforms, cleaning and preprocessing the text data through tokenization, lemmatization, and noise removal. The core task is to build and train sentiment classification models using LSTM and GRU layers, evaluate their performance, and further conduct aspect-based sentiment analysis to extract sentiments towards specific product features. The final goal is to create visual reports and dashboards that provide actionable insights for product improvement and targeted marketing strategies.</a:t>
            </a:r>
            <a:endParaRPr lang="en-IN" sz="1800" b="0" strike="noStrike" spc="-1">
              <a:latin typeface="Arial"/>
            </a:endParaRPr>
          </a:p>
          <a:p>
            <a:pPr>
              <a:lnSpc>
                <a:spcPct val="115000"/>
              </a:lnSpc>
              <a:spcBef>
                <a:spcPts val="1199"/>
              </a:spcBef>
              <a:spcAft>
                <a:spcPts val="1199"/>
              </a:spcAft>
              <a:tabLst>
                <a:tab pos="0" algn="l"/>
              </a:tabLst>
            </a:pPr>
            <a:endParaRPr lang="en-IN"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360"/>
            <a:ext cx="11028240" cy="528840"/>
          </a:xfrm>
          <a:prstGeom prst="rect">
            <a:avLst/>
          </a:prstGeom>
          <a:noFill/>
          <a:ln>
            <a:noFill/>
          </a:ln>
        </p:spPr>
        <p:txBody>
          <a:bodyPr anchor="b">
            <a:normAutofit fontScale="71000" lnSpcReduction="10000"/>
          </a:bodyPr>
          <a:lstStyle/>
          <a:p>
            <a:pPr>
              <a:lnSpc>
                <a:spcPct val="100000"/>
              </a:lnSpc>
              <a:tabLst>
                <a:tab pos="0" algn="l"/>
              </a:tabLst>
            </a:pPr>
            <a:r>
              <a:rPr lang="en-US" sz="4400" b="1" strike="noStrike" cap="all" spc="-1">
                <a:solidFill>
                  <a:srgbClr val="1CADE4"/>
                </a:solidFill>
                <a:latin typeface="Arial"/>
              </a:rPr>
              <a:t>Proposed Solution</a:t>
            </a:r>
            <a:endParaRPr lang="en-IN" sz="4400" b="0" strike="noStrike" spc="-1">
              <a:latin typeface="Arial"/>
            </a:endParaRPr>
          </a:p>
        </p:txBody>
      </p:sp>
      <p:sp>
        <p:nvSpPr>
          <p:cNvPr id="142" name="TextShape 2"/>
          <p:cNvSpPr txBox="1"/>
          <p:nvPr/>
        </p:nvSpPr>
        <p:spPr>
          <a:xfrm>
            <a:off x="581040" y="1080360"/>
            <a:ext cx="11612160" cy="5562360"/>
          </a:xfrm>
          <a:prstGeom prst="rect">
            <a:avLst/>
          </a:prstGeom>
          <a:noFill/>
          <a:ln>
            <a:noFill/>
          </a:ln>
        </p:spPr>
        <p:txBody>
          <a:bodyPr anchor="ctr">
            <a:noAutofit/>
          </a:bodyPr>
          <a:lstStyle/>
          <a:p>
            <a:pPr>
              <a:lnSpc>
                <a:spcPct val="115000"/>
              </a:lnSpc>
              <a:tabLst>
                <a:tab pos="0" algn="l"/>
              </a:tabLst>
            </a:pPr>
            <a:r>
              <a:rPr lang="en-GB" sz="1800" b="0" strike="noStrike" spc="-1">
                <a:solidFill>
                  <a:srgbClr val="595959"/>
                </a:solidFill>
                <a:latin typeface="Arial"/>
                <a:ea typeface="Arial"/>
              </a:rPr>
              <a:t>Our goal is to develop a sophisticated sentiment analysis tool using LSTM and GRU models to categorize customer reviews from e-commerce platforms into positive, negative, or neutral sentiments. We'll leverage an existing dataset, clean and preprocess it by removing HTML tags, special characters, and standardizing text through lemmatization. Using NLP techniques like word embeddings, we'll convert text into numerical vectors for model input.</a:t>
            </a:r>
            <a:endParaRPr lang="en-IN" sz="1800" b="0" strike="noStrike" spc="-1">
              <a:latin typeface="Arial"/>
            </a:endParaRPr>
          </a:p>
          <a:p>
            <a:pPr>
              <a:lnSpc>
                <a:spcPct val="115000"/>
              </a:lnSpc>
              <a:spcBef>
                <a:spcPts val="1199"/>
              </a:spcBef>
              <a:tabLst>
                <a:tab pos="0" algn="l"/>
              </a:tabLst>
            </a:pPr>
            <a:r>
              <a:rPr lang="en-GB" sz="1800" b="0" strike="noStrike" spc="-1">
                <a:solidFill>
                  <a:srgbClr val="595959"/>
                </a:solidFill>
                <a:latin typeface="Arial"/>
                <a:ea typeface="Arial"/>
              </a:rPr>
              <a:t>The core of our system involves building LSTM and GRU models to capture temporal dependencies and context within the reviews, ensuring accurate sentiment classification. We'll also conduct aspect-based sentiment analysis to extract insights on specific product features mentioned in the reviews. Visual reports and dashboards will summarize sentiment trends and customer feedback, empowering strategic decision-making for product enhancement and targeted marketing.</a:t>
            </a:r>
            <a:endParaRPr lang="en-IN" sz="1800" b="0" strike="noStrike" spc="-1">
              <a:latin typeface="Arial"/>
            </a:endParaRPr>
          </a:p>
          <a:p>
            <a:pPr>
              <a:lnSpc>
                <a:spcPct val="115000"/>
              </a:lnSpc>
              <a:spcBef>
                <a:spcPts val="1199"/>
              </a:spcBef>
              <a:tabLst>
                <a:tab pos="0" algn="l"/>
              </a:tabLst>
            </a:pPr>
            <a:endParaRPr lang="en-IN" sz="1800" b="0" strike="noStrike" spc="-1">
              <a:latin typeface="Arial"/>
            </a:endParaRPr>
          </a:p>
          <a:p>
            <a:pPr>
              <a:lnSpc>
                <a:spcPct val="115000"/>
              </a:lnSpc>
              <a:spcBef>
                <a:spcPts val="1199"/>
              </a:spcBef>
              <a:spcAft>
                <a:spcPts val="1199"/>
              </a:spcAft>
              <a:tabLst>
                <a:tab pos="0" algn="l"/>
              </a:tabLst>
            </a:pP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662400"/>
            <a:ext cx="11028240" cy="528840"/>
          </a:xfrm>
          <a:prstGeom prst="rect">
            <a:avLst/>
          </a:prstGeom>
          <a:noFill/>
          <a:ln>
            <a:noFill/>
          </a:ln>
        </p:spPr>
        <p:txBody>
          <a:bodyPr anchor="b">
            <a:normAutofit fontScale="71000" lnSpcReduction="10000"/>
          </a:bodyPr>
          <a:lstStyle/>
          <a:p>
            <a:pPr>
              <a:lnSpc>
                <a:spcPct val="100000"/>
              </a:lnSpc>
              <a:tabLst>
                <a:tab pos="0" algn="l"/>
              </a:tabLst>
            </a:pPr>
            <a:r>
              <a:rPr lang="en-US" sz="4400" b="1" strike="noStrike" cap="all" spc="-1">
                <a:solidFill>
                  <a:srgbClr val="1CADE4"/>
                </a:solidFill>
                <a:latin typeface="Arial"/>
                <a:ea typeface="Franklin Gothic Demi"/>
              </a:rPr>
              <a:t>System  Approach</a:t>
            </a:r>
            <a:endParaRPr lang="en-IN" sz="4400" b="0" strike="noStrike" spc="-1">
              <a:latin typeface="Arial"/>
            </a:endParaRPr>
          </a:p>
        </p:txBody>
      </p:sp>
      <p:sp>
        <p:nvSpPr>
          <p:cNvPr id="144" name="TextShape 2"/>
          <p:cNvSpPr txBox="1"/>
          <p:nvPr/>
        </p:nvSpPr>
        <p:spPr>
          <a:xfrm>
            <a:off x="581040" y="1302120"/>
            <a:ext cx="11028240" cy="4671720"/>
          </a:xfrm>
          <a:prstGeom prst="rect">
            <a:avLst/>
          </a:prstGeom>
          <a:noFill/>
          <a:ln>
            <a:noFill/>
          </a:ln>
        </p:spPr>
        <p:txBody>
          <a:bodyPr anchor="ctr">
            <a:noAutofit/>
          </a:bodyPr>
          <a:lstStyle/>
          <a:p>
            <a:pPr marL="432000" indent="-323640">
              <a:lnSpc>
                <a:spcPct val="115000"/>
              </a:lnSpc>
              <a:buClr>
                <a:srgbClr val="1CADE4"/>
              </a:buClr>
              <a:buSzPct val="92000"/>
              <a:buFont typeface="DejaVu Sans"/>
              <a:buChar char="▅"/>
              <a:tabLst>
                <a:tab pos="0" algn="l"/>
              </a:tabLst>
            </a:pPr>
            <a:r>
              <a:rPr lang="en-GB" sz="1800" b="1" strike="noStrike" spc="-1">
                <a:solidFill>
                  <a:srgbClr val="595959"/>
                </a:solidFill>
                <a:latin typeface="Arial"/>
                <a:ea typeface="Arial"/>
              </a:rPr>
              <a:t>1. Data Collection and Preparation</a:t>
            </a:r>
            <a:endParaRPr lang="en-IN" sz="1800" b="0" strike="noStrike" spc="-1">
              <a:latin typeface="Arial"/>
            </a:endParaRPr>
          </a:p>
          <a:p>
            <a:pPr marL="432000" indent="-323640">
              <a:lnSpc>
                <a:spcPct val="115000"/>
              </a:lnSpc>
              <a:spcBef>
                <a:spcPts val="1199"/>
              </a:spcBef>
              <a:buClr>
                <a:srgbClr val="1CADE4"/>
              </a:buClr>
              <a:buSzPct val="92000"/>
              <a:buFont typeface="DejaVu Sans"/>
              <a:buChar char="▅"/>
              <a:tabLst>
                <a:tab pos="0" algn="l"/>
              </a:tabLst>
            </a:pPr>
            <a:r>
              <a:rPr lang="en-GB" sz="1800" b="0" strike="noStrike" spc="-1">
                <a:solidFill>
                  <a:srgbClr val="595959"/>
                </a:solidFill>
                <a:latin typeface="Arial"/>
                <a:ea typeface="Arial"/>
              </a:rPr>
              <a:t>Data Storage and Preprocessing: Pandas, NumPy for data manipulation; NLTK  for text cleaning and preprocessing.</a:t>
            </a:r>
            <a:endParaRPr lang="en-IN" sz="1800" b="0" strike="noStrike" spc="-1">
              <a:latin typeface="Arial"/>
            </a:endParaRPr>
          </a:p>
          <a:p>
            <a:pPr marL="432000" indent="-323640">
              <a:lnSpc>
                <a:spcPct val="115000"/>
              </a:lnSpc>
              <a:spcBef>
                <a:spcPts val="1199"/>
              </a:spcBef>
              <a:buClr>
                <a:srgbClr val="1CADE4"/>
              </a:buClr>
              <a:buSzPct val="92000"/>
              <a:buFont typeface="DejaVu Sans"/>
              <a:buChar char="▅"/>
              <a:tabLst>
                <a:tab pos="0" algn="l"/>
              </a:tabLst>
            </a:pPr>
            <a:r>
              <a:rPr lang="en-GB" sz="1800" b="1" strike="noStrike" spc="-1">
                <a:solidFill>
                  <a:srgbClr val="595959"/>
                </a:solidFill>
                <a:latin typeface="Arial"/>
                <a:ea typeface="Arial"/>
              </a:rPr>
              <a:t>2. Model Development and Training</a:t>
            </a:r>
            <a:endParaRPr lang="en-IN" sz="1800" b="0" strike="noStrike" spc="-1">
              <a:latin typeface="Arial"/>
            </a:endParaRPr>
          </a:p>
          <a:p>
            <a:pPr marL="432000" indent="-323640">
              <a:lnSpc>
                <a:spcPct val="115000"/>
              </a:lnSpc>
              <a:spcBef>
                <a:spcPts val="1199"/>
              </a:spcBef>
              <a:buClr>
                <a:srgbClr val="1CADE4"/>
              </a:buClr>
              <a:buSzPct val="92000"/>
              <a:buFont typeface="DejaVu Sans"/>
              <a:buChar char="▅"/>
              <a:tabLst>
                <a:tab pos="0" algn="l"/>
              </a:tabLst>
            </a:pPr>
            <a:r>
              <a:rPr lang="en-GB" sz="1800" b="0" strike="noStrike" spc="-1">
                <a:solidFill>
                  <a:srgbClr val="595959"/>
                </a:solidFill>
                <a:latin typeface="Arial"/>
                <a:ea typeface="Arial"/>
              </a:rPr>
              <a:t>Feature Extraction and Model Training: Recurrent Neural Network(RNN), Long-Short Term Memory(LSTM), GRU (Gated Recurrent Unit).</a:t>
            </a:r>
            <a:endParaRPr lang="en-IN" sz="1800" b="0" strike="noStrike" spc="-1">
              <a:latin typeface="Arial"/>
            </a:endParaRPr>
          </a:p>
          <a:p>
            <a:pPr marL="432000" indent="-323640">
              <a:lnSpc>
                <a:spcPct val="115000"/>
              </a:lnSpc>
              <a:spcBef>
                <a:spcPts val="1199"/>
              </a:spcBef>
              <a:buClr>
                <a:srgbClr val="1CADE4"/>
              </a:buClr>
              <a:buSzPct val="92000"/>
              <a:buFont typeface="DejaVu Sans"/>
              <a:buChar char="▅"/>
              <a:tabLst>
                <a:tab pos="0" algn="l"/>
              </a:tabLst>
            </a:pPr>
            <a:r>
              <a:rPr lang="en-GB" sz="1800" b="1" strike="noStrike" spc="-1">
                <a:solidFill>
                  <a:srgbClr val="595959"/>
                </a:solidFill>
                <a:latin typeface="Arial"/>
                <a:ea typeface="Arial"/>
              </a:rPr>
              <a:t>3. Analysis, Visualization, and Deployment</a:t>
            </a:r>
            <a:endParaRPr lang="en-IN" sz="1800" b="0" strike="noStrike" spc="-1">
              <a:latin typeface="Arial"/>
            </a:endParaRPr>
          </a:p>
          <a:p>
            <a:pPr marL="432000" indent="-323640">
              <a:lnSpc>
                <a:spcPct val="115000"/>
              </a:lnSpc>
              <a:spcBef>
                <a:spcPts val="1199"/>
              </a:spcBef>
              <a:buClr>
                <a:srgbClr val="1CADE4"/>
              </a:buClr>
              <a:buSzPct val="92000"/>
              <a:buFont typeface="DejaVu Sans"/>
              <a:buChar char="▅"/>
              <a:tabLst>
                <a:tab pos="0" algn="l"/>
              </a:tabLst>
            </a:pPr>
            <a:r>
              <a:rPr lang="en-GB" sz="1800" b="0" strike="noStrike" spc="-1">
                <a:solidFill>
                  <a:srgbClr val="595959"/>
                </a:solidFill>
                <a:latin typeface="Arial"/>
                <a:ea typeface="Arial"/>
              </a:rPr>
              <a:t>Visualization: Matplotlib, Seaborn  for creating visual reports and dashboards.</a:t>
            </a:r>
            <a:endParaRPr lang="en-IN" sz="1800" b="0" strike="noStrike" spc="-1">
              <a:latin typeface="Arial"/>
            </a:endParaRPr>
          </a:p>
          <a:p>
            <a:pPr marL="432000" indent="-323640">
              <a:lnSpc>
                <a:spcPct val="115000"/>
              </a:lnSpc>
              <a:spcBef>
                <a:spcPts val="1199"/>
              </a:spcBef>
              <a:buClr>
                <a:srgbClr val="1CADE4"/>
              </a:buClr>
              <a:buSzPct val="92000"/>
              <a:buFont typeface="DejaVu Sans"/>
              <a:buChar char="▅"/>
              <a:tabLst>
                <a:tab pos="0" algn="l"/>
              </a:tabLst>
            </a:pP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360"/>
            <a:ext cx="11028240" cy="528840"/>
          </a:xfrm>
          <a:prstGeom prst="rect">
            <a:avLst/>
          </a:prstGeom>
          <a:noFill/>
          <a:ln>
            <a:noFill/>
          </a:ln>
        </p:spPr>
        <p:txBody>
          <a:bodyPr anchor="b">
            <a:normAutofit fontScale="71000" lnSpcReduction="10000"/>
          </a:bodyPr>
          <a:lstStyle/>
          <a:p>
            <a:pPr>
              <a:lnSpc>
                <a:spcPct val="100000"/>
              </a:lnSpc>
              <a:tabLst>
                <a:tab pos="0" algn="l"/>
              </a:tabLst>
            </a:pPr>
            <a:r>
              <a:rPr lang="en-US" sz="4400" b="1" strike="noStrike" cap="all" spc="-1">
                <a:solidFill>
                  <a:srgbClr val="1CADE4"/>
                </a:solidFill>
                <a:latin typeface="Arial"/>
                <a:ea typeface="Franklin Gothic Demi"/>
              </a:rPr>
              <a:t>Algorithm Used</a:t>
            </a:r>
            <a:endParaRPr lang="en-IN" sz="4400" b="0" strike="noStrike" spc="-1">
              <a:latin typeface="Arial"/>
            </a:endParaRPr>
          </a:p>
        </p:txBody>
      </p:sp>
      <p:sp>
        <p:nvSpPr>
          <p:cNvPr id="146" name="TextShape 2"/>
          <p:cNvSpPr txBox="1"/>
          <p:nvPr/>
        </p:nvSpPr>
        <p:spPr>
          <a:xfrm>
            <a:off x="198720" y="1592280"/>
            <a:ext cx="10673280" cy="4671720"/>
          </a:xfrm>
          <a:prstGeom prst="rect">
            <a:avLst/>
          </a:prstGeom>
          <a:noFill/>
          <a:ln>
            <a:noFill/>
          </a:ln>
        </p:spPr>
        <p:txBody>
          <a:bodyPr anchor="ctr">
            <a:noAutofit/>
          </a:bodyPr>
          <a:lstStyle/>
          <a:p>
            <a:pPr marL="432000" indent="-324000">
              <a:lnSpc>
                <a:spcPct val="115000"/>
              </a:lnSpc>
              <a:buClr>
                <a:srgbClr val="000000"/>
              </a:buClr>
              <a:buSzPct val="45000"/>
              <a:buFont typeface="Wingdings" charset="2"/>
              <a:buChar char=""/>
              <a:tabLst>
                <a:tab pos="0" algn="l"/>
              </a:tabLst>
            </a:pPr>
            <a:r>
              <a:rPr lang="en-GB" sz="1800" b="1" strike="noStrike" spc="-1">
                <a:solidFill>
                  <a:srgbClr val="595959"/>
                </a:solidFill>
                <a:latin typeface="Arial"/>
                <a:ea typeface="Arial"/>
              </a:rPr>
              <a:t>1. Recurrent Neural Network (RNN):</a:t>
            </a:r>
            <a:endParaRPr lang="en-IN" sz="1800" b="0" strike="noStrike" spc="-1">
              <a:latin typeface="Arial"/>
            </a:endParaRPr>
          </a:p>
          <a:p>
            <a:pPr marL="432000" indent="-324000">
              <a:lnSpc>
                <a:spcPct val="115000"/>
              </a:lnSpc>
              <a:spcBef>
                <a:spcPts val="1199"/>
              </a:spcBef>
              <a:buClr>
                <a:srgbClr val="000000"/>
              </a:buClr>
              <a:buSzPct val="45000"/>
              <a:buFont typeface="Wingdings" charset="2"/>
              <a:buChar char=""/>
              <a:tabLst>
                <a:tab pos="0" algn="l"/>
              </a:tabLst>
            </a:pPr>
            <a:r>
              <a:rPr lang="en-GB" sz="1800" b="0" strike="noStrike" spc="-1">
                <a:solidFill>
                  <a:srgbClr val="595959"/>
                </a:solidFill>
                <a:latin typeface="Arial"/>
                <a:ea typeface="Arial"/>
              </a:rPr>
              <a:t>Description: RNNs are neural networks designed for sequential data processing. They maintain an internal state to process variable-length sequences, making them suitable for tasks like natural language processing and time series analysis where context matters.</a:t>
            </a:r>
            <a:endParaRPr lang="en-IN" sz="1800" b="0" strike="noStrike" spc="-1">
              <a:latin typeface="Arial"/>
            </a:endParaRPr>
          </a:p>
          <a:p>
            <a:pPr marL="432000" indent="-324000">
              <a:lnSpc>
                <a:spcPct val="115000"/>
              </a:lnSpc>
              <a:spcBef>
                <a:spcPts val="1199"/>
              </a:spcBef>
              <a:buClr>
                <a:srgbClr val="000000"/>
              </a:buClr>
              <a:buSzPct val="45000"/>
              <a:buFont typeface="Wingdings" charset="2"/>
              <a:buChar char=""/>
              <a:tabLst>
                <a:tab pos="0" algn="l"/>
              </a:tabLst>
            </a:pPr>
            <a:r>
              <a:rPr lang="en-GB" sz="1800" b="0" strike="noStrike" spc="-1">
                <a:solidFill>
                  <a:srgbClr val="595959"/>
                </a:solidFill>
                <a:latin typeface="Arial"/>
                <a:ea typeface="Arial"/>
              </a:rPr>
              <a:t>Application: Used in our sentiment analysis system to capture dependencies between words in customer reviews, allowing us to predict sentiment based on the sequence of text.</a:t>
            </a:r>
            <a:endParaRPr lang="en-IN" sz="1800" b="0" strike="noStrike" spc="-1">
              <a:latin typeface="Arial"/>
            </a:endParaRPr>
          </a:p>
          <a:p>
            <a:pPr marL="432000" indent="-324000">
              <a:lnSpc>
                <a:spcPct val="115000"/>
              </a:lnSpc>
              <a:spcBef>
                <a:spcPts val="1199"/>
              </a:spcBef>
              <a:buClr>
                <a:srgbClr val="000000"/>
              </a:buClr>
              <a:buSzPct val="45000"/>
              <a:buFont typeface="Wingdings" charset="2"/>
              <a:buChar char=""/>
              <a:tabLst>
                <a:tab pos="0" algn="l"/>
              </a:tabLst>
            </a:pPr>
            <a:r>
              <a:rPr lang="en-GB" sz="1800" b="1" strike="noStrike" spc="-1">
                <a:solidFill>
                  <a:srgbClr val="595959"/>
                </a:solidFill>
                <a:latin typeface="Arial"/>
                <a:ea typeface="Arial"/>
              </a:rPr>
              <a:t>2. Long Short-Term Memory (LSTM):</a:t>
            </a:r>
            <a:endParaRPr lang="en-IN" sz="1800" b="0" strike="noStrike" spc="-1">
              <a:latin typeface="Arial"/>
            </a:endParaRPr>
          </a:p>
          <a:p>
            <a:pPr marL="432000" indent="-324000">
              <a:lnSpc>
                <a:spcPct val="115000"/>
              </a:lnSpc>
              <a:spcBef>
                <a:spcPts val="1199"/>
              </a:spcBef>
              <a:buClr>
                <a:srgbClr val="000000"/>
              </a:buClr>
              <a:buSzPct val="45000"/>
              <a:buFont typeface="Wingdings" charset="2"/>
              <a:buChar char=""/>
              <a:tabLst>
                <a:tab pos="0" algn="l"/>
              </a:tabLst>
            </a:pPr>
            <a:r>
              <a:rPr lang="en-GB" sz="1800" b="0" strike="noStrike" spc="-1">
                <a:solidFill>
                  <a:srgbClr val="595959"/>
                </a:solidFill>
                <a:latin typeface="Arial"/>
                <a:ea typeface="Arial"/>
              </a:rPr>
              <a:t>Description: LSTMs are a specialized type of RNN that addresses the vanishing gradient problem. They maintain long-term dependencies in data by using memory cells with gating mechanisms, which control the flow of information.</a:t>
            </a:r>
            <a:endParaRPr lang="en-IN" sz="1800" b="0" strike="noStrike" spc="-1">
              <a:latin typeface="Arial"/>
            </a:endParaRPr>
          </a:p>
          <a:p>
            <a:pPr marL="432000" indent="-324000">
              <a:lnSpc>
                <a:spcPct val="115000"/>
              </a:lnSpc>
              <a:spcBef>
                <a:spcPts val="1199"/>
              </a:spcBef>
              <a:buClr>
                <a:srgbClr val="000000"/>
              </a:buClr>
              <a:buSzPct val="45000"/>
              <a:buFont typeface="Wingdings" charset="2"/>
              <a:buChar char=""/>
              <a:tabLst>
                <a:tab pos="0" algn="l"/>
              </a:tabLst>
            </a:pPr>
            <a:r>
              <a:rPr lang="en-GB" sz="1800" b="0" strike="noStrike" spc="-1">
                <a:solidFill>
                  <a:srgbClr val="595959"/>
                </a:solidFill>
                <a:latin typeface="Arial"/>
                <a:ea typeface="Arial"/>
              </a:rPr>
              <a:t>Application: Employed in our model to analyze customer sentiment with a focus on understanding nuanced contexts and long-range dependencies in textual data.</a:t>
            </a:r>
            <a:endParaRPr lang="en-IN" sz="1800" b="0" strike="noStrike" spc="-1">
              <a:latin typeface="Arial"/>
            </a:endParaRPr>
          </a:p>
          <a:p>
            <a:pPr marL="432000" indent="-324000">
              <a:lnSpc>
                <a:spcPct val="115000"/>
              </a:lnSpc>
              <a:spcBef>
                <a:spcPts val="1199"/>
              </a:spcBef>
              <a:spcAft>
                <a:spcPts val="1199"/>
              </a:spcAft>
              <a:buClr>
                <a:srgbClr val="000000"/>
              </a:buClr>
              <a:buSzPct val="45000"/>
              <a:buFont typeface="Wingdings" charset="2"/>
              <a:buChar char=""/>
              <a:tabLst>
                <a:tab pos="0" algn="l"/>
              </a:tabLst>
            </a:pP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288000" y="1152000"/>
            <a:ext cx="10800000" cy="3672000"/>
          </a:xfrm>
          <a:prstGeom prst="rect">
            <a:avLst/>
          </a:prstGeom>
          <a:noFill/>
          <a:ln>
            <a:noFill/>
          </a:ln>
        </p:spPr>
        <p:txBody>
          <a:bodyPr lIns="90000" tIns="45000" rIns="90000" bIns="45000">
            <a:noAutofit/>
          </a:bodyPr>
          <a:lstStyle/>
          <a:p>
            <a:r>
              <a:rPr lang="en-GB" sz="1800" b="1" strike="noStrike" spc="-1">
                <a:solidFill>
                  <a:srgbClr val="595959"/>
                </a:solidFill>
                <a:latin typeface="Arial"/>
                <a:ea typeface="Arial"/>
              </a:rPr>
              <a:t>3. Gated Recurrent Unit (GRU):</a:t>
            </a:r>
            <a:endParaRPr lang="en-IN" sz="1800" b="0" strike="noStrike" spc="-1">
              <a:latin typeface="Arial"/>
            </a:endParaRPr>
          </a:p>
          <a:p>
            <a:endParaRPr lang="en-IN" sz="1800" b="0" strike="noStrike" spc="-1">
              <a:latin typeface="Arial"/>
            </a:endParaRPr>
          </a:p>
          <a:p>
            <a:r>
              <a:rPr lang="en-GB" sz="1800" b="0" strike="noStrike" spc="-1">
                <a:solidFill>
                  <a:srgbClr val="595959"/>
                </a:solidFill>
                <a:latin typeface="Arial"/>
                <a:ea typeface="Arial"/>
              </a:rPr>
              <a:t>Description: GRUs are another variant of RNNs similar to LSTMs but with a simpler architecture. They utilize gating units to regulate information flow and are computationally efficient while still capturing temporal dependencies.</a:t>
            </a:r>
            <a:endParaRPr lang="en-IN" sz="1800" b="0" strike="noStrike" spc="-1">
              <a:latin typeface="Arial"/>
            </a:endParaRPr>
          </a:p>
          <a:p>
            <a:r>
              <a:rPr lang="en-GB" sz="1800" b="0" strike="noStrike" spc="-1">
                <a:solidFill>
                  <a:srgbClr val="595959"/>
                </a:solidFill>
                <a:latin typeface="Arial"/>
                <a:ea typeface="Arial"/>
              </a:rPr>
              <a:t>Application: Integrated into our sentiment analysis system to classify customer reviews efficiently, providing insights into sentiment trends and customer feedback with reduced computational complexity.</a:t>
            </a:r>
            <a:endParaRPr lang="en-IN" sz="1800" b="0" strike="noStrike" spc="-1">
              <a:latin typeface="Arial"/>
            </a:endParaRPr>
          </a:p>
          <a:p>
            <a:endParaRPr lang="en-IN" sz="1800" b="0" strike="noStrike" spc="-1">
              <a:latin typeface="Arial"/>
            </a:endParaRPr>
          </a:p>
          <a:p>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126720" y="1232280"/>
            <a:ext cx="10673280" cy="4671720"/>
          </a:xfrm>
          <a:prstGeom prst="rect">
            <a:avLst/>
          </a:prstGeom>
          <a:noFill/>
          <a:ln>
            <a:noFill/>
          </a:ln>
        </p:spPr>
        <p:txBody>
          <a:bodyPr anchor="ctr">
            <a:noAutofit/>
          </a:bodyPr>
          <a:lstStyle/>
          <a:p>
            <a:pPr marL="432000" indent="-324000">
              <a:lnSpc>
                <a:spcPct val="115000"/>
              </a:lnSpc>
              <a:buClr>
                <a:srgbClr val="000000"/>
              </a:buClr>
              <a:buSzPct val="45000"/>
              <a:buFont typeface="Wingdings" charset="2"/>
              <a:buChar char=""/>
              <a:tabLst>
                <a:tab pos="0" algn="l"/>
              </a:tabLst>
            </a:pPr>
            <a:r>
              <a:rPr lang="en-GB" sz="1800" b="0" strike="noStrike" spc="-1">
                <a:solidFill>
                  <a:srgbClr val="595959"/>
                </a:solidFill>
                <a:latin typeface="Arial"/>
                <a:ea typeface="Arial"/>
              </a:rPr>
              <a:t>Based on the evaluation of our sentiment analysis models using different recurrent neural network (RNN) architectures, we achieved varying levels of accuracy on our test dataset. The basic RNN model yielded an accuracy of 0.57, indicating moderate performance in classifying customer sentiments from e-commerce reviews. In contrast, the LSTM (Long Short-Term Memory) model significantly improved classification accuracy, achieving a high accuracy score of 0.79. The GRU (Gated Recurrent Unit) model also performed well, closely following LSTM with an accuracy of 0.775. These results underscore the effectiveness of LSTM and GRU architectures in capturing and leveraging long-term dependencies within textual data, which are crucial for accurately discerning sentiment nuances in customer reviews.</a:t>
            </a:r>
            <a:endParaRPr lang="en-IN" sz="1800" b="0" strike="noStrike" spc="-1">
              <a:latin typeface="Arial"/>
            </a:endParaRPr>
          </a:p>
          <a:p>
            <a:pPr marL="432000" indent="-324000">
              <a:lnSpc>
                <a:spcPct val="115000"/>
              </a:lnSpc>
              <a:spcBef>
                <a:spcPts val="1199"/>
              </a:spcBef>
              <a:spcAft>
                <a:spcPts val="1199"/>
              </a:spcAft>
              <a:buClr>
                <a:srgbClr val="000000"/>
              </a:buClr>
              <a:buSzPct val="45000"/>
              <a:buFont typeface="Wingdings" charset="2"/>
              <a:buChar char=""/>
              <a:tabLst>
                <a:tab pos="0" algn="l"/>
              </a:tabLst>
            </a:pPr>
            <a:endParaRPr lang="en-IN" sz="1800" b="0" strike="noStrike" spc="-1">
              <a:latin typeface="Arial"/>
            </a:endParaRPr>
          </a:p>
        </p:txBody>
      </p:sp>
      <p:sp>
        <p:nvSpPr>
          <p:cNvPr id="149" name="TextShape 2"/>
          <p:cNvSpPr txBox="1"/>
          <p:nvPr/>
        </p:nvSpPr>
        <p:spPr>
          <a:xfrm>
            <a:off x="562680" y="838080"/>
            <a:ext cx="11029320" cy="529920"/>
          </a:xfrm>
          <a:prstGeom prst="rect">
            <a:avLst/>
          </a:prstGeom>
          <a:noFill/>
          <a:ln>
            <a:noFill/>
          </a:ln>
        </p:spPr>
        <p:txBody>
          <a:bodyPr anchor="b">
            <a:normAutofit fontScale="71000" lnSpcReduction="10000"/>
          </a:bodyPr>
          <a:lstStyle/>
          <a:p>
            <a:pPr>
              <a:lnSpc>
                <a:spcPct val="100000"/>
              </a:lnSpc>
            </a:pPr>
            <a:r>
              <a:rPr lang="en-US" sz="4400" b="1" strike="noStrike" cap="all" spc="-1">
                <a:solidFill>
                  <a:srgbClr val="1CADE4"/>
                </a:solidFill>
                <a:latin typeface="Arial"/>
                <a:ea typeface="Franklin Gothic Demi"/>
              </a:rPr>
              <a:t>Result</a:t>
            </a:r>
            <a:endParaRPr lang="en-IN" sz="44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581040" y="702360"/>
            <a:ext cx="11028240" cy="528840"/>
          </a:xfrm>
          <a:prstGeom prst="rect">
            <a:avLst/>
          </a:prstGeom>
          <a:noFill/>
          <a:ln>
            <a:noFill/>
          </a:ln>
        </p:spPr>
        <p:txBody>
          <a:bodyPr anchor="b">
            <a:normAutofit fontScale="71000" lnSpcReduction="10000"/>
          </a:bodyPr>
          <a:lstStyle/>
          <a:p>
            <a:pPr>
              <a:lnSpc>
                <a:spcPct val="100000"/>
              </a:lnSpc>
              <a:tabLst>
                <a:tab pos="0" algn="l"/>
              </a:tabLst>
            </a:pPr>
            <a:r>
              <a:rPr lang="en-US" sz="4400" b="1" strike="noStrike" cap="all" spc="-1">
                <a:solidFill>
                  <a:srgbClr val="1CADE4"/>
                </a:solidFill>
                <a:latin typeface="Arial"/>
                <a:ea typeface="Franklin Gothic Demi"/>
              </a:rPr>
              <a:t>Sentimental Count</a:t>
            </a:r>
            <a:endParaRPr lang="en-IN" sz="4400" b="0" strike="noStrike" spc="-1">
              <a:latin typeface="Arial"/>
            </a:endParaRPr>
          </a:p>
        </p:txBody>
      </p:sp>
      <p:pic>
        <p:nvPicPr>
          <p:cNvPr id="151" name="Google Shape;104;p21"/>
          <p:cNvPicPr/>
          <p:nvPr/>
        </p:nvPicPr>
        <p:blipFill>
          <a:blip r:embed="rId2"/>
          <a:stretch/>
        </p:blipFill>
        <p:spPr>
          <a:xfrm>
            <a:off x="1296000" y="1440000"/>
            <a:ext cx="9216000" cy="475200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48</TotalTime>
  <Words>1319</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16</vt:i4>
      </vt:variant>
    </vt:vector>
  </HeadingPairs>
  <TitlesOfParts>
    <vt:vector size="26" baseType="lpstr">
      <vt:lpstr>Arial</vt:lpstr>
      <vt:lpstr>DejaVu Sans</vt:lpstr>
      <vt:lpstr>Franklin Gothic Book</vt:lpstr>
      <vt:lpstr>Symbol</vt:lpstr>
      <vt:lpstr>Times New Roman</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kavyagpm123@gmail.com</cp:lastModifiedBy>
  <cp:revision>33</cp:revision>
  <cp:lastPrinted>2024-03-02T15:46:46Z</cp:lastPrinted>
  <dcterms:created xsi:type="dcterms:W3CDTF">2021-05-26T16:50:10Z</dcterms:created>
  <dcterms:modified xsi:type="dcterms:W3CDTF">2024-06-24T16:03:10Z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0x0101000F1872188ABCFC48BECA6C87E8AC3285</vt:lpwstr>
  </property>
  <property fmtid="{D5CDD505-2E9C-101B-9397-08002B2CF9AE}" pid="4" name="PresentationFormat">
    <vt:lpwstr>Widescreen</vt:lpwstr>
  </property>
  <property fmtid="{D5CDD505-2E9C-101B-9397-08002B2CF9AE}" pid="5" name="Slides">
    <vt:i4>11</vt:i4>
  </property>
</Properties>
</file>