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2"/>
    <p:sldId id="258" r:id="rId3"/>
    <p:sldId id="259" r:id="rId4"/>
    <p:sldId id="266" r:id="rId5"/>
    <p:sldId id="267" r:id="rId6"/>
    <p:sldId id="268"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C401-E8A0-4ACB-AC9B-9F3BD319F58B}"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215AA-7935-47AC-AC56-074D4232C8C6}" type="slidenum">
              <a:rPr lang="en-US" smtClean="0"/>
              <a:t>‹#›</a:t>
            </a:fld>
            <a:endParaRPr lang="en-US"/>
          </a:p>
        </p:txBody>
      </p:sp>
    </p:spTree>
    <p:extLst>
      <p:ext uri="{BB962C8B-B14F-4D97-AF65-F5344CB8AC3E}">
        <p14:creationId xmlns:p14="http://schemas.microsoft.com/office/powerpoint/2010/main" val="2855113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ECA9F-CB2D-4063-AF16-60159966942E}" type="datetime1">
              <a:rPr lang="en-US" smtClean="0"/>
              <a:t>8/18/2023</a:t>
            </a:fld>
            <a:endParaRPr lang="en-US" dirty="0"/>
          </a:p>
        </p:txBody>
      </p:sp>
      <p:sp>
        <p:nvSpPr>
          <p:cNvPr id="5" name="Footer Placeholder 4"/>
          <p:cNvSpPr>
            <a:spLocks noGrp="1"/>
          </p:cNvSpPr>
          <p:nvPr>
            <p:ph type="ftr" sz="quarter" idx="11"/>
          </p:nvPr>
        </p:nvSpPr>
        <p:spPr/>
        <p:txBody>
          <a:bodyPr/>
          <a:lstStyle/>
          <a:p>
            <a:r>
              <a:rPr lang="en-US"/>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AEE913BB-DA8A-4281-B40C-1B988E4F7147}" type="datetime1">
              <a:rPr lang="en-US" smtClean="0"/>
              <a:t>8/18/2023</a:t>
            </a:fld>
            <a:endParaRPr lang="en-US" dirty="0"/>
          </a:p>
        </p:txBody>
      </p:sp>
      <p:sp>
        <p:nvSpPr>
          <p:cNvPr id="4" name="Footer Placeholder 3"/>
          <p:cNvSpPr>
            <a:spLocks noGrp="1"/>
          </p:cNvSpPr>
          <p:nvPr>
            <p:ph type="ftr" sz="quarter" idx="11"/>
          </p:nvPr>
        </p:nvSpPr>
        <p:spPr/>
        <p:txBody>
          <a:bodyPr/>
          <a:lstStyle/>
          <a:p>
            <a:r>
              <a:rPr lang="en-US"/>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73E36A-CF99-4FC5-B29F-6DB8AE35D2CD}" type="datetime1">
              <a:rPr lang="en-US" smtClean="0"/>
              <a:t>8/18/2023</a:t>
            </a:fld>
            <a:endParaRPr lang="en-US" dirty="0"/>
          </a:p>
        </p:txBody>
      </p:sp>
      <p:sp>
        <p:nvSpPr>
          <p:cNvPr id="5" name="Footer Placeholder 4"/>
          <p:cNvSpPr>
            <a:spLocks noGrp="1"/>
          </p:cNvSpPr>
          <p:nvPr>
            <p:ph type="ftr" sz="quarter" idx="11"/>
          </p:nvPr>
        </p:nvSpPr>
        <p:spPr/>
        <p:txBody>
          <a:bodyPr/>
          <a:lstStyle/>
          <a:p>
            <a:r>
              <a:rPr lang="en-US"/>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FEB9ED-A33C-4055-832A-31608C0C6F2D}" type="datetime1">
              <a:rPr lang="en-US" smtClean="0"/>
              <a:t>8/18/2023</a:t>
            </a:fld>
            <a:endParaRPr lang="en-US" dirty="0"/>
          </a:p>
        </p:txBody>
      </p:sp>
      <p:sp>
        <p:nvSpPr>
          <p:cNvPr id="5" name="Footer Placeholder 4"/>
          <p:cNvSpPr>
            <a:spLocks noGrp="1"/>
          </p:cNvSpPr>
          <p:nvPr>
            <p:ph type="ftr" sz="quarter" idx="11"/>
          </p:nvPr>
        </p:nvSpPr>
        <p:spPr/>
        <p:txBody>
          <a:bodyPr/>
          <a:lstStyle/>
          <a:p>
            <a:r>
              <a:rPr lang="en-US"/>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FAB91-6CF8-44EA-9D55-CD099E4C45AA}" type="datetime1">
              <a:rPr lang="en-US" smtClean="0"/>
              <a:t>8/18/2023</a:t>
            </a:fld>
            <a:endParaRPr lang="en-US" dirty="0"/>
          </a:p>
        </p:txBody>
      </p:sp>
      <p:sp>
        <p:nvSpPr>
          <p:cNvPr id="5" name="Footer Placeholder 4"/>
          <p:cNvSpPr>
            <a:spLocks noGrp="1"/>
          </p:cNvSpPr>
          <p:nvPr>
            <p:ph type="ftr" sz="quarter" idx="11"/>
          </p:nvPr>
        </p:nvSpPr>
        <p:spPr/>
        <p:txBody>
          <a:bodyPr/>
          <a:lstStyle/>
          <a:p>
            <a:r>
              <a:rPr lang="en-US"/>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EC6524-6DA1-4C8E-B9E8-2D5DD93650B3}" type="datetime1">
              <a:rPr lang="en-US" smtClean="0"/>
              <a:t>8/18/2023</a:t>
            </a:fld>
            <a:endParaRPr lang="en-US" dirty="0"/>
          </a:p>
        </p:txBody>
      </p:sp>
      <p:sp>
        <p:nvSpPr>
          <p:cNvPr id="5" name="Footer Placeholder 4"/>
          <p:cNvSpPr>
            <a:spLocks noGrp="1"/>
          </p:cNvSpPr>
          <p:nvPr>
            <p:ph type="ftr" sz="quarter" idx="11"/>
          </p:nvPr>
        </p:nvSpPr>
        <p:spPr/>
        <p:txBody>
          <a:bodyPr/>
          <a:lstStyle/>
          <a:p>
            <a:r>
              <a:rPr lang="en-US"/>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09426-44A0-4D66-8468-21F228545A29}" type="datetime1">
              <a:rPr lang="en-US" smtClean="0"/>
              <a:t>8/18/2023</a:t>
            </a:fld>
            <a:endParaRPr lang="en-US" dirty="0"/>
          </a:p>
        </p:txBody>
      </p:sp>
      <p:sp>
        <p:nvSpPr>
          <p:cNvPr id="5" name="Footer Placeholder 4"/>
          <p:cNvSpPr>
            <a:spLocks noGrp="1"/>
          </p:cNvSpPr>
          <p:nvPr>
            <p:ph type="ftr" sz="quarter" idx="11"/>
          </p:nvPr>
        </p:nvSpPr>
        <p:spPr/>
        <p:txBody>
          <a:bodyPr/>
          <a:lstStyle/>
          <a:p>
            <a:r>
              <a:rPr lang="en-US"/>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682D9-912E-4454-AB53-96A80B6E51F8}" type="datetime1">
              <a:rPr lang="en-US" smtClean="0"/>
              <a:t>8/18/2023</a:t>
            </a:fld>
            <a:endParaRPr lang="en-US" dirty="0"/>
          </a:p>
        </p:txBody>
      </p:sp>
      <p:sp>
        <p:nvSpPr>
          <p:cNvPr id="5" name="Footer Placeholder 4"/>
          <p:cNvSpPr>
            <a:spLocks noGrp="1"/>
          </p:cNvSpPr>
          <p:nvPr>
            <p:ph type="ftr" sz="quarter" idx="11"/>
          </p:nvPr>
        </p:nvSpPr>
        <p:spPr/>
        <p:txBody>
          <a:bodyPr/>
          <a:lstStyle/>
          <a:p>
            <a:r>
              <a:rPr lang="en-US"/>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6DD64-F22B-4882-B7AD-E88FD53552B9}" type="datetime1">
              <a:rPr lang="en-US" smtClean="0"/>
              <a:t>8/18/2023</a:t>
            </a:fld>
            <a:endParaRPr lang="en-US" dirty="0"/>
          </a:p>
        </p:txBody>
      </p:sp>
      <p:sp>
        <p:nvSpPr>
          <p:cNvPr id="5" name="Footer Placeholder 4"/>
          <p:cNvSpPr>
            <a:spLocks noGrp="1"/>
          </p:cNvSpPr>
          <p:nvPr>
            <p:ph type="ftr" sz="quarter" idx="11"/>
          </p:nvPr>
        </p:nvSpPr>
        <p:spPr/>
        <p:txBody>
          <a:bodyPr/>
          <a:lstStyle/>
          <a:p>
            <a:r>
              <a:rPr lang="en-US"/>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a:xfrm>
            <a:off x="335409" y="6350001"/>
            <a:ext cx="1600200" cy="365125"/>
          </a:xfrm>
        </p:spPr>
        <p:txBody>
          <a:bodyPr/>
          <a:lstStyle/>
          <a:p>
            <a:fld id="{9B5DFB30-9F40-4B83-A67C-4F3726346856}" type="datetime1">
              <a:rPr lang="en-US" smtClean="0"/>
              <a:t>8/18/2023</a:t>
            </a:fld>
            <a:endParaRPr lang="en-US" dirty="0"/>
          </a:p>
        </p:txBody>
      </p:sp>
      <p:sp>
        <p:nvSpPr>
          <p:cNvPr id="11" name="Footer Placeholder 10"/>
          <p:cNvSpPr>
            <a:spLocks noGrp="1"/>
          </p:cNvSpPr>
          <p:nvPr>
            <p:ph type="ftr" sz="quarter" idx="11"/>
          </p:nvPr>
        </p:nvSpPr>
        <p:spPr>
          <a:xfrm>
            <a:off x="1935609" y="6350000"/>
            <a:ext cx="7543800" cy="365125"/>
          </a:xfrm>
        </p:spPr>
        <p:txBody>
          <a:bodyPr/>
          <a:lstStyle/>
          <a:p>
            <a:r>
              <a:rPr lang="en-US"/>
              <a:t>Department of Virtualization</a:t>
            </a:r>
            <a:endParaRPr lang="en-US" dirty="0"/>
          </a:p>
        </p:txBody>
      </p:sp>
      <p:sp>
        <p:nvSpPr>
          <p:cNvPr id="12" name="Slide Number Placeholder 11"/>
          <p:cNvSpPr>
            <a:spLocks noGrp="1"/>
          </p:cNvSpPr>
          <p:nvPr>
            <p:ph type="sldNum" sz="quarter" idx="12"/>
          </p:nvPr>
        </p:nvSpPr>
        <p:spPr>
          <a:xfrm>
            <a:off x="10298591" y="6350000"/>
            <a:ext cx="1138063" cy="365125"/>
          </a:xfrm>
        </p:spPr>
        <p:txBody>
          <a:bodyPr/>
          <a:lstStyle>
            <a:lvl1pPr>
              <a:defRPr sz="1400"/>
            </a:lvl1pPr>
          </a:lstStyle>
          <a:p>
            <a:fld id="{D57F1E4F-1CFF-5643-939E-217C01CDF565}" type="slidenum">
              <a:rPr lang="en-US" smtClean="0"/>
              <a:pPr/>
              <a:t>‹#›</a:t>
            </a:fld>
            <a:endParaRPr lang="en-US" dirty="0"/>
          </a:p>
        </p:txBody>
      </p:sp>
      <p:cxnSp>
        <p:nvCxnSpPr>
          <p:cNvPr id="22" name="Straight Connector 21"/>
          <p:cNvCxnSpPr/>
          <p:nvPr userDrawn="1"/>
        </p:nvCxnSpPr>
        <p:spPr>
          <a:xfrm>
            <a:off x="103031" y="685800"/>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3031" y="6298023"/>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094506-6228-4681-A604-A098F7448237}" type="datetime1">
              <a:rPr lang="en-US" smtClean="0"/>
              <a:t>8/18/2023</a:t>
            </a:fld>
            <a:endParaRPr lang="en-US" dirty="0"/>
          </a:p>
        </p:txBody>
      </p:sp>
      <p:sp>
        <p:nvSpPr>
          <p:cNvPr id="5" name="Footer Placeholder 4"/>
          <p:cNvSpPr>
            <a:spLocks noGrp="1"/>
          </p:cNvSpPr>
          <p:nvPr>
            <p:ph type="ftr" sz="quarter" idx="11"/>
          </p:nvPr>
        </p:nvSpPr>
        <p:spPr/>
        <p:txBody>
          <a:bodyPr/>
          <a:lstStyle/>
          <a:p>
            <a:r>
              <a:rPr lang="en-US"/>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AF3B3-F515-42D6-8122-E5C58653CED6}" type="datetime1">
              <a:rPr lang="en-US" smtClean="0"/>
              <a:t>8/18/2023</a:t>
            </a:fld>
            <a:endParaRPr lang="en-US" dirty="0"/>
          </a:p>
        </p:txBody>
      </p:sp>
      <p:sp>
        <p:nvSpPr>
          <p:cNvPr id="6" name="Footer Placeholder 5"/>
          <p:cNvSpPr>
            <a:spLocks noGrp="1"/>
          </p:cNvSpPr>
          <p:nvPr>
            <p:ph type="ftr" sz="quarter" idx="11"/>
          </p:nvPr>
        </p:nvSpPr>
        <p:spPr/>
        <p:txBody>
          <a:bodyPr/>
          <a:lstStyle/>
          <a:p>
            <a:r>
              <a:rPr lang="en-US"/>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3A787-685E-4A6B-8108-12BE740F9A62}" type="datetime1">
              <a:rPr lang="en-US" smtClean="0"/>
              <a:t>8/18/2023</a:t>
            </a:fld>
            <a:endParaRPr lang="en-US" dirty="0"/>
          </a:p>
        </p:txBody>
      </p:sp>
      <p:sp>
        <p:nvSpPr>
          <p:cNvPr id="8" name="Footer Placeholder 7"/>
          <p:cNvSpPr>
            <a:spLocks noGrp="1"/>
          </p:cNvSpPr>
          <p:nvPr>
            <p:ph type="ftr" sz="quarter" idx="11"/>
          </p:nvPr>
        </p:nvSpPr>
        <p:spPr/>
        <p:txBody>
          <a:bodyPr/>
          <a:lstStyle/>
          <a:p>
            <a:r>
              <a:rPr lang="en-US"/>
              <a:t>Department of Virtualization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C0A55D-A5E2-4C3D-86B0-F9341CB40CBF}" type="datetime1">
              <a:rPr lang="en-US" smtClean="0"/>
              <a:t>8/18/2023</a:t>
            </a:fld>
            <a:endParaRPr lang="en-US" dirty="0"/>
          </a:p>
        </p:txBody>
      </p:sp>
      <p:sp>
        <p:nvSpPr>
          <p:cNvPr id="4" name="Footer Placeholder 3"/>
          <p:cNvSpPr>
            <a:spLocks noGrp="1"/>
          </p:cNvSpPr>
          <p:nvPr>
            <p:ph type="ftr" sz="quarter" idx="11"/>
          </p:nvPr>
        </p:nvSpPr>
        <p:spPr/>
        <p:txBody>
          <a:bodyPr/>
          <a:lstStyle/>
          <a:p>
            <a:r>
              <a:rPr lang="en-US"/>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AutoShape 2" descr="Image result for upes logo"/>
          <p:cNvSpPr>
            <a:spLocks noChangeAspect="1" noChangeArrowheads="1"/>
          </p:cNvSpPr>
          <p:nvPr userDrawn="1"/>
        </p:nvSpPr>
        <p:spPr bwMode="auto">
          <a:xfrm>
            <a:off x="155575" y="-639763"/>
            <a:ext cx="1343025" cy="1343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sz="quarter" idx="13"/>
          </p:nvPr>
        </p:nvSpPr>
        <p:spPr>
          <a:xfrm>
            <a:off x="849313" y="876300"/>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4712-60CF-4521-ACCD-815B0B0EFE6A}" type="datetime1">
              <a:rPr lang="en-US" smtClean="0"/>
              <a:t>8/18/2023</a:t>
            </a:fld>
            <a:endParaRPr lang="en-US" dirty="0"/>
          </a:p>
        </p:txBody>
      </p:sp>
      <p:sp>
        <p:nvSpPr>
          <p:cNvPr id="3" name="Footer Placeholder 2"/>
          <p:cNvSpPr>
            <a:spLocks noGrp="1"/>
          </p:cNvSpPr>
          <p:nvPr>
            <p:ph type="ftr" sz="quarter" idx="11"/>
          </p:nvPr>
        </p:nvSpPr>
        <p:spPr/>
        <p:txBody>
          <a:bodyPr/>
          <a:lstStyle/>
          <a:p>
            <a:r>
              <a:rPr lang="en-US"/>
              <a:t>Department of Virtualization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FD9E79-D8AE-4314-A8C8-6E53A845C5C4}" type="datetime1">
              <a:rPr lang="en-US" smtClean="0"/>
              <a:t>8/18/2023</a:t>
            </a:fld>
            <a:endParaRPr lang="en-US" dirty="0"/>
          </a:p>
        </p:txBody>
      </p:sp>
      <p:sp>
        <p:nvSpPr>
          <p:cNvPr id="6" name="Footer Placeholder 5"/>
          <p:cNvSpPr>
            <a:spLocks noGrp="1"/>
          </p:cNvSpPr>
          <p:nvPr>
            <p:ph type="ftr" sz="quarter" idx="11"/>
          </p:nvPr>
        </p:nvSpPr>
        <p:spPr/>
        <p:txBody>
          <a:bodyPr/>
          <a:lstStyle/>
          <a:p>
            <a:r>
              <a:rPr lang="en-US"/>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F9AB5E-5935-4A89-95D2-FC05F88F2B2D}" type="datetime1">
              <a:rPr lang="en-US" smtClean="0"/>
              <a:t>8/18/2023</a:t>
            </a:fld>
            <a:endParaRPr lang="en-US" dirty="0"/>
          </a:p>
        </p:txBody>
      </p:sp>
      <p:sp>
        <p:nvSpPr>
          <p:cNvPr id="6" name="Footer Placeholder 5"/>
          <p:cNvSpPr>
            <a:spLocks noGrp="1"/>
          </p:cNvSpPr>
          <p:nvPr>
            <p:ph type="ftr" sz="quarter" idx="11"/>
          </p:nvPr>
        </p:nvSpPr>
        <p:spPr/>
        <p:txBody>
          <a:bodyPr/>
          <a:lstStyle/>
          <a:p>
            <a:r>
              <a:rPr lang="en-US"/>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1">
                <a:lumMod val="95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4212" y="6221994"/>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BAC9A65-47E2-49DB-8C9C-BDAD73421B02}" type="datetime1">
              <a:rPr lang="en-US" smtClean="0"/>
              <a:t>8/18/2023</a:t>
            </a:fld>
            <a:endParaRPr lang="en-US" dirty="0"/>
          </a:p>
        </p:txBody>
      </p:sp>
      <p:sp>
        <p:nvSpPr>
          <p:cNvPr id="5" name="Footer Placeholder 4"/>
          <p:cNvSpPr>
            <a:spLocks noGrp="1"/>
          </p:cNvSpPr>
          <p:nvPr>
            <p:ph type="ftr" sz="quarter" idx="3"/>
          </p:nvPr>
        </p:nvSpPr>
        <p:spPr>
          <a:xfrm>
            <a:off x="2422859" y="6239711"/>
            <a:ext cx="7543800" cy="365125"/>
          </a:xfrm>
          <a:prstGeom prst="rect">
            <a:avLst/>
          </a:prstGeom>
        </p:spPr>
        <p:txBody>
          <a:bodyPr vert="horz" lIns="91440" tIns="45720" rIns="91440" bIns="45720" rtlCol="0" anchor="t"/>
          <a:lstStyle>
            <a:lvl1pPr algn="ctr">
              <a:defRPr sz="1000" b="0" i="0">
                <a:solidFill>
                  <a:schemeClr val="bg2">
                    <a:lumMod val="50000"/>
                  </a:schemeClr>
                </a:solidFill>
                <a:effectLst/>
                <a:latin typeface="+mn-lt"/>
              </a:defRPr>
            </a:lvl1pPr>
          </a:lstStyle>
          <a:p>
            <a:r>
              <a:rPr lang="en-US"/>
              <a:t>Department of Virtualization</a:t>
            </a:r>
            <a:endParaRPr lang="en-US" dirty="0"/>
          </a:p>
        </p:txBody>
      </p:sp>
      <p:sp>
        <p:nvSpPr>
          <p:cNvPr id="6" name="Slide Number Placeholder 5"/>
          <p:cNvSpPr>
            <a:spLocks noGrp="1"/>
          </p:cNvSpPr>
          <p:nvPr>
            <p:ph type="sldNum" sz="quarter" idx="4"/>
          </p:nvPr>
        </p:nvSpPr>
        <p:spPr>
          <a:xfrm>
            <a:off x="11046580" y="6125712"/>
            <a:ext cx="1142245" cy="669925"/>
          </a:xfrm>
          <a:prstGeom prst="rect">
            <a:avLst/>
          </a:prstGeom>
        </p:spPr>
        <p:txBody>
          <a:bodyPr vert="horz" lIns="91440" tIns="45720" rIns="91440" bIns="45720" rtlCol="0" anchor="b"/>
          <a:lstStyle>
            <a:lvl1pPr algn="r">
              <a:defRPr sz="1200" b="0" i="0">
                <a:solidFill>
                  <a:schemeClr val="bg2">
                    <a:lumMod val="50000"/>
                  </a:schemeClr>
                </a:solidFill>
                <a:effectLst/>
                <a:latin typeface="+mn-lt"/>
              </a:defRPr>
            </a:lvl1pPr>
          </a:lstStyle>
          <a:p>
            <a:fld id="{D57F1E4F-1CFF-5643-939E-217C01CDF565}" type="slidenum">
              <a:rPr lang="en-US" smtClean="0"/>
              <a:pPr/>
              <a:t>‹#›</a:t>
            </a:fld>
            <a:endParaRPr lang="en-US" dirty="0"/>
          </a:p>
        </p:txBody>
      </p:sp>
      <p:pic>
        <p:nvPicPr>
          <p:cNvPr id="16" name="Picture 15"/>
          <p:cNvPicPr>
            <a:picLocks noChangeAspect="1"/>
          </p:cNvPicPr>
          <p:nvPr userDrawn="1"/>
        </p:nvPicPr>
        <p:blipFill>
          <a:blip r:embed="rId19"/>
          <a:stretch>
            <a:fillRect/>
          </a:stretch>
        </p:blipFill>
        <p:spPr>
          <a:xfrm>
            <a:off x="-1" y="0"/>
            <a:ext cx="965915" cy="699017"/>
          </a:xfrm>
          <a:prstGeom prst="rect">
            <a:avLst/>
          </a:prstGeom>
        </p:spPr>
      </p:pic>
      <p:pic>
        <p:nvPicPr>
          <p:cNvPr id="17" name="Picture 16"/>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320037" y="3219"/>
            <a:ext cx="868788" cy="695798"/>
          </a:xfrm>
          <a:prstGeom prst="rect">
            <a:avLst/>
          </a:prstGeom>
        </p:spPr>
      </p:pic>
      <p:sp>
        <p:nvSpPr>
          <p:cNvPr id="18" name="TextBox 17"/>
          <p:cNvSpPr txBox="1"/>
          <p:nvPr userDrawn="1"/>
        </p:nvSpPr>
        <p:spPr>
          <a:xfrm>
            <a:off x="3429016" y="164842"/>
            <a:ext cx="4533364" cy="338554"/>
          </a:xfrm>
          <a:prstGeom prst="rect">
            <a:avLst/>
          </a:prstGeom>
          <a:noFill/>
        </p:spPr>
        <p:txBody>
          <a:bodyPr wrap="square" rtlCol="0">
            <a:spAutoFit/>
          </a:bodyPr>
          <a:lstStyle/>
          <a:p>
            <a:pPr algn="ctr"/>
            <a:r>
              <a:rPr lang="en-US" sz="1600" dirty="0">
                <a:solidFill>
                  <a:schemeClr val="bg1"/>
                </a:solidFill>
              </a:rPr>
              <a:t>CSEG242-</a:t>
            </a:r>
            <a:r>
              <a:rPr lang="en-US" sz="1600" baseline="0" dirty="0">
                <a:solidFill>
                  <a:schemeClr val="bg1"/>
                </a:solidFill>
              </a:rPr>
              <a:t> Design &amp; Analysis of Algorithms</a:t>
            </a:r>
            <a:endParaRPr lang="en-US" sz="1600" dirty="0">
              <a:solidFill>
                <a:schemeClr val="bg1"/>
              </a:solidFill>
            </a:endParaRPr>
          </a:p>
        </p:txBody>
      </p:sp>
      <p:cxnSp>
        <p:nvCxnSpPr>
          <p:cNvPr id="20" name="Straight Connector 19"/>
          <p:cNvCxnSpPr/>
          <p:nvPr userDrawn="1"/>
        </p:nvCxnSpPr>
        <p:spPr>
          <a:xfrm>
            <a:off x="103031" y="685800"/>
            <a:ext cx="11990231" cy="13217"/>
          </a:xfrm>
          <a:prstGeom prst="line">
            <a:avLst/>
          </a:prstGeom>
          <a:ln w="158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1138773"/>
          </a:xfrm>
          <a:prstGeom prst="rect">
            <a:avLst/>
          </a:prstGeom>
          <a:noFill/>
        </p:spPr>
        <p:txBody>
          <a:bodyPr wrap="square" rtlCol="0">
            <a:spAutoFit/>
          </a:bodyPr>
          <a:lstStyle/>
          <a:p>
            <a:pPr algn="ctr"/>
            <a:endParaRPr lang="en-US" altLang="en-US" sz="2800" b="1" dirty="0">
              <a:solidFill>
                <a:srgbClr val="010000"/>
              </a:solidFill>
            </a:endParaRPr>
          </a:p>
          <a:p>
            <a:r>
              <a:rPr lang="en-US" sz="2000" dirty="0">
                <a:solidFill>
                  <a:schemeClr val="bg1"/>
                </a:solidFill>
              </a:rPr>
              <a:t>Unit 1: </a:t>
            </a:r>
            <a:r>
              <a:rPr lang="en-US" altLang="en-US" sz="2000" dirty="0">
                <a:solidFill>
                  <a:srgbClr val="010000"/>
                </a:solidFill>
              </a:rPr>
              <a:t>Algorithm Basics &amp; Analysis - Space &amp; time complexity</a:t>
            </a:r>
            <a:endParaRPr lang="en-US" sz="2000" dirty="0">
              <a:solidFill>
                <a:schemeClr val="bg1"/>
              </a:solidFill>
            </a:endParaRPr>
          </a:p>
          <a:p>
            <a:endParaRPr lang="en-US" sz="2000" dirty="0">
              <a:solidFill>
                <a:schemeClr val="bg1"/>
              </a:solidFill>
            </a:endParaRPr>
          </a:p>
        </p:txBody>
      </p:sp>
      <p:sp>
        <p:nvSpPr>
          <p:cNvPr id="8" name="TextBox 7"/>
          <p:cNvSpPr txBox="1"/>
          <p:nvPr/>
        </p:nvSpPr>
        <p:spPr>
          <a:xfrm>
            <a:off x="1371600" y="4219448"/>
            <a:ext cx="9331234" cy="1015663"/>
          </a:xfrm>
          <a:prstGeom prst="rect">
            <a:avLst/>
          </a:prstGeom>
          <a:noFill/>
        </p:spPr>
        <p:txBody>
          <a:bodyPr wrap="square" rtlCol="0">
            <a:spAutoFit/>
          </a:bodyPr>
          <a:lstStyle/>
          <a:p>
            <a:r>
              <a:rPr lang="en-US" sz="2000" dirty="0">
                <a:solidFill>
                  <a:schemeClr val="bg1"/>
                </a:solidFill>
              </a:rPr>
              <a:t>Name of the Faculty		: Dr. Anurag Jain</a:t>
            </a:r>
          </a:p>
          <a:p>
            <a:r>
              <a:rPr lang="en-US" sz="2000" dirty="0">
                <a:solidFill>
                  <a:schemeClr val="bg1"/>
                </a:solidFill>
              </a:rPr>
              <a:t>Designation				: Senior </a:t>
            </a:r>
            <a:r>
              <a:rPr lang="en-US" sz="2000">
                <a:solidFill>
                  <a:schemeClr val="bg1"/>
                </a:solidFill>
              </a:rPr>
              <a:t>Associate Professor</a:t>
            </a:r>
            <a:endParaRPr lang="en-US" sz="2000" dirty="0">
              <a:solidFill>
                <a:schemeClr val="bg1"/>
              </a:solidFill>
            </a:endParaRPr>
          </a:p>
          <a:p>
            <a:r>
              <a:rPr lang="en-US" sz="2000" dirty="0">
                <a:solidFill>
                  <a:schemeClr val="bg1"/>
                </a:solidFill>
              </a:rPr>
              <a:t>Email id					: anurag.jain@ddn.upes.ac.in</a:t>
            </a:r>
          </a:p>
        </p:txBody>
      </p:sp>
    </p:spTree>
    <p:extLst>
      <p:ext uri="{BB962C8B-B14F-4D97-AF65-F5344CB8AC3E}">
        <p14:creationId xmlns:p14="http://schemas.microsoft.com/office/powerpoint/2010/main" val="229594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10</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1877437"/>
          </a:xfrm>
          <a:prstGeom prst="rect">
            <a:avLst/>
          </a:prstGeom>
          <a:noFill/>
        </p:spPr>
        <p:txBody>
          <a:bodyPr wrap="square" rtlCol="0">
            <a:spAutoFit/>
          </a:bodyPr>
          <a:lstStyle/>
          <a:p>
            <a:pPr algn="ctr"/>
            <a:r>
              <a:rPr lang="en-US" sz="2800" dirty="0">
                <a:solidFill>
                  <a:schemeClr val="bg1"/>
                </a:solidFill>
              </a:rPr>
              <a:t>An example of Worst, Average, and Best-case Complexity</a:t>
            </a:r>
          </a:p>
          <a:p>
            <a:pPr algn="ctr"/>
            <a:endParaRPr lang="en-US" sz="2800" dirty="0">
              <a:solidFill>
                <a:srgbClr val="010000"/>
              </a:solidFill>
            </a:endParaRPr>
          </a:p>
          <a:p>
            <a:pPr marL="457200" indent="-457200">
              <a:buFont typeface="Arial" panose="020B0604020202020204" pitchFamily="34" charset="0"/>
              <a:buChar char="•"/>
            </a:pPr>
            <a:r>
              <a:rPr lang="en-US" sz="2000" dirty="0">
                <a:solidFill>
                  <a:schemeClr val="bg1"/>
                </a:solidFill>
              </a:rPr>
              <a:t>INPUT: a sequence of x numbers, key to search for.</a:t>
            </a:r>
          </a:p>
          <a:p>
            <a:pPr marL="457200" indent="-457200">
              <a:buFont typeface="Arial" panose="020B0604020202020204" pitchFamily="34" charset="0"/>
              <a:buChar char="•"/>
            </a:pPr>
            <a:r>
              <a:rPr lang="en-US" sz="2000" dirty="0">
                <a:solidFill>
                  <a:schemeClr val="bg1"/>
                </a:solidFill>
              </a:rPr>
              <a:t>OUTPUT:  true if key occurs in the sequence, false otherwise.</a:t>
            </a:r>
          </a:p>
          <a:p>
            <a:pPr marL="457200" indent="-457200">
              <a:buFont typeface="Arial" panose="020B0604020202020204" pitchFamily="34" charset="0"/>
              <a:buChar char="•"/>
            </a:pPr>
            <a:endParaRPr lang="en-US" sz="2000" dirty="0">
              <a:solidFill>
                <a:schemeClr val="bg1"/>
              </a:solidFill>
            </a:endParaRPr>
          </a:p>
        </p:txBody>
      </p:sp>
      <p:pic>
        <p:nvPicPr>
          <p:cNvPr id="2" name="Picture 1"/>
          <p:cNvPicPr>
            <a:picLocks noChangeAspect="1"/>
          </p:cNvPicPr>
          <p:nvPr/>
        </p:nvPicPr>
        <p:blipFill>
          <a:blip r:embed="rId2"/>
          <a:stretch>
            <a:fillRect/>
          </a:stretch>
        </p:blipFill>
        <p:spPr>
          <a:xfrm>
            <a:off x="1371601" y="3026967"/>
            <a:ext cx="7980356" cy="2920237"/>
          </a:xfrm>
          <a:prstGeom prst="rect">
            <a:avLst/>
          </a:prstGeom>
        </p:spPr>
      </p:pic>
    </p:spTree>
    <p:extLst>
      <p:ext uri="{BB962C8B-B14F-4D97-AF65-F5344CB8AC3E}">
        <p14:creationId xmlns:p14="http://schemas.microsoft.com/office/powerpoint/2010/main" val="94764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11</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3724096"/>
          </a:xfrm>
          <a:prstGeom prst="rect">
            <a:avLst/>
          </a:prstGeom>
          <a:noFill/>
        </p:spPr>
        <p:txBody>
          <a:bodyPr wrap="square" rtlCol="0">
            <a:spAutoFit/>
          </a:bodyPr>
          <a:lstStyle/>
          <a:p>
            <a:pPr algn="ctr"/>
            <a:r>
              <a:rPr lang="en-US" sz="2800" dirty="0">
                <a:solidFill>
                  <a:schemeClr val="bg1"/>
                </a:solidFill>
              </a:rPr>
              <a:t>An example of Worst, Average, and Best-case Complexity</a:t>
            </a:r>
          </a:p>
          <a:p>
            <a:pPr algn="ctr"/>
            <a:endParaRPr lang="en-US" sz="2800" dirty="0">
              <a:solidFill>
                <a:srgbClr val="010000"/>
              </a:solidFill>
            </a:endParaRPr>
          </a:p>
          <a:p>
            <a:pPr marL="457200" indent="-457200">
              <a:buFont typeface="Arial" panose="020B0604020202020204" pitchFamily="34" charset="0"/>
              <a:buChar char="•"/>
            </a:pPr>
            <a:r>
              <a:rPr lang="en-US" sz="2000" dirty="0">
                <a:solidFill>
                  <a:schemeClr val="bg1"/>
                </a:solidFill>
              </a:rPr>
              <a:t>Now, the running time ranges between</a:t>
            </a:r>
          </a:p>
          <a:p>
            <a:pPr marL="1371600" lvl="2" indent="-457200">
              <a:buFont typeface="Arial" panose="020B0604020202020204" pitchFamily="34" charset="0"/>
              <a:buChar char="•"/>
            </a:pPr>
            <a:r>
              <a:rPr lang="en-US" sz="2000" dirty="0">
                <a:solidFill>
                  <a:schemeClr val="bg1"/>
                </a:solidFill>
              </a:rPr>
              <a:t>Best Case:1+ 1+ 1 + 1 = 4 </a:t>
            </a:r>
          </a:p>
          <a:p>
            <a:pPr marL="1371600" lvl="2" indent="-457200">
              <a:buFont typeface="Arial" panose="020B0604020202020204" pitchFamily="34" charset="0"/>
              <a:buChar char="•"/>
            </a:pPr>
            <a:r>
              <a:rPr lang="en-US" sz="2000" dirty="0">
                <a:solidFill>
                  <a:schemeClr val="bg1"/>
                </a:solidFill>
              </a:rPr>
              <a:t>Worst Case: 1+ (n+1)+ n + 1 + 1 = 2n+4</a:t>
            </a:r>
          </a:p>
          <a:p>
            <a:pPr marL="1371600" lvl="2" indent="-457200">
              <a:buFont typeface="Arial" panose="020B0604020202020204" pitchFamily="34" charset="0"/>
              <a:buChar char="•"/>
            </a:pPr>
            <a:endParaRPr lang="en-US" sz="2000" dirty="0">
              <a:solidFill>
                <a:schemeClr val="bg1"/>
              </a:solidFill>
            </a:endParaRPr>
          </a:p>
          <a:p>
            <a:pPr marL="457200" indent="-457200" algn="just">
              <a:buFont typeface="Arial" panose="020B0604020202020204" pitchFamily="34" charset="0"/>
              <a:buChar char="•"/>
            </a:pPr>
            <a:r>
              <a:rPr lang="en-US" sz="2000" dirty="0">
                <a:solidFill>
                  <a:schemeClr val="bg1"/>
                </a:solidFill>
              </a:rPr>
              <a:t>If we assume that we search for a random item in the list, on an average, Statements 2 and 3 will be executed n/2 times. Running times of other statements are independent of input.</a:t>
            </a:r>
          </a:p>
          <a:p>
            <a:pPr marL="1371600" lvl="2" indent="-457200" algn="just">
              <a:buFont typeface="Arial" panose="020B0604020202020204" pitchFamily="34" charset="0"/>
              <a:buChar char="•"/>
            </a:pPr>
            <a:r>
              <a:rPr lang="en-US" sz="2000" dirty="0">
                <a:solidFill>
                  <a:schemeClr val="bg1"/>
                </a:solidFill>
              </a:rPr>
              <a:t>Average Case: </a:t>
            </a:r>
            <a:r>
              <a:rPr lang="pt-BR" sz="2000" dirty="0">
                <a:solidFill>
                  <a:schemeClr val="bg1"/>
                </a:solidFill>
              </a:rPr>
              <a:t> 1+ n/2+ n/2 + 1 + 1 = n+3</a:t>
            </a:r>
            <a:endParaRPr lang="en-US" sz="2000" dirty="0">
              <a:solidFill>
                <a:schemeClr val="bg1"/>
              </a:solidFill>
            </a:endParaRPr>
          </a:p>
          <a:p>
            <a:pPr marL="457200" indent="-4572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7549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12</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32412" y="1149530"/>
            <a:ext cx="10371908" cy="4955203"/>
          </a:xfrm>
          <a:prstGeom prst="rect">
            <a:avLst/>
          </a:prstGeom>
          <a:noFill/>
        </p:spPr>
        <p:txBody>
          <a:bodyPr wrap="square" rtlCol="0">
            <a:spAutoFit/>
          </a:bodyPr>
          <a:lstStyle/>
          <a:p>
            <a:pPr algn="ctr"/>
            <a:r>
              <a:rPr lang="en-US" sz="2800" dirty="0">
                <a:solidFill>
                  <a:schemeClr val="bg1"/>
                </a:solidFill>
              </a:rPr>
              <a:t>Order of Growth</a:t>
            </a:r>
          </a:p>
          <a:p>
            <a:pPr algn="ctr"/>
            <a:endParaRPr lang="en-US" sz="2800" dirty="0">
              <a:solidFill>
                <a:srgbClr val="010000"/>
              </a:solidFill>
            </a:endParaRPr>
          </a:p>
          <a:p>
            <a:pPr marL="457200" indent="-457200">
              <a:buFont typeface="Arial" panose="020B0604020202020204" pitchFamily="34" charset="0"/>
              <a:buChar char="•"/>
            </a:pPr>
            <a:r>
              <a:rPr lang="en-US" sz="2000" dirty="0">
                <a:solidFill>
                  <a:schemeClr val="bg1"/>
                </a:solidFill>
              </a:rPr>
              <a:t>Now, our main motive is to calculate the effect of input size on running time performance of the algorithm.</a:t>
            </a:r>
          </a:p>
          <a:p>
            <a:pPr marL="457200" indent="-457200">
              <a:buFont typeface="Arial" panose="020B0604020202020204" pitchFamily="34" charset="0"/>
              <a:buChar char="•"/>
            </a:pPr>
            <a:endParaRPr lang="en-US" sz="2000" dirty="0">
              <a:solidFill>
                <a:schemeClr val="bg1"/>
              </a:solidFill>
            </a:endParaRPr>
          </a:p>
          <a:p>
            <a:pPr marL="457200" indent="-457200">
              <a:buFont typeface="Arial" panose="020B0604020202020204" pitchFamily="34" charset="0"/>
              <a:buChar char="•"/>
            </a:pPr>
            <a:r>
              <a:rPr lang="en-US" sz="2000" dirty="0">
                <a:solidFill>
                  <a:schemeClr val="bg1"/>
                </a:solidFill>
              </a:rPr>
              <a:t>We use Asymptotic notations to express the growth of algorithm.</a:t>
            </a:r>
          </a:p>
          <a:p>
            <a:pPr marL="457200" indent="-457200">
              <a:buFont typeface="Arial" panose="020B0604020202020204" pitchFamily="34" charset="0"/>
              <a:buChar char="•"/>
            </a:pPr>
            <a:endParaRPr lang="en-US" sz="2000" dirty="0">
              <a:solidFill>
                <a:schemeClr val="bg1"/>
              </a:solidFill>
            </a:endParaRPr>
          </a:p>
          <a:p>
            <a:pPr marL="457200" indent="-457200">
              <a:buFont typeface="Arial" panose="020B0604020202020204" pitchFamily="34" charset="0"/>
              <a:buChar char="•"/>
            </a:pPr>
            <a:r>
              <a:rPr lang="en-US" sz="2000" dirty="0">
                <a:solidFill>
                  <a:schemeClr val="bg1"/>
                </a:solidFill>
              </a:rPr>
              <a:t>While expressing the order of growth corresponding to polynomial expression, we ignore the lower order terms and coefficient of higher order term.</a:t>
            </a:r>
          </a:p>
          <a:p>
            <a:pPr marL="914400" lvl="1" indent="-457200">
              <a:buFont typeface="Arial" panose="020B0604020202020204" pitchFamily="34" charset="0"/>
              <a:buChar char="•"/>
            </a:pPr>
            <a:r>
              <a:rPr lang="en-US" sz="2000" dirty="0">
                <a:solidFill>
                  <a:schemeClr val="bg1"/>
                </a:solidFill>
              </a:rPr>
              <a:t>e.g. for the expression 7n</a:t>
            </a:r>
            <a:r>
              <a:rPr lang="en-US" sz="2000" baseline="30000" dirty="0">
                <a:solidFill>
                  <a:schemeClr val="bg1"/>
                </a:solidFill>
              </a:rPr>
              <a:t>5</a:t>
            </a:r>
            <a:r>
              <a:rPr lang="en-US" sz="2000" dirty="0">
                <a:solidFill>
                  <a:schemeClr val="bg1"/>
                </a:solidFill>
              </a:rPr>
              <a:t>+6n</a:t>
            </a:r>
            <a:r>
              <a:rPr lang="en-US" sz="2000" baseline="30000" dirty="0">
                <a:solidFill>
                  <a:schemeClr val="bg1"/>
                </a:solidFill>
              </a:rPr>
              <a:t>3</a:t>
            </a:r>
            <a:r>
              <a:rPr lang="en-US" sz="2000" dirty="0">
                <a:solidFill>
                  <a:schemeClr val="bg1"/>
                </a:solidFill>
              </a:rPr>
              <a:t>+n+10, order of expression will be expressed through n</a:t>
            </a:r>
            <a:r>
              <a:rPr lang="en-US" sz="2000" baseline="30000" dirty="0">
                <a:solidFill>
                  <a:schemeClr val="bg1"/>
                </a:solidFill>
              </a:rPr>
              <a:t>5</a:t>
            </a:r>
          </a:p>
          <a:p>
            <a:pPr marL="457200" indent="-457200">
              <a:buFont typeface="Arial" panose="020B0604020202020204" pitchFamily="34" charset="0"/>
              <a:buChar char="•"/>
            </a:pPr>
            <a:r>
              <a:rPr lang="en-US" sz="2000" dirty="0">
                <a:solidFill>
                  <a:schemeClr val="bg1"/>
                </a:solidFill>
              </a:rPr>
              <a:t>If expression involve polynomial and exponential functions then order of expression will be expresses through exponential function</a:t>
            </a:r>
          </a:p>
          <a:p>
            <a:pPr marL="914400" lvl="1" indent="-457200">
              <a:buFont typeface="Arial" panose="020B0604020202020204" pitchFamily="34" charset="0"/>
              <a:buChar char="•"/>
            </a:pPr>
            <a:r>
              <a:rPr lang="en-US" sz="2000" dirty="0">
                <a:solidFill>
                  <a:schemeClr val="bg1"/>
                </a:solidFill>
              </a:rPr>
              <a:t>e.g. for the expression 2</a:t>
            </a:r>
            <a:r>
              <a:rPr lang="en-US" sz="2000" baseline="30000" dirty="0">
                <a:solidFill>
                  <a:schemeClr val="bg1"/>
                </a:solidFill>
              </a:rPr>
              <a:t>n</a:t>
            </a:r>
            <a:r>
              <a:rPr lang="en-US" sz="2000" dirty="0">
                <a:solidFill>
                  <a:schemeClr val="bg1"/>
                </a:solidFill>
              </a:rPr>
              <a:t>+ 7n</a:t>
            </a:r>
            <a:r>
              <a:rPr lang="en-US" sz="2000" baseline="30000" dirty="0">
                <a:solidFill>
                  <a:schemeClr val="bg1"/>
                </a:solidFill>
              </a:rPr>
              <a:t>5</a:t>
            </a:r>
            <a:r>
              <a:rPr lang="en-US" sz="2000" dirty="0">
                <a:solidFill>
                  <a:schemeClr val="bg1"/>
                </a:solidFill>
              </a:rPr>
              <a:t>+6n</a:t>
            </a:r>
            <a:r>
              <a:rPr lang="en-US" sz="2000" baseline="30000" dirty="0">
                <a:solidFill>
                  <a:schemeClr val="bg1"/>
                </a:solidFill>
              </a:rPr>
              <a:t>3</a:t>
            </a:r>
            <a:r>
              <a:rPr lang="en-US" sz="2000" dirty="0">
                <a:solidFill>
                  <a:schemeClr val="bg1"/>
                </a:solidFill>
              </a:rPr>
              <a:t>+n+10, order of expression will be expressed through 2</a:t>
            </a:r>
            <a:r>
              <a:rPr lang="en-US" sz="2000" baseline="30000" dirty="0">
                <a:solidFill>
                  <a:schemeClr val="bg1"/>
                </a:solidFill>
              </a:rPr>
              <a:t>n</a:t>
            </a:r>
            <a:endParaRPr lang="en-US" sz="2000" dirty="0">
              <a:solidFill>
                <a:schemeClr val="bg1"/>
              </a:solidFill>
            </a:endParaRPr>
          </a:p>
        </p:txBody>
      </p:sp>
    </p:spTree>
    <p:extLst>
      <p:ext uri="{BB962C8B-B14F-4D97-AF65-F5344CB8AC3E}">
        <p14:creationId xmlns:p14="http://schemas.microsoft.com/office/powerpoint/2010/main" val="84312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4154984"/>
          </a:xfrm>
          <a:prstGeom prst="rect">
            <a:avLst/>
          </a:prstGeom>
          <a:noFill/>
        </p:spPr>
        <p:txBody>
          <a:bodyPr wrap="square" rtlCol="0">
            <a:spAutoFit/>
          </a:bodyPr>
          <a:lstStyle/>
          <a:p>
            <a:pPr algn="ctr"/>
            <a:r>
              <a:rPr lang="en-US" sz="2800" dirty="0">
                <a:solidFill>
                  <a:schemeClr val="bg1"/>
                </a:solidFill>
              </a:rPr>
              <a:t>What is an Algorithm?</a:t>
            </a:r>
            <a:br>
              <a:rPr lang="en-US" sz="2800" dirty="0">
                <a:solidFill>
                  <a:schemeClr val="bg1"/>
                </a:solidFill>
              </a:rPr>
            </a:br>
            <a:endParaRPr lang="en-US" sz="2800" dirty="0">
              <a:solidFill>
                <a:srgbClr val="010000"/>
              </a:solidFill>
            </a:endParaRPr>
          </a:p>
          <a:p>
            <a:pPr algn="just"/>
            <a:r>
              <a:rPr lang="en-US" altLang="en-US" sz="2000" dirty="0">
                <a:solidFill>
                  <a:srgbClr val="010000"/>
                </a:solidFill>
              </a:rPr>
              <a:t>Algorithm is finite set of instructions which if executed will accomplish a specific task. </a:t>
            </a:r>
          </a:p>
          <a:p>
            <a:pPr algn="just"/>
            <a:endParaRPr lang="en-US" altLang="en-US" sz="2000" dirty="0">
              <a:solidFill>
                <a:srgbClr val="010000"/>
              </a:solidFill>
            </a:endParaRPr>
          </a:p>
          <a:p>
            <a:pPr algn="just"/>
            <a:r>
              <a:rPr lang="en-US" altLang="en-US" sz="2000" dirty="0">
                <a:solidFill>
                  <a:srgbClr val="010000"/>
                </a:solidFill>
              </a:rPr>
              <a:t>Essential characteristics which an algorithm must possess are:</a:t>
            </a:r>
          </a:p>
          <a:p>
            <a:pPr marL="914400" lvl="1" indent="-457200" algn="just">
              <a:buFont typeface="Arial" panose="020B0604020202020204" pitchFamily="34" charset="0"/>
              <a:buChar char="•"/>
            </a:pPr>
            <a:r>
              <a:rPr lang="en-US" sz="2000" dirty="0">
                <a:solidFill>
                  <a:srgbClr val="010000"/>
                </a:solidFill>
              </a:rPr>
              <a:t>Input</a:t>
            </a:r>
          </a:p>
          <a:p>
            <a:pPr marL="914400" lvl="1" indent="-457200" algn="just">
              <a:buFont typeface="Arial" panose="020B0604020202020204" pitchFamily="34" charset="0"/>
              <a:buChar char="•"/>
            </a:pPr>
            <a:r>
              <a:rPr lang="en-US" sz="2000" dirty="0">
                <a:solidFill>
                  <a:srgbClr val="010000"/>
                </a:solidFill>
              </a:rPr>
              <a:t>Output</a:t>
            </a:r>
          </a:p>
          <a:p>
            <a:pPr marL="914400" lvl="1" indent="-457200" algn="just">
              <a:buFont typeface="Arial" panose="020B0604020202020204" pitchFamily="34" charset="0"/>
              <a:buChar char="•"/>
            </a:pPr>
            <a:r>
              <a:rPr lang="en-US" sz="2000" dirty="0">
                <a:solidFill>
                  <a:srgbClr val="010000"/>
                </a:solidFill>
              </a:rPr>
              <a:t>Definiteness</a:t>
            </a:r>
          </a:p>
          <a:p>
            <a:pPr marL="914400" lvl="1" indent="-457200" algn="just">
              <a:buFont typeface="Arial" panose="020B0604020202020204" pitchFamily="34" charset="0"/>
              <a:buChar char="•"/>
            </a:pPr>
            <a:r>
              <a:rPr lang="en-US" sz="2000" dirty="0">
                <a:solidFill>
                  <a:srgbClr val="010000"/>
                </a:solidFill>
              </a:rPr>
              <a:t>Finiteness</a:t>
            </a:r>
          </a:p>
          <a:p>
            <a:pPr marL="914400" lvl="1" indent="-457200" algn="just">
              <a:buFont typeface="Arial" panose="020B0604020202020204" pitchFamily="34" charset="0"/>
              <a:buChar char="•"/>
            </a:pPr>
            <a:r>
              <a:rPr lang="en-US" sz="2000" dirty="0">
                <a:solidFill>
                  <a:srgbClr val="010000"/>
                </a:solidFill>
              </a:rPr>
              <a:t>Effectiveness</a:t>
            </a:r>
            <a:endParaRPr lang="en-US" sz="20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298598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3</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2308324"/>
          </a:xfrm>
          <a:prstGeom prst="rect">
            <a:avLst/>
          </a:prstGeom>
          <a:noFill/>
        </p:spPr>
        <p:txBody>
          <a:bodyPr wrap="square" rtlCol="0">
            <a:spAutoFit/>
          </a:bodyPr>
          <a:lstStyle/>
          <a:p>
            <a:pPr algn="ctr"/>
            <a:r>
              <a:rPr lang="en-US" sz="2800" dirty="0">
                <a:solidFill>
                  <a:schemeClr val="bg1"/>
                </a:solidFill>
              </a:rPr>
              <a:t>What is an Algorithm?</a:t>
            </a:r>
            <a:br>
              <a:rPr lang="en-US" sz="2800" dirty="0">
                <a:solidFill>
                  <a:schemeClr val="bg1"/>
                </a:solidFill>
              </a:rPr>
            </a:br>
            <a:endParaRPr lang="en-US" sz="2800" dirty="0">
              <a:solidFill>
                <a:srgbClr val="010000"/>
              </a:solidFill>
            </a:endParaRPr>
          </a:p>
          <a:p>
            <a:pPr algn="just"/>
            <a:r>
              <a:rPr lang="en-US" altLang="en-US" sz="2000" dirty="0">
                <a:solidFill>
                  <a:srgbClr val="010000"/>
                </a:solidFill>
              </a:rPr>
              <a:t>Example:  sorting</a:t>
            </a:r>
          </a:p>
          <a:p>
            <a:pPr marL="914400" lvl="1" indent="-457200" algn="just">
              <a:buFont typeface="Arial" panose="020B0604020202020204" pitchFamily="34" charset="0"/>
              <a:buChar char="•"/>
            </a:pPr>
            <a:r>
              <a:rPr lang="en-US" altLang="en-US" sz="2000" dirty="0">
                <a:solidFill>
                  <a:srgbClr val="010000"/>
                </a:solidFill>
              </a:rPr>
              <a:t>input:  A sequence of numbers.</a:t>
            </a:r>
          </a:p>
          <a:p>
            <a:pPr marL="914400" lvl="1" indent="-457200" algn="just">
              <a:buFont typeface="Arial" panose="020B0604020202020204" pitchFamily="34" charset="0"/>
              <a:buChar char="•"/>
            </a:pPr>
            <a:r>
              <a:rPr lang="en-US" altLang="en-US" sz="2000" dirty="0">
                <a:solidFill>
                  <a:srgbClr val="010000"/>
                </a:solidFill>
              </a:rPr>
              <a:t>output:  An ordered permutation of the input.</a:t>
            </a:r>
          </a:p>
          <a:p>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2379487" y="3993379"/>
            <a:ext cx="6840305" cy="932769"/>
          </a:xfrm>
          <a:prstGeom prst="rect">
            <a:avLst/>
          </a:prstGeom>
        </p:spPr>
      </p:pic>
    </p:spTree>
    <p:extLst>
      <p:ext uri="{BB962C8B-B14F-4D97-AF65-F5344CB8AC3E}">
        <p14:creationId xmlns:p14="http://schemas.microsoft.com/office/powerpoint/2010/main" val="26955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4</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2062103"/>
          </a:xfrm>
          <a:prstGeom prst="rect">
            <a:avLst/>
          </a:prstGeom>
          <a:noFill/>
        </p:spPr>
        <p:txBody>
          <a:bodyPr wrap="square" rtlCol="0">
            <a:spAutoFit/>
          </a:bodyPr>
          <a:lstStyle/>
          <a:p>
            <a:pPr algn="ctr"/>
            <a:r>
              <a:rPr lang="en-US" sz="2800" dirty="0">
                <a:solidFill>
                  <a:schemeClr val="bg1"/>
                </a:solidFill>
              </a:rPr>
              <a:t>Algorithm vs Pseudocode</a:t>
            </a:r>
            <a:endParaRPr lang="en-US" sz="2800" dirty="0">
              <a:solidFill>
                <a:srgbClr val="010000"/>
              </a:solidFill>
            </a:endParaRPr>
          </a:p>
          <a:p>
            <a:pPr algn="just"/>
            <a:endParaRPr lang="en-US" altLang="en-US" sz="2000" dirty="0">
              <a:solidFill>
                <a:srgbClr val="010000"/>
              </a:solidFill>
            </a:endParaRPr>
          </a:p>
          <a:p>
            <a:pPr algn="just"/>
            <a:r>
              <a:rPr lang="en-US" altLang="en-US" sz="2000" dirty="0">
                <a:solidFill>
                  <a:srgbClr val="010000"/>
                </a:solidFill>
              </a:rPr>
              <a:t>An algorithm and pseudocode are both tools used in the field of computer science to describe and design processes or procedures for solving problems. However, they serve different purposes and have distinct characteristics.</a:t>
            </a:r>
          </a:p>
          <a:p>
            <a:pPr algn="just"/>
            <a:endParaRPr lang="en-US" altLang="en-US" sz="2000" dirty="0">
              <a:solidFill>
                <a:srgbClr val="010000"/>
              </a:solidFill>
            </a:endParaRPr>
          </a:p>
        </p:txBody>
      </p:sp>
    </p:spTree>
    <p:extLst>
      <p:ext uri="{BB962C8B-B14F-4D97-AF65-F5344CB8AC3E}">
        <p14:creationId xmlns:p14="http://schemas.microsoft.com/office/powerpoint/2010/main" val="78988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5</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3908762"/>
          </a:xfrm>
          <a:prstGeom prst="rect">
            <a:avLst/>
          </a:prstGeom>
          <a:noFill/>
        </p:spPr>
        <p:txBody>
          <a:bodyPr wrap="square" rtlCol="0">
            <a:spAutoFit/>
          </a:bodyPr>
          <a:lstStyle/>
          <a:p>
            <a:pPr algn="ctr"/>
            <a:r>
              <a:rPr lang="en-US" sz="2800" dirty="0">
                <a:solidFill>
                  <a:schemeClr val="bg1"/>
                </a:solidFill>
              </a:rPr>
              <a:t>Algorithm vs Pseudocode</a:t>
            </a:r>
            <a:endParaRPr lang="en-US" sz="2800" dirty="0">
              <a:solidFill>
                <a:srgbClr val="010000"/>
              </a:solidFill>
            </a:endParaRPr>
          </a:p>
          <a:p>
            <a:pPr algn="just"/>
            <a:endParaRPr lang="en-US" altLang="en-US" sz="2000" dirty="0">
              <a:solidFill>
                <a:srgbClr val="010000"/>
              </a:solidFill>
            </a:endParaRPr>
          </a:p>
          <a:p>
            <a:pPr algn="just"/>
            <a:r>
              <a:rPr lang="en-US" altLang="en-US" sz="2000" dirty="0">
                <a:solidFill>
                  <a:srgbClr val="010000"/>
                </a:solidFill>
              </a:rPr>
              <a:t>Algorithm:</a:t>
            </a:r>
          </a:p>
          <a:p>
            <a:pPr marL="342900" indent="-342900" algn="just">
              <a:buFont typeface="Arial" panose="020B0604020202020204" pitchFamily="34" charset="0"/>
              <a:buChar char="•"/>
            </a:pPr>
            <a:r>
              <a:rPr lang="en-US" altLang="en-US" sz="2000" dirty="0">
                <a:solidFill>
                  <a:srgbClr val="010000"/>
                </a:solidFill>
              </a:rPr>
              <a:t>An algorithm is a step-by-step, well-defined set of instructions or rules that outlines how to solve a specific problem or perform a particular task. </a:t>
            </a:r>
          </a:p>
          <a:p>
            <a:pPr marL="342900" indent="-342900" algn="just">
              <a:buFont typeface="Arial" panose="020B0604020202020204" pitchFamily="34" charset="0"/>
              <a:buChar char="•"/>
            </a:pPr>
            <a:r>
              <a:rPr lang="en-US" altLang="en-US" sz="2000" dirty="0">
                <a:solidFill>
                  <a:srgbClr val="010000"/>
                </a:solidFill>
              </a:rPr>
              <a:t>It is a high-level description of the solution in a structured and systematic manner. </a:t>
            </a:r>
          </a:p>
          <a:p>
            <a:pPr marL="342900" indent="-342900" algn="just">
              <a:buFont typeface="Arial" panose="020B0604020202020204" pitchFamily="34" charset="0"/>
              <a:buChar char="•"/>
            </a:pPr>
            <a:r>
              <a:rPr lang="en-US" altLang="en-US" sz="2000" dirty="0">
                <a:solidFill>
                  <a:srgbClr val="010000"/>
                </a:solidFill>
              </a:rPr>
              <a:t>Algorithms are usually independent of any programming language or implementation details, focusing on the logic and methodology behind solving the problem. </a:t>
            </a:r>
          </a:p>
          <a:p>
            <a:pPr marL="342900" indent="-342900" algn="just">
              <a:buFont typeface="Arial" panose="020B0604020202020204" pitchFamily="34" charset="0"/>
              <a:buChar char="•"/>
            </a:pPr>
            <a:r>
              <a:rPr lang="en-US" altLang="en-US" sz="2000" dirty="0">
                <a:solidFill>
                  <a:srgbClr val="010000"/>
                </a:solidFill>
              </a:rPr>
              <a:t>They provide a clear and precise representation of the solution's logic.</a:t>
            </a:r>
          </a:p>
          <a:p>
            <a:pPr algn="just"/>
            <a:endParaRPr lang="en-US" altLang="en-US" sz="2000" dirty="0">
              <a:solidFill>
                <a:srgbClr val="010000"/>
              </a:solidFill>
            </a:endParaRPr>
          </a:p>
        </p:txBody>
      </p:sp>
    </p:spTree>
    <p:extLst>
      <p:ext uri="{BB962C8B-B14F-4D97-AF65-F5344CB8AC3E}">
        <p14:creationId xmlns:p14="http://schemas.microsoft.com/office/powerpoint/2010/main" val="320664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6</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3908762"/>
          </a:xfrm>
          <a:prstGeom prst="rect">
            <a:avLst/>
          </a:prstGeom>
          <a:noFill/>
        </p:spPr>
        <p:txBody>
          <a:bodyPr wrap="square" rtlCol="0">
            <a:spAutoFit/>
          </a:bodyPr>
          <a:lstStyle/>
          <a:p>
            <a:pPr algn="ctr"/>
            <a:r>
              <a:rPr lang="en-US" sz="2800" dirty="0">
                <a:solidFill>
                  <a:schemeClr val="bg1"/>
                </a:solidFill>
              </a:rPr>
              <a:t>Algorithm vs Pseudocode</a:t>
            </a:r>
            <a:endParaRPr lang="en-US" sz="2800" dirty="0">
              <a:solidFill>
                <a:srgbClr val="010000"/>
              </a:solidFill>
            </a:endParaRPr>
          </a:p>
          <a:p>
            <a:pPr algn="just"/>
            <a:endParaRPr lang="en-US" altLang="en-US" sz="2000" dirty="0">
              <a:solidFill>
                <a:srgbClr val="010000"/>
              </a:solidFill>
            </a:endParaRPr>
          </a:p>
          <a:p>
            <a:pPr algn="just"/>
            <a:r>
              <a:rPr lang="en-US" altLang="en-US" sz="2000" dirty="0">
                <a:solidFill>
                  <a:srgbClr val="010000"/>
                </a:solidFill>
              </a:rPr>
              <a:t>Pseudocode:</a:t>
            </a:r>
          </a:p>
          <a:p>
            <a:pPr marL="342900" indent="-342900" algn="just">
              <a:buFont typeface="Arial" panose="020B0604020202020204" pitchFamily="34" charset="0"/>
              <a:buChar char="•"/>
            </a:pPr>
            <a:r>
              <a:rPr lang="en-US" altLang="en-US" sz="2000" dirty="0">
                <a:solidFill>
                  <a:srgbClr val="010000"/>
                </a:solidFill>
              </a:rPr>
              <a:t>Pseudocode, on the other hand, is an informal and human-readable representation of an algorithm. </a:t>
            </a:r>
          </a:p>
          <a:p>
            <a:pPr marL="342900" indent="-342900" algn="just">
              <a:buFont typeface="Arial" panose="020B0604020202020204" pitchFamily="34" charset="0"/>
              <a:buChar char="•"/>
            </a:pPr>
            <a:r>
              <a:rPr lang="en-US" altLang="en-US" sz="2000" dirty="0">
                <a:solidFill>
                  <a:srgbClr val="010000"/>
                </a:solidFill>
              </a:rPr>
              <a:t>It uses a mix of natural language and programming-like constructs to describe the logic of an algorithm without adhering to the strict syntax of a programming language. </a:t>
            </a:r>
          </a:p>
          <a:p>
            <a:pPr marL="342900" indent="-342900" algn="just">
              <a:buFont typeface="Arial" panose="020B0604020202020204" pitchFamily="34" charset="0"/>
              <a:buChar char="•"/>
            </a:pPr>
            <a:r>
              <a:rPr lang="en-US" altLang="en-US" sz="2000" dirty="0">
                <a:solidFill>
                  <a:srgbClr val="010000"/>
                </a:solidFill>
              </a:rPr>
              <a:t>Pseudocode is meant to bridge the gap between human understanding and actual code implementation</a:t>
            </a:r>
            <a:r>
              <a:rPr lang="en-US" altLang="en-US" sz="2000">
                <a:solidFill>
                  <a:srgbClr val="010000"/>
                </a:solidFill>
              </a:rPr>
              <a:t>. </a:t>
            </a:r>
          </a:p>
          <a:p>
            <a:pPr marL="342900" indent="-342900" algn="just">
              <a:buFont typeface="Arial" panose="020B0604020202020204" pitchFamily="34" charset="0"/>
              <a:buChar char="•"/>
            </a:pPr>
            <a:r>
              <a:rPr lang="en-US" altLang="en-US" sz="2000">
                <a:solidFill>
                  <a:srgbClr val="010000"/>
                </a:solidFill>
              </a:rPr>
              <a:t>It </a:t>
            </a:r>
            <a:r>
              <a:rPr lang="en-US" altLang="en-US" sz="2000" dirty="0">
                <a:solidFill>
                  <a:srgbClr val="010000"/>
                </a:solidFill>
              </a:rPr>
              <a:t>allows developers to sketch out the logic of an algorithm before writing the actual code.</a:t>
            </a:r>
            <a:endParaRPr lang="en-US" sz="2800" dirty="0">
              <a:solidFill>
                <a:schemeClr val="bg1"/>
              </a:solidFill>
            </a:endParaRPr>
          </a:p>
        </p:txBody>
      </p:sp>
    </p:spTree>
    <p:extLst>
      <p:ext uri="{BB962C8B-B14F-4D97-AF65-F5344CB8AC3E}">
        <p14:creationId xmlns:p14="http://schemas.microsoft.com/office/powerpoint/2010/main" val="110846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7</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4154984"/>
          </a:xfrm>
          <a:prstGeom prst="rect">
            <a:avLst/>
          </a:prstGeom>
          <a:noFill/>
        </p:spPr>
        <p:txBody>
          <a:bodyPr wrap="square" rtlCol="0">
            <a:spAutoFit/>
          </a:bodyPr>
          <a:lstStyle/>
          <a:p>
            <a:pPr algn="ctr"/>
            <a:r>
              <a:rPr lang="en-US" sz="2800" dirty="0">
                <a:solidFill>
                  <a:schemeClr val="bg1"/>
                </a:solidFill>
              </a:rPr>
              <a:t>Algorithm Analysis</a:t>
            </a:r>
          </a:p>
          <a:p>
            <a:pPr algn="ctr"/>
            <a:endParaRPr lang="en-US" sz="2800" dirty="0">
              <a:solidFill>
                <a:srgbClr val="010000"/>
              </a:solidFill>
            </a:endParaRPr>
          </a:p>
          <a:p>
            <a:pPr marL="457200" indent="-457200" algn="just">
              <a:buFont typeface="Arial" panose="020B0604020202020204" pitchFamily="34" charset="0"/>
              <a:buChar char="•"/>
            </a:pPr>
            <a:r>
              <a:rPr lang="en-US" altLang="en-US" sz="2000" dirty="0">
                <a:solidFill>
                  <a:srgbClr val="010000"/>
                </a:solidFill>
              </a:rPr>
              <a:t>Determining performance characteristics- means predicting the resource requirements</a:t>
            </a:r>
          </a:p>
          <a:p>
            <a:pPr marL="914400" lvl="1" indent="-457200" algn="just">
              <a:buFont typeface="Arial" panose="020B0604020202020204" pitchFamily="34" charset="0"/>
              <a:buChar char="•"/>
            </a:pPr>
            <a:r>
              <a:rPr lang="en-US" altLang="en-US" sz="2000" dirty="0">
                <a:solidFill>
                  <a:srgbClr val="010000"/>
                </a:solidFill>
              </a:rPr>
              <a:t>Time, memory, communication bandwidth etc.</a:t>
            </a:r>
          </a:p>
          <a:p>
            <a:pPr marL="914400" lvl="1" indent="-457200" algn="just">
              <a:buFont typeface="Arial" panose="020B0604020202020204" pitchFamily="34" charset="0"/>
              <a:buChar char="•"/>
            </a:pPr>
            <a:r>
              <a:rPr lang="en-US" altLang="en-US" sz="2000" dirty="0">
                <a:solidFill>
                  <a:srgbClr val="010000"/>
                </a:solidFill>
              </a:rPr>
              <a:t>Computation time (running time) is of primary concern.</a:t>
            </a:r>
          </a:p>
          <a:p>
            <a:pPr marL="914400" lvl="1" indent="-457200" algn="just">
              <a:buFont typeface="Arial" panose="020B0604020202020204" pitchFamily="34" charset="0"/>
              <a:buChar char="•"/>
            </a:pPr>
            <a:endParaRPr lang="en-US" altLang="en-US" sz="2000" dirty="0">
              <a:solidFill>
                <a:srgbClr val="010000"/>
              </a:solidFill>
            </a:endParaRPr>
          </a:p>
          <a:p>
            <a:pPr marL="457200" indent="-457200" algn="just">
              <a:buFont typeface="Arial" panose="020B0604020202020204" pitchFamily="34" charset="0"/>
              <a:buChar char="•"/>
            </a:pPr>
            <a:r>
              <a:rPr lang="en-US" altLang="en-US" sz="2000" dirty="0">
                <a:solidFill>
                  <a:srgbClr val="010000"/>
                </a:solidFill>
              </a:rPr>
              <a:t>Why analyze algorithms</a:t>
            </a:r>
          </a:p>
          <a:p>
            <a:pPr marL="914400" lvl="1" indent="-457200" algn="just">
              <a:buFont typeface="Arial" panose="020B0604020202020204" pitchFamily="34" charset="0"/>
              <a:buChar char="•"/>
            </a:pPr>
            <a:r>
              <a:rPr lang="en-US" sz="2000" dirty="0">
                <a:solidFill>
                  <a:srgbClr val="010000"/>
                </a:solidFill>
              </a:rPr>
              <a:t>Choose the most efficient of several possible algorithms for the same problem.</a:t>
            </a:r>
          </a:p>
          <a:p>
            <a:pPr marL="914400" lvl="1" indent="-457200" algn="just">
              <a:buFont typeface="Arial" panose="020B0604020202020204" pitchFamily="34" charset="0"/>
              <a:buChar char="•"/>
            </a:pPr>
            <a:r>
              <a:rPr lang="en-US" sz="2000" dirty="0">
                <a:solidFill>
                  <a:srgbClr val="010000"/>
                </a:solidFill>
              </a:rPr>
              <a:t>Is the algorithm optimal (best in some sense) – Is something better possible</a:t>
            </a:r>
          </a:p>
          <a:p>
            <a:endParaRPr lang="en-US" sz="2800" dirty="0">
              <a:solidFill>
                <a:schemeClr val="bg1"/>
              </a:solidFill>
            </a:endParaRPr>
          </a:p>
        </p:txBody>
      </p:sp>
    </p:spTree>
    <p:extLst>
      <p:ext uri="{BB962C8B-B14F-4D97-AF65-F5344CB8AC3E}">
        <p14:creationId xmlns:p14="http://schemas.microsoft.com/office/powerpoint/2010/main" val="342768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8</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2492990"/>
          </a:xfrm>
          <a:prstGeom prst="rect">
            <a:avLst/>
          </a:prstGeom>
          <a:noFill/>
        </p:spPr>
        <p:txBody>
          <a:bodyPr wrap="square" rtlCol="0">
            <a:spAutoFit/>
          </a:bodyPr>
          <a:lstStyle/>
          <a:p>
            <a:pPr algn="ctr"/>
            <a:r>
              <a:rPr lang="en-US" sz="2800" dirty="0">
                <a:solidFill>
                  <a:schemeClr val="bg1"/>
                </a:solidFill>
              </a:rPr>
              <a:t>Algorithm Analysis</a:t>
            </a:r>
          </a:p>
          <a:p>
            <a:pPr algn="ctr"/>
            <a:endParaRPr lang="en-US" sz="2800" dirty="0">
              <a:solidFill>
                <a:srgbClr val="010000"/>
              </a:solidFill>
            </a:endParaRPr>
          </a:p>
          <a:p>
            <a:pPr marL="457200" indent="-457200">
              <a:buFont typeface="Arial" panose="020B0604020202020204" pitchFamily="34" charset="0"/>
              <a:buChar char="•"/>
            </a:pPr>
            <a:r>
              <a:rPr lang="en-US" sz="2000" dirty="0">
                <a:solidFill>
                  <a:schemeClr val="bg1"/>
                </a:solidFill>
              </a:rPr>
              <a:t>Performance of an algorithm is analyzed by calculating the </a:t>
            </a:r>
            <a:r>
              <a:rPr lang="en-US" sz="2000" b="1" dirty="0">
                <a:solidFill>
                  <a:schemeClr val="bg1"/>
                </a:solidFill>
              </a:rPr>
              <a:t>Running time complexity</a:t>
            </a:r>
            <a:r>
              <a:rPr lang="en-US" sz="2000" dirty="0">
                <a:solidFill>
                  <a:schemeClr val="bg1"/>
                </a:solidFill>
              </a:rPr>
              <a:t> of the algorithm.</a:t>
            </a:r>
          </a:p>
          <a:p>
            <a:pPr marL="457200" indent="-457200">
              <a:buFont typeface="Arial" panose="020B0604020202020204" pitchFamily="34" charset="0"/>
              <a:buChar char="•"/>
            </a:pPr>
            <a:endParaRPr lang="en-US" sz="2000" dirty="0">
              <a:solidFill>
                <a:schemeClr val="bg1"/>
              </a:solidFill>
            </a:endParaRPr>
          </a:p>
          <a:p>
            <a:pPr marL="457200" indent="-457200">
              <a:buFont typeface="Arial" panose="020B0604020202020204" pitchFamily="34" charset="0"/>
              <a:buChar char="•"/>
            </a:pPr>
            <a:r>
              <a:rPr lang="en-US" sz="2000" dirty="0">
                <a:solidFill>
                  <a:schemeClr val="bg1"/>
                </a:solidFill>
              </a:rPr>
              <a:t>Running time complexity is denoted by </a:t>
            </a:r>
            <a:r>
              <a:rPr lang="en-US" sz="2000" b="1" dirty="0">
                <a:solidFill>
                  <a:schemeClr val="bg1"/>
                </a:solidFill>
              </a:rPr>
              <a:t>number of steps required for the execution</a:t>
            </a:r>
            <a:r>
              <a:rPr lang="en-US" sz="2000" dirty="0">
                <a:solidFill>
                  <a:schemeClr val="bg1"/>
                </a:solidFill>
              </a:rPr>
              <a:t> of the algorithm for a particular </a:t>
            </a:r>
            <a:r>
              <a:rPr lang="en-US" sz="2000" b="1" dirty="0">
                <a:solidFill>
                  <a:schemeClr val="bg1"/>
                </a:solidFill>
              </a:rPr>
              <a:t>size of input</a:t>
            </a:r>
          </a:p>
        </p:txBody>
      </p:sp>
    </p:spTree>
    <p:extLst>
      <p:ext uri="{BB962C8B-B14F-4D97-AF65-F5344CB8AC3E}">
        <p14:creationId xmlns:p14="http://schemas.microsoft.com/office/powerpoint/2010/main" val="382137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8/18/2023</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9</a:t>
            </a:fld>
            <a:endParaRPr lang="en-US" sz="1000" dirty="0"/>
          </a:p>
        </p:txBody>
      </p:sp>
      <p:sp>
        <p:nvSpPr>
          <p:cNvPr id="6" name="Footer Placeholder 5"/>
          <p:cNvSpPr>
            <a:spLocks noGrp="1"/>
          </p:cNvSpPr>
          <p:nvPr>
            <p:ph type="ftr" sz="quarter" idx="11"/>
          </p:nvPr>
        </p:nvSpPr>
        <p:spPr/>
        <p:txBody>
          <a:bodyPr/>
          <a:lstStyle/>
          <a:p>
            <a:pPr algn="ctr"/>
            <a:r>
              <a:rPr lang="en-US" dirty="0"/>
              <a:t>Department of Virtualization</a:t>
            </a:r>
          </a:p>
        </p:txBody>
      </p:sp>
      <p:sp>
        <p:nvSpPr>
          <p:cNvPr id="7" name="TextBox 6"/>
          <p:cNvSpPr txBox="1"/>
          <p:nvPr/>
        </p:nvSpPr>
        <p:spPr>
          <a:xfrm>
            <a:off x="1371601" y="1149530"/>
            <a:ext cx="10371908" cy="4647426"/>
          </a:xfrm>
          <a:prstGeom prst="rect">
            <a:avLst/>
          </a:prstGeom>
          <a:noFill/>
        </p:spPr>
        <p:txBody>
          <a:bodyPr wrap="square" rtlCol="0">
            <a:spAutoFit/>
          </a:bodyPr>
          <a:lstStyle/>
          <a:p>
            <a:pPr algn="ctr"/>
            <a:r>
              <a:rPr lang="en-US" sz="2800" dirty="0">
                <a:solidFill>
                  <a:schemeClr val="bg1"/>
                </a:solidFill>
              </a:rPr>
              <a:t>Worst, Average, and Best-case Complexity</a:t>
            </a:r>
          </a:p>
          <a:p>
            <a:pPr algn="ctr"/>
            <a:endParaRPr lang="en-US" sz="2800" dirty="0">
              <a:solidFill>
                <a:srgbClr val="010000"/>
              </a:solidFill>
            </a:endParaRPr>
          </a:p>
          <a:p>
            <a:pPr marL="457200" indent="-457200">
              <a:buFont typeface="Arial" panose="020B0604020202020204" pitchFamily="34" charset="0"/>
              <a:buChar char="•"/>
            </a:pPr>
            <a:r>
              <a:rPr lang="en-US" sz="2000" dirty="0">
                <a:solidFill>
                  <a:schemeClr val="bg1"/>
                </a:solidFill>
              </a:rPr>
              <a:t>Worst-case Complexity</a:t>
            </a:r>
          </a:p>
          <a:p>
            <a:pPr marL="914400" lvl="1" indent="-457200">
              <a:buFont typeface="Arial" panose="020B0604020202020204" pitchFamily="34" charset="0"/>
              <a:buChar char="•"/>
            </a:pPr>
            <a:r>
              <a:rPr lang="en-US" sz="2000" dirty="0">
                <a:solidFill>
                  <a:schemeClr val="bg1"/>
                </a:solidFill>
              </a:rPr>
              <a:t>Maximum steps the algorithm takes for any possible input.</a:t>
            </a:r>
          </a:p>
          <a:p>
            <a:pPr marL="914400" lvl="1" indent="-457200">
              <a:buFont typeface="Arial" panose="020B0604020202020204" pitchFamily="34" charset="0"/>
              <a:buChar char="•"/>
            </a:pPr>
            <a:r>
              <a:rPr lang="en-US" sz="2000" dirty="0">
                <a:solidFill>
                  <a:schemeClr val="bg1"/>
                </a:solidFill>
              </a:rPr>
              <a:t>Most tractable measure</a:t>
            </a:r>
          </a:p>
          <a:p>
            <a:pPr lvl="1"/>
            <a:endParaRPr lang="en-US" sz="2000" dirty="0">
              <a:solidFill>
                <a:schemeClr val="bg1"/>
              </a:solidFill>
            </a:endParaRPr>
          </a:p>
          <a:p>
            <a:pPr marL="457200" indent="-457200">
              <a:buFont typeface="Arial" panose="020B0604020202020204" pitchFamily="34" charset="0"/>
              <a:buChar char="•"/>
            </a:pPr>
            <a:r>
              <a:rPr lang="en-US" sz="2000" dirty="0">
                <a:solidFill>
                  <a:schemeClr val="bg1"/>
                </a:solidFill>
              </a:rPr>
              <a:t>Average-case Complexity</a:t>
            </a:r>
          </a:p>
          <a:p>
            <a:pPr marL="914400" lvl="1" indent="-457200" algn="just">
              <a:buFont typeface="Arial" panose="020B0604020202020204" pitchFamily="34" charset="0"/>
              <a:buChar char="•"/>
            </a:pPr>
            <a:r>
              <a:rPr lang="en-US" sz="2000" dirty="0">
                <a:solidFill>
                  <a:schemeClr val="bg1"/>
                </a:solidFill>
              </a:rPr>
              <a:t>Average of the running times of all possible inputs.</a:t>
            </a:r>
          </a:p>
          <a:p>
            <a:pPr marL="914400" lvl="1" indent="-457200" algn="just">
              <a:buFont typeface="Arial" panose="020B0604020202020204" pitchFamily="34" charset="0"/>
              <a:buChar char="•"/>
            </a:pPr>
            <a:r>
              <a:rPr lang="en-US" sz="2000" dirty="0">
                <a:solidFill>
                  <a:schemeClr val="bg1"/>
                </a:solidFill>
              </a:rPr>
              <a:t>Demands a definition of probability of each input, which is usually difficult to provide and to analyze.</a:t>
            </a:r>
          </a:p>
          <a:p>
            <a:pPr marL="914400" lvl="1" indent="-457200" algn="just">
              <a:buFont typeface="Arial" panose="020B0604020202020204" pitchFamily="34" charset="0"/>
              <a:buChar char="•"/>
            </a:pPr>
            <a:endParaRPr lang="en-US" sz="2000" dirty="0">
              <a:solidFill>
                <a:schemeClr val="bg1"/>
              </a:solidFill>
            </a:endParaRPr>
          </a:p>
          <a:p>
            <a:pPr marL="457200" indent="-457200">
              <a:buFont typeface="Arial" panose="020B0604020202020204" pitchFamily="34" charset="0"/>
              <a:buChar char="•"/>
            </a:pPr>
            <a:r>
              <a:rPr lang="en-US" sz="2000" dirty="0">
                <a:solidFill>
                  <a:schemeClr val="bg1"/>
                </a:solidFill>
              </a:rPr>
              <a:t>Best-case Complexity</a:t>
            </a:r>
          </a:p>
          <a:p>
            <a:pPr marL="914400" lvl="1" indent="-457200">
              <a:buFont typeface="Arial" panose="020B0604020202020204" pitchFamily="34" charset="0"/>
              <a:buChar char="•"/>
            </a:pPr>
            <a:r>
              <a:rPr lang="en-US" sz="2000" dirty="0">
                <a:solidFill>
                  <a:schemeClr val="bg1"/>
                </a:solidFill>
              </a:rPr>
              <a:t>Minimum number of steps for any possible input.</a:t>
            </a:r>
          </a:p>
          <a:p>
            <a:pPr marL="914400" lvl="1" indent="-457200">
              <a:buFont typeface="Arial" panose="020B0604020202020204" pitchFamily="34" charset="0"/>
              <a:buChar char="•"/>
            </a:pPr>
            <a:r>
              <a:rPr lang="en-US" sz="2000" dirty="0">
                <a:solidFill>
                  <a:schemeClr val="bg1"/>
                </a:solidFill>
              </a:rPr>
              <a:t>Not a useful measure</a:t>
            </a:r>
          </a:p>
        </p:txBody>
      </p:sp>
    </p:spTree>
    <p:extLst>
      <p:ext uri="{BB962C8B-B14F-4D97-AF65-F5344CB8AC3E}">
        <p14:creationId xmlns:p14="http://schemas.microsoft.com/office/powerpoint/2010/main" val="3723238635"/>
      </p:ext>
    </p:extLst>
  </p:cSld>
  <p:clrMapOvr>
    <a:masterClrMapping/>
  </p:clrMapOvr>
</p:sld>
</file>

<file path=ppt/theme/theme1.xml><?xml version="1.0" encoding="utf-8"?>
<a:theme xmlns:a="http://schemas.openxmlformats.org/drawingml/2006/main" name="Slice">
  <a:themeElements>
    <a:clrScheme name="Custom 1">
      <a:dk1>
        <a:sysClr val="windowText" lastClr="000000"/>
      </a:dk1>
      <a:lt1>
        <a:sysClr val="window" lastClr="FFFFFF"/>
      </a:lt1>
      <a:dk2>
        <a:srgbClr val="146194"/>
      </a:dk2>
      <a:lt2>
        <a:srgbClr val="A4C4DE"/>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363</TotalTime>
  <Words>805</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Anurag Jain</cp:lastModifiedBy>
  <cp:revision>57</cp:revision>
  <dcterms:created xsi:type="dcterms:W3CDTF">2017-07-18T07:31:13Z</dcterms:created>
  <dcterms:modified xsi:type="dcterms:W3CDTF">2023-08-18T06:14:03Z</dcterms:modified>
</cp:coreProperties>
</file>