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6"/>
  </p:notesMasterIdLst>
  <p:handoutMasterIdLst>
    <p:handoutMasterId r:id="rId27"/>
  </p:handoutMasterIdLst>
  <p:sldIdLst>
    <p:sldId id="368" r:id="rId2"/>
    <p:sldId id="367" r:id="rId3"/>
    <p:sldId id="410" r:id="rId4"/>
    <p:sldId id="394" r:id="rId5"/>
    <p:sldId id="393" r:id="rId6"/>
    <p:sldId id="395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9" r:id="rId19"/>
    <p:sldId id="412" r:id="rId20"/>
    <p:sldId id="411" r:id="rId21"/>
    <p:sldId id="413" r:id="rId22"/>
    <p:sldId id="414" r:id="rId23"/>
    <p:sldId id="415" r:id="rId24"/>
    <p:sldId id="369" r:id="rId25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pos="154" userDrawn="1">
          <p15:clr>
            <a:srgbClr val="A4A3A4"/>
          </p15:clr>
        </p15:guide>
        <p15:guide id="4" pos="740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758" userDrawn="1">
          <p15:clr>
            <a:srgbClr val="A4A3A4"/>
          </p15:clr>
        </p15:guide>
        <p15:guide id="7" orient="horz" pos="2976" userDrawn="1">
          <p15:clr>
            <a:srgbClr val="A4A3A4"/>
          </p15:clr>
        </p15:guide>
        <p15:guide id="8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91C"/>
    <a:srgbClr val="FBD2D3"/>
    <a:srgbClr val="ED1C24"/>
    <a:srgbClr val="F7F7F7"/>
    <a:srgbClr val="FFDAD6"/>
    <a:srgbClr val="FFE8E6"/>
    <a:srgbClr val="6BCAC3"/>
    <a:srgbClr val="B3D7D8"/>
    <a:srgbClr val="F51754"/>
    <a:srgbClr val="1E0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181D8-63C5-4EB9-BBA4-1CDB5A2F6AF2}" v="10" dt="2023-02-17T07:36:56.865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3634" autoAdjust="0"/>
  </p:normalViewPr>
  <p:slideViewPr>
    <p:cSldViewPr showGuides="1">
      <p:cViewPr varScale="1">
        <p:scale>
          <a:sx n="72" d="100"/>
          <a:sy n="72" d="100"/>
        </p:scale>
        <p:origin x="984" y="72"/>
      </p:cViewPr>
      <p:guideLst>
        <p:guide orient="horz" pos="3936"/>
        <p:guide orient="horz" pos="672"/>
        <p:guide pos="154"/>
        <p:guide pos="7401"/>
        <p:guide orient="horz" pos="816"/>
        <p:guide orient="horz" pos="3758"/>
        <p:guide orient="horz" pos="2976"/>
        <p:guide orient="horz"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3" d="80"/>
        <a:sy n="83" d="80"/>
      </p:scale>
      <p:origin x="0" y="-5856"/>
    </p:cViewPr>
  </p:sorterViewPr>
  <p:notesViewPr>
    <p:cSldViewPr showGuides="1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shri Munishwar" userId="3e7464c4-2f9b-403e-8829-aefcb83b47b2" providerId="ADAL" clId="{69F181D8-63C5-4EB9-BBA4-1CDB5A2F6AF2}"/>
    <pc:docChg chg="undo custSel modSld">
      <pc:chgData name="Deepashri Munishwar" userId="3e7464c4-2f9b-403e-8829-aefcb83b47b2" providerId="ADAL" clId="{69F181D8-63C5-4EB9-BBA4-1CDB5A2F6AF2}" dt="2023-02-17T07:39:18.585" v="405" actId="1036"/>
      <pc:docMkLst>
        <pc:docMk/>
      </pc:docMkLst>
      <pc:sldChg chg="addSp delSp modSp mod">
        <pc:chgData name="Deepashri Munishwar" userId="3e7464c4-2f9b-403e-8829-aefcb83b47b2" providerId="ADAL" clId="{69F181D8-63C5-4EB9-BBA4-1CDB5A2F6AF2}" dt="2023-02-17T07:39:18.585" v="405" actId="1036"/>
        <pc:sldMkLst>
          <pc:docMk/>
          <pc:sldMk cId="1937226482" sldId="395"/>
        </pc:sldMkLst>
        <pc:spChg chg="mod">
          <ac:chgData name="Deepashri Munishwar" userId="3e7464c4-2f9b-403e-8829-aefcb83b47b2" providerId="ADAL" clId="{69F181D8-63C5-4EB9-BBA4-1CDB5A2F6AF2}" dt="2023-02-17T07:39:18.585" v="405" actId="1036"/>
          <ac:spMkLst>
            <pc:docMk/>
            <pc:sldMk cId="1937226482" sldId="395"/>
            <ac:spMk id="17" creationId="{C2E2E0BE-C836-FD40-4E75-5639B273D116}"/>
          </ac:spMkLst>
        </pc:spChg>
        <pc:spChg chg="add del mod">
          <ac:chgData name="Deepashri Munishwar" userId="3e7464c4-2f9b-403e-8829-aefcb83b47b2" providerId="ADAL" clId="{69F181D8-63C5-4EB9-BBA4-1CDB5A2F6AF2}" dt="2023-02-17T07:36:29.544" v="327"/>
          <ac:spMkLst>
            <pc:docMk/>
            <pc:sldMk cId="1937226482" sldId="395"/>
            <ac:spMk id="19" creationId="{C337EC4D-1653-FD90-EBCB-7D549CA81C10}"/>
          </ac:spMkLst>
        </pc:spChg>
        <pc:spChg chg="add mod">
          <ac:chgData name="Deepashri Munishwar" userId="3e7464c4-2f9b-403e-8829-aefcb83b47b2" providerId="ADAL" clId="{69F181D8-63C5-4EB9-BBA4-1CDB5A2F6AF2}" dt="2023-02-17T07:38:43.431" v="395" actId="20577"/>
          <ac:spMkLst>
            <pc:docMk/>
            <pc:sldMk cId="1937226482" sldId="395"/>
            <ac:spMk id="20" creationId="{DE4A3297-72EC-1D42-8DE9-1A40CAFFF102}"/>
          </ac:spMkLst>
        </pc:spChg>
        <pc:graphicFrameChg chg="mod">
          <ac:chgData name="Deepashri Munishwar" userId="3e7464c4-2f9b-403e-8829-aefcb83b47b2" providerId="ADAL" clId="{69F181D8-63C5-4EB9-BBA4-1CDB5A2F6AF2}" dt="2023-02-17T06:52:43.908" v="0" actId="20577"/>
          <ac:graphicFrameMkLst>
            <pc:docMk/>
            <pc:sldMk cId="1937226482" sldId="395"/>
            <ac:graphicFrameMk id="13" creationId="{BB275DAB-1F1F-7F8A-F19E-C7C45B4DA1BD}"/>
          </ac:graphicFrameMkLst>
        </pc:graphicFrameChg>
        <pc:graphicFrameChg chg="modGraphic">
          <ac:chgData name="Deepashri Munishwar" userId="3e7464c4-2f9b-403e-8829-aefcb83b47b2" providerId="ADAL" clId="{69F181D8-63C5-4EB9-BBA4-1CDB5A2F6AF2}" dt="2023-02-17T07:39:06.603" v="397" actId="14734"/>
          <ac:graphicFrameMkLst>
            <pc:docMk/>
            <pc:sldMk cId="1937226482" sldId="395"/>
            <ac:graphicFrameMk id="18" creationId="{90866CF1-169C-25D9-7DF3-0FC6EB2C8F35}"/>
          </ac:graphicFrameMkLst>
        </pc:graphicFrameChg>
      </pc:sldChg>
      <pc:sldChg chg="modSp mod">
        <pc:chgData name="Deepashri Munishwar" userId="3e7464c4-2f9b-403e-8829-aefcb83b47b2" providerId="ADAL" clId="{69F181D8-63C5-4EB9-BBA4-1CDB5A2F6AF2}" dt="2023-02-17T07:02:20.546" v="1" actId="1036"/>
        <pc:sldMkLst>
          <pc:docMk/>
          <pc:sldMk cId="4118147072" sldId="399"/>
        </pc:sldMkLst>
        <pc:graphicFrameChg chg="mod">
          <ac:chgData name="Deepashri Munishwar" userId="3e7464c4-2f9b-403e-8829-aefcb83b47b2" providerId="ADAL" clId="{69F181D8-63C5-4EB9-BBA4-1CDB5A2F6AF2}" dt="2023-02-17T07:02:20.546" v="1" actId="1036"/>
          <ac:graphicFrameMkLst>
            <pc:docMk/>
            <pc:sldMk cId="4118147072" sldId="399"/>
            <ac:graphicFrameMk id="16" creationId="{DAA008B5-10D7-F92B-F4D6-9BB15ACD988D}"/>
          </ac:graphicFrameMkLst>
        </pc:graphicFrameChg>
      </pc:sldChg>
      <pc:sldChg chg="modSp mod">
        <pc:chgData name="Deepashri Munishwar" userId="3e7464c4-2f9b-403e-8829-aefcb83b47b2" providerId="ADAL" clId="{69F181D8-63C5-4EB9-BBA4-1CDB5A2F6AF2}" dt="2023-02-17T07:21:42.589" v="2" actId="14100"/>
        <pc:sldMkLst>
          <pc:docMk/>
          <pc:sldMk cId="2305603892" sldId="404"/>
        </pc:sldMkLst>
        <pc:spChg chg="mod">
          <ac:chgData name="Deepashri Munishwar" userId="3e7464c4-2f9b-403e-8829-aefcb83b47b2" providerId="ADAL" clId="{69F181D8-63C5-4EB9-BBA4-1CDB5A2F6AF2}" dt="2023-02-17T07:21:42.589" v="2" actId="14100"/>
          <ac:spMkLst>
            <pc:docMk/>
            <pc:sldMk cId="2305603892" sldId="404"/>
            <ac:spMk id="12" creationId="{04DF6E30-3D2E-B0C2-15EC-AB73F1A0DF7D}"/>
          </ac:spMkLst>
        </pc:spChg>
      </pc:sldChg>
      <pc:sldChg chg="addSp modSp mod">
        <pc:chgData name="Deepashri Munishwar" userId="3e7464c4-2f9b-403e-8829-aefcb83b47b2" providerId="ADAL" clId="{69F181D8-63C5-4EB9-BBA4-1CDB5A2F6AF2}" dt="2023-02-17T07:32:30.105" v="233" actId="1035"/>
        <pc:sldMkLst>
          <pc:docMk/>
          <pc:sldMk cId="1842302519" sldId="405"/>
        </pc:sldMkLst>
        <pc:spChg chg="mod">
          <ac:chgData name="Deepashri Munishwar" userId="3e7464c4-2f9b-403e-8829-aefcb83b47b2" providerId="ADAL" clId="{69F181D8-63C5-4EB9-BBA4-1CDB5A2F6AF2}" dt="2023-02-17T07:32:30.105" v="233" actId="1035"/>
          <ac:spMkLst>
            <pc:docMk/>
            <pc:sldMk cId="1842302519" sldId="405"/>
            <ac:spMk id="5" creationId="{C04844D1-9187-9BA5-31C3-09E7F2357926}"/>
          </ac:spMkLst>
        </pc:spChg>
        <pc:spChg chg="mod">
          <ac:chgData name="Deepashri Munishwar" userId="3e7464c4-2f9b-403e-8829-aefcb83b47b2" providerId="ADAL" clId="{69F181D8-63C5-4EB9-BBA4-1CDB5A2F6AF2}" dt="2023-02-17T07:22:10.516" v="4" actId="1076"/>
          <ac:spMkLst>
            <pc:docMk/>
            <pc:sldMk cId="1842302519" sldId="405"/>
            <ac:spMk id="12" creationId="{C676799A-7180-9BA6-7924-65036FF4E859}"/>
          </ac:spMkLst>
        </pc:spChg>
        <pc:spChg chg="add mod">
          <ac:chgData name="Deepashri Munishwar" userId="3e7464c4-2f9b-403e-8829-aefcb83b47b2" providerId="ADAL" clId="{69F181D8-63C5-4EB9-BBA4-1CDB5A2F6AF2}" dt="2023-02-17T07:32:23.975" v="228" actId="20577"/>
          <ac:spMkLst>
            <pc:docMk/>
            <pc:sldMk cId="1842302519" sldId="405"/>
            <ac:spMk id="15" creationId="{B8C6016A-42C2-4852-DFEE-88AFBB32433E}"/>
          </ac:spMkLst>
        </pc:spChg>
        <pc:spChg chg="add mod">
          <ac:chgData name="Deepashri Munishwar" userId="3e7464c4-2f9b-403e-8829-aefcb83b47b2" providerId="ADAL" clId="{69F181D8-63C5-4EB9-BBA4-1CDB5A2F6AF2}" dt="2023-02-17T07:31:29.276" v="152" actId="20577"/>
          <ac:spMkLst>
            <pc:docMk/>
            <pc:sldMk cId="1842302519" sldId="405"/>
            <ac:spMk id="16" creationId="{B7E8A656-6728-0547-FC43-A8465454A2BA}"/>
          </ac:spMkLst>
        </pc:spChg>
        <pc:spChg chg="add mod">
          <ac:chgData name="Deepashri Munishwar" userId="3e7464c4-2f9b-403e-8829-aefcb83b47b2" providerId="ADAL" clId="{69F181D8-63C5-4EB9-BBA4-1CDB5A2F6AF2}" dt="2023-02-17T07:29:38.040" v="150" actId="20577"/>
          <ac:spMkLst>
            <pc:docMk/>
            <pc:sldMk cId="1842302519" sldId="405"/>
            <ac:spMk id="17" creationId="{1238F277-0106-03E2-6AFB-DB00D8821EBF}"/>
          </ac:spMkLst>
        </pc:spChg>
      </pc:sldChg>
      <pc:sldChg chg="addSp modSp mod">
        <pc:chgData name="Deepashri Munishwar" userId="3e7464c4-2f9b-403e-8829-aefcb83b47b2" providerId="ADAL" clId="{69F181D8-63C5-4EB9-BBA4-1CDB5A2F6AF2}" dt="2023-02-17T07:36:45.660" v="335" actId="14100"/>
        <pc:sldMkLst>
          <pc:docMk/>
          <pc:sldMk cId="3400392326" sldId="409"/>
        </pc:sldMkLst>
        <pc:spChg chg="mod">
          <ac:chgData name="Deepashri Munishwar" userId="3e7464c4-2f9b-403e-8829-aefcb83b47b2" providerId="ADAL" clId="{69F181D8-63C5-4EB9-BBA4-1CDB5A2F6AF2}" dt="2023-02-17T07:36:37.324" v="334" actId="1036"/>
          <ac:spMkLst>
            <pc:docMk/>
            <pc:sldMk cId="3400392326" sldId="409"/>
            <ac:spMk id="5" creationId="{C04844D1-9187-9BA5-31C3-09E7F2357926}"/>
          </ac:spMkLst>
        </pc:spChg>
        <pc:spChg chg="add mod">
          <ac:chgData name="Deepashri Munishwar" userId="3e7464c4-2f9b-403e-8829-aefcb83b47b2" providerId="ADAL" clId="{69F181D8-63C5-4EB9-BBA4-1CDB5A2F6AF2}" dt="2023-02-17T07:36:45.660" v="335" actId="14100"/>
          <ac:spMkLst>
            <pc:docMk/>
            <pc:sldMk cId="3400392326" sldId="409"/>
            <ac:spMk id="6" creationId="{6090D225-4D84-12D9-6941-50CD43997215}"/>
          </ac:spMkLst>
        </pc:spChg>
        <pc:spChg chg="add mod">
          <ac:chgData name="Deepashri Munishwar" userId="3e7464c4-2f9b-403e-8829-aefcb83b47b2" providerId="ADAL" clId="{69F181D8-63C5-4EB9-BBA4-1CDB5A2F6AF2}" dt="2023-02-17T07:34:10.301" v="296" actId="1036"/>
          <ac:spMkLst>
            <pc:docMk/>
            <pc:sldMk cId="3400392326" sldId="409"/>
            <ac:spMk id="7" creationId="{84A38560-9F82-80CA-A849-1E8A632E0152}"/>
          </ac:spMkLst>
        </pc:spChg>
        <pc:spChg chg="add mod">
          <ac:chgData name="Deepashri Munishwar" userId="3e7464c4-2f9b-403e-8829-aefcb83b47b2" providerId="ADAL" clId="{69F181D8-63C5-4EB9-BBA4-1CDB5A2F6AF2}" dt="2023-02-17T07:34:02.015" v="294" actId="20577"/>
          <ac:spMkLst>
            <pc:docMk/>
            <pc:sldMk cId="3400392326" sldId="409"/>
            <ac:spMk id="8" creationId="{C51C7F09-1D8D-DD55-48C8-FB4BBD5AC4E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analyticedge-my.sharepoint.com/personal/deepashrimunishwar_analytic-edge_com/Documents/Backup%20folder/KC-SA-Deepa/Media_data/BCC%20Data%20template_%20Huggies.%20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analyticedge-my.sharepoint.com/personal/deepashrimunishwar_analytic-edge_com/Documents/Backup%20folder/KC-SA-Deepa/Media_data/BCC%20Data%20template_%20Huggies.%20V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%20-%20analytic-edge.com\Desktop\SA_Huggie_Media%20Data%20V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%20-%20analytic-edge.com\Desktop\SA_Huggie_Media%20Data%20V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%20-%20analytic-edge.com\Desktop\SA_Huggie_Media%20Data%20V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%20-%20analytic-edge.com\Desktop\SA_Huggie_Media%20Data%20V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Extra Care TV GRPS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10479668302332E-2"/>
          <c:y val="0.10426356762061965"/>
          <c:w val="0.91324023355776185"/>
          <c:h val="0.68196203519885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'TV Extracare'!$O$3</c:f>
              <c:strCache>
                <c:ptCount val="1"/>
                <c:pt idx="0">
                  <c:v>GRPS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numRef>
              <c:f>'TV Extracare'!$N$4:$N$107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'TV Extracare'!$O$4:$O$107</c:f>
              <c:numCache>
                <c:formatCode>General</c:formatCode>
                <c:ptCount val="104"/>
                <c:pt idx="0">
                  <c:v>60.9</c:v>
                </c:pt>
                <c:pt idx="1">
                  <c:v>51.6</c:v>
                </c:pt>
                <c:pt idx="2">
                  <c:v>24.5</c:v>
                </c:pt>
                <c:pt idx="3">
                  <c:v>33.4</c:v>
                </c:pt>
                <c:pt idx="4">
                  <c:v>53.8</c:v>
                </c:pt>
                <c:pt idx="5">
                  <c:v>34.9</c:v>
                </c:pt>
                <c:pt idx="6">
                  <c:v>19.3</c:v>
                </c:pt>
                <c:pt idx="7">
                  <c:v>53.3</c:v>
                </c:pt>
                <c:pt idx="8">
                  <c:v>98.8</c:v>
                </c:pt>
                <c:pt idx="9">
                  <c:v>1.4</c:v>
                </c:pt>
                <c:pt idx="10">
                  <c:v>87.3</c:v>
                </c:pt>
                <c:pt idx="11">
                  <c:v>57</c:v>
                </c:pt>
                <c:pt idx="12">
                  <c:v>67.7</c:v>
                </c:pt>
                <c:pt idx="13">
                  <c:v>68.7</c:v>
                </c:pt>
                <c:pt idx="14">
                  <c:v>59.1</c:v>
                </c:pt>
                <c:pt idx="15">
                  <c:v>62.7</c:v>
                </c:pt>
                <c:pt idx="16">
                  <c:v>125.7</c:v>
                </c:pt>
                <c:pt idx="17">
                  <c:v>86.1</c:v>
                </c:pt>
                <c:pt idx="18">
                  <c:v>125.4</c:v>
                </c:pt>
                <c:pt idx="19">
                  <c:v>3.3</c:v>
                </c:pt>
                <c:pt idx="20">
                  <c:v>67.7</c:v>
                </c:pt>
                <c:pt idx="21">
                  <c:v>65.2</c:v>
                </c:pt>
                <c:pt idx="22">
                  <c:v>151.30000000000001</c:v>
                </c:pt>
                <c:pt idx="23">
                  <c:v>64.2</c:v>
                </c:pt>
                <c:pt idx="24">
                  <c:v>61.2</c:v>
                </c:pt>
                <c:pt idx="25">
                  <c:v>60</c:v>
                </c:pt>
                <c:pt idx="26">
                  <c:v>32.6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A-420A-85C6-4B241D8CE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3035311"/>
        <c:axId val="773037391"/>
      </c:barChart>
      <c:dateAx>
        <c:axId val="773035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037391"/>
        <c:crosses val="autoZero"/>
        <c:auto val="1"/>
        <c:lblOffset val="100"/>
        <c:baseTimeUnit val="days"/>
      </c:dateAx>
      <c:valAx>
        <c:axId val="77303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GRPs</a:t>
                </a:r>
              </a:p>
            </c:rich>
          </c:tx>
          <c:layout>
            <c:manualLayout>
              <c:xMode val="edge"/>
              <c:yMode val="edge"/>
              <c:x val="7.246376811594203E-3"/>
              <c:y val="0.375891459035042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035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Extra Care Video imp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02537182852143"/>
          <c:y val="0.19486111111111112"/>
          <c:w val="0.81862685914260713"/>
          <c:h val="0.593608923884514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OLV!$H$1</c:f>
              <c:strCache>
                <c:ptCount val="1"/>
                <c:pt idx="0">
                  <c:v> Extracare OLV imp 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numRef>
              <c:f>OLV!$G$2:$G$105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OLV!$H$2:$H$105</c:f>
              <c:numCache>
                <c:formatCode>_-* #,##0_-;\-* #,##0_-;_-* "-"??_-;_-@_-</c:formatCode>
                <c:ptCount val="10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194665</c:v>
                </c:pt>
                <c:pt idx="65">
                  <c:v>701788</c:v>
                </c:pt>
                <c:pt idx="66">
                  <c:v>704276</c:v>
                </c:pt>
                <c:pt idx="67">
                  <c:v>664930</c:v>
                </c:pt>
                <c:pt idx="68">
                  <c:v>222543</c:v>
                </c:pt>
                <c:pt idx="69">
                  <c:v>0</c:v>
                </c:pt>
                <c:pt idx="70">
                  <c:v>0</c:v>
                </c:pt>
                <c:pt idx="71">
                  <c:v>552298</c:v>
                </c:pt>
                <c:pt idx="72">
                  <c:v>1206841</c:v>
                </c:pt>
                <c:pt idx="73">
                  <c:v>600893</c:v>
                </c:pt>
                <c:pt idx="74">
                  <c:v>512488</c:v>
                </c:pt>
                <c:pt idx="75">
                  <c:v>490001</c:v>
                </c:pt>
                <c:pt idx="76">
                  <c:v>488720</c:v>
                </c:pt>
                <c:pt idx="77">
                  <c:v>488145</c:v>
                </c:pt>
                <c:pt idx="78">
                  <c:v>549183</c:v>
                </c:pt>
                <c:pt idx="79">
                  <c:v>539032</c:v>
                </c:pt>
                <c:pt idx="80">
                  <c:v>496677</c:v>
                </c:pt>
                <c:pt idx="81">
                  <c:v>423292</c:v>
                </c:pt>
                <c:pt idx="82">
                  <c:v>172089</c:v>
                </c:pt>
                <c:pt idx="83">
                  <c:v>521901</c:v>
                </c:pt>
                <c:pt idx="84">
                  <c:v>527945</c:v>
                </c:pt>
                <c:pt idx="85">
                  <c:v>522247</c:v>
                </c:pt>
                <c:pt idx="86">
                  <c:v>185383</c:v>
                </c:pt>
                <c:pt idx="87">
                  <c:v>560283</c:v>
                </c:pt>
                <c:pt idx="88">
                  <c:v>856493</c:v>
                </c:pt>
                <c:pt idx="89">
                  <c:v>835211</c:v>
                </c:pt>
                <c:pt idx="90">
                  <c:v>554234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14-47F5-996A-4562E1EBD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2034511"/>
        <c:axId val="882036175"/>
      </c:barChart>
      <c:dateAx>
        <c:axId val="882034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</a:t>
                </a:r>
                <a:r>
                  <a:rPr lang="en-IN" sz="1400" baseline="0" dirty="0"/>
                  <a:t> 2020 – Sept 2022</a:t>
                </a:r>
                <a:endParaRPr lang="en-I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036175"/>
        <c:crosses val="autoZero"/>
        <c:auto val="1"/>
        <c:lblOffset val="100"/>
        <c:baseTimeUnit val="days"/>
      </c:dateAx>
      <c:valAx>
        <c:axId val="88203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034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Extra Care FB Imp </a:t>
            </a:r>
          </a:p>
        </c:rich>
      </c:tx>
      <c:layout>
        <c:manualLayout>
          <c:xMode val="edge"/>
          <c:yMode val="edge"/>
          <c:x val="0.39060681273536463"/>
          <c:y val="2.1716998018323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470063524668118E-2"/>
          <c:y val="0.13104848928224772"/>
          <c:w val="0.87909382251131651"/>
          <c:h val="0.61825412763760001"/>
        </c:manualLayout>
      </c:layout>
      <c:lineChart>
        <c:grouping val="standard"/>
        <c:varyColors val="0"/>
        <c:ser>
          <c:idx val="0"/>
          <c:order val="0"/>
          <c:tx>
            <c:strRef>
              <c:f>'Paid Social'!$K$2</c:f>
              <c:strCache>
                <c:ptCount val="1"/>
                <c:pt idx="0">
                  <c:v> ExtraCare Paid Social Imp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'Paid Social'!$J$3:$J$106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'Paid Social'!$K$3:$K$106</c:f>
              <c:numCache>
                <c:formatCode>#,##0_);\(#,##0\)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1772083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1891518</c:v>
                </c:pt>
                <c:pt idx="65">
                  <c:v>4866880</c:v>
                </c:pt>
                <c:pt idx="66">
                  <c:v>3768017</c:v>
                </c:pt>
                <c:pt idx="67">
                  <c:v>3602065</c:v>
                </c:pt>
                <c:pt idx="68">
                  <c:v>3485901</c:v>
                </c:pt>
                <c:pt idx="69">
                  <c:v>472601</c:v>
                </c:pt>
                <c:pt idx="70">
                  <c:v>0</c:v>
                </c:pt>
                <c:pt idx="71">
                  <c:v>4281089</c:v>
                </c:pt>
                <c:pt idx="72">
                  <c:v>7563844</c:v>
                </c:pt>
                <c:pt idx="73">
                  <c:v>4660765</c:v>
                </c:pt>
                <c:pt idx="74">
                  <c:v>5074560</c:v>
                </c:pt>
                <c:pt idx="75">
                  <c:v>8555318</c:v>
                </c:pt>
                <c:pt idx="76">
                  <c:v>9647986</c:v>
                </c:pt>
                <c:pt idx="77">
                  <c:v>8159504</c:v>
                </c:pt>
                <c:pt idx="78">
                  <c:v>4410983</c:v>
                </c:pt>
                <c:pt idx="79">
                  <c:v>4473429</c:v>
                </c:pt>
                <c:pt idx="80">
                  <c:v>4482296</c:v>
                </c:pt>
                <c:pt idx="81">
                  <c:v>5083525</c:v>
                </c:pt>
                <c:pt idx="82">
                  <c:v>6444283</c:v>
                </c:pt>
                <c:pt idx="83">
                  <c:v>7459528</c:v>
                </c:pt>
                <c:pt idx="84">
                  <c:v>5460394</c:v>
                </c:pt>
                <c:pt idx="85">
                  <c:v>6427645</c:v>
                </c:pt>
                <c:pt idx="86">
                  <c:v>4725976</c:v>
                </c:pt>
                <c:pt idx="87">
                  <c:v>4890324</c:v>
                </c:pt>
                <c:pt idx="88">
                  <c:v>4495568</c:v>
                </c:pt>
                <c:pt idx="89">
                  <c:v>8617360</c:v>
                </c:pt>
                <c:pt idx="90">
                  <c:v>3948636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E4-4FEF-9067-0A7663281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4295807"/>
        <c:axId val="1384297471"/>
      </c:lineChart>
      <c:dateAx>
        <c:axId val="1384295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0" i="0" baseline="0" dirty="0">
                    <a:effectLst/>
                  </a:rPr>
                  <a:t>Oct 2020 – Sept 2022</a:t>
                </a:r>
                <a:endParaRPr lang="en-IN" sz="14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IN" sz="1400" dirty="0"/>
              </a:p>
            </c:rich>
          </c:tx>
          <c:layout>
            <c:manualLayout>
              <c:xMode val="edge"/>
              <c:yMode val="edge"/>
              <c:x val="0.41464861729240365"/>
              <c:y val="0.89388334996093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297471"/>
        <c:crosses val="autoZero"/>
        <c:auto val="1"/>
        <c:lblOffset val="100"/>
        <c:baseTimeUnit val="days"/>
      </c:dateAx>
      <c:valAx>
        <c:axId val="138429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295807"/>
        <c:crosses val="autoZero"/>
        <c:crossBetween val="between"/>
        <c:minorUnit val="4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56789804338524E-2"/>
          <c:y val="0.10637775541708591"/>
          <c:w val="0.87209455830002636"/>
          <c:h val="0.74380018284031257"/>
        </c:manualLayout>
      </c:layout>
      <c:lineChart>
        <c:grouping val="standard"/>
        <c:varyColors val="0"/>
        <c:ser>
          <c:idx val="0"/>
          <c:order val="0"/>
          <c:tx>
            <c:strRef>
              <c:f>Display!$J$2</c:f>
              <c:strCache>
                <c:ptCount val="1"/>
                <c:pt idx="0">
                  <c:v>Extra Care Display Imp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Display!$I$3:$I$106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Display!$J$3:$J$106</c:f>
              <c:numCache>
                <c:formatCode>_-* #,##0_-;\-* #,##0_-;_-* "-"??_-;_-@_-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3155873.75</c:v>
                </c:pt>
                <c:pt idx="40">
                  <c:v>3155873.75</c:v>
                </c:pt>
                <c:pt idx="41">
                  <c:v>3155873.75</c:v>
                </c:pt>
                <c:pt idx="42">
                  <c:v>3155873.75</c:v>
                </c:pt>
                <c:pt idx="43">
                  <c:v>1845615</c:v>
                </c:pt>
                <c:pt idx="44">
                  <c:v>1845615</c:v>
                </c:pt>
                <c:pt idx="45">
                  <c:v>1845615</c:v>
                </c:pt>
                <c:pt idx="46">
                  <c:v>1845615</c:v>
                </c:pt>
                <c:pt idx="47">
                  <c:v>782516.8</c:v>
                </c:pt>
                <c:pt idx="48">
                  <c:v>782516.8</c:v>
                </c:pt>
                <c:pt idx="49">
                  <c:v>782516.8</c:v>
                </c:pt>
                <c:pt idx="50">
                  <c:v>782516.8</c:v>
                </c:pt>
                <c:pt idx="51">
                  <c:v>782516.8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1121909.25</c:v>
                </c:pt>
                <c:pt idx="66">
                  <c:v>1121909.25</c:v>
                </c:pt>
                <c:pt idx="67">
                  <c:v>1121909.25</c:v>
                </c:pt>
                <c:pt idx="68">
                  <c:v>1121909.25</c:v>
                </c:pt>
                <c:pt idx="69">
                  <c:v>614991.25</c:v>
                </c:pt>
                <c:pt idx="70">
                  <c:v>614991.25</c:v>
                </c:pt>
                <c:pt idx="71">
                  <c:v>614991.25</c:v>
                </c:pt>
                <c:pt idx="72">
                  <c:v>614991.25</c:v>
                </c:pt>
                <c:pt idx="73">
                  <c:v>902420</c:v>
                </c:pt>
                <c:pt idx="74">
                  <c:v>902420</c:v>
                </c:pt>
                <c:pt idx="75">
                  <c:v>902420</c:v>
                </c:pt>
                <c:pt idx="76">
                  <c:v>902420</c:v>
                </c:pt>
                <c:pt idx="77">
                  <c:v>902420</c:v>
                </c:pt>
                <c:pt idx="78">
                  <c:v>743932.75</c:v>
                </c:pt>
                <c:pt idx="79">
                  <c:v>743932.75</c:v>
                </c:pt>
                <c:pt idx="80">
                  <c:v>743932.75</c:v>
                </c:pt>
                <c:pt idx="81">
                  <c:v>743932.75</c:v>
                </c:pt>
                <c:pt idx="82">
                  <c:v>762803</c:v>
                </c:pt>
                <c:pt idx="83">
                  <c:v>762803</c:v>
                </c:pt>
                <c:pt idx="84">
                  <c:v>762803</c:v>
                </c:pt>
                <c:pt idx="85">
                  <c:v>762803</c:v>
                </c:pt>
                <c:pt idx="86">
                  <c:v>1639963.2</c:v>
                </c:pt>
                <c:pt idx="87">
                  <c:v>1639963.2</c:v>
                </c:pt>
                <c:pt idx="88">
                  <c:v>1639963.2</c:v>
                </c:pt>
                <c:pt idx="89">
                  <c:v>1639963.2</c:v>
                </c:pt>
                <c:pt idx="90">
                  <c:v>1639963.2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ED-4AAE-BF8C-094793F33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6976879"/>
        <c:axId val="706994351"/>
      </c:lineChart>
      <c:dateAx>
        <c:axId val="70697687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94351"/>
        <c:crosses val="autoZero"/>
        <c:auto val="1"/>
        <c:lblOffset val="100"/>
        <c:baseTimeUnit val="days"/>
      </c:dateAx>
      <c:valAx>
        <c:axId val="70699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1.3570009472534597E-2"/>
              <c:y val="0.39752054648975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76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Extra Care Search Imp</a:t>
            </a:r>
          </a:p>
        </c:rich>
      </c:tx>
      <c:layout>
        <c:manualLayout>
          <c:xMode val="edge"/>
          <c:yMode val="edge"/>
          <c:x val="0.40682685528872631"/>
          <c:y val="1.269976187946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56789804338524E-2"/>
          <c:y val="0.10637775541708591"/>
          <c:w val="0.87209455830002636"/>
          <c:h val="0.74380018284031257"/>
        </c:manualLayout>
      </c:layout>
      <c:lineChart>
        <c:grouping val="standard"/>
        <c:varyColors val="0"/>
        <c:ser>
          <c:idx val="0"/>
          <c:order val="0"/>
          <c:tx>
            <c:strRef>
              <c:f>Display!$J$2</c:f>
              <c:strCache>
                <c:ptCount val="1"/>
                <c:pt idx="0">
                  <c:v>Extra Care Display Imp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Display!$I$3:$I$106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Display!$J$3:$J$106</c:f>
              <c:numCache>
                <c:formatCode>_-* #,##0_-;\-* #,##0_-;_-* "-"??_-;_-@_-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3155873.75</c:v>
                </c:pt>
                <c:pt idx="40">
                  <c:v>3155873.75</c:v>
                </c:pt>
                <c:pt idx="41">
                  <c:v>3155873.75</c:v>
                </c:pt>
                <c:pt idx="42">
                  <c:v>3155873.75</c:v>
                </c:pt>
                <c:pt idx="43">
                  <c:v>1845615</c:v>
                </c:pt>
                <c:pt idx="44">
                  <c:v>1845615</c:v>
                </c:pt>
                <c:pt idx="45">
                  <c:v>1845615</c:v>
                </c:pt>
                <c:pt idx="46">
                  <c:v>1845615</c:v>
                </c:pt>
                <c:pt idx="47">
                  <c:v>782516.8</c:v>
                </c:pt>
                <c:pt idx="48">
                  <c:v>782516.8</c:v>
                </c:pt>
                <c:pt idx="49">
                  <c:v>782516.8</c:v>
                </c:pt>
                <c:pt idx="50">
                  <c:v>782516.8</c:v>
                </c:pt>
                <c:pt idx="51">
                  <c:v>782516.8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1121909.25</c:v>
                </c:pt>
                <c:pt idx="66">
                  <c:v>1121909.25</c:v>
                </c:pt>
                <c:pt idx="67">
                  <c:v>1121909.25</c:v>
                </c:pt>
                <c:pt idx="68">
                  <c:v>1121909.25</c:v>
                </c:pt>
                <c:pt idx="69">
                  <c:v>614991.25</c:v>
                </c:pt>
                <c:pt idx="70">
                  <c:v>614991.25</c:v>
                </c:pt>
                <c:pt idx="71">
                  <c:v>614991.25</c:v>
                </c:pt>
                <c:pt idx="72">
                  <c:v>614991.25</c:v>
                </c:pt>
                <c:pt idx="73">
                  <c:v>902420</c:v>
                </c:pt>
                <c:pt idx="74">
                  <c:v>902420</c:v>
                </c:pt>
                <c:pt idx="75">
                  <c:v>902420</c:v>
                </c:pt>
                <c:pt idx="76">
                  <c:v>902420</c:v>
                </c:pt>
                <c:pt idx="77">
                  <c:v>902420</c:v>
                </c:pt>
                <c:pt idx="78">
                  <c:v>743932.75</c:v>
                </c:pt>
                <c:pt idx="79">
                  <c:v>743932.75</c:v>
                </c:pt>
                <c:pt idx="80">
                  <c:v>743932.75</c:v>
                </c:pt>
                <c:pt idx="81">
                  <c:v>743932.75</c:v>
                </c:pt>
                <c:pt idx="82">
                  <c:v>762803</c:v>
                </c:pt>
                <c:pt idx="83">
                  <c:v>762803</c:v>
                </c:pt>
                <c:pt idx="84">
                  <c:v>762803</c:v>
                </c:pt>
                <c:pt idx="85">
                  <c:v>762803</c:v>
                </c:pt>
                <c:pt idx="86">
                  <c:v>1639963.2</c:v>
                </c:pt>
                <c:pt idx="87">
                  <c:v>1639963.2</c:v>
                </c:pt>
                <c:pt idx="88">
                  <c:v>1639963.2</c:v>
                </c:pt>
                <c:pt idx="89">
                  <c:v>1639963.2</c:v>
                </c:pt>
                <c:pt idx="90">
                  <c:v>1639963.2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ED-4AAE-BF8C-094793F33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6976879"/>
        <c:axId val="706994351"/>
      </c:lineChart>
      <c:dateAx>
        <c:axId val="70697687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94351"/>
        <c:crosses val="autoZero"/>
        <c:auto val="1"/>
        <c:lblOffset val="100"/>
        <c:baseTimeUnit val="days"/>
      </c:dateAx>
      <c:valAx>
        <c:axId val="70699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8.5428069817205278E-3"/>
              <c:y val="0.39117056906966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76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495370370370379"/>
          <c:y val="2.6590446701558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'Website pivot-chart'!$C$1</c:f>
              <c:strCache>
                <c:ptCount val="1"/>
                <c:pt idx="0">
                  <c:v>Website Imps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'Website pivot-chart'!$B$2:$B$105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'Website pivot-chart'!$C$2:$C$105</c:f>
              <c:numCache>
                <c:formatCode>#,##0</c:formatCode>
                <c:ptCount val="104"/>
                <c:pt idx="0">
                  <c:v>6814</c:v>
                </c:pt>
                <c:pt idx="1">
                  <c:v>6708</c:v>
                </c:pt>
                <c:pt idx="2">
                  <c:v>7545</c:v>
                </c:pt>
                <c:pt idx="3">
                  <c:v>8037</c:v>
                </c:pt>
                <c:pt idx="4">
                  <c:v>13273</c:v>
                </c:pt>
                <c:pt idx="5">
                  <c:v>10467</c:v>
                </c:pt>
                <c:pt idx="6">
                  <c:v>15371</c:v>
                </c:pt>
                <c:pt idx="7">
                  <c:v>45125</c:v>
                </c:pt>
                <c:pt idx="8">
                  <c:v>26785</c:v>
                </c:pt>
                <c:pt idx="9">
                  <c:v>5255</c:v>
                </c:pt>
                <c:pt idx="10">
                  <c:v>8180</c:v>
                </c:pt>
                <c:pt idx="11">
                  <c:v>10006</c:v>
                </c:pt>
                <c:pt idx="12">
                  <c:v>12217</c:v>
                </c:pt>
                <c:pt idx="13">
                  <c:v>10310</c:v>
                </c:pt>
                <c:pt idx="14">
                  <c:v>13188</c:v>
                </c:pt>
                <c:pt idx="15">
                  <c:v>14718</c:v>
                </c:pt>
                <c:pt idx="16">
                  <c:v>15449</c:v>
                </c:pt>
                <c:pt idx="17">
                  <c:v>17269</c:v>
                </c:pt>
                <c:pt idx="18">
                  <c:v>16106</c:v>
                </c:pt>
                <c:pt idx="19">
                  <c:v>19710</c:v>
                </c:pt>
                <c:pt idx="20">
                  <c:v>16180</c:v>
                </c:pt>
                <c:pt idx="21">
                  <c:v>15855</c:v>
                </c:pt>
                <c:pt idx="22">
                  <c:v>16625</c:v>
                </c:pt>
                <c:pt idx="23">
                  <c:v>15512</c:v>
                </c:pt>
                <c:pt idx="24">
                  <c:v>15939</c:v>
                </c:pt>
                <c:pt idx="25">
                  <c:v>15967</c:v>
                </c:pt>
                <c:pt idx="26">
                  <c:v>16116</c:v>
                </c:pt>
                <c:pt idx="27">
                  <c:v>14346</c:v>
                </c:pt>
                <c:pt idx="28">
                  <c:v>13851</c:v>
                </c:pt>
                <c:pt idx="29">
                  <c:v>14442</c:v>
                </c:pt>
                <c:pt idx="30">
                  <c:v>14219</c:v>
                </c:pt>
                <c:pt idx="31">
                  <c:v>13885</c:v>
                </c:pt>
                <c:pt idx="32">
                  <c:v>12970</c:v>
                </c:pt>
                <c:pt idx="33">
                  <c:v>12145</c:v>
                </c:pt>
                <c:pt idx="34">
                  <c:v>11697</c:v>
                </c:pt>
                <c:pt idx="35">
                  <c:v>7094</c:v>
                </c:pt>
                <c:pt idx="36">
                  <c:v>7185</c:v>
                </c:pt>
                <c:pt idx="37">
                  <c:v>7538</c:v>
                </c:pt>
                <c:pt idx="38">
                  <c:v>7706</c:v>
                </c:pt>
                <c:pt idx="39">
                  <c:v>4402</c:v>
                </c:pt>
                <c:pt idx="40">
                  <c:v>3903</c:v>
                </c:pt>
                <c:pt idx="41">
                  <c:v>4919</c:v>
                </c:pt>
                <c:pt idx="42">
                  <c:v>5780</c:v>
                </c:pt>
                <c:pt idx="43">
                  <c:v>6109</c:v>
                </c:pt>
                <c:pt idx="44">
                  <c:v>4564</c:v>
                </c:pt>
                <c:pt idx="45">
                  <c:v>4006</c:v>
                </c:pt>
                <c:pt idx="46">
                  <c:v>4885</c:v>
                </c:pt>
                <c:pt idx="47">
                  <c:v>4294</c:v>
                </c:pt>
                <c:pt idx="48">
                  <c:v>4341</c:v>
                </c:pt>
                <c:pt idx="49">
                  <c:v>4495</c:v>
                </c:pt>
                <c:pt idx="50">
                  <c:v>10106</c:v>
                </c:pt>
                <c:pt idx="51">
                  <c:v>5658</c:v>
                </c:pt>
                <c:pt idx="52">
                  <c:v>14317</c:v>
                </c:pt>
                <c:pt idx="53">
                  <c:v>6945</c:v>
                </c:pt>
                <c:pt idx="54">
                  <c:v>9191</c:v>
                </c:pt>
                <c:pt idx="55">
                  <c:v>5799</c:v>
                </c:pt>
                <c:pt idx="56">
                  <c:v>9895</c:v>
                </c:pt>
                <c:pt idx="57">
                  <c:v>6651</c:v>
                </c:pt>
                <c:pt idx="58">
                  <c:v>5189</c:v>
                </c:pt>
                <c:pt idx="59">
                  <c:v>5815</c:v>
                </c:pt>
                <c:pt idx="60">
                  <c:v>3838</c:v>
                </c:pt>
                <c:pt idx="61">
                  <c:v>11801</c:v>
                </c:pt>
                <c:pt idx="62">
                  <c:v>5198</c:v>
                </c:pt>
                <c:pt idx="63">
                  <c:v>4655</c:v>
                </c:pt>
                <c:pt idx="64">
                  <c:v>3560</c:v>
                </c:pt>
                <c:pt idx="65">
                  <c:v>11989</c:v>
                </c:pt>
                <c:pt idx="66">
                  <c:v>5916</c:v>
                </c:pt>
                <c:pt idx="67">
                  <c:v>6489</c:v>
                </c:pt>
                <c:pt idx="68">
                  <c:v>6369</c:v>
                </c:pt>
                <c:pt idx="69">
                  <c:v>5978</c:v>
                </c:pt>
                <c:pt idx="70">
                  <c:v>10984</c:v>
                </c:pt>
                <c:pt idx="71">
                  <c:v>7728</c:v>
                </c:pt>
                <c:pt idx="72">
                  <c:v>7982</c:v>
                </c:pt>
                <c:pt idx="73">
                  <c:v>8241</c:v>
                </c:pt>
                <c:pt idx="74">
                  <c:v>9863</c:v>
                </c:pt>
                <c:pt idx="75">
                  <c:v>18228</c:v>
                </c:pt>
                <c:pt idx="76">
                  <c:v>27488</c:v>
                </c:pt>
                <c:pt idx="77">
                  <c:v>21900</c:v>
                </c:pt>
                <c:pt idx="78">
                  <c:v>25814</c:v>
                </c:pt>
                <c:pt idx="79">
                  <c:v>20112</c:v>
                </c:pt>
                <c:pt idx="80">
                  <c:v>20404</c:v>
                </c:pt>
                <c:pt idx="81">
                  <c:v>17951</c:v>
                </c:pt>
                <c:pt idx="82">
                  <c:v>14365</c:v>
                </c:pt>
                <c:pt idx="83">
                  <c:v>16885</c:v>
                </c:pt>
                <c:pt idx="84">
                  <c:v>14439</c:v>
                </c:pt>
                <c:pt idx="85">
                  <c:v>14477</c:v>
                </c:pt>
                <c:pt idx="86">
                  <c:v>10011</c:v>
                </c:pt>
                <c:pt idx="87">
                  <c:v>19282</c:v>
                </c:pt>
                <c:pt idx="88">
                  <c:v>24198</c:v>
                </c:pt>
                <c:pt idx="89">
                  <c:v>26742</c:v>
                </c:pt>
                <c:pt idx="90">
                  <c:v>17804</c:v>
                </c:pt>
                <c:pt idx="91">
                  <c:v>9676</c:v>
                </c:pt>
                <c:pt idx="92">
                  <c:v>8330</c:v>
                </c:pt>
                <c:pt idx="93">
                  <c:v>10204</c:v>
                </c:pt>
                <c:pt idx="94">
                  <c:v>10661</c:v>
                </c:pt>
                <c:pt idx="95">
                  <c:v>11422</c:v>
                </c:pt>
                <c:pt idx="96">
                  <c:v>10187</c:v>
                </c:pt>
                <c:pt idx="97">
                  <c:v>7243</c:v>
                </c:pt>
                <c:pt idx="98">
                  <c:v>7166</c:v>
                </c:pt>
                <c:pt idx="99">
                  <c:v>7054</c:v>
                </c:pt>
                <c:pt idx="100">
                  <c:v>10122</c:v>
                </c:pt>
                <c:pt idx="101">
                  <c:v>6166</c:v>
                </c:pt>
                <c:pt idx="102">
                  <c:v>6298</c:v>
                </c:pt>
                <c:pt idx="103">
                  <c:v>5705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1B-4646-A5F4-8FB7E66D3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403711"/>
        <c:axId val="760414527"/>
      </c:lineChart>
      <c:dateAx>
        <c:axId val="760403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 2020-Sept 2022</a:t>
                </a:r>
              </a:p>
            </c:rich>
          </c:tx>
          <c:layout>
            <c:manualLayout>
              <c:xMode val="edge"/>
              <c:yMode val="edge"/>
              <c:x val="0.39859713716341011"/>
              <c:y val="0.901235483679926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14527"/>
        <c:crosses val="autoZero"/>
        <c:auto val="1"/>
        <c:lblOffset val="100"/>
        <c:baseTimeUnit val="days"/>
      </c:dateAx>
      <c:valAx>
        <c:axId val="760414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1.2345679012345678E-2"/>
              <c:y val="0.242941866523734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03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'Organic Search pivot-chart'!$C$1</c:f>
              <c:strCache>
                <c:ptCount val="1"/>
                <c:pt idx="0">
                  <c:v>Organic Search Imps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'Organic Search pivot-chart'!$B$2:$B$105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'Organic Search pivot-chart'!$C$2:$C$105</c:f>
              <c:numCache>
                <c:formatCode>#,##0</c:formatCode>
                <c:ptCount val="104"/>
                <c:pt idx="0">
                  <c:v>16903</c:v>
                </c:pt>
                <c:pt idx="1">
                  <c:v>31167</c:v>
                </c:pt>
                <c:pt idx="2">
                  <c:v>42800</c:v>
                </c:pt>
                <c:pt idx="3">
                  <c:v>112967</c:v>
                </c:pt>
                <c:pt idx="4">
                  <c:v>123297</c:v>
                </c:pt>
                <c:pt idx="5">
                  <c:v>135714</c:v>
                </c:pt>
                <c:pt idx="6">
                  <c:v>129607</c:v>
                </c:pt>
                <c:pt idx="7">
                  <c:v>148299</c:v>
                </c:pt>
                <c:pt idx="8">
                  <c:v>178136</c:v>
                </c:pt>
                <c:pt idx="9">
                  <c:v>199501</c:v>
                </c:pt>
                <c:pt idx="10">
                  <c:v>223720</c:v>
                </c:pt>
                <c:pt idx="11">
                  <c:v>242485</c:v>
                </c:pt>
                <c:pt idx="12">
                  <c:v>278035</c:v>
                </c:pt>
                <c:pt idx="13">
                  <c:v>265852</c:v>
                </c:pt>
                <c:pt idx="14">
                  <c:v>279053</c:v>
                </c:pt>
                <c:pt idx="15">
                  <c:v>295775</c:v>
                </c:pt>
                <c:pt idx="16">
                  <c:v>316400</c:v>
                </c:pt>
                <c:pt idx="17">
                  <c:v>316172</c:v>
                </c:pt>
                <c:pt idx="18">
                  <c:v>326949</c:v>
                </c:pt>
                <c:pt idx="19">
                  <c:v>335236</c:v>
                </c:pt>
                <c:pt idx="20">
                  <c:v>305602</c:v>
                </c:pt>
                <c:pt idx="21">
                  <c:v>292779</c:v>
                </c:pt>
                <c:pt idx="22">
                  <c:v>294308</c:v>
                </c:pt>
                <c:pt idx="23">
                  <c:v>320841</c:v>
                </c:pt>
                <c:pt idx="24">
                  <c:v>339530</c:v>
                </c:pt>
                <c:pt idx="25">
                  <c:v>363645</c:v>
                </c:pt>
                <c:pt idx="26">
                  <c:v>329972</c:v>
                </c:pt>
                <c:pt idx="27">
                  <c:v>341337</c:v>
                </c:pt>
                <c:pt idx="28">
                  <c:v>327140</c:v>
                </c:pt>
                <c:pt idx="29">
                  <c:v>308898</c:v>
                </c:pt>
                <c:pt idx="30">
                  <c:v>289278</c:v>
                </c:pt>
                <c:pt idx="31">
                  <c:v>291093</c:v>
                </c:pt>
                <c:pt idx="32">
                  <c:v>267485</c:v>
                </c:pt>
                <c:pt idx="33">
                  <c:v>241951</c:v>
                </c:pt>
                <c:pt idx="34">
                  <c:v>164081</c:v>
                </c:pt>
                <c:pt idx="35">
                  <c:v>155158</c:v>
                </c:pt>
                <c:pt idx="36">
                  <c:v>162720</c:v>
                </c:pt>
                <c:pt idx="37">
                  <c:v>140384</c:v>
                </c:pt>
                <c:pt idx="38" formatCode="General">
                  <c:v>0</c:v>
                </c:pt>
                <c:pt idx="39" formatCode="General">
                  <c:v>0</c:v>
                </c:pt>
                <c:pt idx="40" formatCode="General">
                  <c:v>0</c:v>
                </c:pt>
                <c:pt idx="41" formatCode="General">
                  <c:v>0</c:v>
                </c:pt>
                <c:pt idx="42" formatCode="General">
                  <c:v>0</c:v>
                </c:pt>
                <c:pt idx="43" formatCode="General">
                  <c:v>0</c:v>
                </c:pt>
                <c:pt idx="44" formatCode="General">
                  <c:v>0</c:v>
                </c:pt>
                <c:pt idx="45" formatCode="General">
                  <c:v>0</c:v>
                </c:pt>
                <c:pt idx="46" formatCode="General">
                  <c:v>0</c:v>
                </c:pt>
                <c:pt idx="47" formatCode="General">
                  <c:v>0</c:v>
                </c:pt>
                <c:pt idx="48" formatCode="General">
                  <c:v>0</c:v>
                </c:pt>
                <c:pt idx="49" formatCode="General">
                  <c:v>0</c:v>
                </c:pt>
                <c:pt idx="50" formatCode="General">
                  <c:v>8649</c:v>
                </c:pt>
                <c:pt idx="51" formatCode="General">
                  <c:v>8102</c:v>
                </c:pt>
                <c:pt idx="52" formatCode="General">
                  <c:v>8101</c:v>
                </c:pt>
                <c:pt idx="53" formatCode="General">
                  <c:v>7767</c:v>
                </c:pt>
                <c:pt idx="54" formatCode="General">
                  <c:v>7489</c:v>
                </c:pt>
                <c:pt idx="55" formatCode="General">
                  <c:v>6390</c:v>
                </c:pt>
                <c:pt idx="56" formatCode="General">
                  <c:v>7486</c:v>
                </c:pt>
                <c:pt idx="57" formatCode="General">
                  <c:v>6723</c:v>
                </c:pt>
                <c:pt idx="58" formatCode="General">
                  <c:v>7209</c:v>
                </c:pt>
                <c:pt idx="59" formatCode="General">
                  <c:v>6320</c:v>
                </c:pt>
                <c:pt idx="60" formatCode="General">
                  <c:v>5390</c:v>
                </c:pt>
                <c:pt idx="61" formatCode="General">
                  <c:v>5788</c:v>
                </c:pt>
                <c:pt idx="62" formatCode="General">
                  <c:v>5316</c:v>
                </c:pt>
                <c:pt idx="63" formatCode="General">
                  <c:v>5385</c:v>
                </c:pt>
                <c:pt idx="64" formatCode="General">
                  <c:v>6981</c:v>
                </c:pt>
                <c:pt idx="65" formatCode="General">
                  <c:v>6169</c:v>
                </c:pt>
                <c:pt idx="66" formatCode="General">
                  <c:v>6395</c:v>
                </c:pt>
                <c:pt idx="67" formatCode="General">
                  <c:v>6368</c:v>
                </c:pt>
                <c:pt idx="68" formatCode="General">
                  <c:v>6191</c:v>
                </c:pt>
                <c:pt idx="69" formatCode="General">
                  <c:v>5469</c:v>
                </c:pt>
                <c:pt idx="70" formatCode="General">
                  <c:v>5490</c:v>
                </c:pt>
                <c:pt idx="71" formatCode="General">
                  <c:v>6354</c:v>
                </c:pt>
                <c:pt idx="72" formatCode="General">
                  <c:v>6367</c:v>
                </c:pt>
                <c:pt idx="73" formatCode="General">
                  <c:v>6149</c:v>
                </c:pt>
                <c:pt idx="74" formatCode="General">
                  <c:v>5236</c:v>
                </c:pt>
                <c:pt idx="75" formatCode="General">
                  <c:v>7091</c:v>
                </c:pt>
                <c:pt idx="76" formatCode="General">
                  <c:v>6505</c:v>
                </c:pt>
                <c:pt idx="77" formatCode="General">
                  <c:v>6113</c:v>
                </c:pt>
                <c:pt idx="78" formatCode="General">
                  <c:v>6604</c:v>
                </c:pt>
                <c:pt idx="79" formatCode="General">
                  <c:v>5665</c:v>
                </c:pt>
                <c:pt idx="80" formatCode="General">
                  <c:v>5380</c:v>
                </c:pt>
                <c:pt idx="81" formatCode="General">
                  <c:v>5072</c:v>
                </c:pt>
                <c:pt idx="82" formatCode="General">
                  <c:v>4850</c:v>
                </c:pt>
                <c:pt idx="83" formatCode="General">
                  <c:v>5333</c:v>
                </c:pt>
                <c:pt idx="84" formatCode="General">
                  <c:v>5427</c:v>
                </c:pt>
                <c:pt idx="85" formatCode="General">
                  <c:v>3836</c:v>
                </c:pt>
                <c:pt idx="86" formatCode="General">
                  <c:v>3485</c:v>
                </c:pt>
                <c:pt idx="87" formatCode="General">
                  <c:v>4049</c:v>
                </c:pt>
                <c:pt idx="88" formatCode="General">
                  <c:v>3638</c:v>
                </c:pt>
                <c:pt idx="89" formatCode="General">
                  <c:v>3782</c:v>
                </c:pt>
                <c:pt idx="90" formatCode="General">
                  <c:v>3604</c:v>
                </c:pt>
                <c:pt idx="91" formatCode="General">
                  <c:v>3303</c:v>
                </c:pt>
                <c:pt idx="92" formatCode="General">
                  <c:v>3487</c:v>
                </c:pt>
                <c:pt idx="93" formatCode="General">
                  <c:v>3940</c:v>
                </c:pt>
                <c:pt idx="94" formatCode="General">
                  <c:v>4460</c:v>
                </c:pt>
                <c:pt idx="95" formatCode="General">
                  <c:v>3703</c:v>
                </c:pt>
                <c:pt idx="96" formatCode="General">
                  <c:v>3473</c:v>
                </c:pt>
                <c:pt idx="97" formatCode="General">
                  <c:v>3710</c:v>
                </c:pt>
                <c:pt idx="98" formatCode="General">
                  <c:v>3587</c:v>
                </c:pt>
                <c:pt idx="99" formatCode="General">
                  <c:v>3531</c:v>
                </c:pt>
                <c:pt idx="100" formatCode="General">
                  <c:v>2844</c:v>
                </c:pt>
                <c:pt idx="101" formatCode="General">
                  <c:v>5802</c:v>
                </c:pt>
                <c:pt idx="102" formatCode="General">
                  <c:v>6126</c:v>
                </c:pt>
                <c:pt idx="103" formatCode="General">
                  <c:v>6507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7-4FD2-B47A-860C67ED9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6982703"/>
        <c:axId val="706983119"/>
      </c:lineChart>
      <c:dateAx>
        <c:axId val="706982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 2020-Sept 2022</a:t>
                </a:r>
              </a:p>
            </c:rich>
          </c:tx>
          <c:layout>
            <c:manualLayout>
              <c:xMode val="edge"/>
              <c:yMode val="edge"/>
              <c:x val="0.40743623066534157"/>
              <c:y val="0.908832754166085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83119"/>
        <c:crosses val="autoZero"/>
        <c:auto val="1"/>
        <c:lblOffset val="100"/>
        <c:baseTimeUnit val="days"/>
      </c:dateAx>
      <c:valAx>
        <c:axId val="7069831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2.1035598705501618E-2"/>
              <c:y val="0.2638343603606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8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460317460317457"/>
          <c:y val="2.580312592244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 Organic Social pivot'!$C$1</c:f>
              <c:strCache>
                <c:ptCount val="1"/>
                <c:pt idx="0">
                  <c:v>Organic Social Imps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 Organic Social pivot'!$B$2:$B$105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 Organic Social pivot'!$C$2:$C$105</c:f>
              <c:numCache>
                <c:formatCode>#,##0</c:formatCode>
                <c:ptCount val="104"/>
                <c:pt idx="0">
                  <c:v>0</c:v>
                </c:pt>
                <c:pt idx="1">
                  <c:v>36034</c:v>
                </c:pt>
                <c:pt idx="2">
                  <c:v>48985</c:v>
                </c:pt>
                <c:pt idx="3">
                  <c:v>34006</c:v>
                </c:pt>
                <c:pt idx="4">
                  <c:v>30403</c:v>
                </c:pt>
                <c:pt idx="5">
                  <c:v>10088</c:v>
                </c:pt>
                <c:pt idx="6">
                  <c:v>128559</c:v>
                </c:pt>
                <c:pt idx="7">
                  <c:v>46549</c:v>
                </c:pt>
                <c:pt idx="8">
                  <c:v>35832</c:v>
                </c:pt>
                <c:pt idx="9">
                  <c:v>17917</c:v>
                </c:pt>
                <c:pt idx="10">
                  <c:v>10523</c:v>
                </c:pt>
                <c:pt idx="11">
                  <c:v>9005</c:v>
                </c:pt>
                <c:pt idx="12">
                  <c:v>0</c:v>
                </c:pt>
                <c:pt idx="13" formatCode="_(* #,##0_);_(* \(#,##0\);_(* &quot;-&quot;??_);_(@_)">
                  <c:v>7796</c:v>
                </c:pt>
                <c:pt idx="14" formatCode="_(* #,##0_);_(* \(#,##0\);_(* &quot;-&quot;??_);_(@_)">
                  <c:v>13509</c:v>
                </c:pt>
                <c:pt idx="15" formatCode="_(* #,##0_);_(* \(#,##0\);_(* &quot;-&quot;??_);_(@_)">
                  <c:v>12369</c:v>
                </c:pt>
                <c:pt idx="16" formatCode="_(* #,##0_);_(* \(#,##0\);_(* &quot;-&quot;??_);_(@_)">
                  <c:v>10519</c:v>
                </c:pt>
                <c:pt idx="17" formatCode="_(* #,##0_);_(* \(#,##0\);_(* &quot;-&quot;??_);_(@_)">
                  <c:v>24059</c:v>
                </c:pt>
                <c:pt idx="18" formatCode="_(* #,##0_);_(* \(#,##0\);_(* &quot;-&quot;??_);_(@_)">
                  <c:v>272902</c:v>
                </c:pt>
                <c:pt idx="19">
                  <c:v>0</c:v>
                </c:pt>
                <c:pt idx="20" formatCode="_(* #,##0_);_(* \(#,##0\);_(* &quot;-&quot;??_);_(@_)">
                  <c:v>1314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 formatCode="_(* #,##0_);_(* \(#,##0\);_(* &quot;-&quot;??_);_(@_)">
                  <c:v>9846</c:v>
                </c:pt>
                <c:pt idx="26" formatCode="_(* #,##0_);_(* \(#,##0\);_(* &quot;-&quot;??_);_(@_)">
                  <c:v>12785</c:v>
                </c:pt>
                <c:pt idx="27" formatCode="_(* #,##0_);_(* \(#,##0\);_(* &quot;-&quot;??_);_(@_)">
                  <c:v>22849</c:v>
                </c:pt>
                <c:pt idx="28" formatCode="_(* #,##0_);_(* \(#,##0\);_(* &quot;-&quot;??_);_(@_)">
                  <c:v>1442</c:v>
                </c:pt>
                <c:pt idx="29" formatCode="_(* #,##0_);_(* \(#,##0\);_(* &quot;-&quot;??_);_(@_)">
                  <c:v>32015</c:v>
                </c:pt>
                <c:pt idx="30" formatCode="_(* #,##0_);_(* \(#,##0\);_(* &quot;-&quot;??_);_(@_)">
                  <c:v>59997</c:v>
                </c:pt>
                <c:pt idx="31" formatCode="_(* #,##0_);_(* \(#,##0\);_(* &quot;-&quot;??_);_(@_)">
                  <c:v>15639</c:v>
                </c:pt>
                <c:pt idx="32" formatCode="_(* #,##0_);_(* \(#,##0\);_(* &quot;-&quot;??_);_(@_)">
                  <c:v>1023</c:v>
                </c:pt>
                <c:pt idx="33" formatCode="_(* #,##0_);_(* \(#,##0\);_(* &quot;-&quot;??_);_(@_)">
                  <c:v>70465</c:v>
                </c:pt>
                <c:pt idx="34" formatCode="_(* #,##0_);_(* \(#,##0\);_(* &quot;-&quot;??_);_(@_)">
                  <c:v>1055</c:v>
                </c:pt>
                <c:pt idx="35" formatCode="_(* #,##0_);_(* \(#,##0\);_(* &quot;-&quot;??_);_(@_)">
                  <c:v>42757</c:v>
                </c:pt>
                <c:pt idx="36" formatCode="_(* #,##0_);_(* \(#,##0\);_(* &quot;-&quot;??_);_(@_)">
                  <c:v>21767</c:v>
                </c:pt>
                <c:pt idx="37" formatCode="_(* #,##0_);_(* \(#,##0\);_(* &quot;-&quot;??_);_(@_)">
                  <c:v>39101</c:v>
                </c:pt>
                <c:pt idx="38" formatCode="_(* #,##0_);_(* \(#,##0\);_(* &quot;-&quot;??_);_(@_)">
                  <c:v>19777</c:v>
                </c:pt>
                <c:pt idx="39">
                  <c:v>0</c:v>
                </c:pt>
                <c:pt idx="40" formatCode="_(* #,##0_);_(* \(#,##0\);_(* &quot;-&quot;??_);_(@_)">
                  <c:v>7527</c:v>
                </c:pt>
                <c:pt idx="41" formatCode="_(* #,##0_);_(* \(#,##0\);_(* &quot;-&quot;??_);_(@_)">
                  <c:v>20615</c:v>
                </c:pt>
                <c:pt idx="42" formatCode="_(* #,##0_);_(* \(#,##0\);_(* &quot;-&quot;??_);_(@_)">
                  <c:v>28235</c:v>
                </c:pt>
                <c:pt idx="43" formatCode="_(* #,##0_);_(* \(#,##0\);_(* &quot;-&quot;??_);_(@_)">
                  <c:v>8124</c:v>
                </c:pt>
                <c:pt idx="44" formatCode="_(* #,##0_);_(* \(#,##0\);_(* &quot;-&quot;??_);_(@_)">
                  <c:v>598</c:v>
                </c:pt>
                <c:pt idx="45">
                  <c:v>0</c:v>
                </c:pt>
                <c:pt idx="46" formatCode="_(* #,##0_);_(* \(#,##0\);_(* &quot;-&quot;??_);_(@_)">
                  <c:v>25819</c:v>
                </c:pt>
                <c:pt idx="47" formatCode="_(* #,##0_);_(* \(#,##0\);_(* &quot;-&quot;??_);_(@_)">
                  <c:v>278</c:v>
                </c:pt>
                <c:pt idx="48">
                  <c:v>0</c:v>
                </c:pt>
                <c:pt idx="49" formatCode="_(* #,##0_);_(* \(#,##0\);_(* &quot;-&quot;??_);_(@_)">
                  <c:v>472</c:v>
                </c:pt>
                <c:pt idx="50" formatCode="_(* #,##0_);_(* \(#,##0\);_(* &quot;-&quot;??_);_(@_)">
                  <c:v>650</c:v>
                </c:pt>
                <c:pt idx="51" formatCode="_(* #,##0_);_(* \(#,##0\);_(* &quot;-&quot;??_);_(@_)">
                  <c:v>17222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 formatCode="_(* #,##0_);_(* \(#,##0\);_(* &quot;-&quot;??_);_(@_)">
                  <c:v>29343</c:v>
                </c:pt>
                <c:pt idx="56" formatCode="_(* #,##0_);_(* \(#,##0\);_(* &quot;-&quot;??_);_(@_)">
                  <c:v>45474</c:v>
                </c:pt>
                <c:pt idx="57" formatCode="_(* #,##0_);_(* \(#,##0\);_(* &quot;-&quot;??_);_(@_)">
                  <c:v>81072</c:v>
                </c:pt>
                <c:pt idx="58" formatCode="_(* #,##0_);_(* \(#,##0\);_(* &quot;-&quot;??_);_(@_)">
                  <c:v>42036</c:v>
                </c:pt>
                <c:pt idx="59" formatCode="_(* #,##0_);_(* \(#,##0\);_(* &quot;-&quot;??_);_(@_)">
                  <c:v>12</c:v>
                </c:pt>
                <c:pt idx="60" formatCode="_(* #,##0_);_(* \(#,##0\);_(* &quot;-&quot;??_);_(@_)">
                  <c:v>40354</c:v>
                </c:pt>
                <c:pt idx="61" formatCode="_(* #,##0_);_(* \(#,##0\);_(* &quot;-&quot;??_);_(@_)">
                  <c:v>57468</c:v>
                </c:pt>
                <c:pt idx="62">
                  <c:v>0</c:v>
                </c:pt>
                <c:pt idx="63" formatCode="_(* #,##0_);_(* \(#,##0\);_(* &quot;-&quot;??_);_(@_)">
                  <c:v>1410</c:v>
                </c:pt>
                <c:pt idx="64">
                  <c:v>0</c:v>
                </c:pt>
                <c:pt idx="65">
                  <c:v>0</c:v>
                </c:pt>
                <c:pt idx="66" formatCode="_(* #,##0_);_(* \(#,##0\);_(* &quot;-&quot;??_);_(@_)">
                  <c:v>40264</c:v>
                </c:pt>
                <c:pt idx="67" formatCode="_(* #,##0_);_(* \(#,##0\);_(* &quot;-&quot;??_);_(@_)">
                  <c:v>22478</c:v>
                </c:pt>
                <c:pt idx="68" formatCode="_(* #,##0_);_(* \(#,##0\);_(* &quot;-&quot;??_);_(@_)">
                  <c:v>38114</c:v>
                </c:pt>
                <c:pt idx="69" formatCode="_(* #,##0_);_(* \(#,##0\);_(* &quot;-&quot;??_);_(@_)">
                  <c:v>16285</c:v>
                </c:pt>
                <c:pt idx="70" formatCode="_(* #,##0_);_(* \(#,##0\);_(* &quot;-&quot;??_);_(@_)">
                  <c:v>28682</c:v>
                </c:pt>
                <c:pt idx="71" formatCode="_(* #,##0_);_(* \(#,##0\);_(* &quot;-&quot;??_);_(@_)">
                  <c:v>4</c:v>
                </c:pt>
                <c:pt idx="72" formatCode="_(* #,##0_);_(* \(#,##0\);_(* &quot;-&quot;??_);_(@_)">
                  <c:v>366</c:v>
                </c:pt>
                <c:pt idx="73" formatCode="_(* #,##0_);_(* \(#,##0\);_(* &quot;-&quot;??_);_(@_)">
                  <c:v>397</c:v>
                </c:pt>
                <c:pt idx="74" formatCode="_(* #,##0_);_(* \(#,##0\);_(* &quot;-&quot;??_);_(@_)">
                  <c:v>462</c:v>
                </c:pt>
                <c:pt idx="75" formatCode="_(* #,##0_);_(* \(#,##0\);_(* &quot;-&quot;??_);_(@_)">
                  <c:v>466</c:v>
                </c:pt>
                <c:pt idx="76" formatCode="_(* #,##0_);_(* \(#,##0\);_(* &quot;-&quot;??_);_(@_)">
                  <c:v>889</c:v>
                </c:pt>
                <c:pt idx="77" formatCode="_(* #,##0_);_(* \(#,##0\);_(* &quot;-&quot;??_);_(@_)">
                  <c:v>57</c:v>
                </c:pt>
                <c:pt idx="78" formatCode="_(* #,##0_);_(* \(#,##0\);_(* &quot;-&quot;??_);_(@_)">
                  <c:v>258</c:v>
                </c:pt>
                <c:pt idx="79" formatCode="_(* #,##0_);_(* \(#,##0\);_(* &quot;-&quot;??_);_(@_)">
                  <c:v>10</c:v>
                </c:pt>
                <c:pt idx="80" formatCode="_(* #,##0_);_(* \(#,##0\);_(* &quot;-&quot;??_);_(@_)">
                  <c:v>17317</c:v>
                </c:pt>
                <c:pt idx="81" formatCode="_(* #,##0_);_(* \(#,##0\);_(* &quot;-&quot;??_);_(@_)">
                  <c:v>8328</c:v>
                </c:pt>
                <c:pt idx="82" formatCode="_(* #,##0_);_(* \(#,##0\);_(* &quot;-&quot;??_);_(@_)">
                  <c:v>20755</c:v>
                </c:pt>
                <c:pt idx="83">
                  <c:v>0</c:v>
                </c:pt>
                <c:pt idx="84" formatCode="_(* #,##0_);_(* \(#,##0\);_(* &quot;-&quot;??_);_(@_)">
                  <c:v>11335</c:v>
                </c:pt>
                <c:pt idx="85" formatCode="_(* #,##0_);_(* \(#,##0\);_(* &quot;-&quot;??_);_(@_)">
                  <c:v>4852</c:v>
                </c:pt>
                <c:pt idx="86" formatCode="_(* #,##0_);_(* \(#,##0\);_(* &quot;-&quot;??_);_(@_)">
                  <c:v>3108</c:v>
                </c:pt>
                <c:pt idx="87">
                  <c:v>0</c:v>
                </c:pt>
                <c:pt idx="88" formatCode="_(* #,##0_);_(* \(#,##0\);_(* &quot;-&quot;??_);_(@_)">
                  <c:v>10675</c:v>
                </c:pt>
                <c:pt idx="89">
                  <c:v>0</c:v>
                </c:pt>
                <c:pt idx="90">
                  <c:v>0</c:v>
                </c:pt>
                <c:pt idx="91" formatCode="_(* #,##0_);_(* \(#,##0\);_(* &quot;-&quot;??_);_(@_)">
                  <c:v>20304</c:v>
                </c:pt>
                <c:pt idx="92" formatCode="_(* #,##0_);_(* \(#,##0\);_(* &quot;-&quot;??_);_(@_)">
                  <c:v>5598</c:v>
                </c:pt>
                <c:pt idx="93" formatCode="_(* #,##0_);_(* \(#,##0\);_(* &quot;-&quot;??_);_(@_)">
                  <c:v>3779</c:v>
                </c:pt>
                <c:pt idx="94" formatCode="_(* #,##0_);_(* \(#,##0\);_(* &quot;-&quot;??_);_(@_)">
                  <c:v>8777</c:v>
                </c:pt>
                <c:pt idx="95" formatCode="_(* #,##0_);_(* \(#,##0\);_(* &quot;-&quot;??_);_(@_)">
                  <c:v>11383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 formatCode="_(* #,##0_);_(* \(#,##0\);_(* &quot;-&quot;??_);_(@_)">
                  <c:v>8760</c:v>
                </c:pt>
                <c:pt idx="100" formatCode="_(* #,##0_);_(* \(#,##0\);_(* &quot;-&quot;??_);_(@_)">
                  <c:v>6804</c:v>
                </c:pt>
                <c:pt idx="101" formatCode="_(* #,##0_);_(* \(#,##0\);_(* &quot;-&quot;??_);_(@_)">
                  <c:v>2992</c:v>
                </c:pt>
                <c:pt idx="102" formatCode="_(* #,##0_);_(* \(#,##0\);_(* &quot;-&quot;??_);_(@_)">
                  <c:v>3056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06-474C-9A1E-F27CE5CF2A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6426735"/>
        <c:axId val="1396440463"/>
      </c:lineChart>
      <c:dateAx>
        <c:axId val="1396426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 2020-Sept 2022</a:t>
                </a:r>
              </a:p>
            </c:rich>
          </c:tx>
          <c:layout>
            <c:manualLayout>
              <c:xMode val="edge"/>
              <c:yMode val="edge"/>
              <c:x val="0.3941622297212849"/>
              <c:y val="0.904159818002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440463"/>
        <c:crosses val="autoZero"/>
        <c:auto val="1"/>
        <c:lblOffset val="100"/>
        <c:baseTimeUnit val="days"/>
      </c:dateAx>
      <c:valAx>
        <c:axId val="13964404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1.5873015873015872E-2"/>
              <c:y val="0.365975980743727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426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emails!$C$1</c:f>
              <c:strCache>
                <c:ptCount val="1"/>
                <c:pt idx="0">
                  <c:v>Email send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emails!$B$2:$B$105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emails!$C$2:$C$105</c:f>
              <c:numCache>
                <c:formatCode>General</c:formatCode>
                <c:ptCount val="10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182</c:v>
                </c:pt>
                <c:pt idx="5">
                  <c:v>182</c:v>
                </c:pt>
                <c:pt idx="6">
                  <c:v>182</c:v>
                </c:pt>
                <c:pt idx="7">
                  <c:v>182</c:v>
                </c:pt>
                <c:pt idx="8">
                  <c:v>1567</c:v>
                </c:pt>
                <c:pt idx="9">
                  <c:v>1567</c:v>
                </c:pt>
                <c:pt idx="10">
                  <c:v>1567</c:v>
                </c:pt>
                <c:pt idx="11">
                  <c:v>1567</c:v>
                </c:pt>
                <c:pt idx="12">
                  <c:v>1567</c:v>
                </c:pt>
                <c:pt idx="13">
                  <c:v>656</c:v>
                </c:pt>
                <c:pt idx="14">
                  <c:v>656</c:v>
                </c:pt>
                <c:pt idx="15">
                  <c:v>656</c:v>
                </c:pt>
                <c:pt idx="16">
                  <c:v>656</c:v>
                </c:pt>
                <c:pt idx="17">
                  <c:v>3435</c:v>
                </c:pt>
                <c:pt idx="18">
                  <c:v>3435</c:v>
                </c:pt>
                <c:pt idx="19">
                  <c:v>3435</c:v>
                </c:pt>
                <c:pt idx="20">
                  <c:v>3435</c:v>
                </c:pt>
                <c:pt idx="21">
                  <c:v>3498</c:v>
                </c:pt>
                <c:pt idx="22">
                  <c:v>3498</c:v>
                </c:pt>
                <c:pt idx="23">
                  <c:v>3498</c:v>
                </c:pt>
                <c:pt idx="24">
                  <c:v>3498</c:v>
                </c:pt>
                <c:pt idx="25">
                  <c:v>3498</c:v>
                </c:pt>
                <c:pt idx="26">
                  <c:v>3473</c:v>
                </c:pt>
                <c:pt idx="27">
                  <c:v>3473</c:v>
                </c:pt>
                <c:pt idx="28">
                  <c:v>3473</c:v>
                </c:pt>
                <c:pt idx="29">
                  <c:v>3473</c:v>
                </c:pt>
                <c:pt idx="30">
                  <c:v>3096</c:v>
                </c:pt>
                <c:pt idx="31">
                  <c:v>3096</c:v>
                </c:pt>
                <c:pt idx="32">
                  <c:v>3096</c:v>
                </c:pt>
                <c:pt idx="33">
                  <c:v>3096</c:v>
                </c:pt>
                <c:pt idx="34">
                  <c:v>2199</c:v>
                </c:pt>
                <c:pt idx="35">
                  <c:v>2199</c:v>
                </c:pt>
                <c:pt idx="36">
                  <c:v>2199</c:v>
                </c:pt>
                <c:pt idx="37">
                  <c:v>2199</c:v>
                </c:pt>
                <c:pt idx="38">
                  <c:v>2199</c:v>
                </c:pt>
                <c:pt idx="39">
                  <c:v>2705</c:v>
                </c:pt>
                <c:pt idx="40">
                  <c:v>2705</c:v>
                </c:pt>
                <c:pt idx="41">
                  <c:v>2705</c:v>
                </c:pt>
                <c:pt idx="42">
                  <c:v>2705</c:v>
                </c:pt>
                <c:pt idx="43">
                  <c:v>2604</c:v>
                </c:pt>
                <c:pt idx="44">
                  <c:v>2604</c:v>
                </c:pt>
                <c:pt idx="45">
                  <c:v>2604</c:v>
                </c:pt>
                <c:pt idx="46">
                  <c:v>2604</c:v>
                </c:pt>
                <c:pt idx="47">
                  <c:v>2299</c:v>
                </c:pt>
                <c:pt idx="48">
                  <c:v>2299</c:v>
                </c:pt>
                <c:pt idx="49">
                  <c:v>2299</c:v>
                </c:pt>
                <c:pt idx="50">
                  <c:v>2299</c:v>
                </c:pt>
                <c:pt idx="51">
                  <c:v>2299</c:v>
                </c:pt>
                <c:pt idx="52">
                  <c:v>2386</c:v>
                </c:pt>
                <c:pt idx="53">
                  <c:v>2386</c:v>
                </c:pt>
                <c:pt idx="54">
                  <c:v>2386</c:v>
                </c:pt>
                <c:pt idx="55">
                  <c:v>2386</c:v>
                </c:pt>
                <c:pt idx="56">
                  <c:v>2324</c:v>
                </c:pt>
                <c:pt idx="57">
                  <c:v>2324</c:v>
                </c:pt>
                <c:pt idx="58">
                  <c:v>2324</c:v>
                </c:pt>
                <c:pt idx="59">
                  <c:v>2324</c:v>
                </c:pt>
                <c:pt idx="60">
                  <c:v>1805</c:v>
                </c:pt>
                <c:pt idx="61">
                  <c:v>1805</c:v>
                </c:pt>
                <c:pt idx="62">
                  <c:v>1805</c:v>
                </c:pt>
                <c:pt idx="63">
                  <c:v>1805</c:v>
                </c:pt>
                <c:pt idx="64">
                  <c:v>1805</c:v>
                </c:pt>
                <c:pt idx="65">
                  <c:v>2227</c:v>
                </c:pt>
                <c:pt idx="66">
                  <c:v>2227</c:v>
                </c:pt>
                <c:pt idx="67">
                  <c:v>2227</c:v>
                </c:pt>
                <c:pt idx="68">
                  <c:v>2227</c:v>
                </c:pt>
                <c:pt idx="69">
                  <c:v>2169</c:v>
                </c:pt>
                <c:pt idx="70">
                  <c:v>2169</c:v>
                </c:pt>
                <c:pt idx="71">
                  <c:v>2169</c:v>
                </c:pt>
                <c:pt idx="72">
                  <c:v>2169</c:v>
                </c:pt>
                <c:pt idx="73">
                  <c:v>1860</c:v>
                </c:pt>
                <c:pt idx="74">
                  <c:v>1860</c:v>
                </c:pt>
                <c:pt idx="75">
                  <c:v>1860</c:v>
                </c:pt>
                <c:pt idx="76">
                  <c:v>1860</c:v>
                </c:pt>
                <c:pt idx="77">
                  <c:v>1860</c:v>
                </c:pt>
                <c:pt idx="78">
                  <c:v>2567</c:v>
                </c:pt>
                <c:pt idx="79">
                  <c:v>2567</c:v>
                </c:pt>
                <c:pt idx="80">
                  <c:v>2567</c:v>
                </c:pt>
                <c:pt idx="81">
                  <c:v>2567</c:v>
                </c:pt>
                <c:pt idx="82">
                  <c:v>2561</c:v>
                </c:pt>
                <c:pt idx="83">
                  <c:v>2561</c:v>
                </c:pt>
                <c:pt idx="84">
                  <c:v>2561</c:v>
                </c:pt>
                <c:pt idx="85">
                  <c:v>2561</c:v>
                </c:pt>
                <c:pt idx="86">
                  <c:v>2088</c:v>
                </c:pt>
                <c:pt idx="87">
                  <c:v>2088</c:v>
                </c:pt>
                <c:pt idx="88">
                  <c:v>2088</c:v>
                </c:pt>
                <c:pt idx="89">
                  <c:v>2088</c:v>
                </c:pt>
                <c:pt idx="90">
                  <c:v>2088</c:v>
                </c:pt>
                <c:pt idx="91">
                  <c:v>2975</c:v>
                </c:pt>
                <c:pt idx="92">
                  <c:v>2975</c:v>
                </c:pt>
                <c:pt idx="93">
                  <c:v>2975</c:v>
                </c:pt>
                <c:pt idx="94">
                  <c:v>2975</c:v>
                </c:pt>
                <c:pt idx="95">
                  <c:v>3453</c:v>
                </c:pt>
                <c:pt idx="96">
                  <c:v>3453</c:v>
                </c:pt>
                <c:pt idx="97">
                  <c:v>3453</c:v>
                </c:pt>
                <c:pt idx="98">
                  <c:v>3453</c:v>
                </c:pt>
                <c:pt idx="99">
                  <c:v>2729</c:v>
                </c:pt>
                <c:pt idx="100">
                  <c:v>2729</c:v>
                </c:pt>
                <c:pt idx="101">
                  <c:v>2729</c:v>
                </c:pt>
                <c:pt idx="102">
                  <c:v>2729</c:v>
                </c:pt>
                <c:pt idx="103">
                  <c:v>2729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47-4A67-9CDC-E861A2FDA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6132143"/>
        <c:axId val="1806130063"/>
      </c:lineChart>
      <c:dateAx>
        <c:axId val="1806132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 2020-Sept 2022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130063"/>
        <c:crosses val="autoZero"/>
        <c:auto val="1"/>
        <c:lblOffset val="100"/>
        <c:baseTimeUnit val="days"/>
      </c:dateAx>
      <c:valAx>
        <c:axId val="18061300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Emails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132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D5B6F-AE06-4CDB-8680-AE5F8FDCF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63B02-48B4-433F-BA06-ECB587B589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952F-490C-4728-9FE1-5800A431243E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379B-91B5-4674-9DB9-FBB8F1226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844A-DD43-4091-B3A9-6A535AB082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BA4A-8650-46E2-992A-4B41E88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03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1DD2-0DE1-48F8-9FBF-2774A195291D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143B-7D66-4A66-84BD-D97BF5DF2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4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CF2076-E5F0-45A1-8C49-390EFAB46B95}"/>
              </a:ext>
            </a:extLst>
          </p:cNvPr>
          <p:cNvSpPr/>
          <p:nvPr userDrawn="1"/>
        </p:nvSpPr>
        <p:spPr>
          <a:xfrm>
            <a:off x="5135391" y="-38100"/>
            <a:ext cx="6819900" cy="68199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C0F42B-C3EF-4CF4-84E2-E4F8C9899789}"/>
              </a:ext>
            </a:extLst>
          </p:cNvPr>
          <p:cNvSpPr/>
          <p:nvPr userDrawn="1"/>
        </p:nvSpPr>
        <p:spPr>
          <a:xfrm>
            <a:off x="5263420" y="-19050"/>
            <a:ext cx="6821424" cy="6821424"/>
          </a:xfrm>
          <a:prstGeom prst="ellipse">
            <a:avLst/>
          </a:prstGeom>
          <a:blipFill>
            <a:blip r:embed="rId2"/>
            <a:stretch>
              <a:fillRect l="-22203" t="-24453" r="1899" b="4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B4B98-4738-4390-AAF8-F5C298F9BDA9}"/>
              </a:ext>
            </a:extLst>
          </p:cNvPr>
          <p:cNvSpPr/>
          <p:nvPr userDrawn="1"/>
        </p:nvSpPr>
        <p:spPr>
          <a:xfrm>
            <a:off x="0" y="5791200"/>
            <a:ext cx="12069763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D59760-EF2D-412F-94A9-6447BD0A0605}"/>
              </a:ext>
            </a:extLst>
          </p:cNvPr>
          <p:cNvSpPr/>
          <p:nvPr userDrawn="1"/>
        </p:nvSpPr>
        <p:spPr>
          <a:xfrm>
            <a:off x="239911" y="1037282"/>
            <a:ext cx="4259659" cy="4259659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8531FBA-72CE-4A24-B463-F63CCBC90F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96" y="5954789"/>
            <a:ext cx="2297394" cy="781893"/>
          </a:xfrm>
          <a:prstGeom prst="rect">
            <a:avLst/>
          </a:prstGeom>
        </p:spPr>
      </p:pic>
      <p:pic>
        <p:nvPicPr>
          <p:cNvPr id="2060" name="Picture 12" descr="Reviews Kimberly-Clark Australia employee ratings and reviews | SEEK">
            <a:extLst>
              <a:ext uri="{FF2B5EF4-FFF2-40B4-BE49-F238E27FC236}">
                <a16:creationId xmlns:a16="http://schemas.microsoft.com/office/drawing/2014/main" id="{B66C44D7-5210-4163-A01D-D26939267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9" y="5983694"/>
            <a:ext cx="4148597" cy="7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uggies Logo">
            <a:extLst>
              <a:ext uri="{FF2B5EF4-FFF2-40B4-BE49-F238E27FC236}">
                <a16:creationId xmlns:a16="http://schemas.microsoft.com/office/drawing/2014/main" id="{A52692EB-9FF6-E3E0-DFEF-3FD4C165E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99" y="236633"/>
            <a:ext cx="1033706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A50111C-CBA4-B7B7-5124-5B40224A930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" y="0"/>
            <a:ext cx="1272209" cy="12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17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93829D8E-5ECF-4AB6-AE15-CC1F3B07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023C6B8-5696-40B4-8F91-BC3CBB31E1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Kimberly-Clark Corporation">
            <a:extLst>
              <a:ext uri="{FF2B5EF4-FFF2-40B4-BE49-F238E27FC236}">
                <a16:creationId xmlns:a16="http://schemas.microsoft.com/office/drawing/2014/main" id="{1B0D8D22-C672-433E-BEE9-9A35F4110E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62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0" y="0"/>
            <a:ext cx="12069763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069763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655" y="6602668"/>
            <a:ext cx="576072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394257" y="164815"/>
            <a:ext cx="9613599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9"/>
            <a:ext cx="3375212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0974185" y="137747"/>
            <a:ext cx="10762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5" y="236633"/>
            <a:ext cx="1033706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EBCA15FF-846D-49D2-BE13-27D1634EC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49930C3F-F00E-43E2-8833-D3DB9C7B2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9244C5D-FE2A-D6B1-5BDA-B9FC7E1A1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0719" y="631629"/>
            <a:ext cx="8011317" cy="569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46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EBCA15FF-846D-49D2-BE13-27D1634EC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49930C3F-F00E-43E2-8833-D3DB9C7B2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06AFFE3-1E2B-3887-82B6-4767283E0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294" y="527324"/>
            <a:ext cx="8223805" cy="58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5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4765473-EA60-4AF9-BA76-ADDD0EF1D4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DB3F5739-BA51-40F6-B0B4-59F691457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3DACE6-D985-6531-BE29-2A99F06C48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132" y="711020"/>
            <a:ext cx="5638800" cy="56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9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EBCA15FF-846D-49D2-BE13-27D1634EC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49930C3F-F00E-43E2-8833-D3DB9C7B2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7E399A8-6660-3B63-976B-32EF312761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015" y="912266"/>
            <a:ext cx="72961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5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4765473-EA60-4AF9-BA76-ADDD0EF1D4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DB3F5739-BA51-40F6-B0B4-59F691457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D2A526F-FCDB-916F-343F-D1534E3AD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1576551"/>
            <a:ext cx="5397745" cy="38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435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F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04B83A05-4B3A-9E07-DA88-71E4E0F40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6976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4BDCE5-5F43-46C4-832B-E9FF32CE1BC0}"/>
              </a:ext>
            </a:extLst>
          </p:cNvPr>
          <p:cNvSpPr/>
          <p:nvPr userDrawn="1"/>
        </p:nvSpPr>
        <p:spPr>
          <a:xfrm>
            <a:off x="0" y="0"/>
            <a:ext cx="12069762" cy="6858000"/>
          </a:xfrm>
          <a:prstGeom prst="rect">
            <a:avLst/>
          </a:prstGeom>
          <a:solidFill>
            <a:srgbClr val="1E0A0B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495F-EDEF-495C-B77B-49A4111D9D35}"/>
              </a:ext>
            </a:extLst>
          </p:cNvPr>
          <p:cNvSpPr txBox="1"/>
          <p:nvPr userDrawn="1"/>
        </p:nvSpPr>
        <p:spPr>
          <a:xfrm>
            <a:off x="3215482" y="2209801"/>
            <a:ext cx="5638800" cy="24384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i="0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248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97" y="6602668"/>
            <a:ext cx="2529681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481" y="6602668"/>
            <a:ext cx="576004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2" r:id="rId2"/>
    <p:sldLayoutId id="2147483721" r:id="rId3"/>
    <p:sldLayoutId id="2147483743" r:id="rId4"/>
    <p:sldLayoutId id="2147483747" r:id="rId5"/>
    <p:sldLayoutId id="2147483744" r:id="rId6"/>
    <p:sldLayoutId id="2147483748" r:id="rId7"/>
    <p:sldLayoutId id="2147483749" r:id="rId8"/>
    <p:sldLayoutId id="2147483724" r:id="rId9"/>
  </p:sldLayoutIdLst>
  <p:hf hdr="0"/>
  <p:txStyles>
    <p:titleStyle>
      <a:lvl1pPr algn="ctr" defTabSz="905256" rtl="0" eaLnBrk="1" latinLnBrk="0" hangingPunct="1">
        <a:spcBef>
          <a:spcPct val="0"/>
        </a:spcBef>
        <a:buNone/>
        <a:defRPr sz="4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471" indent="-339471" algn="l" defTabSz="905256" rtl="0" eaLnBrk="1" latinLnBrk="0" hangingPunct="1">
        <a:spcBef>
          <a:spcPct val="20000"/>
        </a:spcBef>
        <a:buFont typeface="Arial" pitchFamily="34" charset="0"/>
        <a:buChar char="•"/>
        <a:defRPr sz="3168" kern="1200">
          <a:solidFill>
            <a:schemeClr val="tx1"/>
          </a:solidFill>
          <a:latin typeface="+mn-lt"/>
          <a:ea typeface="+mn-ea"/>
          <a:cs typeface="+mn-cs"/>
        </a:defRPr>
      </a:lvl1pPr>
      <a:lvl2pPr marL="735521" indent="-282893" algn="l" defTabSz="905256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2376" kern="1200">
          <a:solidFill>
            <a:schemeClr val="tx1"/>
          </a:solidFill>
          <a:latin typeface="+mn-lt"/>
          <a:ea typeface="+mn-ea"/>
          <a:cs typeface="+mn-cs"/>
        </a:defRPr>
      </a:lvl3pPr>
      <a:lvl4pPr marL="1584198" indent="-226314" algn="l" defTabSz="905256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36826" indent="-226314" algn="l" defTabSz="905256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7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BD210-F620-4752-9B84-FD706B7D6DED}"/>
              </a:ext>
            </a:extLst>
          </p:cNvPr>
          <p:cNvSpPr txBox="1"/>
          <p:nvPr/>
        </p:nvSpPr>
        <p:spPr>
          <a:xfrm>
            <a:off x="624681" y="1066800"/>
            <a:ext cx="4267994" cy="41910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Huggies DRD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February 2023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b="1" dirty="0">
              <a:solidFill>
                <a:schemeClr val="bg1"/>
              </a:solidFill>
              <a:cs typeface="Futura Condensed ExtraBold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204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FB (Paid Social)</a:t>
            </a:r>
            <a:r>
              <a:rPr lang="en-IN" sz="2800" b="1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26085"/>
            <a:ext cx="3375212" cy="3445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C39561FD-C0EF-8917-DFEB-C4326FA09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8"/>
          <a:stretch/>
        </p:blipFill>
        <p:spPr>
          <a:xfrm>
            <a:off x="1136759" y="1025941"/>
            <a:ext cx="9871097" cy="4126224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B4DBCE-CCD4-9650-8CA6-CFDA4EDF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61340"/>
              </p:ext>
            </p:extLst>
          </p:nvPr>
        </p:nvGraphicFramePr>
        <p:xfrm>
          <a:off x="1381956" y="5152165"/>
          <a:ext cx="9782012" cy="687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1083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1083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12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92,987,850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171,279,612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1,903,301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2,215,587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81AC40E-0BD3-2FA9-9A98-AB5151F6F316}"/>
              </a:ext>
            </a:extLst>
          </p:cNvPr>
          <p:cNvSpPr txBox="1"/>
          <p:nvPr/>
        </p:nvSpPr>
        <p:spPr>
          <a:xfrm>
            <a:off x="4434889" y="557044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+84%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F3877-B7DB-BC0E-3970-3EE95BA2C4B8}"/>
              </a:ext>
            </a:extLst>
          </p:cNvPr>
          <p:cNvSpPr txBox="1"/>
          <p:nvPr/>
        </p:nvSpPr>
        <p:spPr>
          <a:xfrm>
            <a:off x="7230545" y="559444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1FFF8-0B51-089D-32A0-158AF0403AA7}"/>
              </a:ext>
            </a:extLst>
          </p:cNvPr>
          <p:cNvSpPr txBox="1"/>
          <p:nvPr/>
        </p:nvSpPr>
        <p:spPr>
          <a:xfrm>
            <a:off x="9616489" y="5586761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-37%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1F4C3-C147-0229-7CB4-B08F6B035EEB}"/>
              </a:ext>
            </a:extLst>
          </p:cNvPr>
          <p:cNvSpPr txBox="1"/>
          <p:nvPr/>
        </p:nvSpPr>
        <p:spPr>
          <a:xfrm rot="16200000">
            <a:off x="10753125" y="2358745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E28E45-F2BC-FF85-106D-7A44D49E4651}"/>
              </a:ext>
            </a:extLst>
          </p:cNvPr>
          <p:cNvSpPr txBox="1"/>
          <p:nvPr/>
        </p:nvSpPr>
        <p:spPr>
          <a:xfrm>
            <a:off x="1373637" y="823827"/>
            <a:ext cx="611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Facebook execution has increased significantly in MAT 22</a:t>
            </a:r>
          </a:p>
        </p:txBody>
      </p:sp>
    </p:spTree>
    <p:extLst>
      <p:ext uri="{BB962C8B-B14F-4D97-AF65-F5344CB8AC3E}">
        <p14:creationId xmlns:p14="http://schemas.microsoft.com/office/powerpoint/2010/main" val="329559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Born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FB (Paid Social)</a:t>
            </a:r>
            <a:r>
              <a:rPr lang="en-IN" sz="2800" b="1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5798"/>
            <a:ext cx="11123083" cy="29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26085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3F5EE-BE25-57B3-9F96-98402672444E}"/>
              </a:ext>
            </a:extLst>
          </p:cNvPr>
          <p:cNvSpPr txBox="1"/>
          <p:nvPr/>
        </p:nvSpPr>
        <p:spPr>
          <a:xfrm rot="16200000">
            <a:off x="10818555" y="2664046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94EEBB3E-64D2-4795-F457-60A5C8D1E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9"/>
          <a:stretch/>
        </p:blipFill>
        <p:spPr>
          <a:xfrm>
            <a:off x="1061907" y="946809"/>
            <a:ext cx="10061203" cy="4253770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7BD59F9-995B-AD71-ACF5-C279155C3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09766"/>
              </p:ext>
            </p:extLst>
          </p:nvPr>
        </p:nvGraphicFramePr>
        <p:xfrm>
          <a:off x="1234281" y="5348302"/>
          <a:ext cx="9888829" cy="667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150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364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53621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09641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351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351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351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0363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0363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40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94,999,639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165,766,653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1,430,964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2,151,116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12,977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140AA01-F1F6-B856-4702-8DF7416EC835}"/>
              </a:ext>
            </a:extLst>
          </p:cNvPr>
          <p:cNvSpPr txBox="1"/>
          <p:nvPr/>
        </p:nvSpPr>
        <p:spPr>
          <a:xfrm>
            <a:off x="4397902" y="5800758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+74%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84D32A-EBC9-E3A6-2B85-567302C0C102}"/>
              </a:ext>
            </a:extLst>
          </p:cNvPr>
          <p:cNvSpPr txBox="1"/>
          <p:nvPr/>
        </p:nvSpPr>
        <p:spPr>
          <a:xfrm>
            <a:off x="7185072" y="578457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BCD0C-4120-6179-DD7E-A157C5EE6D98}"/>
              </a:ext>
            </a:extLst>
          </p:cNvPr>
          <p:cNvSpPr txBox="1"/>
          <p:nvPr/>
        </p:nvSpPr>
        <p:spPr>
          <a:xfrm>
            <a:off x="9635191" y="5758196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-14%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490991-6DFB-EFE1-5642-2DF2CEA51FA1}"/>
              </a:ext>
            </a:extLst>
          </p:cNvPr>
          <p:cNvSpPr txBox="1"/>
          <p:nvPr/>
        </p:nvSpPr>
        <p:spPr>
          <a:xfrm rot="16200000">
            <a:off x="10953784" y="2418497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A68426-B2D2-98E0-D39F-7FBC680E2257}"/>
              </a:ext>
            </a:extLst>
          </p:cNvPr>
          <p:cNvSpPr txBox="1"/>
          <p:nvPr/>
        </p:nvSpPr>
        <p:spPr>
          <a:xfrm>
            <a:off x="1450359" y="758810"/>
            <a:ext cx="4622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Sparse executions over the time period</a:t>
            </a:r>
          </a:p>
        </p:txBody>
      </p:sp>
    </p:spTree>
    <p:extLst>
      <p:ext uri="{BB962C8B-B14F-4D97-AF65-F5344CB8AC3E}">
        <p14:creationId xmlns:p14="http://schemas.microsoft.com/office/powerpoint/2010/main" val="227826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–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FB (Paid Social)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39338"/>
            <a:ext cx="3375212" cy="2915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AC7A133-DEC4-C8CD-90C9-B19F08089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272487"/>
              </p:ext>
            </p:extLst>
          </p:nvPr>
        </p:nvGraphicFramePr>
        <p:xfrm>
          <a:off x="838200" y="1133924"/>
          <a:ext cx="10515600" cy="4182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C5EAE-9FC6-A702-2228-E16CBF27E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31771"/>
              </p:ext>
            </p:extLst>
          </p:nvPr>
        </p:nvGraphicFramePr>
        <p:xfrm>
          <a:off x="1132114" y="5353373"/>
          <a:ext cx="9891381" cy="692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57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819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293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765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7658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70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138,722,078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1,951,116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14,065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459F37-5975-A4A6-F2E8-CD72A17B679B}"/>
              </a:ext>
            </a:extLst>
          </p:cNvPr>
          <p:cNvSpPr txBox="1"/>
          <p:nvPr/>
        </p:nvSpPr>
        <p:spPr>
          <a:xfrm>
            <a:off x="1310481" y="887274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FB(Paid social) executed only during MAT 22 time period</a:t>
            </a:r>
          </a:p>
        </p:txBody>
      </p:sp>
    </p:spTree>
    <p:extLst>
      <p:ext uri="{BB962C8B-B14F-4D97-AF65-F5344CB8AC3E}">
        <p14:creationId xmlns:p14="http://schemas.microsoft.com/office/powerpoint/2010/main" val="371692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59352C48-275B-6B06-00F7-1F8CF7B06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8"/>
          <a:stretch/>
        </p:blipFill>
        <p:spPr>
          <a:xfrm>
            <a:off x="1442486" y="1591329"/>
            <a:ext cx="9680624" cy="3606272"/>
          </a:xfrm>
          <a:prstGeom prst="rect">
            <a:avLst/>
          </a:prstGeom>
        </p:spPr>
      </p:pic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021229C8-2B9D-B04D-35CE-ABD7821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00" y="6603206"/>
            <a:ext cx="3494548" cy="254794"/>
          </a:xfrm>
        </p:spPr>
        <p:txBody>
          <a:bodyPr/>
          <a:lstStyle/>
          <a:p>
            <a:r>
              <a:rPr lang="en-US" dirty="0"/>
              <a:t>© Analytic Edge Proprietary and Confidential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0962971-DD27-9EDA-BA76-6AD52FAEA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5826"/>
              </p:ext>
            </p:extLst>
          </p:nvPr>
        </p:nvGraphicFramePr>
        <p:xfrm>
          <a:off x="1341098" y="5296779"/>
          <a:ext cx="9782012" cy="799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4664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4664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305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56,959,768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26,039,115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850,878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692,064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26,578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EE57BE2-9D9B-BE26-26E2-D3E8196EF89F}"/>
              </a:ext>
            </a:extLst>
          </p:cNvPr>
          <p:cNvSpPr txBox="1"/>
          <p:nvPr/>
        </p:nvSpPr>
        <p:spPr>
          <a:xfrm>
            <a:off x="4434681" y="57912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-54%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44E702-0789-CBAB-2328-94266B14B7CA}"/>
              </a:ext>
            </a:extLst>
          </p:cNvPr>
          <p:cNvSpPr txBox="1"/>
          <p:nvPr/>
        </p:nvSpPr>
        <p:spPr>
          <a:xfrm>
            <a:off x="7254081" y="57912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-19%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B0265-B864-5276-87CC-C656C0CD9EC5}"/>
              </a:ext>
            </a:extLst>
          </p:cNvPr>
          <p:cNvSpPr txBox="1"/>
          <p:nvPr/>
        </p:nvSpPr>
        <p:spPr>
          <a:xfrm>
            <a:off x="9616281" y="57912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+78%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B8F83-F682-77E0-A478-68C5C9B54546}"/>
              </a:ext>
            </a:extLst>
          </p:cNvPr>
          <p:cNvSpPr txBox="1"/>
          <p:nvPr/>
        </p:nvSpPr>
        <p:spPr>
          <a:xfrm rot="16200000">
            <a:off x="10976584" y="2773977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D4723D-1E44-9A16-105C-B3EE9C801853}"/>
              </a:ext>
            </a:extLst>
          </p:cNvPr>
          <p:cNvSpPr txBox="1"/>
          <p:nvPr/>
        </p:nvSpPr>
        <p:spPr>
          <a:xfrm>
            <a:off x="1310481" y="887274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Executions have been decreased by 54% in MAT 22.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2C1C6-789F-7602-F8E0-ED2E15071C1E}"/>
              </a:ext>
            </a:extLst>
          </p:cNvPr>
          <p:cNvSpPr txBox="1"/>
          <p:nvPr/>
        </p:nvSpPr>
        <p:spPr>
          <a:xfrm>
            <a:off x="4206081" y="6367790"/>
            <a:ext cx="4302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CPM is Cost / MM IMPs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93C3590A-0D89-0C71-6D04-8A4E3813D25A}"/>
              </a:ext>
            </a:extLst>
          </p:cNvPr>
          <p:cNvSpPr txBox="1">
            <a:spLocks/>
          </p:cNvSpPr>
          <p:nvPr/>
        </p:nvSpPr>
        <p:spPr>
          <a:xfrm>
            <a:off x="4408394" y="6553200"/>
            <a:ext cx="3375212" cy="419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Powered by Analytic-edge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B9AAEB81-2E91-E0C6-E220-A55C9EDC029E}"/>
              </a:ext>
            </a:extLst>
          </p:cNvPr>
          <p:cNvSpPr txBox="1">
            <a:spLocks/>
          </p:cNvSpPr>
          <p:nvPr/>
        </p:nvSpPr>
        <p:spPr>
          <a:xfrm>
            <a:off x="1298082" y="130407"/>
            <a:ext cx="9613599" cy="860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05256" rtl="0" eaLnBrk="1" latinLnBrk="0" hangingPunct="1">
              <a:spcBef>
                <a:spcPct val="0"/>
              </a:spcBef>
              <a:buNone/>
              <a:defRPr sz="2772" b="1" kern="1200">
                <a:solidFill>
                  <a:srgbClr val="ED1C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Active Baby - </a:t>
            </a:r>
            <a:r>
              <a:rPr lang="en-IN" sz="2800" dirty="0"/>
              <a:t>Display</a:t>
            </a:r>
            <a:r>
              <a:rPr lang="en-IN" sz="2800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B50D6513-B49C-F359-1B9B-9D7CDA7EE25B}"/>
              </a:ext>
            </a:extLst>
          </p:cNvPr>
          <p:cNvSpPr txBox="1">
            <a:spLocks/>
          </p:cNvSpPr>
          <p:nvPr/>
        </p:nvSpPr>
        <p:spPr>
          <a:xfrm>
            <a:off x="360000" y="6121931"/>
            <a:ext cx="11061701" cy="431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30D0A72A-8848-5379-91D3-DAD58E2525FC}"/>
              </a:ext>
            </a:extLst>
          </p:cNvPr>
          <p:cNvSpPr txBox="1">
            <a:spLocks/>
          </p:cNvSpPr>
          <p:nvPr/>
        </p:nvSpPr>
        <p:spPr>
          <a:xfrm>
            <a:off x="330604" y="6326381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</p:spTree>
    <p:extLst>
      <p:ext uri="{BB962C8B-B14F-4D97-AF65-F5344CB8AC3E}">
        <p14:creationId xmlns:p14="http://schemas.microsoft.com/office/powerpoint/2010/main" val="384529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302A95F-600B-584D-935F-3CBE75957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6"/>
          <a:stretch/>
        </p:blipFill>
        <p:spPr>
          <a:xfrm>
            <a:off x="1241481" y="1171940"/>
            <a:ext cx="9782012" cy="426145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D40D6B1-02F4-8222-11C8-E7A3461B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081" y="6603206"/>
            <a:ext cx="3494548" cy="254794"/>
          </a:xfrm>
        </p:spPr>
        <p:txBody>
          <a:bodyPr/>
          <a:lstStyle/>
          <a:p>
            <a:r>
              <a:rPr lang="en-US" dirty="0"/>
              <a:t>© Analytic Edge Proprietary and Confidential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425417-41C9-B058-8047-0442F33C9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96150"/>
              </p:ext>
            </p:extLst>
          </p:nvPr>
        </p:nvGraphicFramePr>
        <p:xfrm>
          <a:off x="1342320" y="5453704"/>
          <a:ext cx="9681173" cy="75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393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30251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968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3446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34468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9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62,479,345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25,686,699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1,018,072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664,197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25,858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E21A49-F207-B4F1-7A81-AE0C3860861F}"/>
              </a:ext>
            </a:extLst>
          </p:cNvPr>
          <p:cNvSpPr txBox="1"/>
          <p:nvPr/>
        </p:nvSpPr>
        <p:spPr>
          <a:xfrm>
            <a:off x="4408394" y="5921227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AB65A-AAC8-22B7-3A83-6215CAFCC46E}"/>
              </a:ext>
            </a:extLst>
          </p:cNvPr>
          <p:cNvSpPr txBox="1"/>
          <p:nvPr/>
        </p:nvSpPr>
        <p:spPr>
          <a:xfrm>
            <a:off x="7136492" y="59436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-35%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F6E30-3D2E-B0C2-15EC-AB73F1A0DF7D}"/>
              </a:ext>
            </a:extLst>
          </p:cNvPr>
          <p:cNvSpPr txBox="1"/>
          <p:nvPr/>
        </p:nvSpPr>
        <p:spPr>
          <a:xfrm>
            <a:off x="9545317" y="59436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B0BCF9-39B1-F627-149D-56B953D76686}"/>
              </a:ext>
            </a:extLst>
          </p:cNvPr>
          <p:cNvSpPr txBox="1"/>
          <p:nvPr/>
        </p:nvSpPr>
        <p:spPr>
          <a:xfrm rot="16200000">
            <a:off x="10789016" y="2645024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4937C-2870-1744-2281-AAD128F71E5B}"/>
              </a:ext>
            </a:extLst>
          </p:cNvPr>
          <p:cNvSpPr txBox="1"/>
          <p:nvPr/>
        </p:nvSpPr>
        <p:spPr>
          <a:xfrm>
            <a:off x="1380053" y="891209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Sparse execution over the time period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4F6EFF1-DDA6-FF1A-8917-65EFF440EFD3}"/>
              </a:ext>
            </a:extLst>
          </p:cNvPr>
          <p:cNvSpPr txBox="1">
            <a:spLocks/>
          </p:cNvSpPr>
          <p:nvPr/>
        </p:nvSpPr>
        <p:spPr>
          <a:xfrm>
            <a:off x="4408394" y="6553200"/>
            <a:ext cx="3375212" cy="419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Powered by Analytic-edge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2ACD979-2F54-847A-F485-AE96A332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Born – Display Impressions vs Volume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CE5E0D0-EA02-6914-69BF-706D6D6F14B9}"/>
              </a:ext>
            </a:extLst>
          </p:cNvPr>
          <p:cNvSpPr txBox="1">
            <a:spLocks/>
          </p:cNvSpPr>
          <p:nvPr/>
        </p:nvSpPr>
        <p:spPr>
          <a:xfrm>
            <a:off x="374719" y="6240898"/>
            <a:ext cx="11159871" cy="462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5ADC874F-D603-1EC6-6D7D-0C745E7F7674}"/>
              </a:ext>
            </a:extLst>
          </p:cNvPr>
          <p:cNvSpPr txBox="1">
            <a:spLocks/>
          </p:cNvSpPr>
          <p:nvPr/>
        </p:nvSpPr>
        <p:spPr>
          <a:xfrm>
            <a:off x="378130" y="6182837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</p:spTree>
    <p:extLst>
      <p:ext uri="{BB962C8B-B14F-4D97-AF65-F5344CB8AC3E}">
        <p14:creationId xmlns:p14="http://schemas.microsoft.com/office/powerpoint/2010/main" val="230560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–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Display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6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29400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54E5AB4B-4CC3-ED1B-3F65-55619B278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136745"/>
              </p:ext>
            </p:extLst>
          </p:nvPr>
        </p:nvGraphicFramePr>
        <p:xfrm>
          <a:off x="853282" y="1179443"/>
          <a:ext cx="10105004" cy="400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49FC05-0622-AF11-B3E3-BCB7C8AC5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35710"/>
              </p:ext>
            </p:extLst>
          </p:nvPr>
        </p:nvGraphicFramePr>
        <p:xfrm>
          <a:off x="1116475" y="5247735"/>
          <a:ext cx="9891381" cy="698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57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819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293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965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23,918,539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25,686,461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423,207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663,835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C6016A-42C2-4852-DFEE-88AFBB32433E}"/>
              </a:ext>
            </a:extLst>
          </p:cNvPr>
          <p:cNvSpPr txBox="1"/>
          <p:nvPr/>
        </p:nvSpPr>
        <p:spPr>
          <a:xfrm>
            <a:off x="9492309" y="5705064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+46%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8A656-6728-0547-FC43-A8465454A2BA}"/>
              </a:ext>
            </a:extLst>
          </p:cNvPr>
          <p:cNvSpPr txBox="1"/>
          <p:nvPr/>
        </p:nvSpPr>
        <p:spPr>
          <a:xfrm>
            <a:off x="7045978" y="56819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+57%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8F277-0106-03E2-6AFB-DB00D8821EBF}"/>
              </a:ext>
            </a:extLst>
          </p:cNvPr>
          <p:cNvSpPr txBox="1"/>
          <p:nvPr/>
        </p:nvSpPr>
        <p:spPr>
          <a:xfrm>
            <a:off x="4243138" y="571512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56DD9-56A8-F23A-928B-8823C76F182D}"/>
              </a:ext>
            </a:extLst>
          </p:cNvPr>
          <p:cNvSpPr txBox="1"/>
          <p:nvPr/>
        </p:nvSpPr>
        <p:spPr>
          <a:xfrm>
            <a:off x="1380053" y="835223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There is 57% increase in spending in MAT 22 compared to MAT 21</a:t>
            </a:r>
          </a:p>
        </p:txBody>
      </p:sp>
    </p:spTree>
    <p:extLst>
      <p:ext uri="{BB962C8B-B14F-4D97-AF65-F5344CB8AC3E}">
        <p14:creationId xmlns:p14="http://schemas.microsoft.com/office/powerpoint/2010/main" val="184230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80" y="168873"/>
            <a:ext cx="9613599" cy="781994"/>
          </a:xfrm>
        </p:spPr>
        <p:txBody>
          <a:bodyPr/>
          <a:lstStyle/>
          <a:p>
            <a:r>
              <a:rPr lang="en-IN" dirty="0"/>
              <a:t>Active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Search</a:t>
            </a:r>
            <a:r>
              <a:rPr lang="en-IN" sz="2800" b="1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ED26-A8A7-0144-5016-42404B640945}"/>
              </a:ext>
            </a:extLst>
          </p:cNvPr>
          <p:cNvSpPr txBox="1"/>
          <p:nvPr/>
        </p:nvSpPr>
        <p:spPr>
          <a:xfrm rot="16200000">
            <a:off x="10686865" y="2676793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6965E8DD-3D56-5E10-7A71-41F9E7C8E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316"/>
          <a:stretch/>
        </p:blipFill>
        <p:spPr>
          <a:xfrm>
            <a:off x="1144347" y="1131783"/>
            <a:ext cx="9711844" cy="398175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0ACE41-53D1-522F-7883-161E69942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97893"/>
              </p:ext>
            </p:extLst>
          </p:nvPr>
        </p:nvGraphicFramePr>
        <p:xfrm>
          <a:off x="1341098" y="5181600"/>
          <a:ext cx="9782012" cy="725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390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390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777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24,221,121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26,039,115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835,604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692,064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34,499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26,578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9F3E874-9EDC-37EE-6F26-14A6DD5D7D8F}"/>
              </a:ext>
            </a:extLst>
          </p:cNvPr>
          <p:cNvSpPr txBox="1"/>
          <p:nvPr/>
        </p:nvSpPr>
        <p:spPr>
          <a:xfrm>
            <a:off x="4493504" y="562456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+8%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A6C13-655B-95BA-025C-8D4468E5DFD5}"/>
              </a:ext>
            </a:extLst>
          </p:cNvPr>
          <p:cNvSpPr txBox="1"/>
          <p:nvPr/>
        </p:nvSpPr>
        <p:spPr>
          <a:xfrm>
            <a:off x="7227935" y="562456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-17%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E68A5-71CA-8699-97D3-06F40AC09EC2}"/>
              </a:ext>
            </a:extLst>
          </p:cNvPr>
          <p:cNvSpPr txBox="1"/>
          <p:nvPr/>
        </p:nvSpPr>
        <p:spPr>
          <a:xfrm>
            <a:off x="9667814" y="562456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-23%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08DDE-DE52-30EF-5B4F-52FEEF3A69B6}"/>
              </a:ext>
            </a:extLst>
          </p:cNvPr>
          <p:cNvSpPr txBox="1"/>
          <p:nvPr/>
        </p:nvSpPr>
        <p:spPr>
          <a:xfrm>
            <a:off x="1469975" y="835223"/>
            <a:ext cx="768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Despite a decrease in spending, Search impressions increased in MAT 22 by 8%</a:t>
            </a:r>
          </a:p>
        </p:txBody>
      </p:sp>
    </p:spTree>
    <p:extLst>
      <p:ext uri="{BB962C8B-B14F-4D97-AF65-F5344CB8AC3E}">
        <p14:creationId xmlns:p14="http://schemas.microsoft.com/office/powerpoint/2010/main" val="164153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857" y="158498"/>
            <a:ext cx="9613599" cy="781994"/>
          </a:xfrm>
        </p:spPr>
        <p:txBody>
          <a:bodyPr/>
          <a:lstStyle/>
          <a:p>
            <a:r>
              <a:rPr lang="en-IN" sz="2800" b="1" dirty="0">
                <a:latin typeface="+mn-lt"/>
              </a:rPr>
              <a:t>New Born</a:t>
            </a:r>
            <a:r>
              <a:rPr lang="en-IN" sz="2800" dirty="0">
                <a:latin typeface="+mn-lt"/>
              </a:rPr>
              <a:t>- Search</a:t>
            </a:r>
            <a:r>
              <a:rPr lang="en-IN" sz="2800" b="1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12833"/>
            <a:ext cx="3375212" cy="3445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ED26-A8A7-0144-5016-42404B640945}"/>
              </a:ext>
            </a:extLst>
          </p:cNvPr>
          <p:cNvSpPr txBox="1"/>
          <p:nvPr/>
        </p:nvSpPr>
        <p:spPr>
          <a:xfrm rot="16200000">
            <a:off x="10686865" y="2676793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12100175-4C1C-F2E7-D0F2-3D4B01A47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4"/>
          <a:stretch/>
        </p:blipFill>
        <p:spPr>
          <a:xfrm>
            <a:off x="1241481" y="1204551"/>
            <a:ext cx="9613599" cy="3977054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1B54F6-32D8-0D0C-A0F5-B06AF07E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37386"/>
              </p:ext>
            </p:extLst>
          </p:nvPr>
        </p:nvGraphicFramePr>
        <p:xfrm>
          <a:off x="1387402" y="5208105"/>
          <a:ext cx="956983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758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10351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9591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24,910,583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25,686,699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1,266,629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664,197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50,847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25,858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574D2E-CDBB-95FF-DBA6-BD2C978B8BB5}"/>
              </a:ext>
            </a:extLst>
          </p:cNvPr>
          <p:cNvSpPr txBox="1"/>
          <p:nvPr/>
        </p:nvSpPr>
        <p:spPr>
          <a:xfrm>
            <a:off x="4434214" y="5703762"/>
            <a:ext cx="54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18A18-B6AE-BD4D-80ED-C59BB4899CE3}"/>
              </a:ext>
            </a:extLst>
          </p:cNvPr>
          <p:cNvSpPr txBox="1"/>
          <p:nvPr/>
        </p:nvSpPr>
        <p:spPr>
          <a:xfrm>
            <a:off x="7151179" y="5718276"/>
            <a:ext cx="54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-48%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D433D2-BD12-5047-9B4B-CE0900D22942}"/>
              </a:ext>
            </a:extLst>
          </p:cNvPr>
          <p:cNvSpPr txBox="1"/>
          <p:nvPr/>
        </p:nvSpPr>
        <p:spPr>
          <a:xfrm>
            <a:off x="9530962" y="5705025"/>
            <a:ext cx="54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-49%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0C9F-AA6C-739A-5E57-6130E9B1552B}"/>
              </a:ext>
            </a:extLst>
          </p:cNvPr>
          <p:cNvSpPr txBox="1"/>
          <p:nvPr/>
        </p:nvSpPr>
        <p:spPr>
          <a:xfrm>
            <a:off x="1387402" y="850057"/>
            <a:ext cx="94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 22 executions were maintained despite a 48% decrease in search spending.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9796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–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Search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99581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54E5AB4B-4CC3-ED1B-3F65-55619B278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983583"/>
              </p:ext>
            </p:extLst>
          </p:nvPr>
        </p:nvGraphicFramePr>
        <p:xfrm>
          <a:off x="853282" y="1179443"/>
          <a:ext cx="10105004" cy="400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49FC05-0622-AF11-B3E3-BCB7C8AC5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6408"/>
              </p:ext>
            </p:extLst>
          </p:nvPr>
        </p:nvGraphicFramePr>
        <p:xfrm>
          <a:off x="1116475" y="5247735"/>
          <a:ext cx="9891381" cy="698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57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819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293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965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23,918,539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25,686,461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423,207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663,835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90D225-4D84-12D9-6941-50CD43997215}"/>
              </a:ext>
            </a:extLst>
          </p:cNvPr>
          <p:cNvSpPr txBox="1"/>
          <p:nvPr/>
        </p:nvSpPr>
        <p:spPr>
          <a:xfrm>
            <a:off x="4243138" y="571512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38560-9F82-80CA-A849-1E8A632E0152}"/>
              </a:ext>
            </a:extLst>
          </p:cNvPr>
          <p:cNvSpPr txBox="1"/>
          <p:nvPr/>
        </p:nvSpPr>
        <p:spPr>
          <a:xfrm>
            <a:off x="7045978" y="5708494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+57%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7F09-1D8D-DD55-48C8-FB4BBD5AC4EE}"/>
              </a:ext>
            </a:extLst>
          </p:cNvPr>
          <p:cNvSpPr txBox="1"/>
          <p:nvPr/>
        </p:nvSpPr>
        <p:spPr>
          <a:xfrm>
            <a:off x="9504260" y="571512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+46%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18D32-C6AE-D798-8E3D-42BE7999F6D0}"/>
              </a:ext>
            </a:extLst>
          </p:cNvPr>
          <p:cNvSpPr txBox="1"/>
          <p:nvPr/>
        </p:nvSpPr>
        <p:spPr>
          <a:xfrm>
            <a:off x="1387401" y="850057"/>
            <a:ext cx="586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For extra care, Search executions have increased in MAT 22 by 57%</a:t>
            </a:r>
          </a:p>
        </p:txBody>
      </p:sp>
    </p:spTree>
    <p:extLst>
      <p:ext uri="{BB962C8B-B14F-4D97-AF65-F5344CB8AC3E}">
        <p14:creationId xmlns:p14="http://schemas.microsoft.com/office/powerpoint/2010/main" val="340039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BB3BD-CD29-4078-CA9E-1AA7D729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F562A-4B1B-6756-975F-1CA8A465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169" y="2743200"/>
            <a:ext cx="2895600" cy="78199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Total Huggies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6CC28-DF1C-3DEC-5A15-190FC16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28E8FF9-FF81-00A4-BCC5-87D78727F1B2}"/>
              </a:ext>
            </a:extLst>
          </p:cNvPr>
          <p:cNvSpPr txBox="1">
            <a:spLocks/>
          </p:cNvSpPr>
          <p:nvPr/>
        </p:nvSpPr>
        <p:spPr>
          <a:xfrm>
            <a:off x="4347275" y="6599581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</p:spTree>
    <p:extLst>
      <p:ext uri="{BB962C8B-B14F-4D97-AF65-F5344CB8AC3E}">
        <p14:creationId xmlns:p14="http://schemas.microsoft.com/office/powerpoint/2010/main" val="305673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B03BD-9B06-48A8-BDE4-12C3F74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3816-C8A4-4F8D-A634-071A6EDF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681" y="171189"/>
            <a:ext cx="9613599" cy="781994"/>
          </a:xfrm>
        </p:spPr>
        <p:txBody>
          <a:bodyPr/>
          <a:lstStyle/>
          <a:p>
            <a:r>
              <a:rPr lang="en-US" dirty="0">
                <a:solidFill>
                  <a:srgbClr val="F51754"/>
                </a:solidFill>
              </a:rPr>
              <a:t>Spend Summary by Platform</a:t>
            </a:r>
            <a:endParaRPr lang="en-IN" dirty="0">
              <a:solidFill>
                <a:srgbClr val="F5175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73F70-B291-4500-9481-E8E89F5E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7275" y="6520070"/>
            <a:ext cx="3375212" cy="337931"/>
          </a:xfrm>
        </p:spPr>
        <p:txBody>
          <a:bodyPr/>
          <a:lstStyle/>
          <a:p>
            <a:r>
              <a:rPr lang="en-US" dirty="0"/>
              <a:t>Powered by Analytic-edge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4D32D92-EF8A-3D45-7EDE-B42FF3E61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57460"/>
              </p:ext>
            </p:extLst>
          </p:nvPr>
        </p:nvGraphicFramePr>
        <p:xfrm>
          <a:off x="953987" y="1032227"/>
          <a:ext cx="9957692" cy="472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504">
                  <a:extLst>
                    <a:ext uri="{9D8B030D-6E8A-4147-A177-3AD203B41FA5}">
                      <a16:colId xmlns:a16="http://schemas.microsoft.com/office/drawing/2014/main" val="298338107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2079075622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1985950736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2363752692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2326300279"/>
                    </a:ext>
                  </a:extLst>
                </a:gridCol>
              </a:tblGrid>
              <a:tr h="57920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Spends for Active Baby and Newborn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Spends Contribution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56511"/>
                  </a:ext>
                </a:extLst>
              </a:tr>
              <a:tr h="78265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Media Tactic Spends (ZAR)</a:t>
                      </a:r>
                    </a:p>
                  </a:txBody>
                  <a:tcPr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21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22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21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22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81959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TV_Spends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15,842,565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20,128,965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9081662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FB_IG_Spends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3,334,265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4,366,704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4585359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Video_Spends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2,124,610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572,761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3523590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Display_Spends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2,102,233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1,356,261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9105547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Search_Spends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1,868,950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1,356,261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9260222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Total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25,272,623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27,780,952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8432703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F6B39B0-A7FF-D8DD-F1C4-BE2E331A7A77}"/>
              </a:ext>
            </a:extLst>
          </p:cNvPr>
          <p:cNvSpPr txBox="1">
            <a:spLocks/>
          </p:cNvSpPr>
          <p:nvPr/>
        </p:nvSpPr>
        <p:spPr>
          <a:xfrm>
            <a:off x="29861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CD63602-026B-762A-0169-28E439503935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</p:spTree>
    <p:extLst>
      <p:ext uri="{BB962C8B-B14F-4D97-AF65-F5344CB8AC3E}">
        <p14:creationId xmlns:p14="http://schemas.microsoft.com/office/powerpoint/2010/main" val="378073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05" y="172075"/>
            <a:ext cx="9613599" cy="781994"/>
          </a:xfrm>
        </p:spPr>
        <p:txBody>
          <a:bodyPr/>
          <a:lstStyle/>
          <a:p>
            <a:r>
              <a:rPr lang="en-IN" dirty="0"/>
              <a:t>Total Huggies- Website Sessions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59802"/>
              </p:ext>
            </p:extLst>
          </p:nvPr>
        </p:nvGraphicFramePr>
        <p:xfrm>
          <a:off x="3135405" y="4986202"/>
          <a:ext cx="5593810" cy="76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199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2227477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856134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</a:tblGrid>
              <a:tr h="2525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255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29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Website Sessions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599,267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594,727  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54375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Powered by Analytic-edge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D2123-8A5C-7F3A-7239-71FDCD7E1DB5}"/>
              </a:ext>
            </a:extLst>
          </p:cNvPr>
          <p:cNvSpPr txBox="1"/>
          <p:nvPr/>
        </p:nvSpPr>
        <p:spPr>
          <a:xfrm>
            <a:off x="6681694" y="5489427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-1%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CE5A530-9A18-1B69-D7CF-6CA9F9BAA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301661"/>
              </p:ext>
            </p:extLst>
          </p:nvPr>
        </p:nvGraphicFramePr>
        <p:xfrm>
          <a:off x="1920081" y="1378045"/>
          <a:ext cx="8229600" cy="3343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224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05" y="172075"/>
            <a:ext cx="9613599" cy="781994"/>
          </a:xfrm>
        </p:spPr>
        <p:txBody>
          <a:bodyPr/>
          <a:lstStyle/>
          <a:p>
            <a:r>
              <a:rPr lang="en-IN" dirty="0"/>
              <a:t>Total Huggies- Organic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29675"/>
              </p:ext>
            </p:extLst>
          </p:nvPr>
        </p:nvGraphicFramePr>
        <p:xfrm>
          <a:off x="3237976" y="4996175"/>
          <a:ext cx="5387705" cy="76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555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973221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959929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</a:tblGrid>
              <a:tr h="2525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255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29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Organic Search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8,951,021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281,440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54375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347275" y="6612833"/>
            <a:ext cx="3375212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Powered by Analytic-edge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D2123-8A5C-7F3A-7239-71FDCD7E1DB5}"/>
              </a:ext>
            </a:extLst>
          </p:cNvPr>
          <p:cNvSpPr txBox="1"/>
          <p:nvPr/>
        </p:nvSpPr>
        <p:spPr>
          <a:xfrm>
            <a:off x="6389594" y="5489427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-97%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4742EB-9BC2-FDFA-DA0A-E7F0A3BA1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72086"/>
              </p:ext>
            </p:extLst>
          </p:nvPr>
        </p:nvGraphicFramePr>
        <p:xfrm>
          <a:off x="2377281" y="1457294"/>
          <a:ext cx="7848600" cy="3343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645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05" y="172075"/>
            <a:ext cx="9613599" cy="781994"/>
          </a:xfrm>
        </p:spPr>
        <p:txBody>
          <a:bodyPr/>
          <a:lstStyle/>
          <a:p>
            <a:r>
              <a:rPr lang="en-IN" dirty="0"/>
              <a:t>Total Huggies- Organic Social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41199"/>
              </p:ext>
            </p:extLst>
          </p:nvPr>
        </p:nvGraphicFramePr>
        <p:xfrm>
          <a:off x="3364005" y="4986202"/>
          <a:ext cx="5593810" cy="76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199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2227477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856134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</a:tblGrid>
              <a:tr h="2525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255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29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Organic Social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1,210,427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593,724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54375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347275" y="6629400"/>
            <a:ext cx="3375212" cy="4191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Powered by Analytic-edge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D2123-8A5C-7F3A-7239-71FDCD7E1DB5}"/>
              </a:ext>
            </a:extLst>
          </p:cNvPr>
          <p:cNvSpPr txBox="1"/>
          <p:nvPr/>
        </p:nvSpPr>
        <p:spPr>
          <a:xfrm>
            <a:off x="6884894" y="5489427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-51%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D1B9ED-3263-3FFC-2776-ADD81E50C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58610"/>
              </p:ext>
            </p:extLst>
          </p:nvPr>
        </p:nvGraphicFramePr>
        <p:xfrm>
          <a:off x="2072481" y="1254199"/>
          <a:ext cx="8001000" cy="354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562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05" y="172075"/>
            <a:ext cx="9613599" cy="781994"/>
          </a:xfrm>
        </p:spPr>
        <p:txBody>
          <a:bodyPr/>
          <a:lstStyle/>
          <a:p>
            <a:r>
              <a:rPr lang="en-IN" dirty="0"/>
              <a:t>Total Huggies- Emails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09484"/>
              </p:ext>
            </p:extLst>
          </p:nvPr>
        </p:nvGraphicFramePr>
        <p:xfrm>
          <a:off x="2986881" y="4972131"/>
          <a:ext cx="5970935" cy="864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014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22149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214394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</a:tblGrid>
              <a:tr h="28417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Emails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417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95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Emails  send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112,420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125,058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54375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Powered by Analytic-edge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D2123-8A5C-7F3A-7239-71FDCD7E1DB5}"/>
              </a:ext>
            </a:extLst>
          </p:cNvPr>
          <p:cNvSpPr txBox="1"/>
          <p:nvPr/>
        </p:nvSpPr>
        <p:spPr>
          <a:xfrm>
            <a:off x="6619081" y="55499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+11%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1F37AC-87BF-14CC-3F2C-BDCB3DF43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426486"/>
              </p:ext>
            </p:extLst>
          </p:nvPr>
        </p:nvGraphicFramePr>
        <p:xfrm>
          <a:off x="2072481" y="1454071"/>
          <a:ext cx="7696200" cy="3346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8818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A9DABEA-B251-E510-0A07-3B6B7AC5B6E0}"/>
              </a:ext>
            </a:extLst>
          </p:cNvPr>
          <p:cNvSpPr txBox="1">
            <a:spLocks/>
          </p:cNvSpPr>
          <p:nvPr/>
        </p:nvSpPr>
        <p:spPr>
          <a:xfrm>
            <a:off x="4347275" y="6602669"/>
            <a:ext cx="3375212" cy="255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defRPr lang="en-US" sz="1000" b="0" smtClean="0">
                <a:solidFill>
                  <a:srgbClr val="ED1C24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Powered by Analytic-edge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0B268-851C-949F-EF57-DF2929C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446A9-A309-AD91-6CB5-D3B63C5B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Spend chart for Active Baby, </a:t>
            </a:r>
            <a:r>
              <a:rPr lang="en-IN" sz="2400" dirty="0" err="1">
                <a:latin typeface="+mn-lt"/>
              </a:rPr>
              <a:t>Newborn</a:t>
            </a:r>
            <a:r>
              <a:rPr lang="en-IN" sz="2400" dirty="0">
                <a:latin typeface="+mn-lt"/>
              </a:rPr>
              <a:t> and Extra Care.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33202-CB25-9B7C-C3DA-3FADC7F6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94C249-9C55-AA4F-5800-60E4C07C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88385"/>
              </p:ext>
            </p:extLst>
          </p:nvPr>
        </p:nvGraphicFramePr>
        <p:xfrm>
          <a:off x="1096961" y="1524000"/>
          <a:ext cx="9923394" cy="4385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564009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6540573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0569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8828143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84970785"/>
                    </a:ext>
                  </a:extLst>
                </a:gridCol>
                <a:gridCol w="975520">
                  <a:extLst>
                    <a:ext uri="{9D8B030D-6E8A-4147-A177-3AD203B41FA5}">
                      <a16:colId xmlns:a16="http://schemas.microsoft.com/office/drawing/2014/main" val="3808045538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247402130"/>
                    </a:ext>
                  </a:extLst>
                </a:gridCol>
                <a:gridCol w="1020841">
                  <a:extLst>
                    <a:ext uri="{9D8B030D-6E8A-4147-A177-3AD203B41FA5}">
                      <a16:colId xmlns:a16="http://schemas.microsoft.com/office/drawing/2014/main" val="3609221870"/>
                    </a:ext>
                  </a:extLst>
                </a:gridCol>
                <a:gridCol w="1040814">
                  <a:extLst>
                    <a:ext uri="{9D8B030D-6E8A-4147-A177-3AD203B41FA5}">
                      <a16:colId xmlns:a16="http://schemas.microsoft.com/office/drawing/2014/main" val="2745104239"/>
                    </a:ext>
                  </a:extLst>
                </a:gridCol>
              </a:tblGrid>
              <a:tr h="843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Active Baby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Newborn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Extra Care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Total Spends for Active Baby and </a:t>
                      </a:r>
                      <a:r>
                        <a:rPr lang="en-IN" sz="1200" dirty="0" err="1">
                          <a:effectLst/>
                        </a:rPr>
                        <a:t>Newborn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40142"/>
                  </a:ext>
                </a:extLst>
              </a:tr>
              <a:tr h="5408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Media Tactic Spends (ZAR)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    MAT 21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MAT 22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MAT 21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MAT 22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MAT 21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MAT 22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MAT 21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MAT 22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0778486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TV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5,099,078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14,596,070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10,743,487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5,532,895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  <a:latin typeface="+mn-lt"/>
                        </a:rPr>
                        <a:t>1,592,638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  <a:latin typeface="+mn-lt"/>
                        </a:rPr>
                        <a:t>6,883,623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15,842,565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+mn-lt"/>
                        </a:rPr>
                        <a:t>20,128,965</a:t>
                      </a:r>
                      <a:endParaRPr lang="en-IN" sz="11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9893570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FB &amp; IG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1,903,301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2,215,587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1,430,964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2,151,116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  <a:latin typeface="+mn-lt"/>
                        </a:rPr>
                        <a:t>1,951,116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3,334,265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4,366,704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5153495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Video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853,223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303,059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1,271,387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269,702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269,702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2,124,610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+mn-lt"/>
                        </a:rPr>
                        <a:t>572,761</a:t>
                      </a:r>
                      <a:endParaRPr lang="en-IN" sz="11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459319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Display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850,878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692,064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1,018,072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664,197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423,207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663,835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2,102,233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1,356,261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095272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Search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835,604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692,064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1,266,629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664,197 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423,207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663,835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1,868,950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1,356,261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2116197"/>
                  </a:ext>
                </a:extLst>
              </a:tr>
              <a:tr h="348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OOH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232,799 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 232,799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211085"/>
                  </a:ext>
                </a:extLst>
              </a:tr>
              <a:tr h="305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Print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132,563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</a:rPr>
                        <a:t>132,563</a:t>
                      </a:r>
                      <a:endParaRPr lang="en-IN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1790578"/>
                  </a:ext>
                </a:extLst>
              </a:tr>
              <a:tr h="2704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Total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+mn-lt"/>
                        </a:rPr>
                        <a:t>9,542,085</a:t>
                      </a:r>
                      <a:endParaRPr lang="en-IN" sz="11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+mn-lt"/>
                        </a:rPr>
                        <a:t>18,498,844</a:t>
                      </a:r>
                      <a:endParaRPr lang="en-IN" sz="11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16,095,901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+mn-lt"/>
                        </a:rPr>
                        <a:t>9,282,107</a:t>
                      </a:r>
                      <a:endParaRPr lang="en-IN" sz="11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2,439,052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10,432,111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+mn-lt"/>
                        </a:rPr>
                        <a:t>25,637,985</a:t>
                      </a:r>
                      <a:endParaRPr lang="en-IN" sz="11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+mn-lt"/>
                        </a:rPr>
                        <a:t>27,780,951</a:t>
                      </a:r>
                      <a:endParaRPr lang="en-IN" sz="11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8259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D6309-DBEC-FA8F-0940-44874FA52B0B}"/>
              </a:ext>
            </a:extLst>
          </p:cNvPr>
          <p:cNvSpPr txBox="1"/>
          <p:nvPr/>
        </p:nvSpPr>
        <p:spPr>
          <a:xfrm>
            <a:off x="1005681" y="6221030"/>
            <a:ext cx="922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Note:-OOH is for Total Huggies, Print spends for NB </a:t>
            </a:r>
          </a:p>
        </p:txBody>
      </p:sp>
    </p:spTree>
    <p:extLst>
      <p:ext uri="{BB962C8B-B14F-4D97-AF65-F5344CB8AC3E}">
        <p14:creationId xmlns:p14="http://schemas.microsoft.com/office/powerpoint/2010/main" val="10015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4209E-E86F-4D49-4A5E-E168C258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F164F-295B-B2AE-8E25-34EB7B4E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  <a:latin typeface="+mn-lt"/>
              </a:rPr>
              <a:t>Active Baby - TV GRP’s vs Volume</a:t>
            </a:r>
            <a:endParaRPr lang="en-IN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23037BB-0D3E-99DA-4E49-CE5E312A8459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71704C4-C59A-79E9-DA69-029ACD835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" r="2871" b="594"/>
          <a:stretch/>
        </p:blipFill>
        <p:spPr>
          <a:xfrm>
            <a:off x="1341100" y="1366891"/>
            <a:ext cx="9682394" cy="3667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58BED7-DB0E-CAD7-93C2-EF807CC6D0A3}"/>
              </a:ext>
            </a:extLst>
          </p:cNvPr>
          <p:cNvSpPr txBox="1"/>
          <p:nvPr/>
        </p:nvSpPr>
        <p:spPr>
          <a:xfrm rot="5400000" flipH="1" flipV="1">
            <a:off x="10698925" y="2687668"/>
            <a:ext cx="71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GRPs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E4C96F-C493-39EA-1CA1-0B7092F1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07657"/>
              </p:ext>
            </p:extLst>
          </p:nvPr>
        </p:nvGraphicFramePr>
        <p:xfrm>
          <a:off x="1474716" y="5201476"/>
          <a:ext cx="9548778" cy="830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138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516336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28834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500295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8656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8656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411351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3447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19200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60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725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2,478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5,099,078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14,596,070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7,034                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5,890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F8F766-3BE0-8E85-E9A2-B35826C68799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36F3A5A-4FA0-7BBA-AE38-5FEE70BD512C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4E218E5-59A6-5C56-F4E9-AD5CB36E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9"/>
            <a:ext cx="3375212" cy="255332"/>
          </a:xfrm>
        </p:spPr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E8854-35B0-CDD1-D02D-5C06DA1917CF}"/>
              </a:ext>
            </a:extLst>
          </p:cNvPr>
          <p:cNvSpPr txBox="1"/>
          <p:nvPr/>
        </p:nvSpPr>
        <p:spPr>
          <a:xfrm>
            <a:off x="4003089" y="57454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+242%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2D0B7-8E25-70C2-62B0-4F8BB748347A}"/>
              </a:ext>
            </a:extLst>
          </p:cNvPr>
          <p:cNvSpPr txBox="1"/>
          <p:nvPr/>
        </p:nvSpPr>
        <p:spPr>
          <a:xfrm>
            <a:off x="9372600" y="5745490"/>
            <a:ext cx="47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94FAF-9FEC-09E0-4E86-EE245E99EB7F}"/>
              </a:ext>
            </a:extLst>
          </p:cNvPr>
          <p:cNvSpPr txBox="1"/>
          <p:nvPr/>
        </p:nvSpPr>
        <p:spPr>
          <a:xfrm>
            <a:off x="6883400" y="5758190"/>
            <a:ext cx="47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+186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FE99AF-C49A-FF38-993B-BF0EE790C97D}"/>
              </a:ext>
            </a:extLst>
          </p:cNvPr>
          <p:cNvSpPr txBox="1"/>
          <p:nvPr/>
        </p:nvSpPr>
        <p:spPr>
          <a:xfrm>
            <a:off x="1413908" y="882460"/>
            <a:ext cx="676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MAT 22 shows an increase in GRPs and Spends as compared to MAT 21</a:t>
            </a:r>
          </a:p>
        </p:txBody>
      </p:sp>
    </p:spTree>
    <p:extLst>
      <p:ext uri="{BB962C8B-B14F-4D97-AF65-F5344CB8AC3E}">
        <p14:creationId xmlns:p14="http://schemas.microsoft.com/office/powerpoint/2010/main" val="4748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05" y="172075"/>
            <a:ext cx="9613599" cy="781994"/>
          </a:xfrm>
        </p:spPr>
        <p:txBody>
          <a:bodyPr/>
          <a:lstStyle/>
          <a:p>
            <a:r>
              <a:rPr lang="en-IN" dirty="0"/>
              <a:t>New Born - 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TV GRPs vs Volume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48286-5E9D-DD99-7968-AC42E1C92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0"/>
          <a:stretch/>
        </p:blipFill>
        <p:spPr>
          <a:xfrm>
            <a:off x="1050751" y="1139671"/>
            <a:ext cx="9782012" cy="414023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27609"/>
              </p:ext>
            </p:extLst>
          </p:nvPr>
        </p:nvGraphicFramePr>
        <p:xfrm>
          <a:off x="1246829" y="5334000"/>
          <a:ext cx="9511218" cy="64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052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1969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GRP’s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196989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1,206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1,399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10,743,487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5,532,895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F73440-0D32-B447-FEF3-4DE07D335FDB}"/>
              </a:ext>
            </a:extLst>
          </p:cNvPr>
          <p:cNvSpPr txBox="1"/>
          <p:nvPr/>
        </p:nvSpPr>
        <p:spPr>
          <a:xfrm>
            <a:off x="4275926" y="5745585"/>
            <a:ext cx="68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+16%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C3E75-3D18-B647-9956-AB341F0C030E}"/>
              </a:ext>
            </a:extLst>
          </p:cNvPr>
          <p:cNvSpPr txBox="1"/>
          <p:nvPr/>
        </p:nvSpPr>
        <p:spPr>
          <a:xfrm>
            <a:off x="6986253" y="5754245"/>
            <a:ext cx="54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-49%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3355F-99BE-F789-D16D-01326F0EFDC3}"/>
              </a:ext>
            </a:extLst>
          </p:cNvPr>
          <p:cNvSpPr txBox="1"/>
          <p:nvPr/>
        </p:nvSpPr>
        <p:spPr>
          <a:xfrm>
            <a:off x="9307421" y="5732727"/>
            <a:ext cx="54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A5BAF-99C2-5DCA-A9C2-64075F6B13D7}"/>
              </a:ext>
            </a:extLst>
          </p:cNvPr>
          <p:cNvSpPr txBox="1"/>
          <p:nvPr/>
        </p:nvSpPr>
        <p:spPr>
          <a:xfrm rot="5400000" flipH="1" flipV="1">
            <a:off x="10580007" y="2895388"/>
            <a:ext cx="78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GRPs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53598-2F3E-C79A-BB40-F1B18BD93E11}"/>
              </a:ext>
            </a:extLst>
          </p:cNvPr>
          <p:cNvSpPr txBox="1"/>
          <p:nvPr/>
        </p:nvSpPr>
        <p:spPr>
          <a:xfrm>
            <a:off x="1405412" y="838200"/>
            <a:ext cx="961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Sparse execution over the time period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08936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- 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TV GRPs vs Volume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BB275DAB-1F1F-7F8A-F19E-C7C45B4DA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273421"/>
              </p:ext>
            </p:extLst>
          </p:nvPr>
        </p:nvGraphicFramePr>
        <p:xfrm>
          <a:off x="777081" y="1120672"/>
          <a:ext cx="10515600" cy="4182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2E2E0BE-C836-FD40-4E75-5639B273D116}"/>
              </a:ext>
            </a:extLst>
          </p:cNvPr>
          <p:cNvSpPr txBox="1">
            <a:spLocks/>
          </p:cNvSpPr>
          <p:nvPr/>
        </p:nvSpPr>
        <p:spPr>
          <a:xfrm>
            <a:off x="4347275" y="6626085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0866CF1-169C-25D9-7DF3-0FC6EB2C8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39500"/>
              </p:ext>
            </p:extLst>
          </p:nvPr>
        </p:nvGraphicFramePr>
        <p:xfrm>
          <a:off x="1180969" y="5280676"/>
          <a:ext cx="9511218" cy="725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181090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476655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418945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955489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384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GRP’s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38489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1,592,638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6,883,623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E4A3297-72EC-1D42-8DE9-1A40CAFFF102}"/>
              </a:ext>
            </a:extLst>
          </p:cNvPr>
          <p:cNvSpPr txBox="1"/>
          <p:nvPr/>
        </p:nvSpPr>
        <p:spPr>
          <a:xfrm>
            <a:off x="6893572" y="5741626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+332%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3B274-02A1-48D8-2066-2E9906586C64}"/>
              </a:ext>
            </a:extLst>
          </p:cNvPr>
          <p:cNvSpPr txBox="1"/>
          <p:nvPr/>
        </p:nvSpPr>
        <p:spPr>
          <a:xfrm>
            <a:off x="1347129" y="849975"/>
            <a:ext cx="743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Spending on TV has increased significantly in MAT 22</a:t>
            </a:r>
          </a:p>
        </p:txBody>
      </p:sp>
    </p:spTree>
    <p:extLst>
      <p:ext uri="{BB962C8B-B14F-4D97-AF65-F5344CB8AC3E}">
        <p14:creationId xmlns:p14="http://schemas.microsoft.com/office/powerpoint/2010/main" val="193722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Baby - </a:t>
            </a:r>
            <a:r>
              <a:rPr lang="en-IN" sz="2800" dirty="0"/>
              <a:t> </a:t>
            </a:r>
            <a:r>
              <a:rPr lang="en-IN" sz="2800" b="1" dirty="0">
                <a:latin typeface="+mn-lt"/>
              </a:rPr>
              <a:t>Video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42289"/>
            <a:ext cx="11123083" cy="26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F57ECA1-10E0-762C-C53A-781951DA9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7"/>
          <a:stretch/>
        </p:blipFill>
        <p:spPr>
          <a:xfrm>
            <a:off x="1005681" y="1308366"/>
            <a:ext cx="9782012" cy="375113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0CF64E-0D60-6AD3-1D24-123F2E63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42585"/>
              </p:ext>
            </p:extLst>
          </p:nvPr>
        </p:nvGraphicFramePr>
        <p:xfrm>
          <a:off x="1051379" y="5174171"/>
          <a:ext cx="9782012" cy="661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30585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427556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0708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0708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4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13,682,830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14,626,188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853,223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303,059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62,357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AE5C40-8094-FF35-34E5-6B137FF0264E}"/>
              </a:ext>
            </a:extLst>
          </p:cNvPr>
          <p:cNvSpPr txBox="1"/>
          <p:nvPr/>
        </p:nvSpPr>
        <p:spPr>
          <a:xfrm>
            <a:off x="4170570" y="5605011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FDA8D-610C-F32C-FA5C-FCB573399ADD}"/>
              </a:ext>
            </a:extLst>
          </p:cNvPr>
          <p:cNvSpPr txBox="1"/>
          <p:nvPr/>
        </p:nvSpPr>
        <p:spPr>
          <a:xfrm>
            <a:off x="6901070" y="56057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-64%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6A9BF-F1C1-6671-AC8A-B73EA3EA7E55}"/>
              </a:ext>
            </a:extLst>
          </p:cNvPr>
          <p:cNvSpPr txBox="1"/>
          <p:nvPr/>
        </p:nvSpPr>
        <p:spPr>
          <a:xfrm>
            <a:off x="9360464" y="5570621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-67%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ED26-A8A7-0144-5016-42404B640945}"/>
              </a:ext>
            </a:extLst>
          </p:cNvPr>
          <p:cNvSpPr txBox="1"/>
          <p:nvPr/>
        </p:nvSpPr>
        <p:spPr>
          <a:xfrm rot="16200000">
            <a:off x="10686865" y="2676793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B8E5E-7794-9316-16B1-620399926BCA}"/>
              </a:ext>
            </a:extLst>
          </p:cNvPr>
          <p:cNvSpPr txBox="1"/>
          <p:nvPr/>
        </p:nvSpPr>
        <p:spPr>
          <a:xfrm>
            <a:off x="1347129" y="849975"/>
            <a:ext cx="743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 22 executions were maintained despite a 64% decrease in Video spending.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985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Newborn</a:t>
            </a:r>
            <a:r>
              <a:rPr lang="en-IN" dirty="0"/>
              <a:t> Baby - </a:t>
            </a:r>
            <a:r>
              <a:rPr lang="en-IN" sz="2800" dirty="0"/>
              <a:t> </a:t>
            </a:r>
            <a:r>
              <a:rPr lang="en-IN" sz="2800" b="1" dirty="0">
                <a:latin typeface="+mn-lt"/>
              </a:rPr>
              <a:t>Video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1B5A9FCC-EFFE-FC55-4008-9A5CCEBF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3"/>
          <a:stretch/>
        </p:blipFill>
        <p:spPr>
          <a:xfrm>
            <a:off x="1172495" y="1219200"/>
            <a:ext cx="9865809" cy="3912546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BDEDBF-3CF5-C483-1B7E-55B8F0B7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06457"/>
              </p:ext>
            </p:extLst>
          </p:nvPr>
        </p:nvGraphicFramePr>
        <p:xfrm>
          <a:off x="1256292" y="5172159"/>
          <a:ext cx="9782012" cy="733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333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3339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70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7,281,454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13,571,558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1,271,387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269,702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19,873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9BC78DB-0364-A5DF-B483-08B0720AE1FC}"/>
              </a:ext>
            </a:extLst>
          </p:cNvPr>
          <p:cNvSpPr txBox="1"/>
          <p:nvPr/>
        </p:nvSpPr>
        <p:spPr>
          <a:xfrm>
            <a:off x="4337383" y="565933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+86%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EC62F-1A48-3F51-382E-C81C16E3703C}"/>
              </a:ext>
            </a:extLst>
          </p:cNvPr>
          <p:cNvSpPr txBox="1"/>
          <p:nvPr/>
        </p:nvSpPr>
        <p:spPr>
          <a:xfrm>
            <a:off x="7169803" y="5658362"/>
            <a:ext cx="48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-79%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3908E-2504-D3BF-A0C8-5C6F5146D5A7}"/>
              </a:ext>
            </a:extLst>
          </p:cNvPr>
          <p:cNvSpPr txBox="1"/>
          <p:nvPr/>
        </p:nvSpPr>
        <p:spPr>
          <a:xfrm>
            <a:off x="9584762" y="5658363"/>
            <a:ext cx="589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-89%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3F5EE-BE25-57B3-9F96-98402672444E}"/>
              </a:ext>
            </a:extLst>
          </p:cNvPr>
          <p:cNvSpPr txBox="1"/>
          <p:nvPr/>
        </p:nvSpPr>
        <p:spPr>
          <a:xfrm rot="16200000">
            <a:off x="10891778" y="2471458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B48AC-CC0A-85D8-9CD3-C93058058DD7}"/>
              </a:ext>
            </a:extLst>
          </p:cNvPr>
          <p:cNvSpPr txBox="1"/>
          <p:nvPr/>
        </p:nvSpPr>
        <p:spPr>
          <a:xfrm>
            <a:off x="1453150" y="903344"/>
            <a:ext cx="813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 22 executions were increased despite a 79% decrease in their spending.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7853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-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Video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45D946A1-B455-4604-CAC9-5FA9D4E68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559128"/>
              </p:ext>
            </p:extLst>
          </p:nvPr>
        </p:nvGraphicFramePr>
        <p:xfrm>
          <a:off x="690055" y="1295400"/>
          <a:ext cx="10515600" cy="365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AA008B5-10D7-F92B-F4D6-9BB15ACD9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88646"/>
              </p:ext>
            </p:extLst>
          </p:nvPr>
        </p:nvGraphicFramePr>
        <p:xfrm>
          <a:off x="1181608" y="5082817"/>
          <a:ext cx="9511218" cy="784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052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579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799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85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13,571,558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269,702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19,873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195D81-E788-6D98-608E-BCD6666FEFB1}"/>
              </a:ext>
            </a:extLst>
          </p:cNvPr>
          <p:cNvSpPr txBox="1"/>
          <p:nvPr/>
        </p:nvSpPr>
        <p:spPr>
          <a:xfrm>
            <a:off x="1373637" y="823827"/>
            <a:ext cx="611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Extra care video execution only during MAT 22</a:t>
            </a:r>
          </a:p>
        </p:txBody>
      </p:sp>
    </p:spTree>
    <p:extLst>
      <p:ext uri="{BB962C8B-B14F-4D97-AF65-F5344CB8AC3E}">
        <p14:creationId xmlns:p14="http://schemas.microsoft.com/office/powerpoint/2010/main" val="41181470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Custom 1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C24"/>
      </a:accent1>
      <a:accent2>
        <a:srgbClr val="00B0F0"/>
      </a:accent2>
      <a:accent3>
        <a:srgbClr val="7F7F7F"/>
      </a:accent3>
      <a:accent4>
        <a:srgbClr val="F51754"/>
      </a:accent4>
      <a:accent5>
        <a:srgbClr val="E36C09"/>
      </a:accent5>
      <a:accent6>
        <a:srgbClr val="800080"/>
      </a:accent6>
      <a:hlink>
        <a:srgbClr val="0000FF"/>
      </a:hlink>
      <a:folHlink>
        <a:srgbClr val="111111"/>
      </a:folHlink>
    </a:clrScheme>
    <a:fontScheme name="Custom 89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15524</TotalTime>
  <Words>1870</Words>
  <Application>Microsoft Office PowerPoint</Application>
  <PresentationFormat>Custom</PresentationFormat>
  <Paragraphs>627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Bahnschrift</vt:lpstr>
      <vt:lpstr>Calibri</vt:lpstr>
      <vt:lpstr>Master Slide</vt:lpstr>
      <vt:lpstr>PowerPoint Presentation</vt:lpstr>
      <vt:lpstr>Spend Summary by Platform</vt:lpstr>
      <vt:lpstr>Spend chart for Active Baby, Newborn and Extra Care.</vt:lpstr>
      <vt:lpstr>Active Baby - TV GRP’s vs Volume</vt:lpstr>
      <vt:lpstr>New Born - TV GRPs vs Volume</vt:lpstr>
      <vt:lpstr>Extra Care - TV GRPs vs Volume</vt:lpstr>
      <vt:lpstr>Active Baby -  Video Impressions vs Volume </vt:lpstr>
      <vt:lpstr>Newborn Baby -  Video Impressions vs Volume </vt:lpstr>
      <vt:lpstr>Extra Care - Video Imps</vt:lpstr>
      <vt:lpstr>Active Baby -  FB (Paid Social) Impressions vs Volume </vt:lpstr>
      <vt:lpstr>New Born Baby -  FB (Paid Social) Impressions vs Volume </vt:lpstr>
      <vt:lpstr>Extra Care – FB (Paid Social) Imps</vt:lpstr>
      <vt:lpstr>PowerPoint Presentation</vt:lpstr>
      <vt:lpstr>New Born – Display Impressions vs Volume</vt:lpstr>
      <vt:lpstr>Extra Care – Display Imps</vt:lpstr>
      <vt:lpstr>Active Baby -  Search Impressions vs Volume </vt:lpstr>
      <vt:lpstr>New Born- Search Impressions vs Volume </vt:lpstr>
      <vt:lpstr>Extra Care – Search Imps</vt:lpstr>
      <vt:lpstr>Total Huggies</vt:lpstr>
      <vt:lpstr>Total Huggies- Website Sessions </vt:lpstr>
      <vt:lpstr>Total Huggies- Organic Search</vt:lpstr>
      <vt:lpstr>Total Huggies- Organic Social </vt:lpstr>
      <vt:lpstr>Total Huggies- Emails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sekarsubramanian@analytic-edge.com</dc:creator>
  <cp:lastModifiedBy>Kavya Bhat</cp:lastModifiedBy>
  <cp:revision>855</cp:revision>
  <dcterms:created xsi:type="dcterms:W3CDTF">2016-09-27T16:14:17Z</dcterms:created>
  <dcterms:modified xsi:type="dcterms:W3CDTF">2023-02-17T16:49:44Z</dcterms:modified>
</cp:coreProperties>
</file>