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23"/>
  </p:notesMasterIdLst>
  <p:handoutMasterIdLst>
    <p:handoutMasterId r:id="rId24"/>
  </p:handoutMasterIdLst>
  <p:sldIdLst>
    <p:sldId id="368" r:id="rId2"/>
    <p:sldId id="367" r:id="rId3"/>
    <p:sldId id="410" r:id="rId4"/>
    <p:sldId id="394" r:id="rId5"/>
    <p:sldId id="393" r:id="rId6"/>
    <p:sldId id="395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9" r:id="rId19"/>
    <p:sldId id="412" r:id="rId20"/>
    <p:sldId id="411" r:id="rId21"/>
    <p:sldId id="369" r:id="rId22"/>
  </p:sldIdLst>
  <p:sldSz cx="120697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 userDrawn="1">
          <p15:clr>
            <a:srgbClr val="A4A3A4"/>
          </p15:clr>
        </p15:guide>
        <p15:guide id="2" orient="horz" pos="672" userDrawn="1">
          <p15:clr>
            <a:srgbClr val="A4A3A4"/>
          </p15:clr>
        </p15:guide>
        <p15:guide id="3" pos="154" userDrawn="1">
          <p15:clr>
            <a:srgbClr val="A4A3A4"/>
          </p15:clr>
        </p15:guide>
        <p15:guide id="4" pos="7401">
          <p15:clr>
            <a:srgbClr val="A4A3A4"/>
          </p15:clr>
        </p15:guide>
        <p15:guide id="5" orient="horz" pos="816" userDrawn="1">
          <p15:clr>
            <a:srgbClr val="A4A3A4"/>
          </p15:clr>
        </p15:guide>
        <p15:guide id="6" orient="horz" pos="3758" userDrawn="1">
          <p15:clr>
            <a:srgbClr val="A4A3A4"/>
          </p15:clr>
        </p15:guide>
        <p15:guide id="7" orient="horz" pos="2976" userDrawn="1">
          <p15:clr>
            <a:srgbClr val="A4A3A4"/>
          </p15:clr>
        </p15:guide>
        <p15:guide id="8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91C"/>
    <a:srgbClr val="FBD2D3"/>
    <a:srgbClr val="ED1C24"/>
    <a:srgbClr val="F7F7F7"/>
    <a:srgbClr val="FFDAD6"/>
    <a:srgbClr val="FFE8E6"/>
    <a:srgbClr val="6BCAC3"/>
    <a:srgbClr val="B3D7D8"/>
    <a:srgbClr val="F51754"/>
    <a:srgbClr val="1E0A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181D8-63C5-4EB9-BBA4-1CDB5A2F6AF2}" v="10" dt="2023-02-17T07:36:56.865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68" autoAdjust="0"/>
    <p:restoredTop sz="93634" autoAdjust="0"/>
  </p:normalViewPr>
  <p:slideViewPr>
    <p:cSldViewPr showGuides="1">
      <p:cViewPr>
        <p:scale>
          <a:sx n="75" d="100"/>
          <a:sy n="75" d="100"/>
        </p:scale>
        <p:origin x="912" y="-60"/>
      </p:cViewPr>
      <p:guideLst>
        <p:guide orient="horz" pos="3936"/>
        <p:guide orient="horz" pos="672"/>
        <p:guide pos="154"/>
        <p:guide pos="7401"/>
        <p:guide orient="horz" pos="816"/>
        <p:guide orient="horz" pos="3758"/>
        <p:guide orient="horz" pos="2976"/>
        <p:guide orient="horz" pos="1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3" d="80"/>
        <a:sy n="83" d="80"/>
      </p:scale>
      <p:origin x="0" y="-5856"/>
    </p:cViewPr>
  </p:sorterViewPr>
  <p:notesViewPr>
    <p:cSldViewPr showGuides="1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shri Munishwar" userId="3e7464c4-2f9b-403e-8829-aefcb83b47b2" providerId="ADAL" clId="{69F181D8-63C5-4EB9-BBA4-1CDB5A2F6AF2}"/>
    <pc:docChg chg="undo custSel modSld">
      <pc:chgData name="Deepashri Munishwar" userId="3e7464c4-2f9b-403e-8829-aefcb83b47b2" providerId="ADAL" clId="{69F181D8-63C5-4EB9-BBA4-1CDB5A2F6AF2}" dt="2023-02-17T07:39:18.585" v="405" actId="1036"/>
      <pc:docMkLst>
        <pc:docMk/>
      </pc:docMkLst>
      <pc:sldChg chg="addSp delSp modSp mod">
        <pc:chgData name="Deepashri Munishwar" userId="3e7464c4-2f9b-403e-8829-aefcb83b47b2" providerId="ADAL" clId="{69F181D8-63C5-4EB9-BBA4-1CDB5A2F6AF2}" dt="2023-02-17T07:39:18.585" v="405" actId="1036"/>
        <pc:sldMkLst>
          <pc:docMk/>
          <pc:sldMk cId="1937226482" sldId="395"/>
        </pc:sldMkLst>
        <pc:spChg chg="mod">
          <ac:chgData name="Deepashri Munishwar" userId="3e7464c4-2f9b-403e-8829-aefcb83b47b2" providerId="ADAL" clId="{69F181D8-63C5-4EB9-BBA4-1CDB5A2F6AF2}" dt="2023-02-17T07:39:18.585" v="405" actId="1036"/>
          <ac:spMkLst>
            <pc:docMk/>
            <pc:sldMk cId="1937226482" sldId="395"/>
            <ac:spMk id="17" creationId="{C2E2E0BE-C836-FD40-4E75-5639B273D116}"/>
          </ac:spMkLst>
        </pc:spChg>
        <pc:spChg chg="add del mod">
          <ac:chgData name="Deepashri Munishwar" userId="3e7464c4-2f9b-403e-8829-aefcb83b47b2" providerId="ADAL" clId="{69F181D8-63C5-4EB9-BBA4-1CDB5A2F6AF2}" dt="2023-02-17T07:36:29.544" v="327"/>
          <ac:spMkLst>
            <pc:docMk/>
            <pc:sldMk cId="1937226482" sldId="395"/>
            <ac:spMk id="19" creationId="{C337EC4D-1653-FD90-EBCB-7D549CA81C10}"/>
          </ac:spMkLst>
        </pc:spChg>
        <pc:spChg chg="add mod">
          <ac:chgData name="Deepashri Munishwar" userId="3e7464c4-2f9b-403e-8829-aefcb83b47b2" providerId="ADAL" clId="{69F181D8-63C5-4EB9-BBA4-1CDB5A2F6AF2}" dt="2023-02-17T07:38:43.431" v="395" actId="20577"/>
          <ac:spMkLst>
            <pc:docMk/>
            <pc:sldMk cId="1937226482" sldId="395"/>
            <ac:spMk id="20" creationId="{DE4A3297-72EC-1D42-8DE9-1A40CAFFF102}"/>
          </ac:spMkLst>
        </pc:spChg>
        <pc:graphicFrameChg chg="mod">
          <ac:chgData name="Deepashri Munishwar" userId="3e7464c4-2f9b-403e-8829-aefcb83b47b2" providerId="ADAL" clId="{69F181D8-63C5-4EB9-BBA4-1CDB5A2F6AF2}" dt="2023-02-17T06:52:43.908" v="0" actId="20577"/>
          <ac:graphicFrameMkLst>
            <pc:docMk/>
            <pc:sldMk cId="1937226482" sldId="395"/>
            <ac:graphicFrameMk id="13" creationId="{BB275DAB-1F1F-7F8A-F19E-C7C45B4DA1BD}"/>
          </ac:graphicFrameMkLst>
        </pc:graphicFrameChg>
        <pc:graphicFrameChg chg="modGraphic">
          <ac:chgData name="Deepashri Munishwar" userId="3e7464c4-2f9b-403e-8829-aefcb83b47b2" providerId="ADAL" clId="{69F181D8-63C5-4EB9-BBA4-1CDB5A2F6AF2}" dt="2023-02-17T07:39:06.603" v="397" actId="14734"/>
          <ac:graphicFrameMkLst>
            <pc:docMk/>
            <pc:sldMk cId="1937226482" sldId="395"/>
            <ac:graphicFrameMk id="18" creationId="{90866CF1-169C-25D9-7DF3-0FC6EB2C8F35}"/>
          </ac:graphicFrameMkLst>
        </pc:graphicFrameChg>
      </pc:sldChg>
      <pc:sldChg chg="modSp mod">
        <pc:chgData name="Deepashri Munishwar" userId="3e7464c4-2f9b-403e-8829-aefcb83b47b2" providerId="ADAL" clId="{69F181D8-63C5-4EB9-BBA4-1CDB5A2F6AF2}" dt="2023-02-17T07:02:20.546" v="1" actId="1036"/>
        <pc:sldMkLst>
          <pc:docMk/>
          <pc:sldMk cId="4118147072" sldId="399"/>
        </pc:sldMkLst>
        <pc:graphicFrameChg chg="mod">
          <ac:chgData name="Deepashri Munishwar" userId="3e7464c4-2f9b-403e-8829-aefcb83b47b2" providerId="ADAL" clId="{69F181D8-63C5-4EB9-BBA4-1CDB5A2F6AF2}" dt="2023-02-17T07:02:20.546" v="1" actId="1036"/>
          <ac:graphicFrameMkLst>
            <pc:docMk/>
            <pc:sldMk cId="4118147072" sldId="399"/>
            <ac:graphicFrameMk id="16" creationId="{DAA008B5-10D7-F92B-F4D6-9BB15ACD988D}"/>
          </ac:graphicFrameMkLst>
        </pc:graphicFrameChg>
      </pc:sldChg>
      <pc:sldChg chg="modSp mod">
        <pc:chgData name="Deepashri Munishwar" userId="3e7464c4-2f9b-403e-8829-aefcb83b47b2" providerId="ADAL" clId="{69F181D8-63C5-4EB9-BBA4-1CDB5A2F6AF2}" dt="2023-02-17T07:21:42.589" v="2" actId="14100"/>
        <pc:sldMkLst>
          <pc:docMk/>
          <pc:sldMk cId="2305603892" sldId="404"/>
        </pc:sldMkLst>
        <pc:spChg chg="mod">
          <ac:chgData name="Deepashri Munishwar" userId="3e7464c4-2f9b-403e-8829-aefcb83b47b2" providerId="ADAL" clId="{69F181D8-63C5-4EB9-BBA4-1CDB5A2F6AF2}" dt="2023-02-17T07:21:42.589" v="2" actId="14100"/>
          <ac:spMkLst>
            <pc:docMk/>
            <pc:sldMk cId="2305603892" sldId="404"/>
            <ac:spMk id="12" creationId="{04DF6E30-3D2E-B0C2-15EC-AB73F1A0DF7D}"/>
          </ac:spMkLst>
        </pc:spChg>
      </pc:sldChg>
      <pc:sldChg chg="addSp modSp mod">
        <pc:chgData name="Deepashri Munishwar" userId="3e7464c4-2f9b-403e-8829-aefcb83b47b2" providerId="ADAL" clId="{69F181D8-63C5-4EB9-BBA4-1CDB5A2F6AF2}" dt="2023-02-17T07:32:30.105" v="233" actId="1035"/>
        <pc:sldMkLst>
          <pc:docMk/>
          <pc:sldMk cId="1842302519" sldId="405"/>
        </pc:sldMkLst>
        <pc:spChg chg="mod">
          <ac:chgData name="Deepashri Munishwar" userId="3e7464c4-2f9b-403e-8829-aefcb83b47b2" providerId="ADAL" clId="{69F181D8-63C5-4EB9-BBA4-1CDB5A2F6AF2}" dt="2023-02-17T07:32:30.105" v="233" actId="1035"/>
          <ac:spMkLst>
            <pc:docMk/>
            <pc:sldMk cId="1842302519" sldId="405"/>
            <ac:spMk id="5" creationId="{C04844D1-9187-9BA5-31C3-09E7F2357926}"/>
          </ac:spMkLst>
        </pc:spChg>
        <pc:spChg chg="mod">
          <ac:chgData name="Deepashri Munishwar" userId="3e7464c4-2f9b-403e-8829-aefcb83b47b2" providerId="ADAL" clId="{69F181D8-63C5-4EB9-BBA4-1CDB5A2F6AF2}" dt="2023-02-17T07:22:10.516" v="4" actId="1076"/>
          <ac:spMkLst>
            <pc:docMk/>
            <pc:sldMk cId="1842302519" sldId="405"/>
            <ac:spMk id="12" creationId="{C676799A-7180-9BA6-7924-65036FF4E859}"/>
          </ac:spMkLst>
        </pc:spChg>
        <pc:spChg chg="add mod">
          <ac:chgData name="Deepashri Munishwar" userId="3e7464c4-2f9b-403e-8829-aefcb83b47b2" providerId="ADAL" clId="{69F181D8-63C5-4EB9-BBA4-1CDB5A2F6AF2}" dt="2023-02-17T07:32:23.975" v="228" actId="20577"/>
          <ac:spMkLst>
            <pc:docMk/>
            <pc:sldMk cId="1842302519" sldId="405"/>
            <ac:spMk id="15" creationId="{B8C6016A-42C2-4852-DFEE-88AFBB32433E}"/>
          </ac:spMkLst>
        </pc:spChg>
        <pc:spChg chg="add mod">
          <ac:chgData name="Deepashri Munishwar" userId="3e7464c4-2f9b-403e-8829-aefcb83b47b2" providerId="ADAL" clId="{69F181D8-63C5-4EB9-BBA4-1CDB5A2F6AF2}" dt="2023-02-17T07:31:29.276" v="152" actId="20577"/>
          <ac:spMkLst>
            <pc:docMk/>
            <pc:sldMk cId="1842302519" sldId="405"/>
            <ac:spMk id="16" creationId="{B7E8A656-6728-0547-FC43-A8465454A2BA}"/>
          </ac:spMkLst>
        </pc:spChg>
        <pc:spChg chg="add mod">
          <ac:chgData name="Deepashri Munishwar" userId="3e7464c4-2f9b-403e-8829-aefcb83b47b2" providerId="ADAL" clId="{69F181D8-63C5-4EB9-BBA4-1CDB5A2F6AF2}" dt="2023-02-17T07:29:38.040" v="150" actId="20577"/>
          <ac:spMkLst>
            <pc:docMk/>
            <pc:sldMk cId="1842302519" sldId="405"/>
            <ac:spMk id="17" creationId="{1238F277-0106-03E2-6AFB-DB00D8821EBF}"/>
          </ac:spMkLst>
        </pc:spChg>
      </pc:sldChg>
      <pc:sldChg chg="addSp modSp mod">
        <pc:chgData name="Deepashri Munishwar" userId="3e7464c4-2f9b-403e-8829-aefcb83b47b2" providerId="ADAL" clId="{69F181D8-63C5-4EB9-BBA4-1CDB5A2F6AF2}" dt="2023-02-17T07:36:45.660" v="335" actId="14100"/>
        <pc:sldMkLst>
          <pc:docMk/>
          <pc:sldMk cId="3400392326" sldId="409"/>
        </pc:sldMkLst>
        <pc:spChg chg="mod">
          <ac:chgData name="Deepashri Munishwar" userId="3e7464c4-2f9b-403e-8829-aefcb83b47b2" providerId="ADAL" clId="{69F181D8-63C5-4EB9-BBA4-1CDB5A2F6AF2}" dt="2023-02-17T07:36:37.324" v="334" actId="1036"/>
          <ac:spMkLst>
            <pc:docMk/>
            <pc:sldMk cId="3400392326" sldId="409"/>
            <ac:spMk id="5" creationId="{C04844D1-9187-9BA5-31C3-09E7F2357926}"/>
          </ac:spMkLst>
        </pc:spChg>
        <pc:spChg chg="add mod">
          <ac:chgData name="Deepashri Munishwar" userId="3e7464c4-2f9b-403e-8829-aefcb83b47b2" providerId="ADAL" clId="{69F181D8-63C5-4EB9-BBA4-1CDB5A2F6AF2}" dt="2023-02-17T07:36:45.660" v="335" actId="14100"/>
          <ac:spMkLst>
            <pc:docMk/>
            <pc:sldMk cId="3400392326" sldId="409"/>
            <ac:spMk id="6" creationId="{6090D225-4D84-12D9-6941-50CD43997215}"/>
          </ac:spMkLst>
        </pc:spChg>
        <pc:spChg chg="add mod">
          <ac:chgData name="Deepashri Munishwar" userId="3e7464c4-2f9b-403e-8829-aefcb83b47b2" providerId="ADAL" clId="{69F181D8-63C5-4EB9-BBA4-1CDB5A2F6AF2}" dt="2023-02-17T07:34:10.301" v="296" actId="1036"/>
          <ac:spMkLst>
            <pc:docMk/>
            <pc:sldMk cId="3400392326" sldId="409"/>
            <ac:spMk id="7" creationId="{84A38560-9F82-80CA-A849-1E8A632E0152}"/>
          </ac:spMkLst>
        </pc:spChg>
        <pc:spChg chg="add mod">
          <ac:chgData name="Deepashri Munishwar" userId="3e7464c4-2f9b-403e-8829-aefcb83b47b2" providerId="ADAL" clId="{69F181D8-63C5-4EB9-BBA4-1CDB5A2F6AF2}" dt="2023-02-17T07:34:02.015" v="294" actId="20577"/>
          <ac:spMkLst>
            <pc:docMk/>
            <pc:sldMk cId="3400392326" sldId="409"/>
            <ac:spMk id="8" creationId="{C51C7F09-1D8D-DD55-48C8-FB4BBD5AC4E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analyticedge-my.sharepoint.com/personal/deepashrimunishwar_analytic-edge_com/Documents/Backup%20folder/KC-SA-Deepa/Media_data/BCC%20Data%20template_%20Huggies.%20V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analyticedge-my.sharepoint.com/personal/deepashrimunishwar_analytic-edge_com/Documents/Backup%20folder/KC-SA-Deepa/Media_data/BCC%20Data%20template_%20Huggies.%20V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Extra Care TV GRPS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010479668302332E-2"/>
          <c:y val="0.10426356762061965"/>
          <c:w val="0.91324023355776185"/>
          <c:h val="0.68196203519885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'TV Extracare'!$O$3</c:f>
              <c:strCache>
                <c:ptCount val="1"/>
                <c:pt idx="0">
                  <c:v>GRPS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cat>
            <c:numRef>
              <c:f>'TV Extracare'!$N$4:$N$107</c:f>
              <c:numCache>
                <c:formatCode>yyyy/mm/dd</c:formatCode>
                <c:ptCount val="104"/>
                <c:pt idx="0">
                  <c:v>44115</c:v>
                </c:pt>
                <c:pt idx="1">
                  <c:v>44122</c:v>
                </c:pt>
                <c:pt idx="2">
                  <c:v>44129</c:v>
                </c:pt>
                <c:pt idx="3">
                  <c:v>44136</c:v>
                </c:pt>
                <c:pt idx="4">
                  <c:v>44143</c:v>
                </c:pt>
                <c:pt idx="5">
                  <c:v>44150</c:v>
                </c:pt>
                <c:pt idx="6">
                  <c:v>44157</c:v>
                </c:pt>
                <c:pt idx="7">
                  <c:v>44164</c:v>
                </c:pt>
                <c:pt idx="8">
                  <c:v>44171</c:v>
                </c:pt>
                <c:pt idx="9">
                  <c:v>44178</c:v>
                </c:pt>
                <c:pt idx="10">
                  <c:v>44185</c:v>
                </c:pt>
                <c:pt idx="11">
                  <c:v>44192</c:v>
                </c:pt>
                <c:pt idx="12">
                  <c:v>44199</c:v>
                </c:pt>
                <c:pt idx="13">
                  <c:v>44206</c:v>
                </c:pt>
                <c:pt idx="14">
                  <c:v>44213</c:v>
                </c:pt>
                <c:pt idx="15">
                  <c:v>44220</c:v>
                </c:pt>
                <c:pt idx="16">
                  <c:v>44227</c:v>
                </c:pt>
                <c:pt idx="17">
                  <c:v>44234</c:v>
                </c:pt>
                <c:pt idx="18">
                  <c:v>44241</c:v>
                </c:pt>
                <c:pt idx="19">
                  <c:v>44248</c:v>
                </c:pt>
                <c:pt idx="20">
                  <c:v>44255</c:v>
                </c:pt>
                <c:pt idx="21">
                  <c:v>44262</c:v>
                </c:pt>
                <c:pt idx="22">
                  <c:v>44269</c:v>
                </c:pt>
                <c:pt idx="23">
                  <c:v>44276</c:v>
                </c:pt>
                <c:pt idx="24">
                  <c:v>44283</c:v>
                </c:pt>
                <c:pt idx="25">
                  <c:v>44290</c:v>
                </c:pt>
                <c:pt idx="26">
                  <c:v>44297</c:v>
                </c:pt>
                <c:pt idx="27">
                  <c:v>44304</c:v>
                </c:pt>
                <c:pt idx="28">
                  <c:v>44311</c:v>
                </c:pt>
                <c:pt idx="29">
                  <c:v>44318</c:v>
                </c:pt>
                <c:pt idx="30">
                  <c:v>44325</c:v>
                </c:pt>
                <c:pt idx="31">
                  <c:v>44332</c:v>
                </c:pt>
                <c:pt idx="32">
                  <c:v>44339</c:v>
                </c:pt>
                <c:pt idx="33">
                  <c:v>44346</c:v>
                </c:pt>
                <c:pt idx="34">
                  <c:v>44353</c:v>
                </c:pt>
                <c:pt idx="35">
                  <c:v>44360</c:v>
                </c:pt>
                <c:pt idx="36">
                  <c:v>44367</c:v>
                </c:pt>
                <c:pt idx="37">
                  <c:v>44374</c:v>
                </c:pt>
                <c:pt idx="38">
                  <c:v>44381</c:v>
                </c:pt>
                <c:pt idx="39">
                  <c:v>44388</c:v>
                </c:pt>
                <c:pt idx="40">
                  <c:v>44395</c:v>
                </c:pt>
                <c:pt idx="41">
                  <c:v>44402</c:v>
                </c:pt>
                <c:pt idx="42">
                  <c:v>44409</c:v>
                </c:pt>
                <c:pt idx="43">
                  <c:v>44416</c:v>
                </c:pt>
                <c:pt idx="44">
                  <c:v>44423</c:v>
                </c:pt>
                <c:pt idx="45">
                  <c:v>44430</c:v>
                </c:pt>
                <c:pt idx="46">
                  <c:v>44437</c:v>
                </c:pt>
                <c:pt idx="47">
                  <c:v>44444</c:v>
                </c:pt>
                <c:pt idx="48">
                  <c:v>44451</c:v>
                </c:pt>
                <c:pt idx="49">
                  <c:v>44458</c:v>
                </c:pt>
                <c:pt idx="50">
                  <c:v>44465</c:v>
                </c:pt>
                <c:pt idx="51">
                  <c:v>44472</c:v>
                </c:pt>
                <c:pt idx="52">
                  <c:v>44479</c:v>
                </c:pt>
                <c:pt idx="53">
                  <c:v>44486</c:v>
                </c:pt>
                <c:pt idx="54">
                  <c:v>44493</c:v>
                </c:pt>
                <c:pt idx="55">
                  <c:v>44500</c:v>
                </c:pt>
                <c:pt idx="56">
                  <c:v>44507</c:v>
                </c:pt>
                <c:pt idx="57">
                  <c:v>44514</c:v>
                </c:pt>
                <c:pt idx="58">
                  <c:v>44521</c:v>
                </c:pt>
                <c:pt idx="59">
                  <c:v>44528</c:v>
                </c:pt>
                <c:pt idx="60">
                  <c:v>44535</c:v>
                </c:pt>
                <c:pt idx="61">
                  <c:v>44542</c:v>
                </c:pt>
                <c:pt idx="62">
                  <c:v>44549</c:v>
                </c:pt>
                <c:pt idx="63">
                  <c:v>44556</c:v>
                </c:pt>
                <c:pt idx="64">
                  <c:v>44563</c:v>
                </c:pt>
                <c:pt idx="65">
                  <c:v>44570</c:v>
                </c:pt>
                <c:pt idx="66">
                  <c:v>44577</c:v>
                </c:pt>
                <c:pt idx="67">
                  <c:v>44584</c:v>
                </c:pt>
                <c:pt idx="68">
                  <c:v>44591</c:v>
                </c:pt>
                <c:pt idx="69">
                  <c:v>44598</c:v>
                </c:pt>
                <c:pt idx="70">
                  <c:v>44605</c:v>
                </c:pt>
                <c:pt idx="71">
                  <c:v>44612</c:v>
                </c:pt>
                <c:pt idx="72">
                  <c:v>44619</c:v>
                </c:pt>
                <c:pt idx="73">
                  <c:v>44626</c:v>
                </c:pt>
                <c:pt idx="74">
                  <c:v>44633</c:v>
                </c:pt>
                <c:pt idx="75">
                  <c:v>44640</c:v>
                </c:pt>
                <c:pt idx="76">
                  <c:v>44647</c:v>
                </c:pt>
                <c:pt idx="77">
                  <c:v>44654</c:v>
                </c:pt>
                <c:pt idx="78">
                  <c:v>44661</c:v>
                </c:pt>
                <c:pt idx="79">
                  <c:v>44668</c:v>
                </c:pt>
                <c:pt idx="80">
                  <c:v>44675</c:v>
                </c:pt>
                <c:pt idx="81">
                  <c:v>44682</c:v>
                </c:pt>
                <c:pt idx="82">
                  <c:v>44689</c:v>
                </c:pt>
                <c:pt idx="83">
                  <c:v>44696</c:v>
                </c:pt>
                <c:pt idx="84">
                  <c:v>44703</c:v>
                </c:pt>
                <c:pt idx="85">
                  <c:v>44710</c:v>
                </c:pt>
                <c:pt idx="86">
                  <c:v>44717</c:v>
                </c:pt>
                <c:pt idx="87">
                  <c:v>44724</c:v>
                </c:pt>
                <c:pt idx="88">
                  <c:v>44731</c:v>
                </c:pt>
                <c:pt idx="89">
                  <c:v>44738</c:v>
                </c:pt>
                <c:pt idx="90">
                  <c:v>44745</c:v>
                </c:pt>
                <c:pt idx="91">
                  <c:v>44752</c:v>
                </c:pt>
                <c:pt idx="92">
                  <c:v>44759</c:v>
                </c:pt>
                <c:pt idx="93">
                  <c:v>44766</c:v>
                </c:pt>
                <c:pt idx="94">
                  <c:v>44773</c:v>
                </c:pt>
                <c:pt idx="95">
                  <c:v>44780</c:v>
                </c:pt>
                <c:pt idx="96">
                  <c:v>44787</c:v>
                </c:pt>
                <c:pt idx="97">
                  <c:v>44794</c:v>
                </c:pt>
                <c:pt idx="98">
                  <c:v>44801</c:v>
                </c:pt>
                <c:pt idx="99">
                  <c:v>44808</c:v>
                </c:pt>
                <c:pt idx="100">
                  <c:v>44815</c:v>
                </c:pt>
                <c:pt idx="101">
                  <c:v>44822</c:v>
                </c:pt>
                <c:pt idx="102">
                  <c:v>44829</c:v>
                </c:pt>
                <c:pt idx="103">
                  <c:v>44836</c:v>
                </c:pt>
              </c:numCache>
            </c:numRef>
          </c:cat>
          <c:val>
            <c:numRef>
              <c:f>'TV Extracare'!$O$4:$O$107</c:f>
              <c:numCache>
                <c:formatCode>General</c:formatCode>
                <c:ptCount val="104"/>
                <c:pt idx="0">
                  <c:v>60.9</c:v>
                </c:pt>
                <c:pt idx="1">
                  <c:v>51.6</c:v>
                </c:pt>
                <c:pt idx="2">
                  <c:v>24.5</c:v>
                </c:pt>
                <c:pt idx="3">
                  <c:v>33.4</c:v>
                </c:pt>
                <c:pt idx="4">
                  <c:v>53.8</c:v>
                </c:pt>
                <c:pt idx="5">
                  <c:v>34.9</c:v>
                </c:pt>
                <c:pt idx="6">
                  <c:v>19.3</c:v>
                </c:pt>
                <c:pt idx="7">
                  <c:v>53.3</c:v>
                </c:pt>
                <c:pt idx="8">
                  <c:v>98.8</c:v>
                </c:pt>
                <c:pt idx="9">
                  <c:v>1.4</c:v>
                </c:pt>
                <c:pt idx="10">
                  <c:v>87.3</c:v>
                </c:pt>
                <c:pt idx="11">
                  <c:v>57</c:v>
                </c:pt>
                <c:pt idx="12">
                  <c:v>67.7</c:v>
                </c:pt>
                <c:pt idx="13">
                  <c:v>68.7</c:v>
                </c:pt>
                <c:pt idx="14">
                  <c:v>59.1</c:v>
                </c:pt>
                <c:pt idx="15">
                  <c:v>62.7</c:v>
                </c:pt>
                <c:pt idx="16">
                  <c:v>125.7</c:v>
                </c:pt>
                <c:pt idx="17">
                  <c:v>86.1</c:v>
                </c:pt>
                <c:pt idx="18">
                  <c:v>125.4</c:v>
                </c:pt>
                <c:pt idx="19">
                  <c:v>3.3</c:v>
                </c:pt>
                <c:pt idx="20">
                  <c:v>67.7</c:v>
                </c:pt>
                <c:pt idx="21">
                  <c:v>65.2</c:v>
                </c:pt>
                <c:pt idx="22">
                  <c:v>151.30000000000001</c:v>
                </c:pt>
                <c:pt idx="23">
                  <c:v>64.2</c:v>
                </c:pt>
                <c:pt idx="24">
                  <c:v>61.2</c:v>
                </c:pt>
                <c:pt idx="25">
                  <c:v>60</c:v>
                </c:pt>
                <c:pt idx="26">
                  <c:v>32.6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DA-420A-85C6-4B241D8CE9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3035311"/>
        <c:axId val="773037391"/>
      </c:barChart>
      <c:dateAx>
        <c:axId val="7730353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Period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yyyy/mm/d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3037391"/>
        <c:crosses val="autoZero"/>
        <c:auto val="1"/>
        <c:lblOffset val="100"/>
        <c:baseTimeUnit val="days"/>
      </c:dateAx>
      <c:valAx>
        <c:axId val="773037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GRPs</a:t>
                </a:r>
              </a:p>
            </c:rich>
          </c:tx>
          <c:layout>
            <c:manualLayout>
              <c:xMode val="edge"/>
              <c:yMode val="edge"/>
              <c:x val="7.246376811594203E-3"/>
              <c:y val="0.375891459035042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3035311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Extra Care Video imp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602537182852143"/>
          <c:y val="0.19486111111111112"/>
          <c:w val="0.81862685914260713"/>
          <c:h val="0.593608923884514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OLV!$H$1</c:f>
              <c:strCache>
                <c:ptCount val="1"/>
                <c:pt idx="0">
                  <c:v> Extracare OLV imp 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rgbClr val="00B0F0"/>
              </a:solidFill>
            </a:ln>
            <a:effectLst/>
          </c:spPr>
          <c:invertIfNegative val="0"/>
          <c:cat>
            <c:numRef>
              <c:f>OLV!$G$2:$G$105</c:f>
              <c:numCache>
                <c:formatCode>yyyy/mm/dd</c:formatCode>
                <c:ptCount val="104"/>
                <c:pt idx="0">
                  <c:v>44115</c:v>
                </c:pt>
                <c:pt idx="1">
                  <c:v>44122</c:v>
                </c:pt>
                <c:pt idx="2">
                  <c:v>44129</c:v>
                </c:pt>
                <c:pt idx="3">
                  <c:v>44136</c:v>
                </c:pt>
                <c:pt idx="4">
                  <c:v>44143</c:v>
                </c:pt>
                <c:pt idx="5">
                  <c:v>44150</c:v>
                </c:pt>
                <c:pt idx="6">
                  <c:v>44157</c:v>
                </c:pt>
                <c:pt idx="7">
                  <c:v>44164</c:v>
                </c:pt>
                <c:pt idx="8">
                  <c:v>44171</c:v>
                </c:pt>
                <c:pt idx="9">
                  <c:v>44178</c:v>
                </c:pt>
                <c:pt idx="10">
                  <c:v>44185</c:v>
                </c:pt>
                <c:pt idx="11">
                  <c:v>44192</c:v>
                </c:pt>
                <c:pt idx="12">
                  <c:v>44199</c:v>
                </c:pt>
                <c:pt idx="13">
                  <c:v>44206</c:v>
                </c:pt>
                <c:pt idx="14">
                  <c:v>44213</c:v>
                </c:pt>
                <c:pt idx="15">
                  <c:v>44220</c:v>
                </c:pt>
                <c:pt idx="16">
                  <c:v>44227</c:v>
                </c:pt>
                <c:pt idx="17">
                  <c:v>44234</c:v>
                </c:pt>
                <c:pt idx="18">
                  <c:v>44241</c:v>
                </c:pt>
                <c:pt idx="19">
                  <c:v>44248</c:v>
                </c:pt>
                <c:pt idx="20">
                  <c:v>44255</c:v>
                </c:pt>
                <c:pt idx="21">
                  <c:v>44262</c:v>
                </c:pt>
                <c:pt idx="22">
                  <c:v>44269</c:v>
                </c:pt>
                <c:pt idx="23">
                  <c:v>44276</c:v>
                </c:pt>
                <c:pt idx="24">
                  <c:v>44283</c:v>
                </c:pt>
                <c:pt idx="25">
                  <c:v>44290</c:v>
                </c:pt>
                <c:pt idx="26">
                  <c:v>44297</c:v>
                </c:pt>
                <c:pt idx="27">
                  <c:v>44304</c:v>
                </c:pt>
                <c:pt idx="28">
                  <c:v>44311</c:v>
                </c:pt>
                <c:pt idx="29">
                  <c:v>44318</c:v>
                </c:pt>
                <c:pt idx="30">
                  <c:v>44325</c:v>
                </c:pt>
                <c:pt idx="31">
                  <c:v>44332</c:v>
                </c:pt>
                <c:pt idx="32">
                  <c:v>44339</c:v>
                </c:pt>
                <c:pt idx="33">
                  <c:v>44346</c:v>
                </c:pt>
                <c:pt idx="34">
                  <c:v>44353</c:v>
                </c:pt>
                <c:pt idx="35">
                  <c:v>44360</c:v>
                </c:pt>
                <c:pt idx="36">
                  <c:v>44367</c:v>
                </c:pt>
                <c:pt idx="37">
                  <c:v>44374</c:v>
                </c:pt>
                <c:pt idx="38">
                  <c:v>44381</c:v>
                </c:pt>
                <c:pt idx="39">
                  <c:v>44388</c:v>
                </c:pt>
                <c:pt idx="40">
                  <c:v>44395</c:v>
                </c:pt>
                <c:pt idx="41">
                  <c:v>44402</c:v>
                </c:pt>
                <c:pt idx="42">
                  <c:v>44409</c:v>
                </c:pt>
                <c:pt idx="43">
                  <c:v>44416</c:v>
                </c:pt>
                <c:pt idx="44">
                  <c:v>44423</c:v>
                </c:pt>
                <c:pt idx="45">
                  <c:v>44430</c:v>
                </c:pt>
                <c:pt idx="46">
                  <c:v>44437</c:v>
                </c:pt>
                <c:pt idx="47">
                  <c:v>44444</c:v>
                </c:pt>
                <c:pt idx="48">
                  <c:v>44451</c:v>
                </c:pt>
                <c:pt idx="49">
                  <c:v>44458</c:v>
                </c:pt>
                <c:pt idx="50">
                  <c:v>44465</c:v>
                </c:pt>
                <c:pt idx="51">
                  <c:v>44472</c:v>
                </c:pt>
                <c:pt idx="52">
                  <c:v>44479</c:v>
                </c:pt>
                <c:pt idx="53">
                  <c:v>44486</c:v>
                </c:pt>
                <c:pt idx="54">
                  <c:v>44493</c:v>
                </c:pt>
                <c:pt idx="55">
                  <c:v>44500</c:v>
                </c:pt>
                <c:pt idx="56">
                  <c:v>44507</c:v>
                </c:pt>
                <c:pt idx="57">
                  <c:v>44514</c:v>
                </c:pt>
                <c:pt idx="58">
                  <c:v>44521</c:v>
                </c:pt>
                <c:pt idx="59">
                  <c:v>44528</c:v>
                </c:pt>
                <c:pt idx="60">
                  <c:v>44535</c:v>
                </c:pt>
                <c:pt idx="61">
                  <c:v>44542</c:v>
                </c:pt>
                <c:pt idx="62">
                  <c:v>44549</c:v>
                </c:pt>
                <c:pt idx="63">
                  <c:v>44556</c:v>
                </c:pt>
                <c:pt idx="64">
                  <c:v>44563</c:v>
                </c:pt>
                <c:pt idx="65">
                  <c:v>44570</c:v>
                </c:pt>
                <c:pt idx="66">
                  <c:v>44577</c:v>
                </c:pt>
                <c:pt idx="67">
                  <c:v>44584</c:v>
                </c:pt>
                <c:pt idx="68">
                  <c:v>44591</c:v>
                </c:pt>
                <c:pt idx="69">
                  <c:v>44598</c:v>
                </c:pt>
                <c:pt idx="70">
                  <c:v>44605</c:v>
                </c:pt>
                <c:pt idx="71">
                  <c:v>44612</c:v>
                </c:pt>
                <c:pt idx="72">
                  <c:v>44619</c:v>
                </c:pt>
                <c:pt idx="73">
                  <c:v>44626</c:v>
                </c:pt>
                <c:pt idx="74">
                  <c:v>44633</c:v>
                </c:pt>
                <c:pt idx="75">
                  <c:v>44640</c:v>
                </c:pt>
                <c:pt idx="76">
                  <c:v>44647</c:v>
                </c:pt>
                <c:pt idx="77">
                  <c:v>44654</c:v>
                </c:pt>
                <c:pt idx="78">
                  <c:v>44661</c:v>
                </c:pt>
                <c:pt idx="79">
                  <c:v>44668</c:v>
                </c:pt>
                <c:pt idx="80">
                  <c:v>44675</c:v>
                </c:pt>
                <c:pt idx="81">
                  <c:v>44682</c:v>
                </c:pt>
                <c:pt idx="82">
                  <c:v>44689</c:v>
                </c:pt>
                <c:pt idx="83">
                  <c:v>44696</c:v>
                </c:pt>
                <c:pt idx="84">
                  <c:v>44703</c:v>
                </c:pt>
                <c:pt idx="85">
                  <c:v>44710</c:v>
                </c:pt>
                <c:pt idx="86">
                  <c:v>44717</c:v>
                </c:pt>
                <c:pt idx="87">
                  <c:v>44724</c:v>
                </c:pt>
                <c:pt idx="88">
                  <c:v>44731</c:v>
                </c:pt>
                <c:pt idx="89">
                  <c:v>44738</c:v>
                </c:pt>
                <c:pt idx="90">
                  <c:v>44745</c:v>
                </c:pt>
                <c:pt idx="91">
                  <c:v>44752</c:v>
                </c:pt>
                <c:pt idx="92">
                  <c:v>44759</c:v>
                </c:pt>
                <c:pt idx="93">
                  <c:v>44766</c:v>
                </c:pt>
                <c:pt idx="94">
                  <c:v>44773</c:v>
                </c:pt>
                <c:pt idx="95">
                  <c:v>44780</c:v>
                </c:pt>
                <c:pt idx="96">
                  <c:v>44787</c:v>
                </c:pt>
                <c:pt idx="97">
                  <c:v>44794</c:v>
                </c:pt>
                <c:pt idx="98">
                  <c:v>44801</c:v>
                </c:pt>
                <c:pt idx="99">
                  <c:v>44808</c:v>
                </c:pt>
                <c:pt idx="100">
                  <c:v>44815</c:v>
                </c:pt>
                <c:pt idx="101">
                  <c:v>44822</c:v>
                </c:pt>
                <c:pt idx="102">
                  <c:v>44829</c:v>
                </c:pt>
                <c:pt idx="103">
                  <c:v>44836</c:v>
                </c:pt>
              </c:numCache>
            </c:numRef>
          </c:cat>
          <c:val>
            <c:numRef>
              <c:f>OLV!$H$2:$H$105</c:f>
              <c:numCache>
                <c:formatCode>_-* #,##0_-;\-* #,##0_-;_-* "-"??_-;_-@_-</c:formatCode>
                <c:ptCount val="104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#N/A</c:v>
                </c:pt>
                <c:pt idx="5">
                  <c:v>#N/A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#N/A</c:v>
                </c:pt>
                <c:pt idx="12">
                  <c:v>#N/A</c:v>
                </c:pt>
                <c:pt idx="13">
                  <c:v>#N/A</c:v>
                </c:pt>
                <c:pt idx="14">
                  <c:v>#N/A</c:v>
                </c:pt>
                <c:pt idx="15">
                  <c:v>#N/A</c:v>
                </c:pt>
                <c:pt idx="16">
                  <c:v>#N/A</c:v>
                </c:pt>
                <c:pt idx="17">
                  <c:v>#N/A</c:v>
                </c:pt>
                <c:pt idx="18">
                  <c:v>#N/A</c:v>
                </c:pt>
                <c:pt idx="19">
                  <c:v>#N/A</c:v>
                </c:pt>
                <c:pt idx="20">
                  <c:v>#N/A</c:v>
                </c:pt>
                <c:pt idx="21">
                  <c:v>#N/A</c:v>
                </c:pt>
                <c:pt idx="22">
                  <c:v>#N/A</c:v>
                </c:pt>
                <c:pt idx="23">
                  <c:v>#N/A</c:v>
                </c:pt>
                <c:pt idx="24">
                  <c:v>#N/A</c:v>
                </c:pt>
                <c:pt idx="25">
                  <c:v>#N/A</c:v>
                </c:pt>
                <c:pt idx="26">
                  <c:v>#N/A</c:v>
                </c:pt>
                <c:pt idx="27">
                  <c:v>#N/A</c:v>
                </c:pt>
                <c:pt idx="28">
                  <c:v>#N/A</c:v>
                </c:pt>
                <c:pt idx="29">
                  <c:v>#N/A</c:v>
                </c:pt>
                <c:pt idx="30">
                  <c:v>#N/A</c:v>
                </c:pt>
                <c:pt idx="31">
                  <c:v>#N/A</c:v>
                </c:pt>
                <c:pt idx="32">
                  <c:v>#N/A</c:v>
                </c:pt>
                <c:pt idx="33">
                  <c:v>#N/A</c:v>
                </c:pt>
                <c:pt idx="34">
                  <c:v>#N/A</c:v>
                </c:pt>
                <c:pt idx="35">
                  <c:v>#N/A</c:v>
                </c:pt>
                <c:pt idx="36">
                  <c:v>#N/A</c:v>
                </c:pt>
                <c:pt idx="37">
                  <c:v>#N/A</c:v>
                </c:pt>
                <c:pt idx="38">
                  <c:v>#N/A</c:v>
                </c:pt>
                <c:pt idx="39">
                  <c:v>#N/A</c:v>
                </c:pt>
                <c:pt idx="40">
                  <c:v>#N/A</c:v>
                </c:pt>
                <c:pt idx="41">
                  <c:v>#N/A</c:v>
                </c:pt>
                <c:pt idx="42">
                  <c:v>#N/A</c:v>
                </c:pt>
                <c:pt idx="43">
                  <c:v>#N/A</c:v>
                </c:pt>
                <c:pt idx="44">
                  <c:v>#N/A</c:v>
                </c:pt>
                <c:pt idx="45">
                  <c:v>#N/A</c:v>
                </c:pt>
                <c:pt idx="46">
                  <c:v>#N/A</c:v>
                </c:pt>
                <c:pt idx="47">
                  <c:v>#N/A</c:v>
                </c:pt>
                <c:pt idx="48">
                  <c:v>#N/A</c:v>
                </c:pt>
                <c:pt idx="49">
                  <c:v>#N/A</c:v>
                </c:pt>
                <c:pt idx="50">
                  <c:v>#N/A</c:v>
                </c:pt>
                <c:pt idx="51">
                  <c:v>#N/A</c:v>
                </c:pt>
                <c:pt idx="52">
                  <c:v>#N/A</c:v>
                </c:pt>
                <c:pt idx="53">
                  <c:v>#N/A</c:v>
                </c:pt>
                <c:pt idx="54">
                  <c:v>#N/A</c:v>
                </c:pt>
                <c:pt idx="55">
                  <c:v>#N/A</c:v>
                </c:pt>
                <c:pt idx="56">
                  <c:v>#N/A</c:v>
                </c:pt>
                <c:pt idx="57">
                  <c:v>#N/A</c:v>
                </c:pt>
                <c:pt idx="58">
                  <c:v>#N/A</c:v>
                </c:pt>
                <c:pt idx="59">
                  <c:v>#N/A</c:v>
                </c:pt>
                <c:pt idx="60">
                  <c:v>#N/A</c:v>
                </c:pt>
                <c:pt idx="61">
                  <c:v>#N/A</c:v>
                </c:pt>
                <c:pt idx="62">
                  <c:v>#N/A</c:v>
                </c:pt>
                <c:pt idx="63">
                  <c:v>#N/A</c:v>
                </c:pt>
                <c:pt idx="64">
                  <c:v>194665</c:v>
                </c:pt>
                <c:pt idx="65">
                  <c:v>701788</c:v>
                </c:pt>
                <c:pt idx="66">
                  <c:v>704276</c:v>
                </c:pt>
                <c:pt idx="67">
                  <c:v>664930</c:v>
                </c:pt>
                <c:pt idx="68">
                  <c:v>222543</c:v>
                </c:pt>
                <c:pt idx="69">
                  <c:v>0</c:v>
                </c:pt>
                <c:pt idx="70">
                  <c:v>0</c:v>
                </c:pt>
                <c:pt idx="71">
                  <c:v>552298</c:v>
                </c:pt>
                <c:pt idx="72">
                  <c:v>1206841</c:v>
                </c:pt>
                <c:pt idx="73">
                  <c:v>600893</c:v>
                </c:pt>
                <c:pt idx="74">
                  <c:v>512488</c:v>
                </c:pt>
                <c:pt idx="75">
                  <c:v>490001</c:v>
                </c:pt>
                <c:pt idx="76">
                  <c:v>488720</c:v>
                </c:pt>
                <c:pt idx="77">
                  <c:v>488145</c:v>
                </c:pt>
                <c:pt idx="78">
                  <c:v>549183</c:v>
                </c:pt>
                <c:pt idx="79">
                  <c:v>539032</c:v>
                </c:pt>
                <c:pt idx="80">
                  <c:v>496677</c:v>
                </c:pt>
                <c:pt idx="81">
                  <c:v>423292</c:v>
                </c:pt>
                <c:pt idx="82">
                  <c:v>172089</c:v>
                </c:pt>
                <c:pt idx="83">
                  <c:v>521901</c:v>
                </c:pt>
                <c:pt idx="84">
                  <c:v>527945</c:v>
                </c:pt>
                <c:pt idx="85">
                  <c:v>522247</c:v>
                </c:pt>
                <c:pt idx="86">
                  <c:v>185383</c:v>
                </c:pt>
                <c:pt idx="87">
                  <c:v>560283</c:v>
                </c:pt>
                <c:pt idx="88">
                  <c:v>856493</c:v>
                </c:pt>
                <c:pt idx="89">
                  <c:v>835211</c:v>
                </c:pt>
                <c:pt idx="90">
                  <c:v>554234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14-47F5-996A-4562E1EBD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82034511"/>
        <c:axId val="882036175"/>
      </c:barChart>
      <c:dateAx>
        <c:axId val="8820345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Oct</a:t>
                </a:r>
                <a:r>
                  <a:rPr lang="en-IN" sz="1400" baseline="0" dirty="0"/>
                  <a:t> 2020 – Sept 2022</a:t>
                </a:r>
                <a:endParaRPr lang="en-IN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yyyy/mm/d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036175"/>
        <c:crosses val="autoZero"/>
        <c:auto val="1"/>
        <c:lblOffset val="100"/>
        <c:baseTimeUnit val="days"/>
      </c:dateAx>
      <c:valAx>
        <c:axId val="882036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Impressions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2034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Extra Care FB Imp </a:t>
            </a:r>
          </a:p>
        </c:rich>
      </c:tx>
      <c:layout>
        <c:manualLayout>
          <c:xMode val="edge"/>
          <c:yMode val="edge"/>
          <c:x val="0.39060681273536463"/>
          <c:y val="2.1716998018323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0470063524668118E-2"/>
          <c:y val="0.13104848928224772"/>
          <c:w val="0.87909382251131651"/>
          <c:h val="0.61825412763760001"/>
        </c:manualLayout>
      </c:layout>
      <c:lineChart>
        <c:grouping val="standard"/>
        <c:varyColors val="0"/>
        <c:ser>
          <c:idx val="0"/>
          <c:order val="0"/>
          <c:tx>
            <c:strRef>
              <c:f>'Paid Social'!$K$2</c:f>
              <c:strCache>
                <c:ptCount val="1"/>
                <c:pt idx="0">
                  <c:v> ExtraCare Paid Social Imp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'Paid Social'!$J$3:$J$106</c:f>
              <c:numCache>
                <c:formatCode>m/d/yyyy</c:formatCode>
                <c:ptCount val="104"/>
                <c:pt idx="0">
                  <c:v>44115</c:v>
                </c:pt>
                <c:pt idx="1">
                  <c:v>44122</c:v>
                </c:pt>
                <c:pt idx="2">
                  <c:v>44129</c:v>
                </c:pt>
                <c:pt idx="3">
                  <c:v>44136</c:v>
                </c:pt>
                <c:pt idx="4">
                  <c:v>44143</c:v>
                </c:pt>
                <c:pt idx="5">
                  <c:v>44150</c:v>
                </c:pt>
                <c:pt idx="6">
                  <c:v>44157</c:v>
                </c:pt>
                <c:pt idx="7">
                  <c:v>44164</c:v>
                </c:pt>
                <c:pt idx="8">
                  <c:v>44171</c:v>
                </c:pt>
                <c:pt idx="9">
                  <c:v>44178</c:v>
                </c:pt>
                <c:pt idx="10">
                  <c:v>44185</c:v>
                </c:pt>
                <c:pt idx="11">
                  <c:v>44192</c:v>
                </c:pt>
                <c:pt idx="12">
                  <c:v>44199</c:v>
                </c:pt>
                <c:pt idx="13">
                  <c:v>44206</c:v>
                </c:pt>
                <c:pt idx="14">
                  <c:v>44213</c:v>
                </c:pt>
                <c:pt idx="15">
                  <c:v>44220</c:v>
                </c:pt>
                <c:pt idx="16">
                  <c:v>44227</c:v>
                </c:pt>
                <c:pt idx="17">
                  <c:v>44234</c:v>
                </c:pt>
                <c:pt idx="18">
                  <c:v>44241</c:v>
                </c:pt>
                <c:pt idx="19">
                  <c:v>44248</c:v>
                </c:pt>
                <c:pt idx="20">
                  <c:v>44255</c:v>
                </c:pt>
                <c:pt idx="21">
                  <c:v>44262</c:v>
                </c:pt>
                <c:pt idx="22">
                  <c:v>44269</c:v>
                </c:pt>
                <c:pt idx="23">
                  <c:v>44276</c:v>
                </c:pt>
                <c:pt idx="24">
                  <c:v>44283</c:v>
                </c:pt>
                <c:pt idx="25">
                  <c:v>44290</c:v>
                </c:pt>
                <c:pt idx="26">
                  <c:v>44297</c:v>
                </c:pt>
                <c:pt idx="27">
                  <c:v>44304</c:v>
                </c:pt>
                <c:pt idx="28">
                  <c:v>44311</c:v>
                </c:pt>
                <c:pt idx="29">
                  <c:v>44318</c:v>
                </c:pt>
                <c:pt idx="30">
                  <c:v>44325</c:v>
                </c:pt>
                <c:pt idx="31">
                  <c:v>44332</c:v>
                </c:pt>
                <c:pt idx="32">
                  <c:v>44339</c:v>
                </c:pt>
                <c:pt idx="33">
                  <c:v>44346</c:v>
                </c:pt>
                <c:pt idx="34">
                  <c:v>44353</c:v>
                </c:pt>
                <c:pt idx="35">
                  <c:v>44360</c:v>
                </c:pt>
                <c:pt idx="36">
                  <c:v>44367</c:v>
                </c:pt>
                <c:pt idx="37">
                  <c:v>44374</c:v>
                </c:pt>
                <c:pt idx="38">
                  <c:v>44381</c:v>
                </c:pt>
                <c:pt idx="39">
                  <c:v>44388</c:v>
                </c:pt>
                <c:pt idx="40">
                  <c:v>44395</c:v>
                </c:pt>
                <c:pt idx="41">
                  <c:v>44402</c:v>
                </c:pt>
                <c:pt idx="42">
                  <c:v>44409</c:v>
                </c:pt>
                <c:pt idx="43">
                  <c:v>44416</c:v>
                </c:pt>
                <c:pt idx="44">
                  <c:v>44423</c:v>
                </c:pt>
                <c:pt idx="45">
                  <c:v>44430</c:v>
                </c:pt>
                <c:pt idx="46">
                  <c:v>44437</c:v>
                </c:pt>
                <c:pt idx="47">
                  <c:v>44444</c:v>
                </c:pt>
                <c:pt idx="48">
                  <c:v>44451</c:v>
                </c:pt>
                <c:pt idx="49">
                  <c:v>44458</c:v>
                </c:pt>
                <c:pt idx="50">
                  <c:v>44465</c:v>
                </c:pt>
                <c:pt idx="51">
                  <c:v>44472</c:v>
                </c:pt>
                <c:pt idx="52">
                  <c:v>44479</c:v>
                </c:pt>
                <c:pt idx="53">
                  <c:v>44486</c:v>
                </c:pt>
                <c:pt idx="54">
                  <c:v>44493</c:v>
                </c:pt>
                <c:pt idx="55">
                  <c:v>44500</c:v>
                </c:pt>
                <c:pt idx="56">
                  <c:v>44507</c:v>
                </c:pt>
                <c:pt idx="57">
                  <c:v>44514</c:v>
                </c:pt>
                <c:pt idx="58">
                  <c:v>44521</c:v>
                </c:pt>
                <c:pt idx="59">
                  <c:v>44528</c:v>
                </c:pt>
                <c:pt idx="60">
                  <c:v>44535</c:v>
                </c:pt>
                <c:pt idx="61">
                  <c:v>44542</c:v>
                </c:pt>
                <c:pt idx="62">
                  <c:v>44549</c:v>
                </c:pt>
                <c:pt idx="63">
                  <c:v>44556</c:v>
                </c:pt>
                <c:pt idx="64">
                  <c:v>44563</c:v>
                </c:pt>
                <c:pt idx="65">
                  <c:v>44570</c:v>
                </c:pt>
                <c:pt idx="66">
                  <c:v>44577</c:v>
                </c:pt>
                <c:pt idx="67">
                  <c:v>44584</c:v>
                </c:pt>
                <c:pt idx="68">
                  <c:v>44591</c:v>
                </c:pt>
                <c:pt idx="69">
                  <c:v>44598</c:v>
                </c:pt>
                <c:pt idx="70">
                  <c:v>44605</c:v>
                </c:pt>
                <c:pt idx="71">
                  <c:v>44612</c:v>
                </c:pt>
                <c:pt idx="72">
                  <c:v>44619</c:v>
                </c:pt>
                <c:pt idx="73">
                  <c:v>44626</c:v>
                </c:pt>
                <c:pt idx="74">
                  <c:v>44633</c:v>
                </c:pt>
                <c:pt idx="75">
                  <c:v>44640</c:v>
                </c:pt>
                <c:pt idx="76">
                  <c:v>44647</c:v>
                </c:pt>
                <c:pt idx="77">
                  <c:v>44654</c:v>
                </c:pt>
                <c:pt idx="78">
                  <c:v>44661</c:v>
                </c:pt>
                <c:pt idx="79">
                  <c:v>44668</c:v>
                </c:pt>
                <c:pt idx="80">
                  <c:v>44675</c:v>
                </c:pt>
                <c:pt idx="81">
                  <c:v>44682</c:v>
                </c:pt>
                <c:pt idx="82">
                  <c:v>44689</c:v>
                </c:pt>
                <c:pt idx="83">
                  <c:v>44696</c:v>
                </c:pt>
                <c:pt idx="84">
                  <c:v>44703</c:v>
                </c:pt>
                <c:pt idx="85">
                  <c:v>44710</c:v>
                </c:pt>
                <c:pt idx="86">
                  <c:v>44717</c:v>
                </c:pt>
                <c:pt idx="87">
                  <c:v>44724</c:v>
                </c:pt>
                <c:pt idx="88">
                  <c:v>44731</c:v>
                </c:pt>
                <c:pt idx="89">
                  <c:v>44738</c:v>
                </c:pt>
                <c:pt idx="90">
                  <c:v>44745</c:v>
                </c:pt>
                <c:pt idx="91">
                  <c:v>44752</c:v>
                </c:pt>
                <c:pt idx="92">
                  <c:v>44759</c:v>
                </c:pt>
                <c:pt idx="93">
                  <c:v>44766</c:v>
                </c:pt>
                <c:pt idx="94">
                  <c:v>44773</c:v>
                </c:pt>
                <c:pt idx="95">
                  <c:v>44780</c:v>
                </c:pt>
                <c:pt idx="96">
                  <c:v>44787</c:v>
                </c:pt>
                <c:pt idx="97">
                  <c:v>44794</c:v>
                </c:pt>
                <c:pt idx="98">
                  <c:v>44801</c:v>
                </c:pt>
                <c:pt idx="99">
                  <c:v>44808</c:v>
                </c:pt>
                <c:pt idx="100">
                  <c:v>44815</c:v>
                </c:pt>
                <c:pt idx="101">
                  <c:v>44822</c:v>
                </c:pt>
                <c:pt idx="102">
                  <c:v>44829</c:v>
                </c:pt>
                <c:pt idx="103">
                  <c:v>44836</c:v>
                </c:pt>
              </c:numCache>
            </c:numRef>
          </c:cat>
          <c:val>
            <c:numRef>
              <c:f>'Paid Social'!$K$3:$K$106</c:f>
              <c:numCache>
                <c:formatCode>#,##0_);\(#,##0\)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1772083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1891518</c:v>
                </c:pt>
                <c:pt idx="65">
                  <c:v>4866880</c:v>
                </c:pt>
                <c:pt idx="66">
                  <c:v>3768017</c:v>
                </c:pt>
                <c:pt idx="67">
                  <c:v>3602065</c:v>
                </c:pt>
                <c:pt idx="68">
                  <c:v>3485901</c:v>
                </c:pt>
                <c:pt idx="69">
                  <c:v>472601</c:v>
                </c:pt>
                <c:pt idx="70">
                  <c:v>0</c:v>
                </c:pt>
                <c:pt idx="71">
                  <c:v>4281089</c:v>
                </c:pt>
                <c:pt idx="72">
                  <c:v>7563844</c:v>
                </c:pt>
                <c:pt idx="73">
                  <c:v>4660765</c:v>
                </c:pt>
                <c:pt idx="74">
                  <c:v>5074560</c:v>
                </c:pt>
                <c:pt idx="75">
                  <c:v>8555318</c:v>
                </c:pt>
                <c:pt idx="76">
                  <c:v>9647986</c:v>
                </c:pt>
                <c:pt idx="77">
                  <c:v>8159504</c:v>
                </c:pt>
                <c:pt idx="78">
                  <c:v>4410983</c:v>
                </c:pt>
                <c:pt idx="79">
                  <c:v>4473429</c:v>
                </c:pt>
                <c:pt idx="80">
                  <c:v>4482296</c:v>
                </c:pt>
                <c:pt idx="81">
                  <c:v>5083525</c:v>
                </c:pt>
                <c:pt idx="82">
                  <c:v>6444283</c:v>
                </c:pt>
                <c:pt idx="83">
                  <c:v>7459528</c:v>
                </c:pt>
                <c:pt idx="84">
                  <c:v>5460394</c:v>
                </c:pt>
                <c:pt idx="85">
                  <c:v>6427645</c:v>
                </c:pt>
                <c:pt idx="86">
                  <c:v>4725976</c:v>
                </c:pt>
                <c:pt idx="87">
                  <c:v>4890324</c:v>
                </c:pt>
                <c:pt idx="88">
                  <c:v>4495568</c:v>
                </c:pt>
                <c:pt idx="89">
                  <c:v>8617360</c:v>
                </c:pt>
                <c:pt idx="90">
                  <c:v>3948636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E4-4FEF-9067-0A76632811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4295807"/>
        <c:axId val="1384297471"/>
      </c:lineChart>
      <c:dateAx>
        <c:axId val="13842958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0" i="0" baseline="0" dirty="0">
                    <a:effectLst/>
                  </a:rPr>
                  <a:t>Oct 2020 – Sept 2022</a:t>
                </a:r>
                <a:endParaRPr lang="en-IN" sz="1400" dirty="0"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>
                    <a:solidFill>
                      <a:prstClr val="black">
                        <a:lumMod val="65000"/>
                        <a:lumOff val="35000"/>
                      </a:prstClr>
                    </a:solidFill>
                  </a:defRPr>
                </a:pPr>
                <a:endParaRPr lang="en-IN" sz="1400" dirty="0"/>
              </a:p>
            </c:rich>
          </c:tx>
          <c:layout>
            <c:manualLayout>
              <c:xMode val="edge"/>
              <c:yMode val="edge"/>
              <c:x val="0.41464861729240365"/>
              <c:y val="0.893883349960937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4297471"/>
        <c:crosses val="autoZero"/>
        <c:auto val="1"/>
        <c:lblOffset val="100"/>
        <c:baseTimeUnit val="days"/>
      </c:dateAx>
      <c:valAx>
        <c:axId val="1384297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Impressions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4295807"/>
        <c:crosses val="autoZero"/>
        <c:crossBetween val="between"/>
        <c:minorUnit val="40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56789804338524E-2"/>
          <c:y val="0.10637775541708591"/>
          <c:w val="0.87209455830002636"/>
          <c:h val="0.74380018284031257"/>
        </c:manualLayout>
      </c:layout>
      <c:lineChart>
        <c:grouping val="standard"/>
        <c:varyColors val="0"/>
        <c:ser>
          <c:idx val="0"/>
          <c:order val="0"/>
          <c:tx>
            <c:strRef>
              <c:f>Display!$J$2</c:f>
              <c:strCache>
                <c:ptCount val="1"/>
                <c:pt idx="0">
                  <c:v>Extra Care Display Imp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Display!$I$3:$I$106</c:f>
              <c:numCache>
                <c:formatCode>m/d/yyyy</c:formatCode>
                <c:ptCount val="104"/>
                <c:pt idx="0">
                  <c:v>44115</c:v>
                </c:pt>
                <c:pt idx="1">
                  <c:v>44122</c:v>
                </c:pt>
                <c:pt idx="2">
                  <c:v>44129</c:v>
                </c:pt>
                <c:pt idx="3">
                  <c:v>44136</c:v>
                </c:pt>
                <c:pt idx="4">
                  <c:v>44143</c:v>
                </c:pt>
                <c:pt idx="5">
                  <c:v>44150</c:v>
                </c:pt>
                <c:pt idx="6">
                  <c:v>44157</c:v>
                </c:pt>
                <c:pt idx="7">
                  <c:v>44164</c:v>
                </c:pt>
                <c:pt idx="8">
                  <c:v>44171</c:v>
                </c:pt>
                <c:pt idx="9">
                  <c:v>44178</c:v>
                </c:pt>
                <c:pt idx="10">
                  <c:v>44185</c:v>
                </c:pt>
                <c:pt idx="11">
                  <c:v>44192</c:v>
                </c:pt>
                <c:pt idx="12">
                  <c:v>44199</c:v>
                </c:pt>
                <c:pt idx="13">
                  <c:v>44206</c:v>
                </c:pt>
                <c:pt idx="14">
                  <c:v>44213</c:v>
                </c:pt>
                <c:pt idx="15">
                  <c:v>44220</c:v>
                </c:pt>
                <c:pt idx="16">
                  <c:v>44227</c:v>
                </c:pt>
                <c:pt idx="17">
                  <c:v>44234</c:v>
                </c:pt>
                <c:pt idx="18">
                  <c:v>44241</c:v>
                </c:pt>
                <c:pt idx="19">
                  <c:v>44248</c:v>
                </c:pt>
                <c:pt idx="20">
                  <c:v>44255</c:v>
                </c:pt>
                <c:pt idx="21">
                  <c:v>44262</c:v>
                </c:pt>
                <c:pt idx="22">
                  <c:v>44269</c:v>
                </c:pt>
                <c:pt idx="23">
                  <c:v>44276</c:v>
                </c:pt>
                <c:pt idx="24">
                  <c:v>44283</c:v>
                </c:pt>
                <c:pt idx="25">
                  <c:v>44290</c:v>
                </c:pt>
                <c:pt idx="26">
                  <c:v>44297</c:v>
                </c:pt>
                <c:pt idx="27">
                  <c:v>44304</c:v>
                </c:pt>
                <c:pt idx="28">
                  <c:v>44311</c:v>
                </c:pt>
                <c:pt idx="29">
                  <c:v>44318</c:v>
                </c:pt>
                <c:pt idx="30">
                  <c:v>44325</c:v>
                </c:pt>
                <c:pt idx="31">
                  <c:v>44332</c:v>
                </c:pt>
                <c:pt idx="32">
                  <c:v>44339</c:v>
                </c:pt>
                <c:pt idx="33">
                  <c:v>44346</c:v>
                </c:pt>
                <c:pt idx="34">
                  <c:v>44353</c:v>
                </c:pt>
                <c:pt idx="35">
                  <c:v>44360</c:v>
                </c:pt>
                <c:pt idx="36">
                  <c:v>44367</c:v>
                </c:pt>
                <c:pt idx="37">
                  <c:v>44374</c:v>
                </c:pt>
                <c:pt idx="38">
                  <c:v>44381</c:v>
                </c:pt>
                <c:pt idx="39">
                  <c:v>44388</c:v>
                </c:pt>
                <c:pt idx="40">
                  <c:v>44395</c:v>
                </c:pt>
                <c:pt idx="41">
                  <c:v>44402</c:v>
                </c:pt>
                <c:pt idx="42">
                  <c:v>44409</c:v>
                </c:pt>
                <c:pt idx="43">
                  <c:v>44416</c:v>
                </c:pt>
                <c:pt idx="44">
                  <c:v>44423</c:v>
                </c:pt>
                <c:pt idx="45">
                  <c:v>44430</c:v>
                </c:pt>
                <c:pt idx="46">
                  <c:v>44437</c:v>
                </c:pt>
                <c:pt idx="47">
                  <c:v>44444</c:v>
                </c:pt>
                <c:pt idx="48">
                  <c:v>44451</c:v>
                </c:pt>
                <c:pt idx="49">
                  <c:v>44458</c:v>
                </c:pt>
                <c:pt idx="50">
                  <c:v>44465</c:v>
                </c:pt>
                <c:pt idx="51">
                  <c:v>44472</c:v>
                </c:pt>
                <c:pt idx="52">
                  <c:v>44479</c:v>
                </c:pt>
                <c:pt idx="53">
                  <c:v>44486</c:v>
                </c:pt>
                <c:pt idx="54">
                  <c:v>44493</c:v>
                </c:pt>
                <c:pt idx="55">
                  <c:v>44500</c:v>
                </c:pt>
                <c:pt idx="56">
                  <c:v>44507</c:v>
                </c:pt>
                <c:pt idx="57">
                  <c:v>44514</c:v>
                </c:pt>
                <c:pt idx="58">
                  <c:v>44521</c:v>
                </c:pt>
                <c:pt idx="59">
                  <c:v>44528</c:v>
                </c:pt>
                <c:pt idx="60">
                  <c:v>44535</c:v>
                </c:pt>
                <c:pt idx="61">
                  <c:v>44542</c:v>
                </c:pt>
                <c:pt idx="62">
                  <c:v>44549</c:v>
                </c:pt>
                <c:pt idx="63">
                  <c:v>44556</c:v>
                </c:pt>
                <c:pt idx="64">
                  <c:v>44563</c:v>
                </c:pt>
                <c:pt idx="65">
                  <c:v>44570</c:v>
                </c:pt>
                <c:pt idx="66">
                  <c:v>44577</c:v>
                </c:pt>
                <c:pt idx="67">
                  <c:v>44584</c:v>
                </c:pt>
                <c:pt idx="68">
                  <c:v>44591</c:v>
                </c:pt>
                <c:pt idx="69">
                  <c:v>44598</c:v>
                </c:pt>
                <c:pt idx="70">
                  <c:v>44605</c:v>
                </c:pt>
                <c:pt idx="71">
                  <c:v>44612</c:v>
                </c:pt>
                <c:pt idx="72">
                  <c:v>44619</c:v>
                </c:pt>
                <c:pt idx="73">
                  <c:v>44626</c:v>
                </c:pt>
                <c:pt idx="74">
                  <c:v>44633</c:v>
                </c:pt>
                <c:pt idx="75">
                  <c:v>44640</c:v>
                </c:pt>
                <c:pt idx="76">
                  <c:v>44647</c:v>
                </c:pt>
                <c:pt idx="77">
                  <c:v>44654</c:v>
                </c:pt>
                <c:pt idx="78">
                  <c:v>44661</c:v>
                </c:pt>
                <c:pt idx="79">
                  <c:v>44668</c:v>
                </c:pt>
                <c:pt idx="80">
                  <c:v>44675</c:v>
                </c:pt>
                <c:pt idx="81">
                  <c:v>44682</c:v>
                </c:pt>
                <c:pt idx="82">
                  <c:v>44689</c:v>
                </c:pt>
                <c:pt idx="83">
                  <c:v>44696</c:v>
                </c:pt>
                <c:pt idx="84">
                  <c:v>44703</c:v>
                </c:pt>
                <c:pt idx="85">
                  <c:v>44710</c:v>
                </c:pt>
                <c:pt idx="86">
                  <c:v>44717</c:v>
                </c:pt>
                <c:pt idx="87">
                  <c:v>44724</c:v>
                </c:pt>
                <c:pt idx="88">
                  <c:v>44731</c:v>
                </c:pt>
                <c:pt idx="89">
                  <c:v>44738</c:v>
                </c:pt>
                <c:pt idx="90">
                  <c:v>44745</c:v>
                </c:pt>
                <c:pt idx="91">
                  <c:v>44752</c:v>
                </c:pt>
                <c:pt idx="92">
                  <c:v>44759</c:v>
                </c:pt>
                <c:pt idx="93">
                  <c:v>44766</c:v>
                </c:pt>
                <c:pt idx="94">
                  <c:v>44773</c:v>
                </c:pt>
                <c:pt idx="95">
                  <c:v>44780</c:v>
                </c:pt>
                <c:pt idx="96">
                  <c:v>44787</c:v>
                </c:pt>
                <c:pt idx="97">
                  <c:v>44794</c:v>
                </c:pt>
                <c:pt idx="98">
                  <c:v>44801</c:v>
                </c:pt>
                <c:pt idx="99">
                  <c:v>44808</c:v>
                </c:pt>
                <c:pt idx="100">
                  <c:v>44815</c:v>
                </c:pt>
                <c:pt idx="101">
                  <c:v>44822</c:v>
                </c:pt>
                <c:pt idx="102">
                  <c:v>44829</c:v>
                </c:pt>
                <c:pt idx="103">
                  <c:v>44836</c:v>
                </c:pt>
              </c:numCache>
            </c:numRef>
          </c:cat>
          <c:val>
            <c:numRef>
              <c:f>Display!$J$3:$J$106</c:f>
              <c:numCache>
                <c:formatCode>_-* #,##0_-;\-* #,##0_-;_-* "-"??_-;_-@_-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3155873.75</c:v>
                </c:pt>
                <c:pt idx="40">
                  <c:v>3155873.75</c:v>
                </c:pt>
                <c:pt idx="41">
                  <c:v>3155873.75</c:v>
                </c:pt>
                <c:pt idx="42">
                  <c:v>3155873.75</c:v>
                </c:pt>
                <c:pt idx="43">
                  <c:v>1845615</c:v>
                </c:pt>
                <c:pt idx="44">
                  <c:v>1845615</c:v>
                </c:pt>
                <c:pt idx="45">
                  <c:v>1845615</c:v>
                </c:pt>
                <c:pt idx="46">
                  <c:v>1845615</c:v>
                </c:pt>
                <c:pt idx="47">
                  <c:v>782516.8</c:v>
                </c:pt>
                <c:pt idx="48">
                  <c:v>782516.8</c:v>
                </c:pt>
                <c:pt idx="49">
                  <c:v>782516.8</c:v>
                </c:pt>
                <c:pt idx="50">
                  <c:v>782516.8</c:v>
                </c:pt>
                <c:pt idx="51">
                  <c:v>782516.8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1121909.25</c:v>
                </c:pt>
                <c:pt idx="66">
                  <c:v>1121909.25</c:v>
                </c:pt>
                <c:pt idx="67">
                  <c:v>1121909.25</c:v>
                </c:pt>
                <c:pt idx="68">
                  <c:v>1121909.25</c:v>
                </c:pt>
                <c:pt idx="69">
                  <c:v>614991.25</c:v>
                </c:pt>
                <c:pt idx="70">
                  <c:v>614991.25</c:v>
                </c:pt>
                <c:pt idx="71">
                  <c:v>614991.25</c:v>
                </c:pt>
                <c:pt idx="72">
                  <c:v>614991.25</c:v>
                </c:pt>
                <c:pt idx="73">
                  <c:v>902420</c:v>
                </c:pt>
                <c:pt idx="74">
                  <c:v>902420</c:v>
                </c:pt>
                <c:pt idx="75">
                  <c:v>902420</c:v>
                </c:pt>
                <c:pt idx="76">
                  <c:v>902420</c:v>
                </c:pt>
                <c:pt idx="77">
                  <c:v>902420</c:v>
                </c:pt>
                <c:pt idx="78">
                  <c:v>743932.75</c:v>
                </c:pt>
                <c:pt idx="79">
                  <c:v>743932.75</c:v>
                </c:pt>
                <c:pt idx="80">
                  <c:v>743932.75</c:v>
                </c:pt>
                <c:pt idx="81">
                  <c:v>743932.75</c:v>
                </c:pt>
                <c:pt idx="82">
                  <c:v>762803</c:v>
                </c:pt>
                <c:pt idx="83">
                  <c:v>762803</c:v>
                </c:pt>
                <c:pt idx="84">
                  <c:v>762803</c:v>
                </c:pt>
                <c:pt idx="85">
                  <c:v>762803</c:v>
                </c:pt>
                <c:pt idx="86">
                  <c:v>1639963.2</c:v>
                </c:pt>
                <c:pt idx="87">
                  <c:v>1639963.2</c:v>
                </c:pt>
                <c:pt idx="88">
                  <c:v>1639963.2</c:v>
                </c:pt>
                <c:pt idx="89">
                  <c:v>1639963.2</c:v>
                </c:pt>
                <c:pt idx="90">
                  <c:v>1639963.2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ED-4AAE-BF8C-094793F33D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6976879"/>
        <c:axId val="706994351"/>
      </c:lineChart>
      <c:dateAx>
        <c:axId val="706976879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6994351"/>
        <c:crosses val="autoZero"/>
        <c:auto val="1"/>
        <c:lblOffset val="100"/>
        <c:baseTimeUnit val="days"/>
      </c:dateAx>
      <c:valAx>
        <c:axId val="706994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Impressions</a:t>
                </a:r>
              </a:p>
            </c:rich>
          </c:tx>
          <c:layout>
            <c:manualLayout>
              <c:xMode val="edge"/>
              <c:yMode val="edge"/>
              <c:x val="8.5428069817205278E-3"/>
              <c:y val="0.391170569069662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6976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Extra Care Search Imp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56789804338524E-2"/>
          <c:y val="0.10637775541708591"/>
          <c:w val="0.87209455830002636"/>
          <c:h val="0.74380018284031257"/>
        </c:manualLayout>
      </c:layout>
      <c:lineChart>
        <c:grouping val="standard"/>
        <c:varyColors val="0"/>
        <c:ser>
          <c:idx val="0"/>
          <c:order val="0"/>
          <c:tx>
            <c:strRef>
              <c:f>Display!$J$2</c:f>
              <c:strCache>
                <c:ptCount val="1"/>
                <c:pt idx="0">
                  <c:v>Extra Care Display Imp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Display!$I$3:$I$106</c:f>
              <c:numCache>
                <c:formatCode>m/d/yyyy</c:formatCode>
                <c:ptCount val="104"/>
                <c:pt idx="0">
                  <c:v>44115</c:v>
                </c:pt>
                <c:pt idx="1">
                  <c:v>44122</c:v>
                </c:pt>
                <c:pt idx="2">
                  <c:v>44129</c:v>
                </c:pt>
                <c:pt idx="3">
                  <c:v>44136</c:v>
                </c:pt>
                <c:pt idx="4">
                  <c:v>44143</c:v>
                </c:pt>
                <c:pt idx="5">
                  <c:v>44150</c:v>
                </c:pt>
                <c:pt idx="6">
                  <c:v>44157</c:v>
                </c:pt>
                <c:pt idx="7">
                  <c:v>44164</c:v>
                </c:pt>
                <c:pt idx="8">
                  <c:v>44171</c:v>
                </c:pt>
                <c:pt idx="9">
                  <c:v>44178</c:v>
                </c:pt>
                <c:pt idx="10">
                  <c:v>44185</c:v>
                </c:pt>
                <c:pt idx="11">
                  <c:v>44192</c:v>
                </c:pt>
                <c:pt idx="12">
                  <c:v>44199</c:v>
                </c:pt>
                <c:pt idx="13">
                  <c:v>44206</c:v>
                </c:pt>
                <c:pt idx="14">
                  <c:v>44213</c:v>
                </c:pt>
                <c:pt idx="15">
                  <c:v>44220</c:v>
                </c:pt>
                <c:pt idx="16">
                  <c:v>44227</c:v>
                </c:pt>
                <c:pt idx="17">
                  <c:v>44234</c:v>
                </c:pt>
                <c:pt idx="18">
                  <c:v>44241</c:v>
                </c:pt>
                <c:pt idx="19">
                  <c:v>44248</c:v>
                </c:pt>
                <c:pt idx="20">
                  <c:v>44255</c:v>
                </c:pt>
                <c:pt idx="21">
                  <c:v>44262</c:v>
                </c:pt>
                <c:pt idx="22">
                  <c:v>44269</c:v>
                </c:pt>
                <c:pt idx="23">
                  <c:v>44276</c:v>
                </c:pt>
                <c:pt idx="24">
                  <c:v>44283</c:v>
                </c:pt>
                <c:pt idx="25">
                  <c:v>44290</c:v>
                </c:pt>
                <c:pt idx="26">
                  <c:v>44297</c:v>
                </c:pt>
                <c:pt idx="27">
                  <c:v>44304</c:v>
                </c:pt>
                <c:pt idx="28">
                  <c:v>44311</c:v>
                </c:pt>
                <c:pt idx="29">
                  <c:v>44318</c:v>
                </c:pt>
                <c:pt idx="30">
                  <c:v>44325</c:v>
                </c:pt>
                <c:pt idx="31">
                  <c:v>44332</c:v>
                </c:pt>
                <c:pt idx="32">
                  <c:v>44339</c:v>
                </c:pt>
                <c:pt idx="33">
                  <c:v>44346</c:v>
                </c:pt>
                <c:pt idx="34">
                  <c:v>44353</c:v>
                </c:pt>
                <c:pt idx="35">
                  <c:v>44360</c:v>
                </c:pt>
                <c:pt idx="36">
                  <c:v>44367</c:v>
                </c:pt>
                <c:pt idx="37">
                  <c:v>44374</c:v>
                </c:pt>
                <c:pt idx="38">
                  <c:v>44381</c:v>
                </c:pt>
                <c:pt idx="39">
                  <c:v>44388</c:v>
                </c:pt>
                <c:pt idx="40">
                  <c:v>44395</c:v>
                </c:pt>
                <c:pt idx="41">
                  <c:v>44402</c:v>
                </c:pt>
                <c:pt idx="42">
                  <c:v>44409</c:v>
                </c:pt>
                <c:pt idx="43">
                  <c:v>44416</c:v>
                </c:pt>
                <c:pt idx="44">
                  <c:v>44423</c:v>
                </c:pt>
                <c:pt idx="45">
                  <c:v>44430</c:v>
                </c:pt>
                <c:pt idx="46">
                  <c:v>44437</c:v>
                </c:pt>
                <c:pt idx="47">
                  <c:v>44444</c:v>
                </c:pt>
                <c:pt idx="48">
                  <c:v>44451</c:v>
                </c:pt>
                <c:pt idx="49">
                  <c:v>44458</c:v>
                </c:pt>
                <c:pt idx="50">
                  <c:v>44465</c:v>
                </c:pt>
                <c:pt idx="51">
                  <c:v>44472</c:v>
                </c:pt>
                <c:pt idx="52">
                  <c:v>44479</c:v>
                </c:pt>
                <c:pt idx="53">
                  <c:v>44486</c:v>
                </c:pt>
                <c:pt idx="54">
                  <c:v>44493</c:v>
                </c:pt>
                <c:pt idx="55">
                  <c:v>44500</c:v>
                </c:pt>
                <c:pt idx="56">
                  <c:v>44507</c:v>
                </c:pt>
                <c:pt idx="57">
                  <c:v>44514</c:v>
                </c:pt>
                <c:pt idx="58">
                  <c:v>44521</c:v>
                </c:pt>
                <c:pt idx="59">
                  <c:v>44528</c:v>
                </c:pt>
                <c:pt idx="60">
                  <c:v>44535</c:v>
                </c:pt>
                <c:pt idx="61">
                  <c:v>44542</c:v>
                </c:pt>
                <c:pt idx="62">
                  <c:v>44549</c:v>
                </c:pt>
                <c:pt idx="63">
                  <c:v>44556</c:v>
                </c:pt>
                <c:pt idx="64">
                  <c:v>44563</c:v>
                </c:pt>
                <c:pt idx="65">
                  <c:v>44570</c:v>
                </c:pt>
                <c:pt idx="66">
                  <c:v>44577</c:v>
                </c:pt>
                <c:pt idx="67">
                  <c:v>44584</c:v>
                </c:pt>
                <c:pt idx="68">
                  <c:v>44591</c:v>
                </c:pt>
                <c:pt idx="69">
                  <c:v>44598</c:v>
                </c:pt>
                <c:pt idx="70">
                  <c:v>44605</c:v>
                </c:pt>
                <c:pt idx="71">
                  <c:v>44612</c:v>
                </c:pt>
                <c:pt idx="72">
                  <c:v>44619</c:v>
                </c:pt>
                <c:pt idx="73">
                  <c:v>44626</c:v>
                </c:pt>
                <c:pt idx="74">
                  <c:v>44633</c:v>
                </c:pt>
                <c:pt idx="75">
                  <c:v>44640</c:v>
                </c:pt>
                <c:pt idx="76">
                  <c:v>44647</c:v>
                </c:pt>
                <c:pt idx="77">
                  <c:v>44654</c:v>
                </c:pt>
                <c:pt idx="78">
                  <c:v>44661</c:v>
                </c:pt>
                <c:pt idx="79">
                  <c:v>44668</c:v>
                </c:pt>
                <c:pt idx="80">
                  <c:v>44675</c:v>
                </c:pt>
                <c:pt idx="81">
                  <c:v>44682</c:v>
                </c:pt>
                <c:pt idx="82">
                  <c:v>44689</c:v>
                </c:pt>
                <c:pt idx="83">
                  <c:v>44696</c:v>
                </c:pt>
                <c:pt idx="84">
                  <c:v>44703</c:v>
                </c:pt>
                <c:pt idx="85">
                  <c:v>44710</c:v>
                </c:pt>
                <c:pt idx="86">
                  <c:v>44717</c:v>
                </c:pt>
                <c:pt idx="87">
                  <c:v>44724</c:v>
                </c:pt>
                <c:pt idx="88">
                  <c:v>44731</c:v>
                </c:pt>
                <c:pt idx="89">
                  <c:v>44738</c:v>
                </c:pt>
                <c:pt idx="90">
                  <c:v>44745</c:v>
                </c:pt>
                <c:pt idx="91">
                  <c:v>44752</c:v>
                </c:pt>
                <c:pt idx="92">
                  <c:v>44759</c:v>
                </c:pt>
                <c:pt idx="93">
                  <c:v>44766</c:v>
                </c:pt>
                <c:pt idx="94">
                  <c:v>44773</c:v>
                </c:pt>
                <c:pt idx="95">
                  <c:v>44780</c:v>
                </c:pt>
                <c:pt idx="96">
                  <c:v>44787</c:v>
                </c:pt>
                <c:pt idx="97">
                  <c:v>44794</c:v>
                </c:pt>
                <c:pt idx="98">
                  <c:v>44801</c:v>
                </c:pt>
                <c:pt idx="99">
                  <c:v>44808</c:v>
                </c:pt>
                <c:pt idx="100">
                  <c:v>44815</c:v>
                </c:pt>
                <c:pt idx="101">
                  <c:v>44822</c:v>
                </c:pt>
                <c:pt idx="102">
                  <c:v>44829</c:v>
                </c:pt>
                <c:pt idx="103">
                  <c:v>44836</c:v>
                </c:pt>
              </c:numCache>
            </c:numRef>
          </c:cat>
          <c:val>
            <c:numRef>
              <c:f>Display!$J$3:$J$106</c:f>
              <c:numCache>
                <c:formatCode>_-* #,##0_-;\-* #,##0_-;_-* "-"??_-;_-@_-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3155873.75</c:v>
                </c:pt>
                <c:pt idx="40">
                  <c:v>3155873.75</c:v>
                </c:pt>
                <c:pt idx="41">
                  <c:v>3155873.75</c:v>
                </c:pt>
                <c:pt idx="42">
                  <c:v>3155873.75</c:v>
                </c:pt>
                <c:pt idx="43">
                  <c:v>1845615</c:v>
                </c:pt>
                <c:pt idx="44">
                  <c:v>1845615</c:v>
                </c:pt>
                <c:pt idx="45">
                  <c:v>1845615</c:v>
                </c:pt>
                <c:pt idx="46">
                  <c:v>1845615</c:v>
                </c:pt>
                <c:pt idx="47">
                  <c:v>782516.8</c:v>
                </c:pt>
                <c:pt idx="48">
                  <c:v>782516.8</c:v>
                </c:pt>
                <c:pt idx="49">
                  <c:v>782516.8</c:v>
                </c:pt>
                <c:pt idx="50">
                  <c:v>782516.8</c:v>
                </c:pt>
                <c:pt idx="51">
                  <c:v>782516.8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1121909.25</c:v>
                </c:pt>
                <c:pt idx="66">
                  <c:v>1121909.25</c:v>
                </c:pt>
                <c:pt idx="67">
                  <c:v>1121909.25</c:v>
                </c:pt>
                <c:pt idx="68">
                  <c:v>1121909.25</c:v>
                </c:pt>
                <c:pt idx="69">
                  <c:v>614991.25</c:v>
                </c:pt>
                <c:pt idx="70">
                  <c:v>614991.25</c:v>
                </c:pt>
                <c:pt idx="71">
                  <c:v>614991.25</c:v>
                </c:pt>
                <c:pt idx="72">
                  <c:v>614991.25</c:v>
                </c:pt>
                <c:pt idx="73">
                  <c:v>902420</c:v>
                </c:pt>
                <c:pt idx="74">
                  <c:v>902420</c:v>
                </c:pt>
                <c:pt idx="75">
                  <c:v>902420</c:v>
                </c:pt>
                <c:pt idx="76">
                  <c:v>902420</c:v>
                </c:pt>
                <c:pt idx="77">
                  <c:v>902420</c:v>
                </c:pt>
                <c:pt idx="78">
                  <c:v>743932.75</c:v>
                </c:pt>
                <c:pt idx="79">
                  <c:v>743932.75</c:v>
                </c:pt>
                <c:pt idx="80">
                  <c:v>743932.75</c:v>
                </c:pt>
                <c:pt idx="81">
                  <c:v>743932.75</c:v>
                </c:pt>
                <c:pt idx="82">
                  <c:v>762803</c:v>
                </c:pt>
                <c:pt idx="83">
                  <c:v>762803</c:v>
                </c:pt>
                <c:pt idx="84">
                  <c:v>762803</c:v>
                </c:pt>
                <c:pt idx="85">
                  <c:v>762803</c:v>
                </c:pt>
                <c:pt idx="86">
                  <c:v>1639963.2</c:v>
                </c:pt>
                <c:pt idx="87">
                  <c:v>1639963.2</c:v>
                </c:pt>
                <c:pt idx="88">
                  <c:v>1639963.2</c:v>
                </c:pt>
                <c:pt idx="89">
                  <c:v>1639963.2</c:v>
                </c:pt>
                <c:pt idx="90">
                  <c:v>1639963.2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ED-4AAE-BF8C-094793F33D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6976879"/>
        <c:axId val="706994351"/>
      </c:lineChart>
      <c:dateAx>
        <c:axId val="706976879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6994351"/>
        <c:crosses val="autoZero"/>
        <c:auto val="1"/>
        <c:lblOffset val="100"/>
        <c:baseTimeUnit val="days"/>
      </c:dateAx>
      <c:valAx>
        <c:axId val="706994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Impressions</a:t>
                </a:r>
              </a:p>
            </c:rich>
          </c:tx>
          <c:layout>
            <c:manualLayout>
              <c:xMode val="edge"/>
              <c:yMode val="edge"/>
              <c:x val="8.5428069817205278E-3"/>
              <c:y val="0.391170569069662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6976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 Extra Care FB Imp </a:t>
            </a:r>
          </a:p>
        </c:rich>
      </c:tx>
      <c:layout>
        <c:manualLayout>
          <c:xMode val="edge"/>
          <c:yMode val="edge"/>
          <c:x val="0.39060681273536463"/>
          <c:y val="2.1716998018323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0470063524668118E-2"/>
          <c:y val="0.13104848928224772"/>
          <c:w val="0.87909382251131651"/>
          <c:h val="0.61825412763760001"/>
        </c:manualLayout>
      </c:layout>
      <c:lineChart>
        <c:grouping val="standard"/>
        <c:varyColors val="0"/>
        <c:ser>
          <c:idx val="0"/>
          <c:order val="0"/>
          <c:tx>
            <c:strRef>
              <c:f>'Paid Social'!$K$2</c:f>
              <c:strCache>
                <c:ptCount val="1"/>
                <c:pt idx="0">
                  <c:v> ExtraCare Paid Social Imp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'Paid Social'!$J$3:$J$106</c:f>
              <c:numCache>
                <c:formatCode>m/d/yyyy</c:formatCode>
                <c:ptCount val="104"/>
                <c:pt idx="0">
                  <c:v>44115</c:v>
                </c:pt>
                <c:pt idx="1">
                  <c:v>44122</c:v>
                </c:pt>
                <c:pt idx="2">
                  <c:v>44129</c:v>
                </c:pt>
                <c:pt idx="3">
                  <c:v>44136</c:v>
                </c:pt>
                <c:pt idx="4">
                  <c:v>44143</c:v>
                </c:pt>
                <c:pt idx="5">
                  <c:v>44150</c:v>
                </c:pt>
                <c:pt idx="6">
                  <c:v>44157</c:v>
                </c:pt>
                <c:pt idx="7">
                  <c:v>44164</c:v>
                </c:pt>
                <c:pt idx="8">
                  <c:v>44171</c:v>
                </c:pt>
                <c:pt idx="9">
                  <c:v>44178</c:v>
                </c:pt>
                <c:pt idx="10">
                  <c:v>44185</c:v>
                </c:pt>
                <c:pt idx="11">
                  <c:v>44192</c:v>
                </c:pt>
                <c:pt idx="12">
                  <c:v>44199</c:v>
                </c:pt>
                <c:pt idx="13">
                  <c:v>44206</c:v>
                </c:pt>
                <c:pt idx="14">
                  <c:v>44213</c:v>
                </c:pt>
                <c:pt idx="15">
                  <c:v>44220</c:v>
                </c:pt>
                <c:pt idx="16">
                  <c:v>44227</c:v>
                </c:pt>
                <c:pt idx="17">
                  <c:v>44234</c:v>
                </c:pt>
                <c:pt idx="18">
                  <c:v>44241</c:v>
                </c:pt>
                <c:pt idx="19">
                  <c:v>44248</c:v>
                </c:pt>
                <c:pt idx="20">
                  <c:v>44255</c:v>
                </c:pt>
                <c:pt idx="21">
                  <c:v>44262</c:v>
                </c:pt>
                <c:pt idx="22">
                  <c:v>44269</c:v>
                </c:pt>
                <c:pt idx="23">
                  <c:v>44276</c:v>
                </c:pt>
                <c:pt idx="24">
                  <c:v>44283</c:v>
                </c:pt>
                <c:pt idx="25">
                  <c:v>44290</c:v>
                </c:pt>
                <c:pt idx="26">
                  <c:v>44297</c:v>
                </c:pt>
                <c:pt idx="27">
                  <c:v>44304</c:v>
                </c:pt>
                <c:pt idx="28">
                  <c:v>44311</c:v>
                </c:pt>
                <c:pt idx="29">
                  <c:v>44318</c:v>
                </c:pt>
                <c:pt idx="30">
                  <c:v>44325</c:v>
                </c:pt>
                <c:pt idx="31">
                  <c:v>44332</c:v>
                </c:pt>
                <c:pt idx="32">
                  <c:v>44339</c:v>
                </c:pt>
                <c:pt idx="33">
                  <c:v>44346</c:v>
                </c:pt>
                <c:pt idx="34">
                  <c:v>44353</c:v>
                </c:pt>
                <c:pt idx="35">
                  <c:v>44360</c:v>
                </c:pt>
                <c:pt idx="36">
                  <c:v>44367</c:v>
                </c:pt>
                <c:pt idx="37">
                  <c:v>44374</c:v>
                </c:pt>
                <c:pt idx="38">
                  <c:v>44381</c:v>
                </c:pt>
                <c:pt idx="39">
                  <c:v>44388</c:v>
                </c:pt>
                <c:pt idx="40">
                  <c:v>44395</c:v>
                </c:pt>
                <c:pt idx="41">
                  <c:v>44402</c:v>
                </c:pt>
                <c:pt idx="42">
                  <c:v>44409</c:v>
                </c:pt>
                <c:pt idx="43">
                  <c:v>44416</c:v>
                </c:pt>
                <c:pt idx="44">
                  <c:v>44423</c:v>
                </c:pt>
                <c:pt idx="45">
                  <c:v>44430</c:v>
                </c:pt>
                <c:pt idx="46">
                  <c:v>44437</c:v>
                </c:pt>
                <c:pt idx="47">
                  <c:v>44444</c:v>
                </c:pt>
                <c:pt idx="48">
                  <c:v>44451</c:v>
                </c:pt>
                <c:pt idx="49">
                  <c:v>44458</c:v>
                </c:pt>
                <c:pt idx="50">
                  <c:v>44465</c:v>
                </c:pt>
                <c:pt idx="51">
                  <c:v>44472</c:v>
                </c:pt>
                <c:pt idx="52">
                  <c:v>44479</c:v>
                </c:pt>
                <c:pt idx="53">
                  <c:v>44486</c:v>
                </c:pt>
                <c:pt idx="54">
                  <c:v>44493</c:v>
                </c:pt>
                <c:pt idx="55">
                  <c:v>44500</c:v>
                </c:pt>
                <c:pt idx="56">
                  <c:v>44507</c:v>
                </c:pt>
                <c:pt idx="57">
                  <c:v>44514</c:v>
                </c:pt>
                <c:pt idx="58">
                  <c:v>44521</c:v>
                </c:pt>
                <c:pt idx="59">
                  <c:v>44528</c:v>
                </c:pt>
                <c:pt idx="60">
                  <c:v>44535</c:v>
                </c:pt>
                <c:pt idx="61">
                  <c:v>44542</c:v>
                </c:pt>
                <c:pt idx="62">
                  <c:v>44549</c:v>
                </c:pt>
                <c:pt idx="63">
                  <c:v>44556</c:v>
                </c:pt>
                <c:pt idx="64">
                  <c:v>44563</c:v>
                </c:pt>
                <c:pt idx="65">
                  <c:v>44570</c:v>
                </c:pt>
                <c:pt idx="66">
                  <c:v>44577</c:v>
                </c:pt>
                <c:pt idx="67">
                  <c:v>44584</c:v>
                </c:pt>
                <c:pt idx="68">
                  <c:v>44591</c:v>
                </c:pt>
                <c:pt idx="69">
                  <c:v>44598</c:v>
                </c:pt>
                <c:pt idx="70">
                  <c:v>44605</c:v>
                </c:pt>
                <c:pt idx="71">
                  <c:v>44612</c:v>
                </c:pt>
                <c:pt idx="72">
                  <c:v>44619</c:v>
                </c:pt>
                <c:pt idx="73">
                  <c:v>44626</c:v>
                </c:pt>
                <c:pt idx="74">
                  <c:v>44633</c:v>
                </c:pt>
                <c:pt idx="75">
                  <c:v>44640</c:v>
                </c:pt>
                <c:pt idx="76">
                  <c:v>44647</c:v>
                </c:pt>
                <c:pt idx="77">
                  <c:v>44654</c:v>
                </c:pt>
                <c:pt idx="78">
                  <c:v>44661</c:v>
                </c:pt>
                <c:pt idx="79">
                  <c:v>44668</c:v>
                </c:pt>
                <c:pt idx="80">
                  <c:v>44675</c:v>
                </c:pt>
                <c:pt idx="81">
                  <c:v>44682</c:v>
                </c:pt>
                <c:pt idx="82">
                  <c:v>44689</c:v>
                </c:pt>
                <c:pt idx="83">
                  <c:v>44696</c:v>
                </c:pt>
                <c:pt idx="84">
                  <c:v>44703</c:v>
                </c:pt>
                <c:pt idx="85">
                  <c:v>44710</c:v>
                </c:pt>
                <c:pt idx="86">
                  <c:v>44717</c:v>
                </c:pt>
                <c:pt idx="87">
                  <c:v>44724</c:v>
                </c:pt>
                <c:pt idx="88">
                  <c:v>44731</c:v>
                </c:pt>
                <c:pt idx="89">
                  <c:v>44738</c:v>
                </c:pt>
                <c:pt idx="90">
                  <c:v>44745</c:v>
                </c:pt>
                <c:pt idx="91">
                  <c:v>44752</c:v>
                </c:pt>
                <c:pt idx="92">
                  <c:v>44759</c:v>
                </c:pt>
                <c:pt idx="93">
                  <c:v>44766</c:v>
                </c:pt>
                <c:pt idx="94">
                  <c:v>44773</c:v>
                </c:pt>
                <c:pt idx="95">
                  <c:v>44780</c:v>
                </c:pt>
                <c:pt idx="96">
                  <c:v>44787</c:v>
                </c:pt>
                <c:pt idx="97">
                  <c:v>44794</c:v>
                </c:pt>
                <c:pt idx="98">
                  <c:v>44801</c:v>
                </c:pt>
                <c:pt idx="99">
                  <c:v>44808</c:v>
                </c:pt>
                <c:pt idx="100">
                  <c:v>44815</c:v>
                </c:pt>
                <c:pt idx="101">
                  <c:v>44822</c:v>
                </c:pt>
                <c:pt idx="102">
                  <c:v>44829</c:v>
                </c:pt>
                <c:pt idx="103">
                  <c:v>44836</c:v>
                </c:pt>
              </c:numCache>
            </c:numRef>
          </c:cat>
          <c:val>
            <c:numRef>
              <c:f>'Paid Social'!$K$3:$K$106</c:f>
              <c:numCache>
                <c:formatCode>#,##0_);\(#,##0\)</c:formatCode>
                <c:ptCount val="10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1772083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1891518</c:v>
                </c:pt>
                <c:pt idx="65">
                  <c:v>4866880</c:v>
                </c:pt>
                <c:pt idx="66">
                  <c:v>3768017</c:v>
                </c:pt>
                <c:pt idx="67">
                  <c:v>3602065</c:v>
                </c:pt>
                <c:pt idx="68">
                  <c:v>3485901</c:v>
                </c:pt>
                <c:pt idx="69">
                  <c:v>472601</c:v>
                </c:pt>
                <c:pt idx="70">
                  <c:v>0</c:v>
                </c:pt>
                <c:pt idx="71">
                  <c:v>4281089</c:v>
                </c:pt>
                <c:pt idx="72">
                  <c:v>7563844</c:v>
                </c:pt>
                <c:pt idx="73">
                  <c:v>4660765</c:v>
                </c:pt>
                <c:pt idx="74">
                  <c:v>5074560</c:v>
                </c:pt>
                <c:pt idx="75">
                  <c:v>8555318</c:v>
                </c:pt>
                <c:pt idx="76">
                  <c:v>9647986</c:v>
                </c:pt>
                <c:pt idx="77">
                  <c:v>8159504</c:v>
                </c:pt>
                <c:pt idx="78">
                  <c:v>4410983</c:v>
                </c:pt>
                <c:pt idx="79">
                  <c:v>4473429</c:v>
                </c:pt>
                <c:pt idx="80">
                  <c:v>4482296</c:v>
                </c:pt>
                <c:pt idx="81">
                  <c:v>5083525</c:v>
                </c:pt>
                <c:pt idx="82">
                  <c:v>6444283</c:v>
                </c:pt>
                <c:pt idx="83">
                  <c:v>7459528</c:v>
                </c:pt>
                <c:pt idx="84">
                  <c:v>5460394</c:v>
                </c:pt>
                <c:pt idx="85">
                  <c:v>6427645</c:v>
                </c:pt>
                <c:pt idx="86">
                  <c:v>4725976</c:v>
                </c:pt>
                <c:pt idx="87">
                  <c:v>4890324</c:v>
                </c:pt>
                <c:pt idx="88">
                  <c:v>4495568</c:v>
                </c:pt>
                <c:pt idx="89">
                  <c:v>8617360</c:v>
                </c:pt>
                <c:pt idx="90">
                  <c:v>3948636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FD-4F86-A794-DA995D47B2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84295807"/>
        <c:axId val="1384297471"/>
      </c:lineChart>
      <c:dateAx>
        <c:axId val="13842958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0" i="0" baseline="0" dirty="0">
                    <a:effectLst/>
                  </a:rPr>
                  <a:t>Oct 2020 – Sept 2022</a:t>
                </a:r>
                <a:endParaRPr lang="en-IN" sz="1400" dirty="0"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400">
                    <a:solidFill>
                      <a:prstClr val="black">
                        <a:lumMod val="65000"/>
                        <a:lumOff val="35000"/>
                      </a:prstClr>
                    </a:solidFill>
                  </a:defRPr>
                </a:pPr>
                <a:endParaRPr lang="en-IN" sz="1400" dirty="0"/>
              </a:p>
            </c:rich>
          </c:tx>
          <c:layout>
            <c:manualLayout>
              <c:xMode val="edge"/>
              <c:yMode val="edge"/>
              <c:x val="0.41464861729240365"/>
              <c:y val="0.893883349960937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4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4297471"/>
        <c:crosses val="autoZero"/>
        <c:auto val="1"/>
        <c:lblOffset val="100"/>
        <c:baseTimeUnit val="days"/>
      </c:dateAx>
      <c:valAx>
        <c:axId val="1384297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/>
                  <a:t>Impressions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4295807"/>
        <c:crosses val="autoZero"/>
        <c:crossBetween val="between"/>
        <c:minorUnit val="40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D5B6F-AE06-4CDB-8680-AE5F8FDCF9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63B02-48B4-433F-BA06-ECB587B589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1952F-490C-4728-9FE1-5800A431243E}" type="datetimeFigureOut">
              <a:rPr lang="en-IN" smtClean="0"/>
              <a:t>17-02-2023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6379B-91B5-4674-9DB9-FBB8F12263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B844A-DD43-4091-B3A9-6A535AB082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3BA4A-8650-46E2-992A-4B41E8868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203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B1DD2-0DE1-48F8-9FBF-2774A195291D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685800"/>
            <a:ext cx="6032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F143B-7D66-4A66-84BD-D97BF5DF26F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90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4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CF2076-E5F0-45A1-8C49-390EFAB46B95}"/>
              </a:ext>
            </a:extLst>
          </p:cNvPr>
          <p:cNvSpPr/>
          <p:nvPr userDrawn="1"/>
        </p:nvSpPr>
        <p:spPr>
          <a:xfrm>
            <a:off x="5135391" y="-38100"/>
            <a:ext cx="6819900" cy="68199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C0F42B-C3EF-4CF4-84E2-E4F8C9899789}"/>
              </a:ext>
            </a:extLst>
          </p:cNvPr>
          <p:cNvSpPr/>
          <p:nvPr userDrawn="1"/>
        </p:nvSpPr>
        <p:spPr>
          <a:xfrm>
            <a:off x="5263420" y="-19050"/>
            <a:ext cx="6821424" cy="6821424"/>
          </a:xfrm>
          <a:prstGeom prst="ellipse">
            <a:avLst/>
          </a:prstGeom>
          <a:blipFill>
            <a:blip r:embed="rId2"/>
            <a:stretch>
              <a:fillRect l="-22203" t="-24453" r="1899" b="4149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BB4B98-4738-4390-AAF8-F5C298F9BDA9}"/>
              </a:ext>
            </a:extLst>
          </p:cNvPr>
          <p:cNvSpPr/>
          <p:nvPr userDrawn="1"/>
        </p:nvSpPr>
        <p:spPr>
          <a:xfrm>
            <a:off x="0" y="5791200"/>
            <a:ext cx="12069763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D59760-EF2D-412F-94A9-6447BD0A0605}"/>
              </a:ext>
            </a:extLst>
          </p:cNvPr>
          <p:cNvSpPr/>
          <p:nvPr userDrawn="1"/>
        </p:nvSpPr>
        <p:spPr>
          <a:xfrm>
            <a:off x="239911" y="1037282"/>
            <a:ext cx="4259659" cy="4259659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8531FBA-72CE-4A24-B463-F63CCBC90F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096" y="5954789"/>
            <a:ext cx="2297394" cy="781893"/>
          </a:xfrm>
          <a:prstGeom prst="rect">
            <a:avLst/>
          </a:prstGeom>
        </p:spPr>
      </p:pic>
      <p:pic>
        <p:nvPicPr>
          <p:cNvPr id="2060" name="Picture 12" descr="Reviews Kimberly-Clark Australia employee ratings and reviews | SEEK">
            <a:extLst>
              <a:ext uri="{FF2B5EF4-FFF2-40B4-BE49-F238E27FC236}">
                <a16:creationId xmlns:a16="http://schemas.microsoft.com/office/drawing/2014/main" id="{B66C44D7-5210-4163-A01D-D269392672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9" y="5983694"/>
            <a:ext cx="4148597" cy="724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uggies Logo">
            <a:extLst>
              <a:ext uri="{FF2B5EF4-FFF2-40B4-BE49-F238E27FC236}">
                <a16:creationId xmlns:a16="http://schemas.microsoft.com/office/drawing/2014/main" id="{A52692EB-9FF6-E3E0-DFEF-3FD4C165ED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9599" y="236633"/>
            <a:ext cx="1033706" cy="62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7A50111C-CBA4-B7B7-5124-5B40224A930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1" y="0"/>
            <a:ext cx="1272209" cy="122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17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0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Kimberly-Clark Corporation">
            <a:extLst>
              <a:ext uri="{FF2B5EF4-FFF2-40B4-BE49-F238E27FC236}">
                <a16:creationId xmlns:a16="http://schemas.microsoft.com/office/drawing/2014/main" id="{93829D8E-5ECF-4AB6-AE15-CC1F3B07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57150"/>
            <a:ext cx="1020763" cy="62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023C6B8-5696-40B4-8F91-BC3CBB31E1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0"/>
            <a:ext cx="12069763" cy="10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Kimberly-Clark Corporation">
            <a:extLst>
              <a:ext uri="{FF2B5EF4-FFF2-40B4-BE49-F238E27FC236}">
                <a16:creationId xmlns:a16="http://schemas.microsoft.com/office/drawing/2014/main" id="{1B0D8D22-C672-433E-BEE9-9A35F4110E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3562" y="57150"/>
            <a:ext cx="1020763" cy="62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23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E1914A-FB57-45D8-B4EA-24856714421A}"/>
              </a:ext>
            </a:extLst>
          </p:cNvPr>
          <p:cNvSpPr/>
          <p:nvPr userDrawn="1"/>
        </p:nvSpPr>
        <p:spPr>
          <a:xfrm>
            <a:off x="0" y="0"/>
            <a:ext cx="12069763" cy="110038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C3D8C-02B6-4230-8F2C-4A9C7B3F7F33}"/>
              </a:ext>
            </a:extLst>
          </p:cNvPr>
          <p:cNvSpPr/>
          <p:nvPr userDrawn="1"/>
        </p:nvSpPr>
        <p:spPr>
          <a:xfrm>
            <a:off x="-1" y="6597136"/>
            <a:ext cx="12069763" cy="260864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0">
              <a:solidFill>
                <a:srgbClr val="ED1C2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05655" y="6602668"/>
            <a:ext cx="576072" cy="365125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394257" y="164815"/>
            <a:ext cx="9613599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72" b="1">
                <a:solidFill>
                  <a:srgbClr val="ED1C2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069" y="6602669"/>
            <a:ext cx="3375212" cy="255332"/>
          </a:xfrm>
          <a:prstGeom prst="rect">
            <a:avLst/>
          </a:prstGeom>
        </p:spPr>
        <p:txBody>
          <a:bodyPr/>
          <a:lstStyle>
            <a:lvl1pPr>
              <a:defRPr lang="en-US" sz="1000" b="0" smtClean="0">
                <a:solidFill>
                  <a:srgbClr val="ED1C24"/>
                </a:solidFill>
              </a:defRPr>
            </a:lvl1pPr>
          </a:lstStyle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631B4-031E-4E9C-904A-FDAA77D8772D}"/>
              </a:ext>
            </a:extLst>
          </p:cNvPr>
          <p:cNvGrpSpPr/>
          <p:nvPr userDrawn="1"/>
        </p:nvGrpSpPr>
        <p:grpSpPr>
          <a:xfrm>
            <a:off x="10974185" y="137747"/>
            <a:ext cx="1076287" cy="883335"/>
            <a:chOff x="10977375" y="137745"/>
            <a:chExt cx="1166440" cy="957326"/>
          </a:xfrm>
        </p:grpSpPr>
        <p:pic>
          <p:nvPicPr>
            <p:cNvPr id="18" name="Picture 2" descr="\\SONY\Users\Nivas\Desktop\analytic-edge\logo.png">
              <a:extLst>
                <a:ext uri="{FF2B5EF4-FFF2-40B4-BE49-F238E27FC236}">
                  <a16:creationId xmlns:a16="http://schemas.microsoft.com/office/drawing/2014/main" id="{BCF27C50-DEA2-424A-9413-590FF176E7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520A3F-0138-4D2A-A1D1-EB55C3757CD1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A93A369D-10FE-4FAB-94CC-569AF6E4219F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782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BF839C-7FE3-46CA-9753-1B1FCC7AB3AA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33" name="Freeform 10">
                  <a:extLst>
                    <a:ext uri="{FF2B5EF4-FFF2-40B4-BE49-F238E27FC236}">
                      <a16:creationId xmlns:a16="http://schemas.microsoft.com/office/drawing/2014/main" id="{68752C36-A713-47D5-925E-B6CB77B4D208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E2B0347B-1377-48B4-9FE0-6657C5DAB7E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782" dirty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pic>
        <p:nvPicPr>
          <p:cNvPr id="17" name="Picture 6" descr="Huggies Logo">
            <a:extLst>
              <a:ext uri="{FF2B5EF4-FFF2-40B4-BE49-F238E27FC236}">
                <a16:creationId xmlns:a16="http://schemas.microsoft.com/office/drawing/2014/main" id="{8B25D6E1-17F7-4FD3-8EFB-708D0DD3E2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95" y="236633"/>
            <a:ext cx="1033706" cy="62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91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EBCA15FF-846D-49D2-BE13-27D1634ECA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69763" cy="10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Kimberly-Clark Corporation">
            <a:extLst>
              <a:ext uri="{FF2B5EF4-FFF2-40B4-BE49-F238E27FC236}">
                <a16:creationId xmlns:a16="http://schemas.microsoft.com/office/drawing/2014/main" id="{49930C3F-F00E-43E2-8833-D3DB9C7B22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" y="57150"/>
            <a:ext cx="1020763" cy="62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9244C5D-FE2A-D6B1-5BDA-B9FC7E1A1F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0719" y="631629"/>
            <a:ext cx="8011317" cy="569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46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EBCA15FF-846D-49D2-BE13-27D1634ECA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69763" cy="10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Kimberly-Clark Corporation">
            <a:extLst>
              <a:ext uri="{FF2B5EF4-FFF2-40B4-BE49-F238E27FC236}">
                <a16:creationId xmlns:a16="http://schemas.microsoft.com/office/drawing/2014/main" id="{49930C3F-F00E-43E2-8833-D3DB9C7B22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" y="57150"/>
            <a:ext cx="1020763" cy="62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06AFFE3-1E2B-3887-82B6-4767283E0B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5294" y="527324"/>
            <a:ext cx="8223805" cy="58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25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A4765473-EA60-4AF9-BA76-ADDD0EF1D4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69763" cy="10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Kimberly-Clark Corporation">
            <a:extLst>
              <a:ext uri="{FF2B5EF4-FFF2-40B4-BE49-F238E27FC236}">
                <a16:creationId xmlns:a16="http://schemas.microsoft.com/office/drawing/2014/main" id="{DB3F5739-BA51-40F6-B0B4-59F6914578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" y="57150"/>
            <a:ext cx="1020763" cy="62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3DACE6-D985-6531-BE29-2A99F06C480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0132" y="711020"/>
            <a:ext cx="5638800" cy="56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39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EBCA15FF-846D-49D2-BE13-27D1634ECA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69763" cy="10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Kimberly-Clark Corporation">
            <a:extLst>
              <a:ext uri="{FF2B5EF4-FFF2-40B4-BE49-F238E27FC236}">
                <a16:creationId xmlns:a16="http://schemas.microsoft.com/office/drawing/2014/main" id="{49930C3F-F00E-43E2-8833-D3DB9C7B223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" y="57150"/>
            <a:ext cx="1020763" cy="62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47E399A8-6660-3B63-976B-32EF312761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6015" y="912266"/>
            <a:ext cx="729615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35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Slide"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A4765473-EA60-4AF9-BA76-ADDD0EF1D4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69763" cy="106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Kimberly-Clark Corporation">
            <a:extLst>
              <a:ext uri="{FF2B5EF4-FFF2-40B4-BE49-F238E27FC236}">
                <a16:creationId xmlns:a16="http://schemas.microsoft.com/office/drawing/2014/main" id="{DB3F5739-BA51-40F6-B0B4-59F6914578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1" y="57150"/>
            <a:ext cx="1020763" cy="62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D2A526F-FCDB-916F-343F-D1534E3ADF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4" y="1576551"/>
            <a:ext cx="5397745" cy="384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435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rgbClr val="FFE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holding a baby&#10;&#10;Description automatically generated with low confidence">
            <a:extLst>
              <a:ext uri="{FF2B5EF4-FFF2-40B4-BE49-F238E27FC236}">
                <a16:creationId xmlns:a16="http://schemas.microsoft.com/office/drawing/2014/main" id="{04B83A05-4B3A-9E07-DA88-71E4E0F405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06976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4BDCE5-5F43-46C4-832B-E9FF32CE1BC0}"/>
              </a:ext>
            </a:extLst>
          </p:cNvPr>
          <p:cNvSpPr/>
          <p:nvPr userDrawn="1"/>
        </p:nvSpPr>
        <p:spPr>
          <a:xfrm>
            <a:off x="0" y="0"/>
            <a:ext cx="12069762" cy="6858000"/>
          </a:xfrm>
          <a:prstGeom prst="rect">
            <a:avLst/>
          </a:prstGeom>
          <a:solidFill>
            <a:srgbClr val="1E0A0B">
              <a:alpha val="5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495F-EDEF-495C-B77B-49A4111D9D35}"/>
              </a:ext>
            </a:extLst>
          </p:cNvPr>
          <p:cNvSpPr txBox="1"/>
          <p:nvPr userDrawn="1"/>
        </p:nvSpPr>
        <p:spPr>
          <a:xfrm>
            <a:off x="3215482" y="2209801"/>
            <a:ext cx="5638800" cy="243840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7200" b="1" i="0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02485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597" y="6602668"/>
            <a:ext cx="2529681" cy="365125"/>
          </a:xfrm>
          <a:prstGeom prst="rect">
            <a:avLst/>
          </a:prstGeom>
        </p:spPr>
        <p:txBody>
          <a:bodyPr/>
          <a:lstStyle>
            <a:lvl1pPr algn="ctr">
              <a:defRPr sz="792">
                <a:solidFill>
                  <a:schemeClr val="accent1"/>
                </a:solidFill>
              </a:defRPr>
            </a:lvl1pPr>
          </a:lstStyle>
          <a:p>
            <a:r>
              <a:rPr lang="en-US"/>
              <a:t>© Analytic Edge Proprietary and Confidential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5481" y="6602668"/>
            <a:ext cx="576004" cy="365125"/>
          </a:xfrm>
          <a:prstGeom prst="rect">
            <a:avLst/>
          </a:prstGeom>
        </p:spPr>
        <p:txBody>
          <a:bodyPr/>
          <a:lstStyle>
            <a:lvl1pPr algn="ctr">
              <a:defRPr sz="792">
                <a:solidFill>
                  <a:schemeClr val="accent1"/>
                </a:solidFill>
              </a:defRPr>
            </a:lvl1pPr>
          </a:lstStyle>
          <a:p>
            <a:fld id="{4C2143BD-DDDC-4030-AFD1-D2DD3F00D3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8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32" r:id="rId2"/>
    <p:sldLayoutId id="2147483721" r:id="rId3"/>
    <p:sldLayoutId id="2147483743" r:id="rId4"/>
    <p:sldLayoutId id="2147483747" r:id="rId5"/>
    <p:sldLayoutId id="2147483744" r:id="rId6"/>
    <p:sldLayoutId id="2147483748" r:id="rId7"/>
    <p:sldLayoutId id="2147483749" r:id="rId8"/>
    <p:sldLayoutId id="2147483724" r:id="rId9"/>
  </p:sldLayoutIdLst>
  <p:hf hdr="0"/>
  <p:txStyles>
    <p:titleStyle>
      <a:lvl1pPr algn="ctr" defTabSz="905256" rtl="0" eaLnBrk="1" latinLnBrk="0" hangingPunct="1">
        <a:spcBef>
          <a:spcPct val="0"/>
        </a:spcBef>
        <a:buNone/>
        <a:defRPr sz="43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9471" indent="-339471" algn="l" defTabSz="905256" rtl="0" eaLnBrk="1" latinLnBrk="0" hangingPunct="1">
        <a:spcBef>
          <a:spcPct val="20000"/>
        </a:spcBef>
        <a:buFont typeface="Arial" pitchFamily="34" charset="0"/>
        <a:buChar char="•"/>
        <a:defRPr sz="3168" kern="1200">
          <a:solidFill>
            <a:schemeClr val="tx1"/>
          </a:solidFill>
          <a:latin typeface="+mn-lt"/>
          <a:ea typeface="+mn-ea"/>
          <a:cs typeface="+mn-cs"/>
        </a:defRPr>
      </a:lvl1pPr>
      <a:lvl2pPr marL="735521" indent="-282893" algn="l" defTabSz="905256" rtl="0" eaLnBrk="1" latinLnBrk="0" hangingPunct="1">
        <a:spcBef>
          <a:spcPct val="20000"/>
        </a:spcBef>
        <a:buFont typeface="Arial" pitchFamily="34" charset="0"/>
        <a:buChar char="–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131570" indent="-226314" algn="l" defTabSz="905256" rtl="0" eaLnBrk="1" latinLnBrk="0" hangingPunct="1">
        <a:spcBef>
          <a:spcPct val="20000"/>
        </a:spcBef>
        <a:buFont typeface="Arial" pitchFamily="34" charset="0"/>
        <a:buChar char="•"/>
        <a:defRPr sz="2376" kern="1200">
          <a:solidFill>
            <a:schemeClr val="tx1"/>
          </a:solidFill>
          <a:latin typeface="+mn-lt"/>
          <a:ea typeface="+mn-ea"/>
          <a:cs typeface="+mn-cs"/>
        </a:defRPr>
      </a:lvl3pPr>
      <a:lvl4pPr marL="1584198" indent="-226314" algn="l" defTabSz="905256" rtl="0" eaLnBrk="1" latinLnBrk="0" hangingPunct="1">
        <a:spcBef>
          <a:spcPct val="20000"/>
        </a:spcBef>
        <a:buFont typeface="Arial" pitchFamily="34" charset="0"/>
        <a:buChar char="–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36826" indent="-226314" algn="l" defTabSz="905256" rtl="0" eaLnBrk="1" latinLnBrk="0" hangingPunct="1">
        <a:spcBef>
          <a:spcPct val="20000"/>
        </a:spcBef>
        <a:buFont typeface="Arial" pitchFamily="34" charset="0"/>
        <a:buChar char="»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489454" indent="-226314" algn="l" defTabSz="905256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2942082" indent="-226314" algn="l" defTabSz="905256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394710" indent="-226314" algn="l" defTabSz="905256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3847338" indent="-226314" algn="l" defTabSz="905256" rtl="0" eaLnBrk="1" latinLnBrk="0" hangingPunct="1">
        <a:spcBef>
          <a:spcPct val="20000"/>
        </a:spcBef>
        <a:buFont typeface="Arial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1pPr>
      <a:lvl2pPr marL="45262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2pPr>
      <a:lvl3pPr marL="90525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3pPr>
      <a:lvl4pPr marL="135788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71576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16839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62102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7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5BD210-F620-4752-9B84-FD706B7D6DED}"/>
              </a:ext>
            </a:extLst>
          </p:cNvPr>
          <p:cNvSpPr txBox="1"/>
          <p:nvPr/>
        </p:nvSpPr>
        <p:spPr>
          <a:xfrm>
            <a:off x="624681" y="1066800"/>
            <a:ext cx="4267994" cy="4191000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48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Huggies DRD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  <a:cs typeface="Futura Condensed ExtraBold" panose="020B0602020204020303" pitchFamily="34" charset="-79"/>
              </a:rPr>
              <a:t>February 2023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b="1" dirty="0">
              <a:solidFill>
                <a:schemeClr val="bg1"/>
              </a:solidFill>
              <a:cs typeface="Futura Condensed ExtraBold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3204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Active Baby - </a:t>
            </a:r>
            <a:r>
              <a:rPr lang="en-IN" sz="2800" dirty="0"/>
              <a:t> </a:t>
            </a:r>
            <a:r>
              <a:rPr lang="en-IN" sz="2800" dirty="0">
                <a:latin typeface="+mn-lt"/>
              </a:rPr>
              <a:t>FB (Paid Social)</a:t>
            </a:r>
            <a:r>
              <a:rPr lang="en-IN" sz="2800" b="1" dirty="0">
                <a:latin typeface="+mn-lt"/>
              </a:rPr>
              <a:t> Impressions vs Volume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298618" y="6014342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29861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sz="1000" b="0" dirty="0"/>
              <a:t>MAT 21- Oct 2020 to Sept 2021, MAT 22- Oct 2021 to Sept 2022, CPM – Cost</a:t>
            </a:r>
            <a:r>
              <a:rPr lang="en-IN" b="0" dirty="0"/>
              <a:t>/MM Imps</a:t>
            </a:r>
            <a:endParaRPr lang="en-IN" sz="1000" b="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04844D1-9187-9BA5-31C3-09E7F2357926}"/>
              </a:ext>
            </a:extLst>
          </p:cNvPr>
          <p:cNvSpPr txBox="1">
            <a:spLocks/>
          </p:cNvSpPr>
          <p:nvPr/>
        </p:nvSpPr>
        <p:spPr>
          <a:xfrm>
            <a:off x="4347275" y="6626085"/>
            <a:ext cx="3375212" cy="34455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C39561FD-C0EF-8917-DFEB-C4326FA09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8"/>
          <a:stretch/>
        </p:blipFill>
        <p:spPr>
          <a:xfrm>
            <a:off x="1136759" y="1025941"/>
            <a:ext cx="9871097" cy="4126224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CB4DBCE-CCD4-9650-8CA6-CFDA4EDFD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461340"/>
              </p:ext>
            </p:extLst>
          </p:nvPr>
        </p:nvGraphicFramePr>
        <p:xfrm>
          <a:off x="1381956" y="5152165"/>
          <a:ext cx="9782012" cy="6879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7271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48273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12396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1083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10835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612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92,987,850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171,279,612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1,903,301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2,215,587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20,468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12,936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81AC40E-0BD3-2FA9-9A98-AB5151F6F316}"/>
              </a:ext>
            </a:extLst>
          </p:cNvPr>
          <p:cNvSpPr txBox="1"/>
          <p:nvPr/>
        </p:nvSpPr>
        <p:spPr>
          <a:xfrm>
            <a:off x="4434889" y="5570449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+84%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4F3877-B7DB-BC0E-3970-3EE95BA2C4B8}"/>
              </a:ext>
            </a:extLst>
          </p:cNvPr>
          <p:cNvSpPr txBox="1"/>
          <p:nvPr/>
        </p:nvSpPr>
        <p:spPr>
          <a:xfrm>
            <a:off x="7230545" y="5594449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+16%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31FFF8-0B51-089D-32A0-158AF0403AA7}"/>
              </a:ext>
            </a:extLst>
          </p:cNvPr>
          <p:cNvSpPr txBox="1"/>
          <p:nvPr/>
        </p:nvSpPr>
        <p:spPr>
          <a:xfrm>
            <a:off x="9616489" y="5586761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-37%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11F4C3-C147-0229-7CB4-B08F6B035EEB}"/>
              </a:ext>
            </a:extLst>
          </p:cNvPr>
          <p:cNvSpPr txBox="1"/>
          <p:nvPr/>
        </p:nvSpPr>
        <p:spPr>
          <a:xfrm rot="16200000">
            <a:off x="10753125" y="2358745"/>
            <a:ext cx="64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IMPs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E28E45-F2BC-FF85-106D-7A44D49E4651}"/>
              </a:ext>
            </a:extLst>
          </p:cNvPr>
          <p:cNvSpPr txBox="1"/>
          <p:nvPr/>
        </p:nvSpPr>
        <p:spPr>
          <a:xfrm>
            <a:off x="1373637" y="823827"/>
            <a:ext cx="6119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Facebook execution has increased significantly in MAT 22</a:t>
            </a:r>
          </a:p>
        </p:txBody>
      </p:sp>
    </p:spTree>
    <p:extLst>
      <p:ext uri="{BB962C8B-B14F-4D97-AF65-F5344CB8AC3E}">
        <p14:creationId xmlns:p14="http://schemas.microsoft.com/office/powerpoint/2010/main" val="329559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Born Baby - </a:t>
            </a:r>
            <a:r>
              <a:rPr lang="en-IN" sz="2800" dirty="0"/>
              <a:t> </a:t>
            </a:r>
            <a:r>
              <a:rPr lang="en-IN" sz="2800" dirty="0">
                <a:latin typeface="+mn-lt"/>
              </a:rPr>
              <a:t>FB (Paid Social)</a:t>
            </a:r>
            <a:r>
              <a:rPr lang="en-IN" sz="2800" b="1" dirty="0">
                <a:latin typeface="+mn-lt"/>
              </a:rPr>
              <a:t> Impressions vs Volume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298618" y="6015798"/>
            <a:ext cx="11123083" cy="291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29861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sz="1000" b="0" dirty="0"/>
              <a:t>MAT 21- Oct 2020 to Sept 2021, MAT 22- Oct 2021 to Sept 2022, CPM – Cost</a:t>
            </a:r>
            <a:r>
              <a:rPr lang="en-IN" b="0" dirty="0"/>
              <a:t>/MM Imps</a:t>
            </a:r>
            <a:endParaRPr lang="en-IN" sz="1000" b="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04844D1-9187-9BA5-31C3-09E7F2357926}"/>
              </a:ext>
            </a:extLst>
          </p:cNvPr>
          <p:cNvSpPr txBox="1">
            <a:spLocks/>
          </p:cNvSpPr>
          <p:nvPr/>
        </p:nvSpPr>
        <p:spPr>
          <a:xfrm>
            <a:off x="4347275" y="6626085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A3F5EE-BE25-57B3-9F96-98402672444E}"/>
              </a:ext>
            </a:extLst>
          </p:cNvPr>
          <p:cNvSpPr txBox="1"/>
          <p:nvPr/>
        </p:nvSpPr>
        <p:spPr>
          <a:xfrm rot="16200000">
            <a:off x="10818555" y="2664046"/>
            <a:ext cx="64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400" dirty="0"/>
          </a:p>
        </p:txBody>
      </p:sp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94EEBB3E-64D2-4795-F457-60A5C8D1E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9"/>
          <a:stretch/>
        </p:blipFill>
        <p:spPr>
          <a:xfrm>
            <a:off x="1341098" y="946809"/>
            <a:ext cx="9782012" cy="4253770"/>
          </a:xfrm>
          <a:prstGeom prst="rect">
            <a:avLst/>
          </a:prstGeom>
        </p:spPr>
      </p:pic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7BD59F9-995B-AD71-ACF5-C279155C3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346237"/>
              </p:ext>
            </p:extLst>
          </p:nvPr>
        </p:nvGraphicFramePr>
        <p:xfrm>
          <a:off x="1341098" y="5355287"/>
          <a:ext cx="9782012" cy="6789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7271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48273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36839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196575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0339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03390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522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94,999,639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165,766,653  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1,430,964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2,151,116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15,063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12,977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140AA01-F1F6-B856-4702-8DF7416EC835}"/>
              </a:ext>
            </a:extLst>
          </p:cNvPr>
          <p:cNvSpPr txBox="1"/>
          <p:nvPr/>
        </p:nvSpPr>
        <p:spPr>
          <a:xfrm>
            <a:off x="4461402" y="5800758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+74%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84D32A-EBC9-E3A6-2B85-567302C0C102}"/>
              </a:ext>
            </a:extLst>
          </p:cNvPr>
          <p:cNvSpPr txBox="1"/>
          <p:nvPr/>
        </p:nvSpPr>
        <p:spPr>
          <a:xfrm>
            <a:off x="7185072" y="5784572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+50%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4BCD0C-4120-6179-DD7E-A157C5EE6D98}"/>
              </a:ext>
            </a:extLst>
          </p:cNvPr>
          <p:cNvSpPr txBox="1"/>
          <p:nvPr/>
        </p:nvSpPr>
        <p:spPr>
          <a:xfrm>
            <a:off x="9635191" y="5796296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-14%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490991-6DFB-EFE1-5642-2DF2CEA51FA1}"/>
              </a:ext>
            </a:extLst>
          </p:cNvPr>
          <p:cNvSpPr txBox="1"/>
          <p:nvPr/>
        </p:nvSpPr>
        <p:spPr>
          <a:xfrm rot="16200000">
            <a:off x="10953784" y="2418497"/>
            <a:ext cx="64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IMPs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A68426-B2D2-98E0-D39F-7FBC680E2257}"/>
              </a:ext>
            </a:extLst>
          </p:cNvPr>
          <p:cNvSpPr txBox="1"/>
          <p:nvPr/>
        </p:nvSpPr>
        <p:spPr>
          <a:xfrm>
            <a:off x="1450359" y="758810"/>
            <a:ext cx="4622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Sparse executions over the time period</a:t>
            </a:r>
          </a:p>
        </p:txBody>
      </p:sp>
    </p:spTree>
    <p:extLst>
      <p:ext uri="{BB962C8B-B14F-4D97-AF65-F5344CB8AC3E}">
        <p14:creationId xmlns:p14="http://schemas.microsoft.com/office/powerpoint/2010/main" val="2278262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 Care –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FB (Paid Social)</a:t>
            </a:r>
            <a:r>
              <a:rPr lang="en-IN" sz="2800" b="1" dirty="0">
                <a:solidFill>
                  <a:srgbClr val="FF0000"/>
                </a:solidFill>
                <a:latin typeface="+mn-lt"/>
              </a:rPr>
              <a:t> Imps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298618" y="6014342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29861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sz="1000" b="0" dirty="0"/>
              <a:t>MAT 21- Oct 2020 to Sept 2021, MAT 22- Oct 2021 to Sept 2022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04844D1-9187-9BA5-31C3-09E7F2357926}"/>
              </a:ext>
            </a:extLst>
          </p:cNvPr>
          <p:cNvSpPr txBox="1">
            <a:spLocks/>
          </p:cNvSpPr>
          <p:nvPr/>
        </p:nvSpPr>
        <p:spPr>
          <a:xfrm>
            <a:off x="4347275" y="6639338"/>
            <a:ext cx="3375212" cy="2915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4AC7A133-DEC4-C8CD-90C9-B19F08089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272487"/>
              </p:ext>
            </p:extLst>
          </p:nvPr>
        </p:nvGraphicFramePr>
        <p:xfrm>
          <a:off x="838200" y="1133924"/>
          <a:ext cx="10515600" cy="4182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6EC5EAE-9FC6-A702-2228-E16CBF27E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531771"/>
              </p:ext>
            </p:extLst>
          </p:nvPr>
        </p:nvGraphicFramePr>
        <p:xfrm>
          <a:off x="1132114" y="5353373"/>
          <a:ext cx="9891381" cy="6923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5577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67819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29305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2765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27658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370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138,722,078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1,951,116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14,065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5459F37-5975-A4A6-F2E8-CD72A17B679B}"/>
              </a:ext>
            </a:extLst>
          </p:cNvPr>
          <p:cNvSpPr txBox="1"/>
          <p:nvPr/>
        </p:nvSpPr>
        <p:spPr>
          <a:xfrm>
            <a:off x="1310481" y="887274"/>
            <a:ext cx="603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FB(Paid social) executed only during MAT 22 time period</a:t>
            </a:r>
          </a:p>
        </p:txBody>
      </p:sp>
    </p:spTree>
    <p:extLst>
      <p:ext uri="{BB962C8B-B14F-4D97-AF65-F5344CB8AC3E}">
        <p14:creationId xmlns:p14="http://schemas.microsoft.com/office/powerpoint/2010/main" val="371692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59352C48-275B-6B06-00F7-1F8CF7B06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28"/>
          <a:stretch/>
        </p:blipFill>
        <p:spPr>
          <a:xfrm>
            <a:off x="1442486" y="1591329"/>
            <a:ext cx="9680624" cy="3606272"/>
          </a:xfrm>
          <a:prstGeom prst="rect">
            <a:avLst/>
          </a:prstGeom>
        </p:spPr>
      </p:pic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021229C8-2B9D-B04D-35CE-ABD7821D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0000" y="6603206"/>
            <a:ext cx="3494548" cy="254794"/>
          </a:xfrm>
        </p:spPr>
        <p:txBody>
          <a:bodyPr/>
          <a:lstStyle/>
          <a:p>
            <a:r>
              <a:rPr lang="en-US" dirty="0"/>
              <a:t>© Analytic Edge Proprietary and Confidential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0962971-DD27-9EDA-BA76-6AD52FAEA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05826"/>
              </p:ext>
            </p:extLst>
          </p:nvPr>
        </p:nvGraphicFramePr>
        <p:xfrm>
          <a:off x="1341098" y="5296779"/>
          <a:ext cx="9782012" cy="7992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7271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48273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12396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4664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46646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30592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56,959,768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26,039,115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850,878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692,064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14,938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26,578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EE57BE2-9D9B-BE26-26E2-D3E8196EF89F}"/>
              </a:ext>
            </a:extLst>
          </p:cNvPr>
          <p:cNvSpPr txBox="1"/>
          <p:nvPr/>
        </p:nvSpPr>
        <p:spPr>
          <a:xfrm>
            <a:off x="4434681" y="5791200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-54%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44E702-0789-CBAB-2328-94266B14B7CA}"/>
              </a:ext>
            </a:extLst>
          </p:cNvPr>
          <p:cNvSpPr txBox="1"/>
          <p:nvPr/>
        </p:nvSpPr>
        <p:spPr>
          <a:xfrm>
            <a:off x="7254081" y="5791200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-19%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8B0265-B864-5276-87CC-C656C0CD9EC5}"/>
              </a:ext>
            </a:extLst>
          </p:cNvPr>
          <p:cNvSpPr txBox="1"/>
          <p:nvPr/>
        </p:nvSpPr>
        <p:spPr>
          <a:xfrm>
            <a:off x="9616281" y="5791200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+78%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9B8F83-F682-77E0-A478-68C5C9B54546}"/>
              </a:ext>
            </a:extLst>
          </p:cNvPr>
          <p:cNvSpPr txBox="1"/>
          <p:nvPr/>
        </p:nvSpPr>
        <p:spPr>
          <a:xfrm rot="16200000">
            <a:off x="10976584" y="2773977"/>
            <a:ext cx="64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IMPs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D4723D-1E44-9A16-105C-B3EE9C801853}"/>
              </a:ext>
            </a:extLst>
          </p:cNvPr>
          <p:cNvSpPr txBox="1"/>
          <p:nvPr/>
        </p:nvSpPr>
        <p:spPr>
          <a:xfrm>
            <a:off x="1310481" y="887274"/>
            <a:ext cx="603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Executions have been decreased by 54% in MAT 22.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82C1C6-789F-7602-F8E0-ED2E15071C1E}"/>
              </a:ext>
            </a:extLst>
          </p:cNvPr>
          <p:cNvSpPr txBox="1"/>
          <p:nvPr/>
        </p:nvSpPr>
        <p:spPr>
          <a:xfrm>
            <a:off x="4206081" y="6367790"/>
            <a:ext cx="4302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CPM is Cost / MM IMPs</a:t>
            </a: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93C3590A-0D89-0C71-6D04-8A4E3813D25A}"/>
              </a:ext>
            </a:extLst>
          </p:cNvPr>
          <p:cNvSpPr txBox="1">
            <a:spLocks/>
          </p:cNvSpPr>
          <p:nvPr/>
        </p:nvSpPr>
        <p:spPr>
          <a:xfrm>
            <a:off x="4408394" y="6553200"/>
            <a:ext cx="3375212" cy="4191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Powered by Analytic-edge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itle 2">
            <a:extLst>
              <a:ext uri="{FF2B5EF4-FFF2-40B4-BE49-F238E27FC236}">
                <a16:creationId xmlns:a16="http://schemas.microsoft.com/office/drawing/2014/main" id="{B9AAEB81-2E91-E0C6-E220-A55C9EDC029E}"/>
              </a:ext>
            </a:extLst>
          </p:cNvPr>
          <p:cNvSpPr txBox="1">
            <a:spLocks/>
          </p:cNvSpPr>
          <p:nvPr/>
        </p:nvSpPr>
        <p:spPr>
          <a:xfrm>
            <a:off x="1298082" y="130407"/>
            <a:ext cx="9613599" cy="860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05256" rtl="0" eaLnBrk="1" latinLnBrk="0" hangingPunct="1">
              <a:spcBef>
                <a:spcPct val="0"/>
              </a:spcBef>
              <a:buNone/>
              <a:defRPr sz="2772" b="1" kern="1200">
                <a:solidFill>
                  <a:srgbClr val="ED1C2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Active Baby - </a:t>
            </a:r>
            <a:r>
              <a:rPr lang="en-IN" sz="2800" dirty="0"/>
              <a:t>Display</a:t>
            </a:r>
            <a:r>
              <a:rPr lang="en-IN" sz="2800" dirty="0">
                <a:latin typeface="+mn-lt"/>
              </a:rPr>
              <a:t> Impressions vs Volume</a:t>
            </a:r>
            <a:r>
              <a:rPr lang="en-IN" dirty="0"/>
              <a:t> </a:t>
            </a:r>
          </a:p>
        </p:txBody>
      </p:sp>
      <p:sp>
        <p:nvSpPr>
          <p:cNvPr id="34" name="Content Placeholder 4">
            <a:extLst>
              <a:ext uri="{FF2B5EF4-FFF2-40B4-BE49-F238E27FC236}">
                <a16:creationId xmlns:a16="http://schemas.microsoft.com/office/drawing/2014/main" id="{B50D6513-B49C-F359-1B9B-9D7CDA7EE25B}"/>
              </a:ext>
            </a:extLst>
          </p:cNvPr>
          <p:cNvSpPr txBox="1">
            <a:spLocks/>
          </p:cNvSpPr>
          <p:nvPr/>
        </p:nvSpPr>
        <p:spPr>
          <a:xfrm>
            <a:off x="360000" y="6121931"/>
            <a:ext cx="11061701" cy="431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30D0A72A-8848-5379-91D3-DAD58E2525FC}"/>
              </a:ext>
            </a:extLst>
          </p:cNvPr>
          <p:cNvSpPr txBox="1">
            <a:spLocks/>
          </p:cNvSpPr>
          <p:nvPr/>
        </p:nvSpPr>
        <p:spPr>
          <a:xfrm>
            <a:off x="330604" y="6326381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sz="1000" b="0" dirty="0"/>
              <a:t>MAT 21- Oct 2020 to Sept 2021, MAT 22- Oct 2021 to Sept 2022</a:t>
            </a:r>
          </a:p>
        </p:txBody>
      </p:sp>
    </p:spTree>
    <p:extLst>
      <p:ext uri="{BB962C8B-B14F-4D97-AF65-F5344CB8AC3E}">
        <p14:creationId xmlns:p14="http://schemas.microsoft.com/office/powerpoint/2010/main" val="3845292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E302A95F-600B-584D-935F-3CBE75957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16"/>
          <a:stretch/>
        </p:blipFill>
        <p:spPr>
          <a:xfrm>
            <a:off x="1241481" y="1171940"/>
            <a:ext cx="9782012" cy="426145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D40D6B1-02F4-8222-11C8-E7A3461B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081" y="6603206"/>
            <a:ext cx="3494548" cy="254794"/>
          </a:xfrm>
        </p:spPr>
        <p:txBody>
          <a:bodyPr/>
          <a:lstStyle/>
          <a:p>
            <a:r>
              <a:rPr lang="en-US" dirty="0"/>
              <a:t>© Analytic Edge Proprietary and Confidential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6425417-41C9-B058-8047-0442F33C9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496150"/>
              </p:ext>
            </p:extLst>
          </p:nvPr>
        </p:nvGraphicFramePr>
        <p:xfrm>
          <a:off x="1342320" y="5453704"/>
          <a:ext cx="9681173" cy="759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0393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30251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496805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08431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08431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08431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08431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3446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34468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9082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62,479,345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25,686,699   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1,018,072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664,197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16,295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25,858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E21A49-F207-B4F1-7A81-AE0C3860861F}"/>
              </a:ext>
            </a:extLst>
          </p:cNvPr>
          <p:cNvSpPr txBox="1"/>
          <p:nvPr/>
        </p:nvSpPr>
        <p:spPr>
          <a:xfrm>
            <a:off x="4394967" y="5910590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-59%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4AB65A-AAC8-22B7-3A83-6215CAFCC46E}"/>
              </a:ext>
            </a:extLst>
          </p:cNvPr>
          <p:cNvSpPr txBox="1"/>
          <p:nvPr/>
        </p:nvSpPr>
        <p:spPr>
          <a:xfrm>
            <a:off x="7136492" y="5943600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-35%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DF6E30-3D2E-B0C2-15EC-AB73F1A0DF7D}"/>
              </a:ext>
            </a:extLst>
          </p:cNvPr>
          <p:cNvSpPr txBox="1"/>
          <p:nvPr/>
        </p:nvSpPr>
        <p:spPr>
          <a:xfrm>
            <a:off x="9545317" y="5943600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+59%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B0BCF9-39B1-F627-149D-56B953D76686}"/>
              </a:ext>
            </a:extLst>
          </p:cNvPr>
          <p:cNvSpPr txBox="1"/>
          <p:nvPr/>
        </p:nvSpPr>
        <p:spPr>
          <a:xfrm rot="16200000">
            <a:off x="10789016" y="2645024"/>
            <a:ext cx="64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IMPs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4937C-2870-1744-2281-AAD128F71E5B}"/>
              </a:ext>
            </a:extLst>
          </p:cNvPr>
          <p:cNvSpPr txBox="1"/>
          <p:nvPr/>
        </p:nvSpPr>
        <p:spPr>
          <a:xfrm>
            <a:off x="1380053" y="891209"/>
            <a:ext cx="603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Sparse execution over the time period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34F6EFF1-DDA6-FF1A-8917-65EFF440EFD3}"/>
              </a:ext>
            </a:extLst>
          </p:cNvPr>
          <p:cNvSpPr txBox="1">
            <a:spLocks/>
          </p:cNvSpPr>
          <p:nvPr/>
        </p:nvSpPr>
        <p:spPr>
          <a:xfrm>
            <a:off x="4408394" y="6553200"/>
            <a:ext cx="3375212" cy="4191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Powered by Analytic-edge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C2ACD979-2F54-847A-F485-AE96A332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Born – Display Impressions vs Volume</a:t>
            </a:r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8CE5E0D0-EA02-6914-69BF-706D6D6F14B9}"/>
              </a:ext>
            </a:extLst>
          </p:cNvPr>
          <p:cNvSpPr txBox="1">
            <a:spLocks/>
          </p:cNvSpPr>
          <p:nvPr/>
        </p:nvSpPr>
        <p:spPr>
          <a:xfrm>
            <a:off x="374719" y="6240898"/>
            <a:ext cx="11159871" cy="4624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sz="1000" b="0" dirty="0"/>
              <a:t>MAT 21- Oct 2020 to Sept 2021, MAT 22- Oct 2021 to Sept 2022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5ADC874F-D603-1EC6-6D7D-0C745E7F7674}"/>
              </a:ext>
            </a:extLst>
          </p:cNvPr>
          <p:cNvSpPr txBox="1">
            <a:spLocks/>
          </p:cNvSpPr>
          <p:nvPr/>
        </p:nvSpPr>
        <p:spPr>
          <a:xfrm>
            <a:off x="378130" y="6182837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</p:spTree>
    <p:extLst>
      <p:ext uri="{BB962C8B-B14F-4D97-AF65-F5344CB8AC3E}">
        <p14:creationId xmlns:p14="http://schemas.microsoft.com/office/powerpoint/2010/main" val="2305603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 Care –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Display</a:t>
            </a:r>
            <a:r>
              <a:rPr lang="en-IN" sz="2800" b="1" dirty="0">
                <a:solidFill>
                  <a:srgbClr val="FF0000"/>
                </a:solidFill>
                <a:latin typeface="+mn-lt"/>
              </a:rPr>
              <a:t> Imps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298618" y="6014342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298618" y="6201456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sz="1000" b="0" dirty="0"/>
              <a:t>MAT 21- Oct 2020 to Sept 2021, MAT 22- Oct 2021 to Sept 2022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04844D1-9187-9BA5-31C3-09E7F2357926}"/>
              </a:ext>
            </a:extLst>
          </p:cNvPr>
          <p:cNvSpPr txBox="1">
            <a:spLocks/>
          </p:cNvSpPr>
          <p:nvPr/>
        </p:nvSpPr>
        <p:spPr>
          <a:xfrm>
            <a:off x="4347275" y="6629400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graphicFrame>
        <p:nvGraphicFramePr>
          <p:cNvPr id="10" name="Content Placeholder 10">
            <a:extLst>
              <a:ext uri="{FF2B5EF4-FFF2-40B4-BE49-F238E27FC236}">
                <a16:creationId xmlns:a16="http://schemas.microsoft.com/office/drawing/2014/main" id="{54E5AB4B-4CC3-ED1B-3F65-55619B2789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9615074"/>
              </p:ext>
            </p:extLst>
          </p:nvPr>
        </p:nvGraphicFramePr>
        <p:xfrm>
          <a:off x="853282" y="1179443"/>
          <a:ext cx="10105004" cy="4000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649FC05-0622-AF11-B3E3-BCB7C8AC5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435710"/>
              </p:ext>
            </p:extLst>
          </p:nvPr>
        </p:nvGraphicFramePr>
        <p:xfrm>
          <a:off x="1116475" y="5247735"/>
          <a:ext cx="9891381" cy="698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5577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67819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29305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2965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390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23,918,539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25,686,461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423,207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663,835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17,694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25,844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8C6016A-42C2-4852-DFEE-88AFBB32433E}"/>
              </a:ext>
            </a:extLst>
          </p:cNvPr>
          <p:cNvSpPr txBox="1"/>
          <p:nvPr/>
        </p:nvSpPr>
        <p:spPr>
          <a:xfrm>
            <a:off x="9492309" y="5705064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+46%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E8A656-6728-0547-FC43-A8465454A2BA}"/>
              </a:ext>
            </a:extLst>
          </p:cNvPr>
          <p:cNvSpPr txBox="1"/>
          <p:nvPr/>
        </p:nvSpPr>
        <p:spPr>
          <a:xfrm>
            <a:off x="7045978" y="5681990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+57%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38F277-0106-03E2-6AFB-DB00D8821EBF}"/>
              </a:ext>
            </a:extLst>
          </p:cNvPr>
          <p:cNvSpPr txBox="1"/>
          <p:nvPr/>
        </p:nvSpPr>
        <p:spPr>
          <a:xfrm>
            <a:off x="4243138" y="5715122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+7%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56DD9-56A8-F23A-928B-8823C76F182D}"/>
              </a:ext>
            </a:extLst>
          </p:cNvPr>
          <p:cNvSpPr txBox="1"/>
          <p:nvPr/>
        </p:nvSpPr>
        <p:spPr>
          <a:xfrm>
            <a:off x="1380053" y="835223"/>
            <a:ext cx="6037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There is 59% increase in spending in MAT 22 compared to MAT 21</a:t>
            </a:r>
          </a:p>
        </p:txBody>
      </p:sp>
    </p:spTree>
    <p:extLst>
      <p:ext uri="{BB962C8B-B14F-4D97-AF65-F5344CB8AC3E}">
        <p14:creationId xmlns:p14="http://schemas.microsoft.com/office/powerpoint/2010/main" val="1842302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480" y="168873"/>
            <a:ext cx="9613599" cy="781994"/>
          </a:xfrm>
        </p:spPr>
        <p:txBody>
          <a:bodyPr/>
          <a:lstStyle/>
          <a:p>
            <a:r>
              <a:rPr lang="en-IN" dirty="0"/>
              <a:t>Active Baby - </a:t>
            </a:r>
            <a:r>
              <a:rPr lang="en-IN" sz="2800" dirty="0"/>
              <a:t> </a:t>
            </a:r>
            <a:r>
              <a:rPr lang="en-IN" sz="2800" dirty="0">
                <a:latin typeface="+mn-lt"/>
              </a:rPr>
              <a:t>Search</a:t>
            </a:r>
            <a:r>
              <a:rPr lang="en-IN" sz="2800" b="1" dirty="0">
                <a:latin typeface="+mn-lt"/>
              </a:rPr>
              <a:t> Impressions vs Volume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298618" y="6014342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29861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sz="1000" b="0" dirty="0"/>
              <a:t>MAT 21- Oct 2020 to Sept 2021, MAT 22- Oct 2021 to Sept 2022, CPM – Cost</a:t>
            </a:r>
            <a:r>
              <a:rPr lang="en-IN" b="0" dirty="0"/>
              <a:t>/MM Imps</a:t>
            </a:r>
            <a:endParaRPr lang="en-IN" sz="1000" b="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04844D1-9187-9BA5-31C3-09E7F2357926}"/>
              </a:ext>
            </a:extLst>
          </p:cNvPr>
          <p:cNvSpPr txBox="1">
            <a:spLocks/>
          </p:cNvSpPr>
          <p:nvPr/>
        </p:nvSpPr>
        <p:spPr>
          <a:xfrm>
            <a:off x="4347275" y="6520069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0ED26-A8A7-0144-5016-42404B640945}"/>
              </a:ext>
            </a:extLst>
          </p:cNvPr>
          <p:cNvSpPr txBox="1"/>
          <p:nvPr/>
        </p:nvSpPr>
        <p:spPr>
          <a:xfrm rot="16200000">
            <a:off x="10686865" y="2676793"/>
            <a:ext cx="64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IMPs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6965E8DD-3D56-5E10-7A71-41F9E7C8E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2316"/>
          <a:stretch/>
        </p:blipFill>
        <p:spPr>
          <a:xfrm>
            <a:off x="1144347" y="1131783"/>
            <a:ext cx="9711844" cy="3981753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C0ACE41-53D1-522F-7883-161E69942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997893"/>
              </p:ext>
            </p:extLst>
          </p:nvPr>
        </p:nvGraphicFramePr>
        <p:xfrm>
          <a:off x="1341098" y="5181600"/>
          <a:ext cx="9782012" cy="7255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7271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48273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12396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2390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23905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7772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     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24,221,121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26,039,115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835,604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692,064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34,499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26,578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9F3E874-9EDC-37EE-6F26-14A6DD5D7D8F}"/>
              </a:ext>
            </a:extLst>
          </p:cNvPr>
          <p:cNvSpPr txBox="1"/>
          <p:nvPr/>
        </p:nvSpPr>
        <p:spPr>
          <a:xfrm>
            <a:off x="4493504" y="5624569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+8%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BA6C13-655B-95BA-025C-8D4468E5DFD5}"/>
              </a:ext>
            </a:extLst>
          </p:cNvPr>
          <p:cNvSpPr txBox="1"/>
          <p:nvPr/>
        </p:nvSpPr>
        <p:spPr>
          <a:xfrm>
            <a:off x="7227935" y="5624569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-17%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3E68A5-71CA-8699-97D3-06F40AC09EC2}"/>
              </a:ext>
            </a:extLst>
          </p:cNvPr>
          <p:cNvSpPr txBox="1"/>
          <p:nvPr/>
        </p:nvSpPr>
        <p:spPr>
          <a:xfrm>
            <a:off x="9667814" y="5624569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-23%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608DDE-DE52-30EF-5B4F-52FEEF3A69B6}"/>
              </a:ext>
            </a:extLst>
          </p:cNvPr>
          <p:cNvSpPr txBox="1"/>
          <p:nvPr/>
        </p:nvSpPr>
        <p:spPr>
          <a:xfrm>
            <a:off x="1469975" y="835223"/>
            <a:ext cx="768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Despite a decrease in spending, Search impressions increased in MAT 22 by 8%</a:t>
            </a:r>
          </a:p>
        </p:txBody>
      </p:sp>
    </p:spTree>
    <p:extLst>
      <p:ext uri="{BB962C8B-B14F-4D97-AF65-F5344CB8AC3E}">
        <p14:creationId xmlns:p14="http://schemas.microsoft.com/office/powerpoint/2010/main" val="1641535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17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857" y="158498"/>
            <a:ext cx="9613599" cy="781994"/>
          </a:xfrm>
        </p:spPr>
        <p:txBody>
          <a:bodyPr/>
          <a:lstStyle/>
          <a:p>
            <a:r>
              <a:rPr lang="en-IN" sz="2800" b="1" dirty="0">
                <a:latin typeface="+mn-lt"/>
              </a:rPr>
              <a:t>New Born</a:t>
            </a:r>
            <a:r>
              <a:rPr lang="en-IN" sz="2800" dirty="0">
                <a:latin typeface="+mn-lt"/>
              </a:rPr>
              <a:t>- Search</a:t>
            </a:r>
            <a:r>
              <a:rPr lang="en-IN" sz="2800" b="1" dirty="0">
                <a:latin typeface="+mn-lt"/>
              </a:rPr>
              <a:t> Impressions vs Volume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298618" y="6014342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29861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sz="1000" b="0" dirty="0"/>
              <a:t>MAT 21- Oct 2020 to Sept 2021, MAT 22- Oct 2021 to Sept 2022, CPM – Cost</a:t>
            </a:r>
            <a:r>
              <a:rPr lang="en-IN" b="0" dirty="0"/>
              <a:t>/MM Imps</a:t>
            </a:r>
            <a:endParaRPr lang="en-IN" sz="1000" b="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04844D1-9187-9BA5-31C3-09E7F2357926}"/>
              </a:ext>
            </a:extLst>
          </p:cNvPr>
          <p:cNvSpPr txBox="1">
            <a:spLocks/>
          </p:cNvSpPr>
          <p:nvPr/>
        </p:nvSpPr>
        <p:spPr>
          <a:xfrm>
            <a:off x="4347275" y="6612833"/>
            <a:ext cx="3375212" cy="34455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0ED26-A8A7-0144-5016-42404B640945}"/>
              </a:ext>
            </a:extLst>
          </p:cNvPr>
          <p:cNvSpPr txBox="1"/>
          <p:nvPr/>
        </p:nvSpPr>
        <p:spPr>
          <a:xfrm rot="16200000">
            <a:off x="10686865" y="2676793"/>
            <a:ext cx="64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IMPs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12100175-4C1C-F2E7-D0F2-3D4B01A47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74"/>
          <a:stretch/>
        </p:blipFill>
        <p:spPr>
          <a:xfrm>
            <a:off x="1241481" y="1204551"/>
            <a:ext cx="9613599" cy="3977054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51B54F6-32D8-0D0C-A0F5-B06AF07E6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037386"/>
              </p:ext>
            </p:extLst>
          </p:nvPr>
        </p:nvGraphicFramePr>
        <p:xfrm>
          <a:off x="1387402" y="5208105"/>
          <a:ext cx="956983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1758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10351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479591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194533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194533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194533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194533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24,910,583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25,686,699   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1,266,629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664,197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50,847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25,858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C574D2E-CDBB-95FF-DBA6-BD2C978B8BB5}"/>
              </a:ext>
            </a:extLst>
          </p:cNvPr>
          <p:cNvSpPr txBox="1"/>
          <p:nvPr/>
        </p:nvSpPr>
        <p:spPr>
          <a:xfrm>
            <a:off x="4434214" y="5703762"/>
            <a:ext cx="548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+3%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18A18-B6AE-BD4D-80ED-C59BB4899CE3}"/>
              </a:ext>
            </a:extLst>
          </p:cNvPr>
          <p:cNvSpPr txBox="1"/>
          <p:nvPr/>
        </p:nvSpPr>
        <p:spPr>
          <a:xfrm>
            <a:off x="7151179" y="5718276"/>
            <a:ext cx="548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-48%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D433D2-BD12-5047-9B4B-CE0900D22942}"/>
              </a:ext>
            </a:extLst>
          </p:cNvPr>
          <p:cNvSpPr txBox="1"/>
          <p:nvPr/>
        </p:nvSpPr>
        <p:spPr>
          <a:xfrm>
            <a:off x="9530962" y="5705025"/>
            <a:ext cx="548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-49%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4D0C9F-AA6C-739A-5E57-6130E9B1552B}"/>
              </a:ext>
            </a:extLst>
          </p:cNvPr>
          <p:cNvSpPr txBox="1"/>
          <p:nvPr/>
        </p:nvSpPr>
        <p:spPr>
          <a:xfrm>
            <a:off x="1387402" y="850057"/>
            <a:ext cx="9440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MAT 22 executions were maintained despite a 48% decrease in search spending.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97968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18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 Care –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Search</a:t>
            </a:r>
            <a:r>
              <a:rPr lang="en-IN" sz="2800" b="1" dirty="0">
                <a:solidFill>
                  <a:srgbClr val="FF0000"/>
                </a:solidFill>
                <a:latin typeface="+mn-lt"/>
              </a:rPr>
              <a:t> Imps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298618" y="6014342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29861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sz="1000" b="0" dirty="0"/>
              <a:t>MAT 21- Oct 2020 to Sept 2021, MAT 22- Oct 2021 to Sept 2022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04844D1-9187-9BA5-31C3-09E7F2357926}"/>
              </a:ext>
            </a:extLst>
          </p:cNvPr>
          <p:cNvSpPr txBox="1">
            <a:spLocks/>
          </p:cNvSpPr>
          <p:nvPr/>
        </p:nvSpPr>
        <p:spPr>
          <a:xfrm>
            <a:off x="4347275" y="6599581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graphicFrame>
        <p:nvGraphicFramePr>
          <p:cNvPr id="10" name="Content Placeholder 10">
            <a:extLst>
              <a:ext uri="{FF2B5EF4-FFF2-40B4-BE49-F238E27FC236}">
                <a16:creationId xmlns:a16="http://schemas.microsoft.com/office/drawing/2014/main" id="{54E5AB4B-4CC3-ED1B-3F65-55619B2789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8237812"/>
              </p:ext>
            </p:extLst>
          </p:nvPr>
        </p:nvGraphicFramePr>
        <p:xfrm>
          <a:off x="853282" y="1179443"/>
          <a:ext cx="10105004" cy="4000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649FC05-0622-AF11-B3E3-BCB7C8AC5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56408"/>
              </p:ext>
            </p:extLst>
          </p:nvPr>
        </p:nvGraphicFramePr>
        <p:xfrm>
          <a:off x="1116475" y="5247735"/>
          <a:ext cx="9891381" cy="698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5577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67819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29305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34670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29652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29652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390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Search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23,918,539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25,686,461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423,207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663,835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17,694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25,844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090D225-4D84-12D9-6941-50CD43997215}"/>
              </a:ext>
            </a:extLst>
          </p:cNvPr>
          <p:cNvSpPr txBox="1"/>
          <p:nvPr/>
        </p:nvSpPr>
        <p:spPr>
          <a:xfrm>
            <a:off x="4243138" y="5715122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+7%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38560-9F82-80CA-A849-1E8A632E0152}"/>
              </a:ext>
            </a:extLst>
          </p:cNvPr>
          <p:cNvSpPr txBox="1"/>
          <p:nvPr/>
        </p:nvSpPr>
        <p:spPr>
          <a:xfrm>
            <a:off x="7045978" y="5708494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+57%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C7F09-1D8D-DD55-48C8-FB4BBD5AC4EE}"/>
              </a:ext>
            </a:extLst>
          </p:cNvPr>
          <p:cNvSpPr txBox="1"/>
          <p:nvPr/>
        </p:nvSpPr>
        <p:spPr>
          <a:xfrm>
            <a:off x="9504260" y="5715122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+46%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18D32-C6AE-D798-8E3D-42BE7999F6D0}"/>
              </a:ext>
            </a:extLst>
          </p:cNvPr>
          <p:cNvSpPr txBox="1"/>
          <p:nvPr/>
        </p:nvSpPr>
        <p:spPr>
          <a:xfrm>
            <a:off x="1387401" y="850057"/>
            <a:ext cx="58666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For extra care, Search executions have increased in MAT 22 by 57%</a:t>
            </a:r>
          </a:p>
        </p:txBody>
      </p:sp>
    </p:spTree>
    <p:extLst>
      <p:ext uri="{BB962C8B-B14F-4D97-AF65-F5344CB8AC3E}">
        <p14:creationId xmlns:p14="http://schemas.microsoft.com/office/powerpoint/2010/main" val="3400392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5BB3BD-CD29-4078-CA9E-1AA7D729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19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CF562A-4B1B-6756-975F-1CA8A465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282" y="3276600"/>
            <a:ext cx="2895600" cy="781994"/>
          </a:xfrm>
        </p:spPr>
        <p:txBody>
          <a:bodyPr/>
          <a:lstStyle/>
          <a:p>
            <a:r>
              <a:rPr lang="en-IN" dirty="0"/>
              <a:t>Total Huggies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6CC28-DF1C-3DEC-5A15-190FC168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3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B03BD-9B06-48A8-BDE4-12C3F745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2A3816-C8A4-4F8D-A634-071A6EDF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681" y="171189"/>
            <a:ext cx="9613599" cy="781994"/>
          </a:xfrm>
        </p:spPr>
        <p:txBody>
          <a:bodyPr/>
          <a:lstStyle/>
          <a:p>
            <a:r>
              <a:rPr lang="en-US" dirty="0">
                <a:solidFill>
                  <a:srgbClr val="F51754"/>
                </a:solidFill>
              </a:rPr>
              <a:t>Spend Summary by Platform</a:t>
            </a:r>
            <a:endParaRPr lang="en-IN" dirty="0">
              <a:solidFill>
                <a:srgbClr val="F51754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73F70-B291-4500-9481-E8E89F5E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47275" y="6520070"/>
            <a:ext cx="3375212" cy="337931"/>
          </a:xfrm>
        </p:spPr>
        <p:txBody>
          <a:bodyPr/>
          <a:lstStyle/>
          <a:p>
            <a:r>
              <a:rPr lang="en-US" dirty="0"/>
              <a:t>Powered by Analytic-edge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B4D32D92-EF8A-3D45-7EDE-B42FF3E61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57460"/>
              </p:ext>
            </p:extLst>
          </p:nvPr>
        </p:nvGraphicFramePr>
        <p:xfrm>
          <a:off x="953987" y="1032227"/>
          <a:ext cx="9957692" cy="4722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4504">
                  <a:extLst>
                    <a:ext uri="{9D8B030D-6E8A-4147-A177-3AD203B41FA5}">
                      <a16:colId xmlns:a16="http://schemas.microsoft.com/office/drawing/2014/main" val="298338107"/>
                    </a:ext>
                  </a:extLst>
                </a:gridCol>
                <a:gridCol w="2018297">
                  <a:extLst>
                    <a:ext uri="{9D8B030D-6E8A-4147-A177-3AD203B41FA5}">
                      <a16:colId xmlns:a16="http://schemas.microsoft.com/office/drawing/2014/main" val="2079075622"/>
                    </a:ext>
                  </a:extLst>
                </a:gridCol>
                <a:gridCol w="2018297">
                  <a:extLst>
                    <a:ext uri="{9D8B030D-6E8A-4147-A177-3AD203B41FA5}">
                      <a16:colId xmlns:a16="http://schemas.microsoft.com/office/drawing/2014/main" val="1985950736"/>
                    </a:ext>
                  </a:extLst>
                </a:gridCol>
                <a:gridCol w="2018297">
                  <a:extLst>
                    <a:ext uri="{9D8B030D-6E8A-4147-A177-3AD203B41FA5}">
                      <a16:colId xmlns:a16="http://schemas.microsoft.com/office/drawing/2014/main" val="2363752692"/>
                    </a:ext>
                  </a:extLst>
                </a:gridCol>
                <a:gridCol w="2018297">
                  <a:extLst>
                    <a:ext uri="{9D8B030D-6E8A-4147-A177-3AD203B41FA5}">
                      <a16:colId xmlns:a16="http://schemas.microsoft.com/office/drawing/2014/main" val="2326300279"/>
                    </a:ext>
                  </a:extLst>
                </a:gridCol>
              </a:tblGrid>
              <a:tr h="579204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Spends for Active Baby and Newborn</a:t>
                      </a:r>
                      <a:endParaRPr lang="en-US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A291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Spends Contribution</a:t>
                      </a:r>
                      <a:endParaRPr lang="en-IN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A291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756511"/>
                  </a:ext>
                </a:extLst>
              </a:tr>
              <a:tr h="78265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Media Tactic Spends (ZAR)</a:t>
                      </a:r>
                    </a:p>
                  </a:txBody>
                  <a:tcPr anchor="ctr"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 21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 22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 21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A291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MAT 22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DA29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181959"/>
                  </a:ext>
                </a:extLst>
              </a:tr>
              <a:tr h="560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r>
                        <a:rPr lang="en-IN" sz="1400" u="none" strike="noStrike" dirty="0" err="1">
                          <a:effectLst/>
                        </a:rPr>
                        <a:t>TV_Spends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15,842,565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20,128,965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63%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72%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89081662"/>
                  </a:ext>
                </a:extLst>
              </a:tr>
              <a:tr h="560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r>
                        <a:rPr lang="en-IN" sz="1400" u="none" strike="noStrike" dirty="0" err="1">
                          <a:effectLst/>
                        </a:rPr>
                        <a:t>FB_IG_Spends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3,334,265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4,366,704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13%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16%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44585359"/>
                  </a:ext>
                </a:extLst>
              </a:tr>
              <a:tr h="560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r>
                        <a:rPr lang="en-IN" sz="1400" u="none" strike="noStrike" dirty="0" err="1">
                          <a:effectLst/>
                        </a:rPr>
                        <a:t>Video_Spends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2,124,610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572,761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8%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3523590"/>
                  </a:ext>
                </a:extLst>
              </a:tr>
              <a:tr h="560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r>
                        <a:rPr lang="en-IN" sz="1400" u="none" strike="noStrike" dirty="0" err="1">
                          <a:effectLst/>
                        </a:rPr>
                        <a:t>Display_Spends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2,102,233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1,356,261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8%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5%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9105547"/>
                  </a:ext>
                </a:extLst>
              </a:tr>
              <a:tr h="560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 </a:t>
                      </a:r>
                      <a:r>
                        <a:rPr lang="en-IN" sz="1400" u="none" strike="noStrike" dirty="0" err="1">
                          <a:effectLst/>
                        </a:rPr>
                        <a:t>Search_Spends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1,868,950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1,356,261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7%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5%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9260222"/>
                  </a:ext>
                </a:extLst>
              </a:tr>
              <a:tr h="5601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Total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25,272,623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27,780,952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100%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100%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8432703"/>
                  </a:ext>
                </a:extLst>
              </a:tr>
            </a:tbl>
          </a:graphicData>
        </a:graphic>
      </p:graphicFrame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8F6B39B0-A7FF-D8DD-F1C4-BE2E331A7A77}"/>
              </a:ext>
            </a:extLst>
          </p:cNvPr>
          <p:cNvSpPr txBox="1">
            <a:spLocks/>
          </p:cNvSpPr>
          <p:nvPr/>
        </p:nvSpPr>
        <p:spPr>
          <a:xfrm>
            <a:off x="298618" y="6014343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CD63602-026B-762A-0169-28E439503935}"/>
              </a:ext>
            </a:extLst>
          </p:cNvPr>
          <p:cNvSpPr txBox="1">
            <a:spLocks/>
          </p:cNvSpPr>
          <p:nvPr/>
        </p:nvSpPr>
        <p:spPr>
          <a:xfrm>
            <a:off x="29861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sz="1000" b="0" dirty="0"/>
              <a:t>MAT 21- Oct 2020 to Sept 2021, MAT 22- Oct 2021 to Sept 2022</a:t>
            </a:r>
          </a:p>
        </p:txBody>
      </p:sp>
    </p:spTree>
    <p:extLst>
      <p:ext uri="{BB962C8B-B14F-4D97-AF65-F5344CB8AC3E}">
        <p14:creationId xmlns:p14="http://schemas.microsoft.com/office/powerpoint/2010/main" val="3780737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1000" b="0" i="0" u="none" strike="noStrike" kern="1200" cap="none" spc="0" normalizeH="0" baseline="0" noProof="0" smtClean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rgbClr val="ED1C24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405" y="172075"/>
            <a:ext cx="9613599" cy="781994"/>
          </a:xfrm>
        </p:spPr>
        <p:txBody>
          <a:bodyPr/>
          <a:lstStyle/>
          <a:p>
            <a:r>
              <a:rPr lang="en-IN" dirty="0"/>
              <a:t>Total Huggies - </a:t>
            </a:r>
            <a:r>
              <a:rPr lang="en-IN" sz="2800" b="1" dirty="0">
                <a:solidFill>
                  <a:srgbClr val="FF0000"/>
                </a:solidFill>
                <a:latin typeface="+mn-lt"/>
              </a:rPr>
              <a:t>TV GRPs vs Volume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© Analytic Edge Proprietary and Confidential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2E7456-075F-88CD-D02B-423828417D94}"/>
              </a:ext>
            </a:extLst>
          </p:cNvPr>
          <p:cNvGraphicFramePr>
            <a:graphicFrameLocks noGrp="1"/>
          </p:cNvGraphicFramePr>
          <p:nvPr/>
        </p:nvGraphicFramePr>
        <p:xfrm>
          <a:off x="1246829" y="5334000"/>
          <a:ext cx="9511218" cy="648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1947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699875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470528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187217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187217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187217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187217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19698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GRP’s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CPP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196989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TV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1,206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1,399 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10,743,487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5,532,895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8,905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3,956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F73440-0D32-B447-FEF3-4DE07D335FDB}"/>
              </a:ext>
            </a:extLst>
          </p:cNvPr>
          <p:cNvSpPr txBox="1"/>
          <p:nvPr/>
        </p:nvSpPr>
        <p:spPr>
          <a:xfrm>
            <a:off x="4275926" y="5745585"/>
            <a:ext cx="683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+16%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C3E75-3D18-B647-9956-AB341F0C030E}"/>
              </a:ext>
            </a:extLst>
          </p:cNvPr>
          <p:cNvSpPr txBox="1"/>
          <p:nvPr/>
        </p:nvSpPr>
        <p:spPr>
          <a:xfrm>
            <a:off x="6986253" y="5754245"/>
            <a:ext cx="540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-49%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3355F-99BE-F789-D16D-01326F0EFDC3}"/>
              </a:ext>
            </a:extLst>
          </p:cNvPr>
          <p:cNvSpPr txBox="1"/>
          <p:nvPr/>
        </p:nvSpPr>
        <p:spPr>
          <a:xfrm>
            <a:off x="9307421" y="5732727"/>
            <a:ext cx="540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-56%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A5BAF-99C2-5DCA-A9C2-64075F6B13D7}"/>
              </a:ext>
            </a:extLst>
          </p:cNvPr>
          <p:cNvSpPr txBox="1"/>
          <p:nvPr/>
        </p:nvSpPr>
        <p:spPr>
          <a:xfrm rot="5400000" flipH="1" flipV="1">
            <a:off x="10580007" y="2895388"/>
            <a:ext cx="78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GRPs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298618" y="6014342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29861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Note: 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MAT 21- Oct 2020 to Sept 2021, MAT 22- Oct 2021 to Sept 2022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70B7C5-EF9C-EE4E-02E1-02C7ADD65031}"/>
              </a:ext>
            </a:extLst>
          </p:cNvPr>
          <p:cNvSpPr txBox="1">
            <a:spLocks/>
          </p:cNvSpPr>
          <p:nvPr/>
        </p:nvSpPr>
        <p:spPr>
          <a:xfrm>
            <a:off x="4347275" y="6520069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ED1C24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Powered by Analytic-edge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953598-2F3E-C79A-BB40-F1B18BD93E11}"/>
              </a:ext>
            </a:extLst>
          </p:cNvPr>
          <p:cNvSpPr txBox="1"/>
          <p:nvPr/>
        </p:nvSpPr>
        <p:spPr>
          <a:xfrm>
            <a:off x="1405412" y="838200"/>
            <a:ext cx="961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/>
                <a:ea typeface="+mn-ea"/>
                <a:cs typeface="+mn-cs"/>
              </a:rPr>
              <a:t>Sparse execution over the time period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+mn-cs"/>
            </a:endParaRP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15F6A7A7-ACB7-341C-A22B-6EAF82F87A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330966"/>
              </p:ext>
            </p:extLst>
          </p:nvPr>
        </p:nvGraphicFramePr>
        <p:xfrm>
          <a:off x="838200" y="1133924"/>
          <a:ext cx="10515600" cy="41827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2241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DA9DABEA-B251-E510-0A07-3B6B7AC5B6E0}"/>
              </a:ext>
            </a:extLst>
          </p:cNvPr>
          <p:cNvSpPr txBox="1">
            <a:spLocks/>
          </p:cNvSpPr>
          <p:nvPr/>
        </p:nvSpPr>
        <p:spPr>
          <a:xfrm>
            <a:off x="4347275" y="6602669"/>
            <a:ext cx="3375212" cy="2553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>
              <a:defRPr lang="en-US" sz="1000" b="0" smtClean="0">
                <a:solidFill>
                  <a:srgbClr val="ED1C24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Powered by Analytic-edge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1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40B268-851C-949F-EF57-DF2929C8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0446A9-A309-AD91-6CB5-D3B63C5B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33202-CB25-9B7C-C3DA-3FADC7F6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© Analytic Edge Proprietary and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0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84209E-E86F-4D49-4A5E-E168C258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2F164F-295B-B2AE-8E25-34EB7B4E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solidFill>
                  <a:srgbClr val="FF0000"/>
                </a:solidFill>
                <a:latin typeface="+mn-lt"/>
              </a:rPr>
              <a:t>Active Baby - TV GRP’s vs Volume</a:t>
            </a:r>
            <a:endParaRPr lang="en-IN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23037BB-0D3E-99DA-4E49-CE5E312A8459}"/>
              </a:ext>
            </a:extLst>
          </p:cNvPr>
          <p:cNvSpPr txBox="1">
            <a:spLocks/>
          </p:cNvSpPr>
          <p:nvPr/>
        </p:nvSpPr>
        <p:spPr>
          <a:xfrm>
            <a:off x="4347275" y="6520069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71704C4-C59A-79E9-DA69-029ACD835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" r="2871" b="594"/>
          <a:stretch/>
        </p:blipFill>
        <p:spPr>
          <a:xfrm>
            <a:off x="1341100" y="1366891"/>
            <a:ext cx="9682394" cy="36670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58BED7-DB0E-CAD7-93C2-EF807CC6D0A3}"/>
              </a:ext>
            </a:extLst>
          </p:cNvPr>
          <p:cNvSpPr txBox="1"/>
          <p:nvPr/>
        </p:nvSpPr>
        <p:spPr>
          <a:xfrm rot="5400000" flipH="1" flipV="1">
            <a:off x="10698925" y="2687668"/>
            <a:ext cx="71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GRPs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BE4C96F-C493-39EA-1CA1-0B7092F1F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107657"/>
              </p:ext>
            </p:extLst>
          </p:nvPr>
        </p:nvGraphicFramePr>
        <p:xfrm>
          <a:off x="1474716" y="5201476"/>
          <a:ext cx="9548778" cy="8300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55138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516336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288346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500295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38656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38656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411351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34477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GRPs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CPP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19200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660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TV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725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2,478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5,099,078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14,596,070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7,034                     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5,890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F8F766-3BE0-8E85-E9A2-B35826C68799}"/>
              </a:ext>
            </a:extLst>
          </p:cNvPr>
          <p:cNvSpPr txBox="1">
            <a:spLocks/>
          </p:cNvSpPr>
          <p:nvPr/>
        </p:nvSpPr>
        <p:spPr>
          <a:xfrm>
            <a:off x="298618" y="6014342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536F3A5A-4FA0-7BBA-AE38-5FEE70BD512C}"/>
              </a:ext>
            </a:extLst>
          </p:cNvPr>
          <p:cNvSpPr txBox="1">
            <a:spLocks/>
          </p:cNvSpPr>
          <p:nvPr/>
        </p:nvSpPr>
        <p:spPr>
          <a:xfrm>
            <a:off x="29861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sz="1000" b="0" dirty="0"/>
              <a:t>MAT 21- Oct 2020 to Sept 2021, MAT 22- Oct 2021 to Sept 2022</a:t>
            </a: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C4E218E5-59A6-5C56-F4E9-AD5CB36E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069" y="6602669"/>
            <a:ext cx="3375212" cy="255332"/>
          </a:xfrm>
        </p:spPr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6E8854-35B0-CDD1-D02D-5C06DA1917CF}"/>
              </a:ext>
            </a:extLst>
          </p:cNvPr>
          <p:cNvSpPr txBox="1"/>
          <p:nvPr/>
        </p:nvSpPr>
        <p:spPr>
          <a:xfrm>
            <a:off x="4003089" y="5745490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+242%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82D0B7-8E25-70C2-62B0-4F8BB748347A}"/>
              </a:ext>
            </a:extLst>
          </p:cNvPr>
          <p:cNvSpPr txBox="1"/>
          <p:nvPr/>
        </p:nvSpPr>
        <p:spPr>
          <a:xfrm>
            <a:off x="9372600" y="5745490"/>
            <a:ext cx="476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-16%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294FAF-9FEC-09E0-4E86-EE245E99EB7F}"/>
              </a:ext>
            </a:extLst>
          </p:cNvPr>
          <p:cNvSpPr txBox="1"/>
          <p:nvPr/>
        </p:nvSpPr>
        <p:spPr>
          <a:xfrm>
            <a:off x="6883400" y="5758190"/>
            <a:ext cx="476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+186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FE99AF-C49A-FF38-993B-BF0EE790C97D}"/>
              </a:ext>
            </a:extLst>
          </p:cNvPr>
          <p:cNvSpPr txBox="1"/>
          <p:nvPr/>
        </p:nvSpPr>
        <p:spPr>
          <a:xfrm>
            <a:off x="1413908" y="882460"/>
            <a:ext cx="6764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MAT 22 shows an increase in GRPs and Spends as compared to MAT 21</a:t>
            </a:r>
          </a:p>
        </p:txBody>
      </p:sp>
    </p:spTree>
    <p:extLst>
      <p:ext uri="{BB962C8B-B14F-4D97-AF65-F5344CB8AC3E}">
        <p14:creationId xmlns:p14="http://schemas.microsoft.com/office/powerpoint/2010/main" val="474878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405" y="172075"/>
            <a:ext cx="9613599" cy="781994"/>
          </a:xfrm>
        </p:spPr>
        <p:txBody>
          <a:bodyPr/>
          <a:lstStyle/>
          <a:p>
            <a:r>
              <a:rPr lang="en-IN" dirty="0"/>
              <a:t>New Born - </a:t>
            </a:r>
            <a:r>
              <a:rPr lang="en-IN" sz="2800" b="1" dirty="0">
                <a:solidFill>
                  <a:srgbClr val="FF0000"/>
                </a:solidFill>
                <a:latin typeface="+mn-lt"/>
              </a:rPr>
              <a:t>TV GRPs vs Volume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48286-5E9D-DD99-7968-AC42E1C92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70"/>
          <a:stretch/>
        </p:blipFill>
        <p:spPr>
          <a:xfrm>
            <a:off x="1050751" y="1139671"/>
            <a:ext cx="9782012" cy="414023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2E7456-075F-88CD-D02B-423828417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227609"/>
              </p:ext>
            </p:extLst>
          </p:nvPr>
        </p:nvGraphicFramePr>
        <p:xfrm>
          <a:off x="1246829" y="5334000"/>
          <a:ext cx="9511218" cy="6488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1947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699875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470528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187217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187217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187217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187217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19698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GRP’s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CPP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196989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22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TV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1,206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1,399 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10,743,487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5,532,895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8,905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3,956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F73440-0D32-B447-FEF3-4DE07D335FDB}"/>
              </a:ext>
            </a:extLst>
          </p:cNvPr>
          <p:cNvSpPr txBox="1"/>
          <p:nvPr/>
        </p:nvSpPr>
        <p:spPr>
          <a:xfrm>
            <a:off x="4275926" y="5745585"/>
            <a:ext cx="683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+16%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C3E75-3D18-B647-9956-AB341F0C030E}"/>
              </a:ext>
            </a:extLst>
          </p:cNvPr>
          <p:cNvSpPr txBox="1"/>
          <p:nvPr/>
        </p:nvSpPr>
        <p:spPr>
          <a:xfrm>
            <a:off x="6986253" y="5754245"/>
            <a:ext cx="540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-49%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13355F-99BE-F789-D16D-01326F0EFDC3}"/>
              </a:ext>
            </a:extLst>
          </p:cNvPr>
          <p:cNvSpPr txBox="1"/>
          <p:nvPr/>
        </p:nvSpPr>
        <p:spPr>
          <a:xfrm>
            <a:off x="9307421" y="5732727"/>
            <a:ext cx="540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-56%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A5BAF-99C2-5DCA-A9C2-64075F6B13D7}"/>
              </a:ext>
            </a:extLst>
          </p:cNvPr>
          <p:cNvSpPr txBox="1"/>
          <p:nvPr/>
        </p:nvSpPr>
        <p:spPr>
          <a:xfrm rot="5400000" flipH="1" flipV="1">
            <a:off x="10580007" y="2895388"/>
            <a:ext cx="78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GRPs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298618" y="6014342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29861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sz="1000" b="0" dirty="0"/>
              <a:t>MAT 21- Oct 2020 to Sept 2021, MAT 22- Oct 2021 to Sept 2022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470B7C5-EF9C-EE4E-02E1-02C7ADD65031}"/>
              </a:ext>
            </a:extLst>
          </p:cNvPr>
          <p:cNvSpPr txBox="1">
            <a:spLocks/>
          </p:cNvSpPr>
          <p:nvPr/>
        </p:nvSpPr>
        <p:spPr>
          <a:xfrm>
            <a:off x="4347275" y="6520069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953598-2F3E-C79A-BB40-F1B18BD93E11}"/>
              </a:ext>
            </a:extLst>
          </p:cNvPr>
          <p:cNvSpPr txBox="1"/>
          <p:nvPr/>
        </p:nvSpPr>
        <p:spPr>
          <a:xfrm>
            <a:off x="1405412" y="838200"/>
            <a:ext cx="961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Sparse execution over the time period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08936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 Care - </a:t>
            </a:r>
            <a:r>
              <a:rPr lang="en-IN" sz="2800" b="1" dirty="0">
                <a:solidFill>
                  <a:srgbClr val="FF0000"/>
                </a:solidFill>
                <a:latin typeface="+mn-lt"/>
              </a:rPr>
              <a:t>TV GRPs vs Volume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298618" y="6014342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29861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sz="1000" b="0" dirty="0"/>
              <a:t>MAT 21- Oct 2020 to Sept 2021, MAT 22- Oct 2021 to Sept 2022</a:t>
            </a:r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BB275DAB-1F1F-7F8A-F19E-C7C45B4DA1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273421"/>
              </p:ext>
            </p:extLst>
          </p:nvPr>
        </p:nvGraphicFramePr>
        <p:xfrm>
          <a:off x="777081" y="1120672"/>
          <a:ext cx="10515600" cy="4182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C2E2E0BE-C836-FD40-4E75-5639B273D116}"/>
              </a:ext>
            </a:extLst>
          </p:cNvPr>
          <p:cNvSpPr txBox="1">
            <a:spLocks/>
          </p:cNvSpPr>
          <p:nvPr/>
        </p:nvSpPr>
        <p:spPr>
          <a:xfrm>
            <a:off x="4347275" y="6626085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0866CF1-169C-25D9-7DF3-0FC6EB2C8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539500"/>
              </p:ext>
            </p:extLst>
          </p:nvPr>
        </p:nvGraphicFramePr>
        <p:xfrm>
          <a:off x="1180969" y="5280676"/>
          <a:ext cx="9511218" cy="7252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1947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699875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181090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476655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418945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955489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187217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3848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GRP’s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CPP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38489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482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TV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1,677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1,592,638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6,883,623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E4A3297-72EC-1D42-8DE9-1A40CAFFF102}"/>
              </a:ext>
            </a:extLst>
          </p:cNvPr>
          <p:cNvSpPr txBox="1"/>
          <p:nvPr/>
        </p:nvSpPr>
        <p:spPr>
          <a:xfrm>
            <a:off x="6893572" y="5741626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+332%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3B274-02A1-48D8-2066-2E9906586C64}"/>
              </a:ext>
            </a:extLst>
          </p:cNvPr>
          <p:cNvSpPr txBox="1"/>
          <p:nvPr/>
        </p:nvSpPr>
        <p:spPr>
          <a:xfrm>
            <a:off x="1347129" y="849975"/>
            <a:ext cx="743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Spending on TV has increased significantly in MAT 22</a:t>
            </a:r>
          </a:p>
        </p:txBody>
      </p:sp>
    </p:spTree>
    <p:extLst>
      <p:ext uri="{BB962C8B-B14F-4D97-AF65-F5344CB8AC3E}">
        <p14:creationId xmlns:p14="http://schemas.microsoft.com/office/powerpoint/2010/main" val="193722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Active Baby - </a:t>
            </a:r>
            <a:r>
              <a:rPr lang="en-IN" sz="2800" dirty="0"/>
              <a:t> </a:t>
            </a:r>
            <a:r>
              <a:rPr lang="en-IN" sz="2800" b="1" dirty="0">
                <a:latin typeface="+mn-lt"/>
              </a:rPr>
              <a:t>Video Impressions vs Volume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298618" y="6042289"/>
            <a:ext cx="11123083" cy="2647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29861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sz="1000" b="0" dirty="0"/>
              <a:t>MAT 21- Oct 2020 to Sept 2021, MAT 22- Oct 2021 to Sept 2022, CPM – Cost</a:t>
            </a:r>
            <a:r>
              <a:rPr lang="en-IN" b="0" dirty="0"/>
              <a:t>/MM Imps</a:t>
            </a:r>
            <a:endParaRPr lang="en-IN" sz="1000" b="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04844D1-9187-9BA5-31C3-09E7F2357926}"/>
              </a:ext>
            </a:extLst>
          </p:cNvPr>
          <p:cNvSpPr txBox="1">
            <a:spLocks/>
          </p:cNvSpPr>
          <p:nvPr/>
        </p:nvSpPr>
        <p:spPr>
          <a:xfrm>
            <a:off x="4347275" y="6520069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F57ECA1-10E0-762C-C53A-781951DA9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7"/>
          <a:stretch/>
        </p:blipFill>
        <p:spPr>
          <a:xfrm>
            <a:off x="1005681" y="1308366"/>
            <a:ext cx="9782012" cy="375113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0CF64E-0D60-6AD3-1D24-123F2E635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442585"/>
              </p:ext>
            </p:extLst>
          </p:nvPr>
        </p:nvGraphicFramePr>
        <p:xfrm>
          <a:off x="1051379" y="5174171"/>
          <a:ext cx="9782012" cy="661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7271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48273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305858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427556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07084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07084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3438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Video      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13,682,830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14,626,188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853,223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303,059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62,357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20,720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AE5C40-8094-FF35-34E5-6B137FF0264E}"/>
              </a:ext>
            </a:extLst>
          </p:cNvPr>
          <p:cNvSpPr txBox="1"/>
          <p:nvPr/>
        </p:nvSpPr>
        <p:spPr>
          <a:xfrm>
            <a:off x="4170570" y="5605011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+7%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FDA8D-610C-F32C-FA5C-FCB573399ADD}"/>
              </a:ext>
            </a:extLst>
          </p:cNvPr>
          <p:cNvSpPr txBox="1"/>
          <p:nvPr/>
        </p:nvSpPr>
        <p:spPr>
          <a:xfrm>
            <a:off x="6901070" y="5605790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-64%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26A9BF-F1C1-6671-AC8A-B73EA3EA7E55}"/>
              </a:ext>
            </a:extLst>
          </p:cNvPr>
          <p:cNvSpPr txBox="1"/>
          <p:nvPr/>
        </p:nvSpPr>
        <p:spPr>
          <a:xfrm>
            <a:off x="9360464" y="5570621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-67%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0ED26-A8A7-0144-5016-42404B640945}"/>
              </a:ext>
            </a:extLst>
          </p:cNvPr>
          <p:cNvSpPr txBox="1"/>
          <p:nvPr/>
        </p:nvSpPr>
        <p:spPr>
          <a:xfrm rot="16200000">
            <a:off x="10686865" y="2676793"/>
            <a:ext cx="64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IMPs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DB8E5E-7794-9316-16B1-620399926BCA}"/>
              </a:ext>
            </a:extLst>
          </p:cNvPr>
          <p:cNvSpPr txBox="1"/>
          <p:nvPr/>
        </p:nvSpPr>
        <p:spPr>
          <a:xfrm>
            <a:off x="1347129" y="849975"/>
            <a:ext cx="743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MAT 22 executions were maintained despite a 64% decrease in Video spending.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7985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Born Baby - </a:t>
            </a:r>
            <a:r>
              <a:rPr lang="en-IN" sz="2800" dirty="0"/>
              <a:t> </a:t>
            </a:r>
            <a:r>
              <a:rPr lang="en-IN" sz="2800" b="1" dirty="0">
                <a:latin typeface="+mn-lt"/>
              </a:rPr>
              <a:t>Video Impressions vs Volume</a:t>
            </a:r>
            <a:r>
              <a:rPr lang="en-IN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298618" y="6014342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29861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sz="1000" b="0" dirty="0"/>
              <a:t>MAT 21- Oct 2020 to Sept 2021, MAT 22- Oct 2021 to Sept 2022, CPM – Cost</a:t>
            </a:r>
            <a:r>
              <a:rPr lang="en-IN" b="0" dirty="0"/>
              <a:t>/MM Imps</a:t>
            </a:r>
            <a:endParaRPr lang="en-IN" sz="1000" b="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04844D1-9187-9BA5-31C3-09E7F2357926}"/>
              </a:ext>
            </a:extLst>
          </p:cNvPr>
          <p:cNvSpPr txBox="1">
            <a:spLocks/>
          </p:cNvSpPr>
          <p:nvPr/>
        </p:nvSpPr>
        <p:spPr>
          <a:xfrm>
            <a:off x="4347275" y="6520069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pic>
        <p:nvPicPr>
          <p:cNvPr id="13" name="Content Placeholder 6">
            <a:extLst>
              <a:ext uri="{FF2B5EF4-FFF2-40B4-BE49-F238E27FC236}">
                <a16:creationId xmlns:a16="http://schemas.microsoft.com/office/drawing/2014/main" id="{1B5A9FCC-EFFE-FC55-4008-9A5CCEBFC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03"/>
          <a:stretch/>
        </p:blipFill>
        <p:spPr>
          <a:xfrm>
            <a:off x="1172495" y="1219200"/>
            <a:ext cx="9865809" cy="3912546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2BDEDBF-3CF5-C483-1B7E-55B8F0B70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606457"/>
              </p:ext>
            </p:extLst>
          </p:nvPr>
        </p:nvGraphicFramePr>
        <p:xfrm>
          <a:off x="1256292" y="5172159"/>
          <a:ext cx="9782012" cy="7338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37271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748273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512396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221018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3339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33395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670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Video     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7,281,454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13,571,558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1,271,387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269,702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174,606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19,873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9BC78DB-0364-A5DF-B483-08B0720AE1FC}"/>
              </a:ext>
            </a:extLst>
          </p:cNvPr>
          <p:cNvSpPr txBox="1"/>
          <p:nvPr/>
        </p:nvSpPr>
        <p:spPr>
          <a:xfrm>
            <a:off x="4337383" y="5659339"/>
            <a:ext cx="58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00B050"/>
                </a:solidFill>
              </a:rPr>
              <a:t>+86%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0EC62F-1A48-3F51-382E-C81C16E3703C}"/>
              </a:ext>
            </a:extLst>
          </p:cNvPr>
          <p:cNvSpPr txBox="1"/>
          <p:nvPr/>
        </p:nvSpPr>
        <p:spPr>
          <a:xfrm>
            <a:off x="7169803" y="5658362"/>
            <a:ext cx="4868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-79%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33908E-2504-D3BF-A0C8-5C6F5146D5A7}"/>
              </a:ext>
            </a:extLst>
          </p:cNvPr>
          <p:cNvSpPr txBox="1"/>
          <p:nvPr/>
        </p:nvSpPr>
        <p:spPr>
          <a:xfrm>
            <a:off x="9584762" y="5658363"/>
            <a:ext cx="589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-89%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A3F5EE-BE25-57B3-9F96-98402672444E}"/>
              </a:ext>
            </a:extLst>
          </p:cNvPr>
          <p:cNvSpPr txBox="1"/>
          <p:nvPr/>
        </p:nvSpPr>
        <p:spPr>
          <a:xfrm rot="16200000">
            <a:off x="10891778" y="2471458"/>
            <a:ext cx="64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IMPs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9B48AC-CC0A-85D8-9CD3-C93058058DD7}"/>
              </a:ext>
            </a:extLst>
          </p:cNvPr>
          <p:cNvSpPr txBox="1"/>
          <p:nvPr/>
        </p:nvSpPr>
        <p:spPr>
          <a:xfrm>
            <a:off x="1453150" y="903344"/>
            <a:ext cx="8131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MAT 22 executions were increased despite a 79% decrease in their spending.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7853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A20F1-CABF-71B6-6BB2-2CDCA468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A387A2-9D90-A87B-2DE9-3346F380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 Care - </a:t>
            </a:r>
            <a:r>
              <a:rPr lang="en-IN" sz="2800" dirty="0">
                <a:solidFill>
                  <a:srgbClr val="FF0000"/>
                </a:solidFill>
                <a:latin typeface="+mn-lt"/>
              </a:rPr>
              <a:t>Video</a:t>
            </a:r>
            <a:r>
              <a:rPr lang="en-IN" sz="2800" b="1" dirty="0">
                <a:solidFill>
                  <a:srgbClr val="FF0000"/>
                </a:solidFill>
                <a:latin typeface="+mn-lt"/>
              </a:rPr>
              <a:t> Imps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08A42-972D-F82A-03BD-0511A499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© Analytic Edge Proprietary and Confidential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A40D5461-078B-D589-65CA-0BA6D3171864}"/>
              </a:ext>
            </a:extLst>
          </p:cNvPr>
          <p:cNvSpPr txBox="1">
            <a:spLocks/>
          </p:cNvSpPr>
          <p:nvPr/>
        </p:nvSpPr>
        <p:spPr>
          <a:xfrm>
            <a:off x="298618" y="6014342"/>
            <a:ext cx="11123083" cy="294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0" dirty="0">
                <a:solidFill>
                  <a:prstClr val="black"/>
                </a:solidFill>
                <a:latin typeface="Arial"/>
              </a:rPr>
              <a:t>Source: KCC Media data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76799A-7180-9BA6-7924-65036FF4E859}"/>
              </a:ext>
            </a:extLst>
          </p:cNvPr>
          <p:cNvSpPr txBox="1">
            <a:spLocks/>
          </p:cNvSpPr>
          <p:nvPr/>
        </p:nvSpPr>
        <p:spPr>
          <a:xfrm>
            <a:off x="298618" y="6201457"/>
            <a:ext cx="11123083" cy="401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6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7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54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36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18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prstClr val="black"/>
                </a:solidFill>
                <a:latin typeface="Arial"/>
              </a:rPr>
              <a:t>Note: </a:t>
            </a:r>
            <a:r>
              <a:rPr lang="en-IN" sz="1000" b="0" dirty="0"/>
              <a:t>MAT 21- Oct 2020 to Sept 2021, MAT 22- Oct 2021 to Sept 2022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04844D1-9187-9BA5-31C3-09E7F2357926}"/>
              </a:ext>
            </a:extLst>
          </p:cNvPr>
          <p:cNvSpPr txBox="1">
            <a:spLocks/>
          </p:cNvSpPr>
          <p:nvPr/>
        </p:nvSpPr>
        <p:spPr>
          <a:xfrm>
            <a:off x="4347275" y="6520069"/>
            <a:ext cx="3375212" cy="3379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lang="en-US" sz="1000" b="0" kern="1200" smtClean="0">
                <a:solidFill>
                  <a:srgbClr val="ED1C2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Powered by Analytic-edge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45D946A1-B455-4604-CAC9-5FA9D4E685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3559128"/>
              </p:ext>
            </p:extLst>
          </p:nvPr>
        </p:nvGraphicFramePr>
        <p:xfrm>
          <a:off x="690055" y="1295400"/>
          <a:ext cx="10515600" cy="3654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AA008B5-10D7-F92B-F4D6-9BB15ACD9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888646"/>
              </p:ext>
            </p:extLst>
          </p:nvPr>
        </p:nvGraphicFramePr>
        <p:xfrm>
          <a:off x="1181608" y="5082817"/>
          <a:ext cx="9511218" cy="784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1947">
                  <a:extLst>
                    <a:ext uri="{9D8B030D-6E8A-4147-A177-3AD203B41FA5}">
                      <a16:colId xmlns:a16="http://schemas.microsoft.com/office/drawing/2014/main" val="2870724920"/>
                    </a:ext>
                  </a:extLst>
                </a:gridCol>
                <a:gridCol w="1699875">
                  <a:extLst>
                    <a:ext uri="{9D8B030D-6E8A-4147-A177-3AD203B41FA5}">
                      <a16:colId xmlns:a16="http://schemas.microsoft.com/office/drawing/2014/main" val="1453096352"/>
                    </a:ext>
                  </a:extLst>
                </a:gridCol>
                <a:gridCol w="1470528">
                  <a:extLst>
                    <a:ext uri="{9D8B030D-6E8A-4147-A177-3AD203B41FA5}">
                      <a16:colId xmlns:a16="http://schemas.microsoft.com/office/drawing/2014/main" val="62901732"/>
                    </a:ext>
                  </a:extLst>
                </a:gridCol>
                <a:gridCol w="1187217">
                  <a:extLst>
                    <a:ext uri="{9D8B030D-6E8A-4147-A177-3AD203B41FA5}">
                      <a16:colId xmlns:a16="http://schemas.microsoft.com/office/drawing/2014/main" val="1551292444"/>
                    </a:ext>
                  </a:extLst>
                </a:gridCol>
                <a:gridCol w="1187217">
                  <a:extLst>
                    <a:ext uri="{9D8B030D-6E8A-4147-A177-3AD203B41FA5}">
                      <a16:colId xmlns:a16="http://schemas.microsoft.com/office/drawing/2014/main" val="388901539"/>
                    </a:ext>
                  </a:extLst>
                </a:gridCol>
                <a:gridCol w="1187217">
                  <a:extLst>
                    <a:ext uri="{9D8B030D-6E8A-4147-A177-3AD203B41FA5}">
                      <a16:colId xmlns:a16="http://schemas.microsoft.com/office/drawing/2014/main" val="3366003687"/>
                    </a:ext>
                  </a:extLst>
                </a:gridCol>
                <a:gridCol w="1187217">
                  <a:extLst>
                    <a:ext uri="{9D8B030D-6E8A-4147-A177-3AD203B41FA5}">
                      <a16:colId xmlns:a16="http://schemas.microsoft.com/office/drawing/2014/main" val="627959303"/>
                    </a:ext>
                  </a:extLst>
                </a:gridCol>
              </a:tblGrid>
              <a:tr h="25799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Platform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Impressions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Spends(ZAR)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CPP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142029"/>
                  </a:ext>
                </a:extLst>
              </a:tr>
              <a:tr h="257995">
                <a:tc vMerge="1">
                  <a:txBody>
                    <a:bodyPr/>
                    <a:lstStyle/>
                    <a:p>
                      <a:pPr algn="ctr" rtl="0" fontAlgn="ctr"/>
                      <a:endParaRPr lang="en-IN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21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MAT 22</a:t>
                      </a:r>
                    </a:p>
                  </a:txBody>
                  <a:tcPr marL="0" marR="0" marT="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209649"/>
                  </a:ext>
                </a:extLst>
              </a:tr>
              <a:tr h="26859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Video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13,571,558   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269,702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19,873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140228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195D81-E788-6D98-608E-BCD6666FEFB1}"/>
              </a:ext>
            </a:extLst>
          </p:cNvPr>
          <p:cNvSpPr txBox="1"/>
          <p:nvPr/>
        </p:nvSpPr>
        <p:spPr>
          <a:xfrm>
            <a:off x="1373637" y="823827"/>
            <a:ext cx="6119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Extra care video execution only during MAT 22</a:t>
            </a:r>
          </a:p>
        </p:txBody>
      </p:sp>
    </p:spTree>
    <p:extLst>
      <p:ext uri="{BB962C8B-B14F-4D97-AF65-F5344CB8AC3E}">
        <p14:creationId xmlns:p14="http://schemas.microsoft.com/office/powerpoint/2010/main" val="411814707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">
  <a:themeElements>
    <a:clrScheme name="Custom 18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D1C24"/>
      </a:accent1>
      <a:accent2>
        <a:srgbClr val="00B0F0"/>
      </a:accent2>
      <a:accent3>
        <a:srgbClr val="7F7F7F"/>
      </a:accent3>
      <a:accent4>
        <a:srgbClr val="F51754"/>
      </a:accent4>
      <a:accent5>
        <a:srgbClr val="E36C09"/>
      </a:accent5>
      <a:accent6>
        <a:srgbClr val="800080"/>
      </a:accent6>
      <a:hlink>
        <a:srgbClr val="0000FF"/>
      </a:hlink>
      <a:folHlink>
        <a:srgbClr val="111111"/>
      </a:folHlink>
    </a:clrScheme>
    <a:fontScheme name="Custom 89">
      <a:majorFont>
        <a:latin typeface="Bahnschrift"/>
        <a:ea typeface=""/>
        <a:cs typeface=""/>
      </a:majorFont>
      <a:minorFont>
        <a:latin typeface="Bahn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15236</TotalTime>
  <Words>1603</Words>
  <Application>Microsoft Office PowerPoint</Application>
  <PresentationFormat>Custom</PresentationFormat>
  <Paragraphs>501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Bahnschrift</vt:lpstr>
      <vt:lpstr>Calibri</vt:lpstr>
      <vt:lpstr>Master Slide</vt:lpstr>
      <vt:lpstr>PowerPoint Presentation</vt:lpstr>
      <vt:lpstr>Spend Summary by Platform</vt:lpstr>
      <vt:lpstr>PowerPoint Presentation</vt:lpstr>
      <vt:lpstr>Active Baby - TV GRP’s vs Volume</vt:lpstr>
      <vt:lpstr>New Born - TV GRPs vs Volume</vt:lpstr>
      <vt:lpstr>Extra Care - TV GRPs vs Volume</vt:lpstr>
      <vt:lpstr>Active Baby -  Video Impressions vs Volume </vt:lpstr>
      <vt:lpstr>New Born Baby -  Video Impressions vs Volume </vt:lpstr>
      <vt:lpstr>Extra Care - Video Imps</vt:lpstr>
      <vt:lpstr>Active Baby -  FB (Paid Social) Impressions vs Volume </vt:lpstr>
      <vt:lpstr>New Born Baby -  FB (Paid Social) Impressions vs Volume </vt:lpstr>
      <vt:lpstr>Extra Care – FB (Paid Social) Imps</vt:lpstr>
      <vt:lpstr>PowerPoint Presentation</vt:lpstr>
      <vt:lpstr>New Born – Display Impressions vs Volume</vt:lpstr>
      <vt:lpstr>Extra Care – Display Imps</vt:lpstr>
      <vt:lpstr>Active Baby -  Search Impressions vs Volume </vt:lpstr>
      <vt:lpstr>New Born- Search Impressions vs Volume </vt:lpstr>
      <vt:lpstr>Extra Care – Search Imps</vt:lpstr>
      <vt:lpstr>Total Huggies</vt:lpstr>
      <vt:lpstr>Total Huggies - TV GRPs vs Volume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sekarsubramanian@analytic-edge.com</dc:creator>
  <cp:lastModifiedBy>Kavya Bhat</cp:lastModifiedBy>
  <cp:revision>820</cp:revision>
  <dcterms:created xsi:type="dcterms:W3CDTF">2016-09-27T16:14:17Z</dcterms:created>
  <dcterms:modified xsi:type="dcterms:W3CDTF">2023-02-17T11:31:58Z</dcterms:modified>
</cp:coreProperties>
</file>