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2.xml" ContentType="application/vnd.openxmlformats-officedocument.drawingml.chart+xml"/>
  <Override PartName="/ppt/notesSlides/notesSlide9.xml" ContentType="application/vnd.openxmlformats-officedocument.presentationml.notesSlide+xml"/>
  <Override PartName="/ppt/charts/chart3.xml" ContentType="application/vnd.openxmlformats-officedocument.drawingml.chart+xml"/>
  <Override PartName="/ppt/notesSlides/notesSlide10.xml" ContentType="application/vnd.openxmlformats-officedocument.presentationml.notesSlide+xml"/>
  <Override PartName="/ppt/charts/chart4.xml" ContentType="application/vnd.openxmlformats-officedocument.drawingml.chart+xml"/>
  <Override PartName="/ppt/notesSlides/notesSlide11.xml" ContentType="application/vnd.openxmlformats-officedocument.presentationml.notesSlide+xml"/>
  <Override PartName="/ppt/charts/chart5.xml" ContentType="application/vnd.openxmlformats-officedocument.drawingml.chart+xml"/>
  <Override PartName="/ppt/notesSlides/notesSlide12.xml" ContentType="application/vnd.openxmlformats-officedocument.presentationml.notesSlide+xml"/>
  <Override PartName="/ppt/charts/chart6.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3.xml" ContentType="application/vnd.openxmlformats-officedocument.presentationml.notesSlide+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notesSlides/notesSlide14.xml" ContentType="application/vnd.openxmlformats-officedocument.presentationml.notesSlide+xml"/>
  <Override PartName="/ppt/charts/chart10.xml" ContentType="application/vnd.openxmlformats-officedocument.drawingml.chart+xml"/>
  <Override PartName="/ppt/charts/style2.xml" ContentType="application/vnd.ms-office.chartstyle+xml"/>
  <Override PartName="/ppt/charts/colors2.xml" ContentType="application/vnd.ms-office.chartcolorstyle+xml"/>
  <Override PartName="/ppt/charts/chart11.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5.xml" ContentType="application/vnd.openxmlformats-officedocument.presentationml.notesSlide+xml"/>
  <Override PartName="/ppt/charts/chart12.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6.xml" ContentType="application/vnd.openxmlformats-officedocument.presentationml.notesSlide+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notesSlides/notesSlide17.xml" ContentType="application/vnd.openxmlformats-officedocument.presentationml.notesSlide+xml"/>
  <Override PartName="/ppt/charts/chart16.xml" ContentType="application/vnd.openxmlformats-officedocument.drawingml.chart+xml"/>
  <Override PartName="/ppt/charts/style5.xml" ContentType="application/vnd.ms-office.chartstyle+xml"/>
  <Override PartName="/ppt/charts/colors5.xml" ContentType="application/vnd.ms-office.chartcolorstyle+xml"/>
  <Override PartName="/ppt/charts/chart17.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8.xml" ContentType="application/vnd.openxmlformats-officedocument.presentationml.notesSlide+xml"/>
  <Override PartName="/ppt/charts/chart18.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9.xml" ContentType="application/vnd.openxmlformats-officedocument.presentationml.notesSlide+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notesSlides/notesSlide20.xml" ContentType="application/vnd.openxmlformats-officedocument.presentationml.notesSlide+xml"/>
  <Override PartName="/ppt/charts/chart22.xml" ContentType="application/vnd.openxmlformats-officedocument.drawingml.chart+xml"/>
  <Override PartName="/ppt/charts/style8.xml" ContentType="application/vnd.ms-office.chartstyle+xml"/>
  <Override PartName="/ppt/charts/colors8.xml" ContentType="application/vnd.ms-office.chartcolorstyle+xml"/>
  <Override PartName="/ppt/charts/chart23.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21.xml" ContentType="application/vnd.openxmlformats-officedocument.presentationml.notesSlide+xml"/>
  <Override PartName="/ppt/charts/chart24.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22.xml" ContentType="application/vnd.openxmlformats-officedocument.presentationml.notesSlide+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notesSlides/notesSlide23.xml" ContentType="application/vnd.openxmlformats-officedocument.presentationml.notesSlide+xml"/>
  <Override PartName="/ppt/charts/chart28.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rts/chart29.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30.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31.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32.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33.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34.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35.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36.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37.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38.xml" ContentType="application/vnd.openxmlformats-officedocument.drawingml.chart+xml"/>
  <Override PartName="/ppt/charts/style21.xml" ContentType="application/vnd.ms-office.chartstyle+xml"/>
  <Override PartName="/ppt/charts/colors2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8" r:id="rId2"/>
  </p:sldMasterIdLst>
  <p:notesMasterIdLst>
    <p:notesMasterId r:id="rId32"/>
  </p:notesMasterIdLst>
  <p:sldIdLst>
    <p:sldId id="829" r:id="rId3"/>
    <p:sldId id="833" r:id="rId4"/>
    <p:sldId id="834" r:id="rId5"/>
    <p:sldId id="835" r:id="rId6"/>
    <p:sldId id="870" r:id="rId7"/>
    <p:sldId id="836" r:id="rId8"/>
    <p:sldId id="838" r:id="rId9"/>
    <p:sldId id="866" r:id="rId10"/>
    <p:sldId id="840" r:id="rId11"/>
    <p:sldId id="872" r:id="rId12"/>
    <p:sldId id="841" r:id="rId13"/>
    <p:sldId id="842" r:id="rId14"/>
    <p:sldId id="843" r:id="rId15"/>
    <p:sldId id="844" r:id="rId16"/>
    <p:sldId id="846" r:id="rId17"/>
    <p:sldId id="863" r:id="rId18"/>
    <p:sldId id="847" r:id="rId19"/>
    <p:sldId id="859" r:id="rId20"/>
    <p:sldId id="862" r:id="rId21"/>
    <p:sldId id="860" r:id="rId22"/>
    <p:sldId id="848" r:id="rId23"/>
    <p:sldId id="865" r:id="rId24"/>
    <p:sldId id="874" r:id="rId25"/>
    <p:sldId id="850" r:id="rId26"/>
    <p:sldId id="875" r:id="rId27"/>
    <p:sldId id="876" r:id="rId28"/>
    <p:sldId id="852" r:id="rId29"/>
    <p:sldId id="854" r:id="rId30"/>
    <p:sldId id="871" r:id="rId31"/>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96" userDrawn="1">
          <p15:clr>
            <a:srgbClr val="A4A3A4"/>
          </p15:clr>
        </p15:guide>
        <p15:guide id="2" pos="182" userDrawn="1">
          <p15:clr>
            <a:srgbClr val="A4A3A4"/>
          </p15:clr>
        </p15:guide>
        <p15:guide id="3" pos="5448" userDrawn="1">
          <p15:clr>
            <a:srgbClr val="A4A3A4"/>
          </p15:clr>
        </p15:guide>
        <p15:guide id="4" orient="horz" pos="3840" userDrawn="1">
          <p15:clr>
            <a:srgbClr val="A4A3A4"/>
          </p15:clr>
        </p15:guide>
        <p15:guide id="5" orient="horz" pos="3528" userDrawn="1">
          <p15:clr>
            <a:srgbClr val="A4A3A4"/>
          </p15:clr>
        </p15:guide>
        <p15:guide id="7" orient="horz" pos="768" userDrawn="1">
          <p15:clr>
            <a:srgbClr val="A4A3A4"/>
          </p15:clr>
        </p15:guide>
        <p15:guide id="8" orient="horz" pos="124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ren Shah" initials="BS" lastIdx="85" clrIdx="0"/>
  <p:cmAuthor id="2" name="Santosh Nair" initials="SN" lastIdx="4" clrIdx="1">
    <p:extLst>
      <p:ext uri="{19B8F6BF-5375-455C-9EA6-DF929625EA0E}">
        <p15:presenceInfo xmlns:p15="http://schemas.microsoft.com/office/powerpoint/2012/main" userId="Santosh Nair" providerId="None"/>
      </p:ext>
    </p:extLst>
  </p:cmAuthor>
  <p:cmAuthor id="3" name="RupaMazumdar" initials="R" lastIdx="10" clrIdx="2">
    <p:extLst>
      <p:ext uri="{19B8F6BF-5375-455C-9EA6-DF929625EA0E}">
        <p15:presenceInfo xmlns:p15="http://schemas.microsoft.com/office/powerpoint/2012/main" userId="RupaMazumdar" providerId="None"/>
      </p:ext>
    </p:extLst>
  </p:cmAuthor>
  <p:cmAuthor id="4" name="PriyankaSingh" initials="P" lastIdx="12" clrIdx="3">
    <p:extLst>
      <p:ext uri="{19B8F6BF-5375-455C-9EA6-DF929625EA0E}">
        <p15:presenceInfo xmlns:p15="http://schemas.microsoft.com/office/powerpoint/2012/main" userId="PriyankaSing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0D44"/>
    <a:srgbClr val="E457C7"/>
    <a:srgbClr val="FFE1E1"/>
    <a:srgbClr val="4BAEEF"/>
    <a:srgbClr val="FCD7D3"/>
    <a:srgbClr val="FEEFED"/>
    <a:srgbClr val="EE3523"/>
    <a:srgbClr val="C00000"/>
    <a:srgbClr val="F8AEA7"/>
    <a:srgbClr val="973C4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662" autoAdjust="0"/>
    <p:restoredTop sz="87853" autoAdjust="0"/>
  </p:normalViewPr>
  <p:slideViewPr>
    <p:cSldViewPr snapToGrid="0">
      <p:cViewPr varScale="1">
        <p:scale>
          <a:sx n="75" d="100"/>
          <a:sy n="75" d="100"/>
        </p:scale>
        <p:origin x="1638" y="54"/>
      </p:cViewPr>
      <p:guideLst>
        <p:guide orient="horz" pos="3696"/>
        <p:guide pos="182"/>
        <p:guide pos="5448"/>
        <p:guide orient="horz" pos="3840"/>
        <p:guide orient="horz" pos="3528"/>
        <p:guide orient="horz" pos="768"/>
        <p:guide orient="horz" pos="1248"/>
      </p:guideLst>
    </p:cSldViewPr>
  </p:slideViewPr>
  <p:outlineViewPr>
    <p:cViewPr>
      <p:scale>
        <a:sx n="33" d="100"/>
        <a:sy n="33" d="100"/>
      </p:scale>
      <p:origin x="0" y="0"/>
    </p:cViewPr>
  </p:outlineViewPr>
  <p:notesTextViewPr>
    <p:cViewPr>
      <p:scale>
        <a:sx n="75" d="100"/>
        <a:sy n="75" d="100"/>
      </p:scale>
      <p:origin x="0" y="0"/>
    </p:cViewPr>
  </p:notesTextViewPr>
  <p:sorterViewPr>
    <p:cViewPr varScale="1">
      <p:scale>
        <a:sx n="1" d="1"/>
        <a:sy n="1" d="1"/>
      </p:scale>
      <p:origin x="0" y="0"/>
    </p:cViewPr>
  </p:sorterViewPr>
  <p:notesViewPr>
    <p:cSldViewPr snapToGrid="0">
      <p:cViewPr varScale="1">
        <p:scale>
          <a:sx n="80" d="100"/>
          <a:sy n="80" d="100"/>
        </p:scale>
        <p:origin x="2304"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2.xml"/><Relationship Id="rId1" Type="http://schemas.microsoft.com/office/2011/relationships/chartStyle" Target="style2.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3.xml"/><Relationship Id="rId1" Type="http://schemas.microsoft.com/office/2011/relationships/chartStyle" Target="style3.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4.xml"/><Relationship Id="rId1" Type="http://schemas.microsoft.com/office/2011/relationships/chartStyle" Target="style4.xml"/></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5.xml"/><Relationship Id="rId1" Type="http://schemas.microsoft.com/office/2011/relationships/chartStyle" Target="style5.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6.xml"/><Relationship Id="rId1" Type="http://schemas.microsoft.com/office/2011/relationships/chartStyle" Target="style6.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7.xml"/><Relationship Id="rId1" Type="http://schemas.microsoft.com/office/2011/relationships/chartStyle" Target="style7.xml"/></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8.xml"/><Relationship Id="rId1" Type="http://schemas.microsoft.com/office/2011/relationships/chartStyle" Target="style8.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9.xml"/><Relationship Id="rId1" Type="http://schemas.microsoft.com/office/2011/relationships/chartStyle" Target="style9.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10.xml"/><Relationship Id="rId1" Type="http://schemas.microsoft.com/office/2011/relationships/chartStyle" Target="style10.xml"/></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8.xml.rels><?xml version="1.0" encoding="UTF-8" standalone="yes"?>
<Relationships xmlns="http://schemas.openxmlformats.org/package/2006/relationships"><Relationship Id="rId3" Type="http://schemas.openxmlformats.org/officeDocument/2006/relationships/package" Target="../embeddings/Microsoft_Excel_Worksheet28.xlsx"/><Relationship Id="rId2" Type="http://schemas.microsoft.com/office/2011/relationships/chartColorStyle" Target="colors11.xml"/><Relationship Id="rId1" Type="http://schemas.microsoft.com/office/2011/relationships/chartStyle" Target="style11.xml"/></Relationships>
</file>

<file path=ppt/charts/_rels/chart29.xml.rels><?xml version="1.0" encoding="UTF-8" standalone="yes"?>
<Relationships xmlns="http://schemas.openxmlformats.org/package/2006/relationships"><Relationship Id="rId3" Type="http://schemas.openxmlformats.org/officeDocument/2006/relationships/package" Target="../embeddings/Microsoft_Excel_Worksheet29.xlsx"/><Relationship Id="rId2" Type="http://schemas.microsoft.com/office/2011/relationships/chartColorStyle" Target="colors12.xml"/><Relationship Id="rId1" Type="http://schemas.microsoft.com/office/2011/relationships/chartStyle" Target="style12.xml"/></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30.xml.rels><?xml version="1.0" encoding="UTF-8" standalone="yes"?>
<Relationships xmlns="http://schemas.openxmlformats.org/package/2006/relationships"><Relationship Id="rId3" Type="http://schemas.openxmlformats.org/officeDocument/2006/relationships/package" Target="../embeddings/Microsoft_Excel_Worksheet30.xlsx"/><Relationship Id="rId2" Type="http://schemas.microsoft.com/office/2011/relationships/chartColorStyle" Target="colors13.xml"/><Relationship Id="rId1" Type="http://schemas.microsoft.com/office/2011/relationships/chartStyle" Target="style13.xml"/></Relationships>
</file>

<file path=ppt/charts/_rels/chart31.xml.rels><?xml version="1.0" encoding="UTF-8" standalone="yes"?>
<Relationships xmlns="http://schemas.openxmlformats.org/package/2006/relationships"><Relationship Id="rId3" Type="http://schemas.openxmlformats.org/officeDocument/2006/relationships/package" Target="../embeddings/Microsoft_Excel_Worksheet31.xlsx"/><Relationship Id="rId2" Type="http://schemas.microsoft.com/office/2011/relationships/chartColorStyle" Target="colors14.xml"/><Relationship Id="rId1" Type="http://schemas.microsoft.com/office/2011/relationships/chartStyle" Target="style14.xml"/></Relationships>
</file>

<file path=ppt/charts/_rels/chart32.xml.rels><?xml version="1.0" encoding="UTF-8" standalone="yes"?>
<Relationships xmlns="http://schemas.openxmlformats.org/package/2006/relationships"><Relationship Id="rId3" Type="http://schemas.openxmlformats.org/officeDocument/2006/relationships/package" Target="../embeddings/Microsoft_Excel_Worksheet32.xlsx"/><Relationship Id="rId2" Type="http://schemas.microsoft.com/office/2011/relationships/chartColorStyle" Target="colors15.xml"/><Relationship Id="rId1" Type="http://schemas.microsoft.com/office/2011/relationships/chartStyle" Target="style15.xml"/></Relationships>
</file>

<file path=ppt/charts/_rels/chart33.xml.rels><?xml version="1.0" encoding="UTF-8" standalone="yes"?>
<Relationships xmlns="http://schemas.openxmlformats.org/package/2006/relationships"><Relationship Id="rId3" Type="http://schemas.openxmlformats.org/officeDocument/2006/relationships/package" Target="../embeddings/Microsoft_Excel_Worksheet33.xlsx"/><Relationship Id="rId2" Type="http://schemas.microsoft.com/office/2011/relationships/chartColorStyle" Target="colors16.xml"/><Relationship Id="rId1" Type="http://schemas.microsoft.com/office/2011/relationships/chartStyle" Target="style16.xml"/></Relationships>
</file>

<file path=ppt/charts/_rels/chart34.xml.rels><?xml version="1.0" encoding="UTF-8" standalone="yes"?>
<Relationships xmlns="http://schemas.openxmlformats.org/package/2006/relationships"><Relationship Id="rId3" Type="http://schemas.openxmlformats.org/officeDocument/2006/relationships/package" Target="../embeddings/Microsoft_Excel_Worksheet34.xlsx"/><Relationship Id="rId2" Type="http://schemas.microsoft.com/office/2011/relationships/chartColorStyle" Target="colors17.xml"/><Relationship Id="rId1" Type="http://schemas.microsoft.com/office/2011/relationships/chartStyle" Target="style17.xml"/></Relationships>
</file>

<file path=ppt/charts/_rels/chart35.xml.rels><?xml version="1.0" encoding="UTF-8" standalone="yes"?>
<Relationships xmlns="http://schemas.openxmlformats.org/package/2006/relationships"><Relationship Id="rId3" Type="http://schemas.openxmlformats.org/officeDocument/2006/relationships/package" Target="../embeddings/Microsoft_Excel_Worksheet35.xlsx"/><Relationship Id="rId2" Type="http://schemas.microsoft.com/office/2011/relationships/chartColorStyle" Target="colors18.xml"/><Relationship Id="rId1" Type="http://schemas.microsoft.com/office/2011/relationships/chartStyle" Target="style18.xml"/></Relationships>
</file>

<file path=ppt/charts/_rels/chart36.xml.rels><?xml version="1.0" encoding="UTF-8" standalone="yes"?>
<Relationships xmlns="http://schemas.openxmlformats.org/package/2006/relationships"><Relationship Id="rId3" Type="http://schemas.openxmlformats.org/officeDocument/2006/relationships/package" Target="../embeddings/Microsoft_Excel_Worksheet36.xlsx"/><Relationship Id="rId2" Type="http://schemas.microsoft.com/office/2011/relationships/chartColorStyle" Target="colors19.xml"/><Relationship Id="rId1" Type="http://schemas.microsoft.com/office/2011/relationships/chartStyle" Target="style19.xml"/></Relationships>
</file>

<file path=ppt/charts/_rels/chart37.xml.rels><?xml version="1.0" encoding="UTF-8" standalone="yes"?>
<Relationships xmlns="http://schemas.openxmlformats.org/package/2006/relationships"><Relationship Id="rId3" Type="http://schemas.openxmlformats.org/officeDocument/2006/relationships/package" Target="../embeddings/Microsoft_Excel_Worksheet37.xlsx"/><Relationship Id="rId2" Type="http://schemas.microsoft.com/office/2011/relationships/chartColorStyle" Target="colors20.xml"/><Relationship Id="rId1" Type="http://schemas.microsoft.com/office/2011/relationships/chartStyle" Target="style20.xml"/></Relationships>
</file>

<file path=ppt/charts/_rels/chart38.xml.rels><?xml version="1.0" encoding="UTF-8" standalone="yes"?>
<Relationships xmlns="http://schemas.openxmlformats.org/package/2006/relationships"><Relationship Id="rId3" Type="http://schemas.openxmlformats.org/officeDocument/2006/relationships/package" Target="../embeddings/Microsoft_Excel_Worksheet38.xlsx"/><Relationship Id="rId2" Type="http://schemas.microsoft.com/office/2011/relationships/chartColorStyle" Target="colors21.xml"/><Relationship Id="rId1" Type="http://schemas.microsoft.com/office/2011/relationships/chartStyle" Target="style21.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1.xml"/><Relationship Id="rId1" Type="http://schemas.microsoft.com/office/2011/relationships/chartStyle" Target="style1.xml"/></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8.8622700442987618E-2"/>
          <c:y val="0.1096475199702359"/>
          <c:w val="0.90232752580135633"/>
          <c:h val="0.7220721568746441"/>
        </c:manualLayout>
      </c:layout>
      <c:barChart>
        <c:barDir val="col"/>
        <c:grouping val="stacked"/>
        <c:varyColors val="0"/>
        <c:ser>
          <c:idx val="0"/>
          <c:order val="0"/>
          <c:tx>
            <c:strRef>
              <c:f>Sheet1!$A$2</c:f>
              <c:strCache>
                <c:ptCount val="1"/>
                <c:pt idx="0">
                  <c:v>Trade</c:v>
                </c:pt>
              </c:strCache>
            </c:strRef>
          </c:tx>
          <c:spPr>
            <a:solidFill>
              <a:srgbClr val="97172E"/>
            </a:solidFill>
            <a:ln>
              <a:solidFill>
                <a:schemeClr val="bg1"/>
              </a:solidFill>
            </a:ln>
          </c:spPr>
          <c:invertIfNegative val="0"/>
          <c:dLbls>
            <c:numFmt formatCode="#,##0.0" sourceLinked="0"/>
            <c:spPr>
              <a:noFill/>
              <a:ln>
                <a:noFill/>
              </a:ln>
              <a:effectLst/>
            </c:spPr>
            <c:txPr>
              <a:bodyPr rot="0" vert="horz"/>
              <a:lstStyle/>
              <a:p>
                <a:pPr>
                  <a:defRPr sz="1200" b="0">
                    <a:solidFill>
                      <a:schemeClr val="bg1"/>
                    </a:solidFill>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2017</c:v>
                </c:pt>
                <c:pt idx="1">
                  <c:v>2018</c:v>
                </c:pt>
              </c:strCache>
            </c:strRef>
          </c:cat>
          <c:val>
            <c:numRef>
              <c:f>Sheet1!$B$2:$C$2</c:f>
              <c:numCache>
                <c:formatCode>_(* #,##0_);_(* \(#,##0\);_(* "-"??_);_(@_)</c:formatCode>
                <c:ptCount val="2"/>
                <c:pt idx="0">
                  <c:v>10904465.300000001</c:v>
                </c:pt>
                <c:pt idx="1">
                  <c:v>11659537.42</c:v>
                </c:pt>
              </c:numCache>
            </c:numRef>
          </c:val>
          <c:extLst xmlns:c16r2="http://schemas.microsoft.com/office/drawing/2015/06/chart">
            <c:ext xmlns:c16="http://schemas.microsoft.com/office/drawing/2014/chart" uri="{C3380CC4-5D6E-409C-BE32-E72D297353CC}">
              <c16:uniqueId val="{00000000-B948-4198-B926-67112C5AA4BE}"/>
            </c:ext>
          </c:extLst>
        </c:ser>
        <c:ser>
          <c:idx val="1"/>
          <c:order val="1"/>
          <c:tx>
            <c:strRef>
              <c:f>Sheet1!$A$3</c:f>
              <c:strCache>
                <c:ptCount val="1"/>
                <c:pt idx="0">
                  <c:v>Brand Building</c:v>
                </c:pt>
              </c:strCache>
            </c:strRef>
          </c:tx>
          <c:spPr>
            <a:solidFill>
              <a:srgbClr val="0070C0"/>
            </a:solidFill>
            <a:ln>
              <a:solidFill>
                <a:schemeClr val="bg1"/>
              </a:solidFill>
            </a:ln>
          </c:spPr>
          <c:invertIfNegative val="0"/>
          <c:dLbls>
            <c:numFmt formatCode="#,##0.0" sourceLinked="0"/>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Sheet1!$B$1:$C$1</c:f>
              <c:strCache>
                <c:ptCount val="2"/>
                <c:pt idx="0">
                  <c:v>2017</c:v>
                </c:pt>
                <c:pt idx="1">
                  <c:v>2018</c:v>
                </c:pt>
              </c:strCache>
            </c:strRef>
          </c:cat>
          <c:val>
            <c:numRef>
              <c:f>Sheet1!$B$3:$C$3</c:f>
              <c:numCache>
                <c:formatCode>_(* #,##0_);_(* \(#,##0\);_(* "-"??_);_(@_)</c:formatCode>
                <c:ptCount val="2"/>
                <c:pt idx="0">
                  <c:v>3667855.2073243316</c:v>
                </c:pt>
                <c:pt idx="1">
                  <c:v>2587309.2081470001</c:v>
                </c:pt>
              </c:numCache>
            </c:numRef>
          </c:val>
          <c:extLst xmlns:c16r2="http://schemas.microsoft.com/office/drawing/2015/06/chart">
            <c:ext xmlns:c16="http://schemas.microsoft.com/office/drawing/2014/chart" uri="{C3380CC4-5D6E-409C-BE32-E72D297353CC}">
              <c16:uniqueId val="{00000001-B948-4198-B926-67112C5AA4BE}"/>
            </c:ext>
          </c:extLst>
        </c:ser>
        <c:dLbls>
          <c:showLegendKey val="0"/>
          <c:showVal val="1"/>
          <c:showCatName val="0"/>
          <c:showSerName val="0"/>
          <c:showPercent val="0"/>
          <c:showBubbleSize val="0"/>
        </c:dLbls>
        <c:gapWidth val="350"/>
        <c:overlap val="100"/>
        <c:axId val="513972816"/>
        <c:axId val="513968464"/>
      </c:barChart>
      <c:catAx>
        <c:axId val="513972816"/>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0" vert="horz"/>
          <a:lstStyle/>
          <a:p>
            <a:pPr>
              <a:defRPr sz="1400"/>
            </a:pPr>
            <a:endParaRPr lang="en-US"/>
          </a:p>
        </c:txPr>
        <c:crossAx val="513968464"/>
        <c:crosses val="autoZero"/>
        <c:auto val="1"/>
        <c:lblAlgn val="ctr"/>
        <c:lblOffset val="100"/>
        <c:noMultiLvlLbl val="0"/>
      </c:catAx>
      <c:valAx>
        <c:axId val="513968464"/>
        <c:scaling>
          <c:orientation val="minMax"/>
          <c:max val="18000000"/>
        </c:scaling>
        <c:delete val="1"/>
        <c:axPos val="l"/>
        <c:numFmt formatCode="_(* #,##0_);_(* \(#,##0\)" sourceLinked="0"/>
        <c:majorTickMark val="out"/>
        <c:minorTickMark val="none"/>
        <c:tickLblPos val="nextTo"/>
        <c:crossAx val="513972816"/>
        <c:crosses val="autoZero"/>
        <c:crossBetween val="between"/>
        <c:dispUnits>
          <c:builtInUnit val="millions"/>
        </c:dispUnits>
      </c:valAx>
      <c:spPr>
        <a:noFill/>
        <a:ln>
          <a:noFill/>
        </a:ln>
        <a:effectLst/>
      </c:spPr>
    </c:plotArea>
    <c:legend>
      <c:legendPos val="b"/>
      <c:layout>
        <c:manualLayout>
          <c:xMode val="edge"/>
          <c:yMode val="edge"/>
          <c:x val="0.37854407904894244"/>
          <c:y val="0.88370536623381768"/>
          <c:w val="0.24291184190211518"/>
          <c:h val="6.7366592660023317E-2"/>
        </c:manualLayout>
      </c:layout>
      <c:overlay val="0"/>
      <c:txPr>
        <a:bodyPr/>
        <a:lstStyle/>
        <a:p>
          <a:pPr>
            <a:defRPr sz="1400"/>
          </a:pPr>
          <a:endParaRPr lang="en-US"/>
        </a:p>
      </c:txPr>
    </c:legend>
    <c:plotVisOnly val="1"/>
    <c:dispBlanksAs val="gap"/>
    <c:showDLblsOverMax val="0"/>
  </c:chart>
  <c:spPr>
    <a:noFill/>
    <a:ln>
      <a:noFill/>
    </a:ln>
    <a:effectLst/>
  </c:spPr>
  <c:txPr>
    <a:bodyPr/>
    <a:lstStyle/>
    <a:p>
      <a:pPr>
        <a:defRPr sz="1200">
          <a:solidFill>
            <a:schemeClr val="tx1"/>
          </a:solidFill>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996802316227902E-2"/>
          <c:y val="0.26601278734756889"/>
          <c:w val="0.96108233454176817"/>
          <c:h val="0.41808133323625685"/>
        </c:manualLayout>
      </c:layout>
      <c:barChart>
        <c:barDir val="col"/>
        <c:grouping val="clustered"/>
        <c:varyColors val="0"/>
        <c:ser>
          <c:idx val="0"/>
          <c:order val="0"/>
          <c:tx>
            <c:strRef>
              <c:f>Sheet1!$B$20</c:f>
              <c:strCache>
                <c:ptCount val="1"/>
                <c:pt idx="0">
                  <c:v>Campaigns</c:v>
                </c:pt>
              </c:strCache>
            </c:strRef>
          </c:tx>
          <c:spPr>
            <a:solidFill>
              <a:schemeClr val="accent2"/>
            </a:solidFill>
            <a:ln>
              <a:noFill/>
            </a:ln>
            <a:effectLst/>
          </c:spPr>
          <c:invertIfNegative val="0"/>
          <c:dLbls>
            <c:numFmt formatCode="#,##0.00" sourceLinked="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Sheet1!$A$21:$A$25</c:f>
              <c:strCache>
                <c:ptCount val="4"/>
                <c:pt idx="0">
                  <c:v>Adult - GRRR to GRRREAT</c:v>
                </c:pt>
                <c:pt idx="1">
                  <c:v>Kids - Ball Hockey</c:v>
                </c:pt>
                <c:pt idx="2">
                  <c:v>Kids - Spoon</c:v>
                </c:pt>
                <c:pt idx="3">
                  <c:v>Adult - GRRR to GRRREAT</c:v>
                </c:pt>
              </c:strCache>
            </c:strRef>
          </c:cat>
          <c:val>
            <c:numRef>
              <c:f>Sheet1!$B$21:$B$25</c:f>
              <c:numCache>
                <c:formatCode>0.0</c:formatCode>
                <c:ptCount val="4"/>
                <c:pt idx="0">
                  <c:v>0.1097199044260681</c:v>
                </c:pt>
                <c:pt idx="1">
                  <c:v>0.88463198504884244</c:v>
                </c:pt>
                <c:pt idx="2">
                  <c:v>2.7971160829965633</c:v>
                </c:pt>
                <c:pt idx="3">
                  <c:v>0.21668297938595465</c:v>
                </c:pt>
              </c:numCache>
            </c:numRef>
          </c:val>
          <c:extLst xmlns:c16r2="http://schemas.microsoft.com/office/drawing/2015/06/chart">
            <c:ext xmlns:c16="http://schemas.microsoft.com/office/drawing/2014/chart" uri="{C3380CC4-5D6E-409C-BE32-E72D297353CC}">
              <c16:uniqueId val="{00000000-81EA-417C-B600-979EC201201C}"/>
            </c:ext>
          </c:extLst>
        </c:ser>
        <c:dLbls>
          <c:showLegendKey val="0"/>
          <c:showVal val="0"/>
          <c:showCatName val="0"/>
          <c:showSerName val="0"/>
          <c:showPercent val="0"/>
          <c:showBubbleSize val="0"/>
        </c:dLbls>
        <c:gapWidth val="182"/>
        <c:axId val="572501840"/>
        <c:axId val="572498576"/>
      </c:barChart>
      <c:catAx>
        <c:axId val="572501840"/>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572498576"/>
        <c:crosses val="autoZero"/>
        <c:auto val="1"/>
        <c:lblAlgn val="ctr"/>
        <c:lblOffset val="100"/>
        <c:noMultiLvlLbl val="0"/>
      </c:catAx>
      <c:valAx>
        <c:axId val="572498576"/>
        <c:scaling>
          <c:orientation val="minMax"/>
        </c:scaling>
        <c:delete val="1"/>
        <c:axPos val="l"/>
        <c:numFmt formatCode="0.0" sourceLinked="1"/>
        <c:majorTickMark val="out"/>
        <c:minorTickMark val="none"/>
        <c:tickLblPos val="nextTo"/>
        <c:crossAx val="572501840"/>
        <c:crosses val="autoZero"/>
        <c:crossBetween val="between"/>
      </c:valAx>
      <c:spPr>
        <a:noFill/>
        <a:ln>
          <a:noFill/>
        </a:ln>
        <a:effectLst/>
      </c:spPr>
    </c:plotArea>
    <c:plotVisOnly val="1"/>
    <c:dispBlanksAs val="gap"/>
    <c:showDLblsOverMax val="0"/>
  </c:chart>
  <c:spPr>
    <a:noFill/>
    <a:ln>
      <a:noFill/>
    </a:ln>
    <a:effectLst/>
  </c:spPr>
  <c:txPr>
    <a:bodyPr/>
    <a:lstStyle/>
    <a:p>
      <a:pPr>
        <a:defRPr sz="1000">
          <a:solidFill>
            <a:schemeClr val="tx1"/>
          </a:solidFill>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996802316227902E-2"/>
          <c:y val="0.26601278734756889"/>
          <c:w val="0.96108233454176817"/>
          <c:h val="0.41808133323625685"/>
        </c:manualLayout>
      </c:layout>
      <c:barChart>
        <c:barDir val="col"/>
        <c:grouping val="clustered"/>
        <c:varyColors val="0"/>
        <c:ser>
          <c:idx val="0"/>
          <c:order val="0"/>
          <c:tx>
            <c:strRef>
              <c:f>Sheet1!$B$20</c:f>
              <c:strCache>
                <c:ptCount val="1"/>
                <c:pt idx="0">
                  <c:v>Campaigns</c:v>
                </c:pt>
              </c:strCache>
            </c:strRef>
          </c:tx>
          <c:spPr>
            <a:solidFill>
              <a:schemeClr val="accent2"/>
            </a:solidFill>
            <a:ln>
              <a:noFill/>
            </a:ln>
            <a:effectLst/>
          </c:spPr>
          <c:invertIfNegative val="0"/>
          <c:dLbls>
            <c:numFmt formatCode="#,##0" sourceLinked="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Sheet1!$A$21:$A$25</c:f>
              <c:strCache>
                <c:ptCount val="4"/>
                <c:pt idx="0">
                  <c:v>Adult - GRRR to GRRREAT</c:v>
                </c:pt>
                <c:pt idx="1">
                  <c:v>Kids - Ball Hockey</c:v>
                </c:pt>
                <c:pt idx="2">
                  <c:v>Kids - Spoon</c:v>
                </c:pt>
                <c:pt idx="3">
                  <c:v>Adult - GRRR to GRRREAT</c:v>
                </c:pt>
              </c:strCache>
            </c:strRef>
          </c:cat>
          <c:val>
            <c:numRef>
              <c:f>Sheet1!$B$21:$B$25</c:f>
              <c:numCache>
                <c:formatCode>0.0</c:formatCode>
                <c:ptCount val="4"/>
                <c:pt idx="0">
                  <c:v>127.45609153957342</c:v>
                </c:pt>
                <c:pt idx="1">
                  <c:v>129.59606472660144</c:v>
                </c:pt>
                <c:pt idx="2">
                  <c:v>126.315871264108</c:v>
                </c:pt>
                <c:pt idx="3">
                  <c:v>142.00075051395555</c:v>
                </c:pt>
              </c:numCache>
            </c:numRef>
          </c:val>
          <c:extLst xmlns:c16r2="http://schemas.microsoft.com/office/drawing/2015/06/chart">
            <c:ext xmlns:c16="http://schemas.microsoft.com/office/drawing/2014/chart" uri="{C3380CC4-5D6E-409C-BE32-E72D297353CC}">
              <c16:uniqueId val="{00000000-81EA-417C-B600-979EC201201C}"/>
            </c:ext>
          </c:extLst>
        </c:ser>
        <c:dLbls>
          <c:showLegendKey val="0"/>
          <c:showVal val="0"/>
          <c:showCatName val="0"/>
          <c:showSerName val="0"/>
          <c:showPercent val="0"/>
          <c:showBubbleSize val="0"/>
        </c:dLbls>
        <c:gapWidth val="182"/>
        <c:axId val="572505648"/>
        <c:axId val="572499120"/>
      </c:barChart>
      <c:catAx>
        <c:axId val="572505648"/>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572499120"/>
        <c:crosses val="autoZero"/>
        <c:auto val="1"/>
        <c:lblAlgn val="ctr"/>
        <c:lblOffset val="100"/>
        <c:noMultiLvlLbl val="0"/>
      </c:catAx>
      <c:valAx>
        <c:axId val="572499120"/>
        <c:scaling>
          <c:orientation val="minMax"/>
        </c:scaling>
        <c:delete val="1"/>
        <c:axPos val="l"/>
        <c:numFmt formatCode="0.0" sourceLinked="1"/>
        <c:majorTickMark val="out"/>
        <c:minorTickMark val="none"/>
        <c:tickLblPos val="nextTo"/>
        <c:crossAx val="572505648"/>
        <c:crosses val="autoZero"/>
        <c:crossBetween val="between"/>
      </c:valAx>
      <c:spPr>
        <a:noFill/>
        <a:ln>
          <a:noFill/>
        </a:ln>
        <a:effectLst/>
      </c:spPr>
    </c:plotArea>
    <c:plotVisOnly val="1"/>
    <c:dispBlanksAs val="gap"/>
    <c:showDLblsOverMax val="0"/>
  </c:chart>
  <c:spPr>
    <a:noFill/>
    <a:ln>
      <a:noFill/>
    </a:ln>
    <a:effectLst/>
  </c:spPr>
  <c:txPr>
    <a:bodyPr/>
    <a:lstStyle/>
    <a:p>
      <a:pPr>
        <a:defRPr sz="1000">
          <a:solidFill>
            <a:schemeClr val="tx1"/>
          </a:solidFill>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0598760771341935E-2"/>
          <c:y val="0.11634698778681708"/>
          <c:w val="0.809810280230013"/>
          <c:h val="0.40620609664455842"/>
        </c:manualLayout>
      </c:layout>
      <c:barChart>
        <c:barDir val="col"/>
        <c:grouping val="stacked"/>
        <c:varyColors val="0"/>
        <c:ser>
          <c:idx val="1"/>
          <c:order val="1"/>
          <c:tx>
            <c:strRef>
              <c:f>Sheet1!$C$1</c:f>
              <c:strCache>
                <c:ptCount val="1"/>
                <c:pt idx="0">
                  <c:v>GRRR to GRRREAT</c:v>
                </c:pt>
              </c:strCache>
            </c:strRef>
          </c:tx>
          <c:spPr>
            <a:solidFill>
              <a:schemeClr val="accent2"/>
            </a:solidFill>
            <a:ln>
              <a:solidFill>
                <a:schemeClr val="accent4"/>
              </a:solidFill>
            </a:ln>
            <a:effectLst/>
          </c:spPr>
          <c:invertIfNegative val="0"/>
          <c:cat>
            <c:numRef>
              <c:f>Sheet1!$A$2:$A$105</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Sheet1!$C$2:$C$105</c:f>
              <c:numCache>
                <c:formatCode>General</c:formatCode>
                <c:ptCount val="104"/>
                <c:pt idx="32">
                  <c:v>1190093.2</c:v>
                </c:pt>
                <c:pt idx="33">
                  <c:v>1190093.2</c:v>
                </c:pt>
                <c:pt idx="34">
                  <c:v>1190093.2</c:v>
                </c:pt>
                <c:pt idx="35">
                  <c:v>1190093.2</c:v>
                </c:pt>
                <c:pt idx="36">
                  <c:v>1190093.2</c:v>
                </c:pt>
                <c:pt idx="37">
                  <c:v>1190093.2</c:v>
                </c:pt>
                <c:pt idx="38">
                  <c:v>1190093.2</c:v>
                </c:pt>
                <c:pt idx="39">
                  <c:v>1190093.2</c:v>
                </c:pt>
                <c:pt idx="40">
                  <c:v>1190093.2</c:v>
                </c:pt>
                <c:pt idx="41">
                  <c:v>1190093.2</c:v>
                </c:pt>
                <c:pt idx="42">
                  <c:v>2394952.36</c:v>
                </c:pt>
                <c:pt idx="43">
                  <c:v>2394952.36</c:v>
                </c:pt>
                <c:pt idx="44">
                  <c:v>4062228.1933333334</c:v>
                </c:pt>
                <c:pt idx="45">
                  <c:v>4062228.1933333334</c:v>
                </c:pt>
                <c:pt idx="46">
                  <c:v>4062228.1933333334</c:v>
                </c:pt>
                <c:pt idx="47">
                  <c:v>4865467.6333333338</c:v>
                </c:pt>
                <c:pt idx="48">
                  <c:v>4865467.6333333338</c:v>
                </c:pt>
                <c:pt idx="49">
                  <c:v>4865467.6333333338</c:v>
                </c:pt>
                <c:pt idx="50">
                  <c:v>3198191.8</c:v>
                </c:pt>
                <c:pt idx="51">
                  <c:v>3764249.2</c:v>
                </c:pt>
                <c:pt idx="59">
                  <c:v>100923</c:v>
                </c:pt>
                <c:pt idx="60">
                  <c:v>123718</c:v>
                </c:pt>
                <c:pt idx="61">
                  <c:v>128392</c:v>
                </c:pt>
                <c:pt idx="62">
                  <c:v>211814</c:v>
                </c:pt>
                <c:pt idx="63">
                  <c:v>509631</c:v>
                </c:pt>
                <c:pt idx="64">
                  <c:v>567277</c:v>
                </c:pt>
                <c:pt idx="65">
                  <c:v>657130</c:v>
                </c:pt>
                <c:pt idx="66">
                  <c:v>672639</c:v>
                </c:pt>
                <c:pt idx="67">
                  <c:v>951236</c:v>
                </c:pt>
                <c:pt idx="68">
                  <c:v>933229</c:v>
                </c:pt>
                <c:pt idx="69">
                  <c:v>424211</c:v>
                </c:pt>
                <c:pt idx="70">
                  <c:v>225340</c:v>
                </c:pt>
                <c:pt idx="71">
                  <c:v>248844</c:v>
                </c:pt>
                <c:pt idx="72">
                  <c:v>236584</c:v>
                </c:pt>
                <c:pt idx="73">
                  <c:v>260667</c:v>
                </c:pt>
                <c:pt idx="74">
                  <c:v>274222</c:v>
                </c:pt>
                <c:pt idx="75">
                  <c:v>30999</c:v>
                </c:pt>
                <c:pt idx="91">
                  <c:v>3985125</c:v>
                </c:pt>
                <c:pt idx="92">
                  <c:v>5890223</c:v>
                </c:pt>
                <c:pt idx="93">
                  <c:v>5607913</c:v>
                </c:pt>
                <c:pt idx="94">
                  <c:v>5417364</c:v>
                </c:pt>
                <c:pt idx="95">
                  <c:v>5310987</c:v>
                </c:pt>
                <c:pt idx="96">
                  <c:v>5718729</c:v>
                </c:pt>
                <c:pt idx="97">
                  <c:v>5853354</c:v>
                </c:pt>
                <c:pt idx="98">
                  <c:v>5560707</c:v>
                </c:pt>
                <c:pt idx="99">
                  <c:v>5472702</c:v>
                </c:pt>
                <c:pt idx="100">
                  <c:v>6656906</c:v>
                </c:pt>
                <c:pt idx="101">
                  <c:v>876850</c:v>
                </c:pt>
              </c:numCache>
            </c:numRef>
          </c:val>
          <c:extLst xmlns:c16r2="http://schemas.microsoft.com/office/drawing/2015/06/chart">
            <c:ext xmlns:c16="http://schemas.microsoft.com/office/drawing/2014/chart" uri="{C3380CC4-5D6E-409C-BE32-E72D297353CC}">
              <c16:uniqueId val="{00000000-C0EA-4AD0-BB0F-86069532B8EC}"/>
            </c:ext>
          </c:extLst>
        </c:ser>
        <c:ser>
          <c:idx val="2"/>
          <c:order val="2"/>
          <c:tx>
            <c:strRef>
              <c:f>Sheet1!$D$1</c:f>
              <c:strCache>
                <c:ptCount val="1"/>
                <c:pt idx="0">
                  <c:v>Kids - Ball Hockey</c:v>
                </c:pt>
              </c:strCache>
            </c:strRef>
          </c:tx>
          <c:spPr>
            <a:solidFill>
              <a:schemeClr val="accent3"/>
            </a:solidFill>
            <a:ln>
              <a:solidFill>
                <a:srgbClr val="92D050"/>
              </a:solidFill>
            </a:ln>
            <a:effectLst/>
          </c:spPr>
          <c:invertIfNegative val="0"/>
          <c:cat>
            <c:numRef>
              <c:f>Sheet1!$A$2:$A$105</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Sheet1!$D$2:$D$105</c:f>
              <c:numCache>
                <c:formatCode>General</c:formatCode>
                <c:ptCount val="104"/>
                <c:pt idx="2">
                  <c:v>546377.52173913002</c:v>
                </c:pt>
                <c:pt idx="3">
                  <c:v>546377.52173913037</c:v>
                </c:pt>
                <c:pt idx="4">
                  <c:v>546377.52173913037</c:v>
                </c:pt>
                <c:pt idx="5">
                  <c:v>546377.52173913037</c:v>
                </c:pt>
                <c:pt idx="6">
                  <c:v>546377.52173913037</c:v>
                </c:pt>
                <c:pt idx="7">
                  <c:v>825764.52173913037</c:v>
                </c:pt>
                <c:pt idx="8">
                  <c:v>825764.52173913037</c:v>
                </c:pt>
                <c:pt idx="9">
                  <c:v>825764.52173913037</c:v>
                </c:pt>
                <c:pt idx="10">
                  <c:v>825764.52173913037</c:v>
                </c:pt>
                <c:pt idx="11">
                  <c:v>825764.52173913037</c:v>
                </c:pt>
                <c:pt idx="12">
                  <c:v>825764.52173913037</c:v>
                </c:pt>
                <c:pt idx="13">
                  <c:v>825764.52173913037</c:v>
                </c:pt>
                <c:pt idx="14">
                  <c:v>825764.52173913037</c:v>
                </c:pt>
                <c:pt idx="15">
                  <c:v>825764.52173913037</c:v>
                </c:pt>
                <c:pt idx="16">
                  <c:v>825764.52173913037</c:v>
                </c:pt>
                <c:pt idx="17">
                  <c:v>825764.52173913037</c:v>
                </c:pt>
                <c:pt idx="18">
                  <c:v>825764.52173913037</c:v>
                </c:pt>
                <c:pt idx="19">
                  <c:v>825764.52173913037</c:v>
                </c:pt>
                <c:pt idx="20">
                  <c:v>825764.52173913037</c:v>
                </c:pt>
                <c:pt idx="21">
                  <c:v>825764.52173913037</c:v>
                </c:pt>
                <c:pt idx="22">
                  <c:v>825764.52173913037</c:v>
                </c:pt>
                <c:pt idx="23">
                  <c:v>825764.52173913037</c:v>
                </c:pt>
                <c:pt idx="24">
                  <c:v>825764.52173913037</c:v>
                </c:pt>
                <c:pt idx="29">
                  <c:v>472252.60869565222</c:v>
                </c:pt>
                <c:pt idx="30">
                  <c:v>472252.60869565222</c:v>
                </c:pt>
                <c:pt idx="31">
                  <c:v>472252.60869565222</c:v>
                </c:pt>
                <c:pt idx="32">
                  <c:v>472252.60869565222</c:v>
                </c:pt>
                <c:pt idx="33">
                  <c:v>472252.60869565222</c:v>
                </c:pt>
                <c:pt idx="34">
                  <c:v>472252.60869565222</c:v>
                </c:pt>
                <c:pt idx="35">
                  <c:v>472252.60869565222</c:v>
                </c:pt>
                <c:pt idx="36">
                  <c:v>472252.60869565222</c:v>
                </c:pt>
                <c:pt idx="37">
                  <c:v>472252.60869565222</c:v>
                </c:pt>
                <c:pt idx="38">
                  <c:v>472252.60869565222</c:v>
                </c:pt>
                <c:pt idx="39">
                  <c:v>472252.60869565222</c:v>
                </c:pt>
                <c:pt idx="40">
                  <c:v>472252.60869565222</c:v>
                </c:pt>
                <c:pt idx="41">
                  <c:v>472252.60869565222</c:v>
                </c:pt>
                <c:pt idx="42">
                  <c:v>1275492.0486956523</c:v>
                </c:pt>
                <c:pt idx="43">
                  <c:v>1275492.0486956523</c:v>
                </c:pt>
                <c:pt idx="44">
                  <c:v>1275492.0486956523</c:v>
                </c:pt>
                <c:pt idx="45">
                  <c:v>1275492.0486956523</c:v>
                </c:pt>
                <c:pt idx="46">
                  <c:v>1275492.0486956523</c:v>
                </c:pt>
                <c:pt idx="47">
                  <c:v>472252.60869565222</c:v>
                </c:pt>
                <c:pt idx="48">
                  <c:v>472252.60869565222</c:v>
                </c:pt>
                <c:pt idx="49">
                  <c:v>472252.60869565222</c:v>
                </c:pt>
                <c:pt idx="50">
                  <c:v>472252.60869565222</c:v>
                </c:pt>
                <c:pt idx="51">
                  <c:v>849624.20869565231</c:v>
                </c:pt>
              </c:numCache>
            </c:numRef>
          </c:val>
          <c:extLst xmlns:c16r2="http://schemas.microsoft.com/office/drawing/2015/06/chart">
            <c:ext xmlns:c16="http://schemas.microsoft.com/office/drawing/2014/chart" uri="{C3380CC4-5D6E-409C-BE32-E72D297353CC}">
              <c16:uniqueId val="{00000001-C0EA-4AD0-BB0F-86069532B8EC}"/>
            </c:ext>
          </c:extLst>
        </c:ser>
        <c:dLbls>
          <c:showLegendKey val="0"/>
          <c:showVal val="0"/>
          <c:showCatName val="0"/>
          <c:showSerName val="0"/>
          <c:showPercent val="0"/>
          <c:showBubbleSize val="0"/>
        </c:dLbls>
        <c:gapWidth val="150"/>
        <c:overlap val="100"/>
        <c:axId val="572510544"/>
        <c:axId val="572509456"/>
      </c:barChart>
      <c:lineChart>
        <c:grouping val="standard"/>
        <c:varyColors val="0"/>
        <c:ser>
          <c:idx val="0"/>
          <c:order val="0"/>
          <c:tx>
            <c:strRef>
              <c:f>Sheet1!$B$1</c:f>
              <c:strCache>
                <c:ptCount val="1"/>
                <c:pt idx="0">
                  <c:v>Sales</c:v>
                </c:pt>
              </c:strCache>
            </c:strRef>
          </c:tx>
          <c:spPr>
            <a:ln w="28575" cap="rnd">
              <a:solidFill>
                <a:schemeClr val="tx1"/>
              </a:solidFill>
              <a:round/>
            </a:ln>
            <a:effectLst/>
          </c:spPr>
          <c:marker>
            <c:symbol val="none"/>
          </c:marker>
          <c:cat>
            <c:numRef>
              <c:f>Sheet1!$A$2:$A$105</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Sheet1!$B$2:$B$105</c:f>
              <c:numCache>
                <c:formatCode>General</c:formatCode>
                <c:ptCount val="104"/>
                <c:pt idx="0">
                  <c:v>65963</c:v>
                </c:pt>
                <c:pt idx="1">
                  <c:v>72657</c:v>
                </c:pt>
                <c:pt idx="2">
                  <c:v>68523</c:v>
                </c:pt>
                <c:pt idx="3">
                  <c:v>74972</c:v>
                </c:pt>
                <c:pt idx="4">
                  <c:v>77005</c:v>
                </c:pt>
                <c:pt idx="5">
                  <c:v>67316</c:v>
                </c:pt>
                <c:pt idx="6">
                  <c:v>72220</c:v>
                </c:pt>
                <c:pt idx="7">
                  <c:v>80653</c:v>
                </c:pt>
                <c:pt idx="8">
                  <c:v>76610</c:v>
                </c:pt>
                <c:pt idx="9">
                  <c:v>71652</c:v>
                </c:pt>
                <c:pt idx="10">
                  <c:v>77350</c:v>
                </c:pt>
                <c:pt idx="11">
                  <c:v>85051</c:v>
                </c:pt>
                <c:pt idx="12">
                  <c:v>77278</c:v>
                </c:pt>
                <c:pt idx="13">
                  <c:v>77846</c:v>
                </c:pt>
                <c:pt idx="14">
                  <c:v>87387</c:v>
                </c:pt>
                <c:pt idx="15">
                  <c:v>69523</c:v>
                </c:pt>
                <c:pt idx="16">
                  <c:v>81687</c:v>
                </c:pt>
                <c:pt idx="17">
                  <c:v>86306</c:v>
                </c:pt>
                <c:pt idx="18">
                  <c:v>72829</c:v>
                </c:pt>
                <c:pt idx="19">
                  <c:v>63997</c:v>
                </c:pt>
                <c:pt idx="20">
                  <c:v>68780</c:v>
                </c:pt>
                <c:pt idx="21">
                  <c:v>79420</c:v>
                </c:pt>
                <c:pt idx="22">
                  <c:v>77137</c:v>
                </c:pt>
                <c:pt idx="23">
                  <c:v>82873</c:v>
                </c:pt>
                <c:pt idx="24">
                  <c:v>77112</c:v>
                </c:pt>
                <c:pt idx="25">
                  <c:v>79493</c:v>
                </c:pt>
                <c:pt idx="26">
                  <c:v>75167</c:v>
                </c:pt>
                <c:pt idx="27">
                  <c:v>79246</c:v>
                </c:pt>
                <c:pt idx="28">
                  <c:v>89307</c:v>
                </c:pt>
                <c:pt idx="29">
                  <c:v>78646</c:v>
                </c:pt>
                <c:pt idx="30">
                  <c:v>80629</c:v>
                </c:pt>
                <c:pt idx="31">
                  <c:v>71287</c:v>
                </c:pt>
                <c:pt idx="32">
                  <c:v>86550</c:v>
                </c:pt>
                <c:pt idx="33">
                  <c:v>103370</c:v>
                </c:pt>
                <c:pt idx="34">
                  <c:v>121259</c:v>
                </c:pt>
                <c:pt idx="35">
                  <c:v>98084</c:v>
                </c:pt>
                <c:pt idx="36">
                  <c:v>74408</c:v>
                </c:pt>
                <c:pt idx="37">
                  <c:v>80955</c:v>
                </c:pt>
                <c:pt idx="38">
                  <c:v>78675</c:v>
                </c:pt>
                <c:pt idx="39">
                  <c:v>81780</c:v>
                </c:pt>
                <c:pt idx="40">
                  <c:v>72674</c:v>
                </c:pt>
                <c:pt idx="41">
                  <c:v>83973</c:v>
                </c:pt>
                <c:pt idx="42">
                  <c:v>80004</c:v>
                </c:pt>
                <c:pt idx="43">
                  <c:v>84332</c:v>
                </c:pt>
                <c:pt idx="44">
                  <c:v>85102</c:v>
                </c:pt>
                <c:pt idx="45">
                  <c:v>74400</c:v>
                </c:pt>
                <c:pt idx="46">
                  <c:v>78432</c:v>
                </c:pt>
                <c:pt idx="47">
                  <c:v>91505</c:v>
                </c:pt>
                <c:pt idx="48">
                  <c:v>85031</c:v>
                </c:pt>
                <c:pt idx="49">
                  <c:v>77355</c:v>
                </c:pt>
                <c:pt idx="50">
                  <c:v>82321</c:v>
                </c:pt>
                <c:pt idx="51">
                  <c:v>59440</c:v>
                </c:pt>
                <c:pt idx="52">
                  <c:v>75425</c:v>
                </c:pt>
                <c:pt idx="53">
                  <c:v>86517</c:v>
                </c:pt>
                <c:pt idx="54">
                  <c:v>79412</c:v>
                </c:pt>
                <c:pt idx="55">
                  <c:v>82023</c:v>
                </c:pt>
                <c:pt idx="56">
                  <c:v>80801</c:v>
                </c:pt>
                <c:pt idx="57">
                  <c:v>81120</c:v>
                </c:pt>
                <c:pt idx="58">
                  <c:v>81363</c:v>
                </c:pt>
                <c:pt idx="59">
                  <c:v>75740</c:v>
                </c:pt>
                <c:pt idx="60">
                  <c:v>87882</c:v>
                </c:pt>
                <c:pt idx="61">
                  <c:v>88151</c:v>
                </c:pt>
                <c:pt idx="62">
                  <c:v>83096</c:v>
                </c:pt>
                <c:pt idx="63">
                  <c:v>92473</c:v>
                </c:pt>
                <c:pt idx="64">
                  <c:v>88101</c:v>
                </c:pt>
                <c:pt idx="65">
                  <c:v>78254</c:v>
                </c:pt>
                <c:pt idx="66">
                  <c:v>77096</c:v>
                </c:pt>
                <c:pt idx="67">
                  <c:v>91885</c:v>
                </c:pt>
                <c:pt idx="68">
                  <c:v>86156</c:v>
                </c:pt>
                <c:pt idx="69">
                  <c:v>86375</c:v>
                </c:pt>
                <c:pt idx="70">
                  <c:v>71737</c:v>
                </c:pt>
                <c:pt idx="71">
                  <c:v>80645</c:v>
                </c:pt>
                <c:pt idx="72">
                  <c:v>85152</c:v>
                </c:pt>
                <c:pt idx="73">
                  <c:v>77060</c:v>
                </c:pt>
                <c:pt idx="74">
                  <c:v>84158</c:v>
                </c:pt>
                <c:pt idx="75">
                  <c:v>88906</c:v>
                </c:pt>
                <c:pt idx="76">
                  <c:v>77605</c:v>
                </c:pt>
                <c:pt idx="77">
                  <c:v>90700</c:v>
                </c:pt>
                <c:pt idx="78">
                  <c:v>86588</c:v>
                </c:pt>
                <c:pt idx="79">
                  <c:v>89160</c:v>
                </c:pt>
                <c:pt idx="80">
                  <c:v>84031</c:v>
                </c:pt>
                <c:pt idx="81">
                  <c:v>78420</c:v>
                </c:pt>
                <c:pt idx="82">
                  <c:v>83124</c:v>
                </c:pt>
                <c:pt idx="83">
                  <c:v>76047</c:v>
                </c:pt>
                <c:pt idx="84">
                  <c:v>85346</c:v>
                </c:pt>
                <c:pt idx="85">
                  <c:v>101068</c:v>
                </c:pt>
                <c:pt idx="86">
                  <c:v>116512</c:v>
                </c:pt>
                <c:pt idx="87">
                  <c:v>103564</c:v>
                </c:pt>
                <c:pt idx="88">
                  <c:v>79774</c:v>
                </c:pt>
                <c:pt idx="89">
                  <c:v>86020</c:v>
                </c:pt>
                <c:pt idx="90">
                  <c:v>83296</c:v>
                </c:pt>
                <c:pt idx="91">
                  <c:v>82355</c:v>
                </c:pt>
                <c:pt idx="92">
                  <c:v>71477</c:v>
                </c:pt>
                <c:pt idx="93">
                  <c:v>88390</c:v>
                </c:pt>
                <c:pt idx="94">
                  <c:v>84240</c:v>
                </c:pt>
                <c:pt idx="95">
                  <c:v>83113</c:v>
                </c:pt>
                <c:pt idx="96">
                  <c:v>78839</c:v>
                </c:pt>
                <c:pt idx="97">
                  <c:v>69206</c:v>
                </c:pt>
                <c:pt idx="98">
                  <c:v>76148</c:v>
                </c:pt>
                <c:pt idx="99">
                  <c:v>76249</c:v>
                </c:pt>
                <c:pt idx="100">
                  <c:v>80299</c:v>
                </c:pt>
                <c:pt idx="101">
                  <c:v>75779</c:v>
                </c:pt>
                <c:pt idx="102">
                  <c:v>72100</c:v>
                </c:pt>
                <c:pt idx="103">
                  <c:v>57207</c:v>
                </c:pt>
              </c:numCache>
            </c:numRef>
          </c:val>
          <c:smooth val="0"/>
          <c:extLst xmlns:c16r2="http://schemas.microsoft.com/office/drawing/2015/06/chart">
            <c:ext xmlns:c16="http://schemas.microsoft.com/office/drawing/2014/chart" uri="{C3380CC4-5D6E-409C-BE32-E72D297353CC}">
              <c16:uniqueId val="{00000002-C0EA-4AD0-BB0F-86069532B8EC}"/>
            </c:ext>
          </c:extLst>
        </c:ser>
        <c:dLbls>
          <c:showLegendKey val="0"/>
          <c:showVal val="0"/>
          <c:showCatName val="0"/>
          <c:showSerName val="0"/>
          <c:showPercent val="0"/>
          <c:showBubbleSize val="0"/>
        </c:dLbls>
        <c:marker val="1"/>
        <c:smooth val="0"/>
        <c:axId val="572507824"/>
        <c:axId val="572508912"/>
      </c:lineChart>
      <c:dateAx>
        <c:axId val="572507824"/>
        <c:scaling>
          <c:orientation val="minMax"/>
        </c:scaling>
        <c:delete val="0"/>
        <c:axPos val="b"/>
        <c:numFmt formatCode="m/d/yyyy" sourceLinked="1"/>
        <c:majorTickMark val="out"/>
        <c:minorTickMark val="none"/>
        <c:tickLblPos val="nextTo"/>
        <c:spPr>
          <a:noFill/>
          <a:ln w="9525" cap="flat" cmpd="sng" algn="ctr">
            <a:solidFill>
              <a:schemeClr val="tx1"/>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en-US"/>
          </a:p>
        </c:txPr>
        <c:crossAx val="572508912"/>
        <c:crosses val="autoZero"/>
        <c:auto val="1"/>
        <c:lblOffset val="100"/>
        <c:baseTimeUnit val="days"/>
      </c:dateAx>
      <c:valAx>
        <c:axId val="572508912"/>
        <c:scaling>
          <c:orientation val="minMax"/>
        </c:scaling>
        <c:delete val="0"/>
        <c:axPos val="l"/>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572507824"/>
        <c:crosses val="autoZero"/>
        <c:crossBetween val="between"/>
        <c:majorUnit val="40000"/>
        <c:dispUnits>
          <c:builtInUnit val="thousands"/>
        </c:dispUnits>
      </c:valAx>
      <c:valAx>
        <c:axId val="572509456"/>
        <c:scaling>
          <c:orientation val="minMax"/>
        </c:scaling>
        <c:delete val="0"/>
        <c:axPos val="r"/>
        <c:numFmt formatCode="#,##0" sourceLinked="0"/>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572510544"/>
        <c:crosses val="max"/>
        <c:crossBetween val="between"/>
        <c:dispUnits>
          <c:builtInUnit val="thousands"/>
        </c:dispUnits>
      </c:valAx>
      <c:dateAx>
        <c:axId val="572510544"/>
        <c:scaling>
          <c:orientation val="minMax"/>
        </c:scaling>
        <c:delete val="1"/>
        <c:axPos val="b"/>
        <c:numFmt formatCode="m/d/yyyy" sourceLinked="1"/>
        <c:majorTickMark val="out"/>
        <c:minorTickMark val="none"/>
        <c:tickLblPos val="nextTo"/>
        <c:crossAx val="572509456"/>
        <c:crosses val="autoZero"/>
        <c:auto val="1"/>
        <c:lblOffset val="100"/>
        <c:baseTimeUnit val="days"/>
      </c:dateAx>
      <c:spPr>
        <a:noFill/>
        <a:ln>
          <a:noFill/>
        </a:ln>
        <a:effectLst/>
      </c:spPr>
    </c:plotArea>
    <c:legend>
      <c:legendPos val="b"/>
      <c:layout>
        <c:manualLayout>
          <c:xMode val="edge"/>
          <c:yMode val="edge"/>
          <c:x val="0.27260818360828726"/>
          <c:y val="0.80463521416669392"/>
          <c:w val="0.45478363278342548"/>
          <c:h val="7.5032835625837221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4878284036186702E-2"/>
          <c:y val="0.19736513190502666"/>
          <c:w val="0.94502146030471124"/>
          <c:h val="0.54486085431185705"/>
        </c:manualLayout>
      </c:layout>
      <c:barChart>
        <c:barDir val="col"/>
        <c:grouping val="clustered"/>
        <c:varyColors val="0"/>
        <c:ser>
          <c:idx val="0"/>
          <c:order val="0"/>
          <c:tx>
            <c:strRef>
              <c:f>Sheet1!$B$1</c:f>
              <c:strCache>
                <c:ptCount val="1"/>
                <c:pt idx="0">
                  <c:v>Displa</c:v>
                </c:pt>
              </c:strCache>
            </c:strRef>
          </c:tx>
          <c:spPr>
            <a:solidFill>
              <a:schemeClr val="accent2"/>
            </a:solidFill>
            <a:ln>
              <a:noFill/>
            </a:ln>
            <a:effectLst/>
          </c:spPr>
          <c:invertIfNegative val="0"/>
          <c:dLbls>
            <c:spPr>
              <a:noFill/>
              <a:ln>
                <a:noFill/>
              </a:ln>
              <a:effectLst/>
            </c:spPr>
            <c:txPr>
              <a:bodyPr wrap="square" lIns="38100" tIns="19050" rIns="38100" bIns="19050" anchor="ctr">
                <a:spAutoFit/>
              </a:bodyPr>
              <a:lstStyle/>
              <a:p>
                <a:pPr>
                  <a:defRPr sz="1000"/>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numRef>
              <c:f>Sheet1!$A$2:$A$3</c:f>
              <c:numCache>
                <c:formatCode>General</c:formatCode>
                <c:ptCount val="2"/>
                <c:pt idx="0">
                  <c:v>2017</c:v>
                </c:pt>
                <c:pt idx="1">
                  <c:v>2018</c:v>
                </c:pt>
              </c:numCache>
            </c:numRef>
          </c:cat>
          <c:val>
            <c:numRef>
              <c:f>Sheet1!$B$2:$B$3</c:f>
              <c:numCache>
                <c:formatCode>_(* #,##0_);_(* \(#,##0\);_(* "-"??_);_(@_)</c:formatCode>
                <c:ptCount val="2"/>
                <c:pt idx="0">
                  <c:v>49051.428202676805</c:v>
                </c:pt>
                <c:pt idx="1">
                  <c:v>27435.151288823778</c:v>
                </c:pt>
              </c:numCache>
            </c:numRef>
          </c:val>
          <c:extLst xmlns:c16r2="http://schemas.microsoft.com/office/drawing/2015/06/chart">
            <c:ext xmlns:c16="http://schemas.microsoft.com/office/drawing/2014/chart" uri="{C3380CC4-5D6E-409C-BE32-E72D297353CC}">
              <c16:uniqueId val="{00000000-C36D-4E79-9BB7-93736173602C}"/>
            </c:ext>
          </c:extLst>
        </c:ser>
        <c:dLbls>
          <c:showLegendKey val="0"/>
          <c:showVal val="0"/>
          <c:showCatName val="0"/>
          <c:showSerName val="0"/>
          <c:showPercent val="0"/>
          <c:showBubbleSize val="0"/>
        </c:dLbls>
        <c:gapWidth val="275"/>
        <c:overlap val="1"/>
        <c:axId val="572499664"/>
        <c:axId val="572504016"/>
      </c:barChart>
      <c:catAx>
        <c:axId val="572499664"/>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vert="horz"/>
          <a:lstStyle/>
          <a:p>
            <a:pPr>
              <a:defRPr/>
            </a:pPr>
            <a:endParaRPr lang="en-US"/>
          </a:p>
        </c:txPr>
        <c:crossAx val="572504016"/>
        <c:crosses val="autoZero"/>
        <c:auto val="1"/>
        <c:lblAlgn val="ctr"/>
        <c:lblOffset val="100"/>
        <c:noMultiLvlLbl val="0"/>
      </c:catAx>
      <c:valAx>
        <c:axId val="572504016"/>
        <c:scaling>
          <c:orientation val="minMax"/>
          <c:max val="70000"/>
          <c:min val="0"/>
        </c:scaling>
        <c:delete val="1"/>
        <c:axPos val="l"/>
        <c:numFmt formatCode="#,##0" sourceLinked="0"/>
        <c:majorTickMark val="out"/>
        <c:minorTickMark val="none"/>
        <c:tickLblPos val="nextTo"/>
        <c:crossAx val="572499664"/>
        <c:crosses val="autoZero"/>
        <c:crossBetween val="between"/>
        <c:majorUnit val="50000"/>
      </c:valAx>
      <c:spPr>
        <a:noFill/>
        <a:ln>
          <a:noFill/>
        </a:ln>
        <a:effectLst/>
      </c:spPr>
    </c:plotArea>
    <c:plotVisOnly val="1"/>
    <c:dispBlanksAs val="gap"/>
    <c:showDLblsOverMax val="0"/>
  </c:chart>
  <c:spPr>
    <a:noFill/>
    <a:ln>
      <a:noFill/>
    </a:ln>
    <a:effectLst/>
  </c:spPr>
  <c:txPr>
    <a:bodyPr/>
    <a:lstStyle/>
    <a:p>
      <a:pPr>
        <a:defRPr sz="1200">
          <a:solidFill>
            <a:schemeClr val="tx1"/>
          </a:solidFill>
        </a:defRPr>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7107726710375723E-2"/>
          <c:y val="2.6315279088711032E-2"/>
          <c:w val="0.86577032239283891"/>
          <c:h val="0.71591050226042041"/>
        </c:manualLayout>
      </c:layout>
      <c:barChart>
        <c:barDir val="col"/>
        <c:grouping val="clustered"/>
        <c:varyColors val="0"/>
        <c:ser>
          <c:idx val="0"/>
          <c:order val="0"/>
          <c:tx>
            <c:strRef>
              <c:f>Sheet1!$B$1</c:f>
              <c:strCache>
                <c:ptCount val="1"/>
                <c:pt idx="0">
                  <c:v>Display</c:v>
                </c:pt>
              </c:strCache>
            </c:strRef>
          </c:tx>
          <c:spPr>
            <a:solidFill>
              <a:schemeClr val="accent2"/>
            </a:solidFill>
            <a:ln>
              <a:noFill/>
            </a:ln>
            <a:effectLst/>
          </c:spPr>
          <c:invertIfNegative val="0"/>
          <c:dLbls>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numRef>
              <c:f>Sheet1!$A$2:$A$3</c:f>
              <c:numCache>
                <c:formatCode>General</c:formatCode>
                <c:ptCount val="2"/>
                <c:pt idx="0">
                  <c:v>2017</c:v>
                </c:pt>
                <c:pt idx="1">
                  <c:v>2018</c:v>
                </c:pt>
              </c:numCache>
            </c:numRef>
          </c:cat>
          <c:val>
            <c:numRef>
              <c:f>Sheet1!$B$2:$B$3</c:f>
              <c:numCache>
                <c:formatCode>_(* #,##0_);_(* \(#,##0\);_(* "-"??_);_(@_)</c:formatCode>
                <c:ptCount val="2"/>
                <c:pt idx="0">
                  <c:v>588.94181263035591</c:v>
                </c:pt>
                <c:pt idx="1">
                  <c:v>436.11742777028775</c:v>
                </c:pt>
              </c:numCache>
            </c:numRef>
          </c:val>
          <c:extLst xmlns:c16r2="http://schemas.microsoft.com/office/drawing/2015/06/chart">
            <c:ext xmlns:c16="http://schemas.microsoft.com/office/drawing/2014/chart" uri="{C3380CC4-5D6E-409C-BE32-E72D297353CC}">
              <c16:uniqueId val="{00000000-87C8-4C8B-8AAA-862BE1E34E56}"/>
            </c:ext>
          </c:extLst>
        </c:ser>
        <c:dLbls>
          <c:showLegendKey val="0"/>
          <c:showVal val="0"/>
          <c:showCatName val="0"/>
          <c:showSerName val="0"/>
          <c:showPercent val="0"/>
          <c:showBubbleSize val="0"/>
        </c:dLbls>
        <c:gapWidth val="275"/>
        <c:overlap val="1"/>
        <c:axId val="572504560"/>
        <c:axId val="576117200"/>
      </c:barChart>
      <c:catAx>
        <c:axId val="572504560"/>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vert="horz"/>
          <a:lstStyle/>
          <a:p>
            <a:pPr>
              <a:defRPr/>
            </a:pPr>
            <a:endParaRPr lang="en-US"/>
          </a:p>
        </c:txPr>
        <c:crossAx val="576117200"/>
        <c:crosses val="autoZero"/>
        <c:auto val="1"/>
        <c:lblAlgn val="ctr"/>
        <c:lblOffset val="100"/>
        <c:noMultiLvlLbl val="0"/>
      </c:catAx>
      <c:valAx>
        <c:axId val="576117200"/>
        <c:scaling>
          <c:orientation val="minMax"/>
          <c:max val="1500"/>
          <c:min val="0"/>
        </c:scaling>
        <c:delete val="1"/>
        <c:axPos val="l"/>
        <c:numFmt formatCode="0" sourceLinked="0"/>
        <c:majorTickMark val="out"/>
        <c:minorTickMark val="none"/>
        <c:tickLblPos val="nextTo"/>
        <c:crossAx val="572504560"/>
        <c:crosses val="autoZero"/>
        <c:crossBetween val="between"/>
        <c:majorUnit val="20"/>
      </c:valAx>
      <c:spPr>
        <a:noFill/>
        <a:ln>
          <a:noFill/>
        </a:ln>
        <a:effectLst/>
      </c:spPr>
    </c:plotArea>
    <c:plotVisOnly val="1"/>
    <c:dispBlanksAs val="gap"/>
    <c:showDLblsOverMax val="0"/>
  </c:chart>
  <c:spPr>
    <a:noFill/>
    <a:ln>
      <a:noFill/>
    </a:ln>
    <a:effectLst/>
  </c:spPr>
  <c:txPr>
    <a:bodyPr/>
    <a:lstStyle/>
    <a:p>
      <a:pPr>
        <a:defRPr sz="1200">
          <a:solidFill>
            <a:schemeClr val="tx1"/>
          </a:solidFill>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308767625044914E-2"/>
          <c:y val="0.10157721432788991"/>
          <c:w val="0.84878649461627775"/>
          <c:h val="0.71591050226042041"/>
        </c:manualLayout>
      </c:layout>
      <c:barChart>
        <c:barDir val="col"/>
        <c:grouping val="clustered"/>
        <c:varyColors val="0"/>
        <c:ser>
          <c:idx val="0"/>
          <c:order val="0"/>
          <c:tx>
            <c:strRef>
              <c:f>Sheet1!$B$1</c:f>
              <c:strCache>
                <c:ptCount val="1"/>
                <c:pt idx="0">
                  <c:v>TV</c:v>
                </c:pt>
              </c:strCache>
            </c:strRef>
          </c:tx>
          <c:spPr>
            <a:solidFill>
              <a:schemeClr val="accent6"/>
            </a:solidFill>
            <a:ln>
              <a:noFill/>
            </a:ln>
            <a:effectLst/>
          </c:spPr>
          <c:invertIfNegative val="0"/>
          <c:dLbls>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numRef>
              <c:f>Sheet1!$A$2:$A$3</c:f>
              <c:numCache>
                <c:formatCode>General</c:formatCode>
                <c:ptCount val="2"/>
                <c:pt idx="0">
                  <c:v>2017</c:v>
                </c:pt>
                <c:pt idx="1">
                  <c:v>2018</c:v>
                </c:pt>
              </c:numCache>
            </c:numRef>
          </c:cat>
          <c:val>
            <c:numRef>
              <c:f>Sheet1!$B$2:$B$3</c:f>
              <c:numCache>
                <c:formatCode>0.00</c:formatCode>
                <c:ptCount val="2"/>
                <c:pt idx="0">
                  <c:v>0.12418393891304828</c:v>
                </c:pt>
                <c:pt idx="1">
                  <c:v>0.28384135896556001</c:v>
                </c:pt>
              </c:numCache>
            </c:numRef>
          </c:val>
          <c:extLst xmlns:c16r2="http://schemas.microsoft.com/office/drawing/2015/06/chart">
            <c:ext xmlns:c16="http://schemas.microsoft.com/office/drawing/2014/chart" uri="{C3380CC4-5D6E-409C-BE32-E72D297353CC}">
              <c16:uniqueId val="{00000000-8065-4CC8-9592-ED445959D6A3}"/>
            </c:ext>
          </c:extLst>
        </c:ser>
        <c:dLbls>
          <c:showLegendKey val="0"/>
          <c:showVal val="0"/>
          <c:showCatName val="0"/>
          <c:showSerName val="0"/>
          <c:showPercent val="0"/>
          <c:showBubbleSize val="0"/>
        </c:dLbls>
        <c:gapWidth val="275"/>
        <c:overlap val="1"/>
        <c:axId val="576109584"/>
        <c:axId val="576108496"/>
      </c:barChart>
      <c:catAx>
        <c:axId val="576109584"/>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vert="horz"/>
          <a:lstStyle/>
          <a:p>
            <a:pPr>
              <a:defRPr/>
            </a:pPr>
            <a:endParaRPr lang="en-US"/>
          </a:p>
        </c:txPr>
        <c:crossAx val="576108496"/>
        <c:crosses val="autoZero"/>
        <c:auto val="1"/>
        <c:lblAlgn val="ctr"/>
        <c:lblOffset val="100"/>
        <c:noMultiLvlLbl val="0"/>
      </c:catAx>
      <c:valAx>
        <c:axId val="576108496"/>
        <c:scaling>
          <c:orientation val="minMax"/>
          <c:min val="0"/>
        </c:scaling>
        <c:delete val="1"/>
        <c:axPos val="l"/>
        <c:numFmt formatCode="0.0" sourceLinked="0"/>
        <c:majorTickMark val="out"/>
        <c:minorTickMark val="none"/>
        <c:tickLblPos val="nextTo"/>
        <c:crossAx val="576109584"/>
        <c:crosses val="autoZero"/>
        <c:crossBetween val="between"/>
      </c:valAx>
      <c:spPr>
        <a:noFill/>
        <a:ln>
          <a:noFill/>
        </a:ln>
        <a:effectLst/>
      </c:spPr>
    </c:plotArea>
    <c:plotVisOnly val="1"/>
    <c:dispBlanksAs val="gap"/>
    <c:showDLblsOverMax val="0"/>
  </c:chart>
  <c:spPr>
    <a:noFill/>
    <a:ln>
      <a:noFill/>
    </a:ln>
    <a:effectLst/>
  </c:spPr>
  <c:txPr>
    <a:bodyPr/>
    <a:lstStyle/>
    <a:p>
      <a:pPr>
        <a:defRPr sz="1200">
          <a:solidFill>
            <a:schemeClr val="tx1"/>
          </a:solidFill>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996802316227902E-2"/>
          <c:y val="0.26601278734756889"/>
          <c:w val="0.96108233454176817"/>
          <c:h val="0.41808133323625685"/>
        </c:manualLayout>
      </c:layout>
      <c:barChart>
        <c:barDir val="col"/>
        <c:grouping val="clustered"/>
        <c:varyColors val="0"/>
        <c:ser>
          <c:idx val="0"/>
          <c:order val="0"/>
          <c:tx>
            <c:strRef>
              <c:f>Sheet1!$B$20</c:f>
              <c:strCache>
                <c:ptCount val="1"/>
                <c:pt idx="0">
                  <c:v>Campaigns</c:v>
                </c:pt>
              </c:strCache>
            </c:strRef>
          </c:tx>
          <c:spPr>
            <a:solidFill>
              <a:schemeClr val="accent2"/>
            </a:solidFill>
            <a:ln>
              <a:noFill/>
            </a:ln>
            <a:effectLst/>
          </c:spPr>
          <c:invertIfNegative val="0"/>
          <c:dLbls>
            <c:numFmt formatCode="#,##0" sourceLinked="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Sheet1!$A$21:$A$23</c:f>
              <c:strCache>
                <c:ptCount val="3"/>
                <c:pt idx="0">
                  <c:v>GRRR to GRRREAT</c:v>
                </c:pt>
                <c:pt idx="1">
                  <c:v>Kids - Ball Hockey</c:v>
                </c:pt>
                <c:pt idx="2">
                  <c:v>GRRR to GRRREAT</c:v>
                </c:pt>
              </c:strCache>
            </c:strRef>
          </c:cat>
          <c:val>
            <c:numRef>
              <c:f>Sheet1!$B$21:$B$23</c:f>
              <c:numCache>
                <c:formatCode>0.0</c:formatCode>
                <c:ptCount val="3"/>
                <c:pt idx="0">
                  <c:v>515.24866252347488</c:v>
                </c:pt>
                <c:pt idx="1">
                  <c:v>702.08331475191346</c:v>
                </c:pt>
                <c:pt idx="2">
                  <c:v>428.25896984622699</c:v>
                </c:pt>
              </c:numCache>
            </c:numRef>
          </c:val>
          <c:extLst xmlns:c16r2="http://schemas.microsoft.com/office/drawing/2015/06/chart">
            <c:ext xmlns:c16="http://schemas.microsoft.com/office/drawing/2014/chart" uri="{C3380CC4-5D6E-409C-BE32-E72D297353CC}">
              <c16:uniqueId val="{00000000-B679-4664-9012-E46D9C1A2535}"/>
            </c:ext>
          </c:extLst>
        </c:ser>
        <c:dLbls>
          <c:showLegendKey val="0"/>
          <c:showVal val="0"/>
          <c:showCatName val="0"/>
          <c:showSerName val="0"/>
          <c:showPercent val="0"/>
          <c:showBubbleSize val="0"/>
        </c:dLbls>
        <c:gapWidth val="182"/>
        <c:axId val="576119920"/>
        <c:axId val="576118288"/>
      </c:barChart>
      <c:catAx>
        <c:axId val="576119920"/>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576118288"/>
        <c:crosses val="autoZero"/>
        <c:auto val="1"/>
        <c:lblAlgn val="ctr"/>
        <c:lblOffset val="100"/>
        <c:noMultiLvlLbl val="0"/>
      </c:catAx>
      <c:valAx>
        <c:axId val="576118288"/>
        <c:scaling>
          <c:orientation val="minMax"/>
        </c:scaling>
        <c:delete val="1"/>
        <c:axPos val="l"/>
        <c:numFmt formatCode="0.0" sourceLinked="1"/>
        <c:majorTickMark val="out"/>
        <c:minorTickMark val="none"/>
        <c:tickLblPos val="nextTo"/>
        <c:crossAx val="576119920"/>
        <c:crosses val="autoZero"/>
        <c:crossBetween val="between"/>
      </c:valAx>
      <c:spPr>
        <a:noFill/>
        <a:ln>
          <a:noFill/>
        </a:ln>
        <a:effectLst/>
      </c:spPr>
    </c:plotArea>
    <c:plotVisOnly val="1"/>
    <c:dispBlanksAs val="gap"/>
    <c:showDLblsOverMax val="0"/>
  </c:chart>
  <c:spPr>
    <a:noFill/>
    <a:ln>
      <a:noFill/>
    </a:ln>
    <a:effectLst/>
  </c:spPr>
  <c:txPr>
    <a:bodyPr/>
    <a:lstStyle/>
    <a:p>
      <a:pPr>
        <a:defRPr sz="1000">
          <a:solidFill>
            <a:schemeClr val="tx1"/>
          </a:solidFill>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996802316227902E-2"/>
          <c:y val="0.26601278734756889"/>
          <c:w val="0.96108233454176817"/>
          <c:h val="0.41808133323625685"/>
        </c:manualLayout>
      </c:layout>
      <c:barChart>
        <c:barDir val="col"/>
        <c:grouping val="clustered"/>
        <c:varyColors val="0"/>
        <c:ser>
          <c:idx val="0"/>
          <c:order val="0"/>
          <c:tx>
            <c:strRef>
              <c:f>Sheet1!$B$20</c:f>
              <c:strCache>
                <c:ptCount val="1"/>
                <c:pt idx="0">
                  <c:v>Campaigns</c:v>
                </c:pt>
              </c:strCache>
            </c:strRef>
          </c:tx>
          <c:spPr>
            <a:solidFill>
              <a:schemeClr val="accent2"/>
            </a:solidFill>
            <a:ln>
              <a:noFill/>
            </a:ln>
            <a:effectLst/>
          </c:spPr>
          <c:invertIfNegative val="0"/>
          <c:dLbls>
            <c:numFmt formatCode="#,##0.00" sourceLinked="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Sheet1!$A$21:$A$23</c:f>
              <c:strCache>
                <c:ptCount val="3"/>
                <c:pt idx="0">
                  <c:v>GRRR to GRRREAT</c:v>
                </c:pt>
                <c:pt idx="1">
                  <c:v>Kids - Ball Hockey</c:v>
                </c:pt>
                <c:pt idx="2">
                  <c:v>GRRR to GRRREAT</c:v>
                </c:pt>
              </c:strCache>
            </c:strRef>
          </c:cat>
          <c:val>
            <c:numRef>
              <c:f>Sheet1!$B$21:$B$23</c:f>
              <c:numCache>
                <c:formatCode>0.0</c:formatCode>
                <c:ptCount val="3"/>
                <c:pt idx="0" formatCode="General">
                  <c:v>0.11890560897749768</c:v>
                </c:pt>
                <c:pt idx="1">
                  <c:v>0.15361930906876209</c:v>
                </c:pt>
                <c:pt idx="2">
                  <c:v>0.27872678377432508</c:v>
                </c:pt>
              </c:numCache>
            </c:numRef>
          </c:val>
          <c:extLst xmlns:c16r2="http://schemas.microsoft.com/office/drawing/2015/06/chart">
            <c:ext xmlns:c16="http://schemas.microsoft.com/office/drawing/2014/chart" uri="{C3380CC4-5D6E-409C-BE32-E72D297353CC}">
              <c16:uniqueId val="{00000000-B679-4664-9012-E46D9C1A2535}"/>
            </c:ext>
          </c:extLst>
        </c:ser>
        <c:dLbls>
          <c:showLegendKey val="0"/>
          <c:showVal val="0"/>
          <c:showCatName val="0"/>
          <c:showSerName val="0"/>
          <c:showPercent val="0"/>
          <c:showBubbleSize val="0"/>
        </c:dLbls>
        <c:gapWidth val="182"/>
        <c:axId val="576106864"/>
        <c:axId val="576110672"/>
      </c:barChart>
      <c:catAx>
        <c:axId val="576106864"/>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576110672"/>
        <c:crosses val="autoZero"/>
        <c:auto val="1"/>
        <c:lblAlgn val="ctr"/>
        <c:lblOffset val="100"/>
        <c:noMultiLvlLbl val="0"/>
      </c:catAx>
      <c:valAx>
        <c:axId val="576110672"/>
        <c:scaling>
          <c:orientation val="minMax"/>
        </c:scaling>
        <c:delete val="1"/>
        <c:axPos val="l"/>
        <c:numFmt formatCode="General" sourceLinked="1"/>
        <c:majorTickMark val="out"/>
        <c:minorTickMark val="none"/>
        <c:tickLblPos val="nextTo"/>
        <c:crossAx val="576106864"/>
        <c:crosses val="autoZero"/>
        <c:crossBetween val="between"/>
      </c:valAx>
      <c:spPr>
        <a:noFill/>
        <a:ln>
          <a:noFill/>
        </a:ln>
        <a:effectLst/>
      </c:spPr>
    </c:plotArea>
    <c:plotVisOnly val="1"/>
    <c:dispBlanksAs val="gap"/>
    <c:showDLblsOverMax val="0"/>
  </c:chart>
  <c:spPr>
    <a:noFill/>
    <a:ln>
      <a:noFill/>
    </a:ln>
    <a:effectLst/>
  </c:spPr>
  <c:txPr>
    <a:bodyPr/>
    <a:lstStyle/>
    <a:p>
      <a:pPr>
        <a:defRPr sz="1000">
          <a:solidFill>
            <a:schemeClr val="tx1"/>
          </a:solidFill>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0598760771341935E-2"/>
          <c:y val="0.11634698778681708"/>
          <c:w val="0.809810280230013"/>
          <c:h val="0.40620609664455842"/>
        </c:manualLayout>
      </c:layout>
      <c:barChart>
        <c:barDir val="col"/>
        <c:grouping val="stacked"/>
        <c:varyColors val="0"/>
        <c:ser>
          <c:idx val="1"/>
          <c:order val="1"/>
          <c:tx>
            <c:strRef>
              <c:f>Sheet1!$C$1</c:f>
              <c:strCache>
                <c:ptCount val="1"/>
                <c:pt idx="0">
                  <c:v>GRRR to GRRREAT</c:v>
                </c:pt>
              </c:strCache>
            </c:strRef>
          </c:tx>
          <c:spPr>
            <a:solidFill>
              <a:srgbClr val="97172E"/>
            </a:solidFill>
            <a:ln>
              <a:solidFill>
                <a:schemeClr val="accent4"/>
              </a:solidFill>
            </a:ln>
            <a:effectLst/>
          </c:spPr>
          <c:invertIfNegative val="0"/>
          <c:cat>
            <c:numRef>
              <c:f>Sheet1!$A$2:$A$105</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Sheet1!$C$2:$C$105</c:f>
              <c:numCache>
                <c:formatCode>General</c:formatCode>
                <c:ptCount val="104"/>
                <c:pt idx="62">
                  <c:v>173774</c:v>
                </c:pt>
                <c:pt idx="63">
                  <c:v>3713624</c:v>
                </c:pt>
                <c:pt idx="64">
                  <c:v>1092747</c:v>
                </c:pt>
                <c:pt idx="65">
                  <c:v>2057744</c:v>
                </c:pt>
                <c:pt idx="66">
                  <c:v>2143437</c:v>
                </c:pt>
                <c:pt idx="67">
                  <c:v>7282867</c:v>
                </c:pt>
                <c:pt idx="68">
                  <c:v>7056798</c:v>
                </c:pt>
                <c:pt idx="69">
                  <c:v>595517</c:v>
                </c:pt>
                <c:pt idx="70">
                  <c:v>253722</c:v>
                </c:pt>
                <c:pt idx="71">
                  <c:v>237534</c:v>
                </c:pt>
                <c:pt idx="72">
                  <c:v>153708</c:v>
                </c:pt>
                <c:pt idx="73">
                  <c:v>248464</c:v>
                </c:pt>
                <c:pt idx="74">
                  <c:v>128186</c:v>
                </c:pt>
                <c:pt idx="75">
                  <c:v>81874</c:v>
                </c:pt>
                <c:pt idx="76">
                  <c:v>9696</c:v>
                </c:pt>
                <c:pt idx="89">
                  <c:v>354614</c:v>
                </c:pt>
                <c:pt idx="90">
                  <c:v>437634</c:v>
                </c:pt>
                <c:pt idx="91">
                  <c:v>415036</c:v>
                </c:pt>
                <c:pt idx="92">
                  <c:v>369708</c:v>
                </c:pt>
                <c:pt idx="93">
                  <c:v>368931</c:v>
                </c:pt>
                <c:pt idx="94">
                  <c:v>364856</c:v>
                </c:pt>
                <c:pt idx="95">
                  <c:v>360505</c:v>
                </c:pt>
                <c:pt idx="96">
                  <c:v>359878</c:v>
                </c:pt>
                <c:pt idx="97">
                  <c:v>1819034</c:v>
                </c:pt>
                <c:pt idx="98">
                  <c:v>245450</c:v>
                </c:pt>
                <c:pt idx="99">
                  <c:v>240249</c:v>
                </c:pt>
                <c:pt idx="100">
                  <c:v>225123</c:v>
                </c:pt>
                <c:pt idx="101">
                  <c:v>28485</c:v>
                </c:pt>
              </c:numCache>
            </c:numRef>
          </c:val>
          <c:extLst xmlns:c16r2="http://schemas.microsoft.com/office/drawing/2015/06/chart">
            <c:ext xmlns:c16="http://schemas.microsoft.com/office/drawing/2014/chart" uri="{C3380CC4-5D6E-409C-BE32-E72D297353CC}">
              <c16:uniqueId val="{00000000-B783-4F77-9783-315A5CD5D2BF}"/>
            </c:ext>
          </c:extLst>
        </c:ser>
        <c:ser>
          <c:idx val="2"/>
          <c:order val="2"/>
          <c:tx>
            <c:strRef>
              <c:f>Sheet1!$D$1</c:f>
              <c:strCache>
                <c:ptCount val="1"/>
                <c:pt idx="0">
                  <c:v>Kids - Ball Hockey</c:v>
                </c:pt>
              </c:strCache>
            </c:strRef>
          </c:tx>
          <c:spPr>
            <a:solidFill>
              <a:srgbClr val="92D050"/>
            </a:solidFill>
            <a:ln>
              <a:solidFill>
                <a:srgbClr val="92D050"/>
              </a:solidFill>
            </a:ln>
            <a:effectLst/>
          </c:spPr>
          <c:invertIfNegative val="0"/>
          <c:cat>
            <c:numRef>
              <c:f>Sheet1!$A$2:$A$105</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Sheet1!$D$2:$D$105</c:f>
              <c:numCache>
                <c:formatCode>General</c:formatCode>
                <c:ptCount val="104"/>
                <c:pt idx="2">
                  <c:v>987072</c:v>
                </c:pt>
                <c:pt idx="3">
                  <c:v>1053747</c:v>
                </c:pt>
                <c:pt idx="4">
                  <c:v>932139</c:v>
                </c:pt>
                <c:pt idx="5">
                  <c:v>1258383</c:v>
                </c:pt>
                <c:pt idx="6">
                  <c:v>1021084</c:v>
                </c:pt>
                <c:pt idx="7">
                  <c:v>1000297</c:v>
                </c:pt>
                <c:pt idx="8">
                  <c:v>908122</c:v>
                </c:pt>
                <c:pt idx="9">
                  <c:v>1065258</c:v>
                </c:pt>
                <c:pt idx="10">
                  <c:v>992636</c:v>
                </c:pt>
                <c:pt idx="11">
                  <c:v>950686</c:v>
                </c:pt>
                <c:pt idx="12">
                  <c:v>1036739</c:v>
                </c:pt>
                <c:pt idx="13">
                  <c:v>887511</c:v>
                </c:pt>
                <c:pt idx="14">
                  <c:v>1012033</c:v>
                </c:pt>
                <c:pt idx="15">
                  <c:v>848310</c:v>
                </c:pt>
                <c:pt idx="16">
                  <c:v>1861509</c:v>
                </c:pt>
                <c:pt idx="17">
                  <c:v>1054888</c:v>
                </c:pt>
                <c:pt idx="18">
                  <c:v>970925</c:v>
                </c:pt>
                <c:pt idx="19">
                  <c:v>1057064</c:v>
                </c:pt>
                <c:pt idx="20">
                  <c:v>1060409</c:v>
                </c:pt>
                <c:pt idx="21">
                  <c:v>965879</c:v>
                </c:pt>
                <c:pt idx="22">
                  <c:v>1074510</c:v>
                </c:pt>
                <c:pt idx="23">
                  <c:v>989999</c:v>
                </c:pt>
                <c:pt idx="24">
                  <c:v>966082</c:v>
                </c:pt>
                <c:pt idx="25">
                  <c:v>959040</c:v>
                </c:pt>
                <c:pt idx="26">
                  <c:v>1114986</c:v>
                </c:pt>
                <c:pt idx="29">
                  <c:v>882805.28571428568</c:v>
                </c:pt>
                <c:pt idx="30">
                  <c:v>882805.28571428568</c:v>
                </c:pt>
                <c:pt idx="31">
                  <c:v>882805.28571428568</c:v>
                </c:pt>
                <c:pt idx="32">
                  <c:v>882805.28571428568</c:v>
                </c:pt>
                <c:pt idx="33">
                  <c:v>882805.28571428568</c:v>
                </c:pt>
                <c:pt idx="34">
                  <c:v>882805.28571428568</c:v>
                </c:pt>
                <c:pt idx="35">
                  <c:v>882805.28571428568</c:v>
                </c:pt>
                <c:pt idx="36">
                  <c:v>882805.28571428568</c:v>
                </c:pt>
                <c:pt idx="37">
                  <c:v>882805.28571428568</c:v>
                </c:pt>
                <c:pt idx="38">
                  <c:v>882805.28571428568</c:v>
                </c:pt>
                <c:pt idx="39">
                  <c:v>882805.28571428568</c:v>
                </c:pt>
                <c:pt idx="40">
                  <c:v>882805.28571428568</c:v>
                </c:pt>
                <c:pt idx="41">
                  <c:v>882805.28571428568</c:v>
                </c:pt>
                <c:pt idx="42">
                  <c:v>1041466.7857142857</c:v>
                </c:pt>
                <c:pt idx="43">
                  <c:v>1463587.611111111</c:v>
                </c:pt>
                <c:pt idx="44">
                  <c:v>1463587.611111111</c:v>
                </c:pt>
                <c:pt idx="45">
                  <c:v>1463587.611111111</c:v>
                </c:pt>
                <c:pt idx="46">
                  <c:v>1463587.611111111</c:v>
                </c:pt>
                <c:pt idx="47">
                  <c:v>1463587.611111111</c:v>
                </c:pt>
                <c:pt idx="48">
                  <c:v>1463587.611111111</c:v>
                </c:pt>
                <c:pt idx="49">
                  <c:v>1463587.611111111</c:v>
                </c:pt>
                <c:pt idx="50">
                  <c:v>1463587.611111111</c:v>
                </c:pt>
                <c:pt idx="51">
                  <c:v>1463587.611111111</c:v>
                </c:pt>
              </c:numCache>
            </c:numRef>
          </c:val>
          <c:extLst xmlns:c16r2="http://schemas.microsoft.com/office/drawing/2015/06/chart">
            <c:ext xmlns:c16="http://schemas.microsoft.com/office/drawing/2014/chart" uri="{C3380CC4-5D6E-409C-BE32-E72D297353CC}">
              <c16:uniqueId val="{00000001-B783-4F77-9783-315A5CD5D2BF}"/>
            </c:ext>
          </c:extLst>
        </c:ser>
        <c:dLbls>
          <c:showLegendKey val="0"/>
          <c:showVal val="0"/>
          <c:showCatName val="0"/>
          <c:showSerName val="0"/>
          <c:showPercent val="0"/>
          <c:showBubbleSize val="0"/>
        </c:dLbls>
        <c:gapWidth val="150"/>
        <c:overlap val="100"/>
        <c:axId val="576113392"/>
        <c:axId val="576120464"/>
      </c:barChart>
      <c:lineChart>
        <c:grouping val="standard"/>
        <c:varyColors val="0"/>
        <c:ser>
          <c:idx val="0"/>
          <c:order val="0"/>
          <c:tx>
            <c:strRef>
              <c:f>Sheet1!$B$1</c:f>
              <c:strCache>
                <c:ptCount val="1"/>
                <c:pt idx="0">
                  <c:v>Sales</c:v>
                </c:pt>
              </c:strCache>
            </c:strRef>
          </c:tx>
          <c:spPr>
            <a:ln w="28575" cap="rnd">
              <a:solidFill>
                <a:schemeClr val="tx1"/>
              </a:solidFill>
              <a:round/>
            </a:ln>
            <a:effectLst/>
          </c:spPr>
          <c:marker>
            <c:symbol val="none"/>
          </c:marker>
          <c:cat>
            <c:numRef>
              <c:f>Sheet1!$A$2:$A$105</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Sheet1!$B$2:$B$105</c:f>
              <c:numCache>
                <c:formatCode>General</c:formatCode>
                <c:ptCount val="104"/>
                <c:pt idx="0">
                  <c:v>65963</c:v>
                </c:pt>
                <c:pt idx="1">
                  <c:v>72657</c:v>
                </c:pt>
                <c:pt idx="2">
                  <c:v>68523</c:v>
                </c:pt>
                <c:pt idx="3">
                  <c:v>74972</c:v>
                </c:pt>
                <c:pt idx="4">
                  <c:v>77005</c:v>
                </c:pt>
                <c:pt idx="5">
                  <c:v>67316</c:v>
                </c:pt>
                <c:pt idx="6">
                  <c:v>72220</c:v>
                </c:pt>
                <c:pt idx="7">
                  <c:v>80653</c:v>
                </c:pt>
                <c:pt idx="8">
                  <c:v>76610</c:v>
                </c:pt>
                <c:pt idx="9">
                  <c:v>71652</c:v>
                </c:pt>
                <c:pt idx="10">
                  <c:v>77350</c:v>
                </c:pt>
                <c:pt idx="11">
                  <c:v>85051</c:v>
                </c:pt>
                <c:pt idx="12">
                  <c:v>77278</c:v>
                </c:pt>
                <c:pt idx="13">
                  <c:v>77846</c:v>
                </c:pt>
                <c:pt idx="14">
                  <c:v>87387</c:v>
                </c:pt>
                <c:pt idx="15">
                  <c:v>69523</c:v>
                </c:pt>
                <c:pt idx="16">
                  <c:v>81687</c:v>
                </c:pt>
                <c:pt idx="17">
                  <c:v>86306</c:v>
                </c:pt>
                <c:pt idx="18">
                  <c:v>72829</c:v>
                </c:pt>
                <c:pt idx="19">
                  <c:v>63997</c:v>
                </c:pt>
                <c:pt idx="20">
                  <c:v>68780</c:v>
                </c:pt>
                <c:pt idx="21">
                  <c:v>79420</c:v>
                </c:pt>
                <c:pt idx="22">
                  <c:v>77137</c:v>
                </c:pt>
                <c:pt idx="23">
                  <c:v>82873</c:v>
                </c:pt>
                <c:pt idx="24">
                  <c:v>77112</c:v>
                </c:pt>
                <c:pt idx="25">
                  <c:v>79493</c:v>
                </c:pt>
                <c:pt idx="26">
                  <c:v>75167</c:v>
                </c:pt>
                <c:pt idx="27">
                  <c:v>79246</c:v>
                </c:pt>
                <c:pt idx="28">
                  <c:v>89307</c:v>
                </c:pt>
                <c:pt idx="29">
                  <c:v>78646</c:v>
                </c:pt>
                <c:pt idx="30">
                  <c:v>80629</c:v>
                </c:pt>
                <c:pt idx="31">
                  <c:v>71287</c:v>
                </c:pt>
                <c:pt idx="32">
                  <c:v>86550</c:v>
                </c:pt>
                <c:pt idx="33">
                  <c:v>103370</c:v>
                </c:pt>
                <c:pt idx="34">
                  <c:v>121259</c:v>
                </c:pt>
                <c:pt idx="35">
                  <c:v>98084</c:v>
                </c:pt>
                <c:pt idx="36">
                  <c:v>74408</c:v>
                </c:pt>
                <c:pt idx="37">
                  <c:v>80955</c:v>
                </c:pt>
                <c:pt idx="38">
                  <c:v>78675</c:v>
                </c:pt>
                <c:pt idx="39">
                  <c:v>81780</c:v>
                </c:pt>
                <c:pt idx="40">
                  <c:v>72674</c:v>
                </c:pt>
                <c:pt idx="41">
                  <c:v>83973</c:v>
                </c:pt>
                <c:pt idx="42">
                  <c:v>80004</c:v>
                </c:pt>
                <c:pt idx="43">
                  <c:v>84332</c:v>
                </c:pt>
                <c:pt idx="44">
                  <c:v>85102</c:v>
                </c:pt>
                <c:pt idx="45">
                  <c:v>74400</c:v>
                </c:pt>
                <c:pt idx="46">
                  <c:v>78432</c:v>
                </c:pt>
                <c:pt idx="47">
                  <c:v>91505</c:v>
                </c:pt>
                <c:pt idx="48">
                  <c:v>85031</c:v>
                </c:pt>
                <c:pt idx="49">
                  <c:v>77355</c:v>
                </c:pt>
                <c:pt idx="50">
                  <c:v>82321</c:v>
                </c:pt>
                <c:pt idx="51">
                  <c:v>59440</c:v>
                </c:pt>
                <c:pt idx="52">
                  <c:v>75425</c:v>
                </c:pt>
                <c:pt idx="53">
                  <c:v>86517</c:v>
                </c:pt>
                <c:pt idx="54">
                  <c:v>79412</c:v>
                </c:pt>
                <c:pt idx="55">
                  <c:v>82023</c:v>
                </c:pt>
                <c:pt idx="56">
                  <c:v>80801</c:v>
                </c:pt>
                <c:pt idx="57">
                  <c:v>81120</c:v>
                </c:pt>
                <c:pt idx="58">
                  <c:v>81363</c:v>
                </c:pt>
                <c:pt idx="59">
                  <c:v>75740</c:v>
                </c:pt>
                <c:pt idx="60">
                  <c:v>87882</c:v>
                </c:pt>
                <c:pt idx="61">
                  <c:v>88151</c:v>
                </c:pt>
                <c:pt idx="62">
                  <c:v>83096</c:v>
                </c:pt>
                <c:pt idx="63">
                  <c:v>92473</c:v>
                </c:pt>
                <c:pt idx="64">
                  <c:v>88101</c:v>
                </c:pt>
                <c:pt idx="65">
                  <c:v>78254</c:v>
                </c:pt>
                <c:pt idx="66">
                  <c:v>77096</c:v>
                </c:pt>
                <c:pt idx="67">
                  <c:v>91885</c:v>
                </c:pt>
                <c:pt idx="68">
                  <c:v>86156</c:v>
                </c:pt>
                <c:pt idx="69">
                  <c:v>86375</c:v>
                </c:pt>
                <c:pt idx="70">
                  <c:v>71737</c:v>
                </c:pt>
                <c:pt idx="71">
                  <c:v>80645</c:v>
                </c:pt>
                <c:pt idx="72">
                  <c:v>85152</c:v>
                </c:pt>
                <c:pt idx="73">
                  <c:v>77060</c:v>
                </c:pt>
                <c:pt idx="74">
                  <c:v>84158</c:v>
                </c:pt>
                <c:pt idx="75">
                  <c:v>88906</c:v>
                </c:pt>
                <c:pt idx="76">
                  <c:v>77605</c:v>
                </c:pt>
                <c:pt idx="77">
                  <c:v>90700</c:v>
                </c:pt>
                <c:pt idx="78">
                  <c:v>86588</c:v>
                </c:pt>
                <c:pt idx="79">
                  <c:v>89160</c:v>
                </c:pt>
                <c:pt idx="80">
                  <c:v>84031</c:v>
                </c:pt>
                <c:pt idx="81">
                  <c:v>78420</c:v>
                </c:pt>
                <c:pt idx="82">
                  <c:v>83124</c:v>
                </c:pt>
                <c:pt idx="83">
                  <c:v>76047</c:v>
                </c:pt>
                <c:pt idx="84">
                  <c:v>85346</c:v>
                </c:pt>
                <c:pt idx="85">
                  <c:v>101068</c:v>
                </c:pt>
                <c:pt idx="86">
                  <c:v>116512</c:v>
                </c:pt>
                <c:pt idx="87">
                  <c:v>103564</c:v>
                </c:pt>
                <c:pt idx="88">
                  <c:v>79774</c:v>
                </c:pt>
                <c:pt idx="89">
                  <c:v>86020</c:v>
                </c:pt>
                <c:pt idx="90">
                  <c:v>83296</c:v>
                </c:pt>
                <c:pt idx="91">
                  <c:v>82355</c:v>
                </c:pt>
                <c:pt idx="92">
                  <c:v>71477</c:v>
                </c:pt>
                <c:pt idx="93">
                  <c:v>88390</c:v>
                </c:pt>
                <c:pt idx="94">
                  <c:v>84240</c:v>
                </c:pt>
                <c:pt idx="95">
                  <c:v>83113</c:v>
                </c:pt>
                <c:pt idx="96">
                  <c:v>78839</c:v>
                </c:pt>
                <c:pt idx="97">
                  <c:v>69206</c:v>
                </c:pt>
                <c:pt idx="98">
                  <c:v>76148</c:v>
                </c:pt>
                <c:pt idx="99">
                  <c:v>76249</c:v>
                </c:pt>
                <c:pt idx="100">
                  <c:v>80299</c:v>
                </c:pt>
                <c:pt idx="101">
                  <c:v>75779</c:v>
                </c:pt>
                <c:pt idx="102">
                  <c:v>72100</c:v>
                </c:pt>
                <c:pt idx="103">
                  <c:v>57207</c:v>
                </c:pt>
              </c:numCache>
            </c:numRef>
          </c:val>
          <c:smooth val="0"/>
          <c:extLst xmlns:c16r2="http://schemas.microsoft.com/office/drawing/2015/06/chart">
            <c:ext xmlns:c16="http://schemas.microsoft.com/office/drawing/2014/chart" uri="{C3380CC4-5D6E-409C-BE32-E72D297353CC}">
              <c16:uniqueId val="{00000002-B783-4F77-9783-315A5CD5D2BF}"/>
            </c:ext>
          </c:extLst>
        </c:ser>
        <c:dLbls>
          <c:showLegendKey val="0"/>
          <c:showVal val="0"/>
          <c:showCatName val="0"/>
          <c:showSerName val="0"/>
          <c:showPercent val="0"/>
          <c:showBubbleSize val="0"/>
        </c:dLbls>
        <c:marker val="1"/>
        <c:smooth val="0"/>
        <c:axId val="576107952"/>
        <c:axId val="576115568"/>
      </c:lineChart>
      <c:dateAx>
        <c:axId val="576107952"/>
        <c:scaling>
          <c:orientation val="minMax"/>
        </c:scaling>
        <c:delete val="0"/>
        <c:axPos val="b"/>
        <c:numFmt formatCode="m/d/yyyy" sourceLinked="1"/>
        <c:majorTickMark val="out"/>
        <c:minorTickMark val="none"/>
        <c:tickLblPos val="nextTo"/>
        <c:spPr>
          <a:noFill/>
          <a:ln w="9525" cap="flat" cmpd="sng" algn="ctr">
            <a:solidFill>
              <a:schemeClr val="tx1"/>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en-US"/>
          </a:p>
        </c:txPr>
        <c:crossAx val="576115568"/>
        <c:crosses val="autoZero"/>
        <c:auto val="1"/>
        <c:lblOffset val="100"/>
        <c:baseTimeUnit val="days"/>
      </c:dateAx>
      <c:valAx>
        <c:axId val="576115568"/>
        <c:scaling>
          <c:orientation val="minMax"/>
        </c:scaling>
        <c:delete val="0"/>
        <c:axPos val="l"/>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576107952"/>
        <c:crosses val="autoZero"/>
        <c:crossBetween val="between"/>
        <c:majorUnit val="40000"/>
        <c:dispUnits>
          <c:builtInUnit val="thousands"/>
        </c:dispUnits>
      </c:valAx>
      <c:valAx>
        <c:axId val="576120464"/>
        <c:scaling>
          <c:orientation val="minMax"/>
        </c:scaling>
        <c:delete val="0"/>
        <c:axPos val="r"/>
        <c:numFmt formatCode="#,##0" sourceLinked="0"/>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576113392"/>
        <c:crosses val="max"/>
        <c:crossBetween val="between"/>
        <c:dispUnits>
          <c:builtInUnit val="thousands"/>
        </c:dispUnits>
      </c:valAx>
      <c:dateAx>
        <c:axId val="576113392"/>
        <c:scaling>
          <c:orientation val="minMax"/>
        </c:scaling>
        <c:delete val="1"/>
        <c:axPos val="b"/>
        <c:numFmt formatCode="m/d/yyyy" sourceLinked="1"/>
        <c:majorTickMark val="out"/>
        <c:minorTickMark val="none"/>
        <c:tickLblPos val="nextTo"/>
        <c:crossAx val="576120464"/>
        <c:crosses val="autoZero"/>
        <c:auto val="1"/>
        <c:lblOffset val="100"/>
        <c:baseTimeUnit val="days"/>
      </c:dateAx>
      <c:spPr>
        <a:noFill/>
        <a:ln>
          <a:noFill/>
        </a:ln>
        <a:effectLst/>
      </c:spPr>
    </c:plotArea>
    <c:legend>
      <c:legendPos val="b"/>
      <c:layout>
        <c:manualLayout>
          <c:xMode val="edge"/>
          <c:yMode val="edge"/>
          <c:x val="0.27260818360828726"/>
          <c:y val="0.80048583657333294"/>
          <c:w val="0.45478363278342548"/>
          <c:h val="7.5032835625837221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4878284036186702E-2"/>
          <c:y val="0.19736513190502666"/>
          <c:w val="0.94502146030471124"/>
          <c:h val="0.54486085431185705"/>
        </c:manualLayout>
      </c:layout>
      <c:barChart>
        <c:barDir val="col"/>
        <c:grouping val="clustered"/>
        <c:varyColors val="0"/>
        <c:ser>
          <c:idx val="0"/>
          <c:order val="0"/>
          <c:tx>
            <c:strRef>
              <c:f>Sheet1!$B$1</c:f>
              <c:strCache>
                <c:ptCount val="1"/>
                <c:pt idx="0">
                  <c:v>Displa</c:v>
                </c:pt>
              </c:strCache>
            </c:strRef>
          </c:tx>
          <c:spPr>
            <a:solidFill>
              <a:schemeClr val="accent2"/>
            </a:solidFill>
            <a:ln>
              <a:noFill/>
            </a:ln>
            <a:effectLst/>
          </c:spPr>
          <c:invertIfNegative val="0"/>
          <c:dLbls>
            <c:spPr>
              <a:noFill/>
              <a:ln>
                <a:noFill/>
              </a:ln>
              <a:effectLst/>
            </c:spPr>
            <c:txPr>
              <a:bodyPr wrap="square" lIns="38100" tIns="19050" rIns="38100" bIns="19050" anchor="ctr">
                <a:spAutoFit/>
              </a:bodyPr>
              <a:lstStyle/>
              <a:p>
                <a:pPr>
                  <a:defRPr sz="1000"/>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numRef>
              <c:f>Sheet1!$A$2:$A$3</c:f>
              <c:numCache>
                <c:formatCode>General</c:formatCode>
                <c:ptCount val="2"/>
                <c:pt idx="0">
                  <c:v>2017</c:v>
                </c:pt>
                <c:pt idx="1">
                  <c:v>2018</c:v>
                </c:pt>
              </c:numCache>
            </c:numRef>
          </c:cat>
          <c:val>
            <c:numRef>
              <c:f>Sheet1!$B$2:$B$3</c:f>
              <c:numCache>
                <c:formatCode>_(* #,##0_);_(* \(#,##0\);_(* "-"??_);_(@_)</c:formatCode>
                <c:ptCount val="2"/>
                <c:pt idx="0">
                  <c:v>48452.880925138561</c:v>
                </c:pt>
                <c:pt idx="1">
                  <c:v>33229.409189356338</c:v>
                </c:pt>
              </c:numCache>
            </c:numRef>
          </c:val>
          <c:extLst xmlns:c16r2="http://schemas.microsoft.com/office/drawing/2015/06/chart">
            <c:ext xmlns:c16="http://schemas.microsoft.com/office/drawing/2014/chart" uri="{C3380CC4-5D6E-409C-BE32-E72D297353CC}">
              <c16:uniqueId val="{00000000-C36D-4E79-9BB7-93736173602C}"/>
            </c:ext>
          </c:extLst>
        </c:ser>
        <c:dLbls>
          <c:showLegendKey val="0"/>
          <c:showVal val="0"/>
          <c:showCatName val="0"/>
          <c:showSerName val="0"/>
          <c:showPercent val="0"/>
          <c:showBubbleSize val="0"/>
        </c:dLbls>
        <c:gapWidth val="275"/>
        <c:overlap val="1"/>
        <c:axId val="576115024"/>
        <c:axId val="576113936"/>
      </c:barChart>
      <c:catAx>
        <c:axId val="576115024"/>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vert="horz"/>
          <a:lstStyle/>
          <a:p>
            <a:pPr>
              <a:defRPr/>
            </a:pPr>
            <a:endParaRPr lang="en-US"/>
          </a:p>
        </c:txPr>
        <c:crossAx val="576113936"/>
        <c:crosses val="autoZero"/>
        <c:auto val="1"/>
        <c:lblAlgn val="ctr"/>
        <c:lblOffset val="100"/>
        <c:noMultiLvlLbl val="0"/>
      </c:catAx>
      <c:valAx>
        <c:axId val="576113936"/>
        <c:scaling>
          <c:orientation val="minMax"/>
          <c:max val="70000"/>
          <c:min val="0"/>
        </c:scaling>
        <c:delete val="1"/>
        <c:axPos val="l"/>
        <c:numFmt formatCode="#,##0" sourceLinked="0"/>
        <c:majorTickMark val="out"/>
        <c:minorTickMark val="none"/>
        <c:tickLblPos val="nextTo"/>
        <c:crossAx val="576115024"/>
        <c:crosses val="autoZero"/>
        <c:crossBetween val="between"/>
        <c:majorUnit val="50000"/>
      </c:valAx>
      <c:spPr>
        <a:noFill/>
        <a:ln>
          <a:noFill/>
        </a:ln>
        <a:effectLst/>
      </c:spPr>
    </c:plotArea>
    <c:plotVisOnly val="1"/>
    <c:dispBlanksAs val="gap"/>
    <c:showDLblsOverMax val="0"/>
  </c:chart>
  <c:spPr>
    <a:noFill/>
    <a:ln>
      <a:noFill/>
    </a:ln>
    <a:effectLst/>
  </c:spPr>
  <c:txPr>
    <a:bodyPr/>
    <a:lstStyle/>
    <a:p>
      <a:pPr>
        <a:defRPr sz="1200">
          <a:solidFill>
            <a:schemeClr val="tx1"/>
          </a:solidFil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8003092079243523E-2"/>
          <c:y val="0.11130529305062062"/>
          <c:w val="0.9610200266062634"/>
          <c:h val="0.37776307297222017"/>
        </c:manualLayout>
      </c:layout>
      <c:barChart>
        <c:barDir val="col"/>
        <c:grouping val="stacked"/>
        <c:varyColors val="0"/>
        <c:ser>
          <c:idx val="0"/>
          <c:order val="0"/>
          <c:tx>
            <c:strRef>
              <c:f>Sheet1!$B$1</c:f>
              <c:strCache>
                <c:ptCount val="1"/>
                <c:pt idx="0">
                  <c:v>Total</c:v>
                </c:pt>
              </c:strCache>
            </c:strRef>
          </c:tx>
          <c:invertIfNegative val="0"/>
          <c:dLbls>
            <c:numFmt formatCode="#,##0.0" sourceLinked="0"/>
            <c:spPr>
              <a:noFill/>
              <a:ln>
                <a:noFill/>
              </a:ln>
              <a:effectLst/>
            </c:spPr>
            <c:txPr>
              <a:bodyPr rot="-5400000" vert="horz"/>
              <a:lstStyle/>
              <a:p>
                <a:pPr>
                  <a:defRPr>
                    <a:solidFill>
                      <a:schemeClr val="bg1"/>
                    </a:solidFill>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Sheet1!$A$2:$A$19</c:f>
              <c:strCache>
                <c:ptCount val="18"/>
                <c:pt idx="0">
                  <c:v>Actual 2017</c:v>
                </c:pt>
                <c:pt idx="1">
                  <c:v>Trade</c:v>
                </c:pt>
                <c:pt idx="2">
                  <c:v>Others</c:v>
                </c:pt>
                <c:pt idx="3">
                  <c:v>Social</c:v>
                </c:pt>
                <c:pt idx="4">
                  <c:v>New Launch 2018</c:v>
                </c:pt>
                <c:pt idx="5">
                  <c:v>POS</c:v>
                </c:pt>
                <c:pt idx="6">
                  <c:v>PR</c:v>
                </c:pt>
                <c:pt idx="7">
                  <c:v>TDP</c:v>
                </c:pt>
                <c:pt idx="8">
                  <c:v>Price</c:v>
                </c:pt>
                <c:pt idx="9">
                  <c:v>Search</c:v>
                </c:pt>
                <c:pt idx="10">
                  <c:v>BTS</c:v>
                </c:pt>
                <c:pt idx="11">
                  <c:v>Coupon</c:v>
                </c:pt>
                <c:pt idx="12">
                  <c:v>Comp</c:v>
                </c:pt>
                <c:pt idx="13">
                  <c:v>Corporate Promo.</c:v>
                </c:pt>
                <c:pt idx="14">
                  <c:v>Digital Display</c:v>
                </c:pt>
                <c:pt idx="15">
                  <c:v>Digital Video</c:v>
                </c:pt>
                <c:pt idx="16">
                  <c:v>TV</c:v>
                </c:pt>
                <c:pt idx="17">
                  <c:v>Actual 2018</c:v>
                </c:pt>
              </c:strCache>
            </c:strRef>
          </c:cat>
          <c:val>
            <c:numRef>
              <c:f>Sheet1!$B$2:$B$19</c:f>
              <c:numCache>
                <c:formatCode>General</c:formatCode>
                <c:ptCount val="18"/>
                <c:pt idx="0">
                  <c:v>4125572</c:v>
                </c:pt>
                <c:pt idx="17">
                  <c:v>4306185</c:v>
                </c:pt>
              </c:numCache>
            </c:numRef>
          </c:val>
          <c:extLst xmlns:c16r2="http://schemas.microsoft.com/office/drawing/2015/06/chart">
            <c:ext xmlns:c16="http://schemas.microsoft.com/office/drawing/2014/chart" uri="{C3380CC4-5D6E-409C-BE32-E72D297353CC}">
              <c16:uniqueId val="{00000000-D9C3-426E-AF4B-FCBDF215A75B}"/>
            </c:ext>
          </c:extLst>
        </c:ser>
        <c:ser>
          <c:idx val="1"/>
          <c:order val="1"/>
          <c:tx>
            <c:strRef>
              <c:f>Sheet1!$C$1</c:f>
              <c:strCache>
                <c:ptCount val="1"/>
              </c:strCache>
            </c:strRef>
          </c:tx>
          <c:spPr>
            <a:noFill/>
          </c:spPr>
          <c:invertIfNegative val="0"/>
          <c:cat>
            <c:strRef>
              <c:f>Sheet1!$A$2:$A$19</c:f>
              <c:strCache>
                <c:ptCount val="18"/>
                <c:pt idx="0">
                  <c:v>Actual 2017</c:v>
                </c:pt>
                <c:pt idx="1">
                  <c:v>Trade</c:v>
                </c:pt>
                <c:pt idx="2">
                  <c:v>Others</c:v>
                </c:pt>
                <c:pt idx="3">
                  <c:v>Social</c:v>
                </c:pt>
                <c:pt idx="4">
                  <c:v>New Launch 2018</c:v>
                </c:pt>
                <c:pt idx="5">
                  <c:v>POS</c:v>
                </c:pt>
                <c:pt idx="6">
                  <c:v>PR</c:v>
                </c:pt>
                <c:pt idx="7">
                  <c:v>TDP</c:v>
                </c:pt>
                <c:pt idx="8">
                  <c:v>Price</c:v>
                </c:pt>
                <c:pt idx="9">
                  <c:v>Search</c:v>
                </c:pt>
                <c:pt idx="10">
                  <c:v>BTS</c:v>
                </c:pt>
                <c:pt idx="11">
                  <c:v>Coupon</c:v>
                </c:pt>
                <c:pt idx="12">
                  <c:v>Comp</c:v>
                </c:pt>
                <c:pt idx="13">
                  <c:v>Corporate Promo.</c:v>
                </c:pt>
                <c:pt idx="14">
                  <c:v>Digital Display</c:v>
                </c:pt>
                <c:pt idx="15">
                  <c:v>Digital Video</c:v>
                </c:pt>
                <c:pt idx="16">
                  <c:v>TV</c:v>
                </c:pt>
                <c:pt idx="17">
                  <c:v>Actual 2018</c:v>
                </c:pt>
              </c:strCache>
            </c:strRef>
          </c:cat>
          <c:val>
            <c:numRef>
              <c:f>Sheet1!$C$2:$C$19</c:f>
              <c:numCache>
                <c:formatCode>#,##0</c:formatCode>
                <c:ptCount val="18"/>
                <c:pt idx="1">
                  <c:v>4125572</c:v>
                </c:pt>
                <c:pt idx="2">
                  <c:v>4266929.1106083253</c:v>
                </c:pt>
                <c:pt idx="3">
                  <c:v>4324516.7782611251</c:v>
                </c:pt>
                <c:pt idx="4">
                  <c:v>4346260.0754241701</c:v>
                </c:pt>
                <c:pt idx="5">
                  <c:v>4363906.0754250698</c:v>
                </c:pt>
                <c:pt idx="6">
                  <c:v>4380682.7526575699</c:v>
                </c:pt>
                <c:pt idx="7">
                  <c:v>4396681.3326587696</c:v>
                </c:pt>
                <c:pt idx="8">
                  <c:v>4408856.8942618696</c:v>
                </c:pt>
                <c:pt idx="9">
                  <c:v>4420117.4841735698</c:v>
                </c:pt>
                <c:pt idx="10">
                  <c:v>4422047.8009137698</c:v>
                </c:pt>
                <c:pt idx="11">
                  <c:v>4421589.1026827693</c:v>
                </c:pt>
                <c:pt idx="12">
                  <c:v>4418099.3792869691</c:v>
                </c:pt>
                <c:pt idx="13">
                  <c:v>4412162.5929714693</c:v>
                </c:pt>
                <c:pt idx="14">
                  <c:v>4396939.1212349646</c:v>
                </c:pt>
                <c:pt idx="15">
                  <c:v>4375322.8443211112</c:v>
                </c:pt>
                <c:pt idx="16">
                  <c:v>4306184.9999999981</c:v>
                </c:pt>
              </c:numCache>
            </c:numRef>
          </c:val>
          <c:extLst xmlns:c16r2="http://schemas.microsoft.com/office/drawing/2015/06/chart">
            <c:ext xmlns:c16="http://schemas.microsoft.com/office/drawing/2014/chart" uri="{C3380CC4-5D6E-409C-BE32-E72D297353CC}">
              <c16:uniqueId val="{00000001-D9C3-426E-AF4B-FCBDF215A75B}"/>
            </c:ext>
          </c:extLst>
        </c:ser>
        <c:ser>
          <c:idx val="2"/>
          <c:order val="2"/>
          <c:tx>
            <c:strRef>
              <c:f>Sheet1!$D$1</c:f>
              <c:strCache>
                <c:ptCount val="1"/>
              </c:strCache>
            </c:strRef>
          </c:tx>
          <c:invertIfNegative val="0"/>
          <c:dLbls>
            <c:dLbl>
              <c:idx val="0"/>
              <c:tx>
                <c:rich>
                  <a:bodyPr/>
                  <a:lstStyle/>
                  <a:p>
                    <a:endParaRPr lang="en-US" dirty="0"/>
                  </a:p>
                </c:rich>
              </c:tx>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02-D9C3-426E-AF4B-FCBDF215A75B}"/>
                </c:ext>
                <c:ext xmlns:c15="http://schemas.microsoft.com/office/drawing/2012/chart" uri="{CE6537A1-D6FC-4f65-9D91-7224C49458BB}"/>
              </c:extLst>
            </c:dLbl>
            <c:dLbl>
              <c:idx val="1"/>
              <c:layout>
                <c:manualLayout>
                  <c:x val="0"/>
                  <c:y val="-4.8317515099223468E-2"/>
                </c:manualLayout>
              </c:layout>
              <c:tx>
                <c:rich>
                  <a:bodyPr/>
                  <a:lstStyle/>
                  <a:p>
                    <a:fld id="{6C8D3344-F6F8-4100-8182-35C57D58390F}" type="CELLRANGE">
                      <a:rPr lang="en-US" dirty="0"/>
                      <a:pPr/>
                      <a:t>[CELLRANGE]</a:t>
                    </a:fld>
                    <a:endParaRPr lang="en-GB"/>
                  </a:p>
                </c:rich>
              </c:tx>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03-D9C3-426E-AF4B-FCBDF215A75B}"/>
                </c:ext>
                <c:ext xmlns:c15="http://schemas.microsoft.com/office/drawing/2012/chart" uri="{CE6537A1-D6FC-4f65-9D91-7224C49458BB}">
                  <c15:layout/>
                  <c15:dlblFieldTable/>
                  <c15:showDataLabelsRange val="1"/>
                </c:ext>
              </c:extLst>
            </c:dLbl>
            <c:dLbl>
              <c:idx val="2"/>
              <c:layout>
                <c:manualLayout>
                  <c:x val="0"/>
                  <c:y val="-3.1061259706643658E-2"/>
                </c:manualLayout>
              </c:layout>
              <c:tx>
                <c:rich>
                  <a:bodyPr/>
                  <a:lstStyle/>
                  <a:p>
                    <a:fld id="{BA361E00-6733-4403-9512-C5FA57F5B874}" type="CELLRANGE">
                      <a:rPr lang="en-US" dirty="0"/>
                      <a:pPr/>
                      <a:t>[CELLRANGE]</a:t>
                    </a:fld>
                    <a:endParaRPr lang="en-GB"/>
                  </a:p>
                </c:rich>
              </c:tx>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04-D9C3-426E-AF4B-FCBDF215A75B}"/>
                </c:ext>
                <c:ext xmlns:c15="http://schemas.microsoft.com/office/drawing/2012/chart" uri="{CE6537A1-D6FC-4f65-9D91-7224C49458BB}">
                  <c15:layout/>
                  <c15:dlblFieldTable/>
                  <c15:showDataLabelsRange val="1"/>
                </c:ext>
              </c:extLst>
            </c:dLbl>
            <c:dLbl>
              <c:idx val="3"/>
              <c:layout>
                <c:manualLayout>
                  <c:x val="0"/>
                  <c:y val="-3.4512510785159621E-2"/>
                </c:manualLayout>
              </c:layout>
              <c:tx>
                <c:rich>
                  <a:bodyPr/>
                  <a:lstStyle/>
                  <a:p>
                    <a:fld id="{FDB0E2B4-F795-4F47-8D39-B6DB946AA1C2}" type="CELLRANGE">
                      <a:rPr lang="en-US" dirty="0"/>
                      <a:pPr/>
                      <a:t>[CELLRANGE]</a:t>
                    </a:fld>
                    <a:endParaRPr lang="en-GB"/>
                  </a:p>
                </c:rich>
              </c:tx>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05-D9C3-426E-AF4B-FCBDF215A75B}"/>
                </c:ext>
                <c:ext xmlns:c15="http://schemas.microsoft.com/office/drawing/2012/chart" uri="{CE6537A1-D6FC-4f65-9D91-7224C49458BB}">
                  <c15:layout/>
                  <c15:dlblFieldTable/>
                  <c15:showDataLabelsRange val="1"/>
                </c:ext>
              </c:extLst>
            </c:dLbl>
            <c:dLbl>
              <c:idx val="4"/>
              <c:layout>
                <c:manualLayout>
                  <c:x val="-2.7904294592920531E-17"/>
                  <c:y val="-4.4866264020707508E-2"/>
                </c:manualLayout>
              </c:layout>
              <c:tx>
                <c:rich>
                  <a:bodyPr/>
                  <a:lstStyle/>
                  <a:p>
                    <a:fld id="{7BB7285E-66F8-449F-BB2D-18837BBC335D}" type="CELLRANGE">
                      <a:rPr lang="en-US" dirty="0"/>
                      <a:pPr/>
                      <a:t>[CELLRANGE]</a:t>
                    </a:fld>
                    <a:endParaRPr lang="en-GB"/>
                  </a:p>
                </c:rich>
              </c:tx>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06-D9C3-426E-AF4B-FCBDF215A75B}"/>
                </c:ext>
                <c:ext xmlns:c15="http://schemas.microsoft.com/office/drawing/2012/chart" uri="{CE6537A1-D6FC-4f65-9D91-7224C49458BB}">
                  <c15:layout/>
                  <c15:dlblFieldTable/>
                  <c15:showDataLabelsRange val="1"/>
                </c:ext>
              </c:extLst>
            </c:dLbl>
            <c:dLbl>
              <c:idx val="5"/>
              <c:layout>
                <c:manualLayout>
                  <c:x val="0"/>
                  <c:y val="-3.1061259706643675E-2"/>
                </c:manualLayout>
              </c:layout>
              <c:tx>
                <c:rich>
                  <a:bodyPr/>
                  <a:lstStyle/>
                  <a:p>
                    <a:fld id="{973C5C42-044B-46B6-8CD3-6D91A57915C0}" type="CELLRANGE">
                      <a:rPr lang="en-US" dirty="0"/>
                      <a:pPr/>
                      <a:t>[CELLRANGE]</a:t>
                    </a:fld>
                    <a:endParaRPr lang="en-GB"/>
                  </a:p>
                </c:rich>
              </c:tx>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07-D9C3-426E-AF4B-FCBDF215A75B}"/>
                </c:ext>
                <c:ext xmlns:c15="http://schemas.microsoft.com/office/drawing/2012/chart" uri="{CE6537A1-D6FC-4f65-9D91-7224C49458BB}">
                  <c15:layout/>
                  <c15:dlblFieldTable/>
                  <c15:showDataLabelsRange val="1"/>
                </c:ext>
              </c:extLst>
            </c:dLbl>
            <c:dLbl>
              <c:idx val="6"/>
              <c:layout>
                <c:manualLayout>
                  <c:x val="0"/>
                  <c:y val="-2.7610008628127711E-2"/>
                </c:manualLayout>
              </c:layout>
              <c:tx>
                <c:rich>
                  <a:bodyPr/>
                  <a:lstStyle/>
                  <a:p>
                    <a:fld id="{B88DC6EF-A98E-44AB-9496-8D871080FE50}" type="CELLRANGE">
                      <a:rPr lang="en-US" dirty="0"/>
                      <a:pPr/>
                      <a:t>[CELLRANGE]</a:t>
                    </a:fld>
                    <a:endParaRPr lang="en-GB"/>
                  </a:p>
                </c:rich>
              </c:tx>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08-D9C3-426E-AF4B-FCBDF215A75B}"/>
                </c:ext>
                <c:ext xmlns:c15="http://schemas.microsoft.com/office/drawing/2012/chart" uri="{CE6537A1-D6FC-4f65-9D91-7224C49458BB}">
                  <c15:layout/>
                  <c15:dlblFieldTable/>
                  <c15:showDataLabelsRange val="1"/>
                </c:ext>
              </c:extLst>
            </c:dLbl>
            <c:dLbl>
              <c:idx val="7"/>
              <c:layout>
                <c:manualLayout>
                  <c:x val="0"/>
                  <c:y val="-2.7610008628127698E-2"/>
                </c:manualLayout>
              </c:layout>
              <c:tx>
                <c:rich>
                  <a:bodyPr/>
                  <a:lstStyle/>
                  <a:p>
                    <a:fld id="{C2350237-486A-4D80-AA6F-7BDE69C84F06}" type="CELLRANGE">
                      <a:rPr lang="en-US" dirty="0"/>
                      <a:pPr/>
                      <a:t>[CELLRANGE]</a:t>
                    </a:fld>
                    <a:endParaRPr lang="en-GB"/>
                  </a:p>
                </c:rich>
              </c:tx>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09-D9C3-426E-AF4B-FCBDF215A75B}"/>
                </c:ext>
                <c:ext xmlns:c15="http://schemas.microsoft.com/office/drawing/2012/chart" uri="{CE6537A1-D6FC-4f65-9D91-7224C49458BB}">
                  <c15:layout/>
                  <c15:dlblFieldTable/>
                  <c15:showDataLabelsRange val="1"/>
                </c:ext>
              </c:extLst>
            </c:dLbl>
            <c:dLbl>
              <c:idx val="8"/>
              <c:layout>
                <c:manualLayout>
                  <c:x val="5.5808589185841061E-17"/>
                  <c:y val="-2.7610008628127711E-2"/>
                </c:manualLayout>
              </c:layout>
              <c:tx>
                <c:rich>
                  <a:bodyPr/>
                  <a:lstStyle/>
                  <a:p>
                    <a:fld id="{910B175F-BBEB-4D71-8FC0-3BE41C95E8C3}" type="CELLRANGE">
                      <a:rPr lang="en-US" dirty="0"/>
                      <a:pPr/>
                      <a:t>[CELLRANGE]</a:t>
                    </a:fld>
                    <a:endParaRPr lang="en-GB"/>
                  </a:p>
                </c:rich>
              </c:tx>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0A-D9C3-426E-AF4B-FCBDF215A75B}"/>
                </c:ext>
                <c:ext xmlns:c15="http://schemas.microsoft.com/office/drawing/2012/chart" uri="{CE6537A1-D6FC-4f65-9D91-7224C49458BB}">
                  <c15:layout/>
                  <c15:dlblFieldTable/>
                  <c15:showDataLabelsRange val="1"/>
                </c:ext>
              </c:extLst>
            </c:dLbl>
            <c:dLbl>
              <c:idx val="9"/>
              <c:layout>
                <c:manualLayout>
                  <c:x val="-1.5220700152208117E-3"/>
                  <c:y val="-4.1590095648538217E-2"/>
                </c:manualLayout>
              </c:layout>
              <c:tx>
                <c:rich>
                  <a:bodyPr/>
                  <a:lstStyle/>
                  <a:p>
                    <a:fld id="{9095217B-890F-4D7F-AD66-E6BDB123C98F}" type="CELLRANGE">
                      <a:rPr lang="en-US" dirty="0"/>
                      <a:pPr/>
                      <a:t>[CELLRANGE]</a:t>
                    </a:fld>
                    <a:endParaRPr lang="en-GB"/>
                  </a:p>
                </c:rich>
              </c:tx>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0B-D9C3-426E-AF4B-FCBDF215A75B}"/>
                </c:ext>
                <c:ext xmlns:c15="http://schemas.microsoft.com/office/drawing/2012/chart" uri="{CE6537A1-D6FC-4f65-9D91-7224C49458BB}">
                  <c15:layout/>
                  <c15:dlblFieldTable/>
                  <c15:showDataLabelsRange val="1"/>
                </c:ext>
              </c:extLst>
            </c:dLbl>
            <c:dLbl>
              <c:idx val="10"/>
              <c:layout>
                <c:manualLayout>
                  <c:x val="9.1324200913240894E-3"/>
                  <c:y val="-3.7011636130889321E-2"/>
                </c:manualLayout>
              </c:layout>
              <c:tx>
                <c:rich>
                  <a:bodyPr/>
                  <a:lstStyle/>
                  <a:p>
                    <a:fld id="{3E7E1924-4F7F-47AE-8794-C7B568090B76}" type="CELLRANGE">
                      <a:rPr lang="en-US" dirty="0"/>
                      <a:pPr/>
                      <a:t>[CELLRANGE]</a:t>
                    </a:fld>
                    <a:endParaRPr lang="en-GB"/>
                  </a:p>
                </c:rich>
              </c:tx>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00-87BB-4AE2-8E84-FF4A8440995E}"/>
                </c:ext>
                <c:ext xmlns:c15="http://schemas.microsoft.com/office/drawing/2012/chart" uri="{CE6537A1-D6FC-4f65-9D91-7224C49458BB}">
                  <c15:layout/>
                  <c15:dlblFieldTable/>
                  <c15:showDataLabelsRange val="1"/>
                </c:ext>
              </c:extLst>
            </c:dLbl>
            <c:dLbl>
              <c:idx val="11"/>
              <c:layout>
                <c:manualLayout>
                  <c:x val="0"/>
                  <c:y val="3.7963761863675581E-2"/>
                </c:manualLayout>
              </c:layout>
              <c:tx>
                <c:rich>
                  <a:bodyPr/>
                  <a:lstStyle/>
                  <a:p>
                    <a:fld id="{A790EBCE-A548-4BAF-AB24-CEFC92C62BF1}" type="CELLRANGE">
                      <a:rPr lang="en-US" dirty="0"/>
                      <a:pPr/>
                      <a:t>[CELLRANGE]</a:t>
                    </a:fld>
                    <a:endParaRPr lang="en-GB"/>
                  </a:p>
                </c:rich>
              </c:tx>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0D-D9C3-426E-AF4B-FCBDF215A75B}"/>
                </c:ext>
                <c:ext xmlns:c15="http://schemas.microsoft.com/office/drawing/2012/chart" uri="{CE6537A1-D6FC-4f65-9D91-7224C49458BB}">
                  <c15:layout/>
                  <c15:dlblFieldTable/>
                  <c15:showDataLabelsRange val="1"/>
                </c:ext>
              </c:extLst>
            </c:dLbl>
            <c:dLbl>
              <c:idx val="12"/>
              <c:layout>
                <c:manualLayout>
                  <c:x val="0"/>
                  <c:y val="2.7610008628127666E-2"/>
                </c:manualLayout>
              </c:layout>
              <c:tx>
                <c:rich>
                  <a:bodyPr/>
                  <a:lstStyle/>
                  <a:p>
                    <a:fld id="{276D88C2-7029-4D34-A14A-D24067752A4B}" type="CELLRANGE">
                      <a:rPr lang="en-US" dirty="0"/>
                      <a:pPr/>
                      <a:t>[CELLRANGE]</a:t>
                    </a:fld>
                    <a:endParaRPr lang="en-GB"/>
                  </a:p>
                </c:rich>
              </c:tx>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0E-D9C3-426E-AF4B-FCBDF215A75B}"/>
                </c:ext>
                <c:ext xmlns:c15="http://schemas.microsoft.com/office/drawing/2012/chart" uri="{CE6537A1-D6FC-4f65-9D91-7224C49458BB}">
                  <c15:layout/>
                  <c15:dlblFieldTable/>
                  <c15:showDataLabelsRange val="1"/>
                </c:ext>
              </c:extLst>
            </c:dLbl>
            <c:dLbl>
              <c:idx val="13"/>
              <c:layout>
                <c:manualLayout>
                  <c:x val="-5.5808589185841061E-17"/>
                  <c:y val="2.7610008628127698E-2"/>
                </c:manualLayout>
              </c:layout>
              <c:tx>
                <c:rich>
                  <a:bodyPr/>
                  <a:lstStyle/>
                  <a:p>
                    <a:fld id="{524749C3-3297-4389-AA52-E0FF595A9313}" type="CELLRANGE">
                      <a:rPr lang="en-US" dirty="0"/>
                      <a:pPr/>
                      <a:t>[CELLRANGE]</a:t>
                    </a:fld>
                    <a:endParaRPr lang="en-GB"/>
                  </a:p>
                </c:rich>
              </c:tx>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0F-D9C3-426E-AF4B-FCBDF215A75B}"/>
                </c:ext>
                <c:ext xmlns:c15="http://schemas.microsoft.com/office/drawing/2012/chart" uri="{CE6537A1-D6FC-4f65-9D91-7224C49458BB}">
                  <c15:layout/>
                  <c15:dlblFieldTable/>
                  <c15:showDataLabelsRange val="1"/>
                </c:ext>
              </c:extLst>
            </c:dLbl>
            <c:dLbl>
              <c:idx val="14"/>
              <c:layout>
                <c:manualLayout>
                  <c:x val="0"/>
                  <c:y val="3.4512510785159621E-2"/>
                </c:manualLayout>
              </c:layout>
              <c:tx>
                <c:rich>
                  <a:bodyPr/>
                  <a:lstStyle/>
                  <a:p>
                    <a:fld id="{1F0F3907-82B2-4FDA-911D-A52824208884}" type="CELLRANGE">
                      <a:rPr lang="en-US" dirty="0"/>
                      <a:pPr/>
                      <a:t>[CELLRANGE]</a:t>
                    </a:fld>
                    <a:endParaRPr lang="en-GB"/>
                  </a:p>
                </c:rich>
              </c:tx>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10-D9C3-426E-AF4B-FCBDF215A75B}"/>
                </c:ext>
                <c:ext xmlns:c15="http://schemas.microsoft.com/office/drawing/2012/chart" uri="{CE6537A1-D6FC-4f65-9D91-7224C49458BB}">
                  <c15:layout/>
                  <c15:dlblFieldTable/>
                  <c15:showDataLabelsRange val="1"/>
                </c:ext>
              </c:extLst>
            </c:dLbl>
            <c:dLbl>
              <c:idx val="15"/>
              <c:layout>
                <c:manualLayout>
                  <c:x val="-1.1161717837168212E-16"/>
                  <c:y val="2.0707506471095771E-2"/>
                </c:manualLayout>
              </c:layout>
              <c:tx>
                <c:rich>
                  <a:bodyPr/>
                  <a:lstStyle/>
                  <a:p>
                    <a:fld id="{0FF67F04-A7C7-448A-BB02-C917C992A1BC}" type="CELLRANGE">
                      <a:rPr lang="en-US" dirty="0"/>
                      <a:pPr/>
                      <a:t>[CELLRANGE]</a:t>
                    </a:fld>
                    <a:endParaRPr lang="en-GB"/>
                  </a:p>
                </c:rich>
              </c:tx>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11-D9C3-426E-AF4B-FCBDF215A75B}"/>
                </c:ext>
                <c:ext xmlns:c15="http://schemas.microsoft.com/office/drawing/2012/chart" uri="{CE6537A1-D6FC-4f65-9D91-7224C49458BB}">
                  <c15:layout/>
                  <c15:dlblFieldTable/>
                  <c15:showDataLabelsRange val="1"/>
                </c:ext>
              </c:extLst>
            </c:dLbl>
            <c:dLbl>
              <c:idx val="16"/>
              <c:layout>
                <c:manualLayout>
                  <c:x val="-5.3272450532725621E-3"/>
                  <c:y val="2.6448014105898105E-2"/>
                </c:manualLayout>
              </c:layout>
              <c:tx>
                <c:rich>
                  <a:bodyPr wrap="square" lIns="38100" tIns="19050" rIns="38100" bIns="19050" anchor="ctr">
                    <a:noAutofit/>
                  </a:bodyPr>
                  <a:lstStyle/>
                  <a:p>
                    <a:pPr>
                      <a:defRPr/>
                    </a:pPr>
                    <a:fld id="{E78D1C9A-4D1A-478B-AB12-470DC2E3DB54}" type="CELLRANGE">
                      <a:rPr lang="en-US" dirty="0"/>
                      <a:pPr>
                        <a:defRPr/>
                      </a:pPr>
                      <a:t>[CELLRANGE]</a:t>
                    </a:fld>
                    <a:endParaRPr lang="en-GB"/>
                  </a:p>
                </c:rich>
              </c:tx>
              <c:spPr>
                <a:noFill/>
                <a:ln>
                  <a:noFill/>
                </a:ln>
                <a:effectLst/>
              </c:spPr>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12-D9C3-426E-AF4B-FCBDF215A75B}"/>
                </c:ext>
                <c:ext xmlns:c15="http://schemas.microsoft.com/office/drawing/2012/chart" uri="{CE6537A1-D6FC-4f65-9D91-7224C49458BB}">
                  <c15:layout>
                    <c:manualLayout>
                      <c:w val="7.5783866057838656E-2"/>
                      <c:h val="9.6176346974871124E-2"/>
                    </c:manualLayout>
                  </c15:layout>
                  <c15:dlblFieldTable/>
                  <c15:showDataLabelsRange val="1"/>
                </c:ext>
              </c:extLst>
            </c:dLbl>
            <c:dLbl>
              <c:idx val="17"/>
              <c:tx>
                <c:rich>
                  <a:bodyPr/>
                  <a:lstStyle/>
                  <a:p>
                    <a:endParaRPr lang="en-US" dirty="0"/>
                  </a:p>
                </c:rich>
              </c:tx>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15-D9C3-426E-AF4B-FCBDF215A75B}"/>
                </c:ext>
                <c:ext xmlns:c15="http://schemas.microsoft.com/office/drawing/2012/chart" uri="{CE6537A1-D6FC-4f65-9D91-7224C49458BB}"/>
              </c:extLst>
            </c:dLbl>
            <c:spPr>
              <a:noFill/>
              <a:ln>
                <a:noFill/>
              </a:ln>
              <a:effectLst/>
            </c:spPr>
            <c:showLegendKey val="0"/>
            <c:showVal val="0"/>
            <c:showCatName val="0"/>
            <c:showSerName val="0"/>
            <c:showPercent val="0"/>
            <c:showBubbleSize val="0"/>
            <c:showLeaderLines val="0"/>
            <c:extLst xmlns:c16r2="http://schemas.microsoft.com/office/drawing/2015/06/chart">
              <c:ext xmlns:c15="http://schemas.microsoft.com/office/drawing/2012/chart" uri="{CE6537A1-D6FC-4f65-9D91-7224C49458BB}">
                <c15:showDataLabelsRange val="1"/>
                <c15:showLeaderLines val="0"/>
              </c:ext>
            </c:extLst>
          </c:dLbls>
          <c:cat>
            <c:strRef>
              <c:f>Sheet1!$A$2:$A$19</c:f>
              <c:strCache>
                <c:ptCount val="18"/>
                <c:pt idx="0">
                  <c:v>Actual 2017</c:v>
                </c:pt>
                <c:pt idx="1">
                  <c:v>Trade</c:v>
                </c:pt>
                <c:pt idx="2">
                  <c:v>Others</c:v>
                </c:pt>
                <c:pt idx="3">
                  <c:v>Social</c:v>
                </c:pt>
                <c:pt idx="4">
                  <c:v>New Launch 2018</c:v>
                </c:pt>
                <c:pt idx="5">
                  <c:v>POS</c:v>
                </c:pt>
                <c:pt idx="6">
                  <c:v>PR</c:v>
                </c:pt>
                <c:pt idx="7">
                  <c:v>TDP</c:v>
                </c:pt>
                <c:pt idx="8">
                  <c:v>Price</c:v>
                </c:pt>
                <c:pt idx="9">
                  <c:v>Search</c:v>
                </c:pt>
                <c:pt idx="10">
                  <c:v>BTS</c:v>
                </c:pt>
                <c:pt idx="11">
                  <c:v>Coupon</c:v>
                </c:pt>
                <c:pt idx="12">
                  <c:v>Comp</c:v>
                </c:pt>
                <c:pt idx="13">
                  <c:v>Corporate Promo.</c:v>
                </c:pt>
                <c:pt idx="14">
                  <c:v>Digital Display</c:v>
                </c:pt>
                <c:pt idx="15">
                  <c:v>Digital Video</c:v>
                </c:pt>
                <c:pt idx="16">
                  <c:v>TV</c:v>
                </c:pt>
                <c:pt idx="17">
                  <c:v>Actual 2018</c:v>
                </c:pt>
              </c:strCache>
            </c:strRef>
          </c:cat>
          <c:val>
            <c:numRef>
              <c:f>Sheet1!$D$2:$D$19</c:f>
              <c:numCache>
                <c:formatCode>0.0</c:formatCode>
                <c:ptCount val="18"/>
                <c:pt idx="1">
                  <c:v>141357.11060832557</c:v>
                </c:pt>
                <c:pt idx="2">
                  <c:v>57587.667652800214</c:v>
                </c:pt>
                <c:pt idx="3">
                  <c:v>21743.297163045034</c:v>
                </c:pt>
                <c:pt idx="4">
                  <c:v>17646.0000009</c:v>
                </c:pt>
                <c:pt idx="5">
                  <c:v>16776.677232499998</c:v>
                </c:pt>
                <c:pt idx="6">
                  <c:v>15998.5800012</c:v>
                </c:pt>
                <c:pt idx="7">
                  <c:v>12175.561603099806</c:v>
                </c:pt>
                <c:pt idx="8">
                  <c:v>11260.589911699761</c:v>
                </c:pt>
                <c:pt idx="9">
                  <c:v>1930.3167401999999</c:v>
                </c:pt>
                <c:pt idx="10">
                  <c:v>0</c:v>
                </c:pt>
                <c:pt idx="11">
                  <c:v>0</c:v>
                </c:pt>
                <c:pt idx="12">
                  <c:v>0</c:v>
                </c:pt>
                <c:pt idx="13">
                  <c:v>0</c:v>
                </c:pt>
                <c:pt idx="14">
                  <c:v>0</c:v>
                </c:pt>
                <c:pt idx="15">
                  <c:v>0</c:v>
                </c:pt>
                <c:pt idx="16">
                  <c:v>0</c:v>
                </c:pt>
              </c:numCache>
            </c:numRef>
          </c:val>
          <c:extLst xmlns:c16r2="http://schemas.microsoft.com/office/drawing/2015/06/chart">
            <c:ext xmlns:c16="http://schemas.microsoft.com/office/drawing/2014/chart" uri="{C3380CC4-5D6E-409C-BE32-E72D297353CC}">
              <c16:uniqueId val="{00000016-D9C3-426E-AF4B-FCBDF215A75B}"/>
            </c:ext>
            <c:ext xmlns:c15="http://schemas.microsoft.com/office/drawing/2012/chart" uri="{02D57815-91ED-43cb-92C2-25804820EDAC}">
              <c15:datalabelsRange>
                <c15:f>Sheet1!$H$2:$H$18</c15:f>
                <c15:dlblRangeCache>
                  <c:ptCount val="17"/>
                  <c:pt idx="1">
                    <c:v>3.4%</c:v>
                  </c:pt>
                  <c:pt idx="2">
                    <c:v>1.4%</c:v>
                  </c:pt>
                  <c:pt idx="3">
                    <c:v>0.5%</c:v>
                  </c:pt>
                  <c:pt idx="4">
                    <c:v>0.4%</c:v>
                  </c:pt>
                  <c:pt idx="5">
                    <c:v>0.4%</c:v>
                  </c:pt>
                  <c:pt idx="6">
                    <c:v>0.4%</c:v>
                  </c:pt>
                  <c:pt idx="7">
                    <c:v>0.3%</c:v>
                  </c:pt>
                  <c:pt idx="8">
                    <c:v>0.3%</c:v>
                  </c:pt>
                  <c:pt idx="9">
                    <c:v>0.0%</c:v>
                  </c:pt>
                  <c:pt idx="10">
                    <c:v>0.0%</c:v>
                  </c:pt>
                  <c:pt idx="11">
                    <c:v>-0.01%</c:v>
                  </c:pt>
                  <c:pt idx="12">
                    <c:v>-0.1%</c:v>
                  </c:pt>
                  <c:pt idx="13">
                    <c:v>-0.1%</c:v>
                  </c:pt>
                  <c:pt idx="14">
                    <c:v>-0.4%</c:v>
                  </c:pt>
                  <c:pt idx="15">
                    <c:v>-0.5%</c:v>
                  </c:pt>
                  <c:pt idx="16">
                    <c:v>-1.7%</c:v>
                  </c:pt>
                </c15:dlblRangeCache>
              </c15:datalabelsRange>
            </c:ext>
          </c:extLst>
        </c:ser>
        <c:ser>
          <c:idx val="3"/>
          <c:order val="3"/>
          <c:tx>
            <c:strRef>
              <c:f>Sheet1!$E$1</c:f>
              <c:strCache>
                <c:ptCount val="1"/>
              </c:strCache>
            </c:strRef>
          </c:tx>
          <c:spPr>
            <a:solidFill>
              <a:srgbClr val="FF0000"/>
            </a:solidFill>
          </c:spPr>
          <c:invertIfNegative val="0"/>
          <c:cat>
            <c:strRef>
              <c:f>Sheet1!$A$2:$A$19</c:f>
              <c:strCache>
                <c:ptCount val="18"/>
                <c:pt idx="0">
                  <c:v>Actual 2017</c:v>
                </c:pt>
                <c:pt idx="1">
                  <c:v>Trade</c:v>
                </c:pt>
                <c:pt idx="2">
                  <c:v>Others</c:v>
                </c:pt>
                <c:pt idx="3">
                  <c:v>Social</c:v>
                </c:pt>
                <c:pt idx="4">
                  <c:v>New Launch 2018</c:v>
                </c:pt>
                <c:pt idx="5">
                  <c:v>POS</c:v>
                </c:pt>
                <c:pt idx="6">
                  <c:v>PR</c:v>
                </c:pt>
                <c:pt idx="7">
                  <c:v>TDP</c:v>
                </c:pt>
                <c:pt idx="8">
                  <c:v>Price</c:v>
                </c:pt>
                <c:pt idx="9">
                  <c:v>Search</c:v>
                </c:pt>
                <c:pt idx="10">
                  <c:v>BTS</c:v>
                </c:pt>
                <c:pt idx="11">
                  <c:v>Coupon</c:v>
                </c:pt>
                <c:pt idx="12">
                  <c:v>Comp</c:v>
                </c:pt>
                <c:pt idx="13">
                  <c:v>Corporate Promo.</c:v>
                </c:pt>
                <c:pt idx="14">
                  <c:v>Digital Display</c:v>
                </c:pt>
                <c:pt idx="15">
                  <c:v>Digital Video</c:v>
                </c:pt>
                <c:pt idx="16">
                  <c:v>TV</c:v>
                </c:pt>
                <c:pt idx="17">
                  <c:v>Actual 2018</c:v>
                </c:pt>
              </c:strCache>
            </c:strRef>
          </c:cat>
          <c:val>
            <c:numRef>
              <c:f>Sheet1!$E$2:$E$19</c:f>
              <c:numCache>
                <c:formatCode>_(* #,##0.0_);_(* \(#,##0.0\);_(* "-"??_);_(@_)</c:formatCode>
                <c:ptCount val="18"/>
                <c:pt idx="1">
                  <c:v>0</c:v>
                </c:pt>
                <c:pt idx="2">
                  <c:v>0</c:v>
                </c:pt>
                <c:pt idx="3">
                  <c:v>0</c:v>
                </c:pt>
                <c:pt idx="4">
                  <c:v>0</c:v>
                </c:pt>
                <c:pt idx="5">
                  <c:v>0</c:v>
                </c:pt>
                <c:pt idx="6">
                  <c:v>0</c:v>
                </c:pt>
                <c:pt idx="7">
                  <c:v>0</c:v>
                </c:pt>
                <c:pt idx="8">
                  <c:v>0</c:v>
                </c:pt>
                <c:pt idx="9">
                  <c:v>0</c:v>
                </c:pt>
                <c:pt idx="10">
                  <c:v>0</c:v>
                </c:pt>
                <c:pt idx="11">
                  <c:v>458.69823099999996</c:v>
                </c:pt>
                <c:pt idx="12">
                  <c:v>3489.7233958000143</c:v>
                </c:pt>
                <c:pt idx="13">
                  <c:v>5936.7863154999995</c:v>
                </c:pt>
                <c:pt idx="14">
                  <c:v>15223.471736504733</c:v>
                </c:pt>
                <c:pt idx="15">
                  <c:v>21616.276913853028</c:v>
                </c:pt>
                <c:pt idx="16">
                  <c:v>69137.844321112992</c:v>
                </c:pt>
              </c:numCache>
            </c:numRef>
          </c:val>
          <c:extLst xmlns:c16r2="http://schemas.microsoft.com/office/drawing/2015/06/chart">
            <c:ext xmlns:c16="http://schemas.microsoft.com/office/drawing/2014/chart" uri="{C3380CC4-5D6E-409C-BE32-E72D297353CC}">
              <c16:uniqueId val="{00000017-D9C3-426E-AF4B-FCBDF215A75B}"/>
            </c:ext>
          </c:extLst>
        </c:ser>
        <c:dLbls>
          <c:showLegendKey val="0"/>
          <c:showVal val="0"/>
          <c:showCatName val="0"/>
          <c:showSerName val="0"/>
          <c:showPercent val="0"/>
          <c:showBubbleSize val="0"/>
        </c:dLbls>
        <c:gapWidth val="50"/>
        <c:overlap val="100"/>
        <c:axId val="221200704"/>
        <c:axId val="572512720"/>
      </c:barChart>
      <c:catAx>
        <c:axId val="221200704"/>
        <c:scaling>
          <c:orientation val="minMax"/>
        </c:scaling>
        <c:delete val="0"/>
        <c:axPos val="b"/>
        <c:numFmt formatCode="General" sourceLinked="1"/>
        <c:majorTickMark val="out"/>
        <c:minorTickMark val="none"/>
        <c:tickLblPos val="nextTo"/>
        <c:spPr>
          <a:ln w="3175">
            <a:solidFill>
              <a:schemeClr val="tx1"/>
            </a:solidFill>
          </a:ln>
        </c:spPr>
        <c:txPr>
          <a:bodyPr rot="-5400000" vert="horz"/>
          <a:lstStyle/>
          <a:p>
            <a:pPr>
              <a:defRPr sz="1100"/>
            </a:pPr>
            <a:endParaRPr lang="en-US"/>
          </a:p>
        </c:txPr>
        <c:crossAx val="572512720"/>
        <c:crosses val="autoZero"/>
        <c:auto val="1"/>
        <c:lblAlgn val="ctr"/>
        <c:lblOffset val="100"/>
        <c:tickLblSkip val="1"/>
        <c:noMultiLvlLbl val="0"/>
      </c:catAx>
      <c:valAx>
        <c:axId val="572512720"/>
        <c:scaling>
          <c:orientation val="minMax"/>
          <c:min val="3000000"/>
        </c:scaling>
        <c:delete val="1"/>
        <c:axPos val="l"/>
        <c:numFmt formatCode="General" sourceLinked="1"/>
        <c:majorTickMark val="out"/>
        <c:minorTickMark val="none"/>
        <c:tickLblPos val="nextTo"/>
        <c:crossAx val="221200704"/>
        <c:crosses val="autoZero"/>
        <c:crossBetween val="between"/>
        <c:dispUnits>
          <c:builtInUnit val="millions"/>
          <c:dispUnitsLbl>
            <c:layout/>
          </c:dispUnitsLbl>
        </c:dispUnits>
      </c:valAx>
      <c:spPr>
        <a:noFill/>
        <a:ln w="25400">
          <a:noFill/>
        </a:ln>
      </c:spPr>
    </c:plotArea>
    <c:plotVisOnly val="1"/>
    <c:dispBlanksAs val="gap"/>
    <c:showDLblsOverMax val="0"/>
  </c:chart>
  <c:txPr>
    <a:bodyPr/>
    <a:lstStyle/>
    <a:p>
      <a:pPr>
        <a:defRPr sz="1200">
          <a:solidFill>
            <a:schemeClr val="tx1"/>
          </a:solidFill>
          <a:latin typeface="+mn-lt"/>
          <a:cs typeface="Arial" panose="020B0604020202020204" pitchFamily="34" charset="0"/>
        </a:defRPr>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7107726710375723E-2"/>
          <c:y val="2.6315279088711032E-2"/>
          <c:w val="0.86577032239283891"/>
          <c:h val="0.71591050226042041"/>
        </c:manualLayout>
      </c:layout>
      <c:barChart>
        <c:barDir val="col"/>
        <c:grouping val="clustered"/>
        <c:varyColors val="0"/>
        <c:ser>
          <c:idx val="0"/>
          <c:order val="0"/>
          <c:tx>
            <c:strRef>
              <c:f>Sheet1!$B$1</c:f>
              <c:strCache>
                <c:ptCount val="1"/>
                <c:pt idx="0">
                  <c:v>Display</c:v>
                </c:pt>
              </c:strCache>
            </c:strRef>
          </c:tx>
          <c:spPr>
            <a:solidFill>
              <a:schemeClr val="accent2"/>
            </a:solidFill>
            <a:ln>
              <a:noFill/>
            </a:ln>
            <a:effectLst/>
          </c:spPr>
          <c:invertIfNegative val="0"/>
          <c:dLbls>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numRef>
              <c:f>Sheet1!$A$2:$A$3</c:f>
              <c:numCache>
                <c:formatCode>General</c:formatCode>
                <c:ptCount val="2"/>
                <c:pt idx="0">
                  <c:v>2017</c:v>
                </c:pt>
                <c:pt idx="1">
                  <c:v>2018</c:v>
                </c:pt>
              </c:numCache>
            </c:numRef>
          </c:cat>
          <c:val>
            <c:numRef>
              <c:f>Sheet1!$B$2:$B$3</c:f>
              <c:numCache>
                <c:formatCode>_(* #,##0_);_(* \(#,##0\);_(* "-"??_);_(@_)</c:formatCode>
                <c:ptCount val="2"/>
                <c:pt idx="0">
                  <c:v>936</c:v>
                </c:pt>
                <c:pt idx="1">
                  <c:v>1078</c:v>
                </c:pt>
              </c:numCache>
            </c:numRef>
          </c:val>
          <c:extLst xmlns:c16r2="http://schemas.microsoft.com/office/drawing/2015/06/chart">
            <c:ext xmlns:c16="http://schemas.microsoft.com/office/drawing/2014/chart" uri="{C3380CC4-5D6E-409C-BE32-E72D297353CC}">
              <c16:uniqueId val="{00000000-87C8-4C8B-8AAA-862BE1E34E56}"/>
            </c:ext>
          </c:extLst>
        </c:ser>
        <c:dLbls>
          <c:showLegendKey val="0"/>
          <c:showVal val="0"/>
          <c:showCatName val="0"/>
          <c:showSerName val="0"/>
          <c:showPercent val="0"/>
          <c:showBubbleSize val="0"/>
        </c:dLbls>
        <c:gapWidth val="275"/>
        <c:overlap val="1"/>
        <c:axId val="576117744"/>
        <c:axId val="576118832"/>
      </c:barChart>
      <c:catAx>
        <c:axId val="576117744"/>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vert="horz"/>
          <a:lstStyle/>
          <a:p>
            <a:pPr>
              <a:defRPr/>
            </a:pPr>
            <a:endParaRPr lang="en-US"/>
          </a:p>
        </c:txPr>
        <c:crossAx val="576118832"/>
        <c:crosses val="autoZero"/>
        <c:auto val="1"/>
        <c:lblAlgn val="ctr"/>
        <c:lblOffset val="100"/>
        <c:noMultiLvlLbl val="0"/>
      </c:catAx>
      <c:valAx>
        <c:axId val="576118832"/>
        <c:scaling>
          <c:orientation val="minMax"/>
          <c:max val="1500"/>
          <c:min val="0"/>
        </c:scaling>
        <c:delete val="1"/>
        <c:axPos val="l"/>
        <c:numFmt formatCode="0" sourceLinked="0"/>
        <c:majorTickMark val="out"/>
        <c:minorTickMark val="none"/>
        <c:tickLblPos val="nextTo"/>
        <c:crossAx val="576117744"/>
        <c:crosses val="autoZero"/>
        <c:crossBetween val="between"/>
        <c:majorUnit val="20"/>
      </c:valAx>
      <c:spPr>
        <a:noFill/>
        <a:ln>
          <a:noFill/>
        </a:ln>
        <a:effectLst/>
      </c:spPr>
    </c:plotArea>
    <c:plotVisOnly val="1"/>
    <c:dispBlanksAs val="gap"/>
    <c:showDLblsOverMax val="0"/>
  </c:chart>
  <c:spPr>
    <a:noFill/>
    <a:ln>
      <a:noFill/>
    </a:ln>
    <a:effectLst/>
  </c:spPr>
  <c:txPr>
    <a:bodyPr/>
    <a:lstStyle/>
    <a:p>
      <a:pPr>
        <a:defRPr sz="1200">
          <a:solidFill>
            <a:schemeClr val="tx1"/>
          </a:solidFill>
        </a:defRPr>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308767625044914E-2"/>
          <c:y val="0.10157721432788991"/>
          <c:w val="0.84878649461627775"/>
          <c:h val="0.71591050226042041"/>
        </c:manualLayout>
      </c:layout>
      <c:barChart>
        <c:barDir val="col"/>
        <c:grouping val="clustered"/>
        <c:varyColors val="0"/>
        <c:ser>
          <c:idx val="0"/>
          <c:order val="0"/>
          <c:tx>
            <c:strRef>
              <c:f>Sheet1!$B$1</c:f>
              <c:strCache>
                <c:ptCount val="1"/>
                <c:pt idx="0">
                  <c:v>TV</c:v>
                </c:pt>
              </c:strCache>
            </c:strRef>
          </c:tx>
          <c:spPr>
            <a:solidFill>
              <a:schemeClr val="accent6"/>
            </a:solidFill>
            <a:ln>
              <a:noFill/>
            </a:ln>
            <a:effectLst/>
          </c:spPr>
          <c:invertIfNegative val="0"/>
          <c:dLbls>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numRef>
              <c:f>Sheet1!$A$2:$A$3</c:f>
              <c:numCache>
                <c:formatCode>General</c:formatCode>
                <c:ptCount val="2"/>
                <c:pt idx="0">
                  <c:v>2017</c:v>
                </c:pt>
                <c:pt idx="1">
                  <c:v>2018</c:v>
                </c:pt>
              </c:numCache>
            </c:numRef>
          </c:cat>
          <c:val>
            <c:numRef>
              <c:f>Sheet1!$B$2:$B$3</c:f>
              <c:numCache>
                <c:formatCode>0.00</c:formatCode>
                <c:ptCount val="2"/>
                <c:pt idx="0">
                  <c:v>0.28718930644689095</c:v>
                </c:pt>
                <c:pt idx="1">
                  <c:v>0.3161775196558117</c:v>
                </c:pt>
              </c:numCache>
            </c:numRef>
          </c:val>
          <c:extLst xmlns:c16r2="http://schemas.microsoft.com/office/drawing/2015/06/chart">
            <c:ext xmlns:c16="http://schemas.microsoft.com/office/drawing/2014/chart" uri="{C3380CC4-5D6E-409C-BE32-E72D297353CC}">
              <c16:uniqueId val="{00000000-8065-4CC8-9592-ED445959D6A3}"/>
            </c:ext>
          </c:extLst>
        </c:ser>
        <c:dLbls>
          <c:showLegendKey val="0"/>
          <c:showVal val="0"/>
          <c:showCatName val="0"/>
          <c:showSerName val="0"/>
          <c:showPercent val="0"/>
          <c:showBubbleSize val="0"/>
        </c:dLbls>
        <c:gapWidth val="275"/>
        <c:overlap val="1"/>
        <c:axId val="576111760"/>
        <c:axId val="576107408"/>
      </c:barChart>
      <c:catAx>
        <c:axId val="576111760"/>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vert="horz"/>
          <a:lstStyle/>
          <a:p>
            <a:pPr>
              <a:defRPr/>
            </a:pPr>
            <a:endParaRPr lang="en-US"/>
          </a:p>
        </c:txPr>
        <c:crossAx val="576107408"/>
        <c:crosses val="autoZero"/>
        <c:auto val="1"/>
        <c:lblAlgn val="ctr"/>
        <c:lblOffset val="100"/>
        <c:noMultiLvlLbl val="0"/>
      </c:catAx>
      <c:valAx>
        <c:axId val="576107408"/>
        <c:scaling>
          <c:orientation val="minMax"/>
          <c:min val="0"/>
        </c:scaling>
        <c:delete val="1"/>
        <c:axPos val="l"/>
        <c:numFmt formatCode="0.0" sourceLinked="0"/>
        <c:majorTickMark val="out"/>
        <c:minorTickMark val="none"/>
        <c:tickLblPos val="nextTo"/>
        <c:crossAx val="576111760"/>
        <c:crosses val="autoZero"/>
        <c:crossBetween val="between"/>
      </c:valAx>
      <c:spPr>
        <a:noFill/>
        <a:ln>
          <a:noFill/>
        </a:ln>
        <a:effectLst/>
      </c:spPr>
    </c:plotArea>
    <c:plotVisOnly val="1"/>
    <c:dispBlanksAs val="gap"/>
    <c:showDLblsOverMax val="0"/>
  </c:chart>
  <c:spPr>
    <a:noFill/>
    <a:ln>
      <a:noFill/>
    </a:ln>
    <a:effectLst/>
  </c:spPr>
  <c:txPr>
    <a:bodyPr/>
    <a:lstStyle/>
    <a:p>
      <a:pPr>
        <a:defRPr sz="1200">
          <a:solidFill>
            <a:schemeClr val="tx1"/>
          </a:solidFill>
        </a:defRPr>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996802316227902E-2"/>
          <c:y val="0.26601278734756889"/>
          <c:w val="0.96108233454176817"/>
          <c:h val="0.41808133323625685"/>
        </c:manualLayout>
      </c:layout>
      <c:barChart>
        <c:barDir val="col"/>
        <c:grouping val="clustered"/>
        <c:varyColors val="0"/>
        <c:ser>
          <c:idx val="0"/>
          <c:order val="0"/>
          <c:tx>
            <c:strRef>
              <c:f>Sheet1!$B$20</c:f>
              <c:strCache>
                <c:ptCount val="1"/>
                <c:pt idx="0">
                  <c:v>Campaigns</c:v>
                </c:pt>
              </c:strCache>
            </c:strRef>
          </c:tx>
          <c:spPr>
            <a:solidFill>
              <a:schemeClr val="accent2"/>
            </a:solidFill>
            <a:ln>
              <a:noFill/>
            </a:ln>
            <a:effectLst/>
          </c:spPr>
          <c:invertIfNegative val="0"/>
          <c:dLbls>
            <c:numFmt formatCode="#,##0.00" sourceLinked="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Sheet1!$A$21:$A$22</c:f>
              <c:strCache>
                <c:ptCount val="2"/>
                <c:pt idx="0">
                  <c:v>Kids - Ball Hockey</c:v>
                </c:pt>
                <c:pt idx="1">
                  <c:v>GRRR to GRRREAT</c:v>
                </c:pt>
              </c:strCache>
            </c:strRef>
          </c:cat>
          <c:val>
            <c:numRef>
              <c:f>Sheet1!$B$21:$B$22</c:f>
              <c:numCache>
                <c:formatCode>0.0</c:formatCode>
                <c:ptCount val="2"/>
                <c:pt idx="0">
                  <c:v>0.29268721064391701</c:v>
                </c:pt>
                <c:pt idx="1">
                  <c:v>0.311040620917863</c:v>
                </c:pt>
              </c:numCache>
            </c:numRef>
          </c:val>
          <c:extLst xmlns:c16r2="http://schemas.microsoft.com/office/drawing/2015/06/chart">
            <c:ext xmlns:c16="http://schemas.microsoft.com/office/drawing/2014/chart" uri="{C3380CC4-5D6E-409C-BE32-E72D297353CC}">
              <c16:uniqueId val="{00000000-6E2A-4744-823B-F3EFA2AC7F16}"/>
            </c:ext>
          </c:extLst>
        </c:ser>
        <c:dLbls>
          <c:showLegendKey val="0"/>
          <c:showVal val="0"/>
          <c:showCatName val="0"/>
          <c:showSerName val="0"/>
          <c:showPercent val="0"/>
          <c:showBubbleSize val="0"/>
        </c:dLbls>
        <c:gapWidth val="182"/>
        <c:axId val="576116112"/>
        <c:axId val="576112848"/>
      </c:barChart>
      <c:catAx>
        <c:axId val="576116112"/>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576112848"/>
        <c:crosses val="autoZero"/>
        <c:auto val="1"/>
        <c:lblAlgn val="ctr"/>
        <c:lblOffset val="100"/>
        <c:noMultiLvlLbl val="0"/>
      </c:catAx>
      <c:valAx>
        <c:axId val="576112848"/>
        <c:scaling>
          <c:orientation val="minMax"/>
          <c:min val="0"/>
        </c:scaling>
        <c:delete val="1"/>
        <c:axPos val="l"/>
        <c:numFmt formatCode="0.0" sourceLinked="1"/>
        <c:majorTickMark val="out"/>
        <c:minorTickMark val="none"/>
        <c:tickLblPos val="nextTo"/>
        <c:crossAx val="576116112"/>
        <c:crosses val="autoZero"/>
        <c:crossBetween val="between"/>
      </c:valAx>
      <c:spPr>
        <a:noFill/>
        <a:ln>
          <a:noFill/>
        </a:ln>
        <a:effectLst/>
      </c:spPr>
    </c:plotArea>
    <c:plotVisOnly val="1"/>
    <c:dispBlanksAs val="gap"/>
    <c:showDLblsOverMax val="0"/>
  </c:chart>
  <c:spPr>
    <a:noFill/>
    <a:ln>
      <a:noFill/>
    </a:ln>
    <a:effectLst/>
  </c:spPr>
  <c:txPr>
    <a:bodyPr/>
    <a:lstStyle/>
    <a:p>
      <a:pPr>
        <a:defRPr sz="1000">
          <a:solidFill>
            <a:schemeClr val="tx1"/>
          </a:solidFill>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996802316227902E-2"/>
          <c:y val="0.26601278734756889"/>
          <c:w val="0.96108233454176817"/>
          <c:h val="0.41808133323625685"/>
        </c:manualLayout>
      </c:layout>
      <c:barChart>
        <c:barDir val="col"/>
        <c:grouping val="clustered"/>
        <c:varyColors val="0"/>
        <c:ser>
          <c:idx val="0"/>
          <c:order val="0"/>
          <c:tx>
            <c:strRef>
              <c:f>Sheet1!$B$20</c:f>
              <c:strCache>
                <c:ptCount val="1"/>
                <c:pt idx="0">
                  <c:v>Campaigns</c:v>
                </c:pt>
              </c:strCache>
            </c:strRef>
          </c:tx>
          <c:spPr>
            <a:solidFill>
              <a:schemeClr val="accent2"/>
            </a:solidFill>
            <a:ln>
              <a:noFill/>
            </a:ln>
            <a:effectLst/>
          </c:spPr>
          <c:invertIfNegative val="0"/>
          <c:dLbls>
            <c:numFmt formatCode="#,##0" sourceLinked="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Sheet1!$A$21:$A$22</c:f>
              <c:strCache>
                <c:ptCount val="2"/>
                <c:pt idx="0">
                  <c:v>Kids - Ball Hockey</c:v>
                </c:pt>
                <c:pt idx="1">
                  <c:v>GRRR to GRRREAT</c:v>
                </c:pt>
              </c:strCache>
            </c:strRef>
          </c:cat>
          <c:val>
            <c:numRef>
              <c:f>Sheet1!$B$21:$B$22</c:f>
              <c:numCache>
                <c:formatCode>0.0</c:formatCode>
                <c:ptCount val="2"/>
                <c:pt idx="0">
                  <c:v>992.48499385400737</c:v>
                </c:pt>
                <c:pt idx="1">
                  <c:v>987.91886891657134</c:v>
                </c:pt>
              </c:numCache>
            </c:numRef>
          </c:val>
          <c:extLst xmlns:c16r2="http://schemas.microsoft.com/office/drawing/2015/06/chart">
            <c:ext xmlns:c16="http://schemas.microsoft.com/office/drawing/2014/chart" uri="{C3380CC4-5D6E-409C-BE32-E72D297353CC}">
              <c16:uniqueId val="{00000000-6E2A-4744-823B-F3EFA2AC7F16}"/>
            </c:ext>
          </c:extLst>
        </c:ser>
        <c:dLbls>
          <c:showLegendKey val="0"/>
          <c:showVal val="0"/>
          <c:showCatName val="0"/>
          <c:showSerName val="0"/>
          <c:showPercent val="0"/>
          <c:showBubbleSize val="0"/>
        </c:dLbls>
        <c:gapWidth val="182"/>
        <c:axId val="576121552"/>
        <c:axId val="576119376"/>
      </c:barChart>
      <c:catAx>
        <c:axId val="576121552"/>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576119376"/>
        <c:crosses val="autoZero"/>
        <c:auto val="1"/>
        <c:lblAlgn val="ctr"/>
        <c:lblOffset val="100"/>
        <c:noMultiLvlLbl val="0"/>
      </c:catAx>
      <c:valAx>
        <c:axId val="576119376"/>
        <c:scaling>
          <c:orientation val="minMax"/>
          <c:min val="0"/>
        </c:scaling>
        <c:delete val="1"/>
        <c:axPos val="l"/>
        <c:numFmt formatCode="0.0" sourceLinked="1"/>
        <c:majorTickMark val="out"/>
        <c:minorTickMark val="none"/>
        <c:tickLblPos val="nextTo"/>
        <c:crossAx val="576121552"/>
        <c:crosses val="autoZero"/>
        <c:crossBetween val="between"/>
      </c:valAx>
      <c:spPr>
        <a:noFill/>
        <a:ln>
          <a:noFill/>
        </a:ln>
        <a:effectLst/>
      </c:spPr>
    </c:plotArea>
    <c:plotVisOnly val="1"/>
    <c:dispBlanksAs val="gap"/>
    <c:showDLblsOverMax val="0"/>
  </c:chart>
  <c:spPr>
    <a:noFill/>
    <a:ln>
      <a:noFill/>
    </a:ln>
    <a:effectLst/>
  </c:spPr>
  <c:txPr>
    <a:bodyPr/>
    <a:lstStyle/>
    <a:p>
      <a:pPr>
        <a:defRPr sz="1000">
          <a:solidFill>
            <a:schemeClr val="tx1"/>
          </a:solidFill>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0598760771341935E-2"/>
          <c:y val="0.11634698778681708"/>
          <c:w val="0.809810280230013"/>
          <c:h val="0.40620609664455842"/>
        </c:manualLayout>
      </c:layout>
      <c:barChart>
        <c:barDir val="col"/>
        <c:grouping val="stacked"/>
        <c:varyColors val="0"/>
        <c:ser>
          <c:idx val="1"/>
          <c:order val="1"/>
          <c:tx>
            <c:strRef>
              <c:f>Sheet1!$C$1</c:f>
              <c:strCache>
                <c:ptCount val="1"/>
                <c:pt idx="0">
                  <c:v>GRRR to GRRREAT</c:v>
                </c:pt>
              </c:strCache>
            </c:strRef>
          </c:tx>
          <c:spPr>
            <a:solidFill>
              <a:srgbClr val="7030A0"/>
            </a:solidFill>
            <a:ln>
              <a:solidFill>
                <a:srgbClr val="7030A0"/>
              </a:solidFill>
            </a:ln>
            <a:effectLst/>
          </c:spPr>
          <c:invertIfNegative val="0"/>
          <c:cat>
            <c:numRef>
              <c:f>Sheet1!$A$2:$A$157</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Sheet1!$C$2:$C$157</c:f>
              <c:numCache>
                <c:formatCode>_(* #,##0_);_(* \(#,##0\);_(* "-"??_);_(@_)</c:formatCode>
                <c:ptCount val="10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276433</c:v>
                </c:pt>
                <c:pt idx="35">
                  <c:v>697765</c:v>
                </c:pt>
                <c:pt idx="36">
                  <c:v>736875</c:v>
                </c:pt>
                <c:pt idx="37">
                  <c:v>798906</c:v>
                </c:pt>
                <c:pt idx="38">
                  <c:v>694967</c:v>
                </c:pt>
                <c:pt idx="39">
                  <c:v>691443</c:v>
                </c:pt>
                <c:pt idx="40">
                  <c:v>620674</c:v>
                </c:pt>
                <c:pt idx="41">
                  <c:v>632532</c:v>
                </c:pt>
                <c:pt idx="42">
                  <c:v>606492</c:v>
                </c:pt>
                <c:pt idx="43">
                  <c:v>708872</c:v>
                </c:pt>
                <c:pt idx="44">
                  <c:v>557727</c:v>
                </c:pt>
                <c:pt idx="45">
                  <c:v>567812</c:v>
                </c:pt>
                <c:pt idx="46">
                  <c:v>542811</c:v>
                </c:pt>
                <c:pt idx="47">
                  <c:v>526410</c:v>
                </c:pt>
                <c:pt idx="48">
                  <c:v>505582</c:v>
                </c:pt>
                <c:pt idx="49">
                  <c:v>466611</c:v>
                </c:pt>
                <c:pt idx="50">
                  <c:v>63158</c:v>
                </c:pt>
                <c:pt idx="51">
                  <c:v>0</c:v>
                </c:pt>
                <c:pt idx="52">
                  <c:v>0</c:v>
                </c:pt>
                <c:pt idx="53">
                  <c:v>0</c:v>
                </c:pt>
                <c:pt idx="54">
                  <c:v>0</c:v>
                </c:pt>
                <c:pt idx="55">
                  <c:v>0</c:v>
                </c:pt>
                <c:pt idx="56">
                  <c:v>0</c:v>
                </c:pt>
                <c:pt idx="57">
                  <c:v>0</c:v>
                </c:pt>
                <c:pt idx="58">
                  <c:v>0</c:v>
                </c:pt>
                <c:pt idx="59">
                  <c:v>0</c:v>
                </c:pt>
                <c:pt idx="60">
                  <c:v>0</c:v>
                </c:pt>
                <c:pt idx="61">
                  <c:v>0</c:v>
                </c:pt>
                <c:pt idx="62">
                  <c:v>0</c:v>
                </c:pt>
                <c:pt idx="63">
                  <c:v>1460262</c:v>
                </c:pt>
                <c:pt idx="64">
                  <c:v>2000903</c:v>
                </c:pt>
                <c:pt idx="65">
                  <c:v>1926273</c:v>
                </c:pt>
                <c:pt idx="66">
                  <c:v>2301573</c:v>
                </c:pt>
                <c:pt idx="67">
                  <c:v>1964558</c:v>
                </c:pt>
                <c:pt idx="68">
                  <c:v>1872327</c:v>
                </c:pt>
                <c:pt idx="69">
                  <c:v>1040121</c:v>
                </c:pt>
                <c:pt idx="70">
                  <c:v>0</c:v>
                </c:pt>
                <c:pt idx="71">
                  <c:v>0</c:v>
                </c:pt>
                <c:pt idx="72">
                  <c:v>0</c:v>
                </c:pt>
                <c:pt idx="73">
                  <c:v>730094</c:v>
                </c:pt>
                <c:pt idx="74">
                  <c:v>69975</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numCache>
            </c:numRef>
          </c:val>
          <c:extLst xmlns:c16r2="http://schemas.microsoft.com/office/drawing/2015/06/chart">
            <c:ext xmlns:c16="http://schemas.microsoft.com/office/drawing/2014/chart" uri="{C3380CC4-5D6E-409C-BE32-E72D297353CC}">
              <c16:uniqueId val="{00000000-BCC1-4FA1-A84E-E4155EABCACF}"/>
            </c:ext>
          </c:extLst>
        </c:ser>
        <c:dLbls>
          <c:showLegendKey val="0"/>
          <c:showVal val="0"/>
          <c:showCatName val="0"/>
          <c:showSerName val="0"/>
          <c:showPercent val="0"/>
          <c:showBubbleSize val="0"/>
        </c:dLbls>
        <c:gapWidth val="219"/>
        <c:overlap val="100"/>
        <c:axId val="576110128"/>
        <c:axId val="576109040"/>
      </c:barChart>
      <c:lineChart>
        <c:grouping val="standard"/>
        <c:varyColors val="0"/>
        <c:ser>
          <c:idx val="0"/>
          <c:order val="0"/>
          <c:tx>
            <c:strRef>
              <c:f>Sheet1!$B$1</c:f>
              <c:strCache>
                <c:ptCount val="1"/>
                <c:pt idx="0">
                  <c:v>Sales</c:v>
                </c:pt>
              </c:strCache>
            </c:strRef>
          </c:tx>
          <c:spPr>
            <a:ln w="28575" cap="rnd">
              <a:solidFill>
                <a:schemeClr val="tx1"/>
              </a:solidFill>
              <a:round/>
            </a:ln>
            <a:effectLst/>
          </c:spPr>
          <c:marker>
            <c:symbol val="none"/>
          </c:marker>
          <c:cat>
            <c:numRef>
              <c:f>Sheet1!$A$2:$A$157</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Sheet1!$B$2:$B$157</c:f>
              <c:numCache>
                <c:formatCode>General</c:formatCode>
                <c:ptCount val="104"/>
                <c:pt idx="0">
                  <c:v>65963</c:v>
                </c:pt>
                <c:pt idx="1">
                  <c:v>72657</c:v>
                </c:pt>
                <c:pt idx="2">
                  <c:v>68523</c:v>
                </c:pt>
                <c:pt idx="3">
                  <c:v>74972</c:v>
                </c:pt>
                <c:pt idx="4">
                  <c:v>77005</c:v>
                </c:pt>
                <c:pt idx="5">
                  <c:v>67316</c:v>
                </c:pt>
                <c:pt idx="6">
                  <c:v>72220</c:v>
                </c:pt>
                <c:pt idx="7">
                  <c:v>80653</c:v>
                </c:pt>
                <c:pt idx="8">
                  <c:v>76610</c:v>
                </c:pt>
                <c:pt idx="9">
                  <c:v>71652</c:v>
                </c:pt>
                <c:pt idx="10">
                  <c:v>77350</c:v>
                </c:pt>
                <c:pt idx="11">
                  <c:v>85051</c:v>
                </c:pt>
                <c:pt idx="12">
                  <c:v>77278</c:v>
                </c:pt>
                <c:pt idx="13">
                  <c:v>77846</c:v>
                </c:pt>
                <c:pt idx="14">
                  <c:v>87387</c:v>
                </c:pt>
                <c:pt idx="15">
                  <c:v>69523</c:v>
                </c:pt>
                <c:pt idx="16">
                  <c:v>81687</c:v>
                </c:pt>
                <c:pt idx="17">
                  <c:v>86306</c:v>
                </c:pt>
                <c:pt idx="18">
                  <c:v>72829</c:v>
                </c:pt>
                <c:pt idx="19">
                  <c:v>63997</c:v>
                </c:pt>
                <c:pt idx="20">
                  <c:v>68780</c:v>
                </c:pt>
                <c:pt idx="21">
                  <c:v>79420</c:v>
                </c:pt>
                <c:pt idx="22">
                  <c:v>77137</c:v>
                </c:pt>
                <c:pt idx="23">
                  <c:v>82873</c:v>
                </c:pt>
                <c:pt idx="24">
                  <c:v>77112</c:v>
                </c:pt>
                <c:pt idx="25">
                  <c:v>79493</c:v>
                </c:pt>
                <c:pt idx="26">
                  <c:v>75167</c:v>
                </c:pt>
                <c:pt idx="27">
                  <c:v>79246</c:v>
                </c:pt>
                <c:pt idx="28">
                  <c:v>89307</c:v>
                </c:pt>
                <c:pt idx="29">
                  <c:v>78646</c:v>
                </c:pt>
                <c:pt idx="30">
                  <c:v>80629</c:v>
                </c:pt>
                <c:pt idx="31">
                  <c:v>71287</c:v>
                </c:pt>
                <c:pt idx="32">
                  <c:v>86550</c:v>
                </c:pt>
                <c:pt idx="33">
                  <c:v>103370</c:v>
                </c:pt>
                <c:pt idx="34">
                  <c:v>121259</c:v>
                </c:pt>
                <c:pt idx="35">
                  <c:v>98084</c:v>
                </c:pt>
                <c:pt idx="36">
                  <c:v>74408</c:v>
                </c:pt>
                <c:pt idx="37">
                  <c:v>80955</c:v>
                </c:pt>
                <c:pt idx="38">
                  <c:v>78675</c:v>
                </c:pt>
                <c:pt idx="39">
                  <c:v>81780</c:v>
                </c:pt>
                <c:pt idx="40">
                  <c:v>72674</c:v>
                </c:pt>
                <c:pt idx="41">
                  <c:v>83973</c:v>
                </c:pt>
                <c:pt idx="42">
                  <c:v>80004</c:v>
                </c:pt>
                <c:pt idx="43">
                  <c:v>84332</c:v>
                </c:pt>
                <c:pt idx="44">
                  <c:v>85102</c:v>
                </c:pt>
                <c:pt idx="45">
                  <c:v>74400</c:v>
                </c:pt>
                <c:pt idx="46">
                  <c:v>78432</c:v>
                </c:pt>
                <c:pt idx="47">
                  <c:v>91505</c:v>
                </c:pt>
                <c:pt idx="48">
                  <c:v>85031</c:v>
                </c:pt>
                <c:pt idx="49">
                  <c:v>77355</c:v>
                </c:pt>
                <c:pt idx="50">
                  <c:v>82321</c:v>
                </c:pt>
                <c:pt idx="51">
                  <c:v>59440</c:v>
                </c:pt>
                <c:pt idx="52">
                  <c:v>75425</c:v>
                </c:pt>
                <c:pt idx="53">
                  <c:v>86517</c:v>
                </c:pt>
                <c:pt idx="54">
                  <c:v>79412</c:v>
                </c:pt>
                <c:pt idx="55">
                  <c:v>82023</c:v>
                </c:pt>
                <c:pt idx="56">
                  <c:v>80801</c:v>
                </c:pt>
                <c:pt idx="57">
                  <c:v>81120</c:v>
                </c:pt>
                <c:pt idx="58">
                  <c:v>81363</c:v>
                </c:pt>
                <c:pt idx="59">
                  <c:v>75740</c:v>
                </c:pt>
                <c:pt idx="60">
                  <c:v>87882</c:v>
                </c:pt>
                <c:pt idx="61">
                  <c:v>88151</c:v>
                </c:pt>
                <c:pt idx="62">
                  <c:v>83096</c:v>
                </c:pt>
                <c:pt idx="63">
                  <c:v>92473</c:v>
                </c:pt>
                <c:pt idx="64">
                  <c:v>88101</c:v>
                </c:pt>
                <c:pt idx="65">
                  <c:v>78254</c:v>
                </c:pt>
                <c:pt idx="66">
                  <c:v>77096</c:v>
                </c:pt>
                <c:pt idx="67">
                  <c:v>91885</c:v>
                </c:pt>
                <c:pt idx="68">
                  <c:v>86156</c:v>
                </c:pt>
                <c:pt idx="69">
                  <c:v>86375</c:v>
                </c:pt>
                <c:pt idx="70">
                  <c:v>71737</c:v>
                </c:pt>
                <c:pt idx="71">
                  <c:v>80645</c:v>
                </c:pt>
                <c:pt idx="72">
                  <c:v>85152</c:v>
                </c:pt>
                <c:pt idx="73">
                  <c:v>77060</c:v>
                </c:pt>
                <c:pt idx="74">
                  <c:v>84158</c:v>
                </c:pt>
                <c:pt idx="75">
                  <c:v>88906</c:v>
                </c:pt>
                <c:pt idx="76">
                  <c:v>77605</c:v>
                </c:pt>
                <c:pt idx="77">
                  <c:v>90700</c:v>
                </c:pt>
                <c:pt idx="78">
                  <c:v>86588</c:v>
                </c:pt>
                <c:pt idx="79">
                  <c:v>89160</c:v>
                </c:pt>
                <c:pt idx="80">
                  <c:v>84031</c:v>
                </c:pt>
                <c:pt idx="81">
                  <c:v>78420</c:v>
                </c:pt>
                <c:pt idx="82">
                  <c:v>83124</c:v>
                </c:pt>
                <c:pt idx="83">
                  <c:v>76047</c:v>
                </c:pt>
                <c:pt idx="84">
                  <c:v>85346</c:v>
                </c:pt>
                <c:pt idx="85">
                  <c:v>101068</c:v>
                </c:pt>
                <c:pt idx="86">
                  <c:v>116512</c:v>
                </c:pt>
                <c:pt idx="87">
                  <c:v>103564</c:v>
                </c:pt>
                <c:pt idx="88">
                  <c:v>79774</c:v>
                </c:pt>
                <c:pt idx="89">
                  <c:v>86020</c:v>
                </c:pt>
                <c:pt idx="90">
                  <c:v>83296</c:v>
                </c:pt>
                <c:pt idx="91">
                  <c:v>82355</c:v>
                </c:pt>
                <c:pt idx="92">
                  <c:v>71477</c:v>
                </c:pt>
                <c:pt idx="93">
                  <c:v>88390</c:v>
                </c:pt>
                <c:pt idx="94">
                  <c:v>84240</c:v>
                </c:pt>
                <c:pt idx="95">
                  <c:v>83113</c:v>
                </c:pt>
                <c:pt idx="96">
                  <c:v>78839</c:v>
                </c:pt>
                <c:pt idx="97">
                  <c:v>69206</c:v>
                </c:pt>
                <c:pt idx="98">
                  <c:v>76148</c:v>
                </c:pt>
                <c:pt idx="99">
                  <c:v>76249</c:v>
                </c:pt>
                <c:pt idx="100">
                  <c:v>80299</c:v>
                </c:pt>
                <c:pt idx="101">
                  <c:v>75779</c:v>
                </c:pt>
                <c:pt idx="102">
                  <c:v>72100</c:v>
                </c:pt>
                <c:pt idx="103">
                  <c:v>57207</c:v>
                </c:pt>
              </c:numCache>
            </c:numRef>
          </c:val>
          <c:smooth val="0"/>
          <c:extLst xmlns:c16r2="http://schemas.microsoft.com/office/drawing/2015/06/chart">
            <c:ext xmlns:c16="http://schemas.microsoft.com/office/drawing/2014/chart" uri="{C3380CC4-5D6E-409C-BE32-E72D297353CC}">
              <c16:uniqueId val="{00000001-BCC1-4FA1-A84E-E4155EABCACF}"/>
            </c:ext>
          </c:extLst>
        </c:ser>
        <c:dLbls>
          <c:showLegendKey val="0"/>
          <c:showVal val="0"/>
          <c:showCatName val="0"/>
          <c:showSerName val="0"/>
          <c:showPercent val="0"/>
          <c:showBubbleSize val="0"/>
        </c:dLbls>
        <c:marker val="1"/>
        <c:smooth val="0"/>
        <c:axId val="576114480"/>
        <c:axId val="576122096"/>
      </c:lineChart>
      <c:dateAx>
        <c:axId val="576114480"/>
        <c:scaling>
          <c:orientation val="minMax"/>
        </c:scaling>
        <c:delete val="0"/>
        <c:axPos val="b"/>
        <c:numFmt formatCode="m/d/yyyy" sourceLinked="1"/>
        <c:majorTickMark val="out"/>
        <c:minorTickMark val="none"/>
        <c:tickLblPos val="nextTo"/>
        <c:spPr>
          <a:noFill/>
          <a:ln w="9525" cap="flat" cmpd="sng" algn="ctr">
            <a:solidFill>
              <a:schemeClr val="tx1"/>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en-US"/>
          </a:p>
        </c:txPr>
        <c:crossAx val="576122096"/>
        <c:crosses val="autoZero"/>
        <c:auto val="1"/>
        <c:lblOffset val="100"/>
        <c:baseTimeUnit val="days"/>
      </c:dateAx>
      <c:valAx>
        <c:axId val="576122096"/>
        <c:scaling>
          <c:orientation val="minMax"/>
        </c:scaling>
        <c:delete val="0"/>
        <c:axPos val="l"/>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576114480"/>
        <c:crosses val="autoZero"/>
        <c:crossBetween val="between"/>
        <c:majorUnit val="40000"/>
        <c:dispUnits>
          <c:builtInUnit val="thousands"/>
        </c:dispUnits>
      </c:valAx>
      <c:valAx>
        <c:axId val="576109040"/>
        <c:scaling>
          <c:orientation val="minMax"/>
        </c:scaling>
        <c:delete val="0"/>
        <c:axPos val="r"/>
        <c:numFmt formatCode="#,##0" sourceLinked="0"/>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576110128"/>
        <c:crosses val="max"/>
        <c:crossBetween val="between"/>
        <c:dispUnits>
          <c:builtInUnit val="thousands"/>
        </c:dispUnits>
      </c:valAx>
      <c:dateAx>
        <c:axId val="576110128"/>
        <c:scaling>
          <c:orientation val="minMax"/>
        </c:scaling>
        <c:delete val="1"/>
        <c:axPos val="b"/>
        <c:numFmt formatCode="m/d/yyyy" sourceLinked="1"/>
        <c:majorTickMark val="out"/>
        <c:minorTickMark val="none"/>
        <c:tickLblPos val="nextTo"/>
        <c:crossAx val="576109040"/>
        <c:crosses val="autoZero"/>
        <c:auto val="1"/>
        <c:lblOffset val="100"/>
        <c:baseTimeUnit val="days"/>
      </c:dateAx>
      <c:spPr>
        <a:noFill/>
        <a:ln>
          <a:noFill/>
        </a:ln>
        <a:effectLst/>
      </c:spPr>
    </c:plotArea>
    <c:legend>
      <c:legendPos val="b"/>
      <c:layout>
        <c:manualLayout>
          <c:xMode val="edge"/>
          <c:yMode val="edge"/>
          <c:x val="0.23239286847121857"/>
          <c:y val="0.80878459176005491"/>
          <c:w val="0.57988524482047132"/>
          <c:h val="7.5032835625837221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4878284036186702E-2"/>
          <c:y val="0.19736513190502666"/>
          <c:w val="0.94502146030471124"/>
          <c:h val="0.54486085431185705"/>
        </c:manualLayout>
      </c:layout>
      <c:barChart>
        <c:barDir val="col"/>
        <c:grouping val="clustered"/>
        <c:varyColors val="0"/>
        <c:ser>
          <c:idx val="0"/>
          <c:order val="0"/>
          <c:tx>
            <c:strRef>
              <c:f>Sheet1!$B$1</c:f>
              <c:strCache>
                <c:ptCount val="1"/>
                <c:pt idx="0">
                  <c:v>Social</c:v>
                </c:pt>
              </c:strCache>
            </c:strRef>
          </c:tx>
          <c:spPr>
            <a:solidFill>
              <a:schemeClr val="accent2"/>
            </a:solidFill>
            <a:ln>
              <a:noFill/>
            </a:ln>
            <a:effectLst/>
          </c:spPr>
          <c:invertIfNegative val="0"/>
          <c:dLbls>
            <c:spPr>
              <a:noFill/>
              <a:ln>
                <a:noFill/>
              </a:ln>
              <a:effectLst/>
            </c:spPr>
            <c:txPr>
              <a:bodyPr wrap="square" lIns="38100" tIns="19050" rIns="38100" bIns="19050" anchor="ctr">
                <a:spAutoFit/>
              </a:bodyPr>
              <a:lstStyle/>
              <a:p>
                <a:pPr>
                  <a:defRPr sz="1000"/>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numRef>
              <c:f>Sheet1!$A$2:$A$3</c:f>
              <c:numCache>
                <c:formatCode>General</c:formatCode>
                <c:ptCount val="2"/>
                <c:pt idx="0">
                  <c:v>2017</c:v>
                </c:pt>
                <c:pt idx="1">
                  <c:v>2018</c:v>
                </c:pt>
              </c:numCache>
            </c:numRef>
          </c:cat>
          <c:val>
            <c:numRef>
              <c:f>Sheet1!$B$2:$B$3</c:f>
              <c:numCache>
                <c:formatCode>_(* #,##0_);_(* \(#,##0\);_(* "-"??_);_(@_)</c:formatCode>
                <c:ptCount val="2"/>
                <c:pt idx="0">
                  <c:v>49269.351720275627</c:v>
                </c:pt>
                <c:pt idx="1">
                  <c:v>71012.648885219693</c:v>
                </c:pt>
              </c:numCache>
            </c:numRef>
          </c:val>
          <c:extLst xmlns:c16r2="http://schemas.microsoft.com/office/drawing/2015/06/chart">
            <c:ext xmlns:c16="http://schemas.microsoft.com/office/drawing/2014/chart" uri="{C3380CC4-5D6E-409C-BE32-E72D297353CC}">
              <c16:uniqueId val="{00000000-C36D-4E79-9BB7-93736173602C}"/>
            </c:ext>
          </c:extLst>
        </c:ser>
        <c:dLbls>
          <c:showLegendKey val="0"/>
          <c:showVal val="0"/>
          <c:showCatName val="0"/>
          <c:showSerName val="0"/>
          <c:showPercent val="0"/>
          <c:showBubbleSize val="0"/>
        </c:dLbls>
        <c:gapWidth val="275"/>
        <c:overlap val="1"/>
        <c:axId val="576121008"/>
        <c:axId val="576111216"/>
      </c:barChart>
      <c:catAx>
        <c:axId val="576121008"/>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vert="horz"/>
          <a:lstStyle/>
          <a:p>
            <a:pPr>
              <a:defRPr/>
            </a:pPr>
            <a:endParaRPr lang="en-US"/>
          </a:p>
        </c:txPr>
        <c:crossAx val="576111216"/>
        <c:crosses val="autoZero"/>
        <c:auto val="1"/>
        <c:lblAlgn val="ctr"/>
        <c:lblOffset val="100"/>
        <c:noMultiLvlLbl val="0"/>
      </c:catAx>
      <c:valAx>
        <c:axId val="576111216"/>
        <c:scaling>
          <c:orientation val="minMax"/>
          <c:max val="100000"/>
          <c:min val="0"/>
        </c:scaling>
        <c:delete val="1"/>
        <c:axPos val="l"/>
        <c:numFmt formatCode="#,##0" sourceLinked="0"/>
        <c:majorTickMark val="out"/>
        <c:minorTickMark val="none"/>
        <c:tickLblPos val="nextTo"/>
        <c:crossAx val="576121008"/>
        <c:crosses val="autoZero"/>
        <c:crossBetween val="between"/>
        <c:majorUnit val="50000"/>
      </c:valAx>
      <c:spPr>
        <a:noFill/>
        <a:ln>
          <a:noFill/>
        </a:ln>
        <a:effectLst/>
      </c:spPr>
    </c:plotArea>
    <c:plotVisOnly val="1"/>
    <c:dispBlanksAs val="gap"/>
    <c:showDLblsOverMax val="0"/>
  </c:chart>
  <c:spPr>
    <a:noFill/>
    <a:ln>
      <a:noFill/>
    </a:ln>
    <a:effectLst/>
  </c:spPr>
  <c:txPr>
    <a:bodyPr/>
    <a:lstStyle/>
    <a:p>
      <a:pPr>
        <a:defRPr sz="1200">
          <a:solidFill>
            <a:schemeClr val="tx1"/>
          </a:solidFill>
        </a:defRPr>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7107726710375723E-2"/>
          <c:y val="2.6315279088711032E-2"/>
          <c:w val="0.86577032239283891"/>
          <c:h val="0.71591050226042041"/>
        </c:manualLayout>
      </c:layout>
      <c:barChart>
        <c:barDir val="col"/>
        <c:grouping val="clustered"/>
        <c:varyColors val="0"/>
        <c:ser>
          <c:idx val="0"/>
          <c:order val="0"/>
          <c:tx>
            <c:strRef>
              <c:f>Sheet1!$B$1</c:f>
              <c:strCache>
                <c:ptCount val="1"/>
                <c:pt idx="0">
                  <c:v>Display</c:v>
                </c:pt>
              </c:strCache>
            </c:strRef>
          </c:tx>
          <c:spPr>
            <a:solidFill>
              <a:schemeClr val="accent2"/>
            </a:solidFill>
            <a:ln>
              <a:noFill/>
            </a:ln>
            <a:effectLst/>
          </c:spPr>
          <c:invertIfNegative val="0"/>
          <c:dLbls>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numRef>
              <c:f>Sheet1!$A$2:$A$3</c:f>
              <c:numCache>
                <c:formatCode>General</c:formatCode>
                <c:ptCount val="2"/>
                <c:pt idx="0">
                  <c:v>2017</c:v>
                </c:pt>
                <c:pt idx="1">
                  <c:v>2018</c:v>
                </c:pt>
              </c:numCache>
            </c:numRef>
          </c:cat>
          <c:val>
            <c:numRef>
              <c:f>Sheet1!$B$2:$B$3</c:f>
              <c:numCache>
                <c:formatCode>_(* #,##0_);_(* \(#,##0\);_(* "-"??_);_(@_)</c:formatCode>
                <c:ptCount val="2"/>
                <c:pt idx="0">
                  <c:v>5081</c:v>
                </c:pt>
                <c:pt idx="1">
                  <c:v>5312</c:v>
                </c:pt>
              </c:numCache>
            </c:numRef>
          </c:val>
          <c:extLst xmlns:c16r2="http://schemas.microsoft.com/office/drawing/2015/06/chart">
            <c:ext xmlns:c16="http://schemas.microsoft.com/office/drawing/2014/chart" uri="{C3380CC4-5D6E-409C-BE32-E72D297353CC}">
              <c16:uniqueId val="{00000000-87C8-4C8B-8AAA-862BE1E34E56}"/>
            </c:ext>
          </c:extLst>
        </c:ser>
        <c:dLbls>
          <c:showLegendKey val="0"/>
          <c:showVal val="0"/>
          <c:showCatName val="0"/>
          <c:showSerName val="0"/>
          <c:showPercent val="0"/>
          <c:showBubbleSize val="0"/>
        </c:dLbls>
        <c:gapWidth val="275"/>
        <c:overlap val="1"/>
        <c:axId val="576116656"/>
        <c:axId val="576112304"/>
      </c:barChart>
      <c:catAx>
        <c:axId val="576116656"/>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vert="horz"/>
          <a:lstStyle/>
          <a:p>
            <a:pPr>
              <a:defRPr/>
            </a:pPr>
            <a:endParaRPr lang="en-US"/>
          </a:p>
        </c:txPr>
        <c:crossAx val="576112304"/>
        <c:crosses val="autoZero"/>
        <c:auto val="1"/>
        <c:lblAlgn val="ctr"/>
        <c:lblOffset val="100"/>
        <c:noMultiLvlLbl val="0"/>
      </c:catAx>
      <c:valAx>
        <c:axId val="576112304"/>
        <c:scaling>
          <c:orientation val="minMax"/>
          <c:max val="8000"/>
          <c:min val="0"/>
        </c:scaling>
        <c:delete val="1"/>
        <c:axPos val="l"/>
        <c:numFmt formatCode="0" sourceLinked="0"/>
        <c:majorTickMark val="out"/>
        <c:minorTickMark val="none"/>
        <c:tickLblPos val="nextTo"/>
        <c:crossAx val="576116656"/>
        <c:crosses val="autoZero"/>
        <c:crossBetween val="between"/>
        <c:majorUnit val="20"/>
      </c:valAx>
      <c:spPr>
        <a:noFill/>
        <a:ln>
          <a:noFill/>
        </a:ln>
        <a:effectLst/>
      </c:spPr>
    </c:plotArea>
    <c:plotVisOnly val="1"/>
    <c:dispBlanksAs val="gap"/>
    <c:showDLblsOverMax val="0"/>
  </c:chart>
  <c:spPr>
    <a:noFill/>
    <a:ln>
      <a:noFill/>
    </a:ln>
    <a:effectLst/>
  </c:spPr>
  <c:txPr>
    <a:bodyPr/>
    <a:lstStyle/>
    <a:p>
      <a:pPr>
        <a:defRPr sz="1200">
          <a:solidFill>
            <a:schemeClr val="tx1"/>
          </a:solidFill>
        </a:defRPr>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308767625044914E-2"/>
          <c:y val="0.10157721432788991"/>
          <c:w val="0.84878649461627775"/>
          <c:h val="0.71591050226042041"/>
        </c:manualLayout>
      </c:layout>
      <c:barChart>
        <c:barDir val="col"/>
        <c:grouping val="clustered"/>
        <c:varyColors val="0"/>
        <c:ser>
          <c:idx val="0"/>
          <c:order val="0"/>
          <c:tx>
            <c:strRef>
              <c:f>Sheet1!$B$1</c:f>
              <c:strCache>
                <c:ptCount val="1"/>
                <c:pt idx="0">
                  <c:v>TV</c:v>
                </c:pt>
              </c:strCache>
            </c:strRef>
          </c:tx>
          <c:spPr>
            <a:solidFill>
              <a:schemeClr val="accent6"/>
            </a:solidFill>
            <a:ln>
              <a:noFill/>
            </a:ln>
            <a:effectLst/>
          </c:spPr>
          <c:invertIfNegative val="0"/>
          <c:dLbls>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numRef>
              <c:f>Sheet1!$A$2:$A$3</c:f>
              <c:numCache>
                <c:formatCode>General</c:formatCode>
                <c:ptCount val="2"/>
                <c:pt idx="0">
                  <c:v>2017</c:v>
                </c:pt>
                <c:pt idx="1">
                  <c:v>2018</c:v>
                </c:pt>
              </c:numCache>
            </c:numRef>
          </c:cat>
          <c:val>
            <c:numRef>
              <c:f>Sheet1!$B$2:$B$3</c:f>
              <c:numCache>
                <c:formatCode>0.00</c:formatCode>
                <c:ptCount val="2"/>
                <c:pt idx="0">
                  <c:v>2.039702417447002</c:v>
                </c:pt>
                <c:pt idx="1">
                  <c:v>2.9518269412306202</c:v>
                </c:pt>
              </c:numCache>
            </c:numRef>
          </c:val>
          <c:extLst xmlns:c16r2="http://schemas.microsoft.com/office/drawing/2015/06/chart">
            <c:ext xmlns:c16="http://schemas.microsoft.com/office/drawing/2014/chart" uri="{C3380CC4-5D6E-409C-BE32-E72D297353CC}">
              <c16:uniqueId val="{00000000-8065-4CC8-9592-ED445959D6A3}"/>
            </c:ext>
          </c:extLst>
        </c:ser>
        <c:dLbls>
          <c:showLegendKey val="0"/>
          <c:showVal val="0"/>
          <c:showCatName val="0"/>
          <c:showSerName val="0"/>
          <c:showPercent val="0"/>
          <c:showBubbleSize val="0"/>
        </c:dLbls>
        <c:gapWidth val="275"/>
        <c:overlap val="1"/>
        <c:axId val="529048880"/>
        <c:axId val="529059216"/>
      </c:barChart>
      <c:catAx>
        <c:axId val="529048880"/>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vert="horz"/>
          <a:lstStyle/>
          <a:p>
            <a:pPr>
              <a:defRPr/>
            </a:pPr>
            <a:endParaRPr lang="en-US"/>
          </a:p>
        </c:txPr>
        <c:crossAx val="529059216"/>
        <c:crosses val="autoZero"/>
        <c:auto val="1"/>
        <c:lblAlgn val="ctr"/>
        <c:lblOffset val="100"/>
        <c:noMultiLvlLbl val="0"/>
      </c:catAx>
      <c:valAx>
        <c:axId val="529059216"/>
        <c:scaling>
          <c:orientation val="minMax"/>
          <c:min val="0"/>
        </c:scaling>
        <c:delete val="1"/>
        <c:axPos val="l"/>
        <c:numFmt formatCode="0.0" sourceLinked="0"/>
        <c:majorTickMark val="out"/>
        <c:minorTickMark val="none"/>
        <c:tickLblPos val="nextTo"/>
        <c:crossAx val="529048880"/>
        <c:crosses val="autoZero"/>
        <c:crossBetween val="between"/>
      </c:valAx>
      <c:spPr>
        <a:noFill/>
        <a:ln>
          <a:noFill/>
        </a:ln>
        <a:effectLst/>
      </c:spPr>
    </c:plotArea>
    <c:plotVisOnly val="1"/>
    <c:dispBlanksAs val="gap"/>
    <c:showDLblsOverMax val="0"/>
  </c:chart>
  <c:spPr>
    <a:noFill/>
    <a:ln>
      <a:noFill/>
    </a:ln>
    <a:effectLst/>
  </c:spPr>
  <c:txPr>
    <a:bodyPr/>
    <a:lstStyle/>
    <a:p>
      <a:pPr>
        <a:defRPr sz="1200">
          <a:solidFill>
            <a:schemeClr val="tx1"/>
          </a:solidFill>
        </a:defRPr>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1" i="0" u="none" strike="noStrike" kern="1200" spc="0" baseline="0">
                <a:solidFill>
                  <a:schemeClr val="tx1">
                    <a:lumMod val="65000"/>
                    <a:lumOff val="35000"/>
                  </a:schemeClr>
                </a:solidFill>
                <a:latin typeface="+mn-lt"/>
                <a:ea typeface="+mn-ea"/>
                <a:cs typeface="+mn-cs"/>
              </a:defRPr>
            </a:pPr>
            <a:r>
              <a:rPr lang="en-US" sz="1500" b="1" dirty="0"/>
              <a:t>Combined</a:t>
            </a:r>
            <a:r>
              <a:rPr lang="en-US" sz="1500" b="1" baseline="0" dirty="0"/>
              <a:t> ROI from ‘Grrr to Grrreat’ </a:t>
            </a:r>
          </a:p>
          <a:p>
            <a:pPr>
              <a:defRPr sz="1500" b="1"/>
            </a:pPr>
            <a:r>
              <a:rPr lang="en-US" sz="1500" b="1" baseline="0" dirty="0"/>
              <a:t>Across TV, Digital Video &amp; Digital Display</a:t>
            </a:r>
            <a:r>
              <a:rPr lang="en-US" sz="1500" b="1" dirty="0"/>
              <a:t> </a:t>
            </a:r>
          </a:p>
        </c:rich>
      </c:tx>
      <c:layout/>
      <c:overlay val="0"/>
      <c:spPr>
        <a:noFill/>
        <a:ln>
          <a:noFill/>
        </a:ln>
        <a:effectLst/>
      </c:spPr>
      <c:txPr>
        <a:bodyPr rot="0" spcFirstLastPara="1" vertOverflow="ellipsis" vert="horz" wrap="square" anchor="ctr" anchorCtr="1"/>
        <a:lstStyle/>
        <a:p>
          <a:pPr>
            <a:defRPr sz="15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ROI </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5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Incl NHL Spend</c:v>
                </c:pt>
                <c:pt idx="1">
                  <c:v>Excl NHL Spend</c:v>
                </c:pt>
              </c:strCache>
            </c:strRef>
          </c:cat>
          <c:val>
            <c:numRef>
              <c:f>Sheet1!$B$2:$B$3</c:f>
              <c:numCache>
                <c:formatCode>General</c:formatCode>
                <c:ptCount val="2"/>
                <c:pt idx="0">
                  <c:v>0.24</c:v>
                </c:pt>
                <c:pt idx="1">
                  <c:v>0.28999999999999998</c:v>
                </c:pt>
              </c:numCache>
            </c:numRef>
          </c:val>
          <c:extLst xmlns:c16r2="http://schemas.microsoft.com/office/drawing/2015/06/chart">
            <c:ext xmlns:c16="http://schemas.microsoft.com/office/drawing/2014/chart" uri="{C3380CC4-5D6E-409C-BE32-E72D297353CC}">
              <c16:uniqueId val="{00000000-0A01-4578-A006-6809A8940EB6}"/>
            </c:ext>
          </c:extLst>
        </c:ser>
        <c:dLbls>
          <c:showLegendKey val="0"/>
          <c:showVal val="0"/>
          <c:showCatName val="0"/>
          <c:showSerName val="0"/>
          <c:showPercent val="0"/>
          <c:showBubbleSize val="0"/>
        </c:dLbls>
        <c:gapWidth val="219"/>
        <c:overlap val="-27"/>
        <c:axId val="529052688"/>
        <c:axId val="529053232"/>
      </c:barChart>
      <c:catAx>
        <c:axId val="5290526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29053232"/>
        <c:crosses val="autoZero"/>
        <c:auto val="1"/>
        <c:lblAlgn val="ctr"/>
        <c:lblOffset val="100"/>
        <c:noMultiLvlLbl val="0"/>
      </c:catAx>
      <c:valAx>
        <c:axId val="529053232"/>
        <c:scaling>
          <c:orientation val="minMax"/>
        </c:scaling>
        <c:delete val="1"/>
        <c:axPos val="l"/>
        <c:numFmt formatCode="General" sourceLinked="1"/>
        <c:majorTickMark val="none"/>
        <c:minorTickMark val="none"/>
        <c:tickLblPos val="nextTo"/>
        <c:crossAx val="5290526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Frosted Flakes</c:v>
                </c:pt>
              </c:strCache>
            </c:strRef>
          </c:tx>
          <c:spPr>
            <a:solidFill>
              <a:schemeClr val="accent1"/>
            </a:solidFill>
            <a:ln>
              <a:noFill/>
            </a:ln>
            <a:effectLst/>
          </c:spPr>
          <c:invertIfNegative val="0"/>
          <c:dLbls>
            <c:numFmt formatCode="0.0%" sourceLinked="0"/>
            <c:spPr>
              <a:noFill/>
              <a:ln>
                <a:noFill/>
              </a:ln>
              <a:effectLst/>
            </c:spPr>
            <c:txPr>
              <a:bodyPr rot="0" spcFirstLastPara="1" vertOverflow="clip" horzOverflow="clip" vert="horz" wrap="square" lIns="38100" tIns="19050" rIns="38100" bIns="19050" anchor="ctr" anchorCtr="1">
                <a:spAutoFit/>
              </a:bodyPr>
              <a:lstStyle/>
              <a:p>
                <a:pPr>
                  <a:defRPr sz="16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Sheet1!$A$2:$A$5</c:f>
              <c:strCache>
                <c:ptCount val="4"/>
                <c:pt idx="0">
                  <c:v>TV+Disp</c:v>
                </c:pt>
                <c:pt idx="1">
                  <c:v>TV+Social</c:v>
                </c:pt>
                <c:pt idx="2">
                  <c:v>TV+Trade</c:v>
                </c:pt>
                <c:pt idx="3">
                  <c:v>TV+Video</c:v>
                </c:pt>
              </c:strCache>
            </c:strRef>
          </c:cat>
          <c:val>
            <c:numRef>
              <c:f>Sheet1!$B$2:$B$5</c:f>
              <c:numCache>
                <c:formatCode>0.0%</c:formatCode>
                <c:ptCount val="4"/>
                <c:pt idx="0">
                  <c:v>1.6286228222145871E-2</c:v>
                </c:pt>
                <c:pt idx="1">
                  <c:v>1.6595584006192831E-2</c:v>
                </c:pt>
                <c:pt idx="2">
                  <c:v>8.097148485572905E-3</c:v>
                </c:pt>
                <c:pt idx="3">
                  <c:v>4.5401218447815141E-3</c:v>
                </c:pt>
              </c:numCache>
            </c:numRef>
          </c:val>
          <c:extLst xmlns:c16r2="http://schemas.microsoft.com/office/drawing/2015/06/chart">
            <c:ext xmlns:c16="http://schemas.microsoft.com/office/drawing/2014/chart" uri="{C3380CC4-5D6E-409C-BE32-E72D297353CC}">
              <c16:uniqueId val="{00000000-0076-41C0-88D4-4A0B1F0E8200}"/>
            </c:ext>
          </c:extLst>
        </c:ser>
        <c:dLbls>
          <c:dLblPos val="outEnd"/>
          <c:showLegendKey val="0"/>
          <c:showVal val="1"/>
          <c:showCatName val="0"/>
          <c:showSerName val="0"/>
          <c:showPercent val="0"/>
          <c:showBubbleSize val="0"/>
        </c:dLbls>
        <c:gapWidth val="444"/>
        <c:overlap val="-90"/>
        <c:axId val="529051056"/>
        <c:axId val="529057040"/>
      </c:barChart>
      <c:catAx>
        <c:axId val="52905105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cap="all" spc="120" normalizeH="0" baseline="0">
                <a:solidFill>
                  <a:schemeClr val="tx1"/>
                </a:solidFill>
                <a:latin typeface="+mn-lt"/>
                <a:ea typeface="+mn-ea"/>
                <a:cs typeface="+mn-cs"/>
              </a:defRPr>
            </a:pPr>
            <a:endParaRPr lang="en-US"/>
          </a:p>
        </c:txPr>
        <c:crossAx val="529057040"/>
        <c:crosses val="autoZero"/>
        <c:auto val="1"/>
        <c:lblAlgn val="ctr"/>
        <c:lblOffset val="100"/>
        <c:noMultiLvlLbl val="0"/>
      </c:catAx>
      <c:valAx>
        <c:axId val="529057040"/>
        <c:scaling>
          <c:orientation val="minMax"/>
          <c:max val="2.5000000000000005E-2"/>
        </c:scaling>
        <c:delete val="1"/>
        <c:axPos val="l"/>
        <c:numFmt formatCode="0.0%" sourceLinked="1"/>
        <c:majorTickMark val="out"/>
        <c:minorTickMark val="none"/>
        <c:tickLblPos val="nextTo"/>
        <c:crossAx val="5290510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0155057687315819E-2"/>
          <c:y val="5.2895573143331376E-2"/>
          <c:w val="0.97729734142083913"/>
          <c:h val="0.64781010377296044"/>
        </c:manualLayout>
      </c:layout>
      <c:barChart>
        <c:barDir val="col"/>
        <c:grouping val="clustered"/>
        <c:varyColors val="0"/>
        <c:ser>
          <c:idx val="0"/>
          <c:order val="0"/>
          <c:tx>
            <c:strRef>
              <c:f>Sheet1!$B$1</c:f>
              <c:strCache>
                <c:ptCount val="1"/>
                <c:pt idx="0">
                  <c:v>2017</c:v>
                </c:pt>
              </c:strCache>
            </c:strRef>
          </c:tx>
          <c:spPr>
            <a:solidFill>
              <a:srgbClr val="FFC000"/>
            </a:solidFill>
            <a:ln>
              <a:solidFill>
                <a:schemeClr val="bg1"/>
              </a:solidFill>
            </a:ln>
            <a:effectLst/>
          </c:spPr>
          <c:invertIfNegative val="0"/>
          <c:dLbls>
            <c:dLbl>
              <c:idx val="3"/>
              <c:layout>
                <c:manualLayout>
                  <c:x val="-4.566210592913485E-3"/>
                  <c:y val="5.0087653393438517E-3"/>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6DE4-4AE4-B10C-8685231C1D3C}"/>
                </c:ext>
                <c:ext xmlns:c15="http://schemas.microsoft.com/office/drawing/2012/chart" uri="{CE6537A1-D6FC-4f65-9D91-7224C49458BB}">
                  <c15:layout/>
                </c:ext>
              </c:extLst>
            </c:dLbl>
            <c:dLbl>
              <c:idx val="7"/>
              <c:layout>
                <c:manualLayout>
                  <c:x val="-3.0441403952757495E-3"/>
                  <c:y val="5.0087653393438517E-3"/>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5-6DE4-4AE4-B10C-8685231C1D3C}"/>
                </c:ext>
                <c:ext xmlns:c15="http://schemas.microsoft.com/office/drawing/2012/chart" uri="{CE6537A1-D6FC-4f65-9D91-7224C49458BB}">
                  <c15:layout/>
                </c:ext>
              </c:extLst>
            </c:dLbl>
            <c:dLbl>
              <c:idx val="9"/>
              <c:delete val="1"/>
              <c:extLst xmlns:c16r2="http://schemas.microsoft.com/office/drawing/2015/06/chart">
                <c:ext xmlns:c16="http://schemas.microsoft.com/office/drawing/2014/chart" uri="{C3380CC4-5D6E-409C-BE32-E72D297353CC}">
                  <c16:uniqueId val="{00000000-BAC6-4DDE-A2D4-3621EE229F73}"/>
                </c:ext>
                <c:ext xmlns:c15="http://schemas.microsoft.com/office/drawing/2012/chart" uri="{CE6537A1-D6FC-4f65-9D91-7224C49458BB}"/>
              </c:extLst>
            </c:dLbl>
            <c:dLbl>
              <c:idx val="10"/>
              <c:delete val="1"/>
              <c:extLst xmlns:c16r2="http://schemas.microsoft.com/office/drawing/2015/06/chart">
                <c:ext xmlns:c16="http://schemas.microsoft.com/office/drawing/2014/chart" uri="{C3380CC4-5D6E-409C-BE32-E72D297353CC}">
                  <c16:uniqueId val="{00000001-BAC6-4DDE-A2D4-3621EE229F73}"/>
                </c:ext>
                <c:ext xmlns:c15="http://schemas.microsoft.com/office/drawing/2012/chart" uri="{CE6537A1-D6FC-4f65-9D91-7224C49458BB}"/>
              </c:extLst>
            </c:dLbl>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Sheet1!$A$2:$A$13</c:f>
              <c:strCache>
                <c:ptCount val="12"/>
                <c:pt idx="0">
                  <c:v>Trade</c:v>
                </c:pt>
                <c:pt idx="1">
                  <c:v>Brand-Building</c:v>
                </c:pt>
                <c:pt idx="2">
                  <c:v>TV</c:v>
                </c:pt>
                <c:pt idx="3">
                  <c:v>Digital Video</c:v>
                </c:pt>
                <c:pt idx="4">
                  <c:v>Digital Display</c:v>
                </c:pt>
                <c:pt idx="5">
                  <c:v>Corporate Promo</c:v>
                </c:pt>
                <c:pt idx="6">
                  <c:v>Social</c:v>
                </c:pt>
                <c:pt idx="7">
                  <c:v>Search</c:v>
                </c:pt>
                <c:pt idx="8">
                  <c:v>Coupon</c:v>
                </c:pt>
                <c:pt idx="9">
                  <c:v>PR</c:v>
                </c:pt>
                <c:pt idx="10">
                  <c:v>POS</c:v>
                </c:pt>
                <c:pt idx="11">
                  <c:v>Brand-Building Incl NHL</c:v>
                </c:pt>
              </c:strCache>
            </c:strRef>
          </c:cat>
          <c:val>
            <c:numRef>
              <c:f>Sheet1!$B$2:$B$13</c:f>
              <c:numCache>
                <c:formatCode>0.00</c:formatCode>
                <c:ptCount val="12"/>
                <c:pt idx="0">
                  <c:v>0.56742333085596797</c:v>
                </c:pt>
                <c:pt idx="1">
                  <c:v>0.31884900793170173</c:v>
                </c:pt>
                <c:pt idx="2">
                  <c:v>0.43874358210210596</c:v>
                </c:pt>
                <c:pt idx="3">
                  <c:v>0.12418393891304828</c:v>
                </c:pt>
                <c:pt idx="4">
                  <c:v>0.28718930643433632</c:v>
                </c:pt>
                <c:pt idx="5">
                  <c:v>0.16213144227964105</c:v>
                </c:pt>
                <c:pt idx="6">
                  <c:v>2.0397024173174354</c:v>
                </c:pt>
                <c:pt idx="7">
                  <c:v>1.0636130121849352</c:v>
                </c:pt>
                <c:pt idx="8">
                  <c:v>0.17187908770691801</c:v>
                </c:pt>
                <c:pt idx="9">
                  <c:v>0</c:v>
                </c:pt>
                <c:pt idx="10">
                  <c:v>0</c:v>
                </c:pt>
                <c:pt idx="11">
                  <c:v>0.31884900793170173</c:v>
                </c:pt>
              </c:numCache>
            </c:numRef>
          </c:val>
          <c:extLst xmlns:c16r2="http://schemas.microsoft.com/office/drawing/2015/06/chart">
            <c:ext xmlns:c16="http://schemas.microsoft.com/office/drawing/2014/chart" uri="{C3380CC4-5D6E-409C-BE32-E72D297353CC}">
              <c16:uniqueId val="{00000002-BAC6-4DDE-A2D4-3621EE229F73}"/>
            </c:ext>
          </c:extLst>
        </c:ser>
        <c:ser>
          <c:idx val="1"/>
          <c:order val="1"/>
          <c:tx>
            <c:strRef>
              <c:f>Sheet1!$C$1</c:f>
              <c:strCache>
                <c:ptCount val="1"/>
                <c:pt idx="0">
                  <c:v>2018</c:v>
                </c:pt>
              </c:strCache>
            </c:strRef>
          </c:tx>
          <c:spPr>
            <a:solidFill>
              <a:schemeClr val="accent2"/>
            </a:solidFill>
            <a:ln>
              <a:solidFill>
                <a:schemeClr val="bg1"/>
              </a:solidFill>
            </a:ln>
            <a:effectLst/>
          </c:spPr>
          <c:invertIfNegative val="0"/>
          <c:dLbls>
            <c:dLbl>
              <c:idx val="0"/>
              <c:layout>
                <c:manualLayout>
                  <c:x val="4.5662105929134573E-3"/>
                  <c:y val="1.0017530678687658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B-6DE4-4AE4-B10C-8685231C1D3C}"/>
                </c:ext>
                <c:ext xmlns:c15="http://schemas.microsoft.com/office/drawing/2012/chart" uri="{CE6537A1-D6FC-4f65-9D91-7224C49458BB}">
                  <c15:layout/>
                </c:ext>
              </c:extLst>
            </c:dLbl>
            <c:dLbl>
              <c:idx val="1"/>
              <c:layout>
                <c:manualLayout>
                  <c:x val="6.0882807905512761E-3"/>
                  <c:y val="1.0017530678687658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C-6DE4-4AE4-B10C-8685231C1D3C}"/>
                </c:ext>
                <c:ext xmlns:c15="http://schemas.microsoft.com/office/drawing/2012/chart" uri="{CE6537A1-D6FC-4f65-9D91-7224C49458BB}">
                  <c15:layout/>
                </c:ext>
              </c:extLst>
            </c:dLbl>
            <c:dLbl>
              <c:idx val="2"/>
              <c:layout>
                <c:manualLayout>
                  <c:x val="9.1324211858269146E-3"/>
                  <c:y val="0"/>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D-6DE4-4AE4-B10C-8685231C1D3C}"/>
                </c:ext>
                <c:ext xmlns:c15="http://schemas.microsoft.com/office/drawing/2012/chart" uri="{CE6537A1-D6FC-4f65-9D91-7224C49458BB}">
                  <c15:layout/>
                </c:ext>
              </c:extLst>
            </c:dLbl>
            <c:dLbl>
              <c:idx val="4"/>
              <c:layout>
                <c:manualLayout>
                  <c:x val="9.1324211858269146E-3"/>
                  <c:y val="1.0017530678687703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F-6DE4-4AE4-B10C-8685231C1D3C}"/>
                </c:ext>
                <c:ext xmlns:c15="http://schemas.microsoft.com/office/drawing/2012/chart" uri="{CE6537A1-D6FC-4f65-9D91-7224C49458BB}">
                  <c15:layout/>
                </c:ext>
              </c:extLst>
            </c:dLbl>
            <c:dLbl>
              <c:idx val="5"/>
              <c:layout>
                <c:manualLayout>
                  <c:x val="4.5662105929134573E-3"/>
                  <c:y val="5.0087653393437598E-3"/>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0-6DE4-4AE4-B10C-8685231C1D3C}"/>
                </c:ext>
                <c:ext xmlns:c15="http://schemas.microsoft.com/office/drawing/2012/chart" uri="{CE6537A1-D6FC-4f65-9D91-7224C49458BB}">
                  <c15:layout/>
                </c:ext>
              </c:extLst>
            </c:dLbl>
            <c:dLbl>
              <c:idx val="7"/>
              <c:layout>
                <c:manualLayout>
                  <c:x val="4.5662105929133454E-3"/>
                  <c:y val="0"/>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2-6DE4-4AE4-B10C-8685231C1D3C}"/>
                </c:ext>
                <c:ext xmlns:c15="http://schemas.microsoft.com/office/drawing/2012/chart" uri="{CE6537A1-D6FC-4f65-9D91-7224C49458BB}">
                  <c15:layout/>
                </c:ext>
              </c:extLst>
            </c:dLbl>
            <c:dLbl>
              <c:idx val="8"/>
              <c:layout>
                <c:manualLayout>
                  <c:x val="6.0882807905512761E-3"/>
                  <c:y val="1.5026296018031555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8-6DE4-4AE4-B10C-8685231C1D3C}"/>
                </c:ext>
                <c:ext xmlns:c15="http://schemas.microsoft.com/office/drawing/2012/chart" uri="{CE6537A1-D6FC-4f65-9D91-7224C49458BB}">
                  <c15:layout/>
                </c:ext>
              </c:extLst>
            </c:dLbl>
            <c:dLbl>
              <c:idx val="9"/>
              <c:layout>
                <c:manualLayout>
                  <c:x val="9.1324211858269146E-3"/>
                  <c:y val="0"/>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3-6DE4-4AE4-B10C-8685231C1D3C}"/>
                </c:ext>
                <c:ext xmlns:c15="http://schemas.microsoft.com/office/drawing/2012/chart" uri="{CE6537A1-D6FC-4f65-9D91-7224C49458BB}">
                  <c15:layout/>
                </c:ext>
              </c:extLst>
            </c:dLbl>
            <c:dLbl>
              <c:idx val="10"/>
              <c:layout>
                <c:manualLayout>
                  <c:x val="7.6103509881890949E-3"/>
                  <c:y val="5.0087653393437598E-3"/>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4-6DE4-4AE4-B10C-8685231C1D3C}"/>
                </c:ext>
                <c:ext xmlns:c15="http://schemas.microsoft.com/office/drawing/2012/chart" uri="{CE6537A1-D6FC-4f65-9D91-7224C49458BB}">
                  <c15:layout/>
                </c:ext>
              </c:extLst>
            </c:dLbl>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Sheet1!$A$2:$A$13</c:f>
              <c:strCache>
                <c:ptCount val="12"/>
                <c:pt idx="0">
                  <c:v>Trade</c:v>
                </c:pt>
                <c:pt idx="1">
                  <c:v>Brand-Building</c:v>
                </c:pt>
                <c:pt idx="2">
                  <c:v>TV</c:v>
                </c:pt>
                <c:pt idx="3">
                  <c:v>Digital Video</c:v>
                </c:pt>
                <c:pt idx="4">
                  <c:v>Digital Display</c:v>
                </c:pt>
                <c:pt idx="5">
                  <c:v>Corporate Promo</c:v>
                </c:pt>
                <c:pt idx="6">
                  <c:v>Social</c:v>
                </c:pt>
                <c:pt idx="7">
                  <c:v>Search</c:v>
                </c:pt>
                <c:pt idx="8">
                  <c:v>Coupon</c:v>
                </c:pt>
                <c:pt idx="9">
                  <c:v>PR</c:v>
                </c:pt>
                <c:pt idx="10">
                  <c:v>POS</c:v>
                </c:pt>
                <c:pt idx="11">
                  <c:v>Brand-Building Incl NHL</c:v>
                </c:pt>
              </c:strCache>
            </c:strRef>
          </c:cat>
          <c:val>
            <c:numRef>
              <c:f>Sheet1!$C$2:$C$13</c:f>
              <c:numCache>
                <c:formatCode>0.00</c:formatCode>
                <c:ptCount val="12"/>
                <c:pt idx="0">
                  <c:v>0.61477692543325557</c:v>
                </c:pt>
                <c:pt idx="1">
                  <c:v>0.37652108610888185</c:v>
                </c:pt>
                <c:pt idx="2">
                  <c:v>0.23921721155028788</c:v>
                </c:pt>
                <c:pt idx="3">
                  <c:v>0.28384135896556001</c:v>
                </c:pt>
                <c:pt idx="4">
                  <c:v>0.31617751962878288</c:v>
                </c:pt>
                <c:pt idx="5">
                  <c:v>0.16046792269375199</c:v>
                </c:pt>
                <c:pt idx="6">
                  <c:v>2.9518269410215878</c:v>
                </c:pt>
                <c:pt idx="7">
                  <c:v>1.1860483255596397</c:v>
                </c:pt>
                <c:pt idx="8">
                  <c:v>0.16681018599713998</c:v>
                </c:pt>
                <c:pt idx="9">
                  <c:v>0.80680580605389551</c:v>
                </c:pt>
                <c:pt idx="10">
                  <c:v>1.2374090510309665</c:v>
                </c:pt>
                <c:pt idx="11">
                  <c:v>0.32610500128150177</c:v>
                </c:pt>
              </c:numCache>
            </c:numRef>
          </c:val>
          <c:extLst xmlns:c16r2="http://schemas.microsoft.com/office/drawing/2015/06/chart">
            <c:ext xmlns:c16="http://schemas.microsoft.com/office/drawing/2014/chart" uri="{C3380CC4-5D6E-409C-BE32-E72D297353CC}">
              <c16:uniqueId val="{00000003-BAC6-4DDE-A2D4-3621EE229F73}"/>
            </c:ext>
          </c:extLst>
        </c:ser>
        <c:dLbls>
          <c:showLegendKey val="0"/>
          <c:showVal val="0"/>
          <c:showCatName val="0"/>
          <c:showSerName val="0"/>
          <c:showPercent val="0"/>
          <c:showBubbleSize val="0"/>
        </c:dLbls>
        <c:gapWidth val="75"/>
        <c:overlap val="1"/>
        <c:axId val="572503472"/>
        <c:axId val="572502928"/>
      </c:barChart>
      <c:catAx>
        <c:axId val="572503472"/>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0" vert="horz"/>
          <a:lstStyle/>
          <a:p>
            <a:pPr>
              <a:defRPr/>
            </a:pPr>
            <a:endParaRPr lang="en-US"/>
          </a:p>
        </c:txPr>
        <c:crossAx val="572502928"/>
        <c:crosses val="autoZero"/>
        <c:auto val="1"/>
        <c:lblAlgn val="ctr"/>
        <c:lblOffset val="100"/>
        <c:tickLblSkip val="1"/>
        <c:noMultiLvlLbl val="0"/>
      </c:catAx>
      <c:valAx>
        <c:axId val="572502928"/>
        <c:scaling>
          <c:orientation val="minMax"/>
          <c:max val="6"/>
        </c:scaling>
        <c:delete val="1"/>
        <c:axPos val="l"/>
        <c:numFmt formatCode="#,##0" sourceLinked="0"/>
        <c:majorTickMark val="out"/>
        <c:minorTickMark val="none"/>
        <c:tickLblPos val="nextTo"/>
        <c:crossAx val="572503472"/>
        <c:crosses val="autoZero"/>
        <c:crossBetween val="between"/>
        <c:majorUnit val="2"/>
      </c:valAx>
      <c:spPr>
        <a:noFill/>
        <a:ln>
          <a:noFill/>
        </a:ln>
        <a:effectLst/>
      </c:spPr>
    </c:plotArea>
    <c:legend>
      <c:legendPos val="b"/>
      <c:layout>
        <c:manualLayout>
          <c:xMode val="edge"/>
          <c:yMode val="edge"/>
          <c:x val="0.85044605645394322"/>
          <c:y val="0.29451310834359556"/>
          <c:w val="0.12563036792200002"/>
          <c:h val="6.3664011441148763E-2"/>
        </c:manualLayout>
      </c:layout>
      <c:overlay val="0"/>
    </c:legend>
    <c:plotVisOnly val="1"/>
    <c:dispBlanksAs val="gap"/>
    <c:showDLblsOverMax val="0"/>
  </c:chart>
  <c:spPr>
    <a:noFill/>
    <a:ln>
      <a:noFill/>
    </a:ln>
    <a:effectLst/>
  </c:spPr>
  <c:txPr>
    <a:bodyPr/>
    <a:lstStyle/>
    <a:p>
      <a:pPr>
        <a:defRPr sz="1000">
          <a:solidFill>
            <a:schemeClr val="tx1"/>
          </a:solidFill>
        </a:defRPr>
      </a:pPr>
      <a:endParaRPr lang="en-US"/>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7648462391398937E-2"/>
          <c:y val="0.29703349282296648"/>
          <c:w val="0.9327436944713462"/>
          <c:h val="0.23122254455035227"/>
        </c:manualLayout>
      </c:layout>
      <c:lineChart>
        <c:grouping val="standard"/>
        <c:varyColors val="0"/>
        <c:ser>
          <c:idx val="0"/>
          <c:order val="0"/>
          <c:tx>
            <c:strRef>
              <c:f>Sheet1!$B$1</c:f>
              <c:strCache>
                <c:ptCount val="1"/>
                <c:pt idx="0">
                  <c:v>Social</c:v>
                </c:pt>
              </c:strCache>
            </c:strRef>
          </c:tx>
          <c:spPr>
            <a:ln w="12700" cap="rnd">
              <a:solidFill>
                <a:srgbClr val="669E18"/>
              </a:solidFill>
              <a:miter lim="800000"/>
            </a:ln>
            <a:effectLst/>
          </c:spPr>
          <c:marker>
            <c:symbol val="none"/>
          </c:marker>
          <c:cat>
            <c:numRef>
              <c:f>Sheet1!$A$2:$A$105</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Sheet1!$B$2:$B$105</c:f>
              <c:numCache>
                <c:formatCode>General</c:formatCode>
                <c:ptCount val="104"/>
                <c:pt idx="0">
                  <c:v>1.1000000000000001</c:v>
                </c:pt>
                <c:pt idx="1">
                  <c:v>1.1000000000000001</c:v>
                </c:pt>
                <c:pt idx="2">
                  <c:v>1.1000000000000001</c:v>
                </c:pt>
                <c:pt idx="3">
                  <c:v>1.1000000000000001</c:v>
                </c:pt>
                <c:pt idx="4">
                  <c:v>1.4</c:v>
                </c:pt>
                <c:pt idx="5">
                  <c:v>1.4</c:v>
                </c:pt>
                <c:pt idx="6">
                  <c:v>1.4</c:v>
                </c:pt>
                <c:pt idx="7">
                  <c:v>1.4</c:v>
                </c:pt>
                <c:pt idx="8">
                  <c:v>1.5</c:v>
                </c:pt>
                <c:pt idx="9">
                  <c:v>1.5</c:v>
                </c:pt>
                <c:pt idx="10">
                  <c:v>1.5</c:v>
                </c:pt>
                <c:pt idx="11">
                  <c:v>1.5</c:v>
                </c:pt>
                <c:pt idx="12">
                  <c:v>1.3</c:v>
                </c:pt>
                <c:pt idx="13">
                  <c:v>1.3</c:v>
                </c:pt>
                <c:pt idx="14">
                  <c:v>1.3</c:v>
                </c:pt>
                <c:pt idx="15">
                  <c:v>1.3</c:v>
                </c:pt>
                <c:pt idx="16">
                  <c:v>1.3</c:v>
                </c:pt>
                <c:pt idx="17">
                  <c:v>1.3</c:v>
                </c:pt>
                <c:pt idx="18">
                  <c:v>1.3</c:v>
                </c:pt>
                <c:pt idx="19">
                  <c:v>1.3</c:v>
                </c:pt>
                <c:pt idx="20">
                  <c:v>1.3</c:v>
                </c:pt>
                <c:pt idx="21">
                  <c:v>2.1</c:v>
                </c:pt>
                <c:pt idx="22">
                  <c:v>2.1</c:v>
                </c:pt>
                <c:pt idx="23">
                  <c:v>2.1</c:v>
                </c:pt>
                <c:pt idx="24">
                  <c:v>2.1</c:v>
                </c:pt>
                <c:pt idx="25">
                  <c:v>1</c:v>
                </c:pt>
                <c:pt idx="26">
                  <c:v>1</c:v>
                </c:pt>
                <c:pt idx="27">
                  <c:v>1</c:v>
                </c:pt>
                <c:pt idx="28">
                  <c:v>1</c:v>
                </c:pt>
                <c:pt idx="29">
                  <c:v>1</c:v>
                </c:pt>
                <c:pt idx="30">
                  <c:v>1.4</c:v>
                </c:pt>
                <c:pt idx="31">
                  <c:v>1.4</c:v>
                </c:pt>
                <c:pt idx="32">
                  <c:v>1.4</c:v>
                </c:pt>
                <c:pt idx="33">
                  <c:v>1.4</c:v>
                </c:pt>
                <c:pt idx="34">
                  <c:v>2.2999999999999998</c:v>
                </c:pt>
                <c:pt idx="35">
                  <c:v>2.2999999999999998</c:v>
                </c:pt>
                <c:pt idx="36">
                  <c:v>2.2999999999999998</c:v>
                </c:pt>
                <c:pt idx="37">
                  <c:v>2.2999999999999998</c:v>
                </c:pt>
                <c:pt idx="38">
                  <c:v>2.2999999999999998</c:v>
                </c:pt>
                <c:pt idx="39">
                  <c:v>1.3</c:v>
                </c:pt>
                <c:pt idx="40">
                  <c:v>1.3</c:v>
                </c:pt>
                <c:pt idx="41">
                  <c:v>1.3</c:v>
                </c:pt>
                <c:pt idx="42">
                  <c:v>1.3</c:v>
                </c:pt>
                <c:pt idx="43">
                  <c:v>1.5</c:v>
                </c:pt>
                <c:pt idx="44">
                  <c:v>1.5</c:v>
                </c:pt>
                <c:pt idx="45">
                  <c:v>1.5</c:v>
                </c:pt>
                <c:pt idx="46">
                  <c:v>1.5</c:v>
                </c:pt>
                <c:pt idx="47">
                  <c:v>2.6</c:v>
                </c:pt>
                <c:pt idx="48">
                  <c:v>2.6</c:v>
                </c:pt>
                <c:pt idx="49">
                  <c:v>2.6</c:v>
                </c:pt>
                <c:pt idx="50">
                  <c:v>2.6</c:v>
                </c:pt>
                <c:pt idx="51">
                  <c:v>2.6</c:v>
                </c:pt>
                <c:pt idx="52">
                  <c:v>1.7</c:v>
                </c:pt>
                <c:pt idx="53">
                  <c:v>1.7</c:v>
                </c:pt>
                <c:pt idx="54">
                  <c:v>1.7</c:v>
                </c:pt>
                <c:pt idx="55">
                  <c:v>1.7</c:v>
                </c:pt>
                <c:pt idx="56">
                  <c:v>1.6</c:v>
                </c:pt>
                <c:pt idx="57">
                  <c:v>1.6</c:v>
                </c:pt>
                <c:pt idx="58">
                  <c:v>1.6</c:v>
                </c:pt>
                <c:pt idx="59">
                  <c:v>1.6</c:v>
                </c:pt>
                <c:pt idx="60">
                  <c:v>2.8</c:v>
                </c:pt>
                <c:pt idx="61">
                  <c:v>2.8</c:v>
                </c:pt>
                <c:pt idx="62">
                  <c:v>2.8</c:v>
                </c:pt>
                <c:pt idx="63">
                  <c:v>2.8</c:v>
                </c:pt>
                <c:pt idx="64">
                  <c:v>2.8</c:v>
                </c:pt>
                <c:pt idx="65">
                  <c:v>1.9</c:v>
                </c:pt>
                <c:pt idx="66">
                  <c:v>1.9</c:v>
                </c:pt>
                <c:pt idx="67">
                  <c:v>1.9</c:v>
                </c:pt>
                <c:pt idx="68">
                  <c:v>1.9</c:v>
                </c:pt>
                <c:pt idx="69">
                  <c:v>2</c:v>
                </c:pt>
                <c:pt idx="70">
                  <c:v>2</c:v>
                </c:pt>
                <c:pt idx="71">
                  <c:v>2</c:v>
                </c:pt>
                <c:pt idx="72">
                  <c:v>2</c:v>
                </c:pt>
                <c:pt idx="73">
                  <c:v>2.5</c:v>
                </c:pt>
                <c:pt idx="74">
                  <c:v>2.5</c:v>
                </c:pt>
                <c:pt idx="75">
                  <c:v>2.5</c:v>
                </c:pt>
                <c:pt idx="76">
                  <c:v>2.5</c:v>
                </c:pt>
                <c:pt idx="77">
                  <c:v>2.5</c:v>
                </c:pt>
                <c:pt idx="78">
                  <c:v>2.4</c:v>
                </c:pt>
                <c:pt idx="79">
                  <c:v>2.4</c:v>
                </c:pt>
                <c:pt idx="80">
                  <c:v>2.4</c:v>
                </c:pt>
                <c:pt idx="81">
                  <c:v>2.4</c:v>
                </c:pt>
                <c:pt idx="82">
                  <c:v>2.2000000000000002</c:v>
                </c:pt>
                <c:pt idx="83">
                  <c:v>2.2000000000000002</c:v>
                </c:pt>
                <c:pt idx="84">
                  <c:v>2.2000000000000002</c:v>
                </c:pt>
                <c:pt idx="85">
                  <c:v>2.2000000000000002</c:v>
                </c:pt>
                <c:pt idx="86">
                  <c:v>2.6</c:v>
                </c:pt>
                <c:pt idx="87">
                  <c:v>2.6</c:v>
                </c:pt>
                <c:pt idx="88">
                  <c:v>2.6</c:v>
                </c:pt>
                <c:pt idx="89">
                  <c:v>2.6</c:v>
                </c:pt>
                <c:pt idx="90">
                  <c:v>2.6</c:v>
                </c:pt>
                <c:pt idx="91">
                  <c:v>2.1</c:v>
                </c:pt>
                <c:pt idx="92">
                  <c:v>2.1</c:v>
                </c:pt>
                <c:pt idx="93">
                  <c:v>2.1</c:v>
                </c:pt>
                <c:pt idx="94">
                  <c:v>2.1</c:v>
                </c:pt>
                <c:pt idx="95">
                  <c:v>2.4</c:v>
                </c:pt>
                <c:pt idx="96">
                  <c:v>2.4</c:v>
                </c:pt>
                <c:pt idx="97">
                  <c:v>2.4</c:v>
                </c:pt>
                <c:pt idx="98">
                  <c:v>2.4</c:v>
                </c:pt>
                <c:pt idx="99">
                  <c:v>2.7</c:v>
                </c:pt>
                <c:pt idx="100">
                  <c:v>2.7</c:v>
                </c:pt>
                <c:pt idx="101">
                  <c:v>2.7</c:v>
                </c:pt>
                <c:pt idx="102">
                  <c:v>2.7</c:v>
                </c:pt>
                <c:pt idx="103">
                  <c:v>2.7</c:v>
                </c:pt>
              </c:numCache>
            </c:numRef>
          </c:val>
          <c:smooth val="0"/>
          <c:extLst xmlns:c16r2="http://schemas.microsoft.com/office/drawing/2015/06/chart">
            <c:ext xmlns:c16="http://schemas.microsoft.com/office/drawing/2014/chart" uri="{C3380CC4-5D6E-409C-BE32-E72D297353CC}">
              <c16:uniqueId val="{00000000-49EF-42F5-BB94-11D72DDC135D}"/>
            </c:ext>
          </c:extLst>
        </c:ser>
        <c:dLbls>
          <c:showLegendKey val="0"/>
          <c:showVal val="0"/>
          <c:showCatName val="0"/>
          <c:showSerName val="0"/>
          <c:showPercent val="0"/>
          <c:showBubbleSize val="0"/>
        </c:dLbls>
        <c:smooth val="0"/>
        <c:axId val="529059760"/>
        <c:axId val="529049424"/>
      </c:lineChart>
      <c:dateAx>
        <c:axId val="529059760"/>
        <c:scaling>
          <c:orientation val="minMax"/>
        </c:scaling>
        <c:delete val="0"/>
        <c:axPos val="b"/>
        <c:numFmt formatCode="m/d/yyyy" sourceLinked="1"/>
        <c:majorTickMark val="none"/>
        <c:minorTickMark val="none"/>
        <c:tickLblPos val="none"/>
        <c:spPr>
          <a:noFill/>
          <a:ln w="3175" cap="flat" cmpd="sng" algn="ctr">
            <a:solidFill>
              <a:schemeClr val="bg1">
                <a:lumMod val="75000"/>
              </a:schemeClr>
            </a:solidFill>
            <a:round/>
          </a:ln>
          <a:effectLst/>
        </c:spPr>
        <c:txPr>
          <a:bodyPr rot="-5400000" spcFirstLastPara="1" vertOverflow="ellipsis" wrap="square" anchor="ctr" anchorCtr="1"/>
          <a:lstStyle/>
          <a:p>
            <a:pPr>
              <a:defRPr sz="500" b="0" i="0" u="none" strike="noStrike" kern="1200" baseline="0">
                <a:solidFill>
                  <a:schemeClr val="tx1"/>
                </a:solidFill>
                <a:latin typeface="+mn-lt"/>
                <a:ea typeface="+mn-ea"/>
                <a:cs typeface="+mn-cs"/>
              </a:defRPr>
            </a:pPr>
            <a:endParaRPr lang="en-US"/>
          </a:p>
        </c:txPr>
        <c:crossAx val="529049424"/>
        <c:crosses val="autoZero"/>
        <c:auto val="1"/>
        <c:lblOffset val="100"/>
        <c:baseTimeUnit val="days"/>
      </c:dateAx>
      <c:valAx>
        <c:axId val="529049424"/>
        <c:scaling>
          <c:orientation val="minMax"/>
        </c:scaling>
        <c:delete val="1"/>
        <c:axPos val="l"/>
        <c:numFmt formatCode="#,##0.0" sourceLinked="0"/>
        <c:majorTickMark val="none"/>
        <c:minorTickMark val="none"/>
        <c:tickLblPos val="nextTo"/>
        <c:crossAx val="529059760"/>
        <c:crosses val="autoZero"/>
        <c:crossBetween val="between"/>
        <c:majorUnit val="1.5"/>
      </c:valAx>
      <c:spPr>
        <a:noFill/>
        <a:ln>
          <a:noFill/>
        </a:ln>
        <a:effectLst/>
      </c:spPr>
    </c:plotArea>
    <c:plotVisOnly val="1"/>
    <c:dispBlanksAs val="gap"/>
    <c:showDLblsOverMax val="0"/>
  </c:chart>
  <c:spPr>
    <a:noFill/>
    <a:ln>
      <a:noFill/>
    </a:ln>
    <a:effectLst/>
  </c:spPr>
  <c:txPr>
    <a:bodyPr/>
    <a:lstStyle/>
    <a:p>
      <a:pPr>
        <a:defRPr sz="800"/>
      </a:pPr>
      <a:endParaRPr lang="en-US"/>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7648462391398937E-2"/>
          <c:y val="0.29703349282296648"/>
          <c:w val="0.9327436944713462"/>
          <c:h val="0.23122254455035227"/>
        </c:manualLayout>
      </c:layout>
      <c:barChart>
        <c:barDir val="col"/>
        <c:grouping val="stacked"/>
        <c:varyColors val="0"/>
        <c:ser>
          <c:idx val="0"/>
          <c:order val="0"/>
          <c:tx>
            <c:strRef>
              <c:f>Sheet1!$B$1</c:f>
              <c:strCache>
                <c:ptCount val="1"/>
                <c:pt idx="0">
                  <c:v>Social</c:v>
                </c:pt>
              </c:strCache>
            </c:strRef>
          </c:tx>
          <c:spPr>
            <a:solidFill>
              <a:srgbClr val="0070C0"/>
            </a:solidFill>
            <a:ln w="38100">
              <a:solidFill>
                <a:srgbClr val="0070C0"/>
              </a:solidFill>
              <a:miter lim="800000"/>
            </a:ln>
            <a:effectLst/>
          </c:spPr>
          <c:invertIfNegative val="0"/>
          <c:cat>
            <c:numRef>
              <c:f>Sheet1!$A$2:$A$105</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Sheet1!$B$2:$B$105</c:f>
              <c:numCache>
                <c:formatCode>General</c:formatCode>
                <c:ptCount val="10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276433</c:v>
                </c:pt>
                <c:pt idx="35">
                  <c:v>697765</c:v>
                </c:pt>
                <c:pt idx="36">
                  <c:v>736875</c:v>
                </c:pt>
                <c:pt idx="37">
                  <c:v>798906</c:v>
                </c:pt>
                <c:pt idx="38">
                  <c:v>694967</c:v>
                </c:pt>
                <c:pt idx="39">
                  <c:v>691443</c:v>
                </c:pt>
                <c:pt idx="40">
                  <c:v>620674</c:v>
                </c:pt>
                <c:pt idx="41">
                  <c:v>632532</c:v>
                </c:pt>
                <c:pt idx="42">
                  <c:v>606492</c:v>
                </c:pt>
                <c:pt idx="43">
                  <c:v>708872</c:v>
                </c:pt>
                <c:pt idx="44">
                  <c:v>557727</c:v>
                </c:pt>
                <c:pt idx="45">
                  <c:v>567812</c:v>
                </c:pt>
                <c:pt idx="46">
                  <c:v>542811</c:v>
                </c:pt>
                <c:pt idx="47">
                  <c:v>526410</c:v>
                </c:pt>
                <c:pt idx="48">
                  <c:v>505582</c:v>
                </c:pt>
                <c:pt idx="49">
                  <c:v>466611</c:v>
                </c:pt>
                <c:pt idx="50">
                  <c:v>63158</c:v>
                </c:pt>
                <c:pt idx="51">
                  <c:v>0</c:v>
                </c:pt>
                <c:pt idx="52">
                  <c:v>0</c:v>
                </c:pt>
                <c:pt idx="53">
                  <c:v>0</c:v>
                </c:pt>
                <c:pt idx="54">
                  <c:v>0</c:v>
                </c:pt>
                <c:pt idx="55">
                  <c:v>0</c:v>
                </c:pt>
                <c:pt idx="56">
                  <c:v>0</c:v>
                </c:pt>
                <c:pt idx="57">
                  <c:v>0</c:v>
                </c:pt>
                <c:pt idx="58">
                  <c:v>0</c:v>
                </c:pt>
                <c:pt idx="59">
                  <c:v>0</c:v>
                </c:pt>
                <c:pt idx="60">
                  <c:v>0</c:v>
                </c:pt>
                <c:pt idx="61">
                  <c:v>0</c:v>
                </c:pt>
                <c:pt idx="62">
                  <c:v>0</c:v>
                </c:pt>
                <c:pt idx="63">
                  <c:v>1460262</c:v>
                </c:pt>
                <c:pt idx="64">
                  <c:v>2000903</c:v>
                </c:pt>
                <c:pt idx="65">
                  <c:v>1926273</c:v>
                </c:pt>
                <c:pt idx="66">
                  <c:v>2301573</c:v>
                </c:pt>
                <c:pt idx="67">
                  <c:v>1964558</c:v>
                </c:pt>
                <c:pt idx="68">
                  <c:v>1872327</c:v>
                </c:pt>
                <c:pt idx="69">
                  <c:v>1040121</c:v>
                </c:pt>
                <c:pt idx="70">
                  <c:v>0</c:v>
                </c:pt>
                <c:pt idx="71">
                  <c:v>0</c:v>
                </c:pt>
                <c:pt idx="72">
                  <c:v>0</c:v>
                </c:pt>
                <c:pt idx="73">
                  <c:v>730094</c:v>
                </c:pt>
                <c:pt idx="74">
                  <c:v>69975</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numCache>
            </c:numRef>
          </c:val>
          <c:extLst xmlns:c16r2="http://schemas.microsoft.com/office/drawing/2015/06/chart">
            <c:ext xmlns:c16="http://schemas.microsoft.com/office/drawing/2014/chart" uri="{C3380CC4-5D6E-409C-BE32-E72D297353CC}">
              <c16:uniqueId val="{00000000-EF6A-4041-9F4E-6737E6ECC928}"/>
            </c:ext>
          </c:extLst>
        </c:ser>
        <c:dLbls>
          <c:showLegendKey val="0"/>
          <c:showVal val="0"/>
          <c:showCatName val="0"/>
          <c:showSerName val="0"/>
          <c:showPercent val="0"/>
          <c:showBubbleSize val="0"/>
        </c:dLbls>
        <c:gapWidth val="150"/>
        <c:overlap val="100"/>
        <c:axId val="529057584"/>
        <c:axId val="529058128"/>
      </c:barChart>
      <c:dateAx>
        <c:axId val="529057584"/>
        <c:scaling>
          <c:orientation val="minMax"/>
        </c:scaling>
        <c:delete val="0"/>
        <c:axPos val="b"/>
        <c:numFmt formatCode="m/d/yyyy" sourceLinked="1"/>
        <c:majorTickMark val="none"/>
        <c:minorTickMark val="none"/>
        <c:tickLblPos val="none"/>
        <c:spPr>
          <a:noFill/>
          <a:ln w="3175" cap="flat" cmpd="sng" algn="ctr">
            <a:solidFill>
              <a:schemeClr val="bg1">
                <a:lumMod val="75000"/>
              </a:schemeClr>
            </a:solidFill>
            <a:round/>
          </a:ln>
          <a:effectLst/>
        </c:spPr>
        <c:txPr>
          <a:bodyPr rot="-5400000" spcFirstLastPara="1" vertOverflow="ellipsis" wrap="square" anchor="ctr" anchorCtr="1"/>
          <a:lstStyle/>
          <a:p>
            <a:pPr>
              <a:defRPr sz="500" b="0" i="0" u="none" strike="noStrike" kern="1200" baseline="0">
                <a:solidFill>
                  <a:schemeClr val="tx1"/>
                </a:solidFill>
                <a:latin typeface="+mn-lt"/>
                <a:ea typeface="+mn-ea"/>
                <a:cs typeface="+mn-cs"/>
              </a:defRPr>
            </a:pPr>
            <a:endParaRPr lang="en-US"/>
          </a:p>
        </c:txPr>
        <c:crossAx val="529058128"/>
        <c:crosses val="autoZero"/>
        <c:auto val="1"/>
        <c:lblOffset val="100"/>
        <c:baseTimeUnit val="days"/>
      </c:dateAx>
      <c:valAx>
        <c:axId val="529058128"/>
        <c:scaling>
          <c:orientation val="minMax"/>
        </c:scaling>
        <c:delete val="1"/>
        <c:axPos val="l"/>
        <c:numFmt formatCode="#,##0" sourceLinked="0"/>
        <c:majorTickMark val="none"/>
        <c:minorTickMark val="none"/>
        <c:tickLblPos val="nextTo"/>
        <c:crossAx val="529057584"/>
        <c:crosses val="autoZero"/>
        <c:crossBetween val="between"/>
        <c:majorUnit val="2000000"/>
        <c:dispUnits>
          <c:builtInUnit val="thousands"/>
          <c:dispUnitsLbl>
            <c:layout/>
            <c:tx>
              <c:rich>
                <a:bodyPr rot="-5400000" spcFirstLastPara="1" vertOverflow="ellipsis" vert="horz" wrap="square" anchor="ctr" anchorCtr="1"/>
                <a:lstStyle/>
                <a:p>
                  <a:pPr>
                    <a:defRPr sz="500" b="0" i="0" u="none" strike="noStrike" kern="1200" baseline="0">
                      <a:solidFill>
                        <a:schemeClr val="tx1">
                          <a:lumMod val="65000"/>
                          <a:lumOff val="35000"/>
                        </a:schemeClr>
                      </a:solidFill>
                      <a:latin typeface="+mn-lt"/>
                      <a:ea typeface="+mn-ea"/>
                      <a:cs typeface="+mn-cs"/>
                    </a:defRPr>
                  </a:pPr>
                  <a:r>
                    <a:rPr lang="en-US" sz="500" b="1" dirty="0"/>
                    <a:t>(‘000)</a:t>
                  </a:r>
                </a:p>
              </c:rich>
            </c:tx>
            <c:spPr>
              <a:noFill/>
              <a:ln>
                <a:noFill/>
              </a:ln>
              <a:effectLst/>
            </c:spPr>
            <c:txPr>
              <a:bodyPr rot="-5400000" spcFirstLastPara="1" vertOverflow="ellipsis" vert="horz" wrap="square" anchor="ctr" anchorCtr="1"/>
              <a:lstStyle/>
              <a:p>
                <a:pPr>
                  <a:defRPr sz="5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showDLblsOverMax val="0"/>
  </c:chart>
  <c:spPr>
    <a:noFill/>
    <a:ln>
      <a:noFill/>
    </a:ln>
    <a:effectLst/>
  </c:spPr>
  <c:txPr>
    <a:bodyPr/>
    <a:lstStyle/>
    <a:p>
      <a:pPr>
        <a:defRPr sz="800"/>
      </a:pPr>
      <a:endParaRPr lang="en-US"/>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7648462391398937E-2"/>
          <c:y val="0.29703349282296648"/>
          <c:w val="0.9327436944713462"/>
          <c:h val="0.23122254455035227"/>
        </c:manualLayout>
      </c:layout>
      <c:barChart>
        <c:barDir val="col"/>
        <c:grouping val="stacked"/>
        <c:varyColors val="0"/>
        <c:ser>
          <c:idx val="0"/>
          <c:order val="0"/>
          <c:tx>
            <c:strRef>
              <c:f>Sheet1!$B$1</c:f>
              <c:strCache>
                <c:ptCount val="1"/>
                <c:pt idx="0">
                  <c:v>Search</c:v>
                </c:pt>
              </c:strCache>
            </c:strRef>
          </c:tx>
          <c:spPr>
            <a:solidFill>
              <a:srgbClr val="E457C7"/>
            </a:solidFill>
            <a:ln w="38100">
              <a:solidFill>
                <a:srgbClr val="E457C7"/>
              </a:solidFill>
              <a:miter lim="800000"/>
            </a:ln>
            <a:effectLst/>
          </c:spPr>
          <c:invertIfNegative val="0"/>
          <c:cat>
            <c:numRef>
              <c:f>Sheet1!$A$2:$A$105</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Sheet1!$B$2:$B$105</c:f>
              <c:numCache>
                <c:formatCode>General</c:formatCode>
                <c:ptCount val="104"/>
                <c:pt idx="0">
                  <c:v>9995</c:v>
                </c:pt>
                <c:pt idx="1">
                  <c:v>9217</c:v>
                </c:pt>
                <c:pt idx="2">
                  <c:v>9960</c:v>
                </c:pt>
                <c:pt idx="3">
                  <c:v>6636</c:v>
                </c:pt>
                <c:pt idx="4">
                  <c:v>12072</c:v>
                </c:pt>
                <c:pt idx="5">
                  <c:v>11911</c:v>
                </c:pt>
                <c:pt idx="6">
                  <c:v>5857</c:v>
                </c:pt>
                <c:pt idx="7">
                  <c:v>5062</c:v>
                </c:pt>
                <c:pt idx="8">
                  <c:v>3599</c:v>
                </c:pt>
                <c:pt idx="9">
                  <c:v>2004</c:v>
                </c:pt>
                <c:pt idx="10">
                  <c:v>1129</c:v>
                </c:pt>
                <c:pt idx="11">
                  <c:v>2221</c:v>
                </c:pt>
                <c:pt idx="12">
                  <c:v>97882</c:v>
                </c:pt>
                <c:pt idx="13">
                  <c:v>11154</c:v>
                </c:pt>
                <c:pt idx="14">
                  <c:v>4913</c:v>
                </c:pt>
                <c:pt idx="15">
                  <c:v>2061</c:v>
                </c:pt>
                <c:pt idx="16">
                  <c:v>1812</c:v>
                </c:pt>
                <c:pt idx="17">
                  <c:v>1489</c:v>
                </c:pt>
                <c:pt idx="18">
                  <c:v>1185</c:v>
                </c:pt>
                <c:pt idx="19">
                  <c:v>2669</c:v>
                </c:pt>
                <c:pt idx="20">
                  <c:v>1292</c:v>
                </c:pt>
                <c:pt idx="21">
                  <c:v>109407</c:v>
                </c:pt>
                <c:pt idx="22">
                  <c:v>38957</c:v>
                </c:pt>
                <c:pt idx="23">
                  <c:v>2244</c:v>
                </c:pt>
                <c:pt idx="24">
                  <c:v>7138</c:v>
                </c:pt>
                <c:pt idx="25">
                  <c:v>2930</c:v>
                </c:pt>
                <c:pt idx="26">
                  <c:v>973</c:v>
                </c:pt>
                <c:pt idx="27">
                  <c:v>3342</c:v>
                </c:pt>
                <c:pt idx="28">
                  <c:v>4019</c:v>
                </c:pt>
                <c:pt idx="29">
                  <c:v>2871</c:v>
                </c:pt>
                <c:pt idx="30">
                  <c:v>3521</c:v>
                </c:pt>
                <c:pt idx="31">
                  <c:v>4460</c:v>
                </c:pt>
                <c:pt idx="32">
                  <c:v>8208</c:v>
                </c:pt>
                <c:pt idx="33">
                  <c:v>12426</c:v>
                </c:pt>
                <c:pt idx="34">
                  <c:v>158362</c:v>
                </c:pt>
                <c:pt idx="35">
                  <c:v>0</c:v>
                </c:pt>
                <c:pt idx="36">
                  <c:v>56829</c:v>
                </c:pt>
                <c:pt idx="37">
                  <c:v>489665</c:v>
                </c:pt>
                <c:pt idx="38">
                  <c:v>54615</c:v>
                </c:pt>
                <c:pt idx="39">
                  <c:v>0</c:v>
                </c:pt>
                <c:pt idx="40">
                  <c:v>0</c:v>
                </c:pt>
                <c:pt idx="41">
                  <c:v>159283</c:v>
                </c:pt>
                <c:pt idx="42">
                  <c:v>70987</c:v>
                </c:pt>
                <c:pt idx="43">
                  <c:v>32204</c:v>
                </c:pt>
                <c:pt idx="44">
                  <c:v>66928</c:v>
                </c:pt>
                <c:pt idx="45">
                  <c:v>10703</c:v>
                </c:pt>
                <c:pt idx="46">
                  <c:v>31439</c:v>
                </c:pt>
                <c:pt idx="47">
                  <c:v>6952</c:v>
                </c:pt>
                <c:pt idx="48">
                  <c:v>3452</c:v>
                </c:pt>
                <c:pt idx="49">
                  <c:v>8741</c:v>
                </c:pt>
                <c:pt idx="50">
                  <c:v>10564</c:v>
                </c:pt>
                <c:pt idx="51">
                  <c:v>19622</c:v>
                </c:pt>
                <c:pt idx="52">
                  <c:v>12480</c:v>
                </c:pt>
                <c:pt idx="53">
                  <c:v>203</c:v>
                </c:pt>
                <c:pt idx="54">
                  <c:v>348</c:v>
                </c:pt>
                <c:pt idx="55">
                  <c:v>205</c:v>
                </c:pt>
                <c:pt idx="56">
                  <c:v>90</c:v>
                </c:pt>
                <c:pt idx="57">
                  <c:v>9</c:v>
                </c:pt>
                <c:pt idx="58">
                  <c:v>0</c:v>
                </c:pt>
                <c:pt idx="59">
                  <c:v>0</c:v>
                </c:pt>
                <c:pt idx="60">
                  <c:v>0</c:v>
                </c:pt>
                <c:pt idx="61">
                  <c:v>0</c:v>
                </c:pt>
                <c:pt idx="62">
                  <c:v>9162</c:v>
                </c:pt>
                <c:pt idx="63">
                  <c:v>430914</c:v>
                </c:pt>
                <c:pt idx="64">
                  <c:v>251300</c:v>
                </c:pt>
                <c:pt idx="65">
                  <c:v>207174</c:v>
                </c:pt>
                <c:pt idx="66">
                  <c:v>333270</c:v>
                </c:pt>
                <c:pt idx="67">
                  <c:v>312400</c:v>
                </c:pt>
                <c:pt idx="68">
                  <c:v>166367</c:v>
                </c:pt>
                <c:pt idx="69">
                  <c:v>38031</c:v>
                </c:pt>
                <c:pt idx="70">
                  <c:v>0</c:v>
                </c:pt>
                <c:pt idx="71">
                  <c:v>0</c:v>
                </c:pt>
                <c:pt idx="72">
                  <c:v>0</c:v>
                </c:pt>
                <c:pt idx="73">
                  <c:v>0</c:v>
                </c:pt>
                <c:pt idx="74">
                  <c:v>0</c:v>
                </c:pt>
                <c:pt idx="75">
                  <c:v>0</c:v>
                </c:pt>
                <c:pt idx="76">
                  <c:v>0</c:v>
                </c:pt>
                <c:pt idx="77">
                  <c:v>0</c:v>
                </c:pt>
                <c:pt idx="78">
                  <c:v>0</c:v>
                </c:pt>
                <c:pt idx="79">
                  <c:v>0</c:v>
                </c:pt>
                <c:pt idx="80">
                  <c:v>0</c:v>
                </c:pt>
                <c:pt idx="81">
                  <c:v>0</c:v>
                </c:pt>
                <c:pt idx="82">
                  <c:v>0</c:v>
                </c:pt>
                <c:pt idx="83">
                  <c:v>676</c:v>
                </c:pt>
                <c:pt idx="84">
                  <c:v>1189</c:v>
                </c:pt>
                <c:pt idx="85">
                  <c:v>1131</c:v>
                </c:pt>
                <c:pt idx="86">
                  <c:v>1356</c:v>
                </c:pt>
                <c:pt idx="87">
                  <c:v>1230</c:v>
                </c:pt>
                <c:pt idx="88">
                  <c:v>1275</c:v>
                </c:pt>
                <c:pt idx="89">
                  <c:v>1360</c:v>
                </c:pt>
                <c:pt idx="90">
                  <c:v>1275</c:v>
                </c:pt>
                <c:pt idx="91">
                  <c:v>1164</c:v>
                </c:pt>
                <c:pt idx="92">
                  <c:v>1188</c:v>
                </c:pt>
                <c:pt idx="93">
                  <c:v>1368</c:v>
                </c:pt>
                <c:pt idx="94">
                  <c:v>1291</c:v>
                </c:pt>
                <c:pt idx="95">
                  <c:v>1521</c:v>
                </c:pt>
                <c:pt idx="96">
                  <c:v>1284</c:v>
                </c:pt>
                <c:pt idx="97">
                  <c:v>1250</c:v>
                </c:pt>
                <c:pt idx="98">
                  <c:v>1248</c:v>
                </c:pt>
                <c:pt idx="99">
                  <c:v>1080</c:v>
                </c:pt>
                <c:pt idx="100">
                  <c:v>1205</c:v>
                </c:pt>
                <c:pt idx="101">
                  <c:v>1702</c:v>
                </c:pt>
                <c:pt idx="102">
                  <c:v>1524</c:v>
                </c:pt>
                <c:pt idx="103">
                  <c:v>1356</c:v>
                </c:pt>
              </c:numCache>
            </c:numRef>
          </c:val>
          <c:extLst xmlns:c16r2="http://schemas.microsoft.com/office/drawing/2015/06/chart">
            <c:ext xmlns:c16="http://schemas.microsoft.com/office/drawing/2014/chart" uri="{C3380CC4-5D6E-409C-BE32-E72D297353CC}">
              <c16:uniqueId val="{00000000-B21D-449B-960D-7BDC6B3FE56A}"/>
            </c:ext>
          </c:extLst>
        </c:ser>
        <c:dLbls>
          <c:showLegendKey val="0"/>
          <c:showVal val="0"/>
          <c:showCatName val="0"/>
          <c:showSerName val="0"/>
          <c:showPercent val="0"/>
          <c:showBubbleSize val="0"/>
        </c:dLbls>
        <c:gapWidth val="150"/>
        <c:overlap val="100"/>
        <c:axId val="529049968"/>
        <c:axId val="529054320"/>
      </c:barChart>
      <c:dateAx>
        <c:axId val="529049968"/>
        <c:scaling>
          <c:orientation val="minMax"/>
        </c:scaling>
        <c:delete val="0"/>
        <c:axPos val="b"/>
        <c:numFmt formatCode="m/d/yyyy" sourceLinked="1"/>
        <c:majorTickMark val="none"/>
        <c:minorTickMark val="none"/>
        <c:tickLblPos val="none"/>
        <c:spPr>
          <a:noFill/>
          <a:ln w="3175" cap="flat" cmpd="sng" algn="ctr">
            <a:solidFill>
              <a:schemeClr val="bg1">
                <a:lumMod val="75000"/>
              </a:schemeClr>
            </a:solidFill>
            <a:round/>
          </a:ln>
          <a:effectLst/>
        </c:spPr>
        <c:txPr>
          <a:bodyPr rot="-5400000" spcFirstLastPara="1" vertOverflow="ellipsis" wrap="square" anchor="ctr" anchorCtr="1"/>
          <a:lstStyle/>
          <a:p>
            <a:pPr>
              <a:defRPr sz="500" b="0" i="0" u="none" strike="noStrike" kern="1200" baseline="0">
                <a:solidFill>
                  <a:schemeClr val="tx1"/>
                </a:solidFill>
                <a:latin typeface="+mn-lt"/>
                <a:ea typeface="+mn-ea"/>
                <a:cs typeface="+mn-cs"/>
              </a:defRPr>
            </a:pPr>
            <a:endParaRPr lang="en-US"/>
          </a:p>
        </c:txPr>
        <c:crossAx val="529054320"/>
        <c:crosses val="autoZero"/>
        <c:auto val="1"/>
        <c:lblOffset val="100"/>
        <c:baseTimeUnit val="days"/>
      </c:dateAx>
      <c:valAx>
        <c:axId val="529054320"/>
        <c:scaling>
          <c:orientation val="minMax"/>
        </c:scaling>
        <c:delete val="1"/>
        <c:axPos val="l"/>
        <c:numFmt formatCode="#,##0" sourceLinked="0"/>
        <c:majorTickMark val="none"/>
        <c:minorTickMark val="none"/>
        <c:tickLblPos val="nextTo"/>
        <c:crossAx val="529049968"/>
        <c:crosses val="autoZero"/>
        <c:crossBetween val="between"/>
        <c:majorUnit val="200000"/>
        <c:dispUnits>
          <c:builtInUnit val="thousands"/>
        </c:dispUnits>
      </c:valAx>
      <c:spPr>
        <a:noFill/>
        <a:ln>
          <a:noFill/>
        </a:ln>
        <a:effectLst/>
      </c:spPr>
    </c:plotArea>
    <c:plotVisOnly val="1"/>
    <c:dispBlanksAs val="gap"/>
    <c:showDLblsOverMax val="0"/>
  </c:chart>
  <c:spPr>
    <a:noFill/>
    <a:ln>
      <a:noFill/>
    </a:ln>
    <a:effectLst/>
  </c:spPr>
  <c:txPr>
    <a:bodyPr/>
    <a:lstStyle/>
    <a:p>
      <a:pPr>
        <a:defRPr sz="800"/>
      </a:pPr>
      <a:endParaRPr lang="en-US"/>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7648462391398937E-2"/>
          <c:y val="0.29703349282296648"/>
          <c:w val="0.9327436944713462"/>
          <c:h val="0.23122254455035227"/>
        </c:manualLayout>
      </c:layout>
      <c:barChart>
        <c:barDir val="col"/>
        <c:grouping val="stacked"/>
        <c:varyColors val="0"/>
        <c:ser>
          <c:idx val="0"/>
          <c:order val="0"/>
          <c:tx>
            <c:strRef>
              <c:f>Sheet1!$B$1</c:f>
              <c:strCache>
                <c:ptCount val="1"/>
                <c:pt idx="0">
                  <c:v>Digital Video</c:v>
                </c:pt>
              </c:strCache>
            </c:strRef>
          </c:tx>
          <c:spPr>
            <a:solidFill>
              <a:schemeClr val="tx1"/>
            </a:solidFill>
            <a:ln w="38100">
              <a:solidFill>
                <a:schemeClr val="tx1"/>
              </a:solidFill>
              <a:miter lim="800000"/>
            </a:ln>
            <a:effectLst/>
          </c:spPr>
          <c:invertIfNegative val="0"/>
          <c:cat>
            <c:numRef>
              <c:f>Sheet1!$A$2:$A$105</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Sheet1!$B$2:$B$105</c:f>
              <c:numCache>
                <c:formatCode>General</c:formatCode>
                <c:ptCount val="104"/>
                <c:pt idx="0">
                  <c:v>0</c:v>
                </c:pt>
                <c:pt idx="1">
                  <c:v>0</c:v>
                </c:pt>
                <c:pt idx="2">
                  <c:v>546377.52173913002</c:v>
                </c:pt>
                <c:pt idx="3">
                  <c:v>546377.52173913037</c:v>
                </c:pt>
                <c:pt idx="4">
                  <c:v>546377.52173913037</c:v>
                </c:pt>
                <c:pt idx="5">
                  <c:v>546377.52173913037</c:v>
                </c:pt>
                <c:pt idx="6">
                  <c:v>546377.52173913037</c:v>
                </c:pt>
                <c:pt idx="7">
                  <c:v>825764.52173913037</c:v>
                </c:pt>
                <c:pt idx="8">
                  <c:v>825764.52173913037</c:v>
                </c:pt>
                <c:pt idx="9">
                  <c:v>825764.52173913037</c:v>
                </c:pt>
                <c:pt idx="10">
                  <c:v>825764.52173913037</c:v>
                </c:pt>
                <c:pt idx="11">
                  <c:v>825764.52173913037</c:v>
                </c:pt>
                <c:pt idx="12">
                  <c:v>825764.52173913037</c:v>
                </c:pt>
                <c:pt idx="13">
                  <c:v>825764.52173913037</c:v>
                </c:pt>
                <c:pt idx="14">
                  <c:v>825764.52173913037</c:v>
                </c:pt>
                <c:pt idx="15">
                  <c:v>825764.52173913037</c:v>
                </c:pt>
                <c:pt idx="16">
                  <c:v>825764.52173913037</c:v>
                </c:pt>
                <c:pt idx="17">
                  <c:v>825764.52173913037</c:v>
                </c:pt>
                <c:pt idx="18">
                  <c:v>825764.52173913037</c:v>
                </c:pt>
                <c:pt idx="19">
                  <c:v>825764.52173913037</c:v>
                </c:pt>
                <c:pt idx="20">
                  <c:v>825764.52173913037</c:v>
                </c:pt>
                <c:pt idx="21">
                  <c:v>825764.52173913037</c:v>
                </c:pt>
                <c:pt idx="22">
                  <c:v>825764.52173913037</c:v>
                </c:pt>
                <c:pt idx="23">
                  <c:v>825764.52173913037</c:v>
                </c:pt>
                <c:pt idx="24">
                  <c:v>825764.52173913037</c:v>
                </c:pt>
                <c:pt idx="25">
                  <c:v>0</c:v>
                </c:pt>
                <c:pt idx="26">
                  <c:v>0</c:v>
                </c:pt>
                <c:pt idx="27">
                  <c:v>0</c:v>
                </c:pt>
                <c:pt idx="28">
                  <c:v>0</c:v>
                </c:pt>
                <c:pt idx="29">
                  <c:v>472252.60869565222</c:v>
                </c:pt>
                <c:pt idx="30">
                  <c:v>472252.60869565222</c:v>
                </c:pt>
                <c:pt idx="31">
                  <c:v>472252.60869565222</c:v>
                </c:pt>
                <c:pt idx="32">
                  <c:v>1662345.8086956523</c:v>
                </c:pt>
                <c:pt idx="33">
                  <c:v>1662345.8086956523</c:v>
                </c:pt>
                <c:pt idx="34">
                  <c:v>1662345.8086956523</c:v>
                </c:pt>
                <c:pt idx="35">
                  <c:v>1662345.8086956523</c:v>
                </c:pt>
                <c:pt idx="36">
                  <c:v>1662345.8086956523</c:v>
                </c:pt>
                <c:pt idx="37">
                  <c:v>1662345.8086956523</c:v>
                </c:pt>
                <c:pt idx="38">
                  <c:v>1662345.8086956523</c:v>
                </c:pt>
                <c:pt idx="39">
                  <c:v>1662345.8086956523</c:v>
                </c:pt>
                <c:pt idx="40">
                  <c:v>1662345.8086956523</c:v>
                </c:pt>
                <c:pt idx="41">
                  <c:v>1662345.8086956523</c:v>
                </c:pt>
                <c:pt idx="42">
                  <c:v>3670444.4086956521</c:v>
                </c:pt>
                <c:pt idx="43">
                  <c:v>3670444.4086956521</c:v>
                </c:pt>
                <c:pt idx="44">
                  <c:v>5337720.2420289852</c:v>
                </c:pt>
                <c:pt idx="45">
                  <c:v>5337720.2420289852</c:v>
                </c:pt>
                <c:pt idx="46">
                  <c:v>5337720.2420289852</c:v>
                </c:pt>
                <c:pt idx="47">
                  <c:v>5337720.2420289852</c:v>
                </c:pt>
                <c:pt idx="48">
                  <c:v>5337720.2420289852</c:v>
                </c:pt>
                <c:pt idx="49">
                  <c:v>5337720.2420289852</c:v>
                </c:pt>
                <c:pt idx="50">
                  <c:v>3670444.4086956521</c:v>
                </c:pt>
                <c:pt idx="51">
                  <c:v>4613873.4086956531</c:v>
                </c:pt>
                <c:pt idx="52">
                  <c:v>0</c:v>
                </c:pt>
                <c:pt idx="53">
                  <c:v>0</c:v>
                </c:pt>
                <c:pt idx="54">
                  <c:v>0</c:v>
                </c:pt>
                <c:pt idx="55">
                  <c:v>0</c:v>
                </c:pt>
                <c:pt idx="56">
                  <c:v>0</c:v>
                </c:pt>
                <c:pt idx="57">
                  <c:v>0</c:v>
                </c:pt>
                <c:pt idx="58">
                  <c:v>0</c:v>
                </c:pt>
                <c:pt idx="59">
                  <c:v>100923</c:v>
                </c:pt>
                <c:pt idx="60">
                  <c:v>123718</c:v>
                </c:pt>
                <c:pt idx="61">
                  <c:v>128392</c:v>
                </c:pt>
                <c:pt idx="62">
                  <c:v>211814</c:v>
                </c:pt>
                <c:pt idx="63">
                  <c:v>509631</c:v>
                </c:pt>
                <c:pt idx="64">
                  <c:v>567277</c:v>
                </c:pt>
                <c:pt idx="65">
                  <c:v>657130</c:v>
                </c:pt>
                <c:pt idx="66">
                  <c:v>672639</c:v>
                </c:pt>
                <c:pt idx="67">
                  <c:v>951236</c:v>
                </c:pt>
                <c:pt idx="68">
                  <c:v>933229</c:v>
                </c:pt>
                <c:pt idx="69">
                  <c:v>424211</c:v>
                </c:pt>
                <c:pt idx="70">
                  <c:v>225340</c:v>
                </c:pt>
                <c:pt idx="71">
                  <c:v>248844</c:v>
                </c:pt>
                <c:pt idx="72">
                  <c:v>236584</c:v>
                </c:pt>
                <c:pt idx="73">
                  <c:v>260667</c:v>
                </c:pt>
                <c:pt idx="74">
                  <c:v>274222</c:v>
                </c:pt>
                <c:pt idx="75">
                  <c:v>30999</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3985125</c:v>
                </c:pt>
                <c:pt idx="92">
                  <c:v>5890223</c:v>
                </c:pt>
                <c:pt idx="93">
                  <c:v>5607913</c:v>
                </c:pt>
                <c:pt idx="94">
                  <c:v>5417364</c:v>
                </c:pt>
                <c:pt idx="95">
                  <c:v>5310987</c:v>
                </c:pt>
                <c:pt idx="96">
                  <c:v>5718729</c:v>
                </c:pt>
                <c:pt idx="97">
                  <c:v>5853354</c:v>
                </c:pt>
                <c:pt idx="98">
                  <c:v>5560707</c:v>
                </c:pt>
                <c:pt idx="99">
                  <c:v>5472702</c:v>
                </c:pt>
                <c:pt idx="100">
                  <c:v>6656906</c:v>
                </c:pt>
                <c:pt idx="101">
                  <c:v>876850</c:v>
                </c:pt>
                <c:pt idx="102">
                  <c:v>0</c:v>
                </c:pt>
                <c:pt idx="103">
                  <c:v>0</c:v>
                </c:pt>
              </c:numCache>
            </c:numRef>
          </c:val>
          <c:extLst xmlns:c16r2="http://schemas.microsoft.com/office/drawing/2015/06/chart">
            <c:ext xmlns:c16="http://schemas.microsoft.com/office/drawing/2014/chart" uri="{C3380CC4-5D6E-409C-BE32-E72D297353CC}">
              <c16:uniqueId val="{00000000-CBBA-463B-A576-5E07F6FEE996}"/>
            </c:ext>
          </c:extLst>
        </c:ser>
        <c:dLbls>
          <c:showLegendKey val="0"/>
          <c:showVal val="0"/>
          <c:showCatName val="0"/>
          <c:showSerName val="0"/>
          <c:showPercent val="0"/>
          <c:showBubbleSize val="0"/>
        </c:dLbls>
        <c:gapWidth val="150"/>
        <c:overlap val="100"/>
        <c:axId val="529054864"/>
        <c:axId val="529060304"/>
      </c:barChart>
      <c:dateAx>
        <c:axId val="529054864"/>
        <c:scaling>
          <c:orientation val="minMax"/>
        </c:scaling>
        <c:delete val="0"/>
        <c:axPos val="b"/>
        <c:numFmt formatCode="m/d/yyyy" sourceLinked="1"/>
        <c:majorTickMark val="none"/>
        <c:minorTickMark val="none"/>
        <c:tickLblPos val="none"/>
        <c:spPr>
          <a:noFill/>
          <a:ln w="3175" cap="flat" cmpd="sng" algn="ctr">
            <a:solidFill>
              <a:schemeClr val="bg1">
                <a:lumMod val="75000"/>
              </a:schemeClr>
            </a:solidFill>
            <a:round/>
          </a:ln>
          <a:effectLst/>
        </c:spPr>
        <c:txPr>
          <a:bodyPr rot="-5400000" spcFirstLastPara="1" vertOverflow="ellipsis" wrap="square" anchor="ctr" anchorCtr="1"/>
          <a:lstStyle/>
          <a:p>
            <a:pPr>
              <a:defRPr sz="500" b="0" i="0" u="none" strike="noStrike" kern="1200" baseline="0">
                <a:solidFill>
                  <a:schemeClr val="tx1"/>
                </a:solidFill>
                <a:latin typeface="+mn-lt"/>
                <a:ea typeface="+mn-ea"/>
                <a:cs typeface="+mn-cs"/>
              </a:defRPr>
            </a:pPr>
            <a:endParaRPr lang="en-US"/>
          </a:p>
        </c:txPr>
        <c:crossAx val="529060304"/>
        <c:crosses val="autoZero"/>
        <c:auto val="1"/>
        <c:lblOffset val="100"/>
        <c:baseTimeUnit val="days"/>
      </c:dateAx>
      <c:valAx>
        <c:axId val="529060304"/>
        <c:scaling>
          <c:orientation val="minMax"/>
        </c:scaling>
        <c:delete val="1"/>
        <c:axPos val="l"/>
        <c:numFmt formatCode="#,##0" sourceLinked="0"/>
        <c:majorTickMark val="none"/>
        <c:minorTickMark val="none"/>
        <c:tickLblPos val="nextTo"/>
        <c:crossAx val="529054864"/>
        <c:crosses val="autoZero"/>
        <c:crossBetween val="between"/>
        <c:majorUnit val="4000000"/>
        <c:dispUnits>
          <c:builtInUnit val="thousands"/>
          <c:dispUnitsLbl>
            <c:layout/>
            <c:tx>
              <c:rich>
                <a:bodyPr rot="-5400000" spcFirstLastPara="1" vertOverflow="ellipsis" vert="horz" wrap="square" anchor="ctr" anchorCtr="1"/>
                <a:lstStyle/>
                <a:p>
                  <a:pPr>
                    <a:defRPr sz="500" b="0" i="0" u="none" strike="noStrike" kern="1200" baseline="0">
                      <a:solidFill>
                        <a:schemeClr val="tx1">
                          <a:lumMod val="65000"/>
                          <a:lumOff val="35000"/>
                        </a:schemeClr>
                      </a:solidFill>
                      <a:latin typeface="+mn-lt"/>
                      <a:ea typeface="+mn-ea"/>
                      <a:cs typeface="+mn-cs"/>
                    </a:defRPr>
                  </a:pPr>
                  <a:r>
                    <a:rPr lang="en-US" sz="500" b="1" dirty="0"/>
                    <a:t>(‘000)</a:t>
                  </a:r>
                </a:p>
              </c:rich>
            </c:tx>
            <c:spPr>
              <a:noFill/>
              <a:ln>
                <a:noFill/>
              </a:ln>
              <a:effectLst/>
            </c:spPr>
            <c:txPr>
              <a:bodyPr rot="-5400000" spcFirstLastPara="1" vertOverflow="ellipsis" vert="horz" wrap="square" anchor="ctr" anchorCtr="1"/>
              <a:lstStyle/>
              <a:p>
                <a:pPr>
                  <a:defRPr sz="5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showDLblsOverMax val="0"/>
  </c:chart>
  <c:spPr>
    <a:noFill/>
    <a:ln>
      <a:noFill/>
    </a:ln>
    <a:effectLst/>
  </c:spPr>
  <c:txPr>
    <a:bodyPr/>
    <a:lstStyle/>
    <a:p>
      <a:pPr>
        <a:defRPr sz="800"/>
      </a:pPr>
      <a:endParaRPr lang="en-US"/>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7648462391398937E-2"/>
          <c:y val="0.29703349282296648"/>
          <c:w val="0.9327436944713462"/>
          <c:h val="0.23122254455035227"/>
        </c:manualLayout>
      </c:layout>
      <c:barChart>
        <c:barDir val="col"/>
        <c:grouping val="stacked"/>
        <c:varyColors val="0"/>
        <c:ser>
          <c:idx val="0"/>
          <c:order val="0"/>
          <c:tx>
            <c:strRef>
              <c:f>Sheet1!$B$1</c:f>
              <c:strCache>
                <c:ptCount val="1"/>
                <c:pt idx="0">
                  <c:v>Digital Display</c:v>
                </c:pt>
              </c:strCache>
            </c:strRef>
          </c:tx>
          <c:spPr>
            <a:solidFill>
              <a:srgbClr val="F98F01"/>
            </a:solidFill>
            <a:ln w="38100">
              <a:solidFill>
                <a:srgbClr val="F98F01"/>
              </a:solidFill>
              <a:miter lim="800000"/>
            </a:ln>
            <a:effectLst/>
          </c:spPr>
          <c:invertIfNegative val="0"/>
          <c:cat>
            <c:numRef>
              <c:f>Sheet1!$A$2:$A$105</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Sheet1!$B$2:$B$105</c:f>
              <c:numCache>
                <c:formatCode>General</c:formatCode>
                <c:ptCount val="104"/>
                <c:pt idx="0">
                  <c:v>0</c:v>
                </c:pt>
                <c:pt idx="1">
                  <c:v>0</c:v>
                </c:pt>
                <c:pt idx="2">
                  <c:v>987072</c:v>
                </c:pt>
                <c:pt idx="3">
                  <c:v>1053747</c:v>
                </c:pt>
                <c:pt idx="4">
                  <c:v>932139</c:v>
                </c:pt>
                <c:pt idx="5">
                  <c:v>1258383</c:v>
                </c:pt>
                <c:pt idx="6">
                  <c:v>1021084</c:v>
                </c:pt>
                <c:pt idx="7">
                  <c:v>1000297</c:v>
                </c:pt>
                <c:pt idx="8">
                  <c:v>908122</c:v>
                </c:pt>
                <c:pt idx="9">
                  <c:v>1065258</c:v>
                </c:pt>
                <c:pt idx="10">
                  <c:v>992636</c:v>
                </c:pt>
                <c:pt idx="11">
                  <c:v>950686</c:v>
                </c:pt>
                <c:pt idx="12">
                  <c:v>1036739</c:v>
                </c:pt>
                <c:pt idx="13">
                  <c:v>887511</c:v>
                </c:pt>
                <c:pt idx="14">
                  <c:v>1012033</c:v>
                </c:pt>
                <c:pt idx="15">
                  <c:v>848310</c:v>
                </c:pt>
                <c:pt idx="16">
                  <c:v>1861509</c:v>
                </c:pt>
                <c:pt idx="17">
                  <c:v>1054888</c:v>
                </c:pt>
                <c:pt idx="18">
                  <c:v>970925</c:v>
                </c:pt>
                <c:pt idx="19">
                  <c:v>1057064</c:v>
                </c:pt>
                <c:pt idx="20">
                  <c:v>1060409</c:v>
                </c:pt>
                <c:pt idx="21">
                  <c:v>965879</c:v>
                </c:pt>
                <c:pt idx="22">
                  <c:v>1074510</c:v>
                </c:pt>
                <c:pt idx="23">
                  <c:v>989999</c:v>
                </c:pt>
                <c:pt idx="24">
                  <c:v>966082</c:v>
                </c:pt>
                <c:pt idx="25">
                  <c:v>959040</c:v>
                </c:pt>
                <c:pt idx="26">
                  <c:v>1114986</c:v>
                </c:pt>
                <c:pt idx="27">
                  <c:v>0</c:v>
                </c:pt>
                <c:pt idx="28">
                  <c:v>0</c:v>
                </c:pt>
                <c:pt idx="29">
                  <c:v>882805.28571428568</c:v>
                </c:pt>
                <c:pt idx="30">
                  <c:v>882805.28571428568</c:v>
                </c:pt>
                <c:pt idx="31">
                  <c:v>882805.28571428568</c:v>
                </c:pt>
                <c:pt idx="32">
                  <c:v>882805.28571428568</c:v>
                </c:pt>
                <c:pt idx="33">
                  <c:v>882805.28571428568</c:v>
                </c:pt>
                <c:pt idx="34">
                  <c:v>882805.28571428568</c:v>
                </c:pt>
                <c:pt idx="35">
                  <c:v>882805.28571428568</c:v>
                </c:pt>
                <c:pt idx="36">
                  <c:v>882805.28571428568</c:v>
                </c:pt>
                <c:pt idx="37">
                  <c:v>882805.28571428568</c:v>
                </c:pt>
                <c:pt idx="38">
                  <c:v>882805.28571428568</c:v>
                </c:pt>
                <c:pt idx="39">
                  <c:v>882805.28571428568</c:v>
                </c:pt>
                <c:pt idx="40">
                  <c:v>882805.28571428568</c:v>
                </c:pt>
                <c:pt idx="41">
                  <c:v>882805.28571428568</c:v>
                </c:pt>
                <c:pt idx="42">
                  <c:v>1041466.7857142857</c:v>
                </c:pt>
                <c:pt idx="43">
                  <c:v>1463587.611111111</c:v>
                </c:pt>
                <c:pt idx="44">
                  <c:v>1463587.611111111</c:v>
                </c:pt>
                <c:pt idx="45">
                  <c:v>1463587.611111111</c:v>
                </c:pt>
                <c:pt idx="46">
                  <c:v>1463587.611111111</c:v>
                </c:pt>
                <c:pt idx="47">
                  <c:v>1463587.611111111</c:v>
                </c:pt>
                <c:pt idx="48">
                  <c:v>1463587.611111111</c:v>
                </c:pt>
                <c:pt idx="49">
                  <c:v>1463587.611111111</c:v>
                </c:pt>
                <c:pt idx="50">
                  <c:v>1463587.611111111</c:v>
                </c:pt>
                <c:pt idx="51">
                  <c:v>1463587.611111111</c:v>
                </c:pt>
                <c:pt idx="52">
                  <c:v>0</c:v>
                </c:pt>
                <c:pt idx="53">
                  <c:v>0</c:v>
                </c:pt>
                <c:pt idx="54">
                  <c:v>0</c:v>
                </c:pt>
                <c:pt idx="55">
                  <c:v>0</c:v>
                </c:pt>
                <c:pt idx="56">
                  <c:v>0</c:v>
                </c:pt>
                <c:pt idx="57">
                  <c:v>0</c:v>
                </c:pt>
                <c:pt idx="58">
                  <c:v>0</c:v>
                </c:pt>
                <c:pt idx="59">
                  <c:v>0</c:v>
                </c:pt>
                <c:pt idx="60">
                  <c:v>0</c:v>
                </c:pt>
                <c:pt idx="61">
                  <c:v>0</c:v>
                </c:pt>
                <c:pt idx="62">
                  <c:v>173774</c:v>
                </c:pt>
                <c:pt idx="63">
                  <c:v>3713624</c:v>
                </c:pt>
                <c:pt idx="64">
                  <c:v>1092747</c:v>
                </c:pt>
                <c:pt idx="65">
                  <c:v>2057744</c:v>
                </c:pt>
                <c:pt idx="66">
                  <c:v>2143437</c:v>
                </c:pt>
                <c:pt idx="67">
                  <c:v>7282867</c:v>
                </c:pt>
                <c:pt idx="68">
                  <c:v>7056798</c:v>
                </c:pt>
                <c:pt idx="69">
                  <c:v>595517</c:v>
                </c:pt>
                <c:pt idx="70">
                  <c:v>253722</c:v>
                </c:pt>
                <c:pt idx="71">
                  <c:v>237534</c:v>
                </c:pt>
                <c:pt idx="72">
                  <c:v>153708</c:v>
                </c:pt>
                <c:pt idx="73">
                  <c:v>248464</c:v>
                </c:pt>
                <c:pt idx="74">
                  <c:v>128186</c:v>
                </c:pt>
                <c:pt idx="75">
                  <c:v>81874</c:v>
                </c:pt>
                <c:pt idx="76">
                  <c:v>9696</c:v>
                </c:pt>
                <c:pt idx="77">
                  <c:v>0</c:v>
                </c:pt>
                <c:pt idx="78">
                  <c:v>0</c:v>
                </c:pt>
                <c:pt idx="79">
                  <c:v>0</c:v>
                </c:pt>
                <c:pt idx="80">
                  <c:v>0</c:v>
                </c:pt>
                <c:pt idx="81">
                  <c:v>0</c:v>
                </c:pt>
                <c:pt idx="82">
                  <c:v>0</c:v>
                </c:pt>
                <c:pt idx="83">
                  <c:v>0</c:v>
                </c:pt>
                <c:pt idx="84">
                  <c:v>0</c:v>
                </c:pt>
                <c:pt idx="85">
                  <c:v>0</c:v>
                </c:pt>
                <c:pt idx="86">
                  <c:v>0</c:v>
                </c:pt>
                <c:pt idx="87">
                  <c:v>0</c:v>
                </c:pt>
                <c:pt idx="88">
                  <c:v>0</c:v>
                </c:pt>
                <c:pt idx="89">
                  <c:v>354614</c:v>
                </c:pt>
                <c:pt idx="90">
                  <c:v>437634</c:v>
                </c:pt>
                <c:pt idx="91">
                  <c:v>415036</c:v>
                </c:pt>
                <c:pt idx="92">
                  <c:v>369708</c:v>
                </c:pt>
                <c:pt idx="93">
                  <c:v>368931</c:v>
                </c:pt>
                <c:pt idx="94">
                  <c:v>364856</c:v>
                </c:pt>
                <c:pt idx="95">
                  <c:v>360505</c:v>
                </c:pt>
                <c:pt idx="96">
                  <c:v>359878</c:v>
                </c:pt>
                <c:pt idx="97">
                  <c:v>1819034</c:v>
                </c:pt>
                <c:pt idx="98">
                  <c:v>245450</c:v>
                </c:pt>
                <c:pt idx="99">
                  <c:v>240249</c:v>
                </c:pt>
                <c:pt idx="100">
                  <c:v>225123</c:v>
                </c:pt>
                <c:pt idx="101">
                  <c:v>28485</c:v>
                </c:pt>
                <c:pt idx="102">
                  <c:v>0</c:v>
                </c:pt>
                <c:pt idx="103">
                  <c:v>0</c:v>
                </c:pt>
              </c:numCache>
            </c:numRef>
          </c:val>
          <c:extLst xmlns:c16r2="http://schemas.microsoft.com/office/drawing/2015/06/chart">
            <c:ext xmlns:c16="http://schemas.microsoft.com/office/drawing/2014/chart" uri="{C3380CC4-5D6E-409C-BE32-E72D297353CC}">
              <c16:uniqueId val="{00000000-907B-4DDB-8722-AF3561F629CC}"/>
            </c:ext>
          </c:extLst>
        </c:ser>
        <c:dLbls>
          <c:showLegendKey val="0"/>
          <c:showVal val="0"/>
          <c:showCatName val="0"/>
          <c:showSerName val="0"/>
          <c:showPercent val="0"/>
          <c:showBubbleSize val="0"/>
        </c:dLbls>
        <c:gapWidth val="150"/>
        <c:overlap val="100"/>
        <c:axId val="529055952"/>
        <c:axId val="529058672"/>
      </c:barChart>
      <c:dateAx>
        <c:axId val="529055952"/>
        <c:scaling>
          <c:orientation val="minMax"/>
        </c:scaling>
        <c:delete val="0"/>
        <c:axPos val="b"/>
        <c:numFmt formatCode="m/d/yyyy" sourceLinked="1"/>
        <c:majorTickMark val="none"/>
        <c:minorTickMark val="none"/>
        <c:tickLblPos val="none"/>
        <c:spPr>
          <a:noFill/>
          <a:ln w="3175" cap="flat" cmpd="sng" algn="ctr">
            <a:solidFill>
              <a:schemeClr val="bg1">
                <a:lumMod val="75000"/>
              </a:schemeClr>
            </a:solidFill>
            <a:round/>
          </a:ln>
          <a:effectLst/>
        </c:spPr>
        <c:txPr>
          <a:bodyPr rot="-5400000" spcFirstLastPara="1" vertOverflow="ellipsis" wrap="square" anchor="ctr" anchorCtr="1"/>
          <a:lstStyle/>
          <a:p>
            <a:pPr>
              <a:defRPr sz="500" b="0" i="0" u="none" strike="noStrike" kern="1200" baseline="0">
                <a:solidFill>
                  <a:schemeClr val="tx1"/>
                </a:solidFill>
                <a:latin typeface="+mn-lt"/>
                <a:ea typeface="+mn-ea"/>
                <a:cs typeface="+mn-cs"/>
              </a:defRPr>
            </a:pPr>
            <a:endParaRPr lang="en-US"/>
          </a:p>
        </c:txPr>
        <c:crossAx val="529058672"/>
        <c:crosses val="autoZero"/>
        <c:auto val="1"/>
        <c:lblOffset val="100"/>
        <c:baseTimeUnit val="days"/>
      </c:dateAx>
      <c:valAx>
        <c:axId val="529058672"/>
        <c:scaling>
          <c:orientation val="minMax"/>
        </c:scaling>
        <c:delete val="1"/>
        <c:axPos val="l"/>
        <c:numFmt formatCode="#,##0" sourceLinked="0"/>
        <c:majorTickMark val="none"/>
        <c:minorTickMark val="none"/>
        <c:tickLblPos val="nextTo"/>
        <c:crossAx val="529055952"/>
        <c:crosses val="autoZero"/>
        <c:crossBetween val="between"/>
        <c:majorUnit val="4000000"/>
        <c:dispUnits>
          <c:builtInUnit val="thousands"/>
          <c:dispUnitsLbl>
            <c:layout>
              <c:manualLayout>
                <c:xMode val="edge"/>
                <c:yMode val="edge"/>
                <c:x val="9.4460117618988288E-4"/>
                <c:y val="0.28746411483253587"/>
              </c:manualLayout>
            </c:layout>
            <c:tx>
              <c:rich>
                <a:bodyPr rot="-5400000" spcFirstLastPara="1" vertOverflow="ellipsis" vert="horz" wrap="square" anchor="ctr" anchorCtr="1"/>
                <a:lstStyle/>
                <a:p>
                  <a:pPr>
                    <a:defRPr sz="500" b="0" i="0" u="none" strike="noStrike" kern="1200" baseline="0">
                      <a:solidFill>
                        <a:schemeClr val="tx1">
                          <a:lumMod val="65000"/>
                          <a:lumOff val="35000"/>
                        </a:schemeClr>
                      </a:solidFill>
                      <a:latin typeface="+mn-lt"/>
                      <a:ea typeface="+mn-ea"/>
                      <a:cs typeface="+mn-cs"/>
                    </a:defRPr>
                  </a:pPr>
                  <a:r>
                    <a:rPr lang="en-US" sz="500" b="1" dirty="0"/>
                    <a:t>(‘000)</a:t>
                  </a:r>
                </a:p>
              </c:rich>
            </c:tx>
            <c:spPr>
              <a:noFill/>
              <a:ln>
                <a:noFill/>
              </a:ln>
              <a:effectLst/>
            </c:spPr>
            <c:txPr>
              <a:bodyPr rot="-5400000" spcFirstLastPara="1" vertOverflow="ellipsis" vert="horz" wrap="square" anchor="ctr" anchorCtr="1"/>
              <a:lstStyle/>
              <a:p>
                <a:pPr>
                  <a:defRPr sz="5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showDLblsOverMax val="0"/>
  </c:chart>
  <c:spPr>
    <a:noFill/>
    <a:ln>
      <a:noFill/>
    </a:ln>
    <a:effectLst/>
  </c:spPr>
  <c:txPr>
    <a:bodyPr/>
    <a:lstStyle/>
    <a:p>
      <a:pPr>
        <a:defRPr sz="800"/>
      </a:pPr>
      <a:endParaRPr lang="en-US"/>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7648462391398937E-2"/>
          <c:y val="0.29703349282296648"/>
          <c:w val="0.9327436944713462"/>
          <c:h val="0.23122254455035227"/>
        </c:manualLayout>
      </c:layout>
      <c:barChart>
        <c:barDir val="col"/>
        <c:grouping val="stacked"/>
        <c:varyColors val="0"/>
        <c:ser>
          <c:idx val="0"/>
          <c:order val="0"/>
          <c:tx>
            <c:strRef>
              <c:f>Sheet1!$B$1</c:f>
              <c:strCache>
                <c:ptCount val="1"/>
                <c:pt idx="0">
                  <c:v>Broadcast</c:v>
                </c:pt>
              </c:strCache>
            </c:strRef>
          </c:tx>
          <c:spPr>
            <a:solidFill>
              <a:srgbClr val="FF0000"/>
            </a:solidFill>
            <a:ln w="38100">
              <a:solidFill>
                <a:srgbClr val="FF0000"/>
              </a:solidFill>
              <a:miter lim="800000"/>
            </a:ln>
            <a:effectLst/>
          </c:spPr>
          <c:invertIfNegative val="0"/>
          <c:cat>
            <c:numRef>
              <c:f>Sheet1!$A$2:$A$105</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Sheet1!$B$2:$B$105</c:f>
              <c:numCache>
                <c:formatCode>General</c:formatCode>
                <c:ptCount val="104"/>
                <c:pt idx="0">
                  <c:v>0</c:v>
                </c:pt>
                <c:pt idx="1">
                  <c:v>0</c:v>
                </c:pt>
                <c:pt idx="2">
                  <c:v>31.225798902186483</c:v>
                </c:pt>
                <c:pt idx="3">
                  <c:v>29.989133599129591</c:v>
                </c:pt>
                <c:pt idx="4">
                  <c:v>37.33183383602988</c:v>
                </c:pt>
                <c:pt idx="5">
                  <c:v>0</c:v>
                </c:pt>
                <c:pt idx="6">
                  <c:v>21.409768059172418</c:v>
                </c:pt>
                <c:pt idx="7">
                  <c:v>0</c:v>
                </c:pt>
                <c:pt idx="8">
                  <c:v>24.887889224019922</c:v>
                </c:pt>
                <c:pt idx="9">
                  <c:v>30.916632576422263</c:v>
                </c:pt>
                <c:pt idx="10">
                  <c:v>72.422211810269147</c:v>
                </c:pt>
                <c:pt idx="11">
                  <c:v>30.916632576422263</c:v>
                </c:pt>
                <c:pt idx="12">
                  <c:v>58.896185058084413</c:v>
                </c:pt>
                <c:pt idx="13">
                  <c:v>30.916632576422263</c:v>
                </c:pt>
                <c:pt idx="14">
                  <c:v>49.956125471402309</c:v>
                </c:pt>
                <c:pt idx="15">
                  <c:v>25.763860480351887</c:v>
                </c:pt>
                <c:pt idx="16">
                  <c:v>61.240696361796431</c:v>
                </c:pt>
                <c:pt idx="17">
                  <c:v>0</c:v>
                </c:pt>
                <c:pt idx="18">
                  <c:v>44.51995091004806</c:v>
                </c:pt>
                <c:pt idx="19">
                  <c:v>0</c:v>
                </c:pt>
                <c:pt idx="20">
                  <c:v>32.462464205243379</c:v>
                </c:pt>
                <c:pt idx="21">
                  <c:v>0</c:v>
                </c:pt>
                <c:pt idx="22">
                  <c:v>38.877665464850992</c:v>
                </c:pt>
                <c:pt idx="23">
                  <c:v>0</c:v>
                </c:pt>
                <c:pt idx="24">
                  <c:v>41.814745559611112</c:v>
                </c:pt>
                <c:pt idx="25">
                  <c:v>0</c:v>
                </c:pt>
                <c:pt idx="26">
                  <c:v>0</c:v>
                </c:pt>
                <c:pt idx="27">
                  <c:v>0</c:v>
                </c:pt>
                <c:pt idx="28">
                  <c:v>0</c:v>
                </c:pt>
                <c:pt idx="29">
                  <c:v>42.123911885375335</c:v>
                </c:pt>
                <c:pt idx="30">
                  <c:v>49.389320540834561</c:v>
                </c:pt>
                <c:pt idx="31">
                  <c:v>31.612256809391763</c:v>
                </c:pt>
                <c:pt idx="32">
                  <c:v>0</c:v>
                </c:pt>
                <c:pt idx="33">
                  <c:v>30.066425180570651</c:v>
                </c:pt>
                <c:pt idx="34">
                  <c:v>0</c:v>
                </c:pt>
                <c:pt idx="35">
                  <c:v>24.501431316814642</c:v>
                </c:pt>
                <c:pt idx="36">
                  <c:v>0</c:v>
                </c:pt>
                <c:pt idx="37">
                  <c:v>21.17789331484925</c:v>
                </c:pt>
                <c:pt idx="38">
                  <c:v>0</c:v>
                </c:pt>
                <c:pt idx="39">
                  <c:v>39.727872860702604</c:v>
                </c:pt>
                <c:pt idx="40">
                  <c:v>17.390605824237522</c:v>
                </c:pt>
                <c:pt idx="41">
                  <c:v>42.742244536903776</c:v>
                </c:pt>
                <c:pt idx="42">
                  <c:v>2.9370800947601148</c:v>
                </c:pt>
                <c:pt idx="43">
                  <c:v>62.06513989716769</c:v>
                </c:pt>
                <c:pt idx="44">
                  <c:v>21.950809129259806</c:v>
                </c:pt>
                <c:pt idx="45">
                  <c:v>47.920780493454501</c:v>
                </c:pt>
                <c:pt idx="46">
                  <c:v>5.3331191194328404</c:v>
                </c:pt>
                <c:pt idx="47">
                  <c:v>62.374306222931921</c:v>
                </c:pt>
                <c:pt idx="48">
                  <c:v>15.381024706770075</c:v>
                </c:pt>
                <c:pt idx="49">
                  <c:v>55.031605986031636</c:v>
                </c:pt>
                <c:pt idx="50">
                  <c:v>46.297657283192336</c:v>
                </c:pt>
                <c:pt idx="51">
                  <c:v>43.978909839960664</c:v>
                </c:pt>
                <c:pt idx="52">
                  <c:v>0</c:v>
                </c:pt>
                <c:pt idx="53">
                  <c:v>0</c:v>
                </c:pt>
                <c:pt idx="54">
                  <c:v>0</c:v>
                </c:pt>
                <c:pt idx="55">
                  <c:v>0</c:v>
                </c:pt>
                <c:pt idx="56">
                  <c:v>0</c:v>
                </c:pt>
                <c:pt idx="57">
                  <c:v>0</c:v>
                </c:pt>
                <c:pt idx="58">
                  <c:v>40.768188146444679</c:v>
                </c:pt>
                <c:pt idx="59">
                  <c:v>40.690829155654455</c:v>
                </c:pt>
                <c:pt idx="60">
                  <c:v>0</c:v>
                </c:pt>
                <c:pt idx="61">
                  <c:v>51.985241811026228</c:v>
                </c:pt>
                <c:pt idx="62">
                  <c:v>0</c:v>
                </c:pt>
                <c:pt idx="63">
                  <c:v>55.775832359746886</c:v>
                </c:pt>
                <c:pt idx="64">
                  <c:v>0</c:v>
                </c:pt>
                <c:pt idx="65">
                  <c:v>84.398658952127391</c:v>
                </c:pt>
                <c:pt idx="66">
                  <c:v>68.540065840132783</c:v>
                </c:pt>
                <c:pt idx="67">
                  <c:v>64.285321346670813</c:v>
                </c:pt>
                <c:pt idx="68">
                  <c:v>20.809568522568533</c:v>
                </c:pt>
                <c:pt idx="69">
                  <c:v>55.234319424215371</c:v>
                </c:pt>
                <c:pt idx="70">
                  <c:v>30.55680136213595</c:v>
                </c:pt>
                <c:pt idx="71">
                  <c:v>21.583158430470707</c:v>
                </c:pt>
                <c:pt idx="72">
                  <c:v>0</c:v>
                </c:pt>
                <c:pt idx="73">
                  <c:v>14.001977333029386</c:v>
                </c:pt>
                <c:pt idx="74">
                  <c:v>11.526489627742421</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65.755142171684952</c:v>
                </c:pt>
                <c:pt idx="103">
                  <c:v>65.755142171684952</c:v>
                </c:pt>
              </c:numCache>
            </c:numRef>
          </c:val>
          <c:extLst xmlns:c16r2="http://schemas.microsoft.com/office/drawing/2015/06/chart">
            <c:ext xmlns:c16="http://schemas.microsoft.com/office/drawing/2014/chart" uri="{C3380CC4-5D6E-409C-BE32-E72D297353CC}">
              <c16:uniqueId val="{00000000-1144-4987-AC13-3A3056D44AC7}"/>
            </c:ext>
          </c:extLst>
        </c:ser>
        <c:dLbls>
          <c:showLegendKey val="0"/>
          <c:showVal val="0"/>
          <c:showCatName val="0"/>
          <c:showSerName val="0"/>
          <c:showPercent val="0"/>
          <c:showBubbleSize val="0"/>
        </c:dLbls>
        <c:gapWidth val="150"/>
        <c:overlap val="100"/>
        <c:axId val="529046704"/>
        <c:axId val="529055408"/>
      </c:barChart>
      <c:dateAx>
        <c:axId val="529046704"/>
        <c:scaling>
          <c:orientation val="minMax"/>
        </c:scaling>
        <c:delete val="0"/>
        <c:axPos val="b"/>
        <c:numFmt formatCode="m/d/yyyy" sourceLinked="1"/>
        <c:majorTickMark val="none"/>
        <c:minorTickMark val="none"/>
        <c:tickLblPos val="none"/>
        <c:spPr>
          <a:noFill/>
          <a:ln w="3175" cap="flat" cmpd="sng" algn="ctr">
            <a:solidFill>
              <a:schemeClr val="bg1">
                <a:lumMod val="75000"/>
              </a:schemeClr>
            </a:solidFill>
            <a:round/>
          </a:ln>
          <a:effectLst/>
        </c:spPr>
        <c:txPr>
          <a:bodyPr rot="-5400000" spcFirstLastPara="1" vertOverflow="ellipsis" wrap="square" anchor="ctr" anchorCtr="1"/>
          <a:lstStyle/>
          <a:p>
            <a:pPr>
              <a:defRPr sz="500" b="0" i="0" u="none" strike="noStrike" kern="1200" baseline="0">
                <a:solidFill>
                  <a:schemeClr val="tx1"/>
                </a:solidFill>
                <a:latin typeface="+mn-lt"/>
                <a:ea typeface="+mn-ea"/>
                <a:cs typeface="+mn-cs"/>
              </a:defRPr>
            </a:pPr>
            <a:endParaRPr lang="en-US"/>
          </a:p>
        </c:txPr>
        <c:crossAx val="529055408"/>
        <c:crosses val="autoZero"/>
        <c:auto val="1"/>
        <c:lblOffset val="100"/>
        <c:baseTimeUnit val="days"/>
      </c:dateAx>
      <c:valAx>
        <c:axId val="529055408"/>
        <c:scaling>
          <c:orientation val="minMax"/>
        </c:scaling>
        <c:delete val="1"/>
        <c:axPos val="l"/>
        <c:numFmt formatCode="General" sourceLinked="1"/>
        <c:majorTickMark val="none"/>
        <c:minorTickMark val="none"/>
        <c:tickLblPos val="nextTo"/>
        <c:crossAx val="529046704"/>
        <c:crosses val="autoZero"/>
        <c:crossBetween val="between"/>
        <c:majorUnit val="100"/>
      </c:valAx>
      <c:spPr>
        <a:noFill/>
        <a:ln>
          <a:noFill/>
        </a:ln>
        <a:effectLst/>
      </c:spPr>
    </c:plotArea>
    <c:plotVisOnly val="1"/>
    <c:dispBlanksAs val="gap"/>
    <c:showDLblsOverMax val="0"/>
  </c:chart>
  <c:spPr>
    <a:noFill/>
    <a:ln>
      <a:noFill/>
    </a:ln>
    <a:effectLst/>
  </c:spPr>
  <c:txPr>
    <a:bodyPr/>
    <a:lstStyle/>
    <a:p>
      <a:pPr>
        <a:defRPr sz="500">
          <a:solidFill>
            <a:schemeClr val="tx1"/>
          </a:solidFill>
        </a:defRPr>
      </a:pPr>
      <a:endParaRPr lang="en-US"/>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7648462391398937E-2"/>
          <c:y val="0.29703349282296648"/>
          <c:w val="0.9327436944713462"/>
          <c:h val="0.23122254455035227"/>
        </c:manualLayout>
      </c:layout>
      <c:lineChart>
        <c:grouping val="standard"/>
        <c:varyColors val="0"/>
        <c:ser>
          <c:idx val="0"/>
          <c:order val="0"/>
          <c:tx>
            <c:strRef>
              <c:f>Sheet1!$B$1</c:f>
              <c:strCache>
                <c:ptCount val="1"/>
                <c:pt idx="0">
                  <c:v>Social</c:v>
                </c:pt>
              </c:strCache>
            </c:strRef>
          </c:tx>
          <c:spPr>
            <a:ln w="12700" cap="rnd">
              <a:solidFill>
                <a:srgbClr val="973C4A"/>
              </a:solidFill>
              <a:miter lim="800000"/>
            </a:ln>
            <a:effectLst/>
          </c:spPr>
          <c:marker>
            <c:symbol val="none"/>
          </c:marker>
          <c:cat>
            <c:numRef>
              <c:f>Sheet1!$A$2:$A$105</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Sheet1!$B$2:$B$105</c:f>
              <c:numCache>
                <c:formatCode>General</c:formatCode>
                <c:ptCount val="104"/>
                <c:pt idx="0">
                  <c:v>1.1000000000000001</c:v>
                </c:pt>
                <c:pt idx="1">
                  <c:v>1.1000000000000001</c:v>
                </c:pt>
                <c:pt idx="2">
                  <c:v>1.1000000000000001</c:v>
                </c:pt>
                <c:pt idx="3">
                  <c:v>1.1000000000000001</c:v>
                </c:pt>
                <c:pt idx="4">
                  <c:v>1.3</c:v>
                </c:pt>
                <c:pt idx="5">
                  <c:v>1.3</c:v>
                </c:pt>
                <c:pt idx="6">
                  <c:v>1.3</c:v>
                </c:pt>
                <c:pt idx="7">
                  <c:v>1.3</c:v>
                </c:pt>
                <c:pt idx="8">
                  <c:v>1.7</c:v>
                </c:pt>
                <c:pt idx="9">
                  <c:v>1.7</c:v>
                </c:pt>
                <c:pt idx="10">
                  <c:v>1.7</c:v>
                </c:pt>
                <c:pt idx="11">
                  <c:v>1.7</c:v>
                </c:pt>
                <c:pt idx="12">
                  <c:v>1.4</c:v>
                </c:pt>
                <c:pt idx="13">
                  <c:v>1.4</c:v>
                </c:pt>
                <c:pt idx="14">
                  <c:v>1.4</c:v>
                </c:pt>
                <c:pt idx="15">
                  <c:v>1.4</c:v>
                </c:pt>
                <c:pt idx="16">
                  <c:v>1.4</c:v>
                </c:pt>
                <c:pt idx="17">
                  <c:v>1.1000000000000001</c:v>
                </c:pt>
                <c:pt idx="18">
                  <c:v>1.1000000000000001</c:v>
                </c:pt>
                <c:pt idx="19">
                  <c:v>1.1000000000000001</c:v>
                </c:pt>
                <c:pt idx="20">
                  <c:v>1.1000000000000001</c:v>
                </c:pt>
                <c:pt idx="21">
                  <c:v>1.7</c:v>
                </c:pt>
                <c:pt idx="22">
                  <c:v>1.7</c:v>
                </c:pt>
                <c:pt idx="23">
                  <c:v>1.7</c:v>
                </c:pt>
                <c:pt idx="24">
                  <c:v>1.7</c:v>
                </c:pt>
                <c:pt idx="25">
                  <c:v>1.4</c:v>
                </c:pt>
                <c:pt idx="26">
                  <c:v>1.4</c:v>
                </c:pt>
                <c:pt idx="27">
                  <c:v>1.4</c:v>
                </c:pt>
                <c:pt idx="28">
                  <c:v>1.4</c:v>
                </c:pt>
                <c:pt idx="29">
                  <c:v>1.4</c:v>
                </c:pt>
                <c:pt idx="30">
                  <c:v>1.5</c:v>
                </c:pt>
                <c:pt idx="31">
                  <c:v>1.5</c:v>
                </c:pt>
                <c:pt idx="32">
                  <c:v>1.5</c:v>
                </c:pt>
                <c:pt idx="33">
                  <c:v>1.5</c:v>
                </c:pt>
                <c:pt idx="34">
                  <c:v>2.2000000000000002</c:v>
                </c:pt>
                <c:pt idx="35">
                  <c:v>2.2000000000000002</c:v>
                </c:pt>
                <c:pt idx="36">
                  <c:v>2.2000000000000002</c:v>
                </c:pt>
                <c:pt idx="37">
                  <c:v>2.2000000000000002</c:v>
                </c:pt>
                <c:pt idx="38">
                  <c:v>2.2000000000000002</c:v>
                </c:pt>
                <c:pt idx="39">
                  <c:v>1.3</c:v>
                </c:pt>
                <c:pt idx="40">
                  <c:v>1.3</c:v>
                </c:pt>
                <c:pt idx="41">
                  <c:v>1.3</c:v>
                </c:pt>
                <c:pt idx="42">
                  <c:v>1.3</c:v>
                </c:pt>
                <c:pt idx="43">
                  <c:v>1.5</c:v>
                </c:pt>
                <c:pt idx="44">
                  <c:v>1.5</c:v>
                </c:pt>
                <c:pt idx="45">
                  <c:v>1.5</c:v>
                </c:pt>
                <c:pt idx="46">
                  <c:v>1.5</c:v>
                </c:pt>
                <c:pt idx="47">
                  <c:v>1.6</c:v>
                </c:pt>
                <c:pt idx="48">
                  <c:v>1.6</c:v>
                </c:pt>
                <c:pt idx="49">
                  <c:v>1.6</c:v>
                </c:pt>
                <c:pt idx="50">
                  <c:v>1.6</c:v>
                </c:pt>
                <c:pt idx="51">
                  <c:v>1.6</c:v>
                </c:pt>
                <c:pt idx="52">
                  <c:v>1.4</c:v>
                </c:pt>
                <c:pt idx="53">
                  <c:v>1.4</c:v>
                </c:pt>
                <c:pt idx="54">
                  <c:v>1.4</c:v>
                </c:pt>
                <c:pt idx="55">
                  <c:v>1.4</c:v>
                </c:pt>
                <c:pt idx="56">
                  <c:v>1.3</c:v>
                </c:pt>
                <c:pt idx="57">
                  <c:v>1.3</c:v>
                </c:pt>
                <c:pt idx="58">
                  <c:v>1.3</c:v>
                </c:pt>
                <c:pt idx="59">
                  <c:v>1.3</c:v>
                </c:pt>
                <c:pt idx="60">
                  <c:v>1.9</c:v>
                </c:pt>
                <c:pt idx="61">
                  <c:v>1.9</c:v>
                </c:pt>
                <c:pt idx="62">
                  <c:v>1.9</c:v>
                </c:pt>
                <c:pt idx="63">
                  <c:v>1.9</c:v>
                </c:pt>
                <c:pt idx="64">
                  <c:v>1.9</c:v>
                </c:pt>
                <c:pt idx="65">
                  <c:v>1.4</c:v>
                </c:pt>
                <c:pt idx="66">
                  <c:v>1.4</c:v>
                </c:pt>
                <c:pt idx="67">
                  <c:v>1.4</c:v>
                </c:pt>
                <c:pt idx="68">
                  <c:v>1.4</c:v>
                </c:pt>
                <c:pt idx="69">
                  <c:v>1.4</c:v>
                </c:pt>
                <c:pt idx="70">
                  <c:v>1.4</c:v>
                </c:pt>
                <c:pt idx="71">
                  <c:v>1.4</c:v>
                </c:pt>
                <c:pt idx="72">
                  <c:v>1.4</c:v>
                </c:pt>
                <c:pt idx="73">
                  <c:v>2.1</c:v>
                </c:pt>
                <c:pt idx="74">
                  <c:v>2.1</c:v>
                </c:pt>
                <c:pt idx="75">
                  <c:v>2.1</c:v>
                </c:pt>
                <c:pt idx="76">
                  <c:v>2.1</c:v>
                </c:pt>
                <c:pt idx="77">
                  <c:v>2.1</c:v>
                </c:pt>
                <c:pt idx="78">
                  <c:v>1.7</c:v>
                </c:pt>
                <c:pt idx="79">
                  <c:v>1.7</c:v>
                </c:pt>
                <c:pt idx="80">
                  <c:v>1.7</c:v>
                </c:pt>
                <c:pt idx="81">
                  <c:v>1.7</c:v>
                </c:pt>
                <c:pt idx="82">
                  <c:v>1.8</c:v>
                </c:pt>
                <c:pt idx="83">
                  <c:v>1.8</c:v>
                </c:pt>
                <c:pt idx="84">
                  <c:v>1.8</c:v>
                </c:pt>
                <c:pt idx="85">
                  <c:v>1.8</c:v>
                </c:pt>
                <c:pt idx="86">
                  <c:v>2.6</c:v>
                </c:pt>
                <c:pt idx="87">
                  <c:v>2.6</c:v>
                </c:pt>
                <c:pt idx="88">
                  <c:v>2.6</c:v>
                </c:pt>
                <c:pt idx="89">
                  <c:v>2.6</c:v>
                </c:pt>
                <c:pt idx="90">
                  <c:v>2.6</c:v>
                </c:pt>
                <c:pt idx="91">
                  <c:v>1.7</c:v>
                </c:pt>
                <c:pt idx="92">
                  <c:v>1.7</c:v>
                </c:pt>
                <c:pt idx="93">
                  <c:v>1.7</c:v>
                </c:pt>
                <c:pt idx="94">
                  <c:v>1.7</c:v>
                </c:pt>
                <c:pt idx="95">
                  <c:v>1.5</c:v>
                </c:pt>
                <c:pt idx="96">
                  <c:v>1.5</c:v>
                </c:pt>
                <c:pt idx="97">
                  <c:v>1.5</c:v>
                </c:pt>
                <c:pt idx="98">
                  <c:v>1.5</c:v>
                </c:pt>
                <c:pt idx="99">
                  <c:v>1.4</c:v>
                </c:pt>
                <c:pt idx="100">
                  <c:v>1.4</c:v>
                </c:pt>
                <c:pt idx="101">
                  <c:v>1.4</c:v>
                </c:pt>
                <c:pt idx="102">
                  <c:v>1.4</c:v>
                </c:pt>
                <c:pt idx="103">
                  <c:v>1.4</c:v>
                </c:pt>
              </c:numCache>
            </c:numRef>
          </c:val>
          <c:smooth val="0"/>
          <c:extLst xmlns:c16r2="http://schemas.microsoft.com/office/drawing/2015/06/chart">
            <c:ext xmlns:c16="http://schemas.microsoft.com/office/drawing/2014/chart" uri="{C3380CC4-5D6E-409C-BE32-E72D297353CC}">
              <c16:uniqueId val="{00000000-F3B1-463F-8176-3F4B8D58603E}"/>
            </c:ext>
          </c:extLst>
        </c:ser>
        <c:dLbls>
          <c:showLegendKey val="0"/>
          <c:showVal val="0"/>
          <c:showCatName val="0"/>
          <c:showSerName val="0"/>
          <c:showPercent val="0"/>
          <c:showBubbleSize val="0"/>
        </c:dLbls>
        <c:smooth val="0"/>
        <c:axId val="529045072"/>
        <c:axId val="529045616"/>
      </c:lineChart>
      <c:dateAx>
        <c:axId val="529045072"/>
        <c:scaling>
          <c:orientation val="minMax"/>
        </c:scaling>
        <c:delete val="0"/>
        <c:axPos val="b"/>
        <c:numFmt formatCode="m/d/yyyy" sourceLinked="1"/>
        <c:majorTickMark val="none"/>
        <c:minorTickMark val="none"/>
        <c:tickLblPos val="none"/>
        <c:spPr>
          <a:noFill/>
          <a:ln w="3175" cap="flat" cmpd="sng" algn="ctr">
            <a:solidFill>
              <a:schemeClr val="bg1">
                <a:lumMod val="75000"/>
              </a:schemeClr>
            </a:solidFill>
            <a:round/>
          </a:ln>
          <a:effectLst/>
        </c:spPr>
        <c:txPr>
          <a:bodyPr rot="-5400000" spcFirstLastPara="1" vertOverflow="ellipsis" wrap="square" anchor="ctr" anchorCtr="1"/>
          <a:lstStyle/>
          <a:p>
            <a:pPr>
              <a:defRPr sz="500" b="0" i="0" u="none" strike="noStrike" kern="1200" baseline="0">
                <a:solidFill>
                  <a:schemeClr val="tx1"/>
                </a:solidFill>
                <a:latin typeface="+mn-lt"/>
                <a:ea typeface="+mn-ea"/>
                <a:cs typeface="+mn-cs"/>
              </a:defRPr>
            </a:pPr>
            <a:endParaRPr lang="en-US"/>
          </a:p>
        </c:txPr>
        <c:crossAx val="529045616"/>
        <c:crosses val="autoZero"/>
        <c:auto val="1"/>
        <c:lblOffset val="100"/>
        <c:baseTimeUnit val="days"/>
      </c:dateAx>
      <c:valAx>
        <c:axId val="529045616"/>
        <c:scaling>
          <c:orientation val="minMax"/>
        </c:scaling>
        <c:delete val="1"/>
        <c:axPos val="l"/>
        <c:numFmt formatCode="#,##0.0" sourceLinked="0"/>
        <c:majorTickMark val="none"/>
        <c:minorTickMark val="none"/>
        <c:tickLblPos val="nextTo"/>
        <c:crossAx val="529045072"/>
        <c:crosses val="autoZero"/>
        <c:crossBetween val="between"/>
        <c:majorUnit val="1.5"/>
      </c:valAx>
      <c:spPr>
        <a:noFill/>
        <a:ln>
          <a:noFill/>
        </a:ln>
        <a:effectLst/>
      </c:spPr>
    </c:plotArea>
    <c:plotVisOnly val="1"/>
    <c:dispBlanksAs val="gap"/>
    <c:showDLblsOverMax val="0"/>
  </c:chart>
  <c:spPr>
    <a:noFill/>
    <a:ln>
      <a:noFill/>
    </a:ln>
    <a:effectLst/>
  </c:spPr>
  <c:txPr>
    <a:bodyPr/>
    <a:lstStyle/>
    <a:p>
      <a:pPr>
        <a:defRPr sz="800"/>
      </a:pPr>
      <a:endParaRPr lang="en-US"/>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7648462391398937E-2"/>
          <c:y val="0.29703349282296648"/>
          <c:w val="0.9327436944713462"/>
          <c:h val="0.23122254455035227"/>
        </c:manualLayout>
      </c:layout>
      <c:lineChart>
        <c:grouping val="standard"/>
        <c:varyColors val="0"/>
        <c:ser>
          <c:idx val="0"/>
          <c:order val="0"/>
          <c:tx>
            <c:strRef>
              <c:f>Sheet1!$B$1</c:f>
              <c:strCache>
                <c:ptCount val="1"/>
                <c:pt idx="0">
                  <c:v>Social</c:v>
                </c:pt>
              </c:strCache>
            </c:strRef>
          </c:tx>
          <c:spPr>
            <a:ln w="12700" cap="rnd">
              <a:solidFill>
                <a:schemeClr val="bg1">
                  <a:lumMod val="50000"/>
                </a:schemeClr>
              </a:solidFill>
              <a:miter lim="800000"/>
            </a:ln>
            <a:effectLst/>
          </c:spPr>
          <c:marker>
            <c:symbol val="none"/>
          </c:marker>
          <c:cat>
            <c:numRef>
              <c:f>Sheet1!$A$2:$A$105</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Sheet1!$B$2:$B$105</c:f>
              <c:numCache>
                <c:formatCode>General</c:formatCode>
                <c:ptCount val="104"/>
                <c:pt idx="0">
                  <c:v>71</c:v>
                </c:pt>
                <c:pt idx="1">
                  <c:v>76</c:v>
                </c:pt>
                <c:pt idx="2">
                  <c:v>74</c:v>
                </c:pt>
                <c:pt idx="3">
                  <c:v>74</c:v>
                </c:pt>
                <c:pt idx="4">
                  <c:v>74</c:v>
                </c:pt>
                <c:pt idx="5">
                  <c:v>70</c:v>
                </c:pt>
                <c:pt idx="6">
                  <c:v>78</c:v>
                </c:pt>
                <c:pt idx="7">
                  <c:v>83</c:v>
                </c:pt>
                <c:pt idx="8">
                  <c:v>80</c:v>
                </c:pt>
                <c:pt idx="9">
                  <c:v>73</c:v>
                </c:pt>
                <c:pt idx="10">
                  <c:v>79</c:v>
                </c:pt>
                <c:pt idx="11">
                  <c:v>80</c:v>
                </c:pt>
                <c:pt idx="12">
                  <c:v>74</c:v>
                </c:pt>
                <c:pt idx="13">
                  <c:v>75</c:v>
                </c:pt>
                <c:pt idx="14">
                  <c:v>80</c:v>
                </c:pt>
                <c:pt idx="15">
                  <c:v>76</c:v>
                </c:pt>
                <c:pt idx="16">
                  <c:v>74</c:v>
                </c:pt>
                <c:pt idx="17">
                  <c:v>78</c:v>
                </c:pt>
                <c:pt idx="18">
                  <c:v>76</c:v>
                </c:pt>
                <c:pt idx="19">
                  <c:v>63</c:v>
                </c:pt>
                <c:pt idx="20">
                  <c:v>72</c:v>
                </c:pt>
                <c:pt idx="21">
                  <c:v>82</c:v>
                </c:pt>
                <c:pt idx="22">
                  <c:v>80</c:v>
                </c:pt>
                <c:pt idx="23">
                  <c:v>86</c:v>
                </c:pt>
                <c:pt idx="24">
                  <c:v>78</c:v>
                </c:pt>
                <c:pt idx="25">
                  <c:v>76</c:v>
                </c:pt>
                <c:pt idx="26">
                  <c:v>73</c:v>
                </c:pt>
                <c:pt idx="27">
                  <c:v>80</c:v>
                </c:pt>
                <c:pt idx="28">
                  <c:v>84</c:v>
                </c:pt>
                <c:pt idx="29">
                  <c:v>77</c:v>
                </c:pt>
                <c:pt idx="30">
                  <c:v>75</c:v>
                </c:pt>
                <c:pt idx="31">
                  <c:v>75</c:v>
                </c:pt>
                <c:pt idx="32">
                  <c:v>86</c:v>
                </c:pt>
                <c:pt idx="33">
                  <c:v>73</c:v>
                </c:pt>
                <c:pt idx="34">
                  <c:v>88</c:v>
                </c:pt>
                <c:pt idx="35">
                  <c:v>84</c:v>
                </c:pt>
                <c:pt idx="36">
                  <c:v>81</c:v>
                </c:pt>
                <c:pt idx="37">
                  <c:v>76</c:v>
                </c:pt>
                <c:pt idx="38">
                  <c:v>81</c:v>
                </c:pt>
                <c:pt idx="39">
                  <c:v>74</c:v>
                </c:pt>
                <c:pt idx="40">
                  <c:v>74</c:v>
                </c:pt>
                <c:pt idx="41">
                  <c:v>82</c:v>
                </c:pt>
                <c:pt idx="42">
                  <c:v>77</c:v>
                </c:pt>
                <c:pt idx="43">
                  <c:v>83</c:v>
                </c:pt>
                <c:pt idx="44">
                  <c:v>91</c:v>
                </c:pt>
                <c:pt idx="45">
                  <c:v>81</c:v>
                </c:pt>
                <c:pt idx="46">
                  <c:v>74</c:v>
                </c:pt>
                <c:pt idx="47">
                  <c:v>85</c:v>
                </c:pt>
                <c:pt idx="48">
                  <c:v>81</c:v>
                </c:pt>
                <c:pt idx="49">
                  <c:v>79</c:v>
                </c:pt>
                <c:pt idx="50">
                  <c:v>75</c:v>
                </c:pt>
                <c:pt idx="51">
                  <c:v>75</c:v>
                </c:pt>
                <c:pt idx="52">
                  <c:v>74</c:v>
                </c:pt>
                <c:pt idx="53">
                  <c:v>76</c:v>
                </c:pt>
                <c:pt idx="54">
                  <c:v>76</c:v>
                </c:pt>
                <c:pt idx="55">
                  <c:v>84</c:v>
                </c:pt>
                <c:pt idx="56">
                  <c:v>77</c:v>
                </c:pt>
                <c:pt idx="57">
                  <c:v>77</c:v>
                </c:pt>
                <c:pt idx="58">
                  <c:v>78</c:v>
                </c:pt>
                <c:pt idx="59">
                  <c:v>65</c:v>
                </c:pt>
                <c:pt idx="60">
                  <c:v>80</c:v>
                </c:pt>
                <c:pt idx="61">
                  <c:v>83</c:v>
                </c:pt>
                <c:pt idx="62">
                  <c:v>80</c:v>
                </c:pt>
                <c:pt idx="63">
                  <c:v>85</c:v>
                </c:pt>
                <c:pt idx="64">
                  <c:v>83</c:v>
                </c:pt>
                <c:pt idx="65">
                  <c:v>74</c:v>
                </c:pt>
                <c:pt idx="66">
                  <c:v>75</c:v>
                </c:pt>
                <c:pt idx="67">
                  <c:v>82</c:v>
                </c:pt>
                <c:pt idx="68">
                  <c:v>74</c:v>
                </c:pt>
                <c:pt idx="69">
                  <c:v>78</c:v>
                </c:pt>
                <c:pt idx="70">
                  <c:v>72</c:v>
                </c:pt>
                <c:pt idx="71">
                  <c:v>81</c:v>
                </c:pt>
                <c:pt idx="72">
                  <c:v>82</c:v>
                </c:pt>
                <c:pt idx="73">
                  <c:v>78</c:v>
                </c:pt>
                <c:pt idx="74">
                  <c:v>78</c:v>
                </c:pt>
                <c:pt idx="75">
                  <c:v>84</c:v>
                </c:pt>
                <c:pt idx="76">
                  <c:v>76</c:v>
                </c:pt>
                <c:pt idx="77">
                  <c:v>78</c:v>
                </c:pt>
                <c:pt idx="78">
                  <c:v>82</c:v>
                </c:pt>
                <c:pt idx="79">
                  <c:v>85</c:v>
                </c:pt>
                <c:pt idx="80">
                  <c:v>85</c:v>
                </c:pt>
                <c:pt idx="81">
                  <c:v>81</c:v>
                </c:pt>
                <c:pt idx="82">
                  <c:v>74</c:v>
                </c:pt>
                <c:pt idx="83">
                  <c:v>75</c:v>
                </c:pt>
                <c:pt idx="84">
                  <c:v>85</c:v>
                </c:pt>
                <c:pt idx="85">
                  <c:v>71</c:v>
                </c:pt>
                <c:pt idx="86">
                  <c:v>94</c:v>
                </c:pt>
                <c:pt idx="87">
                  <c:v>85</c:v>
                </c:pt>
                <c:pt idx="88">
                  <c:v>83</c:v>
                </c:pt>
                <c:pt idx="89">
                  <c:v>84</c:v>
                </c:pt>
                <c:pt idx="90">
                  <c:v>82</c:v>
                </c:pt>
                <c:pt idx="91">
                  <c:v>80</c:v>
                </c:pt>
                <c:pt idx="92">
                  <c:v>79</c:v>
                </c:pt>
                <c:pt idx="93">
                  <c:v>81</c:v>
                </c:pt>
                <c:pt idx="94">
                  <c:v>80</c:v>
                </c:pt>
                <c:pt idx="95">
                  <c:v>84</c:v>
                </c:pt>
                <c:pt idx="96">
                  <c:v>85</c:v>
                </c:pt>
                <c:pt idx="97">
                  <c:v>77</c:v>
                </c:pt>
                <c:pt idx="98">
                  <c:v>80</c:v>
                </c:pt>
                <c:pt idx="99">
                  <c:v>80</c:v>
                </c:pt>
                <c:pt idx="100">
                  <c:v>79</c:v>
                </c:pt>
                <c:pt idx="101">
                  <c:v>76</c:v>
                </c:pt>
                <c:pt idx="102">
                  <c:v>68</c:v>
                </c:pt>
                <c:pt idx="103">
                  <c:v>68</c:v>
                </c:pt>
              </c:numCache>
            </c:numRef>
          </c:val>
          <c:smooth val="0"/>
          <c:extLst xmlns:c16r2="http://schemas.microsoft.com/office/drawing/2015/06/chart">
            <c:ext xmlns:c16="http://schemas.microsoft.com/office/drawing/2014/chart" uri="{C3380CC4-5D6E-409C-BE32-E72D297353CC}">
              <c16:uniqueId val="{00000000-4A15-4C70-96C4-36C6C638BA8C}"/>
            </c:ext>
          </c:extLst>
        </c:ser>
        <c:dLbls>
          <c:showLegendKey val="0"/>
          <c:showVal val="0"/>
          <c:showCatName val="0"/>
          <c:showSerName val="0"/>
          <c:showPercent val="0"/>
          <c:showBubbleSize val="0"/>
        </c:dLbls>
        <c:smooth val="0"/>
        <c:axId val="529050512"/>
        <c:axId val="529046160"/>
      </c:lineChart>
      <c:dateAx>
        <c:axId val="529050512"/>
        <c:scaling>
          <c:orientation val="minMax"/>
        </c:scaling>
        <c:delete val="0"/>
        <c:axPos val="b"/>
        <c:numFmt formatCode="m/d/yyyy" sourceLinked="1"/>
        <c:majorTickMark val="none"/>
        <c:minorTickMark val="none"/>
        <c:tickLblPos val="none"/>
        <c:spPr>
          <a:noFill/>
          <a:ln w="3175" cap="flat" cmpd="sng" algn="ctr">
            <a:solidFill>
              <a:schemeClr val="bg1">
                <a:lumMod val="75000"/>
              </a:schemeClr>
            </a:solidFill>
            <a:round/>
          </a:ln>
          <a:effectLst/>
        </c:spPr>
        <c:txPr>
          <a:bodyPr rot="-5400000" spcFirstLastPara="1" vertOverflow="ellipsis" wrap="square" anchor="ctr" anchorCtr="1"/>
          <a:lstStyle/>
          <a:p>
            <a:pPr>
              <a:defRPr sz="500" b="0" i="0" u="none" strike="noStrike" kern="1200" baseline="0">
                <a:solidFill>
                  <a:schemeClr val="tx1"/>
                </a:solidFill>
                <a:latin typeface="+mn-lt"/>
                <a:ea typeface="+mn-ea"/>
                <a:cs typeface="+mn-cs"/>
              </a:defRPr>
            </a:pPr>
            <a:endParaRPr lang="en-US"/>
          </a:p>
        </c:txPr>
        <c:crossAx val="529046160"/>
        <c:crosses val="autoZero"/>
        <c:auto val="1"/>
        <c:lblOffset val="100"/>
        <c:baseTimeUnit val="days"/>
      </c:dateAx>
      <c:valAx>
        <c:axId val="529046160"/>
        <c:scaling>
          <c:orientation val="minMax"/>
        </c:scaling>
        <c:delete val="1"/>
        <c:axPos val="l"/>
        <c:numFmt formatCode="#,##0" sourceLinked="0"/>
        <c:majorTickMark val="none"/>
        <c:minorTickMark val="none"/>
        <c:tickLblPos val="nextTo"/>
        <c:crossAx val="529050512"/>
        <c:crosses val="autoZero"/>
        <c:crossBetween val="between"/>
        <c:majorUnit val="40"/>
      </c:valAx>
      <c:spPr>
        <a:noFill/>
        <a:ln>
          <a:noFill/>
        </a:ln>
        <a:effectLst/>
      </c:spPr>
    </c:plotArea>
    <c:plotVisOnly val="1"/>
    <c:dispBlanksAs val="gap"/>
    <c:showDLblsOverMax val="0"/>
  </c:chart>
  <c:spPr>
    <a:noFill/>
    <a:ln>
      <a:noFill/>
    </a:ln>
    <a:effectLst/>
  </c:spPr>
  <c:txPr>
    <a:bodyPr/>
    <a:lstStyle/>
    <a:p>
      <a:pPr>
        <a:defRPr sz="800"/>
      </a:pPr>
      <a:endParaRPr lang="en-US"/>
    </a:p>
  </c:txPr>
  <c:externalData r:id="rId3">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7648462391398937E-2"/>
          <c:y val="0.29703349282296648"/>
          <c:w val="0.9327436944713462"/>
          <c:h val="0.23122254455035227"/>
        </c:manualLayout>
      </c:layout>
      <c:barChart>
        <c:barDir val="col"/>
        <c:grouping val="stacked"/>
        <c:varyColors val="0"/>
        <c:ser>
          <c:idx val="0"/>
          <c:order val="0"/>
          <c:tx>
            <c:strRef>
              <c:f>Sheet1!$B$1</c:f>
              <c:strCache>
                <c:ptCount val="1"/>
                <c:pt idx="0">
                  <c:v>Actual Sales</c:v>
                </c:pt>
              </c:strCache>
            </c:strRef>
          </c:tx>
          <c:spPr>
            <a:solidFill>
              <a:srgbClr val="C00000"/>
            </a:solidFill>
            <a:ln w="38100">
              <a:solidFill>
                <a:srgbClr val="C00000"/>
              </a:solidFill>
              <a:miter lim="800000"/>
            </a:ln>
            <a:effectLst/>
          </c:spPr>
          <c:invertIfNegative val="0"/>
          <c:cat>
            <c:numRef>
              <c:f>Sheet1!$A$2:$A$105</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Sheet1!$B$2:$B$105</c:f>
              <c:numCache>
                <c:formatCode>General</c:formatCode>
                <c:ptCount val="104"/>
                <c:pt idx="0">
                  <c:v>65963</c:v>
                </c:pt>
                <c:pt idx="1">
                  <c:v>72657</c:v>
                </c:pt>
                <c:pt idx="2">
                  <c:v>68523</c:v>
                </c:pt>
                <c:pt idx="3">
                  <c:v>74972</c:v>
                </c:pt>
                <c:pt idx="4">
                  <c:v>77005</c:v>
                </c:pt>
                <c:pt idx="5">
                  <c:v>67316</c:v>
                </c:pt>
                <c:pt idx="6">
                  <c:v>72220</c:v>
                </c:pt>
                <c:pt idx="7">
                  <c:v>80653</c:v>
                </c:pt>
                <c:pt idx="8">
                  <c:v>76610</c:v>
                </c:pt>
                <c:pt idx="9">
                  <c:v>71652</c:v>
                </c:pt>
                <c:pt idx="10">
                  <c:v>77350</c:v>
                </c:pt>
                <c:pt idx="11">
                  <c:v>85051</c:v>
                </c:pt>
                <c:pt idx="12">
                  <c:v>77278</c:v>
                </c:pt>
                <c:pt idx="13">
                  <c:v>77846</c:v>
                </c:pt>
                <c:pt idx="14">
                  <c:v>87387</c:v>
                </c:pt>
                <c:pt idx="15">
                  <c:v>69523</c:v>
                </c:pt>
                <c:pt idx="16">
                  <c:v>81687</c:v>
                </c:pt>
                <c:pt idx="17">
                  <c:v>86306</c:v>
                </c:pt>
                <c:pt idx="18">
                  <c:v>72829</c:v>
                </c:pt>
                <c:pt idx="19">
                  <c:v>63997</c:v>
                </c:pt>
                <c:pt idx="20">
                  <c:v>68780</c:v>
                </c:pt>
                <c:pt idx="21">
                  <c:v>79420</c:v>
                </c:pt>
                <c:pt idx="22">
                  <c:v>77137</c:v>
                </c:pt>
                <c:pt idx="23">
                  <c:v>82873</c:v>
                </c:pt>
                <c:pt idx="24">
                  <c:v>77112</c:v>
                </c:pt>
                <c:pt idx="25">
                  <c:v>79493</c:v>
                </c:pt>
                <c:pt idx="26">
                  <c:v>75167</c:v>
                </c:pt>
                <c:pt idx="27">
                  <c:v>79246</c:v>
                </c:pt>
                <c:pt idx="28">
                  <c:v>89307</c:v>
                </c:pt>
                <c:pt idx="29">
                  <c:v>78646</c:v>
                </c:pt>
                <c:pt idx="30">
                  <c:v>80629</c:v>
                </c:pt>
                <c:pt idx="31">
                  <c:v>71287</c:v>
                </c:pt>
                <c:pt idx="32">
                  <c:v>86550</c:v>
                </c:pt>
                <c:pt idx="33">
                  <c:v>103370</c:v>
                </c:pt>
                <c:pt idx="34">
                  <c:v>121259</c:v>
                </c:pt>
                <c:pt idx="35">
                  <c:v>98084</c:v>
                </c:pt>
                <c:pt idx="36">
                  <c:v>74408</c:v>
                </c:pt>
                <c:pt idx="37">
                  <c:v>80955</c:v>
                </c:pt>
                <c:pt idx="38">
                  <c:v>78675</c:v>
                </c:pt>
                <c:pt idx="39">
                  <c:v>81780</c:v>
                </c:pt>
                <c:pt idx="40">
                  <c:v>72674</c:v>
                </c:pt>
                <c:pt idx="41">
                  <c:v>83973</c:v>
                </c:pt>
                <c:pt idx="42">
                  <c:v>80004</c:v>
                </c:pt>
                <c:pt idx="43">
                  <c:v>84332</c:v>
                </c:pt>
                <c:pt idx="44">
                  <c:v>85102</c:v>
                </c:pt>
                <c:pt idx="45">
                  <c:v>74400</c:v>
                </c:pt>
                <c:pt idx="46">
                  <c:v>78432</c:v>
                </c:pt>
                <c:pt idx="47">
                  <c:v>91505</c:v>
                </c:pt>
                <c:pt idx="48">
                  <c:v>85031</c:v>
                </c:pt>
                <c:pt idx="49">
                  <c:v>77355</c:v>
                </c:pt>
                <c:pt idx="50">
                  <c:v>82321</c:v>
                </c:pt>
                <c:pt idx="51">
                  <c:v>59440</c:v>
                </c:pt>
                <c:pt idx="52">
                  <c:v>75425</c:v>
                </c:pt>
                <c:pt idx="53">
                  <c:v>86517</c:v>
                </c:pt>
                <c:pt idx="54">
                  <c:v>79412</c:v>
                </c:pt>
                <c:pt idx="55">
                  <c:v>82023</c:v>
                </c:pt>
                <c:pt idx="56">
                  <c:v>80801</c:v>
                </c:pt>
                <c:pt idx="57">
                  <c:v>81120</c:v>
                </c:pt>
                <c:pt idx="58">
                  <c:v>81363</c:v>
                </c:pt>
                <c:pt idx="59">
                  <c:v>75740</c:v>
                </c:pt>
                <c:pt idx="60">
                  <c:v>87882</c:v>
                </c:pt>
                <c:pt idx="61">
                  <c:v>88151</c:v>
                </c:pt>
                <c:pt idx="62">
                  <c:v>83096</c:v>
                </c:pt>
                <c:pt idx="63">
                  <c:v>92473</c:v>
                </c:pt>
                <c:pt idx="64">
                  <c:v>88101</c:v>
                </c:pt>
                <c:pt idx="65">
                  <c:v>78254</c:v>
                </c:pt>
                <c:pt idx="66">
                  <c:v>77096</c:v>
                </c:pt>
                <c:pt idx="67">
                  <c:v>91885</c:v>
                </c:pt>
                <c:pt idx="68">
                  <c:v>86156</c:v>
                </c:pt>
                <c:pt idx="69">
                  <c:v>86375</c:v>
                </c:pt>
                <c:pt idx="70">
                  <c:v>71737</c:v>
                </c:pt>
                <c:pt idx="71">
                  <c:v>80645</c:v>
                </c:pt>
                <c:pt idx="72">
                  <c:v>85152</c:v>
                </c:pt>
                <c:pt idx="73">
                  <c:v>77060</c:v>
                </c:pt>
                <c:pt idx="74">
                  <c:v>84158</c:v>
                </c:pt>
                <c:pt idx="75">
                  <c:v>88906</c:v>
                </c:pt>
                <c:pt idx="76">
                  <c:v>77605</c:v>
                </c:pt>
                <c:pt idx="77">
                  <c:v>90700</c:v>
                </c:pt>
                <c:pt idx="78">
                  <c:v>86588</c:v>
                </c:pt>
                <c:pt idx="79">
                  <c:v>89160</c:v>
                </c:pt>
                <c:pt idx="80">
                  <c:v>84031</c:v>
                </c:pt>
                <c:pt idx="81">
                  <c:v>78420</c:v>
                </c:pt>
                <c:pt idx="82">
                  <c:v>83124</c:v>
                </c:pt>
                <c:pt idx="83">
                  <c:v>76047</c:v>
                </c:pt>
                <c:pt idx="84">
                  <c:v>85346</c:v>
                </c:pt>
                <c:pt idx="85">
                  <c:v>101068</c:v>
                </c:pt>
                <c:pt idx="86">
                  <c:v>116512</c:v>
                </c:pt>
                <c:pt idx="87">
                  <c:v>103564</c:v>
                </c:pt>
                <c:pt idx="88">
                  <c:v>79774</c:v>
                </c:pt>
                <c:pt idx="89">
                  <c:v>86020</c:v>
                </c:pt>
                <c:pt idx="90">
                  <c:v>83296</c:v>
                </c:pt>
                <c:pt idx="91">
                  <c:v>82355</c:v>
                </c:pt>
                <c:pt idx="92">
                  <c:v>71477</c:v>
                </c:pt>
                <c:pt idx="93">
                  <c:v>88390</c:v>
                </c:pt>
                <c:pt idx="94">
                  <c:v>84240</c:v>
                </c:pt>
                <c:pt idx="95">
                  <c:v>83113</c:v>
                </c:pt>
                <c:pt idx="96">
                  <c:v>78839</c:v>
                </c:pt>
                <c:pt idx="97">
                  <c:v>69206</c:v>
                </c:pt>
                <c:pt idx="98">
                  <c:v>76148</c:v>
                </c:pt>
                <c:pt idx="99">
                  <c:v>76249</c:v>
                </c:pt>
                <c:pt idx="100">
                  <c:v>80299</c:v>
                </c:pt>
                <c:pt idx="101">
                  <c:v>75779</c:v>
                </c:pt>
                <c:pt idx="102">
                  <c:v>72100</c:v>
                </c:pt>
                <c:pt idx="103">
                  <c:v>57207</c:v>
                </c:pt>
              </c:numCache>
            </c:numRef>
          </c:val>
          <c:extLst xmlns:c16r2="http://schemas.microsoft.com/office/drawing/2015/06/chart">
            <c:ext xmlns:c16="http://schemas.microsoft.com/office/drawing/2014/chart" uri="{C3380CC4-5D6E-409C-BE32-E72D297353CC}">
              <c16:uniqueId val="{00000000-61E7-431B-928E-D59DCC07F434}"/>
            </c:ext>
          </c:extLst>
        </c:ser>
        <c:dLbls>
          <c:showLegendKey val="0"/>
          <c:showVal val="0"/>
          <c:showCatName val="0"/>
          <c:showSerName val="0"/>
          <c:showPercent val="0"/>
          <c:showBubbleSize val="0"/>
        </c:dLbls>
        <c:gapWidth val="150"/>
        <c:overlap val="100"/>
        <c:axId val="529052144"/>
        <c:axId val="529047248"/>
      </c:barChart>
      <c:dateAx>
        <c:axId val="529052144"/>
        <c:scaling>
          <c:orientation val="minMax"/>
        </c:scaling>
        <c:delete val="0"/>
        <c:axPos val="b"/>
        <c:numFmt formatCode="m/d/yy;@" sourceLinked="0"/>
        <c:majorTickMark val="out"/>
        <c:minorTickMark val="none"/>
        <c:tickLblPos val="nextTo"/>
        <c:spPr>
          <a:noFill/>
          <a:ln w="3175" cap="flat" cmpd="sng" algn="ctr">
            <a:solidFill>
              <a:schemeClr val="tx1"/>
            </a:solidFill>
            <a:round/>
          </a:ln>
          <a:effectLst/>
        </c:spPr>
        <c:txPr>
          <a:bodyPr rot="-5400000" spcFirstLastPara="1" vertOverflow="ellipsis" wrap="square" anchor="ctr" anchorCtr="1"/>
          <a:lstStyle/>
          <a:p>
            <a:pPr>
              <a:defRPr sz="600" b="0" i="0" u="none" strike="noStrike" kern="1200" baseline="0">
                <a:solidFill>
                  <a:schemeClr val="tx1"/>
                </a:solidFill>
                <a:latin typeface="+mn-lt"/>
                <a:ea typeface="+mn-ea"/>
                <a:cs typeface="+mn-cs"/>
              </a:defRPr>
            </a:pPr>
            <a:endParaRPr lang="en-US"/>
          </a:p>
        </c:txPr>
        <c:crossAx val="529047248"/>
        <c:crosses val="autoZero"/>
        <c:auto val="1"/>
        <c:lblOffset val="100"/>
        <c:baseTimeUnit val="days"/>
      </c:dateAx>
      <c:valAx>
        <c:axId val="529047248"/>
        <c:scaling>
          <c:orientation val="minMax"/>
        </c:scaling>
        <c:delete val="1"/>
        <c:axPos val="l"/>
        <c:numFmt formatCode="#,##0" sourceLinked="0"/>
        <c:majorTickMark val="none"/>
        <c:minorTickMark val="none"/>
        <c:tickLblPos val="nextTo"/>
        <c:crossAx val="529052144"/>
        <c:crosses val="autoZero"/>
        <c:crossBetween val="between"/>
        <c:majorUnit val="100000"/>
        <c:dispUnits>
          <c:builtInUnit val="thousands"/>
          <c:dispUnitsLbl>
            <c:layout/>
            <c:tx>
              <c:rich>
                <a:bodyPr rot="-5400000" spcFirstLastPara="1" vertOverflow="ellipsis" vert="horz" wrap="square" anchor="ctr" anchorCtr="1"/>
                <a:lstStyle/>
                <a:p>
                  <a:pPr>
                    <a:defRPr sz="500" b="0" i="0" u="none" strike="noStrike" kern="1200" baseline="0">
                      <a:solidFill>
                        <a:schemeClr val="tx1">
                          <a:lumMod val="65000"/>
                          <a:lumOff val="35000"/>
                        </a:schemeClr>
                      </a:solidFill>
                      <a:latin typeface="+mn-lt"/>
                      <a:ea typeface="+mn-ea"/>
                      <a:cs typeface="+mn-cs"/>
                    </a:defRPr>
                  </a:pPr>
                  <a:r>
                    <a:rPr lang="en-US" sz="500" b="1" dirty="0"/>
                    <a:t>(‘000)</a:t>
                  </a:r>
                </a:p>
              </c:rich>
            </c:tx>
            <c:spPr>
              <a:noFill/>
              <a:ln>
                <a:noFill/>
              </a:ln>
              <a:effectLst/>
            </c:spPr>
            <c:txPr>
              <a:bodyPr rot="-5400000" spcFirstLastPara="1" vertOverflow="ellipsis" vert="horz" wrap="square" anchor="ctr" anchorCtr="1"/>
              <a:lstStyle/>
              <a:p>
                <a:pPr>
                  <a:defRPr sz="5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showDLblsOverMax val="0"/>
  </c:chart>
  <c:spPr>
    <a:noFill/>
    <a:ln>
      <a:noFill/>
    </a:ln>
    <a:effectLst/>
  </c:spPr>
  <c:txPr>
    <a:bodyPr/>
    <a:lstStyle/>
    <a:p>
      <a:pPr>
        <a:defRPr sz="8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1775801120483927E-2"/>
          <c:y val="5.2895629483520737E-2"/>
          <c:w val="0.97729734142083913"/>
          <c:h val="0.64781010377296044"/>
        </c:manualLayout>
      </c:layout>
      <c:barChart>
        <c:barDir val="col"/>
        <c:grouping val="clustered"/>
        <c:varyColors val="0"/>
        <c:ser>
          <c:idx val="0"/>
          <c:order val="0"/>
          <c:tx>
            <c:strRef>
              <c:f>Sheet1!$B$1</c:f>
              <c:strCache>
                <c:ptCount val="1"/>
                <c:pt idx="0">
                  <c:v>2017</c:v>
                </c:pt>
              </c:strCache>
            </c:strRef>
          </c:tx>
          <c:spPr>
            <a:solidFill>
              <a:srgbClr val="FFC000"/>
            </a:solidFill>
            <a:ln>
              <a:solidFill>
                <a:schemeClr val="bg1"/>
              </a:solidFill>
            </a:ln>
            <a:effectLst/>
          </c:spPr>
          <c:invertIfNegative val="0"/>
          <c:dLbls>
            <c:dLbl>
              <c:idx val="0"/>
              <c:layout>
                <c:manualLayout>
                  <c:x val="-8.1037277147487843E-3"/>
                  <c:y val="3.731064845907022E-3"/>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0-9B8B-4F9D-8790-D519378EFAA7}"/>
                </c:ext>
                <c:ext xmlns:c15="http://schemas.microsoft.com/office/drawing/2012/chart" uri="{CE6537A1-D6FC-4f65-9D91-7224C49458BB}">
                  <c15:layout/>
                </c:ext>
              </c:extLst>
            </c:dLbl>
            <c:dLbl>
              <c:idx val="1"/>
              <c:layout>
                <c:manualLayout>
                  <c:x val="-1.6207455429497568E-3"/>
                  <c:y val="3.7310648459069535E-3"/>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9B8B-4F9D-8790-D519378EFAA7}"/>
                </c:ext>
                <c:ext xmlns:c15="http://schemas.microsoft.com/office/drawing/2012/chart" uri="{CE6537A1-D6FC-4f65-9D91-7224C49458BB}">
                  <c15:layout/>
                </c:ext>
              </c:extLst>
            </c:dLbl>
            <c:dLbl>
              <c:idx val="3"/>
              <c:layout>
                <c:manualLayout>
                  <c:x val="-4.566210592913485E-3"/>
                  <c:y val="5.0087653393438517E-3"/>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6DE4-4AE4-B10C-8685231C1D3C}"/>
                </c:ext>
                <c:ext xmlns:c15="http://schemas.microsoft.com/office/drawing/2012/chart" uri="{CE6537A1-D6FC-4f65-9D91-7224C49458BB}">
                  <c15:layout/>
                </c:ext>
              </c:extLst>
            </c:dLbl>
            <c:dLbl>
              <c:idx val="7"/>
              <c:layout>
                <c:manualLayout>
                  <c:x val="-3.0441403952757495E-3"/>
                  <c:y val="5.0087653393438517E-3"/>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5-6DE4-4AE4-B10C-8685231C1D3C}"/>
                </c:ext>
                <c:ext xmlns:c15="http://schemas.microsoft.com/office/drawing/2012/chart" uri="{CE6537A1-D6FC-4f65-9D91-7224C49458BB}">
                  <c15:layout/>
                </c:ext>
              </c:extLst>
            </c:dLbl>
            <c:dLbl>
              <c:idx val="9"/>
              <c:delete val="1"/>
              <c:extLst xmlns:c16r2="http://schemas.microsoft.com/office/drawing/2015/06/chart">
                <c:ext xmlns:c16="http://schemas.microsoft.com/office/drawing/2014/chart" uri="{C3380CC4-5D6E-409C-BE32-E72D297353CC}">
                  <c16:uniqueId val="{00000000-BAC6-4DDE-A2D4-3621EE229F73}"/>
                </c:ext>
                <c:ext xmlns:c15="http://schemas.microsoft.com/office/drawing/2012/chart" uri="{CE6537A1-D6FC-4f65-9D91-7224C49458BB}"/>
              </c:extLst>
            </c:dLbl>
            <c:dLbl>
              <c:idx val="10"/>
              <c:delete val="1"/>
              <c:extLst xmlns:c16r2="http://schemas.microsoft.com/office/drawing/2015/06/chart">
                <c:ext xmlns:c16="http://schemas.microsoft.com/office/drawing/2014/chart" uri="{C3380CC4-5D6E-409C-BE32-E72D297353CC}">
                  <c16:uniqueId val="{00000001-BAC6-4DDE-A2D4-3621EE229F73}"/>
                </c:ext>
                <c:ext xmlns:c15="http://schemas.microsoft.com/office/drawing/2012/chart" uri="{CE6537A1-D6FC-4f65-9D91-7224C49458BB}"/>
              </c:extLst>
            </c:dLbl>
            <c:spPr>
              <a:noFill/>
              <a:ln>
                <a:noFill/>
              </a:ln>
              <a:effectLst/>
            </c:spPr>
            <c:txPr>
              <a:bodyPr wrap="square" lIns="38100" tIns="19050" rIns="38100" bIns="19050" anchor="ctr">
                <a:spAutoFit/>
              </a:bodyPr>
              <a:lstStyle/>
              <a:p>
                <a:pPr>
                  <a:defRPr sz="900"/>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Sheet1!$A$2:$A$12</c:f>
              <c:strCache>
                <c:ptCount val="11"/>
                <c:pt idx="0">
                  <c:v>Trade</c:v>
                </c:pt>
                <c:pt idx="1">
                  <c:v>Brand 
Building</c:v>
                </c:pt>
                <c:pt idx="2">
                  <c:v>TV</c:v>
                </c:pt>
                <c:pt idx="3">
                  <c:v>Digital Video</c:v>
                </c:pt>
                <c:pt idx="4">
                  <c:v>Digital Display</c:v>
                </c:pt>
                <c:pt idx="5">
                  <c:v>Corporate Promo</c:v>
                </c:pt>
                <c:pt idx="6">
                  <c:v>Social</c:v>
                </c:pt>
                <c:pt idx="7">
                  <c:v>Search</c:v>
                </c:pt>
                <c:pt idx="8">
                  <c:v>Coupon</c:v>
                </c:pt>
                <c:pt idx="9">
                  <c:v>PR</c:v>
                </c:pt>
                <c:pt idx="10">
                  <c:v>POS</c:v>
                </c:pt>
              </c:strCache>
            </c:strRef>
          </c:cat>
          <c:val>
            <c:numRef>
              <c:f>Sheet1!$B$2:$B$12</c:f>
              <c:numCache>
                <c:formatCode>0.00</c:formatCode>
                <c:ptCount val="11"/>
                <c:pt idx="0">
                  <c:v>0.56742333085596797</c:v>
                </c:pt>
                <c:pt idx="1">
                  <c:v>0.31884900793170173</c:v>
                </c:pt>
                <c:pt idx="2">
                  <c:v>0.43874358210210596</c:v>
                </c:pt>
                <c:pt idx="3">
                  <c:v>0.12418393891304828</c:v>
                </c:pt>
                <c:pt idx="4">
                  <c:v>0.28718930643433632</c:v>
                </c:pt>
                <c:pt idx="5">
                  <c:v>0.16213144227964105</c:v>
                </c:pt>
                <c:pt idx="6">
                  <c:v>2.0397024173174354</c:v>
                </c:pt>
                <c:pt idx="7">
                  <c:v>1.0636130121849352</c:v>
                </c:pt>
                <c:pt idx="8">
                  <c:v>0.17187908770691801</c:v>
                </c:pt>
                <c:pt idx="9">
                  <c:v>0</c:v>
                </c:pt>
                <c:pt idx="10">
                  <c:v>0</c:v>
                </c:pt>
              </c:numCache>
            </c:numRef>
          </c:val>
          <c:extLst xmlns:c16r2="http://schemas.microsoft.com/office/drawing/2015/06/chart">
            <c:ext xmlns:c16="http://schemas.microsoft.com/office/drawing/2014/chart" uri="{C3380CC4-5D6E-409C-BE32-E72D297353CC}">
              <c16:uniqueId val="{00000002-BAC6-4DDE-A2D4-3621EE229F73}"/>
            </c:ext>
          </c:extLst>
        </c:ser>
        <c:ser>
          <c:idx val="1"/>
          <c:order val="1"/>
          <c:tx>
            <c:strRef>
              <c:f>Sheet1!$C$1</c:f>
              <c:strCache>
                <c:ptCount val="1"/>
                <c:pt idx="0">
                  <c:v>2018 (With 2018 Margins)</c:v>
                </c:pt>
              </c:strCache>
            </c:strRef>
          </c:tx>
          <c:spPr>
            <a:solidFill>
              <a:schemeClr val="accent2"/>
            </a:solidFill>
            <a:ln>
              <a:solidFill>
                <a:schemeClr val="bg1"/>
              </a:solidFill>
            </a:ln>
            <a:effectLst/>
          </c:spPr>
          <c:invertIfNegative val="0"/>
          <c:dLbls>
            <c:dLbl>
              <c:idx val="0"/>
              <c:layout>
                <c:manualLayout>
                  <c:x val="4.5662105929134573E-3"/>
                  <c:y val="1.0017530678687658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B-6DE4-4AE4-B10C-8685231C1D3C}"/>
                </c:ext>
                <c:ext xmlns:c15="http://schemas.microsoft.com/office/drawing/2012/chart" uri="{CE6537A1-D6FC-4f65-9D91-7224C49458BB}">
                  <c15:layout/>
                </c:ext>
              </c:extLst>
            </c:dLbl>
            <c:dLbl>
              <c:idx val="1"/>
              <c:layout>
                <c:manualLayout>
                  <c:x val="6.0882807905512761E-3"/>
                  <c:y val="1.0017530678687658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C-6DE4-4AE4-B10C-8685231C1D3C}"/>
                </c:ext>
                <c:ext xmlns:c15="http://schemas.microsoft.com/office/drawing/2012/chart" uri="{CE6537A1-D6FC-4f65-9D91-7224C49458BB}">
                  <c15:layout/>
                </c:ext>
              </c:extLst>
            </c:dLbl>
            <c:dLbl>
              <c:idx val="2"/>
              <c:layout>
                <c:manualLayout>
                  <c:x val="9.1324211858269146E-3"/>
                  <c:y val="0"/>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D-6DE4-4AE4-B10C-8685231C1D3C}"/>
                </c:ext>
                <c:ext xmlns:c15="http://schemas.microsoft.com/office/drawing/2012/chart" uri="{CE6537A1-D6FC-4f65-9D91-7224C49458BB}">
                  <c15:layout/>
                </c:ext>
              </c:extLst>
            </c:dLbl>
            <c:dLbl>
              <c:idx val="4"/>
              <c:layout>
                <c:manualLayout>
                  <c:x val="9.1324211858269146E-3"/>
                  <c:y val="1.0017530678687703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F-6DE4-4AE4-B10C-8685231C1D3C}"/>
                </c:ext>
                <c:ext xmlns:c15="http://schemas.microsoft.com/office/drawing/2012/chart" uri="{CE6537A1-D6FC-4f65-9D91-7224C49458BB}">
                  <c15:layout/>
                </c:ext>
              </c:extLst>
            </c:dLbl>
            <c:dLbl>
              <c:idx val="5"/>
              <c:layout>
                <c:manualLayout>
                  <c:x val="4.5662105929134573E-3"/>
                  <c:y val="5.0087653393437598E-3"/>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0-6DE4-4AE4-B10C-8685231C1D3C}"/>
                </c:ext>
                <c:ext xmlns:c15="http://schemas.microsoft.com/office/drawing/2012/chart" uri="{CE6537A1-D6FC-4f65-9D91-7224C49458BB}">
                  <c15:layout/>
                </c:ext>
              </c:extLst>
            </c:dLbl>
            <c:dLbl>
              <c:idx val="7"/>
              <c:layout>
                <c:manualLayout>
                  <c:x val="4.5662105929133454E-3"/>
                  <c:y val="0"/>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2-6DE4-4AE4-B10C-8685231C1D3C}"/>
                </c:ext>
                <c:ext xmlns:c15="http://schemas.microsoft.com/office/drawing/2012/chart" uri="{CE6537A1-D6FC-4f65-9D91-7224C49458BB}">
                  <c15:layout/>
                </c:ext>
              </c:extLst>
            </c:dLbl>
            <c:dLbl>
              <c:idx val="8"/>
              <c:layout>
                <c:manualLayout>
                  <c:x val="6.0882807905512761E-3"/>
                  <c:y val="1.5026296018031555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8-6DE4-4AE4-B10C-8685231C1D3C}"/>
                </c:ext>
                <c:ext xmlns:c15="http://schemas.microsoft.com/office/drawing/2012/chart" uri="{CE6537A1-D6FC-4f65-9D91-7224C49458BB}">
                  <c15:layout/>
                </c:ext>
              </c:extLst>
            </c:dLbl>
            <c:dLbl>
              <c:idx val="9"/>
              <c:layout>
                <c:manualLayout>
                  <c:x val="-3.8335098712336808E-3"/>
                  <c:y val="-6.8402065321799829E-17"/>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3-6DE4-4AE4-B10C-8685231C1D3C}"/>
                </c:ext>
                <c:ext xmlns:c15="http://schemas.microsoft.com/office/drawing/2012/chart" uri="{CE6537A1-D6FC-4f65-9D91-7224C49458BB}">
                  <c15:layout/>
                </c:ext>
              </c:extLst>
            </c:dLbl>
            <c:dLbl>
              <c:idx val="10"/>
              <c:layout>
                <c:manualLayout>
                  <c:x val="-3.7348613433046533E-3"/>
                  <c:y val="8.7397990630619787E-3"/>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4-6DE4-4AE4-B10C-8685231C1D3C}"/>
                </c:ext>
                <c:ext xmlns:c15="http://schemas.microsoft.com/office/drawing/2012/chart" uri="{CE6537A1-D6FC-4f65-9D91-7224C49458BB}">
                  <c15:layout/>
                </c:ext>
              </c:extLst>
            </c:dLbl>
            <c:spPr>
              <a:noFill/>
              <a:ln>
                <a:noFill/>
              </a:ln>
              <a:effectLst/>
            </c:spPr>
            <c:txPr>
              <a:bodyPr wrap="square" lIns="38100" tIns="19050" rIns="38100" bIns="19050" anchor="ctr">
                <a:spAutoFit/>
              </a:bodyPr>
              <a:lstStyle/>
              <a:p>
                <a:pPr>
                  <a:defRPr sz="900"/>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Sheet1!$A$2:$A$12</c:f>
              <c:strCache>
                <c:ptCount val="11"/>
                <c:pt idx="0">
                  <c:v>Trade</c:v>
                </c:pt>
                <c:pt idx="1">
                  <c:v>Brand 
Building</c:v>
                </c:pt>
                <c:pt idx="2">
                  <c:v>TV</c:v>
                </c:pt>
                <c:pt idx="3">
                  <c:v>Digital Video</c:v>
                </c:pt>
                <c:pt idx="4">
                  <c:v>Digital Display</c:v>
                </c:pt>
                <c:pt idx="5">
                  <c:v>Corporate Promo</c:v>
                </c:pt>
                <c:pt idx="6">
                  <c:v>Social</c:v>
                </c:pt>
                <c:pt idx="7">
                  <c:v>Search</c:v>
                </c:pt>
                <c:pt idx="8">
                  <c:v>Coupon</c:v>
                </c:pt>
                <c:pt idx="9">
                  <c:v>PR</c:v>
                </c:pt>
                <c:pt idx="10">
                  <c:v>POS</c:v>
                </c:pt>
              </c:strCache>
            </c:strRef>
          </c:cat>
          <c:val>
            <c:numRef>
              <c:f>Sheet1!$C$2:$C$12</c:f>
              <c:numCache>
                <c:formatCode>0.00</c:formatCode>
                <c:ptCount val="11"/>
                <c:pt idx="0">
                  <c:v>0.61477692543325557</c:v>
                </c:pt>
                <c:pt idx="1">
                  <c:v>0.37652108610888185</c:v>
                </c:pt>
                <c:pt idx="2">
                  <c:v>0.23921721155028788</c:v>
                </c:pt>
                <c:pt idx="3">
                  <c:v>0.28384135896556001</c:v>
                </c:pt>
                <c:pt idx="4">
                  <c:v>0.31617751962878288</c:v>
                </c:pt>
                <c:pt idx="5">
                  <c:v>0.16046792269375199</c:v>
                </c:pt>
                <c:pt idx="6">
                  <c:v>2.9518269410215878</c:v>
                </c:pt>
                <c:pt idx="7">
                  <c:v>1.1860483255596397</c:v>
                </c:pt>
                <c:pt idx="8">
                  <c:v>0.16681018599713998</c:v>
                </c:pt>
                <c:pt idx="9">
                  <c:v>0.80680580605389551</c:v>
                </c:pt>
                <c:pt idx="10">
                  <c:v>1.2374090510309665</c:v>
                </c:pt>
              </c:numCache>
            </c:numRef>
          </c:val>
          <c:extLst xmlns:c16r2="http://schemas.microsoft.com/office/drawing/2015/06/chart">
            <c:ext xmlns:c16="http://schemas.microsoft.com/office/drawing/2014/chart" uri="{C3380CC4-5D6E-409C-BE32-E72D297353CC}">
              <c16:uniqueId val="{00000003-BAC6-4DDE-A2D4-3621EE229F73}"/>
            </c:ext>
          </c:extLst>
        </c:ser>
        <c:ser>
          <c:idx val="2"/>
          <c:order val="2"/>
          <c:tx>
            <c:strRef>
              <c:f>Sheet1!$D$1</c:f>
              <c:strCache>
                <c:ptCount val="1"/>
                <c:pt idx="0">
                  <c:v>2018 (With 2017 Margins)</c:v>
                </c:pt>
              </c:strCache>
            </c:strRef>
          </c:tx>
          <c:spPr>
            <a:solidFill>
              <a:schemeClr val="accent3">
                <a:lumMod val="75000"/>
              </a:schemeClr>
            </a:solidFill>
          </c:spPr>
          <c:invertIfNegative val="0"/>
          <c:dLbls>
            <c:dLbl>
              <c:idx val="0"/>
              <c:layout>
                <c:manualLayout>
                  <c:x val="1.1345218800648298E-2"/>
                  <c:y val="-1.4924259383628156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2-9B8B-4F9D-8790-D519378EFAA7}"/>
                </c:ext>
                <c:ext xmlns:c15="http://schemas.microsoft.com/office/drawing/2012/chart" uri="{CE6537A1-D6FC-4f65-9D91-7224C49458BB}">
                  <c15:layout/>
                </c:ext>
              </c:extLst>
            </c:dLbl>
            <c:dLbl>
              <c:idx val="1"/>
              <c:layout>
                <c:manualLayout>
                  <c:x val="-1.6207455429497568E-3"/>
                  <c:y val="-4.8503842996791349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3-9B8B-4F9D-8790-D519378EFAA7}"/>
                </c:ext>
                <c:ext xmlns:c15="http://schemas.microsoft.com/office/drawing/2012/chart" uri="{CE6537A1-D6FC-4f65-9D91-7224C49458BB}">
                  <c15:layout/>
                </c:ext>
              </c:extLst>
            </c:dLbl>
            <c:dLbl>
              <c:idx val="2"/>
              <c:layout>
                <c:manualLayout>
                  <c:x val="3.2414910858995136E-3"/>
                  <c:y val="-2.9848518767256176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4-9B8B-4F9D-8790-D519378EFAA7}"/>
                </c:ext>
                <c:ext xmlns:c15="http://schemas.microsoft.com/office/drawing/2012/chart" uri="{CE6537A1-D6FC-4f65-9D91-7224C49458BB}">
                  <c15:layout/>
                </c:ext>
              </c:extLst>
            </c:dLbl>
            <c:dLbl>
              <c:idx val="3"/>
              <c:layout>
                <c:manualLayout>
                  <c:x val="9.7244732576985422E-3"/>
                  <c:y val="-4.8503842996791349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5-9B8B-4F9D-8790-D519378EFAA7}"/>
                </c:ext>
                <c:ext xmlns:c15="http://schemas.microsoft.com/office/drawing/2012/chart" uri="{CE6537A1-D6FC-4f65-9D91-7224C49458BB}">
                  <c15:layout/>
                </c:ext>
              </c:extLst>
            </c:dLbl>
            <c:dLbl>
              <c:idx val="4"/>
              <c:layout>
                <c:manualLayout>
                  <c:x val="1.2965964343598054E-2"/>
                  <c:y val="-3.3579583613163197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6-9B8B-4F9D-8790-D519378EFAA7}"/>
                </c:ext>
                <c:ext xmlns:c15="http://schemas.microsoft.com/office/drawing/2012/chart" uri="{CE6537A1-D6FC-4f65-9D91-7224C49458BB}">
                  <c15:layout/>
                </c:ext>
              </c:extLst>
            </c:dLbl>
            <c:dLbl>
              <c:idx val="5"/>
              <c:layout>
                <c:manualLayout>
                  <c:x val="-3.2414910858994542E-3"/>
                  <c:y val="-3.7310648459070221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7-9B8B-4F9D-8790-D519378EFAA7}"/>
                </c:ext>
                <c:ext xmlns:c15="http://schemas.microsoft.com/office/drawing/2012/chart" uri="{CE6537A1-D6FC-4f65-9D91-7224C49458BB}">
                  <c15:layout/>
                </c:ext>
              </c:extLst>
            </c:dLbl>
            <c:dLbl>
              <c:idx val="6"/>
              <c:layout>
                <c:manualLayout>
                  <c:x val="8.1037277147487843E-3"/>
                  <c:y val="-2.6117453921349152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8-9B8B-4F9D-8790-D519378EFAA7}"/>
                </c:ext>
                <c:ext xmlns:c15="http://schemas.microsoft.com/office/drawing/2012/chart" uri="{CE6537A1-D6FC-4f65-9D91-7224C49458BB}">
                  <c15:layout/>
                </c:ext>
              </c:extLst>
            </c:dLbl>
            <c:dLbl>
              <c:idx val="7"/>
              <c:layout>
                <c:manualLayout>
                  <c:x val="9.7244732576985422E-3"/>
                  <c:y val="-3.3579583613163197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9-9B8B-4F9D-8790-D519378EFAA7}"/>
                </c:ext>
                <c:ext xmlns:c15="http://schemas.microsoft.com/office/drawing/2012/chart" uri="{CE6537A1-D6FC-4f65-9D91-7224C49458BB}">
                  <c15:layout/>
                </c:ext>
              </c:extLst>
            </c:dLbl>
            <c:dLbl>
              <c:idx val="9"/>
              <c:layout>
                <c:manualLayout>
                  <c:x val="0"/>
                  <c:y val="-5.2234907842698235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A-9B8B-4F9D-8790-D519378EFAA7}"/>
                </c:ext>
                <c:ext xmlns:c15="http://schemas.microsoft.com/office/drawing/2012/chart" uri="{CE6537A1-D6FC-4f65-9D91-7224C49458BB}">
                  <c15:layout/>
                </c:ext>
              </c:extLst>
            </c:dLbl>
            <c:dLbl>
              <c:idx val="10"/>
              <c:layout>
                <c:manualLayout>
                  <c:x val="0"/>
                  <c:y val="-5.9697037534512415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B-9B8B-4F9D-8790-D519378EFAA7}"/>
                </c:ext>
                <c:ext xmlns:c15="http://schemas.microsoft.com/office/drawing/2012/chart" uri="{CE6537A1-D6FC-4f65-9D91-7224C49458BB}">
                  <c15:layout/>
                </c:ext>
              </c:extLst>
            </c:dLbl>
            <c:spPr>
              <a:noFill/>
              <a:ln>
                <a:noFill/>
              </a:ln>
              <a:effectLst/>
            </c:spPr>
            <c:txPr>
              <a:bodyPr wrap="square" lIns="38100" tIns="19050" rIns="38100" bIns="19050" anchor="ctr">
                <a:spAutoFit/>
              </a:bodyPr>
              <a:lstStyle/>
              <a:p>
                <a:pPr>
                  <a:defRPr sz="900"/>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Sheet1!$A$2:$A$12</c:f>
              <c:strCache>
                <c:ptCount val="11"/>
                <c:pt idx="0">
                  <c:v>Trade</c:v>
                </c:pt>
                <c:pt idx="1">
                  <c:v>Brand 
Building</c:v>
                </c:pt>
                <c:pt idx="2">
                  <c:v>TV</c:v>
                </c:pt>
                <c:pt idx="3">
                  <c:v>Digital Video</c:v>
                </c:pt>
                <c:pt idx="4">
                  <c:v>Digital Display</c:v>
                </c:pt>
                <c:pt idx="5">
                  <c:v>Corporate Promo</c:v>
                </c:pt>
                <c:pt idx="6">
                  <c:v>Social</c:v>
                </c:pt>
                <c:pt idx="7">
                  <c:v>Search</c:v>
                </c:pt>
                <c:pt idx="8">
                  <c:v>Coupon</c:v>
                </c:pt>
                <c:pt idx="9">
                  <c:v>PR</c:v>
                </c:pt>
                <c:pt idx="10">
                  <c:v>POS</c:v>
                </c:pt>
              </c:strCache>
            </c:strRef>
          </c:cat>
          <c:val>
            <c:numRef>
              <c:f>Sheet1!$D$2:$D$12</c:f>
              <c:numCache>
                <c:formatCode>0.00</c:formatCode>
                <c:ptCount val="11"/>
                <c:pt idx="0">
                  <c:v>0.6029902141136454</c:v>
                </c:pt>
                <c:pt idx="1">
                  <c:v>0.38042435966684751</c:v>
                </c:pt>
                <c:pt idx="2">
                  <c:v>0.24169709979799284</c:v>
                </c:pt>
                <c:pt idx="3">
                  <c:v>0.28678385146327612</c:v>
                </c:pt>
                <c:pt idx="4">
                  <c:v>0.31945523075180171</c:v>
                </c:pt>
                <c:pt idx="5">
                  <c:v>0.16213144227515219</c:v>
                </c:pt>
                <c:pt idx="6">
                  <c:v>2.9824275859035279</c:v>
                </c:pt>
                <c:pt idx="7">
                  <c:v>1.1983437088420721</c:v>
                </c:pt>
                <c:pt idx="8">
                  <c:v>0.16853945379175611</c:v>
                </c:pt>
                <c:pt idx="9">
                  <c:v>0.81516970354959306</c:v>
                </c:pt>
                <c:pt idx="10">
                  <c:v>1.2502368745114287</c:v>
                </c:pt>
              </c:numCache>
            </c:numRef>
          </c:val>
          <c:extLst xmlns:c16r2="http://schemas.microsoft.com/office/drawing/2015/06/chart">
            <c:ext xmlns:c16="http://schemas.microsoft.com/office/drawing/2014/chart" uri="{C3380CC4-5D6E-409C-BE32-E72D297353CC}">
              <c16:uniqueId val="{0000000C-9B8B-4F9D-8790-D519378EFAA7}"/>
            </c:ext>
          </c:extLst>
        </c:ser>
        <c:dLbls>
          <c:showLegendKey val="0"/>
          <c:showVal val="0"/>
          <c:showCatName val="0"/>
          <c:showSerName val="0"/>
          <c:showPercent val="0"/>
          <c:showBubbleSize val="0"/>
        </c:dLbls>
        <c:gapWidth val="75"/>
        <c:overlap val="1"/>
        <c:axId val="572508368"/>
        <c:axId val="572511632"/>
      </c:barChart>
      <c:catAx>
        <c:axId val="572508368"/>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0" vert="horz"/>
          <a:lstStyle/>
          <a:p>
            <a:pPr>
              <a:defRPr/>
            </a:pPr>
            <a:endParaRPr lang="en-US"/>
          </a:p>
        </c:txPr>
        <c:crossAx val="572511632"/>
        <c:crosses val="autoZero"/>
        <c:auto val="1"/>
        <c:lblAlgn val="ctr"/>
        <c:lblOffset val="100"/>
        <c:tickLblSkip val="1"/>
        <c:noMultiLvlLbl val="0"/>
      </c:catAx>
      <c:valAx>
        <c:axId val="572511632"/>
        <c:scaling>
          <c:orientation val="minMax"/>
          <c:max val="6"/>
        </c:scaling>
        <c:delete val="1"/>
        <c:axPos val="l"/>
        <c:numFmt formatCode="#,##0" sourceLinked="0"/>
        <c:majorTickMark val="out"/>
        <c:minorTickMark val="none"/>
        <c:tickLblPos val="nextTo"/>
        <c:crossAx val="572508368"/>
        <c:crosses val="autoZero"/>
        <c:crossBetween val="between"/>
        <c:majorUnit val="2"/>
      </c:valAx>
      <c:spPr>
        <a:noFill/>
        <a:ln>
          <a:noFill/>
        </a:ln>
        <a:effectLst/>
      </c:spPr>
    </c:plotArea>
    <c:legend>
      <c:legendPos val="b"/>
      <c:layout>
        <c:manualLayout>
          <c:xMode val="edge"/>
          <c:yMode val="edge"/>
          <c:x val="9.5178601054122694E-2"/>
          <c:y val="0.23854724673854988"/>
          <c:w val="0.90482139894587732"/>
          <c:h val="6.3664011441148763E-2"/>
        </c:manualLayout>
      </c:layout>
      <c:overlay val="0"/>
    </c:legend>
    <c:plotVisOnly val="1"/>
    <c:dispBlanksAs val="gap"/>
    <c:showDLblsOverMax val="0"/>
  </c:chart>
  <c:spPr>
    <a:noFill/>
    <a:ln>
      <a:noFill/>
    </a:ln>
    <a:effectLst/>
  </c:spPr>
  <c:txPr>
    <a:bodyPr/>
    <a:lstStyle/>
    <a:p>
      <a:pPr>
        <a:defRPr sz="1000">
          <a:solidFill>
            <a:schemeClr val="tx1"/>
          </a:solidFill>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0155057687315819E-2"/>
          <c:y val="5.2895573143331376E-2"/>
          <c:w val="0.97729734142083913"/>
          <c:h val="0.64781010377296044"/>
        </c:manualLayout>
      </c:layout>
      <c:barChart>
        <c:barDir val="col"/>
        <c:grouping val="clustered"/>
        <c:varyColors val="0"/>
        <c:ser>
          <c:idx val="0"/>
          <c:order val="0"/>
          <c:tx>
            <c:strRef>
              <c:f>Sheet1!$B$1</c:f>
              <c:strCache>
                <c:ptCount val="1"/>
                <c:pt idx="0">
                  <c:v>2017</c:v>
                </c:pt>
              </c:strCache>
            </c:strRef>
          </c:tx>
          <c:spPr>
            <a:solidFill>
              <a:srgbClr val="FFC000"/>
            </a:solidFill>
            <a:ln>
              <a:solidFill>
                <a:schemeClr val="bg1"/>
              </a:solidFill>
            </a:ln>
            <a:effectLst/>
          </c:spPr>
          <c:invertIfNegative val="0"/>
          <c:dLbls>
            <c:dLbl>
              <c:idx val="3"/>
              <c:layout>
                <c:manualLayout>
                  <c:x val="-4.566210592913485E-3"/>
                  <c:y val="5.0087653393438517E-3"/>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6DE4-4AE4-B10C-8685231C1D3C}"/>
                </c:ext>
                <c:ext xmlns:c15="http://schemas.microsoft.com/office/drawing/2012/chart" uri="{CE6537A1-D6FC-4f65-9D91-7224C49458BB}">
                  <c15:layout/>
                </c:ext>
              </c:extLst>
            </c:dLbl>
            <c:dLbl>
              <c:idx val="7"/>
              <c:layout>
                <c:manualLayout>
                  <c:x val="-3.0441403952757495E-3"/>
                  <c:y val="5.0087653393438517E-3"/>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5-6DE4-4AE4-B10C-8685231C1D3C}"/>
                </c:ext>
                <c:ext xmlns:c15="http://schemas.microsoft.com/office/drawing/2012/chart" uri="{CE6537A1-D6FC-4f65-9D91-7224C49458BB}">
                  <c15:layout/>
                </c:ext>
              </c:extLst>
            </c:dLbl>
            <c:dLbl>
              <c:idx val="9"/>
              <c:delete val="1"/>
              <c:extLst xmlns:c16r2="http://schemas.microsoft.com/office/drawing/2015/06/chart">
                <c:ext xmlns:c16="http://schemas.microsoft.com/office/drawing/2014/chart" uri="{C3380CC4-5D6E-409C-BE32-E72D297353CC}">
                  <c16:uniqueId val="{00000000-8302-4ED2-99CD-35227D0C8324}"/>
                </c:ext>
                <c:ext xmlns:c15="http://schemas.microsoft.com/office/drawing/2012/chart" uri="{CE6537A1-D6FC-4f65-9D91-7224C49458BB}"/>
              </c:extLst>
            </c:dLbl>
            <c:dLbl>
              <c:idx val="10"/>
              <c:delete val="1"/>
              <c:extLst xmlns:c16r2="http://schemas.microsoft.com/office/drawing/2015/06/chart">
                <c:ext xmlns:c16="http://schemas.microsoft.com/office/drawing/2014/chart" uri="{C3380CC4-5D6E-409C-BE32-E72D297353CC}">
                  <c16:uniqueId val="{00000001-8302-4ED2-99CD-35227D0C8324}"/>
                </c:ext>
                <c:ext xmlns:c15="http://schemas.microsoft.com/office/drawing/2012/chart" uri="{CE6537A1-D6FC-4f65-9D91-7224C49458BB}"/>
              </c:extLst>
            </c:dLbl>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Sheet1!$A$2:$A$13</c:f>
              <c:strCache>
                <c:ptCount val="12"/>
                <c:pt idx="0">
                  <c:v>Trade</c:v>
                </c:pt>
                <c:pt idx="1">
                  <c:v>Brand-Building</c:v>
                </c:pt>
                <c:pt idx="2">
                  <c:v>TV</c:v>
                </c:pt>
                <c:pt idx="3">
                  <c:v>Digital Video</c:v>
                </c:pt>
                <c:pt idx="4">
                  <c:v>Digital Display</c:v>
                </c:pt>
                <c:pt idx="5">
                  <c:v>Corporate Promo</c:v>
                </c:pt>
                <c:pt idx="6">
                  <c:v>Social</c:v>
                </c:pt>
                <c:pt idx="7">
                  <c:v>Search</c:v>
                </c:pt>
                <c:pt idx="8">
                  <c:v>Coupon</c:v>
                </c:pt>
                <c:pt idx="9">
                  <c:v>PR</c:v>
                </c:pt>
                <c:pt idx="10">
                  <c:v>POS</c:v>
                </c:pt>
                <c:pt idx="11">
                  <c:v>Brand-Building incl. NHL</c:v>
                </c:pt>
              </c:strCache>
            </c:strRef>
          </c:cat>
          <c:val>
            <c:numRef>
              <c:f>Sheet1!$B$2:$B$13</c:f>
              <c:numCache>
                <c:formatCode>0.00</c:formatCode>
                <c:ptCount val="12"/>
                <c:pt idx="0">
                  <c:v>0.83045481866299176</c:v>
                </c:pt>
                <c:pt idx="1">
                  <c:v>0.84041816515604806</c:v>
                </c:pt>
                <c:pt idx="2">
                  <c:v>1.1564347608797525</c:v>
                </c:pt>
                <c:pt idx="3">
                  <c:v>0.32732244882979328</c:v>
                </c:pt>
                <c:pt idx="4">
                  <c:v>0.75696992608389335</c:v>
                </c:pt>
                <c:pt idx="5">
                  <c:v>0.42734399620257407</c:v>
                </c:pt>
                <c:pt idx="6">
                  <c:v>5.3762217237114989</c:v>
                </c:pt>
                <c:pt idx="7">
                  <c:v>2.8034576677373013</c:v>
                </c:pt>
                <c:pt idx="8">
                  <c:v>0.45303671620733132</c:v>
                </c:pt>
                <c:pt idx="9">
                  <c:v>0</c:v>
                </c:pt>
                <c:pt idx="10">
                  <c:v>0</c:v>
                </c:pt>
                <c:pt idx="11">
                  <c:v>0.84041816515604806</c:v>
                </c:pt>
              </c:numCache>
            </c:numRef>
          </c:val>
          <c:extLst xmlns:c16r2="http://schemas.microsoft.com/office/drawing/2015/06/chart">
            <c:ext xmlns:c16="http://schemas.microsoft.com/office/drawing/2014/chart" uri="{C3380CC4-5D6E-409C-BE32-E72D297353CC}">
              <c16:uniqueId val="{00000002-8302-4ED2-99CD-35227D0C8324}"/>
            </c:ext>
          </c:extLst>
        </c:ser>
        <c:ser>
          <c:idx val="1"/>
          <c:order val="1"/>
          <c:tx>
            <c:strRef>
              <c:f>Sheet1!$C$1</c:f>
              <c:strCache>
                <c:ptCount val="1"/>
                <c:pt idx="0">
                  <c:v>2018</c:v>
                </c:pt>
              </c:strCache>
            </c:strRef>
          </c:tx>
          <c:spPr>
            <a:solidFill>
              <a:schemeClr val="accent2"/>
            </a:solidFill>
            <a:ln>
              <a:solidFill>
                <a:schemeClr val="bg1"/>
              </a:solidFill>
            </a:ln>
            <a:effectLst/>
          </c:spPr>
          <c:invertIfNegative val="0"/>
          <c:dLbls>
            <c:dLbl>
              <c:idx val="0"/>
              <c:layout>
                <c:manualLayout>
                  <c:x val="4.5662105929134573E-3"/>
                  <c:y val="1.0017530678687658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B-6DE4-4AE4-B10C-8685231C1D3C}"/>
                </c:ext>
                <c:ext xmlns:c15="http://schemas.microsoft.com/office/drawing/2012/chart" uri="{CE6537A1-D6FC-4f65-9D91-7224C49458BB}">
                  <c15:layout/>
                </c:ext>
              </c:extLst>
            </c:dLbl>
            <c:dLbl>
              <c:idx val="1"/>
              <c:layout>
                <c:manualLayout>
                  <c:x val="6.0882807905512761E-3"/>
                  <c:y val="1.0017530678687658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C-6DE4-4AE4-B10C-8685231C1D3C}"/>
                </c:ext>
                <c:ext xmlns:c15="http://schemas.microsoft.com/office/drawing/2012/chart" uri="{CE6537A1-D6FC-4f65-9D91-7224C49458BB}">
                  <c15:layout/>
                </c:ext>
              </c:extLst>
            </c:dLbl>
            <c:dLbl>
              <c:idx val="2"/>
              <c:layout>
                <c:manualLayout>
                  <c:x val="9.1324211858269146E-3"/>
                  <c:y val="0"/>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D-6DE4-4AE4-B10C-8685231C1D3C}"/>
                </c:ext>
                <c:ext xmlns:c15="http://schemas.microsoft.com/office/drawing/2012/chart" uri="{CE6537A1-D6FC-4f65-9D91-7224C49458BB}">
                  <c15:layout/>
                </c:ext>
              </c:extLst>
            </c:dLbl>
            <c:dLbl>
              <c:idx val="4"/>
              <c:layout>
                <c:manualLayout>
                  <c:x val="9.1324211858269146E-3"/>
                  <c:y val="1.0017530678687703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F-6DE4-4AE4-B10C-8685231C1D3C}"/>
                </c:ext>
                <c:ext xmlns:c15="http://schemas.microsoft.com/office/drawing/2012/chart" uri="{CE6537A1-D6FC-4f65-9D91-7224C49458BB}">
                  <c15:layout/>
                </c:ext>
              </c:extLst>
            </c:dLbl>
            <c:dLbl>
              <c:idx val="5"/>
              <c:layout>
                <c:manualLayout>
                  <c:x val="4.5662105929134573E-3"/>
                  <c:y val="5.0087653393437598E-3"/>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0-6DE4-4AE4-B10C-8685231C1D3C}"/>
                </c:ext>
                <c:ext xmlns:c15="http://schemas.microsoft.com/office/drawing/2012/chart" uri="{CE6537A1-D6FC-4f65-9D91-7224C49458BB}">
                  <c15:layout/>
                </c:ext>
              </c:extLst>
            </c:dLbl>
            <c:dLbl>
              <c:idx val="7"/>
              <c:layout>
                <c:manualLayout>
                  <c:x val="4.5662105929133454E-3"/>
                  <c:y val="0"/>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2-6DE4-4AE4-B10C-8685231C1D3C}"/>
                </c:ext>
                <c:ext xmlns:c15="http://schemas.microsoft.com/office/drawing/2012/chart" uri="{CE6537A1-D6FC-4f65-9D91-7224C49458BB}">
                  <c15:layout/>
                </c:ext>
              </c:extLst>
            </c:dLbl>
            <c:dLbl>
              <c:idx val="8"/>
              <c:layout>
                <c:manualLayout>
                  <c:x val="6.0882807905512761E-3"/>
                  <c:y val="1.5026296018031555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8-6DE4-4AE4-B10C-8685231C1D3C}"/>
                </c:ext>
                <c:ext xmlns:c15="http://schemas.microsoft.com/office/drawing/2012/chart" uri="{CE6537A1-D6FC-4f65-9D91-7224C49458BB}">
                  <c15:layout/>
                </c:ext>
              </c:extLst>
            </c:dLbl>
            <c:dLbl>
              <c:idx val="9"/>
              <c:layout>
                <c:manualLayout>
                  <c:x val="9.1324211858269146E-3"/>
                  <c:y val="0"/>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3-6DE4-4AE4-B10C-8685231C1D3C}"/>
                </c:ext>
                <c:ext xmlns:c15="http://schemas.microsoft.com/office/drawing/2012/chart" uri="{CE6537A1-D6FC-4f65-9D91-7224C49458BB}">
                  <c15:layout/>
                </c:ext>
              </c:extLst>
            </c:dLbl>
            <c:dLbl>
              <c:idx val="10"/>
              <c:layout>
                <c:manualLayout>
                  <c:x val="7.6103509881890949E-3"/>
                  <c:y val="5.0087653393437598E-3"/>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4-6DE4-4AE4-B10C-8685231C1D3C}"/>
                </c:ext>
                <c:ext xmlns:c15="http://schemas.microsoft.com/office/drawing/2012/chart" uri="{CE6537A1-D6FC-4f65-9D91-7224C49458BB}">
                  <c15:layout/>
                </c:ext>
              </c:extLst>
            </c:dLbl>
            <c:dLbl>
              <c:idx val="11"/>
              <c:layout>
                <c:manualLayout>
                  <c:x val="1.1885330014618339E-16"/>
                  <c:y val="-7.835236176404739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0-73C3-4D21-AEFE-CDED166A0D6A}"/>
                </c:ext>
                <c:ext xmlns:c15="http://schemas.microsoft.com/office/drawing/2012/chart" uri="{CE6537A1-D6FC-4f65-9D91-7224C49458BB}">
                  <c15:layout/>
                </c:ext>
              </c:extLst>
            </c:dLbl>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Sheet1!$A$2:$A$13</c:f>
              <c:strCache>
                <c:ptCount val="12"/>
                <c:pt idx="0">
                  <c:v>Trade</c:v>
                </c:pt>
                <c:pt idx="1">
                  <c:v>Brand-Building</c:v>
                </c:pt>
                <c:pt idx="2">
                  <c:v>TV</c:v>
                </c:pt>
                <c:pt idx="3">
                  <c:v>Digital Video</c:v>
                </c:pt>
                <c:pt idx="4">
                  <c:v>Digital Display</c:v>
                </c:pt>
                <c:pt idx="5">
                  <c:v>Corporate Promo</c:v>
                </c:pt>
                <c:pt idx="6">
                  <c:v>Social</c:v>
                </c:pt>
                <c:pt idx="7">
                  <c:v>Search</c:v>
                </c:pt>
                <c:pt idx="8">
                  <c:v>Coupon</c:v>
                </c:pt>
                <c:pt idx="9">
                  <c:v>PR</c:v>
                </c:pt>
                <c:pt idx="10">
                  <c:v>POS</c:v>
                </c:pt>
                <c:pt idx="11">
                  <c:v>Brand-Building incl. NHL</c:v>
                </c:pt>
              </c:strCache>
            </c:strRef>
          </c:cat>
          <c:val>
            <c:numRef>
              <c:f>Sheet1!$C$2:$C$13</c:f>
              <c:numCache>
                <c:formatCode>0.00</c:formatCode>
                <c:ptCount val="12"/>
                <c:pt idx="0">
                  <c:v>0.88032006906278493</c:v>
                </c:pt>
                <c:pt idx="1">
                  <c:v>1.0002307391779206</c:v>
                </c:pt>
                <c:pt idx="2">
                  <c:v>0.63548209425868107</c:v>
                </c:pt>
                <c:pt idx="3">
                  <c:v>0.75402643507006073</c:v>
                </c:pt>
                <c:pt idx="4">
                  <c:v>0.83992765833647398</c:v>
                </c:pt>
                <c:pt idx="5">
                  <c:v>0.42628409098953457</c:v>
                </c:pt>
                <c:pt idx="6">
                  <c:v>7.8415476637861419</c:v>
                </c:pt>
                <c:pt idx="7">
                  <c:v>3.1507451697730269</c:v>
                </c:pt>
                <c:pt idx="8">
                  <c:v>0.44313235512679006</c:v>
                </c:pt>
                <c:pt idx="9">
                  <c:v>2.1432849248951791</c:v>
                </c:pt>
                <c:pt idx="10">
                  <c:v>3.2871852744529639</c:v>
                </c:pt>
                <c:pt idx="11">
                  <c:v>0.87</c:v>
                </c:pt>
              </c:numCache>
            </c:numRef>
          </c:val>
          <c:extLst xmlns:c16r2="http://schemas.microsoft.com/office/drawing/2015/06/chart">
            <c:ext xmlns:c16="http://schemas.microsoft.com/office/drawing/2014/chart" uri="{C3380CC4-5D6E-409C-BE32-E72D297353CC}">
              <c16:uniqueId val="{00000003-8302-4ED2-99CD-35227D0C8324}"/>
            </c:ext>
          </c:extLst>
        </c:ser>
        <c:dLbls>
          <c:showLegendKey val="0"/>
          <c:showVal val="0"/>
          <c:showCatName val="0"/>
          <c:showSerName val="0"/>
          <c:showPercent val="0"/>
          <c:showBubbleSize val="0"/>
        </c:dLbls>
        <c:gapWidth val="75"/>
        <c:overlap val="1"/>
        <c:axId val="572502384"/>
        <c:axId val="572506192"/>
      </c:barChart>
      <c:catAx>
        <c:axId val="572502384"/>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0" vert="horz"/>
          <a:lstStyle/>
          <a:p>
            <a:pPr>
              <a:defRPr/>
            </a:pPr>
            <a:endParaRPr lang="en-US"/>
          </a:p>
        </c:txPr>
        <c:crossAx val="572506192"/>
        <c:crosses val="autoZero"/>
        <c:auto val="1"/>
        <c:lblAlgn val="ctr"/>
        <c:lblOffset val="100"/>
        <c:tickLblSkip val="1"/>
        <c:noMultiLvlLbl val="0"/>
      </c:catAx>
      <c:valAx>
        <c:axId val="572506192"/>
        <c:scaling>
          <c:orientation val="minMax"/>
          <c:max val="12"/>
        </c:scaling>
        <c:delete val="1"/>
        <c:axPos val="l"/>
        <c:numFmt formatCode="#,##0" sourceLinked="0"/>
        <c:majorTickMark val="out"/>
        <c:minorTickMark val="none"/>
        <c:tickLblPos val="nextTo"/>
        <c:crossAx val="572502384"/>
        <c:crosses val="autoZero"/>
        <c:crossBetween val="between"/>
        <c:majorUnit val="2"/>
      </c:valAx>
      <c:spPr>
        <a:noFill/>
        <a:ln>
          <a:noFill/>
        </a:ln>
        <a:effectLst/>
      </c:spPr>
    </c:plotArea>
    <c:legend>
      <c:legendPos val="b"/>
      <c:layout>
        <c:manualLayout>
          <c:xMode val="edge"/>
          <c:yMode val="edge"/>
          <c:x val="0.85044605645394322"/>
          <c:y val="0.29451310834359556"/>
          <c:w val="0.12563036792200002"/>
          <c:h val="6.3664011441148763E-2"/>
        </c:manualLayout>
      </c:layout>
      <c:overlay val="0"/>
    </c:legend>
    <c:plotVisOnly val="1"/>
    <c:dispBlanksAs val="gap"/>
    <c:showDLblsOverMax val="0"/>
  </c:chart>
  <c:spPr>
    <a:noFill/>
    <a:ln>
      <a:noFill/>
    </a:ln>
    <a:effectLst/>
  </c:spPr>
  <c:txPr>
    <a:bodyPr/>
    <a:lstStyle/>
    <a:p>
      <a:pPr>
        <a:defRPr sz="1000">
          <a:solidFill>
            <a:schemeClr val="tx1"/>
          </a:solidFill>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0598760771341935E-2"/>
          <c:y val="0.11634698778681708"/>
          <c:w val="0.80023792699510388"/>
          <c:h val="0.40620609664455842"/>
        </c:manualLayout>
      </c:layout>
      <c:barChart>
        <c:barDir val="col"/>
        <c:grouping val="stacked"/>
        <c:varyColors val="0"/>
        <c:ser>
          <c:idx val="1"/>
          <c:order val="1"/>
          <c:tx>
            <c:strRef>
              <c:f>Sheet1!$C$1</c:f>
              <c:strCache>
                <c:ptCount val="1"/>
                <c:pt idx="0">
                  <c:v>GRRR to GRRREAT</c:v>
                </c:pt>
              </c:strCache>
            </c:strRef>
          </c:tx>
          <c:spPr>
            <a:solidFill>
              <a:schemeClr val="accent2"/>
            </a:solidFill>
            <a:ln>
              <a:solidFill>
                <a:schemeClr val="accent4"/>
              </a:solidFill>
            </a:ln>
            <a:effectLst/>
          </c:spPr>
          <c:invertIfNegative val="0"/>
          <c:cat>
            <c:numRef>
              <c:f>Sheet1!$A$2:$A$105</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Sheet1!$C$2:$C$105</c:f>
              <c:numCache>
                <c:formatCode>0</c:formatCode>
                <c:ptCount val="10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16.772273172709077</c:v>
                </c:pt>
                <c:pt idx="40">
                  <c:v>17.390605824237522</c:v>
                </c:pt>
                <c:pt idx="41">
                  <c:v>12.289361449127849</c:v>
                </c:pt>
                <c:pt idx="42">
                  <c:v>2.9370800947601148</c:v>
                </c:pt>
                <c:pt idx="43">
                  <c:v>20.48226908187975</c:v>
                </c:pt>
                <c:pt idx="44">
                  <c:v>21.950809129259806</c:v>
                </c:pt>
                <c:pt idx="45">
                  <c:v>18.163521638648078</c:v>
                </c:pt>
                <c:pt idx="46">
                  <c:v>5.3331191194328404</c:v>
                </c:pt>
                <c:pt idx="47">
                  <c:v>23.187474432316698</c:v>
                </c:pt>
                <c:pt idx="48">
                  <c:v>15.381024706770075</c:v>
                </c:pt>
                <c:pt idx="49">
                  <c:v>27.902260900221094</c:v>
                </c:pt>
                <c:pt idx="50">
                  <c:v>46.297657283192336</c:v>
                </c:pt>
                <c:pt idx="51">
                  <c:v>0</c:v>
                </c:pt>
                <c:pt idx="52">
                  <c:v>0</c:v>
                </c:pt>
                <c:pt idx="53">
                  <c:v>0</c:v>
                </c:pt>
                <c:pt idx="54">
                  <c:v>0</c:v>
                </c:pt>
                <c:pt idx="55">
                  <c:v>0</c:v>
                </c:pt>
                <c:pt idx="56">
                  <c:v>0</c:v>
                </c:pt>
                <c:pt idx="57">
                  <c:v>0</c:v>
                </c:pt>
                <c:pt idx="58">
                  <c:v>40.768188146444679</c:v>
                </c:pt>
                <c:pt idx="59">
                  <c:v>40.690829155654455</c:v>
                </c:pt>
                <c:pt idx="60">
                  <c:v>0</c:v>
                </c:pt>
                <c:pt idx="61">
                  <c:v>51.985241811026228</c:v>
                </c:pt>
                <c:pt idx="62">
                  <c:v>0</c:v>
                </c:pt>
                <c:pt idx="63">
                  <c:v>55.775832359746886</c:v>
                </c:pt>
                <c:pt idx="64">
                  <c:v>0</c:v>
                </c:pt>
                <c:pt idx="65">
                  <c:v>84.398658952127391</c:v>
                </c:pt>
                <c:pt idx="66">
                  <c:v>68.540065840132783</c:v>
                </c:pt>
                <c:pt idx="67">
                  <c:v>64.285321346670813</c:v>
                </c:pt>
                <c:pt idx="68">
                  <c:v>20.809568522568533</c:v>
                </c:pt>
                <c:pt idx="69">
                  <c:v>55.234319424215371</c:v>
                </c:pt>
                <c:pt idx="70">
                  <c:v>30.55680136213595</c:v>
                </c:pt>
                <c:pt idx="71">
                  <c:v>21.583158430470707</c:v>
                </c:pt>
                <c:pt idx="72">
                  <c:v>0</c:v>
                </c:pt>
                <c:pt idx="73">
                  <c:v>14.001977333029386</c:v>
                </c:pt>
                <c:pt idx="74">
                  <c:v>11.526489627742421</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65.755142171684952</c:v>
                </c:pt>
                <c:pt idx="103">
                  <c:v>65.755142171684952</c:v>
                </c:pt>
              </c:numCache>
            </c:numRef>
          </c:val>
          <c:extLst xmlns:c16r2="http://schemas.microsoft.com/office/drawing/2015/06/chart">
            <c:ext xmlns:c16="http://schemas.microsoft.com/office/drawing/2014/chart" uri="{C3380CC4-5D6E-409C-BE32-E72D297353CC}">
              <c16:uniqueId val="{00000000-6AC6-4C64-865F-72DD316CA6AA}"/>
            </c:ext>
          </c:extLst>
        </c:ser>
        <c:ser>
          <c:idx val="2"/>
          <c:order val="2"/>
          <c:tx>
            <c:strRef>
              <c:f>Sheet1!$D$1</c:f>
              <c:strCache>
                <c:ptCount val="1"/>
                <c:pt idx="0">
                  <c:v>Kids - Ball Hockey</c:v>
                </c:pt>
              </c:strCache>
            </c:strRef>
          </c:tx>
          <c:spPr>
            <a:solidFill>
              <a:schemeClr val="accent5"/>
            </a:solidFill>
            <a:ln>
              <a:solidFill>
                <a:schemeClr val="accent5"/>
              </a:solidFill>
            </a:ln>
            <a:effectLst/>
          </c:spPr>
          <c:invertIfNegative val="0"/>
          <c:cat>
            <c:numRef>
              <c:f>Sheet1!$A$2:$A$105</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Sheet1!$D$2:$D$105</c:f>
              <c:numCache>
                <c:formatCode>0</c:formatCode>
                <c:ptCount val="104"/>
                <c:pt idx="0">
                  <c:v>0</c:v>
                </c:pt>
                <c:pt idx="1">
                  <c:v>0</c:v>
                </c:pt>
                <c:pt idx="2">
                  <c:v>31.225798902186483</c:v>
                </c:pt>
                <c:pt idx="3">
                  <c:v>29.989133599129591</c:v>
                </c:pt>
                <c:pt idx="4">
                  <c:v>37.33183383602988</c:v>
                </c:pt>
                <c:pt idx="5">
                  <c:v>0</c:v>
                </c:pt>
                <c:pt idx="6">
                  <c:v>21.409768059172418</c:v>
                </c:pt>
                <c:pt idx="7">
                  <c:v>0</c:v>
                </c:pt>
                <c:pt idx="8">
                  <c:v>24.887889224019922</c:v>
                </c:pt>
                <c:pt idx="9">
                  <c:v>0</c:v>
                </c:pt>
                <c:pt idx="10">
                  <c:v>41.505579233846888</c:v>
                </c:pt>
                <c:pt idx="11">
                  <c:v>0</c:v>
                </c:pt>
                <c:pt idx="12">
                  <c:v>27.97955248166215</c:v>
                </c:pt>
                <c:pt idx="13">
                  <c:v>0</c:v>
                </c:pt>
                <c:pt idx="14">
                  <c:v>24.192264991050422</c:v>
                </c:pt>
                <c:pt idx="15">
                  <c:v>0</c:v>
                </c:pt>
                <c:pt idx="16">
                  <c:v>35.476835881444543</c:v>
                </c:pt>
                <c:pt idx="17">
                  <c:v>0</c:v>
                </c:pt>
                <c:pt idx="18">
                  <c:v>44.51995091004806</c:v>
                </c:pt>
                <c:pt idx="19">
                  <c:v>0</c:v>
                </c:pt>
                <c:pt idx="20">
                  <c:v>32.462464205243379</c:v>
                </c:pt>
                <c:pt idx="21">
                  <c:v>0</c:v>
                </c:pt>
                <c:pt idx="22">
                  <c:v>38.877665464850992</c:v>
                </c:pt>
                <c:pt idx="23">
                  <c:v>0</c:v>
                </c:pt>
                <c:pt idx="24">
                  <c:v>41.814745559611112</c:v>
                </c:pt>
                <c:pt idx="25">
                  <c:v>0</c:v>
                </c:pt>
                <c:pt idx="26">
                  <c:v>0</c:v>
                </c:pt>
                <c:pt idx="27">
                  <c:v>0</c:v>
                </c:pt>
                <c:pt idx="28">
                  <c:v>0</c:v>
                </c:pt>
                <c:pt idx="29">
                  <c:v>42.123911885375335</c:v>
                </c:pt>
                <c:pt idx="30">
                  <c:v>49.389320540834561</c:v>
                </c:pt>
                <c:pt idx="31">
                  <c:v>31.612256809391763</c:v>
                </c:pt>
                <c:pt idx="32">
                  <c:v>0</c:v>
                </c:pt>
                <c:pt idx="33">
                  <c:v>30.066425180570651</c:v>
                </c:pt>
                <c:pt idx="34">
                  <c:v>0</c:v>
                </c:pt>
                <c:pt idx="35">
                  <c:v>24.501431316814642</c:v>
                </c:pt>
                <c:pt idx="36">
                  <c:v>0</c:v>
                </c:pt>
                <c:pt idx="37">
                  <c:v>21.17789331484925</c:v>
                </c:pt>
                <c:pt idx="38">
                  <c:v>0</c:v>
                </c:pt>
                <c:pt idx="39">
                  <c:v>22.95559968799353</c:v>
                </c:pt>
                <c:pt idx="40">
                  <c:v>0</c:v>
                </c:pt>
                <c:pt idx="41">
                  <c:v>30.452883087775927</c:v>
                </c:pt>
                <c:pt idx="42">
                  <c:v>0</c:v>
                </c:pt>
                <c:pt idx="43">
                  <c:v>41.58287081528794</c:v>
                </c:pt>
                <c:pt idx="44">
                  <c:v>0</c:v>
                </c:pt>
                <c:pt idx="45">
                  <c:v>29.757258854806427</c:v>
                </c:pt>
                <c:pt idx="46">
                  <c:v>0</c:v>
                </c:pt>
                <c:pt idx="47">
                  <c:v>39.186831790615223</c:v>
                </c:pt>
                <c:pt idx="48">
                  <c:v>0</c:v>
                </c:pt>
                <c:pt idx="49">
                  <c:v>27.129345085810538</c:v>
                </c:pt>
                <c:pt idx="50">
                  <c:v>0</c:v>
                </c:pt>
                <c:pt idx="51">
                  <c:v>43.978909839960664</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numCache>
            </c:numRef>
          </c:val>
          <c:extLst xmlns:c16r2="http://schemas.microsoft.com/office/drawing/2015/06/chart">
            <c:ext xmlns:c16="http://schemas.microsoft.com/office/drawing/2014/chart" uri="{C3380CC4-5D6E-409C-BE32-E72D297353CC}">
              <c16:uniqueId val="{00000001-6AC6-4C64-865F-72DD316CA6AA}"/>
            </c:ext>
          </c:extLst>
        </c:ser>
        <c:ser>
          <c:idx val="3"/>
          <c:order val="3"/>
          <c:tx>
            <c:strRef>
              <c:f>Sheet1!$E$1</c:f>
              <c:strCache>
                <c:ptCount val="1"/>
                <c:pt idx="0">
                  <c:v>Kids Spoon</c:v>
                </c:pt>
              </c:strCache>
            </c:strRef>
          </c:tx>
          <c:spPr>
            <a:solidFill>
              <a:schemeClr val="accent1"/>
            </a:solidFill>
            <a:ln>
              <a:solidFill>
                <a:schemeClr val="accent1"/>
              </a:solidFill>
            </a:ln>
            <a:effectLst/>
          </c:spPr>
          <c:invertIfNegative val="0"/>
          <c:cat>
            <c:numRef>
              <c:f>Sheet1!$A$2:$A$105</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Sheet1!$E$2:$E$105</c:f>
              <c:numCache>
                <c:formatCode>0</c:formatCode>
                <c:ptCount val="104"/>
                <c:pt idx="0">
                  <c:v>0</c:v>
                </c:pt>
                <c:pt idx="1">
                  <c:v>0</c:v>
                </c:pt>
                <c:pt idx="2">
                  <c:v>0</c:v>
                </c:pt>
                <c:pt idx="3">
                  <c:v>0</c:v>
                </c:pt>
                <c:pt idx="4">
                  <c:v>0</c:v>
                </c:pt>
                <c:pt idx="5">
                  <c:v>0</c:v>
                </c:pt>
                <c:pt idx="6">
                  <c:v>0</c:v>
                </c:pt>
                <c:pt idx="7">
                  <c:v>0</c:v>
                </c:pt>
                <c:pt idx="8">
                  <c:v>0</c:v>
                </c:pt>
                <c:pt idx="9">
                  <c:v>30.916632576422263</c:v>
                </c:pt>
                <c:pt idx="10">
                  <c:v>30.916632576422263</c:v>
                </c:pt>
                <c:pt idx="11">
                  <c:v>30.916632576422263</c:v>
                </c:pt>
                <c:pt idx="12">
                  <c:v>30.916632576422263</c:v>
                </c:pt>
                <c:pt idx="13">
                  <c:v>30.916632576422263</c:v>
                </c:pt>
                <c:pt idx="14">
                  <c:v>25.763860480351887</c:v>
                </c:pt>
                <c:pt idx="15">
                  <c:v>25.763860480351887</c:v>
                </c:pt>
                <c:pt idx="16">
                  <c:v>25.763860480351887</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numCache>
            </c:numRef>
          </c:val>
          <c:extLst xmlns:c16r2="http://schemas.microsoft.com/office/drawing/2015/06/chart">
            <c:ext xmlns:c16="http://schemas.microsoft.com/office/drawing/2014/chart" uri="{C3380CC4-5D6E-409C-BE32-E72D297353CC}">
              <c16:uniqueId val="{00000002-6AC6-4C64-865F-72DD316CA6AA}"/>
            </c:ext>
          </c:extLst>
        </c:ser>
        <c:dLbls>
          <c:showLegendKey val="0"/>
          <c:showVal val="0"/>
          <c:showCatName val="0"/>
          <c:showSerName val="0"/>
          <c:showPercent val="0"/>
          <c:showBubbleSize val="0"/>
        </c:dLbls>
        <c:gapWidth val="150"/>
        <c:overlap val="100"/>
        <c:axId val="572513264"/>
        <c:axId val="572498032"/>
      </c:barChart>
      <c:lineChart>
        <c:grouping val="standard"/>
        <c:varyColors val="0"/>
        <c:ser>
          <c:idx val="0"/>
          <c:order val="0"/>
          <c:tx>
            <c:strRef>
              <c:f>Sheet1!$B$1</c:f>
              <c:strCache>
                <c:ptCount val="1"/>
                <c:pt idx="0">
                  <c:v>Sales</c:v>
                </c:pt>
              </c:strCache>
            </c:strRef>
          </c:tx>
          <c:spPr>
            <a:ln w="28575" cap="rnd">
              <a:solidFill>
                <a:schemeClr val="tx1"/>
              </a:solidFill>
              <a:round/>
            </a:ln>
            <a:effectLst/>
          </c:spPr>
          <c:marker>
            <c:symbol val="none"/>
          </c:marker>
          <c:cat>
            <c:numRef>
              <c:f>Sheet1!$A$2:$A$105</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Sheet1!$B$2:$B$105</c:f>
              <c:numCache>
                <c:formatCode>General</c:formatCode>
                <c:ptCount val="104"/>
                <c:pt idx="0">
                  <c:v>65963</c:v>
                </c:pt>
                <c:pt idx="1">
                  <c:v>72657</c:v>
                </c:pt>
                <c:pt idx="2">
                  <c:v>68523</c:v>
                </c:pt>
                <c:pt idx="3">
                  <c:v>74972</c:v>
                </c:pt>
                <c:pt idx="4">
                  <c:v>77005</c:v>
                </c:pt>
                <c:pt idx="5">
                  <c:v>67316</c:v>
                </c:pt>
                <c:pt idx="6">
                  <c:v>72220</c:v>
                </c:pt>
                <c:pt idx="7">
                  <c:v>80653</c:v>
                </c:pt>
                <c:pt idx="8">
                  <c:v>76610</c:v>
                </c:pt>
                <c:pt idx="9">
                  <c:v>71652</c:v>
                </c:pt>
                <c:pt idx="10">
                  <c:v>77350</c:v>
                </c:pt>
                <c:pt idx="11">
                  <c:v>85051</c:v>
                </c:pt>
                <c:pt idx="12">
                  <c:v>77278</c:v>
                </c:pt>
                <c:pt idx="13">
                  <c:v>77846</c:v>
                </c:pt>
                <c:pt idx="14">
                  <c:v>87387</c:v>
                </c:pt>
                <c:pt idx="15">
                  <c:v>69523</c:v>
                </c:pt>
                <c:pt idx="16">
                  <c:v>81687</c:v>
                </c:pt>
                <c:pt idx="17">
                  <c:v>86306</c:v>
                </c:pt>
                <c:pt idx="18">
                  <c:v>72829</c:v>
                </c:pt>
                <c:pt idx="19">
                  <c:v>63997</c:v>
                </c:pt>
                <c:pt idx="20">
                  <c:v>68780</c:v>
                </c:pt>
                <c:pt idx="21">
                  <c:v>79420</c:v>
                </c:pt>
                <c:pt idx="22">
                  <c:v>77137</c:v>
                </c:pt>
                <c:pt idx="23">
                  <c:v>82873</c:v>
                </c:pt>
                <c:pt idx="24">
                  <c:v>77112</c:v>
                </c:pt>
                <c:pt idx="25">
                  <c:v>79493</c:v>
                </c:pt>
                <c:pt idx="26">
                  <c:v>75167</c:v>
                </c:pt>
                <c:pt idx="27">
                  <c:v>79246</c:v>
                </c:pt>
                <c:pt idx="28">
                  <c:v>89307</c:v>
                </c:pt>
                <c:pt idx="29">
                  <c:v>78646</c:v>
                </c:pt>
                <c:pt idx="30">
                  <c:v>80629</c:v>
                </c:pt>
                <c:pt idx="31">
                  <c:v>71287</c:v>
                </c:pt>
                <c:pt idx="32">
                  <c:v>86550</c:v>
                </c:pt>
                <c:pt idx="33">
                  <c:v>103370</c:v>
                </c:pt>
                <c:pt idx="34">
                  <c:v>121259</c:v>
                </c:pt>
                <c:pt idx="35">
                  <c:v>98084</c:v>
                </c:pt>
                <c:pt idx="36">
                  <c:v>74408</c:v>
                </c:pt>
                <c:pt idx="37">
                  <c:v>80955</c:v>
                </c:pt>
                <c:pt idx="38">
                  <c:v>78675</c:v>
                </c:pt>
                <c:pt idx="39">
                  <c:v>81780</c:v>
                </c:pt>
                <c:pt idx="40">
                  <c:v>72674</c:v>
                </c:pt>
                <c:pt idx="41">
                  <c:v>83973</c:v>
                </c:pt>
                <c:pt idx="42">
                  <c:v>80004</c:v>
                </c:pt>
                <c:pt idx="43">
                  <c:v>84332</c:v>
                </c:pt>
                <c:pt idx="44">
                  <c:v>85102</c:v>
                </c:pt>
                <c:pt idx="45">
                  <c:v>74400</c:v>
                </c:pt>
                <c:pt idx="46">
                  <c:v>78432</c:v>
                </c:pt>
                <c:pt idx="47">
                  <c:v>91505</c:v>
                </c:pt>
                <c:pt idx="48">
                  <c:v>85031</c:v>
                </c:pt>
                <c:pt idx="49">
                  <c:v>77355</c:v>
                </c:pt>
                <c:pt idx="50">
                  <c:v>82321</c:v>
                </c:pt>
                <c:pt idx="51">
                  <c:v>59440</c:v>
                </c:pt>
                <c:pt idx="52">
                  <c:v>75425</c:v>
                </c:pt>
                <c:pt idx="53">
                  <c:v>86517</c:v>
                </c:pt>
                <c:pt idx="54">
                  <c:v>79412</c:v>
                </c:pt>
                <c:pt idx="55">
                  <c:v>82023</c:v>
                </c:pt>
                <c:pt idx="56">
                  <c:v>80801</c:v>
                </c:pt>
                <c:pt idx="57">
                  <c:v>81120</c:v>
                </c:pt>
                <c:pt idx="58">
                  <c:v>81363</c:v>
                </c:pt>
                <c:pt idx="59">
                  <c:v>75740</c:v>
                </c:pt>
                <c:pt idx="60">
                  <c:v>87882</c:v>
                </c:pt>
                <c:pt idx="61">
                  <c:v>88151</c:v>
                </c:pt>
                <c:pt idx="62">
                  <c:v>83096</c:v>
                </c:pt>
                <c:pt idx="63">
                  <c:v>92473</c:v>
                </c:pt>
                <c:pt idx="64">
                  <c:v>88101</c:v>
                </c:pt>
                <c:pt idx="65">
                  <c:v>78254</c:v>
                </c:pt>
                <c:pt idx="66">
                  <c:v>77096</c:v>
                </c:pt>
                <c:pt idx="67">
                  <c:v>91885</c:v>
                </c:pt>
                <c:pt idx="68">
                  <c:v>86156</c:v>
                </c:pt>
                <c:pt idx="69">
                  <c:v>86375</c:v>
                </c:pt>
                <c:pt idx="70">
                  <c:v>71737</c:v>
                </c:pt>
                <c:pt idx="71">
                  <c:v>80645</c:v>
                </c:pt>
                <c:pt idx="72">
                  <c:v>85152</c:v>
                </c:pt>
                <c:pt idx="73">
                  <c:v>77060</c:v>
                </c:pt>
                <c:pt idx="74">
                  <c:v>84158</c:v>
                </c:pt>
                <c:pt idx="75">
                  <c:v>88906</c:v>
                </c:pt>
                <c:pt idx="76">
                  <c:v>77605</c:v>
                </c:pt>
                <c:pt idx="77">
                  <c:v>90700</c:v>
                </c:pt>
                <c:pt idx="78">
                  <c:v>86588</c:v>
                </c:pt>
                <c:pt idx="79">
                  <c:v>89160</c:v>
                </c:pt>
                <c:pt idx="80">
                  <c:v>84031</c:v>
                </c:pt>
                <c:pt idx="81">
                  <c:v>78420</c:v>
                </c:pt>
                <c:pt idx="82">
                  <c:v>83124</c:v>
                </c:pt>
                <c:pt idx="83">
                  <c:v>76047</c:v>
                </c:pt>
                <c:pt idx="84">
                  <c:v>85346</c:v>
                </c:pt>
                <c:pt idx="85">
                  <c:v>101068</c:v>
                </c:pt>
                <c:pt idx="86">
                  <c:v>116512</c:v>
                </c:pt>
                <c:pt idx="87">
                  <c:v>103564</c:v>
                </c:pt>
                <c:pt idx="88">
                  <c:v>79774</c:v>
                </c:pt>
                <c:pt idx="89">
                  <c:v>86020</c:v>
                </c:pt>
                <c:pt idx="90">
                  <c:v>83296</c:v>
                </c:pt>
                <c:pt idx="91">
                  <c:v>82355</c:v>
                </c:pt>
                <c:pt idx="92">
                  <c:v>71477</c:v>
                </c:pt>
                <c:pt idx="93">
                  <c:v>88390</c:v>
                </c:pt>
                <c:pt idx="94">
                  <c:v>84240</c:v>
                </c:pt>
                <c:pt idx="95">
                  <c:v>83113</c:v>
                </c:pt>
                <c:pt idx="96">
                  <c:v>78839</c:v>
                </c:pt>
                <c:pt idx="97">
                  <c:v>69206</c:v>
                </c:pt>
                <c:pt idx="98">
                  <c:v>76148</c:v>
                </c:pt>
                <c:pt idx="99">
                  <c:v>76249</c:v>
                </c:pt>
                <c:pt idx="100">
                  <c:v>80299</c:v>
                </c:pt>
                <c:pt idx="101">
                  <c:v>75779</c:v>
                </c:pt>
                <c:pt idx="102">
                  <c:v>72100</c:v>
                </c:pt>
                <c:pt idx="103">
                  <c:v>57207</c:v>
                </c:pt>
              </c:numCache>
            </c:numRef>
          </c:val>
          <c:smooth val="0"/>
          <c:extLst xmlns:c16r2="http://schemas.microsoft.com/office/drawing/2015/06/chart">
            <c:ext xmlns:c16="http://schemas.microsoft.com/office/drawing/2014/chart" uri="{C3380CC4-5D6E-409C-BE32-E72D297353CC}">
              <c16:uniqueId val="{00000003-6AC6-4C64-865F-72DD316CA6AA}"/>
            </c:ext>
          </c:extLst>
        </c:ser>
        <c:dLbls>
          <c:showLegendKey val="0"/>
          <c:showVal val="0"/>
          <c:showCatName val="0"/>
          <c:showSerName val="0"/>
          <c:showPercent val="0"/>
          <c:showBubbleSize val="0"/>
        </c:dLbls>
        <c:marker val="1"/>
        <c:smooth val="0"/>
        <c:axId val="572500208"/>
        <c:axId val="572511088"/>
      </c:lineChart>
      <c:dateAx>
        <c:axId val="572500208"/>
        <c:scaling>
          <c:orientation val="minMax"/>
        </c:scaling>
        <c:delete val="0"/>
        <c:axPos val="b"/>
        <c:numFmt formatCode="m/d/yyyy" sourceLinked="1"/>
        <c:majorTickMark val="out"/>
        <c:minorTickMark val="none"/>
        <c:tickLblPos val="nextTo"/>
        <c:spPr>
          <a:noFill/>
          <a:ln w="9525" cap="flat" cmpd="sng" algn="ctr">
            <a:solidFill>
              <a:schemeClr val="tx1"/>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en-US"/>
          </a:p>
        </c:txPr>
        <c:crossAx val="572511088"/>
        <c:crosses val="autoZero"/>
        <c:auto val="1"/>
        <c:lblOffset val="100"/>
        <c:baseTimeUnit val="days"/>
      </c:dateAx>
      <c:valAx>
        <c:axId val="572511088"/>
        <c:scaling>
          <c:orientation val="minMax"/>
        </c:scaling>
        <c:delete val="0"/>
        <c:axPos val="l"/>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572500208"/>
        <c:crosses val="autoZero"/>
        <c:crossBetween val="between"/>
        <c:majorUnit val="40000"/>
        <c:dispUnits>
          <c:builtInUnit val="thousands"/>
        </c:dispUnits>
      </c:valAx>
      <c:valAx>
        <c:axId val="572498032"/>
        <c:scaling>
          <c:orientation val="minMax"/>
        </c:scaling>
        <c:delete val="0"/>
        <c:axPos val="r"/>
        <c:numFmt formatCode="0"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572513264"/>
        <c:crosses val="max"/>
        <c:crossBetween val="between"/>
      </c:valAx>
      <c:dateAx>
        <c:axId val="572513264"/>
        <c:scaling>
          <c:orientation val="minMax"/>
        </c:scaling>
        <c:delete val="1"/>
        <c:axPos val="b"/>
        <c:numFmt formatCode="m/d/yyyy" sourceLinked="1"/>
        <c:majorTickMark val="out"/>
        <c:minorTickMark val="none"/>
        <c:tickLblPos val="nextTo"/>
        <c:crossAx val="572498032"/>
        <c:crosses val="autoZero"/>
        <c:auto val="1"/>
        <c:lblOffset val="100"/>
        <c:baseTimeUnit val="days"/>
      </c:dateAx>
      <c:spPr>
        <a:noFill/>
        <a:ln>
          <a:noFill/>
        </a:ln>
        <a:effectLst/>
      </c:spPr>
    </c:plotArea>
    <c:legend>
      <c:legendPos val="b"/>
      <c:layout>
        <c:manualLayout>
          <c:xMode val="edge"/>
          <c:yMode val="edge"/>
          <c:x val="0.16991555099131014"/>
          <c:y val="0.80602182507269582"/>
          <c:w val="0.61891004563198571"/>
          <c:h val="7.0801777371189603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4878284036186702E-2"/>
          <c:y val="0.19736513190502666"/>
          <c:w val="0.94502146030471124"/>
          <c:h val="0.54486085431185705"/>
        </c:manualLayout>
      </c:layout>
      <c:barChart>
        <c:barDir val="col"/>
        <c:grouping val="clustered"/>
        <c:varyColors val="0"/>
        <c:ser>
          <c:idx val="0"/>
          <c:order val="0"/>
          <c:tx>
            <c:strRef>
              <c:f>Sheet1!$B$1</c:f>
              <c:strCache>
                <c:ptCount val="1"/>
                <c:pt idx="0">
                  <c:v>TV</c:v>
                </c:pt>
              </c:strCache>
            </c:strRef>
          </c:tx>
          <c:spPr>
            <a:solidFill>
              <a:schemeClr val="accent2"/>
            </a:solidFill>
            <a:ln>
              <a:noFill/>
            </a:ln>
            <a:effectLst/>
          </c:spPr>
          <c:invertIfNegative val="0"/>
          <c:dLbls>
            <c:spPr>
              <a:noFill/>
              <a:ln>
                <a:noFill/>
              </a:ln>
              <a:effectLst/>
            </c:spPr>
            <c:txPr>
              <a:bodyPr wrap="square" lIns="38100" tIns="19050" rIns="38100" bIns="19050" anchor="ctr">
                <a:spAutoFit/>
              </a:bodyPr>
              <a:lstStyle/>
              <a:p>
                <a:pPr>
                  <a:defRPr sz="1000"/>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numRef>
              <c:f>Sheet1!$A$2:$A$3</c:f>
              <c:numCache>
                <c:formatCode>General</c:formatCode>
                <c:ptCount val="2"/>
                <c:pt idx="0">
                  <c:v>2017</c:v>
                </c:pt>
                <c:pt idx="1">
                  <c:v>2018</c:v>
                </c:pt>
              </c:numCache>
            </c:numRef>
          </c:cat>
          <c:val>
            <c:numRef>
              <c:f>Sheet1!$B$2:$B$3</c:f>
              <c:numCache>
                <c:formatCode>_(* #,##0_);_(* \(#,##0\);_(* "-"??_);_(@_)</c:formatCode>
                <c:ptCount val="2"/>
                <c:pt idx="0">
                  <c:v>177569.26681105429</c:v>
                </c:pt>
                <c:pt idx="1">
                  <c:v>108431.42248994129</c:v>
                </c:pt>
              </c:numCache>
            </c:numRef>
          </c:val>
          <c:extLst xmlns:c16r2="http://schemas.microsoft.com/office/drawing/2015/06/chart">
            <c:ext xmlns:c16="http://schemas.microsoft.com/office/drawing/2014/chart" uri="{C3380CC4-5D6E-409C-BE32-E72D297353CC}">
              <c16:uniqueId val="{00000000-C36D-4E79-9BB7-93736173602C}"/>
            </c:ext>
          </c:extLst>
        </c:ser>
        <c:dLbls>
          <c:showLegendKey val="0"/>
          <c:showVal val="0"/>
          <c:showCatName val="0"/>
          <c:showSerName val="0"/>
          <c:showPercent val="0"/>
          <c:showBubbleSize val="0"/>
        </c:dLbls>
        <c:gapWidth val="275"/>
        <c:overlap val="1"/>
        <c:axId val="572506736"/>
        <c:axId val="572505104"/>
      </c:barChart>
      <c:catAx>
        <c:axId val="572506736"/>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vert="horz"/>
          <a:lstStyle/>
          <a:p>
            <a:pPr>
              <a:defRPr/>
            </a:pPr>
            <a:endParaRPr lang="en-US"/>
          </a:p>
        </c:txPr>
        <c:crossAx val="572505104"/>
        <c:crosses val="autoZero"/>
        <c:auto val="1"/>
        <c:lblAlgn val="ctr"/>
        <c:lblOffset val="100"/>
        <c:noMultiLvlLbl val="0"/>
      </c:catAx>
      <c:valAx>
        <c:axId val="572505104"/>
        <c:scaling>
          <c:orientation val="minMax"/>
          <c:max val="200000"/>
          <c:min val="0"/>
        </c:scaling>
        <c:delete val="1"/>
        <c:axPos val="l"/>
        <c:numFmt formatCode="#,##0" sourceLinked="0"/>
        <c:majorTickMark val="out"/>
        <c:minorTickMark val="none"/>
        <c:tickLblPos val="nextTo"/>
        <c:crossAx val="572506736"/>
        <c:crosses val="autoZero"/>
        <c:crossBetween val="between"/>
        <c:majorUnit val="50000"/>
      </c:valAx>
      <c:spPr>
        <a:noFill/>
        <a:ln>
          <a:noFill/>
        </a:ln>
        <a:effectLst/>
      </c:spPr>
    </c:plotArea>
    <c:plotVisOnly val="1"/>
    <c:dispBlanksAs val="gap"/>
    <c:showDLblsOverMax val="0"/>
  </c:chart>
  <c:spPr>
    <a:noFill/>
    <a:ln>
      <a:noFill/>
    </a:ln>
    <a:effectLst/>
  </c:spPr>
  <c:txPr>
    <a:bodyPr/>
    <a:lstStyle/>
    <a:p>
      <a:pPr>
        <a:defRPr sz="1200">
          <a:solidFill>
            <a:schemeClr val="tx1"/>
          </a:solidFill>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7107726710375723E-2"/>
          <c:y val="2.6315279088711032E-2"/>
          <c:w val="0.86577032239283891"/>
          <c:h val="0.71591050226042041"/>
        </c:manualLayout>
      </c:layout>
      <c:barChart>
        <c:barDir val="col"/>
        <c:grouping val="clustered"/>
        <c:varyColors val="0"/>
        <c:ser>
          <c:idx val="0"/>
          <c:order val="0"/>
          <c:tx>
            <c:strRef>
              <c:f>Sheet1!$B$1</c:f>
              <c:strCache>
                <c:ptCount val="1"/>
                <c:pt idx="0">
                  <c:v>TV</c:v>
                </c:pt>
              </c:strCache>
            </c:strRef>
          </c:tx>
          <c:spPr>
            <a:solidFill>
              <a:schemeClr val="accent2"/>
            </a:solidFill>
            <a:ln>
              <a:noFill/>
            </a:ln>
            <a:effectLst/>
          </c:spPr>
          <c:invertIfNegative val="0"/>
          <c:dLbls>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numRef>
              <c:f>Sheet1!$A$2:$A$3</c:f>
              <c:numCache>
                <c:formatCode>General</c:formatCode>
                <c:ptCount val="2"/>
                <c:pt idx="0">
                  <c:v>2017</c:v>
                </c:pt>
                <c:pt idx="1">
                  <c:v>2018</c:v>
                </c:pt>
              </c:numCache>
            </c:numRef>
          </c:cat>
          <c:val>
            <c:numRef>
              <c:f>Sheet1!$B$2:$B$3</c:f>
              <c:numCache>
                <c:formatCode>_(* #,##0_);_(* \(#,##0\);_(* "-"??_);_(@_)</c:formatCode>
                <c:ptCount val="2"/>
                <c:pt idx="0">
                  <c:v>133.90185823899802</c:v>
                </c:pt>
                <c:pt idx="1">
                  <c:v>156.7255413109479</c:v>
                </c:pt>
              </c:numCache>
            </c:numRef>
          </c:val>
          <c:extLst xmlns:c16r2="http://schemas.microsoft.com/office/drawing/2015/06/chart">
            <c:ext xmlns:c16="http://schemas.microsoft.com/office/drawing/2014/chart" uri="{C3380CC4-5D6E-409C-BE32-E72D297353CC}">
              <c16:uniqueId val="{00000000-87C8-4C8B-8AAA-862BE1E34E56}"/>
            </c:ext>
          </c:extLst>
        </c:ser>
        <c:dLbls>
          <c:showLegendKey val="0"/>
          <c:showVal val="0"/>
          <c:showCatName val="0"/>
          <c:showSerName val="0"/>
          <c:showPercent val="0"/>
          <c:showBubbleSize val="0"/>
        </c:dLbls>
        <c:gapWidth val="275"/>
        <c:overlap val="1"/>
        <c:axId val="572512176"/>
        <c:axId val="572501296"/>
      </c:barChart>
      <c:catAx>
        <c:axId val="572512176"/>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vert="horz"/>
          <a:lstStyle/>
          <a:p>
            <a:pPr>
              <a:defRPr/>
            </a:pPr>
            <a:endParaRPr lang="en-US"/>
          </a:p>
        </c:txPr>
        <c:crossAx val="572501296"/>
        <c:crosses val="autoZero"/>
        <c:auto val="1"/>
        <c:lblAlgn val="ctr"/>
        <c:lblOffset val="100"/>
        <c:noMultiLvlLbl val="0"/>
      </c:catAx>
      <c:valAx>
        <c:axId val="572501296"/>
        <c:scaling>
          <c:orientation val="minMax"/>
          <c:max val="250"/>
          <c:min val="0"/>
        </c:scaling>
        <c:delete val="1"/>
        <c:axPos val="l"/>
        <c:numFmt formatCode="0" sourceLinked="0"/>
        <c:majorTickMark val="out"/>
        <c:minorTickMark val="none"/>
        <c:tickLblPos val="nextTo"/>
        <c:crossAx val="572512176"/>
        <c:crosses val="autoZero"/>
        <c:crossBetween val="between"/>
        <c:majorUnit val="20"/>
      </c:valAx>
      <c:spPr>
        <a:noFill/>
        <a:ln>
          <a:noFill/>
        </a:ln>
        <a:effectLst/>
      </c:spPr>
    </c:plotArea>
    <c:plotVisOnly val="1"/>
    <c:dispBlanksAs val="gap"/>
    <c:showDLblsOverMax val="0"/>
  </c:chart>
  <c:spPr>
    <a:noFill/>
    <a:ln>
      <a:noFill/>
    </a:ln>
    <a:effectLst/>
  </c:spPr>
  <c:txPr>
    <a:bodyPr/>
    <a:lstStyle/>
    <a:p>
      <a:pPr>
        <a:defRPr sz="1200">
          <a:solidFill>
            <a:schemeClr val="tx1"/>
          </a:solidFill>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308767625044914E-2"/>
          <c:y val="0.10157721432788991"/>
          <c:w val="0.84878649461627775"/>
          <c:h val="0.71591050226042041"/>
        </c:manualLayout>
      </c:layout>
      <c:barChart>
        <c:barDir val="col"/>
        <c:grouping val="clustered"/>
        <c:varyColors val="0"/>
        <c:ser>
          <c:idx val="0"/>
          <c:order val="0"/>
          <c:tx>
            <c:strRef>
              <c:f>Sheet1!$B$1</c:f>
              <c:strCache>
                <c:ptCount val="1"/>
                <c:pt idx="0">
                  <c:v>TV</c:v>
                </c:pt>
              </c:strCache>
            </c:strRef>
          </c:tx>
          <c:spPr>
            <a:solidFill>
              <a:schemeClr val="accent6"/>
            </a:solidFill>
            <a:ln>
              <a:noFill/>
            </a:ln>
            <a:effectLst/>
          </c:spPr>
          <c:invertIfNegative val="0"/>
          <c:dLbls>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numRef>
              <c:f>Sheet1!$A$2:$A$3</c:f>
              <c:numCache>
                <c:formatCode>General</c:formatCode>
                <c:ptCount val="2"/>
                <c:pt idx="0">
                  <c:v>2017</c:v>
                </c:pt>
                <c:pt idx="1">
                  <c:v>2018</c:v>
                </c:pt>
              </c:numCache>
            </c:numRef>
          </c:cat>
          <c:val>
            <c:numRef>
              <c:f>Sheet1!$B$2:$B$3</c:f>
              <c:numCache>
                <c:formatCode>0.00</c:formatCode>
                <c:ptCount val="2"/>
                <c:pt idx="0">
                  <c:v>0.43855684815449741</c:v>
                </c:pt>
                <c:pt idx="1">
                  <c:v>0.23915195598769187</c:v>
                </c:pt>
              </c:numCache>
            </c:numRef>
          </c:val>
          <c:extLst xmlns:c16r2="http://schemas.microsoft.com/office/drawing/2015/06/chart">
            <c:ext xmlns:c16="http://schemas.microsoft.com/office/drawing/2014/chart" uri="{C3380CC4-5D6E-409C-BE32-E72D297353CC}">
              <c16:uniqueId val="{00000000-8065-4CC8-9592-ED445959D6A3}"/>
            </c:ext>
          </c:extLst>
        </c:ser>
        <c:dLbls>
          <c:showLegendKey val="0"/>
          <c:showVal val="0"/>
          <c:showCatName val="0"/>
          <c:showSerName val="0"/>
          <c:showPercent val="0"/>
          <c:showBubbleSize val="0"/>
        </c:dLbls>
        <c:gapWidth val="275"/>
        <c:overlap val="1"/>
        <c:axId val="572507280"/>
        <c:axId val="572500752"/>
      </c:barChart>
      <c:catAx>
        <c:axId val="572507280"/>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vert="horz"/>
          <a:lstStyle/>
          <a:p>
            <a:pPr>
              <a:defRPr/>
            </a:pPr>
            <a:endParaRPr lang="en-US"/>
          </a:p>
        </c:txPr>
        <c:crossAx val="572500752"/>
        <c:crosses val="autoZero"/>
        <c:auto val="1"/>
        <c:lblAlgn val="ctr"/>
        <c:lblOffset val="100"/>
        <c:noMultiLvlLbl val="0"/>
      </c:catAx>
      <c:valAx>
        <c:axId val="572500752"/>
        <c:scaling>
          <c:orientation val="minMax"/>
        </c:scaling>
        <c:delete val="1"/>
        <c:axPos val="l"/>
        <c:numFmt formatCode="0.0" sourceLinked="0"/>
        <c:majorTickMark val="out"/>
        <c:minorTickMark val="none"/>
        <c:tickLblPos val="nextTo"/>
        <c:crossAx val="572507280"/>
        <c:crosses val="autoZero"/>
        <c:crossBetween val="between"/>
      </c:valAx>
      <c:spPr>
        <a:noFill/>
        <a:ln>
          <a:noFill/>
        </a:ln>
        <a:effectLst/>
      </c:spPr>
    </c:plotArea>
    <c:plotVisOnly val="1"/>
    <c:dispBlanksAs val="gap"/>
    <c:showDLblsOverMax val="0"/>
  </c:chart>
  <c:spPr>
    <a:noFill/>
    <a:ln>
      <a:noFill/>
    </a:ln>
    <a:effectLst/>
  </c:spPr>
  <c:txPr>
    <a:bodyPr/>
    <a:lstStyle/>
    <a:p>
      <a:pPr>
        <a:defRPr sz="1200">
          <a:solidFill>
            <a:schemeClr val="tx1"/>
          </a:solidFill>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1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CA"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4F0C53C5-1684-4506-95B1-32437F923781}" type="datetimeFigureOut">
              <a:rPr lang="en-CA" smtClean="0"/>
              <a:t>2019-08-15</a:t>
            </a:fld>
            <a:endParaRPr lang="en-CA"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CA"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CA"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5D4EDB1A-A31D-46C4-9C20-A6498D69C879}" type="slidenum">
              <a:rPr lang="en-CA" smtClean="0"/>
              <a:t>‹#›</a:t>
            </a:fld>
            <a:endParaRPr lang="en-CA" dirty="0"/>
          </a:p>
        </p:txBody>
      </p:sp>
    </p:spTree>
    <p:extLst>
      <p:ext uri="{BB962C8B-B14F-4D97-AF65-F5344CB8AC3E}">
        <p14:creationId xmlns:p14="http://schemas.microsoft.com/office/powerpoint/2010/main" val="677812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4C2F47-7080-4A3C-A370-7BD58512998E}"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5896915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a:t>AE: Biren, added this slide per request – please do review</a:t>
            </a:r>
            <a:endParaRPr lang="en-GB" b="1" baseline="0" dirty="0"/>
          </a:p>
        </p:txBody>
      </p:sp>
      <p:sp>
        <p:nvSpPr>
          <p:cNvPr id="4" name="Slide Number Placeholder 3"/>
          <p:cNvSpPr>
            <a:spLocks noGrp="1"/>
          </p:cNvSpPr>
          <p:nvPr>
            <p:ph type="sldNum" sz="quarter" idx="10"/>
          </p:nvPr>
        </p:nvSpPr>
        <p:spPr/>
        <p:txBody>
          <a:bodyPr/>
          <a:lstStyle/>
          <a:p>
            <a:fld id="{5D4EDB1A-A31D-46C4-9C20-A6498D69C879}" type="slidenum">
              <a:rPr lang="en-CA" smtClean="0"/>
              <a:t>10</a:t>
            </a:fld>
            <a:endParaRPr lang="en-CA" dirty="0"/>
          </a:p>
        </p:txBody>
      </p:sp>
    </p:spTree>
    <p:extLst>
      <p:ext uri="{BB962C8B-B14F-4D97-AF65-F5344CB8AC3E}">
        <p14:creationId xmlns:p14="http://schemas.microsoft.com/office/powerpoint/2010/main" val="1761000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Since the relative results here same as Profit ROIs, suggest headline</a:t>
            </a:r>
            <a:r>
              <a:rPr lang="en-GB" b="1" baseline="0" dirty="0"/>
              <a:t> revise: “Similar to Profit ROI results, GSV per dollar…”; AE: Updated</a:t>
            </a:r>
          </a:p>
          <a:p>
            <a:endParaRPr lang="en-GB" b="1" baseline="0" dirty="0"/>
          </a:p>
          <a:p>
            <a:pPr marL="171450" indent="-171450">
              <a:buFontTx/>
              <a:buChar char="-"/>
            </a:pPr>
            <a:endParaRPr lang="en-GB" b="1" baseline="0" dirty="0"/>
          </a:p>
          <a:p>
            <a:pPr marL="0" indent="0">
              <a:buFontTx/>
              <a:buNone/>
            </a:pPr>
            <a:r>
              <a:rPr lang="en-GB" b="1" u="sng" baseline="0" dirty="0"/>
              <a:t>SL JULY 19</a:t>
            </a:r>
          </a:p>
          <a:p>
            <a:pPr marL="171450" indent="-171450">
              <a:buFont typeface="Arial" panose="020B0604020202020204" pitchFamily="34" charset="0"/>
              <a:buChar char="•"/>
            </a:pPr>
            <a:r>
              <a:rPr lang="en-GB" b="1" u="none" baseline="0" dirty="0"/>
              <a:t>Last column add “fee” – “Brand building </a:t>
            </a:r>
            <a:r>
              <a:rPr lang="en-GB" b="1" u="none" baseline="0" dirty="0" err="1"/>
              <a:t>incl</a:t>
            </a:r>
            <a:r>
              <a:rPr lang="en-GB" b="1" u="none" baseline="0" dirty="0"/>
              <a:t> NHL fee”</a:t>
            </a:r>
          </a:p>
          <a:p>
            <a:endParaRPr lang="en-GB" b="1" dirty="0"/>
          </a:p>
        </p:txBody>
      </p:sp>
      <p:sp>
        <p:nvSpPr>
          <p:cNvPr id="4" name="Slide Number Placeholder 3"/>
          <p:cNvSpPr>
            <a:spLocks noGrp="1"/>
          </p:cNvSpPr>
          <p:nvPr>
            <p:ph type="sldNum" sz="quarter" idx="10"/>
          </p:nvPr>
        </p:nvSpPr>
        <p:spPr/>
        <p:txBody>
          <a:bodyPr/>
          <a:lstStyle/>
          <a:p>
            <a:fld id="{5D4EDB1A-A31D-46C4-9C20-A6498D69C879}" type="slidenum">
              <a:rPr lang="en-CA" smtClean="0"/>
              <a:t>11</a:t>
            </a:fld>
            <a:endParaRPr lang="en-CA" dirty="0"/>
          </a:p>
        </p:txBody>
      </p:sp>
    </p:spTree>
    <p:extLst>
      <p:ext uri="{BB962C8B-B14F-4D97-AF65-F5344CB8AC3E}">
        <p14:creationId xmlns:p14="http://schemas.microsoft.com/office/powerpoint/2010/main" val="11693637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Provide</a:t>
            </a:r>
            <a:r>
              <a:rPr lang="en-GB" baseline="0" dirty="0"/>
              <a:t> context – not only 1 execution, but more expensive adult buy. Suggest revise “With move to supporting one execution, significant reduction in GRPs and increased cost given sole focus against more expensive Adult target.”</a:t>
            </a:r>
          </a:p>
          <a:p>
            <a:endParaRPr lang="en-GB" baseline="0" dirty="0"/>
          </a:p>
          <a:p>
            <a:r>
              <a:rPr lang="en-GB" baseline="0" dirty="0"/>
              <a:t>Revise “Spoon” to “Kids – Spoon” (so they know this is cheaper kid media buy)</a:t>
            </a:r>
            <a:endParaRPr lang="en-GB" dirty="0"/>
          </a:p>
        </p:txBody>
      </p:sp>
      <p:sp>
        <p:nvSpPr>
          <p:cNvPr id="4" name="Slide Number Placeholder 3"/>
          <p:cNvSpPr>
            <a:spLocks noGrp="1"/>
          </p:cNvSpPr>
          <p:nvPr>
            <p:ph type="sldNum" sz="quarter" idx="10"/>
          </p:nvPr>
        </p:nvSpPr>
        <p:spPr/>
        <p:txBody>
          <a:bodyPr/>
          <a:lstStyle/>
          <a:p>
            <a:fld id="{5D4EDB1A-A31D-46C4-9C20-A6498D69C879}" type="slidenum">
              <a:rPr lang="en-CA" smtClean="0"/>
              <a:t>12</a:t>
            </a:fld>
            <a:endParaRPr lang="en-CA" dirty="0"/>
          </a:p>
        </p:txBody>
      </p:sp>
    </p:spTree>
    <p:extLst>
      <p:ext uri="{BB962C8B-B14F-4D97-AF65-F5344CB8AC3E}">
        <p14:creationId xmlns:p14="http://schemas.microsoft.com/office/powerpoint/2010/main" val="15746537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Question: It seems counter-intuitive to me that</a:t>
            </a:r>
            <a:r>
              <a:rPr lang="en-GB" baseline="0" dirty="0"/>
              <a:t> GRPs decreased significantly, yet effectiveness went up (driven by slight increase in spend?) AE: The Grrr to Grrreat execution was more effective than the 2017 executions (refer to the next slide) also since a lot of the execution in 2017 was executed at the end of the year – part of that spills over to 2018 which adds to the effectiveness</a:t>
            </a:r>
            <a:endParaRPr lang="en-GB" dirty="0"/>
          </a:p>
        </p:txBody>
      </p:sp>
      <p:sp>
        <p:nvSpPr>
          <p:cNvPr id="4" name="Slide Number Placeholder 3"/>
          <p:cNvSpPr>
            <a:spLocks noGrp="1"/>
          </p:cNvSpPr>
          <p:nvPr>
            <p:ph type="sldNum" sz="quarter" idx="10"/>
          </p:nvPr>
        </p:nvSpPr>
        <p:spPr/>
        <p:txBody>
          <a:bodyPr/>
          <a:lstStyle/>
          <a:p>
            <a:fld id="{5D4EDB1A-A31D-46C4-9C20-A6498D69C879}" type="slidenum">
              <a:rPr lang="en-CA" smtClean="0"/>
              <a:t>13</a:t>
            </a:fld>
            <a:endParaRPr lang="en-CA" dirty="0"/>
          </a:p>
        </p:txBody>
      </p:sp>
    </p:spTree>
    <p:extLst>
      <p:ext uri="{BB962C8B-B14F-4D97-AF65-F5344CB8AC3E}">
        <p14:creationId xmlns:p14="http://schemas.microsoft.com/office/powerpoint/2010/main" val="30612312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high ROI of Spoon was driven only due to the low cost factor. </a:t>
            </a:r>
            <a:r>
              <a:rPr lang="en-US" baseline="0" dirty="0"/>
              <a:t>The slight difference in the yearly average is due the spillover effect of 2017 GRPs which were executed right at the end of Ball Hockey &amp; Grrr </a:t>
            </a:r>
          </a:p>
          <a:p>
            <a:endParaRPr lang="en-US" baseline="0" dirty="0"/>
          </a:p>
          <a:p>
            <a:r>
              <a:rPr lang="en-GB" dirty="0"/>
              <a:t>SL</a:t>
            </a:r>
            <a:r>
              <a:rPr lang="en-GB" baseline="0" dirty="0"/>
              <a:t> comments:</a:t>
            </a:r>
          </a:p>
          <a:p>
            <a:pPr marL="171450" indent="-171450">
              <a:buFontTx/>
              <a:buChar char="-"/>
            </a:pPr>
            <a:r>
              <a:rPr lang="en-GB" baseline="0" dirty="0"/>
              <a:t>Need to provide context of kid media being cheaper – suggest revising “ROI variances driven by differences in cost – Ball Hockey and Spoon more cost-effective kid-targeted media vs. adult buy for Grrr to Grrreat” </a:t>
            </a:r>
            <a:r>
              <a:rPr lang="en-GB" b="1" baseline="0" dirty="0"/>
              <a:t>AE: Updated</a:t>
            </a:r>
          </a:p>
          <a:p>
            <a:pPr marL="171450" indent="-171450">
              <a:buFontTx/>
              <a:buChar char="-"/>
            </a:pPr>
            <a:r>
              <a:rPr lang="en-GB" baseline="0" dirty="0"/>
              <a:t>Change to “Adult – Grrr to Grrreat” and “Kids – Spoon” </a:t>
            </a:r>
            <a:r>
              <a:rPr lang="en-GB" b="1" baseline="0" dirty="0"/>
              <a:t>AE: Updated names</a:t>
            </a:r>
          </a:p>
        </p:txBody>
      </p:sp>
      <p:sp>
        <p:nvSpPr>
          <p:cNvPr id="4" name="Slide Number Placeholder 3"/>
          <p:cNvSpPr>
            <a:spLocks noGrp="1"/>
          </p:cNvSpPr>
          <p:nvPr>
            <p:ph type="sldNum" sz="quarter" idx="10"/>
          </p:nvPr>
        </p:nvSpPr>
        <p:spPr/>
        <p:txBody>
          <a:bodyPr/>
          <a:lstStyle/>
          <a:p>
            <a:fld id="{5D4EDB1A-A31D-46C4-9C20-A6498D69C879}" type="slidenum">
              <a:rPr lang="en-CA" smtClean="0"/>
              <a:t>14</a:t>
            </a:fld>
            <a:endParaRPr lang="en-CA" dirty="0"/>
          </a:p>
        </p:txBody>
      </p:sp>
    </p:spTree>
    <p:extLst>
      <p:ext uri="{BB962C8B-B14F-4D97-AF65-F5344CB8AC3E}">
        <p14:creationId xmlns:p14="http://schemas.microsoft.com/office/powerpoint/2010/main" val="35307295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CA" dirty="0"/>
              <a:t>Give context spend down b/c</a:t>
            </a:r>
            <a:r>
              <a:rPr lang="en-CA" baseline="0" dirty="0"/>
              <a:t> shifted to supporting 1 execution (G to G) vs. 2 in 2017</a:t>
            </a:r>
          </a:p>
          <a:p>
            <a:pPr marL="171450" indent="-171450">
              <a:buFontTx/>
              <a:buChar char="-"/>
            </a:pPr>
            <a:r>
              <a:rPr lang="en-CA" baseline="0" dirty="0"/>
              <a:t>In table there is 87k for Spoon – but it’s not in the chart? </a:t>
            </a:r>
            <a:r>
              <a:rPr lang="en-CA" b="1" baseline="0" dirty="0"/>
              <a:t>AE: we did not have impressions for Spoon; we only received a single spend </a:t>
            </a:r>
          </a:p>
          <a:p>
            <a:pPr marL="171450" indent="-171450">
              <a:buFontTx/>
              <a:buChar char="-"/>
            </a:pPr>
            <a:endParaRPr lang="en-CA" b="1" baseline="0" dirty="0"/>
          </a:p>
          <a:p>
            <a:pPr marL="0" indent="0">
              <a:buFontTx/>
              <a:buNone/>
            </a:pPr>
            <a:r>
              <a:rPr lang="en-CA" b="0" u="none" baseline="0" dirty="0"/>
              <a:t>Media notes (no action required):</a:t>
            </a:r>
          </a:p>
          <a:p>
            <a:pPr marL="0" indent="0">
              <a:buFontTx/>
              <a:buNone/>
            </a:pPr>
            <a:r>
              <a:rPr lang="en-CA" b="0" u="none" baseline="0" dirty="0"/>
              <a:t>– 2018 CPM lower could be due to move towards more </a:t>
            </a:r>
            <a:r>
              <a:rPr lang="en-CA" b="0" u="none" baseline="0" dirty="0" err="1"/>
              <a:t>TrueView</a:t>
            </a:r>
            <a:r>
              <a:rPr lang="en-CA" b="0" u="none" baseline="0" dirty="0"/>
              <a:t> </a:t>
            </a:r>
            <a:r>
              <a:rPr lang="en-CA" b="0" u="none" baseline="0" dirty="0">
                <a:sym typeface="Wingdings" panose="05000000000000000000" pitchFamily="2" charset="2"/>
              </a:rPr>
              <a:t> pay for a view, guaranteed more impressions but spending less</a:t>
            </a:r>
          </a:p>
          <a:p>
            <a:pPr marL="171450" indent="-171450">
              <a:buFontTx/>
              <a:buChar char="-"/>
            </a:pPr>
            <a:r>
              <a:rPr lang="en-CA" b="0" u="none" baseline="0" dirty="0">
                <a:sym typeface="Wingdings" panose="05000000000000000000" pitchFamily="2" charset="2"/>
              </a:rPr>
              <a:t>2018: Was all 6s and 15s </a:t>
            </a:r>
            <a:r>
              <a:rPr lang="en-CA" b="0" u="none" baseline="0" dirty="0" err="1">
                <a:sym typeface="Wingdings" panose="05000000000000000000" pitchFamily="2" charset="2"/>
              </a:rPr>
              <a:t>TrueView</a:t>
            </a:r>
            <a:r>
              <a:rPr lang="en-CA" b="0" u="none" baseline="0" dirty="0">
                <a:sym typeface="Wingdings" panose="05000000000000000000" pitchFamily="2" charset="2"/>
              </a:rPr>
              <a:t>; ~2/3 of 2018 impressions; $8/1k impressions for 6 sec in 2017, $1/1k impressions in 2018  more inventory in 2018; high supply</a:t>
            </a:r>
          </a:p>
          <a:p>
            <a:pPr marL="171450" indent="-171450">
              <a:buFontTx/>
              <a:buChar char="-"/>
            </a:pPr>
            <a:r>
              <a:rPr lang="en-CA" b="0" u="none" baseline="0" dirty="0">
                <a:sym typeface="Wingdings" panose="05000000000000000000" pitchFamily="2" charset="2"/>
              </a:rPr>
              <a:t>2017: 6s Ball Hockey, Spoon 15s, G to G was programmatic buy which is cheaper than </a:t>
            </a:r>
            <a:r>
              <a:rPr lang="en-CA" b="0" u="none" baseline="0" dirty="0" err="1">
                <a:sym typeface="Wingdings" panose="05000000000000000000" pitchFamily="2" charset="2"/>
              </a:rPr>
              <a:t>TrueView</a:t>
            </a:r>
            <a:endParaRPr lang="en-CA" b="0" u="none" baseline="0" dirty="0"/>
          </a:p>
          <a:p>
            <a:pPr marL="0" indent="0">
              <a:buFontTx/>
              <a:buNone/>
            </a:pPr>
            <a:endParaRPr lang="en-CA" b="0" baseline="0" dirty="0"/>
          </a:p>
          <a:p>
            <a:pPr marL="171450" indent="-171450">
              <a:buFontTx/>
              <a:buChar char="-"/>
            </a:pPr>
            <a:endParaRPr lang="en-CA" b="1" baseline="0" dirty="0"/>
          </a:p>
          <a:p>
            <a:pPr marL="0" indent="0">
              <a:buFontTx/>
              <a:buNone/>
            </a:pPr>
            <a:r>
              <a:rPr lang="en-CA" b="1" u="sng" baseline="0" dirty="0"/>
              <a:t>SL July 19</a:t>
            </a:r>
          </a:p>
          <a:p>
            <a:pPr marL="171450" indent="-171450">
              <a:buFontTx/>
              <a:buChar char="-"/>
            </a:pPr>
            <a:r>
              <a:rPr lang="en-CA" b="1" u="none" dirty="0"/>
              <a:t>As per RK comment, we believe </a:t>
            </a:r>
            <a:r>
              <a:rPr lang="en-CA" b="1" u="none" dirty="0" err="1"/>
              <a:t>Sibo</a:t>
            </a:r>
            <a:r>
              <a:rPr lang="en-CA" b="1" u="none" dirty="0"/>
              <a:t> has the Spoon imps and CPP from last year he could leverage? Maybe we follow-up after Monday</a:t>
            </a:r>
          </a:p>
          <a:p>
            <a:pPr marL="171450" indent="-171450">
              <a:buFontTx/>
              <a:buChar char="-"/>
            </a:pPr>
            <a:endParaRPr lang="en-CA" b="1" u="none" dirty="0"/>
          </a:p>
          <a:p>
            <a:pPr marL="171450" indent="-171450">
              <a:buFontTx/>
              <a:buChar char="-"/>
            </a:pPr>
            <a:endParaRPr lang="en-CA" b="1" u="none" dirty="0"/>
          </a:p>
        </p:txBody>
      </p:sp>
      <p:sp>
        <p:nvSpPr>
          <p:cNvPr id="4" name="Slide Number Placeholder 3"/>
          <p:cNvSpPr>
            <a:spLocks noGrp="1"/>
          </p:cNvSpPr>
          <p:nvPr>
            <p:ph type="sldNum" sz="quarter" idx="10"/>
          </p:nvPr>
        </p:nvSpPr>
        <p:spPr/>
        <p:txBody>
          <a:bodyPr/>
          <a:lstStyle/>
          <a:p>
            <a:fld id="{5D4EDB1A-A31D-46C4-9C20-A6498D69C879}" type="slidenum">
              <a:rPr lang="en-CA" smtClean="0"/>
              <a:t>15</a:t>
            </a:fld>
            <a:endParaRPr lang="en-CA" dirty="0"/>
          </a:p>
        </p:txBody>
      </p:sp>
    </p:spTree>
    <p:extLst>
      <p:ext uri="{BB962C8B-B14F-4D97-AF65-F5344CB8AC3E}">
        <p14:creationId xmlns:p14="http://schemas.microsoft.com/office/powerpoint/2010/main" val="19957623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t>Give context in headline</a:t>
            </a:r>
            <a:r>
              <a:rPr lang="en-GB" b="0" baseline="0" dirty="0"/>
              <a:t> </a:t>
            </a:r>
            <a:r>
              <a:rPr lang="en-GB" b="0" dirty="0"/>
              <a:t>that spend</a:t>
            </a:r>
            <a:r>
              <a:rPr lang="en-GB" b="0" baseline="0" dirty="0"/>
              <a:t> decrease driven by shift to only supporting one execution (G to Great).</a:t>
            </a:r>
            <a:endParaRPr lang="en-GB" b="0" dirty="0"/>
          </a:p>
          <a:p>
            <a:endParaRPr lang="en-GB" b="1" dirty="0"/>
          </a:p>
          <a:p>
            <a:r>
              <a:rPr lang="en-GB" b="1" dirty="0"/>
              <a:t>Cristina</a:t>
            </a:r>
            <a:r>
              <a:rPr lang="en-GB" b="1" baseline="0" dirty="0"/>
              <a:t> – What drove cost/impressions going down so significantly, was Ball Hockey spend more expensive? And despite spend going down so significantly (-$1MM) we were still able to maintain 80% of 2017 impressions, how so?!</a:t>
            </a:r>
            <a:endParaRPr lang="en-GB" b="1" dirty="0"/>
          </a:p>
        </p:txBody>
      </p:sp>
      <p:sp>
        <p:nvSpPr>
          <p:cNvPr id="4" name="Slide Number Placeholder 3"/>
          <p:cNvSpPr>
            <a:spLocks noGrp="1"/>
          </p:cNvSpPr>
          <p:nvPr>
            <p:ph type="sldNum" sz="quarter" idx="10"/>
          </p:nvPr>
        </p:nvSpPr>
        <p:spPr/>
        <p:txBody>
          <a:bodyPr/>
          <a:lstStyle/>
          <a:p>
            <a:fld id="{5D4EDB1A-A31D-46C4-9C20-A6498D69C879}" type="slidenum">
              <a:rPr lang="en-CA" smtClean="0"/>
              <a:t>16</a:t>
            </a:fld>
            <a:endParaRPr lang="en-CA" dirty="0"/>
          </a:p>
        </p:txBody>
      </p:sp>
    </p:spTree>
    <p:extLst>
      <p:ext uri="{BB962C8B-B14F-4D97-AF65-F5344CB8AC3E}">
        <p14:creationId xmlns:p14="http://schemas.microsoft.com/office/powerpoint/2010/main" val="5364491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Cristina</a:t>
            </a:r>
            <a:r>
              <a:rPr lang="en-GB" b="1" baseline="0" dirty="0"/>
              <a:t> – How were we able to achieve lower CPP for Grrr to Great? $14 2017 vs. $9 2018?</a:t>
            </a:r>
          </a:p>
          <a:p>
            <a:endParaRPr lang="en-GB" b="1" baseline="0" dirty="0"/>
          </a:p>
          <a:p>
            <a:pPr marL="0" indent="0">
              <a:buFontTx/>
              <a:buNone/>
            </a:pPr>
            <a:r>
              <a:rPr lang="en-CA" b="0" u="none" baseline="0" dirty="0"/>
              <a:t>Media notes (no action required):</a:t>
            </a:r>
          </a:p>
          <a:p>
            <a:pPr marL="0" indent="0">
              <a:buFontTx/>
              <a:buNone/>
            </a:pPr>
            <a:r>
              <a:rPr lang="en-CA" b="0" u="none" baseline="0" dirty="0"/>
              <a:t>– 2018 CPM lower could be due to move towards more </a:t>
            </a:r>
            <a:r>
              <a:rPr lang="en-CA" b="0" u="none" baseline="0" dirty="0" err="1"/>
              <a:t>TrueView</a:t>
            </a:r>
            <a:r>
              <a:rPr lang="en-CA" b="0" u="none" baseline="0" dirty="0"/>
              <a:t> </a:t>
            </a:r>
            <a:r>
              <a:rPr lang="en-CA" b="0" u="none" baseline="0" dirty="0">
                <a:sym typeface="Wingdings" panose="05000000000000000000" pitchFamily="2" charset="2"/>
              </a:rPr>
              <a:t> pay for a view, guaranteed more impressions but spending less</a:t>
            </a:r>
          </a:p>
          <a:p>
            <a:pPr marL="171450" indent="-171450">
              <a:buFontTx/>
              <a:buChar char="-"/>
            </a:pPr>
            <a:r>
              <a:rPr lang="en-CA" b="0" u="none" baseline="0" dirty="0">
                <a:sym typeface="Wingdings" panose="05000000000000000000" pitchFamily="2" charset="2"/>
              </a:rPr>
              <a:t>2018: Was all 6s and 15s </a:t>
            </a:r>
            <a:r>
              <a:rPr lang="en-CA" b="0" u="none" baseline="0" dirty="0" err="1">
                <a:sym typeface="Wingdings" panose="05000000000000000000" pitchFamily="2" charset="2"/>
              </a:rPr>
              <a:t>TrueView</a:t>
            </a:r>
            <a:r>
              <a:rPr lang="en-CA" b="0" u="none" baseline="0" dirty="0">
                <a:sym typeface="Wingdings" panose="05000000000000000000" pitchFamily="2" charset="2"/>
              </a:rPr>
              <a:t>; ~2/3 of 2018 impressions; $8/1k impressions for 6 sec in 2017, $1/1k impressions in 2018  more inventory in 2018; high supply</a:t>
            </a:r>
          </a:p>
          <a:p>
            <a:pPr marL="171450" indent="-171450">
              <a:buFontTx/>
              <a:buChar char="-"/>
            </a:pPr>
            <a:r>
              <a:rPr lang="en-CA" b="0" u="none" baseline="0" dirty="0">
                <a:sym typeface="Wingdings" panose="05000000000000000000" pitchFamily="2" charset="2"/>
              </a:rPr>
              <a:t>2017: 6s Ball Hockey, Spoon 15s, G to G was programmatic buy which is cheaper than </a:t>
            </a:r>
            <a:r>
              <a:rPr lang="en-CA" b="0" u="none" baseline="0" dirty="0" err="1">
                <a:sym typeface="Wingdings" panose="05000000000000000000" pitchFamily="2" charset="2"/>
              </a:rPr>
              <a:t>TrueView</a:t>
            </a:r>
            <a:endParaRPr lang="en-CA" b="0" u="none" baseline="0" dirty="0"/>
          </a:p>
          <a:p>
            <a:endParaRPr lang="en-GB" b="1" dirty="0"/>
          </a:p>
        </p:txBody>
      </p:sp>
      <p:sp>
        <p:nvSpPr>
          <p:cNvPr id="4" name="Slide Number Placeholder 3"/>
          <p:cNvSpPr>
            <a:spLocks noGrp="1"/>
          </p:cNvSpPr>
          <p:nvPr>
            <p:ph type="sldNum" sz="quarter" idx="10"/>
          </p:nvPr>
        </p:nvSpPr>
        <p:spPr/>
        <p:txBody>
          <a:bodyPr/>
          <a:lstStyle/>
          <a:p>
            <a:fld id="{5D4EDB1A-A31D-46C4-9C20-A6498D69C879}" type="slidenum">
              <a:rPr lang="en-CA" smtClean="0"/>
              <a:t>17</a:t>
            </a:fld>
            <a:endParaRPr lang="en-CA" dirty="0"/>
          </a:p>
        </p:txBody>
      </p:sp>
    </p:spTree>
    <p:extLst>
      <p:ext uri="{BB962C8B-B14F-4D97-AF65-F5344CB8AC3E}">
        <p14:creationId xmlns:p14="http://schemas.microsoft.com/office/powerpoint/2010/main" val="14242970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 Typo – Table for Grrr to Grrreat should say 2018 (not 2017)</a:t>
            </a:r>
          </a:p>
        </p:txBody>
      </p:sp>
      <p:sp>
        <p:nvSpPr>
          <p:cNvPr id="4" name="Slide Number Placeholder 3"/>
          <p:cNvSpPr>
            <a:spLocks noGrp="1"/>
          </p:cNvSpPr>
          <p:nvPr>
            <p:ph type="sldNum" sz="quarter" idx="10"/>
          </p:nvPr>
        </p:nvSpPr>
        <p:spPr/>
        <p:txBody>
          <a:bodyPr/>
          <a:lstStyle/>
          <a:p>
            <a:fld id="{5D4EDB1A-A31D-46C4-9C20-A6498D69C879}" type="slidenum">
              <a:rPr lang="en-CA" smtClean="0"/>
              <a:t>18</a:t>
            </a:fld>
            <a:endParaRPr lang="en-CA" dirty="0"/>
          </a:p>
        </p:txBody>
      </p:sp>
    </p:spTree>
    <p:extLst>
      <p:ext uri="{BB962C8B-B14F-4D97-AF65-F5344CB8AC3E}">
        <p14:creationId xmlns:p14="http://schemas.microsoft.com/office/powerpoint/2010/main" val="40060028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5D4EDB1A-A31D-46C4-9C20-A6498D69C879}" type="slidenum">
              <a:rPr lang="en-CA" smtClean="0"/>
              <a:t>19</a:t>
            </a:fld>
            <a:endParaRPr lang="en-CA" dirty="0"/>
          </a:p>
        </p:txBody>
      </p:sp>
    </p:spTree>
    <p:extLst>
      <p:ext uri="{BB962C8B-B14F-4D97-AF65-F5344CB8AC3E}">
        <p14:creationId xmlns:p14="http://schemas.microsoft.com/office/powerpoint/2010/main" val="3635436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dirty="0"/>
              <a:t>Second</a:t>
            </a:r>
            <a:r>
              <a:rPr lang="en-GB" sz="1200" b="1" baseline="0" dirty="0"/>
              <a:t> Headline/section:</a:t>
            </a:r>
          </a:p>
          <a:p>
            <a:pPr marL="171450" indent="-171450">
              <a:buFont typeface="Arial" panose="020B0604020202020204" pitchFamily="34" charset="0"/>
              <a:buChar char="•"/>
            </a:pPr>
            <a:r>
              <a:rPr lang="en-GB" sz="1200" baseline="0" dirty="0"/>
              <a:t>Was reduction in spend the only reason brand building ROI improved? Would like to balance this with commentary, if applicable, that effectiveness was also stronger for xxx activities; </a:t>
            </a:r>
            <a:r>
              <a:rPr lang="en-GB" sz="1200" b="1" baseline="0" dirty="0"/>
              <a:t>AE: updated</a:t>
            </a:r>
          </a:p>
          <a:p>
            <a:pPr marL="171450" indent="-171450">
              <a:buFont typeface="Arial" panose="020B0604020202020204" pitchFamily="34" charset="0"/>
              <a:buChar char="•"/>
            </a:pPr>
            <a:r>
              <a:rPr lang="en-GB" sz="1200" baseline="0" dirty="0"/>
              <a:t>TV spend – I would revise  </a:t>
            </a:r>
            <a:r>
              <a:rPr lang="en-GB" sz="1200" baseline="0" dirty="0">
                <a:sym typeface="Wingdings" panose="05000000000000000000" pitchFamily="2" charset="2"/>
              </a:rPr>
              <a:t>to give context  TV cost increased in 2018 due to a move away from kids media to focusing against more expensive Adult target, which also drove fewer GRPs – resulting in lower ROI </a:t>
            </a:r>
            <a:r>
              <a:rPr lang="en-GB" sz="1200" b="1" baseline="0" dirty="0">
                <a:sym typeface="Wingdings" panose="05000000000000000000" pitchFamily="2" charset="2"/>
              </a:rPr>
              <a:t>AE: updated</a:t>
            </a:r>
          </a:p>
          <a:p>
            <a:pPr marL="171450" indent="-171450">
              <a:buFont typeface="Arial" panose="020B0604020202020204" pitchFamily="34" charset="0"/>
              <a:buChar char="•"/>
            </a:pPr>
            <a:r>
              <a:rPr lang="en-GB" sz="1200" b="0" baseline="0" dirty="0">
                <a:sym typeface="Wingdings" panose="05000000000000000000" pitchFamily="2" charset="2"/>
              </a:rPr>
              <a:t>Digital video comments  </a:t>
            </a:r>
            <a:r>
              <a:rPr lang="en-GB" sz="1200" b="1" baseline="0" dirty="0">
                <a:sym typeface="Wingdings" panose="05000000000000000000" pitchFamily="2" charset="2"/>
              </a:rPr>
              <a:t>Cristina why did OLV costs go down significantly?</a:t>
            </a:r>
          </a:p>
          <a:p>
            <a:pPr marL="171450" indent="-171450">
              <a:buFont typeface="Arial" panose="020B0604020202020204" pitchFamily="34" charset="0"/>
              <a:buChar char="•"/>
            </a:pPr>
            <a:r>
              <a:rPr lang="en-GB" sz="1200" b="0" baseline="0" dirty="0">
                <a:sym typeface="Wingdings" panose="05000000000000000000" pitchFamily="2" charset="2"/>
              </a:rPr>
              <a:t>Social comments  </a:t>
            </a:r>
            <a:r>
              <a:rPr lang="en-GB" sz="1200" b="1" baseline="0" dirty="0">
                <a:sym typeface="Wingdings" panose="05000000000000000000" pitchFamily="2" charset="2"/>
              </a:rPr>
              <a:t>Cristina, how were we able to drive much higher impressions @ lower cost?</a:t>
            </a:r>
            <a:endParaRPr lang="en-GB" sz="1200" b="0" baseline="0" dirty="0"/>
          </a:p>
          <a:p>
            <a:pPr marL="171450" indent="-171450">
              <a:buFont typeface="Arial" panose="020B0604020202020204" pitchFamily="34" charset="0"/>
              <a:buChar char="•"/>
            </a:pPr>
            <a:endParaRPr lang="en-GB" sz="1200" dirty="0"/>
          </a:p>
        </p:txBody>
      </p:sp>
      <p:sp>
        <p:nvSpPr>
          <p:cNvPr id="4" name="Slide Number Placeholder 3"/>
          <p:cNvSpPr>
            <a:spLocks noGrp="1"/>
          </p:cNvSpPr>
          <p:nvPr>
            <p:ph type="sldNum" sz="quarter" idx="10"/>
          </p:nvPr>
        </p:nvSpPr>
        <p:spPr/>
        <p:txBody>
          <a:bodyPr/>
          <a:lstStyle/>
          <a:p>
            <a:fld id="{5D4EDB1A-A31D-46C4-9C20-A6498D69C879}" type="slidenum">
              <a:rPr lang="en-CA" smtClean="0"/>
              <a:t>2</a:t>
            </a:fld>
            <a:endParaRPr lang="en-CA" dirty="0"/>
          </a:p>
        </p:txBody>
      </p:sp>
    </p:spTree>
    <p:extLst>
      <p:ext uri="{BB962C8B-B14F-4D97-AF65-F5344CB8AC3E}">
        <p14:creationId xmlns:p14="http://schemas.microsoft.com/office/powerpoint/2010/main" val="36634133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D4EDB1A-A31D-46C4-9C20-A6498D69C879}" type="slidenum">
              <a:rPr lang="en-CA" smtClean="0"/>
              <a:t>20</a:t>
            </a:fld>
            <a:endParaRPr lang="en-CA" dirty="0"/>
          </a:p>
        </p:txBody>
      </p:sp>
    </p:spTree>
    <p:extLst>
      <p:ext uri="{BB962C8B-B14F-4D97-AF65-F5344CB8AC3E}">
        <p14:creationId xmlns:p14="http://schemas.microsoft.com/office/powerpoint/2010/main" val="15656425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Highlight</a:t>
            </a:r>
            <a:r>
              <a:rPr lang="en-US" b="0" baseline="0" dirty="0"/>
              <a:t> in headline that significantly higher impressions in 2018 </a:t>
            </a:r>
            <a:r>
              <a:rPr lang="en-US" b="0" u="sng" baseline="0" dirty="0"/>
              <a:t>at flat investment level.; </a:t>
            </a:r>
            <a:r>
              <a:rPr lang="en-US" b="1" i="0" u="none" baseline="0" dirty="0"/>
              <a:t>AE; Updated</a:t>
            </a:r>
          </a:p>
          <a:p>
            <a:endParaRPr lang="en-US" b="0" u="sng" baseline="0" dirty="0"/>
          </a:p>
          <a:p>
            <a:r>
              <a:rPr lang="en-US" b="1" u="none" baseline="0" dirty="0"/>
              <a:t>Cristina – How were we able to drive +38% impressions at flat spend?  Also what drove lower CPP 2018?</a:t>
            </a:r>
          </a:p>
          <a:p>
            <a:endParaRPr lang="en-US" b="1" u="none"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baseline="0" dirty="0"/>
              <a:t>SL July 20 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u="none" baseline="0" dirty="0"/>
              <a:t>- Changed headline to explain higher impressions </a:t>
            </a:r>
            <a:r>
              <a:rPr lang="en-US" b="1" u="none" baseline="0" dirty="0" err="1"/>
              <a:t>drow</a:t>
            </a:r>
            <a:r>
              <a:rPr lang="en-US" b="1" u="none" baseline="0" dirty="0"/>
              <a:t> lower CPP (but on impressions)</a:t>
            </a:r>
            <a:endParaRPr lang="en-US" b="1" u="none" dirty="0"/>
          </a:p>
          <a:p>
            <a:endParaRPr lang="en-US" b="1" u="none" dirty="0"/>
          </a:p>
        </p:txBody>
      </p:sp>
      <p:sp>
        <p:nvSpPr>
          <p:cNvPr id="4" name="Slide Number Placeholder 3"/>
          <p:cNvSpPr>
            <a:spLocks noGrp="1"/>
          </p:cNvSpPr>
          <p:nvPr>
            <p:ph type="sldNum" sz="quarter" idx="5"/>
          </p:nvPr>
        </p:nvSpPr>
        <p:spPr/>
        <p:txBody>
          <a:bodyPr/>
          <a:lstStyle/>
          <a:p>
            <a:fld id="{5D4EDB1A-A31D-46C4-9C20-A6498D69C879}" type="slidenum">
              <a:rPr lang="en-CA" smtClean="0"/>
              <a:t>21</a:t>
            </a:fld>
            <a:endParaRPr lang="en-CA" dirty="0"/>
          </a:p>
        </p:txBody>
      </p:sp>
    </p:spTree>
    <p:extLst>
      <p:ext uri="{BB962C8B-B14F-4D97-AF65-F5344CB8AC3E}">
        <p14:creationId xmlns:p14="http://schemas.microsoft.com/office/powerpoint/2010/main" val="29385847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Cristina: </a:t>
            </a:r>
            <a:r>
              <a:rPr lang="en-GB" dirty="0"/>
              <a:t>Need to understand</a:t>
            </a:r>
            <a:r>
              <a:rPr lang="en-GB" baseline="0" dirty="0"/>
              <a:t> why more impressions and lower CPP in 2018</a:t>
            </a:r>
            <a:endParaRPr lang="en-GB" dirty="0"/>
          </a:p>
        </p:txBody>
      </p:sp>
      <p:sp>
        <p:nvSpPr>
          <p:cNvPr id="4" name="Slide Number Placeholder 3"/>
          <p:cNvSpPr>
            <a:spLocks noGrp="1"/>
          </p:cNvSpPr>
          <p:nvPr>
            <p:ph type="sldNum" sz="quarter" idx="10"/>
          </p:nvPr>
        </p:nvSpPr>
        <p:spPr/>
        <p:txBody>
          <a:bodyPr/>
          <a:lstStyle/>
          <a:p>
            <a:fld id="{5D4EDB1A-A31D-46C4-9C20-A6498D69C879}" type="slidenum">
              <a:rPr lang="en-CA" smtClean="0"/>
              <a:t>22</a:t>
            </a:fld>
            <a:endParaRPr lang="en-CA" dirty="0"/>
          </a:p>
        </p:txBody>
      </p:sp>
    </p:spTree>
    <p:extLst>
      <p:ext uri="{BB962C8B-B14F-4D97-AF65-F5344CB8AC3E}">
        <p14:creationId xmlns:p14="http://schemas.microsoft.com/office/powerpoint/2010/main" val="38135642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none" dirty="0"/>
              <a:t>AE:</a:t>
            </a:r>
            <a:r>
              <a:rPr lang="en-US" b="1" u="none" baseline="0" dirty="0"/>
              <a:t> This slide has the ROI of the Grrr to Grrreat execution executed across TV, Dig Video and Dig Displays with the cost with and without NHL sponsorship</a:t>
            </a:r>
            <a:endParaRPr lang="en-US" b="1" u="none" dirty="0"/>
          </a:p>
        </p:txBody>
      </p:sp>
      <p:sp>
        <p:nvSpPr>
          <p:cNvPr id="4" name="Slide Number Placeholder 3"/>
          <p:cNvSpPr>
            <a:spLocks noGrp="1"/>
          </p:cNvSpPr>
          <p:nvPr>
            <p:ph type="sldNum" sz="quarter" idx="5"/>
          </p:nvPr>
        </p:nvSpPr>
        <p:spPr/>
        <p:txBody>
          <a:bodyPr/>
          <a:lstStyle/>
          <a:p>
            <a:fld id="{5D4EDB1A-A31D-46C4-9C20-A6498D69C879}" type="slidenum">
              <a:rPr lang="en-CA" smtClean="0"/>
              <a:t>23</a:t>
            </a:fld>
            <a:endParaRPr lang="en-CA" dirty="0"/>
          </a:p>
        </p:txBody>
      </p:sp>
    </p:spTree>
    <p:extLst>
      <p:ext uri="{BB962C8B-B14F-4D97-AF65-F5344CB8AC3E}">
        <p14:creationId xmlns:p14="http://schemas.microsoft.com/office/powerpoint/2010/main" val="36232278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put note at bottom defining what</a:t>
            </a:r>
            <a:r>
              <a:rPr lang="en-US" baseline="0" dirty="0"/>
              <a:t> is in Trade Lite: Excludes EDLP or activity spend, Costco, non-reporting Nielsen customers; </a:t>
            </a:r>
            <a:r>
              <a:rPr lang="en-US" b="1" baseline="0" dirty="0"/>
              <a:t>AE: updated</a:t>
            </a:r>
            <a:endParaRPr lang="en-US" b="1" dirty="0"/>
          </a:p>
        </p:txBody>
      </p:sp>
      <p:sp>
        <p:nvSpPr>
          <p:cNvPr id="4" name="Slide Number Placeholder 3"/>
          <p:cNvSpPr>
            <a:spLocks noGrp="1"/>
          </p:cNvSpPr>
          <p:nvPr>
            <p:ph type="sldNum" sz="quarter" idx="5"/>
          </p:nvPr>
        </p:nvSpPr>
        <p:spPr/>
        <p:txBody>
          <a:bodyPr/>
          <a:lstStyle/>
          <a:p>
            <a:fld id="{5D4EDB1A-A31D-46C4-9C20-A6498D69C879}" type="slidenum">
              <a:rPr lang="en-CA" smtClean="0"/>
              <a:t>24</a:t>
            </a:fld>
            <a:endParaRPr lang="en-CA" dirty="0"/>
          </a:p>
        </p:txBody>
      </p:sp>
    </p:spTree>
    <p:extLst>
      <p:ext uri="{BB962C8B-B14F-4D97-AF65-F5344CB8AC3E}">
        <p14:creationId xmlns:p14="http://schemas.microsoft.com/office/powerpoint/2010/main" val="40772930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625" indent="-174625">
              <a:lnSpc>
                <a:spcPts val="1800"/>
              </a:lnSpc>
              <a:buFont typeface="Arial" panose="020B0604020202020204" pitchFamily="34" charset="0"/>
              <a:buChar char="•"/>
            </a:pPr>
            <a:r>
              <a:rPr lang="en-US" dirty="0"/>
              <a:t>2018 volume grew by 4.4%, with trade and base factors driving the gains, more than offsetting brand-building declines.  Brand-building spend was lowered, while trade spend increased. </a:t>
            </a:r>
          </a:p>
          <a:p>
            <a:pPr marL="631825" lvl="1" indent="-174625">
              <a:lnSpc>
                <a:spcPts val="1800"/>
              </a:lnSpc>
              <a:buFont typeface="Arial" panose="020B0604020202020204" pitchFamily="34" charset="0"/>
              <a:buChar char="•"/>
            </a:pPr>
            <a:r>
              <a:rPr lang="en-CA" sz="1400" dirty="0"/>
              <a:t>Gains due to trade, social and new launches countered the negative impact due to TV, Digital Video and Digital Display. </a:t>
            </a:r>
            <a:r>
              <a:rPr lang="en-CA" sz="1600" dirty="0"/>
              <a:t/>
            </a:r>
            <a:br>
              <a:rPr lang="en-CA" sz="1600" dirty="0"/>
            </a:br>
            <a:endParaRPr lang="en-CA" sz="1600" dirty="0"/>
          </a:p>
          <a:p>
            <a:pPr marL="174625" indent="-174625">
              <a:lnSpc>
                <a:spcPts val="1800"/>
              </a:lnSpc>
              <a:buFont typeface="Arial" panose="020B0604020202020204" pitchFamily="34" charset="0"/>
              <a:buChar char="•"/>
            </a:pPr>
            <a:r>
              <a:rPr lang="en-US" dirty="0"/>
              <a:t>Overall brand-building ROI improved in 2018, reflecting lower spend and higher effectiveness for TV, Dig Display &amp; Social.  All digital media tactic ROIs posted improvements, while TV ROI declined. </a:t>
            </a:r>
          </a:p>
          <a:p>
            <a:pPr marL="742950" lvl="1" indent="-285750">
              <a:lnSpc>
                <a:spcPts val="1800"/>
              </a:lnSpc>
              <a:buFont typeface="Arial" panose="020B0604020202020204" pitchFamily="34" charset="0"/>
              <a:buChar char="•"/>
            </a:pPr>
            <a:r>
              <a:rPr lang="en-GB" sz="1400" dirty="0">
                <a:sym typeface="Wingdings" panose="05000000000000000000" pitchFamily="2" charset="2"/>
              </a:rPr>
              <a:t>TV cost increased in 2018 due to a move away from kids media to focusing against more expensive Adult target, which also drove fewer GRPs – resulting in lower ROI</a:t>
            </a:r>
          </a:p>
          <a:p>
            <a:pPr marL="742950" lvl="1" indent="-285750">
              <a:lnSpc>
                <a:spcPts val="1800"/>
              </a:lnSpc>
              <a:buFont typeface="Arial" panose="020B0604020202020204" pitchFamily="34" charset="0"/>
              <a:buChar char="•"/>
            </a:pPr>
            <a:r>
              <a:rPr lang="en-CA" sz="1400" dirty="0"/>
              <a:t>On the other hand, digital video costs were significantly lower, which helped improve its ROI. </a:t>
            </a:r>
          </a:p>
          <a:p>
            <a:pPr marL="742950" lvl="1" indent="-285750">
              <a:lnSpc>
                <a:spcPts val="1800"/>
              </a:lnSpc>
              <a:buFont typeface="Arial" panose="020B0604020202020204" pitchFamily="34" charset="0"/>
              <a:buChar char="•"/>
            </a:pPr>
            <a:r>
              <a:rPr lang="en-CA" sz="1400" dirty="0"/>
              <a:t>Digital display also had an ROI improvement, mainly due to its reduced spend.</a:t>
            </a:r>
          </a:p>
          <a:p>
            <a:pPr marL="742950" lvl="1" indent="-285750">
              <a:lnSpc>
                <a:spcPts val="1800"/>
              </a:lnSpc>
              <a:buFont typeface="Arial" panose="020B0604020202020204" pitchFamily="34" charset="0"/>
              <a:buChar char="•"/>
            </a:pPr>
            <a:r>
              <a:rPr lang="en-CA" sz="1400" dirty="0"/>
              <a:t>Social posted the strongest ROI and improvement over 2017, due to stronger effectiveness and lower costs. </a:t>
            </a:r>
          </a:p>
          <a:p>
            <a:pPr marL="742950" lvl="1" indent="-285750">
              <a:lnSpc>
                <a:spcPts val="1800"/>
              </a:lnSpc>
              <a:buFont typeface="Arial" panose="020B0604020202020204" pitchFamily="34" charset="0"/>
              <a:buChar char="•"/>
            </a:pPr>
            <a:endParaRPr lang="en-CA" sz="1400" dirty="0"/>
          </a:p>
          <a:p>
            <a:pPr marL="285750" indent="-285750">
              <a:lnSpc>
                <a:spcPts val="1800"/>
              </a:lnSpc>
              <a:buFont typeface="Arial" panose="020B0604020202020204" pitchFamily="34" charset="0"/>
              <a:buChar char="•"/>
            </a:pPr>
            <a:r>
              <a:rPr lang="en-CA" dirty="0"/>
              <a:t>Trade support was increased in 2018, especially for Ad and Display. This resulted in higher incremental volume and a stronger ROI. </a:t>
            </a:r>
          </a:p>
          <a:p>
            <a:pPr marL="285750" indent="-285750">
              <a:lnSpc>
                <a:spcPts val="1800"/>
              </a:lnSpc>
              <a:buFont typeface="Arial" panose="020B0604020202020204" pitchFamily="34" charset="0"/>
              <a:buChar char="•"/>
            </a:pPr>
            <a:endParaRPr lang="en-CA" dirty="0"/>
          </a:p>
          <a:p>
            <a:pPr marL="171450" indent="-171450">
              <a:buFont typeface="Arial" panose="020B0604020202020204" pitchFamily="34" charset="0"/>
              <a:buChar char="•"/>
            </a:pPr>
            <a:endParaRPr lang="en-GB" sz="1200" dirty="0"/>
          </a:p>
        </p:txBody>
      </p:sp>
      <p:sp>
        <p:nvSpPr>
          <p:cNvPr id="4" name="Slide Number Placeholder 3"/>
          <p:cNvSpPr>
            <a:spLocks noGrp="1"/>
          </p:cNvSpPr>
          <p:nvPr>
            <p:ph type="sldNum" sz="quarter" idx="10"/>
          </p:nvPr>
        </p:nvSpPr>
        <p:spPr/>
        <p:txBody>
          <a:bodyPr/>
          <a:lstStyle/>
          <a:p>
            <a:fld id="{5D4EDB1A-A31D-46C4-9C20-A6498D69C879}" type="slidenum">
              <a:rPr lang="en-CA" smtClean="0"/>
              <a:t>25</a:t>
            </a:fld>
            <a:endParaRPr lang="en-CA" dirty="0"/>
          </a:p>
        </p:txBody>
      </p:sp>
    </p:spTree>
    <p:extLst>
      <p:ext uri="{BB962C8B-B14F-4D97-AF65-F5344CB8AC3E}">
        <p14:creationId xmlns:p14="http://schemas.microsoft.com/office/powerpoint/2010/main" val="31839078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 sure how to interpret</a:t>
            </a:r>
            <a:r>
              <a:rPr lang="en-GB" baseline="0" dirty="0"/>
              <a:t> – is this vs. TV only? Can we put what % incremental volume would be if TV only? </a:t>
            </a:r>
            <a:r>
              <a:rPr lang="en-GB" b="1" baseline="0" dirty="0"/>
              <a:t>AE: Total TV + Display generated an incremental volume of 367,683 Tonn; out of that 1.6% (5,986 tonn vol is driven by a synergy of the two). Updated in boxes on top of the bars per email</a:t>
            </a:r>
          </a:p>
          <a:p>
            <a:endParaRPr lang="en-GB" baseline="0" dirty="0"/>
          </a:p>
          <a:p>
            <a:r>
              <a:rPr lang="en-GB" baseline="0" dirty="0"/>
              <a:t>Also – Isn’t trade is a constant so not sure why we modelled? Interest is more in flexing different media tactics, ideally: - </a:t>
            </a:r>
            <a:r>
              <a:rPr lang="en-GB" b="1" baseline="0" dirty="0"/>
              <a:t>AE: We understand that Trade &amp; TV was specifically requested hence we tested in the models, we can remove from here if we don not want to highlight it and it is not relevant for the teams</a:t>
            </a:r>
          </a:p>
          <a:p>
            <a:endParaRPr lang="en-GB" baseline="0" dirty="0"/>
          </a:p>
          <a:p>
            <a:pPr marL="171450" indent="-171450">
              <a:buFont typeface="Arial" panose="020B0604020202020204" pitchFamily="34" charset="0"/>
              <a:buChar char="•"/>
            </a:pPr>
            <a:r>
              <a:rPr lang="en-GB" baseline="0" dirty="0"/>
              <a:t>TV only</a:t>
            </a:r>
          </a:p>
          <a:p>
            <a:pPr marL="171450" indent="-171450">
              <a:buFont typeface="Arial" panose="020B0604020202020204" pitchFamily="34" charset="0"/>
              <a:buChar char="•"/>
            </a:pPr>
            <a:r>
              <a:rPr lang="en-GB" baseline="0" dirty="0"/>
              <a:t>TV + video (our most typical scenario)</a:t>
            </a:r>
          </a:p>
          <a:p>
            <a:pPr marL="171450" indent="-171450">
              <a:buFont typeface="Arial" panose="020B0604020202020204" pitchFamily="34" charset="0"/>
              <a:buChar char="•"/>
            </a:pPr>
            <a:r>
              <a:rPr lang="en-GB" baseline="0" dirty="0"/>
              <a:t>TV + video + social (next scenario if enough $ to invest in social)</a:t>
            </a:r>
          </a:p>
          <a:p>
            <a:pPr marL="171450" indent="-171450">
              <a:buFont typeface="Arial" panose="020B0604020202020204" pitchFamily="34" charset="0"/>
              <a:buChar char="•"/>
            </a:pPr>
            <a:r>
              <a:rPr lang="en-GB" baseline="0" dirty="0"/>
              <a:t>TV + video + display</a:t>
            </a:r>
          </a:p>
          <a:p>
            <a:pPr marL="171450" indent="-171450">
              <a:buFont typeface="Arial" panose="020B0604020202020204" pitchFamily="34" charset="0"/>
              <a:buChar char="•"/>
            </a:pPr>
            <a:endParaRPr lang="en-GB" baseline="0" dirty="0"/>
          </a:p>
          <a:p>
            <a:pPr marL="0" indent="0">
              <a:buFont typeface="Arial" panose="020B0604020202020204" pitchFamily="34" charset="0"/>
              <a:buNone/>
            </a:pPr>
            <a:r>
              <a:rPr lang="en-GB" b="1" dirty="0"/>
              <a:t>Cristina</a:t>
            </a:r>
            <a:r>
              <a:rPr lang="en-GB" b="1" baseline="0" dirty="0"/>
              <a:t> – Do these combo’s make sense?</a:t>
            </a:r>
            <a:endParaRPr lang="en-GB" b="1" dirty="0"/>
          </a:p>
        </p:txBody>
      </p:sp>
      <p:sp>
        <p:nvSpPr>
          <p:cNvPr id="4" name="Slide Number Placeholder 3"/>
          <p:cNvSpPr>
            <a:spLocks noGrp="1"/>
          </p:cNvSpPr>
          <p:nvPr>
            <p:ph type="sldNum" sz="quarter" idx="10"/>
          </p:nvPr>
        </p:nvSpPr>
        <p:spPr/>
        <p:txBody>
          <a:bodyPr/>
          <a:lstStyle/>
          <a:p>
            <a:fld id="{5D4EDB1A-A31D-46C4-9C20-A6498D69C879}" type="slidenum">
              <a:rPr lang="en-CA" smtClean="0"/>
              <a:t>27</a:t>
            </a:fld>
            <a:endParaRPr lang="en-CA" dirty="0"/>
          </a:p>
        </p:txBody>
      </p:sp>
    </p:spTree>
    <p:extLst>
      <p:ext uri="{BB962C8B-B14F-4D97-AF65-F5344CB8AC3E}">
        <p14:creationId xmlns:p14="http://schemas.microsoft.com/office/powerpoint/2010/main" val="8680653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4EDB1A-A31D-46C4-9C20-A6498D69C879}" type="slidenum">
              <a:rPr lang="en-CA" smtClean="0"/>
              <a:t>28</a:t>
            </a:fld>
            <a:endParaRPr lang="en-CA" dirty="0"/>
          </a:p>
        </p:txBody>
      </p:sp>
    </p:spTree>
    <p:extLst>
      <p:ext uri="{BB962C8B-B14F-4D97-AF65-F5344CB8AC3E}">
        <p14:creationId xmlns:p14="http://schemas.microsoft.com/office/powerpoint/2010/main" val="32527645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a:p>
        </p:txBody>
      </p:sp>
      <p:sp>
        <p:nvSpPr>
          <p:cNvPr id="4" name="Slide Number Placeholder 3"/>
          <p:cNvSpPr>
            <a:spLocks noGrp="1"/>
          </p:cNvSpPr>
          <p:nvPr>
            <p:ph type="sldNum" sz="quarter" idx="10"/>
          </p:nvPr>
        </p:nvSpPr>
        <p:spPr/>
        <p:txBody>
          <a:bodyPr/>
          <a:lstStyle/>
          <a:p>
            <a:fld id="{5D4EDB1A-A31D-46C4-9C20-A6498D69C879}" type="slidenum">
              <a:rPr lang="en-CA" smtClean="0"/>
              <a:t>29</a:t>
            </a:fld>
            <a:endParaRPr lang="en-CA" dirty="0"/>
          </a:p>
        </p:txBody>
      </p:sp>
    </p:spTree>
    <p:extLst>
      <p:ext uri="{BB962C8B-B14F-4D97-AF65-F5344CB8AC3E}">
        <p14:creationId xmlns:p14="http://schemas.microsoft.com/office/powerpoint/2010/main" val="1502445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D4EDB1A-A31D-46C4-9C20-A6498D69C879}" type="slidenum">
              <a:rPr lang="en-CA" smtClean="0"/>
              <a:t>3</a:t>
            </a:fld>
            <a:endParaRPr lang="en-CA" dirty="0"/>
          </a:p>
        </p:txBody>
      </p:sp>
    </p:spTree>
    <p:extLst>
      <p:ext uri="{BB962C8B-B14F-4D97-AF65-F5344CB8AC3E}">
        <p14:creationId xmlns:p14="http://schemas.microsoft.com/office/powerpoint/2010/main" val="4244948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Please add</a:t>
            </a:r>
            <a:r>
              <a:rPr lang="en-GB" b="1" baseline="0" dirty="0"/>
              <a:t> a note at bottom what is included in Brand Building: Media, shelf media, corp promos, PR, POS, sampling, coupons. AE: Updated</a:t>
            </a:r>
          </a:p>
        </p:txBody>
      </p:sp>
      <p:sp>
        <p:nvSpPr>
          <p:cNvPr id="4" name="Slide Number Placeholder 3"/>
          <p:cNvSpPr>
            <a:spLocks noGrp="1"/>
          </p:cNvSpPr>
          <p:nvPr>
            <p:ph type="sldNum" sz="quarter" idx="10"/>
          </p:nvPr>
        </p:nvSpPr>
        <p:spPr/>
        <p:txBody>
          <a:bodyPr/>
          <a:lstStyle/>
          <a:p>
            <a:fld id="{5D4EDB1A-A31D-46C4-9C20-A6498D69C879}" type="slidenum">
              <a:rPr lang="en-CA" smtClean="0"/>
              <a:t>4</a:t>
            </a:fld>
            <a:endParaRPr lang="en-CA" dirty="0"/>
          </a:p>
        </p:txBody>
      </p:sp>
    </p:spTree>
    <p:extLst>
      <p:ext uri="{BB962C8B-B14F-4D97-AF65-F5344CB8AC3E}">
        <p14:creationId xmlns:p14="http://schemas.microsoft.com/office/powerpoint/2010/main" val="498164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AE: Spend Mix Slide with NHL Spend included in Brand-Building Spend</a:t>
            </a:r>
          </a:p>
          <a:p>
            <a:endParaRPr lang="en-US" baseline="0" dirty="0"/>
          </a:p>
          <a:p>
            <a:r>
              <a:rPr lang="en-US" b="1" u="sng" baseline="0" dirty="0"/>
              <a:t>SL JULY 19:</a:t>
            </a:r>
          </a:p>
          <a:p>
            <a:pPr marL="171450" indent="-171450">
              <a:buFont typeface="Arial" panose="020B0604020202020204" pitchFamily="34" charset="0"/>
              <a:buChar char="•"/>
            </a:pPr>
            <a:r>
              <a:rPr lang="en-US" b="1" u="none" baseline="0" dirty="0"/>
              <a:t>Have moved this up in deck as lead  scenario and added a headline</a:t>
            </a:r>
            <a:endParaRPr lang="en-GB" b="1" u="none" baseline="0" dirty="0"/>
          </a:p>
          <a:p>
            <a:endParaRPr lang="en-GB" dirty="0"/>
          </a:p>
        </p:txBody>
      </p:sp>
      <p:sp>
        <p:nvSpPr>
          <p:cNvPr id="4" name="Slide Number Placeholder 3"/>
          <p:cNvSpPr>
            <a:spLocks noGrp="1"/>
          </p:cNvSpPr>
          <p:nvPr>
            <p:ph type="sldNum" sz="quarter" idx="10"/>
          </p:nvPr>
        </p:nvSpPr>
        <p:spPr/>
        <p:txBody>
          <a:bodyPr/>
          <a:lstStyle/>
          <a:p>
            <a:fld id="{5D4EDB1A-A31D-46C4-9C20-A6498D69C879}" type="slidenum">
              <a:rPr lang="en-CA" smtClean="0"/>
              <a:t>5</a:t>
            </a:fld>
            <a:endParaRPr lang="en-CA" dirty="0"/>
          </a:p>
        </p:txBody>
      </p:sp>
    </p:spTree>
    <p:extLst>
      <p:ext uri="{BB962C8B-B14F-4D97-AF65-F5344CB8AC3E}">
        <p14:creationId xmlns:p14="http://schemas.microsoft.com/office/powerpoint/2010/main" val="4113518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Is the $400k for NHL sponsorship included? – AE:</a:t>
            </a:r>
            <a:r>
              <a:rPr lang="en-GB" b="1" baseline="0" dirty="0"/>
              <a:t> Next slide has NHL part included please </a:t>
            </a:r>
          </a:p>
          <a:p>
            <a:r>
              <a:rPr lang="en-GB" b="1" dirty="0"/>
              <a:t>While it’s mentioned later, good to give more context here for some of the</a:t>
            </a:r>
            <a:r>
              <a:rPr lang="en-GB" b="1" baseline="0" dirty="0"/>
              <a:t> shifts, e.g. headline:</a:t>
            </a:r>
          </a:p>
          <a:p>
            <a:r>
              <a:rPr lang="en-GB" b="1" dirty="0"/>
              <a:t>“…cuts in digital</a:t>
            </a:r>
            <a:r>
              <a:rPr lang="en-GB" b="1" baseline="0" dirty="0"/>
              <a:t> video and digital display with focus against one (Grrr to Grrreat) execution vs. multiple in 2017)…” AE: Updated</a:t>
            </a:r>
          </a:p>
          <a:p>
            <a:endParaRPr lang="en-US" b="1" baseline="0" dirty="0"/>
          </a:p>
          <a:p>
            <a:r>
              <a:rPr lang="en-US" b="1" baseline="0" dirty="0"/>
              <a:t>AE: Added total Media spend row at the bottom</a:t>
            </a:r>
          </a:p>
          <a:p>
            <a:endParaRPr lang="en-US" b="1" baseline="0" dirty="0"/>
          </a:p>
          <a:p>
            <a:r>
              <a:rPr lang="en-US" b="1" u="sng" baseline="0" dirty="0"/>
              <a:t>SL JULY 20</a:t>
            </a:r>
            <a:r>
              <a:rPr lang="en-US" b="1" u="sng" baseline="30000" dirty="0"/>
              <a:t>TH</a:t>
            </a:r>
            <a:endParaRPr lang="en-US" b="1" u="sng" baseline="0" dirty="0"/>
          </a:p>
          <a:p>
            <a:pPr marL="171450" indent="-171450">
              <a:buFont typeface="Arial" panose="020B0604020202020204" pitchFamily="34" charset="0"/>
              <a:buChar char="•"/>
            </a:pPr>
            <a:r>
              <a:rPr lang="en-US" b="1" u="none" baseline="0" dirty="0"/>
              <a:t>Have this slide down in deck (so NHL fee scenario is the lead), and adjusted headline</a:t>
            </a:r>
            <a:endParaRPr lang="en-GB" b="1" u="none" baseline="0" dirty="0"/>
          </a:p>
          <a:p>
            <a:endParaRPr lang="en-GB" baseline="0" dirty="0"/>
          </a:p>
          <a:p>
            <a:endParaRPr lang="en-GB" dirty="0"/>
          </a:p>
        </p:txBody>
      </p:sp>
      <p:sp>
        <p:nvSpPr>
          <p:cNvPr id="4" name="Slide Number Placeholder 3"/>
          <p:cNvSpPr>
            <a:spLocks noGrp="1"/>
          </p:cNvSpPr>
          <p:nvPr>
            <p:ph type="sldNum" sz="quarter" idx="10"/>
          </p:nvPr>
        </p:nvSpPr>
        <p:spPr/>
        <p:txBody>
          <a:bodyPr/>
          <a:lstStyle/>
          <a:p>
            <a:fld id="{5D4EDB1A-A31D-46C4-9C20-A6498D69C879}" type="slidenum">
              <a:rPr lang="en-CA" smtClean="0"/>
              <a:t>6</a:t>
            </a:fld>
            <a:endParaRPr lang="en-CA" dirty="0"/>
          </a:p>
        </p:txBody>
      </p:sp>
    </p:spTree>
    <p:extLst>
      <p:ext uri="{BB962C8B-B14F-4D97-AF65-F5344CB8AC3E}">
        <p14:creationId xmlns:p14="http://schemas.microsoft.com/office/powerpoint/2010/main" val="151789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More</a:t>
            </a:r>
            <a:r>
              <a:rPr lang="en-GB" baseline="0" dirty="0"/>
              <a:t> balanced commentary in the headline – highlight more positives, e.g: “…Most brand building tactics yielded lower contributions due to reduced spend, some key digital tactics (social, search) realized growth.” </a:t>
            </a:r>
            <a:r>
              <a:rPr lang="en-GB" b="1" baseline="0" dirty="0"/>
              <a:t>AE: Updated</a:t>
            </a:r>
          </a:p>
          <a:p>
            <a:endParaRPr lang="en-GB" baseline="0" dirty="0"/>
          </a:p>
          <a:p>
            <a:r>
              <a:rPr lang="en-GB" baseline="0" dirty="0"/>
              <a:t>Can you show the abs dollar change at the top (ie $4,306-$4,126 = XXX) </a:t>
            </a:r>
            <a:r>
              <a:rPr lang="en-GB" b="1" baseline="0" dirty="0"/>
              <a:t>AE: Yes, Done</a:t>
            </a:r>
          </a:p>
          <a:p>
            <a:endParaRPr lang="en-GB" baseline="0" dirty="0"/>
          </a:p>
          <a:p>
            <a:r>
              <a:rPr lang="en-GB" baseline="0" dirty="0"/>
              <a:t>Can you please add note (here or another slide) that lists out what Corp Promotions there were: 2017 Spoon/Cash4Gas/Holiday, 2018 Cash4Groceries/Cash4Gas/Holiday </a:t>
            </a:r>
            <a:r>
              <a:rPr lang="en-GB" b="1" baseline="0" dirty="0"/>
              <a:t>AE: Done</a:t>
            </a:r>
          </a:p>
          <a:p>
            <a:endParaRPr lang="en-GB" b="1" baseline="0" dirty="0"/>
          </a:p>
          <a:p>
            <a:r>
              <a:rPr lang="en-GB" b="1" u="sng" baseline="0" dirty="0"/>
              <a:t>SL July 20:</a:t>
            </a:r>
          </a:p>
          <a:p>
            <a:pPr marL="171450" indent="-171450">
              <a:buFont typeface="Arial" panose="020B0604020202020204" pitchFamily="34" charset="0"/>
              <a:buChar char="•"/>
            </a:pPr>
            <a:r>
              <a:rPr lang="en-GB" b="1" u="none" dirty="0"/>
              <a:t>Can</a:t>
            </a:r>
            <a:r>
              <a:rPr lang="en-GB" b="1" u="none" baseline="0" dirty="0"/>
              <a:t> you add the $400k NHL to this? Or not possible since it’s modelled? </a:t>
            </a:r>
            <a:endParaRPr lang="en-GB" b="1" u="none" dirty="0"/>
          </a:p>
        </p:txBody>
      </p:sp>
      <p:sp>
        <p:nvSpPr>
          <p:cNvPr id="4" name="Slide Number Placeholder 3"/>
          <p:cNvSpPr>
            <a:spLocks noGrp="1"/>
          </p:cNvSpPr>
          <p:nvPr>
            <p:ph type="sldNum" sz="quarter" idx="10"/>
          </p:nvPr>
        </p:nvSpPr>
        <p:spPr/>
        <p:txBody>
          <a:bodyPr/>
          <a:lstStyle/>
          <a:p>
            <a:fld id="{5D4EDB1A-A31D-46C4-9C20-A6498D69C879}" type="slidenum">
              <a:rPr lang="en-CA" smtClean="0"/>
              <a:t>7</a:t>
            </a:fld>
            <a:endParaRPr lang="en-CA" dirty="0"/>
          </a:p>
        </p:txBody>
      </p:sp>
    </p:spTree>
    <p:extLst>
      <p:ext uri="{BB962C8B-B14F-4D97-AF65-F5344CB8AC3E}">
        <p14:creationId xmlns:p14="http://schemas.microsoft.com/office/powerpoint/2010/main" val="40589153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b="1" dirty="0"/>
              <a:t>Trade +7% spend </a:t>
            </a:r>
            <a:r>
              <a:rPr lang="en-GB" b="1" dirty="0">
                <a:sym typeface="Wingdings" panose="05000000000000000000" pitchFamily="2" charset="2"/>
              </a:rPr>
              <a:t> Provide</a:t>
            </a:r>
            <a:r>
              <a:rPr lang="en-GB" b="1" baseline="0" dirty="0">
                <a:sym typeface="Wingdings" panose="05000000000000000000" pitchFamily="2" charset="2"/>
              </a:rPr>
              <a:t> more context, more/less display, ad, etc? </a:t>
            </a:r>
            <a:r>
              <a:rPr lang="en-GB" b="1" u="sng" baseline="0" dirty="0">
                <a:sym typeface="Wingdings" panose="05000000000000000000" pitchFamily="2" charset="2"/>
              </a:rPr>
              <a:t>AE: Done</a:t>
            </a:r>
            <a:endParaRPr lang="en-GB" b="1" dirty="0"/>
          </a:p>
          <a:p>
            <a:pPr marL="171450" indent="-171450">
              <a:buFont typeface="Arial" panose="020B0604020202020204" pitchFamily="34" charset="0"/>
              <a:buChar char="•"/>
            </a:pPr>
            <a:r>
              <a:rPr lang="en-GB" b="1" dirty="0"/>
              <a:t>Others – what is this? </a:t>
            </a:r>
            <a:r>
              <a:rPr lang="en-GB" b="1" u="sng" dirty="0"/>
              <a:t>AE:</a:t>
            </a:r>
            <a:r>
              <a:rPr lang="en-GB" b="1" u="sng" baseline="0" dirty="0"/>
              <a:t> Put a note; </a:t>
            </a:r>
          </a:p>
          <a:p>
            <a:pPr marL="171450" indent="-171450">
              <a:buFont typeface="Arial" panose="020B0604020202020204" pitchFamily="34" charset="0"/>
              <a:buChar char="•"/>
            </a:pPr>
            <a:r>
              <a:rPr lang="en-GB" b="1" dirty="0"/>
              <a:t>New Launch – what product (no innovation?) AE: </a:t>
            </a:r>
            <a:r>
              <a:rPr lang="en-GB" b="1" u="sng" dirty="0"/>
              <a:t>Description Included per Sandra’s note</a:t>
            </a:r>
            <a:endParaRPr lang="en-GB" b="1" dirty="0"/>
          </a:p>
          <a:p>
            <a:pPr marL="171450" indent="-171450">
              <a:buFont typeface="Arial" panose="020B0604020202020204" pitchFamily="34" charset="0"/>
              <a:buChar char="•"/>
            </a:pPr>
            <a:r>
              <a:rPr lang="en-GB" b="1" dirty="0"/>
              <a:t>If</a:t>
            </a:r>
            <a:r>
              <a:rPr lang="en-GB" b="1" baseline="0" dirty="0"/>
              <a:t> Base was contributing to growth (slide 7), where is that reflected on this chart? AE: Slide 7 indicates the change in Base wrt to the Base in 2017. This is the Due to which captures how much each driver is explaining the overall growth ; Base here is sum of (New Launches, Distribution, Price, Comp, &amp; Others)</a:t>
            </a:r>
          </a:p>
          <a:p>
            <a:pPr marL="171450" indent="-171450">
              <a:buFont typeface="Arial" panose="020B0604020202020204" pitchFamily="34" charset="0"/>
              <a:buChar char="•"/>
            </a:pPr>
            <a:endParaRPr lang="en-GB" b="1" baseline="0" dirty="0"/>
          </a:p>
          <a:p>
            <a:pPr marL="0" indent="0">
              <a:buFont typeface="Arial" panose="020B0604020202020204" pitchFamily="34" charset="0"/>
              <a:buNone/>
            </a:pPr>
            <a:r>
              <a:rPr lang="en-GB" b="1" u="sng" baseline="0" dirty="0"/>
              <a:t>SL JULY 19</a:t>
            </a:r>
          </a:p>
          <a:p>
            <a:pPr marL="171450" indent="-171450">
              <a:buFont typeface="Arial" panose="020B0604020202020204" pitchFamily="34" charset="0"/>
              <a:buChar char="•"/>
            </a:pPr>
            <a:r>
              <a:rPr lang="en-GB" b="1" u="none" dirty="0"/>
              <a:t>I</a:t>
            </a:r>
            <a:r>
              <a:rPr lang="en-GB" b="1" u="none" baseline="0" dirty="0"/>
              <a:t> changed some copy : </a:t>
            </a:r>
            <a:r>
              <a:rPr lang="en-GB" b="1" u="none" dirty="0"/>
              <a:t>New</a:t>
            </a:r>
            <a:r>
              <a:rPr lang="en-GB" b="1" u="none" baseline="0" dirty="0"/>
              <a:t> launch – deleted “(vs. INPK)”</a:t>
            </a:r>
          </a:p>
        </p:txBody>
      </p:sp>
      <p:sp>
        <p:nvSpPr>
          <p:cNvPr id="4" name="Slide Number Placeholder 3"/>
          <p:cNvSpPr>
            <a:spLocks noGrp="1"/>
          </p:cNvSpPr>
          <p:nvPr>
            <p:ph type="sldNum" sz="quarter" idx="10"/>
          </p:nvPr>
        </p:nvSpPr>
        <p:spPr/>
        <p:txBody>
          <a:bodyPr/>
          <a:lstStyle/>
          <a:p>
            <a:fld id="{5D4EDB1A-A31D-46C4-9C20-A6498D69C879}" type="slidenum">
              <a:rPr lang="en-CA" smtClean="0"/>
              <a:t>8</a:t>
            </a:fld>
            <a:endParaRPr lang="en-CA" dirty="0"/>
          </a:p>
        </p:txBody>
      </p:sp>
    </p:spTree>
    <p:extLst>
      <p:ext uri="{BB962C8B-B14F-4D97-AF65-F5344CB8AC3E}">
        <p14:creationId xmlns:p14="http://schemas.microsoft.com/office/powerpoint/2010/main" val="1933051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baseline="0" dirty="0"/>
              <a:t>PlaNeed to acknowledge performance vs. norms – suggest headline revise:</a:t>
            </a:r>
          </a:p>
          <a:p>
            <a:endParaRPr lang="en-GB" b="1" baseline="0" dirty="0"/>
          </a:p>
          <a:p>
            <a:r>
              <a:rPr lang="en-GB" b="1" baseline="0" dirty="0"/>
              <a:t>Both trade and brand building ROIs improved. All digital tactics posted improvements (Social above CPG norms). TV ROIs below norms and declined due to increased cost (shift to 100% adult media) despite stronger effectiveness. While  lower spend, PR and POS were new tactics to support NHL partnership, delivering strong ROIs. AE: Updated</a:t>
            </a:r>
          </a:p>
          <a:p>
            <a:endParaRPr lang="en-GB" b="1" baseline="0" dirty="0"/>
          </a:p>
          <a:p>
            <a:r>
              <a:rPr lang="en-GB" b="1" baseline="0" dirty="0"/>
              <a:t>Since we don’t discuss PR or POS further in the deck – please put a note (maybe in table) for each describing what they were: AE: Put it in the Labels in brackets</a:t>
            </a:r>
          </a:p>
          <a:p>
            <a:pPr marL="171450" indent="-171450">
              <a:buFontTx/>
              <a:buChar char="-"/>
            </a:pPr>
            <a:r>
              <a:rPr lang="en-GB" b="1" baseline="0" dirty="0"/>
              <a:t>PR (Playoff Beard); AE: Updated</a:t>
            </a:r>
          </a:p>
          <a:p>
            <a:pPr marL="171450" indent="-171450">
              <a:buFontTx/>
              <a:buChar char="-"/>
            </a:pPr>
            <a:r>
              <a:rPr lang="en-GB" b="1" baseline="0" dirty="0"/>
              <a:t>POS (NHL) AE: updated</a:t>
            </a:r>
          </a:p>
          <a:p>
            <a:pPr marL="171450" indent="-171450">
              <a:buFontTx/>
              <a:buChar char="-"/>
            </a:pPr>
            <a:endParaRPr lang="en-GB" b="1" baseline="0" dirty="0"/>
          </a:p>
          <a:p>
            <a:pPr marL="0" indent="0">
              <a:buFontTx/>
              <a:buNone/>
            </a:pPr>
            <a:r>
              <a:rPr lang="en-GB" b="1" u="sng" baseline="0" dirty="0"/>
              <a:t>SL JULY 19</a:t>
            </a:r>
          </a:p>
          <a:p>
            <a:pPr marL="171450" indent="-171450">
              <a:buFont typeface="Arial" panose="020B0604020202020204" pitchFamily="34" charset="0"/>
              <a:buChar char="•"/>
            </a:pPr>
            <a:r>
              <a:rPr lang="en-GB" b="1" u="none" baseline="0" dirty="0"/>
              <a:t>Last column add “fee” – “Brand building </a:t>
            </a:r>
            <a:r>
              <a:rPr lang="en-GB" b="1" u="none" baseline="0" dirty="0" err="1"/>
              <a:t>incl</a:t>
            </a:r>
            <a:r>
              <a:rPr lang="en-GB" b="1" u="none" baseline="0" dirty="0"/>
              <a:t> NHL fee” (could not figure out how to add to chart!)</a:t>
            </a:r>
          </a:p>
          <a:p>
            <a:pPr marL="171450" indent="-171450">
              <a:buFont typeface="Arial" panose="020B0604020202020204" pitchFamily="34" charset="0"/>
              <a:buChar char="•"/>
            </a:pPr>
            <a:r>
              <a:rPr lang="en-GB" b="1" u="none" baseline="0" dirty="0"/>
              <a:t>NOTE: Team may want “with fee” to be the base brand building scenario in decks going forward, can discuss Monday</a:t>
            </a:r>
            <a:endParaRPr lang="en-GB" b="1" baseline="0" dirty="0"/>
          </a:p>
          <a:p>
            <a:endParaRPr lang="en-GB" b="1" dirty="0"/>
          </a:p>
        </p:txBody>
      </p:sp>
      <p:sp>
        <p:nvSpPr>
          <p:cNvPr id="4" name="Slide Number Placeholder 3"/>
          <p:cNvSpPr>
            <a:spLocks noGrp="1"/>
          </p:cNvSpPr>
          <p:nvPr>
            <p:ph type="sldNum" sz="quarter" idx="10"/>
          </p:nvPr>
        </p:nvSpPr>
        <p:spPr/>
        <p:txBody>
          <a:bodyPr/>
          <a:lstStyle/>
          <a:p>
            <a:fld id="{5D4EDB1A-A31D-46C4-9C20-A6498D69C879}" type="slidenum">
              <a:rPr lang="en-CA" smtClean="0"/>
              <a:t>9</a:t>
            </a:fld>
            <a:endParaRPr lang="en-CA" dirty="0"/>
          </a:p>
        </p:txBody>
      </p:sp>
    </p:spTree>
    <p:extLst>
      <p:ext uri="{BB962C8B-B14F-4D97-AF65-F5344CB8AC3E}">
        <p14:creationId xmlns:p14="http://schemas.microsoft.com/office/powerpoint/2010/main" val="40258141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ption 1">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9144000" cy="6858000"/>
          </a:xfrm>
          <a:prstGeom prst="rect">
            <a:avLst/>
          </a:prstGeom>
        </p:spPr>
      </p:pic>
      <p:sp>
        <p:nvSpPr>
          <p:cNvPr id="7" name="Text Placeholder 6"/>
          <p:cNvSpPr>
            <a:spLocks noGrp="1"/>
          </p:cNvSpPr>
          <p:nvPr>
            <p:ph type="body" sz="quarter" idx="13" hasCustomPrompt="1"/>
          </p:nvPr>
        </p:nvSpPr>
        <p:spPr>
          <a:xfrm>
            <a:off x="457200" y="457200"/>
            <a:ext cx="5638800" cy="1447800"/>
          </a:xfrm>
        </p:spPr>
        <p:txBody>
          <a:bodyPr>
            <a:normAutofit/>
          </a:bodyPr>
          <a:lstStyle>
            <a:lvl1pPr marL="0" indent="0">
              <a:lnSpc>
                <a:spcPct val="90000"/>
              </a:lnSpc>
              <a:spcBef>
                <a:spcPts val="90"/>
              </a:spcBef>
              <a:spcAft>
                <a:spcPts val="90"/>
              </a:spcAft>
              <a:buNone/>
              <a:defRPr sz="3600" b="1" baseline="0">
                <a:solidFill>
                  <a:schemeClr val="bg1"/>
                </a:solidFill>
                <a:latin typeface="Kellogg's Sans" pitchFamily="50" charset="0"/>
              </a:defRPr>
            </a:lvl1pPr>
            <a:lvl5pPr marL="1827282" indent="0">
              <a:buNone/>
              <a:defRPr/>
            </a:lvl5pPr>
          </a:lstStyle>
          <a:p>
            <a:pPr lvl="0"/>
            <a:r>
              <a:rPr lang="en-US" dirty="0"/>
              <a:t>SLIDE / SECTION</a:t>
            </a:r>
            <a:br>
              <a:rPr lang="en-US" dirty="0"/>
            </a:br>
            <a:r>
              <a:rPr lang="en-US" dirty="0"/>
              <a:t>TITLE PAGE – OPTION 1</a:t>
            </a:r>
          </a:p>
        </p:txBody>
      </p:sp>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62191" y="4679576"/>
            <a:ext cx="3886376" cy="1412868"/>
          </a:xfrm>
          <a:prstGeom prst="rect">
            <a:avLst/>
          </a:prstGeom>
        </p:spPr>
      </p:pic>
    </p:spTree>
    <p:extLst>
      <p:ext uri="{BB962C8B-B14F-4D97-AF65-F5344CB8AC3E}">
        <p14:creationId xmlns:p14="http://schemas.microsoft.com/office/powerpoint/2010/main" val="2095444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2_Title and Content">
    <p:spTree>
      <p:nvGrpSpPr>
        <p:cNvPr id="1" name=""/>
        <p:cNvGrpSpPr/>
        <p:nvPr/>
      </p:nvGrpSpPr>
      <p:grpSpPr>
        <a:xfrm>
          <a:off x="0" y="0"/>
          <a:ext cx="0" cy="0"/>
          <a:chOff x="0" y="0"/>
          <a:chExt cx="0" cy="0"/>
        </a:xfrm>
      </p:grpSpPr>
      <p:sp>
        <p:nvSpPr>
          <p:cNvPr id="10" name="Rectangle 9"/>
          <p:cNvSpPr/>
          <p:nvPr userDrawn="1"/>
        </p:nvSpPr>
        <p:spPr>
          <a:xfrm>
            <a:off x="0" y="6616700"/>
            <a:ext cx="9144000" cy="248556"/>
          </a:xfrm>
          <a:prstGeom prst="rect">
            <a:avLst/>
          </a:prstGeom>
          <a:solidFill>
            <a:srgbClr val="39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64" dirty="0">
              <a:solidFill>
                <a:prstClr val="white"/>
              </a:solidFill>
            </a:endParaRPr>
          </a:p>
        </p:txBody>
      </p:sp>
      <p:sp>
        <p:nvSpPr>
          <p:cNvPr id="4" name="Date Placeholder 3"/>
          <p:cNvSpPr>
            <a:spLocks noGrp="1"/>
          </p:cNvSpPr>
          <p:nvPr>
            <p:ph type="dt" sz="half" idx="10"/>
          </p:nvPr>
        </p:nvSpPr>
        <p:spPr>
          <a:xfrm>
            <a:off x="457200" y="6602667"/>
            <a:ext cx="2133600" cy="365125"/>
          </a:xfrm>
          <a:prstGeom prst="rect">
            <a:avLst/>
          </a:prstGeom>
        </p:spPr>
        <p:txBody>
          <a:bodyPr/>
          <a:lstStyle>
            <a:lvl1pPr>
              <a:defRPr sz="909">
                <a:solidFill>
                  <a:schemeClr val="bg1"/>
                </a:solidFill>
              </a:defRPr>
            </a:lvl1pPr>
          </a:lstStyle>
          <a:p>
            <a:fld id="{BAE0C4D6-28A6-49BE-8633-95C6F6472F7C}" type="datetime1">
              <a:rPr lang="en-US" smtClean="0">
                <a:solidFill>
                  <a:prstClr val="white"/>
                </a:solidFill>
              </a:rPr>
              <a:t>8/15/2019</a:t>
            </a:fld>
            <a:endParaRPr lang="en-US" dirty="0">
              <a:solidFill>
                <a:prstClr val="white"/>
              </a:solidFill>
            </a:endParaRPr>
          </a:p>
        </p:txBody>
      </p:sp>
      <p:sp>
        <p:nvSpPr>
          <p:cNvPr id="5" name="Footer Placeholder 4"/>
          <p:cNvSpPr>
            <a:spLocks noGrp="1"/>
          </p:cNvSpPr>
          <p:nvPr>
            <p:ph type="ftr" sz="quarter" idx="11"/>
          </p:nvPr>
        </p:nvSpPr>
        <p:spPr>
          <a:xfrm>
            <a:off x="3124200" y="6602667"/>
            <a:ext cx="2895600" cy="365125"/>
          </a:xfrm>
          <a:prstGeom prst="rect">
            <a:avLst/>
          </a:prstGeom>
        </p:spPr>
        <p:txBody>
          <a:bodyPr/>
          <a:lstStyle>
            <a:lvl1pPr algn="ctr">
              <a:defRPr sz="909">
                <a:solidFill>
                  <a:schemeClr val="bg1"/>
                </a:solidFill>
              </a:defRPr>
            </a:lvl1pPr>
          </a:lstStyle>
          <a:p>
            <a:r>
              <a:rPr lang="en-US" dirty="0">
                <a:solidFill>
                  <a:prstClr val="white"/>
                </a:solidFill>
              </a:rPr>
              <a:t>Analytic Edge  Proprietary and confidential</a:t>
            </a:r>
          </a:p>
        </p:txBody>
      </p:sp>
      <p:sp>
        <p:nvSpPr>
          <p:cNvPr id="6" name="Slide Number Placeholder 5"/>
          <p:cNvSpPr>
            <a:spLocks noGrp="1"/>
          </p:cNvSpPr>
          <p:nvPr>
            <p:ph type="sldNum" sz="quarter" idx="12"/>
          </p:nvPr>
        </p:nvSpPr>
        <p:spPr>
          <a:xfrm>
            <a:off x="6553200" y="6602667"/>
            <a:ext cx="2133600" cy="365125"/>
          </a:xfrm>
          <a:prstGeom prst="rect">
            <a:avLst/>
          </a:prstGeom>
        </p:spPr>
        <p:txBody>
          <a:bodyPr/>
          <a:lstStyle>
            <a:lvl1pPr algn="r">
              <a:defRPr sz="909">
                <a:solidFill>
                  <a:schemeClr val="bg1"/>
                </a:solidFill>
              </a:defRPr>
            </a:lvl1pPr>
          </a:lstStyle>
          <a:p>
            <a:fld id="{4C2143BD-DDDC-4030-AFD1-D2DD3F00D3BF}" type="slidenum">
              <a:rPr lang="en-US" smtClean="0">
                <a:solidFill>
                  <a:prstClr val="white"/>
                </a:solidFill>
              </a:rPr>
              <a:pPr/>
              <a:t>‹#›</a:t>
            </a:fld>
            <a:endParaRPr lang="en-US" dirty="0">
              <a:solidFill>
                <a:prstClr val="white"/>
              </a:solidFill>
            </a:endParaRPr>
          </a:p>
        </p:txBody>
      </p:sp>
      <p:sp>
        <p:nvSpPr>
          <p:cNvPr id="11" name="Title Placeholder 1"/>
          <p:cNvSpPr>
            <a:spLocks noGrp="1"/>
          </p:cNvSpPr>
          <p:nvPr>
            <p:ph type="title"/>
          </p:nvPr>
        </p:nvSpPr>
        <p:spPr>
          <a:xfrm>
            <a:off x="109904" y="44824"/>
            <a:ext cx="8229600" cy="1021977"/>
          </a:xfrm>
          <a:prstGeom prst="rect">
            <a:avLst/>
          </a:prstGeom>
        </p:spPr>
        <p:txBody>
          <a:bodyPr vert="horz" lIns="91440" tIns="45720" rIns="91440" bIns="45720" rtlCol="0" anchor="ctr">
            <a:normAutofit/>
          </a:bodyPr>
          <a:lstStyle>
            <a:lvl1pPr algn="l">
              <a:defRPr sz="2424">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919081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3_Title and Content">
    <p:spTree>
      <p:nvGrpSpPr>
        <p:cNvPr id="1" name=""/>
        <p:cNvGrpSpPr/>
        <p:nvPr/>
      </p:nvGrpSpPr>
      <p:grpSpPr>
        <a:xfrm>
          <a:off x="0" y="0"/>
          <a:ext cx="0" cy="0"/>
          <a:chOff x="0" y="0"/>
          <a:chExt cx="0" cy="0"/>
        </a:xfrm>
      </p:grpSpPr>
      <p:sp>
        <p:nvSpPr>
          <p:cNvPr id="10" name="Rectangle 9"/>
          <p:cNvSpPr/>
          <p:nvPr userDrawn="1"/>
        </p:nvSpPr>
        <p:spPr>
          <a:xfrm>
            <a:off x="0" y="6616700"/>
            <a:ext cx="9144000" cy="248556"/>
          </a:xfrm>
          <a:prstGeom prst="rect">
            <a:avLst/>
          </a:prstGeom>
          <a:solidFill>
            <a:srgbClr val="39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64" dirty="0">
              <a:solidFill>
                <a:prstClr val="white"/>
              </a:solidFill>
            </a:endParaRPr>
          </a:p>
        </p:txBody>
      </p:sp>
      <p:sp>
        <p:nvSpPr>
          <p:cNvPr id="4" name="Date Placeholder 3"/>
          <p:cNvSpPr>
            <a:spLocks noGrp="1"/>
          </p:cNvSpPr>
          <p:nvPr>
            <p:ph type="dt" sz="half" idx="10"/>
          </p:nvPr>
        </p:nvSpPr>
        <p:spPr>
          <a:xfrm>
            <a:off x="457200" y="6602667"/>
            <a:ext cx="2133600" cy="365125"/>
          </a:xfrm>
          <a:prstGeom prst="rect">
            <a:avLst/>
          </a:prstGeom>
        </p:spPr>
        <p:txBody>
          <a:bodyPr/>
          <a:lstStyle>
            <a:lvl1pPr>
              <a:defRPr sz="909">
                <a:solidFill>
                  <a:schemeClr val="bg1"/>
                </a:solidFill>
              </a:defRPr>
            </a:lvl1pPr>
          </a:lstStyle>
          <a:p>
            <a:fld id="{BAE0C4D6-28A6-49BE-8633-95C6F6472F7C}" type="datetime1">
              <a:rPr lang="en-US" smtClean="0">
                <a:solidFill>
                  <a:prstClr val="white"/>
                </a:solidFill>
              </a:rPr>
              <a:t>8/15/2019</a:t>
            </a:fld>
            <a:endParaRPr lang="en-US" dirty="0">
              <a:solidFill>
                <a:prstClr val="white"/>
              </a:solidFill>
            </a:endParaRPr>
          </a:p>
        </p:txBody>
      </p:sp>
      <p:sp>
        <p:nvSpPr>
          <p:cNvPr id="5" name="Footer Placeholder 4"/>
          <p:cNvSpPr>
            <a:spLocks noGrp="1"/>
          </p:cNvSpPr>
          <p:nvPr>
            <p:ph type="ftr" sz="quarter" idx="11"/>
          </p:nvPr>
        </p:nvSpPr>
        <p:spPr>
          <a:xfrm>
            <a:off x="3124200" y="6602667"/>
            <a:ext cx="2895600" cy="365125"/>
          </a:xfrm>
          <a:prstGeom prst="rect">
            <a:avLst/>
          </a:prstGeom>
        </p:spPr>
        <p:txBody>
          <a:bodyPr/>
          <a:lstStyle>
            <a:lvl1pPr algn="ctr">
              <a:defRPr sz="909">
                <a:solidFill>
                  <a:schemeClr val="bg1"/>
                </a:solidFill>
              </a:defRPr>
            </a:lvl1pPr>
          </a:lstStyle>
          <a:p>
            <a:r>
              <a:rPr lang="en-US" dirty="0">
                <a:solidFill>
                  <a:prstClr val="white"/>
                </a:solidFill>
              </a:rPr>
              <a:t>Analytic Edge  Proprietary and confidential</a:t>
            </a:r>
          </a:p>
        </p:txBody>
      </p:sp>
      <p:sp>
        <p:nvSpPr>
          <p:cNvPr id="6" name="Slide Number Placeholder 5"/>
          <p:cNvSpPr>
            <a:spLocks noGrp="1"/>
          </p:cNvSpPr>
          <p:nvPr>
            <p:ph type="sldNum" sz="quarter" idx="12"/>
          </p:nvPr>
        </p:nvSpPr>
        <p:spPr>
          <a:xfrm>
            <a:off x="6553200" y="6602667"/>
            <a:ext cx="2133600" cy="365125"/>
          </a:xfrm>
          <a:prstGeom prst="rect">
            <a:avLst/>
          </a:prstGeom>
        </p:spPr>
        <p:txBody>
          <a:bodyPr/>
          <a:lstStyle>
            <a:lvl1pPr algn="r">
              <a:defRPr sz="909">
                <a:solidFill>
                  <a:schemeClr val="bg1"/>
                </a:solidFill>
              </a:defRPr>
            </a:lvl1pPr>
          </a:lstStyle>
          <a:p>
            <a:fld id="{4C2143BD-DDDC-4030-AFD1-D2DD3F00D3BF}" type="slidenum">
              <a:rPr lang="en-US" smtClean="0">
                <a:solidFill>
                  <a:prstClr val="white"/>
                </a:solidFill>
              </a:rPr>
              <a:pPr/>
              <a:t>‹#›</a:t>
            </a:fld>
            <a:endParaRPr lang="en-US" dirty="0">
              <a:solidFill>
                <a:prstClr val="white"/>
              </a:solidFill>
            </a:endParaRPr>
          </a:p>
        </p:txBody>
      </p:sp>
      <p:sp>
        <p:nvSpPr>
          <p:cNvPr id="11" name="Title Placeholder 1"/>
          <p:cNvSpPr>
            <a:spLocks noGrp="1"/>
          </p:cNvSpPr>
          <p:nvPr>
            <p:ph type="title"/>
          </p:nvPr>
        </p:nvSpPr>
        <p:spPr>
          <a:xfrm>
            <a:off x="109904" y="44824"/>
            <a:ext cx="8229600" cy="1021977"/>
          </a:xfrm>
          <a:prstGeom prst="rect">
            <a:avLst/>
          </a:prstGeom>
        </p:spPr>
        <p:txBody>
          <a:bodyPr vert="horz" lIns="91440" tIns="45720" rIns="91440" bIns="45720" rtlCol="0" anchor="ctr">
            <a:normAutofit/>
          </a:bodyPr>
          <a:lstStyle>
            <a:lvl1pPr algn="l">
              <a:defRPr sz="2424">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0400595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4_Title and Content">
    <p:spTree>
      <p:nvGrpSpPr>
        <p:cNvPr id="1" name=""/>
        <p:cNvGrpSpPr/>
        <p:nvPr/>
      </p:nvGrpSpPr>
      <p:grpSpPr>
        <a:xfrm>
          <a:off x="0" y="0"/>
          <a:ext cx="0" cy="0"/>
          <a:chOff x="0" y="0"/>
          <a:chExt cx="0" cy="0"/>
        </a:xfrm>
      </p:grpSpPr>
      <p:sp>
        <p:nvSpPr>
          <p:cNvPr id="10" name="Rectangle 9"/>
          <p:cNvSpPr/>
          <p:nvPr userDrawn="1"/>
        </p:nvSpPr>
        <p:spPr>
          <a:xfrm>
            <a:off x="0" y="6616700"/>
            <a:ext cx="9144000" cy="248556"/>
          </a:xfrm>
          <a:prstGeom prst="rect">
            <a:avLst/>
          </a:prstGeom>
          <a:solidFill>
            <a:srgbClr val="39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64" dirty="0">
              <a:solidFill>
                <a:prstClr val="white"/>
              </a:solidFill>
            </a:endParaRPr>
          </a:p>
        </p:txBody>
      </p:sp>
      <p:sp>
        <p:nvSpPr>
          <p:cNvPr id="4" name="Date Placeholder 3"/>
          <p:cNvSpPr>
            <a:spLocks noGrp="1"/>
          </p:cNvSpPr>
          <p:nvPr>
            <p:ph type="dt" sz="half" idx="10"/>
          </p:nvPr>
        </p:nvSpPr>
        <p:spPr>
          <a:xfrm>
            <a:off x="457200" y="6602667"/>
            <a:ext cx="2133600" cy="365125"/>
          </a:xfrm>
          <a:prstGeom prst="rect">
            <a:avLst/>
          </a:prstGeom>
        </p:spPr>
        <p:txBody>
          <a:bodyPr/>
          <a:lstStyle>
            <a:lvl1pPr>
              <a:defRPr sz="909">
                <a:solidFill>
                  <a:schemeClr val="bg1"/>
                </a:solidFill>
              </a:defRPr>
            </a:lvl1pPr>
          </a:lstStyle>
          <a:p>
            <a:fld id="{BAE0C4D6-28A6-49BE-8633-95C6F6472F7C}" type="datetime1">
              <a:rPr lang="en-US" smtClean="0">
                <a:solidFill>
                  <a:prstClr val="white"/>
                </a:solidFill>
              </a:rPr>
              <a:t>8/15/2019</a:t>
            </a:fld>
            <a:endParaRPr lang="en-US" dirty="0">
              <a:solidFill>
                <a:prstClr val="white"/>
              </a:solidFill>
            </a:endParaRPr>
          </a:p>
        </p:txBody>
      </p:sp>
      <p:sp>
        <p:nvSpPr>
          <p:cNvPr id="5" name="Footer Placeholder 4"/>
          <p:cNvSpPr>
            <a:spLocks noGrp="1"/>
          </p:cNvSpPr>
          <p:nvPr>
            <p:ph type="ftr" sz="quarter" idx="11"/>
          </p:nvPr>
        </p:nvSpPr>
        <p:spPr>
          <a:xfrm>
            <a:off x="3124200" y="6602667"/>
            <a:ext cx="2895600" cy="365125"/>
          </a:xfrm>
          <a:prstGeom prst="rect">
            <a:avLst/>
          </a:prstGeom>
        </p:spPr>
        <p:txBody>
          <a:bodyPr/>
          <a:lstStyle>
            <a:lvl1pPr algn="ctr">
              <a:defRPr sz="909">
                <a:solidFill>
                  <a:schemeClr val="bg1"/>
                </a:solidFill>
              </a:defRPr>
            </a:lvl1pPr>
          </a:lstStyle>
          <a:p>
            <a:r>
              <a:rPr lang="en-US" dirty="0">
                <a:solidFill>
                  <a:prstClr val="white"/>
                </a:solidFill>
              </a:rPr>
              <a:t>Analytic Edge  Proprietary and confidential</a:t>
            </a:r>
          </a:p>
        </p:txBody>
      </p:sp>
      <p:sp>
        <p:nvSpPr>
          <p:cNvPr id="6" name="Slide Number Placeholder 5"/>
          <p:cNvSpPr>
            <a:spLocks noGrp="1"/>
          </p:cNvSpPr>
          <p:nvPr>
            <p:ph type="sldNum" sz="quarter" idx="12"/>
          </p:nvPr>
        </p:nvSpPr>
        <p:spPr>
          <a:xfrm>
            <a:off x="6553200" y="6602667"/>
            <a:ext cx="2133600" cy="365125"/>
          </a:xfrm>
          <a:prstGeom prst="rect">
            <a:avLst/>
          </a:prstGeom>
        </p:spPr>
        <p:txBody>
          <a:bodyPr/>
          <a:lstStyle>
            <a:lvl1pPr algn="r">
              <a:defRPr sz="909">
                <a:solidFill>
                  <a:schemeClr val="bg1"/>
                </a:solidFill>
              </a:defRPr>
            </a:lvl1pPr>
          </a:lstStyle>
          <a:p>
            <a:fld id="{4C2143BD-DDDC-4030-AFD1-D2DD3F00D3BF}" type="slidenum">
              <a:rPr lang="en-US" smtClean="0">
                <a:solidFill>
                  <a:prstClr val="white"/>
                </a:solidFill>
              </a:rPr>
              <a:pPr/>
              <a:t>‹#›</a:t>
            </a:fld>
            <a:endParaRPr lang="en-US" dirty="0">
              <a:solidFill>
                <a:prstClr val="white"/>
              </a:solidFill>
            </a:endParaRPr>
          </a:p>
        </p:txBody>
      </p:sp>
      <p:sp>
        <p:nvSpPr>
          <p:cNvPr id="11" name="Title Placeholder 1"/>
          <p:cNvSpPr>
            <a:spLocks noGrp="1"/>
          </p:cNvSpPr>
          <p:nvPr>
            <p:ph type="title"/>
          </p:nvPr>
        </p:nvSpPr>
        <p:spPr>
          <a:xfrm>
            <a:off x="109904" y="44824"/>
            <a:ext cx="8229600" cy="1021977"/>
          </a:xfrm>
          <a:prstGeom prst="rect">
            <a:avLst/>
          </a:prstGeom>
        </p:spPr>
        <p:txBody>
          <a:bodyPr vert="horz" lIns="91440" tIns="45720" rIns="91440" bIns="45720" rtlCol="0" anchor="ctr">
            <a:normAutofit/>
          </a:bodyPr>
          <a:lstStyle>
            <a:lvl1pPr algn="l">
              <a:defRPr sz="2424">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834561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5_Title and Content">
    <p:spTree>
      <p:nvGrpSpPr>
        <p:cNvPr id="1" name=""/>
        <p:cNvGrpSpPr/>
        <p:nvPr/>
      </p:nvGrpSpPr>
      <p:grpSpPr>
        <a:xfrm>
          <a:off x="0" y="0"/>
          <a:ext cx="0" cy="0"/>
          <a:chOff x="0" y="0"/>
          <a:chExt cx="0" cy="0"/>
        </a:xfrm>
      </p:grpSpPr>
      <p:sp>
        <p:nvSpPr>
          <p:cNvPr id="10" name="Rectangle 9"/>
          <p:cNvSpPr/>
          <p:nvPr userDrawn="1"/>
        </p:nvSpPr>
        <p:spPr>
          <a:xfrm>
            <a:off x="0" y="6616700"/>
            <a:ext cx="9144000" cy="248556"/>
          </a:xfrm>
          <a:prstGeom prst="rect">
            <a:avLst/>
          </a:prstGeom>
          <a:solidFill>
            <a:srgbClr val="39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64" dirty="0">
              <a:solidFill>
                <a:prstClr val="white"/>
              </a:solidFill>
            </a:endParaRPr>
          </a:p>
        </p:txBody>
      </p:sp>
      <p:sp>
        <p:nvSpPr>
          <p:cNvPr id="4" name="Date Placeholder 3"/>
          <p:cNvSpPr>
            <a:spLocks noGrp="1"/>
          </p:cNvSpPr>
          <p:nvPr>
            <p:ph type="dt" sz="half" idx="10"/>
          </p:nvPr>
        </p:nvSpPr>
        <p:spPr>
          <a:xfrm>
            <a:off x="457200" y="6602667"/>
            <a:ext cx="2133600" cy="365125"/>
          </a:xfrm>
          <a:prstGeom prst="rect">
            <a:avLst/>
          </a:prstGeom>
        </p:spPr>
        <p:txBody>
          <a:bodyPr/>
          <a:lstStyle>
            <a:lvl1pPr>
              <a:defRPr sz="909">
                <a:solidFill>
                  <a:schemeClr val="bg1"/>
                </a:solidFill>
              </a:defRPr>
            </a:lvl1pPr>
          </a:lstStyle>
          <a:p>
            <a:fld id="{BAE0C4D6-28A6-49BE-8633-95C6F6472F7C}" type="datetime1">
              <a:rPr lang="en-US" smtClean="0">
                <a:solidFill>
                  <a:prstClr val="white"/>
                </a:solidFill>
              </a:rPr>
              <a:t>8/15/2019</a:t>
            </a:fld>
            <a:endParaRPr lang="en-US" dirty="0">
              <a:solidFill>
                <a:prstClr val="white"/>
              </a:solidFill>
            </a:endParaRPr>
          </a:p>
        </p:txBody>
      </p:sp>
      <p:sp>
        <p:nvSpPr>
          <p:cNvPr id="5" name="Footer Placeholder 4"/>
          <p:cNvSpPr>
            <a:spLocks noGrp="1"/>
          </p:cNvSpPr>
          <p:nvPr>
            <p:ph type="ftr" sz="quarter" idx="11"/>
          </p:nvPr>
        </p:nvSpPr>
        <p:spPr>
          <a:xfrm>
            <a:off x="3124200" y="6602667"/>
            <a:ext cx="2895600" cy="365125"/>
          </a:xfrm>
          <a:prstGeom prst="rect">
            <a:avLst/>
          </a:prstGeom>
        </p:spPr>
        <p:txBody>
          <a:bodyPr/>
          <a:lstStyle>
            <a:lvl1pPr algn="ctr">
              <a:defRPr sz="909">
                <a:solidFill>
                  <a:schemeClr val="bg1"/>
                </a:solidFill>
              </a:defRPr>
            </a:lvl1pPr>
          </a:lstStyle>
          <a:p>
            <a:r>
              <a:rPr lang="en-US" dirty="0">
                <a:solidFill>
                  <a:prstClr val="white"/>
                </a:solidFill>
              </a:rPr>
              <a:t>Analytic Edge  Proprietary and confidential</a:t>
            </a:r>
          </a:p>
        </p:txBody>
      </p:sp>
      <p:sp>
        <p:nvSpPr>
          <p:cNvPr id="6" name="Slide Number Placeholder 5"/>
          <p:cNvSpPr>
            <a:spLocks noGrp="1"/>
          </p:cNvSpPr>
          <p:nvPr>
            <p:ph type="sldNum" sz="quarter" idx="12"/>
          </p:nvPr>
        </p:nvSpPr>
        <p:spPr>
          <a:xfrm>
            <a:off x="6553200" y="6602667"/>
            <a:ext cx="2133600" cy="365125"/>
          </a:xfrm>
          <a:prstGeom prst="rect">
            <a:avLst/>
          </a:prstGeom>
        </p:spPr>
        <p:txBody>
          <a:bodyPr/>
          <a:lstStyle>
            <a:lvl1pPr algn="r">
              <a:defRPr sz="909">
                <a:solidFill>
                  <a:schemeClr val="bg1"/>
                </a:solidFill>
              </a:defRPr>
            </a:lvl1pPr>
          </a:lstStyle>
          <a:p>
            <a:fld id="{4C2143BD-DDDC-4030-AFD1-D2DD3F00D3BF}" type="slidenum">
              <a:rPr lang="en-US" smtClean="0">
                <a:solidFill>
                  <a:prstClr val="white"/>
                </a:solidFill>
              </a:rPr>
              <a:pPr/>
              <a:t>‹#›</a:t>
            </a:fld>
            <a:endParaRPr lang="en-US" dirty="0">
              <a:solidFill>
                <a:prstClr val="white"/>
              </a:solidFill>
            </a:endParaRPr>
          </a:p>
        </p:txBody>
      </p:sp>
      <p:sp>
        <p:nvSpPr>
          <p:cNvPr id="11" name="Title Placeholder 1"/>
          <p:cNvSpPr>
            <a:spLocks noGrp="1"/>
          </p:cNvSpPr>
          <p:nvPr>
            <p:ph type="title"/>
          </p:nvPr>
        </p:nvSpPr>
        <p:spPr>
          <a:xfrm>
            <a:off x="109904" y="44824"/>
            <a:ext cx="8229600" cy="1021977"/>
          </a:xfrm>
          <a:prstGeom prst="rect">
            <a:avLst/>
          </a:prstGeom>
        </p:spPr>
        <p:txBody>
          <a:bodyPr vert="horz" lIns="91440" tIns="45720" rIns="91440" bIns="45720" rtlCol="0" anchor="ctr">
            <a:normAutofit/>
          </a:bodyPr>
          <a:lstStyle>
            <a:lvl1pPr algn="l">
              <a:defRPr sz="2424">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386737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6_Title and Content">
    <p:spTree>
      <p:nvGrpSpPr>
        <p:cNvPr id="1" name=""/>
        <p:cNvGrpSpPr/>
        <p:nvPr/>
      </p:nvGrpSpPr>
      <p:grpSpPr>
        <a:xfrm>
          <a:off x="0" y="0"/>
          <a:ext cx="0" cy="0"/>
          <a:chOff x="0" y="0"/>
          <a:chExt cx="0" cy="0"/>
        </a:xfrm>
      </p:grpSpPr>
      <p:sp>
        <p:nvSpPr>
          <p:cNvPr id="10" name="Rectangle 9"/>
          <p:cNvSpPr/>
          <p:nvPr userDrawn="1"/>
        </p:nvSpPr>
        <p:spPr>
          <a:xfrm>
            <a:off x="0" y="6616700"/>
            <a:ext cx="9144000" cy="248556"/>
          </a:xfrm>
          <a:prstGeom prst="rect">
            <a:avLst/>
          </a:prstGeom>
          <a:solidFill>
            <a:srgbClr val="39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64" dirty="0">
              <a:solidFill>
                <a:prstClr val="white"/>
              </a:solidFill>
            </a:endParaRPr>
          </a:p>
        </p:txBody>
      </p:sp>
      <p:sp>
        <p:nvSpPr>
          <p:cNvPr id="4" name="Date Placeholder 3"/>
          <p:cNvSpPr>
            <a:spLocks noGrp="1"/>
          </p:cNvSpPr>
          <p:nvPr>
            <p:ph type="dt" sz="half" idx="10"/>
          </p:nvPr>
        </p:nvSpPr>
        <p:spPr>
          <a:xfrm>
            <a:off x="457200" y="6602667"/>
            <a:ext cx="2133600" cy="365125"/>
          </a:xfrm>
          <a:prstGeom prst="rect">
            <a:avLst/>
          </a:prstGeom>
        </p:spPr>
        <p:txBody>
          <a:bodyPr/>
          <a:lstStyle>
            <a:lvl1pPr>
              <a:defRPr sz="909">
                <a:solidFill>
                  <a:schemeClr val="bg1"/>
                </a:solidFill>
              </a:defRPr>
            </a:lvl1pPr>
          </a:lstStyle>
          <a:p>
            <a:fld id="{BAE0C4D6-28A6-49BE-8633-95C6F6472F7C}" type="datetime1">
              <a:rPr lang="en-US" smtClean="0">
                <a:solidFill>
                  <a:prstClr val="white"/>
                </a:solidFill>
              </a:rPr>
              <a:t>8/15/2019</a:t>
            </a:fld>
            <a:endParaRPr lang="en-US" dirty="0">
              <a:solidFill>
                <a:prstClr val="white"/>
              </a:solidFill>
            </a:endParaRPr>
          </a:p>
        </p:txBody>
      </p:sp>
      <p:sp>
        <p:nvSpPr>
          <p:cNvPr id="5" name="Footer Placeholder 4"/>
          <p:cNvSpPr>
            <a:spLocks noGrp="1"/>
          </p:cNvSpPr>
          <p:nvPr>
            <p:ph type="ftr" sz="quarter" idx="11"/>
          </p:nvPr>
        </p:nvSpPr>
        <p:spPr>
          <a:xfrm>
            <a:off x="3124200" y="6602667"/>
            <a:ext cx="2895600" cy="365125"/>
          </a:xfrm>
          <a:prstGeom prst="rect">
            <a:avLst/>
          </a:prstGeom>
        </p:spPr>
        <p:txBody>
          <a:bodyPr/>
          <a:lstStyle>
            <a:lvl1pPr algn="ctr">
              <a:defRPr sz="909">
                <a:solidFill>
                  <a:schemeClr val="bg1"/>
                </a:solidFill>
              </a:defRPr>
            </a:lvl1pPr>
          </a:lstStyle>
          <a:p>
            <a:r>
              <a:rPr lang="en-US" dirty="0">
                <a:solidFill>
                  <a:prstClr val="white"/>
                </a:solidFill>
              </a:rPr>
              <a:t>Analytic Edge  Proprietary and confidential</a:t>
            </a:r>
          </a:p>
        </p:txBody>
      </p:sp>
      <p:sp>
        <p:nvSpPr>
          <p:cNvPr id="6" name="Slide Number Placeholder 5"/>
          <p:cNvSpPr>
            <a:spLocks noGrp="1"/>
          </p:cNvSpPr>
          <p:nvPr>
            <p:ph type="sldNum" sz="quarter" idx="12"/>
          </p:nvPr>
        </p:nvSpPr>
        <p:spPr>
          <a:xfrm>
            <a:off x="6553200" y="6602667"/>
            <a:ext cx="2133600" cy="365125"/>
          </a:xfrm>
          <a:prstGeom prst="rect">
            <a:avLst/>
          </a:prstGeom>
        </p:spPr>
        <p:txBody>
          <a:bodyPr/>
          <a:lstStyle>
            <a:lvl1pPr algn="r">
              <a:defRPr sz="909">
                <a:solidFill>
                  <a:schemeClr val="bg1"/>
                </a:solidFill>
              </a:defRPr>
            </a:lvl1pPr>
          </a:lstStyle>
          <a:p>
            <a:fld id="{4C2143BD-DDDC-4030-AFD1-D2DD3F00D3BF}" type="slidenum">
              <a:rPr lang="en-US" smtClean="0">
                <a:solidFill>
                  <a:prstClr val="white"/>
                </a:solidFill>
              </a:rPr>
              <a:pPr/>
              <a:t>‹#›</a:t>
            </a:fld>
            <a:endParaRPr lang="en-US" dirty="0">
              <a:solidFill>
                <a:prstClr val="white"/>
              </a:solidFill>
            </a:endParaRPr>
          </a:p>
        </p:txBody>
      </p:sp>
      <p:sp>
        <p:nvSpPr>
          <p:cNvPr id="11" name="Title Placeholder 1"/>
          <p:cNvSpPr>
            <a:spLocks noGrp="1"/>
          </p:cNvSpPr>
          <p:nvPr>
            <p:ph type="title"/>
          </p:nvPr>
        </p:nvSpPr>
        <p:spPr>
          <a:xfrm>
            <a:off x="109904" y="44824"/>
            <a:ext cx="8229600" cy="1021977"/>
          </a:xfrm>
          <a:prstGeom prst="rect">
            <a:avLst/>
          </a:prstGeom>
        </p:spPr>
        <p:txBody>
          <a:bodyPr vert="horz" lIns="91440" tIns="45720" rIns="91440" bIns="45720" rtlCol="0" anchor="ctr">
            <a:normAutofit/>
          </a:bodyPr>
          <a:lstStyle>
            <a:lvl1pPr algn="l">
              <a:defRPr sz="2424">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9399091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7_Title and Content">
    <p:spTree>
      <p:nvGrpSpPr>
        <p:cNvPr id="1" name=""/>
        <p:cNvGrpSpPr/>
        <p:nvPr/>
      </p:nvGrpSpPr>
      <p:grpSpPr>
        <a:xfrm>
          <a:off x="0" y="0"/>
          <a:ext cx="0" cy="0"/>
          <a:chOff x="0" y="0"/>
          <a:chExt cx="0" cy="0"/>
        </a:xfrm>
      </p:grpSpPr>
      <p:sp>
        <p:nvSpPr>
          <p:cNvPr id="10" name="Rectangle 9"/>
          <p:cNvSpPr/>
          <p:nvPr userDrawn="1"/>
        </p:nvSpPr>
        <p:spPr>
          <a:xfrm>
            <a:off x="0" y="6616700"/>
            <a:ext cx="9144000" cy="248556"/>
          </a:xfrm>
          <a:prstGeom prst="rect">
            <a:avLst/>
          </a:prstGeom>
          <a:solidFill>
            <a:srgbClr val="39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64" dirty="0">
              <a:solidFill>
                <a:prstClr val="white"/>
              </a:solidFill>
            </a:endParaRPr>
          </a:p>
        </p:txBody>
      </p:sp>
      <p:sp>
        <p:nvSpPr>
          <p:cNvPr id="4" name="Date Placeholder 3"/>
          <p:cNvSpPr>
            <a:spLocks noGrp="1"/>
          </p:cNvSpPr>
          <p:nvPr>
            <p:ph type="dt" sz="half" idx="10"/>
          </p:nvPr>
        </p:nvSpPr>
        <p:spPr>
          <a:xfrm>
            <a:off x="457200" y="6602667"/>
            <a:ext cx="2133600" cy="365125"/>
          </a:xfrm>
          <a:prstGeom prst="rect">
            <a:avLst/>
          </a:prstGeom>
        </p:spPr>
        <p:txBody>
          <a:bodyPr/>
          <a:lstStyle>
            <a:lvl1pPr>
              <a:defRPr sz="909">
                <a:solidFill>
                  <a:schemeClr val="bg1"/>
                </a:solidFill>
              </a:defRPr>
            </a:lvl1pPr>
          </a:lstStyle>
          <a:p>
            <a:fld id="{BAE0C4D6-28A6-49BE-8633-95C6F6472F7C}" type="datetime1">
              <a:rPr lang="en-US" smtClean="0">
                <a:solidFill>
                  <a:prstClr val="white"/>
                </a:solidFill>
              </a:rPr>
              <a:t>8/15/2019</a:t>
            </a:fld>
            <a:endParaRPr lang="en-US" dirty="0">
              <a:solidFill>
                <a:prstClr val="white"/>
              </a:solidFill>
            </a:endParaRPr>
          </a:p>
        </p:txBody>
      </p:sp>
      <p:sp>
        <p:nvSpPr>
          <p:cNvPr id="5" name="Footer Placeholder 4"/>
          <p:cNvSpPr>
            <a:spLocks noGrp="1"/>
          </p:cNvSpPr>
          <p:nvPr>
            <p:ph type="ftr" sz="quarter" idx="11"/>
          </p:nvPr>
        </p:nvSpPr>
        <p:spPr>
          <a:xfrm>
            <a:off x="3124200" y="6602667"/>
            <a:ext cx="2895600" cy="365125"/>
          </a:xfrm>
          <a:prstGeom prst="rect">
            <a:avLst/>
          </a:prstGeom>
        </p:spPr>
        <p:txBody>
          <a:bodyPr/>
          <a:lstStyle>
            <a:lvl1pPr algn="ctr">
              <a:defRPr sz="909">
                <a:solidFill>
                  <a:schemeClr val="bg1"/>
                </a:solidFill>
              </a:defRPr>
            </a:lvl1pPr>
          </a:lstStyle>
          <a:p>
            <a:r>
              <a:rPr lang="en-US" dirty="0">
                <a:solidFill>
                  <a:prstClr val="white"/>
                </a:solidFill>
              </a:rPr>
              <a:t>Analytic Edge  Proprietary and confidential</a:t>
            </a:r>
          </a:p>
        </p:txBody>
      </p:sp>
      <p:sp>
        <p:nvSpPr>
          <p:cNvPr id="6" name="Slide Number Placeholder 5"/>
          <p:cNvSpPr>
            <a:spLocks noGrp="1"/>
          </p:cNvSpPr>
          <p:nvPr>
            <p:ph type="sldNum" sz="quarter" idx="12"/>
          </p:nvPr>
        </p:nvSpPr>
        <p:spPr>
          <a:xfrm>
            <a:off x="6553200" y="6602667"/>
            <a:ext cx="2133600" cy="365125"/>
          </a:xfrm>
          <a:prstGeom prst="rect">
            <a:avLst/>
          </a:prstGeom>
        </p:spPr>
        <p:txBody>
          <a:bodyPr/>
          <a:lstStyle>
            <a:lvl1pPr algn="r">
              <a:defRPr sz="909">
                <a:solidFill>
                  <a:schemeClr val="bg1"/>
                </a:solidFill>
              </a:defRPr>
            </a:lvl1pPr>
          </a:lstStyle>
          <a:p>
            <a:fld id="{4C2143BD-DDDC-4030-AFD1-D2DD3F00D3BF}" type="slidenum">
              <a:rPr lang="en-US" smtClean="0">
                <a:solidFill>
                  <a:prstClr val="white"/>
                </a:solidFill>
              </a:rPr>
              <a:pPr/>
              <a:t>‹#›</a:t>
            </a:fld>
            <a:endParaRPr lang="en-US" dirty="0">
              <a:solidFill>
                <a:prstClr val="white"/>
              </a:solidFill>
            </a:endParaRPr>
          </a:p>
        </p:txBody>
      </p:sp>
      <p:sp>
        <p:nvSpPr>
          <p:cNvPr id="11" name="Title Placeholder 1"/>
          <p:cNvSpPr>
            <a:spLocks noGrp="1"/>
          </p:cNvSpPr>
          <p:nvPr>
            <p:ph type="title"/>
          </p:nvPr>
        </p:nvSpPr>
        <p:spPr>
          <a:xfrm>
            <a:off x="109904" y="44824"/>
            <a:ext cx="8229600" cy="1021977"/>
          </a:xfrm>
          <a:prstGeom prst="rect">
            <a:avLst/>
          </a:prstGeom>
        </p:spPr>
        <p:txBody>
          <a:bodyPr vert="horz" lIns="91440" tIns="45720" rIns="91440" bIns="45720" rtlCol="0" anchor="ctr">
            <a:normAutofit/>
          </a:bodyPr>
          <a:lstStyle>
            <a:lvl1pPr algn="l">
              <a:defRPr sz="2424">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443657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Rubrik och innehåll">
    <p:bg>
      <p:bgPr>
        <a:solidFill>
          <a:schemeClr val="bg1"/>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9144000" cy="1147156"/>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p>
        </p:txBody>
      </p:sp>
      <p:sp>
        <p:nvSpPr>
          <p:cNvPr id="8" name="Title 7"/>
          <p:cNvSpPr>
            <a:spLocks noGrp="1"/>
          </p:cNvSpPr>
          <p:nvPr>
            <p:ph type="title"/>
          </p:nvPr>
        </p:nvSpPr>
        <p:spPr>
          <a:xfrm>
            <a:off x="118457" y="101676"/>
            <a:ext cx="8884227" cy="943804"/>
          </a:xfrm>
        </p:spPr>
        <p:txBody>
          <a:bodyPr/>
          <a:lstStyle/>
          <a:p>
            <a:r>
              <a:rPr lang="en-US"/>
              <a:t>Click to edit Master title style</a:t>
            </a:r>
          </a:p>
        </p:txBody>
      </p:sp>
      <p:sp>
        <p:nvSpPr>
          <p:cNvPr id="4" name="Slide Number Placeholder 5"/>
          <p:cNvSpPr>
            <a:spLocks noGrp="1"/>
          </p:cNvSpPr>
          <p:nvPr>
            <p:ph type="sldNum" sz="quarter" idx="4"/>
          </p:nvPr>
        </p:nvSpPr>
        <p:spPr>
          <a:xfrm>
            <a:off x="8721572" y="6466811"/>
            <a:ext cx="256260" cy="193338"/>
          </a:xfrm>
          <a:prstGeom prst="rect">
            <a:avLst/>
          </a:prstGeom>
        </p:spPr>
        <p:txBody>
          <a:bodyPr/>
          <a:lstStyle>
            <a:lvl1pPr>
              <a:defRPr sz="600" b="0" i="0">
                <a:solidFill>
                  <a:srgbClr val="D9D9D9"/>
                </a:solidFill>
                <a:latin typeface="DINPro"/>
                <a:cs typeface="DINPro"/>
              </a:defRPr>
            </a:lvl1pPr>
          </a:lstStyle>
          <a:p>
            <a:fld id="{E01241FC-AC40-4245-A71E-E1413896ABE1}" type="slidenum">
              <a:rPr lang="en-US" smtClean="0"/>
              <a:pPr/>
              <a:t>‹#›</a:t>
            </a:fld>
            <a:endParaRPr lang="en-US" dirty="0"/>
          </a:p>
        </p:txBody>
      </p:sp>
    </p:spTree>
    <p:extLst>
      <p:ext uri="{BB962C8B-B14F-4D97-AF65-F5344CB8AC3E}">
        <p14:creationId xmlns:p14="http://schemas.microsoft.com/office/powerpoint/2010/main" val="7729271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ption 1">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9144000" cy="6858000"/>
          </a:xfrm>
          <a:prstGeom prst="rect">
            <a:avLst/>
          </a:prstGeom>
        </p:spPr>
      </p:pic>
      <p:sp>
        <p:nvSpPr>
          <p:cNvPr id="7" name="Text Placeholder 6"/>
          <p:cNvSpPr>
            <a:spLocks noGrp="1"/>
          </p:cNvSpPr>
          <p:nvPr>
            <p:ph type="body" sz="quarter" idx="13" hasCustomPrompt="1"/>
          </p:nvPr>
        </p:nvSpPr>
        <p:spPr>
          <a:xfrm>
            <a:off x="457200" y="457200"/>
            <a:ext cx="5638800" cy="1447800"/>
          </a:xfrm>
        </p:spPr>
        <p:txBody>
          <a:bodyPr>
            <a:normAutofit/>
          </a:bodyPr>
          <a:lstStyle>
            <a:lvl1pPr marL="0" indent="0">
              <a:lnSpc>
                <a:spcPct val="90000"/>
              </a:lnSpc>
              <a:spcBef>
                <a:spcPts val="68"/>
              </a:spcBef>
              <a:spcAft>
                <a:spcPts val="68"/>
              </a:spcAft>
              <a:buNone/>
              <a:defRPr sz="2700" b="1" baseline="0">
                <a:solidFill>
                  <a:schemeClr val="bg1"/>
                </a:solidFill>
                <a:latin typeface="Kellogg's Sans" pitchFamily="50" charset="0"/>
              </a:defRPr>
            </a:lvl1pPr>
            <a:lvl5pPr marL="1370462" indent="0">
              <a:buNone/>
              <a:defRPr/>
            </a:lvl5pPr>
          </a:lstStyle>
          <a:p>
            <a:pPr lvl="0"/>
            <a:r>
              <a:rPr lang="en-US" dirty="0"/>
              <a:t>SLIDE / SECTION</a:t>
            </a:r>
            <a:br>
              <a:rPr lang="en-US" dirty="0"/>
            </a:br>
            <a:r>
              <a:rPr lang="en-US" dirty="0"/>
              <a:t>TITLE PAGE – OPTION 1</a:t>
            </a:r>
          </a:p>
        </p:txBody>
      </p:sp>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62192" y="4679576"/>
            <a:ext cx="3886376" cy="1412868"/>
          </a:xfrm>
          <a:prstGeom prst="rect">
            <a:avLst/>
          </a:prstGeom>
        </p:spPr>
      </p:pic>
    </p:spTree>
    <p:extLst>
      <p:ext uri="{BB962C8B-B14F-4D97-AF65-F5344CB8AC3E}">
        <p14:creationId xmlns:p14="http://schemas.microsoft.com/office/powerpoint/2010/main" val="41589510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9144000" cy="6858000"/>
          </a:xfrm>
          <a:prstGeom prst="rect">
            <a:avLst/>
          </a:prstGeom>
        </p:spPr>
      </p:pic>
      <p:sp>
        <p:nvSpPr>
          <p:cNvPr id="7" name="Text Placeholder 6"/>
          <p:cNvSpPr>
            <a:spLocks noGrp="1"/>
          </p:cNvSpPr>
          <p:nvPr>
            <p:ph type="body" sz="quarter" idx="13" hasCustomPrompt="1"/>
          </p:nvPr>
        </p:nvSpPr>
        <p:spPr>
          <a:xfrm>
            <a:off x="457200" y="457200"/>
            <a:ext cx="5638800" cy="806824"/>
          </a:xfrm>
        </p:spPr>
        <p:txBody>
          <a:bodyPr>
            <a:normAutofit/>
          </a:bodyPr>
          <a:lstStyle>
            <a:lvl1pPr marL="0" indent="0">
              <a:buNone/>
              <a:defRPr sz="2700" b="1" baseline="0">
                <a:solidFill>
                  <a:schemeClr val="bg1"/>
                </a:solidFill>
                <a:latin typeface="Kellogg's Sans" pitchFamily="50" charset="0"/>
              </a:defRPr>
            </a:lvl1pPr>
            <a:lvl5pPr marL="1370462" indent="0">
              <a:buNone/>
              <a:defRPr/>
            </a:lvl5pPr>
          </a:lstStyle>
          <a:p>
            <a:pPr lvl="0"/>
            <a:r>
              <a:rPr lang="en-US" dirty="0"/>
              <a:t>AGENDA TITLE</a:t>
            </a:r>
          </a:p>
        </p:txBody>
      </p:sp>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62192" y="4679576"/>
            <a:ext cx="3886376" cy="1412868"/>
          </a:xfrm>
          <a:prstGeom prst="rect">
            <a:avLst/>
          </a:prstGeom>
        </p:spPr>
      </p:pic>
      <p:sp>
        <p:nvSpPr>
          <p:cNvPr id="9" name="Text Placeholder 8"/>
          <p:cNvSpPr>
            <a:spLocks noGrp="1"/>
          </p:cNvSpPr>
          <p:nvPr>
            <p:ph type="body" sz="quarter" idx="14" hasCustomPrompt="1"/>
          </p:nvPr>
        </p:nvSpPr>
        <p:spPr>
          <a:xfrm>
            <a:off x="1210239" y="1317720"/>
            <a:ext cx="4840288" cy="2743200"/>
          </a:xfrm>
        </p:spPr>
        <p:txBody>
          <a:bodyPr>
            <a:normAutofit/>
          </a:bodyPr>
          <a:lstStyle>
            <a:lvl1pPr marL="256961" indent="-256961">
              <a:lnSpc>
                <a:spcPct val="150000"/>
              </a:lnSpc>
              <a:buClr>
                <a:schemeClr val="bg1"/>
              </a:buClr>
              <a:buFont typeface="Kellogg's Sans" pitchFamily="50" charset="0"/>
              <a:buChar char="–"/>
              <a:defRPr sz="1800" baseline="0">
                <a:solidFill>
                  <a:schemeClr val="bg1"/>
                </a:solidFill>
                <a:latin typeface="+mj-lt"/>
              </a:defRPr>
            </a:lvl1pPr>
          </a:lstStyle>
          <a:p>
            <a:pPr lvl="0"/>
            <a:r>
              <a:rPr lang="en-US" dirty="0"/>
              <a:t>Agenda item 1</a:t>
            </a:r>
          </a:p>
          <a:p>
            <a:pPr lvl="0"/>
            <a:r>
              <a:rPr lang="en-US" dirty="0"/>
              <a:t>Agenda item 2</a:t>
            </a:r>
          </a:p>
          <a:p>
            <a:pPr lvl="0"/>
            <a:r>
              <a:rPr lang="en-US" dirty="0"/>
              <a:t>Agenda item 3</a:t>
            </a:r>
          </a:p>
          <a:p>
            <a:pPr lvl="0"/>
            <a:r>
              <a:rPr lang="en-US" dirty="0"/>
              <a:t>Agenda item 4</a:t>
            </a:r>
          </a:p>
        </p:txBody>
      </p:sp>
    </p:spTree>
    <p:extLst>
      <p:ext uri="{BB962C8B-B14F-4D97-AF65-F5344CB8AC3E}">
        <p14:creationId xmlns:p14="http://schemas.microsoft.com/office/powerpoint/2010/main" val="7462980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ption 2">
    <p:spTree>
      <p:nvGrpSpPr>
        <p:cNvPr id="1" name=""/>
        <p:cNvGrpSpPr/>
        <p:nvPr/>
      </p:nvGrpSpPr>
      <p:grpSpPr>
        <a:xfrm>
          <a:off x="0" y="0"/>
          <a:ext cx="0" cy="0"/>
          <a:chOff x="0" y="0"/>
          <a:chExt cx="0" cy="0"/>
        </a:xfrm>
      </p:grpSpPr>
      <p:pic>
        <p:nvPicPr>
          <p:cNvPr id="5" name="Picture 10"/>
          <p:cNvPicPr>
            <a:picLocks/>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7917366" y="2084574"/>
            <a:ext cx="1226634" cy="2676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p:cNvPicPr>
            <a:picLocks/>
          </p:cNvPicPr>
          <p:nvPr userDrawn="1"/>
        </p:nvPicPr>
        <p:blipFill rotWithShape="1">
          <a:blip r:embed="rId3" cstate="email">
            <a:extLst>
              <a:ext uri="{28A0092B-C50C-407E-A947-70E740481C1C}">
                <a14:useLocalDpi xmlns:a14="http://schemas.microsoft.com/office/drawing/2010/main"/>
              </a:ext>
            </a:extLst>
          </a:blip>
          <a:srcRect/>
          <a:stretch/>
        </p:blipFill>
        <p:spPr bwMode="auto">
          <a:xfrm>
            <a:off x="-36512" y="2084574"/>
            <a:ext cx="5422551" cy="2676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6"/>
          <p:cNvSpPr>
            <a:spLocks noGrp="1"/>
          </p:cNvSpPr>
          <p:nvPr>
            <p:ph type="body" sz="quarter" idx="13" hasCustomPrompt="1"/>
          </p:nvPr>
        </p:nvSpPr>
        <p:spPr>
          <a:xfrm>
            <a:off x="395536" y="2339952"/>
            <a:ext cx="5638800" cy="2241176"/>
          </a:xfrm>
        </p:spPr>
        <p:txBody>
          <a:bodyPr anchor="ctr" anchorCtr="0">
            <a:normAutofit/>
          </a:bodyPr>
          <a:lstStyle>
            <a:lvl1pPr marL="0" indent="0">
              <a:lnSpc>
                <a:spcPct val="90000"/>
              </a:lnSpc>
              <a:buNone/>
              <a:defRPr sz="3600" b="1" baseline="0">
                <a:solidFill>
                  <a:schemeClr val="bg1"/>
                </a:solidFill>
                <a:latin typeface="+mj-lt"/>
              </a:defRPr>
            </a:lvl1pPr>
            <a:lvl5pPr marL="1370462" indent="0">
              <a:buNone/>
              <a:defRPr/>
            </a:lvl5pPr>
          </a:lstStyle>
          <a:p>
            <a:pPr lvl="0"/>
            <a:r>
              <a:rPr lang="en-US" dirty="0"/>
              <a:t>SLIDE / SECTION</a:t>
            </a:r>
          </a:p>
        </p:txBody>
      </p:sp>
      <p:pic>
        <p:nvPicPr>
          <p:cNvPr id="8" name="Picture 126" descr="Analytic Edge"/>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48456" y="5902379"/>
            <a:ext cx="1509712" cy="513456"/>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2"/>
          <p:cNvSpPr txBox="1">
            <a:spLocks/>
          </p:cNvSpPr>
          <p:nvPr userDrawn="1"/>
        </p:nvSpPr>
        <p:spPr>
          <a:xfrm>
            <a:off x="8649999" y="6614968"/>
            <a:ext cx="350312" cy="3528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334CA2-FDB1-42C0-A2F7-6F528A94D05F}" type="slidenum">
              <a:rPr lang="en-US" sz="675" smtClean="0">
                <a:solidFill>
                  <a:prstClr val="white"/>
                </a:solidFill>
              </a:rPr>
              <a:t>‹#›</a:t>
            </a:fld>
            <a:endParaRPr lang="en-US" sz="675" dirty="0">
              <a:solidFill>
                <a:prstClr val="white"/>
              </a:solidFill>
            </a:endParaRPr>
          </a:p>
        </p:txBody>
      </p:sp>
    </p:spTree>
    <p:extLst>
      <p:ext uri="{BB962C8B-B14F-4D97-AF65-F5344CB8AC3E}">
        <p14:creationId xmlns:p14="http://schemas.microsoft.com/office/powerpoint/2010/main" val="200046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9144000" cy="6858000"/>
          </a:xfrm>
          <a:prstGeom prst="rect">
            <a:avLst/>
          </a:prstGeom>
        </p:spPr>
      </p:pic>
      <p:sp>
        <p:nvSpPr>
          <p:cNvPr id="7" name="Text Placeholder 6"/>
          <p:cNvSpPr>
            <a:spLocks noGrp="1"/>
          </p:cNvSpPr>
          <p:nvPr>
            <p:ph type="body" sz="quarter" idx="13" hasCustomPrompt="1"/>
          </p:nvPr>
        </p:nvSpPr>
        <p:spPr>
          <a:xfrm>
            <a:off x="457200" y="457200"/>
            <a:ext cx="5638800" cy="806824"/>
          </a:xfrm>
        </p:spPr>
        <p:txBody>
          <a:bodyPr>
            <a:normAutofit/>
          </a:bodyPr>
          <a:lstStyle>
            <a:lvl1pPr marL="0" indent="0">
              <a:buNone/>
              <a:defRPr sz="3600" b="1" baseline="0">
                <a:solidFill>
                  <a:schemeClr val="bg1"/>
                </a:solidFill>
                <a:latin typeface="Kellogg's Sans" pitchFamily="50" charset="0"/>
              </a:defRPr>
            </a:lvl1pPr>
            <a:lvl5pPr marL="1827282" indent="0">
              <a:buNone/>
              <a:defRPr/>
            </a:lvl5pPr>
          </a:lstStyle>
          <a:p>
            <a:pPr lvl="0"/>
            <a:r>
              <a:rPr lang="en-US" dirty="0"/>
              <a:t>AGENDA TITLE</a:t>
            </a:r>
          </a:p>
        </p:txBody>
      </p:sp>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62191" y="4679576"/>
            <a:ext cx="3886376" cy="1412868"/>
          </a:xfrm>
          <a:prstGeom prst="rect">
            <a:avLst/>
          </a:prstGeom>
        </p:spPr>
      </p:pic>
      <p:sp>
        <p:nvSpPr>
          <p:cNvPr id="9" name="Text Placeholder 8"/>
          <p:cNvSpPr>
            <a:spLocks noGrp="1"/>
          </p:cNvSpPr>
          <p:nvPr>
            <p:ph type="body" sz="quarter" idx="14" hasCustomPrompt="1"/>
          </p:nvPr>
        </p:nvSpPr>
        <p:spPr>
          <a:xfrm>
            <a:off x="1210239" y="1317720"/>
            <a:ext cx="4840288" cy="2743200"/>
          </a:xfrm>
        </p:spPr>
        <p:txBody>
          <a:bodyPr>
            <a:normAutofit/>
          </a:bodyPr>
          <a:lstStyle>
            <a:lvl1pPr marL="342615" indent="-342615">
              <a:lnSpc>
                <a:spcPct val="150000"/>
              </a:lnSpc>
              <a:buClr>
                <a:schemeClr val="bg1"/>
              </a:buClr>
              <a:buFont typeface="Kellogg's Sans" pitchFamily="50" charset="0"/>
              <a:buChar char="–"/>
              <a:defRPr sz="2400" baseline="0">
                <a:solidFill>
                  <a:schemeClr val="bg1"/>
                </a:solidFill>
                <a:latin typeface="+mj-lt"/>
              </a:defRPr>
            </a:lvl1pPr>
          </a:lstStyle>
          <a:p>
            <a:pPr lvl="0"/>
            <a:r>
              <a:rPr lang="en-US" dirty="0"/>
              <a:t>Agenda item 1</a:t>
            </a:r>
          </a:p>
          <a:p>
            <a:pPr lvl="0"/>
            <a:r>
              <a:rPr lang="en-US" dirty="0"/>
              <a:t>Agenda item 2</a:t>
            </a:r>
          </a:p>
          <a:p>
            <a:pPr lvl="0"/>
            <a:r>
              <a:rPr lang="en-US" dirty="0"/>
              <a:t>Agenda item 3</a:t>
            </a:r>
          </a:p>
          <a:p>
            <a:pPr lvl="0"/>
            <a:r>
              <a:rPr lang="en-US" dirty="0"/>
              <a:t>Agenda item 4</a:t>
            </a:r>
          </a:p>
        </p:txBody>
      </p:sp>
    </p:spTree>
    <p:extLst>
      <p:ext uri="{BB962C8B-B14F-4D97-AF65-F5344CB8AC3E}">
        <p14:creationId xmlns:p14="http://schemas.microsoft.com/office/powerpoint/2010/main" val="42277589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ody slides">
    <p:spTree>
      <p:nvGrpSpPr>
        <p:cNvPr id="1" name=""/>
        <p:cNvGrpSpPr/>
        <p:nvPr/>
      </p:nvGrpSpPr>
      <p:grpSpPr>
        <a:xfrm>
          <a:off x="0" y="0"/>
          <a:ext cx="0" cy="0"/>
          <a:chOff x="0" y="0"/>
          <a:chExt cx="0" cy="0"/>
        </a:xfrm>
      </p:grpSpPr>
      <p:sp>
        <p:nvSpPr>
          <p:cNvPr id="2" name="Title 1"/>
          <p:cNvSpPr>
            <a:spLocks noGrp="1"/>
          </p:cNvSpPr>
          <p:nvPr>
            <p:ph type="title"/>
          </p:nvPr>
        </p:nvSpPr>
        <p:spPr>
          <a:xfrm>
            <a:off x="309490" y="147484"/>
            <a:ext cx="7301133" cy="455640"/>
          </a:xfrm>
        </p:spPr>
        <p:txBody>
          <a:bodyPr/>
          <a:lstStyle>
            <a:lvl1pPr>
              <a:defRPr sz="1350"/>
            </a:lvl1pPr>
          </a:lstStyle>
          <a:p>
            <a:r>
              <a:rPr lang="en-US" dirty="0"/>
              <a:t>Click to edit Master title style</a:t>
            </a:r>
          </a:p>
        </p:txBody>
      </p:sp>
      <p:pic>
        <p:nvPicPr>
          <p:cNvPr id="3" name="Picture 126" descr="Analytic Edg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71227" y="6045044"/>
            <a:ext cx="1509712" cy="47867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2"/>
          <p:cNvSpPr txBox="1">
            <a:spLocks/>
          </p:cNvSpPr>
          <p:nvPr userDrawn="1"/>
        </p:nvSpPr>
        <p:spPr>
          <a:xfrm>
            <a:off x="8649999" y="6614968"/>
            <a:ext cx="350312" cy="3528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AEABD05-712D-498D-BF34-875A47FF9BC9}" type="slidenum">
              <a:rPr lang="en-US" sz="675" smtClean="0">
                <a:solidFill>
                  <a:prstClr val="white"/>
                </a:solidFill>
              </a:rPr>
              <a:t>‹#›</a:t>
            </a:fld>
            <a:endParaRPr lang="en-US" sz="675" dirty="0">
              <a:solidFill>
                <a:prstClr val="white"/>
              </a:solidFill>
            </a:endParaRPr>
          </a:p>
        </p:txBody>
      </p:sp>
    </p:spTree>
    <p:extLst>
      <p:ext uri="{BB962C8B-B14F-4D97-AF65-F5344CB8AC3E}">
        <p14:creationId xmlns:p14="http://schemas.microsoft.com/office/powerpoint/2010/main" val="23306111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dirty="0"/>
          </a:p>
        </p:txBody>
      </p:sp>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6"/>
            <a:ext cx="9144000" cy="1012873"/>
          </a:xfrm>
          <a:prstGeom prst="rect">
            <a:avLst/>
          </a:prstGeom>
        </p:spPr>
      </p:pic>
    </p:spTree>
    <p:extLst>
      <p:ext uri="{BB962C8B-B14F-4D97-AF65-F5344CB8AC3E}">
        <p14:creationId xmlns:p14="http://schemas.microsoft.com/office/powerpoint/2010/main" val="41133037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500"/>
            </a:lvl1pPr>
          </a:lstStyle>
          <a:p>
            <a:r>
              <a:rPr lang="en-US"/>
              <a:t>Click to edit Master title style</a:t>
            </a:r>
          </a:p>
        </p:txBody>
      </p:sp>
    </p:spTree>
    <p:extLst>
      <p:ext uri="{BB962C8B-B14F-4D97-AF65-F5344CB8AC3E}">
        <p14:creationId xmlns:p14="http://schemas.microsoft.com/office/powerpoint/2010/main" val="31490393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Kellogg's Sans Medium" pitchFamily="50"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Kellogg's Sans Medium" pitchFamily="50" charset="0"/>
              </a:defRPr>
            </a:lvl1pPr>
            <a:lvl2pPr>
              <a:defRPr>
                <a:latin typeface="Kellogg's Sans Medium" pitchFamily="50" charset="0"/>
              </a:defRPr>
            </a:lvl2pPr>
            <a:lvl3pPr>
              <a:defRPr>
                <a:latin typeface="Kellogg's Sans Medium" pitchFamily="50" charset="0"/>
              </a:defRPr>
            </a:lvl3pPr>
            <a:lvl4pPr>
              <a:defRPr>
                <a:latin typeface="Kellogg's Sans Medium" pitchFamily="50" charset="0"/>
              </a:defRPr>
            </a:lvl4pPr>
            <a:lvl5pPr>
              <a:defRPr>
                <a:latin typeface="Kellogg's Sans Medium" pitchFamily="50"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30400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8"/>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852" indent="0" algn="ctr">
              <a:buNone/>
              <a:defRPr>
                <a:solidFill>
                  <a:schemeClr val="tx1">
                    <a:tint val="75000"/>
                  </a:schemeClr>
                </a:solidFill>
              </a:defRPr>
            </a:lvl2pPr>
            <a:lvl3pPr marL="685704" indent="0" algn="ctr">
              <a:buNone/>
              <a:defRPr>
                <a:solidFill>
                  <a:schemeClr val="tx1">
                    <a:tint val="75000"/>
                  </a:schemeClr>
                </a:solidFill>
              </a:defRPr>
            </a:lvl3pPr>
            <a:lvl4pPr marL="1028557" indent="0" algn="ctr">
              <a:buNone/>
              <a:defRPr>
                <a:solidFill>
                  <a:schemeClr val="tx1">
                    <a:tint val="75000"/>
                  </a:schemeClr>
                </a:solidFill>
              </a:defRPr>
            </a:lvl4pPr>
            <a:lvl5pPr marL="1371409" indent="0" algn="ctr">
              <a:buNone/>
              <a:defRPr>
                <a:solidFill>
                  <a:schemeClr val="tx1">
                    <a:tint val="75000"/>
                  </a:schemeClr>
                </a:solidFill>
              </a:defRPr>
            </a:lvl5pPr>
            <a:lvl6pPr marL="1714261" indent="0" algn="ctr">
              <a:buNone/>
              <a:defRPr>
                <a:solidFill>
                  <a:schemeClr val="tx1">
                    <a:tint val="75000"/>
                  </a:schemeClr>
                </a:solidFill>
              </a:defRPr>
            </a:lvl6pPr>
            <a:lvl7pPr marL="2057113" indent="0" algn="ctr">
              <a:buNone/>
              <a:defRPr>
                <a:solidFill>
                  <a:schemeClr val="tx1">
                    <a:tint val="75000"/>
                  </a:schemeClr>
                </a:solidFill>
              </a:defRPr>
            </a:lvl7pPr>
            <a:lvl8pPr marL="2399966" indent="0" algn="ctr">
              <a:buNone/>
              <a:defRPr>
                <a:solidFill>
                  <a:schemeClr val="tx1">
                    <a:tint val="75000"/>
                  </a:schemeClr>
                </a:solidFill>
              </a:defRPr>
            </a:lvl8pPr>
            <a:lvl9pPr marL="2742818"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9759811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10" name="Rectangle 9"/>
          <p:cNvSpPr/>
          <p:nvPr userDrawn="1"/>
        </p:nvSpPr>
        <p:spPr>
          <a:xfrm>
            <a:off x="0" y="6616700"/>
            <a:ext cx="9144000" cy="248556"/>
          </a:xfrm>
          <a:prstGeom prst="rect">
            <a:avLst/>
          </a:prstGeom>
          <a:solidFill>
            <a:srgbClr val="39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23" dirty="0">
              <a:solidFill>
                <a:prstClr val="white"/>
              </a:solidFill>
            </a:endParaRPr>
          </a:p>
        </p:txBody>
      </p:sp>
      <p:sp>
        <p:nvSpPr>
          <p:cNvPr id="4" name="Date Placeholder 3"/>
          <p:cNvSpPr>
            <a:spLocks noGrp="1"/>
          </p:cNvSpPr>
          <p:nvPr>
            <p:ph type="dt" sz="half" idx="10"/>
          </p:nvPr>
        </p:nvSpPr>
        <p:spPr>
          <a:xfrm>
            <a:off x="457200" y="6602669"/>
            <a:ext cx="2133600" cy="365125"/>
          </a:xfrm>
          <a:prstGeom prst="rect">
            <a:avLst/>
          </a:prstGeom>
        </p:spPr>
        <p:txBody>
          <a:bodyPr/>
          <a:lstStyle>
            <a:lvl1pPr>
              <a:defRPr sz="682">
                <a:solidFill>
                  <a:schemeClr val="bg1"/>
                </a:solidFill>
              </a:defRPr>
            </a:lvl1pPr>
          </a:lstStyle>
          <a:p>
            <a:fld id="{BAE0C4D6-28A6-49BE-8633-95C6F6472F7C}" type="datetime1">
              <a:rPr lang="en-US" smtClean="0">
                <a:solidFill>
                  <a:prstClr val="white"/>
                </a:solidFill>
              </a:rPr>
              <a:t>8/15/2019</a:t>
            </a:fld>
            <a:endParaRPr lang="en-US" dirty="0">
              <a:solidFill>
                <a:prstClr val="white"/>
              </a:solidFill>
            </a:endParaRPr>
          </a:p>
        </p:txBody>
      </p:sp>
      <p:sp>
        <p:nvSpPr>
          <p:cNvPr id="5" name="Footer Placeholder 4"/>
          <p:cNvSpPr>
            <a:spLocks noGrp="1"/>
          </p:cNvSpPr>
          <p:nvPr>
            <p:ph type="ftr" sz="quarter" idx="11"/>
          </p:nvPr>
        </p:nvSpPr>
        <p:spPr>
          <a:xfrm>
            <a:off x="3124200" y="6602669"/>
            <a:ext cx="2895600" cy="365125"/>
          </a:xfrm>
          <a:prstGeom prst="rect">
            <a:avLst/>
          </a:prstGeom>
        </p:spPr>
        <p:txBody>
          <a:bodyPr/>
          <a:lstStyle>
            <a:lvl1pPr algn="ctr">
              <a:defRPr sz="682">
                <a:solidFill>
                  <a:schemeClr val="bg1"/>
                </a:solidFill>
              </a:defRPr>
            </a:lvl1pPr>
          </a:lstStyle>
          <a:p>
            <a:r>
              <a:rPr lang="en-US" dirty="0">
                <a:solidFill>
                  <a:prstClr val="white"/>
                </a:solidFill>
              </a:rPr>
              <a:t>Analytic Edge  Proprietary and confidential</a:t>
            </a:r>
          </a:p>
        </p:txBody>
      </p:sp>
      <p:sp>
        <p:nvSpPr>
          <p:cNvPr id="6" name="Slide Number Placeholder 5"/>
          <p:cNvSpPr>
            <a:spLocks noGrp="1"/>
          </p:cNvSpPr>
          <p:nvPr>
            <p:ph type="sldNum" sz="quarter" idx="12"/>
          </p:nvPr>
        </p:nvSpPr>
        <p:spPr>
          <a:xfrm>
            <a:off x="6553200" y="6602669"/>
            <a:ext cx="2133600" cy="365125"/>
          </a:xfrm>
          <a:prstGeom prst="rect">
            <a:avLst/>
          </a:prstGeom>
        </p:spPr>
        <p:txBody>
          <a:bodyPr/>
          <a:lstStyle>
            <a:lvl1pPr algn="r">
              <a:defRPr sz="682">
                <a:solidFill>
                  <a:schemeClr val="bg1"/>
                </a:solidFill>
              </a:defRPr>
            </a:lvl1pPr>
          </a:lstStyle>
          <a:p>
            <a:fld id="{4C2143BD-DDDC-4030-AFD1-D2DD3F00D3BF}" type="slidenum">
              <a:rPr lang="en-US" smtClean="0">
                <a:solidFill>
                  <a:prstClr val="white"/>
                </a:solidFill>
              </a:rPr>
              <a:pPr/>
              <a:t>‹#›</a:t>
            </a:fld>
            <a:endParaRPr lang="en-US" dirty="0">
              <a:solidFill>
                <a:prstClr val="white"/>
              </a:solidFill>
            </a:endParaRPr>
          </a:p>
        </p:txBody>
      </p:sp>
      <p:sp>
        <p:nvSpPr>
          <p:cNvPr id="11" name="Title Placeholder 1"/>
          <p:cNvSpPr>
            <a:spLocks noGrp="1"/>
          </p:cNvSpPr>
          <p:nvPr>
            <p:ph type="title"/>
          </p:nvPr>
        </p:nvSpPr>
        <p:spPr>
          <a:xfrm>
            <a:off x="109904" y="44826"/>
            <a:ext cx="8229600" cy="1021977"/>
          </a:xfrm>
          <a:prstGeom prst="rect">
            <a:avLst/>
          </a:prstGeom>
        </p:spPr>
        <p:txBody>
          <a:bodyPr vert="horz" lIns="91440" tIns="45720" rIns="91440" bIns="45720" rtlCol="0" anchor="ctr">
            <a:normAutofit/>
          </a:bodyPr>
          <a:lstStyle>
            <a:lvl1pPr algn="l">
              <a:defRPr sz="1818">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2826385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2_Title and Content">
    <p:spTree>
      <p:nvGrpSpPr>
        <p:cNvPr id="1" name=""/>
        <p:cNvGrpSpPr/>
        <p:nvPr/>
      </p:nvGrpSpPr>
      <p:grpSpPr>
        <a:xfrm>
          <a:off x="0" y="0"/>
          <a:ext cx="0" cy="0"/>
          <a:chOff x="0" y="0"/>
          <a:chExt cx="0" cy="0"/>
        </a:xfrm>
      </p:grpSpPr>
      <p:sp>
        <p:nvSpPr>
          <p:cNvPr id="10" name="Rectangle 9"/>
          <p:cNvSpPr/>
          <p:nvPr userDrawn="1"/>
        </p:nvSpPr>
        <p:spPr>
          <a:xfrm>
            <a:off x="0" y="6616700"/>
            <a:ext cx="9144000" cy="248556"/>
          </a:xfrm>
          <a:prstGeom prst="rect">
            <a:avLst/>
          </a:prstGeom>
          <a:solidFill>
            <a:srgbClr val="39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23" dirty="0">
              <a:solidFill>
                <a:prstClr val="white"/>
              </a:solidFill>
            </a:endParaRPr>
          </a:p>
        </p:txBody>
      </p:sp>
      <p:sp>
        <p:nvSpPr>
          <p:cNvPr id="4" name="Date Placeholder 3"/>
          <p:cNvSpPr>
            <a:spLocks noGrp="1"/>
          </p:cNvSpPr>
          <p:nvPr>
            <p:ph type="dt" sz="half" idx="10"/>
          </p:nvPr>
        </p:nvSpPr>
        <p:spPr>
          <a:xfrm>
            <a:off x="457200" y="6602669"/>
            <a:ext cx="2133600" cy="365125"/>
          </a:xfrm>
          <a:prstGeom prst="rect">
            <a:avLst/>
          </a:prstGeom>
        </p:spPr>
        <p:txBody>
          <a:bodyPr/>
          <a:lstStyle>
            <a:lvl1pPr>
              <a:defRPr sz="682">
                <a:solidFill>
                  <a:schemeClr val="bg1"/>
                </a:solidFill>
              </a:defRPr>
            </a:lvl1pPr>
          </a:lstStyle>
          <a:p>
            <a:fld id="{BAE0C4D6-28A6-49BE-8633-95C6F6472F7C}" type="datetime1">
              <a:rPr lang="en-US" smtClean="0">
                <a:solidFill>
                  <a:prstClr val="white"/>
                </a:solidFill>
              </a:rPr>
              <a:t>8/15/2019</a:t>
            </a:fld>
            <a:endParaRPr lang="en-US" dirty="0">
              <a:solidFill>
                <a:prstClr val="white"/>
              </a:solidFill>
            </a:endParaRPr>
          </a:p>
        </p:txBody>
      </p:sp>
      <p:sp>
        <p:nvSpPr>
          <p:cNvPr id="5" name="Footer Placeholder 4"/>
          <p:cNvSpPr>
            <a:spLocks noGrp="1"/>
          </p:cNvSpPr>
          <p:nvPr>
            <p:ph type="ftr" sz="quarter" idx="11"/>
          </p:nvPr>
        </p:nvSpPr>
        <p:spPr>
          <a:xfrm>
            <a:off x="3124200" y="6602669"/>
            <a:ext cx="2895600" cy="365125"/>
          </a:xfrm>
          <a:prstGeom prst="rect">
            <a:avLst/>
          </a:prstGeom>
        </p:spPr>
        <p:txBody>
          <a:bodyPr/>
          <a:lstStyle>
            <a:lvl1pPr algn="ctr">
              <a:defRPr sz="682">
                <a:solidFill>
                  <a:schemeClr val="bg1"/>
                </a:solidFill>
              </a:defRPr>
            </a:lvl1pPr>
          </a:lstStyle>
          <a:p>
            <a:r>
              <a:rPr lang="en-US" dirty="0">
                <a:solidFill>
                  <a:prstClr val="white"/>
                </a:solidFill>
              </a:rPr>
              <a:t>Analytic Edge  Proprietary and confidential</a:t>
            </a:r>
          </a:p>
        </p:txBody>
      </p:sp>
      <p:sp>
        <p:nvSpPr>
          <p:cNvPr id="6" name="Slide Number Placeholder 5"/>
          <p:cNvSpPr>
            <a:spLocks noGrp="1"/>
          </p:cNvSpPr>
          <p:nvPr>
            <p:ph type="sldNum" sz="quarter" idx="12"/>
          </p:nvPr>
        </p:nvSpPr>
        <p:spPr>
          <a:xfrm>
            <a:off x="6553200" y="6602669"/>
            <a:ext cx="2133600" cy="365125"/>
          </a:xfrm>
          <a:prstGeom prst="rect">
            <a:avLst/>
          </a:prstGeom>
        </p:spPr>
        <p:txBody>
          <a:bodyPr/>
          <a:lstStyle>
            <a:lvl1pPr algn="r">
              <a:defRPr sz="682">
                <a:solidFill>
                  <a:schemeClr val="bg1"/>
                </a:solidFill>
              </a:defRPr>
            </a:lvl1pPr>
          </a:lstStyle>
          <a:p>
            <a:fld id="{4C2143BD-DDDC-4030-AFD1-D2DD3F00D3BF}" type="slidenum">
              <a:rPr lang="en-US" smtClean="0">
                <a:solidFill>
                  <a:prstClr val="white"/>
                </a:solidFill>
              </a:rPr>
              <a:pPr/>
              <a:t>‹#›</a:t>
            </a:fld>
            <a:endParaRPr lang="en-US" dirty="0">
              <a:solidFill>
                <a:prstClr val="white"/>
              </a:solidFill>
            </a:endParaRPr>
          </a:p>
        </p:txBody>
      </p:sp>
      <p:sp>
        <p:nvSpPr>
          <p:cNvPr id="11" name="Title Placeholder 1"/>
          <p:cNvSpPr>
            <a:spLocks noGrp="1"/>
          </p:cNvSpPr>
          <p:nvPr>
            <p:ph type="title"/>
          </p:nvPr>
        </p:nvSpPr>
        <p:spPr>
          <a:xfrm>
            <a:off x="109904" y="44826"/>
            <a:ext cx="8229600" cy="1021977"/>
          </a:xfrm>
          <a:prstGeom prst="rect">
            <a:avLst/>
          </a:prstGeom>
        </p:spPr>
        <p:txBody>
          <a:bodyPr vert="horz" lIns="91440" tIns="45720" rIns="91440" bIns="45720" rtlCol="0" anchor="ctr">
            <a:normAutofit/>
          </a:bodyPr>
          <a:lstStyle>
            <a:lvl1pPr algn="l">
              <a:defRPr sz="1818">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983824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3_Title and Content">
    <p:spTree>
      <p:nvGrpSpPr>
        <p:cNvPr id="1" name=""/>
        <p:cNvGrpSpPr/>
        <p:nvPr/>
      </p:nvGrpSpPr>
      <p:grpSpPr>
        <a:xfrm>
          <a:off x="0" y="0"/>
          <a:ext cx="0" cy="0"/>
          <a:chOff x="0" y="0"/>
          <a:chExt cx="0" cy="0"/>
        </a:xfrm>
      </p:grpSpPr>
      <p:sp>
        <p:nvSpPr>
          <p:cNvPr id="10" name="Rectangle 9"/>
          <p:cNvSpPr/>
          <p:nvPr userDrawn="1"/>
        </p:nvSpPr>
        <p:spPr>
          <a:xfrm>
            <a:off x="0" y="6616700"/>
            <a:ext cx="9144000" cy="248556"/>
          </a:xfrm>
          <a:prstGeom prst="rect">
            <a:avLst/>
          </a:prstGeom>
          <a:solidFill>
            <a:srgbClr val="39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23" dirty="0">
              <a:solidFill>
                <a:prstClr val="white"/>
              </a:solidFill>
            </a:endParaRPr>
          </a:p>
        </p:txBody>
      </p:sp>
      <p:sp>
        <p:nvSpPr>
          <p:cNvPr id="4" name="Date Placeholder 3"/>
          <p:cNvSpPr>
            <a:spLocks noGrp="1"/>
          </p:cNvSpPr>
          <p:nvPr>
            <p:ph type="dt" sz="half" idx="10"/>
          </p:nvPr>
        </p:nvSpPr>
        <p:spPr>
          <a:xfrm>
            <a:off x="457200" y="6602669"/>
            <a:ext cx="2133600" cy="365125"/>
          </a:xfrm>
          <a:prstGeom prst="rect">
            <a:avLst/>
          </a:prstGeom>
        </p:spPr>
        <p:txBody>
          <a:bodyPr/>
          <a:lstStyle>
            <a:lvl1pPr>
              <a:defRPr sz="682">
                <a:solidFill>
                  <a:schemeClr val="bg1"/>
                </a:solidFill>
              </a:defRPr>
            </a:lvl1pPr>
          </a:lstStyle>
          <a:p>
            <a:fld id="{BAE0C4D6-28A6-49BE-8633-95C6F6472F7C}" type="datetime1">
              <a:rPr lang="en-US" smtClean="0">
                <a:solidFill>
                  <a:prstClr val="white"/>
                </a:solidFill>
              </a:rPr>
              <a:t>8/15/2019</a:t>
            </a:fld>
            <a:endParaRPr lang="en-US" dirty="0">
              <a:solidFill>
                <a:prstClr val="white"/>
              </a:solidFill>
            </a:endParaRPr>
          </a:p>
        </p:txBody>
      </p:sp>
      <p:sp>
        <p:nvSpPr>
          <p:cNvPr id="5" name="Footer Placeholder 4"/>
          <p:cNvSpPr>
            <a:spLocks noGrp="1"/>
          </p:cNvSpPr>
          <p:nvPr>
            <p:ph type="ftr" sz="quarter" idx="11"/>
          </p:nvPr>
        </p:nvSpPr>
        <p:spPr>
          <a:xfrm>
            <a:off x="3124200" y="6602669"/>
            <a:ext cx="2895600" cy="365125"/>
          </a:xfrm>
          <a:prstGeom prst="rect">
            <a:avLst/>
          </a:prstGeom>
        </p:spPr>
        <p:txBody>
          <a:bodyPr/>
          <a:lstStyle>
            <a:lvl1pPr algn="ctr">
              <a:defRPr sz="682">
                <a:solidFill>
                  <a:schemeClr val="bg1"/>
                </a:solidFill>
              </a:defRPr>
            </a:lvl1pPr>
          </a:lstStyle>
          <a:p>
            <a:r>
              <a:rPr lang="en-US" dirty="0">
                <a:solidFill>
                  <a:prstClr val="white"/>
                </a:solidFill>
              </a:rPr>
              <a:t>Analytic Edge  Proprietary and confidential</a:t>
            </a:r>
          </a:p>
        </p:txBody>
      </p:sp>
      <p:sp>
        <p:nvSpPr>
          <p:cNvPr id="6" name="Slide Number Placeholder 5"/>
          <p:cNvSpPr>
            <a:spLocks noGrp="1"/>
          </p:cNvSpPr>
          <p:nvPr>
            <p:ph type="sldNum" sz="quarter" idx="12"/>
          </p:nvPr>
        </p:nvSpPr>
        <p:spPr>
          <a:xfrm>
            <a:off x="6553200" y="6602669"/>
            <a:ext cx="2133600" cy="365125"/>
          </a:xfrm>
          <a:prstGeom prst="rect">
            <a:avLst/>
          </a:prstGeom>
        </p:spPr>
        <p:txBody>
          <a:bodyPr/>
          <a:lstStyle>
            <a:lvl1pPr algn="r">
              <a:defRPr sz="682">
                <a:solidFill>
                  <a:schemeClr val="bg1"/>
                </a:solidFill>
              </a:defRPr>
            </a:lvl1pPr>
          </a:lstStyle>
          <a:p>
            <a:fld id="{4C2143BD-DDDC-4030-AFD1-D2DD3F00D3BF}" type="slidenum">
              <a:rPr lang="en-US" smtClean="0">
                <a:solidFill>
                  <a:prstClr val="white"/>
                </a:solidFill>
              </a:rPr>
              <a:pPr/>
              <a:t>‹#›</a:t>
            </a:fld>
            <a:endParaRPr lang="en-US" dirty="0">
              <a:solidFill>
                <a:prstClr val="white"/>
              </a:solidFill>
            </a:endParaRPr>
          </a:p>
        </p:txBody>
      </p:sp>
      <p:sp>
        <p:nvSpPr>
          <p:cNvPr id="11" name="Title Placeholder 1"/>
          <p:cNvSpPr>
            <a:spLocks noGrp="1"/>
          </p:cNvSpPr>
          <p:nvPr>
            <p:ph type="title"/>
          </p:nvPr>
        </p:nvSpPr>
        <p:spPr>
          <a:xfrm>
            <a:off x="109904" y="44826"/>
            <a:ext cx="8229600" cy="1021977"/>
          </a:xfrm>
          <a:prstGeom prst="rect">
            <a:avLst/>
          </a:prstGeom>
        </p:spPr>
        <p:txBody>
          <a:bodyPr vert="horz" lIns="91440" tIns="45720" rIns="91440" bIns="45720" rtlCol="0" anchor="ctr">
            <a:normAutofit/>
          </a:bodyPr>
          <a:lstStyle>
            <a:lvl1pPr algn="l">
              <a:defRPr sz="1818">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36712777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4_Title and Content">
    <p:spTree>
      <p:nvGrpSpPr>
        <p:cNvPr id="1" name=""/>
        <p:cNvGrpSpPr/>
        <p:nvPr/>
      </p:nvGrpSpPr>
      <p:grpSpPr>
        <a:xfrm>
          <a:off x="0" y="0"/>
          <a:ext cx="0" cy="0"/>
          <a:chOff x="0" y="0"/>
          <a:chExt cx="0" cy="0"/>
        </a:xfrm>
      </p:grpSpPr>
      <p:sp>
        <p:nvSpPr>
          <p:cNvPr id="10" name="Rectangle 9"/>
          <p:cNvSpPr/>
          <p:nvPr userDrawn="1"/>
        </p:nvSpPr>
        <p:spPr>
          <a:xfrm>
            <a:off x="0" y="6616700"/>
            <a:ext cx="9144000" cy="248556"/>
          </a:xfrm>
          <a:prstGeom prst="rect">
            <a:avLst/>
          </a:prstGeom>
          <a:solidFill>
            <a:srgbClr val="39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23" dirty="0">
              <a:solidFill>
                <a:prstClr val="white"/>
              </a:solidFill>
            </a:endParaRPr>
          </a:p>
        </p:txBody>
      </p:sp>
      <p:sp>
        <p:nvSpPr>
          <p:cNvPr id="4" name="Date Placeholder 3"/>
          <p:cNvSpPr>
            <a:spLocks noGrp="1"/>
          </p:cNvSpPr>
          <p:nvPr>
            <p:ph type="dt" sz="half" idx="10"/>
          </p:nvPr>
        </p:nvSpPr>
        <p:spPr>
          <a:xfrm>
            <a:off x="457200" y="6602669"/>
            <a:ext cx="2133600" cy="365125"/>
          </a:xfrm>
          <a:prstGeom prst="rect">
            <a:avLst/>
          </a:prstGeom>
        </p:spPr>
        <p:txBody>
          <a:bodyPr/>
          <a:lstStyle>
            <a:lvl1pPr>
              <a:defRPr sz="682">
                <a:solidFill>
                  <a:schemeClr val="bg1"/>
                </a:solidFill>
              </a:defRPr>
            </a:lvl1pPr>
          </a:lstStyle>
          <a:p>
            <a:fld id="{BAE0C4D6-28A6-49BE-8633-95C6F6472F7C}" type="datetime1">
              <a:rPr lang="en-US" smtClean="0">
                <a:solidFill>
                  <a:prstClr val="white"/>
                </a:solidFill>
              </a:rPr>
              <a:t>8/15/2019</a:t>
            </a:fld>
            <a:endParaRPr lang="en-US" dirty="0">
              <a:solidFill>
                <a:prstClr val="white"/>
              </a:solidFill>
            </a:endParaRPr>
          </a:p>
        </p:txBody>
      </p:sp>
      <p:sp>
        <p:nvSpPr>
          <p:cNvPr id="5" name="Footer Placeholder 4"/>
          <p:cNvSpPr>
            <a:spLocks noGrp="1"/>
          </p:cNvSpPr>
          <p:nvPr>
            <p:ph type="ftr" sz="quarter" idx="11"/>
          </p:nvPr>
        </p:nvSpPr>
        <p:spPr>
          <a:xfrm>
            <a:off x="3124200" y="6602669"/>
            <a:ext cx="2895600" cy="365125"/>
          </a:xfrm>
          <a:prstGeom prst="rect">
            <a:avLst/>
          </a:prstGeom>
        </p:spPr>
        <p:txBody>
          <a:bodyPr/>
          <a:lstStyle>
            <a:lvl1pPr algn="ctr">
              <a:defRPr sz="682">
                <a:solidFill>
                  <a:schemeClr val="bg1"/>
                </a:solidFill>
              </a:defRPr>
            </a:lvl1pPr>
          </a:lstStyle>
          <a:p>
            <a:r>
              <a:rPr lang="en-US" dirty="0">
                <a:solidFill>
                  <a:prstClr val="white"/>
                </a:solidFill>
              </a:rPr>
              <a:t>Analytic Edge  Proprietary and confidential</a:t>
            </a:r>
          </a:p>
        </p:txBody>
      </p:sp>
      <p:sp>
        <p:nvSpPr>
          <p:cNvPr id="6" name="Slide Number Placeholder 5"/>
          <p:cNvSpPr>
            <a:spLocks noGrp="1"/>
          </p:cNvSpPr>
          <p:nvPr>
            <p:ph type="sldNum" sz="quarter" idx="12"/>
          </p:nvPr>
        </p:nvSpPr>
        <p:spPr>
          <a:xfrm>
            <a:off x="6553200" y="6602669"/>
            <a:ext cx="2133600" cy="365125"/>
          </a:xfrm>
          <a:prstGeom prst="rect">
            <a:avLst/>
          </a:prstGeom>
        </p:spPr>
        <p:txBody>
          <a:bodyPr/>
          <a:lstStyle>
            <a:lvl1pPr algn="r">
              <a:defRPr sz="682">
                <a:solidFill>
                  <a:schemeClr val="bg1"/>
                </a:solidFill>
              </a:defRPr>
            </a:lvl1pPr>
          </a:lstStyle>
          <a:p>
            <a:fld id="{4C2143BD-DDDC-4030-AFD1-D2DD3F00D3BF}" type="slidenum">
              <a:rPr lang="en-US" smtClean="0">
                <a:solidFill>
                  <a:prstClr val="white"/>
                </a:solidFill>
              </a:rPr>
              <a:pPr/>
              <a:t>‹#›</a:t>
            </a:fld>
            <a:endParaRPr lang="en-US" dirty="0">
              <a:solidFill>
                <a:prstClr val="white"/>
              </a:solidFill>
            </a:endParaRPr>
          </a:p>
        </p:txBody>
      </p:sp>
      <p:sp>
        <p:nvSpPr>
          <p:cNvPr id="11" name="Title Placeholder 1"/>
          <p:cNvSpPr>
            <a:spLocks noGrp="1"/>
          </p:cNvSpPr>
          <p:nvPr>
            <p:ph type="title"/>
          </p:nvPr>
        </p:nvSpPr>
        <p:spPr>
          <a:xfrm>
            <a:off x="109904" y="44826"/>
            <a:ext cx="8229600" cy="1021977"/>
          </a:xfrm>
          <a:prstGeom prst="rect">
            <a:avLst/>
          </a:prstGeom>
        </p:spPr>
        <p:txBody>
          <a:bodyPr vert="horz" lIns="91440" tIns="45720" rIns="91440" bIns="45720" rtlCol="0" anchor="ctr">
            <a:normAutofit/>
          </a:bodyPr>
          <a:lstStyle>
            <a:lvl1pPr algn="l">
              <a:defRPr sz="1818">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19682980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5_Title and Content">
    <p:spTree>
      <p:nvGrpSpPr>
        <p:cNvPr id="1" name=""/>
        <p:cNvGrpSpPr/>
        <p:nvPr/>
      </p:nvGrpSpPr>
      <p:grpSpPr>
        <a:xfrm>
          <a:off x="0" y="0"/>
          <a:ext cx="0" cy="0"/>
          <a:chOff x="0" y="0"/>
          <a:chExt cx="0" cy="0"/>
        </a:xfrm>
      </p:grpSpPr>
      <p:sp>
        <p:nvSpPr>
          <p:cNvPr id="10" name="Rectangle 9"/>
          <p:cNvSpPr/>
          <p:nvPr userDrawn="1"/>
        </p:nvSpPr>
        <p:spPr>
          <a:xfrm>
            <a:off x="0" y="6616700"/>
            <a:ext cx="9144000" cy="248556"/>
          </a:xfrm>
          <a:prstGeom prst="rect">
            <a:avLst/>
          </a:prstGeom>
          <a:solidFill>
            <a:srgbClr val="39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23" dirty="0">
              <a:solidFill>
                <a:prstClr val="white"/>
              </a:solidFill>
            </a:endParaRPr>
          </a:p>
        </p:txBody>
      </p:sp>
      <p:sp>
        <p:nvSpPr>
          <p:cNvPr id="4" name="Date Placeholder 3"/>
          <p:cNvSpPr>
            <a:spLocks noGrp="1"/>
          </p:cNvSpPr>
          <p:nvPr>
            <p:ph type="dt" sz="half" idx="10"/>
          </p:nvPr>
        </p:nvSpPr>
        <p:spPr>
          <a:xfrm>
            <a:off x="457200" y="6602669"/>
            <a:ext cx="2133600" cy="365125"/>
          </a:xfrm>
          <a:prstGeom prst="rect">
            <a:avLst/>
          </a:prstGeom>
        </p:spPr>
        <p:txBody>
          <a:bodyPr/>
          <a:lstStyle>
            <a:lvl1pPr>
              <a:defRPr sz="682">
                <a:solidFill>
                  <a:schemeClr val="bg1"/>
                </a:solidFill>
              </a:defRPr>
            </a:lvl1pPr>
          </a:lstStyle>
          <a:p>
            <a:fld id="{BAE0C4D6-28A6-49BE-8633-95C6F6472F7C}" type="datetime1">
              <a:rPr lang="en-US" smtClean="0">
                <a:solidFill>
                  <a:prstClr val="white"/>
                </a:solidFill>
              </a:rPr>
              <a:t>8/15/2019</a:t>
            </a:fld>
            <a:endParaRPr lang="en-US" dirty="0">
              <a:solidFill>
                <a:prstClr val="white"/>
              </a:solidFill>
            </a:endParaRPr>
          </a:p>
        </p:txBody>
      </p:sp>
      <p:sp>
        <p:nvSpPr>
          <p:cNvPr id="5" name="Footer Placeholder 4"/>
          <p:cNvSpPr>
            <a:spLocks noGrp="1"/>
          </p:cNvSpPr>
          <p:nvPr>
            <p:ph type="ftr" sz="quarter" idx="11"/>
          </p:nvPr>
        </p:nvSpPr>
        <p:spPr>
          <a:xfrm>
            <a:off x="3124200" y="6602669"/>
            <a:ext cx="2895600" cy="365125"/>
          </a:xfrm>
          <a:prstGeom prst="rect">
            <a:avLst/>
          </a:prstGeom>
        </p:spPr>
        <p:txBody>
          <a:bodyPr/>
          <a:lstStyle>
            <a:lvl1pPr algn="ctr">
              <a:defRPr sz="682">
                <a:solidFill>
                  <a:schemeClr val="bg1"/>
                </a:solidFill>
              </a:defRPr>
            </a:lvl1pPr>
          </a:lstStyle>
          <a:p>
            <a:r>
              <a:rPr lang="en-US" dirty="0">
                <a:solidFill>
                  <a:prstClr val="white"/>
                </a:solidFill>
              </a:rPr>
              <a:t>Analytic Edge  Proprietary and confidential</a:t>
            </a:r>
          </a:p>
        </p:txBody>
      </p:sp>
      <p:sp>
        <p:nvSpPr>
          <p:cNvPr id="6" name="Slide Number Placeholder 5"/>
          <p:cNvSpPr>
            <a:spLocks noGrp="1"/>
          </p:cNvSpPr>
          <p:nvPr>
            <p:ph type="sldNum" sz="quarter" idx="12"/>
          </p:nvPr>
        </p:nvSpPr>
        <p:spPr>
          <a:xfrm>
            <a:off x="6553200" y="6602669"/>
            <a:ext cx="2133600" cy="365125"/>
          </a:xfrm>
          <a:prstGeom prst="rect">
            <a:avLst/>
          </a:prstGeom>
        </p:spPr>
        <p:txBody>
          <a:bodyPr/>
          <a:lstStyle>
            <a:lvl1pPr algn="r">
              <a:defRPr sz="682">
                <a:solidFill>
                  <a:schemeClr val="bg1"/>
                </a:solidFill>
              </a:defRPr>
            </a:lvl1pPr>
          </a:lstStyle>
          <a:p>
            <a:fld id="{4C2143BD-DDDC-4030-AFD1-D2DD3F00D3BF}" type="slidenum">
              <a:rPr lang="en-US" smtClean="0">
                <a:solidFill>
                  <a:prstClr val="white"/>
                </a:solidFill>
              </a:rPr>
              <a:pPr/>
              <a:t>‹#›</a:t>
            </a:fld>
            <a:endParaRPr lang="en-US" dirty="0">
              <a:solidFill>
                <a:prstClr val="white"/>
              </a:solidFill>
            </a:endParaRPr>
          </a:p>
        </p:txBody>
      </p:sp>
      <p:sp>
        <p:nvSpPr>
          <p:cNvPr id="11" name="Title Placeholder 1"/>
          <p:cNvSpPr>
            <a:spLocks noGrp="1"/>
          </p:cNvSpPr>
          <p:nvPr>
            <p:ph type="title"/>
          </p:nvPr>
        </p:nvSpPr>
        <p:spPr>
          <a:xfrm>
            <a:off x="109904" y="44826"/>
            <a:ext cx="8229600" cy="1021977"/>
          </a:xfrm>
          <a:prstGeom prst="rect">
            <a:avLst/>
          </a:prstGeom>
        </p:spPr>
        <p:txBody>
          <a:bodyPr vert="horz" lIns="91440" tIns="45720" rIns="91440" bIns="45720" rtlCol="0" anchor="ctr">
            <a:normAutofit/>
          </a:bodyPr>
          <a:lstStyle>
            <a:lvl1pPr algn="l">
              <a:defRPr sz="1818">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952342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ption 2">
    <p:spTree>
      <p:nvGrpSpPr>
        <p:cNvPr id="1" name=""/>
        <p:cNvGrpSpPr/>
        <p:nvPr/>
      </p:nvGrpSpPr>
      <p:grpSpPr>
        <a:xfrm>
          <a:off x="0" y="0"/>
          <a:ext cx="0" cy="0"/>
          <a:chOff x="0" y="0"/>
          <a:chExt cx="0" cy="0"/>
        </a:xfrm>
      </p:grpSpPr>
      <p:pic>
        <p:nvPicPr>
          <p:cNvPr id="5" name="Picture 10"/>
          <p:cNvPicPr>
            <a:picLocks/>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7917366" y="2851488"/>
            <a:ext cx="1226634" cy="2676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p:cNvPicPr>
            <a:picLocks/>
          </p:cNvPicPr>
          <p:nvPr userDrawn="1"/>
        </p:nvPicPr>
        <p:blipFill rotWithShape="1">
          <a:blip r:embed="rId3" cstate="email">
            <a:extLst>
              <a:ext uri="{28A0092B-C50C-407E-A947-70E740481C1C}">
                <a14:useLocalDpi xmlns:a14="http://schemas.microsoft.com/office/drawing/2010/main"/>
              </a:ext>
            </a:extLst>
          </a:blip>
          <a:srcRect/>
          <a:stretch/>
        </p:blipFill>
        <p:spPr bwMode="auto">
          <a:xfrm>
            <a:off x="-36512" y="2851488"/>
            <a:ext cx="5422551" cy="2676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6"/>
          <p:cNvSpPr>
            <a:spLocks noGrp="1"/>
          </p:cNvSpPr>
          <p:nvPr>
            <p:ph type="body" sz="quarter" idx="13" hasCustomPrompt="1"/>
          </p:nvPr>
        </p:nvSpPr>
        <p:spPr>
          <a:xfrm>
            <a:off x="395536" y="3106868"/>
            <a:ext cx="5638800" cy="2241176"/>
          </a:xfrm>
        </p:spPr>
        <p:txBody>
          <a:bodyPr anchor="ctr" anchorCtr="0">
            <a:normAutofit/>
          </a:bodyPr>
          <a:lstStyle>
            <a:lvl1pPr marL="0" indent="0">
              <a:lnSpc>
                <a:spcPct val="90000"/>
              </a:lnSpc>
              <a:buNone/>
              <a:defRPr sz="4800" b="1" baseline="0">
                <a:solidFill>
                  <a:schemeClr val="bg1"/>
                </a:solidFill>
                <a:latin typeface="+mj-lt"/>
              </a:defRPr>
            </a:lvl1pPr>
            <a:lvl5pPr marL="1827282" indent="0">
              <a:buNone/>
              <a:defRPr/>
            </a:lvl5pPr>
          </a:lstStyle>
          <a:p>
            <a:pPr lvl="0"/>
            <a:r>
              <a:rPr lang="en-US" dirty="0"/>
              <a:t>SLIDE / SECTION</a:t>
            </a:r>
          </a:p>
        </p:txBody>
      </p:sp>
      <p:pic>
        <p:nvPicPr>
          <p:cNvPr id="8" name="Picture 126" descr="Analytic Edge"/>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48455" y="5902379"/>
            <a:ext cx="1509712" cy="513456"/>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2"/>
          <p:cNvSpPr txBox="1">
            <a:spLocks/>
          </p:cNvSpPr>
          <p:nvPr userDrawn="1"/>
        </p:nvSpPr>
        <p:spPr>
          <a:xfrm>
            <a:off x="8649998" y="6614966"/>
            <a:ext cx="350312" cy="3528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334CA2-FDB1-42C0-A2F7-6F528A94D05F}" type="slidenum">
              <a:rPr lang="en-US" sz="900" smtClean="0">
                <a:solidFill>
                  <a:prstClr val="white"/>
                </a:solidFill>
              </a:rPr>
              <a:t>‹#›</a:t>
            </a:fld>
            <a:endParaRPr lang="en-US" sz="900" dirty="0">
              <a:solidFill>
                <a:prstClr val="white"/>
              </a:solidFill>
            </a:endParaRPr>
          </a:p>
        </p:txBody>
      </p:sp>
    </p:spTree>
    <p:extLst>
      <p:ext uri="{BB962C8B-B14F-4D97-AF65-F5344CB8AC3E}">
        <p14:creationId xmlns:p14="http://schemas.microsoft.com/office/powerpoint/2010/main" val="304742748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6_Title and Content">
    <p:spTree>
      <p:nvGrpSpPr>
        <p:cNvPr id="1" name=""/>
        <p:cNvGrpSpPr/>
        <p:nvPr/>
      </p:nvGrpSpPr>
      <p:grpSpPr>
        <a:xfrm>
          <a:off x="0" y="0"/>
          <a:ext cx="0" cy="0"/>
          <a:chOff x="0" y="0"/>
          <a:chExt cx="0" cy="0"/>
        </a:xfrm>
      </p:grpSpPr>
      <p:sp>
        <p:nvSpPr>
          <p:cNvPr id="10" name="Rectangle 9"/>
          <p:cNvSpPr/>
          <p:nvPr userDrawn="1"/>
        </p:nvSpPr>
        <p:spPr>
          <a:xfrm>
            <a:off x="0" y="6616700"/>
            <a:ext cx="9144000" cy="248556"/>
          </a:xfrm>
          <a:prstGeom prst="rect">
            <a:avLst/>
          </a:prstGeom>
          <a:solidFill>
            <a:srgbClr val="39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23" dirty="0">
              <a:solidFill>
                <a:prstClr val="white"/>
              </a:solidFill>
            </a:endParaRPr>
          </a:p>
        </p:txBody>
      </p:sp>
      <p:sp>
        <p:nvSpPr>
          <p:cNvPr id="4" name="Date Placeholder 3"/>
          <p:cNvSpPr>
            <a:spLocks noGrp="1"/>
          </p:cNvSpPr>
          <p:nvPr>
            <p:ph type="dt" sz="half" idx="10"/>
          </p:nvPr>
        </p:nvSpPr>
        <p:spPr>
          <a:xfrm>
            <a:off x="457200" y="6602669"/>
            <a:ext cx="2133600" cy="365125"/>
          </a:xfrm>
          <a:prstGeom prst="rect">
            <a:avLst/>
          </a:prstGeom>
        </p:spPr>
        <p:txBody>
          <a:bodyPr/>
          <a:lstStyle>
            <a:lvl1pPr>
              <a:defRPr sz="682">
                <a:solidFill>
                  <a:schemeClr val="bg1"/>
                </a:solidFill>
              </a:defRPr>
            </a:lvl1pPr>
          </a:lstStyle>
          <a:p>
            <a:fld id="{BAE0C4D6-28A6-49BE-8633-95C6F6472F7C}" type="datetime1">
              <a:rPr lang="en-US" smtClean="0">
                <a:solidFill>
                  <a:prstClr val="white"/>
                </a:solidFill>
              </a:rPr>
              <a:t>8/15/2019</a:t>
            </a:fld>
            <a:endParaRPr lang="en-US" dirty="0">
              <a:solidFill>
                <a:prstClr val="white"/>
              </a:solidFill>
            </a:endParaRPr>
          </a:p>
        </p:txBody>
      </p:sp>
      <p:sp>
        <p:nvSpPr>
          <p:cNvPr id="5" name="Footer Placeholder 4"/>
          <p:cNvSpPr>
            <a:spLocks noGrp="1"/>
          </p:cNvSpPr>
          <p:nvPr>
            <p:ph type="ftr" sz="quarter" idx="11"/>
          </p:nvPr>
        </p:nvSpPr>
        <p:spPr>
          <a:xfrm>
            <a:off x="3124200" y="6602669"/>
            <a:ext cx="2895600" cy="365125"/>
          </a:xfrm>
          <a:prstGeom prst="rect">
            <a:avLst/>
          </a:prstGeom>
        </p:spPr>
        <p:txBody>
          <a:bodyPr/>
          <a:lstStyle>
            <a:lvl1pPr algn="ctr">
              <a:defRPr sz="682">
                <a:solidFill>
                  <a:schemeClr val="bg1"/>
                </a:solidFill>
              </a:defRPr>
            </a:lvl1pPr>
          </a:lstStyle>
          <a:p>
            <a:r>
              <a:rPr lang="en-US" dirty="0">
                <a:solidFill>
                  <a:prstClr val="white"/>
                </a:solidFill>
              </a:rPr>
              <a:t>Analytic Edge  Proprietary and confidential</a:t>
            </a:r>
          </a:p>
        </p:txBody>
      </p:sp>
      <p:sp>
        <p:nvSpPr>
          <p:cNvPr id="6" name="Slide Number Placeholder 5"/>
          <p:cNvSpPr>
            <a:spLocks noGrp="1"/>
          </p:cNvSpPr>
          <p:nvPr>
            <p:ph type="sldNum" sz="quarter" idx="12"/>
          </p:nvPr>
        </p:nvSpPr>
        <p:spPr>
          <a:xfrm>
            <a:off x="6553200" y="6602669"/>
            <a:ext cx="2133600" cy="365125"/>
          </a:xfrm>
          <a:prstGeom prst="rect">
            <a:avLst/>
          </a:prstGeom>
        </p:spPr>
        <p:txBody>
          <a:bodyPr/>
          <a:lstStyle>
            <a:lvl1pPr algn="r">
              <a:defRPr sz="682">
                <a:solidFill>
                  <a:schemeClr val="bg1"/>
                </a:solidFill>
              </a:defRPr>
            </a:lvl1pPr>
          </a:lstStyle>
          <a:p>
            <a:fld id="{4C2143BD-DDDC-4030-AFD1-D2DD3F00D3BF}" type="slidenum">
              <a:rPr lang="en-US" smtClean="0">
                <a:solidFill>
                  <a:prstClr val="white"/>
                </a:solidFill>
              </a:rPr>
              <a:pPr/>
              <a:t>‹#›</a:t>
            </a:fld>
            <a:endParaRPr lang="en-US" dirty="0">
              <a:solidFill>
                <a:prstClr val="white"/>
              </a:solidFill>
            </a:endParaRPr>
          </a:p>
        </p:txBody>
      </p:sp>
      <p:sp>
        <p:nvSpPr>
          <p:cNvPr id="11" name="Title Placeholder 1"/>
          <p:cNvSpPr>
            <a:spLocks noGrp="1"/>
          </p:cNvSpPr>
          <p:nvPr>
            <p:ph type="title"/>
          </p:nvPr>
        </p:nvSpPr>
        <p:spPr>
          <a:xfrm>
            <a:off x="109904" y="44826"/>
            <a:ext cx="8229600" cy="1021977"/>
          </a:xfrm>
          <a:prstGeom prst="rect">
            <a:avLst/>
          </a:prstGeom>
        </p:spPr>
        <p:txBody>
          <a:bodyPr vert="horz" lIns="91440" tIns="45720" rIns="91440" bIns="45720" rtlCol="0" anchor="ctr">
            <a:normAutofit/>
          </a:bodyPr>
          <a:lstStyle>
            <a:lvl1pPr algn="l">
              <a:defRPr sz="1818">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40289316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7_Title and Content">
    <p:spTree>
      <p:nvGrpSpPr>
        <p:cNvPr id="1" name=""/>
        <p:cNvGrpSpPr/>
        <p:nvPr/>
      </p:nvGrpSpPr>
      <p:grpSpPr>
        <a:xfrm>
          <a:off x="0" y="0"/>
          <a:ext cx="0" cy="0"/>
          <a:chOff x="0" y="0"/>
          <a:chExt cx="0" cy="0"/>
        </a:xfrm>
      </p:grpSpPr>
      <p:sp>
        <p:nvSpPr>
          <p:cNvPr id="10" name="Rectangle 9"/>
          <p:cNvSpPr/>
          <p:nvPr userDrawn="1"/>
        </p:nvSpPr>
        <p:spPr>
          <a:xfrm>
            <a:off x="0" y="6616700"/>
            <a:ext cx="9144000" cy="248556"/>
          </a:xfrm>
          <a:prstGeom prst="rect">
            <a:avLst/>
          </a:prstGeom>
          <a:solidFill>
            <a:srgbClr val="39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23" dirty="0">
              <a:solidFill>
                <a:prstClr val="white"/>
              </a:solidFill>
            </a:endParaRPr>
          </a:p>
        </p:txBody>
      </p:sp>
      <p:sp>
        <p:nvSpPr>
          <p:cNvPr id="4" name="Date Placeholder 3"/>
          <p:cNvSpPr>
            <a:spLocks noGrp="1"/>
          </p:cNvSpPr>
          <p:nvPr>
            <p:ph type="dt" sz="half" idx="10"/>
          </p:nvPr>
        </p:nvSpPr>
        <p:spPr>
          <a:xfrm>
            <a:off x="457200" y="6602669"/>
            <a:ext cx="2133600" cy="365125"/>
          </a:xfrm>
          <a:prstGeom prst="rect">
            <a:avLst/>
          </a:prstGeom>
        </p:spPr>
        <p:txBody>
          <a:bodyPr/>
          <a:lstStyle>
            <a:lvl1pPr>
              <a:defRPr sz="682">
                <a:solidFill>
                  <a:schemeClr val="bg1"/>
                </a:solidFill>
              </a:defRPr>
            </a:lvl1pPr>
          </a:lstStyle>
          <a:p>
            <a:fld id="{BAE0C4D6-28A6-49BE-8633-95C6F6472F7C}" type="datetime1">
              <a:rPr lang="en-US" smtClean="0">
                <a:solidFill>
                  <a:prstClr val="white"/>
                </a:solidFill>
              </a:rPr>
              <a:t>8/15/2019</a:t>
            </a:fld>
            <a:endParaRPr lang="en-US" dirty="0">
              <a:solidFill>
                <a:prstClr val="white"/>
              </a:solidFill>
            </a:endParaRPr>
          </a:p>
        </p:txBody>
      </p:sp>
      <p:sp>
        <p:nvSpPr>
          <p:cNvPr id="5" name="Footer Placeholder 4"/>
          <p:cNvSpPr>
            <a:spLocks noGrp="1"/>
          </p:cNvSpPr>
          <p:nvPr>
            <p:ph type="ftr" sz="quarter" idx="11"/>
          </p:nvPr>
        </p:nvSpPr>
        <p:spPr>
          <a:xfrm>
            <a:off x="3124200" y="6602669"/>
            <a:ext cx="2895600" cy="365125"/>
          </a:xfrm>
          <a:prstGeom prst="rect">
            <a:avLst/>
          </a:prstGeom>
        </p:spPr>
        <p:txBody>
          <a:bodyPr/>
          <a:lstStyle>
            <a:lvl1pPr algn="ctr">
              <a:defRPr sz="682">
                <a:solidFill>
                  <a:schemeClr val="bg1"/>
                </a:solidFill>
              </a:defRPr>
            </a:lvl1pPr>
          </a:lstStyle>
          <a:p>
            <a:r>
              <a:rPr lang="en-US" dirty="0">
                <a:solidFill>
                  <a:prstClr val="white"/>
                </a:solidFill>
              </a:rPr>
              <a:t>Analytic Edge  Proprietary and confidential</a:t>
            </a:r>
          </a:p>
        </p:txBody>
      </p:sp>
      <p:sp>
        <p:nvSpPr>
          <p:cNvPr id="6" name="Slide Number Placeholder 5"/>
          <p:cNvSpPr>
            <a:spLocks noGrp="1"/>
          </p:cNvSpPr>
          <p:nvPr>
            <p:ph type="sldNum" sz="quarter" idx="12"/>
          </p:nvPr>
        </p:nvSpPr>
        <p:spPr>
          <a:xfrm>
            <a:off x="6553200" y="6602669"/>
            <a:ext cx="2133600" cy="365125"/>
          </a:xfrm>
          <a:prstGeom prst="rect">
            <a:avLst/>
          </a:prstGeom>
        </p:spPr>
        <p:txBody>
          <a:bodyPr/>
          <a:lstStyle>
            <a:lvl1pPr algn="r">
              <a:defRPr sz="682">
                <a:solidFill>
                  <a:schemeClr val="bg1"/>
                </a:solidFill>
              </a:defRPr>
            </a:lvl1pPr>
          </a:lstStyle>
          <a:p>
            <a:fld id="{4C2143BD-DDDC-4030-AFD1-D2DD3F00D3BF}" type="slidenum">
              <a:rPr lang="en-US" smtClean="0">
                <a:solidFill>
                  <a:prstClr val="white"/>
                </a:solidFill>
              </a:rPr>
              <a:pPr/>
              <a:t>‹#›</a:t>
            </a:fld>
            <a:endParaRPr lang="en-US" dirty="0">
              <a:solidFill>
                <a:prstClr val="white"/>
              </a:solidFill>
            </a:endParaRPr>
          </a:p>
        </p:txBody>
      </p:sp>
      <p:sp>
        <p:nvSpPr>
          <p:cNvPr id="11" name="Title Placeholder 1"/>
          <p:cNvSpPr>
            <a:spLocks noGrp="1"/>
          </p:cNvSpPr>
          <p:nvPr>
            <p:ph type="title"/>
          </p:nvPr>
        </p:nvSpPr>
        <p:spPr>
          <a:xfrm>
            <a:off x="109904" y="44826"/>
            <a:ext cx="8229600" cy="1021977"/>
          </a:xfrm>
          <a:prstGeom prst="rect">
            <a:avLst/>
          </a:prstGeom>
        </p:spPr>
        <p:txBody>
          <a:bodyPr vert="horz" lIns="91440" tIns="45720" rIns="91440" bIns="45720" rtlCol="0" anchor="ctr">
            <a:normAutofit/>
          </a:bodyPr>
          <a:lstStyle>
            <a:lvl1pPr algn="l">
              <a:defRPr sz="1818">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054178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ody slid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9489" y="147484"/>
            <a:ext cx="7301133" cy="455640"/>
          </a:xfrm>
        </p:spPr>
        <p:txBody>
          <a:bodyPr/>
          <a:lstStyle>
            <a:lvl1pPr algn="l" defTabSz="913642" rtl="0" eaLnBrk="1" latinLnBrk="0" hangingPunct="1">
              <a:lnSpc>
                <a:spcPct val="90000"/>
              </a:lnSpc>
              <a:spcBef>
                <a:spcPct val="0"/>
              </a:spcBef>
              <a:buNone/>
              <a:defRPr lang="en-US" sz="1800" b="1" kern="1200" cap="none" baseline="0" dirty="0">
                <a:solidFill>
                  <a:srgbClr val="DA0D44"/>
                </a:solidFill>
                <a:latin typeface="+mj-lt"/>
                <a:ea typeface="+mj-ea"/>
                <a:cs typeface="+mj-cs"/>
              </a:defRPr>
            </a:lvl1pPr>
          </a:lstStyle>
          <a:p>
            <a:r>
              <a:rPr lang="en-US" dirty="0"/>
              <a:t>Click To Edit Master Title Style</a:t>
            </a:r>
          </a:p>
        </p:txBody>
      </p:sp>
      <p:pic>
        <p:nvPicPr>
          <p:cNvPr id="3" name="Picture 126" descr="Analytic Edg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71226" y="6045044"/>
            <a:ext cx="1509712" cy="478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941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dirty="0"/>
          </a:p>
        </p:txBody>
      </p:sp>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6"/>
            <a:ext cx="9144000" cy="1012873"/>
          </a:xfrm>
          <a:prstGeom prst="rect">
            <a:avLst/>
          </a:prstGeom>
        </p:spPr>
      </p:pic>
    </p:spTree>
    <p:extLst>
      <p:ext uri="{BB962C8B-B14F-4D97-AF65-F5344CB8AC3E}">
        <p14:creationId xmlns:p14="http://schemas.microsoft.com/office/powerpoint/2010/main" val="301321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000"/>
            </a:lvl1pPr>
          </a:lstStyle>
          <a:p>
            <a:r>
              <a:rPr lang="en-US"/>
              <a:t>Click to edit Master title style</a:t>
            </a:r>
          </a:p>
        </p:txBody>
      </p:sp>
    </p:spTree>
    <p:extLst>
      <p:ext uri="{BB962C8B-B14F-4D97-AF65-F5344CB8AC3E}">
        <p14:creationId xmlns:p14="http://schemas.microsoft.com/office/powerpoint/2010/main" val="4170609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Kellogg's Sans Medium" pitchFamily="50"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Kellogg's Sans Medium" pitchFamily="50" charset="0"/>
              </a:defRPr>
            </a:lvl1pPr>
            <a:lvl2pPr>
              <a:defRPr>
                <a:latin typeface="Kellogg's Sans Medium" pitchFamily="50" charset="0"/>
              </a:defRPr>
            </a:lvl2pPr>
            <a:lvl3pPr>
              <a:defRPr>
                <a:latin typeface="Kellogg's Sans Medium" pitchFamily="50" charset="0"/>
              </a:defRPr>
            </a:lvl3pPr>
            <a:lvl4pPr>
              <a:defRPr>
                <a:latin typeface="Kellogg's Sans Medium" pitchFamily="50" charset="0"/>
              </a:defRPr>
            </a:lvl4pPr>
            <a:lvl5pPr>
              <a:defRPr>
                <a:latin typeface="Kellogg's Sans Medium" pitchFamily="50"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21001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36" indent="0" algn="ctr">
              <a:buNone/>
              <a:defRPr>
                <a:solidFill>
                  <a:schemeClr val="tx1">
                    <a:tint val="75000"/>
                  </a:schemeClr>
                </a:solidFill>
              </a:defRPr>
            </a:lvl2pPr>
            <a:lvl3pPr marL="914272" indent="0" algn="ctr">
              <a:buNone/>
              <a:defRPr>
                <a:solidFill>
                  <a:schemeClr val="tx1">
                    <a:tint val="75000"/>
                  </a:schemeClr>
                </a:solidFill>
              </a:defRPr>
            </a:lvl3pPr>
            <a:lvl4pPr marL="1371409" indent="0" algn="ctr">
              <a:buNone/>
              <a:defRPr>
                <a:solidFill>
                  <a:schemeClr val="tx1">
                    <a:tint val="75000"/>
                  </a:schemeClr>
                </a:solidFill>
              </a:defRPr>
            </a:lvl4pPr>
            <a:lvl5pPr marL="1828545" indent="0" algn="ctr">
              <a:buNone/>
              <a:defRPr>
                <a:solidFill>
                  <a:schemeClr val="tx1">
                    <a:tint val="75000"/>
                  </a:schemeClr>
                </a:solidFill>
              </a:defRPr>
            </a:lvl5pPr>
            <a:lvl6pPr marL="2285681" indent="0" algn="ctr">
              <a:buNone/>
              <a:defRPr>
                <a:solidFill>
                  <a:schemeClr val="tx1">
                    <a:tint val="75000"/>
                  </a:schemeClr>
                </a:solidFill>
              </a:defRPr>
            </a:lvl6pPr>
            <a:lvl7pPr marL="2742817" indent="0" algn="ctr">
              <a:buNone/>
              <a:defRPr>
                <a:solidFill>
                  <a:schemeClr val="tx1">
                    <a:tint val="75000"/>
                  </a:schemeClr>
                </a:solidFill>
              </a:defRPr>
            </a:lvl7pPr>
            <a:lvl8pPr marL="3199954" indent="0" algn="ctr">
              <a:buNone/>
              <a:defRPr>
                <a:solidFill>
                  <a:schemeClr val="tx1">
                    <a:tint val="75000"/>
                  </a:schemeClr>
                </a:solidFill>
              </a:defRPr>
            </a:lvl8pPr>
            <a:lvl9pPr marL="365709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1544219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10" name="Rectangle 9"/>
          <p:cNvSpPr/>
          <p:nvPr userDrawn="1"/>
        </p:nvSpPr>
        <p:spPr>
          <a:xfrm>
            <a:off x="0" y="6616700"/>
            <a:ext cx="9144000" cy="248556"/>
          </a:xfrm>
          <a:prstGeom prst="rect">
            <a:avLst/>
          </a:prstGeom>
          <a:solidFill>
            <a:srgbClr val="39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64" dirty="0">
              <a:solidFill>
                <a:prstClr val="white"/>
              </a:solidFill>
            </a:endParaRPr>
          </a:p>
        </p:txBody>
      </p:sp>
      <p:sp>
        <p:nvSpPr>
          <p:cNvPr id="4" name="Date Placeholder 3"/>
          <p:cNvSpPr>
            <a:spLocks noGrp="1"/>
          </p:cNvSpPr>
          <p:nvPr>
            <p:ph type="dt" sz="half" idx="10"/>
          </p:nvPr>
        </p:nvSpPr>
        <p:spPr>
          <a:xfrm>
            <a:off x="457200" y="6602667"/>
            <a:ext cx="2133600" cy="365125"/>
          </a:xfrm>
          <a:prstGeom prst="rect">
            <a:avLst/>
          </a:prstGeom>
        </p:spPr>
        <p:txBody>
          <a:bodyPr/>
          <a:lstStyle>
            <a:lvl1pPr>
              <a:defRPr sz="909">
                <a:solidFill>
                  <a:schemeClr val="bg1"/>
                </a:solidFill>
              </a:defRPr>
            </a:lvl1pPr>
          </a:lstStyle>
          <a:p>
            <a:fld id="{BAE0C4D6-28A6-49BE-8633-95C6F6472F7C}" type="datetime1">
              <a:rPr lang="en-US" smtClean="0">
                <a:solidFill>
                  <a:prstClr val="white"/>
                </a:solidFill>
              </a:rPr>
              <a:t>8/15/2019</a:t>
            </a:fld>
            <a:endParaRPr lang="en-US" dirty="0">
              <a:solidFill>
                <a:prstClr val="white"/>
              </a:solidFill>
            </a:endParaRPr>
          </a:p>
        </p:txBody>
      </p:sp>
      <p:sp>
        <p:nvSpPr>
          <p:cNvPr id="5" name="Footer Placeholder 4"/>
          <p:cNvSpPr>
            <a:spLocks noGrp="1"/>
          </p:cNvSpPr>
          <p:nvPr>
            <p:ph type="ftr" sz="quarter" idx="11"/>
          </p:nvPr>
        </p:nvSpPr>
        <p:spPr>
          <a:xfrm>
            <a:off x="3124200" y="6602667"/>
            <a:ext cx="2895600" cy="365125"/>
          </a:xfrm>
          <a:prstGeom prst="rect">
            <a:avLst/>
          </a:prstGeom>
        </p:spPr>
        <p:txBody>
          <a:bodyPr/>
          <a:lstStyle>
            <a:lvl1pPr algn="ctr">
              <a:defRPr sz="909">
                <a:solidFill>
                  <a:schemeClr val="bg1"/>
                </a:solidFill>
              </a:defRPr>
            </a:lvl1pPr>
          </a:lstStyle>
          <a:p>
            <a:r>
              <a:rPr lang="en-US" dirty="0">
                <a:solidFill>
                  <a:prstClr val="white"/>
                </a:solidFill>
              </a:rPr>
              <a:t>Analytic Edge  Proprietary and confidential</a:t>
            </a:r>
          </a:p>
        </p:txBody>
      </p:sp>
      <p:sp>
        <p:nvSpPr>
          <p:cNvPr id="6" name="Slide Number Placeholder 5"/>
          <p:cNvSpPr>
            <a:spLocks noGrp="1"/>
          </p:cNvSpPr>
          <p:nvPr>
            <p:ph type="sldNum" sz="quarter" idx="12"/>
          </p:nvPr>
        </p:nvSpPr>
        <p:spPr>
          <a:xfrm>
            <a:off x="6553200" y="6602667"/>
            <a:ext cx="2133600" cy="365125"/>
          </a:xfrm>
          <a:prstGeom prst="rect">
            <a:avLst/>
          </a:prstGeom>
        </p:spPr>
        <p:txBody>
          <a:bodyPr/>
          <a:lstStyle>
            <a:lvl1pPr algn="r">
              <a:defRPr sz="909">
                <a:solidFill>
                  <a:schemeClr val="bg1"/>
                </a:solidFill>
              </a:defRPr>
            </a:lvl1pPr>
          </a:lstStyle>
          <a:p>
            <a:fld id="{4C2143BD-DDDC-4030-AFD1-D2DD3F00D3BF}" type="slidenum">
              <a:rPr lang="en-US" smtClean="0">
                <a:solidFill>
                  <a:prstClr val="white"/>
                </a:solidFill>
              </a:rPr>
              <a:pPr/>
              <a:t>‹#›</a:t>
            </a:fld>
            <a:endParaRPr lang="en-US" dirty="0">
              <a:solidFill>
                <a:prstClr val="white"/>
              </a:solidFill>
            </a:endParaRPr>
          </a:p>
        </p:txBody>
      </p:sp>
      <p:sp>
        <p:nvSpPr>
          <p:cNvPr id="11" name="Title Placeholder 1"/>
          <p:cNvSpPr>
            <a:spLocks noGrp="1"/>
          </p:cNvSpPr>
          <p:nvPr>
            <p:ph type="title"/>
          </p:nvPr>
        </p:nvSpPr>
        <p:spPr>
          <a:xfrm>
            <a:off x="109904" y="44824"/>
            <a:ext cx="8229600" cy="1021977"/>
          </a:xfrm>
          <a:prstGeom prst="rect">
            <a:avLst/>
          </a:prstGeom>
        </p:spPr>
        <p:txBody>
          <a:bodyPr vert="horz" lIns="91440" tIns="45720" rIns="91440" bIns="45720" rtlCol="0" anchor="ctr">
            <a:normAutofit/>
          </a:bodyPr>
          <a:lstStyle>
            <a:lvl1pPr algn="l">
              <a:defRPr sz="2424">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570873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image" Target="../media/image2.pn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image" Target="../media/image1.jpeg"/><Relationship Id="rId2" Type="http://schemas.openxmlformats.org/officeDocument/2006/relationships/slideLayout" Target="../slideLayouts/slideLayout18.xml"/><Relationship Id="rId16" Type="http://schemas.openxmlformats.org/officeDocument/2006/relationships/theme" Target="../theme/theme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520" y="147484"/>
            <a:ext cx="7368532" cy="455640"/>
          </a:xfrm>
          <a:prstGeom prst="rect">
            <a:avLst/>
          </a:prstGeom>
        </p:spPr>
        <p:txBody>
          <a:bodyPr vert="horz" lIns="0" tIns="0" rIns="0" bIns="0" rtlCol="0" anchor="ctr" anchorCtr="0">
            <a:noAutofit/>
          </a:bodyPr>
          <a:lstStyle/>
          <a:p>
            <a:r>
              <a:rPr lang="en-US" dirty="0"/>
              <a:t>Slide Title</a:t>
            </a:r>
          </a:p>
        </p:txBody>
      </p:sp>
      <p:sp>
        <p:nvSpPr>
          <p:cNvPr id="3" name="Text Placeholder 2"/>
          <p:cNvSpPr>
            <a:spLocks noGrp="1"/>
          </p:cNvSpPr>
          <p:nvPr>
            <p:ph type="body" idx="1"/>
          </p:nvPr>
        </p:nvSpPr>
        <p:spPr>
          <a:xfrm>
            <a:off x="251520" y="1279301"/>
            <a:ext cx="8229600" cy="4525963"/>
          </a:xfrm>
          <a:prstGeom prst="rect">
            <a:avLst/>
          </a:prstGeom>
        </p:spPr>
        <p:txBody>
          <a:bodyPr vert="horz" lIns="91363" tIns="45681" rIns="91363" bIns="4568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10"/>
          <p:cNvPicPr>
            <a:picLocks/>
          </p:cNvPicPr>
          <p:nvPr/>
        </p:nvPicPr>
        <p:blipFill>
          <a:blip r:embed="rId18" cstate="email">
            <a:extLst>
              <a:ext uri="{28A0092B-C50C-407E-A947-70E740481C1C}">
                <a14:useLocalDpi xmlns:a14="http://schemas.microsoft.com/office/drawing/2010/main"/>
              </a:ext>
            </a:extLst>
          </a:blip>
          <a:srcRect/>
          <a:stretch>
            <a:fillRect/>
          </a:stretch>
        </p:blipFill>
        <p:spPr bwMode="auto">
          <a:xfrm>
            <a:off x="-1" y="6583362"/>
            <a:ext cx="9144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
          <p:cNvGrpSpPr>
            <a:grpSpLocks/>
          </p:cNvGrpSpPr>
          <p:nvPr/>
        </p:nvGrpSpPr>
        <p:grpSpPr bwMode="auto">
          <a:xfrm>
            <a:off x="9" y="477078"/>
            <a:ext cx="9040813" cy="475282"/>
            <a:chOff x="0" y="251873"/>
            <a:chExt cx="9040762" cy="474803"/>
          </a:xfrm>
        </p:grpSpPr>
        <p:cxnSp>
          <p:nvCxnSpPr>
            <p:cNvPr id="12" name="Straight Connector 7"/>
            <p:cNvCxnSpPr>
              <a:cxnSpLocks noChangeShapeType="1"/>
            </p:cNvCxnSpPr>
            <p:nvPr userDrawn="1"/>
          </p:nvCxnSpPr>
          <p:spPr bwMode="auto">
            <a:xfrm>
              <a:off x="0" y="602850"/>
              <a:ext cx="7620000" cy="0"/>
            </a:xfrm>
            <a:prstGeom prst="line">
              <a:avLst/>
            </a:prstGeom>
            <a:noFill/>
            <a:ln w="9525" algn="ctr">
              <a:solidFill>
                <a:srgbClr val="B5194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 name="Picture 5"/>
            <p:cNvPicPr>
              <a:picLocks noChangeAspect="1"/>
            </p:cNvPicPr>
            <p:nvPr userDrawn="1"/>
          </p:nvPicPr>
          <p:blipFill>
            <a:blip r:embed="rId19" cstate="email">
              <a:extLst>
                <a:ext uri="{28A0092B-C50C-407E-A947-70E740481C1C}">
                  <a14:useLocalDpi xmlns:a14="http://schemas.microsoft.com/office/drawing/2010/main"/>
                </a:ext>
              </a:extLst>
            </a:blip>
            <a:srcRect/>
            <a:stretch>
              <a:fillRect/>
            </a:stretch>
          </p:blipFill>
          <p:spPr bwMode="auto">
            <a:xfrm>
              <a:off x="7684910" y="251873"/>
              <a:ext cx="1355852" cy="474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 name="Slide Number Placeholder 2"/>
          <p:cNvSpPr txBox="1">
            <a:spLocks/>
          </p:cNvSpPr>
          <p:nvPr userDrawn="1"/>
        </p:nvSpPr>
        <p:spPr>
          <a:xfrm>
            <a:off x="8649998" y="6614966"/>
            <a:ext cx="350312" cy="3528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334CA2-FDB1-42C0-A2F7-6F528A94D05F}" type="slidenum">
              <a:rPr lang="en-US" sz="900" smtClean="0">
                <a:solidFill>
                  <a:prstClr val="white"/>
                </a:solidFill>
              </a:rPr>
              <a:t>‹#›</a:t>
            </a:fld>
            <a:endParaRPr lang="en-US" sz="900" dirty="0">
              <a:solidFill>
                <a:prstClr val="white"/>
              </a:solidFill>
            </a:endParaRPr>
          </a:p>
        </p:txBody>
      </p:sp>
    </p:spTree>
    <p:extLst>
      <p:ext uri="{BB962C8B-B14F-4D97-AF65-F5344CB8AC3E}">
        <p14:creationId xmlns:p14="http://schemas.microsoft.com/office/powerpoint/2010/main" val="367103057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704" r:id="rId16"/>
  </p:sldLayoutIdLst>
  <p:hf sldNum="0" hdr="0" ftr="0" dt="0"/>
  <p:txStyles>
    <p:titleStyle>
      <a:lvl1pPr algn="l" defTabSz="913642" rtl="0" eaLnBrk="1" latinLnBrk="0" hangingPunct="1">
        <a:lnSpc>
          <a:spcPct val="90000"/>
        </a:lnSpc>
        <a:spcBef>
          <a:spcPct val="0"/>
        </a:spcBef>
        <a:buNone/>
        <a:defRPr sz="2800" b="1" kern="1200" cap="all" baseline="0">
          <a:solidFill>
            <a:srgbClr val="DA0D44"/>
          </a:solidFill>
          <a:latin typeface="+mj-lt"/>
          <a:ea typeface="+mj-ea"/>
          <a:cs typeface="+mj-cs"/>
        </a:defRPr>
      </a:lvl1pPr>
    </p:titleStyle>
    <p:bodyStyle>
      <a:lvl1pPr marL="342615" indent="-342615" algn="l" defTabSz="913642" rtl="0" eaLnBrk="1" latinLnBrk="0" hangingPunct="1">
        <a:spcBef>
          <a:spcPct val="20000"/>
        </a:spcBef>
        <a:buFont typeface="Arial" pitchFamily="34" charset="0"/>
        <a:buChar char="•"/>
        <a:defRPr sz="2400" b="0" kern="1200">
          <a:solidFill>
            <a:schemeClr val="tx1"/>
          </a:solidFill>
          <a:latin typeface="Kellogg's Sans Medium" pitchFamily="50" charset="0"/>
          <a:ea typeface="+mn-ea"/>
          <a:cs typeface="Arial" pitchFamily="34" charset="0"/>
        </a:defRPr>
      </a:lvl1pPr>
      <a:lvl2pPr marL="742331" indent="-285514" algn="l" defTabSz="913642" rtl="0" eaLnBrk="1" latinLnBrk="0" hangingPunct="1">
        <a:spcBef>
          <a:spcPct val="20000"/>
        </a:spcBef>
        <a:buFont typeface="Arial" pitchFamily="34" charset="0"/>
        <a:buChar char="–"/>
        <a:defRPr sz="2400" b="0" kern="1200">
          <a:solidFill>
            <a:schemeClr val="tx1"/>
          </a:solidFill>
          <a:latin typeface="Kellogg's Sans Medium" pitchFamily="50" charset="0"/>
          <a:ea typeface="+mn-ea"/>
          <a:cs typeface="Arial" pitchFamily="34" charset="0"/>
        </a:defRPr>
      </a:lvl2pPr>
      <a:lvl3pPr marL="1142050" indent="-228410" algn="l" defTabSz="913642" rtl="0" eaLnBrk="1" latinLnBrk="0" hangingPunct="1">
        <a:spcBef>
          <a:spcPct val="20000"/>
        </a:spcBef>
        <a:buFont typeface="Arial" pitchFamily="34" charset="0"/>
        <a:buChar char="•"/>
        <a:defRPr sz="2400" b="0" kern="1200">
          <a:solidFill>
            <a:schemeClr val="tx1"/>
          </a:solidFill>
          <a:latin typeface="Kellogg's Sans Medium" pitchFamily="50" charset="0"/>
          <a:ea typeface="+mn-ea"/>
          <a:cs typeface="Arial" pitchFamily="34" charset="0"/>
        </a:defRPr>
      </a:lvl3pPr>
      <a:lvl4pPr marL="1598872" indent="-228410" algn="l" defTabSz="913642" rtl="0" eaLnBrk="1" latinLnBrk="0" hangingPunct="1">
        <a:spcBef>
          <a:spcPct val="20000"/>
        </a:spcBef>
        <a:buFont typeface="Arial" pitchFamily="34" charset="0"/>
        <a:buChar char="–"/>
        <a:defRPr sz="2400" b="0" kern="1200">
          <a:solidFill>
            <a:schemeClr val="tx1"/>
          </a:solidFill>
          <a:latin typeface="Kellogg's Sans Medium" pitchFamily="50" charset="0"/>
          <a:ea typeface="+mn-ea"/>
          <a:cs typeface="Arial" pitchFamily="34" charset="0"/>
        </a:defRPr>
      </a:lvl4pPr>
      <a:lvl5pPr marL="2055691" indent="-228410" algn="l" defTabSz="913642" rtl="0" eaLnBrk="1" latinLnBrk="0" hangingPunct="1">
        <a:spcBef>
          <a:spcPct val="20000"/>
        </a:spcBef>
        <a:buFont typeface="Arial" pitchFamily="34" charset="0"/>
        <a:buChar char="»"/>
        <a:defRPr sz="2400" b="0" kern="1200">
          <a:solidFill>
            <a:schemeClr val="tx1"/>
          </a:solidFill>
          <a:latin typeface="Kellogg's Sans Medium" pitchFamily="50" charset="0"/>
          <a:ea typeface="+mn-ea"/>
          <a:cs typeface="Arial" pitchFamily="34" charset="0"/>
        </a:defRPr>
      </a:lvl5pPr>
      <a:lvl6pPr marL="2512511" indent="-228410" algn="l" defTabSz="9136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34" indent="-228410" algn="l" defTabSz="9136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52" indent="-228410" algn="l" defTabSz="9136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72" indent="-228410" algn="l" defTabSz="9136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642" rtl="0" eaLnBrk="1" latinLnBrk="0" hangingPunct="1">
        <a:defRPr sz="1700" kern="1200">
          <a:solidFill>
            <a:schemeClr val="tx1"/>
          </a:solidFill>
          <a:latin typeface="+mn-lt"/>
          <a:ea typeface="+mn-ea"/>
          <a:cs typeface="+mn-cs"/>
        </a:defRPr>
      </a:lvl1pPr>
      <a:lvl2pPr marL="456820" algn="l" defTabSz="913642" rtl="0" eaLnBrk="1" latinLnBrk="0" hangingPunct="1">
        <a:defRPr sz="1700" kern="1200">
          <a:solidFill>
            <a:schemeClr val="tx1"/>
          </a:solidFill>
          <a:latin typeface="+mn-lt"/>
          <a:ea typeface="+mn-ea"/>
          <a:cs typeface="+mn-cs"/>
        </a:defRPr>
      </a:lvl2pPr>
      <a:lvl3pPr marL="913642" algn="l" defTabSz="913642" rtl="0" eaLnBrk="1" latinLnBrk="0" hangingPunct="1">
        <a:defRPr sz="1700" kern="1200">
          <a:solidFill>
            <a:schemeClr val="tx1"/>
          </a:solidFill>
          <a:latin typeface="+mn-lt"/>
          <a:ea typeface="+mn-ea"/>
          <a:cs typeface="+mn-cs"/>
        </a:defRPr>
      </a:lvl3pPr>
      <a:lvl4pPr marL="1370462" algn="l" defTabSz="913642" rtl="0" eaLnBrk="1" latinLnBrk="0" hangingPunct="1">
        <a:defRPr sz="1700" kern="1200">
          <a:solidFill>
            <a:schemeClr val="tx1"/>
          </a:solidFill>
          <a:latin typeface="+mn-lt"/>
          <a:ea typeface="+mn-ea"/>
          <a:cs typeface="+mn-cs"/>
        </a:defRPr>
      </a:lvl4pPr>
      <a:lvl5pPr marL="1827282" algn="l" defTabSz="913642" rtl="0" eaLnBrk="1" latinLnBrk="0" hangingPunct="1">
        <a:defRPr sz="1700" kern="1200">
          <a:solidFill>
            <a:schemeClr val="tx1"/>
          </a:solidFill>
          <a:latin typeface="+mn-lt"/>
          <a:ea typeface="+mn-ea"/>
          <a:cs typeface="+mn-cs"/>
        </a:defRPr>
      </a:lvl5pPr>
      <a:lvl6pPr marL="2284101" algn="l" defTabSz="913642" rtl="0" eaLnBrk="1" latinLnBrk="0" hangingPunct="1">
        <a:defRPr sz="1700" kern="1200">
          <a:solidFill>
            <a:schemeClr val="tx1"/>
          </a:solidFill>
          <a:latin typeface="+mn-lt"/>
          <a:ea typeface="+mn-ea"/>
          <a:cs typeface="+mn-cs"/>
        </a:defRPr>
      </a:lvl6pPr>
      <a:lvl7pPr marL="2740918" algn="l" defTabSz="913642" rtl="0" eaLnBrk="1" latinLnBrk="0" hangingPunct="1">
        <a:defRPr sz="1700" kern="1200">
          <a:solidFill>
            <a:schemeClr val="tx1"/>
          </a:solidFill>
          <a:latin typeface="+mn-lt"/>
          <a:ea typeface="+mn-ea"/>
          <a:cs typeface="+mn-cs"/>
        </a:defRPr>
      </a:lvl7pPr>
      <a:lvl8pPr marL="3197741" algn="l" defTabSz="913642" rtl="0" eaLnBrk="1" latinLnBrk="0" hangingPunct="1">
        <a:defRPr sz="1700" kern="1200">
          <a:solidFill>
            <a:schemeClr val="tx1"/>
          </a:solidFill>
          <a:latin typeface="+mn-lt"/>
          <a:ea typeface="+mn-ea"/>
          <a:cs typeface="+mn-cs"/>
        </a:defRPr>
      </a:lvl8pPr>
      <a:lvl9pPr marL="3654562" algn="l" defTabSz="913642" rtl="0" eaLnBrk="1" latinLnBrk="0" hangingPunct="1">
        <a:defRPr sz="1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520" y="147484"/>
            <a:ext cx="7368532" cy="455640"/>
          </a:xfrm>
          <a:prstGeom prst="rect">
            <a:avLst/>
          </a:prstGeom>
        </p:spPr>
        <p:txBody>
          <a:bodyPr vert="horz" lIns="0" tIns="0" rIns="0" bIns="0" rtlCol="0" anchor="ctr" anchorCtr="0">
            <a:noAutofit/>
          </a:bodyPr>
          <a:lstStyle/>
          <a:p>
            <a:r>
              <a:rPr lang="en-US" dirty="0"/>
              <a:t>Slide Title</a:t>
            </a:r>
          </a:p>
        </p:txBody>
      </p:sp>
      <p:sp>
        <p:nvSpPr>
          <p:cNvPr id="3" name="Text Placeholder 2"/>
          <p:cNvSpPr>
            <a:spLocks noGrp="1"/>
          </p:cNvSpPr>
          <p:nvPr>
            <p:ph type="body" idx="1"/>
          </p:nvPr>
        </p:nvSpPr>
        <p:spPr>
          <a:xfrm>
            <a:off x="251520" y="1279303"/>
            <a:ext cx="8229600" cy="4525963"/>
          </a:xfrm>
          <a:prstGeom prst="rect">
            <a:avLst/>
          </a:prstGeom>
        </p:spPr>
        <p:txBody>
          <a:bodyPr vert="horz" lIns="91363" tIns="45681" rIns="91363" bIns="4568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10"/>
          <p:cNvPicPr>
            <a:picLocks/>
          </p:cNvPicPr>
          <p:nvPr/>
        </p:nvPicPr>
        <p:blipFill>
          <a:blip r:embed="rId17" cstate="email">
            <a:extLst>
              <a:ext uri="{28A0092B-C50C-407E-A947-70E740481C1C}">
                <a14:useLocalDpi xmlns:a14="http://schemas.microsoft.com/office/drawing/2010/main"/>
              </a:ext>
            </a:extLst>
          </a:blip>
          <a:srcRect/>
          <a:stretch>
            <a:fillRect/>
          </a:stretch>
        </p:blipFill>
        <p:spPr bwMode="auto">
          <a:xfrm>
            <a:off x="-1" y="6583362"/>
            <a:ext cx="9144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
          <p:cNvGrpSpPr>
            <a:grpSpLocks/>
          </p:cNvGrpSpPr>
          <p:nvPr/>
        </p:nvGrpSpPr>
        <p:grpSpPr bwMode="auto">
          <a:xfrm>
            <a:off x="10" y="477078"/>
            <a:ext cx="9040813" cy="475282"/>
            <a:chOff x="0" y="251873"/>
            <a:chExt cx="9040762" cy="474803"/>
          </a:xfrm>
        </p:grpSpPr>
        <p:cxnSp>
          <p:nvCxnSpPr>
            <p:cNvPr id="12" name="Straight Connector 7"/>
            <p:cNvCxnSpPr>
              <a:cxnSpLocks noChangeShapeType="1"/>
            </p:cNvCxnSpPr>
            <p:nvPr userDrawn="1"/>
          </p:nvCxnSpPr>
          <p:spPr bwMode="auto">
            <a:xfrm>
              <a:off x="0" y="602850"/>
              <a:ext cx="7620000" cy="0"/>
            </a:xfrm>
            <a:prstGeom prst="line">
              <a:avLst/>
            </a:prstGeom>
            <a:noFill/>
            <a:ln w="9525" algn="ctr">
              <a:solidFill>
                <a:srgbClr val="B5194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 name="Picture 5"/>
            <p:cNvPicPr>
              <a:picLocks noChangeAspect="1"/>
            </p:cNvPicPr>
            <p:nvPr userDrawn="1"/>
          </p:nvPicPr>
          <p:blipFill>
            <a:blip r:embed="rId18" cstate="email">
              <a:extLst>
                <a:ext uri="{28A0092B-C50C-407E-A947-70E740481C1C}">
                  <a14:useLocalDpi xmlns:a14="http://schemas.microsoft.com/office/drawing/2010/main"/>
                </a:ext>
              </a:extLst>
            </a:blip>
            <a:srcRect/>
            <a:stretch>
              <a:fillRect/>
            </a:stretch>
          </p:blipFill>
          <p:spPr bwMode="auto">
            <a:xfrm>
              <a:off x="7684910" y="251873"/>
              <a:ext cx="1355852" cy="474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 name="Slide Number Placeholder 2"/>
          <p:cNvSpPr txBox="1">
            <a:spLocks/>
          </p:cNvSpPr>
          <p:nvPr userDrawn="1"/>
        </p:nvSpPr>
        <p:spPr>
          <a:xfrm>
            <a:off x="8649999" y="6614968"/>
            <a:ext cx="350312" cy="3528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334CA2-FDB1-42C0-A2F7-6F528A94D05F}" type="slidenum">
              <a:rPr lang="en-US" sz="675" smtClean="0">
                <a:solidFill>
                  <a:prstClr val="white"/>
                </a:solidFill>
              </a:rPr>
              <a:t>‹#›</a:t>
            </a:fld>
            <a:endParaRPr lang="en-US" sz="675" dirty="0">
              <a:solidFill>
                <a:prstClr val="white"/>
              </a:solidFill>
            </a:endParaRPr>
          </a:p>
        </p:txBody>
      </p:sp>
    </p:spTree>
    <p:extLst>
      <p:ext uri="{BB962C8B-B14F-4D97-AF65-F5344CB8AC3E}">
        <p14:creationId xmlns:p14="http://schemas.microsoft.com/office/powerpoint/2010/main" val="2879074433"/>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Lst>
  <p:hf sldNum="0" hdr="0" ftr="0" dt="0"/>
  <p:txStyles>
    <p:titleStyle>
      <a:lvl1pPr algn="l" defTabSz="685232" rtl="0" eaLnBrk="1" latinLnBrk="0" hangingPunct="1">
        <a:lnSpc>
          <a:spcPct val="90000"/>
        </a:lnSpc>
        <a:spcBef>
          <a:spcPct val="0"/>
        </a:spcBef>
        <a:buNone/>
        <a:defRPr sz="2100" b="1" kern="1200" cap="all" baseline="0">
          <a:solidFill>
            <a:srgbClr val="DA0D44"/>
          </a:solidFill>
          <a:latin typeface="+mj-lt"/>
          <a:ea typeface="+mj-ea"/>
          <a:cs typeface="+mj-cs"/>
        </a:defRPr>
      </a:lvl1pPr>
    </p:titleStyle>
    <p:bodyStyle>
      <a:lvl1pPr marL="256961" indent="-256961" algn="l" defTabSz="685232" rtl="0" eaLnBrk="1" latinLnBrk="0" hangingPunct="1">
        <a:spcBef>
          <a:spcPct val="20000"/>
        </a:spcBef>
        <a:buFont typeface="Arial" pitchFamily="34" charset="0"/>
        <a:buChar char="•"/>
        <a:defRPr sz="1800" b="0" kern="1200">
          <a:solidFill>
            <a:schemeClr val="tx1"/>
          </a:solidFill>
          <a:latin typeface="Kellogg's Sans Medium" pitchFamily="50" charset="0"/>
          <a:ea typeface="+mn-ea"/>
          <a:cs typeface="Arial" pitchFamily="34" charset="0"/>
        </a:defRPr>
      </a:lvl1pPr>
      <a:lvl2pPr marL="556748" indent="-214136" algn="l" defTabSz="685232" rtl="0" eaLnBrk="1" latinLnBrk="0" hangingPunct="1">
        <a:spcBef>
          <a:spcPct val="20000"/>
        </a:spcBef>
        <a:buFont typeface="Arial" pitchFamily="34" charset="0"/>
        <a:buChar char="–"/>
        <a:defRPr sz="1800" b="0" kern="1200">
          <a:solidFill>
            <a:schemeClr val="tx1"/>
          </a:solidFill>
          <a:latin typeface="Kellogg's Sans Medium" pitchFamily="50" charset="0"/>
          <a:ea typeface="+mn-ea"/>
          <a:cs typeface="Arial" pitchFamily="34" charset="0"/>
        </a:defRPr>
      </a:lvl2pPr>
      <a:lvl3pPr marL="856538" indent="-171308" algn="l" defTabSz="685232" rtl="0" eaLnBrk="1" latinLnBrk="0" hangingPunct="1">
        <a:spcBef>
          <a:spcPct val="20000"/>
        </a:spcBef>
        <a:buFont typeface="Arial" pitchFamily="34" charset="0"/>
        <a:buChar char="•"/>
        <a:defRPr sz="1800" b="0" kern="1200">
          <a:solidFill>
            <a:schemeClr val="tx1"/>
          </a:solidFill>
          <a:latin typeface="Kellogg's Sans Medium" pitchFamily="50" charset="0"/>
          <a:ea typeface="+mn-ea"/>
          <a:cs typeface="Arial" pitchFamily="34" charset="0"/>
        </a:defRPr>
      </a:lvl3pPr>
      <a:lvl4pPr marL="1199154" indent="-171308" algn="l" defTabSz="685232" rtl="0" eaLnBrk="1" latinLnBrk="0" hangingPunct="1">
        <a:spcBef>
          <a:spcPct val="20000"/>
        </a:spcBef>
        <a:buFont typeface="Arial" pitchFamily="34" charset="0"/>
        <a:buChar char="–"/>
        <a:defRPr sz="1800" b="0" kern="1200">
          <a:solidFill>
            <a:schemeClr val="tx1"/>
          </a:solidFill>
          <a:latin typeface="Kellogg's Sans Medium" pitchFamily="50" charset="0"/>
          <a:ea typeface="+mn-ea"/>
          <a:cs typeface="Arial" pitchFamily="34" charset="0"/>
        </a:defRPr>
      </a:lvl4pPr>
      <a:lvl5pPr marL="1541768" indent="-171308" algn="l" defTabSz="685232" rtl="0" eaLnBrk="1" latinLnBrk="0" hangingPunct="1">
        <a:spcBef>
          <a:spcPct val="20000"/>
        </a:spcBef>
        <a:buFont typeface="Arial" pitchFamily="34" charset="0"/>
        <a:buChar char="»"/>
        <a:defRPr sz="1800" b="0" kern="1200">
          <a:solidFill>
            <a:schemeClr val="tx1"/>
          </a:solidFill>
          <a:latin typeface="Kellogg's Sans Medium" pitchFamily="50" charset="0"/>
          <a:ea typeface="+mn-ea"/>
          <a:cs typeface="Arial" pitchFamily="34" charset="0"/>
        </a:defRPr>
      </a:lvl5pPr>
      <a:lvl6pPr marL="1884383" indent="-171308"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001" indent="-171308"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614" indent="-171308"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229" indent="-171308"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232" rtl="0" eaLnBrk="1" latinLnBrk="0" hangingPunct="1">
        <a:defRPr sz="1275" kern="1200">
          <a:solidFill>
            <a:schemeClr val="tx1"/>
          </a:solidFill>
          <a:latin typeface="+mn-lt"/>
          <a:ea typeface="+mn-ea"/>
          <a:cs typeface="+mn-cs"/>
        </a:defRPr>
      </a:lvl1pPr>
      <a:lvl2pPr marL="342615" algn="l" defTabSz="685232" rtl="0" eaLnBrk="1" latinLnBrk="0" hangingPunct="1">
        <a:defRPr sz="1275" kern="1200">
          <a:solidFill>
            <a:schemeClr val="tx1"/>
          </a:solidFill>
          <a:latin typeface="+mn-lt"/>
          <a:ea typeface="+mn-ea"/>
          <a:cs typeface="+mn-cs"/>
        </a:defRPr>
      </a:lvl2pPr>
      <a:lvl3pPr marL="685232" algn="l" defTabSz="685232" rtl="0" eaLnBrk="1" latinLnBrk="0" hangingPunct="1">
        <a:defRPr sz="1275" kern="1200">
          <a:solidFill>
            <a:schemeClr val="tx1"/>
          </a:solidFill>
          <a:latin typeface="+mn-lt"/>
          <a:ea typeface="+mn-ea"/>
          <a:cs typeface="+mn-cs"/>
        </a:defRPr>
      </a:lvl3pPr>
      <a:lvl4pPr marL="1027847" algn="l" defTabSz="685232" rtl="0" eaLnBrk="1" latinLnBrk="0" hangingPunct="1">
        <a:defRPr sz="1275" kern="1200">
          <a:solidFill>
            <a:schemeClr val="tx1"/>
          </a:solidFill>
          <a:latin typeface="+mn-lt"/>
          <a:ea typeface="+mn-ea"/>
          <a:cs typeface="+mn-cs"/>
        </a:defRPr>
      </a:lvl4pPr>
      <a:lvl5pPr marL="1370462" algn="l" defTabSz="685232" rtl="0" eaLnBrk="1" latinLnBrk="0" hangingPunct="1">
        <a:defRPr sz="1275" kern="1200">
          <a:solidFill>
            <a:schemeClr val="tx1"/>
          </a:solidFill>
          <a:latin typeface="+mn-lt"/>
          <a:ea typeface="+mn-ea"/>
          <a:cs typeface="+mn-cs"/>
        </a:defRPr>
      </a:lvl5pPr>
      <a:lvl6pPr marL="1713076" algn="l" defTabSz="685232" rtl="0" eaLnBrk="1" latinLnBrk="0" hangingPunct="1">
        <a:defRPr sz="1275" kern="1200">
          <a:solidFill>
            <a:schemeClr val="tx1"/>
          </a:solidFill>
          <a:latin typeface="+mn-lt"/>
          <a:ea typeface="+mn-ea"/>
          <a:cs typeface="+mn-cs"/>
        </a:defRPr>
      </a:lvl6pPr>
      <a:lvl7pPr marL="2055689" algn="l" defTabSz="685232" rtl="0" eaLnBrk="1" latinLnBrk="0" hangingPunct="1">
        <a:defRPr sz="1275" kern="1200">
          <a:solidFill>
            <a:schemeClr val="tx1"/>
          </a:solidFill>
          <a:latin typeface="+mn-lt"/>
          <a:ea typeface="+mn-ea"/>
          <a:cs typeface="+mn-cs"/>
        </a:defRPr>
      </a:lvl7pPr>
      <a:lvl8pPr marL="2398306" algn="l" defTabSz="685232" rtl="0" eaLnBrk="1" latinLnBrk="0" hangingPunct="1">
        <a:defRPr sz="1275" kern="1200">
          <a:solidFill>
            <a:schemeClr val="tx1"/>
          </a:solidFill>
          <a:latin typeface="+mn-lt"/>
          <a:ea typeface="+mn-ea"/>
          <a:cs typeface="+mn-cs"/>
        </a:defRPr>
      </a:lvl8pPr>
      <a:lvl9pPr marL="2740922" algn="l" defTabSz="685232" rtl="0" eaLnBrk="1" latinLnBrk="0" hangingPunct="1">
        <a:defRPr sz="127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chart" Target="../charts/char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chart" Target="../charts/chart6.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chart" Target="../charts/char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chart" Target="../charts/chart11.xml"/><Relationship Id="rId5" Type="http://schemas.openxmlformats.org/officeDocument/2006/relationships/image" Target="../media/image9.png"/><Relationship Id="rId4" Type="http://schemas.openxmlformats.org/officeDocument/2006/relationships/chart" Target="../charts/char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chart" Target="../charts/chart1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chart" Target="../charts/chart13.xml"/><Relationship Id="rId7"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chart" Target="../charts/chart15.xml"/><Relationship Id="rId4" Type="http://schemas.openxmlformats.org/officeDocument/2006/relationships/chart" Target="../charts/char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chart" Target="../charts/chart17.xml"/><Relationship Id="rId5" Type="http://schemas.openxmlformats.org/officeDocument/2006/relationships/chart" Target="../charts/chart16.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chart" Target="../charts/chart18.xml"/></Relationships>
</file>

<file path=ppt/slides/_rels/slide19.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chart" Target="../charts/chart21.xml"/><Relationship Id="rId4" Type="http://schemas.openxmlformats.org/officeDocument/2006/relationships/chart" Target="../charts/chart20.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chart" Target="../charts/chart23.xml"/><Relationship Id="rId4" Type="http://schemas.openxmlformats.org/officeDocument/2006/relationships/chart" Target="../charts/chart2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4.xml"/><Relationship Id="rId5" Type="http://schemas.openxmlformats.org/officeDocument/2006/relationships/chart" Target="../charts/chart24.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chart" Target="../charts/chart25.xml"/><Relationship Id="rId7"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chart" Target="../charts/chart27.xml"/><Relationship Id="rId4" Type="http://schemas.openxmlformats.org/officeDocument/2006/relationships/chart" Target="../charts/chart26.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chart" Target="../charts/chart28.xml"/><Relationship Id="rId5" Type="http://schemas.openxmlformats.org/officeDocument/2006/relationships/image" Target="../media/image11.pn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chart" Target="../charts/chart29.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8" Type="http://schemas.openxmlformats.org/officeDocument/2006/relationships/chart" Target="../charts/chart35.xml"/><Relationship Id="rId13" Type="http://schemas.openxmlformats.org/officeDocument/2006/relationships/image" Target="../media/image13.png"/><Relationship Id="rId18" Type="http://schemas.openxmlformats.org/officeDocument/2006/relationships/image" Target="../media/image9.png"/><Relationship Id="rId3" Type="http://schemas.openxmlformats.org/officeDocument/2006/relationships/chart" Target="../charts/chart30.xml"/><Relationship Id="rId7" Type="http://schemas.openxmlformats.org/officeDocument/2006/relationships/chart" Target="../charts/chart34.xml"/><Relationship Id="rId12" Type="http://schemas.openxmlformats.org/officeDocument/2006/relationships/image" Target="../media/image12.png"/><Relationship Id="rId17" Type="http://schemas.openxmlformats.org/officeDocument/2006/relationships/image" Target="../media/image16.png"/><Relationship Id="rId2" Type="http://schemas.openxmlformats.org/officeDocument/2006/relationships/notesSlide" Target="../notesSlides/notesSlide28.xml"/><Relationship Id="rId16"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chart" Target="../charts/chart33.xml"/><Relationship Id="rId11" Type="http://schemas.openxmlformats.org/officeDocument/2006/relationships/chart" Target="../charts/chart38.xml"/><Relationship Id="rId5" Type="http://schemas.openxmlformats.org/officeDocument/2006/relationships/chart" Target="../charts/chart32.xml"/><Relationship Id="rId15" Type="http://schemas.openxmlformats.org/officeDocument/2006/relationships/image" Target="../media/image11.png"/><Relationship Id="rId10" Type="http://schemas.openxmlformats.org/officeDocument/2006/relationships/chart" Target="../charts/chart37.xml"/><Relationship Id="rId4" Type="http://schemas.openxmlformats.org/officeDocument/2006/relationships/chart" Target="../charts/chart31.xml"/><Relationship Id="rId9" Type="http://schemas.openxmlformats.org/officeDocument/2006/relationships/chart" Target="../charts/chart36.xml"/><Relationship Id="rId1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48127" y="2979820"/>
            <a:ext cx="4532868" cy="2428875"/>
          </a:xfrm>
        </p:spPr>
        <p:txBody>
          <a:bodyPr>
            <a:normAutofit/>
          </a:bodyPr>
          <a:lstStyle/>
          <a:p>
            <a:pPr>
              <a:lnSpc>
                <a:spcPct val="100000"/>
              </a:lnSpc>
              <a:spcBef>
                <a:spcPts val="900"/>
              </a:spcBef>
              <a:spcAft>
                <a:spcPts val="900"/>
              </a:spcAft>
            </a:pPr>
            <a:r>
              <a:rPr lang="en-CA" sz="2200" dirty="0">
                <a:latin typeface="Kellogg's Sans" panose="02000503020000020003" pitchFamily="50" charset="0"/>
              </a:rPr>
              <a:t>Kellogg’s Canada Frosted Flakes</a:t>
            </a:r>
          </a:p>
          <a:p>
            <a:pPr>
              <a:lnSpc>
                <a:spcPct val="100000"/>
              </a:lnSpc>
              <a:spcBef>
                <a:spcPts val="900"/>
              </a:spcBef>
              <a:spcAft>
                <a:spcPts val="900"/>
              </a:spcAft>
            </a:pPr>
            <a:r>
              <a:rPr lang="en-CA" sz="2200" dirty="0">
                <a:latin typeface="Kellogg's Sans" panose="02000503020000020003" pitchFamily="50" charset="0"/>
              </a:rPr>
              <a:t>Marketing Mix Results</a:t>
            </a:r>
          </a:p>
          <a:p>
            <a:pPr>
              <a:lnSpc>
                <a:spcPct val="100000"/>
              </a:lnSpc>
              <a:spcBef>
                <a:spcPts val="900"/>
              </a:spcBef>
              <a:spcAft>
                <a:spcPts val="900"/>
              </a:spcAft>
            </a:pPr>
            <a:r>
              <a:rPr lang="en-CA" sz="2200" dirty="0">
                <a:latin typeface="Kellogg's Sans" panose="02000503020000020003" pitchFamily="50" charset="0"/>
              </a:rPr>
              <a:t>July 2019</a:t>
            </a:r>
          </a:p>
        </p:txBody>
      </p:sp>
      <p:pic>
        <p:nvPicPr>
          <p:cNvPr id="12" name="Picture 11">
            <a:extLst>
              <a:ext uri="{FF2B5EF4-FFF2-40B4-BE49-F238E27FC236}">
                <a16:creationId xmlns:a16="http://schemas.microsoft.com/office/drawing/2014/main" xmlns="" id="{D68506AF-DBE1-4C7D-A815-F972ADC3D585}"/>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64050" y="1003595"/>
            <a:ext cx="1381699" cy="1771527"/>
          </a:xfrm>
          <a:prstGeom prst="rect">
            <a:avLst/>
          </a:prstGeom>
          <a:noFill/>
          <a:ln>
            <a:noFill/>
          </a:ln>
        </p:spPr>
      </p:pic>
    </p:spTree>
    <p:extLst>
      <p:ext uri="{BB962C8B-B14F-4D97-AF65-F5344CB8AC3E}">
        <p14:creationId xmlns:p14="http://schemas.microsoft.com/office/powerpoint/2010/main" val="85471616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367" y="246875"/>
            <a:ext cx="7301133" cy="455640"/>
          </a:xfrm>
        </p:spPr>
        <p:txBody>
          <a:bodyPr anchor="ctr"/>
          <a:lstStyle/>
          <a:p>
            <a:pPr>
              <a:lnSpc>
                <a:spcPct val="100000"/>
              </a:lnSpc>
            </a:pPr>
            <a:r>
              <a:rPr lang="en-US" sz="1700" dirty="0"/>
              <a:t>Using static margin assumptions (i.e. 2017 margins used for 2018 ROIs), there was very little difference in ROIs. </a:t>
            </a:r>
            <a:endParaRPr lang="en-CA" sz="1700" dirty="0"/>
          </a:p>
        </p:txBody>
      </p:sp>
      <p:sp>
        <p:nvSpPr>
          <p:cNvPr id="5" name="Title 1">
            <a:extLst>
              <a:ext uri="{FF2B5EF4-FFF2-40B4-BE49-F238E27FC236}">
                <a16:creationId xmlns:a16="http://schemas.microsoft.com/office/drawing/2014/main" xmlns="" id="{96D6FA0F-7016-472E-9211-A106D6C20906}"/>
              </a:ext>
            </a:extLst>
          </p:cNvPr>
          <p:cNvSpPr txBox="1">
            <a:spLocks/>
          </p:cNvSpPr>
          <p:nvPr/>
        </p:nvSpPr>
        <p:spPr>
          <a:xfrm>
            <a:off x="304800" y="1059051"/>
            <a:ext cx="8343900" cy="455640"/>
          </a:xfrm>
          <a:prstGeom prst="rect">
            <a:avLst/>
          </a:prstGeom>
        </p:spPr>
        <p:txBody>
          <a:bodyPr vert="horz" lIns="0" tIns="0" rIns="0" bIns="0" rtlCol="0" anchor="ctr" anchorCtr="0">
            <a:noAutofit/>
          </a:bodyPr>
          <a:lstStyle>
            <a:lvl1pPr algn="l" defTabSz="913642" rtl="0" eaLnBrk="1" latinLnBrk="0" hangingPunct="1">
              <a:lnSpc>
                <a:spcPct val="90000"/>
              </a:lnSpc>
              <a:spcBef>
                <a:spcPct val="0"/>
              </a:spcBef>
              <a:buNone/>
              <a:defRPr sz="2000" b="1" kern="1200" cap="all" baseline="0">
                <a:solidFill>
                  <a:srgbClr val="DA0D44"/>
                </a:solidFill>
                <a:latin typeface="+mj-lt"/>
                <a:ea typeface="+mj-ea"/>
                <a:cs typeface="+mj-cs"/>
              </a:defRPr>
            </a:lvl1pPr>
          </a:lstStyle>
          <a:p>
            <a:pPr algn="ctr">
              <a:lnSpc>
                <a:spcPct val="100000"/>
              </a:lnSpc>
              <a:spcBef>
                <a:spcPts val="300"/>
              </a:spcBef>
            </a:pPr>
            <a:r>
              <a:rPr lang="en-US" sz="1400" cap="none" dirty="0">
                <a:solidFill>
                  <a:srgbClr val="FF0000"/>
                </a:solidFill>
              </a:rPr>
              <a:t>Profit ROI</a:t>
            </a:r>
          </a:p>
        </p:txBody>
      </p:sp>
      <p:sp>
        <p:nvSpPr>
          <p:cNvPr id="3" name="Rectangle 2">
            <a:extLst>
              <a:ext uri="{FF2B5EF4-FFF2-40B4-BE49-F238E27FC236}">
                <a16:creationId xmlns:a16="http://schemas.microsoft.com/office/drawing/2014/main" xmlns="" id="{2DDADA9F-7017-49D8-8601-BBFE88D3EE02}"/>
              </a:ext>
            </a:extLst>
          </p:cNvPr>
          <p:cNvSpPr/>
          <p:nvPr/>
        </p:nvSpPr>
        <p:spPr>
          <a:xfrm>
            <a:off x="304800" y="1374197"/>
            <a:ext cx="8343900" cy="307777"/>
          </a:xfrm>
          <a:prstGeom prst="rect">
            <a:avLst/>
          </a:prstGeom>
        </p:spPr>
        <p:txBody>
          <a:bodyPr wrap="square">
            <a:spAutoFit/>
          </a:bodyPr>
          <a:lstStyle/>
          <a:p>
            <a:pPr algn="ctr" defTabSz="913642">
              <a:spcBef>
                <a:spcPts val="300"/>
              </a:spcBef>
            </a:pPr>
            <a:r>
              <a:rPr lang="en-IN" sz="1400" dirty="0">
                <a:solidFill>
                  <a:srgbClr val="FF0000"/>
                </a:solidFill>
                <a:latin typeface="+mj-lt"/>
                <a:ea typeface="+mj-ea"/>
                <a:cs typeface="+mj-cs"/>
              </a:rPr>
              <a:t>(Incremental Volume From Activity x Profit Margin) / Spend Behind Activity</a:t>
            </a:r>
          </a:p>
        </p:txBody>
      </p:sp>
      <p:graphicFrame>
        <p:nvGraphicFramePr>
          <p:cNvPr id="19" name="Chart 18">
            <a:extLst>
              <a:ext uri="{FF2B5EF4-FFF2-40B4-BE49-F238E27FC236}">
                <a16:creationId xmlns:a16="http://schemas.microsoft.com/office/drawing/2014/main" xmlns="" id="{8A818819-C78F-41A9-B11C-C6FAAC7AEF3A}"/>
              </a:ext>
            </a:extLst>
          </p:cNvPr>
          <p:cNvGraphicFramePr/>
          <p:nvPr>
            <p:extLst>
              <p:ext uri="{D42A27DB-BD31-4B8C-83A1-F6EECF244321}">
                <p14:modId xmlns:p14="http://schemas.microsoft.com/office/powerpoint/2010/main" val="1152269656"/>
              </p:ext>
            </p:extLst>
          </p:nvPr>
        </p:nvGraphicFramePr>
        <p:xfrm>
          <a:off x="812800" y="899887"/>
          <a:ext cx="7835900" cy="3403854"/>
        </p:xfrm>
        <a:graphic>
          <a:graphicData uri="http://schemas.openxmlformats.org/drawingml/2006/chart">
            <c:chart xmlns:c="http://schemas.openxmlformats.org/drawingml/2006/chart" xmlns:r="http://schemas.openxmlformats.org/officeDocument/2006/relationships" r:id="rId3"/>
          </a:graphicData>
        </a:graphic>
      </p:graphicFrame>
      <p:sp>
        <p:nvSpPr>
          <p:cNvPr id="20" name="TextBox 19">
            <a:extLst>
              <a:ext uri="{FF2B5EF4-FFF2-40B4-BE49-F238E27FC236}">
                <a16:creationId xmlns:a16="http://schemas.microsoft.com/office/drawing/2014/main" xmlns="" id="{1378A7EA-FE65-4B7D-A12C-C91251621A2F}"/>
              </a:ext>
            </a:extLst>
          </p:cNvPr>
          <p:cNvSpPr txBox="1"/>
          <p:nvPr/>
        </p:nvSpPr>
        <p:spPr>
          <a:xfrm>
            <a:off x="329568" y="5890979"/>
            <a:ext cx="8343900" cy="230832"/>
          </a:xfrm>
          <a:prstGeom prst="rect">
            <a:avLst/>
          </a:prstGeom>
          <a:noFill/>
        </p:spPr>
        <p:txBody>
          <a:bodyPr wrap="square" rtlCol="0">
            <a:spAutoFit/>
          </a:bodyPr>
          <a:lstStyle/>
          <a:p>
            <a:r>
              <a:rPr lang="en-US" sz="900" dirty="0"/>
              <a:t>Brand-Building spend structure includes all spend (media &amp; others) minus Trade</a:t>
            </a:r>
          </a:p>
        </p:txBody>
      </p:sp>
      <p:graphicFrame>
        <p:nvGraphicFramePr>
          <p:cNvPr id="21" name="Table 20">
            <a:extLst>
              <a:ext uri="{FF2B5EF4-FFF2-40B4-BE49-F238E27FC236}">
                <a16:creationId xmlns:a16="http://schemas.microsoft.com/office/drawing/2014/main" xmlns="" id="{DE0340FB-51B9-4C3A-A86D-D2C4C47E44DF}"/>
              </a:ext>
            </a:extLst>
          </p:cNvPr>
          <p:cNvGraphicFramePr>
            <a:graphicFrameLocks noGrp="1"/>
          </p:cNvGraphicFramePr>
          <p:nvPr/>
        </p:nvGraphicFramePr>
        <p:xfrm>
          <a:off x="329769" y="4032076"/>
          <a:ext cx="8343498" cy="1343756"/>
        </p:xfrm>
        <a:graphic>
          <a:graphicData uri="http://schemas.openxmlformats.org/drawingml/2006/table">
            <a:tbl>
              <a:tblPr/>
              <a:tblGrid>
                <a:gridCol w="642689">
                  <a:extLst>
                    <a:ext uri="{9D8B030D-6E8A-4147-A177-3AD203B41FA5}">
                      <a16:colId xmlns:a16="http://schemas.microsoft.com/office/drawing/2014/main" xmlns="" val="20000"/>
                    </a:ext>
                  </a:extLst>
                </a:gridCol>
                <a:gridCol w="724520">
                  <a:extLst>
                    <a:ext uri="{9D8B030D-6E8A-4147-A177-3AD203B41FA5}">
                      <a16:colId xmlns:a16="http://schemas.microsoft.com/office/drawing/2014/main" xmlns="" val="20015"/>
                    </a:ext>
                  </a:extLst>
                </a:gridCol>
                <a:gridCol w="664398">
                  <a:extLst>
                    <a:ext uri="{9D8B030D-6E8A-4147-A177-3AD203B41FA5}">
                      <a16:colId xmlns:a16="http://schemas.microsoft.com/office/drawing/2014/main" xmlns="" val="20002"/>
                    </a:ext>
                  </a:extLst>
                </a:gridCol>
                <a:gridCol w="664398">
                  <a:extLst>
                    <a:ext uri="{9D8B030D-6E8A-4147-A177-3AD203B41FA5}">
                      <a16:colId xmlns:a16="http://schemas.microsoft.com/office/drawing/2014/main" xmlns="" val="20016"/>
                    </a:ext>
                  </a:extLst>
                </a:gridCol>
                <a:gridCol w="734335">
                  <a:extLst>
                    <a:ext uri="{9D8B030D-6E8A-4147-A177-3AD203B41FA5}">
                      <a16:colId xmlns:a16="http://schemas.microsoft.com/office/drawing/2014/main" xmlns="" val="20017"/>
                    </a:ext>
                  </a:extLst>
                </a:gridCol>
                <a:gridCol w="687711">
                  <a:extLst>
                    <a:ext uri="{9D8B030D-6E8A-4147-A177-3AD203B41FA5}">
                      <a16:colId xmlns:a16="http://schemas.microsoft.com/office/drawing/2014/main" xmlns="" val="20018"/>
                    </a:ext>
                  </a:extLst>
                </a:gridCol>
                <a:gridCol w="722679">
                  <a:extLst>
                    <a:ext uri="{9D8B030D-6E8A-4147-A177-3AD203B41FA5}">
                      <a16:colId xmlns:a16="http://schemas.microsoft.com/office/drawing/2014/main" xmlns="" val="20003"/>
                    </a:ext>
                  </a:extLst>
                </a:gridCol>
                <a:gridCol w="676054">
                  <a:extLst>
                    <a:ext uri="{9D8B030D-6E8A-4147-A177-3AD203B41FA5}">
                      <a16:colId xmlns:a16="http://schemas.microsoft.com/office/drawing/2014/main" xmlns="" val="20004"/>
                    </a:ext>
                  </a:extLst>
                </a:gridCol>
                <a:gridCol w="711023">
                  <a:extLst>
                    <a:ext uri="{9D8B030D-6E8A-4147-A177-3AD203B41FA5}">
                      <a16:colId xmlns:a16="http://schemas.microsoft.com/office/drawing/2014/main" xmlns="" val="20005"/>
                    </a:ext>
                  </a:extLst>
                </a:gridCol>
                <a:gridCol w="745992">
                  <a:extLst>
                    <a:ext uri="{9D8B030D-6E8A-4147-A177-3AD203B41FA5}">
                      <a16:colId xmlns:a16="http://schemas.microsoft.com/office/drawing/2014/main" xmlns="" val="20007"/>
                    </a:ext>
                  </a:extLst>
                </a:gridCol>
                <a:gridCol w="734335">
                  <a:extLst>
                    <a:ext uri="{9D8B030D-6E8A-4147-A177-3AD203B41FA5}">
                      <a16:colId xmlns:a16="http://schemas.microsoft.com/office/drawing/2014/main" xmlns="" val="20008"/>
                    </a:ext>
                  </a:extLst>
                </a:gridCol>
                <a:gridCol w="635364">
                  <a:extLst>
                    <a:ext uri="{9D8B030D-6E8A-4147-A177-3AD203B41FA5}">
                      <a16:colId xmlns:a16="http://schemas.microsoft.com/office/drawing/2014/main" xmlns="" val="20009"/>
                    </a:ext>
                  </a:extLst>
                </a:gridCol>
              </a:tblGrid>
              <a:tr h="581860">
                <a:tc>
                  <a:txBody>
                    <a:bodyPr/>
                    <a:lstStyle/>
                    <a:p>
                      <a:pPr algn="ctr" fontAlgn="b"/>
                      <a:endParaRPr lang="en-US" sz="1000" b="1" i="0" u="none" strike="noStrike" dirty="0">
                        <a:solidFill>
                          <a:schemeClr val="bg1"/>
                        </a:solidFill>
                        <a:effectLst/>
                        <a:latin typeface="+mj-lt"/>
                      </a:endParaRPr>
                    </a:p>
                  </a:txBody>
                  <a:tcPr marL="95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algn="ctr" defTabSz="913642" rtl="0" eaLnBrk="1" fontAlgn="b" latinLnBrk="0" hangingPunct="1"/>
                      <a:r>
                        <a:rPr lang="en-GB" sz="1000" b="1" i="0" u="none" strike="noStrike" kern="1200" dirty="0">
                          <a:solidFill>
                            <a:schemeClr val="bg1"/>
                          </a:solidFill>
                          <a:effectLst/>
                          <a:latin typeface="+mj-lt"/>
                          <a:ea typeface="+mn-ea"/>
                          <a:cs typeface="+mn-cs"/>
                        </a:rPr>
                        <a:t>Trade</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algn="ctr" defTabSz="913642" rtl="0" eaLnBrk="1" fontAlgn="b" latinLnBrk="0" hangingPunct="1"/>
                      <a:r>
                        <a:rPr lang="en-GB" sz="1000" b="1" i="0" u="none" strike="noStrike" kern="1200" dirty="0">
                          <a:solidFill>
                            <a:schemeClr val="bg1"/>
                          </a:solidFill>
                          <a:effectLst/>
                          <a:latin typeface="+mj-lt"/>
                          <a:ea typeface="+mn-ea"/>
                          <a:cs typeface="+mn-cs"/>
                        </a:rPr>
                        <a:t>Brand Building</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algn="ctr" defTabSz="913642" rtl="0" eaLnBrk="1" fontAlgn="b" latinLnBrk="0" hangingPunct="1"/>
                      <a:r>
                        <a:rPr lang="en-GB" sz="1000" b="1" i="0" u="none" strike="noStrike" kern="1200" dirty="0">
                          <a:solidFill>
                            <a:schemeClr val="bg1"/>
                          </a:solidFill>
                          <a:effectLst/>
                          <a:latin typeface="+mj-lt"/>
                          <a:ea typeface="+mn-ea"/>
                          <a:cs typeface="+mn-cs"/>
                        </a:rPr>
                        <a:t>TV</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algn="ctr" defTabSz="913642" rtl="0" eaLnBrk="1" fontAlgn="b" latinLnBrk="0" hangingPunct="1"/>
                      <a:r>
                        <a:rPr lang="en-US" sz="1000" b="1" i="0" u="none" strike="noStrike" kern="1200" dirty="0">
                          <a:solidFill>
                            <a:schemeClr val="bg1"/>
                          </a:solidFill>
                          <a:effectLst/>
                          <a:latin typeface="+mj-lt"/>
                          <a:ea typeface="+mn-ea"/>
                          <a:cs typeface="+mn-cs"/>
                        </a:rPr>
                        <a:t>Digital Video</a:t>
                      </a:r>
                      <a:endParaRPr lang="en-GB" sz="1000" b="1" i="0" u="none" strike="noStrike" kern="1200" dirty="0">
                        <a:solidFill>
                          <a:schemeClr val="bg1"/>
                        </a:solidFill>
                        <a:effectLst/>
                        <a:latin typeface="+mj-lt"/>
                        <a:ea typeface="+mn-ea"/>
                        <a:cs typeface="+mn-cs"/>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algn="ctr" defTabSz="913642" rtl="0" eaLnBrk="1" fontAlgn="b" latinLnBrk="0" hangingPunct="1"/>
                      <a:r>
                        <a:rPr lang="en-US" sz="1000" b="1" i="0" u="none" strike="noStrike" kern="1200" dirty="0">
                          <a:solidFill>
                            <a:schemeClr val="bg1"/>
                          </a:solidFill>
                          <a:effectLst/>
                          <a:latin typeface="+mj-lt"/>
                          <a:ea typeface="+mn-ea"/>
                          <a:cs typeface="+mn-cs"/>
                        </a:rPr>
                        <a:t>Digital Display</a:t>
                      </a:r>
                      <a:endParaRPr lang="en-GB" sz="1000" b="1" i="0" u="none" strike="noStrike" kern="1200" dirty="0">
                        <a:solidFill>
                          <a:schemeClr val="bg1"/>
                        </a:solidFill>
                        <a:effectLst/>
                        <a:latin typeface="+mj-lt"/>
                        <a:ea typeface="+mn-ea"/>
                        <a:cs typeface="+mn-cs"/>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algn="ctr" defTabSz="913642" rtl="0" eaLnBrk="1" fontAlgn="b" latinLnBrk="0" hangingPunct="1"/>
                      <a:r>
                        <a:rPr lang="en-US" sz="1000" b="1" i="0" u="none" strike="noStrike" kern="1200" dirty="0">
                          <a:solidFill>
                            <a:schemeClr val="bg1"/>
                          </a:solidFill>
                          <a:effectLst/>
                          <a:latin typeface="+mj-lt"/>
                          <a:ea typeface="+mn-ea"/>
                          <a:cs typeface="+mn-cs"/>
                        </a:rPr>
                        <a:t>Corp</a:t>
                      </a:r>
                      <a:r>
                        <a:rPr lang="en-US" sz="1000" b="1" i="0" u="none" strike="noStrike" kern="1200" baseline="0" dirty="0">
                          <a:solidFill>
                            <a:schemeClr val="bg1"/>
                          </a:solidFill>
                          <a:effectLst/>
                          <a:latin typeface="+mj-lt"/>
                          <a:ea typeface="+mn-ea"/>
                          <a:cs typeface="+mn-cs"/>
                        </a:rPr>
                        <a:t> Promo</a:t>
                      </a:r>
                      <a:endParaRPr lang="en-GB" sz="1000" b="1" i="0" u="none" strike="noStrike" kern="1200" dirty="0">
                        <a:solidFill>
                          <a:schemeClr val="bg1"/>
                        </a:solidFill>
                        <a:effectLst/>
                        <a:latin typeface="+mj-lt"/>
                        <a:ea typeface="+mn-ea"/>
                        <a:cs typeface="+mn-cs"/>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algn="ctr" defTabSz="913642" rtl="0" eaLnBrk="1" fontAlgn="b" latinLnBrk="0" hangingPunct="1"/>
                      <a:r>
                        <a:rPr lang="en-US" sz="1000" b="1" i="0" u="none" strike="noStrike" kern="1200" dirty="0">
                          <a:solidFill>
                            <a:schemeClr val="bg1"/>
                          </a:solidFill>
                          <a:effectLst/>
                          <a:latin typeface="+mj-lt"/>
                          <a:ea typeface="+mn-ea"/>
                          <a:cs typeface="+mn-cs"/>
                        </a:rPr>
                        <a:t>Social</a:t>
                      </a:r>
                      <a:endParaRPr lang="en-GB" sz="1000" b="1" i="0" u="none" strike="noStrike" kern="1200" dirty="0">
                        <a:solidFill>
                          <a:schemeClr val="bg1"/>
                        </a:solidFill>
                        <a:effectLst/>
                        <a:latin typeface="+mj-lt"/>
                        <a:ea typeface="+mn-ea"/>
                        <a:cs typeface="+mn-cs"/>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algn="ctr" defTabSz="913642" rtl="0" eaLnBrk="1" fontAlgn="b" latinLnBrk="0" hangingPunct="1"/>
                      <a:r>
                        <a:rPr lang="en-US" sz="1000" b="1" i="0" u="none" strike="noStrike" kern="1200" dirty="0">
                          <a:solidFill>
                            <a:schemeClr val="bg1"/>
                          </a:solidFill>
                          <a:effectLst/>
                          <a:latin typeface="+mj-lt"/>
                          <a:ea typeface="+mn-ea"/>
                          <a:cs typeface="+mn-cs"/>
                        </a:rPr>
                        <a:t>Search</a:t>
                      </a:r>
                      <a:endParaRPr lang="en-GB" sz="1000" b="1" i="0" u="none" strike="noStrike" kern="1200" dirty="0">
                        <a:solidFill>
                          <a:schemeClr val="bg1"/>
                        </a:solidFill>
                        <a:effectLst/>
                        <a:latin typeface="+mj-lt"/>
                        <a:ea typeface="+mn-ea"/>
                        <a:cs typeface="+mn-cs"/>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algn="ctr" defTabSz="913642" rtl="0" eaLnBrk="1" fontAlgn="b" latinLnBrk="0" hangingPunct="1"/>
                      <a:r>
                        <a:rPr lang="en-US" sz="1000" b="1" i="0" u="none" strike="noStrike" kern="1200" dirty="0">
                          <a:solidFill>
                            <a:schemeClr val="bg1"/>
                          </a:solidFill>
                          <a:effectLst/>
                          <a:latin typeface="+mj-lt"/>
                          <a:ea typeface="+mn-ea"/>
                          <a:cs typeface="+mn-cs"/>
                        </a:rPr>
                        <a:t>Coupon</a:t>
                      </a:r>
                      <a:endParaRPr lang="en-GB" sz="1000" b="1" i="0" u="none" strike="noStrike" kern="1200" dirty="0">
                        <a:solidFill>
                          <a:schemeClr val="bg1"/>
                        </a:solidFill>
                        <a:effectLst/>
                        <a:latin typeface="+mj-lt"/>
                        <a:ea typeface="+mn-ea"/>
                        <a:cs typeface="+mn-cs"/>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algn="ctr" defTabSz="913642" rtl="0" eaLnBrk="1" fontAlgn="b" latinLnBrk="0" hangingPunct="1"/>
                      <a:r>
                        <a:rPr lang="en-US" sz="1000" b="1" i="0" u="none" strike="noStrike" kern="1200" dirty="0">
                          <a:solidFill>
                            <a:schemeClr val="bg1"/>
                          </a:solidFill>
                          <a:effectLst/>
                          <a:latin typeface="+mj-lt"/>
                          <a:ea typeface="+mn-ea"/>
                          <a:cs typeface="+mn-cs"/>
                        </a:rPr>
                        <a:t>PR</a:t>
                      </a:r>
                    </a:p>
                    <a:p>
                      <a:pPr marL="0" algn="ctr" defTabSz="913642" rtl="0" eaLnBrk="1" fontAlgn="b" latinLnBrk="0" hangingPunct="1"/>
                      <a:r>
                        <a:rPr lang="en-US" sz="1000" b="1" i="0" u="none" strike="noStrike" kern="1200" dirty="0">
                          <a:solidFill>
                            <a:schemeClr val="bg1"/>
                          </a:solidFill>
                          <a:effectLst/>
                          <a:latin typeface="+mj-lt"/>
                          <a:ea typeface="+mn-ea"/>
                          <a:cs typeface="+mn-cs"/>
                        </a:rPr>
                        <a:t> </a:t>
                      </a:r>
                      <a:r>
                        <a:rPr lang="en-US" sz="900" b="1" i="0" u="none" strike="noStrike" kern="1200" dirty="0">
                          <a:solidFill>
                            <a:schemeClr val="bg1"/>
                          </a:solidFill>
                          <a:effectLst/>
                          <a:latin typeface="+mj-lt"/>
                          <a:ea typeface="+mn-ea"/>
                          <a:cs typeface="+mn-cs"/>
                        </a:rPr>
                        <a:t>[Playoff Beard]</a:t>
                      </a:r>
                      <a:endParaRPr lang="en-GB" sz="900" b="1" i="0" u="none" strike="noStrike" kern="1200" dirty="0">
                        <a:solidFill>
                          <a:schemeClr val="bg1"/>
                        </a:solidFill>
                        <a:effectLst/>
                        <a:latin typeface="+mj-lt"/>
                        <a:ea typeface="+mn-ea"/>
                        <a:cs typeface="+mn-cs"/>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marR="0" indent="0" algn="ctr" defTabSz="913642" rtl="0" eaLnBrk="1" fontAlgn="b" latinLnBrk="0" hangingPunct="1">
                        <a:lnSpc>
                          <a:spcPct val="100000"/>
                        </a:lnSpc>
                        <a:spcBef>
                          <a:spcPts val="0"/>
                        </a:spcBef>
                        <a:spcAft>
                          <a:spcPts val="0"/>
                        </a:spcAft>
                        <a:buClrTx/>
                        <a:buSzTx/>
                        <a:buFontTx/>
                        <a:buNone/>
                        <a:tabLst/>
                        <a:defRPr/>
                      </a:pPr>
                      <a:r>
                        <a:rPr lang="en-US" sz="1000" b="1" i="0" u="none" strike="noStrike" kern="1200" dirty="0">
                          <a:solidFill>
                            <a:schemeClr val="bg1"/>
                          </a:solidFill>
                          <a:effectLst/>
                          <a:latin typeface="+mj-lt"/>
                          <a:ea typeface="+mn-ea"/>
                          <a:cs typeface="+mn-cs"/>
                        </a:rPr>
                        <a:t>POS</a:t>
                      </a:r>
                    </a:p>
                    <a:p>
                      <a:pPr marL="0" marR="0" indent="0" algn="ctr" defTabSz="913642" rtl="0" eaLnBrk="1" fontAlgn="b" latinLnBrk="0" hangingPunct="1">
                        <a:lnSpc>
                          <a:spcPct val="100000"/>
                        </a:lnSpc>
                        <a:spcBef>
                          <a:spcPts val="0"/>
                        </a:spcBef>
                        <a:spcAft>
                          <a:spcPts val="0"/>
                        </a:spcAft>
                        <a:buClrTx/>
                        <a:buSzTx/>
                        <a:buFontTx/>
                        <a:buNone/>
                        <a:tabLst/>
                        <a:defRPr/>
                      </a:pPr>
                      <a:r>
                        <a:rPr lang="en-US" sz="900" b="1" i="0" u="none" strike="noStrike" kern="1200" dirty="0">
                          <a:solidFill>
                            <a:schemeClr val="bg1"/>
                          </a:solidFill>
                          <a:effectLst/>
                          <a:latin typeface="+mj-lt"/>
                          <a:ea typeface="+mn-ea"/>
                          <a:cs typeface="+mn-cs"/>
                        </a:rPr>
                        <a:t>[NHL]</a:t>
                      </a:r>
                      <a:endParaRPr lang="en-GB" sz="900" b="1" i="0" u="none" strike="noStrike" kern="1200" dirty="0">
                        <a:solidFill>
                          <a:schemeClr val="bg1"/>
                        </a:solidFill>
                        <a:effectLst/>
                        <a:latin typeface="+mj-lt"/>
                        <a:ea typeface="+mn-ea"/>
                        <a:cs typeface="+mn-cs"/>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xmlns="" val="10000"/>
                  </a:ext>
                </a:extLst>
              </a:tr>
              <a:tr h="368704">
                <a:tc>
                  <a:txBody>
                    <a:bodyPr/>
                    <a:lstStyle/>
                    <a:p>
                      <a:pPr algn="ctr" fontAlgn="b"/>
                      <a:r>
                        <a:rPr lang="en-US" sz="1000" b="1" i="0" u="none" strike="noStrike" dirty="0">
                          <a:solidFill>
                            <a:srgbClr val="000000"/>
                          </a:solidFill>
                          <a:effectLst/>
                          <a:latin typeface="+mj-lt"/>
                        </a:rPr>
                        <a:t>2017 ($)</a:t>
                      </a:r>
                    </a:p>
                  </a:txBody>
                  <a:tcPr marL="95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rtl="0" fontAlgn="b"/>
                      <a:r>
                        <a:rPr lang="en-GB" sz="1000" b="0" i="0" u="none" strike="noStrike" dirty="0">
                          <a:solidFill>
                            <a:srgbClr val="000000"/>
                          </a:solidFill>
                          <a:effectLst/>
                          <a:latin typeface="+mn-lt"/>
                        </a:rPr>
                        <a:t>10,904,465</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dirty="0">
                          <a:solidFill>
                            <a:srgbClr val="000000"/>
                          </a:solidFill>
                          <a:effectLst/>
                          <a:latin typeface="+mn-lt"/>
                        </a:rPr>
                        <a:t>3,667,855</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dirty="0">
                          <a:solidFill>
                            <a:srgbClr val="000000"/>
                          </a:solidFill>
                          <a:effectLst/>
                          <a:latin typeface="+mn-lt"/>
                        </a:rPr>
                        <a:t>1,340,408</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dirty="0">
                          <a:solidFill>
                            <a:srgbClr val="000000"/>
                          </a:solidFill>
                          <a:effectLst/>
                          <a:latin typeface="+mn-lt"/>
                        </a:rPr>
                        <a:t>1,308,176</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dirty="0">
                          <a:solidFill>
                            <a:srgbClr val="000000"/>
                          </a:solidFill>
                          <a:effectLst/>
                          <a:latin typeface="+mn-lt"/>
                        </a:rPr>
                        <a:t>558,768</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dirty="0">
                          <a:solidFill>
                            <a:srgbClr val="000000"/>
                          </a:solidFill>
                          <a:effectLst/>
                          <a:latin typeface="+mn-lt"/>
                        </a:rPr>
                        <a:t>319,729</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dirty="0">
                          <a:solidFill>
                            <a:srgbClr val="000000"/>
                          </a:solidFill>
                          <a:effectLst/>
                          <a:latin typeface="+mn-lt"/>
                        </a:rPr>
                        <a:t>80,000</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dirty="0">
                          <a:solidFill>
                            <a:srgbClr val="000000"/>
                          </a:solidFill>
                          <a:effectLst/>
                          <a:latin typeface="+mn-lt"/>
                        </a:rPr>
                        <a:t>37,018</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dirty="0">
                          <a:solidFill>
                            <a:srgbClr val="000000"/>
                          </a:solidFill>
                          <a:effectLst/>
                          <a:latin typeface="+mn-lt"/>
                        </a:rPr>
                        <a:t>23,757</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US" sz="1000" b="0" i="0" u="none" strike="noStrike" dirty="0">
                          <a:solidFill>
                            <a:srgbClr val="000000"/>
                          </a:solidFill>
                          <a:effectLst/>
                          <a:latin typeface="+mn-lt"/>
                        </a:rPr>
                        <a:t>-</a:t>
                      </a:r>
                      <a:endParaRPr lang="en-GB" sz="1000" b="0" i="0" u="none" strike="noStrike" dirty="0">
                        <a:solidFill>
                          <a:srgbClr val="000000"/>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algn="ctr" defTabSz="913642" rtl="0" eaLnBrk="1" fontAlgn="b" latinLnBrk="0" hangingPunct="1"/>
                      <a:r>
                        <a:rPr lang="en-US" sz="1000" b="0" i="0" u="none" strike="noStrike" kern="1200" dirty="0">
                          <a:solidFill>
                            <a:srgbClr val="000000"/>
                          </a:solidFill>
                          <a:effectLst/>
                          <a:latin typeface="+mn-lt"/>
                          <a:ea typeface="+mn-ea"/>
                          <a:cs typeface="+mn-cs"/>
                        </a:rPr>
                        <a:t>-</a:t>
                      </a:r>
                      <a:endParaRPr lang="en-GB" sz="1000" b="0" i="0" u="none" strike="noStrike" kern="1200" dirty="0">
                        <a:solidFill>
                          <a:srgbClr val="000000"/>
                        </a:solidFill>
                        <a:effectLst/>
                        <a:latin typeface="+mn-lt"/>
                        <a:ea typeface="+mn-ea"/>
                        <a:cs typeface="+mn-cs"/>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xmlns="" val="10001"/>
                  </a:ext>
                </a:extLst>
              </a:tr>
              <a:tr h="393192">
                <a:tc>
                  <a:txBody>
                    <a:bodyPr/>
                    <a:lstStyle/>
                    <a:p>
                      <a:pPr algn="ctr" fontAlgn="b"/>
                      <a:r>
                        <a:rPr lang="en-US" sz="1000" b="1" i="0" u="none" strike="noStrike" dirty="0">
                          <a:solidFill>
                            <a:srgbClr val="000000"/>
                          </a:solidFill>
                          <a:effectLst/>
                          <a:latin typeface="+mj-lt"/>
                        </a:rPr>
                        <a:t>2018 ($)</a:t>
                      </a:r>
                    </a:p>
                  </a:txBody>
                  <a:tcPr marL="95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rtl="0" fontAlgn="b"/>
                      <a:r>
                        <a:rPr lang="en-GB" sz="1000" b="0" i="0" u="none" strike="noStrike" dirty="0">
                          <a:solidFill>
                            <a:srgbClr val="000000"/>
                          </a:solidFill>
                          <a:effectLst/>
                          <a:latin typeface="+mn-lt"/>
                        </a:rPr>
                        <a:t>11,659,537</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dirty="0">
                          <a:solidFill>
                            <a:srgbClr val="000000"/>
                          </a:solidFill>
                          <a:effectLst/>
                          <a:latin typeface="+mn-lt"/>
                        </a:rPr>
                        <a:t>2,587,309</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dirty="0">
                          <a:solidFill>
                            <a:srgbClr val="000000"/>
                          </a:solidFill>
                          <a:effectLst/>
                          <a:latin typeface="+mn-lt"/>
                        </a:rPr>
                        <a:t>1,485,811</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dirty="0">
                          <a:solidFill>
                            <a:srgbClr val="000000"/>
                          </a:solidFill>
                          <a:effectLst/>
                          <a:latin typeface="+mn-lt"/>
                        </a:rPr>
                        <a:t>316,835</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dirty="0">
                          <a:solidFill>
                            <a:srgbClr val="000000"/>
                          </a:solidFill>
                          <a:effectLst/>
                          <a:latin typeface="+mn-lt"/>
                        </a:rPr>
                        <a:t>344,503</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dirty="0">
                          <a:solidFill>
                            <a:srgbClr val="000000"/>
                          </a:solidFill>
                          <a:effectLst/>
                          <a:latin typeface="+mn-lt"/>
                        </a:rPr>
                        <a:t>198,456</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dirty="0">
                          <a:solidFill>
                            <a:srgbClr val="000000"/>
                          </a:solidFill>
                          <a:effectLst/>
                          <a:latin typeface="+mn-lt"/>
                        </a:rPr>
                        <a:t>78,858</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dirty="0">
                          <a:solidFill>
                            <a:srgbClr val="000000"/>
                          </a:solidFill>
                          <a:effectLst/>
                          <a:latin typeface="+mn-lt"/>
                        </a:rPr>
                        <a:t>38,191</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dirty="0">
                          <a:solidFill>
                            <a:srgbClr val="000000"/>
                          </a:solidFill>
                          <a:effectLst/>
                          <a:latin typeface="+mn-lt"/>
                        </a:rPr>
                        <a:t>15,214</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indent="0" algn="ctr" defTabSz="913642" rtl="0" eaLnBrk="1" fontAlgn="b" latinLnBrk="0" hangingPunct="1">
                        <a:lnSpc>
                          <a:spcPct val="100000"/>
                        </a:lnSpc>
                        <a:spcBef>
                          <a:spcPts val="0"/>
                        </a:spcBef>
                        <a:spcAft>
                          <a:spcPts val="0"/>
                        </a:spcAft>
                        <a:buClrTx/>
                        <a:buSzTx/>
                        <a:buFontTx/>
                        <a:buNone/>
                        <a:tabLst/>
                        <a:defRPr/>
                      </a:pPr>
                      <a:r>
                        <a:rPr lang="en-GB" sz="1000" b="0" i="0" u="none" strike="noStrike" dirty="0">
                          <a:solidFill>
                            <a:srgbClr val="000000"/>
                          </a:solidFill>
                          <a:effectLst/>
                          <a:latin typeface="+mn-lt"/>
                        </a:rPr>
                        <a:t>65,000</a:t>
                      </a:r>
                      <a:endParaRPr lang="en-GB" sz="1000" b="0" i="0" u="none" strike="noStrike" kern="1200" dirty="0">
                        <a:solidFill>
                          <a:srgbClr val="000000"/>
                        </a:solidFill>
                        <a:effectLst/>
                        <a:latin typeface="+mn-lt"/>
                        <a:ea typeface="+mn-ea"/>
                        <a:cs typeface="+mn-cs"/>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dirty="0">
                          <a:solidFill>
                            <a:srgbClr val="000000"/>
                          </a:solidFill>
                          <a:effectLst/>
                          <a:latin typeface="+mn-lt"/>
                        </a:rPr>
                        <a:t>44,442</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xmlns="" val="10002"/>
                  </a:ext>
                </a:extLst>
              </a:tr>
            </a:tbl>
          </a:graphicData>
        </a:graphic>
      </p:graphicFrame>
      <p:sp>
        <p:nvSpPr>
          <p:cNvPr id="22" name="TextBox 21">
            <a:extLst>
              <a:ext uri="{FF2B5EF4-FFF2-40B4-BE49-F238E27FC236}">
                <a16:creationId xmlns:a16="http://schemas.microsoft.com/office/drawing/2014/main" xmlns="" id="{BD0E319B-8B1F-4D0E-AC2D-7AC69A32EA36}"/>
              </a:ext>
            </a:extLst>
          </p:cNvPr>
          <p:cNvSpPr txBox="1"/>
          <p:nvPr/>
        </p:nvSpPr>
        <p:spPr>
          <a:xfrm>
            <a:off x="329367" y="5318115"/>
            <a:ext cx="6209731" cy="646331"/>
          </a:xfrm>
          <a:prstGeom prst="rect">
            <a:avLst/>
          </a:prstGeom>
          <a:noFill/>
        </p:spPr>
        <p:txBody>
          <a:bodyPr wrap="square" rtlCol="0">
            <a:spAutoFit/>
          </a:bodyPr>
          <a:lstStyle/>
          <a:p>
            <a:r>
              <a:rPr lang="en-US" sz="900" dirty="0"/>
              <a:t>Note: </a:t>
            </a:r>
          </a:p>
          <a:p>
            <a:r>
              <a:rPr lang="en-US" sz="900" dirty="0"/>
              <a:t>Profit Margin Marketing 2017, 2018, 2018_V2 = 3.31 $/kg, 3.28 $/kg, 3.31 $/kg</a:t>
            </a:r>
          </a:p>
          <a:p>
            <a:r>
              <a:rPr lang="en-US" sz="900" dirty="0"/>
              <a:t>Profit Margin Trade 2017, 2018,2018v2 = 5.96$/kg, 6.08 $/kg, 5.96$/kg</a:t>
            </a:r>
          </a:p>
          <a:p>
            <a:r>
              <a:rPr lang="en-US" sz="900" dirty="0"/>
              <a:t>Trade Spend was Provided at monthly level</a:t>
            </a:r>
          </a:p>
        </p:txBody>
      </p:sp>
      <p:pic>
        <p:nvPicPr>
          <p:cNvPr id="15" name="Picture 14">
            <a:extLst>
              <a:ext uri="{FF2B5EF4-FFF2-40B4-BE49-F238E27FC236}">
                <a16:creationId xmlns:a16="http://schemas.microsoft.com/office/drawing/2014/main" xmlns="" id="{BD6AC30F-366A-4598-97FE-D287D5FE1B13}"/>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8387198" y="5912029"/>
            <a:ext cx="523003" cy="670561"/>
          </a:xfrm>
          <a:prstGeom prst="rect">
            <a:avLst/>
          </a:prstGeom>
          <a:noFill/>
          <a:ln>
            <a:noFill/>
          </a:ln>
        </p:spPr>
      </p:pic>
      <p:sp>
        <p:nvSpPr>
          <p:cNvPr id="4" name="TextBox 3">
            <a:extLst>
              <a:ext uri="{FF2B5EF4-FFF2-40B4-BE49-F238E27FC236}">
                <a16:creationId xmlns:a16="http://schemas.microsoft.com/office/drawing/2014/main" xmlns="" id="{619CB868-8A7C-4448-AC55-7A26C2267C07}"/>
              </a:ext>
            </a:extLst>
          </p:cNvPr>
          <p:cNvSpPr txBox="1"/>
          <p:nvPr/>
        </p:nvSpPr>
        <p:spPr>
          <a:xfrm>
            <a:off x="4572000" y="3801979"/>
            <a:ext cx="612668" cy="276999"/>
          </a:xfrm>
          <a:prstGeom prst="rect">
            <a:avLst/>
          </a:prstGeom>
          <a:noFill/>
        </p:spPr>
        <p:txBody>
          <a:bodyPr wrap="none" rtlCol="0">
            <a:spAutoFit/>
          </a:bodyPr>
          <a:lstStyle/>
          <a:p>
            <a:r>
              <a:rPr lang="en-US" sz="1200" b="1" dirty="0">
                <a:solidFill>
                  <a:srgbClr val="FF0000"/>
                </a:solidFill>
              </a:rPr>
              <a:t>SPEND</a:t>
            </a:r>
          </a:p>
        </p:txBody>
      </p:sp>
      <p:graphicFrame>
        <p:nvGraphicFramePr>
          <p:cNvPr id="12" name="Table 11">
            <a:extLst>
              <a:ext uri="{FF2B5EF4-FFF2-40B4-BE49-F238E27FC236}">
                <a16:creationId xmlns:a16="http://schemas.microsoft.com/office/drawing/2014/main" xmlns="" id="{142660B4-4CF6-417B-AE2E-30CC2EF6C912}"/>
              </a:ext>
            </a:extLst>
          </p:cNvPr>
          <p:cNvGraphicFramePr>
            <a:graphicFrameLocks noGrp="1"/>
          </p:cNvGraphicFramePr>
          <p:nvPr/>
        </p:nvGraphicFramePr>
        <p:xfrm>
          <a:off x="6024898" y="5452290"/>
          <a:ext cx="2362200" cy="1130300"/>
        </p:xfrm>
        <a:graphic>
          <a:graphicData uri="http://schemas.openxmlformats.org/drawingml/2006/table">
            <a:tbl>
              <a:tblPr>
                <a:tableStyleId>{5C22544A-7EE6-4342-B048-85BDC9FD1C3A}</a:tableStyleId>
              </a:tblPr>
              <a:tblGrid>
                <a:gridCol w="1181100">
                  <a:extLst>
                    <a:ext uri="{9D8B030D-6E8A-4147-A177-3AD203B41FA5}">
                      <a16:colId xmlns:a16="http://schemas.microsoft.com/office/drawing/2014/main" xmlns="" val="2353529826"/>
                    </a:ext>
                  </a:extLst>
                </a:gridCol>
                <a:gridCol w="1181100">
                  <a:extLst>
                    <a:ext uri="{9D8B030D-6E8A-4147-A177-3AD203B41FA5}">
                      <a16:colId xmlns:a16="http://schemas.microsoft.com/office/drawing/2014/main" xmlns="" val="2021115779"/>
                    </a:ext>
                  </a:extLst>
                </a:gridCol>
              </a:tblGrid>
              <a:tr h="226060">
                <a:tc gridSpan="2">
                  <a:txBody>
                    <a:bodyPr/>
                    <a:lstStyle/>
                    <a:p>
                      <a:pPr algn="ctr" fontAlgn="b"/>
                      <a:r>
                        <a:rPr lang="en-US" sz="1000" b="1" u="none" strike="noStrike" dirty="0">
                          <a:solidFill>
                            <a:schemeClr val="bg1"/>
                          </a:solidFill>
                          <a:effectLst/>
                        </a:rPr>
                        <a:t>North America CPG ROI Benchmarks</a:t>
                      </a:r>
                      <a:endParaRPr lang="en-US" sz="1000" b="1" i="0" u="none" strike="noStrike" dirty="0">
                        <a:solidFill>
                          <a:schemeClr val="bg1"/>
                        </a:solidFill>
                        <a:effectLst/>
                        <a:latin typeface="Calibri" panose="020F0502020204030204" pitchFamily="34" charset="0"/>
                      </a:endParaRP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0000"/>
                    </a:solidFill>
                  </a:tcPr>
                </a:tc>
                <a:tc hMerge="1">
                  <a:txBody>
                    <a:bodyPr/>
                    <a:lstStyle/>
                    <a:p>
                      <a:endParaRPr lang="en-US"/>
                    </a:p>
                  </a:txBody>
                  <a:tcPr/>
                </a:tc>
                <a:extLst>
                  <a:ext uri="{0D108BD9-81ED-4DB2-BD59-A6C34878D82A}">
                    <a16:rowId xmlns:a16="http://schemas.microsoft.com/office/drawing/2014/main" xmlns="" val="33829032"/>
                  </a:ext>
                </a:extLst>
              </a:tr>
              <a:tr h="226060">
                <a:tc>
                  <a:txBody>
                    <a:bodyPr/>
                    <a:lstStyle/>
                    <a:p>
                      <a:pPr algn="ctr" fontAlgn="b"/>
                      <a:r>
                        <a:rPr lang="en-US" sz="1000" b="1" u="none" strike="noStrike" dirty="0">
                          <a:effectLst/>
                        </a:rPr>
                        <a:t>TV/OLV</a:t>
                      </a:r>
                      <a:endParaRPr lang="en-US" sz="1000" b="1" i="0" u="none" strike="noStrike" dirty="0">
                        <a:solidFill>
                          <a:srgbClr val="000000"/>
                        </a:solidFill>
                        <a:effectLst/>
                        <a:latin typeface="Calibri" panose="020F0502020204030204" pitchFamily="34" charset="0"/>
                      </a:endParaRP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0000">
                        <a:alpha val="20000"/>
                      </a:srgbClr>
                    </a:solidFill>
                  </a:tcPr>
                </a:tc>
                <a:tc>
                  <a:txBody>
                    <a:bodyPr/>
                    <a:lstStyle/>
                    <a:p>
                      <a:pPr algn="ctr" fontAlgn="b"/>
                      <a:r>
                        <a:rPr lang="en-US" sz="1000" b="1" u="none" strike="noStrike" dirty="0">
                          <a:effectLst/>
                        </a:rPr>
                        <a:t>$0.50 to $1.00</a:t>
                      </a:r>
                      <a:endParaRPr lang="en-US" sz="1000" b="1" i="0" u="none" strike="noStrike" dirty="0">
                        <a:solidFill>
                          <a:srgbClr val="000000"/>
                        </a:solidFill>
                        <a:effectLst/>
                        <a:latin typeface="Calibri" panose="020F0502020204030204" pitchFamily="34" charset="0"/>
                      </a:endParaRP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0000">
                        <a:alpha val="10196"/>
                      </a:srgbClr>
                    </a:solidFill>
                  </a:tcPr>
                </a:tc>
                <a:extLst>
                  <a:ext uri="{0D108BD9-81ED-4DB2-BD59-A6C34878D82A}">
                    <a16:rowId xmlns:a16="http://schemas.microsoft.com/office/drawing/2014/main" xmlns="" val="1151685615"/>
                  </a:ext>
                </a:extLst>
              </a:tr>
              <a:tr h="226060">
                <a:tc>
                  <a:txBody>
                    <a:bodyPr/>
                    <a:lstStyle/>
                    <a:p>
                      <a:pPr algn="ctr" fontAlgn="b"/>
                      <a:r>
                        <a:rPr lang="en-US" sz="1000" b="1" u="none" strike="noStrike" dirty="0">
                          <a:effectLst/>
                        </a:rPr>
                        <a:t>Social</a:t>
                      </a:r>
                      <a:endParaRPr lang="en-US" sz="1000" b="1" i="0" u="none" strike="noStrike" dirty="0">
                        <a:solidFill>
                          <a:srgbClr val="000000"/>
                        </a:solidFill>
                        <a:effectLst/>
                        <a:latin typeface="Calibri" panose="020F0502020204030204" pitchFamily="34" charset="0"/>
                      </a:endParaRP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0000">
                        <a:alpha val="20000"/>
                      </a:srgbClr>
                    </a:solidFill>
                  </a:tcPr>
                </a:tc>
                <a:tc>
                  <a:txBody>
                    <a:bodyPr/>
                    <a:lstStyle/>
                    <a:p>
                      <a:pPr algn="ctr" fontAlgn="b"/>
                      <a:r>
                        <a:rPr lang="en-US" sz="1000" b="1" u="none" strike="noStrike" dirty="0">
                          <a:effectLst/>
                        </a:rPr>
                        <a:t>$1.00 to $1.50</a:t>
                      </a:r>
                      <a:endParaRPr lang="en-US" sz="1000" b="1" i="0" u="none" strike="noStrike" dirty="0">
                        <a:solidFill>
                          <a:srgbClr val="000000"/>
                        </a:solidFill>
                        <a:effectLst/>
                        <a:latin typeface="Calibri" panose="020F0502020204030204" pitchFamily="34" charset="0"/>
                      </a:endParaRP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0000">
                        <a:alpha val="10196"/>
                      </a:srgbClr>
                    </a:solidFill>
                  </a:tcPr>
                </a:tc>
                <a:extLst>
                  <a:ext uri="{0D108BD9-81ED-4DB2-BD59-A6C34878D82A}">
                    <a16:rowId xmlns:a16="http://schemas.microsoft.com/office/drawing/2014/main" xmlns="" val="3593155213"/>
                  </a:ext>
                </a:extLst>
              </a:tr>
              <a:tr h="226060">
                <a:tc>
                  <a:txBody>
                    <a:bodyPr/>
                    <a:lstStyle/>
                    <a:p>
                      <a:pPr algn="ctr" fontAlgn="b"/>
                      <a:r>
                        <a:rPr lang="en-US" sz="1000" b="1" u="none" strike="noStrike" dirty="0">
                          <a:effectLst/>
                        </a:rPr>
                        <a:t>OOH</a:t>
                      </a:r>
                      <a:endParaRPr lang="en-US" sz="1000" b="1" i="0" u="none" strike="noStrike" dirty="0">
                        <a:solidFill>
                          <a:srgbClr val="000000"/>
                        </a:solidFill>
                        <a:effectLst/>
                        <a:latin typeface="Calibri" panose="020F0502020204030204" pitchFamily="34" charset="0"/>
                      </a:endParaRP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0000">
                        <a:alpha val="20000"/>
                      </a:srgbClr>
                    </a:solidFill>
                  </a:tcPr>
                </a:tc>
                <a:tc>
                  <a:txBody>
                    <a:bodyPr/>
                    <a:lstStyle/>
                    <a:p>
                      <a:pPr algn="ctr" fontAlgn="b"/>
                      <a:r>
                        <a:rPr lang="en-US" sz="1000" b="1" u="none" strike="noStrike" dirty="0">
                          <a:effectLst/>
                        </a:rPr>
                        <a:t>$0.20 to $0.75</a:t>
                      </a:r>
                      <a:endParaRPr lang="en-US" sz="1000" b="1" i="0" u="none" strike="noStrike" dirty="0">
                        <a:solidFill>
                          <a:srgbClr val="000000"/>
                        </a:solidFill>
                        <a:effectLst/>
                        <a:latin typeface="Calibri" panose="020F0502020204030204" pitchFamily="34" charset="0"/>
                      </a:endParaRP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0000">
                        <a:alpha val="10196"/>
                      </a:srgbClr>
                    </a:solidFill>
                  </a:tcPr>
                </a:tc>
                <a:extLst>
                  <a:ext uri="{0D108BD9-81ED-4DB2-BD59-A6C34878D82A}">
                    <a16:rowId xmlns:a16="http://schemas.microsoft.com/office/drawing/2014/main" xmlns="" val="1967384462"/>
                  </a:ext>
                </a:extLst>
              </a:tr>
              <a:tr h="226060">
                <a:tc>
                  <a:txBody>
                    <a:bodyPr/>
                    <a:lstStyle/>
                    <a:p>
                      <a:pPr algn="ctr" fontAlgn="b"/>
                      <a:r>
                        <a:rPr lang="en-US" sz="1000" b="1" i="0" u="none" strike="noStrike" dirty="0">
                          <a:solidFill>
                            <a:srgbClr val="000000"/>
                          </a:solidFill>
                          <a:effectLst/>
                          <a:latin typeface="Calibri" panose="020F0502020204030204" pitchFamily="34" charset="0"/>
                        </a:rPr>
                        <a:t>Trade</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0000">
                        <a:alpha val="20000"/>
                      </a:srgbClr>
                    </a:solidFill>
                  </a:tcPr>
                </a:tc>
                <a:tc>
                  <a:txBody>
                    <a:bodyPr/>
                    <a:lstStyle/>
                    <a:p>
                      <a:pPr algn="ctr" fontAlgn="b"/>
                      <a:r>
                        <a:rPr lang="en-US" sz="1000" b="1" i="0" u="none" strike="noStrike" dirty="0">
                          <a:solidFill>
                            <a:srgbClr val="000000"/>
                          </a:solidFill>
                          <a:effectLst/>
                          <a:latin typeface="Calibri" panose="020F0502020204030204" pitchFamily="34" charset="0"/>
                        </a:rPr>
                        <a:t>$0.60 to $1.25</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0000">
                        <a:alpha val="10196"/>
                      </a:srgbClr>
                    </a:solidFill>
                  </a:tcPr>
                </a:tc>
                <a:extLst>
                  <a:ext uri="{0D108BD9-81ED-4DB2-BD59-A6C34878D82A}">
                    <a16:rowId xmlns:a16="http://schemas.microsoft.com/office/drawing/2014/main" xmlns="" val="997304496"/>
                  </a:ext>
                </a:extLst>
              </a:tr>
            </a:tbl>
          </a:graphicData>
        </a:graphic>
      </p:graphicFrame>
    </p:spTree>
    <p:extLst>
      <p:ext uri="{BB962C8B-B14F-4D97-AF65-F5344CB8AC3E}">
        <p14:creationId xmlns:p14="http://schemas.microsoft.com/office/powerpoint/2010/main" val="3477582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367" y="246875"/>
            <a:ext cx="7301133" cy="455640"/>
          </a:xfrm>
        </p:spPr>
        <p:txBody>
          <a:bodyPr anchor="ctr"/>
          <a:lstStyle/>
          <a:p>
            <a:pPr>
              <a:lnSpc>
                <a:spcPct val="100000"/>
              </a:lnSpc>
            </a:pPr>
            <a:r>
              <a:rPr lang="en-US" sz="1700" dirty="0"/>
              <a:t>GSV/$ ROIs showed learnings in line with Profit ROI results. </a:t>
            </a:r>
            <a:endParaRPr lang="en-CA" sz="1700" dirty="0"/>
          </a:p>
        </p:txBody>
      </p:sp>
      <p:sp>
        <p:nvSpPr>
          <p:cNvPr id="5" name="Title 1">
            <a:extLst>
              <a:ext uri="{FF2B5EF4-FFF2-40B4-BE49-F238E27FC236}">
                <a16:creationId xmlns:a16="http://schemas.microsoft.com/office/drawing/2014/main" xmlns="" id="{96D6FA0F-7016-472E-9211-A106D6C20906}"/>
              </a:ext>
            </a:extLst>
          </p:cNvPr>
          <p:cNvSpPr txBox="1">
            <a:spLocks/>
          </p:cNvSpPr>
          <p:nvPr/>
        </p:nvSpPr>
        <p:spPr>
          <a:xfrm>
            <a:off x="304800" y="1000996"/>
            <a:ext cx="8343900" cy="455640"/>
          </a:xfrm>
          <a:prstGeom prst="rect">
            <a:avLst/>
          </a:prstGeom>
        </p:spPr>
        <p:txBody>
          <a:bodyPr vert="horz" lIns="0" tIns="0" rIns="0" bIns="0" rtlCol="0" anchor="ctr" anchorCtr="0">
            <a:noAutofit/>
          </a:bodyPr>
          <a:lstStyle>
            <a:lvl1pPr algn="l" defTabSz="913642" rtl="0" eaLnBrk="1" latinLnBrk="0" hangingPunct="1">
              <a:lnSpc>
                <a:spcPct val="90000"/>
              </a:lnSpc>
              <a:spcBef>
                <a:spcPct val="0"/>
              </a:spcBef>
              <a:buNone/>
              <a:defRPr sz="2000" b="1" kern="1200" cap="all" baseline="0">
                <a:solidFill>
                  <a:srgbClr val="DA0D44"/>
                </a:solidFill>
                <a:latin typeface="+mj-lt"/>
                <a:ea typeface="+mj-ea"/>
                <a:cs typeface="+mj-cs"/>
              </a:defRPr>
            </a:lvl1pPr>
          </a:lstStyle>
          <a:p>
            <a:pPr algn="ctr">
              <a:lnSpc>
                <a:spcPct val="100000"/>
              </a:lnSpc>
              <a:spcBef>
                <a:spcPts val="300"/>
              </a:spcBef>
            </a:pPr>
            <a:r>
              <a:rPr lang="en-US" sz="1400" cap="none" dirty="0">
                <a:solidFill>
                  <a:srgbClr val="FF0000"/>
                </a:solidFill>
              </a:rPr>
              <a:t>Incremental GSV/$</a:t>
            </a:r>
          </a:p>
        </p:txBody>
      </p:sp>
      <p:sp>
        <p:nvSpPr>
          <p:cNvPr id="3" name="Rectangle 2">
            <a:extLst>
              <a:ext uri="{FF2B5EF4-FFF2-40B4-BE49-F238E27FC236}">
                <a16:creationId xmlns:a16="http://schemas.microsoft.com/office/drawing/2014/main" xmlns="" id="{2DDADA9F-7017-49D8-8601-BBFE88D3EE02}"/>
              </a:ext>
            </a:extLst>
          </p:cNvPr>
          <p:cNvSpPr/>
          <p:nvPr/>
        </p:nvSpPr>
        <p:spPr>
          <a:xfrm>
            <a:off x="304800" y="1316142"/>
            <a:ext cx="8343900" cy="307777"/>
          </a:xfrm>
          <a:prstGeom prst="rect">
            <a:avLst/>
          </a:prstGeom>
        </p:spPr>
        <p:txBody>
          <a:bodyPr wrap="square">
            <a:spAutoFit/>
          </a:bodyPr>
          <a:lstStyle/>
          <a:p>
            <a:pPr algn="ctr" defTabSz="913642">
              <a:spcBef>
                <a:spcPts val="300"/>
              </a:spcBef>
            </a:pPr>
            <a:r>
              <a:rPr lang="en-US" sz="1400" dirty="0">
                <a:solidFill>
                  <a:srgbClr val="FF0000"/>
                </a:solidFill>
                <a:latin typeface="+mj-lt"/>
                <a:ea typeface="+mj-ea"/>
                <a:cs typeface="+mj-cs"/>
              </a:rPr>
              <a:t>(Incremental Volume From Activity x GSV) / Spend Behind Activity</a:t>
            </a:r>
          </a:p>
        </p:txBody>
      </p:sp>
      <p:pic>
        <p:nvPicPr>
          <p:cNvPr id="10" name="Picture 9">
            <a:extLst>
              <a:ext uri="{FF2B5EF4-FFF2-40B4-BE49-F238E27FC236}">
                <a16:creationId xmlns:a16="http://schemas.microsoft.com/office/drawing/2014/main" xmlns="" id="{D367304F-C73E-46F5-91C5-784DACA16B13}"/>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387198" y="5912029"/>
            <a:ext cx="523003" cy="670561"/>
          </a:xfrm>
          <a:prstGeom prst="rect">
            <a:avLst/>
          </a:prstGeom>
          <a:noFill/>
          <a:ln>
            <a:noFill/>
          </a:ln>
        </p:spPr>
      </p:pic>
      <p:graphicFrame>
        <p:nvGraphicFramePr>
          <p:cNvPr id="11" name="Chart 10">
            <a:extLst>
              <a:ext uri="{FF2B5EF4-FFF2-40B4-BE49-F238E27FC236}">
                <a16:creationId xmlns:a16="http://schemas.microsoft.com/office/drawing/2014/main" xmlns="" id="{8A818819-C78F-41A9-B11C-C6FAAC7AEF3A}"/>
              </a:ext>
            </a:extLst>
          </p:cNvPr>
          <p:cNvGraphicFramePr/>
          <p:nvPr>
            <p:extLst>
              <p:ext uri="{D42A27DB-BD31-4B8C-83A1-F6EECF244321}">
                <p14:modId xmlns:p14="http://schemas.microsoft.com/office/powerpoint/2010/main" val="967388252"/>
              </p:ext>
            </p:extLst>
          </p:nvPr>
        </p:nvGraphicFramePr>
        <p:xfrm>
          <a:off x="812800" y="972457"/>
          <a:ext cx="7835900" cy="340385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2" name="Table 11">
            <a:extLst>
              <a:ext uri="{FF2B5EF4-FFF2-40B4-BE49-F238E27FC236}">
                <a16:creationId xmlns:a16="http://schemas.microsoft.com/office/drawing/2014/main" xmlns="" id="{DE0340FB-51B9-4C3A-A86D-D2C4C47E44DF}"/>
              </a:ext>
            </a:extLst>
          </p:cNvPr>
          <p:cNvGraphicFramePr>
            <a:graphicFrameLocks noGrp="1"/>
          </p:cNvGraphicFramePr>
          <p:nvPr>
            <p:extLst>
              <p:ext uri="{D42A27DB-BD31-4B8C-83A1-F6EECF244321}">
                <p14:modId xmlns:p14="http://schemas.microsoft.com/office/powerpoint/2010/main" val="1405441535"/>
              </p:ext>
            </p:extLst>
          </p:nvPr>
        </p:nvGraphicFramePr>
        <p:xfrm>
          <a:off x="329769" y="4046893"/>
          <a:ext cx="8204629" cy="1343756"/>
        </p:xfrm>
        <a:graphic>
          <a:graphicData uri="http://schemas.openxmlformats.org/drawingml/2006/table">
            <a:tbl>
              <a:tblPr/>
              <a:tblGrid>
                <a:gridCol w="587271">
                  <a:extLst>
                    <a:ext uri="{9D8B030D-6E8A-4147-A177-3AD203B41FA5}">
                      <a16:colId xmlns:a16="http://schemas.microsoft.com/office/drawing/2014/main" xmlns="" val="20000"/>
                    </a:ext>
                  </a:extLst>
                </a:gridCol>
                <a:gridCol w="662046">
                  <a:extLst>
                    <a:ext uri="{9D8B030D-6E8A-4147-A177-3AD203B41FA5}">
                      <a16:colId xmlns:a16="http://schemas.microsoft.com/office/drawing/2014/main" xmlns="" val="20015"/>
                    </a:ext>
                  </a:extLst>
                </a:gridCol>
                <a:gridCol w="607108">
                  <a:extLst>
                    <a:ext uri="{9D8B030D-6E8A-4147-A177-3AD203B41FA5}">
                      <a16:colId xmlns:a16="http://schemas.microsoft.com/office/drawing/2014/main" xmlns="" val="20002"/>
                    </a:ext>
                  </a:extLst>
                </a:gridCol>
                <a:gridCol w="607108">
                  <a:extLst>
                    <a:ext uri="{9D8B030D-6E8A-4147-A177-3AD203B41FA5}">
                      <a16:colId xmlns:a16="http://schemas.microsoft.com/office/drawing/2014/main" xmlns="" val="20016"/>
                    </a:ext>
                  </a:extLst>
                </a:gridCol>
                <a:gridCol w="671015">
                  <a:extLst>
                    <a:ext uri="{9D8B030D-6E8A-4147-A177-3AD203B41FA5}">
                      <a16:colId xmlns:a16="http://schemas.microsoft.com/office/drawing/2014/main" xmlns="" val="20017"/>
                    </a:ext>
                  </a:extLst>
                </a:gridCol>
                <a:gridCol w="628411">
                  <a:extLst>
                    <a:ext uri="{9D8B030D-6E8A-4147-A177-3AD203B41FA5}">
                      <a16:colId xmlns:a16="http://schemas.microsoft.com/office/drawing/2014/main" xmlns="" val="20018"/>
                    </a:ext>
                  </a:extLst>
                </a:gridCol>
                <a:gridCol w="660364">
                  <a:extLst>
                    <a:ext uri="{9D8B030D-6E8A-4147-A177-3AD203B41FA5}">
                      <a16:colId xmlns:a16="http://schemas.microsoft.com/office/drawing/2014/main" xmlns="" val="20003"/>
                    </a:ext>
                  </a:extLst>
                </a:gridCol>
                <a:gridCol w="617759">
                  <a:extLst>
                    <a:ext uri="{9D8B030D-6E8A-4147-A177-3AD203B41FA5}">
                      <a16:colId xmlns:a16="http://schemas.microsoft.com/office/drawing/2014/main" xmlns="" val="20004"/>
                    </a:ext>
                  </a:extLst>
                </a:gridCol>
                <a:gridCol w="649712">
                  <a:extLst>
                    <a:ext uri="{9D8B030D-6E8A-4147-A177-3AD203B41FA5}">
                      <a16:colId xmlns:a16="http://schemas.microsoft.com/office/drawing/2014/main" xmlns="" val="20005"/>
                    </a:ext>
                  </a:extLst>
                </a:gridCol>
                <a:gridCol w="681666">
                  <a:extLst>
                    <a:ext uri="{9D8B030D-6E8A-4147-A177-3AD203B41FA5}">
                      <a16:colId xmlns:a16="http://schemas.microsoft.com/office/drawing/2014/main" xmlns="" val="20007"/>
                    </a:ext>
                  </a:extLst>
                </a:gridCol>
                <a:gridCol w="671015">
                  <a:extLst>
                    <a:ext uri="{9D8B030D-6E8A-4147-A177-3AD203B41FA5}">
                      <a16:colId xmlns:a16="http://schemas.microsoft.com/office/drawing/2014/main" xmlns="" val="20008"/>
                    </a:ext>
                  </a:extLst>
                </a:gridCol>
                <a:gridCol w="580577">
                  <a:extLst>
                    <a:ext uri="{9D8B030D-6E8A-4147-A177-3AD203B41FA5}">
                      <a16:colId xmlns:a16="http://schemas.microsoft.com/office/drawing/2014/main" xmlns="" val="20009"/>
                    </a:ext>
                  </a:extLst>
                </a:gridCol>
                <a:gridCol w="580577">
                  <a:extLst>
                    <a:ext uri="{9D8B030D-6E8A-4147-A177-3AD203B41FA5}">
                      <a16:colId xmlns:a16="http://schemas.microsoft.com/office/drawing/2014/main" xmlns="" val="20012"/>
                    </a:ext>
                  </a:extLst>
                </a:gridCol>
              </a:tblGrid>
              <a:tr h="581860">
                <a:tc>
                  <a:txBody>
                    <a:bodyPr/>
                    <a:lstStyle/>
                    <a:p>
                      <a:pPr algn="ctr" fontAlgn="b"/>
                      <a:endParaRPr lang="en-US" sz="1000" b="1" i="0" u="none" strike="noStrike" dirty="0">
                        <a:solidFill>
                          <a:schemeClr val="bg1"/>
                        </a:solidFill>
                        <a:effectLst/>
                        <a:latin typeface="+mj-lt"/>
                      </a:endParaRPr>
                    </a:p>
                  </a:txBody>
                  <a:tcPr marL="95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algn="ctr" defTabSz="913642" rtl="0" eaLnBrk="1" fontAlgn="b" latinLnBrk="0" hangingPunct="1"/>
                      <a:r>
                        <a:rPr lang="en-GB" sz="1000" b="1" i="0" u="none" strike="noStrike" kern="1200" dirty="0">
                          <a:solidFill>
                            <a:schemeClr val="bg1"/>
                          </a:solidFill>
                          <a:effectLst/>
                          <a:latin typeface="+mj-lt"/>
                          <a:ea typeface="+mn-ea"/>
                          <a:cs typeface="+mn-cs"/>
                        </a:rPr>
                        <a:t>Trade</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algn="ctr" defTabSz="913642" rtl="0" eaLnBrk="1" fontAlgn="b" latinLnBrk="0" hangingPunct="1"/>
                      <a:r>
                        <a:rPr lang="en-GB" sz="1000" b="1" i="0" u="none" strike="noStrike" kern="1200" dirty="0">
                          <a:solidFill>
                            <a:schemeClr val="bg1"/>
                          </a:solidFill>
                          <a:effectLst/>
                          <a:latin typeface="+mj-lt"/>
                          <a:ea typeface="+mn-ea"/>
                          <a:cs typeface="+mn-cs"/>
                        </a:rPr>
                        <a:t>Brand - Building</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algn="ctr" defTabSz="913642" rtl="0" eaLnBrk="1" fontAlgn="b" latinLnBrk="0" hangingPunct="1"/>
                      <a:r>
                        <a:rPr lang="en-GB" sz="1000" b="1" i="0" u="none" strike="noStrike" kern="1200" dirty="0">
                          <a:solidFill>
                            <a:schemeClr val="bg1"/>
                          </a:solidFill>
                          <a:effectLst/>
                          <a:latin typeface="+mj-lt"/>
                          <a:ea typeface="+mn-ea"/>
                          <a:cs typeface="+mn-cs"/>
                        </a:rPr>
                        <a:t>TV</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algn="ctr" defTabSz="913642" rtl="0" eaLnBrk="1" fontAlgn="b" latinLnBrk="0" hangingPunct="1"/>
                      <a:r>
                        <a:rPr lang="en-US" sz="1000" b="1" i="0" u="none" strike="noStrike" kern="1200" dirty="0">
                          <a:solidFill>
                            <a:schemeClr val="bg1"/>
                          </a:solidFill>
                          <a:effectLst/>
                          <a:latin typeface="+mj-lt"/>
                          <a:ea typeface="+mn-ea"/>
                          <a:cs typeface="+mn-cs"/>
                        </a:rPr>
                        <a:t>Digital Video</a:t>
                      </a:r>
                      <a:endParaRPr lang="en-GB" sz="1000" b="1" i="0" u="none" strike="noStrike" kern="1200" dirty="0">
                        <a:solidFill>
                          <a:schemeClr val="bg1"/>
                        </a:solidFill>
                        <a:effectLst/>
                        <a:latin typeface="+mj-lt"/>
                        <a:ea typeface="+mn-ea"/>
                        <a:cs typeface="+mn-cs"/>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algn="ctr" defTabSz="913642" rtl="0" eaLnBrk="1" fontAlgn="b" latinLnBrk="0" hangingPunct="1"/>
                      <a:r>
                        <a:rPr lang="en-US" sz="1000" b="1" i="0" u="none" strike="noStrike" kern="1200" dirty="0">
                          <a:solidFill>
                            <a:schemeClr val="bg1"/>
                          </a:solidFill>
                          <a:effectLst/>
                          <a:latin typeface="+mj-lt"/>
                          <a:ea typeface="+mn-ea"/>
                          <a:cs typeface="+mn-cs"/>
                        </a:rPr>
                        <a:t>Digital Display</a:t>
                      </a:r>
                      <a:endParaRPr lang="en-GB" sz="1000" b="1" i="0" u="none" strike="noStrike" kern="1200" dirty="0">
                        <a:solidFill>
                          <a:schemeClr val="bg1"/>
                        </a:solidFill>
                        <a:effectLst/>
                        <a:latin typeface="+mj-lt"/>
                        <a:ea typeface="+mn-ea"/>
                        <a:cs typeface="+mn-cs"/>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algn="ctr" defTabSz="913642" rtl="0" eaLnBrk="1" fontAlgn="b" latinLnBrk="0" hangingPunct="1"/>
                      <a:r>
                        <a:rPr lang="en-US" sz="1000" b="1" i="0" u="none" strike="noStrike" kern="1200" dirty="0">
                          <a:solidFill>
                            <a:schemeClr val="bg1"/>
                          </a:solidFill>
                          <a:effectLst/>
                          <a:latin typeface="+mj-lt"/>
                          <a:ea typeface="+mn-ea"/>
                          <a:cs typeface="+mn-cs"/>
                        </a:rPr>
                        <a:t>Corp</a:t>
                      </a:r>
                      <a:r>
                        <a:rPr lang="en-US" sz="1000" b="1" i="0" u="none" strike="noStrike" kern="1200" baseline="0" dirty="0">
                          <a:solidFill>
                            <a:schemeClr val="bg1"/>
                          </a:solidFill>
                          <a:effectLst/>
                          <a:latin typeface="+mj-lt"/>
                          <a:ea typeface="+mn-ea"/>
                          <a:cs typeface="+mn-cs"/>
                        </a:rPr>
                        <a:t> Promo</a:t>
                      </a:r>
                      <a:endParaRPr lang="en-GB" sz="1000" b="1" i="0" u="none" strike="noStrike" kern="1200" dirty="0">
                        <a:solidFill>
                          <a:schemeClr val="bg1"/>
                        </a:solidFill>
                        <a:effectLst/>
                        <a:latin typeface="+mj-lt"/>
                        <a:ea typeface="+mn-ea"/>
                        <a:cs typeface="+mn-cs"/>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algn="ctr" defTabSz="913642" rtl="0" eaLnBrk="1" fontAlgn="b" latinLnBrk="0" hangingPunct="1"/>
                      <a:r>
                        <a:rPr lang="en-US" sz="1000" b="1" i="0" u="none" strike="noStrike" kern="1200" dirty="0">
                          <a:solidFill>
                            <a:schemeClr val="bg1"/>
                          </a:solidFill>
                          <a:effectLst/>
                          <a:latin typeface="+mj-lt"/>
                          <a:ea typeface="+mn-ea"/>
                          <a:cs typeface="+mn-cs"/>
                        </a:rPr>
                        <a:t>Social</a:t>
                      </a:r>
                      <a:endParaRPr lang="en-GB" sz="1000" b="1" i="0" u="none" strike="noStrike" kern="1200" dirty="0">
                        <a:solidFill>
                          <a:schemeClr val="bg1"/>
                        </a:solidFill>
                        <a:effectLst/>
                        <a:latin typeface="+mj-lt"/>
                        <a:ea typeface="+mn-ea"/>
                        <a:cs typeface="+mn-cs"/>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algn="ctr" defTabSz="913642" rtl="0" eaLnBrk="1" fontAlgn="b" latinLnBrk="0" hangingPunct="1"/>
                      <a:r>
                        <a:rPr lang="en-US" sz="1000" b="1" i="0" u="none" strike="noStrike" kern="1200" dirty="0">
                          <a:solidFill>
                            <a:schemeClr val="bg1"/>
                          </a:solidFill>
                          <a:effectLst/>
                          <a:latin typeface="+mj-lt"/>
                          <a:ea typeface="+mn-ea"/>
                          <a:cs typeface="+mn-cs"/>
                        </a:rPr>
                        <a:t>Search</a:t>
                      </a:r>
                      <a:endParaRPr lang="en-GB" sz="1000" b="1" i="0" u="none" strike="noStrike" kern="1200" dirty="0">
                        <a:solidFill>
                          <a:schemeClr val="bg1"/>
                        </a:solidFill>
                        <a:effectLst/>
                        <a:latin typeface="+mj-lt"/>
                        <a:ea typeface="+mn-ea"/>
                        <a:cs typeface="+mn-cs"/>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algn="ctr" defTabSz="913642" rtl="0" eaLnBrk="1" fontAlgn="b" latinLnBrk="0" hangingPunct="1"/>
                      <a:r>
                        <a:rPr lang="en-US" sz="1000" b="1" i="0" u="none" strike="noStrike" kern="1200" dirty="0">
                          <a:solidFill>
                            <a:schemeClr val="bg1"/>
                          </a:solidFill>
                          <a:effectLst/>
                          <a:latin typeface="+mj-lt"/>
                          <a:ea typeface="+mn-ea"/>
                          <a:cs typeface="+mn-cs"/>
                        </a:rPr>
                        <a:t>Coupon</a:t>
                      </a:r>
                      <a:endParaRPr lang="en-GB" sz="1000" b="1" i="0" u="none" strike="noStrike" kern="1200" dirty="0">
                        <a:solidFill>
                          <a:schemeClr val="bg1"/>
                        </a:solidFill>
                        <a:effectLst/>
                        <a:latin typeface="+mj-lt"/>
                        <a:ea typeface="+mn-ea"/>
                        <a:cs typeface="+mn-cs"/>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algn="ctr" defTabSz="913642" rtl="0" eaLnBrk="1" fontAlgn="b" latinLnBrk="0" hangingPunct="1"/>
                      <a:r>
                        <a:rPr lang="en-US" sz="1000" b="1" i="0" u="none" strike="noStrike" kern="1200" dirty="0">
                          <a:solidFill>
                            <a:schemeClr val="bg1"/>
                          </a:solidFill>
                          <a:effectLst/>
                          <a:latin typeface="+mj-lt"/>
                          <a:ea typeface="+mn-ea"/>
                          <a:cs typeface="+mn-cs"/>
                        </a:rPr>
                        <a:t>PR</a:t>
                      </a:r>
                    </a:p>
                    <a:p>
                      <a:pPr marL="0" algn="ctr" defTabSz="913642" rtl="0" eaLnBrk="1" fontAlgn="b" latinLnBrk="0" hangingPunct="1"/>
                      <a:r>
                        <a:rPr lang="en-US" sz="1000" b="1" i="0" u="none" strike="noStrike" kern="1200" dirty="0">
                          <a:solidFill>
                            <a:schemeClr val="bg1"/>
                          </a:solidFill>
                          <a:effectLst/>
                          <a:latin typeface="+mj-lt"/>
                          <a:ea typeface="+mn-ea"/>
                          <a:cs typeface="+mn-cs"/>
                        </a:rPr>
                        <a:t> </a:t>
                      </a:r>
                      <a:r>
                        <a:rPr lang="en-US" sz="900" b="1" i="0" u="none" strike="noStrike" kern="1200" dirty="0">
                          <a:solidFill>
                            <a:schemeClr val="bg1"/>
                          </a:solidFill>
                          <a:effectLst/>
                          <a:latin typeface="+mj-lt"/>
                          <a:ea typeface="+mn-ea"/>
                          <a:cs typeface="+mn-cs"/>
                        </a:rPr>
                        <a:t>[Playoff Beard]</a:t>
                      </a:r>
                      <a:endParaRPr lang="en-GB" sz="900" b="1" i="0" u="none" strike="noStrike" kern="1200" dirty="0">
                        <a:solidFill>
                          <a:schemeClr val="bg1"/>
                        </a:solidFill>
                        <a:effectLst/>
                        <a:latin typeface="+mj-lt"/>
                        <a:ea typeface="+mn-ea"/>
                        <a:cs typeface="+mn-cs"/>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marR="0" indent="0" algn="ctr" defTabSz="913642" rtl="0" eaLnBrk="1" fontAlgn="b" latinLnBrk="0" hangingPunct="1">
                        <a:lnSpc>
                          <a:spcPct val="100000"/>
                        </a:lnSpc>
                        <a:spcBef>
                          <a:spcPts val="0"/>
                        </a:spcBef>
                        <a:spcAft>
                          <a:spcPts val="0"/>
                        </a:spcAft>
                        <a:buClrTx/>
                        <a:buSzTx/>
                        <a:buFontTx/>
                        <a:buNone/>
                        <a:tabLst/>
                        <a:defRPr/>
                      </a:pPr>
                      <a:r>
                        <a:rPr lang="en-US" sz="1000" b="1" i="0" u="none" strike="noStrike" kern="1200" dirty="0">
                          <a:solidFill>
                            <a:schemeClr val="bg1"/>
                          </a:solidFill>
                          <a:effectLst/>
                          <a:latin typeface="+mj-lt"/>
                          <a:ea typeface="+mn-ea"/>
                          <a:cs typeface="+mn-cs"/>
                        </a:rPr>
                        <a:t>POS</a:t>
                      </a:r>
                    </a:p>
                    <a:p>
                      <a:pPr marL="0" marR="0" indent="0" algn="ctr" defTabSz="913642" rtl="0" eaLnBrk="1" fontAlgn="b" latinLnBrk="0" hangingPunct="1">
                        <a:lnSpc>
                          <a:spcPct val="100000"/>
                        </a:lnSpc>
                        <a:spcBef>
                          <a:spcPts val="0"/>
                        </a:spcBef>
                        <a:spcAft>
                          <a:spcPts val="0"/>
                        </a:spcAft>
                        <a:buClrTx/>
                        <a:buSzTx/>
                        <a:buFontTx/>
                        <a:buNone/>
                        <a:tabLst/>
                        <a:defRPr/>
                      </a:pPr>
                      <a:r>
                        <a:rPr lang="en-US" sz="900" b="1" i="0" u="none" strike="noStrike" kern="1200" dirty="0">
                          <a:solidFill>
                            <a:schemeClr val="bg1"/>
                          </a:solidFill>
                          <a:effectLst/>
                          <a:latin typeface="+mj-lt"/>
                          <a:ea typeface="+mn-ea"/>
                          <a:cs typeface="+mn-cs"/>
                        </a:rPr>
                        <a:t>[NHL]</a:t>
                      </a:r>
                      <a:endParaRPr lang="en-GB" sz="900" b="1" i="0" u="none" strike="noStrike" kern="1200" dirty="0">
                        <a:solidFill>
                          <a:schemeClr val="bg1"/>
                        </a:solidFill>
                        <a:effectLst/>
                        <a:latin typeface="+mj-lt"/>
                        <a:ea typeface="+mn-ea"/>
                        <a:cs typeface="+mn-cs"/>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marR="0" indent="0" algn="ctr" defTabSz="913642" rtl="0" eaLnBrk="1" fontAlgn="b" latinLnBrk="0" hangingPunct="1">
                        <a:lnSpc>
                          <a:spcPct val="100000"/>
                        </a:lnSpc>
                        <a:spcBef>
                          <a:spcPts val="0"/>
                        </a:spcBef>
                        <a:spcAft>
                          <a:spcPts val="0"/>
                        </a:spcAft>
                        <a:buClrTx/>
                        <a:buSzTx/>
                        <a:buFontTx/>
                        <a:buNone/>
                        <a:tabLst/>
                        <a:defRPr/>
                      </a:pPr>
                      <a:r>
                        <a:rPr lang="en-US" sz="900" b="1" i="0" u="none" strike="noStrike" kern="1200" dirty="0">
                          <a:solidFill>
                            <a:schemeClr val="bg1"/>
                          </a:solidFill>
                          <a:effectLst/>
                          <a:latin typeface="+mj-lt"/>
                          <a:ea typeface="+mn-ea"/>
                          <a:cs typeface="+mn-cs"/>
                        </a:rPr>
                        <a:t>NHL</a:t>
                      </a:r>
                      <a:endParaRPr lang="en-GB" sz="900" b="1" i="0" u="none" strike="noStrike" kern="1200" dirty="0">
                        <a:solidFill>
                          <a:schemeClr val="bg1"/>
                        </a:solidFill>
                        <a:effectLst/>
                        <a:latin typeface="+mj-lt"/>
                        <a:ea typeface="+mn-ea"/>
                        <a:cs typeface="+mn-cs"/>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xmlns="" val="10000"/>
                  </a:ext>
                </a:extLst>
              </a:tr>
              <a:tr h="368704">
                <a:tc>
                  <a:txBody>
                    <a:bodyPr/>
                    <a:lstStyle/>
                    <a:p>
                      <a:pPr algn="ctr" fontAlgn="b"/>
                      <a:r>
                        <a:rPr lang="en-US" sz="1000" b="1" i="0" u="none" strike="noStrike" dirty="0">
                          <a:solidFill>
                            <a:srgbClr val="000000"/>
                          </a:solidFill>
                          <a:effectLst/>
                          <a:latin typeface="+mj-lt"/>
                        </a:rPr>
                        <a:t>2017 ($)</a:t>
                      </a:r>
                    </a:p>
                  </a:txBody>
                  <a:tcPr marL="95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rtl="0" fontAlgn="b"/>
                      <a:r>
                        <a:rPr lang="en-GB" sz="1000" b="0" i="0" u="none" strike="noStrike" dirty="0">
                          <a:solidFill>
                            <a:srgbClr val="000000"/>
                          </a:solidFill>
                          <a:effectLst/>
                          <a:latin typeface="+mn-lt"/>
                        </a:rPr>
                        <a:t>10,904,465</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dirty="0">
                          <a:solidFill>
                            <a:srgbClr val="000000"/>
                          </a:solidFill>
                          <a:effectLst/>
                          <a:latin typeface="+mn-lt"/>
                        </a:rPr>
                        <a:t>3,667,855</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dirty="0">
                          <a:solidFill>
                            <a:srgbClr val="000000"/>
                          </a:solidFill>
                          <a:effectLst/>
                          <a:latin typeface="+mn-lt"/>
                        </a:rPr>
                        <a:t>1,340,408</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dirty="0">
                          <a:solidFill>
                            <a:srgbClr val="000000"/>
                          </a:solidFill>
                          <a:effectLst/>
                          <a:latin typeface="+mn-lt"/>
                        </a:rPr>
                        <a:t>1,308,176</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dirty="0">
                          <a:solidFill>
                            <a:srgbClr val="000000"/>
                          </a:solidFill>
                          <a:effectLst/>
                          <a:latin typeface="+mn-lt"/>
                        </a:rPr>
                        <a:t>558,768</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dirty="0">
                          <a:solidFill>
                            <a:srgbClr val="000000"/>
                          </a:solidFill>
                          <a:effectLst/>
                          <a:latin typeface="+mn-lt"/>
                        </a:rPr>
                        <a:t>319,729</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dirty="0">
                          <a:solidFill>
                            <a:srgbClr val="000000"/>
                          </a:solidFill>
                          <a:effectLst/>
                          <a:latin typeface="+mn-lt"/>
                        </a:rPr>
                        <a:t>80,000</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dirty="0">
                          <a:solidFill>
                            <a:srgbClr val="000000"/>
                          </a:solidFill>
                          <a:effectLst/>
                          <a:latin typeface="+mn-lt"/>
                        </a:rPr>
                        <a:t>37,018</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dirty="0">
                          <a:solidFill>
                            <a:srgbClr val="000000"/>
                          </a:solidFill>
                          <a:effectLst/>
                          <a:latin typeface="+mn-lt"/>
                        </a:rPr>
                        <a:t>23,757</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US" sz="1000" b="0" i="0" u="none" strike="noStrike" dirty="0">
                          <a:solidFill>
                            <a:srgbClr val="000000"/>
                          </a:solidFill>
                          <a:effectLst/>
                          <a:latin typeface="+mn-lt"/>
                        </a:rPr>
                        <a:t>-</a:t>
                      </a:r>
                      <a:endParaRPr lang="en-GB" sz="1000" b="0" i="0" u="none" strike="noStrike" dirty="0">
                        <a:solidFill>
                          <a:srgbClr val="000000"/>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algn="ctr" defTabSz="913642" rtl="0" eaLnBrk="1" fontAlgn="b" latinLnBrk="0" hangingPunct="1"/>
                      <a:r>
                        <a:rPr lang="en-US" sz="1000" b="0" i="0" u="none" strike="noStrike" kern="1200" dirty="0">
                          <a:solidFill>
                            <a:srgbClr val="000000"/>
                          </a:solidFill>
                          <a:effectLst/>
                          <a:latin typeface="+mn-lt"/>
                          <a:ea typeface="+mn-ea"/>
                          <a:cs typeface="+mn-cs"/>
                        </a:rPr>
                        <a:t>-</a:t>
                      </a:r>
                      <a:endParaRPr lang="en-GB" sz="1000" b="0" i="0" u="none" strike="noStrike" kern="1200" dirty="0">
                        <a:solidFill>
                          <a:srgbClr val="000000"/>
                        </a:solidFill>
                        <a:effectLst/>
                        <a:latin typeface="+mn-lt"/>
                        <a:ea typeface="+mn-ea"/>
                        <a:cs typeface="+mn-cs"/>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dirty="0">
                          <a:solidFill>
                            <a:srgbClr val="000000"/>
                          </a:solidFill>
                          <a:effectLst/>
                          <a:latin typeface="+mn-lt"/>
                        </a:rPr>
                        <a:t>3,667,855</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xmlns="" val="10001"/>
                  </a:ext>
                </a:extLst>
              </a:tr>
              <a:tr h="393192">
                <a:tc>
                  <a:txBody>
                    <a:bodyPr/>
                    <a:lstStyle/>
                    <a:p>
                      <a:pPr algn="ctr" fontAlgn="b"/>
                      <a:r>
                        <a:rPr lang="en-US" sz="1000" b="1" i="0" u="none" strike="noStrike" dirty="0">
                          <a:solidFill>
                            <a:srgbClr val="000000"/>
                          </a:solidFill>
                          <a:effectLst/>
                          <a:latin typeface="+mj-lt"/>
                        </a:rPr>
                        <a:t>2018 ($)</a:t>
                      </a:r>
                    </a:p>
                  </a:txBody>
                  <a:tcPr marL="95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rtl="0" fontAlgn="b"/>
                      <a:r>
                        <a:rPr lang="en-GB" sz="1000" b="0" i="0" u="none" strike="noStrike" dirty="0">
                          <a:solidFill>
                            <a:srgbClr val="000000"/>
                          </a:solidFill>
                          <a:effectLst/>
                          <a:latin typeface="+mn-lt"/>
                        </a:rPr>
                        <a:t>11,659,537</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dirty="0">
                          <a:solidFill>
                            <a:srgbClr val="000000"/>
                          </a:solidFill>
                          <a:effectLst/>
                          <a:latin typeface="+mn-lt"/>
                        </a:rPr>
                        <a:t>2,587,309</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dirty="0">
                          <a:solidFill>
                            <a:srgbClr val="000000"/>
                          </a:solidFill>
                          <a:effectLst/>
                          <a:latin typeface="+mn-lt"/>
                        </a:rPr>
                        <a:t>1,485,811</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dirty="0">
                          <a:solidFill>
                            <a:srgbClr val="000000"/>
                          </a:solidFill>
                          <a:effectLst/>
                          <a:latin typeface="+mn-lt"/>
                        </a:rPr>
                        <a:t>316,835</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dirty="0">
                          <a:solidFill>
                            <a:srgbClr val="000000"/>
                          </a:solidFill>
                          <a:effectLst/>
                          <a:latin typeface="+mn-lt"/>
                        </a:rPr>
                        <a:t>344,503</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dirty="0">
                          <a:solidFill>
                            <a:srgbClr val="000000"/>
                          </a:solidFill>
                          <a:effectLst/>
                          <a:latin typeface="+mn-lt"/>
                        </a:rPr>
                        <a:t>198,456</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dirty="0">
                          <a:solidFill>
                            <a:srgbClr val="000000"/>
                          </a:solidFill>
                          <a:effectLst/>
                          <a:latin typeface="+mn-lt"/>
                        </a:rPr>
                        <a:t>78,858</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dirty="0">
                          <a:solidFill>
                            <a:srgbClr val="000000"/>
                          </a:solidFill>
                          <a:effectLst/>
                          <a:latin typeface="+mn-lt"/>
                        </a:rPr>
                        <a:t>38,191</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dirty="0">
                          <a:solidFill>
                            <a:srgbClr val="000000"/>
                          </a:solidFill>
                          <a:effectLst/>
                          <a:latin typeface="+mn-lt"/>
                        </a:rPr>
                        <a:t>15,214</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indent="0" algn="ctr" defTabSz="913642" rtl="0" eaLnBrk="1" fontAlgn="b" latinLnBrk="0" hangingPunct="1">
                        <a:lnSpc>
                          <a:spcPct val="100000"/>
                        </a:lnSpc>
                        <a:spcBef>
                          <a:spcPts val="0"/>
                        </a:spcBef>
                        <a:spcAft>
                          <a:spcPts val="0"/>
                        </a:spcAft>
                        <a:buClrTx/>
                        <a:buSzTx/>
                        <a:buFontTx/>
                        <a:buNone/>
                        <a:tabLst/>
                        <a:defRPr/>
                      </a:pPr>
                      <a:r>
                        <a:rPr lang="en-GB" sz="1000" b="0" i="0" u="none" strike="noStrike" dirty="0">
                          <a:solidFill>
                            <a:srgbClr val="000000"/>
                          </a:solidFill>
                          <a:effectLst/>
                          <a:latin typeface="+mn-lt"/>
                        </a:rPr>
                        <a:t>65,000</a:t>
                      </a:r>
                      <a:endParaRPr lang="en-GB" sz="1000" b="0" i="0" u="none" strike="noStrike" kern="1200" dirty="0">
                        <a:solidFill>
                          <a:srgbClr val="000000"/>
                        </a:solidFill>
                        <a:effectLst/>
                        <a:latin typeface="+mn-lt"/>
                        <a:ea typeface="+mn-ea"/>
                        <a:cs typeface="+mn-cs"/>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dirty="0">
                          <a:solidFill>
                            <a:srgbClr val="000000"/>
                          </a:solidFill>
                          <a:effectLst/>
                          <a:latin typeface="+mn-lt"/>
                        </a:rPr>
                        <a:t>44,442</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dirty="0">
                          <a:solidFill>
                            <a:srgbClr val="000000"/>
                          </a:solidFill>
                          <a:effectLst/>
                          <a:latin typeface="+mn-lt"/>
                        </a:rPr>
                        <a:t>2,987,309</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xmlns="" val="10002"/>
                  </a:ext>
                </a:extLst>
              </a:tr>
            </a:tbl>
          </a:graphicData>
        </a:graphic>
      </p:graphicFrame>
      <p:sp>
        <p:nvSpPr>
          <p:cNvPr id="15" name="TextBox 14">
            <a:extLst>
              <a:ext uri="{FF2B5EF4-FFF2-40B4-BE49-F238E27FC236}">
                <a16:creationId xmlns:a16="http://schemas.microsoft.com/office/drawing/2014/main" xmlns="" id="{1378A7EA-FE65-4B7D-A12C-C91251621A2F}"/>
              </a:ext>
            </a:extLst>
          </p:cNvPr>
          <p:cNvSpPr txBox="1"/>
          <p:nvPr/>
        </p:nvSpPr>
        <p:spPr>
          <a:xfrm>
            <a:off x="329367" y="5817627"/>
            <a:ext cx="8343900" cy="230832"/>
          </a:xfrm>
          <a:prstGeom prst="rect">
            <a:avLst/>
          </a:prstGeom>
          <a:noFill/>
        </p:spPr>
        <p:txBody>
          <a:bodyPr wrap="square" rtlCol="0">
            <a:spAutoFit/>
          </a:bodyPr>
          <a:lstStyle/>
          <a:p>
            <a:r>
              <a:rPr lang="en-US" sz="900" dirty="0"/>
              <a:t>Brand-Building includes all spend minus Trade</a:t>
            </a:r>
          </a:p>
        </p:txBody>
      </p:sp>
      <p:sp>
        <p:nvSpPr>
          <p:cNvPr id="16" name="TextBox 15">
            <a:extLst>
              <a:ext uri="{FF2B5EF4-FFF2-40B4-BE49-F238E27FC236}">
                <a16:creationId xmlns:a16="http://schemas.microsoft.com/office/drawing/2014/main" xmlns="" id="{BD0E319B-8B1F-4D0E-AC2D-7AC69A32EA36}"/>
              </a:ext>
            </a:extLst>
          </p:cNvPr>
          <p:cNvSpPr txBox="1"/>
          <p:nvPr/>
        </p:nvSpPr>
        <p:spPr>
          <a:xfrm>
            <a:off x="329367" y="5429186"/>
            <a:ext cx="6209731" cy="369332"/>
          </a:xfrm>
          <a:prstGeom prst="rect">
            <a:avLst/>
          </a:prstGeom>
          <a:noFill/>
        </p:spPr>
        <p:txBody>
          <a:bodyPr wrap="square" rtlCol="0">
            <a:spAutoFit/>
          </a:bodyPr>
          <a:lstStyle/>
          <a:p>
            <a:r>
              <a:rPr lang="en-US" sz="900" dirty="0"/>
              <a:t>Note: </a:t>
            </a:r>
          </a:p>
          <a:p>
            <a:r>
              <a:rPr lang="en-US" sz="900" dirty="0"/>
              <a:t>GSV 2017, 2018 = 8.73 $/kg, 8.71 $/kg</a:t>
            </a:r>
          </a:p>
        </p:txBody>
      </p:sp>
      <p:sp>
        <p:nvSpPr>
          <p:cNvPr id="13" name="TextBox 12">
            <a:extLst>
              <a:ext uri="{FF2B5EF4-FFF2-40B4-BE49-F238E27FC236}">
                <a16:creationId xmlns:a16="http://schemas.microsoft.com/office/drawing/2014/main" xmlns="" id="{D5DC2507-E1BE-46B1-B329-C7C9EEF30317}"/>
              </a:ext>
            </a:extLst>
          </p:cNvPr>
          <p:cNvSpPr txBox="1"/>
          <p:nvPr/>
        </p:nvSpPr>
        <p:spPr>
          <a:xfrm>
            <a:off x="4572000" y="3801979"/>
            <a:ext cx="612668" cy="276999"/>
          </a:xfrm>
          <a:prstGeom prst="rect">
            <a:avLst/>
          </a:prstGeom>
          <a:noFill/>
        </p:spPr>
        <p:txBody>
          <a:bodyPr wrap="none" rtlCol="0">
            <a:spAutoFit/>
          </a:bodyPr>
          <a:lstStyle/>
          <a:p>
            <a:r>
              <a:rPr lang="en-US" sz="1200" b="1" dirty="0">
                <a:solidFill>
                  <a:srgbClr val="FF0000"/>
                </a:solidFill>
              </a:rPr>
              <a:t>SPEND</a:t>
            </a:r>
          </a:p>
        </p:txBody>
      </p:sp>
      <p:sp>
        <p:nvSpPr>
          <p:cNvPr id="14" name="TextBox 13"/>
          <p:cNvSpPr txBox="1"/>
          <p:nvPr/>
        </p:nvSpPr>
        <p:spPr>
          <a:xfrm>
            <a:off x="7943348" y="2503672"/>
            <a:ext cx="603525" cy="2894229"/>
          </a:xfrm>
          <a:prstGeom prst="rect">
            <a:avLst/>
          </a:prstGeom>
          <a:noFill/>
          <a:ln w="28575">
            <a:solidFill>
              <a:schemeClr val="tx1"/>
            </a:solidFill>
          </a:ln>
        </p:spPr>
        <p:txBody>
          <a:bodyPr wrap="square" rtlCol="0">
            <a:spAutoFit/>
          </a:bodyPr>
          <a:lstStyle/>
          <a:p>
            <a:endParaRPr lang="en-GB" dirty="0"/>
          </a:p>
        </p:txBody>
      </p:sp>
    </p:spTree>
    <p:extLst>
      <p:ext uri="{BB962C8B-B14F-4D97-AF65-F5344CB8AC3E}">
        <p14:creationId xmlns:p14="http://schemas.microsoft.com/office/powerpoint/2010/main" val="4213559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367" y="246875"/>
            <a:ext cx="7301133" cy="455640"/>
          </a:xfrm>
        </p:spPr>
        <p:txBody>
          <a:bodyPr anchor="ctr"/>
          <a:lstStyle/>
          <a:p>
            <a:pPr>
              <a:lnSpc>
                <a:spcPct val="100000"/>
              </a:lnSpc>
            </a:pPr>
            <a:r>
              <a:rPr lang="en-GB" sz="1700" dirty="0"/>
              <a:t>2018 reflected a strategic shift to focus on the adult target, which was more expensive, allowed supporting one execution and resulted in significant reduction in GRPs. </a:t>
            </a:r>
            <a:endParaRPr lang="en-CA" sz="1700" dirty="0"/>
          </a:p>
        </p:txBody>
      </p:sp>
      <p:sp>
        <p:nvSpPr>
          <p:cNvPr id="5" name="Title 1">
            <a:extLst>
              <a:ext uri="{FF2B5EF4-FFF2-40B4-BE49-F238E27FC236}">
                <a16:creationId xmlns:a16="http://schemas.microsoft.com/office/drawing/2014/main" xmlns="" id="{96D6FA0F-7016-472E-9211-A106D6C20906}"/>
              </a:ext>
            </a:extLst>
          </p:cNvPr>
          <p:cNvSpPr txBox="1">
            <a:spLocks/>
          </p:cNvSpPr>
          <p:nvPr/>
        </p:nvSpPr>
        <p:spPr>
          <a:xfrm>
            <a:off x="304799" y="1042556"/>
            <a:ext cx="8343900" cy="455640"/>
          </a:xfrm>
          <a:prstGeom prst="rect">
            <a:avLst/>
          </a:prstGeom>
        </p:spPr>
        <p:txBody>
          <a:bodyPr vert="horz" lIns="0" tIns="0" rIns="0" bIns="0" rtlCol="0" anchor="ctr" anchorCtr="0">
            <a:noAutofit/>
          </a:bodyPr>
          <a:lstStyle>
            <a:lvl1pPr algn="l" defTabSz="913642" rtl="0" eaLnBrk="1" latinLnBrk="0" hangingPunct="1">
              <a:lnSpc>
                <a:spcPct val="90000"/>
              </a:lnSpc>
              <a:spcBef>
                <a:spcPct val="0"/>
              </a:spcBef>
              <a:buNone/>
              <a:defRPr sz="2000" b="1" kern="1200" cap="all" baseline="0">
                <a:solidFill>
                  <a:srgbClr val="DA0D44"/>
                </a:solidFill>
                <a:latin typeface="+mj-lt"/>
                <a:ea typeface="+mj-ea"/>
                <a:cs typeface="+mj-cs"/>
              </a:defRPr>
            </a:lvl1pPr>
          </a:lstStyle>
          <a:p>
            <a:pPr algn="ctr">
              <a:lnSpc>
                <a:spcPct val="100000"/>
              </a:lnSpc>
              <a:spcBef>
                <a:spcPts val="300"/>
              </a:spcBef>
            </a:pPr>
            <a:r>
              <a:rPr lang="en-US" sz="1600" cap="none" dirty="0">
                <a:solidFill>
                  <a:srgbClr val="FF0000"/>
                </a:solidFill>
              </a:rPr>
              <a:t>TV Summary 2017-2018</a:t>
            </a:r>
          </a:p>
        </p:txBody>
      </p:sp>
      <p:sp>
        <p:nvSpPr>
          <p:cNvPr id="29" name="TextBox 28">
            <a:extLst>
              <a:ext uri="{FF2B5EF4-FFF2-40B4-BE49-F238E27FC236}">
                <a16:creationId xmlns:a16="http://schemas.microsoft.com/office/drawing/2014/main" xmlns="" id="{C5698967-8443-43CD-A7E0-13E6702A0759}"/>
              </a:ext>
            </a:extLst>
          </p:cNvPr>
          <p:cNvSpPr txBox="1"/>
          <p:nvPr/>
        </p:nvSpPr>
        <p:spPr>
          <a:xfrm>
            <a:off x="480407" y="980803"/>
            <a:ext cx="332142" cy="230832"/>
          </a:xfrm>
          <a:prstGeom prst="rect">
            <a:avLst/>
          </a:prstGeom>
          <a:noFill/>
        </p:spPr>
        <p:txBody>
          <a:bodyPr wrap="none" rtlCol="0">
            <a:spAutoFit/>
          </a:bodyPr>
          <a:lstStyle/>
          <a:p>
            <a:r>
              <a:rPr lang="en-US" sz="900" b="1" dirty="0">
                <a:solidFill>
                  <a:srgbClr val="FF0000"/>
                </a:solidFill>
              </a:rPr>
              <a:t>TV</a:t>
            </a:r>
          </a:p>
        </p:txBody>
      </p:sp>
      <p:pic>
        <p:nvPicPr>
          <p:cNvPr id="30" name="Picture 29">
            <a:extLst>
              <a:ext uri="{FF2B5EF4-FFF2-40B4-BE49-F238E27FC236}">
                <a16:creationId xmlns:a16="http://schemas.microsoft.com/office/drawing/2014/main" xmlns="" id="{DCEA8E7B-5A3B-40E8-BA72-D41429ECD3F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0364" y="877656"/>
            <a:ext cx="350043" cy="350043"/>
          </a:xfrm>
          <a:prstGeom prst="rect">
            <a:avLst/>
          </a:prstGeom>
        </p:spPr>
      </p:pic>
      <p:sp>
        <p:nvSpPr>
          <p:cNvPr id="32" name="Rectangle 31">
            <a:extLst>
              <a:ext uri="{FF2B5EF4-FFF2-40B4-BE49-F238E27FC236}">
                <a16:creationId xmlns:a16="http://schemas.microsoft.com/office/drawing/2014/main" xmlns="" id="{6C3C9B77-1FC6-47B3-84D0-4ED695698054}"/>
              </a:ext>
            </a:extLst>
          </p:cNvPr>
          <p:cNvSpPr/>
          <p:nvPr/>
        </p:nvSpPr>
        <p:spPr>
          <a:xfrm>
            <a:off x="4370284" y="1584399"/>
            <a:ext cx="352982" cy="276999"/>
          </a:xfrm>
          <a:prstGeom prst="rect">
            <a:avLst/>
          </a:prstGeom>
        </p:spPr>
        <p:txBody>
          <a:bodyPr wrap="none">
            <a:spAutoFit/>
          </a:bodyPr>
          <a:lstStyle/>
          <a:p>
            <a:pPr algn="ctr"/>
            <a:r>
              <a:rPr lang="en-IN" sz="1200" b="1" dirty="0">
                <a:solidFill>
                  <a:schemeClr val="accent6"/>
                </a:solidFill>
              </a:rPr>
              <a:t>TV</a:t>
            </a:r>
          </a:p>
        </p:txBody>
      </p:sp>
      <p:pic>
        <p:nvPicPr>
          <p:cNvPr id="26" name="Picture 25">
            <a:extLst>
              <a:ext uri="{FF2B5EF4-FFF2-40B4-BE49-F238E27FC236}">
                <a16:creationId xmlns:a16="http://schemas.microsoft.com/office/drawing/2014/main" xmlns="" id="{BF3EA572-F8F9-46AD-9C9C-4A65837B1F00}"/>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8387198" y="5912029"/>
            <a:ext cx="523003" cy="670561"/>
          </a:xfrm>
          <a:prstGeom prst="rect">
            <a:avLst/>
          </a:prstGeom>
          <a:noFill/>
          <a:ln>
            <a:noFill/>
          </a:ln>
        </p:spPr>
      </p:pic>
      <p:grpSp>
        <p:nvGrpSpPr>
          <p:cNvPr id="44" name="Group 43">
            <a:extLst>
              <a:ext uri="{FF2B5EF4-FFF2-40B4-BE49-F238E27FC236}">
                <a16:creationId xmlns:a16="http://schemas.microsoft.com/office/drawing/2014/main" xmlns="" id="{000FFD56-6377-4392-ABA1-0615E1B3015D}"/>
              </a:ext>
            </a:extLst>
          </p:cNvPr>
          <p:cNvGrpSpPr/>
          <p:nvPr/>
        </p:nvGrpSpPr>
        <p:grpSpPr>
          <a:xfrm>
            <a:off x="591788" y="1640114"/>
            <a:ext cx="7960425" cy="3060700"/>
            <a:chOff x="304800" y="1219200"/>
            <a:chExt cx="7960425" cy="3060700"/>
          </a:xfrm>
        </p:grpSpPr>
        <p:graphicFrame>
          <p:nvGraphicFramePr>
            <p:cNvPr id="45" name="Chart 44">
              <a:extLst>
                <a:ext uri="{FF2B5EF4-FFF2-40B4-BE49-F238E27FC236}">
                  <a16:creationId xmlns:a16="http://schemas.microsoft.com/office/drawing/2014/main" xmlns="" id="{9C5A50ED-3761-48BD-A3B3-AF0A124B8683}"/>
                </a:ext>
              </a:extLst>
            </p:cNvPr>
            <p:cNvGraphicFramePr/>
            <p:nvPr>
              <p:extLst>
                <p:ext uri="{D42A27DB-BD31-4B8C-83A1-F6EECF244321}">
                  <p14:modId xmlns:p14="http://schemas.microsoft.com/office/powerpoint/2010/main" val="2902253653"/>
                </p:ext>
              </p:extLst>
            </p:nvPr>
          </p:nvGraphicFramePr>
          <p:xfrm>
            <a:off x="304800" y="1219200"/>
            <a:ext cx="7960425" cy="3060700"/>
          </p:xfrm>
          <a:graphic>
            <a:graphicData uri="http://schemas.openxmlformats.org/drawingml/2006/chart">
              <c:chart xmlns:c="http://schemas.openxmlformats.org/drawingml/2006/chart" xmlns:r="http://schemas.openxmlformats.org/officeDocument/2006/relationships" r:id="rId5"/>
            </a:graphicData>
          </a:graphic>
        </p:graphicFrame>
        <p:cxnSp>
          <p:nvCxnSpPr>
            <p:cNvPr id="46" name="Straight Connector 45">
              <a:extLst>
                <a:ext uri="{FF2B5EF4-FFF2-40B4-BE49-F238E27FC236}">
                  <a16:creationId xmlns:a16="http://schemas.microsoft.com/office/drawing/2014/main" xmlns="" id="{527A7851-FE23-4058-BC16-C180D2AE97CE}"/>
                </a:ext>
              </a:extLst>
            </p:cNvPr>
            <p:cNvCxnSpPr/>
            <p:nvPr/>
          </p:nvCxnSpPr>
          <p:spPr>
            <a:xfrm flipV="1">
              <a:off x="4285012" y="1453339"/>
              <a:ext cx="0" cy="129621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xmlns="" id="{82C82BA6-A6F5-4F1D-B84C-0C3836242EE6}"/>
                </a:ext>
              </a:extLst>
            </p:cNvPr>
            <p:cNvSpPr/>
            <p:nvPr/>
          </p:nvSpPr>
          <p:spPr>
            <a:xfrm rot="16200000">
              <a:off x="-104025" y="1972390"/>
              <a:ext cx="1383712" cy="246221"/>
            </a:xfrm>
            <a:prstGeom prst="rect">
              <a:avLst/>
            </a:prstGeom>
          </p:spPr>
          <p:txBody>
            <a:bodyPr wrap="none">
              <a:spAutoFit/>
            </a:bodyPr>
            <a:lstStyle/>
            <a:p>
              <a:pPr algn="ctr">
                <a:defRPr sz="1000" b="1" i="0" u="none" strike="noStrike" kern="1200" baseline="0">
                  <a:solidFill>
                    <a:prstClr val="black"/>
                  </a:solidFill>
                  <a:latin typeface="+mn-lt"/>
                  <a:ea typeface="+mn-ea"/>
                  <a:cs typeface="+mn-cs"/>
                </a:defRPr>
              </a:pPr>
              <a:r>
                <a:rPr lang="en-IN" b="1" dirty="0"/>
                <a:t>Tonn Sales in (‘000)</a:t>
              </a:r>
            </a:p>
          </p:txBody>
        </p:sp>
        <p:sp>
          <p:nvSpPr>
            <p:cNvPr id="50" name="Rectangle 49">
              <a:extLst>
                <a:ext uri="{FF2B5EF4-FFF2-40B4-BE49-F238E27FC236}">
                  <a16:creationId xmlns:a16="http://schemas.microsoft.com/office/drawing/2014/main" xmlns="" id="{11AE5A7B-A8A4-416A-814B-584527B24847}"/>
                </a:ext>
              </a:extLst>
            </p:cNvPr>
            <p:cNvSpPr/>
            <p:nvPr/>
          </p:nvSpPr>
          <p:spPr>
            <a:xfrm rot="16200000">
              <a:off x="7699706" y="1972390"/>
              <a:ext cx="407484" cy="246221"/>
            </a:xfrm>
            <a:prstGeom prst="rect">
              <a:avLst/>
            </a:prstGeom>
          </p:spPr>
          <p:txBody>
            <a:bodyPr wrap="none">
              <a:spAutoFit/>
            </a:bodyPr>
            <a:lstStyle/>
            <a:p>
              <a:pPr algn="ctr">
                <a:defRPr sz="1000" b="1" i="0" u="none" strike="noStrike" kern="1200" baseline="0">
                  <a:solidFill>
                    <a:prstClr val="black"/>
                  </a:solidFill>
                  <a:latin typeface="+mn-lt"/>
                  <a:ea typeface="+mn-ea"/>
                  <a:cs typeface="+mn-cs"/>
                </a:defRPr>
              </a:pPr>
              <a:r>
                <a:rPr lang="en-IN" b="1" dirty="0"/>
                <a:t>GRP</a:t>
              </a:r>
            </a:p>
          </p:txBody>
        </p:sp>
      </p:grpSp>
      <p:graphicFrame>
        <p:nvGraphicFramePr>
          <p:cNvPr id="34" name="Table 33">
            <a:extLst>
              <a:ext uri="{FF2B5EF4-FFF2-40B4-BE49-F238E27FC236}">
                <a16:creationId xmlns:a16="http://schemas.microsoft.com/office/drawing/2014/main" xmlns="" id="{79745E4D-D850-4FFD-A55E-18367D256B0C}"/>
              </a:ext>
            </a:extLst>
          </p:cNvPr>
          <p:cNvGraphicFramePr>
            <a:graphicFrameLocks noGrp="1"/>
          </p:cNvGraphicFramePr>
          <p:nvPr>
            <p:extLst>
              <p:ext uri="{D42A27DB-BD31-4B8C-83A1-F6EECF244321}">
                <p14:modId xmlns:p14="http://schemas.microsoft.com/office/powerpoint/2010/main" val="86456198"/>
              </p:ext>
            </p:extLst>
          </p:nvPr>
        </p:nvGraphicFramePr>
        <p:xfrm>
          <a:off x="1180135" y="4428175"/>
          <a:ext cx="3980211" cy="1165860"/>
        </p:xfrm>
        <a:graphic>
          <a:graphicData uri="http://schemas.openxmlformats.org/drawingml/2006/table">
            <a:tbl>
              <a:tblPr firstRow="1" bandRow="1">
                <a:tableStyleId>{5C22544A-7EE6-4342-B048-85BDC9FD1C3A}</a:tableStyleId>
              </a:tblPr>
              <a:tblGrid>
                <a:gridCol w="1104900">
                  <a:extLst>
                    <a:ext uri="{9D8B030D-6E8A-4147-A177-3AD203B41FA5}">
                      <a16:colId xmlns:a16="http://schemas.microsoft.com/office/drawing/2014/main" xmlns="" val="20000"/>
                    </a:ext>
                  </a:extLst>
                </a:gridCol>
                <a:gridCol w="958437">
                  <a:extLst>
                    <a:ext uri="{9D8B030D-6E8A-4147-A177-3AD203B41FA5}">
                      <a16:colId xmlns:a16="http://schemas.microsoft.com/office/drawing/2014/main" xmlns="" val="4082510885"/>
                    </a:ext>
                  </a:extLst>
                </a:gridCol>
                <a:gridCol w="958437">
                  <a:extLst>
                    <a:ext uri="{9D8B030D-6E8A-4147-A177-3AD203B41FA5}">
                      <a16:colId xmlns:a16="http://schemas.microsoft.com/office/drawing/2014/main" xmlns="" val="635388782"/>
                    </a:ext>
                  </a:extLst>
                </a:gridCol>
                <a:gridCol w="958437">
                  <a:extLst>
                    <a:ext uri="{9D8B030D-6E8A-4147-A177-3AD203B41FA5}">
                      <a16:colId xmlns:a16="http://schemas.microsoft.com/office/drawing/2014/main" xmlns="" val="1018762290"/>
                    </a:ext>
                  </a:extLst>
                </a:gridCol>
              </a:tblGrid>
              <a:tr h="281227">
                <a:tc>
                  <a:txBody>
                    <a:bodyPr/>
                    <a:lstStyle/>
                    <a:p>
                      <a:pPr algn="ctr"/>
                      <a:r>
                        <a:rPr lang="en-US" sz="1000" b="1" dirty="0">
                          <a:solidFill>
                            <a:schemeClr val="bg1"/>
                          </a:solidFill>
                          <a:latin typeface="+mj-lt"/>
                        </a:rPr>
                        <a:t>2017</a:t>
                      </a:r>
                    </a:p>
                  </a:txBody>
                  <a:tcPr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ctr" rtl="0" fontAlgn="b"/>
                      <a:r>
                        <a:rPr lang="en-GB" sz="1000" b="1" kern="1200" dirty="0">
                          <a:solidFill>
                            <a:schemeClr val="bg1"/>
                          </a:solidFill>
                          <a:latin typeface="+mj-lt"/>
                          <a:ea typeface="+mn-ea"/>
                          <a:cs typeface="+mn-cs"/>
                        </a:rPr>
                        <a:t>GRRR to GRRREAT</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ctr" rtl="0" fontAlgn="b"/>
                      <a:r>
                        <a:rPr lang="en-GB" sz="1000" b="1" kern="1200" dirty="0">
                          <a:solidFill>
                            <a:schemeClr val="bg1"/>
                          </a:solidFill>
                          <a:latin typeface="+mj-lt"/>
                          <a:ea typeface="+mn-ea"/>
                          <a:cs typeface="+mn-cs"/>
                        </a:rPr>
                        <a:t>Kids - Ball Hockey</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ctr" rtl="0" fontAlgn="b"/>
                      <a:r>
                        <a:rPr lang="en-GB" sz="1000" b="1" kern="1200" dirty="0">
                          <a:solidFill>
                            <a:schemeClr val="bg1"/>
                          </a:solidFill>
                          <a:latin typeface="+mj-lt"/>
                          <a:ea typeface="+mn-ea"/>
                          <a:cs typeface="+mn-cs"/>
                        </a:rPr>
                        <a:t>Kids Spoon</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xmlns="" val="10000"/>
                  </a:ext>
                </a:extLst>
              </a:tr>
              <a:tr h="283845">
                <a:tc>
                  <a:txBody>
                    <a:bodyPr/>
                    <a:lstStyle/>
                    <a:p>
                      <a:pPr algn="ctr" fontAlgn="b"/>
                      <a:r>
                        <a:rPr lang="en-US" sz="1000" b="1" i="0" u="none" strike="noStrike" dirty="0">
                          <a:solidFill>
                            <a:srgbClr val="000000"/>
                          </a:solidFill>
                          <a:effectLst/>
                          <a:latin typeface="+mj-lt"/>
                        </a:rPr>
                        <a:t>GRP</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marL="0" algn="ctr" defTabSz="913642" rtl="0" eaLnBrk="1" fontAlgn="ctr" latinLnBrk="0" hangingPunct="1"/>
                      <a:r>
                        <a:rPr lang="en-IN" sz="1000" b="0" i="0" u="none" strike="noStrike" kern="1200" dirty="0">
                          <a:solidFill>
                            <a:srgbClr val="000000"/>
                          </a:solidFill>
                          <a:effectLst/>
                          <a:latin typeface="+mj-lt"/>
                          <a:ea typeface="+mn-ea"/>
                          <a:cs typeface="+mn-cs"/>
                        </a:rPr>
                        <a:t>228</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marL="0" algn="ctr" defTabSz="913642" rtl="0" eaLnBrk="1" fontAlgn="ctr" latinLnBrk="0" hangingPunct="1"/>
                      <a:r>
                        <a:rPr lang="en-IN" sz="1000" b="0" i="0" u="none" strike="noStrike" kern="1200" dirty="0">
                          <a:solidFill>
                            <a:srgbClr val="000000"/>
                          </a:solidFill>
                          <a:effectLst/>
                          <a:latin typeface="+mj-lt"/>
                          <a:ea typeface="+mn-ea"/>
                          <a:cs typeface="+mn-cs"/>
                        </a:rPr>
                        <a:t>866</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marL="0" algn="ctr" defTabSz="913642" rtl="0" eaLnBrk="1" fontAlgn="ctr" latinLnBrk="0" hangingPunct="1"/>
                      <a:r>
                        <a:rPr lang="en-IN" sz="1000" b="0" i="0" u="none" strike="noStrike" kern="1200" dirty="0">
                          <a:solidFill>
                            <a:srgbClr val="000000"/>
                          </a:solidFill>
                          <a:effectLst/>
                          <a:latin typeface="+mj-lt"/>
                          <a:ea typeface="+mn-ea"/>
                          <a:cs typeface="+mn-cs"/>
                        </a:rPr>
                        <a:t>232</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a16="http://schemas.microsoft.com/office/drawing/2014/main" xmlns="" val="10001"/>
                  </a:ext>
                </a:extLst>
              </a:tr>
              <a:tr h="283845">
                <a:tc>
                  <a:txBody>
                    <a:bodyPr/>
                    <a:lstStyle/>
                    <a:p>
                      <a:pPr algn="ctr" fontAlgn="b"/>
                      <a:r>
                        <a:rPr lang="en-US" sz="1000" b="1" i="0" u="none" strike="noStrike" dirty="0">
                          <a:solidFill>
                            <a:srgbClr val="000000"/>
                          </a:solidFill>
                          <a:effectLst/>
                          <a:latin typeface="+mj-lt"/>
                        </a:rPr>
                        <a:t>Spend $ (000)</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marL="0" algn="ctr" defTabSz="913642" rtl="0" eaLnBrk="1" fontAlgn="ctr" latinLnBrk="0" hangingPunct="1"/>
                      <a:r>
                        <a:rPr lang="en-GB" sz="1000" b="0" i="0" u="none" strike="noStrike" kern="1200" dirty="0">
                          <a:solidFill>
                            <a:srgbClr val="000000"/>
                          </a:solidFill>
                          <a:effectLst/>
                          <a:latin typeface="+mj-lt"/>
                          <a:ea typeface="+mn-ea"/>
                          <a:cs typeface="+mn-cs"/>
                        </a:rPr>
                        <a:t>878</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marL="0" algn="ctr" defTabSz="913642" rtl="0" eaLnBrk="1" fontAlgn="ctr" latinLnBrk="0" hangingPunct="1"/>
                      <a:r>
                        <a:rPr lang="en-GB" sz="1000" b="0" i="0" u="none" strike="noStrike" kern="1200" dirty="0">
                          <a:solidFill>
                            <a:srgbClr val="000000"/>
                          </a:solidFill>
                          <a:effectLst/>
                          <a:latin typeface="+mj-lt"/>
                          <a:ea typeface="+mn-ea"/>
                          <a:cs typeface="+mn-cs"/>
                        </a:rPr>
                        <a:t>420</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marL="0" algn="ctr" defTabSz="913642" rtl="0" eaLnBrk="1" fontAlgn="ctr" latinLnBrk="0" hangingPunct="1"/>
                      <a:r>
                        <a:rPr lang="en-GB" sz="1000" b="0" i="0" u="none" strike="noStrike" kern="1200" dirty="0">
                          <a:solidFill>
                            <a:srgbClr val="000000"/>
                          </a:solidFill>
                          <a:effectLst/>
                          <a:latin typeface="+mj-lt"/>
                          <a:ea typeface="+mn-ea"/>
                          <a:cs typeface="+mn-cs"/>
                        </a:rPr>
                        <a:t>43</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a16="http://schemas.microsoft.com/office/drawing/2014/main" xmlns="" val="10002"/>
                  </a:ext>
                </a:extLst>
              </a:tr>
              <a:tr h="283845">
                <a:tc>
                  <a:txBody>
                    <a:bodyPr/>
                    <a:lstStyle/>
                    <a:p>
                      <a:pPr algn="ctr" fontAlgn="b"/>
                      <a:r>
                        <a:rPr lang="en-US" sz="1000" b="1" i="0" u="none" strike="noStrike" dirty="0">
                          <a:solidFill>
                            <a:srgbClr val="000000"/>
                          </a:solidFill>
                          <a:effectLst/>
                          <a:latin typeface="+mj-lt"/>
                        </a:rPr>
                        <a:t>CPP $/GRP</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marL="0" algn="ctr" defTabSz="913642" rtl="0" eaLnBrk="1" fontAlgn="ctr" latinLnBrk="0" hangingPunct="1"/>
                      <a:r>
                        <a:rPr lang="en-IN" sz="1000" b="0" i="0" u="none" strike="noStrike" kern="1200" dirty="0">
                          <a:solidFill>
                            <a:srgbClr val="000000"/>
                          </a:solidFill>
                          <a:effectLst/>
                          <a:latin typeface="+mj-lt"/>
                          <a:ea typeface="+mn-ea"/>
                          <a:cs typeface="+mn-cs"/>
                        </a:rPr>
                        <a:t>3,847 </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marL="0" algn="ctr" defTabSz="913642" rtl="0" eaLnBrk="1" fontAlgn="ctr" latinLnBrk="0" hangingPunct="1"/>
                      <a:r>
                        <a:rPr lang="en-IN" sz="1000" b="0" i="0" u="none" strike="noStrike" kern="1200" dirty="0">
                          <a:solidFill>
                            <a:srgbClr val="000000"/>
                          </a:solidFill>
                          <a:effectLst/>
                          <a:latin typeface="+mj-lt"/>
                          <a:ea typeface="+mn-ea"/>
                          <a:cs typeface="+mn-cs"/>
                        </a:rPr>
                        <a:t>485 </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marL="0" algn="ctr" defTabSz="913642" rtl="0" eaLnBrk="1" fontAlgn="ctr" latinLnBrk="0" hangingPunct="1"/>
                      <a:r>
                        <a:rPr lang="en-IN" sz="1000" b="0" i="0" u="none" strike="noStrike" kern="1200" dirty="0">
                          <a:solidFill>
                            <a:srgbClr val="000000"/>
                          </a:solidFill>
                          <a:effectLst/>
                          <a:latin typeface="+mj-lt"/>
                          <a:ea typeface="+mn-ea"/>
                          <a:cs typeface="+mn-cs"/>
                        </a:rPr>
                        <a:t>185 </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a16="http://schemas.microsoft.com/office/drawing/2014/main" xmlns="" val="457071486"/>
                  </a:ext>
                </a:extLst>
              </a:tr>
            </a:tbl>
          </a:graphicData>
        </a:graphic>
      </p:graphicFrame>
      <p:graphicFrame>
        <p:nvGraphicFramePr>
          <p:cNvPr id="35" name="Table 34">
            <a:extLst>
              <a:ext uri="{FF2B5EF4-FFF2-40B4-BE49-F238E27FC236}">
                <a16:creationId xmlns:a16="http://schemas.microsoft.com/office/drawing/2014/main" xmlns="" id="{F2A65D9E-278A-4F6C-A9B4-8473C5C8380A}"/>
              </a:ext>
            </a:extLst>
          </p:cNvPr>
          <p:cNvGraphicFramePr>
            <a:graphicFrameLocks noGrp="1"/>
          </p:cNvGraphicFramePr>
          <p:nvPr>
            <p:extLst>
              <p:ext uri="{D42A27DB-BD31-4B8C-83A1-F6EECF244321}">
                <p14:modId xmlns:p14="http://schemas.microsoft.com/office/powerpoint/2010/main" val="3902818655"/>
              </p:ext>
            </p:extLst>
          </p:nvPr>
        </p:nvGraphicFramePr>
        <p:xfrm>
          <a:off x="5329646" y="4426858"/>
          <a:ext cx="2564767" cy="1197657"/>
        </p:xfrm>
        <a:graphic>
          <a:graphicData uri="http://schemas.openxmlformats.org/drawingml/2006/table">
            <a:tbl>
              <a:tblPr firstRow="1" bandRow="1">
                <a:tableStyleId>{5C22544A-7EE6-4342-B048-85BDC9FD1C3A}</a:tableStyleId>
              </a:tblPr>
              <a:tblGrid>
                <a:gridCol w="1149320">
                  <a:extLst>
                    <a:ext uri="{9D8B030D-6E8A-4147-A177-3AD203B41FA5}">
                      <a16:colId xmlns:a16="http://schemas.microsoft.com/office/drawing/2014/main" xmlns="" val="20000"/>
                    </a:ext>
                  </a:extLst>
                </a:gridCol>
                <a:gridCol w="1415447">
                  <a:extLst>
                    <a:ext uri="{9D8B030D-6E8A-4147-A177-3AD203B41FA5}">
                      <a16:colId xmlns:a16="http://schemas.microsoft.com/office/drawing/2014/main" xmlns="" val="4082510885"/>
                    </a:ext>
                  </a:extLst>
                </a:gridCol>
              </a:tblGrid>
              <a:tr h="297339">
                <a:tc>
                  <a:txBody>
                    <a:bodyPr/>
                    <a:lstStyle/>
                    <a:p>
                      <a:pPr algn="ctr"/>
                      <a:r>
                        <a:rPr lang="en-US" sz="1000" b="1" dirty="0">
                          <a:solidFill>
                            <a:schemeClr val="bg1"/>
                          </a:solidFill>
                          <a:latin typeface="+mj-lt"/>
                        </a:rPr>
                        <a:t>2018</a:t>
                      </a:r>
                    </a:p>
                  </a:txBody>
                  <a:tcPr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marL="0" algn="ctr" defTabSz="913642" rtl="0" eaLnBrk="1" fontAlgn="b" latinLnBrk="0" hangingPunct="1"/>
                      <a:r>
                        <a:rPr lang="en-IN" sz="1000" b="1" kern="1200" dirty="0">
                          <a:solidFill>
                            <a:schemeClr val="bg1"/>
                          </a:solidFill>
                          <a:latin typeface="+mj-lt"/>
                          <a:ea typeface="+mn-ea"/>
                          <a:cs typeface="+mn-cs"/>
                        </a:rPr>
                        <a:t>GRRR to GRRREAT</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xmlns="" val="10000"/>
                  </a:ext>
                </a:extLst>
              </a:tr>
              <a:tr h="300106">
                <a:tc>
                  <a:txBody>
                    <a:bodyPr/>
                    <a:lstStyle/>
                    <a:p>
                      <a:pPr algn="ctr" fontAlgn="b"/>
                      <a:r>
                        <a:rPr lang="en-US" sz="1000" b="1" i="0" u="none" strike="noStrike" dirty="0">
                          <a:solidFill>
                            <a:srgbClr val="000000"/>
                          </a:solidFill>
                          <a:effectLst/>
                          <a:latin typeface="+mj-lt"/>
                        </a:rPr>
                        <a:t>GRP</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marL="0" algn="ctr" defTabSz="913642" rtl="0" eaLnBrk="1" fontAlgn="ctr" latinLnBrk="0" hangingPunct="1"/>
                      <a:r>
                        <a:rPr lang="en-IN" sz="1000" b="0" i="0" u="none" strike="noStrike" kern="1200" dirty="0">
                          <a:solidFill>
                            <a:srgbClr val="000000"/>
                          </a:solidFill>
                          <a:effectLst/>
                          <a:latin typeface="+mj-lt"/>
                          <a:ea typeface="+mn-ea"/>
                          <a:cs typeface="+mn-cs"/>
                        </a:rPr>
                        <a:t>692</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a16="http://schemas.microsoft.com/office/drawing/2014/main" xmlns="" val="10001"/>
                  </a:ext>
                </a:extLst>
              </a:tr>
              <a:tr h="300106">
                <a:tc>
                  <a:txBody>
                    <a:bodyPr/>
                    <a:lstStyle/>
                    <a:p>
                      <a:pPr algn="ctr" fontAlgn="b"/>
                      <a:r>
                        <a:rPr lang="en-US" sz="1000" b="1" i="0" u="none" strike="noStrike" dirty="0">
                          <a:solidFill>
                            <a:srgbClr val="000000"/>
                          </a:solidFill>
                          <a:effectLst/>
                          <a:latin typeface="+mj-lt"/>
                        </a:rPr>
                        <a:t>Spend $(000)</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marL="0" algn="ctr" defTabSz="913642" rtl="0" eaLnBrk="1" fontAlgn="ctr" latinLnBrk="0" hangingPunct="1"/>
                      <a:r>
                        <a:rPr lang="en-IN" sz="1000" b="0" i="0" u="none" strike="noStrike" kern="1200" dirty="0">
                          <a:solidFill>
                            <a:srgbClr val="000000"/>
                          </a:solidFill>
                          <a:effectLst/>
                          <a:latin typeface="+mj-lt"/>
                          <a:ea typeface="+mn-ea"/>
                          <a:cs typeface="+mn-cs"/>
                        </a:rPr>
                        <a:t>1,486</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a16="http://schemas.microsoft.com/office/drawing/2014/main" xmlns="" val="10002"/>
                  </a:ext>
                </a:extLst>
              </a:tr>
              <a:tr h="300106">
                <a:tc>
                  <a:txBody>
                    <a:bodyPr/>
                    <a:lstStyle/>
                    <a:p>
                      <a:pPr algn="ctr" fontAlgn="b"/>
                      <a:r>
                        <a:rPr lang="en-US" sz="1000" b="1" i="0" u="none" strike="noStrike" dirty="0">
                          <a:solidFill>
                            <a:srgbClr val="000000"/>
                          </a:solidFill>
                          <a:effectLst/>
                          <a:latin typeface="+mj-lt"/>
                        </a:rPr>
                        <a:t>CPP $/GRP</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marL="0" algn="ctr" defTabSz="913642" rtl="0" eaLnBrk="1" fontAlgn="ctr" latinLnBrk="0" hangingPunct="1"/>
                      <a:r>
                        <a:rPr lang="en-IN" sz="1000" b="0" i="0" u="none" strike="noStrike" kern="1200" dirty="0">
                          <a:solidFill>
                            <a:srgbClr val="000000"/>
                          </a:solidFill>
                          <a:effectLst/>
                          <a:latin typeface="+mj-lt"/>
                          <a:ea typeface="+mn-ea"/>
                          <a:cs typeface="+mn-cs"/>
                        </a:rPr>
                        <a:t>2,148</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a16="http://schemas.microsoft.com/office/drawing/2014/main" xmlns="" val="457071486"/>
                  </a:ext>
                </a:extLst>
              </a:tr>
            </a:tbl>
          </a:graphicData>
        </a:graphic>
      </p:graphicFrame>
      <p:sp>
        <p:nvSpPr>
          <p:cNvPr id="16" name="Rectangle 15">
            <a:extLst>
              <a:ext uri="{FF2B5EF4-FFF2-40B4-BE49-F238E27FC236}">
                <a16:creationId xmlns:a16="http://schemas.microsoft.com/office/drawing/2014/main" xmlns="" id="{E73A909D-D41E-47E0-B3D9-86706F772B4E}"/>
              </a:ext>
            </a:extLst>
          </p:cNvPr>
          <p:cNvSpPr/>
          <p:nvPr/>
        </p:nvSpPr>
        <p:spPr>
          <a:xfrm>
            <a:off x="337709" y="5727069"/>
            <a:ext cx="8418132" cy="430887"/>
          </a:xfrm>
          <a:prstGeom prst="rect">
            <a:avLst/>
          </a:prstGeom>
        </p:spPr>
        <p:txBody>
          <a:bodyPr wrap="square">
            <a:spAutoFit/>
          </a:bodyPr>
          <a:lstStyle/>
          <a:p>
            <a:r>
              <a:rPr lang="en-US" sz="1050" dirty="0">
                <a:latin typeface="Calibri" panose="020F0502020204030204" pitchFamily="34" charset="0"/>
                <a:ea typeface="Calibri" panose="020F0502020204030204" pitchFamily="34" charset="0"/>
              </a:rPr>
              <a:t>Numbers shown here are based on population-weighted national GRPs to harmonize across geographies and demographic targets (therefore differ from internally-reported GRPs and Costs/GRP).  </a:t>
            </a:r>
            <a:endParaRPr lang="en-US" sz="1050" dirty="0"/>
          </a:p>
        </p:txBody>
      </p:sp>
    </p:spTree>
    <p:extLst>
      <p:ext uri="{BB962C8B-B14F-4D97-AF65-F5344CB8AC3E}">
        <p14:creationId xmlns:p14="http://schemas.microsoft.com/office/powerpoint/2010/main" val="2593335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367" y="246875"/>
            <a:ext cx="7301133" cy="455640"/>
          </a:xfrm>
        </p:spPr>
        <p:txBody>
          <a:bodyPr anchor="ctr"/>
          <a:lstStyle/>
          <a:p>
            <a:pPr>
              <a:lnSpc>
                <a:spcPct val="100000"/>
              </a:lnSpc>
            </a:pPr>
            <a:r>
              <a:rPr lang="en-US" sz="1700" dirty="0"/>
              <a:t>Despite higher spend, TV GRPs dropped by 47% in 2018, resulting in lower incremental volume. Additionally, the cost per GRP more than doubled.  As a result TV ROI dropped significantly.  </a:t>
            </a:r>
            <a:endParaRPr lang="en-CA" sz="1700" dirty="0"/>
          </a:p>
        </p:txBody>
      </p:sp>
      <p:sp>
        <p:nvSpPr>
          <p:cNvPr id="5" name="Title 1">
            <a:extLst>
              <a:ext uri="{FF2B5EF4-FFF2-40B4-BE49-F238E27FC236}">
                <a16:creationId xmlns:a16="http://schemas.microsoft.com/office/drawing/2014/main" xmlns="" id="{96D6FA0F-7016-472E-9211-A106D6C20906}"/>
              </a:ext>
            </a:extLst>
          </p:cNvPr>
          <p:cNvSpPr txBox="1">
            <a:spLocks/>
          </p:cNvSpPr>
          <p:nvPr/>
        </p:nvSpPr>
        <p:spPr>
          <a:xfrm>
            <a:off x="304800" y="1218706"/>
            <a:ext cx="8343900" cy="455640"/>
          </a:xfrm>
          <a:prstGeom prst="rect">
            <a:avLst/>
          </a:prstGeom>
        </p:spPr>
        <p:txBody>
          <a:bodyPr vert="horz" lIns="0" tIns="0" rIns="0" bIns="0" rtlCol="0" anchor="ctr" anchorCtr="0">
            <a:noAutofit/>
          </a:bodyPr>
          <a:lstStyle>
            <a:lvl1pPr algn="l" defTabSz="913642" rtl="0" eaLnBrk="1" latinLnBrk="0" hangingPunct="1">
              <a:lnSpc>
                <a:spcPct val="90000"/>
              </a:lnSpc>
              <a:spcBef>
                <a:spcPct val="0"/>
              </a:spcBef>
              <a:buNone/>
              <a:defRPr sz="2000" b="1" kern="1200" cap="all" baseline="0">
                <a:solidFill>
                  <a:srgbClr val="DA0D44"/>
                </a:solidFill>
                <a:latin typeface="+mj-lt"/>
                <a:ea typeface="+mj-ea"/>
                <a:cs typeface="+mj-cs"/>
              </a:defRPr>
            </a:lvl1pPr>
          </a:lstStyle>
          <a:p>
            <a:pPr algn="ctr">
              <a:lnSpc>
                <a:spcPct val="100000"/>
              </a:lnSpc>
              <a:spcBef>
                <a:spcPts val="300"/>
              </a:spcBef>
            </a:pPr>
            <a:r>
              <a:rPr lang="en-US" sz="1600" cap="none" dirty="0">
                <a:solidFill>
                  <a:srgbClr val="FF0000"/>
                </a:solidFill>
              </a:rPr>
              <a:t>TV Summary 2017-2018</a:t>
            </a:r>
          </a:p>
        </p:txBody>
      </p:sp>
      <p:sp>
        <p:nvSpPr>
          <p:cNvPr id="29" name="TextBox 28">
            <a:extLst>
              <a:ext uri="{FF2B5EF4-FFF2-40B4-BE49-F238E27FC236}">
                <a16:creationId xmlns:a16="http://schemas.microsoft.com/office/drawing/2014/main" xmlns="" id="{C5698967-8443-43CD-A7E0-13E6702A0759}"/>
              </a:ext>
            </a:extLst>
          </p:cNvPr>
          <p:cNvSpPr txBox="1"/>
          <p:nvPr/>
        </p:nvSpPr>
        <p:spPr>
          <a:xfrm>
            <a:off x="480407" y="980803"/>
            <a:ext cx="332142" cy="230832"/>
          </a:xfrm>
          <a:prstGeom prst="rect">
            <a:avLst/>
          </a:prstGeom>
          <a:noFill/>
        </p:spPr>
        <p:txBody>
          <a:bodyPr wrap="none" rtlCol="0">
            <a:spAutoFit/>
          </a:bodyPr>
          <a:lstStyle/>
          <a:p>
            <a:r>
              <a:rPr lang="en-US" sz="900" b="1" dirty="0">
                <a:solidFill>
                  <a:srgbClr val="FF0000"/>
                </a:solidFill>
              </a:rPr>
              <a:t>TV</a:t>
            </a:r>
          </a:p>
        </p:txBody>
      </p:sp>
      <p:pic>
        <p:nvPicPr>
          <p:cNvPr id="30" name="Picture 29">
            <a:extLst>
              <a:ext uri="{FF2B5EF4-FFF2-40B4-BE49-F238E27FC236}">
                <a16:creationId xmlns:a16="http://schemas.microsoft.com/office/drawing/2014/main" xmlns="" id="{DCEA8E7B-5A3B-40E8-BA72-D41429ECD3F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0364" y="877656"/>
            <a:ext cx="350043" cy="350043"/>
          </a:xfrm>
          <a:prstGeom prst="rect">
            <a:avLst/>
          </a:prstGeom>
        </p:spPr>
      </p:pic>
      <p:graphicFrame>
        <p:nvGraphicFramePr>
          <p:cNvPr id="22" name="Chart 21">
            <a:extLst>
              <a:ext uri="{FF2B5EF4-FFF2-40B4-BE49-F238E27FC236}">
                <a16:creationId xmlns:a16="http://schemas.microsoft.com/office/drawing/2014/main" xmlns="" id="{53010605-73C6-449C-853A-657E6D1A2536}"/>
              </a:ext>
            </a:extLst>
          </p:cNvPr>
          <p:cNvGraphicFramePr/>
          <p:nvPr>
            <p:extLst>
              <p:ext uri="{D42A27DB-BD31-4B8C-83A1-F6EECF244321}">
                <p14:modId xmlns:p14="http://schemas.microsoft.com/office/powerpoint/2010/main" val="473067069"/>
              </p:ext>
            </p:extLst>
          </p:nvPr>
        </p:nvGraphicFramePr>
        <p:xfrm>
          <a:off x="5897583" y="2415806"/>
          <a:ext cx="2788870" cy="185618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2" name="Chart 31">
            <a:extLst>
              <a:ext uri="{FF2B5EF4-FFF2-40B4-BE49-F238E27FC236}">
                <a16:creationId xmlns:a16="http://schemas.microsoft.com/office/drawing/2014/main" xmlns="" id="{DEE6F917-4F0D-4932-BDD9-4EF1C497382D}"/>
              </a:ext>
            </a:extLst>
          </p:cNvPr>
          <p:cNvGraphicFramePr/>
          <p:nvPr>
            <p:extLst>
              <p:ext uri="{D42A27DB-BD31-4B8C-83A1-F6EECF244321}">
                <p14:modId xmlns:p14="http://schemas.microsoft.com/office/powerpoint/2010/main" val="3295268341"/>
              </p:ext>
            </p:extLst>
          </p:nvPr>
        </p:nvGraphicFramePr>
        <p:xfrm>
          <a:off x="5805715" y="3871320"/>
          <a:ext cx="3023020" cy="231722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3" name="Chart 32">
            <a:extLst>
              <a:ext uri="{FF2B5EF4-FFF2-40B4-BE49-F238E27FC236}">
                <a16:creationId xmlns:a16="http://schemas.microsoft.com/office/drawing/2014/main" xmlns="" id="{708B53F6-BF4B-4409-81D8-244EC70B9A3A}"/>
              </a:ext>
            </a:extLst>
          </p:cNvPr>
          <p:cNvGraphicFramePr/>
          <p:nvPr>
            <p:extLst>
              <p:ext uri="{D42A27DB-BD31-4B8C-83A1-F6EECF244321}">
                <p14:modId xmlns:p14="http://schemas.microsoft.com/office/powerpoint/2010/main" val="280409892"/>
              </p:ext>
            </p:extLst>
          </p:nvPr>
        </p:nvGraphicFramePr>
        <p:xfrm>
          <a:off x="3137974" y="2415806"/>
          <a:ext cx="2646589" cy="1856184"/>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34" name="Table 33">
            <a:extLst>
              <a:ext uri="{FF2B5EF4-FFF2-40B4-BE49-F238E27FC236}">
                <a16:creationId xmlns:a16="http://schemas.microsoft.com/office/drawing/2014/main" xmlns="" id="{D04C7338-211D-4B77-8A64-F33ED5F346D5}"/>
              </a:ext>
            </a:extLst>
          </p:cNvPr>
          <p:cNvGraphicFramePr>
            <a:graphicFrameLocks noGrp="1"/>
          </p:cNvGraphicFramePr>
          <p:nvPr>
            <p:extLst>
              <p:ext uri="{D42A27DB-BD31-4B8C-83A1-F6EECF244321}">
                <p14:modId xmlns:p14="http://schemas.microsoft.com/office/powerpoint/2010/main" val="2092246007"/>
              </p:ext>
            </p:extLst>
          </p:nvPr>
        </p:nvGraphicFramePr>
        <p:xfrm>
          <a:off x="475559" y="4205314"/>
          <a:ext cx="2502048" cy="278130"/>
        </p:xfrm>
        <a:graphic>
          <a:graphicData uri="http://schemas.openxmlformats.org/drawingml/2006/table">
            <a:tbl>
              <a:tblPr firstRow="1" bandRow="1">
                <a:tableStyleId>{5C22544A-7EE6-4342-B048-85BDC9FD1C3A}</a:tableStyleId>
              </a:tblPr>
              <a:tblGrid>
                <a:gridCol w="1251024">
                  <a:extLst>
                    <a:ext uri="{9D8B030D-6E8A-4147-A177-3AD203B41FA5}">
                      <a16:colId xmlns:a16="http://schemas.microsoft.com/office/drawing/2014/main" xmlns="" val="20000"/>
                    </a:ext>
                  </a:extLst>
                </a:gridCol>
                <a:gridCol w="1251024">
                  <a:extLst>
                    <a:ext uri="{9D8B030D-6E8A-4147-A177-3AD203B41FA5}">
                      <a16:colId xmlns:a16="http://schemas.microsoft.com/office/drawing/2014/main" xmlns="" val="20001"/>
                    </a:ext>
                  </a:extLst>
                </a:gridCol>
              </a:tblGrid>
              <a:tr h="278130">
                <a:tc>
                  <a:txBody>
                    <a:bodyPr/>
                    <a:lstStyle/>
                    <a:p>
                      <a:pPr algn="ctr"/>
                      <a:r>
                        <a:rPr lang="en-US" sz="1200" dirty="0">
                          <a:solidFill>
                            <a:schemeClr val="tx1"/>
                          </a:solidFill>
                        </a:rPr>
                        <a:t>1,326</a:t>
                      </a: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n-US" sz="1200" dirty="0">
                          <a:solidFill>
                            <a:schemeClr val="tx1"/>
                          </a:solidFill>
                        </a:rPr>
                        <a:t>692</a:t>
                      </a: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0"/>
                  </a:ext>
                </a:extLst>
              </a:tr>
            </a:tbl>
          </a:graphicData>
        </a:graphic>
      </p:graphicFrame>
      <p:graphicFrame>
        <p:nvGraphicFramePr>
          <p:cNvPr id="35" name="Table 34">
            <a:extLst>
              <a:ext uri="{FF2B5EF4-FFF2-40B4-BE49-F238E27FC236}">
                <a16:creationId xmlns:a16="http://schemas.microsoft.com/office/drawing/2014/main" xmlns="" id="{779DE155-E773-4643-8B25-083646894266}"/>
              </a:ext>
            </a:extLst>
          </p:cNvPr>
          <p:cNvGraphicFramePr>
            <a:graphicFrameLocks noGrp="1"/>
          </p:cNvGraphicFramePr>
          <p:nvPr>
            <p:extLst>
              <p:ext uri="{D42A27DB-BD31-4B8C-83A1-F6EECF244321}">
                <p14:modId xmlns:p14="http://schemas.microsoft.com/office/powerpoint/2010/main" val="1732159026"/>
              </p:ext>
            </p:extLst>
          </p:nvPr>
        </p:nvGraphicFramePr>
        <p:xfrm>
          <a:off x="457547" y="2094114"/>
          <a:ext cx="2512560" cy="278130"/>
        </p:xfrm>
        <a:graphic>
          <a:graphicData uri="http://schemas.openxmlformats.org/drawingml/2006/table">
            <a:tbl>
              <a:tblPr firstRow="1" bandRow="1">
                <a:tableStyleId>{5C22544A-7EE6-4342-B048-85BDC9FD1C3A}</a:tableStyleId>
              </a:tblPr>
              <a:tblGrid>
                <a:gridCol w="1256280">
                  <a:extLst>
                    <a:ext uri="{9D8B030D-6E8A-4147-A177-3AD203B41FA5}">
                      <a16:colId xmlns:a16="http://schemas.microsoft.com/office/drawing/2014/main" xmlns="" val="20000"/>
                    </a:ext>
                  </a:extLst>
                </a:gridCol>
                <a:gridCol w="1256280">
                  <a:extLst>
                    <a:ext uri="{9D8B030D-6E8A-4147-A177-3AD203B41FA5}">
                      <a16:colId xmlns:a16="http://schemas.microsoft.com/office/drawing/2014/main" xmlns="" val="20001"/>
                    </a:ext>
                  </a:extLst>
                </a:gridCol>
              </a:tblGrid>
              <a:tr h="278130">
                <a:tc>
                  <a:txBody>
                    <a:bodyPr/>
                    <a:lstStyle/>
                    <a:p>
                      <a:pPr algn="ctr"/>
                      <a:r>
                        <a:rPr lang="en-US" sz="1200" dirty="0">
                          <a:solidFill>
                            <a:schemeClr val="tx1"/>
                          </a:solidFill>
                        </a:rPr>
                        <a:t>4.3%</a:t>
                      </a: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n-US" sz="1200" dirty="0">
                          <a:solidFill>
                            <a:schemeClr val="tx1"/>
                          </a:solidFill>
                        </a:rPr>
                        <a:t>2.5%</a:t>
                      </a: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0"/>
                  </a:ext>
                </a:extLst>
              </a:tr>
            </a:tbl>
          </a:graphicData>
        </a:graphic>
      </p:graphicFrame>
      <p:graphicFrame>
        <p:nvGraphicFramePr>
          <p:cNvPr id="36" name="Table 35">
            <a:extLst>
              <a:ext uri="{FF2B5EF4-FFF2-40B4-BE49-F238E27FC236}">
                <a16:creationId xmlns:a16="http://schemas.microsoft.com/office/drawing/2014/main" xmlns="" id="{0B4AF8D1-584C-4250-924E-F8000E3A389D}"/>
              </a:ext>
            </a:extLst>
          </p:cNvPr>
          <p:cNvGraphicFramePr>
            <a:graphicFrameLocks noGrp="1"/>
          </p:cNvGraphicFramePr>
          <p:nvPr>
            <p:extLst>
              <p:ext uri="{D42A27DB-BD31-4B8C-83A1-F6EECF244321}">
                <p14:modId xmlns:p14="http://schemas.microsoft.com/office/powerpoint/2010/main" val="4201740799"/>
              </p:ext>
            </p:extLst>
          </p:nvPr>
        </p:nvGraphicFramePr>
        <p:xfrm>
          <a:off x="475559" y="3104805"/>
          <a:ext cx="2494548" cy="278130"/>
        </p:xfrm>
        <a:graphic>
          <a:graphicData uri="http://schemas.openxmlformats.org/drawingml/2006/table">
            <a:tbl>
              <a:tblPr firstRow="1" bandRow="1">
                <a:tableStyleId>{5C22544A-7EE6-4342-B048-85BDC9FD1C3A}</a:tableStyleId>
              </a:tblPr>
              <a:tblGrid>
                <a:gridCol w="1247274">
                  <a:extLst>
                    <a:ext uri="{9D8B030D-6E8A-4147-A177-3AD203B41FA5}">
                      <a16:colId xmlns:a16="http://schemas.microsoft.com/office/drawing/2014/main" xmlns="" val="20000"/>
                    </a:ext>
                  </a:extLst>
                </a:gridCol>
                <a:gridCol w="1247274">
                  <a:extLst>
                    <a:ext uri="{9D8B030D-6E8A-4147-A177-3AD203B41FA5}">
                      <a16:colId xmlns:a16="http://schemas.microsoft.com/office/drawing/2014/main" xmlns="" val="20001"/>
                    </a:ext>
                  </a:extLst>
                </a:gridCol>
              </a:tblGrid>
              <a:tr h="278130">
                <a:tc>
                  <a:txBody>
                    <a:bodyPr/>
                    <a:lstStyle/>
                    <a:p>
                      <a:pPr marL="0" algn="ctr" defTabSz="913642" rtl="0" eaLnBrk="1" fontAlgn="b" latinLnBrk="0" hangingPunct="1"/>
                      <a:r>
                        <a:rPr lang="en-US" sz="1200" b="1" kern="1200" dirty="0">
                          <a:solidFill>
                            <a:schemeClr val="tx1"/>
                          </a:solidFill>
                          <a:latin typeface="+mn-lt"/>
                          <a:ea typeface="+mn-ea"/>
                          <a:cs typeface="+mn-cs"/>
                        </a:rPr>
                        <a:t>   $1.3 MM</a:t>
                      </a:r>
                    </a:p>
                  </a:txBody>
                  <a:tcPr marL="2858" marR="2858" marT="2858"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marL="0" algn="ctr" defTabSz="913642" rtl="0" eaLnBrk="1" fontAlgn="b" latinLnBrk="0" hangingPunct="1"/>
                      <a:r>
                        <a:rPr lang="en-US" sz="1200" b="1" kern="1200" dirty="0">
                          <a:solidFill>
                            <a:schemeClr val="tx1"/>
                          </a:solidFill>
                          <a:latin typeface="+mn-lt"/>
                          <a:ea typeface="+mn-ea"/>
                          <a:cs typeface="+mn-cs"/>
                        </a:rPr>
                        <a:t> $1.5 MM</a:t>
                      </a:r>
                    </a:p>
                  </a:txBody>
                  <a:tcPr marL="2858" marR="2858" marT="2858"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0"/>
                  </a:ext>
                </a:extLst>
              </a:tr>
            </a:tbl>
          </a:graphicData>
        </a:graphic>
      </p:graphicFrame>
      <p:graphicFrame>
        <p:nvGraphicFramePr>
          <p:cNvPr id="37" name="Table 36">
            <a:extLst>
              <a:ext uri="{FF2B5EF4-FFF2-40B4-BE49-F238E27FC236}">
                <a16:creationId xmlns:a16="http://schemas.microsoft.com/office/drawing/2014/main" xmlns="" id="{EE420C63-F7C0-4E41-8859-7CD8FF59C37E}"/>
              </a:ext>
            </a:extLst>
          </p:cNvPr>
          <p:cNvGraphicFramePr>
            <a:graphicFrameLocks noGrp="1"/>
          </p:cNvGraphicFramePr>
          <p:nvPr>
            <p:extLst>
              <p:ext uri="{D42A27DB-BD31-4B8C-83A1-F6EECF244321}">
                <p14:modId xmlns:p14="http://schemas.microsoft.com/office/powerpoint/2010/main" val="960771116"/>
              </p:ext>
            </p:extLst>
          </p:nvPr>
        </p:nvGraphicFramePr>
        <p:xfrm>
          <a:off x="490789" y="5254997"/>
          <a:ext cx="2509802" cy="278130"/>
        </p:xfrm>
        <a:graphic>
          <a:graphicData uri="http://schemas.openxmlformats.org/drawingml/2006/table">
            <a:tbl>
              <a:tblPr firstRow="1" bandRow="1">
                <a:tableStyleId>{5C22544A-7EE6-4342-B048-85BDC9FD1C3A}</a:tableStyleId>
              </a:tblPr>
              <a:tblGrid>
                <a:gridCol w="1254901">
                  <a:extLst>
                    <a:ext uri="{9D8B030D-6E8A-4147-A177-3AD203B41FA5}">
                      <a16:colId xmlns:a16="http://schemas.microsoft.com/office/drawing/2014/main" xmlns="" val="20000"/>
                    </a:ext>
                  </a:extLst>
                </a:gridCol>
                <a:gridCol w="1254901">
                  <a:extLst>
                    <a:ext uri="{9D8B030D-6E8A-4147-A177-3AD203B41FA5}">
                      <a16:colId xmlns:a16="http://schemas.microsoft.com/office/drawing/2014/main" xmlns="" val="20001"/>
                    </a:ext>
                  </a:extLst>
                </a:gridCol>
              </a:tblGrid>
              <a:tr h="278130">
                <a:tc>
                  <a:txBody>
                    <a:bodyPr/>
                    <a:lstStyle/>
                    <a:p>
                      <a:pPr algn="ctr"/>
                      <a:r>
                        <a:rPr lang="en-US" sz="1200" dirty="0">
                          <a:solidFill>
                            <a:schemeClr val="tx1"/>
                          </a:solidFill>
                        </a:rPr>
                        <a:t>1,011</a:t>
                      </a: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n-US" sz="1200" dirty="0">
                          <a:solidFill>
                            <a:schemeClr val="tx1"/>
                          </a:solidFill>
                        </a:rPr>
                        <a:t>2,148</a:t>
                      </a: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0"/>
                  </a:ext>
                </a:extLst>
              </a:tr>
            </a:tbl>
          </a:graphicData>
        </a:graphic>
      </p:graphicFrame>
      <p:sp>
        <p:nvSpPr>
          <p:cNvPr id="38" name="Rectangle 37">
            <a:extLst>
              <a:ext uri="{FF2B5EF4-FFF2-40B4-BE49-F238E27FC236}">
                <a16:creationId xmlns:a16="http://schemas.microsoft.com/office/drawing/2014/main" xmlns="" id="{0CC3699E-FD54-4532-8770-F9CA0FED0737}"/>
              </a:ext>
            </a:extLst>
          </p:cNvPr>
          <p:cNvSpPr/>
          <p:nvPr/>
        </p:nvSpPr>
        <p:spPr>
          <a:xfrm>
            <a:off x="903131" y="3870713"/>
            <a:ext cx="2150910" cy="307777"/>
          </a:xfrm>
          <a:prstGeom prst="rect">
            <a:avLst/>
          </a:prstGeom>
        </p:spPr>
        <p:txBody>
          <a:bodyPr wrap="none">
            <a:spAutoFit/>
          </a:bodyPr>
          <a:lstStyle/>
          <a:p>
            <a:r>
              <a:rPr lang="en-US" sz="1400" b="1" dirty="0"/>
              <a:t>Adjusted Support (GRP’s)*</a:t>
            </a:r>
          </a:p>
        </p:txBody>
      </p:sp>
      <p:sp>
        <p:nvSpPr>
          <p:cNvPr id="39" name="Rectangle 38">
            <a:extLst>
              <a:ext uri="{FF2B5EF4-FFF2-40B4-BE49-F238E27FC236}">
                <a16:creationId xmlns:a16="http://schemas.microsoft.com/office/drawing/2014/main" xmlns="" id="{19CFDE63-3CF4-4873-8E6B-9DE7C7E8DDEC}"/>
              </a:ext>
            </a:extLst>
          </p:cNvPr>
          <p:cNvSpPr/>
          <p:nvPr/>
        </p:nvSpPr>
        <p:spPr>
          <a:xfrm>
            <a:off x="1227217" y="1775238"/>
            <a:ext cx="1133580" cy="307777"/>
          </a:xfrm>
          <a:prstGeom prst="rect">
            <a:avLst/>
          </a:prstGeom>
        </p:spPr>
        <p:txBody>
          <a:bodyPr wrap="none">
            <a:spAutoFit/>
          </a:bodyPr>
          <a:lstStyle/>
          <a:p>
            <a:r>
              <a:rPr lang="en-US" sz="1400" b="1" dirty="0"/>
              <a:t>Contribution</a:t>
            </a:r>
          </a:p>
        </p:txBody>
      </p:sp>
      <p:sp>
        <p:nvSpPr>
          <p:cNvPr id="40" name="Rectangle 39">
            <a:extLst>
              <a:ext uri="{FF2B5EF4-FFF2-40B4-BE49-F238E27FC236}">
                <a16:creationId xmlns:a16="http://schemas.microsoft.com/office/drawing/2014/main" xmlns="" id="{78ABA815-0E73-43A6-B1B4-1CA45280784A}"/>
              </a:ext>
            </a:extLst>
          </p:cNvPr>
          <p:cNvSpPr/>
          <p:nvPr/>
        </p:nvSpPr>
        <p:spPr>
          <a:xfrm>
            <a:off x="1348212" y="2779391"/>
            <a:ext cx="891591" cy="307777"/>
          </a:xfrm>
          <a:prstGeom prst="rect">
            <a:avLst/>
          </a:prstGeom>
        </p:spPr>
        <p:txBody>
          <a:bodyPr wrap="none">
            <a:spAutoFit/>
          </a:bodyPr>
          <a:lstStyle/>
          <a:p>
            <a:r>
              <a:rPr lang="en-US" sz="1400" b="1" dirty="0"/>
              <a:t>Spend ($)</a:t>
            </a:r>
          </a:p>
        </p:txBody>
      </p:sp>
      <p:sp>
        <p:nvSpPr>
          <p:cNvPr id="41" name="Rectangle 40">
            <a:extLst>
              <a:ext uri="{FF2B5EF4-FFF2-40B4-BE49-F238E27FC236}">
                <a16:creationId xmlns:a16="http://schemas.microsoft.com/office/drawing/2014/main" xmlns="" id="{C422783C-815D-4F5B-AA1C-729340B1C31B}"/>
              </a:ext>
            </a:extLst>
          </p:cNvPr>
          <p:cNvSpPr/>
          <p:nvPr/>
        </p:nvSpPr>
        <p:spPr>
          <a:xfrm>
            <a:off x="977009" y="4864771"/>
            <a:ext cx="1980607" cy="307777"/>
          </a:xfrm>
          <a:prstGeom prst="rect">
            <a:avLst/>
          </a:prstGeom>
        </p:spPr>
        <p:txBody>
          <a:bodyPr wrap="none">
            <a:spAutoFit/>
          </a:bodyPr>
          <a:lstStyle/>
          <a:p>
            <a:r>
              <a:rPr lang="en-US" sz="1400" b="1" dirty="0"/>
              <a:t>Adjusted Cost Per GRP *</a:t>
            </a:r>
          </a:p>
        </p:txBody>
      </p:sp>
      <p:sp>
        <p:nvSpPr>
          <p:cNvPr id="42" name="TextBox 41">
            <a:extLst>
              <a:ext uri="{FF2B5EF4-FFF2-40B4-BE49-F238E27FC236}">
                <a16:creationId xmlns:a16="http://schemas.microsoft.com/office/drawing/2014/main" xmlns="" id="{5B2DF8A1-4854-4017-B821-366FFA8F0318}"/>
              </a:ext>
            </a:extLst>
          </p:cNvPr>
          <p:cNvSpPr txBox="1"/>
          <p:nvPr/>
        </p:nvSpPr>
        <p:spPr>
          <a:xfrm>
            <a:off x="6402202" y="1610480"/>
            <a:ext cx="1765126" cy="523220"/>
          </a:xfrm>
          <a:prstGeom prst="rect">
            <a:avLst/>
          </a:prstGeom>
          <a:noFill/>
        </p:spPr>
        <p:txBody>
          <a:bodyPr wrap="square" rtlCol="0">
            <a:spAutoFit/>
          </a:bodyPr>
          <a:lstStyle/>
          <a:p>
            <a:pPr algn="ctr"/>
            <a:r>
              <a:rPr lang="en-US" sz="1400" b="1" u="sng" dirty="0">
                <a:solidFill>
                  <a:srgbClr val="C00000"/>
                </a:solidFill>
              </a:rPr>
              <a:t>TV EFFECTIVENESS</a:t>
            </a:r>
            <a:endParaRPr lang="en-GB" sz="1400" b="1" u="sng" dirty="0">
              <a:solidFill>
                <a:srgbClr val="C00000"/>
              </a:solidFill>
            </a:endParaRPr>
          </a:p>
        </p:txBody>
      </p:sp>
      <p:sp>
        <p:nvSpPr>
          <p:cNvPr id="43" name="TextBox 42">
            <a:extLst>
              <a:ext uri="{FF2B5EF4-FFF2-40B4-BE49-F238E27FC236}">
                <a16:creationId xmlns:a16="http://schemas.microsoft.com/office/drawing/2014/main" xmlns="" id="{2A2D817E-A819-4B8B-91AC-BDCC612564D0}"/>
              </a:ext>
            </a:extLst>
          </p:cNvPr>
          <p:cNvSpPr txBox="1"/>
          <p:nvPr/>
        </p:nvSpPr>
        <p:spPr>
          <a:xfrm>
            <a:off x="6571552" y="4087612"/>
            <a:ext cx="1491343" cy="261610"/>
          </a:xfrm>
          <a:prstGeom prst="rect">
            <a:avLst/>
          </a:prstGeom>
          <a:noFill/>
        </p:spPr>
        <p:txBody>
          <a:bodyPr wrap="square" rtlCol="0">
            <a:spAutoFit/>
          </a:bodyPr>
          <a:lstStyle/>
          <a:p>
            <a:pPr algn="ctr"/>
            <a:r>
              <a:rPr lang="en-US" sz="1100" b="1" dirty="0"/>
              <a:t>Tonn Vol/GRP</a:t>
            </a:r>
            <a:endParaRPr lang="en-GB" sz="1100" b="1" dirty="0"/>
          </a:p>
        </p:txBody>
      </p:sp>
      <p:sp>
        <p:nvSpPr>
          <p:cNvPr id="44" name="TextBox 43">
            <a:extLst>
              <a:ext uri="{FF2B5EF4-FFF2-40B4-BE49-F238E27FC236}">
                <a16:creationId xmlns:a16="http://schemas.microsoft.com/office/drawing/2014/main" xmlns="" id="{EE6A76A3-48B0-4D0D-A9A3-CBDD3F325860}"/>
              </a:ext>
            </a:extLst>
          </p:cNvPr>
          <p:cNvSpPr txBox="1"/>
          <p:nvPr/>
        </p:nvSpPr>
        <p:spPr>
          <a:xfrm>
            <a:off x="3635828" y="1741617"/>
            <a:ext cx="1491343" cy="307777"/>
          </a:xfrm>
          <a:prstGeom prst="rect">
            <a:avLst/>
          </a:prstGeom>
          <a:noFill/>
        </p:spPr>
        <p:txBody>
          <a:bodyPr wrap="square" rtlCol="0">
            <a:spAutoFit/>
          </a:bodyPr>
          <a:lstStyle/>
          <a:p>
            <a:pPr algn="ctr"/>
            <a:r>
              <a:rPr lang="en-US" sz="1400" b="1" u="sng" dirty="0">
                <a:solidFill>
                  <a:srgbClr val="FF0000"/>
                </a:solidFill>
              </a:rPr>
              <a:t>TV ROI</a:t>
            </a:r>
            <a:endParaRPr lang="en-GB" sz="1400" b="1" u="sng" dirty="0">
              <a:solidFill>
                <a:srgbClr val="FF0000"/>
              </a:solidFill>
            </a:endParaRPr>
          </a:p>
        </p:txBody>
      </p:sp>
      <p:sp>
        <p:nvSpPr>
          <p:cNvPr id="45" name="TextBox 44">
            <a:extLst>
              <a:ext uri="{FF2B5EF4-FFF2-40B4-BE49-F238E27FC236}">
                <a16:creationId xmlns:a16="http://schemas.microsoft.com/office/drawing/2014/main" xmlns="" id="{4A28B8B1-1837-4CAE-B0F4-0BD5715B1473}"/>
              </a:ext>
            </a:extLst>
          </p:cNvPr>
          <p:cNvSpPr txBox="1"/>
          <p:nvPr/>
        </p:nvSpPr>
        <p:spPr>
          <a:xfrm>
            <a:off x="6541386" y="2149310"/>
            <a:ext cx="1491343" cy="430887"/>
          </a:xfrm>
          <a:prstGeom prst="rect">
            <a:avLst/>
          </a:prstGeom>
          <a:noFill/>
        </p:spPr>
        <p:txBody>
          <a:bodyPr wrap="square" rtlCol="0">
            <a:spAutoFit/>
          </a:bodyPr>
          <a:lstStyle/>
          <a:p>
            <a:pPr algn="ctr"/>
            <a:r>
              <a:rPr lang="en-US" sz="1100" b="1" dirty="0"/>
              <a:t>Total Tonn Volume Due To TV </a:t>
            </a:r>
            <a:endParaRPr lang="en-GB" sz="1100" b="1" dirty="0"/>
          </a:p>
        </p:txBody>
      </p:sp>
      <p:sp>
        <p:nvSpPr>
          <p:cNvPr id="46" name="Rectangle 45">
            <a:extLst>
              <a:ext uri="{FF2B5EF4-FFF2-40B4-BE49-F238E27FC236}">
                <a16:creationId xmlns:a16="http://schemas.microsoft.com/office/drawing/2014/main" xmlns="" id="{3BAF4370-654B-498C-B6BD-7F729FBD23E3}"/>
              </a:ext>
            </a:extLst>
          </p:cNvPr>
          <p:cNvSpPr/>
          <p:nvPr/>
        </p:nvSpPr>
        <p:spPr>
          <a:xfrm>
            <a:off x="5805714" y="2135389"/>
            <a:ext cx="3023020" cy="3776640"/>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a:extLst>
              <a:ext uri="{FF2B5EF4-FFF2-40B4-BE49-F238E27FC236}">
                <a16:creationId xmlns:a16="http://schemas.microsoft.com/office/drawing/2014/main" xmlns="" id="{12DC13E8-7E1E-4A40-B1F5-CF5203ECF7C4}"/>
              </a:ext>
            </a:extLst>
          </p:cNvPr>
          <p:cNvSpPr txBox="1"/>
          <p:nvPr/>
        </p:nvSpPr>
        <p:spPr>
          <a:xfrm>
            <a:off x="329367" y="5716558"/>
            <a:ext cx="8343900" cy="246221"/>
          </a:xfrm>
          <a:prstGeom prst="rect">
            <a:avLst/>
          </a:prstGeom>
          <a:noFill/>
        </p:spPr>
        <p:txBody>
          <a:bodyPr wrap="square" rtlCol="0">
            <a:spAutoFit/>
          </a:bodyPr>
          <a:lstStyle/>
          <a:p>
            <a:r>
              <a:rPr lang="en-US" sz="1000" dirty="0"/>
              <a:t>Note:  Profit Margin Marketing 2017, 2018 = $3.31/kg, $3.28$/kg</a:t>
            </a:r>
          </a:p>
        </p:txBody>
      </p:sp>
      <p:pic>
        <p:nvPicPr>
          <p:cNvPr id="25" name="Picture 24">
            <a:extLst>
              <a:ext uri="{FF2B5EF4-FFF2-40B4-BE49-F238E27FC236}">
                <a16:creationId xmlns:a16="http://schemas.microsoft.com/office/drawing/2014/main" xmlns="" id="{41AB59B9-7830-4020-9B63-EC1485DA9630}"/>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8387198" y="5912029"/>
            <a:ext cx="523003" cy="670561"/>
          </a:xfrm>
          <a:prstGeom prst="rect">
            <a:avLst/>
          </a:prstGeom>
          <a:noFill/>
          <a:ln>
            <a:noFill/>
          </a:ln>
        </p:spPr>
      </p:pic>
      <p:sp>
        <p:nvSpPr>
          <p:cNvPr id="24" name="TextBox 2">
            <a:extLst>
              <a:ext uri="{FF2B5EF4-FFF2-40B4-BE49-F238E27FC236}">
                <a16:creationId xmlns:a16="http://schemas.microsoft.com/office/drawing/2014/main" xmlns="" id="{ED1783DC-61FD-43FD-83B9-774A4F7C1ECB}"/>
              </a:ext>
            </a:extLst>
          </p:cNvPr>
          <p:cNvSpPr txBox="1"/>
          <p:nvPr/>
        </p:nvSpPr>
        <p:spPr>
          <a:xfrm>
            <a:off x="766001" y="1384377"/>
            <a:ext cx="582211"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u="sng" dirty="0">
                <a:latin typeface="Arial" panose="020B0604020202020204" pitchFamily="34" charset="0"/>
                <a:cs typeface="Arial" panose="020B0604020202020204" pitchFamily="34" charset="0"/>
              </a:rPr>
              <a:t>2017</a:t>
            </a:r>
          </a:p>
        </p:txBody>
      </p:sp>
      <p:sp>
        <p:nvSpPr>
          <p:cNvPr id="26" name="TextBox 23">
            <a:extLst>
              <a:ext uri="{FF2B5EF4-FFF2-40B4-BE49-F238E27FC236}">
                <a16:creationId xmlns:a16="http://schemas.microsoft.com/office/drawing/2014/main" xmlns="" id="{5677B1BA-AE77-4E80-81B5-2FFADC1940C8}"/>
              </a:ext>
            </a:extLst>
          </p:cNvPr>
          <p:cNvSpPr txBox="1"/>
          <p:nvPr/>
        </p:nvSpPr>
        <p:spPr>
          <a:xfrm>
            <a:off x="2092642" y="1371919"/>
            <a:ext cx="582211"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u="sng" dirty="0">
                <a:latin typeface="Arial" panose="020B0604020202020204" pitchFamily="34" charset="0"/>
                <a:cs typeface="Arial" panose="020B0604020202020204" pitchFamily="34" charset="0"/>
              </a:rPr>
              <a:t>2018</a:t>
            </a:r>
          </a:p>
        </p:txBody>
      </p:sp>
      <p:sp>
        <p:nvSpPr>
          <p:cNvPr id="27" name="Rectangle 26">
            <a:extLst>
              <a:ext uri="{FF2B5EF4-FFF2-40B4-BE49-F238E27FC236}">
                <a16:creationId xmlns:a16="http://schemas.microsoft.com/office/drawing/2014/main" xmlns="" id="{DCE3B616-8FA8-4E4C-9E10-ECF85B34C4FB}"/>
              </a:ext>
            </a:extLst>
          </p:cNvPr>
          <p:cNvSpPr/>
          <p:nvPr/>
        </p:nvSpPr>
        <p:spPr>
          <a:xfrm>
            <a:off x="1794007" y="6007921"/>
            <a:ext cx="6593191" cy="430887"/>
          </a:xfrm>
          <a:prstGeom prst="rect">
            <a:avLst/>
          </a:prstGeom>
        </p:spPr>
        <p:txBody>
          <a:bodyPr wrap="square">
            <a:spAutoFit/>
          </a:bodyPr>
          <a:lstStyle/>
          <a:p>
            <a:r>
              <a:rPr lang="en-US" sz="1050" dirty="0">
                <a:latin typeface="Calibri" panose="020F0502020204030204" pitchFamily="34" charset="0"/>
                <a:ea typeface="Calibri" panose="020F0502020204030204" pitchFamily="34" charset="0"/>
              </a:rPr>
              <a:t>* Numbers shown here are based on population-weighted national GRPs to harmonize across geographies and demographic targets (therefore differ from internally-reported GRPs and Costs/GRP).  </a:t>
            </a:r>
            <a:endParaRPr lang="en-US" sz="1050" dirty="0"/>
          </a:p>
        </p:txBody>
      </p:sp>
    </p:spTree>
    <p:extLst>
      <p:ext uri="{BB962C8B-B14F-4D97-AF65-F5344CB8AC3E}">
        <p14:creationId xmlns:p14="http://schemas.microsoft.com/office/powerpoint/2010/main" val="657334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xmlns="" id="{C5698967-8443-43CD-A7E0-13E6702A0759}"/>
              </a:ext>
            </a:extLst>
          </p:cNvPr>
          <p:cNvSpPr txBox="1"/>
          <p:nvPr/>
        </p:nvSpPr>
        <p:spPr>
          <a:xfrm>
            <a:off x="480407" y="980803"/>
            <a:ext cx="332142" cy="230832"/>
          </a:xfrm>
          <a:prstGeom prst="rect">
            <a:avLst/>
          </a:prstGeom>
          <a:noFill/>
        </p:spPr>
        <p:txBody>
          <a:bodyPr wrap="none" rtlCol="0">
            <a:spAutoFit/>
          </a:bodyPr>
          <a:lstStyle/>
          <a:p>
            <a:r>
              <a:rPr lang="en-US" sz="900" b="1" dirty="0">
                <a:solidFill>
                  <a:srgbClr val="FF0000"/>
                </a:solidFill>
              </a:rPr>
              <a:t>TV</a:t>
            </a:r>
          </a:p>
        </p:txBody>
      </p:sp>
      <p:pic>
        <p:nvPicPr>
          <p:cNvPr id="30" name="Picture 29">
            <a:extLst>
              <a:ext uri="{FF2B5EF4-FFF2-40B4-BE49-F238E27FC236}">
                <a16:creationId xmlns:a16="http://schemas.microsoft.com/office/drawing/2014/main" xmlns="" id="{DCEA8E7B-5A3B-40E8-BA72-D41429ECD3F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0364" y="877656"/>
            <a:ext cx="350043" cy="350043"/>
          </a:xfrm>
          <a:prstGeom prst="rect">
            <a:avLst/>
          </a:prstGeom>
        </p:spPr>
      </p:pic>
      <p:graphicFrame>
        <p:nvGraphicFramePr>
          <p:cNvPr id="26" name="Table 25">
            <a:extLst>
              <a:ext uri="{FF2B5EF4-FFF2-40B4-BE49-F238E27FC236}">
                <a16:creationId xmlns:a16="http://schemas.microsoft.com/office/drawing/2014/main" xmlns="" id="{224B8202-7ECA-4AB9-89AC-109157B26FC8}"/>
              </a:ext>
            </a:extLst>
          </p:cNvPr>
          <p:cNvGraphicFramePr>
            <a:graphicFrameLocks noGrp="1"/>
          </p:cNvGraphicFramePr>
          <p:nvPr>
            <p:extLst>
              <p:ext uri="{D42A27DB-BD31-4B8C-83A1-F6EECF244321}">
                <p14:modId xmlns:p14="http://schemas.microsoft.com/office/powerpoint/2010/main" val="1294957372"/>
              </p:ext>
            </p:extLst>
          </p:nvPr>
        </p:nvGraphicFramePr>
        <p:xfrm>
          <a:off x="304800" y="3065590"/>
          <a:ext cx="8220076" cy="617411"/>
        </p:xfrm>
        <a:graphic>
          <a:graphicData uri="http://schemas.openxmlformats.org/drawingml/2006/table">
            <a:tbl>
              <a:tblPr>
                <a:tableStyleId>{5C22544A-7EE6-4342-B048-85BDC9FD1C3A}</a:tableStyleId>
              </a:tblPr>
              <a:tblGrid>
                <a:gridCol w="1325880">
                  <a:extLst>
                    <a:ext uri="{9D8B030D-6E8A-4147-A177-3AD203B41FA5}">
                      <a16:colId xmlns:a16="http://schemas.microsoft.com/office/drawing/2014/main" xmlns="" val="20000"/>
                    </a:ext>
                  </a:extLst>
                </a:gridCol>
                <a:gridCol w="1723549">
                  <a:extLst>
                    <a:ext uri="{9D8B030D-6E8A-4147-A177-3AD203B41FA5}">
                      <a16:colId xmlns:a16="http://schemas.microsoft.com/office/drawing/2014/main" xmlns="" val="20001"/>
                    </a:ext>
                  </a:extLst>
                </a:gridCol>
                <a:gridCol w="1723549">
                  <a:extLst>
                    <a:ext uri="{9D8B030D-6E8A-4147-A177-3AD203B41FA5}">
                      <a16:colId xmlns:a16="http://schemas.microsoft.com/office/drawing/2014/main" xmlns="" val="20002"/>
                    </a:ext>
                  </a:extLst>
                </a:gridCol>
                <a:gridCol w="1723549">
                  <a:extLst>
                    <a:ext uri="{9D8B030D-6E8A-4147-A177-3AD203B41FA5}">
                      <a16:colId xmlns:a16="http://schemas.microsoft.com/office/drawing/2014/main" xmlns="" val="20003"/>
                    </a:ext>
                  </a:extLst>
                </a:gridCol>
                <a:gridCol w="1723549">
                  <a:extLst>
                    <a:ext uri="{9D8B030D-6E8A-4147-A177-3AD203B41FA5}">
                      <a16:colId xmlns:a16="http://schemas.microsoft.com/office/drawing/2014/main" xmlns="" val="20004"/>
                    </a:ext>
                  </a:extLst>
                </a:gridCol>
              </a:tblGrid>
              <a:tr h="283035">
                <a:tc>
                  <a:txBody>
                    <a:bodyPr/>
                    <a:lstStyle/>
                    <a:p>
                      <a:pPr algn="ctr" fontAlgn="b"/>
                      <a:endParaRPr lang="en-US" sz="1200" b="0" i="0" u="none" strike="noStrike" dirty="0">
                        <a:solidFill>
                          <a:srgbClr val="000000"/>
                        </a:solidFill>
                        <a:effectLst/>
                        <a:latin typeface="+mj-lt"/>
                      </a:endParaRPr>
                    </a:p>
                  </a:txBody>
                  <a:tcPr marL="9496" marR="9496" marT="9496" marB="0" anchor="ctr"/>
                </a:tc>
                <a:tc>
                  <a:txBody>
                    <a:bodyPr/>
                    <a:lstStyle/>
                    <a:p>
                      <a:pPr marL="0" algn="ctr" defTabSz="913642" rtl="0" eaLnBrk="1" fontAlgn="ctr" latinLnBrk="0" hangingPunct="1"/>
                      <a:r>
                        <a:rPr lang="en-IN" sz="1000" u="none" strike="noStrike" kern="1200" dirty="0">
                          <a:solidFill>
                            <a:schemeClr val="dk1"/>
                          </a:solidFill>
                          <a:effectLst/>
                          <a:latin typeface="+mj-lt"/>
                          <a:ea typeface="+mn-ea"/>
                          <a:cs typeface="+mn-cs"/>
                        </a:rPr>
                        <a:t>228</a:t>
                      </a:r>
                    </a:p>
                  </a:txBody>
                  <a:tcPr marL="9525" marR="9525" marT="9525" marB="0" anchor="ctr"/>
                </a:tc>
                <a:tc>
                  <a:txBody>
                    <a:bodyPr/>
                    <a:lstStyle/>
                    <a:p>
                      <a:pPr marL="0" algn="ctr" defTabSz="913642" rtl="0" eaLnBrk="1" fontAlgn="ctr" latinLnBrk="0" hangingPunct="1"/>
                      <a:r>
                        <a:rPr lang="en-IN" sz="1000" u="none" strike="noStrike" kern="1200" dirty="0">
                          <a:solidFill>
                            <a:schemeClr val="dk1"/>
                          </a:solidFill>
                          <a:effectLst/>
                          <a:latin typeface="+mj-lt"/>
                          <a:ea typeface="+mn-ea"/>
                          <a:cs typeface="+mn-cs"/>
                        </a:rPr>
                        <a:t>866</a:t>
                      </a:r>
                    </a:p>
                  </a:txBody>
                  <a:tcPr marL="9525" marR="9525" marT="9525" marB="0" anchor="ctr"/>
                </a:tc>
                <a:tc>
                  <a:txBody>
                    <a:bodyPr/>
                    <a:lstStyle/>
                    <a:p>
                      <a:pPr marL="0" algn="ctr" defTabSz="913642" rtl="0" eaLnBrk="1" fontAlgn="ctr" latinLnBrk="0" hangingPunct="1"/>
                      <a:r>
                        <a:rPr lang="en-IN" sz="1000" u="none" strike="noStrike" kern="1200" dirty="0">
                          <a:solidFill>
                            <a:schemeClr val="dk1"/>
                          </a:solidFill>
                          <a:effectLst/>
                          <a:latin typeface="+mj-lt"/>
                          <a:ea typeface="+mn-ea"/>
                          <a:cs typeface="+mn-cs"/>
                        </a:rPr>
                        <a:t>232</a:t>
                      </a:r>
                    </a:p>
                  </a:txBody>
                  <a:tcPr marL="9525" marR="9525" marT="9525" marB="0" anchor="ctr"/>
                </a:tc>
                <a:tc>
                  <a:txBody>
                    <a:bodyPr/>
                    <a:lstStyle/>
                    <a:p>
                      <a:pPr marL="0" marR="0" lvl="0" indent="0" algn="ctr" defTabSz="913642" rtl="0" eaLnBrk="1" fontAlgn="ctr" latinLnBrk="0" hangingPunct="1">
                        <a:lnSpc>
                          <a:spcPct val="100000"/>
                        </a:lnSpc>
                        <a:spcBef>
                          <a:spcPts val="0"/>
                        </a:spcBef>
                        <a:spcAft>
                          <a:spcPts val="0"/>
                        </a:spcAft>
                        <a:buClrTx/>
                        <a:buSzTx/>
                        <a:buFontTx/>
                        <a:buNone/>
                        <a:tabLst/>
                        <a:defRPr/>
                      </a:pPr>
                      <a:r>
                        <a:rPr lang="en-IN" sz="1000" u="none" strike="noStrike" kern="1200" dirty="0">
                          <a:solidFill>
                            <a:schemeClr val="dk1"/>
                          </a:solidFill>
                          <a:effectLst/>
                          <a:latin typeface="+mj-lt"/>
                          <a:ea typeface="+mn-ea"/>
                          <a:cs typeface="+mn-cs"/>
                        </a:rPr>
                        <a:t>692</a:t>
                      </a:r>
                    </a:p>
                  </a:txBody>
                  <a:tcPr marL="9525" marR="9525" marT="9525" marB="0" anchor="ctr"/>
                </a:tc>
                <a:extLst>
                  <a:ext uri="{0D108BD9-81ED-4DB2-BD59-A6C34878D82A}">
                    <a16:rowId xmlns:a16="http://schemas.microsoft.com/office/drawing/2014/main" xmlns="" val="10000"/>
                  </a:ext>
                </a:extLst>
              </a:tr>
              <a:tr h="51341">
                <a:tc>
                  <a:txBody>
                    <a:bodyPr/>
                    <a:lstStyle/>
                    <a:p>
                      <a:pPr algn="ctr" fontAlgn="b"/>
                      <a:endParaRPr lang="en-US" sz="100" b="0" i="0" u="none" strike="noStrike" dirty="0">
                        <a:solidFill>
                          <a:srgbClr val="000000"/>
                        </a:solidFill>
                        <a:effectLst/>
                        <a:latin typeface="+mj-lt"/>
                      </a:endParaRPr>
                    </a:p>
                  </a:txBody>
                  <a:tcPr marL="9496" marR="9496" marT="9496" marB="0" anchor="ctr">
                    <a:solidFill>
                      <a:schemeClr val="bg1"/>
                    </a:solidFill>
                  </a:tcPr>
                </a:tc>
                <a:tc>
                  <a:txBody>
                    <a:bodyPr/>
                    <a:lstStyle/>
                    <a:p>
                      <a:pPr algn="ctr" fontAlgn="b"/>
                      <a:endParaRPr lang="en-US" sz="100" b="0" i="0" u="none" strike="noStrike" dirty="0">
                        <a:solidFill>
                          <a:srgbClr val="000000"/>
                        </a:solidFill>
                        <a:effectLst/>
                        <a:latin typeface="+mj-lt"/>
                      </a:endParaRPr>
                    </a:p>
                  </a:txBody>
                  <a:tcPr marL="9496" marR="9496" marT="9496" marB="0" anchor="ctr">
                    <a:solidFill>
                      <a:schemeClr val="bg1"/>
                    </a:solidFill>
                  </a:tcPr>
                </a:tc>
                <a:tc>
                  <a:txBody>
                    <a:bodyPr/>
                    <a:lstStyle/>
                    <a:p>
                      <a:pPr algn="ctr" fontAlgn="b"/>
                      <a:endParaRPr lang="en-US" sz="100" b="0" i="0" u="none" strike="noStrike" dirty="0">
                        <a:solidFill>
                          <a:srgbClr val="000000"/>
                        </a:solidFill>
                        <a:effectLst/>
                        <a:latin typeface="+mj-lt"/>
                      </a:endParaRPr>
                    </a:p>
                  </a:txBody>
                  <a:tcPr marL="9496" marR="9496" marT="9496" marB="0" anchor="ctr">
                    <a:solidFill>
                      <a:schemeClr val="bg1"/>
                    </a:solidFill>
                  </a:tcPr>
                </a:tc>
                <a:tc>
                  <a:txBody>
                    <a:bodyPr/>
                    <a:lstStyle/>
                    <a:p>
                      <a:pPr algn="ctr" fontAlgn="b"/>
                      <a:endParaRPr lang="en-US" sz="100" b="0" i="0" u="none" strike="noStrike" dirty="0">
                        <a:solidFill>
                          <a:srgbClr val="000000"/>
                        </a:solidFill>
                        <a:effectLst/>
                        <a:latin typeface="+mj-lt"/>
                      </a:endParaRPr>
                    </a:p>
                  </a:txBody>
                  <a:tcPr marL="9496" marR="9496" marT="9496" marB="0" anchor="ctr">
                    <a:solidFill>
                      <a:schemeClr val="bg1"/>
                    </a:solidFill>
                  </a:tcPr>
                </a:tc>
                <a:tc>
                  <a:txBody>
                    <a:bodyPr/>
                    <a:lstStyle/>
                    <a:p>
                      <a:pPr algn="ctr" fontAlgn="b"/>
                      <a:endParaRPr lang="en-US" sz="100" b="0" i="0" u="none" strike="noStrike" dirty="0">
                        <a:solidFill>
                          <a:srgbClr val="000000"/>
                        </a:solidFill>
                        <a:effectLst/>
                        <a:latin typeface="+mj-lt"/>
                      </a:endParaRPr>
                    </a:p>
                  </a:txBody>
                  <a:tcPr marL="9496" marR="9496" marT="9496" marB="0" anchor="ctr">
                    <a:solidFill>
                      <a:schemeClr val="bg1"/>
                    </a:solidFill>
                  </a:tcPr>
                </a:tc>
                <a:extLst>
                  <a:ext uri="{0D108BD9-81ED-4DB2-BD59-A6C34878D82A}">
                    <a16:rowId xmlns:a16="http://schemas.microsoft.com/office/drawing/2014/main" xmlns="" val="10001"/>
                  </a:ext>
                </a:extLst>
              </a:tr>
              <a:tr h="283035">
                <a:tc>
                  <a:txBody>
                    <a:bodyPr/>
                    <a:lstStyle/>
                    <a:p>
                      <a:pPr algn="ctr" fontAlgn="b"/>
                      <a:endParaRPr lang="en-US" sz="1200" b="0" i="0" u="none" strike="noStrike" dirty="0">
                        <a:solidFill>
                          <a:srgbClr val="000000"/>
                        </a:solidFill>
                        <a:effectLst/>
                        <a:latin typeface="+mj-lt"/>
                      </a:endParaRPr>
                    </a:p>
                  </a:txBody>
                  <a:tcPr marL="9496" marR="9496" marT="9496" marB="0" anchor="ctr">
                    <a:solidFill>
                      <a:schemeClr val="accent5">
                        <a:lumMod val="20000"/>
                        <a:lumOff val="80000"/>
                      </a:schemeClr>
                    </a:solidFill>
                  </a:tcPr>
                </a:tc>
                <a:tc>
                  <a:txBody>
                    <a:bodyPr/>
                    <a:lstStyle/>
                    <a:p>
                      <a:pPr marL="0" algn="ctr" defTabSz="913642" rtl="0" eaLnBrk="1" fontAlgn="ctr" latinLnBrk="0" hangingPunct="1"/>
                      <a:r>
                        <a:rPr lang="en-IN" sz="1000" u="none" strike="noStrike" kern="1200" dirty="0">
                          <a:solidFill>
                            <a:schemeClr val="dk1"/>
                          </a:solidFill>
                          <a:effectLst/>
                          <a:latin typeface="+mj-lt"/>
                          <a:ea typeface="+mn-ea"/>
                          <a:cs typeface="+mn-cs"/>
                        </a:rPr>
                        <a:t>3,847 </a:t>
                      </a:r>
                    </a:p>
                  </a:txBody>
                  <a:tcPr marL="9525" marR="9525" marT="9525" marB="0" anchor="ctr">
                    <a:solidFill>
                      <a:schemeClr val="accent5">
                        <a:lumMod val="20000"/>
                        <a:lumOff val="80000"/>
                      </a:schemeClr>
                    </a:solidFill>
                  </a:tcPr>
                </a:tc>
                <a:tc>
                  <a:txBody>
                    <a:bodyPr/>
                    <a:lstStyle/>
                    <a:p>
                      <a:pPr marL="0" algn="ctr" defTabSz="913642" rtl="0" eaLnBrk="1" fontAlgn="ctr" latinLnBrk="0" hangingPunct="1"/>
                      <a:r>
                        <a:rPr lang="en-IN" sz="1000" u="none" strike="noStrike" kern="1200" dirty="0">
                          <a:solidFill>
                            <a:schemeClr val="dk1"/>
                          </a:solidFill>
                          <a:effectLst/>
                          <a:latin typeface="+mj-lt"/>
                          <a:ea typeface="+mn-ea"/>
                          <a:cs typeface="+mn-cs"/>
                        </a:rPr>
                        <a:t>485 </a:t>
                      </a:r>
                    </a:p>
                  </a:txBody>
                  <a:tcPr marL="9525" marR="9525" marT="9525" marB="0" anchor="ctr">
                    <a:solidFill>
                      <a:schemeClr val="accent5">
                        <a:lumMod val="20000"/>
                        <a:lumOff val="80000"/>
                      </a:schemeClr>
                    </a:solidFill>
                  </a:tcPr>
                </a:tc>
                <a:tc>
                  <a:txBody>
                    <a:bodyPr/>
                    <a:lstStyle/>
                    <a:p>
                      <a:pPr marL="0" algn="ctr" defTabSz="913642" rtl="0" eaLnBrk="1" fontAlgn="ctr" latinLnBrk="0" hangingPunct="1"/>
                      <a:r>
                        <a:rPr lang="en-IN" sz="1000" u="none" strike="noStrike" kern="1200" dirty="0">
                          <a:solidFill>
                            <a:schemeClr val="dk1"/>
                          </a:solidFill>
                          <a:effectLst/>
                          <a:latin typeface="+mj-lt"/>
                          <a:ea typeface="+mn-ea"/>
                          <a:cs typeface="+mn-cs"/>
                        </a:rPr>
                        <a:t>185 </a:t>
                      </a:r>
                    </a:p>
                  </a:txBody>
                  <a:tcPr marL="9525" marR="9525" marT="9525" marB="0" anchor="ctr">
                    <a:solidFill>
                      <a:schemeClr val="accent5">
                        <a:lumMod val="20000"/>
                        <a:lumOff val="80000"/>
                      </a:schemeClr>
                    </a:solidFill>
                  </a:tcPr>
                </a:tc>
                <a:tc>
                  <a:txBody>
                    <a:bodyPr/>
                    <a:lstStyle/>
                    <a:p>
                      <a:pPr marL="0" marR="0" lvl="0" indent="0" algn="ctr" defTabSz="913642" rtl="0" eaLnBrk="1" fontAlgn="ctr" latinLnBrk="0" hangingPunct="1">
                        <a:lnSpc>
                          <a:spcPct val="100000"/>
                        </a:lnSpc>
                        <a:spcBef>
                          <a:spcPts val="0"/>
                        </a:spcBef>
                        <a:spcAft>
                          <a:spcPts val="0"/>
                        </a:spcAft>
                        <a:buClrTx/>
                        <a:buSzTx/>
                        <a:buFontTx/>
                        <a:buNone/>
                        <a:tabLst/>
                        <a:defRPr/>
                      </a:pPr>
                      <a:r>
                        <a:rPr lang="en-IN" sz="1000" u="none" strike="noStrike" kern="1200" dirty="0">
                          <a:solidFill>
                            <a:schemeClr val="dk1"/>
                          </a:solidFill>
                          <a:effectLst/>
                          <a:latin typeface="+mj-lt"/>
                          <a:ea typeface="+mn-ea"/>
                          <a:cs typeface="+mn-cs"/>
                        </a:rPr>
                        <a:t>2,148</a:t>
                      </a:r>
                    </a:p>
                  </a:txBody>
                  <a:tcPr marL="9525" marR="9525" marT="9525" marB="0" anchor="ctr">
                    <a:solidFill>
                      <a:schemeClr val="accent5">
                        <a:lumMod val="20000"/>
                        <a:lumOff val="80000"/>
                      </a:schemeClr>
                    </a:solidFill>
                  </a:tcPr>
                </a:tc>
                <a:extLst>
                  <a:ext uri="{0D108BD9-81ED-4DB2-BD59-A6C34878D82A}">
                    <a16:rowId xmlns:a16="http://schemas.microsoft.com/office/drawing/2014/main" xmlns="" val="10002"/>
                  </a:ext>
                </a:extLst>
              </a:tr>
            </a:tbl>
          </a:graphicData>
        </a:graphic>
      </p:graphicFrame>
      <p:sp>
        <p:nvSpPr>
          <p:cNvPr id="28" name="TextBox 27">
            <a:extLst>
              <a:ext uri="{FF2B5EF4-FFF2-40B4-BE49-F238E27FC236}">
                <a16:creationId xmlns:a16="http://schemas.microsoft.com/office/drawing/2014/main" xmlns="" id="{3D72BD13-2FC8-4F44-A910-933F0E5387FF}"/>
              </a:ext>
            </a:extLst>
          </p:cNvPr>
          <p:cNvSpPr txBox="1"/>
          <p:nvPr/>
        </p:nvSpPr>
        <p:spPr>
          <a:xfrm>
            <a:off x="304800" y="4186838"/>
            <a:ext cx="1341783" cy="400110"/>
          </a:xfrm>
          <a:prstGeom prst="rect">
            <a:avLst/>
          </a:prstGeom>
          <a:noFill/>
        </p:spPr>
        <p:txBody>
          <a:bodyPr wrap="square" rtlCol="0">
            <a:spAutoFit/>
          </a:bodyPr>
          <a:lstStyle/>
          <a:p>
            <a:r>
              <a:rPr lang="en-US" sz="1000" b="1" dirty="0">
                <a:solidFill>
                  <a:schemeClr val="accent2"/>
                </a:solidFill>
              </a:rPr>
              <a:t>Ton Vol/GRP </a:t>
            </a:r>
          </a:p>
          <a:p>
            <a:r>
              <a:rPr lang="en-US" sz="1000" b="1" dirty="0">
                <a:solidFill>
                  <a:schemeClr val="accent2"/>
                </a:solidFill>
              </a:rPr>
              <a:t>(Effectiveness)</a:t>
            </a:r>
            <a:endParaRPr lang="en-GB" sz="1000" b="1" dirty="0">
              <a:solidFill>
                <a:schemeClr val="accent2"/>
              </a:solidFill>
            </a:endParaRPr>
          </a:p>
        </p:txBody>
      </p:sp>
      <p:sp>
        <p:nvSpPr>
          <p:cNvPr id="31" name="TextBox 30">
            <a:extLst>
              <a:ext uri="{FF2B5EF4-FFF2-40B4-BE49-F238E27FC236}">
                <a16:creationId xmlns:a16="http://schemas.microsoft.com/office/drawing/2014/main" xmlns="" id="{D9189ADC-2515-43B1-9D9B-957DC92FEDE1}"/>
              </a:ext>
            </a:extLst>
          </p:cNvPr>
          <p:cNvSpPr txBox="1"/>
          <p:nvPr/>
        </p:nvSpPr>
        <p:spPr>
          <a:xfrm>
            <a:off x="304800" y="1830774"/>
            <a:ext cx="1341783" cy="246221"/>
          </a:xfrm>
          <a:prstGeom prst="rect">
            <a:avLst/>
          </a:prstGeom>
          <a:noFill/>
        </p:spPr>
        <p:txBody>
          <a:bodyPr wrap="square" rtlCol="0">
            <a:spAutoFit/>
          </a:bodyPr>
          <a:lstStyle/>
          <a:p>
            <a:r>
              <a:rPr lang="en-US" sz="1000" b="1" dirty="0">
                <a:solidFill>
                  <a:schemeClr val="accent2"/>
                </a:solidFill>
              </a:rPr>
              <a:t>ROI</a:t>
            </a:r>
            <a:endParaRPr lang="en-GB" sz="1000" b="1" dirty="0">
              <a:solidFill>
                <a:schemeClr val="accent2"/>
              </a:solidFill>
            </a:endParaRPr>
          </a:p>
        </p:txBody>
      </p:sp>
      <p:sp>
        <p:nvSpPr>
          <p:cNvPr id="49" name="TextBox 48">
            <a:extLst>
              <a:ext uri="{FF2B5EF4-FFF2-40B4-BE49-F238E27FC236}">
                <a16:creationId xmlns:a16="http://schemas.microsoft.com/office/drawing/2014/main" xmlns="" id="{3CAE2115-8214-489A-AEAD-75B0899AC542}"/>
              </a:ext>
            </a:extLst>
          </p:cNvPr>
          <p:cNvSpPr txBox="1"/>
          <p:nvPr/>
        </p:nvSpPr>
        <p:spPr>
          <a:xfrm>
            <a:off x="304800" y="3413934"/>
            <a:ext cx="1341783" cy="246221"/>
          </a:xfrm>
          <a:prstGeom prst="rect">
            <a:avLst/>
          </a:prstGeom>
          <a:noFill/>
        </p:spPr>
        <p:txBody>
          <a:bodyPr wrap="square" rtlCol="0">
            <a:spAutoFit/>
          </a:bodyPr>
          <a:lstStyle/>
          <a:p>
            <a:r>
              <a:rPr lang="en-US" sz="1000" b="1" dirty="0">
                <a:solidFill>
                  <a:schemeClr val="accent5"/>
                </a:solidFill>
              </a:rPr>
              <a:t>CPP $/GRP</a:t>
            </a:r>
          </a:p>
        </p:txBody>
      </p:sp>
      <p:sp>
        <p:nvSpPr>
          <p:cNvPr id="50" name="TextBox 49">
            <a:extLst>
              <a:ext uri="{FF2B5EF4-FFF2-40B4-BE49-F238E27FC236}">
                <a16:creationId xmlns:a16="http://schemas.microsoft.com/office/drawing/2014/main" xmlns="" id="{FFF975BA-D015-4D87-9704-CF4D2E993378}"/>
              </a:ext>
            </a:extLst>
          </p:cNvPr>
          <p:cNvSpPr txBox="1"/>
          <p:nvPr/>
        </p:nvSpPr>
        <p:spPr>
          <a:xfrm>
            <a:off x="304800" y="3096989"/>
            <a:ext cx="1341783" cy="246221"/>
          </a:xfrm>
          <a:prstGeom prst="rect">
            <a:avLst/>
          </a:prstGeom>
          <a:noFill/>
        </p:spPr>
        <p:txBody>
          <a:bodyPr wrap="square" rtlCol="0">
            <a:spAutoFit/>
          </a:bodyPr>
          <a:lstStyle/>
          <a:p>
            <a:r>
              <a:rPr lang="en-US" sz="1000" b="1" dirty="0">
                <a:solidFill>
                  <a:schemeClr val="accent2"/>
                </a:solidFill>
              </a:rPr>
              <a:t>GRP</a:t>
            </a:r>
          </a:p>
        </p:txBody>
      </p:sp>
      <p:graphicFrame>
        <p:nvGraphicFramePr>
          <p:cNvPr id="51" name="Chart 50">
            <a:extLst>
              <a:ext uri="{FF2B5EF4-FFF2-40B4-BE49-F238E27FC236}">
                <a16:creationId xmlns:a16="http://schemas.microsoft.com/office/drawing/2014/main" xmlns="" id="{0ABCE545-382B-4C08-88D6-4208A03A898A}"/>
              </a:ext>
            </a:extLst>
          </p:cNvPr>
          <p:cNvGraphicFramePr/>
          <p:nvPr>
            <p:extLst>
              <p:ext uri="{D42A27DB-BD31-4B8C-83A1-F6EECF244321}">
                <p14:modId xmlns:p14="http://schemas.microsoft.com/office/powerpoint/2010/main" val="331837780"/>
              </p:ext>
            </p:extLst>
          </p:nvPr>
        </p:nvGraphicFramePr>
        <p:xfrm>
          <a:off x="1469440" y="1585675"/>
          <a:ext cx="7179259" cy="1346018"/>
        </p:xfrm>
        <a:graphic>
          <a:graphicData uri="http://schemas.openxmlformats.org/drawingml/2006/chart">
            <c:chart xmlns:c="http://schemas.openxmlformats.org/drawingml/2006/chart" xmlns:r="http://schemas.openxmlformats.org/officeDocument/2006/relationships" r:id="rId4"/>
          </a:graphicData>
        </a:graphic>
      </p:graphicFrame>
      <p:sp>
        <p:nvSpPr>
          <p:cNvPr id="52" name="Rounded Rectangle 1">
            <a:extLst>
              <a:ext uri="{FF2B5EF4-FFF2-40B4-BE49-F238E27FC236}">
                <a16:creationId xmlns:a16="http://schemas.microsoft.com/office/drawing/2014/main" xmlns="" id="{5F836A99-E5B4-4290-829F-9952C2F822B3}"/>
              </a:ext>
            </a:extLst>
          </p:cNvPr>
          <p:cNvSpPr/>
          <p:nvPr/>
        </p:nvSpPr>
        <p:spPr>
          <a:xfrm>
            <a:off x="1624013" y="1385237"/>
            <a:ext cx="5132912" cy="245256"/>
          </a:xfrm>
          <a:prstGeom prst="roundRect">
            <a:avLst/>
          </a:prstGeom>
          <a:solidFill>
            <a:srgbClr val="C00000"/>
          </a:solidFill>
          <a:ln>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bg1"/>
                </a:solidFill>
              </a:rPr>
              <a:t>2017</a:t>
            </a:r>
          </a:p>
        </p:txBody>
      </p:sp>
      <p:sp>
        <p:nvSpPr>
          <p:cNvPr id="53" name="Rounded Rectangle 1">
            <a:extLst>
              <a:ext uri="{FF2B5EF4-FFF2-40B4-BE49-F238E27FC236}">
                <a16:creationId xmlns:a16="http://schemas.microsoft.com/office/drawing/2014/main" xmlns="" id="{EBEE7E22-22D5-4520-9FED-B24D4C4FC308}"/>
              </a:ext>
            </a:extLst>
          </p:cNvPr>
          <p:cNvSpPr/>
          <p:nvPr/>
        </p:nvSpPr>
        <p:spPr>
          <a:xfrm>
            <a:off x="6918960" y="1384300"/>
            <a:ext cx="1567704" cy="246192"/>
          </a:xfrm>
          <a:prstGeom prst="roundRect">
            <a:avLst/>
          </a:prstGeom>
          <a:solidFill>
            <a:srgbClr val="C00000"/>
          </a:solidFill>
          <a:ln>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bg1"/>
                </a:solidFill>
              </a:rPr>
              <a:t>2018</a:t>
            </a:r>
          </a:p>
        </p:txBody>
      </p:sp>
      <p:sp>
        <p:nvSpPr>
          <p:cNvPr id="25" name="Title 1">
            <a:extLst>
              <a:ext uri="{FF2B5EF4-FFF2-40B4-BE49-F238E27FC236}">
                <a16:creationId xmlns:a16="http://schemas.microsoft.com/office/drawing/2014/main" xmlns="" id="{C2BEDE08-8A3B-4F12-A9FE-0FCECAAA4292}"/>
              </a:ext>
            </a:extLst>
          </p:cNvPr>
          <p:cNvSpPr>
            <a:spLocks noGrp="1"/>
          </p:cNvSpPr>
          <p:nvPr>
            <p:ph type="title"/>
          </p:nvPr>
        </p:nvSpPr>
        <p:spPr>
          <a:xfrm>
            <a:off x="329368" y="246875"/>
            <a:ext cx="7418970" cy="455640"/>
          </a:xfrm>
        </p:spPr>
        <p:txBody>
          <a:bodyPr anchor="ctr"/>
          <a:lstStyle/>
          <a:p>
            <a:pPr>
              <a:lnSpc>
                <a:spcPct val="100000"/>
              </a:lnSpc>
            </a:pPr>
            <a:r>
              <a:rPr lang="en-GB" sz="1700" dirty="0"/>
              <a:t>ROI variances driven by differences in cost – Ball Hockey and Kids - Spoon more cost-effective kid-targeted media vs. adult buy for Grrr to Grrreat</a:t>
            </a:r>
            <a:r>
              <a:rPr lang="en-US" sz="1700" dirty="0"/>
              <a:t>. </a:t>
            </a:r>
            <a:endParaRPr lang="en-CA" sz="1700" dirty="0"/>
          </a:p>
        </p:txBody>
      </p:sp>
      <p:pic>
        <p:nvPicPr>
          <p:cNvPr id="21" name="Picture 20">
            <a:extLst>
              <a:ext uri="{FF2B5EF4-FFF2-40B4-BE49-F238E27FC236}">
                <a16:creationId xmlns:a16="http://schemas.microsoft.com/office/drawing/2014/main" xmlns="" id="{C89B8C5E-910A-43D2-8989-325A04D138D6}"/>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8387198" y="5912029"/>
            <a:ext cx="523003" cy="670561"/>
          </a:xfrm>
          <a:prstGeom prst="rect">
            <a:avLst/>
          </a:prstGeom>
          <a:noFill/>
          <a:ln>
            <a:noFill/>
          </a:ln>
        </p:spPr>
      </p:pic>
      <p:graphicFrame>
        <p:nvGraphicFramePr>
          <p:cNvPr id="22" name="Chart 21">
            <a:extLst>
              <a:ext uri="{FF2B5EF4-FFF2-40B4-BE49-F238E27FC236}">
                <a16:creationId xmlns:a16="http://schemas.microsoft.com/office/drawing/2014/main" xmlns="" id="{98037B07-33CC-4D28-9E5E-A8C28BC9938C}"/>
              </a:ext>
            </a:extLst>
          </p:cNvPr>
          <p:cNvGraphicFramePr/>
          <p:nvPr>
            <p:extLst>
              <p:ext uri="{D42A27DB-BD31-4B8C-83A1-F6EECF244321}">
                <p14:modId xmlns:p14="http://schemas.microsoft.com/office/powerpoint/2010/main" val="3143733545"/>
              </p:ext>
            </p:extLst>
          </p:nvPr>
        </p:nvGraphicFramePr>
        <p:xfrm>
          <a:off x="1469440" y="3848100"/>
          <a:ext cx="7179259" cy="1346018"/>
        </p:xfrm>
        <a:graphic>
          <a:graphicData uri="http://schemas.openxmlformats.org/drawingml/2006/chart">
            <c:chart xmlns:c="http://schemas.openxmlformats.org/drawingml/2006/chart" xmlns:r="http://schemas.openxmlformats.org/officeDocument/2006/relationships" r:id="rId6"/>
          </a:graphicData>
        </a:graphic>
      </p:graphicFrame>
      <p:sp>
        <p:nvSpPr>
          <p:cNvPr id="23" name="TextBox 22">
            <a:extLst>
              <a:ext uri="{FF2B5EF4-FFF2-40B4-BE49-F238E27FC236}">
                <a16:creationId xmlns:a16="http://schemas.microsoft.com/office/drawing/2014/main" xmlns="" id="{12DC13E8-7E1E-4A40-B1F5-CF5203ECF7C4}"/>
              </a:ext>
            </a:extLst>
          </p:cNvPr>
          <p:cNvSpPr txBox="1"/>
          <p:nvPr/>
        </p:nvSpPr>
        <p:spPr>
          <a:xfrm>
            <a:off x="329367" y="5430856"/>
            <a:ext cx="8343900" cy="246221"/>
          </a:xfrm>
          <a:prstGeom prst="rect">
            <a:avLst/>
          </a:prstGeom>
          <a:noFill/>
        </p:spPr>
        <p:txBody>
          <a:bodyPr wrap="square" rtlCol="0">
            <a:spAutoFit/>
          </a:bodyPr>
          <a:lstStyle/>
          <a:p>
            <a:r>
              <a:rPr lang="en-US" sz="1000" dirty="0"/>
              <a:t>The average of executions does not match with the full year number because of volume attribution across two years</a:t>
            </a:r>
          </a:p>
        </p:txBody>
      </p:sp>
      <p:sp>
        <p:nvSpPr>
          <p:cNvPr id="16" name="Rectangle 15">
            <a:extLst>
              <a:ext uri="{FF2B5EF4-FFF2-40B4-BE49-F238E27FC236}">
                <a16:creationId xmlns:a16="http://schemas.microsoft.com/office/drawing/2014/main" xmlns="" id="{EA89483B-F59D-4D02-9E7E-F4B865577B8F}"/>
              </a:ext>
            </a:extLst>
          </p:cNvPr>
          <p:cNvSpPr/>
          <p:nvPr/>
        </p:nvSpPr>
        <p:spPr>
          <a:xfrm>
            <a:off x="329367" y="5677142"/>
            <a:ext cx="8418132" cy="400110"/>
          </a:xfrm>
          <a:prstGeom prst="rect">
            <a:avLst/>
          </a:prstGeom>
        </p:spPr>
        <p:txBody>
          <a:bodyPr wrap="square">
            <a:spAutoFit/>
          </a:bodyPr>
          <a:lstStyle/>
          <a:p>
            <a:r>
              <a:rPr lang="en-US" sz="1000" dirty="0"/>
              <a:t>Numbers shown here are based on population-weighted national GRPs to harmonize across geographies and demographic targets (therefore differ from internally-reported GRPs and Costs/GRP).  </a:t>
            </a:r>
          </a:p>
        </p:txBody>
      </p:sp>
    </p:spTree>
    <p:extLst>
      <p:ext uri="{BB962C8B-B14F-4D97-AF65-F5344CB8AC3E}">
        <p14:creationId xmlns:p14="http://schemas.microsoft.com/office/powerpoint/2010/main" val="2534431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367" y="246875"/>
            <a:ext cx="7301133" cy="455640"/>
          </a:xfrm>
        </p:spPr>
        <p:txBody>
          <a:bodyPr anchor="ctr"/>
          <a:lstStyle/>
          <a:p>
            <a:pPr>
              <a:lnSpc>
                <a:spcPct val="100000"/>
              </a:lnSpc>
            </a:pPr>
            <a:r>
              <a:rPr lang="en-US" dirty="0"/>
              <a:t>Digital video spending and support were significantly lower in 2018. </a:t>
            </a:r>
            <a:endParaRPr lang="en-CA" dirty="0"/>
          </a:p>
        </p:txBody>
      </p:sp>
      <p:sp>
        <p:nvSpPr>
          <p:cNvPr id="18" name="TextBox 17">
            <a:extLst>
              <a:ext uri="{FF2B5EF4-FFF2-40B4-BE49-F238E27FC236}">
                <a16:creationId xmlns:a16="http://schemas.microsoft.com/office/drawing/2014/main" xmlns="" id="{DE080804-AA2E-4EDA-AAAF-B9D42F3C14DF}"/>
              </a:ext>
            </a:extLst>
          </p:cNvPr>
          <p:cNvSpPr txBox="1"/>
          <p:nvPr/>
        </p:nvSpPr>
        <p:spPr>
          <a:xfrm>
            <a:off x="477934" y="944251"/>
            <a:ext cx="883575" cy="230832"/>
          </a:xfrm>
          <a:prstGeom prst="rect">
            <a:avLst/>
          </a:prstGeom>
          <a:noFill/>
        </p:spPr>
        <p:txBody>
          <a:bodyPr wrap="none" rtlCol="0">
            <a:spAutoFit/>
          </a:bodyPr>
          <a:lstStyle/>
          <a:p>
            <a:r>
              <a:rPr lang="en-US" sz="900" b="1" dirty="0"/>
              <a:t>Digital Video</a:t>
            </a:r>
          </a:p>
        </p:txBody>
      </p:sp>
      <p:pic>
        <p:nvPicPr>
          <p:cNvPr id="19" name="Picture 18" descr="Related image">
            <a:extLst>
              <a:ext uri="{FF2B5EF4-FFF2-40B4-BE49-F238E27FC236}">
                <a16:creationId xmlns:a16="http://schemas.microsoft.com/office/drawing/2014/main" xmlns="" id="{5DD6FED8-CA0D-4A30-A2D2-05746D986E8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8967" y="892861"/>
            <a:ext cx="319659" cy="319659"/>
          </a:xfrm>
          <a:prstGeom prst="rect">
            <a:avLst/>
          </a:prstGeom>
          <a:noFill/>
          <a:extLst>
            <a:ext uri="{909E8E84-426E-40DD-AFC4-6F175D3DCCD1}">
              <a14:hiddenFill xmlns:a14="http://schemas.microsoft.com/office/drawing/2010/main">
                <a:solidFill>
                  <a:srgbClr val="FFFFFF"/>
                </a:solidFill>
              </a14:hiddenFill>
            </a:ext>
          </a:extLst>
        </p:spPr>
      </p:pic>
      <p:sp>
        <p:nvSpPr>
          <p:cNvPr id="20" name="Title 1">
            <a:extLst>
              <a:ext uri="{FF2B5EF4-FFF2-40B4-BE49-F238E27FC236}">
                <a16:creationId xmlns:a16="http://schemas.microsoft.com/office/drawing/2014/main" xmlns="" id="{019B5763-C3E8-473C-B811-F56E8834924F}"/>
              </a:ext>
            </a:extLst>
          </p:cNvPr>
          <p:cNvSpPr txBox="1">
            <a:spLocks/>
          </p:cNvSpPr>
          <p:nvPr/>
        </p:nvSpPr>
        <p:spPr>
          <a:xfrm>
            <a:off x="304800" y="1218706"/>
            <a:ext cx="8343900" cy="455640"/>
          </a:xfrm>
          <a:prstGeom prst="rect">
            <a:avLst/>
          </a:prstGeom>
        </p:spPr>
        <p:txBody>
          <a:bodyPr vert="horz" lIns="0" tIns="0" rIns="0" bIns="0" rtlCol="0" anchor="ctr" anchorCtr="0">
            <a:noAutofit/>
          </a:bodyPr>
          <a:lstStyle>
            <a:lvl1pPr algn="l" defTabSz="913642" rtl="0" eaLnBrk="1" latinLnBrk="0" hangingPunct="1">
              <a:lnSpc>
                <a:spcPct val="90000"/>
              </a:lnSpc>
              <a:spcBef>
                <a:spcPct val="0"/>
              </a:spcBef>
              <a:buNone/>
              <a:defRPr sz="2000" b="1" kern="1200" cap="all" baseline="0">
                <a:solidFill>
                  <a:srgbClr val="DA0D44"/>
                </a:solidFill>
                <a:latin typeface="+mj-lt"/>
                <a:ea typeface="+mj-ea"/>
                <a:cs typeface="+mj-cs"/>
              </a:defRPr>
            </a:lvl1pPr>
          </a:lstStyle>
          <a:p>
            <a:pPr algn="ctr">
              <a:lnSpc>
                <a:spcPct val="100000"/>
              </a:lnSpc>
              <a:spcBef>
                <a:spcPts val="300"/>
              </a:spcBef>
            </a:pPr>
            <a:r>
              <a:rPr lang="en-US" sz="1600" cap="none" dirty="0">
                <a:solidFill>
                  <a:srgbClr val="FF0000"/>
                </a:solidFill>
              </a:rPr>
              <a:t>Digital Video Impression 2017-2018</a:t>
            </a:r>
          </a:p>
        </p:txBody>
      </p:sp>
      <p:sp>
        <p:nvSpPr>
          <p:cNvPr id="52" name="Rectangle 51">
            <a:extLst>
              <a:ext uri="{FF2B5EF4-FFF2-40B4-BE49-F238E27FC236}">
                <a16:creationId xmlns:a16="http://schemas.microsoft.com/office/drawing/2014/main" xmlns="" id="{60EBE226-7E8E-4099-B86D-AE31D4FC7A2F}"/>
              </a:ext>
            </a:extLst>
          </p:cNvPr>
          <p:cNvSpPr/>
          <p:nvPr/>
        </p:nvSpPr>
        <p:spPr>
          <a:xfrm>
            <a:off x="4211685" y="1531940"/>
            <a:ext cx="593431" cy="276999"/>
          </a:xfrm>
          <a:prstGeom prst="rect">
            <a:avLst/>
          </a:prstGeom>
        </p:spPr>
        <p:txBody>
          <a:bodyPr wrap="none">
            <a:spAutoFit/>
          </a:bodyPr>
          <a:lstStyle/>
          <a:p>
            <a:pPr algn="ctr"/>
            <a:r>
              <a:rPr lang="en-IN" sz="1200" b="1" dirty="0">
                <a:solidFill>
                  <a:schemeClr val="accent6"/>
                </a:solidFill>
              </a:rPr>
              <a:t>Video </a:t>
            </a:r>
          </a:p>
        </p:txBody>
      </p:sp>
      <p:sp>
        <p:nvSpPr>
          <p:cNvPr id="23" name="TextBox 22">
            <a:extLst>
              <a:ext uri="{FF2B5EF4-FFF2-40B4-BE49-F238E27FC236}">
                <a16:creationId xmlns:a16="http://schemas.microsoft.com/office/drawing/2014/main" xmlns="" id="{6F661EE5-9A57-4E60-8EA0-B8C8857C0063}"/>
              </a:ext>
            </a:extLst>
          </p:cNvPr>
          <p:cNvSpPr txBox="1"/>
          <p:nvPr/>
        </p:nvSpPr>
        <p:spPr>
          <a:xfrm>
            <a:off x="307027" y="5624515"/>
            <a:ext cx="1482435" cy="246221"/>
          </a:xfrm>
          <a:prstGeom prst="rect">
            <a:avLst/>
          </a:prstGeom>
          <a:noFill/>
        </p:spPr>
        <p:txBody>
          <a:bodyPr wrap="square" rtlCol="0">
            <a:spAutoFit/>
          </a:bodyPr>
          <a:lstStyle/>
          <a:p>
            <a:r>
              <a:rPr lang="en-US" sz="1000" dirty="0"/>
              <a:t>Source: Media Agency</a:t>
            </a:r>
            <a:endParaRPr lang="en-GB" sz="1000" dirty="0"/>
          </a:p>
        </p:txBody>
      </p:sp>
      <p:pic>
        <p:nvPicPr>
          <p:cNvPr id="24" name="Picture 23">
            <a:extLst>
              <a:ext uri="{FF2B5EF4-FFF2-40B4-BE49-F238E27FC236}">
                <a16:creationId xmlns:a16="http://schemas.microsoft.com/office/drawing/2014/main" xmlns="" id="{EF5C086A-FDC2-489D-B3D7-1674EC883AB8}"/>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8387198" y="5912029"/>
            <a:ext cx="523003" cy="670561"/>
          </a:xfrm>
          <a:prstGeom prst="rect">
            <a:avLst/>
          </a:prstGeom>
          <a:noFill/>
          <a:ln>
            <a:noFill/>
          </a:ln>
        </p:spPr>
      </p:pic>
      <p:grpSp>
        <p:nvGrpSpPr>
          <p:cNvPr id="25" name="Group 24">
            <a:extLst>
              <a:ext uri="{FF2B5EF4-FFF2-40B4-BE49-F238E27FC236}">
                <a16:creationId xmlns:a16="http://schemas.microsoft.com/office/drawing/2014/main" xmlns="" id="{FE4FFB92-C55D-4F17-AFA6-06532BF3ED05}"/>
              </a:ext>
            </a:extLst>
          </p:cNvPr>
          <p:cNvGrpSpPr/>
          <p:nvPr/>
        </p:nvGrpSpPr>
        <p:grpSpPr>
          <a:xfrm>
            <a:off x="591788" y="1640115"/>
            <a:ext cx="7960425" cy="3060700"/>
            <a:chOff x="304800" y="1219200"/>
            <a:chExt cx="7960425" cy="3060700"/>
          </a:xfrm>
        </p:grpSpPr>
        <p:graphicFrame>
          <p:nvGraphicFramePr>
            <p:cNvPr id="27" name="Chart 26">
              <a:extLst>
                <a:ext uri="{FF2B5EF4-FFF2-40B4-BE49-F238E27FC236}">
                  <a16:creationId xmlns:a16="http://schemas.microsoft.com/office/drawing/2014/main" xmlns="" id="{089E2701-285C-4ABD-B4FE-4ED8D6390F91}"/>
                </a:ext>
              </a:extLst>
            </p:cNvPr>
            <p:cNvGraphicFramePr/>
            <p:nvPr>
              <p:extLst>
                <p:ext uri="{D42A27DB-BD31-4B8C-83A1-F6EECF244321}">
                  <p14:modId xmlns:p14="http://schemas.microsoft.com/office/powerpoint/2010/main" val="3715119719"/>
                </p:ext>
              </p:extLst>
            </p:nvPr>
          </p:nvGraphicFramePr>
          <p:xfrm>
            <a:off x="304800" y="1219200"/>
            <a:ext cx="7960425" cy="3060700"/>
          </p:xfrm>
          <a:graphic>
            <a:graphicData uri="http://schemas.openxmlformats.org/drawingml/2006/chart">
              <c:chart xmlns:c="http://schemas.openxmlformats.org/drawingml/2006/chart" xmlns:r="http://schemas.openxmlformats.org/officeDocument/2006/relationships" r:id="rId5"/>
            </a:graphicData>
          </a:graphic>
        </p:graphicFrame>
        <p:cxnSp>
          <p:nvCxnSpPr>
            <p:cNvPr id="29" name="Straight Connector 28">
              <a:extLst>
                <a:ext uri="{FF2B5EF4-FFF2-40B4-BE49-F238E27FC236}">
                  <a16:creationId xmlns:a16="http://schemas.microsoft.com/office/drawing/2014/main" xmlns="" id="{021BB9AE-B69B-494F-9655-FA3C28278FD4}"/>
                </a:ext>
              </a:extLst>
            </p:cNvPr>
            <p:cNvCxnSpPr/>
            <p:nvPr/>
          </p:nvCxnSpPr>
          <p:spPr>
            <a:xfrm flipV="1">
              <a:off x="4285012" y="1453339"/>
              <a:ext cx="0" cy="129621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xmlns="" id="{B1119D1E-89D3-446C-97F1-DC85B2149070}"/>
                </a:ext>
              </a:extLst>
            </p:cNvPr>
            <p:cNvSpPr/>
            <p:nvPr/>
          </p:nvSpPr>
          <p:spPr>
            <a:xfrm rot="16200000">
              <a:off x="-104028" y="1972390"/>
              <a:ext cx="1383712" cy="246221"/>
            </a:xfrm>
            <a:prstGeom prst="rect">
              <a:avLst/>
            </a:prstGeom>
          </p:spPr>
          <p:txBody>
            <a:bodyPr wrap="none">
              <a:spAutoFit/>
            </a:bodyPr>
            <a:lstStyle/>
            <a:p>
              <a:pPr algn="ctr">
                <a:defRPr sz="1000" b="1" i="0" u="none" strike="noStrike" kern="1200" baseline="0">
                  <a:solidFill>
                    <a:prstClr val="black"/>
                  </a:solidFill>
                  <a:latin typeface="+mn-lt"/>
                  <a:ea typeface="+mn-ea"/>
                  <a:cs typeface="+mn-cs"/>
                </a:defRPr>
              </a:pPr>
              <a:r>
                <a:rPr lang="en-IN" b="1" dirty="0"/>
                <a:t>Tonn Sales in (‘000)</a:t>
              </a:r>
            </a:p>
          </p:txBody>
        </p:sp>
        <p:sp>
          <p:nvSpPr>
            <p:cNvPr id="33" name="Rectangle 32">
              <a:extLst>
                <a:ext uri="{FF2B5EF4-FFF2-40B4-BE49-F238E27FC236}">
                  <a16:creationId xmlns:a16="http://schemas.microsoft.com/office/drawing/2014/main" xmlns="" id="{11F588D0-3A88-4E67-96F0-654335AC117B}"/>
                </a:ext>
              </a:extLst>
            </p:cNvPr>
            <p:cNvSpPr/>
            <p:nvPr/>
          </p:nvSpPr>
          <p:spPr>
            <a:xfrm rot="16200000">
              <a:off x="7394926" y="1972390"/>
              <a:ext cx="1242649" cy="246221"/>
            </a:xfrm>
            <a:prstGeom prst="rect">
              <a:avLst/>
            </a:prstGeom>
          </p:spPr>
          <p:txBody>
            <a:bodyPr wrap="none">
              <a:spAutoFit/>
            </a:bodyPr>
            <a:lstStyle/>
            <a:p>
              <a:pPr algn="ctr">
                <a:defRPr sz="1000" b="1" i="0" u="none" strike="noStrike" kern="1200" baseline="0">
                  <a:solidFill>
                    <a:prstClr val="black"/>
                  </a:solidFill>
                  <a:latin typeface="+mn-lt"/>
                  <a:ea typeface="+mn-ea"/>
                  <a:cs typeface="+mn-cs"/>
                </a:defRPr>
              </a:pPr>
              <a:r>
                <a:rPr lang="en-IN" b="1" dirty="0"/>
                <a:t>Impression in (‘000)</a:t>
              </a:r>
            </a:p>
          </p:txBody>
        </p:sp>
      </p:grpSp>
      <p:graphicFrame>
        <p:nvGraphicFramePr>
          <p:cNvPr id="26" name="Table 25">
            <a:extLst>
              <a:ext uri="{FF2B5EF4-FFF2-40B4-BE49-F238E27FC236}">
                <a16:creationId xmlns:a16="http://schemas.microsoft.com/office/drawing/2014/main" xmlns="" id="{BBDF1339-B5FB-4B35-8A0C-7A5164704AC0}"/>
              </a:ext>
            </a:extLst>
          </p:cNvPr>
          <p:cNvGraphicFramePr>
            <a:graphicFrameLocks noGrp="1"/>
          </p:cNvGraphicFramePr>
          <p:nvPr>
            <p:extLst>
              <p:ext uri="{D42A27DB-BD31-4B8C-83A1-F6EECF244321}">
                <p14:modId xmlns:p14="http://schemas.microsoft.com/office/powerpoint/2010/main" val="3058947043"/>
              </p:ext>
            </p:extLst>
          </p:nvPr>
        </p:nvGraphicFramePr>
        <p:xfrm>
          <a:off x="5670179" y="4458655"/>
          <a:ext cx="1999815" cy="1195910"/>
        </p:xfrm>
        <a:graphic>
          <a:graphicData uri="http://schemas.openxmlformats.org/drawingml/2006/table">
            <a:tbl>
              <a:tblPr firstRow="1" bandRow="1">
                <a:tableStyleId>{5C22544A-7EE6-4342-B048-85BDC9FD1C3A}</a:tableStyleId>
              </a:tblPr>
              <a:tblGrid>
                <a:gridCol w="1009618">
                  <a:extLst>
                    <a:ext uri="{9D8B030D-6E8A-4147-A177-3AD203B41FA5}">
                      <a16:colId xmlns:a16="http://schemas.microsoft.com/office/drawing/2014/main" xmlns="" val="20000"/>
                    </a:ext>
                  </a:extLst>
                </a:gridCol>
                <a:gridCol w="990197">
                  <a:extLst>
                    <a:ext uri="{9D8B030D-6E8A-4147-A177-3AD203B41FA5}">
                      <a16:colId xmlns:a16="http://schemas.microsoft.com/office/drawing/2014/main" xmlns="" val="2477751459"/>
                    </a:ext>
                  </a:extLst>
                </a:gridCol>
              </a:tblGrid>
              <a:tr h="277183">
                <a:tc>
                  <a:txBody>
                    <a:bodyPr/>
                    <a:lstStyle/>
                    <a:p>
                      <a:pPr algn="ctr"/>
                      <a:r>
                        <a:rPr lang="en-US" sz="1000" b="1" dirty="0">
                          <a:solidFill>
                            <a:schemeClr val="bg1"/>
                          </a:solidFill>
                          <a:latin typeface="+mj-lt"/>
                        </a:rPr>
                        <a:t>2018</a:t>
                      </a:r>
                    </a:p>
                  </a:txBody>
                  <a:tcPr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marL="0" algn="ctr" defTabSz="913642" rtl="0" eaLnBrk="1" fontAlgn="b" latinLnBrk="0" hangingPunct="1"/>
                      <a:r>
                        <a:rPr lang="en-IN" sz="1000" b="1" i="0" u="none" strike="noStrike" kern="1200" dirty="0">
                          <a:solidFill>
                            <a:srgbClr val="FFFFFF"/>
                          </a:solidFill>
                          <a:effectLst/>
                          <a:latin typeface="+mj-lt"/>
                          <a:ea typeface="+mn-ea"/>
                          <a:cs typeface="+mn-cs"/>
                        </a:rPr>
                        <a:t>GRRR to GRRREAT</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xmlns="" val="10000"/>
                  </a:ext>
                </a:extLst>
              </a:tr>
              <a:tr h="283630">
                <a:tc>
                  <a:txBody>
                    <a:bodyPr/>
                    <a:lstStyle/>
                    <a:p>
                      <a:pPr algn="ctr" fontAlgn="b"/>
                      <a:r>
                        <a:rPr lang="en-US" sz="1000" b="1" i="0" u="none" strike="noStrike" dirty="0">
                          <a:solidFill>
                            <a:srgbClr val="000000"/>
                          </a:solidFill>
                          <a:effectLst/>
                          <a:latin typeface="+mj-lt"/>
                        </a:rPr>
                        <a:t>Impression (000)</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marL="0" algn="ctr" defTabSz="913642" rtl="0" eaLnBrk="1" fontAlgn="ctr" latinLnBrk="0" hangingPunct="1"/>
                      <a:r>
                        <a:rPr lang="en-IN" sz="1000" b="0" i="0" u="none" strike="noStrike" kern="1200" dirty="0">
                          <a:solidFill>
                            <a:srgbClr val="000000"/>
                          </a:solidFill>
                          <a:effectLst/>
                          <a:latin typeface="+mj-lt"/>
                          <a:ea typeface="+mn-ea"/>
                          <a:cs typeface="+mn-cs"/>
                        </a:rPr>
                        <a:t>62,908</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a16="http://schemas.microsoft.com/office/drawing/2014/main" xmlns="" val="10001"/>
                  </a:ext>
                </a:extLst>
              </a:tr>
              <a:tr h="283630">
                <a:tc>
                  <a:txBody>
                    <a:bodyPr/>
                    <a:lstStyle/>
                    <a:p>
                      <a:pPr algn="ctr" fontAlgn="b"/>
                      <a:r>
                        <a:rPr lang="en-US" sz="1000" b="1" i="0" u="none" strike="noStrike" dirty="0">
                          <a:solidFill>
                            <a:srgbClr val="000000"/>
                          </a:solidFill>
                          <a:effectLst/>
                          <a:latin typeface="+mj-lt"/>
                        </a:rPr>
                        <a:t>Spend $ (000)</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marL="0" algn="ctr" defTabSz="913642" rtl="0" eaLnBrk="1" fontAlgn="ctr" latinLnBrk="0" hangingPunct="1"/>
                      <a:r>
                        <a:rPr lang="en-IN" sz="1000" b="0" i="0" u="none" strike="noStrike" kern="1200" dirty="0">
                          <a:solidFill>
                            <a:srgbClr val="000000"/>
                          </a:solidFill>
                          <a:effectLst/>
                          <a:latin typeface="+mj-lt"/>
                          <a:ea typeface="+mn-ea"/>
                          <a:cs typeface="+mn-cs"/>
                        </a:rPr>
                        <a:t>317</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a16="http://schemas.microsoft.com/office/drawing/2014/main" xmlns="" val="10002"/>
                  </a:ext>
                </a:extLst>
              </a:tr>
              <a:tr h="283630">
                <a:tc>
                  <a:txBody>
                    <a:bodyPr/>
                    <a:lstStyle/>
                    <a:p>
                      <a:pPr algn="ctr" fontAlgn="b"/>
                      <a:r>
                        <a:rPr lang="en-US" sz="1000" b="1" i="0" u="none" strike="noStrike" kern="1200" dirty="0">
                          <a:solidFill>
                            <a:srgbClr val="000000"/>
                          </a:solidFill>
                          <a:effectLst/>
                          <a:latin typeface="+mj-lt"/>
                          <a:ea typeface="+mn-ea"/>
                          <a:cs typeface="+mn-cs"/>
                        </a:rPr>
                        <a:t>CPP $/(000)</a:t>
                      </a:r>
                      <a:endParaRPr lang="en-US" sz="1000" b="1" i="0" u="none" strike="noStrike" dirty="0">
                        <a:solidFill>
                          <a:srgbClr val="000000"/>
                        </a:solidFill>
                        <a:effectLst/>
                        <a:latin typeface="+mj-lt"/>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marL="0" algn="ctr" defTabSz="913642" rtl="0" eaLnBrk="1" fontAlgn="ctr" latinLnBrk="0" hangingPunct="1"/>
                      <a:r>
                        <a:rPr lang="en-IN" sz="1000" b="0" i="0" u="none" strike="noStrike" kern="1200" dirty="0">
                          <a:solidFill>
                            <a:srgbClr val="000000"/>
                          </a:solidFill>
                          <a:effectLst/>
                          <a:latin typeface="+mj-lt"/>
                          <a:ea typeface="+mn-ea"/>
                          <a:cs typeface="+mn-cs"/>
                        </a:rPr>
                        <a:t>5</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a16="http://schemas.microsoft.com/office/drawing/2014/main" xmlns="" val="457071486"/>
                  </a:ext>
                </a:extLst>
              </a:tr>
            </a:tbl>
          </a:graphicData>
        </a:graphic>
      </p:graphicFrame>
      <p:graphicFrame>
        <p:nvGraphicFramePr>
          <p:cNvPr id="28" name="Table 27">
            <a:extLst>
              <a:ext uri="{FF2B5EF4-FFF2-40B4-BE49-F238E27FC236}">
                <a16:creationId xmlns:a16="http://schemas.microsoft.com/office/drawing/2014/main" xmlns="" id="{B10A86BA-3305-4D32-83AE-4A682CB2077A}"/>
              </a:ext>
            </a:extLst>
          </p:cNvPr>
          <p:cNvGraphicFramePr>
            <a:graphicFrameLocks noGrp="1"/>
          </p:cNvGraphicFramePr>
          <p:nvPr>
            <p:extLst>
              <p:ext uri="{D42A27DB-BD31-4B8C-83A1-F6EECF244321}">
                <p14:modId xmlns:p14="http://schemas.microsoft.com/office/powerpoint/2010/main" val="2509040654"/>
              </p:ext>
            </p:extLst>
          </p:nvPr>
        </p:nvGraphicFramePr>
        <p:xfrm>
          <a:off x="1361509" y="4458655"/>
          <a:ext cx="3980212" cy="1196340"/>
        </p:xfrm>
        <a:graphic>
          <a:graphicData uri="http://schemas.openxmlformats.org/drawingml/2006/table">
            <a:tbl>
              <a:tblPr firstRow="1" bandRow="1">
                <a:tableStyleId>{5C22544A-7EE6-4342-B048-85BDC9FD1C3A}</a:tableStyleId>
              </a:tblPr>
              <a:tblGrid>
                <a:gridCol w="995053">
                  <a:extLst>
                    <a:ext uri="{9D8B030D-6E8A-4147-A177-3AD203B41FA5}">
                      <a16:colId xmlns:a16="http://schemas.microsoft.com/office/drawing/2014/main" xmlns="" val="20000"/>
                    </a:ext>
                  </a:extLst>
                </a:gridCol>
                <a:gridCol w="995053">
                  <a:extLst>
                    <a:ext uri="{9D8B030D-6E8A-4147-A177-3AD203B41FA5}">
                      <a16:colId xmlns:a16="http://schemas.microsoft.com/office/drawing/2014/main" xmlns="" val="4082510885"/>
                    </a:ext>
                  </a:extLst>
                </a:gridCol>
                <a:gridCol w="995053">
                  <a:extLst>
                    <a:ext uri="{9D8B030D-6E8A-4147-A177-3AD203B41FA5}">
                      <a16:colId xmlns:a16="http://schemas.microsoft.com/office/drawing/2014/main" xmlns="" val="635388782"/>
                    </a:ext>
                  </a:extLst>
                </a:gridCol>
                <a:gridCol w="995053">
                  <a:extLst>
                    <a:ext uri="{9D8B030D-6E8A-4147-A177-3AD203B41FA5}">
                      <a16:colId xmlns:a16="http://schemas.microsoft.com/office/drawing/2014/main" xmlns="" val="3868351831"/>
                    </a:ext>
                  </a:extLst>
                </a:gridCol>
              </a:tblGrid>
              <a:tr h="281227">
                <a:tc>
                  <a:txBody>
                    <a:bodyPr/>
                    <a:lstStyle/>
                    <a:p>
                      <a:pPr algn="ctr"/>
                      <a:r>
                        <a:rPr lang="en-US" sz="1000" b="1" dirty="0">
                          <a:solidFill>
                            <a:schemeClr val="bg1"/>
                          </a:solidFill>
                          <a:latin typeface="+mj-lt"/>
                        </a:rPr>
                        <a:t>2017</a:t>
                      </a:r>
                    </a:p>
                  </a:txBody>
                  <a:tcPr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ctr" rtl="0" fontAlgn="b"/>
                      <a:r>
                        <a:rPr lang="en-GB" sz="1000" b="1" i="0" u="none" strike="noStrike" kern="1200" dirty="0">
                          <a:solidFill>
                            <a:srgbClr val="FFFFFF"/>
                          </a:solidFill>
                          <a:effectLst/>
                          <a:latin typeface="+mj-lt"/>
                          <a:ea typeface="+mn-ea"/>
                          <a:cs typeface="+mn-cs"/>
                        </a:rPr>
                        <a:t>GRRR to GRRREAT</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ctr" rtl="0" fontAlgn="b"/>
                      <a:r>
                        <a:rPr lang="en-GB" sz="1000" b="1" i="0" u="none" strike="noStrike" kern="1200" dirty="0">
                          <a:solidFill>
                            <a:srgbClr val="FFFFFF"/>
                          </a:solidFill>
                          <a:effectLst/>
                          <a:latin typeface="+mj-lt"/>
                          <a:ea typeface="+mn-ea"/>
                          <a:cs typeface="+mn-cs"/>
                        </a:rPr>
                        <a:t>Kids - Ball Hockey</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ctr" rtl="0" fontAlgn="b"/>
                      <a:r>
                        <a:rPr lang="en-US" sz="1000" b="1" i="0" u="none" strike="noStrike" kern="1200" dirty="0">
                          <a:solidFill>
                            <a:srgbClr val="FFFFFF"/>
                          </a:solidFill>
                          <a:effectLst/>
                          <a:latin typeface="+mj-lt"/>
                          <a:ea typeface="+mn-ea"/>
                          <a:cs typeface="+mn-cs"/>
                        </a:rPr>
                        <a:t>Spoon</a:t>
                      </a:r>
                      <a:endParaRPr lang="en-GB" sz="1000" b="1" i="0" u="none" strike="noStrike" kern="1200" dirty="0">
                        <a:solidFill>
                          <a:srgbClr val="FFFFFF"/>
                        </a:solidFill>
                        <a:effectLst/>
                        <a:latin typeface="+mj-lt"/>
                        <a:ea typeface="+mn-ea"/>
                        <a:cs typeface="+mn-cs"/>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xmlns="" val="10000"/>
                  </a:ext>
                </a:extLst>
              </a:tr>
              <a:tr h="283845">
                <a:tc>
                  <a:txBody>
                    <a:bodyPr/>
                    <a:lstStyle/>
                    <a:p>
                      <a:pPr algn="ctr" fontAlgn="b"/>
                      <a:r>
                        <a:rPr lang="en-US" sz="1000" b="1" i="0" u="none" strike="noStrike" dirty="0">
                          <a:solidFill>
                            <a:srgbClr val="000000"/>
                          </a:solidFill>
                          <a:effectLst/>
                          <a:latin typeface="+mj-lt"/>
                        </a:rPr>
                        <a:t>Impression (000)</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b"/>
                      <a:r>
                        <a:rPr lang="en-GB" sz="1000" b="0" i="0" u="none" strike="noStrike" kern="1200" dirty="0">
                          <a:solidFill>
                            <a:srgbClr val="000000"/>
                          </a:solidFill>
                          <a:effectLst/>
                          <a:latin typeface="+mj-lt"/>
                          <a:ea typeface="+mn-ea"/>
                          <a:cs typeface="+mn-cs"/>
                        </a:rPr>
                        <a:t>50,436</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b"/>
                      <a:r>
                        <a:rPr lang="en-GB" sz="1000" b="0" i="0" u="none" strike="noStrike" kern="1200" dirty="0">
                          <a:solidFill>
                            <a:srgbClr val="000000"/>
                          </a:solidFill>
                          <a:effectLst/>
                          <a:latin typeface="+mj-lt"/>
                          <a:ea typeface="+mn-ea"/>
                          <a:cs typeface="+mn-cs"/>
                        </a:rPr>
                        <a:t>32,851</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b"/>
                      <a:endParaRPr lang="en-GB" sz="1000" b="0" i="0" u="none" strike="noStrike" kern="1200" dirty="0">
                        <a:solidFill>
                          <a:srgbClr val="000000"/>
                        </a:solidFill>
                        <a:effectLst/>
                        <a:latin typeface="+mj-lt"/>
                        <a:ea typeface="+mn-ea"/>
                        <a:cs typeface="+mn-cs"/>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a16="http://schemas.microsoft.com/office/drawing/2014/main" xmlns="" val="10001"/>
                  </a:ext>
                </a:extLst>
              </a:tr>
              <a:tr h="283845">
                <a:tc>
                  <a:txBody>
                    <a:bodyPr/>
                    <a:lstStyle/>
                    <a:p>
                      <a:pPr algn="ctr" fontAlgn="b"/>
                      <a:r>
                        <a:rPr lang="en-US" sz="1000" b="1" i="0" u="none" strike="noStrike" dirty="0">
                          <a:solidFill>
                            <a:srgbClr val="000000"/>
                          </a:solidFill>
                          <a:effectLst/>
                          <a:latin typeface="+mj-lt"/>
                        </a:rPr>
                        <a:t>Spend $ (000)</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b"/>
                      <a:r>
                        <a:rPr lang="en-GB" sz="1000" b="0" i="0" u="none" strike="noStrike" kern="1200" dirty="0">
                          <a:solidFill>
                            <a:srgbClr val="000000"/>
                          </a:solidFill>
                          <a:effectLst/>
                          <a:latin typeface="+mj-lt"/>
                          <a:ea typeface="+mn-ea"/>
                          <a:cs typeface="+mn-cs"/>
                        </a:rPr>
                        <a:t>724</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b"/>
                      <a:r>
                        <a:rPr lang="en-GB" sz="1000" b="0" i="0" u="none" strike="noStrike" kern="1200" dirty="0">
                          <a:solidFill>
                            <a:srgbClr val="000000"/>
                          </a:solidFill>
                          <a:effectLst/>
                          <a:latin typeface="+mj-lt"/>
                          <a:ea typeface="+mn-ea"/>
                          <a:cs typeface="+mn-cs"/>
                        </a:rPr>
                        <a:t>497</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b"/>
                      <a:r>
                        <a:rPr lang="en-US" sz="1000" b="0" i="0" u="none" strike="noStrike" kern="1200" dirty="0">
                          <a:solidFill>
                            <a:srgbClr val="000000"/>
                          </a:solidFill>
                          <a:effectLst/>
                          <a:latin typeface="+mj-lt"/>
                          <a:ea typeface="+mn-ea"/>
                          <a:cs typeface="+mn-cs"/>
                        </a:rPr>
                        <a:t>87</a:t>
                      </a:r>
                      <a:endParaRPr lang="en-GB" sz="1000" b="0" i="0" u="none" strike="noStrike" kern="1200" dirty="0">
                        <a:solidFill>
                          <a:srgbClr val="000000"/>
                        </a:solidFill>
                        <a:effectLst/>
                        <a:latin typeface="+mj-lt"/>
                        <a:ea typeface="+mn-ea"/>
                        <a:cs typeface="+mn-cs"/>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a16="http://schemas.microsoft.com/office/drawing/2014/main" xmlns="" val="10002"/>
                  </a:ext>
                </a:extLst>
              </a:tr>
              <a:tr h="283845">
                <a:tc>
                  <a:txBody>
                    <a:bodyPr/>
                    <a:lstStyle/>
                    <a:p>
                      <a:pPr algn="ctr" fontAlgn="b"/>
                      <a:r>
                        <a:rPr lang="en-US" sz="1000" b="1" i="0" u="none" strike="noStrike" kern="1200" dirty="0">
                          <a:solidFill>
                            <a:srgbClr val="000000"/>
                          </a:solidFill>
                          <a:effectLst/>
                          <a:latin typeface="+mj-lt"/>
                          <a:ea typeface="+mn-ea"/>
                          <a:cs typeface="+mn-cs"/>
                        </a:rPr>
                        <a:t>CPP $/(000)</a:t>
                      </a:r>
                      <a:endParaRPr lang="en-US" sz="1000" b="1" i="0" u="none" strike="noStrike" dirty="0">
                        <a:solidFill>
                          <a:srgbClr val="000000"/>
                        </a:solidFill>
                        <a:effectLst/>
                        <a:latin typeface="+mj-lt"/>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b"/>
                      <a:r>
                        <a:rPr lang="en-GB" sz="1000" b="0" i="0" u="none" strike="noStrike" kern="1200" dirty="0">
                          <a:solidFill>
                            <a:srgbClr val="000000"/>
                          </a:solidFill>
                          <a:effectLst/>
                          <a:latin typeface="+mj-lt"/>
                          <a:ea typeface="+mn-ea"/>
                          <a:cs typeface="+mn-cs"/>
                        </a:rPr>
                        <a:t>14</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b"/>
                      <a:r>
                        <a:rPr lang="en-GB" sz="1000" b="0" i="0" u="none" strike="noStrike" kern="1200" dirty="0">
                          <a:solidFill>
                            <a:srgbClr val="000000"/>
                          </a:solidFill>
                          <a:effectLst/>
                          <a:latin typeface="+mj-lt"/>
                          <a:ea typeface="+mn-ea"/>
                          <a:cs typeface="+mn-cs"/>
                        </a:rPr>
                        <a:t>15</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b"/>
                      <a:endParaRPr lang="en-GB" sz="1000" b="0" i="0" u="none" strike="noStrike" kern="1200" dirty="0">
                        <a:solidFill>
                          <a:srgbClr val="000000"/>
                        </a:solidFill>
                        <a:effectLst/>
                        <a:latin typeface="+mj-lt"/>
                        <a:ea typeface="+mn-ea"/>
                        <a:cs typeface="+mn-cs"/>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a16="http://schemas.microsoft.com/office/drawing/2014/main" xmlns="" val="457071486"/>
                  </a:ext>
                </a:extLst>
              </a:tr>
            </a:tbl>
          </a:graphicData>
        </a:graphic>
      </p:graphicFrame>
      <p:sp>
        <p:nvSpPr>
          <p:cNvPr id="3" name="TextBox 2"/>
          <p:cNvSpPr txBox="1"/>
          <p:nvPr/>
        </p:nvSpPr>
        <p:spPr>
          <a:xfrm>
            <a:off x="1789462" y="5870736"/>
            <a:ext cx="3933372" cy="215444"/>
          </a:xfrm>
          <a:prstGeom prst="rect">
            <a:avLst/>
          </a:prstGeom>
          <a:noFill/>
        </p:spPr>
        <p:txBody>
          <a:bodyPr wrap="square" rtlCol="0">
            <a:spAutoFit/>
          </a:bodyPr>
          <a:lstStyle/>
          <a:p>
            <a:r>
              <a:rPr lang="en-US" sz="800" dirty="0"/>
              <a:t>Spoon; </a:t>
            </a:r>
            <a:r>
              <a:rPr lang="en-US" sz="800" dirty="0" smtClean="0"/>
              <a:t>Impression Received and awaiting inclusion after </a:t>
            </a:r>
            <a:r>
              <a:rPr lang="en-US" sz="800" dirty="0" err="1" smtClean="0"/>
              <a:t>remodelling</a:t>
            </a:r>
            <a:r>
              <a:rPr lang="en-US" sz="800" dirty="0" smtClean="0"/>
              <a:t> </a:t>
            </a:r>
            <a:endParaRPr lang="en-GB" sz="800" dirty="0"/>
          </a:p>
        </p:txBody>
      </p:sp>
    </p:spTree>
    <p:extLst>
      <p:ext uri="{BB962C8B-B14F-4D97-AF65-F5344CB8AC3E}">
        <p14:creationId xmlns:p14="http://schemas.microsoft.com/office/powerpoint/2010/main" val="913171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367" y="246875"/>
            <a:ext cx="7301133" cy="455640"/>
          </a:xfrm>
        </p:spPr>
        <p:txBody>
          <a:bodyPr anchor="ctr"/>
          <a:lstStyle/>
          <a:p>
            <a:pPr>
              <a:lnSpc>
                <a:spcPct val="100000"/>
              </a:lnSpc>
            </a:pPr>
            <a:r>
              <a:rPr lang="en-CA" sz="1700" dirty="0"/>
              <a:t>Given the lower spend and support, incremental volume due to digital video declined in 2018.  However, costs came down substantially, which helped improve the ROI. </a:t>
            </a:r>
          </a:p>
        </p:txBody>
      </p:sp>
      <p:sp>
        <p:nvSpPr>
          <p:cNvPr id="5" name="Title 1">
            <a:extLst>
              <a:ext uri="{FF2B5EF4-FFF2-40B4-BE49-F238E27FC236}">
                <a16:creationId xmlns:a16="http://schemas.microsoft.com/office/drawing/2014/main" xmlns="" id="{96D6FA0F-7016-472E-9211-A106D6C20906}"/>
              </a:ext>
            </a:extLst>
          </p:cNvPr>
          <p:cNvSpPr txBox="1">
            <a:spLocks/>
          </p:cNvSpPr>
          <p:nvPr/>
        </p:nvSpPr>
        <p:spPr>
          <a:xfrm>
            <a:off x="304800" y="1218706"/>
            <a:ext cx="8343900" cy="455640"/>
          </a:xfrm>
          <a:prstGeom prst="rect">
            <a:avLst/>
          </a:prstGeom>
        </p:spPr>
        <p:txBody>
          <a:bodyPr vert="horz" lIns="0" tIns="0" rIns="0" bIns="0" rtlCol="0" anchor="ctr" anchorCtr="0">
            <a:noAutofit/>
          </a:bodyPr>
          <a:lstStyle>
            <a:lvl1pPr algn="l" defTabSz="913642" rtl="0" eaLnBrk="1" latinLnBrk="0" hangingPunct="1">
              <a:lnSpc>
                <a:spcPct val="90000"/>
              </a:lnSpc>
              <a:spcBef>
                <a:spcPct val="0"/>
              </a:spcBef>
              <a:buNone/>
              <a:defRPr sz="2000" b="1" kern="1200" cap="all" baseline="0">
                <a:solidFill>
                  <a:srgbClr val="DA0D44"/>
                </a:solidFill>
                <a:latin typeface="+mj-lt"/>
                <a:ea typeface="+mj-ea"/>
                <a:cs typeface="+mj-cs"/>
              </a:defRPr>
            </a:lvl1pPr>
          </a:lstStyle>
          <a:p>
            <a:pPr algn="ctr">
              <a:lnSpc>
                <a:spcPct val="100000"/>
              </a:lnSpc>
              <a:spcBef>
                <a:spcPts val="300"/>
              </a:spcBef>
            </a:pPr>
            <a:r>
              <a:rPr lang="en-US" sz="1600" cap="none" dirty="0">
                <a:solidFill>
                  <a:srgbClr val="FF0000"/>
                </a:solidFill>
              </a:rPr>
              <a:t>Digital Video 2017-2018</a:t>
            </a:r>
          </a:p>
        </p:txBody>
      </p:sp>
      <p:graphicFrame>
        <p:nvGraphicFramePr>
          <p:cNvPr id="22" name="Chart 21">
            <a:extLst>
              <a:ext uri="{FF2B5EF4-FFF2-40B4-BE49-F238E27FC236}">
                <a16:creationId xmlns:a16="http://schemas.microsoft.com/office/drawing/2014/main" xmlns="" id="{53010605-73C6-449C-853A-657E6D1A2536}"/>
              </a:ext>
            </a:extLst>
          </p:cNvPr>
          <p:cNvGraphicFramePr/>
          <p:nvPr>
            <p:extLst>
              <p:ext uri="{D42A27DB-BD31-4B8C-83A1-F6EECF244321}">
                <p14:modId xmlns:p14="http://schemas.microsoft.com/office/powerpoint/2010/main" val="3207025697"/>
              </p:ext>
            </p:extLst>
          </p:nvPr>
        </p:nvGraphicFramePr>
        <p:xfrm>
          <a:off x="5884397" y="2161388"/>
          <a:ext cx="2788870" cy="185618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2" name="Chart 31">
            <a:extLst>
              <a:ext uri="{FF2B5EF4-FFF2-40B4-BE49-F238E27FC236}">
                <a16:creationId xmlns:a16="http://schemas.microsoft.com/office/drawing/2014/main" xmlns="" id="{DEE6F917-4F0D-4932-BDD9-4EF1C497382D}"/>
              </a:ext>
            </a:extLst>
          </p:cNvPr>
          <p:cNvGraphicFramePr/>
          <p:nvPr>
            <p:extLst>
              <p:ext uri="{D42A27DB-BD31-4B8C-83A1-F6EECF244321}">
                <p14:modId xmlns:p14="http://schemas.microsoft.com/office/powerpoint/2010/main" val="2565509580"/>
              </p:ext>
            </p:extLst>
          </p:nvPr>
        </p:nvGraphicFramePr>
        <p:xfrm>
          <a:off x="5805715" y="3871320"/>
          <a:ext cx="3023020" cy="231722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3" name="Chart 32">
            <a:extLst>
              <a:ext uri="{FF2B5EF4-FFF2-40B4-BE49-F238E27FC236}">
                <a16:creationId xmlns:a16="http://schemas.microsoft.com/office/drawing/2014/main" xmlns="" id="{708B53F6-BF4B-4409-81D8-244EC70B9A3A}"/>
              </a:ext>
            </a:extLst>
          </p:cNvPr>
          <p:cNvGraphicFramePr/>
          <p:nvPr>
            <p:extLst>
              <p:ext uri="{D42A27DB-BD31-4B8C-83A1-F6EECF244321}">
                <p14:modId xmlns:p14="http://schemas.microsoft.com/office/powerpoint/2010/main" val="2850334724"/>
              </p:ext>
            </p:extLst>
          </p:nvPr>
        </p:nvGraphicFramePr>
        <p:xfrm>
          <a:off x="3137974" y="2415806"/>
          <a:ext cx="2646589" cy="1856184"/>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4" name="Table 33">
            <a:extLst>
              <a:ext uri="{FF2B5EF4-FFF2-40B4-BE49-F238E27FC236}">
                <a16:creationId xmlns:a16="http://schemas.microsoft.com/office/drawing/2014/main" xmlns="" id="{D04C7338-211D-4B77-8A64-F33ED5F346D5}"/>
              </a:ext>
            </a:extLst>
          </p:cNvPr>
          <p:cNvGraphicFramePr>
            <a:graphicFrameLocks noGrp="1"/>
          </p:cNvGraphicFramePr>
          <p:nvPr>
            <p:extLst>
              <p:ext uri="{D42A27DB-BD31-4B8C-83A1-F6EECF244321}">
                <p14:modId xmlns:p14="http://schemas.microsoft.com/office/powerpoint/2010/main" val="2379875146"/>
              </p:ext>
            </p:extLst>
          </p:nvPr>
        </p:nvGraphicFramePr>
        <p:xfrm>
          <a:off x="475559" y="4045660"/>
          <a:ext cx="2502048" cy="278130"/>
        </p:xfrm>
        <a:graphic>
          <a:graphicData uri="http://schemas.openxmlformats.org/drawingml/2006/table">
            <a:tbl>
              <a:tblPr firstRow="1" bandRow="1">
                <a:tableStyleId>{5C22544A-7EE6-4342-B048-85BDC9FD1C3A}</a:tableStyleId>
              </a:tblPr>
              <a:tblGrid>
                <a:gridCol w="1251024">
                  <a:extLst>
                    <a:ext uri="{9D8B030D-6E8A-4147-A177-3AD203B41FA5}">
                      <a16:colId xmlns:a16="http://schemas.microsoft.com/office/drawing/2014/main" xmlns="" val="20000"/>
                    </a:ext>
                  </a:extLst>
                </a:gridCol>
                <a:gridCol w="1251024">
                  <a:extLst>
                    <a:ext uri="{9D8B030D-6E8A-4147-A177-3AD203B41FA5}">
                      <a16:colId xmlns:a16="http://schemas.microsoft.com/office/drawing/2014/main" xmlns="" val="20001"/>
                    </a:ext>
                  </a:extLst>
                </a:gridCol>
              </a:tblGrid>
              <a:tr h="278130">
                <a:tc>
                  <a:txBody>
                    <a:bodyPr/>
                    <a:lstStyle/>
                    <a:p>
                      <a:pPr algn="ctr"/>
                      <a:r>
                        <a:rPr lang="en-US" sz="1200" dirty="0">
                          <a:solidFill>
                            <a:schemeClr val="tx1"/>
                          </a:solidFill>
                        </a:rPr>
                        <a:t>83.2</a:t>
                      </a: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n-US" sz="1200" dirty="0">
                          <a:solidFill>
                            <a:schemeClr val="tx1"/>
                          </a:solidFill>
                        </a:rPr>
                        <a:t>62.9</a:t>
                      </a: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0"/>
                  </a:ext>
                </a:extLst>
              </a:tr>
            </a:tbl>
          </a:graphicData>
        </a:graphic>
      </p:graphicFrame>
      <p:graphicFrame>
        <p:nvGraphicFramePr>
          <p:cNvPr id="35" name="Table 34">
            <a:extLst>
              <a:ext uri="{FF2B5EF4-FFF2-40B4-BE49-F238E27FC236}">
                <a16:creationId xmlns:a16="http://schemas.microsoft.com/office/drawing/2014/main" xmlns="" id="{779DE155-E773-4643-8B25-083646894266}"/>
              </a:ext>
            </a:extLst>
          </p:cNvPr>
          <p:cNvGraphicFramePr>
            <a:graphicFrameLocks noGrp="1"/>
          </p:cNvGraphicFramePr>
          <p:nvPr>
            <p:extLst>
              <p:ext uri="{D42A27DB-BD31-4B8C-83A1-F6EECF244321}">
                <p14:modId xmlns:p14="http://schemas.microsoft.com/office/powerpoint/2010/main" val="3539924350"/>
              </p:ext>
            </p:extLst>
          </p:nvPr>
        </p:nvGraphicFramePr>
        <p:xfrm>
          <a:off x="457547" y="1934460"/>
          <a:ext cx="2512560" cy="278130"/>
        </p:xfrm>
        <a:graphic>
          <a:graphicData uri="http://schemas.openxmlformats.org/drawingml/2006/table">
            <a:tbl>
              <a:tblPr firstRow="1" bandRow="1">
                <a:tableStyleId>{5C22544A-7EE6-4342-B048-85BDC9FD1C3A}</a:tableStyleId>
              </a:tblPr>
              <a:tblGrid>
                <a:gridCol w="1256280">
                  <a:extLst>
                    <a:ext uri="{9D8B030D-6E8A-4147-A177-3AD203B41FA5}">
                      <a16:colId xmlns:a16="http://schemas.microsoft.com/office/drawing/2014/main" xmlns="" val="20000"/>
                    </a:ext>
                  </a:extLst>
                </a:gridCol>
                <a:gridCol w="1256280">
                  <a:extLst>
                    <a:ext uri="{9D8B030D-6E8A-4147-A177-3AD203B41FA5}">
                      <a16:colId xmlns:a16="http://schemas.microsoft.com/office/drawing/2014/main" xmlns="" val="20001"/>
                    </a:ext>
                  </a:extLst>
                </a:gridCol>
              </a:tblGrid>
              <a:tr h="278130">
                <a:tc>
                  <a:txBody>
                    <a:bodyPr/>
                    <a:lstStyle/>
                    <a:p>
                      <a:pPr algn="ctr"/>
                      <a:r>
                        <a:rPr lang="en-US" sz="1200" dirty="0">
                          <a:solidFill>
                            <a:schemeClr val="tx1"/>
                          </a:solidFill>
                        </a:rPr>
                        <a:t>1.2%</a:t>
                      </a: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n-US" sz="1200" dirty="0">
                          <a:solidFill>
                            <a:schemeClr val="tx1"/>
                          </a:solidFill>
                        </a:rPr>
                        <a:t>0.6%</a:t>
                      </a: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0"/>
                  </a:ext>
                </a:extLst>
              </a:tr>
            </a:tbl>
          </a:graphicData>
        </a:graphic>
      </p:graphicFrame>
      <p:graphicFrame>
        <p:nvGraphicFramePr>
          <p:cNvPr id="36" name="Table 35">
            <a:extLst>
              <a:ext uri="{FF2B5EF4-FFF2-40B4-BE49-F238E27FC236}">
                <a16:creationId xmlns:a16="http://schemas.microsoft.com/office/drawing/2014/main" xmlns="" id="{0B4AF8D1-584C-4250-924E-F8000E3A389D}"/>
              </a:ext>
            </a:extLst>
          </p:cNvPr>
          <p:cNvGraphicFramePr>
            <a:graphicFrameLocks noGrp="1"/>
          </p:cNvGraphicFramePr>
          <p:nvPr>
            <p:extLst>
              <p:ext uri="{D42A27DB-BD31-4B8C-83A1-F6EECF244321}">
                <p14:modId xmlns:p14="http://schemas.microsoft.com/office/powerpoint/2010/main" val="1382416842"/>
              </p:ext>
            </p:extLst>
          </p:nvPr>
        </p:nvGraphicFramePr>
        <p:xfrm>
          <a:off x="475559" y="2945151"/>
          <a:ext cx="2494548" cy="278130"/>
        </p:xfrm>
        <a:graphic>
          <a:graphicData uri="http://schemas.openxmlformats.org/drawingml/2006/table">
            <a:tbl>
              <a:tblPr firstRow="1" bandRow="1">
                <a:tableStyleId>{5C22544A-7EE6-4342-B048-85BDC9FD1C3A}</a:tableStyleId>
              </a:tblPr>
              <a:tblGrid>
                <a:gridCol w="1247274">
                  <a:extLst>
                    <a:ext uri="{9D8B030D-6E8A-4147-A177-3AD203B41FA5}">
                      <a16:colId xmlns:a16="http://schemas.microsoft.com/office/drawing/2014/main" xmlns="" val="20000"/>
                    </a:ext>
                  </a:extLst>
                </a:gridCol>
                <a:gridCol w="1247274">
                  <a:extLst>
                    <a:ext uri="{9D8B030D-6E8A-4147-A177-3AD203B41FA5}">
                      <a16:colId xmlns:a16="http://schemas.microsoft.com/office/drawing/2014/main" xmlns="" val="20001"/>
                    </a:ext>
                  </a:extLst>
                </a:gridCol>
              </a:tblGrid>
              <a:tr h="278130">
                <a:tc>
                  <a:txBody>
                    <a:bodyPr/>
                    <a:lstStyle/>
                    <a:p>
                      <a:pPr marL="0" algn="ctr" defTabSz="913642" rtl="0" eaLnBrk="1" fontAlgn="b" latinLnBrk="0" hangingPunct="1"/>
                      <a:r>
                        <a:rPr lang="en-US" sz="1200" b="1" kern="1200" dirty="0">
                          <a:solidFill>
                            <a:schemeClr val="tx1"/>
                          </a:solidFill>
                          <a:latin typeface="+mn-lt"/>
                          <a:ea typeface="+mn-ea"/>
                          <a:cs typeface="+mn-cs"/>
                        </a:rPr>
                        <a:t>   $1.3 MM</a:t>
                      </a:r>
                    </a:p>
                  </a:txBody>
                  <a:tcPr marL="2858" marR="2858" marT="2858"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marL="0" algn="ctr" defTabSz="913642" rtl="0" eaLnBrk="1" fontAlgn="b" latinLnBrk="0" hangingPunct="1"/>
                      <a:r>
                        <a:rPr lang="en-US" sz="1200" b="1" kern="1200" dirty="0">
                          <a:solidFill>
                            <a:schemeClr val="tx1"/>
                          </a:solidFill>
                          <a:latin typeface="+mn-lt"/>
                          <a:ea typeface="+mn-ea"/>
                          <a:cs typeface="+mn-cs"/>
                        </a:rPr>
                        <a:t> $0.32 MM</a:t>
                      </a:r>
                    </a:p>
                  </a:txBody>
                  <a:tcPr marL="2858" marR="2858" marT="2858"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0"/>
                  </a:ext>
                </a:extLst>
              </a:tr>
            </a:tbl>
          </a:graphicData>
        </a:graphic>
      </p:graphicFrame>
      <p:graphicFrame>
        <p:nvGraphicFramePr>
          <p:cNvPr id="37" name="Table 36">
            <a:extLst>
              <a:ext uri="{FF2B5EF4-FFF2-40B4-BE49-F238E27FC236}">
                <a16:creationId xmlns:a16="http://schemas.microsoft.com/office/drawing/2014/main" xmlns="" id="{EE420C63-F7C0-4E41-8859-7CD8FF59C37E}"/>
              </a:ext>
            </a:extLst>
          </p:cNvPr>
          <p:cNvGraphicFramePr>
            <a:graphicFrameLocks noGrp="1"/>
          </p:cNvGraphicFramePr>
          <p:nvPr>
            <p:extLst>
              <p:ext uri="{D42A27DB-BD31-4B8C-83A1-F6EECF244321}">
                <p14:modId xmlns:p14="http://schemas.microsoft.com/office/powerpoint/2010/main" val="429166410"/>
              </p:ext>
            </p:extLst>
          </p:nvPr>
        </p:nvGraphicFramePr>
        <p:xfrm>
          <a:off x="490789" y="5095343"/>
          <a:ext cx="2509802" cy="278130"/>
        </p:xfrm>
        <a:graphic>
          <a:graphicData uri="http://schemas.openxmlformats.org/drawingml/2006/table">
            <a:tbl>
              <a:tblPr firstRow="1" bandRow="1">
                <a:tableStyleId>{5C22544A-7EE6-4342-B048-85BDC9FD1C3A}</a:tableStyleId>
              </a:tblPr>
              <a:tblGrid>
                <a:gridCol w="1254901">
                  <a:extLst>
                    <a:ext uri="{9D8B030D-6E8A-4147-A177-3AD203B41FA5}">
                      <a16:colId xmlns:a16="http://schemas.microsoft.com/office/drawing/2014/main" xmlns="" val="20000"/>
                    </a:ext>
                  </a:extLst>
                </a:gridCol>
                <a:gridCol w="1254901">
                  <a:extLst>
                    <a:ext uri="{9D8B030D-6E8A-4147-A177-3AD203B41FA5}">
                      <a16:colId xmlns:a16="http://schemas.microsoft.com/office/drawing/2014/main" xmlns="" val="20001"/>
                    </a:ext>
                  </a:extLst>
                </a:gridCol>
              </a:tblGrid>
              <a:tr h="278130">
                <a:tc>
                  <a:txBody>
                    <a:bodyPr/>
                    <a:lstStyle/>
                    <a:p>
                      <a:pPr algn="ctr"/>
                      <a:r>
                        <a:rPr lang="en-US" sz="1200" dirty="0">
                          <a:solidFill>
                            <a:schemeClr val="tx1"/>
                          </a:solidFill>
                        </a:rPr>
                        <a:t>15,707</a:t>
                      </a: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n-US" sz="1200" dirty="0">
                          <a:solidFill>
                            <a:schemeClr val="tx1"/>
                          </a:solidFill>
                        </a:rPr>
                        <a:t>5,036</a:t>
                      </a: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0"/>
                  </a:ext>
                </a:extLst>
              </a:tr>
            </a:tbl>
          </a:graphicData>
        </a:graphic>
      </p:graphicFrame>
      <p:sp>
        <p:nvSpPr>
          <p:cNvPr id="38" name="Rectangle 37">
            <a:extLst>
              <a:ext uri="{FF2B5EF4-FFF2-40B4-BE49-F238E27FC236}">
                <a16:creationId xmlns:a16="http://schemas.microsoft.com/office/drawing/2014/main" xmlns="" id="{0CC3699E-FD54-4532-8770-F9CA0FED0737}"/>
              </a:ext>
            </a:extLst>
          </p:cNvPr>
          <p:cNvSpPr/>
          <p:nvPr/>
        </p:nvSpPr>
        <p:spPr>
          <a:xfrm>
            <a:off x="576153" y="3710166"/>
            <a:ext cx="2491388" cy="307777"/>
          </a:xfrm>
          <a:prstGeom prst="rect">
            <a:avLst/>
          </a:prstGeom>
        </p:spPr>
        <p:txBody>
          <a:bodyPr wrap="none">
            <a:spAutoFit/>
          </a:bodyPr>
          <a:lstStyle/>
          <a:p>
            <a:r>
              <a:rPr lang="en-US" sz="1400" b="1" dirty="0"/>
              <a:t>Support (MM Impressions) </a:t>
            </a:r>
          </a:p>
        </p:txBody>
      </p:sp>
      <p:sp>
        <p:nvSpPr>
          <p:cNvPr id="39" name="Rectangle 38">
            <a:extLst>
              <a:ext uri="{FF2B5EF4-FFF2-40B4-BE49-F238E27FC236}">
                <a16:creationId xmlns:a16="http://schemas.microsoft.com/office/drawing/2014/main" xmlns="" id="{19CFDE63-3CF4-4873-8E6B-9DE7C7E8DDEC}"/>
              </a:ext>
            </a:extLst>
          </p:cNvPr>
          <p:cNvSpPr/>
          <p:nvPr/>
        </p:nvSpPr>
        <p:spPr>
          <a:xfrm>
            <a:off x="1227217" y="1615584"/>
            <a:ext cx="1133580" cy="307777"/>
          </a:xfrm>
          <a:prstGeom prst="rect">
            <a:avLst/>
          </a:prstGeom>
        </p:spPr>
        <p:txBody>
          <a:bodyPr wrap="none">
            <a:spAutoFit/>
          </a:bodyPr>
          <a:lstStyle/>
          <a:p>
            <a:r>
              <a:rPr lang="en-US" sz="1400" b="1" dirty="0"/>
              <a:t>Contribution</a:t>
            </a:r>
          </a:p>
        </p:txBody>
      </p:sp>
      <p:sp>
        <p:nvSpPr>
          <p:cNvPr id="40" name="Rectangle 39">
            <a:extLst>
              <a:ext uri="{FF2B5EF4-FFF2-40B4-BE49-F238E27FC236}">
                <a16:creationId xmlns:a16="http://schemas.microsoft.com/office/drawing/2014/main" xmlns="" id="{78ABA815-0E73-43A6-B1B4-1CA45280784A}"/>
              </a:ext>
            </a:extLst>
          </p:cNvPr>
          <p:cNvSpPr/>
          <p:nvPr/>
        </p:nvSpPr>
        <p:spPr>
          <a:xfrm>
            <a:off x="1348212" y="2619737"/>
            <a:ext cx="891591" cy="307777"/>
          </a:xfrm>
          <a:prstGeom prst="rect">
            <a:avLst/>
          </a:prstGeom>
        </p:spPr>
        <p:txBody>
          <a:bodyPr wrap="none">
            <a:spAutoFit/>
          </a:bodyPr>
          <a:lstStyle/>
          <a:p>
            <a:r>
              <a:rPr lang="en-US" sz="1400" b="1" dirty="0"/>
              <a:t>Spend ($)</a:t>
            </a:r>
          </a:p>
        </p:txBody>
      </p:sp>
      <p:sp>
        <p:nvSpPr>
          <p:cNvPr id="41" name="Rectangle 40">
            <a:extLst>
              <a:ext uri="{FF2B5EF4-FFF2-40B4-BE49-F238E27FC236}">
                <a16:creationId xmlns:a16="http://schemas.microsoft.com/office/drawing/2014/main" xmlns="" id="{C422783C-815D-4F5B-AA1C-729340B1C31B}"/>
              </a:ext>
            </a:extLst>
          </p:cNvPr>
          <p:cNvSpPr/>
          <p:nvPr/>
        </p:nvSpPr>
        <p:spPr>
          <a:xfrm>
            <a:off x="606823" y="4770743"/>
            <a:ext cx="2374368" cy="307777"/>
          </a:xfrm>
          <a:prstGeom prst="rect">
            <a:avLst/>
          </a:prstGeom>
        </p:spPr>
        <p:txBody>
          <a:bodyPr wrap="none">
            <a:spAutoFit/>
          </a:bodyPr>
          <a:lstStyle/>
          <a:p>
            <a:r>
              <a:rPr lang="en-US" sz="1400" b="1" dirty="0"/>
              <a:t>Cost Per MM Impressions</a:t>
            </a:r>
          </a:p>
        </p:txBody>
      </p:sp>
      <p:sp>
        <p:nvSpPr>
          <p:cNvPr id="42" name="TextBox 41">
            <a:extLst>
              <a:ext uri="{FF2B5EF4-FFF2-40B4-BE49-F238E27FC236}">
                <a16:creationId xmlns:a16="http://schemas.microsoft.com/office/drawing/2014/main" xmlns="" id="{5B2DF8A1-4854-4017-B821-366FFA8F0318}"/>
              </a:ext>
            </a:extLst>
          </p:cNvPr>
          <p:cNvSpPr txBox="1"/>
          <p:nvPr/>
        </p:nvSpPr>
        <p:spPr>
          <a:xfrm>
            <a:off x="6402202" y="1654022"/>
            <a:ext cx="1765126" cy="307777"/>
          </a:xfrm>
          <a:prstGeom prst="rect">
            <a:avLst/>
          </a:prstGeom>
          <a:noFill/>
        </p:spPr>
        <p:txBody>
          <a:bodyPr wrap="square" rtlCol="0">
            <a:spAutoFit/>
          </a:bodyPr>
          <a:lstStyle/>
          <a:p>
            <a:pPr algn="ctr"/>
            <a:r>
              <a:rPr lang="en-US" sz="1400" b="1" u="sng" dirty="0">
                <a:solidFill>
                  <a:srgbClr val="C00000"/>
                </a:solidFill>
              </a:rPr>
              <a:t>EFFECTIVENESS</a:t>
            </a:r>
            <a:endParaRPr lang="en-GB" sz="1400" b="1" u="sng" dirty="0">
              <a:solidFill>
                <a:srgbClr val="C00000"/>
              </a:solidFill>
            </a:endParaRPr>
          </a:p>
        </p:txBody>
      </p:sp>
      <p:sp>
        <p:nvSpPr>
          <p:cNvPr id="43" name="TextBox 42">
            <a:extLst>
              <a:ext uri="{FF2B5EF4-FFF2-40B4-BE49-F238E27FC236}">
                <a16:creationId xmlns:a16="http://schemas.microsoft.com/office/drawing/2014/main" xmlns="" id="{2A2D817E-A819-4B8B-91AC-BDCC612564D0}"/>
              </a:ext>
            </a:extLst>
          </p:cNvPr>
          <p:cNvSpPr txBox="1"/>
          <p:nvPr/>
        </p:nvSpPr>
        <p:spPr>
          <a:xfrm>
            <a:off x="6539093" y="4017572"/>
            <a:ext cx="1491343" cy="261610"/>
          </a:xfrm>
          <a:prstGeom prst="rect">
            <a:avLst/>
          </a:prstGeom>
          <a:noFill/>
        </p:spPr>
        <p:txBody>
          <a:bodyPr wrap="square" rtlCol="0">
            <a:spAutoFit/>
          </a:bodyPr>
          <a:lstStyle/>
          <a:p>
            <a:pPr algn="ctr"/>
            <a:r>
              <a:rPr lang="en-US" sz="1100" b="1" dirty="0"/>
              <a:t>Tonn Vol/MM Imp</a:t>
            </a:r>
            <a:endParaRPr lang="en-GB" sz="1100" b="1" dirty="0"/>
          </a:p>
        </p:txBody>
      </p:sp>
      <p:sp>
        <p:nvSpPr>
          <p:cNvPr id="44" name="TextBox 43">
            <a:extLst>
              <a:ext uri="{FF2B5EF4-FFF2-40B4-BE49-F238E27FC236}">
                <a16:creationId xmlns:a16="http://schemas.microsoft.com/office/drawing/2014/main" xmlns="" id="{EE6A76A3-48B0-4D0D-A9A3-CBDD3F325860}"/>
              </a:ext>
            </a:extLst>
          </p:cNvPr>
          <p:cNvSpPr txBox="1"/>
          <p:nvPr/>
        </p:nvSpPr>
        <p:spPr>
          <a:xfrm>
            <a:off x="3635828" y="1654533"/>
            <a:ext cx="1491343" cy="307777"/>
          </a:xfrm>
          <a:prstGeom prst="rect">
            <a:avLst/>
          </a:prstGeom>
          <a:noFill/>
        </p:spPr>
        <p:txBody>
          <a:bodyPr wrap="square" rtlCol="0">
            <a:spAutoFit/>
          </a:bodyPr>
          <a:lstStyle/>
          <a:p>
            <a:pPr algn="ctr"/>
            <a:r>
              <a:rPr lang="en-US" sz="1400" b="1" u="sng" dirty="0">
                <a:solidFill>
                  <a:srgbClr val="FF0000"/>
                </a:solidFill>
              </a:rPr>
              <a:t>ROI</a:t>
            </a:r>
            <a:endParaRPr lang="en-GB" sz="1400" b="1" u="sng" dirty="0">
              <a:solidFill>
                <a:srgbClr val="FF0000"/>
              </a:solidFill>
            </a:endParaRPr>
          </a:p>
        </p:txBody>
      </p:sp>
      <p:sp>
        <p:nvSpPr>
          <p:cNvPr id="45" name="TextBox 44">
            <a:extLst>
              <a:ext uri="{FF2B5EF4-FFF2-40B4-BE49-F238E27FC236}">
                <a16:creationId xmlns:a16="http://schemas.microsoft.com/office/drawing/2014/main" xmlns="" id="{4A28B8B1-1837-4CAE-B0F4-0BD5715B1473}"/>
              </a:ext>
            </a:extLst>
          </p:cNvPr>
          <p:cNvSpPr txBox="1"/>
          <p:nvPr/>
        </p:nvSpPr>
        <p:spPr>
          <a:xfrm>
            <a:off x="6541386" y="2149310"/>
            <a:ext cx="1491343" cy="430887"/>
          </a:xfrm>
          <a:prstGeom prst="rect">
            <a:avLst/>
          </a:prstGeom>
          <a:noFill/>
        </p:spPr>
        <p:txBody>
          <a:bodyPr wrap="square" rtlCol="0">
            <a:spAutoFit/>
          </a:bodyPr>
          <a:lstStyle/>
          <a:p>
            <a:pPr algn="ctr"/>
            <a:r>
              <a:rPr lang="en-US" sz="1100" b="1" dirty="0"/>
              <a:t>Total Tonn Volume Due To  </a:t>
            </a:r>
            <a:endParaRPr lang="en-GB" sz="1100" b="1" dirty="0"/>
          </a:p>
        </p:txBody>
      </p:sp>
      <p:sp>
        <p:nvSpPr>
          <p:cNvPr id="46" name="Rectangle 45">
            <a:extLst>
              <a:ext uri="{FF2B5EF4-FFF2-40B4-BE49-F238E27FC236}">
                <a16:creationId xmlns:a16="http://schemas.microsoft.com/office/drawing/2014/main" xmlns="" id="{3BAF4370-654B-498C-B6BD-7F729FBD23E3}"/>
              </a:ext>
            </a:extLst>
          </p:cNvPr>
          <p:cNvSpPr/>
          <p:nvPr/>
        </p:nvSpPr>
        <p:spPr>
          <a:xfrm>
            <a:off x="5805714" y="1976313"/>
            <a:ext cx="3023020" cy="3950230"/>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a:extLst>
              <a:ext uri="{FF2B5EF4-FFF2-40B4-BE49-F238E27FC236}">
                <a16:creationId xmlns:a16="http://schemas.microsoft.com/office/drawing/2014/main" xmlns="" id="{12DC13E8-7E1E-4A40-B1F5-CF5203ECF7C4}"/>
              </a:ext>
            </a:extLst>
          </p:cNvPr>
          <p:cNvSpPr txBox="1"/>
          <p:nvPr/>
        </p:nvSpPr>
        <p:spPr>
          <a:xfrm>
            <a:off x="329367" y="5716558"/>
            <a:ext cx="8343900" cy="246221"/>
          </a:xfrm>
          <a:prstGeom prst="rect">
            <a:avLst/>
          </a:prstGeom>
          <a:noFill/>
        </p:spPr>
        <p:txBody>
          <a:bodyPr wrap="square" rtlCol="0">
            <a:spAutoFit/>
          </a:bodyPr>
          <a:lstStyle/>
          <a:p>
            <a:r>
              <a:rPr lang="en-US" sz="1000" dirty="0"/>
              <a:t>Note:  Profit Margin Marketing 2017, 2018 = $3.31/kg, $3.28$/kg</a:t>
            </a:r>
          </a:p>
        </p:txBody>
      </p:sp>
      <p:pic>
        <p:nvPicPr>
          <p:cNvPr id="25" name="Picture 24">
            <a:extLst>
              <a:ext uri="{FF2B5EF4-FFF2-40B4-BE49-F238E27FC236}">
                <a16:creationId xmlns:a16="http://schemas.microsoft.com/office/drawing/2014/main" xmlns="" id="{41AB59B9-7830-4020-9B63-EC1485DA9630}"/>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8387198" y="5912029"/>
            <a:ext cx="523003" cy="670561"/>
          </a:xfrm>
          <a:prstGeom prst="rect">
            <a:avLst/>
          </a:prstGeom>
          <a:noFill/>
          <a:ln>
            <a:noFill/>
          </a:ln>
        </p:spPr>
      </p:pic>
      <p:sp>
        <p:nvSpPr>
          <p:cNvPr id="27" name="TextBox 26">
            <a:extLst>
              <a:ext uri="{FF2B5EF4-FFF2-40B4-BE49-F238E27FC236}">
                <a16:creationId xmlns:a16="http://schemas.microsoft.com/office/drawing/2014/main" xmlns="" id="{DE080804-AA2E-4EDA-AAAF-B9D42F3C14DF}"/>
              </a:ext>
            </a:extLst>
          </p:cNvPr>
          <p:cNvSpPr txBox="1"/>
          <p:nvPr/>
        </p:nvSpPr>
        <p:spPr>
          <a:xfrm>
            <a:off x="477934" y="944251"/>
            <a:ext cx="883575" cy="230832"/>
          </a:xfrm>
          <a:prstGeom prst="rect">
            <a:avLst/>
          </a:prstGeom>
          <a:noFill/>
        </p:spPr>
        <p:txBody>
          <a:bodyPr wrap="none" rtlCol="0">
            <a:spAutoFit/>
          </a:bodyPr>
          <a:lstStyle/>
          <a:p>
            <a:r>
              <a:rPr lang="en-US" sz="900" b="1" dirty="0"/>
              <a:t>Digital Video</a:t>
            </a:r>
          </a:p>
        </p:txBody>
      </p:sp>
      <p:pic>
        <p:nvPicPr>
          <p:cNvPr id="29" name="Picture 28" descr="Related image">
            <a:extLst>
              <a:ext uri="{FF2B5EF4-FFF2-40B4-BE49-F238E27FC236}">
                <a16:creationId xmlns:a16="http://schemas.microsoft.com/office/drawing/2014/main" xmlns="" id="{5DD6FED8-CA0D-4A30-A2D2-05746D986E88}"/>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78967" y="892861"/>
            <a:ext cx="319659" cy="319659"/>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
            <a:extLst>
              <a:ext uri="{FF2B5EF4-FFF2-40B4-BE49-F238E27FC236}">
                <a16:creationId xmlns:a16="http://schemas.microsoft.com/office/drawing/2014/main" xmlns="" id="{ED1783DC-61FD-43FD-83B9-774A4F7C1ECB}"/>
              </a:ext>
            </a:extLst>
          </p:cNvPr>
          <p:cNvSpPr txBox="1"/>
          <p:nvPr/>
        </p:nvSpPr>
        <p:spPr>
          <a:xfrm>
            <a:off x="766001" y="1384377"/>
            <a:ext cx="582211"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u="sng" dirty="0">
                <a:latin typeface="Arial" panose="020B0604020202020204" pitchFamily="34" charset="0"/>
                <a:cs typeface="Arial" panose="020B0604020202020204" pitchFamily="34" charset="0"/>
              </a:rPr>
              <a:t>2017</a:t>
            </a:r>
          </a:p>
        </p:txBody>
      </p:sp>
      <p:sp>
        <p:nvSpPr>
          <p:cNvPr id="26" name="TextBox 23">
            <a:extLst>
              <a:ext uri="{FF2B5EF4-FFF2-40B4-BE49-F238E27FC236}">
                <a16:creationId xmlns:a16="http://schemas.microsoft.com/office/drawing/2014/main" xmlns="" id="{5677B1BA-AE77-4E80-81B5-2FFADC1940C8}"/>
              </a:ext>
            </a:extLst>
          </p:cNvPr>
          <p:cNvSpPr txBox="1"/>
          <p:nvPr/>
        </p:nvSpPr>
        <p:spPr>
          <a:xfrm>
            <a:off x="2092642" y="1371919"/>
            <a:ext cx="582211"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u="sng" dirty="0">
                <a:latin typeface="Arial" panose="020B0604020202020204" pitchFamily="34" charset="0"/>
                <a:cs typeface="Arial" panose="020B0604020202020204" pitchFamily="34" charset="0"/>
              </a:rPr>
              <a:t>2018</a:t>
            </a:r>
          </a:p>
        </p:txBody>
      </p:sp>
    </p:spTree>
    <p:extLst>
      <p:ext uri="{BB962C8B-B14F-4D97-AF65-F5344CB8AC3E}">
        <p14:creationId xmlns:p14="http://schemas.microsoft.com/office/powerpoint/2010/main" val="2730951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xmlns="" id="{2375A99B-9E66-4C2F-8D7A-B9638A749D5C}"/>
              </a:ext>
            </a:extLst>
          </p:cNvPr>
          <p:cNvGraphicFramePr>
            <a:graphicFrameLocks noGrp="1"/>
          </p:cNvGraphicFramePr>
          <p:nvPr>
            <p:extLst>
              <p:ext uri="{D42A27DB-BD31-4B8C-83A1-F6EECF244321}">
                <p14:modId xmlns:p14="http://schemas.microsoft.com/office/powerpoint/2010/main" val="1242041048"/>
              </p:ext>
            </p:extLst>
          </p:nvPr>
        </p:nvGraphicFramePr>
        <p:xfrm>
          <a:off x="304800" y="3080166"/>
          <a:ext cx="7953829" cy="617411"/>
        </p:xfrm>
        <a:graphic>
          <a:graphicData uri="http://schemas.openxmlformats.org/drawingml/2006/table">
            <a:tbl>
              <a:tblPr>
                <a:tableStyleId>{5C22544A-7EE6-4342-B048-85BDC9FD1C3A}</a:tableStyleId>
              </a:tblPr>
              <a:tblGrid>
                <a:gridCol w="1608247">
                  <a:extLst>
                    <a:ext uri="{9D8B030D-6E8A-4147-A177-3AD203B41FA5}">
                      <a16:colId xmlns:a16="http://schemas.microsoft.com/office/drawing/2014/main" xmlns="" val="20000"/>
                    </a:ext>
                  </a:extLst>
                </a:gridCol>
                <a:gridCol w="2115194">
                  <a:extLst>
                    <a:ext uri="{9D8B030D-6E8A-4147-A177-3AD203B41FA5}">
                      <a16:colId xmlns:a16="http://schemas.microsoft.com/office/drawing/2014/main" xmlns="" val="20001"/>
                    </a:ext>
                  </a:extLst>
                </a:gridCol>
                <a:gridCol w="2115194">
                  <a:extLst>
                    <a:ext uri="{9D8B030D-6E8A-4147-A177-3AD203B41FA5}">
                      <a16:colId xmlns:a16="http://schemas.microsoft.com/office/drawing/2014/main" xmlns="" val="20002"/>
                    </a:ext>
                  </a:extLst>
                </a:gridCol>
                <a:gridCol w="2115194">
                  <a:extLst>
                    <a:ext uri="{9D8B030D-6E8A-4147-A177-3AD203B41FA5}">
                      <a16:colId xmlns:a16="http://schemas.microsoft.com/office/drawing/2014/main" xmlns="" val="20003"/>
                    </a:ext>
                  </a:extLst>
                </a:gridCol>
              </a:tblGrid>
              <a:tr h="283035">
                <a:tc>
                  <a:txBody>
                    <a:bodyPr/>
                    <a:lstStyle/>
                    <a:p>
                      <a:pPr algn="ctr" fontAlgn="b"/>
                      <a:endParaRPr lang="en-US" sz="1200" b="0" i="0" u="none" strike="noStrike" dirty="0">
                        <a:solidFill>
                          <a:srgbClr val="000000"/>
                        </a:solidFill>
                        <a:effectLst/>
                        <a:latin typeface="+mj-lt"/>
                      </a:endParaRPr>
                    </a:p>
                  </a:txBody>
                  <a:tcPr marL="9496" marR="9496" marT="9496" marB="0" anchor="ctr"/>
                </a:tc>
                <a:tc>
                  <a:txBody>
                    <a:bodyPr/>
                    <a:lstStyle/>
                    <a:p>
                      <a:pPr marL="0" algn="ctr" defTabSz="913642" rtl="0" eaLnBrk="1" fontAlgn="b" latinLnBrk="0" hangingPunct="1"/>
                      <a:r>
                        <a:rPr lang="en-GB" sz="1000" u="none" strike="noStrike" kern="1200" dirty="0">
                          <a:solidFill>
                            <a:schemeClr val="dk1"/>
                          </a:solidFill>
                          <a:effectLst/>
                          <a:latin typeface="+mj-lt"/>
                          <a:ea typeface="+mn-ea"/>
                          <a:cs typeface="+mn-cs"/>
                        </a:rPr>
                        <a:t>50,436</a:t>
                      </a:r>
                    </a:p>
                  </a:txBody>
                  <a:tcPr marL="9525" marR="9525" marT="9525" marB="0" anchor="ctr"/>
                </a:tc>
                <a:tc>
                  <a:txBody>
                    <a:bodyPr/>
                    <a:lstStyle/>
                    <a:p>
                      <a:pPr marL="0" algn="ctr" defTabSz="913642" rtl="0" eaLnBrk="1" fontAlgn="b" latinLnBrk="0" hangingPunct="1"/>
                      <a:r>
                        <a:rPr lang="en-GB" sz="1000" u="none" strike="noStrike" kern="1200" dirty="0">
                          <a:solidFill>
                            <a:schemeClr val="dk1"/>
                          </a:solidFill>
                          <a:effectLst/>
                          <a:latin typeface="+mj-lt"/>
                          <a:ea typeface="+mn-ea"/>
                          <a:cs typeface="+mn-cs"/>
                        </a:rPr>
                        <a:t>32,851</a:t>
                      </a:r>
                    </a:p>
                  </a:txBody>
                  <a:tcPr marL="9525" marR="9525" marT="9525" marB="0" anchor="ctr"/>
                </a:tc>
                <a:tc>
                  <a:txBody>
                    <a:bodyPr/>
                    <a:lstStyle/>
                    <a:p>
                      <a:pPr marL="0" algn="ctr" defTabSz="913642" rtl="0" eaLnBrk="1" fontAlgn="b" latinLnBrk="0" hangingPunct="1"/>
                      <a:r>
                        <a:rPr lang="en-US" sz="1000" u="none" strike="noStrike" kern="1200" dirty="0">
                          <a:solidFill>
                            <a:schemeClr val="dk1"/>
                          </a:solidFill>
                          <a:effectLst/>
                          <a:latin typeface="+mj-lt"/>
                          <a:ea typeface="+mn-ea"/>
                          <a:cs typeface="+mn-cs"/>
                        </a:rPr>
                        <a:t>62,907</a:t>
                      </a:r>
                      <a:endParaRPr lang="en-GB" sz="1000" u="none" strike="noStrike" kern="1200" dirty="0">
                        <a:solidFill>
                          <a:schemeClr val="dk1"/>
                        </a:solidFill>
                        <a:effectLst/>
                        <a:latin typeface="+mj-lt"/>
                        <a:ea typeface="+mn-ea"/>
                        <a:cs typeface="+mn-cs"/>
                      </a:endParaRPr>
                    </a:p>
                  </a:txBody>
                  <a:tcPr marL="9525" marR="9525" marT="9525" marB="0" anchor="ctr"/>
                </a:tc>
                <a:extLst>
                  <a:ext uri="{0D108BD9-81ED-4DB2-BD59-A6C34878D82A}">
                    <a16:rowId xmlns:a16="http://schemas.microsoft.com/office/drawing/2014/main" xmlns="" val="10000"/>
                  </a:ext>
                </a:extLst>
              </a:tr>
              <a:tr h="51341">
                <a:tc>
                  <a:txBody>
                    <a:bodyPr/>
                    <a:lstStyle/>
                    <a:p>
                      <a:pPr algn="ctr" fontAlgn="b"/>
                      <a:endParaRPr lang="en-US" sz="100" b="0" i="0" u="none" strike="noStrike" dirty="0">
                        <a:solidFill>
                          <a:srgbClr val="000000"/>
                        </a:solidFill>
                        <a:effectLst/>
                        <a:latin typeface="+mj-lt"/>
                      </a:endParaRPr>
                    </a:p>
                  </a:txBody>
                  <a:tcPr marL="9496" marR="9496" marT="9496" marB="0" anchor="ctr">
                    <a:solidFill>
                      <a:schemeClr val="bg1"/>
                    </a:solidFill>
                  </a:tcPr>
                </a:tc>
                <a:tc>
                  <a:txBody>
                    <a:bodyPr/>
                    <a:lstStyle/>
                    <a:p>
                      <a:pPr algn="ctr" fontAlgn="b"/>
                      <a:endParaRPr lang="en-US" sz="100" b="0" i="0" u="none" strike="noStrike" dirty="0">
                        <a:solidFill>
                          <a:srgbClr val="000000"/>
                        </a:solidFill>
                        <a:effectLst/>
                        <a:latin typeface="+mj-lt"/>
                      </a:endParaRPr>
                    </a:p>
                  </a:txBody>
                  <a:tcPr marL="9496" marR="9496" marT="9496" marB="0" anchor="ctr">
                    <a:solidFill>
                      <a:schemeClr val="bg1"/>
                    </a:solidFill>
                  </a:tcPr>
                </a:tc>
                <a:tc>
                  <a:txBody>
                    <a:bodyPr/>
                    <a:lstStyle/>
                    <a:p>
                      <a:pPr algn="ctr" fontAlgn="b"/>
                      <a:endParaRPr lang="en-US" sz="100" b="0" i="0" u="none" strike="noStrike" dirty="0">
                        <a:solidFill>
                          <a:srgbClr val="000000"/>
                        </a:solidFill>
                        <a:effectLst/>
                        <a:latin typeface="+mj-lt"/>
                      </a:endParaRPr>
                    </a:p>
                  </a:txBody>
                  <a:tcPr marL="9496" marR="9496" marT="9496" marB="0" anchor="ctr">
                    <a:solidFill>
                      <a:schemeClr val="bg1"/>
                    </a:solidFill>
                  </a:tcPr>
                </a:tc>
                <a:tc>
                  <a:txBody>
                    <a:bodyPr/>
                    <a:lstStyle/>
                    <a:p>
                      <a:pPr algn="ctr" fontAlgn="b"/>
                      <a:endParaRPr lang="en-US" sz="100" b="0" i="0" u="none" strike="noStrike" dirty="0">
                        <a:solidFill>
                          <a:srgbClr val="000000"/>
                        </a:solidFill>
                        <a:effectLst/>
                        <a:latin typeface="+mj-lt"/>
                      </a:endParaRPr>
                    </a:p>
                  </a:txBody>
                  <a:tcPr marL="9496" marR="9496" marT="9496" marB="0" anchor="ctr">
                    <a:solidFill>
                      <a:schemeClr val="bg1"/>
                    </a:solidFill>
                  </a:tcPr>
                </a:tc>
                <a:extLst>
                  <a:ext uri="{0D108BD9-81ED-4DB2-BD59-A6C34878D82A}">
                    <a16:rowId xmlns:a16="http://schemas.microsoft.com/office/drawing/2014/main" xmlns="" val="10001"/>
                  </a:ext>
                </a:extLst>
              </a:tr>
              <a:tr h="283035">
                <a:tc>
                  <a:txBody>
                    <a:bodyPr/>
                    <a:lstStyle/>
                    <a:p>
                      <a:pPr algn="ctr" fontAlgn="b"/>
                      <a:endParaRPr lang="en-US" sz="1200" b="0" i="0" u="none" strike="noStrike" dirty="0">
                        <a:solidFill>
                          <a:srgbClr val="000000"/>
                        </a:solidFill>
                        <a:effectLst/>
                        <a:latin typeface="+mj-lt"/>
                      </a:endParaRPr>
                    </a:p>
                  </a:txBody>
                  <a:tcPr marL="9496" marR="9496" marT="9496" marB="0" anchor="ctr">
                    <a:solidFill>
                      <a:schemeClr val="accent5">
                        <a:lumMod val="20000"/>
                        <a:lumOff val="80000"/>
                      </a:schemeClr>
                    </a:solidFill>
                  </a:tcPr>
                </a:tc>
                <a:tc>
                  <a:txBody>
                    <a:bodyPr/>
                    <a:lstStyle/>
                    <a:p>
                      <a:pPr marL="0" algn="ctr" defTabSz="913642" rtl="0" eaLnBrk="1" fontAlgn="b" latinLnBrk="0" hangingPunct="1"/>
                      <a:r>
                        <a:rPr lang="en-US" sz="1000" u="none" strike="noStrike" kern="1200" dirty="0">
                          <a:solidFill>
                            <a:schemeClr val="dk1"/>
                          </a:solidFill>
                          <a:effectLst/>
                          <a:latin typeface="+mj-lt"/>
                          <a:ea typeface="+mn-ea"/>
                          <a:cs typeface="+mn-cs"/>
                        </a:rPr>
                        <a:t>14</a:t>
                      </a:r>
                      <a:endParaRPr lang="en-GB" sz="1000" u="none" strike="noStrike" kern="1200" dirty="0">
                        <a:solidFill>
                          <a:schemeClr val="dk1"/>
                        </a:solidFill>
                        <a:effectLst/>
                        <a:latin typeface="+mj-lt"/>
                        <a:ea typeface="+mn-ea"/>
                        <a:cs typeface="+mn-cs"/>
                      </a:endParaRPr>
                    </a:p>
                  </a:txBody>
                  <a:tcPr marL="9525" marR="9525" marT="9525" marB="0" anchor="ctr">
                    <a:solidFill>
                      <a:schemeClr val="accent5">
                        <a:lumMod val="20000"/>
                        <a:lumOff val="80000"/>
                      </a:schemeClr>
                    </a:solidFill>
                  </a:tcPr>
                </a:tc>
                <a:tc>
                  <a:txBody>
                    <a:bodyPr/>
                    <a:lstStyle/>
                    <a:p>
                      <a:pPr marL="0" algn="ctr" defTabSz="913642" rtl="0" eaLnBrk="1" fontAlgn="b" latinLnBrk="0" hangingPunct="1"/>
                      <a:r>
                        <a:rPr lang="en-GB" sz="1000" u="none" strike="noStrike" kern="1200" dirty="0">
                          <a:solidFill>
                            <a:schemeClr val="dk1"/>
                          </a:solidFill>
                          <a:effectLst/>
                          <a:latin typeface="+mj-lt"/>
                          <a:ea typeface="+mn-ea"/>
                          <a:cs typeface="+mn-cs"/>
                        </a:rPr>
                        <a:t>15</a:t>
                      </a:r>
                    </a:p>
                  </a:txBody>
                  <a:tcPr marL="9525" marR="9525" marT="9525" marB="0" anchor="ctr">
                    <a:solidFill>
                      <a:schemeClr val="accent5">
                        <a:lumMod val="20000"/>
                        <a:lumOff val="80000"/>
                      </a:schemeClr>
                    </a:solidFill>
                  </a:tcPr>
                </a:tc>
                <a:tc>
                  <a:txBody>
                    <a:bodyPr/>
                    <a:lstStyle/>
                    <a:p>
                      <a:pPr marL="0" algn="ctr" defTabSz="913642" rtl="0" eaLnBrk="1" fontAlgn="b" latinLnBrk="0" hangingPunct="1"/>
                      <a:r>
                        <a:rPr lang="en-US" sz="1000" u="none" strike="noStrike" kern="1200" dirty="0">
                          <a:solidFill>
                            <a:schemeClr val="dk1"/>
                          </a:solidFill>
                          <a:effectLst/>
                          <a:latin typeface="+mj-lt"/>
                          <a:ea typeface="+mn-ea"/>
                          <a:cs typeface="+mn-cs"/>
                        </a:rPr>
                        <a:t>5</a:t>
                      </a:r>
                      <a:endParaRPr lang="en-GB" sz="1000" u="none" strike="noStrike" kern="1200" dirty="0">
                        <a:solidFill>
                          <a:schemeClr val="dk1"/>
                        </a:solidFill>
                        <a:effectLst/>
                        <a:latin typeface="+mj-lt"/>
                        <a:ea typeface="+mn-ea"/>
                        <a:cs typeface="+mn-cs"/>
                      </a:endParaRPr>
                    </a:p>
                  </a:txBody>
                  <a:tcPr marL="9525" marR="9525" marT="9525" marB="0" anchor="ctr">
                    <a:solidFill>
                      <a:schemeClr val="accent5">
                        <a:lumMod val="20000"/>
                        <a:lumOff val="80000"/>
                      </a:schemeClr>
                    </a:solidFill>
                  </a:tcPr>
                </a:tc>
                <a:extLst>
                  <a:ext uri="{0D108BD9-81ED-4DB2-BD59-A6C34878D82A}">
                    <a16:rowId xmlns:a16="http://schemas.microsoft.com/office/drawing/2014/main" xmlns="" val="10002"/>
                  </a:ext>
                </a:extLst>
              </a:tr>
            </a:tbl>
          </a:graphicData>
        </a:graphic>
      </p:graphicFrame>
      <p:sp>
        <p:nvSpPr>
          <p:cNvPr id="18" name="TextBox 17">
            <a:extLst>
              <a:ext uri="{FF2B5EF4-FFF2-40B4-BE49-F238E27FC236}">
                <a16:creationId xmlns:a16="http://schemas.microsoft.com/office/drawing/2014/main" xmlns="" id="{DE080804-AA2E-4EDA-AAAF-B9D42F3C14DF}"/>
              </a:ext>
            </a:extLst>
          </p:cNvPr>
          <p:cNvSpPr txBox="1"/>
          <p:nvPr/>
        </p:nvSpPr>
        <p:spPr>
          <a:xfrm>
            <a:off x="477934" y="944251"/>
            <a:ext cx="883575" cy="230832"/>
          </a:xfrm>
          <a:prstGeom prst="rect">
            <a:avLst/>
          </a:prstGeom>
          <a:noFill/>
        </p:spPr>
        <p:txBody>
          <a:bodyPr wrap="none" rtlCol="0">
            <a:spAutoFit/>
          </a:bodyPr>
          <a:lstStyle/>
          <a:p>
            <a:r>
              <a:rPr lang="en-US" sz="900" b="1" dirty="0"/>
              <a:t>Digital Video</a:t>
            </a:r>
          </a:p>
        </p:txBody>
      </p:sp>
      <p:pic>
        <p:nvPicPr>
          <p:cNvPr id="19" name="Picture 18" descr="Related image">
            <a:extLst>
              <a:ext uri="{FF2B5EF4-FFF2-40B4-BE49-F238E27FC236}">
                <a16:creationId xmlns:a16="http://schemas.microsoft.com/office/drawing/2014/main" xmlns="" id="{5DD6FED8-CA0D-4A30-A2D2-05746D986E8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8967" y="892861"/>
            <a:ext cx="319659" cy="319659"/>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xmlns="" id="{48C2C7FD-5FBD-42C2-AB6A-D598ACE30376}"/>
              </a:ext>
            </a:extLst>
          </p:cNvPr>
          <p:cNvSpPr txBox="1"/>
          <p:nvPr/>
        </p:nvSpPr>
        <p:spPr>
          <a:xfrm>
            <a:off x="304800" y="4186838"/>
            <a:ext cx="1341783" cy="400110"/>
          </a:xfrm>
          <a:prstGeom prst="rect">
            <a:avLst/>
          </a:prstGeom>
          <a:noFill/>
        </p:spPr>
        <p:txBody>
          <a:bodyPr wrap="square" rtlCol="0">
            <a:spAutoFit/>
          </a:bodyPr>
          <a:lstStyle/>
          <a:p>
            <a:r>
              <a:rPr lang="nl-NL" sz="1000" b="1" dirty="0">
                <a:solidFill>
                  <a:schemeClr val="accent2"/>
                </a:solidFill>
              </a:rPr>
              <a:t>Ton Vol/IMP(MM) </a:t>
            </a:r>
          </a:p>
          <a:p>
            <a:r>
              <a:rPr lang="nl-NL" sz="1000" b="1" dirty="0">
                <a:solidFill>
                  <a:schemeClr val="accent2"/>
                </a:solidFill>
              </a:rPr>
              <a:t>(Effectiveness)</a:t>
            </a:r>
          </a:p>
        </p:txBody>
      </p:sp>
      <p:sp>
        <p:nvSpPr>
          <p:cNvPr id="30" name="TextBox 29">
            <a:extLst>
              <a:ext uri="{FF2B5EF4-FFF2-40B4-BE49-F238E27FC236}">
                <a16:creationId xmlns:a16="http://schemas.microsoft.com/office/drawing/2014/main" xmlns="" id="{12382F67-5E80-43AA-AE87-FB66C3C34AD9}"/>
              </a:ext>
            </a:extLst>
          </p:cNvPr>
          <p:cNvSpPr txBox="1"/>
          <p:nvPr/>
        </p:nvSpPr>
        <p:spPr>
          <a:xfrm>
            <a:off x="304800" y="1830774"/>
            <a:ext cx="1341783" cy="246221"/>
          </a:xfrm>
          <a:prstGeom prst="rect">
            <a:avLst/>
          </a:prstGeom>
          <a:noFill/>
        </p:spPr>
        <p:txBody>
          <a:bodyPr wrap="square" rtlCol="0">
            <a:spAutoFit/>
          </a:bodyPr>
          <a:lstStyle/>
          <a:p>
            <a:r>
              <a:rPr lang="en-US" sz="1000" b="1" dirty="0">
                <a:solidFill>
                  <a:schemeClr val="accent2"/>
                </a:solidFill>
              </a:rPr>
              <a:t>ROI</a:t>
            </a:r>
            <a:endParaRPr lang="en-GB" sz="1000" b="1" dirty="0">
              <a:solidFill>
                <a:schemeClr val="accent2"/>
              </a:solidFill>
            </a:endParaRPr>
          </a:p>
        </p:txBody>
      </p:sp>
      <p:sp>
        <p:nvSpPr>
          <p:cNvPr id="31" name="TextBox 30">
            <a:extLst>
              <a:ext uri="{FF2B5EF4-FFF2-40B4-BE49-F238E27FC236}">
                <a16:creationId xmlns:a16="http://schemas.microsoft.com/office/drawing/2014/main" xmlns="" id="{7C40FF5F-E095-46A2-AFAE-B5966CBAE109}"/>
              </a:ext>
            </a:extLst>
          </p:cNvPr>
          <p:cNvSpPr txBox="1"/>
          <p:nvPr/>
        </p:nvSpPr>
        <p:spPr>
          <a:xfrm>
            <a:off x="304800" y="3413934"/>
            <a:ext cx="1341783" cy="246221"/>
          </a:xfrm>
          <a:prstGeom prst="rect">
            <a:avLst/>
          </a:prstGeom>
          <a:noFill/>
        </p:spPr>
        <p:txBody>
          <a:bodyPr wrap="square" rtlCol="0">
            <a:spAutoFit/>
          </a:bodyPr>
          <a:lstStyle/>
          <a:p>
            <a:r>
              <a:rPr lang="en-US" sz="1000" b="1" dirty="0">
                <a:solidFill>
                  <a:schemeClr val="accent5"/>
                </a:solidFill>
              </a:rPr>
              <a:t>CPP $/(000)</a:t>
            </a:r>
          </a:p>
        </p:txBody>
      </p:sp>
      <p:sp>
        <p:nvSpPr>
          <p:cNvPr id="40" name="TextBox 39">
            <a:extLst>
              <a:ext uri="{FF2B5EF4-FFF2-40B4-BE49-F238E27FC236}">
                <a16:creationId xmlns:a16="http://schemas.microsoft.com/office/drawing/2014/main" xmlns="" id="{CB21E31D-4663-4C8F-B8FF-EC6F196C02B1}"/>
              </a:ext>
            </a:extLst>
          </p:cNvPr>
          <p:cNvSpPr txBox="1"/>
          <p:nvPr/>
        </p:nvSpPr>
        <p:spPr>
          <a:xfrm>
            <a:off x="304800" y="3096989"/>
            <a:ext cx="1341783" cy="246221"/>
          </a:xfrm>
          <a:prstGeom prst="rect">
            <a:avLst/>
          </a:prstGeom>
          <a:noFill/>
        </p:spPr>
        <p:txBody>
          <a:bodyPr wrap="square" rtlCol="0">
            <a:spAutoFit/>
          </a:bodyPr>
          <a:lstStyle/>
          <a:p>
            <a:r>
              <a:rPr lang="en-US" sz="1000" b="1" dirty="0">
                <a:solidFill>
                  <a:schemeClr val="accent2"/>
                </a:solidFill>
              </a:rPr>
              <a:t>Impression (000)</a:t>
            </a:r>
          </a:p>
        </p:txBody>
      </p:sp>
      <p:sp>
        <p:nvSpPr>
          <p:cNvPr id="20" name="Title 1">
            <a:extLst>
              <a:ext uri="{FF2B5EF4-FFF2-40B4-BE49-F238E27FC236}">
                <a16:creationId xmlns:a16="http://schemas.microsoft.com/office/drawing/2014/main" xmlns="" id="{09BD32AA-3646-421B-ADCE-CAF3C6B27050}"/>
              </a:ext>
            </a:extLst>
          </p:cNvPr>
          <p:cNvSpPr>
            <a:spLocks noGrp="1"/>
          </p:cNvSpPr>
          <p:nvPr>
            <p:ph type="title"/>
          </p:nvPr>
        </p:nvSpPr>
        <p:spPr>
          <a:xfrm>
            <a:off x="329367" y="246875"/>
            <a:ext cx="7301133" cy="455640"/>
          </a:xfrm>
        </p:spPr>
        <p:txBody>
          <a:bodyPr anchor="ctr"/>
          <a:lstStyle/>
          <a:p>
            <a:pPr>
              <a:lnSpc>
                <a:spcPct val="100000"/>
              </a:lnSpc>
            </a:pPr>
            <a:r>
              <a:rPr lang="en-US" dirty="0"/>
              <a:t>The strong ROI for ‘Grrr to Grrreat’ execution in 2018 was primarily due to its low CPP.</a:t>
            </a:r>
            <a:endParaRPr lang="en-CA" dirty="0"/>
          </a:p>
        </p:txBody>
      </p:sp>
      <p:pic>
        <p:nvPicPr>
          <p:cNvPr id="22" name="Picture 21">
            <a:extLst>
              <a:ext uri="{FF2B5EF4-FFF2-40B4-BE49-F238E27FC236}">
                <a16:creationId xmlns:a16="http://schemas.microsoft.com/office/drawing/2014/main" xmlns="" id="{5CA50429-3917-4E38-A50B-3B9097D4FEB7}"/>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8387198" y="5912029"/>
            <a:ext cx="523003" cy="670561"/>
          </a:xfrm>
          <a:prstGeom prst="rect">
            <a:avLst/>
          </a:prstGeom>
          <a:noFill/>
          <a:ln>
            <a:noFill/>
          </a:ln>
        </p:spPr>
      </p:pic>
      <p:graphicFrame>
        <p:nvGraphicFramePr>
          <p:cNvPr id="23" name="Chart 22">
            <a:extLst>
              <a:ext uri="{FF2B5EF4-FFF2-40B4-BE49-F238E27FC236}">
                <a16:creationId xmlns:a16="http://schemas.microsoft.com/office/drawing/2014/main" xmlns="" id="{835CF7C5-390D-4854-B695-B1321788C844}"/>
              </a:ext>
            </a:extLst>
          </p:cNvPr>
          <p:cNvGraphicFramePr/>
          <p:nvPr>
            <p:extLst>
              <p:ext uri="{D42A27DB-BD31-4B8C-83A1-F6EECF244321}">
                <p14:modId xmlns:p14="http://schemas.microsoft.com/office/powerpoint/2010/main" val="1978965826"/>
              </p:ext>
            </p:extLst>
          </p:nvPr>
        </p:nvGraphicFramePr>
        <p:xfrm>
          <a:off x="1730942" y="3913939"/>
          <a:ext cx="7179259" cy="134601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7" name="Chart 16">
            <a:extLst>
              <a:ext uri="{FF2B5EF4-FFF2-40B4-BE49-F238E27FC236}">
                <a16:creationId xmlns:a16="http://schemas.microsoft.com/office/drawing/2014/main" xmlns="" id="{835CF7C5-390D-4854-B695-B1321788C844}"/>
              </a:ext>
            </a:extLst>
          </p:cNvPr>
          <p:cNvGraphicFramePr/>
          <p:nvPr>
            <p:extLst>
              <p:ext uri="{D42A27DB-BD31-4B8C-83A1-F6EECF244321}">
                <p14:modId xmlns:p14="http://schemas.microsoft.com/office/powerpoint/2010/main" val="444720141"/>
              </p:ext>
            </p:extLst>
          </p:nvPr>
        </p:nvGraphicFramePr>
        <p:xfrm>
          <a:off x="1621840" y="1738075"/>
          <a:ext cx="7179259" cy="1346018"/>
        </p:xfrm>
        <a:graphic>
          <a:graphicData uri="http://schemas.openxmlformats.org/drawingml/2006/chart">
            <c:chart xmlns:c="http://schemas.openxmlformats.org/drawingml/2006/chart" xmlns:r="http://schemas.openxmlformats.org/officeDocument/2006/relationships" r:id="rId6"/>
          </a:graphicData>
        </a:graphic>
      </p:graphicFrame>
      <p:sp>
        <p:nvSpPr>
          <p:cNvPr id="21" name="Rounded Rectangle 1">
            <a:extLst>
              <a:ext uri="{FF2B5EF4-FFF2-40B4-BE49-F238E27FC236}">
                <a16:creationId xmlns:a16="http://schemas.microsoft.com/office/drawing/2014/main" xmlns="" id="{6811950D-D8AC-4031-97F3-7B33F54AEFE8}"/>
              </a:ext>
            </a:extLst>
          </p:cNvPr>
          <p:cNvSpPr/>
          <p:nvPr/>
        </p:nvSpPr>
        <p:spPr>
          <a:xfrm>
            <a:off x="1843313" y="1232502"/>
            <a:ext cx="4281715" cy="245255"/>
          </a:xfrm>
          <a:prstGeom prst="roundRect">
            <a:avLst/>
          </a:prstGeom>
          <a:solidFill>
            <a:srgbClr val="C00000"/>
          </a:solidFill>
          <a:ln>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bg1"/>
                </a:solidFill>
              </a:rPr>
              <a:t>2017</a:t>
            </a:r>
          </a:p>
        </p:txBody>
      </p:sp>
      <p:sp>
        <p:nvSpPr>
          <p:cNvPr id="25" name="Rounded Rectangle 1">
            <a:extLst>
              <a:ext uri="{FF2B5EF4-FFF2-40B4-BE49-F238E27FC236}">
                <a16:creationId xmlns:a16="http://schemas.microsoft.com/office/drawing/2014/main" xmlns="" id="{1821CADF-6BC3-425A-BF7D-6F99DF82EE0A}"/>
              </a:ext>
            </a:extLst>
          </p:cNvPr>
          <p:cNvSpPr/>
          <p:nvPr/>
        </p:nvSpPr>
        <p:spPr>
          <a:xfrm>
            <a:off x="6705600" y="1231564"/>
            <a:ext cx="1781064" cy="246193"/>
          </a:xfrm>
          <a:prstGeom prst="roundRect">
            <a:avLst/>
          </a:prstGeom>
          <a:solidFill>
            <a:srgbClr val="C00000"/>
          </a:solidFill>
          <a:ln>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bg1"/>
                </a:solidFill>
              </a:rPr>
              <a:t>2018</a:t>
            </a:r>
          </a:p>
        </p:txBody>
      </p:sp>
      <p:sp>
        <p:nvSpPr>
          <p:cNvPr id="24" name="TextBox 23">
            <a:extLst>
              <a:ext uri="{FF2B5EF4-FFF2-40B4-BE49-F238E27FC236}">
                <a16:creationId xmlns:a16="http://schemas.microsoft.com/office/drawing/2014/main" xmlns="" id="{12DC13E8-7E1E-4A40-B1F5-CF5203ECF7C4}"/>
              </a:ext>
            </a:extLst>
          </p:cNvPr>
          <p:cNvSpPr txBox="1"/>
          <p:nvPr/>
        </p:nvSpPr>
        <p:spPr>
          <a:xfrm>
            <a:off x="329367" y="5509236"/>
            <a:ext cx="8343900" cy="400110"/>
          </a:xfrm>
          <a:prstGeom prst="rect">
            <a:avLst/>
          </a:prstGeom>
          <a:noFill/>
        </p:spPr>
        <p:txBody>
          <a:bodyPr wrap="square" rtlCol="0">
            <a:spAutoFit/>
          </a:bodyPr>
          <a:lstStyle/>
          <a:p>
            <a:r>
              <a:rPr lang="en-US" sz="1000" dirty="0"/>
              <a:t>Note:  Profit Margin Marketing 2017, 2018 = $3.31/kg, $3.28$/kg</a:t>
            </a:r>
          </a:p>
          <a:p>
            <a:r>
              <a:rPr lang="en-US" sz="1000" dirty="0"/>
              <a:t>The average of executions does not match with the full year number because of volume attribution across two years</a:t>
            </a:r>
          </a:p>
        </p:txBody>
      </p:sp>
    </p:spTree>
    <p:extLst>
      <p:ext uri="{BB962C8B-B14F-4D97-AF65-F5344CB8AC3E}">
        <p14:creationId xmlns:p14="http://schemas.microsoft.com/office/powerpoint/2010/main" val="3278091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367" y="246875"/>
            <a:ext cx="7668004" cy="455640"/>
          </a:xfrm>
        </p:spPr>
        <p:txBody>
          <a:bodyPr anchor="ctr"/>
          <a:lstStyle/>
          <a:p>
            <a:pPr>
              <a:lnSpc>
                <a:spcPct val="100000"/>
              </a:lnSpc>
            </a:pPr>
            <a:r>
              <a:rPr lang="en-US" sz="1700" dirty="0"/>
              <a:t>Digital Display spend and support were significantly lower in 2018.</a:t>
            </a:r>
            <a:endParaRPr lang="en-CA" sz="1700" dirty="0"/>
          </a:p>
        </p:txBody>
      </p:sp>
      <p:sp>
        <p:nvSpPr>
          <p:cNvPr id="20" name="Title 1">
            <a:extLst>
              <a:ext uri="{FF2B5EF4-FFF2-40B4-BE49-F238E27FC236}">
                <a16:creationId xmlns:a16="http://schemas.microsoft.com/office/drawing/2014/main" xmlns="" id="{019B5763-C3E8-473C-B811-F56E8834924F}"/>
              </a:ext>
            </a:extLst>
          </p:cNvPr>
          <p:cNvSpPr txBox="1">
            <a:spLocks/>
          </p:cNvSpPr>
          <p:nvPr/>
        </p:nvSpPr>
        <p:spPr>
          <a:xfrm>
            <a:off x="304799" y="1105522"/>
            <a:ext cx="8343900" cy="455640"/>
          </a:xfrm>
          <a:prstGeom prst="rect">
            <a:avLst/>
          </a:prstGeom>
        </p:spPr>
        <p:txBody>
          <a:bodyPr vert="horz" lIns="0" tIns="0" rIns="0" bIns="0" rtlCol="0" anchor="ctr" anchorCtr="0">
            <a:noAutofit/>
          </a:bodyPr>
          <a:lstStyle>
            <a:lvl1pPr algn="l" defTabSz="913642" rtl="0" eaLnBrk="1" latinLnBrk="0" hangingPunct="1">
              <a:lnSpc>
                <a:spcPct val="90000"/>
              </a:lnSpc>
              <a:spcBef>
                <a:spcPct val="0"/>
              </a:spcBef>
              <a:buNone/>
              <a:defRPr sz="2000" b="1" kern="1200" cap="all" baseline="0">
                <a:solidFill>
                  <a:srgbClr val="DA0D44"/>
                </a:solidFill>
                <a:latin typeface="+mj-lt"/>
                <a:ea typeface="+mj-ea"/>
                <a:cs typeface="+mj-cs"/>
              </a:defRPr>
            </a:lvl1pPr>
          </a:lstStyle>
          <a:p>
            <a:pPr algn="ctr">
              <a:lnSpc>
                <a:spcPct val="100000"/>
              </a:lnSpc>
              <a:spcBef>
                <a:spcPts val="300"/>
              </a:spcBef>
            </a:pPr>
            <a:r>
              <a:rPr lang="en-US" sz="1600" cap="none" dirty="0">
                <a:solidFill>
                  <a:srgbClr val="FF0000"/>
                </a:solidFill>
              </a:rPr>
              <a:t>Digital Display 2017-2018</a:t>
            </a:r>
          </a:p>
        </p:txBody>
      </p:sp>
      <p:sp>
        <p:nvSpPr>
          <p:cNvPr id="23" name="TextBox 22">
            <a:extLst>
              <a:ext uri="{FF2B5EF4-FFF2-40B4-BE49-F238E27FC236}">
                <a16:creationId xmlns:a16="http://schemas.microsoft.com/office/drawing/2014/main" xmlns="" id="{6F661EE5-9A57-4E60-8EA0-B8C8857C0063}"/>
              </a:ext>
            </a:extLst>
          </p:cNvPr>
          <p:cNvSpPr txBox="1"/>
          <p:nvPr/>
        </p:nvSpPr>
        <p:spPr>
          <a:xfrm>
            <a:off x="307027" y="5624515"/>
            <a:ext cx="1482435" cy="246221"/>
          </a:xfrm>
          <a:prstGeom prst="rect">
            <a:avLst/>
          </a:prstGeom>
          <a:noFill/>
        </p:spPr>
        <p:txBody>
          <a:bodyPr wrap="square" rtlCol="0">
            <a:spAutoFit/>
          </a:bodyPr>
          <a:lstStyle/>
          <a:p>
            <a:r>
              <a:rPr lang="en-US" sz="1000" dirty="0"/>
              <a:t>Source: Media Agency</a:t>
            </a:r>
            <a:endParaRPr lang="en-GB" sz="1000" dirty="0"/>
          </a:p>
        </p:txBody>
      </p:sp>
      <p:pic>
        <p:nvPicPr>
          <p:cNvPr id="24" name="Picture 23">
            <a:extLst>
              <a:ext uri="{FF2B5EF4-FFF2-40B4-BE49-F238E27FC236}">
                <a16:creationId xmlns:a16="http://schemas.microsoft.com/office/drawing/2014/main" xmlns="" id="{EF5C086A-FDC2-489D-B3D7-1674EC883AB8}"/>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387198" y="5912029"/>
            <a:ext cx="523003" cy="670561"/>
          </a:xfrm>
          <a:prstGeom prst="rect">
            <a:avLst/>
          </a:prstGeom>
          <a:noFill/>
          <a:ln>
            <a:noFill/>
          </a:ln>
        </p:spPr>
      </p:pic>
      <p:sp>
        <p:nvSpPr>
          <p:cNvPr id="25" name="TextBox 24">
            <a:extLst>
              <a:ext uri="{FF2B5EF4-FFF2-40B4-BE49-F238E27FC236}">
                <a16:creationId xmlns:a16="http://schemas.microsoft.com/office/drawing/2014/main" xmlns="" id="{ADE66018-D478-4112-9967-4C801771A3DB}"/>
              </a:ext>
            </a:extLst>
          </p:cNvPr>
          <p:cNvSpPr txBox="1"/>
          <p:nvPr/>
        </p:nvSpPr>
        <p:spPr>
          <a:xfrm>
            <a:off x="436226" y="921999"/>
            <a:ext cx="979755" cy="198809"/>
          </a:xfrm>
          <a:prstGeom prst="rect">
            <a:avLst/>
          </a:prstGeom>
          <a:noFill/>
        </p:spPr>
        <p:txBody>
          <a:bodyPr wrap="none" rtlCol="0">
            <a:spAutoFit/>
          </a:bodyPr>
          <a:lstStyle/>
          <a:p>
            <a:r>
              <a:rPr lang="en-US" sz="900" b="1" dirty="0">
                <a:solidFill>
                  <a:srgbClr val="F98F01"/>
                </a:solidFill>
              </a:rPr>
              <a:t>Digital Display</a:t>
            </a:r>
          </a:p>
        </p:txBody>
      </p:sp>
      <p:sp>
        <p:nvSpPr>
          <p:cNvPr id="27" name="Isosceles Triangle 26">
            <a:extLst>
              <a:ext uri="{FF2B5EF4-FFF2-40B4-BE49-F238E27FC236}">
                <a16:creationId xmlns:a16="http://schemas.microsoft.com/office/drawing/2014/main" xmlns="" id="{B7BD0064-714D-4C59-AA90-C7BAD3F68A95}"/>
              </a:ext>
            </a:extLst>
          </p:cNvPr>
          <p:cNvSpPr/>
          <p:nvPr/>
        </p:nvSpPr>
        <p:spPr>
          <a:xfrm>
            <a:off x="284572" y="1080464"/>
            <a:ext cx="21348" cy="78370"/>
          </a:xfrm>
          <a:prstGeom prst="triangle">
            <a:avLst/>
          </a:prstGeom>
          <a:solidFill>
            <a:srgbClr val="F98F01"/>
          </a:solidFill>
          <a:ln>
            <a:solidFill>
              <a:srgbClr val="F98F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ounded Rectangle 34">
            <a:extLst>
              <a:ext uri="{FF2B5EF4-FFF2-40B4-BE49-F238E27FC236}">
                <a16:creationId xmlns:a16="http://schemas.microsoft.com/office/drawing/2014/main" xmlns="" id="{72F33AA0-9C88-44C5-9C9E-A4DB8F6F4A62}"/>
              </a:ext>
            </a:extLst>
          </p:cNvPr>
          <p:cNvSpPr/>
          <p:nvPr/>
        </p:nvSpPr>
        <p:spPr>
          <a:xfrm>
            <a:off x="180617" y="1154709"/>
            <a:ext cx="233705" cy="19798"/>
          </a:xfrm>
          <a:prstGeom prst="roundRect">
            <a:avLst/>
          </a:prstGeom>
          <a:solidFill>
            <a:srgbClr val="F98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ounded Rectangle 15">
            <a:extLst>
              <a:ext uri="{FF2B5EF4-FFF2-40B4-BE49-F238E27FC236}">
                <a16:creationId xmlns:a16="http://schemas.microsoft.com/office/drawing/2014/main" xmlns="" id="{65C96581-226A-4B33-8CFA-329748A1A922}"/>
              </a:ext>
            </a:extLst>
          </p:cNvPr>
          <p:cNvSpPr/>
          <p:nvPr/>
        </p:nvSpPr>
        <p:spPr>
          <a:xfrm>
            <a:off x="145674" y="953284"/>
            <a:ext cx="299144" cy="159275"/>
          </a:xfrm>
          <a:prstGeom prst="roundRect">
            <a:avLst/>
          </a:prstGeom>
          <a:solidFill>
            <a:srgbClr val="F98F01"/>
          </a:solidFill>
          <a:ln>
            <a:solidFill>
              <a:srgbClr val="F98F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ounded Rectangle 37">
            <a:extLst>
              <a:ext uri="{FF2B5EF4-FFF2-40B4-BE49-F238E27FC236}">
                <a16:creationId xmlns:a16="http://schemas.microsoft.com/office/drawing/2014/main" xmlns="" id="{CC80DCB0-B24D-48D0-9194-0DF8EAA21D5A}"/>
              </a:ext>
            </a:extLst>
          </p:cNvPr>
          <p:cNvSpPr/>
          <p:nvPr/>
        </p:nvSpPr>
        <p:spPr>
          <a:xfrm>
            <a:off x="156469" y="958079"/>
            <a:ext cx="277554" cy="147780"/>
          </a:xfrm>
          <a:prstGeom prst="roundRect">
            <a:avLst/>
          </a:prstGeom>
          <a:solidFill>
            <a:schemeClr val="bg1"/>
          </a:solidFill>
          <a:ln>
            <a:solidFill>
              <a:srgbClr val="F98F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a:extLst>
              <a:ext uri="{FF2B5EF4-FFF2-40B4-BE49-F238E27FC236}">
                <a16:creationId xmlns:a16="http://schemas.microsoft.com/office/drawing/2014/main" xmlns="" id="{3919E3E9-FD7A-4AF8-A8E8-767BA25EFF5A}"/>
              </a:ext>
            </a:extLst>
          </p:cNvPr>
          <p:cNvGrpSpPr/>
          <p:nvPr/>
        </p:nvGrpSpPr>
        <p:grpSpPr>
          <a:xfrm>
            <a:off x="591788" y="1633300"/>
            <a:ext cx="7960425" cy="3060700"/>
            <a:chOff x="304800" y="1219200"/>
            <a:chExt cx="7960425" cy="3060700"/>
          </a:xfrm>
        </p:grpSpPr>
        <p:graphicFrame>
          <p:nvGraphicFramePr>
            <p:cNvPr id="33" name="Chart 32">
              <a:extLst>
                <a:ext uri="{FF2B5EF4-FFF2-40B4-BE49-F238E27FC236}">
                  <a16:creationId xmlns:a16="http://schemas.microsoft.com/office/drawing/2014/main" xmlns="" id="{28539ADC-558C-44E5-8234-93D770B331B7}"/>
                </a:ext>
              </a:extLst>
            </p:cNvPr>
            <p:cNvGraphicFramePr/>
            <p:nvPr>
              <p:extLst>
                <p:ext uri="{D42A27DB-BD31-4B8C-83A1-F6EECF244321}">
                  <p14:modId xmlns:p14="http://schemas.microsoft.com/office/powerpoint/2010/main" val="2601137303"/>
                </p:ext>
              </p:extLst>
            </p:nvPr>
          </p:nvGraphicFramePr>
          <p:xfrm>
            <a:off x="304800" y="1219200"/>
            <a:ext cx="7960425" cy="3060700"/>
          </p:xfrm>
          <a:graphic>
            <a:graphicData uri="http://schemas.openxmlformats.org/drawingml/2006/chart">
              <c:chart xmlns:c="http://schemas.openxmlformats.org/drawingml/2006/chart" xmlns:r="http://schemas.openxmlformats.org/officeDocument/2006/relationships" r:id="rId4"/>
            </a:graphicData>
          </a:graphic>
        </p:graphicFrame>
        <p:cxnSp>
          <p:nvCxnSpPr>
            <p:cNvPr id="34" name="Straight Connector 33">
              <a:extLst>
                <a:ext uri="{FF2B5EF4-FFF2-40B4-BE49-F238E27FC236}">
                  <a16:creationId xmlns:a16="http://schemas.microsoft.com/office/drawing/2014/main" xmlns="" id="{C404FF9F-B966-424F-8BF4-18B029D97D68}"/>
                </a:ext>
              </a:extLst>
            </p:cNvPr>
            <p:cNvCxnSpPr/>
            <p:nvPr/>
          </p:nvCxnSpPr>
          <p:spPr>
            <a:xfrm flipV="1">
              <a:off x="4285012" y="1453339"/>
              <a:ext cx="0" cy="129621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xmlns="" id="{A640A88E-2C83-4D5E-BDB5-8D78A28A6330}"/>
                </a:ext>
              </a:extLst>
            </p:cNvPr>
            <p:cNvSpPr/>
            <p:nvPr/>
          </p:nvSpPr>
          <p:spPr>
            <a:xfrm rot="16200000">
              <a:off x="-104028" y="1972390"/>
              <a:ext cx="1383712" cy="246221"/>
            </a:xfrm>
            <a:prstGeom prst="rect">
              <a:avLst/>
            </a:prstGeom>
          </p:spPr>
          <p:txBody>
            <a:bodyPr wrap="none">
              <a:spAutoFit/>
            </a:bodyPr>
            <a:lstStyle/>
            <a:p>
              <a:pPr algn="ctr">
                <a:defRPr sz="1000" b="1" i="0" u="none" strike="noStrike" kern="1200" baseline="0">
                  <a:solidFill>
                    <a:prstClr val="black"/>
                  </a:solidFill>
                  <a:latin typeface="+mn-lt"/>
                  <a:ea typeface="+mn-ea"/>
                  <a:cs typeface="+mn-cs"/>
                </a:defRPr>
              </a:pPr>
              <a:r>
                <a:rPr lang="en-IN" b="1" dirty="0"/>
                <a:t>Tonn Sales in (‘000)</a:t>
              </a:r>
            </a:p>
          </p:txBody>
        </p:sp>
        <p:sp>
          <p:nvSpPr>
            <p:cNvPr id="38" name="Rectangle 37">
              <a:extLst>
                <a:ext uri="{FF2B5EF4-FFF2-40B4-BE49-F238E27FC236}">
                  <a16:creationId xmlns:a16="http://schemas.microsoft.com/office/drawing/2014/main" xmlns="" id="{9EA4212D-7951-48BF-BA41-D0F057BA206A}"/>
                </a:ext>
              </a:extLst>
            </p:cNvPr>
            <p:cNvSpPr/>
            <p:nvPr/>
          </p:nvSpPr>
          <p:spPr>
            <a:xfrm rot="16200000">
              <a:off x="7577668" y="1972390"/>
              <a:ext cx="877163" cy="246221"/>
            </a:xfrm>
            <a:prstGeom prst="rect">
              <a:avLst/>
            </a:prstGeom>
          </p:spPr>
          <p:txBody>
            <a:bodyPr wrap="none">
              <a:spAutoFit/>
            </a:bodyPr>
            <a:lstStyle/>
            <a:p>
              <a:pPr algn="ctr">
                <a:defRPr sz="1000" b="1" i="0" u="none" strike="noStrike" kern="1200" baseline="0">
                  <a:solidFill>
                    <a:prstClr val="black"/>
                  </a:solidFill>
                  <a:latin typeface="+mn-lt"/>
                  <a:ea typeface="+mn-ea"/>
                  <a:cs typeface="+mn-cs"/>
                </a:defRPr>
              </a:pPr>
              <a:r>
                <a:rPr lang="en-IN" b="1" dirty="0"/>
                <a:t>GRP in (‘000)</a:t>
              </a:r>
            </a:p>
          </p:txBody>
        </p:sp>
      </p:grpSp>
      <p:graphicFrame>
        <p:nvGraphicFramePr>
          <p:cNvPr id="28" name="Table 27">
            <a:extLst>
              <a:ext uri="{FF2B5EF4-FFF2-40B4-BE49-F238E27FC236}">
                <a16:creationId xmlns:a16="http://schemas.microsoft.com/office/drawing/2014/main" xmlns="" id="{B10A86BA-3305-4D32-83AE-4A682CB2077A}"/>
              </a:ext>
            </a:extLst>
          </p:cNvPr>
          <p:cNvGraphicFramePr>
            <a:graphicFrameLocks noGrp="1"/>
          </p:cNvGraphicFramePr>
          <p:nvPr>
            <p:extLst>
              <p:ext uri="{D42A27DB-BD31-4B8C-83A1-F6EECF244321}">
                <p14:modId xmlns:p14="http://schemas.microsoft.com/office/powerpoint/2010/main" val="81114266"/>
              </p:ext>
            </p:extLst>
          </p:nvPr>
        </p:nvGraphicFramePr>
        <p:xfrm>
          <a:off x="1789462" y="4491753"/>
          <a:ext cx="2487633" cy="1163242"/>
        </p:xfrm>
        <a:graphic>
          <a:graphicData uri="http://schemas.openxmlformats.org/drawingml/2006/table">
            <a:tbl>
              <a:tblPr firstRow="1" bandRow="1">
                <a:tableStyleId>{5C22544A-7EE6-4342-B048-85BDC9FD1C3A}</a:tableStyleId>
              </a:tblPr>
              <a:tblGrid>
                <a:gridCol w="995053">
                  <a:extLst>
                    <a:ext uri="{9D8B030D-6E8A-4147-A177-3AD203B41FA5}">
                      <a16:colId xmlns:a16="http://schemas.microsoft.com/office/drawing/2014/main" xmlns="" val="20000"/>
                    </a:ext>
                  </a:extLst>
                </a:gridCol>
                <a:gridCol w="1492580">
                  <a:extLst>
                    <a:ext uri="{9D8B030D-6E8A-4147-A177-3AD203B41FA5}">
                      <a16:colId xmlns:a16="http://schemas.microsoft.com/office/drawing/2014/main" xmlns="" val="4082510885"/>
                    </a:ext>
                  </a:extLst>
                </a:gridCol>
              </a:tblGrid>
              <a:tr h="281227">
                <a:tc>
                  <a:txBody>
                    <a:bodyPr/>
                    <a:lstStyle/>
                    <a:p>
                      <a:pPr algn="ctr"/>
                      <a:r>
                        <a:rPr lang="en-US" sz="1000" b="1" dirty="0">
                          <a:solidFill>
                            <a:schemeClr val="bg1"/>
                          </a:solidFill>
                          <a:latin typeface="+mj-lt"/>
                        </a:rPr>
                        <a:t>2017</a:t>
                      </a:r>
                    </a:p>
                  </a:txBody>
                  <a:tcPr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marL="0" algn="ctr" defTabSz="913642" rtl="0" eaLnBrk="1" fontAlgn="b" latinLnBrk="0" hangingPunct="1"/>
                      <a:r>
                        <a:rPr lang="en-IN" sz="1000" b="1" i="0" u="none" strike="noStrike" kern="1200" dirty="0">
                          <a:solidFill>
                            <a:srgbClr val="FFFFFF"/>
                          </a:solidFill>
                          <a:effectLst/>
                          <a:latin typeface="+mj-lt"/>
                          <a:ea typeface="+mn-ea"/>
                          <a:cs typeface="+mn-cs"/>
                        </a:rPr>
                        <a:t>Kids - Ball Hockey</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xmlns="" val="10000"/>
                  </a:ext>
                </a:extLst>
              </a:tr>
              <a:tr h="283845">
                <a:tc>
                  <a:txBody>
                    <a:bodyPr/>
                    <a:lstStyle/>
                    <a:p>
                      <a:pPr algn="ctr" fontAlgn="b"/>
                      <a:r>
                        <a:rPr lang="en-US" sz="1000" b="1" i="0" u="none" strike="noStrike" dirty="0">
                          <a:solidFill>
                            <a:srgbClr val="000000"/>
                          </a:solidFill>
                          <a:effectLst/>
                          <a:latin typeface="+mj-lt"/>
                        </a:rPr>
                        <a:t>Impression (000)</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marL="0" algn="ctr" defTabSz="913642" rtl="0" eaLnBrk="1" fontAlgn="ctr" latinLnBrk="0" hangingPunct="1"/>
                      <a:r>
                        <a:rPr lang="en-IN" sz="1000" b="0" i="0" u="none" strike="noStrike" kern="1200" dirty="0">
                          <a:solidFill>
                            <a:srgbClr val="000000"/>
                          </a:solidFill>
                          <a:effectLst/>
                          <a:latin typeface="+mj-lt"/>
                          <a:ea typeface="+mn-ea"/>
                          <a:cs typeface="+mn-cs"/>
                        </a:rPr>
                        <a:t>51.720</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a16="http://schemas.microsoft.com/office/drawing/2014/main" xmlns="" val="10001"/>
                  </a:ext>
                </a:extLst>
              </a:tr>
              <a:tr h="283845">
                <a:tc>
                  <a:txBody>
                    <a:bodyPr/>
                    <a:lstStyle/>
                    <a:p>
                      <a:pPr algn="ctr" fontAlgn="b"/>
                      <a:r>
                        <a:rPr lang="en-US" sz="1000" b="1" i="0" u="none" strike="noStrike" dirty="0">
                          <a:solidFill>
                            <a:srgbClr val="000000"/>
                          </a:solidFill>
                          <a:effectLst/>
                          <a:latin typeface="+mj-lt"/>
                        </a:rPr>
                        <a:t>Spend $ (000)</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marL="0" algn="ctr" defTabSz="913642" rtl="0" eaLnBrk="1" fontAlgn="ctr" latinLnBrk="0" hangingPunct="1"/>
                      <a:r>
                        <a:rPr lang="en-IN" sz="1000" b="0" i="0" u="none" strike="noStrike" kern="1200" dirty="0">
                          <a:solidFill>
                            <a:srgbClr val="000000"/>
                          </a:solidFill>
                          <a:effectLst/>
                          <a:latin typeface="+mj-lt"/>
                          <a:ea typeface="+mn-ea"/>
                          <a:cs typeface="+mn-cs"/>
                        </a:rPr>
                        <a:t>559</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a16="http://schemas.microsoft.com/office/drawing/2014/main" xmlns="" val="10002"/>
                  </a:ext>
                </a:extLst>
              </a:tr>
              <a:tr h="283845">
                <a:tc>
                  <a:txBody>
                    <a:bodyPr/>
                    <a:lstStyle/>
                    <a:p>
                      <a:pPr algn="ctr" fontAlgn="b"/>
                      <a:r>
                        <a:rPr lang="en-US" sz="1000" b="1" i="0" u="none" strike="noStrike" kern="1200" dirty="0">
                          <a:solidFill>
                            <a:srgbClr val="000000"/>
                          </a:solidFill>
                          <a:effectLst/>
                          <a:latin typeface="+mj-lt"/>
                          <a:ea typeface="+mn-ea"/>
                          <a:cs typeface="+mn-cs"/>
                        </a:rPr>
                        <a:t>CPP $/(000)</a:t>
                      </a:r>
                      <a:endParaRPr lang="en-US" sz="1000" b="1" i="0" u="none" strike="noStrike" dirty="0">
                        <a:solidFill>
                          <a:srgbClr val="000000"/>
                        </a:solidFill>
                        <a:effectLst/>
                        <a:latin typeface="+mj-lt"/>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marL="0" algn="ctr" defTabSz="913642" rtl="0" eaLnBrk="1" fontAlgn="ctr" latinLnBrk="0" hangingPunct="1"/>
                      <a:r>
                        <a:rPr lang="en-IN" sz="1000" b="0" i="0" u="none" strike="noStrike" kern="1200" dirty="0">
                          <a:solidFill>
                            <a:srgbClr val="000000"/>
                          </a:solidFill>
                          <a:effectLst/>
                          <a:latin typeface="+mj-lt"/>
                          <a:ea typeface="+mn-ea"/>
                          <a:cs typeface="+mn-cs"/>
                        </a:rPr>
                        <a:t>11</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a16="http://schemas.microsoft.com/office/drawing/2014/main" xmlns="" val="457071486"/>
                  </a:ext>
                </a:extLst>
              </a:tr>
            </a:tbl>
          </a:graphicData>
        </a:graphic>
      </p:graphicFrame>
      <p:graphicFrame>
        <p:nvGraphicFramePr>
          <p:cNvPr id="43" name="Table 42">
            <a:extLst>
              <a:ext uri="{FF2B5EF4-FFF2-40B4-BE49-F238E27FC236}">
                <a16:creationId xmlns:a16="http://schemas.microsoft.com/office/drawing/2014/main" xmlns="" id="{5A5E9604-D0EE-4E7A-9D87-E6742C940BAE}"/>
              </a:ext>
            </a:extLst>
          </p:cNvPr>
          <p:cNvGraphicFramePr>
            <a:graphicFrameLocks noGrp="1"/>
          </p:cNvGraphicFramePr>
          <p:nvPr>
            <p:extLst>
              <p:ext uri="{D42A27DB-BD31-4B8C-83A1-F6EECF244321}">
                <p14:modId xmlns:p14="http://schemas.microsoft.com/office/powerpoint/2010/main" val="1794165707"/>
              </p:ext>
            </p:extLst>
          </p:nvPr>
        </p:nvGraphicFramePr>
        <p:xfrm>
          <a:off x="5142867" y="4491753"/>
          <a:ext cx="2487633" cy="1163242"/>
        </p:xfrm>
        <a:graphic>
          <a:graphicData uri="http://schemas.openxmlformats.org/drawingml/2006/table">
            <a:tbl>
              <a:tblPr firstRow="1" bandRow="1">
                <a:tableStyleId>{5C22544A-7EE6-4342-B048-85BDC9FD1C3A}</a:tableStyleId>
              </a:tblPr>
              <a:tblGrid>
                <a:gridCol w="995053">
                  <a:extLst>
                    <a:ext uri="{9D8B030D-6E8A-4147-A177-3AD203B41FA5}">
                      <a16:colId xmlns:a16="http://schemas.microsoft.com/office/drawing/2014/main" xmlns="" val="20000"/>
                    </a:ext>
                  </a:extLst>
                </a:gridCol>
                <a:gridCol w="1492580">
                  <a:extLst>
                    <a:ext uri="{9D8B030D-6E8A-4147-A177-3AD203B41FA5}">
                      <a16:colId xmlns:a16="http://schemas.microsoft.com/office/drawing/2014/main" xmlns="" val="4082510885"/>
                    </a:ext>
                  </a:extLst>
                </a:gridCol>
              </a:tblGrid>
              <a:tr h="281227">
                <a:tc>
                  <a:txBody>
                    <a:bodyPr/>
                    <a:lstStyle/>
                    <a:p>
                      <a:pPr algn="ctr"/>
                      <a:r>
                        <a:rPr lang="en-US" sz="1000" b="1" dirty="0">
                          <a:solidFill>
                            <a:schemeClr val="bg1"/>
                          </a:solidFill>
                          <a:latin typeface="+mj-lt"/>
                        </a:rPr>
                        <a:t>2018</a:t>
                      </a:r>
                    </a:p>
                  </a:txBody>
                  <a:tcPr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marL="0" algn="ctr" defTabSz="913642" rtl="0" eaLnBrk="1" fontAlgn="b" latinLnBrk="0" hangingPunct="1"/>
                      <a:r>
                        <a:rPr lang="en-IN" sz="1000" b="1" i="0" u="none" strike="noStrike" kern="1200" dirty="0">
                          <a:solidFill>
                            <a:srgbClr val="FFFFFF"/>
                          </a:solidFill>
                          <a:effectLst/>
                          <a:latin typeface="+mj-lt"/>
                          <a:ea typeface="+mn-ea"/>
                          <a:cs typeface="+mn-cs"/>
                        </a:rPr>
                        <a:t>GRRR to GRRREAT</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xmlns="" val="10000"/>
                  </a:ext>
                </a:extLst>
              </a:tr>
              <a:tr h="283845">
                <a:tc>
                  <a:txBody>
                    <a:bodyPr/>
                    <a:lstStyle/>
                    <a:p>
                      <a:pPr algn="ctr" fontAlgn="b"/>
                      <a:r>
                        <a:rPr lang="en-US" sz="1000" b="1" i="0" u="none" strike="noStrike" dirty="0">
                          <a:solidFill>
                            <a:srgbClr val="000000"/>
                          </a:solidFill>
                          <a:effectLst/>
                          <a:latin typeface="+mj-lt"/>
                        </a:rPr>
                        <a:t>Impression (000)</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marL="0" algn="ctr" defTabSz="913642" rtl="0" eaLnBrk="1" fontAlgn="ctr" latinLnBrk="0" hangingPunct="1"/>
                      <a:r>
                        <a:rPr lang="en-IN" sz="1000" b="0" i="0" u="none" strike="noStrike" kern="1200" dirty="0">
                          <a:solidFill>
                            <a:srgbClr val="000000"/>
                          </a:solidFill>
                          <a:effectLst/>
                          <a:latin typeface="+mj-lt"/>
                          <a:ea typeface="+mn-ea"/>
                          <a:cs typeface="+mn-cs"/>
                        </a:rPr>
                        <a:t>30,819</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a16="http://schemas.microsoft.com/office/drawing/2014/main" xmlns="" val="10001"/>
                  </a:ext>
                </a:extLst>
              </a:tr>
              <a:tr h="283845">
                <a:tc>
                  <a:txBody>
                    <a:bodyPr/>
                    <a:lstStyle/>
                    <a:p>
                      <a:pPr algn="ctr" fontAlgn="b"/>
                      <a:r>
                        <a:rPr lang="en-US" sz="1000" b="1" i="0" u="none" strike="noStrike" dirty="0">
                          <a:solidFill>
                            <a:srgbClr val="000000"/>
                          </a:solidFill>
                          <a:effectLst/>
                          <a:latin typeface="+mj-lt"/>
                        </a:rPr>
                        <a:t>Spend $ (000)</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marL="0" algn="ctr" defTabSz="913642" rtl="0" eaLnBrk="1" fontAlgn="ctr" latinLnBrk="0" hangingPunct="1"/>
                      <a:r>
                        <a:rPr lang="en-IN" sz="1000" b="0" i="0" u="none" strike="noStrike" kern="1200" dirty="0">
                          <a:solidFill>
                            <a:srgbClr val="000000"/>
                          </a:solidFill>
                          <a:effectLst/>
                          <a:latin typeface="+mj-lt"/>
                          <a:ea typeface="+mn-ea"/>
                          <a:cs typeface="+mn-cs"/>
                        </a:rPr>
                        <a:t>345</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a16="http://schemas.microsoft.com/office/drawing/2014/main" xmlns="" val="10002"/>
                  </a:ext>
                </a:extLst>
              </a:tr>
              <a:tr h="283845">
                <a:tc>
                  <a:txBody>
                    <a:bodyPr/>
                    <a:lstStyle/>
                    <a:p>
                      <a:pPr algn="ctr" fontAlgn="b"/>
                      <a:r>
                        <a:rPr lang="en-US" sz="1000" b="1" i="0" u="none" strike="noStrike" kern="1200" dirty="0">
                          <a:solidFill>
                            <a:srgbClr val="000000"/>
                          </a:solidFill>
                          <a:effectLst/>
                          <a:latin typeface="+mj-lt"/>
                          <a:ea typeface="+mn-ea"/>
                          <a:cs typeface="+mn-cs"/>
                        </a:rPr>
                        <a:t>CPP $/(000)</a:t>
                      </a:r>
                      <a:endParaRPr lang="en-US" sz="1000" b="1" i="0" u="none" strike="noStrike" dirty="0">
                        <a:solidFill>
                          <a:srgbClr val="000000"/>
                        </a:solidFill>
                        <a:effectLst/>
                        <a:latin typeface="+mj-lt"/>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marL="0" algn="ctr" defTabSz="913642" rtl="0" eaLnBrk="1" fontAlgn="ctr" latinLnBrk="0" hangingPunct="1"/>
                      <a:r>
                        <a:rPr lang="en-IN" sz="1000" b="0" i="0" u="none" strike="noStrike" kern="1200" dirty="0">
                          <a:solidFill>
                            <a:srgbClr val="000000"/>
                          </a:solidFill>
                          <a:effectLst/>
                          <a:latin typeface="+mj-lt"/>
                          <a:ea typeface="+mn-ea"/>
                          <a:cs typeface="+mn-cs"/>
                        </a:rPr>
                        <a:t>11</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a16="http://schemas.microsoft.com/office/drawing/2014/main" xmlns="" val="457071486"/>
                  </a:ext>
                </a:extLst>
              </a:tr>
            </a:tbl>
          </a:graphicData>
        </a:graphic>
      </p:graphicFrame>
      <p:sp>
        <p:nvSpPr>
          <p:cNvPr id="4" name="TextBox 3">
            <a:extLst>
              <a:ext uri="{FF2B5EF4-FFF2-40B4-BE49-F238E27FC236}">
                <a16:creationId xmlns:a16="http://schemas.microsoft.com/office/drawing/2014/main" xmlns="" id="{41369C20-E180-45F0-9848-54D94B79948A}"/>
              </a:ext>
            </a:extLst>
          </p:cNvPr>
          <p:cNvSpPr txBox="1"/>
          <p:nvPr/>
        </p:nvSpPr>
        <p:spPr>
          <a:xfrm>
            <a:off x="3823268" y="1376496"/>
            <a:ext cx="1080360" cy="307777"/>
          </a:xfrm>
          <a:prstGeom prst="rect">
            <a:avLst/>
          </a:prstGeom>
          <a:noFill/>
        </p:spPr>
        <p:txBody>
          <a:bodyPr wrap="none" rtlCol="0">
            <a:spAutoFit/>
          </a:bodyPr>
          <a:lstStyle/>
          <a:p>
            <a:r>
              <a:rPr lang="en-US" sz="1400" b="1" dirty="0">
                <a:solidFill>
                  <a:schemeClr val="accent6"/>
                </a:solidFill>
              </a:rPr>
              <a:t>Impressions</a:t>
            </a:r>
          </a:p>
        </p:txBody>
      </p:sp>
    </p:spTree>
    <p:extLst>
      <p:ext uri="{BB962C8B-B14F-4D97-AF65-F5344CB8AC3E}">
        <p14:creationId xmlns:p14="http://schemas.microsoft.com/office/powerpoint/2010/main" val="552193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367" y="246875"/>
            <a:ext cx="7301133" cy="455640"/>
          </a:xfrm>
        </p:spPr>
        <p:txBody>
          <a:bodyPr anchor="ctr"/>
          <a:lstStyle/>
          <a:p>
            <a:pPr>
              <a:lnSpc>
                <a:spcPct val="100000"/>
              </a:lnSpc>
            </a:pPr>
            <a:r>
              <a:rPr lang="en-CA" sz="1700" dirty="0"/>
              <a:t>Incremental volume due to digital display declined in 2018, due to reduced support.  However, since spending declined as well, there was a slight improvement to ROI. </a:t>
            </a:r>
          </a:p>
        </p:txBody>
      </p:sp>
      <p:sp>
        <p:nvSpPr>
          <p:cNvPr id="5" name="Title 1">
            <a:extLst>
              <a:ext uri="{FF2B5EF4-FFF2-40B4-BE49-F238E27FC236}">
                <a16:creationId xmlns:a16="http://schemas.microsoft.com/office/drawing/2014/main" xmlns="" id="{96D6FA0F-7016-472E-9211-A106D6C20906}"/>
              </a:ext>
            </a:extLst>
          </p:cNvPr>
          <p:cNvSpPr txBox="1">
            <a:spLocks/>
          </p:cNvSpPr>
          <p:nvPr/>
        </p:nvSpPr>
        <p:spPr>
          <a:xfrm>
            <a:off x="304800" y="1218706"/>
            <a:ext cx="8343900" cy="455640"/>
          </a:xfrm>
          <a:prstGeom prst="rect">
            <a:avLst/>
          </a:prstGeom>
        </p:spPr>
        <p:txBody>
          <a:bodyPr vert="horz" lIns="0" tIns="0" rIns="0" bIns="0" rtlCol="0" anchor="ctr" anchorCtr="0">
            <a:noAutofit/>
          </a:bodyPr>
          <a:lstStyle>
            <a:lvl1pPr algn="l" defTabSz="913642" rtl="0" eaLnBrk="1" latinLnBrk="0" hangingPunct="1">
              <a:lnSpc>
                <a:spcPct val="90000"/>
              </a:lnSpc>
              <a:spcBef>
                <a:spcPct val="0"/>
              </a:spcBef>
              <a:buNone/>
              <a:defRPr sz="2000" b="1" kern="1200" cap="all" baseline="0">
                <a:solidFill>
                  <a:srgbClr val="DA0D44"/>
                </a:solidFill>
                <a:latin typeface="+mj-lt"/>
                <a:ea typeface="+mj-ea"/>
                <a:cs typeface="+mj-cs"/>
              </a:defRPr>
            </a:lvl1pPr>
          </a:lstStyle>
          <a:p>
            <a:pPr algn="ctr">
              <a:lnSpc>
                <a:spcPct val="100000"/>
              </a:lnSpc>
              <a:spcBef>
                <a:spcPts val="300"/>
              </a:spcBef>
            </a:pPr>
            <a:r>
              <a:rPr lang="en-US" sz="1600" cap="none" dirty="0">
                <a:solidFill>
                  <a:srgbClr val="FF0000"/>
                </a:solidFill>
              </a:rPr>
              <a:t>Digital Display 2017-2018</a:t>
            </a:r>
          </a:p>
        </p:txBody>
      </p:sp>
      <p:graphicFrame>
        <p:nvGraphicFramePr>
          <p:cNvPr id="22" name="Chart 21">
            <a:extLst>
              <a:ext uri="{FF2B5EF4-FFF2-40B4-BE49-F238E27FC236}">
                <a16:creationId xmlns:a16="http://schemas.microsoft.com/office/drawing/2014/main" xmlns="" id="{53010605-73C6-449C-853A-657E6D1A2536}"/>
              </a:ext>
            </a:extLst>
          </p:cNvPr>
          <p:cNvGraphicFramePr/>
          <p:nvPr>
            <p:extLst>
              <p:ext uri="{D42A27DB-BD31-4B8C-83A1-F6EECF244321}">
                <p14:modId xmlns:p14="http://schemas.microsoft.com/office/powerpoint/2010/main" val="2787728268"/>
              </p:ext>
            </p:extLst>
          </p:nvPr>
        </p:nvGraphicFramePr>
        <p:xfrm>
          <a:off x="5897583" y="2415806"/>
          <a:ext cx="2788870" cy="185618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2" name="Chart 31">
            <a:extLst>
              <a:ext uri="{FF2B5EF4-FFF2-40B4-BE49-F238E27FC236}">
                <a16:creationId xmlns:a16="http://schemas.microsoft.com/office/drawing/2014/main" xmlns="" id="{DEE6F917-4F0D-4932-BDD9-4EF1C497382D}"/>
              </a:ext>
            </a:extLst>
          </p:cNvPr>
          <p:cNvGraphicFramePr/>
          <p:nvPr>
            <p:extLst>
              <p:ext uri="{D42A27DB-BD31-4B8C-83A1-F6EECF244321}">
                <p14:modId xmlns:p14="http://schemas.microsoft.com/office/powerpoint/2010/main" val="2557080961"/>
              </p:ext>
            </p:extLst>
          </p:nvPr>
        </p:nvGraphicFramePr>
        <p:xfrm>
          <a:off x="5805715" y="3871320"/>
          <a:ext cx="3023020" cy="231722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3" name="Chart 32">
            <a:extLst>
              <a:ext uri="{FF2B5EF4-FFF2-40B4-BE49-F238E27FC236}">
                <a16:creationId xmlns:a16="http://schemas.microsoft.com/office/drawing/2014/main" xmlns="" id="{708B53F6-BF4B-4409-81D8-244EC70B9A3A}"/>
              </a:ext>
            </a:extLst>
          </p:cNvPr>
          <p:cNvGraphicFramePr/>
          <p:nvPr>
            <p:extLst>
              <p:ext uri="{D42A27DB-BD31-4B8C-83A1-F6EECF244321}">
                <p14:modId xmlns:p14="http://schemas.microsoft.com/office/powerpoint/2010/main" val="326327161"/>
              </p:ext>
            </p:extLst>
          </p:nvPr>
        </p:nvGraphicFramePr>
        <p:xfrm>
          <a:off x="3137974" y="2415806"/>
          <a:ext cx="2646589" cy="1856184"/>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4" name="Table 33">
            <a:extLst>
              <a:ext uri="{FF2B5EF4-FFF2-40B4-BE49-F238E27FC236}">
                <a16:creationId xmlns:a16="http://schemas.microsoft.com/office/drawing/2014/main" xmlns="" id="{D04C7338-211D-4B77-8A64-F33ED5F346D5}"/>
              </a:ext>
            </a:extLst>
          </p:cNvPr>
          <p:cNvGraphicFramePr>
            <a:graphicFrameLocks noGrp="1"/>
          </p:cNvGraphicFramePr>
          <p:nvPr>
            <p:extLst>
              <p:ext uri="{D42A27DB-BD31-4B8C-83A1-F6EECF244321}">
                <p14:modId xmlns:p14="http://schemas.microsoft.com/office/powerpoint/2010/main" val="401760047"/>
              </p:ext>
            </p:extLst>
          </p:nvPr>
        </p:nvGraphicFramePr>
        <p:xfrm>
          <a:off x="475559" y="4045660"/>
          <a:ext cx="2502048" cy="278130"/>
        </p:xfrm>
        <a:graphic>
          <a:graphicData uri="http://schemas.openxmlformats.org/drawingml/2006/table">
            <a:tbl>
              <a:tblPr firstRow="1" bandRow="1">
                <a:tableStyleId>{5C22544A-7EE6-4342-B048-85BDC9FD1C3A}</a:tableStyleId>
              </a:tblPr>
              <a:tblGrid>
                <a:gridCol w="1251024">
                  <a:extLst>
                    <a:ext uri="{9D8B030D-6E8A-4147-A177-3AD203B41FA5}">
                      <a16:colId xmlns:a16="http://schemas.microsoft.com/office/drawing/2014/main" xmlns="" val="20000"/>
                    </a:ext>
                  </a:extLst>
                </a:gridCol>
                <a:gridCol w="1251024">
                  <a:extLst>
                    <a:ext uri="{9D8B030D-6E8A-4147-A177-3AD203B41FA5}">
                      <a16:colId xmlns:a16="http://schemas.microsoft.com/office/drawing/2014/main" xmlns="" val="20001"/>
                    </a:ext>
                  </a:extLst>
                </a:gridCol>
              </a:tblGrid>
              <a:tr h="278130">
                <a:tc>
                  <a:txBody>
                    <a:bodyPr/>
                    <a:lstStyle/>
                    <a:p>
                      <a:pPr algn="ctr"/>
                      <a:r>
                        <a:rPr lang="en-US" sz="1200" dirty="0">
                          <a:solidFill>
                            <a:schemeClr val="tx1"/>
                          </a:solidFill>
                        </a:rPr>
                        <a:t>51.7</a:t>
                      </a: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n-US" sz="1200" dirty="0">
                          <a:solidFill>
                            <a:schemeClr val="tx1"/>
                          </a:solidFill>
                        </a:rPr>
                        <a:t>30.8</a:t>
                      </a: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0"/>
                  </a:ext>
                </a:extLst>
              </a:tr>
            </a:tbl>
          </a:graphicData>
        </a:graphic>
      </p:graphicFrame>
      <p:graphicFrame>
        <p:nvGraphicFramePr>
          <p:cNvPr id="35" name="Table 34">
            <a:extLst>
              <a:ext uri="{FF2B5EF4-FFF2-40B4-BE49-F238E27FC236}">
                <a16:creationId xmlns:a16="http://schemas.microsoft.com/office/drawing/2014/main" xmlns="" id="{779DE155-E773-4643-8B25-083646894266}"/>
              </a:ext>
            </a:extLst>
          </p:cNvPr>
          <p:cNvGraphicFramePr>
            <a:graphicFrameLocks noGrp="1"/>
          </p:cNvGraphicFramePr>
          <p:nvPr>
            <p:extLst>
              <p:ext uri="{D42A27DB-BD31-4B8C-83A1-F6EECF244321}">
                <p14:modId xmlns:p14="http://schemas.microsoft.com/office/powerpoint/2010/main" val="2031531370"/>
              </p:ext>
            </p:extLst>
          </p:nvPr>
        </p:nvGraphicFramePr>
        <p:xfrm>
          <a:off x="457547" y="1934460"/>
          <a:ext cx="2512560" cy="278130"/>
        </p:xfrm>
        <a:graphic>
          <a:graphicData uri="http://schemas.openxmlformats.org/drawingml/2006/table">
            <a:tbl>
              <a:tblPr firstRow="1" bandRow="1">
                <a:tableStyleId>{5C22544A-7EE6-4342-B048-85BDC9FD1C3A}</a:tableStyleId>
              </a:tblPr>
              <a:tblGrid>
                <a:gridCol w="1256280">
                  <a:extLst>
                    <a:ext uri="{9D8B030D-6E8A-4147-A177-3AD203B41FA5}">
                      <a16:colId xmlns:a16="http://schemas.microsoft.com/office/drawing/2014/main" xmlns="" val="20000"/>
                    </a:ext>
                  </a:extLst>
                </a:gridCol>
                <a:gridCol w="1256280">
                  <a:extLst>
                    <a:ext uri="{9D8B030D-6E8A-4147-A177-3AD203B41FA5}">
                      <a16:colId xmlns:a16="http://schemas.microsoft.com/office/drawing/2014/main" xmlns="" val="20001"/>
                    </a:ext>
                  </a:extLst>
                </a:gridCol>
              </a:tblGrid>
              <a:tr h="278130">
                <a:tc>
                  <a:txBody>
                    <a:bodyPr/>
                    <a:lstStyle/>
                    <a:p>
                      <a:pPr algn="ctr"/>
                      <a:r>
                        <a:rPr lang="en-US" sz="1200" dirty="0">
                          <a:solidFill>
                            <a:schemeClr val="tx1"/>
                          </a:solidFill>
                        </a:rPr>
                        <a:t>1.2%</a:t>
                      </a: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n-US" sz="1200" dirty="0">
                          <a:solidFill>
                            <a:schemeClr val="tx1"/>
                          </a:solidFill>
                        </a:rPr>
                        <a:t>0.8%</a:t>
                      </a: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0"/>
                  </a:ext>
                </a:extLst>
              </a:tr>
            </a:tbl>
          </a:graphicData>
        </a:graphic>
      </p:graphicFrame>
      <p:graphicFrame>
        <p:nvGraphicFramePr>
          <p:cNvPr id="36" name="Table 35">
            <a:extLst>
              <a:ext uri="{FF2B5EF4-FFF2-40B4-BE49-F238E27FC236}">
                <a16:creationId xmlns:a16="http://schemas.microsoft.com/office/drawing/2014/main" xmlns="" id="{0B4AF8D1-584C-4250-924E-F8000E3A389D}"/>
              </a:ext>
            </a:extLst>
          </p:cNvPr>
          <p:cNvGraphicFramePr>
            <a:graphicFrameLocks noGrp="1"/>
          </p:cNvGraphicFramePr>
          <p:nvPr>
            <p:extLst>
              <p:ext uri="{D42A27DB-BD31-4B8C-83A1-F6EECF244321}">
                <p14:modId xmlns:p14="http://schemas.microsoft.com/office/powerpoint/2010/main" val="2823964297"/>
              </p:ext>
            </p:extLst>
          </p:nvPr>
        </p:nvGraphicFramePr>
        <p:xfrm>
          <a:off x="475559" y="2945151"/>
          <a:ext cx="2494548" cy="278130"/>
        </p:xfrm>
        <a:graphic>
          <a:graphicData uri="http://schemas.openxmlformats.org/drawingml/2006/table">
            <a:tbl>
              <a:tblPr firstRow="1" bandRow="1">
                <a:tableStyleId>{5C22544A-7EE6-4342-B048-85BDC9FD1C3A}</a:tableStyleId>
              </a:tblPr>
              <a:tblGrid>
                <a:gridCol w="1247274">
                  <a:extLst>
                    <a:ext uri="{9D8B030D-6E8A-4147-A177-3AD203B41FA5}">
                      <a16:colId xmlns:a16="http://schemas.microsoft.com/office/drawing/2014/main" xmlns="" val="20000"/>
                    </a:ext>
                  </a:extLst>
                </a:gridCol>
                <a:gridCol w="1247274">
                  <a:extLst>
                    <a:ext uri="{9D8B030D-6E8A-4147-A177-3AD203B41FA5}">
                      <a16:colId xmlns:a16="http://schemas.microsoft.com/office/drawing/2014/main" xmlns="" val="20001"/>
                    </a:ext>
                  </a:extLst>
                </a:gridCol>
              </a:tblGrid>
              <a:tr h="278130">
                <a:tc>
                  <a:txBody>
                    <a:bodyPr/>
                    <a:lstStyle/>
                    <a:p>
                      <a:pPr marL="0" algn="ctr" defTabSz="913642" rtl="0" eaLnBrk="1" fontAlgn="b" latinLnBrk="0" hangingPunct="1"/>
                      <a:r>
                        <a:rPr lang="en-US" sz="1200" b="1" kern="1200" dirty="0">
                          <a:solidFill>
                            <a:schemeClr val="tx1"/>
                          </a:solidFill>
                          <a:latin typeface="+mn-lt"/>
                          <a:ea typeface="+mn-ea"/>
                          <a:cs typeface="+mn-cs"/>
                        </a:rPr>
                        <a:t>   $0.56 MM</a:t>
                      </a:r>
                    </a:p>
                  </a:txBody>
                  <a:tcPr marL="2858" marR="2858" marT="2858"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marL="0" algn="ctr" defTabSz="913642" rtl="0" eaLnBrk="1" fontAlgn="b" latinLnBrk="0" hangingPunct="1"/>
                      <a:r>
                        <a:rPr lang="en-US" sz="1200" b="1" kern="1200" dirty="0">
                          <a:solidFill>
                            <a:schemeClr val="tx1"/>
                          </a:solidFill>
                          <a:latin typeface="+mn-lt"/>
                          <a:ea typeface="+mn-ea"/>
                          <a:cs typeface="+mn-cs"/>
                        </a:rPr>
                        <a:t> $0.34 MM</a:t>
                      </a:r>
                    </a:p>
                  </a:txBody>
                  <a:tcPr marL="2858" marR="2858" marT="2858"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0"/>
                  </a:ext>
                </a:extLst>
              </a:tr>
            </a:tbl>
          </a:graphicData>
        </a:graphic>
      </p:graphicFrame>
      <p:graphicFrame>
        <p:nvGraphicFramePr>
          <p:cNvPr id="37" name="Table 36">
            <a:extLst>
              <a:ext uri="{FF2B5EF4-FFF2-40B4-BE49-F238E27FC236}">
                <a16:creationId xmlns:a16="http://schemas.microsoft.com/office/drawing/2014/main" xmlns="" id="{EE420C63-F7C0-4E41-8859-7CD8FF59C37E}"/>
              </a:ext>
            </a:extLst>
          </p:cNvPr>
          <p:cNvGraphicFramePr>
            <a:graphicFrameLocks noGrp="1"/>
          </p:cNvGraphicFramePr>
          <p:nvPr>
            <p:extLst>
              <p:ext uri="{D42A27DB-BD31-4B8C-83A1-F6EECF244321}">
                <p14:modId xmlns:p14="http://schemas.microsoft.com/office/powerpoint/2010/main" val="2650734287"/>
              </p:ext>
            </p:extLst>
          </p:nvPr>
        </p:nvGraphicFramePr>
        <p:xfrm>
          <a:off x="490789" y="5095343"/>
          <a:ext cx="2509802" cy="278130"/>
        </p:xfrm>
        <a:graphic>
          <a:graphicData uri="http://schemas.openxmlformats.org/drawingml/2006/table">
            <a:tbl>
              <a:tblPr firstRow="1" bandRow="1">
                <a:tableStyleId>{5C22544A-7EE6-4342-B048-85BDC9FD1C3A}</a:tableStyleId>
              </a:tblPr>
              <a:tblGrid>
                <a:gridCol w="1254901">
                  <a:extLst>
                    <a:ext uri="{9D8B030D-6E8A-4147-A177-3AD203B41FA5}">
                      <a16:colId xmlns:a16="http://schemas.microsoft.com/office/drawing/2014/main" xmlns="" val="20000"/>
                    </a:ext>
                  </a:extLst>
                </a:gridCol>
                <a:gridCol w="1254901">
                  <a:extLst>
                    <a:ext uri="{9D8B030D-6E8A-4147-A177-3AD203B41FA5}">
                      <a16:colId xmlns:a16="http://schemas.microsoft.com/office/drawing/2014/main" xmlns="" val="20001"/>
                    </a:ext>
                  </a:extLst>
                </a:gridCol>
              </a:tblGrid>
              <a:tr h="278130">
                <a:tc>
                  <a:txBody>
                    <a:bodyPr/>
                    <a:lstStyle/>
                    <a:p>
                      <a:pPr algn="ctr"/>
                      <a:r>
                        <a:rPr lang="en-US" sz="1200" dirty="0">
                          <a:solidFill>
                            <a:schemeClr val="tx1"/>
                          </a:solidFill>
                        </a:rPr>
                        <a:t>10,803</a:t>
                      </a: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n-US" sz="1200" dirty="0">
                          <a:solidFill>
                            <a:schemeClr val="tx1"/>
                          </a:solidFill>
                        </a:rPr>
                        <a:t>11,178</a:t>
                      </a: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0"/>
                  </a:ext>
                </a:extLst>
              </a:tr>
            </a:tbl>
          </a:graphicData>
        </a:graphic>
      </p:graphicFrame>
      <p:sp>
        <p:nvSpPr>
          <p:cNvPr id="38" name="Rectangle 37">
            <a:extLst>
              <a:ext uri="{FF2B5EF4-FFF2-40B4-BE49-F238E27FC236}">
                <a16:creationId xmlns:a16="http://schemas.microsoft.com/office/drawing/2014/main" xmlns="" id="{0CC3699E-FD54-4532-8770-F9CA0FED0737}"/>
              </a:ext>
            </a:extLst>
          </p:cNvPr>
          <p:cNvSpPr/>
          <p:nvPr/>
        </p:nvSpPr>
        <p:spPr>
          <a:xfrm>
            <a:off x="576153" y="3710166"/>
            <a:ext cx="2491388" cy="307777"/>
          </a:xfrm>
          <a:prstGeom prst="rect">
            <a:avLst/>
          </a:prstGeom>
        </p:spPr>
        <p:txBody>
          <a:bodyPr wrap="none">
            <a:spAutoFit/>
          </a:bodyPr>
          <a:lstStyle/>
          <a:p>
            <a:r>
              <a:rPr lang="en-US" sz="1400" b="1" dirty="0"/>
              <a:t>Support (MM Impressions) </a:t>
            </a:r>
          </a:p>
        </p:txBody>
      </p:sp>
      <p:sp>
        <p:nvSpPr>
          <p:cNvPr id="39" name="Rectangle 38">
            <a:extLst>
              <a:ext uri="{FF2B5EF4-FFF2-40B4-BE49-F238E27FC236}">
                <a16:creationId xmlns:a16="http://schemas.microsoft.com/office/drawing/2014/main" xmlns="" id="{19CFDE63-3CF4-4873-8E6B-9DE7C7E8DDEC}"/>
              </a:ext>
            </a:extLst>
          </p:cNvPr>
          <p:cNvSpPr/>
          <p:nvPr/>
        </p:nvSpPr>
        <p:spPr>
          <a:xfrm>
            <a:off x="1227217" y="1615584"/>
            <a:ext cx="1133580" cy="307777"/>
          </a:xfrm>
          <a:prstGeom prst="rect">
            <a:avLst/>
          </a:prstGeom>
        </p:spPr>
        <p:txBody>
          <a:bodyPr wrap="none">
            <a:spAutoFit/>
          </a:bodyPr>
          <a:lstStyle/>
          <a:p>
            <a:r>
              <a:rPr lang="en-US" sz="1400" b="1" dirty="0"/>
              <a:t>Contribution</a:t>
            </a:r>
          </a:p>
        </p:txBody>
      </p:sp>
      <p:sp>
        <p:nvSpPr>
          <p:cNvPr id="40" name="Rectangle 39">
            <a:extLst>
              <a:ext uri="{FF2B5EF4-FFF2-40B4-BE49-F238E27FC236}">
                <a16:creationId xmlns:a16="http://schemas.microsoft.com/office/drawing/2014/main" xmlns="" id="{78ABA815-0E73-43A6-B1B4-1CA45280784A}"/>
              </a:ext>
            </a:extLst>
          </p:cNvPr>
          <p:cNvSpPr/>
          <p:nvPr/>
        </p:nvSpPr>
        <p:spPr>
          <a:xfrm>
            <a:off x="1348212" y="2619737"/>
            <a:ext cx="891591" cy="307777"/>
          </a:xfrm>
          <a:prstGeom prst="rect">
            <a:avLst/>
          </a:prstGeom>
        </p:spPr>
        <p:txBody>
          <a:bodyPr wrap="none">
            <a:spAutoFit/>
          </a:bodyPr>
          <a:lstStyle/>
          <a:p>
            <a:r>
              <a:rPr lang="en-US" sz="1400" b="1" dirty="0"/>
              <a:t>Spend ($)</a:t>
            </a:r>
          </a:p>
        </p:txBody>
      </p:sp>
      <p:sp>
        <p:nvSpPr>
          <p:cNvPr id="41" name="Rectangle 40">
            <a:extLst>
              <a:ext uri="{FF2B5EF4-FFF2-40B4-BE49-F238E27FC236}">
                <a16:creationId xmlns:a16="http://schemas.microsoft.com/office/drawing/2014/main" xmlns="" id="{C422783C-815D-4F5B-AA1C-729340B1C31B}"/>
              </a:ext>
            </a:extLst>
          </p:cNvPr>
          <p:cNvSpPr/>
          <p:nvPr/>
        </p:nvSpPr>
        <p:spPr>
          <a:xfrm>
            <a:off x="606823" y="4770743"/>
            <a:ext cx="2374368" cy="307777"/>
          </a:xfrm>
          <a:prstGeom prst="rect">
            <a:avLst/>
          </a:prstGeom>
        </p:spPr>
        <p:txBody>
          <a:bodyPr wrap="none">
            <a:spAutoFit/>
          </a:bodyPr>
          <a:lstStyle/>
          <a:p>
            <a:r>
              <a:rPr lang="en-US" sz="1400" b="1" dirty="0"/>
              <a:t>Cost Per MM Impressions</a:t>
            </a:r>
          </a:p>
        </p:txBody>
      </p:sp>
      <p:sp>
        <p:nvSpPr>
          <p:cNvPr id="42" name="TextBox 41">
            <a:extLst>
              <a:ext uri="{FF2B5EF4-FFF2-40B4-BE49-F238E27FC236}">
                <a16:creationId xmlns:a16="http://schemas.microsoft.com/office/drawing/2014/main" xmlns="" id="{5B2DF8A1-4854-4017-B821-366FFA8F0318}"/>
              </a:ext>
            </a:extLst>
          </p:cNvPr>
          <p:cNvSpPr txBox="1"/>
          <p:nvPr/>
        </p:nvSpPr>
        <p:spPr>
          <a:xfrm>
            <a:off x="6402202" y="1654022"/>
            <a:ext cx="1765126" cy="307777"/>
          </a:xfrm>
          <a:prstGeom prst="rect">
            <a:avLst/>
          </a:prstGeom>
          <a:noFill/>
        </p:spPr>
        <p:txBody>
          <a:bodyPr wrap="square" rtlCol="0">
            <a:spAutoFit/>
          </a:bodyPr>
          <a:lstStyle/>
          <a:p>
            <a:pPr algn="ctr"/>
            <a:r>
              <a:rPr lang="en-US" sz="1400" b="1" u="sng" dirty="0">
                <a:solidFill>
                  <a:srgbClr val="C00000"/>
                </a:solidFill>
              </a:rPr>
              <a:t>EFFECTIVENESS</a:t>
            </a:r>
            <a:endParaRPr lang="en-GB" sz="1400" b="1" u="sng" dirty="0">
              <a:solidFill>
                <a:srgbClr val="C00000"/>
              </a:solidFill>
            </a:endParaRPr>
          </a:p>
        </p:txBody>
      </p:sp>
      <p:sp>
        <p:nvSpPr>
          <p:cNvPr id="43" name="TextBox 42">
            <a:extLst>
              <a:ext uri="{FF2B5EF4-FFF2-40B4-BE49-F238E27FC236}">
                <a16:creationId xmlns:a16="http://schemas.microsoft.com/office/drawing/2014/main" xmlns="" id="{2A2D817E-A819-4B8B-91AC-BDCC612564D0}"/>
              </a:ext>
            </a:extLst>
          </p:cNvPr>
          <p:cNvSpPr txBox="1"/>
          <p:nvPr/>
        </p:nvSpPr>
        <p:spPr>
          <a:xfrm>
            <a:off x="6539093" y="4017572"/>
            <a:ext cx="1491343" cy="261610"/>
          </a:xfrm>
          <a:prstGeom prst="rect">
            <a:avLst/>
          </a:prstGeom>
          <a:noFill/>
        </p:spPr>
        <p:txBody>
          <a:bodyPr wrap="square" rtlCol="0">
            <a:spAutoFit/>
          </a:bodyPr>
          <a:lstStyle/>
          <a:p>
            <a:pPr algn="ctr"/>
            <a:r>
              <a:rPr lang="en-US" sz="1100" b="1" dirty="0"/>
              <a:t>Tonn Vol/MM Imp</a:t>
            </a:r>
            <a:endParaRPr lang="en-GB" sz="1100" b="1" dirty="0"/>
          </a:p>
        </p:txBody>
      </p:sp>
      <p:sp>
        <p:nvSpPr>
          <p:cNvPr id="44" name="TextBox 43">
            <a:extLst>
              <a:ext uri="{FF2B5EF4-FFF2-40B4-BE49-F238E27FC236}">
                <a16:creationId xmlns:a16="http://schemas.microsoft.com/office/drawing/2014/main" xmlns="" id="{EE6A76A3-48B0-4D0D-A9A3-CBDD3F325860}"/>
              </a:ext>
            </a:extLst>
          </p:cNvPr>
          <p:cNvSpPr txBox="1"/>
          <p:nvPr/>
        </p:nvSpPr>
        <p:spPr>
          <a:xfrm>
            <a:off x="3635828" y="1654533"/>
            <a:ext cx="1491343" cy="307777"/>
          </a:xfrm>
          <a:prstGeom prst="rect">
            <a:avLst/>
          </a:prstGeom>
          <a:noFill/>
        </p:spPr>
        <p:txBody>
          <a:bodyPr wrap="square" rtlCol="0">
            <a:spAutoFit/>
          </a:bodyPr>
          <a:lstStyle/>
          <a:p>
            <a:pPr algn="ctr"/>
            <a:r>
              <a:rPr lang="en-US" sz="1400" b="1" u="sng" dirty="0">
                <a:solidFill>
                  <a:srgbClr val="FF0000"/>
                </a:solidFill>
              </a:rPr>
              <a:t>ROI</a:t>
            </a:r>
            <a:endParaRPr lang="en-GB" sz="1400" b="1" u="sng" dirty="0">
              <a:solidFill>
                <a:srgbClr val="FF0000"/>
              </a:solidFill>
            </a:endParaRPr>
          </a:p>
        </p:txBody>
      </p:sp>
      <p:sp>
        <p:nvSpPr>
          <p:cNvPr id="45" name="TextBox 44">
            <a:extLst>
              <a:ext uri="{FF2B5EF4-FFF2-40B4-BE49-F238E27FC236}">
                <a16:creationId xmlns:a16="http://schemas.microsoft.com/office/drawing/2014/main" xmlns="" id="{4A28B8B1-1837-4CAE-B0F4-0BD5715B1473}"/>
              </a:ext>
            </a:extLst>
          </p:cNvPr>
          <p:cNvSpPr txBox="1"/>
          <p:nvPr/>
        </p:nvSpPr>
        <p:spPr>
          <a:xfrm>
            <a:off x="6541386" y="2149310"/>
            <a:ext cx="1491343" cy="430887"/>
          </a:xfrm>
          <a:prstGeom prst="rect">
            <a:avLst/>
          </a:prstGeom>
          <a:noFill/>
        </p:spPr>
        <p:txBody>
          <a:bodyPr wrap="square" rtlCol="0">
            <a:spAutoFit/>
          </a:bodyPr>
          <a:lstStyle/>
          <a:p>
            <a:pPr algn="ctr"/>
            <a:r>
              <a:rPr lang="en-US" sz="1100" b="1" dirty="0"/>
              <a:t>Total Tonn Volume Due To  </a:t>
            </a:r>
            <a:endParaRPr lang="en-GB" sz="1100" b="1" dirty="0"/>
          </a:p>
        </p:txBody>
      </p:sp>
      <p:sp>
        <p:nvSpPr>
          <p:cNvPr id="46" name="Rectangle 45">
            <a:extLst>
              <a:ext uri="{FF2B5EF4-FFF2-40B4-BE49-F238E27FC236}">
                <a16:creationId xmlns:a16="http://schemas.microsoft.com/office/drawing/2014/main" xmlns="" id="{3BAF4370-654B-498C-B6BD-7F729FBD23E3}"/>
              </a:ext>
            </a:extLst>
          </p:cNvPr>
          <p:cNvSpPr/>
          <p:nvPr/>
        </p:nvSpPr>
        <p:spPr>
          <a:xfrm>
            <a:off x="5805714" y="1976313"/>
            <a:ext cx="3023020" cy="3950230"/>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a:extLst>
              <a:ext uri="{FF2B5EF4-FFF2-40B4-BE49-F238E27FC236}">
                <a16:creationId xmlns:a16="http://schemas.microsoft.com/office/drawing/2014/main" xmlns="" id="{12DC13E8-7E1E-4A40-B1F5-CF5203ECF7C4}"/>
              </a:ext>
            </a:extLst>
          </p:cNvPr>
          <p:cNvSpPr txBox="1"/>
          <p:nvPr/>
        </p:nvSpPr>
        <p:spPr>
          <a:xfrm>
            <a:off x="329367" y="5716558"/>
            <a:ext cx="8343900" cy="246221"/>
          </a:xfrm>
          <a:prstGeom prst="rect">
            <a:avLst/>
          </a:prstGeom>
          <a:noFill/>
        </p:spPr>
        <p:txBody>
          <a:bodyPr wrap="square" rtlCol="0">
            <a:spAutoFit/>
          </a:bodyPr>
          <a:lstStyle/>
          <a:p>
            <a:r>
              <a:rPr lang="en-US" sz="1000" dirty="0"/>
              <a:t>Note:  Profit Margin Marketing 2017, 2018 = $3.31/kg, $3.28$/kg</a:t>
            </a:r>
          </a:p>
        </p:txBody>
      </p:sp>
      <p:pic>
        <p:nvPicPr>
          <p:cNvPr id="25" name="Picture 24">
            <a:extLst>
              <a:ext uri="{FF2B5EF4-FFF2-40B4-BE49-F238E27FC236}">
                <a16:creationId xmlns:a16="http://schemas.microsoft.com/office/drawing/2014/main" xmlns="" id="{41AB59B9-7830-4020-9B63-EC1485DA9630}"/>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8387198" y="5912029"/>
            <a:ext cx="523003" cy="670561"/>
          </a:xfrm>
          <a:prstGeom prst="rect">
            <a:avLst/>
          </a:prstGeom>
          <a:noFill/>
          <a:ln>
            <a:noFill/>
          </a:ln>
        </p:spPr>
      </p:pic>
      <p:sp>
        <p:nvSpPr>
          <p:cNvPr id="24" name="TextBox 23">
            <a:extLst>
              <a:ext uri="{FF2B5EF4-FFF2-40B4-BE49-F238E27FC236}">
                <a16:creationId xmlns:a16="http://schemas.microsoft.com/office/drawing/2014/main" xmlns="" id="{ADE66018-D478-4112-9967-4C801771A3DB}"/>
              </a:ext>
            </a:extLst>
          </p:cNvPr>
          <p:cNvSpPr txBox="1"/>
          <p:nvPr/>
        </p:nvSpPr>
        <p:spPr>
          <a:xfrm>
            <a:off x="436226" y="921999"/>
            <a:ext cx="979755" cy="198809"/>
          </a:xfrm>
          <a:prstGeom prst="rect">
            <a:avLst/>
          </a:prstGeom>
          <a:noFill/>
        </p:spPr>
        <p:txBody>
          <a:bodyPr wrap="none" rtlCol="0">
            <a:spAutoFit/>
          </a:bodyPr>
          <a:lstStyle/>
          <a:p>
            <a:r>
              <a:rPr lang="en-US" sz="900" b="1" dirty="0">
                <a:solidFill>
                  <a:srgbClr val="F98F01"/>
                </a:solidFill>
              </a:rPr>
              <a:t>Digital Display</a:t>
            </a:r>
          </a:p>
        </p:txBody>
      </p:sp>
      <p:sp>
        <p:nvSpPr>
          <p:cNvPr id="28" name="Isosceles Triangle 27">
            <a:extLst>
              <a:ext uri="{FF2B5EF4-FFF2-40B4-BE49-F238E27FC236}">
                <a16:creationId xmlns:a16="http://schemas.microsoft.com/office/drawing/2014/main" xmlns="" id="{B7BD0064-714D-4C59-AA90-C7BAD3F68A95}"/>
              </a:ext>
            </a:extLst>
          </p:cNvPr>
          <p:cNvSpPr/>
          <p:nvPr/>
        </p:nvSpPr>
        <p:spPr>
          <a:xfrm>
            <a:off x="284572" y="1080464"/>
            <a:ext cx="21348" cy="78370"/>
          </a:xfrm>
          <a:prstGeom prst="triangle">
            <a:avLst/>
          </a:prstGeom>
          <a:solidFill>
            <a:srgbClr val="F98F01"/>
          </a:solidFill>
          <a:ln>
            <a:solidFill>
              <a:srgbClr val="F98F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ounded Rectangle 34">
            <a:extLst>
              <a:ext uri="{FF2B5EF4-FFF2-40B4-BE49-F238E27FC236}">
                <a16:creationId xmlns:a16="http://schemas.microsoft.com/office/drawing/2014/main" xmlns="" id="{72F33AA0-9C88-44C5-9C9E-A4DB8F6F4A62}"/>
              </a:ext>
            </a:extLst>
          </p:cNvPr>
          <p:cNvSpPr/>
          <p:nvPr/>
        </p:nvSpPr>
        <p:spPr>
          <a:xfrm>
            <a:off x="180617" y="1154709"/>
            <a:ext cx="233705" cy="19798"/>
          </a:xfrm>
          <a:prstGeom prst="roundRect">
            <a:avLst/>
          </a:prstGeom>
          <a:solidFill>
            <a:srgbClr val="F98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ounded Rectangle 15">
            <a:extLst>
              <a:ext uri="{FF2B5EF4-FFF2-40B4-BE49-F238E27FC236}">
                <a16:creationId xmlns:a16="http://schemas.microsoft.com/office/drawing/2014/main" xmlns="" id="{65C96581-226A-4B33-8CFA-329748A1A922}"/>
              </a:ext>
            </a:extLst>
          </p:cNvPr>
          <p:cNvSpPr/>
          <p:nvPr/>
        </p:nvSpPr>
        <p:spPr>
          <a:xfrm>
            <a:off x="145674" y="953284"/>
            <a:ext cx="299144" cy="159275"/>
          </a:xfrm>
          <a:prstGeom prst="roundRect">
            <a:avLst/>
          </a:prstGeom>
          <a:solidFill>
            <a:srgbClr val="F98F01"/>
          </a:solidFill>
          <a:ln>
            <a:solidFill>
              <a:srgbClr val="F98F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ounded Rectangle 37">
            <a:extLst>
              <a:ext uri="{FF2B5EF4-FFF2-40B4-BE49-F238E27FC236}">
                <a16:creationId xmlns:a16="http://schemas.microsoft.com/office/drawing/2014/main" xmlns="" id="{CC80DCB0-B24D-48D0-9194-0DF8EAA21D5A}"/>
              </a:ext>
            </a:extLst>
          </p:cNvPr>
          <p:cNvSpPr/>
          <p:nvPr/>
        </p:nvSpPr>
        <p:spPr>
          <a:xfrm>
            <a:off x="156469" y="958079"/>
            <a:ext cx="277554" cy="147780"/>
          </a:xfrm>
          <a:prstGeom prst="roundRect">
            <a:avLst/>
          </a:prstGeom>
          <a:solidFill>
            <a:schemeClr val="bg1"/>
          </a:solidFill>
          <a:ln>
            <a:solidFill>
              <a:srgbClr val="F98F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
            <a:extLst>
              <a:ext uri="{FF2B5EF4-FFF2-40B4-BE49-F238E27FC236}">
                <a16:creationId xmlns:a16="http://schemas.microsoft.com/office/drawing/2014/main" xmlns="" id="{ED1783DC-61FD-43FD-83B9-774A4F7C1ECB}"/>
              </a:ext>
            </a:extLst>
          </p:cNvPr>
          <p:cNvSpPr txBox="1"/>
          <p:nvPr/>
        </p:nvSpPr>
        <p:spPr>
          <a:xfrm>
            <a:off x="766001" y="1384377"/>
            <a:ext cx="582211"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u="sng" dirty="0">
                <a:latin typeface="Arial" panose="020B0604020202020204" pitchFamily="34" charset="0"/>
                <a:cs typeface="Arial" panose="020B0604020202020204" pitchFamily="34" charset="0"/>
              </a:rPr>
              <a:t>2017</a:t>
            </a:r>
          </a:p>
        </p:txBody>
      </p:sp>
      <p:sp>
        <p:nvSpPr>
          <p:cNvPr id="29" name="TextBox 23">
            <a:extLst>
              <a:ext uri="{FF2B5EF4-FFF2-40B4-BE49-F238E27FC236}">
                <a16:creationId xmlns:a16="http://schemas.microsoft.com/office/drawing/2014/main" xmlns="" id="{5677B1BA-AE77-4E80-81B5-2FFADC1940C8}"/>
              </a:ext>
            </a:extLst>
          </p:cNvPr>
          <p:cNvSpPr txBox="1"/>
          <p:nvPr/>
        </p:nvSpPr>
        <p:spPr>
          <a:xfrm>
            <a:off x="2092642" y="1371919"/>
            <a:ext cx="582211"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u="sng" dirty="0">
                <a:latin typeface="Arial" panose="020B0604020202020204" pitchFamily="34" charset="0"/>
                <a:cs typeface="Arial" panose="020B0604020202020204" pitchFamily="34" charset="0"/>
              </a:rPr>
              <a:t>2018</a:t>
            </a:r>
          </a:p>
        </p:txBody>
      </p:sp>
    </p:spTree>
    <p:extLst>
      <p:ext uri="{BB962C8B-B14F-4D97-AF65-F5344CB8AC3E}">
        <p14:creationId xmlns:p14="http://schemas.microsoft.com/office/powerpoint/2010/main" val="1441907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367" y="246875"/>
            <a:ext cx="7301133" cy="455640"/>
          </a:xfrm>
        </p:spPr>
        <p:txBody>
          <a:bodyPr/>
          <a:lstStyle/>
          <a:p>
            <a:r>
              <a:rPr lang="en-CA" dirty="0"/>
              <a:t>Frosted Flakes – Key Takeaways</a:t>
            </a:r>
          </a:p>
        </p:txBody>
      </p:sp>
      <p:sp>
        <p:nvSpPr>
          <p:cNvPr id="3" name="TextBox 2"/>
          <p:cNvSpPr txBox="1"/>
          <p:nvPr/>
        </p:nvSpPr>
        <p:spPr>
          <a:xfrm>
            <a:off x="304799" y="912927"/>
            <a:ext cx="8343900" cy="3788858"/>
          </a:xfrm>
          <a:prstGeom prst="rect">
            <a:avLst/>
          </a:prstGeom>
          <a:noFill/>
        </p:spPr>
        <p:txBody>
          <a:bodyPr wrap="square" rtlCol="0">
            <a:spAutoFit/>
          </a:bodyPr>
          <a:lstStyle/>
          <a:p>
            <a:pPr marL="174625" indent="-174625">
              <a:lnSpc>
                <a:spcPts val="1800"/>
              </a:lnSpc>
              <a:buFont typeface="Arial" panose="020B0604020202020204" pitchFamily="34" charset="0"/>
              <a:buChar char="•"/>
            </a:pPr>
            <a:r>
              <a:rPr lang="en-US" dirty="0"/>
              <a:t>2018 volume grew by 4.4%, with trade and base factors driving the gains, more than offsetting brand-building declines.  Brand-building spend was lowered, while trade spend increased. </a:t>
            </a:r>
          </a:p>
          <a:p>
            <a:pPr marL="631825" lvl="1" indent="-174625">
              <a:lnSpc>
                <a:spcPts val="1800"/>
              </a:lnSpc>
              <a:buFont typeface="Arial" panose="020B0604020202020204" pitchFamily="34" charset="0"/>
              <a:buChar char="•"/>
            </a:pPr>
            <a:r>
              <a:rPr lang="en-CA" sz="1400" dirty="0"/>
              <a:t>Gains due to trade, social and new launches countered the negative impact due to TV, Digital Video and Digital Display. </a:t>
            </a:r>
            <a:r>
              <a:rPr lang="en-CA" sz="1600" dirty="0"/>
              <a:t/>
            </a:r>
            <a:br>
              <a:rPr lang="en-CA" sz="1600" dirty="0"/>
            </a:br>
            <a:r>
              <a:rPr lang="en-CA" sz="1600" dirty="0"/>
              <a:t/>
            </a:r>
            <a:br>
              <a:rPr lang="en-CA" sz="1600" dirty="0"/>
            </a:br>
            <a:endParaRPr lang="en-CA" sz="1600" dirty="0"/>
          </a:p>
          <a:p>
            <a:pPr marL="174625" indent="-174625">
              <a:lnSpc>
                <a:spcPts val="1800"/>
              </a:lnSpc>
              <a:buFont typeface="Arial" panose="020B0604020202020204" pitchFamily="34" charset="0"/>
              <a:buChar char="•"/>
            </a:pPr>
            <a:r>
              <a:rPr lang="en-US" dirty="0"/>
              <a:t>Overall brand-building ROI improved in 2018, reflecting lower spend and higher effectiveness for TV, Digital Display &amp; Social.  </a:t>
            </a:r>
          </a:p>
          <a:p>
            <a:pPr marL="631825" lvl="1" indent="-174625">
              <a:lnSpc>
                <a:spcPts val="1800"/>
              </a:lnSpc>
              <a:buFont typeface="Arial" panose="020B0604020202020204" pitchFamily="34" charset="0"/>
              <a:buChar char="•"/>
            </a:pPr>
            <a:r>
              <a:rPr lang="en-US" sz="1600" dirty="0"/>
              <a:t>All digital media tactic ROIs posted improvements</a:t>
            </a:r>
          </a:p>
          <a:p>
            <a:pPr marL="631825" lvl="1" indent="-174625">
              <a:lnSpc>
                <a:spcPts val="1800"/>
              </a:lnSpc>
              <a:buFont typeface="Arial" panose="020B0604020202020204" pitchFamily="34" charset="0"/>
              <a:buChar char="•"/>
            </a:pPr>
            <a:r>
              <a:rPr lang="en-US" sz="1600" dirty="0"/>
              <a:t>TV ROI declined as costs increases (due to strategic shift from kids to more expensive adult target) did not result in sufficient improvement in effectiveness.  </a:t>
            </a:r>
            <a:endParaRPr lang="en-US" dirty="0"/>
          </a:p>
          <a:p>
            <a:pPr lvl="1">
              <a:lnSpc>
                <a:spcPts val="1800"/>
              </a:lnSpc>
            </a:pPr>
            <a:r>
              <a:rPr lang="en-CA" sz="1400" dirty="0"/>
              <a:t/>
            </a:r>
            <a:br>
              <a:rPr lang="en-CA" sz="1400" dirty="0"/>
            </a:br>
            <a:endParaRPr lang="en-CA" sz="1400" dirty="0"/>
          </a:p>
          <a:p>
            <a:pPr marL="285750" indent="-285750">
              <a:lnSpc>
                <a:spcPts val="1800"/>
              </a:lnSpc>
              <a:buFont typeface="Arial" panose="020B0604020202020204" pitchFamily="34" charset="0"/>
              <a:buChar char="•"/>
            </a:pPr>
            <a:r>
              <a:rPr lang="en-CA" dirty="0"/>
              <a:t>Trade support was increased in 2018, especially for Ad and Display. This resulted in higher incremental volume and a stronger ROI. </a:t>
            </a:r>
          </a:p>
        </p:txBody>
      </p:sp>
      <p:pic>
        <p:nvPicPr>
          <p:cNvPr id="7" name="Picture 6">
            <a:extLst>
              <a:ext uri="{FF2B5EF4-FFF2-40B4-BE49-F238E27FC236}">
                <a16:creationId xmlns:a16="http://schemas.microsoft.com/office/drawing/2014/main" xmlns="" id="{8885FBAD-F890-4A17-96BB-627F5E02B65B}"/>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387198" y="5912029"/>
            <a:ext cx="523003" cy="670561"/>
          </a:xfrm>
          <a:prstGeom prst="rect">
            <a:avLst/>
          </a:prstGeom>
          <a:noFill/>
          <a:ln>
            <a:noFill/>
          </a:ln>
        </p:spPr>
      </p:pic>
    </p:spTree>
    <p:extLst>
      <p:ext uri="{BB962C8B-B14F-4D97-AF65-F5344CB8AC3E}">
        <p14:creationId xmlns:p14="http://schemas.microsoft.com/office/powerpoint/2010/main" val="40020987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367" y="246875"/>
            <a:ext cx="7301133" cy="455640"/>
          </a:xfrm>
        </p:spPr>
        <p:txBody>
          <a:bodyPr anchor="ctr"/>
          <a:lstStyle/>
          <a:p>
            <a:pPr>
              <a:lnSpc>
                <a:spcPct val="100000"/>
              </a:lnSpc>
            </a:pPr>
            <a:r>
              <a:rPr lang="en-US" dirty="0"/>
              <a:t>Digital Display execution across both years were comparable.</a:t>
            </a:r>
            <a:endParaRPr lang="en-CA" dirty="0"/>
          </a:p>
        </p:txBody>
      </p:sp>
      <p:pic>
        <p:nvPicPr>
          <p:cNvPr id="24" name="Picture 23">
            <a:extLst>
              <a:ext uri="{FF2B5EF4-FFF2-40B4-BE49-F238E27FC236}">
                <a16:creationId xmlns:a16="http://schemas.microsoft.com/office/drawing/2014/main" xmlns="" id="{EF5C086A-FDC2-489D-B3D7-1674EC883AB8}"/>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387198" y="5912029"/>
            <a:ext cx="523003" cy="670561"/>
          </a:xfrm>
          <a:prstGeom prst="rect">
            <a:avLst/>
          </a:prstGeom>
          <a:noFill/>
          <a:ln>
            <a:noFill/>
          </a:ln>
        </p:spPr>
      </p:pic>
      <p:sp>
        <p:nvSpPr>
          <p:cNvPr id="25" name="TextBox 24">
            <a:extLst>
              <a:ext uri="{FF2B5EF4-FFF2-40B4-BE49-F238E27FC236}">
                <a16:creationId xmlns:a16="http://schemas.microsoft.com/office/drawing/2014/main" xmlns="" id="{ADE66018-D478-4112-9967-4C801771A3DB}"/>
              </a:ext>
            </a:extLst>
          </p:cNvPr>
          <p:cNvSpPr txBox="1"/>
          <p:nvPr/>
        </p:nvSpPr>
        <p:spPr>
          <a:xfrm>
            <a:off x="436226" y="921999"/>
            <a:ext cx="979755" cy="198809"/>
          </a:xfrm>
          <a:prstGeom prst="rect">
            <a:avLst/>
          </a:prstGeom>
          <a:noFill/>
        </p:spPr>
        <p:txBody>
          <a:bodyPr wrap="none" rtlCol="0">
            <a:spAutoFit/>
          </a:bodyPr>
          <a:lstStyle/>
          <a:p>
            <a:r>
              <a:rPr lang="en-US" sz="900" b="1" dirty="0">
                <a:solidFill>
                  <a:srgbClr val="F98F01"/>
                </a:solidFill>
              </a:rPr>
              <a:t>Digital Display</a:t>
            </a:r>
          </a:p>
        </p:txBody>
      </p:sp>
      <p:sp>
        <p:nvSpPr>
          <p:cNvPr id="27" name="Isosceles Triangle 26">
            <a:extLst>
              <a:ext uri="{FF2B5EF4-FFF2-40B4-BE49-F238E27FC236}">
                <a16:creationId xmlns:a16="http://schemas.microsoft.com/office/drawing/2014/main" xmlns="" id="{B7BD0064-714D-4C59-AA90-C7BAD3F68A95}"/>
              </a:ext>
            </a:extLst>
          </p:cNvPr>
          <p:cNvSpPr/>
          <p:nvPr/>
        </p:nvSpPr>
        <p:spPr>
          <a:xfrm>
            <a:off x="260201" y="1088570"/>
            <a:ext cx="45719" cy="70263"/>
          </a:xfrm>
          <a:prstGeom prst="triangle">
            <a:avLst/>
          </a:prstGeom>
          <a:solidFill>
            <a:srgbClr val="F98F01"/>
          </a:solidFill>
          <a:ln>
            <a:solidFill>
              <a:srgbClr val="F98F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ounded Rectangle 15">
            <a:extLst>
              <a:ext uri="{FF2B5EF4-FFF2-40B4-BE49-F238E27FC236}">
                <a16:creationId xmlns:a16="http://schemas.microsoft.com/office/drawing/2014/main" xmlns="" id="{65C96581-226A-4B33-8CFA-329748A1A922}"/>
              </a:ext>
            </a:extLst>
          </p:cNvPr>
          <p:cNvSpPr/>
          <p:nvPr/>
        </p:nvSpPr>
        <p:spPr>
          <a:xfrm>
            <a:off x="145674" y="953284"/>
            <a:ext cx="299144" cy="159275"/>
          </a:xfrm>
          <a:prstGeom prst="roundRect">
            <a:avLst/>
          </a:prstGeom>
          <a:solidFill>
            <a:srgbClr val="F98F01"/>
          </a:solidFill>
          <a:ln>
            <a:solidFill>
              <a:srgbClr val="F98F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ounded Rectangle 37">
            <a:extLst>
              <a:ext uri="{FF2B5EF4-FFF2-40B4-BE49-F238E27FC236}">
                <a16:creationId xmlns:a16="http://schemas.microsoft.com/office/drawing/2014/main" xmlns="" id="{CC80DCB0-B24D-48D0-9194-0DF8EAA21D5A}"/>
              </a:ext>
            </a:extLst>
          </p:cNvPr>
          <p:cNvSpPr/>
          <p:nvPr/>
        </p:nvSpPr>
        <p:spPr>
          <a:xfrm>
            <a:off x="156469" y="958079"/>
            <a:ext cx="277554" cy="147780"/>
          </a:xfrm>
          <a:prstGeom prst="roundRect">
            <a:avLst/>
          </a:prstGeom>
          <a:solidFill>
            <a:schemeClr val="bg1"/>
          </a:solidFill>
          <a:ln>
            <a:solidFill>
              <a:srgbClr val="F98F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45" name="Table 44">
            <a:extLst>
              <a:ext uri="{FF2B5EF4-FFF2-40B4-BE49-F238E27FC236}">
                <a16:creationId xmlns:a16="http://schemas.microsoft.com/office/drawing/2014/main" xmlns="" id="{C5A59A2A-DCFA-478F-BDFB-111A7C9375D9}"/>
              </a:ext>
            </a:extLst>
          </p:cNvPr>
          <p:cNvGraphicFramePr>
            <a:graphicFrameLocks noGrp="1"/>
          </p:cNvGraphicFramePr>
          <p:nvPr>
            <p:extLst>
              <p:ext uri="{D42A27DB-BD31-4B8C-83A1-F6EECF244321}">
                <p14:modId xmlns:p14="http://schemas.microsoft.com/office/powerpoint/2010/main" val="2964278246"/>
              </p:ext>
            </p:extLst>
          </p:nvPr>
        </p:nvGraphicFramePr>
        <p:xfrm>
          <a:off x="304800" y="3065590"/>
          <a:ext cx="8221980" cy="617411"/>
        </p:xfrm>
        <a:graphic>
          <a:graphicData uri="http://schemas.openxmlformats.org/drawingml/2006/table">
            <a:tbl>
              <a:tblPr>
                <a:tableStyleId>{5C22544A-7EE6-4342-B048-85BDC9FD1C3A}</a:tableStyleId>
              </a:tblPr>
              <a:tblGrid>
                <a:gridCol w="1325880">
                  <a:extLst>
                    <a:ext uri="{9D8B030D-6E8A-4147-A177-3AD203B41FA5}">
                      <a16:colId xmlns:a16="http://schemas.microsoft.com/office/drawing/2014/main" xmlns="" val="20000"/>
                    </a:ext>
                  </a:extLst>
                </a:gridCol>
                <a:gridCol w="3448050">
                  <a:extLst>
                    <a:ext uri="{9D8B030D-6E8A-4147-A177-3AD203B41FA5}">
                      <a16:colId xmlns:a16="http://schemas.microsoft.com/office/drawing/2014/main" xmlns="" val="20001"/>
                    </a:ext>
                  </a:extLst>
                </a:gridCol>
                <a:gridCol w="3448050">
                  <a:extLst>
                    <a:ext uri="{9D8B030D-6E8A-4147-A177-3AD203B41FA5}">
                      <a16:colId xmlns:a16="http://schemas.microsoft.com/office/drawing/2014/main" xmlns="" val="20002"/>
                    </a:ext>
                  </a:extLst>
                </a:gridCol>
              </a:tblGrid>
              <a:tr h="283035">
                <a:tc>
                  <a:txBody>
                    <a:bodyPr/>
                    <a:lstStyle/>
                    <a:p>
                      <a:pPr algn="ctr" fontAlgn="b"/>
                      <a:endParaRPr lang="en-US" sz="1200" b="0" i="0" u="none" strike="noStrike" dirty="0">
                        <a:solidFill>
                          <a:srgbClr val="000000"/>
                        </a:solidFill>
                        <a:effectLst/>
                        <a:latin typeface="+mj-lt"/>
                      </a:endParaRPr>
                    </a:p>
                  </a:txBody>
                  <a:tcPr marL="9496" marR="9496" marT="9496" marB="0" anchor="ctr"/>
                </a:tc>
                <a:tc>
                  <a:txBody>
                    <a:bodyPr/>
                    <a:lstStyle/>
                    <a:p>
                      <a:pPr algn="ctr" rtl="0" fontAlgn="b"/>
                      <a:r>
                        <a:rPr lang="en-GB" sz="1000" u="none" strike="noStrike" kern="1200" dirty="0">
                          <a:solidFill>
                            <a:schemeClr val="dk1"/>
                          </a:solidFill>
                          <a:effectLst/>
                          <a:latin typeface="+mj-lt"/>
                          <a:ea typeface="+mn-ea"/>
                          <a:cs typeface="+mn-cs"/>
                        </a:rPr>
                        <a:t>51.720</a:t>
                      </a:r>
                    </a:p>
                  </a:txBody>
                  <a:tcPr marL="9525" marR="9525" marT="9525" marB="0" anchor="ctr"/>
                </a:tc>
                <a:tc>
                  <a:txBody>
                    <a:bodyPr/>
                    <a:lstStyle/>
                    <a:p>
                      <a:pPr algn="ctr" rtl="0" fontAlgn="b"/>
                      <a:r>
                        <a:rPr lang="en-GB" sz="1000" u="none" strike="noStrike" kern="1200" dirty="0">
                          <a:solidFill>
                            <a:schemeClr val="dk1"/>
                          </a:solidFill>
                          <a:effectLst/>
                          <a:latin typeface="+mj-lt"/>
                          <a:ea typeface="+mn-ea"/>
                          <a:cs typeface="+mn-cs"/>
                        </a:rPr>
                        <a:t>30,819</a:t>
                      </a:r>
                    </a:p>
                  </a:txBody>
                  <a:tcPr marL="9525" marR="9525" marT="9525" marB="0" anchor="ctr"/>
                </a:tc>
                <a:extLst>
                  <a:ext uri="{0D108BD9-81ED-4DB2-BD59-A6C34878D82A}">
                    <a16:rowId xmlns:a16="http://schemas.microsoft.com/office/drawing/2014/main" xmlns="" val="10000"/>
                  </a:ext>
                </a:extLst>
              </a:tr>
              <a:tr h="51341">
                <a:tc>
                  <a:txBody>
                    <a:bodyPr/>
                    <a:lstStyle/>
                    <a:p>
                      <a:pPr algn="ctr" fontAlgn="b"/>
                      <a:endParaRPr lang="en-US" sz="100" b="0" i="0" u="none" strike="noStrike" dirty="0">
                        <a:solidFill>
                          <a:srgbClr val="000000"/>
                        </a:solidFill>
                        <a:effectLst/>
                        <a:latin typeface="+mj-lt"/>
                      </a:endParaRPr>
                    </a:p>
                  </a:txBody>
                  <a:tcPr marL="9496" marR="9496" marT="9496" marB="0" anchor="ctr">
                    <a:solidFill>
                      <a:schemeClr val="bg1"/>
                    </a:solidFill>
                  </a:tcPr>
                </a:tc>
                <a:tc>
                  <a:txBody>
                    <a:bodyPr/>
                    <a:lstStyle/>
                    <a:p>
                      <a:pPr algn="ctr" fontAlgn="b"/>
                      <a:endParaRPr lang="en-US" sz="100" b="0" i="0" u="none" strike="noStrike" dirty="0">
                        <a:solidFill>
                          <a:srgbClr val="000000"/>
                        </a:solidFill>
                        <a:effectLst/>
                        <a:latin typeface="+mj-lt"/>
                      </a:endParaRPr>
                    </a:p>
                  </a:txBody>
                  <a:tcPr marL="9496" marR="9496" marT="9496" marB="0" anchor="ctr">
                    <a:solidFill>
                      <a:schemeClr val="bg1"/>
                    </a:solidFill>
                  </a:tcPr>
                </a:tc>
                <a:tc>
                  <a:txBody>
                    <a:bodyPr/>
                    <a:lstStyle/>
                    <a:p>
                      <a:pPr algn="ctr" fontAlgn="b"/>
                      <a:endParaRPr lang="en-US" sz="100" b="0" i="0" u="none" strike="noStrike" dirty="0">
                        <a:solidFill>
                          <a:srgbClr val="000000"/>
                        </a:solidFill>
                        <a:effectLst/>
                        <a:latin typeface="+mj-lt"/>
                      </a:endParaRPr>
                    </a:p>
                  </a:txBody>
                  <a:tcPr marL="9496" marR="9496" marT="9496" marB="0" anchor="ctr">
                    <a:solidFill>
                      <a:schemeClr val="bg1"/>
                    </a:solidFill>
                  </a:tcPr>
                </a:tc>
                <a:extLst>
                  <a:ext uri="{0D108BD9-81ED-4DB2-BD59-A6C34878D82A}">
                    <a16:rowId xmlns:a16="http://schemas.microsoft.com/office/drawing/2014/main" xmlns="" val="10001"/>
                  </a:ext>
                </a:extLst>
              </a:tr>
              <a:tr h="283035">
                <a:tc>
                  <a:txBody>
                    <a:bodyPr/>
                    <a:lstStyle/>
                    <a:p>
                      <a:pPr algn="ctr" fontAlgn="b"/>
                      <a:endParaRPr lang="en-US" sz="1200" b="0" i="0" u="none" strike="noStrike" dirty="0">
                        <a:solidFill>
                          <a:srgbClr val="000000"/>
                        </a:solidFill>
                        <a:effectLst/>
                        <a:latin typeface="+mj-lt"/>
                      </a:endParaRPr>
                    </a:p>
                  </a:txBody>
                  <a:tcPr marL="9496" marR="9496" marT="9496" marB="0" anchor="ctr">
                    <a:solidFill>
                      <a:schemeClr val="accent5">
                        <a:lumMod val="20000"/>
                        <a:lumOff val="80000"/>
                      </a:schemeClr>
                    </a:solidFill>
                  </a:tcPr>
                </a:tc>
                <a:tc>
                  <a:txBody>
                    <a:bodyPr/>
                    <a:lstStyle/>
                    <a:p>
                      <a:pPr algn="ctr" rtl="0" fontAlgn="b"/>
                      <a:r>
                        <a:rPr lang="en-GB" sz="1000" u="none" strike="noStrike" kern="1200" dirty="0">
                          <a:solidFill>
                            <a:schemeClr val="dk1"/>
                          </a:solidFill>
                          <a:effectLst/>
                          <a:latin typeface="+mj-lt"/>
                          <a:ea typeface="+mn-ea"/>
                          <a:cs typeface="+mn-cs"/>
                        </a:rPr>
                        <a:t>11</a:t>
                      </a:r>
                    </a:p>
                  </a:txBody>
                  <a:tcPr marL="9525" marR="9525" marT="9525" marB="0" anchor="ctr">
                    <a:solidFill>
                      <a:schemeClr val="accent5">
                        <a:lumMod val="20000"/>
                        <a:lumOff val="80000"/>
                      </a:schemeClr>
                    </a:solidFill>
                  </a:tcPr>
                </a:tc>
                <a:tc>
                  <a:txBody>
                    <a:bodyPr/>
                    <a:lstStyle/>
                    <a:p>
                      <a:pPr algn="ctr" rtl="0" fontAlgn="b"/>
                      <a:r>
                        <a:rPr lang="en-GB" sz="1000" u="none" strike="noStrike" kern="1200" dirty="0">
                          <a:solidFill>
                            <a:schemeClr val="dk1"/>
                          </a:solidFill>
                          <a:effectLst/>
                          <a:latin typeface="+mj-lt"/>
                          <a:ea typeface="+mn-ea"/>
                          <a:cs typeface="+mn-cs"/>
                        </a:rPr>
                        <a:t>11</a:t>
                      </a:r>
                    </a:p>
                  </a:txBody>
                  <a:tcPr marL="9525" marR="9525" marT="9525" marB="0" anchor="ctr">
                    <a:solidFill>
                      <a:schemeClr val="accent5">
                        <a:lumMod val="20000"/>
                        <a:lumOff val="80000"/>
                      </a:schemeClr>
                    </a:solidFill>
                  </a:tcPr>
                </a:tc>
                <a:extLst>
                  <a:ext uri="{0D108BD9-81ED-4DB2-BD59-A6C34878D82A}">
                    <a16:rowId xmlns:a16="http://schemas.microsoft.com/office/drawing/2014/main" xmlns="" val="10002"/>
                  </a:ext>
                </a:extLst>
              </a:tr>
            </a:tbl>
          </a:graphicData>
        </a:graphic>
      </p:graphicFrame>
      <p:sp>
        <p:nvSpPr>
          <p:cNvPr id="46" name="TextBox 45">
            <a:extLst>
              <a:ext uri="{FF2B5EF4-FFF2-40B4-BE49-F238E27FC236}">
                <a16:creationId xmlns:a16="http://schemas.microsoft.com/office/drawing/2014/main" xmlns="" id="{192A417A-4AA4-44C7-B3CB-A29AF9C0F333}"/>
              </a:ext>
            </a:extLst>
          </p:cNvPr>
          <p:cNvSpPr txBox="1"/>
          <p:nvPr/>
        </p:nvSpPr>
        <p:spPr>
          <a:xfrm>
            <a:off x="304800" y="4186838"/>
            <a:ext cx="1341783" cy="400110"/>
          </a:xfrm>
          <a:prstGeom prst="rect">
            <a:avLst/>
          </a:prstGeom>
          <a:noFill/>
        </p:spPr>
        <p:txBody>
          <a:bodyPr wrap="square" rtlCol="0">
            <a:spAutoFit/>
          </a:bodyPr>
          <a:lstStyle/>
          <a:p>
            <a:r>
              <a:rPr lang="en-US" sz="1000" b="1" dirty="0">
                <a:solidFill>
                  <a:schemeClr val="accent2"/>
                </a:solidFill>
              </a:rPr>
              <a:t>Ton Vol/GRP </a:t>
            </a:r>
          </a:p>
          <a:p>
            <a:r>
              <a:rPr lang="en-US" sz="1000" b="1" dirty="0">
                <a:solidFill>
                  <a:schemeClr val="accent2"/>
                </a:solidFill>
              </a:rPr>
              <a:t>(Effectiveness)</a:t>
            </a:r>
            <a:endParaRPr lang="en-GB" sz="1000" b="1" dirty="0">
              <a:solidFill>
                <a:schemeClr val="accent2"/>
              </a:solidFill>
            </a:endParaRPr>
          </a:p>
        </p:txBody>
      </p:sp>
      <p:sp>
        <p:nvSpPr>
          <p:cNvPr id="47" name="TextBox 46">
            <a:extLst>
              <a:ext uri="{FF2B5EF4-FFF2-40B4-BE49-F238E27FC236}">
                <a16:creationId xmlns:a16="http://schemas.microsoft.com/office/drawing/2014/main" xmlns="" id="{8DF4F169-CE34-4388-8488-B31FA9EA464F}"/>
              </a:ext>
            </a:extLst>
          </p:cNvPr>
          <p:cNvSpPr txBox="1"/>
          <p:nvPr/>
        </p:nvSpPr>
        <p:spPr>
          <a:xfrm>
            <a:off x="304800" y="1830774"/>
            <a:ext cx="1341783" cy="246221"/>
          </a:xfrm>
          <a:prstGeom prst="rect">
            <a:avLst/>
          </a:prstGeom>
          <a:noFill/>
        </p:spPr>
        <p:txBody>
          <a:bodyPr wrap="square" rtlCol="0">
            <a:spAutoFit/>
          </a:bodyPr>
          <a:lstStyle/>
          <a:p>
            <a:r>
              <a:rPr lang="en-US" sz="1000" b="1" dirty="0">
                <a:solidFill>
                  <a:schemeClr val="accent2"/>
                </a:solidFill>
              </a:rPr>
              <a:t>ROI</a:t>
            </a:r>
            <a:endParaRPr lang="en-GB" sz="1000" b="1" dirty="0">
              <a:solidFill>
                <a:schemeClr val="accent2"/>
              </a:solidFill>
            </a:endParaRPr>
          </a:p>
        </p:txBody>
      </p:sp>
      <p:sp>
        <p:nvSpPr>
          <p:cNvPr id="49" name="TextBox 48">
            <a:extLst>
              <a:ext uri="{FF2B5EF4-FFF2-40B4-BE49-F238E27FC236}">
                <a16:creationId xmlns:a16="http://schemas.microsoft.com/office/drawing/2014/main" xmlns="" id="{B070E543-5C34-49F0-9E9C-558CEEF446B0}"/>
              </a:ext>
            </a:extLst>
          </p:cNvPr>
          <p:cNvSpPr txBox="1"/>
          <p:nvPr/>
        </p:nvSpPr>
        <p:spPr>
          <a:xfrm>
            <a:off x="304800" y="3413934"/>
            <a:ext cx="1341783" cy="246221"/>
          </a:xfrm>
          <a:prstGeom prst="rect">
            <a:avLst/>
          </a:prstGeom>
          <a:noFill/>
        </p:spPr>
        <p:txBody>
          <a:bodyPr wrap="square" rtlCol="0">
            <a:spAutoFit/>
          </a:bodyPr>
          <a:lstStyle/>
          <a:p>
            <a:r>
              <a:rPr lang="en-US" sz="1000" b="1" dirty="0">
                <a:solidFill>
                  <a:schemeClr val="accent5"/>
                </a:solidFill>
              </a:rPr>
              <a:t>CPP $/GRP</a:t>
            </a:r>
          </a:p>
        </p:txBody>
      </p:sp>
      <p:sp>
        <p:nvSpPr>
          <p:cNvPr id="50" name="TextBox 49">
            <a:extLst>
              <a:ext uri="{FF2B5EF4-FFF2-40B4-BE49-F238E27FC236}">
                <a16:creationId xmlns:a16="http://schemas.microsoft.com/office/drawing/2014/main" xmlns="" id="{FA748240-F34A-408B-A9F2-BF80BDBA1809}"/>
              </a:ext>
            </a:extLst>
          </p:cNvPr>
          <p:cNvSpPr txBox="1"/>
          <p:nvPr/>
        </p:nvSpPr>
        <p:spPr>
          <a:xfrm>
            <a:off x="304800" y="3096989"/>
            <a:ext cx="1341783" cy="246221"/>
          </a:xfrm>
          <a:prstGeom prst="rect">
            <a:avLst/>
          </a:prstGeom>
          <a:noFill/>
        </p:spPr>
        <p:txBody>
          <a:bodyPr wrap="square" rtlCol="0">
            <a:spAutoFit/>
          </a:bodyPr>
          <a:lstStyle/>
          <a:p>
            <a:r>
              <a:rPr lang="en-US" sz="1000" b="1" dirty="0">
                <a:solidFill>
                  <a:schemeClr val="accent2"/>
                </a:solidFill>
              </a:rPr>
              <a:t>GRP</a:t>
            </a:r>
          </a:p>
        </p:txBody>
      </p:sp>
      <p:graphicFrame>
        <p:nvGraphicFramePr>
          <p:cNvPr id="51" name="Chart 50">
            <a:extLst>
              <a:ext uri="{FF2B5EF4-FFF2-40B4-BE49-F238E27FC236}">
                <a16:creationId xmlns:a16="http://schemas.microsoft.com/office/drawing/2014/main" xmlns="" id="{491D3E66-FC72-4725-886E-1B109C318429}"/>
              </a:ext>
            </a:extLst>
          </p:cNvPr>
          <p:cNvGraphicFramePr/>
          <p:nvPr>
            <p:extLst>
              <p:ext uri="{D42A27DB-BD31-4B8C-83A1-F6EECF244321}">
                <p14:modId xmlns:p14="http://schemas.microsoft.com/office/powerpoint/2010/main" val="2209221463"/>
              </p:ext>
            </p:extLst>
          </p:nvPr>
        </p:nvGraphicFramePr>
        <p:xfrm>
          <a:off x="1469440" y="1585675"/>
          <a:ext cx="7179259" cy="1346018"/>
        </p:xfrm>
        <a:graphic>
          <a:graphicData uri="http://schemas.openxmlformats.org/drawingml/2006/chart">
            <c:chart xmlns:c="http://schemas.openxmlformats.org/drawingml/2006/chart" xmlns:r="http://schemas.openxmlformats.org/officeDocument/2006/relationships" r:id="rId4"/>
          </a:graphicData>
        </a:graphic>
      </p:graphicFrame>
      <p:sp>
        <p:nvSpPr>
          <p:cNvPr id="53" name="Rounded Rectangle 1">
            <a:extLst>
              <a:ext uri="{FF2B5EF4-FFF2-40B4-BE49-F238E27FC236}">
                <a16:creationId xmlns:a16="http://schemas.microsoft.com/office/drawing/2014/main" xmlns="" id="{6811950D-D8AC-4031-97F3-7B33F54AEFE8}"/>
              </a:ext>
            </a:extLst>
          </p:cNvPr>
          <p:cNvSpPr/>
          <p:nvPr/>
        </p:nvSpPr>
        <p:spPr>
          <a:xfrm>
            <a:off x="1624013" y="1232502"/>
            <a:ext cx="3354387" cy="245256"/>
          </a:xfrm>
          <a:prstGeom prst="roundRect">
            <a:avLst/>
          </a:prstGeom>
          <a:solidFill>
            <a:srgbClr val="C00000"/>
          </a:solidFill>
          <a:ln>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bg1"/>
                </a:solidFill>
              </a:rPr>
              <a:t>2017</a:t>
            </a:r>
          </a:p>
        </p:txBody>
      </p:sp>
      <p:sp>
        <p:nvSpPr>
          <p:cNvPr id="54" name="Rounded Rectangle 1">
            <a:extLst>
              <a:ext uri="{FF2B5EF4-FFF2-40B4-BE49-F238E27FC236}">
                <a16:creationId xmlns:a16="http://schemas.microsoft.com/office/drawing/2014/main" xmlns="" id="{1821CADF-6BC3-425A-BF7D-6F99DF82EE0A}"/>
              </a:ext>
            </a:extLst>
          </p:cNvPr>
          <p:cNvSpPr/>
          <p:nvPr/>
        </p:nvSpPr>
        <p:spPr>
          <a:xfrm>
            <a:off x="5132277" y="1231565"/>
            <a:ext cx="3354387" cy="246192"/>
          </a:xfrm>
          <a:prstGeom prst="roundRect">
            <a:avLst/>
          </a:prstGeom>
          <a:solidFill>
            <a:srgbClr val="C00000"/>
          </a:solidFill>
          <a:ln>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bg1"/>
                </a:solidFill>
              </a:rPr>
              <a:t>2018</a:t>
            </a:r>
          </a:p>
        </p:txBody>
      </p:sp>
      <p:graphicFrame>
        <p:nvGraphicFramePr>
          <p:cNvPr id="57" name="Chart 56">
            <a:extLst>
              <a:ext uri="{FF2B5EF4-FFF2-40B4-BE49-F238E27FC236}">
                <a16:creationId xmlns:a16="http://schemas.microsoft.com/office/drawing/2014/main" xmlns="" id="{B9C7B70A-9AA6-48DA-A1DB-1607D0D42E6E}"/>
              </a:ext>
            </a:extLst>
          </p:cNvPr>
          <p:cNvGraphicFramePr/>
          <p:nvPr>
            <p:extLst>
              <p:ext uri="{D42A27DB-BD31-4B8C-83A1-F6EECF244321}">
                <p14:modId xmlns:p14="http://schemas.microsoft.com/office/powerpoint/2010/main" val="428168905"/>
              </p:ext>
            </p:extLst>
          </p:nvPr>
        </p:nvGraphicFramePr>
        <p:xfrm>
          <a:off x="1469440" y="3848100"/>
          <a:ext cx="7179259" cy="1346018"/>
        </p:xfrm>
        <a:graphic>
          <a:graphicData uri="http://schemas.openxmlformats.org/drawingml/2006/chart">
            <c:chart xmlns:c="http://schemas.openxmlformats.org/drawingml/2006/chart" xmlns:r="http://schemas.openxmlformats.org/officeDocument/2006/relationships" r:id="rId5"/>
          </a:graphicData>
        </a:graphic>
      </p:graphicFrame>
      <p:sp>
        <p:nvSpPr>
          <p:cNvPr id="18" name="TextBox 17">
            <a:extLst>
              <a:ext uri="{FF2B5EF4-FFF2-40B4-BE49-F238E27FC236}">
                <a16:creationId xmlns:a16="http://schemas.microsoft.com/office/drawing/2014/main" xmlns="" id="{12DC13E8-7E1E-4A40-B1F5-CF5203ECF7C4}"/>
              </a:ext>
            </a:extLst>
          </p:cNvPr>
          <p:cNvSpPr txBox="1"/>
          <p:nvPr/>
        </p:nvSpPr>
        <p:spPr>
          <a:xfrm>
            <a:off x="329367" y="5509236"/>
            <a:ext cx="8343900" cy="246221"/>
          </a:xfrm>
          <a:prstGeom prst="rect">
            <a:avLst/>
          </a:prstGeom>
          <a:noFill/>
        </p:spPr>
        <p:txBody>
          <a:bodyPr wrap="square" rtlCol="0">
            <a:spAutoFit/>
          </a:bodyPr>
          <a:lstStyle/>
          <a:p>
            <a:r>
              <a:rPr lang="en-US" sz="1000" dirty="0"/>
              <a:t>The average of executions does not match with the full year number because of volume attribution across two years</a:t>
            </a:r>
          </a:p>
        </p:txBody>
      </p:sp>
    </p:spTree>
    <p:extLst>
      <p:ext uri="{BB962C8B-B14F-4D97-AF65-F5344CB8AC3E}">
        <p14:creationId xmlns:p14="http://schemas.microsoft.com/office/powerpoint/2010/main" val="36982361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xmlns="" id="{579B8DC6-C917-49D6-A87B-214BDD0C3259}"/>
              </a:ext>
            </a:extLst>
          </p:cNvPr>
          <p:cNvSpPr/>
          <p:nvPr/>
        </p:nvSpPr>
        <p:spPr>
          <a:xfrm>
            <a:off x="4283574" y="1524682"/>
            <a:ext cx="591829" cy="276999"/>
          </a:xfrm>
          <a:prstGeom prst="rect">
            <a:avLst/>
          </a:prstGeom>
        </p:spPr>
        <p:txBody>
          <a:bodyPr wrap="none">
            <a:spAutoFit/>
          </a:bodyPr>
          <a:lstStyle/>
          <a:p>
            <a:pPr algn="ctr"/>
            <a:r>
              <a:rPr lang="en-IN" sz="1200" b="1" dirty="0">
                <a:solidFill>
                  <a:schemeClr val="accent6"/>
                </a:solidFill>
              </a:rPr>
              <a:t>Social </a:t>
            </a:r>
          </a:p>
        </p:txBody>
      </p:sp>
      <p:sp>
        <p:nvSpPr>
          <p:cNvPr id="2" name="Title 1"/>
          <p:cNvSpPr>
            <a:spLocks noGrp="1"/>
          </p:cNvSpPr>
          <p:nvPr>
            <p:ph type="title"/>
          </p:nvPr>
        </p:nvSpPr>
        <p:spPr>
          <a:xfrm>
            <a:off x="329367" y="246875"/>
            <a:ext cx="7301133" cy="455640"/>
          </a:xfrm>
        </p:spPr>
        <p:txBody>
          <a:bodyPr anchor="ctr"/>
          <a:lstStyle/>
          <a:p>
            <a:pPr>
              <a:lnSpc>
                <a:spcPct val="100000"/>
              </a:lnSpc>
            </a:pPr>
            <a:r>
              <a:rPr lang="en-US" dirty="0"/>
              <a:t>Social had significantly higher impressions in 2018 at flat investment level, driven by lower cost per point.</a:t>
            </a:r>
            <a:endParaRPr lang="en-CA" dirty="0"/>
          </a:p>
        </p:txBody>
      </p:sp>
      <p:sp>
        <p:nvSpPr>
          <p:cNvPr id="20" name="Title 1">
            <a:extLst>
              <a:ext uri="{FF2B5EF4-FFF2-40B4-BE49-F238E27FC236}">
                <a16:creationId xmlns:a16="http://schemas.microsoft.com/office/drawing/2014/main" xmlns="" id="{019B5763-C3E8-473C-B811-F56E8834924F}"/>
              </a:ext>
            </a:extLst>
          </p:cNvPr>
          <p:cNvSpPr txBox="1">
            <a:spLocks/>
          </p:cNvSpPr>
          <p:nvPr/>
        </p:nvSpPr>
        <p:spPr>
          <a:xfrm>
            <a:off x="304800" y="1218706"/>
            <a:ext cx="8343900" cy="455640"/>
          </a:xfrm>
          <a:prstGeom prst="rect">
            <a:avLst/>
          </a:prstGeom>
        </p:spPr>
        <p:txBody>
          <a:bodyPr vert="horz" lIns="0" tIns="0" rIns="0" bIns="0" rtlCol="0" anchor="ctr" anchorCtr="0">
            <a:noAutofit/>
          </a:bodyPr>
          <a:lstStyle>
            <a:lvl1pPr algn="l" defTabSz="913642" rtl="0" eaLnBrk="1" latinLnBrk="0" hangingPunct="1">
              <a:lnSpc>
                <a:spcPct val="90000"/>
              </a:lnSpc>
              <a:spcBef>
                <a:spcPct val="0"/>
              </a:spcBef>
              <a:buNone/>
              <a:defRPr sz="2000" b="1" kern="1200" cap="all" baseline="0">
                <a:solidFill>
                  <a:srgbClr val="DA0D44"/>
                </a:solidFill>
                <a:latin typeface="+mj-lt"/>
                <a:ea typeface="+mj-ea"/>
                <a:cs typeface="+mj-cs"/>
              </a:defRPr>
            </a:lvl1pPr>
          </a:lstStyle>
          <a:p>
            <a:pPr algn="ctr">
              <a:lnSpc>
                <a:spcPct val="100000"/>
              </a:lnSpc>
              <a:spcBef>
                <a:spcPts val="300"/>
              </a:spcBef>
            </a:pPr>
            <a:r>
              <a:rPr lang="en-US" sz="1600" cap="none" dirty="0">
                <a:solidFill>
                  <a:srgbClr val="FF0000"/>
                </a:solidFill>
              </a:rPr>
              <a:t>Social 2017-2018</a:t>
            </a:r>
          </a:p>
        </p:txBody>
      </p:sp>
      <p:sp>
        <p:nvSpPr>
          <p:cNvPr id="26" name="TextBox 25">
            <a:extLst>
              <a:ext uri="{FF2B5EF4-FFF2-40B4-BE49-F238E27FC236}">
                <a16:creationId xmlns:a16="http://schemas.microsoft.com/office/drawing/2014/main" xmlns="" id="{02808FD2-FA3E-49B4-8AFB-B30D06E8726E}"/>
              </a:ext>
            </a:extLst>
          </p:cNvPr>
          <p:cNvSpPr txBox="1"/>
          <p:nvPr/>
        </p:nvSpPr>
        <p:spPr>
          <a:xfrm>
            <a:off x="441837" y="959353"/>
            <a:ext cx="524503" cy="230832"/>
          </a:xfrm>
          <a:prstGeom prst="rect">
            <a:avLst/>
          </a:prstGeom>
          <a:noFill/>
        </p:spPr>
        <p:txBody>
          <a:bodyPr wrap="none" rtlCol="0">
            <a:spAutoFit/>
          </a:bodyPr>
          <a:lstStyle/>
          <a:p>
            <a:r>
              <a:rPr lang="en-US" sz="900" b="1" dirty="0">
                <a:solidFill>
                  <a:srgbClr val="0070C0"/>
                </a:solidFill>
              </a:rPr>
              <a:t>Social</a:t>
            </a:r>
          </a:p>
        </p:txBody>
      </p:sp>
      <p:pic>
        <p:nvPicPr>
          <p:cNvPr id="28" name="Picture 18" descr="Related image">
            <a:extLst>
              <a:ext uri="{FF2B5EF4-FFF2-40B4-BE49-F238E27FC236}">
                <a16:creationId xmlns:a16="http://schemas.microsoft.com/office/drawing/2014/main" xmlns="" id="{62C6A879-3396-44F9-A041-8AD3E62CDD9D}"/>
              </a:ext>
            </a:extLst>
          </p:cNvPr>
          <p:cNvPicPr>
            <a:picLocks noChangeAspect="1" noChangeArrowheads="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27530" y="916449"/>
            <a:ext cx="322149" cy="322149"/>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xmlns="" id="{46C4D2AF-CC22-40A2-BE89-D71C9627C5B4}"/>
              </a:ext>
            </a:extLst>
          </p:cNvPr>
          <p:cNvSpPr txBox="1"/>
          <p:nvPr/>
        </p:nvSpPr>
        <p:spPr>
          <a:xfrm>
            <a:off x="307027" y="5624515"/>
            <a:ext cx="1482435" cy="246221"/>
          </a:xfrm>
          <a:prstGeom prst="rect">
            <a:avLst/>
          </a:prstGeom>
          <a:noFill/>
        </p:spPr>
        <p:txBody>
          <a:bodyPr wrap="square" rtlCol="0">
            <a:spAutoFit/>
          </a:bodyPr>
          <a:lstStyle/>
          <a:p>
            <a:r>
              <a:rPr lang="en-US" sz="1000" dirty="0"/>
              <a:t>Source: Media Agency</a:t>
            </a:r>
            <a:endParaRPr lang="en-GB" sz="1000" dirty="0"/>
          </a:p>
        </p:txBody>
      </p:sp>
      <p:pic>
        <p:nvPicPr>
          <p:cNvPr id="31" name="Picture 30">
            <a:extLst>
              <a:ext uri="{FF2B5EF4-FFF2-40B4-BE49-F238E27FC236}">
                <a16:creationId xmlns:a16="http://schemas.microsoft.com/office/drawing/2014/main" xmlns="" id="{741B8DF5-3B14-42E8-91F9-053F1B95EBCC}"/>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8387198" y="5912029"/>
            <a:ext cx="523003" cy="670561"/>
          </a:xfrm>
          <a:prstGeom prst="rect">
            <a:avLst/>
          </a:prstGeom>
          <a:noFill/>
          <a:ln>
            <a:noFill/>
          </a:ln>
        </p:spPr>
      </p:pic>
      <p:grpSp>
        <p:nvGrpSpPr>
          <p:cNvPr id="32" name="Group 31">
            <a:extLst>
              <a:ext uri="{FF2B5EF4-FFF2-40B4-BE49-F238E27FC236}">
                <a16:creationId xmlns:a16="http://schemas.microsoft.com/office/drawing/2014/main" xmlns="" id="{D1206F43-26A6-4F1E-9160-E22CDF3136D4}"/>
              </a:ext>
            </a:extLst>
          </p:cNvPr>
          <p:cNvGrpSpPr/>
          <p:nvPr/>
        </p:nvGrpSpPr>
        <p:grpSpPr>
          <a:xfrm>
            <a:off x="591788" y="1640115"/>
            <a:ext cx="7960425" cy="3060700"/>
            <a:chOff x="304800" y="1219200"/>
            <a:chExt cx="7960425" cy="3060700"/>
          </a:xfrm>
        </p:grpSpPr>
        <p:graphicFrame>
          <p:nvGraphicFramePr>
            <p:cNvPr id="33" name="Chart 32">
              <a:extLst>
                <a:ext uri="{FF2B5EF4-FFF2-40B4-BE49-F238E27FC236}">
                  <a16:creationId xmlns:a16="http://schemas.microsoft.com/office/drawing/2014/main" xmlns="" id="{BD523B7D-17B0-4173-BD47-AAC84909847D}"/>
                </a:ext>
              </a:extLst>
            </p:cNvPr>
            <p:cNvGraphicFramePr/>
            <p:nvPr>
              <p:extLst>
                <p:ext uri="{D42A27DB-BD31-4B8C-83A1-F6EECF244321}">
                  <p14:modId xmlns:p14="http://schemas.microsoft.com/office/powerpoint/2010/main" val="505863805"/>
                </p:ext>
              </p:extLst>
            </p:nvPr>
          </p:nvGraphicFramePr>
          <p:xfrm>
            <a:off x="304800" y="1219200"/>
            <a:ext cx="7960425" cy="3060700"/>
          </p:xfrm>
          <a:graphic>
            <a:graphicData uri="http://schemas.openxmlformats.org/drawingml/2006/chart">
              <c:chart xmlns:c="http://schemas.openxmlformats.org/drawingml/2006/chart" xmlns:r="http://schemas.openxmlformats.org/officeDocument/2006/relationships" r:id="rId5"/>
            </a:graphicData>
          </a:graphic>
        </p:graphicFrame>
        <p:cxnSp>
          <p:nvCxnSpPr>
            <p:cNvPr id="34" name="Straight Connector 33">
              <a:extLst>
                <a:ext uri="{FF2B5EF4-FFF2-40B4-BE49-F238E27FC236}">
                  <a16:creationId xmlns:a16="http://schemas.microsoft.com/office/drawing/2014/main" xmlns="" id="{78470B6E-3E30-4189-9062-2E1DE38A85BE}"/>
                </a:ext>
              </a:extLst>
            </p:cNvPr>
            <p:cNvCxnSpPr/>
            <p:nvPr/>
          </p:nvCxnSpPr>
          <p:spPr>
            <a:xfrm flipV="1">
              <a:off x="4285012" y="1453339"/>
              <a:ext cx="0" cy="129621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xmlns="" id="{51119547-E131-4274-AD42-07C9EF46F483}"/>
                </a:ext>
              </a:extLst>
            </p:cNvPr>
            <p:cNvSpPr/>
            <p:nvPr/>
          </p:nvSpPr>
          <p:spPr>
            <a:xfrm rot="16200000">
              <a:off x="-104028" y="1972390"/>
              <a:ext cx="1383712" cy="246221"/>
            </a:xfrm>
            <a:prstGeom prst="rect">
              <a:avLst/>
            </a:prstGeom>
          </p:spPr>
          <p:txBody>
            <a:bodyPr wrap="none">
              <a:spAutoFit/>
            </a:bodyPr>
            <a:lstStyle/>
            <a:p>
              <a:pPr algn="ctr">
                <a:defRPr sz="1000" b="1" i="0" u="none" strike="noStrike" kern="1200" baseline="0">
                  <a:solidFill>
                    <a:prstClr val="black"/>
                  </a:solidFill>
                  <a:latin typeface="+mn-lt"/>
                  <a:ea typeface="+mn-ea"/>
                  <a:cs typeface="+mn-cs"/>
                </a:defRPr>
              </a:pPr>
              <a:r>
                <a:rPr lang="en-IN" b="1" dirty="0"/>
                <a:t>Tonn Sales in (‘000)</a:t>
              </a:r>
            </a:p>
          </p:txBody>
        </p:sp>
        <p:sp>
          <p:nvSpPr>
            <p:cNvPr id="38" name="Rectangle 37">
              <a:extLst>
                <a:ext uri="{FF2B5EF4-FFF2-40B4-BE49-F238E27FC236}">
                  <a16:creationId xmlns:a16="http://schemas.microsoft.com/office/drawing/2014/main" xmlns="" id="{1142A9EA-A1C8-450E-A4EC-B65A79AD2EFE}"/>
                </a:ext>
              </a:extLst>
            </p:cNvPr>
            <p:cNvSpPr/>
            <p:nvPr/>
          </p:nvSpPr>
          <p:spPr>
            <a:xfrm rot="16200000">
              <a:off x="7394926" y="1972390"/>
              <a:ext cx="1242649" cy="246221"/>
            </a:xfrm>
            <a:prstGeom prst="rect">
              <a:avLst/>
            </a:prstGeom>
          </p:spPr>
          <p:txBody>
            <a:bodyPr wrap="none">
              <a:spAutoFit/>
            </a:bodyPr>
            <a:lstStyle/>
            <a:p>
              <a:pPr algn="ctr">
                <a:defRPr sz="1000" b="1" i="0" u="none" strike="noStrike" kern="1200" baseline="0">
                  <a:solidFill>
                    <a:prstClr val="black"/>
                  </a:solidFill>
                  <a:latin typeface="+mn-lt"/>
                  <a:ea typeface="+mn-ea"/>
                  <a:cs typeface="+mn-cs"/>
                </a:defRPr>
              </a:pPr>
              <a:r>
                <a:rPr lang="en-IN" b="1" dirty="0"/>
                <a:t>Impression in (‘000)</a:t>
              </a:r>
            </a:p>
          </p:txBody>
        </p:sp>
      </p:grpSp>
      <p:graphicFrame>
        <p:nvGraphicFramePr>
          <p:cNvPr id="23" name="Table 22">
            <a:extLst>
              <a:ext uri="{FF2B5EF4-FFF2-40B4-BE49-F238E27FC236}">
                <a16:creationId xmlns:a16="http://schemas.microsoft.com/office/drawing/2014/main" xmlns="" id="{8EE7649C-5845-4CF2-AB76-ECAB55622E71}"/>
              </a:ext>
            </a:extLst>
          </p:cNvPr>
          <p:cNvGraphicFramePr>
            <a:graphicFrameLocks noGrp="1"/>
          </p:cNvGraphicFramePr>
          <p:nvPr>
            <p:extLst>
              <p:ext uri="{D42A27DB-BD31-4B8C-83A1-F6EECF244321}">
                <p14:modId xmlns:p14="http://schemas.microsoft.com/office/powerpoint/2010/main" val="2455515459"/>
              </p:ext>
            </p:extLst>
          </p:nvPr>
        </p:nvGraphicFramePr>
        <p:xfrm>
          <a:off x="5126885" y="4463556"/>
          <a:ext cx="2533650" cy="1132762"/>
        </p:xfrm>
        <a:graphic>
          <a:graphicData uri="http://schemas.openxmlformats.org/drawingml/2006/table">
            <a:tbl>
              <a:tblPr firstRow="1" bandRow="1">
                <a:tableStyleId>{5C22544A-7EE6-4342-B048-85BDC9FD1C3A}</a:tableStyleId>
              </a:tblPr>
              <a:tblGrid>
                <a:gridCol w="1149320">
                  <a:extLst>
                    <a:ext uri="{9D8B030D-6E8A-4147-A177-3AD203B41FA5}">
                      <a16:colId xmlns:a16="http://schemas.microsoft.com/office/drawing/2014/main" xmlns="" val="20000"/>
                    </a:ext>
                  </a:extLst>
                </a:gridCol>
                <a:gridCol w="1384330">
                  <a:extLst>
                    <a:ext uri="{9D8B030D-6E8A-4147-A177-3AD203B41FA5}">
                      <a16:colId xmlns:a16="http://schemas.microsoft.com/office/drawing/2014/main" xmlns="" val="4082510885"/>
                    </a:ext>
                  </a:extLst>
                </a:gridCol>
              </a:tblGrid>
              <a:tr h="281227">
                <a:tc>
                  <a:txBody>
                    <a:bodyPr/>
                    <a:lstStyle/>
                    <a:p>
                      <a:pPr algn="ctr"/>
                      <a:r>
                        <a:rPr lang="en-US" sz="1000" b="1" dirty="0">
                          <a:solidFill>
                            <a:schemeClr val="bg1"/>
                          </a:solidFill>
                          <a:latin typeface="+mj-lt"/>
                        </a:rPr>
                        <a:t>2018</a:t>
                      </a:r>
                    </a:p>
                  </a:txBody>
                  <a:tcPr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marL="0" algn="ctr" defTabSz="913642" rtl="0" eaLnBrk="1" fontAlgn="b" latinLnBrk="0" hangingPunct="1"/>
                      <a:r>
                        <a:rPr lang="en-IN" sz="1000" b="1" i="0" u="none" strike="noStrike" kern="1200" dirty="0">
                          <a:solidFill>
                            <a:srgbClr val="FFFFFF"/>
                          </a:solidFill>
                          <a:effectLst/>
                          <a:latin typeface="+mj-lt"/>
                          <a:ea typeface="+mn-ea"/>
                          <a:cs typeface="+mn-cs"/>
                        </a:rPr>
                        <a:t>GRRR to GRRREAT</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xmlns="" val="10000"/>
                  </a:ext>
                </a:extLst>
              </a:tr>
              <a:tr h="283845">
                <a:tc>
                  <a:txBody>
                    <a:bodyPr/>
                    <a:lstStyle/>
                    <a:p>
                      <a:pPr algn="ctr" fontAlgn="b"/>
                      <a:r>
                        <a:rPr lang="en-US" sz="1000" b="1" i="0" u="none" strike="noStrike" dirty="0">
                          <a:solidFill>
                            <a:srgbClr val="000000"/>
                          </a:solidFill>
                          <a:effectLst/>
                          <a:latin typeface="+mj-lt"/>
                        </a:rPr>
                        <a:t>Impression (000)</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marL="0" algn="ctr" defTabSz="913642" rtl="0" eaLnBrk="1" fontAlgn="ctr" latinLnBrk="0" hangingPunct="1"/>
                      <a:r>
                        <a:rPr lang="en-IN" sz="1000" b="0" i="0" u="none" strike="noStrike" kern="1200" dirty="0">
                          <a:solidFill>
                            <a:srgbClr val="000000"/>
                          </a:solidFill>
                          <a:effectLst/>
                          <a:latin typeface="+mj-lt"/>
                          <a:ea typeface="+mn-ea"/>
                          <a:cs typeface="+mn-cs"/>
                        </a:rPr>
                        <a:t>13,366</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a16="http://schemas.microsoft.com/office/drawing/2014/main" xmlns="" val="10001"/>
                  </a:ext>
                </a:extLst>
              </a:tr>
              <a:tr h="283845">
                <a:tc>
                  <a:txBody>
                    <a:bodyPr/>
                    <a:lstStyle/>
                    <a:p>
                      <a:pPr algn="ctr" fontAlgn="b"/>
                      <a:r>
                        <a:rPr lang="en-US" sz="1000" b="1" i="0" u="none" strike="noStrike" dirty="0">
                          <a:solidFill>
                            <a:srgbClr val="000000"/>
                          </a:solidFill>
                          <a:effectLst/>
                          <a:latin typeface="+mj-lt"/>
                        </a:rPr>
                        <a:t>Spend $ (000)</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marL="0" algn="ctr" defTabSz="913642" rtl="0" eaLnBrk="1" fontAlgn="ctr" latinLnBrk="0" hangingPunct="1"/>
                      <a:r>
                        <a:rPr lang="en-IN" sz="1000" b="0" i="0" u="none" strike="noStrike" kern="1200" dirty="0">
                          <a:solidFill>
                            <a:srgbClr val="000000"/>
                          </a:solidFill>
                          <a:effectLst/>
                          <a:latin typeface="+mj-lt"/>
                          <a:ea typeface="+mn-ea"/>
                          <a:cs typeface="+mn-cs"/>
                        </a:rPr>
                        <a:t>79</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a16="http://schemas.microsoft.com/office/drawing/2014/main" xmlns="" val="10002"/>
                  </a:ext>
                </a:extLst>
              </a:tr>
              <a:tr h="283845">
                <a:tc>
                  <a:txBody>
                    <a:bodyPr/>
                    <a:lstStyle/>
                    <a:p>
                      <a:pPr algn="ctr" fontAlgn="b"/>
                      <a:r>
                        <a:rPr lang="en-US" sz="1000" b="1" i="0" u="none" strike="noStrike" kern="1200" dirty="0">
                          <a:solidFill>
                            <a:srgbClr val="000000"/>
                          </a:solidFill>
                          <a:effectLst/>
                          <a:latin typeface="+mj-lt"/>
                          <a:ea typeface="+mn-ea"/>
                          <a:cs typeface="+mn-cs"/>
                        </a:rPr>
                        <a:t>CPP $/(000)</a:t>
                      </a:r>
                      <a:endParaRPr lang="en-US" sz="1000" b="1" i="0" u="none" strike="noStrike" dirty="0">
                        <a:solidFill>
                          <a:srgbClr val="000000"/>
                        </a:solidFill>
                        <a:effectLst/>
                        <a:latin typeface="+mj-lt"/>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marL="0" algn="ctr" defTabSz="913642" rtl="0" eaLnBrk="1" fontAlgn="ctr" latinLnBrk="0" hangingPunct="1"/>
                      <a:r>
                        <a:rPr lang="en-IN" sz="1000" b="0" i="0" u="none" strike="noStrike" kern="1200" dirty="0">
                          <a:solidFill>
                            <a:srgbClr val="000000"/>
                          </a:solidFill>
                          <a:effectLst/>
                          <a:latin typeface="+mj-lt"/>
                          <a:ea typeface="+mn-ea"/>
                          <a:cs typeface="+mn-cs"/>
                        </a:rPr>
                        <a:t>6</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a16="http://schemas.microsoft.com/office/drawing/2014/main" xmlns="" val="457071486"/>
                  </a:ext>
                </a:extLst>
              </a:tr>
            </a:tbl>
          </a:graphicData>
        </a:graphic>
      </p:graphicFrame>
      <p:graphicFrame>
        <p:nvGraphicFramePr>
          <p:cNvPr id="44" name="Table 43">
            <a:extLst>
              <a:ext uri="{FF2B5EF4-FFF2-40B4-BE49-F238E27FC236}">
                <a16:creationId xmlns:a16="http://schemas.microsoft.com/office/drawing/2014/main" xmlns="" id="{95637420-63C3-45E6-BD6A-FD926547E55D}"/>
              </a:ext>
            </a:extLst>
          </p:cNvPr>
          <p:cNvGraphicFramePr>
            <a:graphicFrameLocks noGrp="1"/>
          </p:cNvGraphicFramePr>
          <p:nvPr>
            <p:extLst>
              <p:ext uri="{D42A27DB-BD31-4B8C-83A1-F6EECF244321}">
                <p14:modId xmlns:p14="http://schemas.microsoft.com/office/powerpoint/2010/main" val="3376632782"/>
              </p:ext>
            </p:extLst>
          </p:nvPr>
        </p:nvGraphicFramePr>
        <p:xfrm>
          <a:off x="1474986" y="4463556"/>
          <a:ext cx="2533650" cy="1132762"/>
        </p:xfrm>
        <a:graphic>
          <a:graphicData uri="http://schemas.openxmlformats.org/drawingml/2006/table">
            <a:tbl>
              <a:tblPr firstRow="1" bandRow="1">
                <a:tableStyleId>{5C22544A-7EE6-4342-B048-85BDC9FD1C3A}</a:tableStyleId>
              </a:tblPr>
              <a:tblGrid>
                <a:gridCol w="1149320">
                  <a:extLst>
                    <a:ext uri="{9D8B030D-6E8A-4147-A177-3AD203B41FA5}">
                      <a16:colId xmlns:a16="http://schemas.microsoft.com/office/drawing/2014/main" xmlns="" val="20000"/>
                    </a:ext>
                  </a:extLst>
                </a:gridCol>
                <a:gridCol w="1384330">
                  <a:extLst>
                    <a:ext uri="{9D8B030D-6E8A-4147-A177-3AD203B41FA5}">
                      <a16:colId xmlns:a16="http://schemas.microsoft.com/office/drawing/2014/main" xmlns="" val="4082510885"/>
                    </a:ext>
                  </a:extLst>
                </a:gridCol>
              </a:tblGrid>
              <a:tr h="281227">
                <a:tc>
                  <a:txBody>
                    <a:bodyPr/>
                    <a:lstStyle/>
                    <a:p>
                      <a:pPr algn="ctr"/>
                      <a:r>
                        <a:rPr lang="en-US" sz="1000" b="1" dirty="0">
                          <a:solidFill>
                            <a:schemeClr val="bg1"/>
                          </a:solidFill>
                          <a:latin typeface="+mj-lt"/>
                        </a:rPr>
                        <a:t>2017</a:t>
                      </a:r>
                    </a:p>
                  </a:txBody>
                  <a:tcPr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ctr" fontAlgn="b"/>
                      <a:r>
                        <a:rPr lang="en-IN" sz="1000" b="1" i="0" u="none" strike="noStrike" kern="1200" dirty="0">
                          <a:solidFill>
                            <a:srgbClr val="FFFFFF"/>
                          </a:solidFill>
                          <a:effectLst/>
                          <a:latin typeface="+mj-lt"/>
                          <a:ea typeface="+mn-ea"/>
                          <a:cs typeface="+mn-cs"/>
                        </a:rPr>
                        <a:t>GRRR to GRRREAT</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xmlns="" val="10000"/>
                  </a:ext>
                </a:extLst>
              </a:tr>
              <a:tr h="283845">
                <a:tc>
                  <a:txBody>
                    <a:bodyPr/>
                    <a:lstStyle/>
                    <a:p>
                      <a:pPr algn="ctr" fontAlgn="b"/>
                      <a:r>
                        <a:rPr lang="en-US" sz="1000" b="1" i="0" u="none" strike="noStrike" dirty="0">
                          <a:solidFill>
                            <a:srgbClr val="000000"/>
                          </a:solidFill>
                          <a:effectLst/>
                          <a:latin typeface="+mj-lt"/>
                        </a:rPr>
                        <a:t>Impression (000)</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marL="0" algn="ctr" defTabSz="913642" rtl="0" eaLnBrk="1" fontAlgn="ctr" latinLnBrk="0" hangingPunct="1"/>
                      <a:r>
                        <a:rPr lang="en-IN" sz="1000" b="0" i="0" u="none" strike="noStrike" kern="1200" dirty="0">
                          <a:solidFill>
                            <a:srgbClr val="000000"/>
                          </a:solidFill>
                          <a:effectLst/>
                          <a:latin typeface="+mj-lt"/>
                          <a:ea typeface="+mn-ea"/>
                          <a:cs typeface="+mn-cs"/>
                        </a:rPr>
                        <a:t>9,695</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a16="http://schemas.microsoft.com/office/drawing/2014/main" xmlns="" val="10001"/>
                  </a:ext>
                </a:extLst>
              </a:tr>
              <a:tr h="283845">
                <a:tc>
                  <a:txBody>
                    <a:bodyPr/>
                    <a:lstStyle/>
                    <a:p>
                      <a:pPr algn="ctr" fontAlgn="b"/>
                      <a:r>
                        <a:rPr lang="en-US" sz="1000" b="1" i="0" u="none" strike="noStrike" dirty="0">
                          <a:solidFill>
                            <a:srgbClr val="000000"/>
                          </a:solidFill>
                          <a:effectLst/>
                          <a:latin typeface="+mj-lt"/>
                        </a:rPr>
                        <a:t>Spend $ (000)</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marL="0" algn="ctr" defTabSz="913642" rtl="0" eaLnBrk="1" fontAlgn="ctr" latinLnBrk="0" hangingPunct="1"/>
                      <a:r>
                        <a:rPr lang="en-IN" sz="1000" b="0" i="0" u="none" strike="noStrike" kern="1200" dirty="0">
                          <a:solidFill>
                            <a:srgbClr val="000000"/>
                          </a:solidFill>
                          <a:effectLst/>
                          <a:latin typeface="+mj-lt"/>
                          <a:ea typeface="+mn-ea"/>
                          <a:cs typeface="+mn-cs"/>
                        </a:rPr>
                        <a:t>80</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a16="http://schemas.microsoft.com/office/drawing/2014/main" xmlns="" val="10002"/>
                  </a:ext>
                </a:extLst>
              </a:tr>
              <a:tr h="283845">
                <a:tc>
                  <a:txBody>
                    <a:bodyPr/>
                    <a:lstStyle/>
                    <a:p>
                      <a:pPr algn="ctr" fontAlgn="b"/>
                      <a:r>
                        <a:rPr lang="en-US" sz="1000" b="1" i="0" u="none" strike="noStrike" kern="1200" dirty="0">
                          <a:solidFill>
                            <a:srgbClr val="000000"/>
                          </a:solidFill>
                          <a:effectLst/>
                          <a:latin typeface="+mj-lt"/>
                          <a:ea typeface="+mn-ea"/>
                          <a:cs typeface="+mn-cs"/>
                        </a:rPr>
                        <a:t>CPP $/(000)</a:t>
                      </a:r>
                      <a:endParaRPr lang="en-US" sz="1000" b="1" i="0" u="none" strike="noStrike" dirty="0">
                        <a:solidFill>
                          <a:srgbClr val="000000"/>
                        </a:solidFill>
                        <a:effectLst/>
                        <a:latin typeface="+mj-lt"/>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marL="0" algn="ctr" defTabSz="913642" rtl="0" eaLnBrk="1" fontAlgn="ctr" latinLnBrk="0" hangingPunct="1"/>
                      <a:r>
                        <a:rPr lang="en-IN" sz="1000" b="0" i="0" u="none" strike="noStrike" kern="1200" dirty="0">
                          <a:solidFill>
                            <a:srgbClr val="000000"/>
                          </a:solidFill>
                          <a:effectLst/>
                          <a:latin typeface="+mj-lt"/>
                          <a:ea typeface="+mn-ea"/>
                          <a:cs typeface="+mn-cs"/>
                        </a:rPr>
                        <a:t>8</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a16="http://schemas.microsoft.com/office/drawing/2014/main" xmlns="" val="457071486"/>
                  </a:ext>
                </a:extLst>
              </a:tr>
            </a:tbl>
          </a:graphicData>
        </a:graphic>
      </p:graphicFrame>
    </p:spTree>
    <p:extLst>
      <p:ext uri="{BB962C8B-B14F-4D97-AF65-F5344CB8AC3E}">
        <p14:creationId xmlns:p14="http://schemas.microsoft.com/office/powerpoint/2010/main" val="42718553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604" y="193058"/>
            <a:ext cx="7382731" cy="455640"/>
          </a:xfrm>
        </p:spPr>
        <p:txBody>
          <a:bodyPr anchor="ctr"/>
          <a:lstStyle/>
          <a:p>
            <a:pPr>
              <a:lnSpc>
                <a:spcPct val="100000"/>
              </a:lnSpc>
            </a:pPr>
            <a:r>
              <a:rPr lang="en-CA" sz="1600" dirty="0"/>
              <a:t>Despite relatively flat spend, Social had higher impressions which improved its effectiveness in 2018.  Additionally, costs came down, resulting in an ROI improvement.  Relative to its share of spend Social had a higher contribution to sales.</a:t>
            </a:r>
          </a:p>
        </p:txBody>
      </p:sp>
      <p:sp>
        <p:nvSpPr>
          <p:cNvPr id="5" name="Title 1">
            <a:extLst>
              <a:ext uri="{FF2B5EF4-FFF2-40B4-BE49-F238E27FC236}">
                <a16:creationId xmlns:a16="http://schemas.microsoft.com/office/drawing/2014/main" xmlns="" id="{96D6FA0F-7016-472E-9211-A106D6C20906}"/>
              </a:ext>
            </a:extLst>
          </p:cNvPr>
          <p:cNvSpPr txBox="1">
            <a:spLocks/>
          </p:cNvSpPr>
          <p:nvPr/>
        </p:nvSpPr>
        <p:spPr>
          <a:xfrm>
            <a:off x="304800" y="1218706"/>
            <a:ext cx="8343900" cy="455640"/>
          </a:xfrm>
          <a:prstGeom prst="rect">
            <a:avLst/>
          </a:prstGeom>
        </p:spPr>
        <p:txBody>
          <a:bodyPr vert="horz" lIns="0" tIns="0" rIns="0" bIns="0" rtlCol="0" anchor="ctr" anchorCtr="0">
            <a:noAutofit/>
          </a:bodyPr>
          <a:lstStyle>
            <a:lvl1pPr algn="l" defTabSz="913642" rtl="0" eaLnBrk="1" latinLnBrk="0" hangingPunct="1">
              <a:lnSpc>
                <a:spcPct val="90000"/>
              </a:lnSpc>
              <a:spcBef>
                <a:spcPct val="0"/>
              </a:spcBef>
              <a:buNone/>
              <a:defRPr sz="2000" b="1" kern="1200" cap="all" baseline="0">
                <a:solidFill>
                  <a:srgbClr val="DA0D44"/>
                </a:solidFill>
                <a:latin typeface="+mj-lt"/>
                <a:ea typeface="+mj-ea"/>
                <a:cs typeface="+mj-cs"/>
              </a:defRPr>
            </a:lvl1pPr>
          </a:lstStyle>
          <a:p>
            <a:pPr algn="ctr">
              <a:lnSpc>
                <a:spcPct val="100000"/>
              </a:lnSpc>
              <a:spcBef>
                <a:spcPts val="300"/>
              </a:spcBef>
            </a:pPr>
            <a:r>
              <a:rPr lang="en-US" sz="1600" cap="none" dirty="0">
                <a:solidFill>
                  <a:srgbClr val="FF0000"/>
                </a:solidFill>
              </a:rPr>
              <a:t>Social 2017-2018</a:t>
            </a:r>
          </a:p>
        </p:txBody>
      </p:sp>
      <p:graphicFrame>
        <p:nvGraphicFramePr>
          <p:cNvPr id="22" name="Chart 21">
            <a:extLst>
              <a:ext uri="{FF2B5EF4-FFF2-40B4-BE49-F238E27FC236}">
                <a16:creationId xmlns:a16="http://schemas.microsoft.com/office/drawing/2014/main" xmlns="" id="{53010605-73C6-449C-853A-657E6D1A2536}"/>
              </a:ext>
            </a:extLst>
          </p:cNvPr>
          <p:cNvGraphicFramePr/>
          <p:nvPr>
            <p:extLst>
              <p:ext uri="{D42A27DB-BD31-4B8C-83A1-F6EECF244321}">
                <p14:modId xmlns:p14="http://schemas.microsoft.com/office/powerpoint/2010/main" val="1555312388"/>
              </p:ext>
            </p:extLst>
          </p:nvPr>
        </p:nvGraphicFramePr>
        <p:xfrm>
          <a:off x="5884397" y="2161388"/>
          <a:ext cx="2788870" cy="185618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2" name="Chart 31">
            <a:extLst>
              <a:ext uri="{FF2B5EF4-FFF2-40B4-BE49-F238E27FC236}">
                <a16:creationId xmlns:a16="http://schemas.microsoft.com/office/drawing/2014/main" xmlns="" id="{DEE6F917-4F0D-4932-BDD9-4EF1C497382D}"/>
              </a:ext>
            </a:extLst>
          </p:cNvPr>
          <p:cNvGraphicFramePr/>
          <p:nvPr>
            <p:extLst>
              <p:ext uri="{D42A27DB-BD31-4B8C-83A1-F6EECF244321}">
                <p14:modId xmlns:p14="http://schemas.microsoft.com/office/powerpoint/2010/main" val="4277818088"/>
              </p:ext>
            </p:extLst>
          </p:nvPr>
        </p:nvGraphicFramePr>
        <p:xfrm>
          <a:off x="5805715" y="3871320"/>
          <a:ext cx="3023020" cy="231722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3" name="Chart 32">
            <a:extLst>
              <a:ext uri="{FF2B5EF4-FFF2-40B4-BE49-F238E27FC236}">
                <a16:creationId xmlns:a16="http://schemas.microsoft.com/office/drawing/2014/main" xmlns="" id="{708B53F6-BF4B-4409-81D8-244EC70B9A3A}"/>
              </a:ext>
            </a:extLst>
          </p:cNvPr>
          <p:cNvGraphicFramePr/>
          <p:nvPr>
            <p:extLst>
              <p:ext uri="{D42A27DB-BD31-4B8C-83A1-F6EECF244321}">
                <p14:modId xmlns:p14="http://schemas.microsoft.com/office/powerpoint/2010/main" val="2527241930"/>
              </p:ext>
            </p:extLst>
          </p:nvPr>
        </p:nvGraphicFramePr>
        <p:xfrm>
          <a:off x="3137974" y="2415806"/>
          <a:ext cx="2646589" cy="1856184"/>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4" name="Table 33">
            <a:extLst>
              <a:ext uri="{FF2B5EF4-FFF2-40B4-BE49-F238E27FC236}">
                <a16:creationId xmlns:a16="http://schemas.microsoft.com/office/drawing/2014/main" xmlns="" id="{D04C7338-211D-4B77-8A64-F33ED5F346D5}"/>
              </a:ext>
            </a:extLst>
          </p:cNvPr>
          <p:cNvGraphicFramePr>
            <a:graphicFrameLocks noGrp="1"/>
          </p:cNvGraphicFramePr>
          <p:nvPr>
            <p:extLst>
              <p:ext uri="{D42A27DB-BD31-4B8C-83A1-F6EECF244321}">
                <p14:modId xmlns:p14="http://schemas.microsoft.com/office/powerpoint/2010/main" val="1116617490"/>
              </p:ext>
            </p:extLst>
          </p:nvPr>
        </p:nvGraphicFramePr>
        <p:xfrm>
          <a:off x="475559" y="4045660"/>
          <a:ext cx="2502048" cy="278130"/>
        </p:xfrm>
        <a:graphic>
          <a:graphicData uri="http://schemas.openxmlformats.org/drawingml/2006/table">
            <a:tbl>
              <a:tblPr firstRow="1" bandRow="1">
                <a:tableStyleId>{5C22544A-7EE6-4342-B048-85BDC9FD1C3A}</a:tableStyleId>
              </a:tblPr>
              <a:tblGrid>
                <a:gridCol w="1251024">
                  <a:extLst>
                    <a:ext uri="{9D8B030D-6E8A-4147-A177-3AD203B41FA5}">
                      <a16:colId xmlns:a16="http://schemas.microsoft.com/office/drawing/2014/main" xmlns="" val="20000"/>
                    </a:ext>
                  </a:extLst>
                </a:gridCol>
                <a:gridCol w="1251024">
                  <a:extLst>
                    <a:ext uri="{9D8B030D-6E8A-4147-A177-3AD203B41FA5}">
                      <a16:colId xmlns:a16="http://schemas.microsoft.com/office/drawing/2014/main" xmlns="" val="20001"/>
                    </a:ext>
                  </a:extLst>
                </a:gridCol>
              </a:tblGrid>
              <a:tr h="278130">
                <a:tc>
                  <a:txBody>
                    <a:bodyPr/>
                    <a:lstStyle/>
                    <a:p>
                      <a:pPr algn="ctr"/>
                      <a:r>
                        <a:rPr lang="en-US" sz="1200" dirty="0">
                          <a:solidFill>
                            <a:schemeClr val="tx1"/>
                          </a:solidFill>
                        </a:rPr>
                        <a:t>9.6</a:t>
                      </a: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n-US" sz="1200" dirty="0">
                          <a:solidFill>
                            <a:schemeClr val="tx1"/>
                          </a:solidFill>
                        </a:rPr>
                        <a:t>13.4</a:t>
                      </a: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0"/>
                  </a:ext>
                </a:extLst>
              </a:tr>
            </a:tbl>
          </a:graphicData>
        </a:graphic>
      </p:graphicFrame>
      <p:graphicFrame>
        <p:nvGraphicFramePr>
          <p:cNvPr id="35" name="Table 34">
            <a:extLst>
              <a:ext uri="{FF2B5EF4-FFF2-40B4-BE49-F238E27FC236}">
                <a16:creationId xmlns:a16="http://schemas.microsoft.com/office/drawing/2014/main" xmlns="" id="{779DE155-E773-4643-8B25-083646894266}"/>
              </a:ext>
            </a:extLst>
          </p:cNvPr>
          <p:cNvGraphicFramePr>
            <a:graphicFrameLocks noGrp="1"/>
          </p:cNvGraphicFramePr>
          <p:nvPr>
            <p:extLst>
              <p:ext uri="{D42A27DB-BD31-4B8C-83A1-F6EECF244321}">
                <p14:modId xmlns:p14="http://schemas.microsoft.com/office/powerpoint/2010/main" val="3011455423"/>
              </p:ext>
            </p:extLst>
          </p:nvPr>
        </p:nvGraphicFramePr>
        <p:xfrm>
          <a:off x="457547" y="1934460"/>
          <a:ext cx="2512560" cy="278130"/>
        </p:xfrm>
        <a:graphic>
          <a:graphicData uri="http://schemas.openxmlformats.org/drawingml/2006/table">
            <a:tbl>
              <a:tblPr firstRow="1" bandRow="1">
                <a:tableStyleId>{5C22544A-7EE6-4342-B048-85BDC9FD1C3A}</a:tableStyleId>
              </a:tblPr>
              <a:tblGrid>
                <a:gridCol w="1256280">
                  <a:extLst>
                    <a:ext uri="{9D8B030D-6E8A-4147-A177-3AD203B41FA5}">
                      <a16:colId xmlns:a16="http://schemas.microsoft.com/office/drawing/2014/main" xmlns="" val="20000"/>
                    </a:ext>
                  </a:extLst>
                </a:gridCol>
                <a:gridCol w="1256280">
                  <a:extLst>
                    <a:ext uri="{9D8B030D-6E8A-4147-A177-3AD203B41FA5}">
                      <a16:colId xmlns:a16="http://schemas.microsoft.com/office/drawing/2014/main" xmlns="" val="20001"/>
                    </a:ext>
                  </a:extLst>
                </a:gridCol>
              </a:tblGrid>
              <a:tr h="278130">
                <a:tc>
                  <a:txBody>
                    <a:bodyPr/>
                    <a:lstStyle/>
                    <a:p>
                      <a:pPr algn="ctr"/>
                      <a:r>
                        <a:rPr lang="en-US" sz="1200" dirty="0">
                          <a:solidFill>
                            <a:schemeClr val="tx1"/>
                          </a:solidFill>
                        </a:rPr>
                        <a:t>1.2%</a:t>
                      </a: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n-US" sz="1200" dirty="0">
                          <a:solidFill>
                            <a:schemeClr val="tx1"/>
                          </a:solidFill>
                        </a:rPr>
                        <a:t>1.7%</a:t>
                      </a: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0"/>
                  </a:ext>
                </a:extLst>
              </a:tr>
            </a:tbl>
          </a:graphicData>
        </a:graphic>
      </p:graphicFrame>
      <p:graphicFrame>
        <p:nvGraphicFramePr>
          <p:cNvPr id="36" name="Table 35">
            <a:extLst>
              <a:ext uri="{FF2B5EF4-FFF2-40B4-BE49-F238E27FC236}">
                <a16:creationId xmlns:a16="http://schemas.microsoft.com/office/drawing/2014/main" xmlns="" id="{0B4AF8D1-584C-4250-924E-F8000E3A389D}"/>
              </a:ext>
            </a:extLst>
          </p:cNvPr>
          <p:cNvGraphicFramePr>
            <a:graphicFrameLocks noGrp="1"/>
          </p:cNvGraphicFramePr>
          <p:nvPr>
            <p:extLst>
              <p:ext uri="{D42A27DB-BD31-4B8C-83A1-F6EECF244321}">
                <p14:modId xmlns:p14="http://schemas.microsoft.com/office/powerpoint/2010/main" val="2177558205"/>
              </p:ext>
            </p:extLst>
          </p:nvPr>
        </p:nvGraphicFramePr>
        <p:xfrm>
          <a:off x="475559" y="2945151"/>
          <a:ext cx="2494548" cy="278130"/>
        </p:xfrm>
        <a:graphic>
          <a:graphicData uri="http://schemas.openxmlformats.org/drawingml/2006/table">
            <a:tbl>
              <a:tblPr firstRow="1" bandRow="1">
                <a:tableStyleId>{5C22544A-7EE6-4342-B048-85BDC9FD1C3A}</a:tableStyleId>
              </a:tblPr>
              <a:tblGrid>
                <a:gridCol w="1247274">
                  <a:extLst>
                    <a:ext uri="{9D8B030D-6E8A-4147-A177-3AD203B41FA5}">
                      <a16:colId xmlns:a16="http://schemas.microsoft.com/office/drawing/2014/main" xmlns="" val="20000"/>
                    </a:ext>
                  </a:extLst>
                </a:gridCol>
                <a:gridCol w="1247274">
                  <a:extLst>
                    <a:ext uri="{9D8B030D-6E8A-4147-A177-3AD203B41FA5}">
                      <a16:colId xmlns:a16="http://schemas.microsoft.com/office/drawing/2014/main" xmlns="" val="20001"/>
                    </a:ext>
                  </a:extLst>
                </a:gridCol>
              </a:tblGrid>
              <a:tr h="278130">
                <a:tc>
                  <a:txBody>
                    <a:bodyPr/>
                    <a:lstStyle/>
                    <a:p>
                      <a:pPr marL="0" algn="ctr" defTabSz="913642" rtl="0" eaLnBrk="1" fontAlgn="b" latinLnBrk="0" hangingPunct="1"/>
                      <a:r>
                        <a:rPr lang="en-US" sz="1200" b="1" kern="1200" dirty="0">
                          <a:solidFill>
                            <a:schemeClr val="tx1"/>
                          </a:solidFill>
                          <a:latin typeface="+mn-lt"/>
                          <a:ea typeface="+mn-ea"/>
                          <a:cs typeface="+mn-cs"/>
                        </a:rPr>
                        <a:t>   $0.08 MM</a:t>
                      </a:r>
                    </a:p>
                  </a:txBody>
                  <a:tcPr marL="2858" marR="2858" marT="2858"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marL="0" algn="ctr" defTabSz="913642" rtl="0" eaLnBrk="1" fontAlgn="b" latinLnBrk="0" hangingPunct="1"/>
                      <a:r>
                        <a:rPr lang="en-US" sz="1200" b="1" kern="1200" dirty="0">
                          <a:solidFill>
                            <a:schemeClr val="tx1"/>
                          </a:solidFill>
                          <a:latin typeface="+mn-lt"/>
                          <a:ea typeface="+mn-ea"/>
                          <a:cs typeface="+mn-cs"/>
                        </a:rPr>
                        <a:t> $0.078 MM</a:t>
                      </a:r>
                    </a:p>
                  </a:txBody>
                  <a:tcPr marL="2858" marR="2858" marT="2858"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0"/>
                  </a:ext>
                </a:extLst>
              </a:tr>
            </a:tbl>
          </a:graphicData>
        </a:graphic>
      </p:graphicFrame>
      <p:graphicFrame>
        <p:nvGraphicFramePr>
          <p:cNvPr id="37" name="Table 36">
            <a:extLst>
              <a:ext uri="{FF2B5EF4-FFF2-40B4-BE49-F238E27FC236}">
                <a16:creationId xmlns:a16="http://schemas.microsoft.com/office/drawing/2014/main" xmlns="" id="{EE420C63-F7C0-4E41-8859-7CD8FF59C37E}"/>
              </a:ext>
            </a:extLst>
          </p:cNvPr>
          <p:cNvGraphicFramePr>
            <a:graphicFrameLocks noGrp="1"/>
          </p:cNvGraphicFramePr>
          <p:nvPr>
            <p:extLst>
              <p:ext uri="{D42A27DB-BD31-4B8C-83A1-F6EECF244321}">
                <p14:modId xmlns:p14="http://schemas.microsoft.com/office/powerpoint/2010/main" val="1072758847"/>
              </p:ext>
            </p:extLst>
          </p:nvPr>
        </p:nvGraphicFramePr>
        <p:xfrm>
          <a:off x="490789" y="5095343"/>
          <a:ext cx="2509802" cy="278130"/>
        </p:xfrm>
        <a:graphic>
          <a:graphicData uri="http://schemas.openxmlformats.org/drawingml/2006/table">
            <a:tbl>
              <a:tblPr firstRow="1" bandRow="1">
                <a:tableStyleId>{5C22544A-7EE6-4342-B048-85BDC9FD1C3A}</a:tableStyleId>
              </a:tblPr>
              <a:tblGrid>
                <a:gridCol w="1254901">
                  <a:extLst>
                    <a:ext uri="{9D8B030D-6E8A-4147-A177-3AD203B41FA5}">
                      <a16:colId xmlns:a16="http://schemas.microsoft.com/office/drawing/2014/main" xmlns="" val="20000"/>
                    </a:ext>
                  </a:extLst>
                </a:gridCol>
                <a:gridCol w="1254901">
                  <a:extLst>
                    <a:ext uri="{9D8B030D-6E8A-4147-A177-3AD203B41FA5}">
                      <a16:colId xmlns:a16="http://schemas.microsoft.com/office/drawing/2014/main" xmlns="" val="20001"/>
                    </a:ext>
                  </a:extLst>
                </a:gridCol>
              </a:tblGrid>
              <a:tr h="278130">
                <a:tc>
                  <a:txBody>
                    <a:bodyPr/>
                    <a:lstStyle/>
                    <a:p>
                      <a:pPr algn="ctr"/>
                      <a:r>
                        <a:rPr lang="en-US" sz="1200" dirty="0">
                          <a:solidFill>
                            <a:schemeClr val="tx1"/>
                          </a:solidFill>
                        </a:rPr>
                        <a:t>8,252</a:t>
                      </a: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n-US" sz="1200" dirty="0">
                          <a:solidFill>
                            <a:schemeClr val="tx1"/>
                          </a:solidFill>
                        </a:rPr>
                        <a:t>5,900</a:t>
                      </a: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0"/>
                  </a:ext>
                </a:extLst>
              </a:tr>
            </a:tbl>
          </a:graphicData>
        </a:graphic>
      </p:graphicFrame>
      <p:sp>
        <p:nvSpPr>
          <p:cNvPr id="38" name="Rectangle 37">
            <a:extLst>
              <a:ext uri="{FF2B5EF4-FFF2-40B4-BE49-F238E27FC236}">
                <a16:creationId xmlns:a16="http://schemas.microsoft.com/office/drawing/2014/main" xmlns="" id="{0CC3699E-FD54-4532-8770-F9CA0FED0737}"/>
              </a:ext>
            </a:extLst>
          </p:cNvPr>
          <p:cNvSpPr/>
          <p:nvPr/>
        </p:nvSpPr>
        <p:spPr>
          <a:xfrm>
            <a:off x="576153" y="3710166"/>
            <a:ext cx="2491388" cy="307777"/>
          </a:xfrm>
          <a:prstGeom prst="rect">
            <a:avLst/>
          </a:prstGeom>
        </p:spPr>
        <p:txBody>
          <a:bodyPr wrap="none">
            <a:spAutoFit/>
          </a:bodyPr>
          <a:lstStyle/>
          <a:p>
            <a:r>
              <a:rPr lang="en-US" sz="1400" b="1" dirty="0"/>
              <a:t>Support (MM Impressions) </a:t>
            </a:r>
          </a:p>
        </p:txBody>
      </p:sp>
      <p:sp>
        <p:nvSpPr>
          <p:cNvPr id="39" name="Rectangle 38">
            <a:extLst>
              <a:ext uri="{FF2B5EF4-FFF2-40B4-BE49-F238E27FC236}">
                <a16:creationId xmlns:a16="http://schemas.microsoft.com/office/drawing/2014/main" xmlns="" id="{19CFDE63-3CF4-4873-8E6B-9DE7C7E8DDEC}"/>
              </a:ext>
            </a:extLst>
          </p:cNvPr>
          <p:cNvSpPr/>
          <p:nvPr/>
        </p:nvSpPr>
        <p:spPr>
          <a:xfrm>
            <a:off x="1227217" y="1615584"/>
            <a:ext cx="1133580" cy="307777"/>
          </a:xfrm>
          <a:prstGeom prst="rect">
            <a:avLst/>
          </a:prstGeom>
        </p:spPr>
        <p:txBody>
          <a:bodyPr wrap="none">
            <a:spAutoFit/>
          </a:bodyPr>
          <a:lstStyle/>
          <a:p>
            <a:r>
              <a:rPr lang="en-US" sz="1400" b="1" dirty="0"/>
              <a:t>Contribution</a:t>
            </a:r>
          </a:p>
        </p:txBody>
      </p:sp>
      <p:sp>
        <p:nvSpPr>
          <p:cNvPr id="40" name="Rectangle 39">
            <a:extLst>
              <a:ext uri="{FF2B5EF4-FFF2-40B4-BE49-F238E27FC236}">
                <a16:creationId xmlns:a16="http://schemas.microsoft.com/office/drawing/2014/main" xmlns="" id="{78ABA815-0E73-43A6-B1B4-1CA45280784A}"/>
              </a:ext>
            </a:extLst>
          </p:cNvPr>
          <p:cNvSpPr/>
          <p:nvPr/>
        </p:nvSpPr>
        <p:spPr>
          <a:xfrm>
            <a:off x="1348212" y="2619737"/>
            <a:ext cx="891591" cy="307777"/>
          </a:xfrm>
          <a:prstGeom prst="rect">
            <a:avLst/>
          </a:prstGeom>
        </p:spPr>
        <p:txBody>
          <a:bodyPr wrap="none">
            <a:spAutoFit/>
          </a:bodyPr>
          <a:lstStyle/>
          <a:p>
            <a:r>
              <a:rPr lang="en-US" sz="1400" b="1" dirty="0"/>
              <a:t>Spend ($)</a:t>
            </a:r>
          </a:p>
        </p:txBody>
      </p:sp>
      <p:sp>
        <p:nvSpPr>
          <p:cNvPr id="41" name="Rectangle 40">
            <a:extLst>
              <a:ext uri="{FF2B5EF4-FFF2-40B4-BE49-F238E27FC236}">
                <a16:creationId xmlns:a16="http://schemas.microsoft.com/office/drawing/2014/main" xmlns="" id="{C422783C-815D-4F5B-AA1C-729340B1C31B}"/>
              </a:ext>
            </a:extLst>
          </p:cNvPr>
          <p:cNvSpPr/>
          <p:nvPr/>
        </p:nvSpPr>
        <p:spPr>
          <a:xfrm>
            <a:off x="606823" y="4770743"/>
            <a:ext cx="2374368" cy="307777"/>
          </a:xfrm>
          <a:prstGeom prst="rect">
            <a:avLst/>
          </a:prstGeom>
        </p:spPr>
        <p:txBody>
          <a:bodyPr wrap="none">
            <a:spAutoFit/>
          </a:bodyPr>
          <a:lstStyle/>
          <a:p>
            <a:r>
              <a:rPr lang="en-US" sz="1400" b="1" dirty="0"/>
              <a:t>Cost Per MM Impressions</a:t>
            </a:r>
          </a:p>
        </p:txBody>
      </p:sp>
      <p:sp>
        <p:nvSpPr>
          <p:cNvPr id="42" name="TextBox 41">
            <a:extLst>
              <a:ext uri="{FF2B5EF4-FFF2-40B4-BE49-F238E27FC236}">
                <a16:creationId xmlns:a16="http://schemas.microsoft.com/office/drawing/2014/main" xmlns="" id="{5B2DF8A1-4854-4017-B821-366FFA8F0318}"/>
              </a:ext>
            </a:extLst>
          </p:cNvPr>
          <p:cNvSpPr txBox="1"/>
          <p:nvPr/>
        </p:nvSpPr>
        <p:spPr>
          <a:xfrm>
            <a:off x="6402202" y="1654022"/>
            <a:ext cx="1765126" cy="307777"/>
          </a:xfrm>
          <a:prstGeom prst="rect">
            <a:avLst/>
          </a:prstGeom>
          <a:noFill/>
        </p:spPr>
        <p:txBody>
          <a:bodyPr wrap="square" rtlCol="0">
            <a:spAutoFit/>
          </a:bodyPr>
          <a:lstStyle/>
          <a:p>
            <a:pPr algn="ctr"/>
            <a:r>
              <a:rPr lang="en-US" sz="1400" b="1" u="sng" dirty="0">
                <a:solidFill>
                  <a:srgbClr val="C00000"/>
                </a:solidFill>
              </a:rPr>
              <a:t>EFFECTIVENESS</a:t>
            </a:r>
            <a:endParaRPr lang="en-GB" sz="1400" b="1" u="sng" dirty="0">
              <a:solidFill>
                <a:srgbClr val="C00000"/>
              </a:solidFill>
            </a:endParaRPr>
          </a:p>
        </p:txBody>
      </p:sp>
      <p:sp>
        <p:nvSpPr>
          <p:cNvPr id="43" name="TextBox 42">
            <a:extLst>
              <a:ext uri="{FF2B5EF4-FFF2-40B4-BE49-F238E27FC236}">
                <a16:creationId xmlns:a16="http://schemas.microsoft.com/office/drawing/2014/main" xmlns="" id="{2A2D817E-A819-4B8B-91AC-BDCC612564D0}"/>
              </a:ext>
            </a:extLst>
          </p:cNvPr>
          <p:cNvSpPr txBox="1"/>
          <p:nvPr/>
        </p:nvSpPr>
        <p:spPr>
          <a:xfrm>
            <a:off x="6539093" y="4017572"/>
            <a:ext cx="1491343" cy="261610"/>
          </a:xfrm>
          <a:prstGeom prst="rect">
            <a:avLst/>
          </a:prstGeom>
          <a:noFill/>
        </p:spPr>
        <p:txBody>
          <a:bodyPr wrap="square" rtlCol="0">
            <a:spAutoFit/>
          </a:bodyPr>
          <a:lstStyle/>
          <a:p>
            <a:pPr algn="ctr"/>
            <a:r>
              <a:rPr lang="en-US" sz="1100" b="1" dirty="0"/>
              <a:t>Tonn Vol/MM Imp</a:t>
            </a:r>
            <a:endParaRPr lang="en-GB" sz="1100" b="1" dirty="0"/>
          </a:p>
        </p:txBody>
      </p:sp>
      <p:sp>
        <p:nvSpPr>
          <p:cNvPr id="44" name="TextBox 43">
            <a:extLst>
              <a:ext uri="{FF2B5EF4-FFF2-40B4-BE49-F238E27FC236}">
                <a16:creationId xmlns:a16="http://schemas.microsoft.com/office/drawing/2014/main" xmlns="" id="{EE6A76A3-48B0-4D0D-A9A3-CBDD3F325860}"/>
              </a:ext>
            </a:extLst>
          </p:cNvPr>
          <p:cNvSpPr txBox="1"/>
          <p:nvPr/>
        </p:nvSpPr>
        <p:spPr>
          <a:xfrm>
            <a:off x="3635828" y="1654533"/>
            <a:ext cx="1491343" cy="307777"/>
          </a:xfrm>
          <a:prstGeom prst="rect">
            <a:avLst/>
          </a:prstGeom>
          <a:noFill/>
        </p:spPr>
        <p:txBody>
          <a:bodyPr wrap="square" rtlCol="0">
            <a:spAutoFit/>
          </a:bodyPr>
          <a:lstStyle/>
          <a:p>
            <a:pPr algn="ctr"/>
            <a:r>
              <a:rPr lang="en-US" sz="1400" b="1" u="sng" dirty="0">
                <a:solidFill>
                  <a:srgbClr val="FF0000"/>
                </a:solidFill>
              </a:rPr>
              <a:t>ROI</a:t>
            </a:r>
            <a:endParaRPr lang="en-GB" sz="1400" b="1" u="sng" dirty="0">
              <a:solidFill>
                <a:srgbClr val="FF0000"/>
              </a:solidFill>
            </a:endParaRPr>
          </a:p>
        </p:txBody>
      </p:sp>
      <p:sp>
        <p:nvSpPr>
          <p:cNvPr id="45" name="TextBox 44">
            <a:extLst>
              <a:ext uri="{FF2B5EF4-FFF2-40B4-BE49-F238E27FC236}">
                <a16:creationId xmlns:a16="http://schemas.microsoft.com/office/drawing/2014/main" xmlns="" id="{4A28B8B1-1837-4CAE-B0F4-0BD5715B1473}"/>
              </a:ext>
            </a:extLst>
          </p:cNvPr>
          <p:cNvSpPr txBox="1"/>
          <p:nvPr/>
        </p:nvSpPr>
        <p:spPr>
          <a:xfrm>
            <a:off x="6541386" y="2149310"/>
            <a:ext cx="1491343" cy="430887"/>
          </a:xfrm>
          <a:prstGeom prst="rect">
            <a:avLst/>
          </a:prstGeom>
          <a:noFill/>
        </p:spPr>
        <p:txBody>
          <a:bodyPr wrap="square" rtlCol="0">
            <a:spAutoFit/>
          </a:bodyPr>
          <a:lstStyle/>
          <a:p>
            <a:pPr algn="ctr"/>
            <a:r>
              <a:rPr lang="en-US" sz="1100" b="1" dirty="0"/>
              <a:t>Total Tonn Volume Due To  </a:t>
            </a:r>
            <a:endParaRPr lang="en-GB" sz="1100" b="1" dirty="0"/>
          </a:p>
        </p:txBody>
      </p:sp>
      <p:sp>
        <p:nvSpPr>
          <p:cNvPr id="46" name="Rectangle 45">
            <a:extLst>
              <a:ext uri="{FF2B5EF4-FFF2-40B4-BE49-F238E27FC236}">
                <a16:creationId xmlns:a16="http://schemas.microsoft.com/office/drawing/2014/main" xmlns="" id="{3BAF4370-654B-498C-B6BD-7F729FBD23E3}"/>
              </a:ext>
            </a:extLst>
          </p:cNvPr>
          <p:cNvSpPr/>
          <p:nvPr/>
        </p:nvSpPr>
        <p:spPr>
          <a:xfrm>
            <a:off x="5805714" y="1976313"/>
            <a:ext cx="3023020" cy="3950230"/>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a:extLst>
              <a:ext uri="{FF2B5EF4-FFF2-40B4-BE49-F238E27FC236}">
                <a16:creationId xmlns:a16="http://schemas.microsoft.com/office/drawing/2014/main" xmlns="" id="{12DC13E8-7E1E-4A40-B1F5-CF5203ECF7C4}"/>
              </a:ext>
            </a:extLst>
          </p:cNvPr>
          <p:cNvSpPr txBox="1"/>
          <p:nvPr/>
        </p:nvSpPr>
        <p:spPr>
          <a:xfrm>
            <a:off x="329367" y="5716558"/>
            <a:ext cx="8343900" cy="246221"/>
          </a:xfrm>
          <a:prstGeom prst="rect">
            <a:avLst/>
          </a:prstGeom>
          <a:noFill/>
        </p:spPr>
        <p:txBody>
          <a:bodyPr wrap="square" rtlCol="0">
            <a:spAutoFit/>
          </a:bodyPr>
          <a:lstStyle/>
          <a:p>
            <a:r>
              <a:rPr lang="en-US" sz="1000" dirty="0"/>
              <a:t>Note:  Profit Margin Marketing 2017, 2018 = $3.31/kg, $3.28$/kg</a:t>
            </a:r>
          </a:p>
        </p:txBody>
      </p:sp>
      <p:pic>
        <p:nvPicPr>
          <p:cNvPr id="25" name="Picture 24">
            <a:extLst>
              <a:ext uri="{FF2B5EF4-FFF2-40B4-BE49-F238E27FC236}">
                <a16:creationId xmlns:a16="http://schemas.microsoft.com/office/drawing/2014/main" xmlns="" id="{41AB59B9-7830-4020-9B63-EC1485DA9630}"/>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8387198" y="5912029"/>
            <a:ext cx="523003" cy="670561"/>
          </a:xfrm>
          <a:prstGeom prst="rect">
            <a:avLst/>
          </a:prstGeom>
          <a:noFill/>
          <a:ln>
            <a:noFill/>
          </a:ln>
        </p:spPr>
      </p:pic>
      <p:sp>
        <p:nvSpPr>
          <p:cNvPr id="24" name="TextBox 23">
            <a:extLst>
              <a:ext uri="{FF2B5EF4-FFF2-40B4-BE49-F238E27FC236}">
                <a16:creationId xmlns:a16="http://schemas.microsoft.com/office/drawing/2014/main" xmlns="" id="{02808FD2-FA3E-49B4-8AFB-B30D06E8726E}"/>
              </a:ext>
            </a:extLst>
          </p:cNvPr>
          <p:cNvSpPr txBox="1"/>
          <p:nvPr/>
        </p:nvSpPr>
        <p:spPr>
          <a:xfrm>
            <a:off x="441837" y="959353"/>
            <a:ext cx="524503" cy="230832"/>
          </a:xfrm>
          <a:prstGeom prst="rect">
            <a:avLst/>
          </a:prstGeom>
          <a:noFill/>
        </p:spPr>
        <p:txBody>
          <a:bodyPr wrap="none" rtlCol="0">
            <a:spAutoFit/>
          </a:bodyPr>
          <a:lstStyle/>
          <a:p>
            <a:r>
              <a:rPr lang="en-US" sz="900" b="1" dirty="0">
                <a:solidFill>
                  <a:srgbClr val="0070C0"/>
                </a:solidFill>
              </a:rPr>
              <a:t>Social</a:t>
            </a:r>
          </a:p>
        </p:txBody>
      </p:sp>
      <p:pic>
        <p:nvPicPr>
          <p:cNvPr id="26" name="Picture 18" descr="Related image">
            <a:extLst>
              <a:ext uri="{FF2B5EF4-FFF2-40B4-BE49-F238E27FC236}">
                <a16:creationId xmlns:a16="http://schemas.microsoft.com/office/drawing/2014/main" xmlns="" id="{62C6A879-3396-44F9-A041-8AD3E62CDD9D}"/>
              </a:ext>
            </a:extLst>
          </p:cNvPr>
          <p:cNvPicPr>
            <a:picLocks noChangeAspect="1" noChangeArrowheads="1"/>
          </p:cNvPicPr>
          <p:nvPr/>
        </p:nvPicPr>
        <p:blipFill>
          <a:blip r:embed="rId7"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27530" y="916449"/>
            <a:ext cx="322149" cy="322149"/>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
            <a:extLst>
              <a:ext uri="{FF2B5EF4-FFF2-40B4-BE49-F238E27FC236}">
                <a16:creationId xmlns:a16="http://schemas.microsoft.com/office/drawing/2014/main" xmlns="" id="{ED1783DC-61FD-43FD-83B9-774A4F7C1ECB}"/>
              </a:ext>
            </a:extLst>
          </p:cNvPr>
          <p:cNvSpPr txBox="1"/>
          <p:nvPr/>
        </p:nvSpPr>
        <p:spPr>
          <a:xfrm>
            <a:off x="766001" y="1384377"/>
            <a:ext cx="582211"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u="sng" dirty="0">
                <a:latin typeface="Arial" panose="020B0604020202020204" pitchFamily="34" charset="0"/>
                <a:cs typeface="Arial" panose="020B0604020202020204" pitchFamily="34" charset="0"/>
              </a:rPr>
              <a:t>2017</a:t>
            </a:r>
          </a:p>
        </p:txBody>
      </p:sp>
      <p:sp>
        <p:nvSpPr>
          <p:cNvPr id="30" name="TextBox 23">
            <a:extLst>
              <a:ext uri="{FF2B5EF4-FFF2-40B4-BE49-F238E27FC236}">
                <a16:creationId xmlns:a16="http://schemas.microsoft.com/office/drawing/2014/main" xmlns="" id="{5677B1BA-AE77-4E80-81B5-2FFADC1940C8}"/>
              </a:ext>
            </a:extLst>
          </p:cNvPr>
          <p:cNvSpPr txBox="1"/>
          <p:nvPr/>
        </p:nvSpPr>
        <p:spPr>
          <a:xfrm>
            <a:off x="2092642" y="1371919"/>
            <a:ext cx="582211"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u="sng" dirty="0">
                <a:latin typeface="Arial" panose="020B0604020202020204" pitchFamily="34" charset="0"/>
                <a:cs typeface="Arial" panose="020B0604020202020204" pitchFamily="34" charset="0"/>
              </a:rPr>
              <a:t>2018</a:t>
            </a:r>
          </a:p>
        </p:txBody>
      </p:sp>
    </p:spTree>
    <p:extLst>
      <p:ext uri="{BB962C8B-B14F-4D97-AF65-F5344CB8AC3E}">
        <p14:creationId xmlns:p14="http://schemas.microsoft.com/office/powerpoint/2010/main" val="40027030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367" y="246875"/>
            <a:ext cx="7301133" cy="455640"/>
          </a:xfrm>
        </p:spPr>
        <p:txBody>
          <a:bodyPr anchor="ctr"/>
          <a:lstStyle/>
          <a:p>
            <a:pPr>
              <a:lnSpc>
                <a:spcPct val="100000"/>
              </a:lnSpc>
            </a:pPr>
            <a:r>
              <a:rPr lang="en-US" dirty="0"/>
              <a:t>Grrr to Grrreat execution executed across Feb to June 2018 posts a ROI of  $0.29 without NHL fees and $0.24 with NHL fees </a:t>
            </a:r>
            <a:endParaRPr lang="en-CA" dirty="0"/>
          </a:p>
        </p:txBody>
      </p:sp>
      <p:sp>
        <p:nvSpPr>
          <p:cNvPr id="27" name="TextBox 26">
            <a:extLst>
              <a:ext uri="{FF2B5EF4-FFF2-40B4-BE49-F238E27FC236}">
                <a16:creationId xmlns:a16="http://schemas.microsoft.com/office/drawing/2014/main" xmlns="" id="{46C4D2AF-CC22-40A2-BE89-D71C9627C5B4}"/>
              </a:ext>
            </a:extLst>
          </p:cNvPr>
          <p:cNvSpPr txBox="1"/>
          <p:nvPr/>
        </p:nvSpPr>
        <p:spPr>
          <a:xfrm>
            <a:off x="307027" y="5624515"/>
            <a:ext cx="1482435" cy="246221"/>
          </a:xfrm>
          <a:prstGeom prst="rect">
            <a:avLst/>
          </a:prstGeom>
          <a:noFill/>
        </p:spPr>
        <p:txBody>
          <a:bodyPr wrap="square" rtlCol="0">
            <a:spAutoFit/>
          </a:bodyPr>
          <a:lstStyle/>
          <a:p>
            <a:r>
              <a:rPr lang="en-US" sz="1000" dirty="0"/>
              <a:t>Source: Media Agency</a:t>
            </a:r>
            <a:endParaRPr lang="en-GB" sz="1000" dirty="0"/>
          </a:p>
        </p:txBody>
      </p:sp>
      <p:pic>
        <p:nvPicPr>
          <p:cNvPr id="31" name="Picture 30">
            <a:extLst>
              <a:ext uri="{FF2B5EF4-FFF2-40B4-BE49-F238E27FC236}">
                <a16:creationId xmlns:a16="http://schemas.microsoft.com/office/drawing/2014/main" xmlns="" id="{741B8DF5-3B14-42E8-91F9-053F1B95EBCC}"/>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387198" y="5912029"/>
            <a:ext cx="523003" cy="670561"/>
          </a:xfrm>
          <a:prstGeom prst="rect">
            <a:avLst/>
          </a:prstGeom>
          <a:noFill/>
          <a:ln>
            <a:noFill/>
          </a:ln>
        </p:spPr>
      </p:pic>
      <p:sp>
        <p:nvSpPr>
          <p:cNvPr id="16" name="TextBox 15">
            <a:extLst>
              <a:ext uri="{FF2B5EF4-FFF2-40B4-BE49-F238E27FC236}">
                <a16:creationId xmlns:a16="http://schemas.microsoft.com/office/drawing/2014/main" xmlns="" id="{ADE66018-D478-4112-9967-4C801771A3DB}"/>
              </a:ext>
            </a:extLst>
          </p:cNvPr>
          <p:cNvSpPr txBox="1"/>
          <p:nvPr/>
        </p:nvSpPr>
        <p:spPr>
          <a:xfrm>
            <a:off x="436226" y="921999"/>
            <a:ext cx="979755" cy="198809"/>
          </a:xfrm>
          <a:prstGeom prst="rect">
            <a:avLst/>
          </a:prstGeom>
          <a:noFill/>
        </p:spPr>
        <p:txBody>
          <a:bodyPr wrap="none" rtlCol="0">
            <a:spAutoFit/>
          </a:bodyPr>
          <a:lstStyle/>
          <a:p>
            <a:r>
              <a:rPr lang="en-US" sz="900" b="1" dirty="0">
                <a:solidFill>
                  <a:srgbClr val="F98F01"/>
                </a:solidFill>
              </a:rPr>
              <a:t>Digital Display</a:t>
            </a:r>
          </a:p>
        </p:txBody>
      </p:sp>
      <p:sp>
        <p:nvSpPr>
          <p:cNvPr id="17" name="Isosceles Triangle 16">
            <a:extLst>
              <a:ext uri="{FF2B5EF4-FFF2-40B4-BE49-F238E27FC236}">
                <a16:creationId xmlns:a16="http://schemas.microsoft.com/office/drawing/2014/main" xmlns="" id="{B7BD0064-714D-4C59-AA90-C7BAD3F68A95}"/>
              </a:ext>
            </a:extLst>
          </p:cNvPr>
          <p:cNvSpPr/>
          <p:nvPr/>
        </p:nvSpPr>
        <p:spPr>
          <a:xfrm>
            <a:off x="260201" y="1088570"/>
            <a:ext cx="45719" cy="70263"/>
          </a:xfrm>
          <a:prstGeom prst="triangle">
            <a:avLst/>
          </a:prstGeom>
          <a:solidFill>
            <a:srgbClr val="F98F01"/>
          </a:solidFill>
          <a:ln>
            <a:solidFill>
              <a:srgbClr val="F98F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ounded Rectangle 15">
            <a:extLst>
              <a:ext uri="{FF2B5EF4-FFF2-40B4-BE49-F238E27FC236}">
                <a16:creationId xmlns:a16="http://schemas.microsoft.com/office/drawing/2014/main" xmlns="" id="{65C96581-226A-4B33-8CFA-329748A1A922}"/>
              </a:ext>
            </a:extLst>
          </p:cNvPr>
          <p:cNvSpPr/>
          <p:nvPr/>
        </p:nvSpPr>
        <p:spPr>
          <a:xfrm>
            <a:off x="145674" y="953284"/>
            <a:ext cx="299144" cy="159275"/>
          </a:xfrm>
          <a:prstGeom prst="roundRect">
            <a:avLst/>
          </a:prstGeom>
          <a:solidFill>
            <a:srgbClr val="F98F01"/>
          </a:solidFill>
          <a:ln>
            <a:solidFill>
              <a:srgbClr val="F98F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xmlns="" id="{DE080804-AA2E-4EDA-AAAF-B9D42F3C14DF}"/>
              </a:ext>
            </a:extLst>
          </p:cNvPr>
          <p:cNvSpPr txBox="1"/>
          <p:nvPr/>
        </p:nvSpPr>
        <p:spPr>
          <a:xfrm>
            <a:off x="463420" y="1220024"/>
            <a:ext cx="883575" cy="230832"/>
          </a:xfrm>
          <a:prstGeom prst="rect">
            <a:avLst/>
          </a:prstGeom>
          <a:noFill/>
        </p:spPr>
        <p:txBody>
          <a:bodyPr wrap="none" rtlCol="0">
            <a:spAutoFit/>
          </a:bodyPr>
          <a:lstStyle/>
          <a:p>
            <a:r>
              <a:rPr lang="en-US" sz="900" b="1" dirty="0"/>
              <a:t>Digital Video</a:t>
            </a:r>
          </a:p>
        </p:txBody>
      </p:sp>
      <p:pic>
        <p:nvPicPr>
          <p:cNvPr id="21" name="Picture 20" descr="Related image">
            <a:extLst>
              <a:ext uri="{FF2B5EF4-FFF2-40B4-BE49-F238E27FC236}">
                <a16:creationId xmlns:a16="http://schemas.microsoft.com/office/drawing/2014/main" xmlns="" id="{5DD6FED8-CA0D-4A30-A2D2-05746D986E8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4453" y="1168634"/>
            <a:ext cx="319659" cy="319659"/>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xmlns="" id="{C5698967-8443-43CD-A7E0-13E6702A0759}"/>
              </a:ext>
            </a:extLst>
          </p:cNvPr>
          <p:cNvSpPr txBox="1"/>
          <p:nvPr/>
        </p:nvSpPr>
        <p:spPr>
          <a:xfrm>
            <a:off x="509435" y="1590402"/>
            <a:ext cx="332142" cy="230832"/>
          </a:xfrm>
          <a:prstGeom prst="rect">
            <a:avLst/>
          </a:prstGeom>
          <a:noFill/>
        </p:spPr>
        <p:txBody>
          <a:bodyPr wrap="none" rtlCol="0">
            <a:spAutoFit/>
          </a:bodyPr>
          <a:lstStyle/>
          <a:p>
            <a:r>
              <a:rPr lang="en-US" sz="900" b="1" dirty="0">
                <a:solidFill>
                  <a:srgbClr val="FF0000"/>
                </a:solidFill>
              </a:rPr>
              <a:t>TV</a:t>
            </a:r>
          </a:p>
        </p:txBody>
      </p:sp>
      <p:pic>
        <p:nvPicPr>
          <p:cNvPr id="24" name="Picture 23">
            <a:extLst>
              <a:ext uri="{FF2B5EF4-FFF2-40B4-BE49-F238E27FC236}">
                <a16:creationId xmlns:a16="http://schemas.microsoft.com/office/drawing/2014/main" xmlns="" id="{DCEA8E7B-5A3B-40E8-BA72-D41429ECD3F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9392" y="1487255"/>
            <a:ext cx="350043" cy="350043"/>
          </a:xfrm>
          <a:prstGeom prst="rect">
            <a:avLst/>
          </a:prstGeom>
        </p:spPr>
      </p:pic>
      <p:graphicFrame>
        <p:nvGraphicFramePr>
          <p:cNvPr id="5" name="Chart 4"/>
          <p:cNvGraphicFramePr/>
          <p:nvPr>
            <p:extLst>
              <p:ext uri="{D42A27DB-BD31-4B8C-83A1-F6EECF244321}">
                <p14:modId xmlns:p14="http://schemas.microsoft.com/office/powerpoint/2010/main" val="3789471635"/>
              </p:ext>
            </p:extLst>
          </p:nvPr>
        </p:nvGraphicFramePr>
        <p:xfrm>
          <a:off x="1346995" y="1328463"/>
          <a:ext cx="6096000" cy="387775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6" name="Table 5"/>
          <p:cNvGraphicFramePr>
            <a:graphicFrameLocks noGrp="1"/>
          </p:cNvGraphicFramePr>
          <p:nvPr/>
        </p:nvGraphicFramePr>
        <p:xfrm>
          <a:off x="1810873" y="5223438"/>
          <a:ext cx="5163670" cy="597454"/>
        </p:xfrm>
        <a:graphic>
          <a:graphicData uri="http://schemas.openxmlformats.org/drawingml/2006/table">
            <a:tbl>
              <a:tblPr firstRow="1" bandRow="1">
                <a:tableStyleId>{5C22544A-7EE6-4342-B048-85BDC9FD1C3A}</a:tableStyleId>
              </a:tblPr>
              <a:tblGrid>
                <a:gridCol w="2581835">
                  <a:extLst>
                    <a:ext uri="{9D8B030D-6E8A-4147-A177-3AD203B41FA5}">
                      <a16:colId xmlns:a16="http://schemas.microsoft.com/office/drawing/2014/main" xmlns="" val="20000"/>
                    </a:ext>
                  </a:extLst>
                </a:gridCol>
                <a:gridCol w="2581835">
                  <a:extLst>
                    <a:ext uri="{9D8B030D-6E8A-4147-A177-3AD203B41FA5}">
                      <a16:colId xmlns:a16="http://schemas.microsoft.com/office/drawing/2014/main" xmlns="" val="20001"/>
                    </a:ext>
                  </a:extLst>
                </a:gridCol>
              </a:tblGrid>
              <a:tr h="292654">
                <a:tc>
                  <a:txBody>
                    <a:bodyPr/>
                    <a:lstStyle/>
                    <a:p>
                      <a:pPr algn="ctr"/>
                      <a:r>
                        <a:rPr lang="en-US" sz="1400" dirty="0"/>
                        <a:t>Spend incl NHL</a:t>
                      </a:r>
                      <a:endParaRPr lang="en-GB" sz="1400" dirty="0"/>
                    </a:p>
                  </a:txBody>
                  <a:tcPr/>
                </a:tc>
                <a:tc>
                  <a:txBody>
                    <a:bodyPr/>
                    <a:lstStyle/>
                    <a:p>
                      <a:pPr algn="ctr"/>
                      <a:r>
                        <a:rPr lang="en-US" sz="1400" dirty="0"/>
                        <a:t>Spend</a:t>
                      </a:r>
                      <a:r>
                        <a:rPr lang="en-US" sz="1400" baseline="0" dirty="0"/>
                        <a:t> Excl NHL</a:t>
                      </a:r>
                      <a:endParaRPr lang="en-GB" sz="1400" dirty="0"/>
                    </a:p>
                  </a:txBody>
                  <a:tcPr/>
                </a:tc>
                <a:extLst>
                  <a:ext uri="{0D108BD9-81ED-4DB2-BD59-A6C34878D82A}">
                    <a16:rowId xmlns:a16="http://schemas.microsoft.com/office/drawing/2014/main" xmlns="" val="10000"/>
                  </a:ext>
                </a:extLst>
              </a:tr>
              <a:tr h="292654">
                <a:tc>
                  <a:txBody>
                    <a:bodyPr/>
                    <a:lstStyle/>
                    <a:p>
                      <a:pPr algn="ctr"/>
                      <a:r>
                        <a:rPr lang="en-US" sz="1200" dirty="0"/>
                        <a:t>$2.14Mn</a:t>
                      </a:r>
                      <a:endParaRPr lang="en-GB" sz="1200" dirty="0"/>
                    </a:p>
                  </a:txBody>
                  <a:tcPr anchor="ctr"/>
                </a:tc>
                <a:tc>
                  <a:txBody>
                    <a:bodyPr/>
                    <a:lstStyle/>
                    <a:p>
                      <a:pPr algn="ctr"/>
                      <a:r>
                        <a:rPr lang="en-US" sz="1200" dirty="0"/>
                        <a:t>$1.74Mn</a:t>
                      </a:r>
                      <a:endParaRPr lang="en-GB" sz="1200" dirty="0"/>
                    </a:p>
                  </a:txBody>
                  <a:tcPr anchor="ct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40196111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BA787B18-0754-492E-AE6F-0CDAB64E4050}"/>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387198" y="5912029"/>
            <a:ext cx="523003" cy="670561"/>
          </a:xfrm>
          <a:prstGeom prst="rect">
            <a:avLst/>
          </a:prstGeom>
          <a:noFill/>
          <a:ln>
            <a:noFill/>
          </a:ln>
        </p:spPr>
      </p:pic>
      <p:graphicFrame>
        <p:nvGraphicFramePr>
          <p:cNvPr id="6" name="Table 5"/>
          <p:cNvGraphicFramePr>
            <a:graphicFrameLocks noGrp="1"/>
          </p:cNvGraphicFramePr>
          <p:nvPr>
            <p:extLst>
              <p:ext uri="{D42A27DB-BD31-4B8C-83A1-F6EECF244321}">
                <p14:modId xmlns:p14="http://schemas.microsoft.com/office/powerpoint/2010/main" val="3398794825"/>
              </p:ext>
            </p:extLst>
          </p:nvPr>
        </p:nvGraphicFramePr>
        <p:xfrm>
          <a:off x="266582" y="1846529"/>
          <a:ext cx="4575688" cy="2808739"/>
        </p:xfrm>
        <a:graphic>
          <a:graphicData uri="http://schemas.openxmlformats.org/drawingml/2006/table">
            <a:tbl>
              <a:tblPr firstRow="1" bandRow="1">
                <a:tableStyleId>{21E4AEA4-8DFA-4A89-87EB-49C32662AFE0}</a:tableStyleId>
              </a:tblPr>
              <a:tblGrid>
                <a:gridCol w="958712">
                  <a:extLst>
                    <a:ext uri="{9D8B030D-6E8A-4147-A177-3AD203B41FA5}">
                      <a16:colId xmlns:a16="http://schemas.microsoft.com/office/drawing/2014/main" xmlns="" val="20000"/>
                    </a:ext>
                  </a:extLst>
                </a:gridCol>
                <a:gridCol w="904244">
                  <a:extLst>
                    <a:ext uri="{9D8B030D-6E8A-4147-A177-3AD203B41FA5}">
                      <a16:colId xmlns:a16="http://schemas.microsoft.com/office/drawing/2014/main" xmlns="" val="20001"/>
                    </a:ext>
                  </a:extLst>
                </a:gridCol>
                <a:gridCol w="904244">
                  <a:extLst>
                    <a:ext uri="{9D8B030D-6E8A-4147-A177-3AD203B41FA5}">
                      <a16:colId xmlns:a16="http://schemas.microsoft.com/office/drawing/2014/main" xmlns="" val="20002"/>
                    </a:ext>
                  </a:extLst>
                </a:gridCol>
                <a:gridCol w="904244">
                  <a:extLst>
                    <a:ext uri="{9D8B030D-6E8A-4147-A177-3AD203B41FA5}">
                      <a16:colId xmlns:a16="http://schemas.microsoft.com/office/drawing/2014/main" xmlns="" val="20005"/>
                    </a:ext>
                  </a:extLst>
                </a:gridCol>
                <a:gridCol w="904244">
                  <a:extLst>
                    <a:ext uri="{9D8B030D-6E8A-4147-A177-3AD203B41FA5}">
                      <a16:colId xmlns:a16="http://schemas.microsoft.com/office/drawing/2014/main" xmlns="" val="20006"/>
                    </a:ext>
                  </a:extLst>
                </a:gridCol>
              </a:tblGrid>
              <a:tr h="690910">
                <a:tc>
                  <a:txBody>
                    <a:bodyPr/>
                    <a:lstStyle/>
                    <a:p>
                      <a:pPr algn="ctr"/>
                      <a:r>
                        <a:rPr lang="en-US" sz="1100" dirty="0"/>
                        <a:t>Trade Tactic</a:t>
                      </a:r>
                      <a:endParaRPr lang="en-GB" sz="1100" dirty="0"/>
                    </a:p>
                  </a:txBody>
                  <a:tcPr anchor="ctr"/>
                </a:tc>
                <a:tc>
                  <a:txBody>
                    <a:bodyPr/>
                    <a:lstStyle/>
                    <a:p>
                      <a:pPr algn="ctr"/>
                      <a:r>
                        <a:rPr lang="en-US" sz="1100" dirty="0"/>
                        <a:t>2017 Support</a:t>
                      </a:r>
                      <a:endParaRPr lang="en-GB" sz="1100" dirty="0"/>
                    </a:p>
                  </a:txBody>
                  <a:tcPr anchor="ctr"/>
                </a:tc>
                <a:tc>
                  <a:txBody>
                    <a:bodyPr/>
                    <a:lstStyle/>
                    <a:p>
                      <a:pPr algn="ctr"/>
                      <a:r>
                        <a:rPr lang="en-US" sz="1100" dirty="0"/>
                        <a:t>2018</a:t>
                      </a:r>
                    </a:p>
                    <a:p>
                      <a:pPr algn="ctr"/>
                      <a:r>
                        <a:rPr lang="en-US" sz="1100" dirty="0"/>
                        <a:t>Support</a:t>
                      </a:r>
                    </a:p>
                  </a:txBody>
                  <a:tcPr anchor="ctr"/>
                </a:tc>
                <a:tc>
                  <a:txBody>
                    <a:bodyPr/>
                    <a:lstStyle/>
                    <a:p>
                      <a:pPr algn="ctr"/>
                      <a:r>
                        <a:rPr lang="en-US" sz="1100" dirty="0"/>
                        <a:t>2017 Incr. Vol. (%)</a:t>
                      </a:r>
                      <a:endParaRPr lang="en-GB" sz="1100" dirty="0"/>
                    </a:p>
                  </a:txBody>
                  <a:tcPr anchor="ctr"/>
                </a:tc>
                <a:tc>
                  <a:txBody>
                    <a:bodyPr/>
                    <a:lstStyle/>
                    <a:p>
                      <a:pPr algn="ctr"/>
                      <a:r>
                        <a:rPr lang="en-US" sz="1100" dirty="0"/>
                        <a:t>2018 Incr.</a:t>
                      </a:r>
                    </a:p>
                    <a:p>
                      <a:pPr algn="ctr"/>
                      <a:r>
                        <a:rPr lang="en-US" sz="1100" dirty="0"/>
                        <a:t>Vol. (%)</a:t>
                      </a:r>
                      <a:endParaRPr lang="en-GB" sz="1100" dirty="0"/>
                    </a:p>
                  </a:txBody>
                  <a:tcPr anchor="ctr"/>
                </a:tc>
                <a:extLst>
                  <a:ext uri="{0D108BD9-81ED-4DB2-BD59-A6C34878D82A}">
                    <a16:rowId xmlns:a16="http://schemas.microsoft.com/office/drawing/2014/main" xmlns="" val="10000"/>
                  </a:ext>
                </a:extLst>
              </a:tr>
              <a:tr h="648088">
                <a:tc>
                  <a:txBody>
                    <a:bodyPr/>
                    <a:lstStyle/>
                    <a:p>
                      <a:pPr algn="ctr"/>
                      <a:r>
                        <a:rPr lang="en-US" sz="1200" dirty="0"/>
                        <a:t>Any Ad CWW</a:t>
                      </a:r>
                      <a:endParaRPr lang="en-GB" sz="1200" dirty="0"/>
                    </a:p>
                  </a:txBody>
                  <a:tcPr anchor="ctr"/>
                </a:tc>
                <a:tc>
                  <a:txBody>
                    <a:bodyPr/>
                    <a:lstStyle/>
                    <a:p>
                      <a:pPr algn="ctr"/>
                      <a:r>
                        <a:rPr lang="en-US" sz="1200" dirty="0"/>
                        <a:t>18.8</a:t>
                      </a:r>
                      <a:endParaRPr lang="en-GB" sz="1200" dirty="0"/>
                    </a:p>
                  </a:txBody>
                  <a:tcPr anchor="ctr"/>
                </a:tc>
                <a:tc>
                  <a:txBody>
                    <a:bodyPr/>
                    <a:lstStyle/>
                    <a:p>
                      <a:pPr algn="ctr"/>
                      <a:r>
                        <a:rPr lang="en-US" sz="1200" dirty="0"/>
                        <a:t>26.9</a:t>
                      </a:r>
                      <a:endParaRPr lang="en-GB" sz="1200" dirty="0"/>
                    </a:p>
                  </a:txBody>
                  <a:tcPr anchor="ctr"/>
                </a:tc>
                <a:tc>
                  <a:txBody>
                    <a:bodyPr/>
                    <a:lstStyle/>
                    <a:p>
                      <a:pPr marL="0" algn="ctr" defTabSz="913642" rtl="0" eaLnBrk="1" fontAlgn="b" latinLnBrk="0" hangingPunct="1"/>
                      <a:r>
                        <a:rPr lang="en-GB" sz="1200" kern="1200" dirty="0">
                          <a:solidFill>
                            <a:schemeClr val="dk1"/>
                          </a:solidFill>
                          <a:latin typeface="+mn-lt"/>
                          <a:ea typeface="+mn-ea"/>
                          <a:cs typeface="+mn-cs"/>
                        </a:rPr>
                        <a:t>443,358 (11%) </a:t>
                      </a:r>
                    </a:p>
                  </a:txBody>
                  <a:tcPr marL="9525" marR="9525" marT="9525" marB="0" anchor="ctr"/>
                </a:tc>
                <a:tc>
                  <a:txBody>
                    <a:bodyPr/>
                    <a:lstStyle/>
                    <a:p>
                      <a:pPr marL="0" algn="ctr" defTabSz="913642" rtl="0" eaLnBrk="1" fontAlgn="b" latinLnBrk="0" hangingPunct="1"/>
                      <a:r>
                        <a:rPr lang="en-GB" sz="1200" kern="1200" dirty="0">
                          <a:solidFill>
                            <a:schemeClr val="dk1"/>
                          </a:solidFill>
                          <a:latin typeface="+mn-lt"/>
                          <a:ea typeface="+mn-ea"/>
                          <a:cs typeface="+mn-cs"/>
                        </a:rPr>
                        <a:t>532,991 (12.3%)</a:t>
                      </a:r>
                    </a:p>
                  </a:txBody>
                  <a:tcPr marL="9525" marR="9525" marT="9525" marB="0" anchor="ctr"/>
                </a:tc>
                <a:extLst>
                  <a:ext uri="{0D108BD9-81ED-4DB2-BD59-A6C34878D82A}">
                    <a16:rowId xmlns:a16="http://schemas.microsoft.com/office/drawing/2014/main" xmlns="" val="10001"/>
                  </a:ext>
                </a:extLst>
              </a:tr>
              <a:tr h="648088">
                <a:tc>
                  <a:txBody>
                    <a:bodyPr/>
                    <a:lstStyle/>
                    <a:p>
                      <a:pPr algn="ctr"/>
                      <a:r>
                        <a:rPr lang="en-US" sz="1200" dirty="0"/>
                        <a:t>Any.</a:t>
                      </a:r>
                      <a:r>
                        <a:rPr lang="en-US" sz="1200" baseline="0" dirty="0"/>
                        <a:t> Disp. CWW</a:t>
                      </a:r>
                      <a:endParaRPr lang="en-US" sz="1200" dirty="0"/>
                    </a:p>
                  </a:txBody>
                  <a:tcPr anchor="ctr"/>
                </a:tc>
                <a:tc>
                  <a:txBody>
                    <a:bodyPr/>
                    <a:lstStyle/>
                    <a:p>
                      <a:pPr algn="ctr"/>
                      <a:r>
                        <a:rPr lang="en-US" sz="1200" dirty="0"/>
                        <a:t>17.7</a:t>
                      </a:r>
                    </a:p>
                  </a:txBody>
                  <a:tcPr anchor="ctr"/>
                </a:tc>
                <a:tc>
                  <a:txBody>
                    <a:bodyPr/>
                    <a:lstStyle/>
                    <a:p>
                      <a:pPr algn="ctr"/>
                      <a:r>
                        <a:rPr lang="en-US" sz="1200" dirty="0"/>
                        <a:t>20.2</a:t>
                      </a:r>
                      <a:endParaRPr lang="en-GB" sz="1200" dirty="0"/>
                    </a:p>
                  </a:txBody>
                  <a:tcPr anchor="ctr"/>
                </a:tc>
                <a:tc>
                  <a:txBody>
                    <a:bodyPr/>
                    <a:lstStyle/>
                    <a:p>
                      <a:pPr marL="0" algn="ctr" defTabSz="913642" rtl="0" eaLnBrk="1" fontAlgn="b" latinLnBrk="0" hangingPunct="1"/>
                      <a:r>
                        <a:rPr lang="en-US" sz="1200" kern="1200" dirty="0">
                          <a:solidFill>
                            <a:schemeClr val="dk1"/>
                          </a:solidFill>
                          <a:latin typeface="+mn-lt"/>
                          <a:ea typeface="+mn-ea"/>
                          <a:cs typeface="+mn-cs"/>
                        </a:rPr>
                        <a:t>310,852 (8%)</a:t>
                      </a:r>
                      <a:endParaRPr lang="en-GB" sz="1200" kern="1200" dirty="0">
                        <a:solidFill>
                          <a:schemeClr val="dk1"/>
                        </a:solidFill>
                        <a:latin typeface="+mn-lt"/>
                        <a:ea typeface="+mn-ea"/>
                        <a:cs typeface="+mn-cs"/>
                      </a:endParaRPr>
                    </a:p>
                  </a:txBody>
                  <a:tcPr marL="9525" marR="9525" marT="9525" marB="0" anchor="ctr"/>
                </a:tc>
                <a:tc>
                  <a:txBody>
                    <a:bodyPr/>
                    <a:lstStyle/>
                    <a:p>
                      <a:pPr marL="0" algn="ctr" defTabSz="913642" rtl="0" eaLnBrk="1" fontAlgn="b" latinLnBrk="0" hangingPunct="1"/>
                      <a:r>
                        <a:rPr lang="en-US" sz="1200" kern="1200" dirty="0">
                          <a:solidFill>
                            <a:schemeClr val="dk1"/>
                          </a:solidFill>
                          <a:latin typeface="+mn-lt"/>
                          <a:ea typeface="+mn-ea"/>
                          <a:cs typeface="+mn-cs"/>
                        </a:rPr>
                        <a:t>365,960 (8.4%)</a:t>
                      </a:r>
                      <a:endParaRPr lang="en-GB" sz="1200" kern="1200" dirty="0">
                        <a:solidFill>
                          <a:schemeClr val="dk1"/>
                        </a:solidFill>
                        <a:latin typeface="+mn-lt"/>
                        <a:ea typeface="+mn-ea"/>
                        <a:cs typeface="+mn-cs"/>
                      </a:endParaRPr>
                    </a:p>
                  </a:txBody>
                  <a:tcPr marL="9525" marR="9525" marT="9525" marB="0" anchor="ctr"/>
                </a:tc>
                <a:extLst>
                  <a:ext uri="{0D108BD9-81ED-4DB2-BD59-A6C34878D82A}">
                    <a16:rowId xmlns:a16="http://schemas.microsoft.com/office/drawing/2014/main" xmlns="" val="10002"/>
                  </a:ext>
                </a:extLst>
              </a:tr>
              <a:tr h="821653">
                <a:tc>
                  <a:txBody>
                    <a:bodyPr/>
                    <a:lstStyle/>
                    <a:p>
                      <a:pPr algn="ctr"/>
                      <a:r>
                        <a:rPr lang="en-US" sz="1200" dirty="0"/>
                        <a:t>%</a:t>
                      </a:r>
                      <a:r>
                        <a:rPr lang="en-US" sz="1200" baseline="0" dirty="0"/>
                        <a:t> Sold on Promo</a:t>
                      </a:r>
                      <a:endParaRPr lang="en-GB" sz="1200" dirty="0"/>
                    </a:p>
                  </a:txBody>
                  <a:tcPr anchor="ctr"/>
                </a:tc>
                <a:tc>
                  <a:txBody>
                    <a:bodyPr/>
                    <a:lstStyle/>
                    <a:p>
                      <a:pPr algn="ctr"/>
                      <a:r>
                        <a:rPr lang="en-US" sz="1200" dirty="0"/>
                        <a:t>78%</a:t>
                      </a:r>
                      <a:endParaRPr lang="en-GB" sz="1200" dirty="0"/>
                    </a:p>
                  </a:txBody>
                  <a:tcPr anchor="ctr"/>
                </a:tc>
                <a:tc>
                  <a:txBody>
                    <a:bodyPr/>
                    <a:lstStyle/>
                    <a:p>
                      <a:pPr algn="ctr"/>
                      <a:r>
                        <a:rPr lang="en-US" sz="1200" dirty="0"/>
                        <a:t>80%</a:t>
                      </a:r>
                      <a:endParaRPr lang="en-GB" sz="1200" dirty="0"/>
                    </a:p>
                  </a:txBody>
                  <a:tcPr anchor="ctr"/>
                </a:tc>
                <a:tc>
                  <a:txBody>
                    <a:bodyPr/>
                    <a:lstStyle/>
                    <a:p>
                      <a:pPr marL="0" algn="ctr" defTabSz="913642" rtl="0" eaLnBrk="1" fontAlgn="b" latinLnBrk="0" hangingPunct="1"/>
                      <a:r>
                        <a:rPr lang="en-US" sz="1200" kern="1200" dirty="0">
                          <a:solidFill>
                            <a:schemeClr val="dk1"/>
                          </a:solidFill>
                          <a:latin typeface="+mn-lt"/>
                          <a:ea typeface="+mn-ea"/>
                          <a:cs typeface="+mn-cs"/>
                        </a:rPr>
                        <a:t>272,082 (7%)</a:t>
                      </a:r>
                      <a:endParaRPr lang="en-GB" sz="1200" kern="1200" dirty="0">
                        <a:solidFill>
                          <a:schemeClr val="dk1"/>
                        </a:solidFill>
                        <a:latin typeface="+mn-lt"/>
                        <a:ea typeface="+mn-ea"/>
                        <a:cs typeface="+mn-cs"/>
                      </a:endParaRPr>
                    </a:p>
                  </a:txBody>
                  <a:tcPr marL="9525" marR="9525" marT="9525" marB="0" anchor="ctr"/>
                </a:tc>
                <a:tc>
                  <a:txBody>
                    <a:bodyPr/>
                    <a:lstStyle/>
                    <a:p>
                      <a:pPr marL="0" algn="ctr" defTabSz="913642" rtl="0" eaLnBrk="1" fontAlgn="b" latinLnBrk="0" hangingPunct="1"/>
                      <a:r>
                        <a:rPr lang="en-US" sz="1200" kern="1200" dirty="0">
                          <a:solidFill>
                            <a:schemeClr val="dk1"/>
                          </a:solidFill>
                          <a:latin typeface="+mn-lt"/>
                          <a:ea typeface="+mn-ea"/>
                          <a:cs typeface="+mn-cs"/>
                        </a:rPr>
                        <a:t>273,049 (6%)</a:t>
                      </a:r>
                      <a:endParaRPr lang="en-GB" sz="1200" kern="1200" dirty="0">
                        <a:solidFill>
                          <a:schemeClr val="dk1"/>
                        </a:solidFill>
                        <a:latin typeface="+mn-lt"/>
                        <a:ea typeface="+mn-ea"/>
                        <a:cs typeface="+mn-cs"/>
                      </a:endParaRPr>
                    </a:p>
                  </a:txBody>
                  <a:tcPr marL="9525" marR="9525" marT="9525" marB="0" anchor="ctr"/>
                </a:tc>
                <a:extLst>
                  <a:ext uri="{0D108BD9-81ED-4DB2-BD59-A6C34878D82A}">
                    <a16:rowId xmlns:a16="http://schemas.microsoft.com/office/drawing/2014/main" xmlns="" val="10003"/>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626540449"/>
              </p:ext>
            </p:extLst>
          </p:nvPr>
        </p:nvGraphicFramePr>
        <p:xfrm>
          <a:off x="5154945" y="1443189"/>
          <a:ext cx="3062511" cy="4781406"/>
        </p:xfrm>
        <a:graphic>
          <a:graphicData uri="http://schemas.openxmlformats.org/drawingml/2006/table">
            <a:tbl>
              <a:tblPr firstRow="1" bandRow="1">
                <a:tableStyleId>{21E4AEA4-8DFA-4A89-87EB-49C32662AFE0}</a:tableStyleId>
              </a:tblPr>
              <a:tblGrid>
                <a:gridCol w="1020837">
                  <a:extLst>
                    <a:ext uri="{9D8B030D-6E8A-4147-A177-3AD203B41FA5}">
                      <a16:colId xmlns:a16="http://schemas.microsoft.com/office/drawing/2014/main" xmlns="" val="20000"/>
                    </a:ext>
                  </a:extLst>
                </a:gridCol>
                <a:gridCol w="1020837">
                  <a:extLst>
                    <a:ext uri="{9D8B030D-6E8A-4147-A177-3AD203B41FA5}">
                      <a16:colId xmlns:a16="http://schemas.microsoft.com/office/drawing/2014/main" xmlns="" val="20003"/>
                    </a:ext>
                  </a:extLst>
                </a:gridCol>
                <a:gridCol w="1020837">
                  <a:extLst>
                    <a:ext uri="{9D8B030D-6E8A-4147-A177-3AD203B41FA5}">
                      <a16:colId xmlns:a16="http://schemas.microsoft.com/office/drawing/2014/main" xmlns="" val="20004"/>
                    </a:ext>
                  </a:extLst>
                </a:gridCol>
              </a:tblGrid>
              <a:tr h="704167">
                <a:tc>
                  <a:txBody>
                    <a:bodyPr/>
                    <a:lstStyle/>
                    <a:p>
                      <a:pPr algn="ctr"/>
                      <a:r>
                        <a:rPr lang="en-US" sz="1400" dirty="0"/>
                        <a:t>Total Trade</a:t>
                      </a:r>
                      <a:endParaRPr lang="en-GB" sz="1400" dirty="0"/>
                    </a:p>
                  </a:txBody>
                  <a:tcPr anchor="ctr"/>
                </a:tc>
                <a:tc>
                  <a:txBody>
                    <a:bodyPr/>
                    <a:lstStyle/>
                    <a:p>
                      <a:pPr algn="ctr"/>
                      <a:r>
                        <a:rPr lang="en-US" sz="1400" dirty="0"/>
                        <a:t>2017 </a:t>
                      </a:r>
                      <a:endParaRPr lang="en-GB" sz="1400" dirty="0"/>
                    </a:p>
                  </a:txBody>
                  <a:tcPr anchor="ctr"/>
                </a:tc>
                <a:tc>
                  <a:txBody>
                    <a:bodyPr/>
                    <a:lstStyle/>
                    <a:p>
                      <a:pPr algn="ctr"/>
                      <a:r>
                        <a:rPr lang="en-US" sz="1400" dirty="0"/>
                        <a:t>2018</a:t>
                      </a:r>
                    </a:p>
                  </a:txBody>
                  <a:tcPr anchor="ctr"/>
                </a:tc>
                <a:extLst>
                  <a:ext uri="{0D108BD9-81ED-4DB2-BD59-A6C34878D82A}">
                    <a16:rowId xmlns:a16="http://schemas.microsoft.com/office/drawing/2014/main" xmlns="" val="10000"/>
                  </a:ext>
                </a:extLst>
              </a:tr>
              <a:tr h="666382">
                <a:tc>
                  <a:txBody>
                    <a:bodyPr/>
                    <a:lstStyle/>
                    <a:p>
                      <a:pPr algn="ctr"/>
                      <a:r>
                        <a:rPr lang="en-US" sz="1200" dirty="0"/>
                        <a:t>Spend ($)</a:t>
                      </a:r>
                      <a:endParaRPr lang="en-GB" sz="1200" dirty="0"/>
                    </a:p>
                  </a:txBody>
                  <a:tcPr anchor="ctr">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dirty="0">
                          <a:solidFill>
                            <a:srgbClr val="000000"/>
                          </a:solidFill>
                          <a:effectLst/>
                          <a:latin typeface="+mj-lt"/>
                        </a:rPr>
                        <a:t>10,904,465 </a:t>
                      </a:r>
                    </a:p>
                  </a:txBody>
                  <a:tcPr marL="0" marR="0" marT="0" marB="0" anchor="ctr">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dirty="0">
                          <a:solidFill>
                            <a:srgbClr val="000000"/>
                          </a:solidFill>
                          <a:effectLst/>
                          <a:latin typeface="+mj-lt"/>
                        </a:rPr>
                        <a:t>11,659,537 </a:t>
                      </a:r>
                    </a:p>
                  </a:txBody>
                  <a:tcPr marL="0" marR="0"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666382">
                <a:tc>
                  <a:txBody>
                    <a:bodyPr/>
                    <a:lstStyle/>
                    <a:p>
                      <a:pPr algn="ctr"/>
                      <a:r>
                        <a:rPr lang="en-US" sz="1200" dirty="0"/>
                        <a:t>Lite ($)</a:t>
                      </a:r>
                      <a:endParaRPr lang="en-GB"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mj-lt"/>
                        </a:rPr>
                        <a:t>4,518,196</a:t>
                      </a:r>
                      <a:endParaRPr lang="en-GB" sz="1200" b="0" i="0" u="none" strike="noStrike" dirty="0">
                        <a:solidFill>
                          <a:srgbClr val="000000"/>
                        </a:solidFill>
                        <a:effectLst/>
                        <a:latin typeface="+mj-lt"/>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mj-lt"/>
                        </a:rPr>
                        <a:t>4,963,602</a:t>
                      </a:r>
                      <a:endParaRPr lang="en-GB" sz="1200" b="0" i="0" u="none" strike="noStrike" dirty="0">
                        <a:solidFill>
                          <a:srgbClr val="000000"/>
                        </a:solidFill>
                        <a:effectLst/>
                        <a:latin typeface="+mj-lt"/>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r h="625389">
                <a:tc>
                  <a:txBody>
                    <a:bodyPr/>
                    <a:lstStyle/>
                    <a:p>
                      <a:pPr algn="ctr"/>
                      <a:r>
                        <a:rPr lang="en-US" sz="1400" b="1" dirty="0"/>
                        <a:t>Incr. Vol.</a:t>
                      </a:r>
                      <a:endParaRPr lang="en-GB" sz="14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rtl="0" fontAlgn="b"/>
                      <a:r>
                        <a:rPr lang="en-GB" sz="1400" b="1" i="0" u="none" strike="noStrike" dirty="0">
                          <a:solidFill>
                            <a:srgbClr val="000000"/>
                          </a:solidFill>
                          <a:effectLst/>
                          <a:latin typeface="Kellogg's Sans"/>
                        </a:rPr>
                        <a:t>1,037,361 (25.1%)</a:t>
                      </a:r>
                    </a:p>
                  </a:txBody>
                  <a:tcPr marL="0" marR="0" marT="0" marB="0" anchor="ctr">
                    <a:lnT w="12700" cap="flat" cmpd="sng" algn="ctr">
                      <a:solidFill>
                        <a:schemeClr val="tx1"/>
                      </a:solidFill>
                      <a:prstDash val="solid"/>
                      <a:round/>
                      <a:headEnd type="none" w="med" len="med"/>
                      <a:tailEnd type="none" w="med" len="med"/>
                    </a:lnT>
                  </a:tcPr>
                </a:tc>
                <a:tc>
                  <a:txBody>
                    <a:bodyPr/>
                    <a:lstStyle/>
                    <a:p>
                      <a:pPr algn="ctr" rtl="0" fontAlgn="b"/>
                      <a:r>
                        <a:rPr lang="en-GB" sz="1400" b="1" i="0" u="none" strike="noStrike" dirty="0">
                          <a:solidFill>
                            <a:srgbClr val="000000"/>
                          </a:solidFill>
                          <a:effectLst/>
                          <a:latin typeface="Kellogg's Sans"/>
                        </a:rPr>
                        <a:t>1,178,718 (27.4%)</a:t>
                      </a:r>
                    </a:p>
                  </a:txBody>
                  <a:tcPr marL="0" marR="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xmlns="" val="10002"/>
                  </a:ext>
                </a:extLst>
              </a:tr>
              <a:tr h="786322">
                <a:tc>
                  <a:txBody>
                    <a:bodyPr/>
                    <a:lstStyle/>
                    <a:p>
                      <a:pPr marL="0" marR="0" lvl="0" indent="0" algn="ctr" defTabSz="913642" rtl="0" eaLnBrk="1" fontAlgn="auto" latinLnBrk="0" hangingPunct="1">
                        <a:lnSpc>
                          <a:spcPct val="100000"/>
                        </a:lnSpc>
                        <a:spcBef>
                          <a:spcPts val="0"/>
                        </a:spcBef>
                        <a:spcAft>
                          <a:spcPts val="0"/>
                        </a:spcAft>
                        <a:buClrTx/>
                        <a:buSzTx/>
                        <a:buFontTx/>
                        <a:buNone/>
                        <a:tabLst/>
                        <a:defRPr/>
                      </a:pPr>
                      <a:r>
                        <a:rPr lang="en-US" sz="1400" b="1" dirty="0"/>
                        <a:t>Incr. Vol/$MM</a:t>
                      </a:r>
                      <a:endParaRPr lang="en-GB" sz="1400" b="1" dirty="0"/>
                    </a:p>
                    <a:p>
                      <a:pPr algn="ctr"/>
                      <a:endParaRPr lang="en-GB" sz="14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fontAlgn="b"/>
                      <a:r>
                        <a:rPr lang="en-GB" sz="1400" b="1" i="0" u="none" strike="noStrike" dirty="0">
                          <a:solidFill>
                            <a:srgbClr val="000000"/>
                          </a:solidFill>
                          <a:effectLst/>
                          <a:latin typeface="+mj-lt"/>
                        </a:rPr>
                        <a:t>95,131 </a:t>
                      </a:r>
                    </a:p>
                  </a:txBody>
                  <a:tcPr marL="0" marR="0" marT="0" marB="0" anchor="ctr">
                    <a:lnB w="12700" cap="flat" cmpd="sng" algn="ctr">
                      <a:solidFill>
                        <a:schemeClr val="tx1"/>
                      </a:solidFill>
                      <a:prstDash val="solid"/>
                      <a:round/>
                      <a:headEnd type="none" w="med" len="med"/>
                      <a:tailEnd type="none" w="med" len="med"/>
                    </a:lnB>
                  </a:tcPr>
                </a:tc>
                <a:tc>
                  <a:txBody>
                    <a:bodyPr/>
                    <a:lstStyle/>
                    <a:p>
                      <a:pPr algn="ctr" fontAlgn="b"/>
                      <a:r>
                        <a:rPr lang="en-GB" sz="1400" b="1" i="0" u="none" strike="noStrike" dirty="0">
                          <a:solidFill>
                            <a:srgbClr val="000000"/>
                          </a:solidFill>
                          <a:effectLst/>
                          <a:latin typeface="+mj-lt"/>
                        </a:rPr>
                        <a:t>101,094 </a:t>
                      </a:r>
                    </a:p>
                  </a:txBody>
                  <a:tcPr marL="0" marR="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666382">
                <a:tc>
                  <a:txBody>
                    <a:bodyPr/>
                    <a:lstStyle/>
                    <a:p>
                      <a:pPr algn="ctr"/>
                      <a:r>
                        <a:rPr lang="en-US" sz="1200" dirty="0"/>
                        <a:t>ROI </a:t>
                      </a:r>
                      <a:endParaRPr lang="en-GB" sz="1200" dirty="0"/>
                    </a:p>
                  </a:txBody>
                  <a:tcPr anchor="ctr">
                    <a:lnT w="12700" cap="flat" cmpd="sng" algn="ctr">
                      <a:solidFill>
                        <a:schemeClr val="tx1"/>
                      </a:solidFill>
                      <a:prstDash val="solid"/>
                      <a:round/>
                      <a:headEnd type="none" w="med" len="med"/>
                      <a:tailEnd type="none" w="med" len="med"/>
                    </a:lnT>
                  </a:tcPr>
                </a:tc>
                <a:tc>
                  <a:txBody>
                    <a:bodyPr/>
                    <a:lstStyle/>
                    <a:p>
                      <a:pPr algn="ctr" fontAlgn="b"/>
                      <a:r>
                        <a:rPr lang="en-GB" sz="1400" b="0" i="0" u="none" strike="noStrike" dirty="0">
                          <a:solidFill>
                            <a:srgbClr val="000000"/>
                          </a:solidFill>
                          <a:effectLst/>
                          <a:latin typeface="Calibri" panose="020F0502020204030204" pitchFamily="34" charset="0"/>
                        </a:rPr>
                        <a:t>$0.57</a:t>
                      </a: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b"/>
                      <a:r>
                        <a:rPr lang="en-GB" sz="1400" b="0" i="0" u="none" strike="noStrike" dirty="0">
                          <a:solidFill>
                            <a:srgbClr val="000000"/>
                          </a:solidFill>
                          <a:effectLst/>
                          <a:latin typeface="Calibri" panose="020F0502020204030204" pitchFamily="34" charset="0"/>
                        </a:rPr>
                        <a:t>$0.61</a:t>
                      </a:r>
                    </a:p>
                  </a:txBody>
                  <a:tcPr marL="9525" marR="9525" marT="9525"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xmlns="" val="10004"/>
                  </a:ext>
                </a:extLst>
              </a:tr>
              <a:tr h="666382">
                <a:tc>
                  <a:txBody>
                    <a:bodyPr/>
                    <a:lstStyle/>
                    <a:p>
                      <a:pPr algn="ctr"/>
                      <a:r>
                        <a:rPr lang="en-US" sz="1200" dirty="0"/>
                        <a:t>Lite ROI </a:t>
                      </a:r>
                      <a:endParaRPr lang="en-GB" sz="1200" dirty="0"/>
                    </a:p>
                  </a:txBody>
                  <a:tcPr anchor="ctr"/>
                </a:tc>
                <a:tc>
                  <a:txBody>
                    <a:bodyPr/>
                    <a:lstStyle/>
                    <a:p>
                      <a:pPr algn="ctr" fontAlgn="b"/>
                      <a:r>
                        <a:rPr lang="en-GB" sz="1400" b="0" i="0" u="none" strike="noStrike" dirty="0">
                          <a:solidFill>
                            <a:srgbClr val="000000"/>
                          </a:solidFill>
                          <a:effectLst/>
                          <a:latin typeface="Calibri" panose="020F0502020204030204" pitchFamily="34" charset="0"/>
                        </a:rPr>
                        <a:t>$1.37 </a:t>
                      </a:r>
                    </a:p>
                  </a:txBody>
                  <a:tcPr marL="9525" marR="9525" marT="9525" marB="0" anchor="ctr"/>
                </a:tc>
                <a:tc>
                  <a:txBody>
                    <a:bodyPr/>
                    <a:lstStyle/>
                    <a:p>
                      <a:pPr algn="ctr" fontAlgn="b"/>
                      <a:r>
                        <a:rPr lang="en-GB" sz="1400" b="0" i="0" u="none" strike="noStrike" dirty="0">
                          <a:solidFill>
                            <a:srgbClr val="000000"/>
                          </a:solidFill>
                          <a:effectLst/>
                          <a:latin typeface="Calibri" panose="020F0502020204030204" pitchFamily="34" charset="0"/>
                        </a:rPr>
                        <a:t>$1.44 </a:t>
                      </a:r>
                    </a:p>
                  </a:txBody>
                  <a:tcPr marL="9525" marR="9525" marT="9525" marB="0" anchor="ctr"/>
                </a:tc>
                <a:extLst>
                  <a:ext uri="{0D108BD9-81ED-4DB2-BD59-A6C34878D82A}">
                    <a16:rowId xmlns:a16="http://schemas.microsoft.com/office/drawing/2014/main" xmlns="" val="10005"/>
                  </a:ext>
                </a:extLst>
              </a:tr>
            </a:tbl>
          </a:graphicData>
        </a:graphic>
      </p:graphicFrame>
      <p:sp>
        <p:nvSpPr>
          <p:cNvPr id="10" name="Title 1"/>
          <p:cNvSpPr>
            <a:spLocks noGrp="1"/>
          </p:cNvSpPr>
          <p:nvPr>
            <p:ph type="title"/>
          </p:nvPr>
        </p:nvSpPr>
        <p:spPr>
          <a:xfrm>
            <a:off x="127530" y="172845"/>
            <a:ext cx="7301133" cy="455640"/>
          </a:xfrm>
        </p:spPr>
        <p:txBody>
          <a:bodyPr anchor="ctr"/>
          <a:lstStyle/>
          <a:p>
            <a:pPr>
              <a:lnSpc>
                <a:spcPct val="100000"/>
              </a:lnSpc>
            </a:pPr>
            <a:r>
              <a:rPr lang="en-CA" sz="1700" dirty="0"/>
              <a:t>Trade support was increased in 2018, especially for Ad and Display. This resulted in higher incremental volume and a stronger ROI.  </a:t>
            </a:r>
          </a:p>
        </p:txBody>
      </p:sp>
      <p:sp>
        <p:nvSpPr>
          <p:cNvPr id="2" name="TextBox 1">
            <a:extLst>
              <a:ext uri="{FF2B5EF4-FFF2-40B4-BE49-F238E27FC236}">
                <a16:creationId xmlns:a16="http://schemas.microsoft.com/office/drawing/2014/main" xmlns="" id="{802F1821-1DB0-46C5-92A8-CDFE67506BF1}"/>
              </a:ext>
            </a:extLst>
          </p:cNvPr>
          <p:cNvSpPr txBox="1"/>
          <p:nvPr/>
        </p:nvSpPr>
        <p:spPr>
          <a:xfrm>
            <a:off x="1543830" y="1403766"/>
            <a:ext cx="2273699" cy="369332"/>
          </a:xfrm>
          <a:prstGeom prst="rect">
            <a:avLst/>
          </a:prstGeom>
          <a:noFill/>
        </p:spPr>
        <p:txBody>
          <a:bodyPr wrap="none" rtlCol="0">
            <a:spAutoFit/>
          </a:bodyPr>
          <a:lstStyle/>
          <a:p>
            <a:r>
              <a:rPr lang="en-US" b="1" u="sng" dirty="0"/>
              <a:t>Trade Tactic Summary</a:t>
            </a:r>
          </a:p>
        </p:txBody>
      </p:sp>
      <p:sp>
        <p:nvSpPr>
          <p:cNvPr id="9" name="TextBox 8">
            <a:extLst>
              <a:ext uri="{FF2B5EF4-FFF2-40B4-BE49-F238E27FC236}">
                <a16:creationId xmlns:a16="http://schemas.microsoft.com/office/drawing/2014/main" xmlns="" id="{E7600EFA-56B9-46D6-9E80-3A79B3236709}"/>
              </a:ext>
            </a:extLst>
          </p:cNvPr>
          <p:cNvSpPr txBox="1"/>
          <p:nvPr/>
        </p:nvSpPr>
        <p:spPr>
          <a:xfrm>
            <a:off x="5327586" y="1034434"/>
            <a:ext cx="2200026" cy="369332"/>
          </a:xfrm>
          <a:prstGeom prst="rect">
            <a:avLst/>
          </a:prstGeom>
          <a:noFill/>
        </p:spPr>
        <p:txBody>
          <a:bodyPr wrap="none" rtlCol="0">
            <a:spAutoFit/>
          </a:bodyPr>
          <a:lstStyle/>
          <a:p>
            <a:r>
              <a:rPr lang="en-US" b="1" u="sng" dirty="0"/>
              <a:t>Total Trade Summary</a:t>
            </a:r>
          </a:p>
        </p:txBody>
      </p:sp>
      <p:sp>
        <p:nvSpPr>
          <p:cNvPr id="11" name="TextBox 10">
            <a:extLst>
              <a:ext uri="{FF2B5EF4-FFF2-40B4-BE49-F238E27FC236}">
                <a16:creationId xmlns:a16="http://schemas.microsoft.com/office/drawing/2014/main" xmlns="" id="{12DC13E8-7E1E-4A40-B1F5-CF5203ECF7C4}"/>
              </a:ext>
            </a:extLst>
          </p:cNvPr>
          <p:cNvSpPr txBox="1"/>
          <p:nvPr/>
        </p:nvSpPr>
        <p:spPr>
          <a:xfrm>
            <a:off x="290557" y="5376452"/>
            <a:ext cx="2757443" cy="400110"/>
          </a:xfrm>
          <a:prstGeom prst="rect">
            <a:avLst/>
          </a:prstGeom>
          <a:noFill/>
        </p:spPr>
        <p:txBody>
          <a:bodyPr wrap="square" rtlCol="0">
            <a:spAutoFit/>
          </a:bodyPr>
          <a:lstStyle/>
          <a:p>
            <a:r>
              <a:rPr lang="en-US" sz="1000" i="1" dirty="0"/>
              <a:t>Trade Lite: Excludes EDLP or activity spend,</a:t>
            </a:r>
          </a:p>
          <a:p>
            <a:r>
              <a:rPr lang="en-US" sz="1000" i="1" dirty="0"/>
              <a:t> Costco, non-reporting Nielsen Customers</a:t>
            </a:r>
          </a:p>
        </p:txBody>
      </p:sp>
    </p:spTree>
    <p:extLst>
      <p:ext uri="{BB962C8B-B14F-4D97-AF65-F5344CB8AC3E}">
        <p14:creationId xmlns:p14="http://schemas.microsoft.com/office/powerpoint/2010/main" val="39412594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367" y="246875"/>
            <a:ext cx="7301133" cy="455640"/>
          </a:xfrm>
        </p:spPr>
        <p:txBody>
          <a:bodyPr/>
          <a:lstStyle/>
          <a:p>
            <a:r>
              <a:rPr lang="en-CA" dirty="0"/>
              <a:t>Implications/Recommendations</a:t>
            </a:r>
          </a:p>
        </p:txBody>
      </p:sp>
      <p:sp>
        <p:nvSpPr>
          <p:cNvPr id="3" name="TextBox 2"/>
          <p:cNvSpPr txBox="1"/>
          <p:nvPr/>
        </p:nvSpPr>
        <p:spPr>
          <a:xfrm>
            <a:off x="304799" y="912927"/>
            <a:ext cx="8343900" cy="3544496"/>
          </a:xfrm>
          <a:prstGeom prst="rect">
            <a:avLst/>
          </a:prstGeom>
          <a:noFill/>
        </p:spPr>
        <p:txBody>
          <a:bodyPr wrap="square" rtlCol="0">
            <a:spAutoFit/>
          </a:bodyPr>
          <a:lstStyle/>
          <a:p>
            <a:pPr marL="174625" indent="-174625">
              <a:lnSpc>
                <a:spcPts val="1800"/>
              </a:lnSpc>
              <a:buFont typeface="Arial" panose="020B0604020202020204" pitchFamily="34" charset="0"/>
              <a:buChar char="•"/>
            </a:pPr>
            <a:r>
              <a:rPr lang="en-US" dirty="0"/>
              <a:t>While Trade ROI improved slightly, it remained on the lower end of CPG benchmarks. It could be strengthened with higher support behind quality merchandising tactics (ad/display) and improved execution. </a:t>
            </a:r>
            <a:r>
              <a:rPr lang="en-CA" sz="1600" dirty="0"/>
              <a:t/>
            </a:r>
            <a:br>
              <a:rPr lang="en-CA" sz="1600" dirty="0"/>
            </a:br>
            <a:endParaRPr lang="en-CA" sz="1600" dirty="0"/>
          </a:p>
          <a:p>
            <a:pPr marL="174625" indent="-174625">
              <a:lnSpc>
                <a:spcPts val="1800"/>
              </a:lnSpc>
              <a:buFont typeface="Arial" panose="020B0604020202020204" pitchFamily="34" charset="0"/>
              <a:buChar char="•"/>
            </a:pPr>
            <a:r>
              <a:rPr lang="en-US" dirty="0"/>
              <a:t>Brand-building ROI improved </a:t>
            </a:r>
          </a:p>
          <a:p>
            <a:pPr marL="742950" lvl="1" indent="-285750">
              <a:lnSpc>
                <a:spcPts val="1800"/>
              </a:lnSpc>
              <a:buFont typeface="Arial" panose="020B0604020202020204" pitchFamily="34" charset="0"/>
              <a:buChar char="•"/>
            </a:pPr>
            <a:r>
              <a:rPr lang="en-CA" sz="1600" dirty="0"/>
              <a:t>Social and search had strong ROIs and should receive higher spending allocations. </a:t>
            </a:r>
            <a:br>
              <a:rPr lang="en-CA" sz="1600" dirty="0"/>
            </a:br>
            <a:endParaRPr lang="en-CA" sz="1600" dirty="0"/>
          </a:p>
          <a:p>
            <a:pPr marL="742950" lvl="1" indent="-285750">
              <a:lnSpc>
                <a:spcPts val="1800"/>
              </a:lnSpc>
              <a:buFont typeface="Arial" panose="020B0604020202020204" pitchFamily="34" charset="0"/>
              <a:buChar char="•"/>
            </a:pPr>
            <a:r>
              <a:rPr lang="en-CA" sz="1600" dirty="0"/>
              <a:t>ROIs for Digital Video and Digital Display improved slightly but were lower than norms. These tactics should be reconsidered.  </a:t>
            </a:r>
          </a:p>
          <a:p>
            <a:pPr marL="742950" lvl="1" indent="-285750">
              <a:lnSpc>
                <a:spcPts val="1800"/>
              </a:lnSpc>
              <a:buFont typeface="Arial" panose="020B0604020202020204" pitchFamily="34" charset="0"/>
              <a:buChar char="•"/>
            </a:pPr>
            <a:endParaRPr lang="en-CA" sz="1600" dirty="0"/>
          </a:p>
          <a:p>
            <a:pPr marL="742950" lvl="1" indent="-285750">
              <a:lnSpc>
                <a:spcPts val="1800"/>
              </a:lnSpc>
              <a:buFont typeface="Arial" panose="020B0604020202020204" pitchFamily="34" charset="0"/>
              <a:buChar char="•"/>
            </a:pPr>
            <a:r>
              <a:rPr lang="en-CA" sz="1600" dirty="0"/>
              <a:t>TV’s shift to the Adult targeting strategy did not yield the high impact GRPs needed to offset the higher cost. There may be an opportunity to explore more efficient media buys to lower the cost. </a:t>
            </a:r>
            <a:br>
              <a:rPr lang="en-CA" sz="1600" dirty="0"/>
            </a:br>
            <a:endParaRPr lang="en-CA" sz="1600" dirty="0"/>
          </a:p>
          <a:p>
            <a:pPr lvl="1">
              <a:lnSpc>
                <a:spcPts val="1800"/>
              </a:lnSpc>
            </a:pPr>
            <a:endParaRPr lang="en-CA" sz="1400" dirty="0"/>
          </a:p>
        </p:txBody>
      </p:sp>
      <p:pic>
        <p:nvPicPr>
          <p:cNvPr id="7" name="Picture 6">
            <a:extLst>
              <a:ext uri="{FF2B5EF4-FFF2-40B4-BE49-F238E27FC236}">
                <a16:creationId xmlns:a16="http://schemas.microsoft.com/office/drawing/2014/main" xmlns="" id="{8885FBAD-F890-4A17-96BB-627F5E02B65B}"/>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387198" y="5912029"/>
            <a:ext cx="523003" cy="670561"/>
          </a:xfrm>
          <a:prstGeom prst="rect">
            <a:avLst/>
          </a:prstGeom>
          <a:noFill/>
          <a:ln>
            <a:noFill/>
          </a:ln>
        </p:spPr>
      </p:pic>
    </p:spTree>
    <p:extLst>
      <p:ext uri="{BB962C8B-B14F-4D97-AF65-F5344CB8AC3E}">
        <p14:creationId xmlns:p14="http://schemas.microsoft.com/office/powerpoint/2010/main" val="24345765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C09CDF-E2E7-4B98-AAC1-BF8D3C615F48}"/>
              </a:ext>
            </a:extLst>
          </p:cNvPr>
          <p:cNvSpPr>
            <a:spLocks noGrp="1"/>
          </p:cNvSpPr>
          <p:nvPr>
            <p:ph type="title"/>
          </p:nvPr>
        </p:nvSpPr>
        <p:spPr>
          <a:xfrm>
            <a:off x="476758" y="2973360"/>
            <a:ext cx="7301133" cy="455640"/>
          </a:xfrm>
        </p:spPr>
        <p:txBody>
          <a:bodyPr/>
          <a:lstStyle/>
          <a:p>
            <a:r>
              <a:rPr lang="en-US" dirty="0"/>
              <a:t>APPENDIX</a:t>
            </a:r>
          </a:p>
        </p:txBody>
      </p:sp>
    </p:spTree>
    <p:extLst>
      <p:ext uri="{BB962C8B-B14F-4D97-AF65-F5344CB8AC3E}">
        <p14:creationId xmlns:p14="http://schemas.microsoft.com/office/powerpoint/2010/main" val="11740604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367" y="246875"/>
            <a:ext cx="7301133" cy="455640"/>
          </a:xfrm>
        </p:spPr>
        <p:txBody>
          <a:bodyPr anchor="ctr"/>
          <a:lstStyle/>
          <a:p>
            <a:pPr>
              <a:lnSpc>
                <a:spcPct val="100000"/>
              </a:lnSpc>
            </a:pPr>
            <a:r>
              <a:rPr lang="en-US" dirty="0"/>
              <a:t>TV synergies were particularly strong with digital display and social, resulting in higher incremental volumes. </a:t>
            </a:r>
            <a:endParaRPr lang="en-CA" dirty="0"/>
          </a:p>
        </p:txBody>
      </p:sp>
      <p:sp>
        <p:nvSpPr>
          <p:cNvPr id="6" name="Title 1">
            <a:extLst>
              <a:ext uri="{FF2B5EF4-FFF2-40B4-BE49-F238E27FC236}">
                <a16:creationId xmlns:a16="http://schemas.microsoft.com/office/drawing/2014/main" xmlns="" id="{D3214377-4946-444F-819E-66FAF389712F}"/>
              </a:ext>
            </a:extLst>
          </p:cNvPr>
          <p:cNvSpPr txBox="1">
            <a:spLocks/>
          </p:cNvSpPr>
          <p:nvPr/>
        </p:nvSpPr>
        <p:spPr>
          <a:xfrm>
            <a:off x="638625" y="1218706"/>
            <a:ext cx="8343900" cy="455640"/>
          </a:xfrm>
          <a:prstGeom prst="rect">
            <a:avLst/>
          </a:prstGeom>
        </p:spPr>
        <p:txBody>
          <a:bodyPr vert="horz" lIns="0" tIns="0" rIns="0" bIns="0" rtlCol="0" anchor="ctr" anchorCtr="0">
            <a:noAutofit/>
          </a:bodyPr>
          <a:lstStyle>
            <a:lvl1pPr algn="l" defTabSz="913642" rtl="0" eaLnBrk="1" latinLnBrk="0" hangingPunct="1">
              <a:lnSpc>
                <a:spcPct val="90000"/>
              </a:lnSpc>
              <a:spcBef>
                <a:spcPct val="0"/>
              </a:spcBef>
              <a:buNone/>
              <a:defRPr sz="2000" b="1" kern="1200" cap="all" baseline="0">
                <a:solidFill>
                  <a:srgbClr val="DA0D44"/>
                </a:solidFill>
                <a:latin typeface="+mj-lt"/>
                <a:ea typeface="+mj-ea"/>
                <a:cs typeface="+mj-cs"/>
              </a:defRPr>
            </a:lvl1pPr>
          </a:lstStyle>
          <a:p>
            <a:pPr algn="ctr">
              <a:lnSpc>
                <a:spcPct val="100000"/>
              </a:lnSpc>
              <a:spcBef>
                <a:spcPts val="300"/>
              </a:spcBef>
            </a:pPr>
            <a:r>
              <a:rPr lang="en-US" sz="1600" cap="none" dirty="0">
                <a:solidFill>
                  <a:srgbClr val="FF0000"/>
                </a:solidFill>
              </a:rPr>
              <a:t>% Incremental Volume From Stacking Media Tactics</a:t>
            </a:r>
          </a:p>
        </p:txBody>
      </p:sp>
      <p:sp>
        <p:nvSpPr>
          <p:cNvPr id="15" name="Rounded Rectangle 47">
            <a:extLst>
              <a:ext uri="{FF2B5EF4-FFF2-40B4-BE49-F238E27FC236}">
                <a16:creationId xmlns:a16="http://schemas.microsoft.com/office/drawing/2014/main" xmlns="" id="{9303A72D-B514-4B48-BC10-BE55D3D44279}"/>
              </a:ext>
            </a:extLst>
          </p:cNvPr>
          <p:cNvSpPr/>
          <p:nvPr/>
        </p:nvSpPr>
        <p:spPr>
          <a:xfrm>
            <a:off x="776738" y="5288280"/>
            <a:ext cx="8205787" cy="495300"/>
          </a:xfrm>
          <a:prstGeom prst="roundRect">
            <a:avLst/>
          </a:prstGeom>
          <a:ln>
            <a:solidFill>
              <a:schemeClr val="accent6"/>
            </a:solidFill>
            <a:prstDash val="dash"/>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b="1" i="1" dirty="0"/>
              <a:t>Numbers represent the share of incremental volume </a:t>
            </a:r>
            <a:br>
              <a:rPr lang="en-US" sz="1200" b="1" i="1" dirty="0"/>
            </a:br>
            <a:r>
              <a:rPr lang="en-US" sz="1200" b="1" i="1" dirty="0"/>
              <a:t>contributed by synergy impact when two tactics were executed together</a:t>
            </a:r>
          </a:p>
        </p:txBody>
      </p:sp>
      <p:pic>
        <p:nvPicPr>
          <p:cNvPr id="9" name="Picture 8">
            <a:extLst>
              <a:ext uri="{FF2B5EF4-FFF2-40B4-BE49-F238E27FC236}">
                <a16:creationId xmlns:a16="http://schemas.microsoft.com/office/drawing/2014/main" xmlns="" id="{0A527CE9-B131-43D9-949D-61EA273091A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387198" y="5912029"/>
            <a:ext cx="523003" cy="670561"/>
          </a:xfrm>
          <a:prstGeom prst="rect">
            <a:avLst/>
          </a:prstGeom>
          <a:noFill/>
          <a:ln>
            <a:noFill/>
          </a:ln>
        </p:spPr>
      </p:pic>
      <p:graphicFrame>
        <p:nvGraphicFramePr>
          <p:cNvPr id="8" name="Chart 7"/>
          <p:cNvGraphicFramePr/>
          <p:nvPr>
            <p:extLst>
              <p:ext uri="{D42A27DB-BD31-4B8C-83A1-F6EECF244321}">
                <p14:modId xmlns:p14="http://schemas.microsoft.com/office/powerpoint/2010/main" val="3440788677"/>
              </p:ext>
            </p:extLst>
          </p:nvPr>
        </p:nvGraphicFramePr>
        <p:xfrm>
          <a:off x="1929440" y="1971217"/>
          <a:ext cx="5900382" cy="3304654"/>
        </p:xfrm>
        <a:graphic>
          <a:graphicData uri="http://schemas.openxmlformats.org/drawingml/2006/chart">
            <c:chart xmlns:c="http://schemas.openxmlformats.org/drawingml/2006/chart" xmlns:r="http://schemas.openxmlformats.org/officeDocument/2006/relationships" r:id="rId4"/>
          </a:graphicData>
        </a:graphic>
      </p:graphicFrame>
      <p:sp>
        <p:nvSpPr>
          <p:cNvPr id="4" name="Rounded Rectangle 3"/>
          <p:cNvSpPr/>
          <p:nvPr/>
        </p:nvSpPr>
        <p:spPr>
          <a:xfrm>
            <a:off x="2191652" y="1797196"/>
            <a:ext cx="1219202" cy="45564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lnSpc>
                <a:spcPct val="150000"/>
              </a:lnSpc>
            </a:pPr>
            <a:r>
              <a:rPr lang="en-US" sz="1100" b="1" dirty="0"/>
              <a:t>367,683 </a:t>
            </a:r>
          </a:p>
          <a:p>
            <a:pPr algn="ctr">
              <a:lnSpc>
                <a:spcPct val="150000"/>
              </a:lnSpc>
            </a:pPr>
            <a:r>
              <a:rPr lang="en-US" sz="1100" b="1" dirty="0"/>
              <a:t>5,986 </a:t>
            </a:r>
            <a:endParaRPr lang="en-GB" sz="1100" b="1" dirty="0"/>
          </a:p>
        </p:txBody>
      </p:sp>
      <p:sp>
        <p:nvSpPr>
          <p:cNvPr id="11" name="Rounded Rectangle 10"/>
          <p:cNvSpPr/>
          <p:nvPr/>
        </p:nvSpPr>
        <p:spPr>
          <a:xfrm>
            <a:off x="3590505" y="1797196"/>
            <a:ext cx="1219202" cy="45564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lnSpc>
                <a:spcPct val="150000"/>
              </a:lnSpc>
            </a:pPr>
            <a:r>
              <a:rPr lang="en-US" sz="1100" b="1" dirty="0"/>
              <a:t>406,283 </a:t>
            </a:r>
          </a:p>
          <a:p>
            <a:pPr algn="ctr">
              <a:lnSpc>
                <a:spcPct val="150000"/>
              </a:lnSpc>
            </a:pPr>
            <a:r>
              <a:rPr lang="en-US" sz="1100" b="1" dirty="0"/>
              <a:t>6,741</a:t>
            </a:r>
            <a:endParaRPr lang="en-GB" sz="1100" b="1" dirty="0"/>
          </a:p>
        </p:txBody>
      </p:sp>
      <p:sp>
        <p:nvSpPr>
          <p:cNvPr id="12" name="Rounded Rectangle 11"/>
          <p:cNvSpPr/>
          <p:nvPr/>
        </p:nvSpPr>
        <p:spPr>
          <a:xfrm>
            <a:off x="4989358" y="1797196"/>
            <a:ext cx="1219202" cy="45564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lnSpc>
                <a:spcPct val="150000"/>
              </a:lnSpc>
            </a:pPr>
            <a:r>
              <a:rPr lang="en-US" sz="1100" b="1" dirty="0"/>
              <a:t>2,502,081</a:t>
            </a:r>
          </a:p>
          <a:p>
            <a:pPr algn="ctr">
              <a:lnSpc>
                <a:spcPct val="150000"/>
              </a:lnSpc>
            </a:pPr>
            <a:r>
              <a:rPr lang="en-US" sz="1100" b="1" dirty="0"/>
              <a:t>20,059</a:t>
            </a:r>
            <a:endParaRPr lang="en-GB" sz="1100" b="1" dirty="0"/>
          </a:p>
        </p:txBody>
      </p:sp>
      <p:sp>
        <p:nvSpPr>
          <p:cNvPr id="13" name="Rounded Rectangle 12"/>
          <p:cNvSpPr/>
          <p:nvPr/>
        </p:nvSpPr>
        <p:spPr>
          <a:xfrm>
            <a:off x="6388210" y="1797196"/>
            <a:ext cx="1219202" cy="45564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lnSpc>
                <a:spcPct val="150000"/>
              </a:lnSpc>
            </a:pPr>
            <a:r>
              <a:rPr lang="en-US" sz="1100" b="1" dirty="0"/>
              <a:t>362,487</a:t>
            </a:r>
          </a:p>
          <a:p>
            <a:pPr algn="ctr">
              <a:lnSpc>
                <a:spcPct val="150000"/>
              </a:lnSpc>
            </a:pPr>
            <a:r>
              <a:rPr lang="en-US" sz="1100" b="1" dirty="0"/>
              <a:t>1,646</a:t>
            </a:r>
            <a:endParaRPr lang="en-GB" sz="1100" b="1" dirty="0"/>
          </a:p>
        </p:txBody>
      </p:sp>
      <p:sp>
        <p:nvSpPr>
          <p:cNvPr id="14" name="Rounded Rectangle 13"/>
          <p:cNvSpPr/>
          <p:nvPr/>
        </p:nvSpPr>
        <p:spPr>
          <a:xfrm>
            <a:off x="74348" y="1782682"/>
            <a:ext cx="1886852" cy="455640"/>
          </a:xfrm>
          <a:prstGeom prst="roundRect">
            <a:avLst/>
          </a:prstGeom>
          <a:ln w="9525">
            <a:prstDash val="sysDash"/>
          </a:ln>
        </p:spPr>
        <p:style>
          <a:lnRef idx="2">
            <a:schemeClr val="dk1"/>
          </a:lnRef>
          <a:fillRef idx="1">
            <a:schemeClr val="lt1"/>
          </a:fillRef>
          <a:effectRef idx="0">
            <a:schemeClr val="dk1"/>
          </a:effectRef>
          <a:fontRef idx="minor">
            <a:schemeClr val="dk1"/>
          </a:fontRef>
        </p:style>
        <p:txBody>
          <a:bodyPr rtlCol="0" anchor="ctr"/>
          <a:lstStyle/>
          <a:p>
            <a:pPr algn="ctr">
              <a:lnSpc>
                <a:spcPct val="150000"/>
              </a:lnSpc>
            </a:pPr>
            <a:r>
              <a:rPr lang="en-US" sz="1000" b="1" dirty="0"/>
              <a:t>Total Incr Vol (Tonn)</a:t>
            </a:r>
          </a:p>
          <a:p>
            <a:pPr algn="ctr">
              <a:lnSpc>
                <a:spcPct val="150000"/>
              </a:lnSpc>
            </a:pPr>
            <a:r>
              <a:rPr lang="en-US" sz="1000" b="1" dirty="0"/>
              <a:t>Synergy Driven Vol (Tonn)</a:t>
            </a:r>
            <a:endParaRPr lang="en-GB" sz="1000" b="1" dirty="0"/>
          </a:p>
        </p:txBody>
      </p:sp>
    </p:spTree>
    <p:extLst>
      <p:ext uri="{BB962C8B-B14F-4D97-AF65-F5344CB8AC3E}">
        <p14:creationId xmlns:p14="http://schemas.microsoft.com/office/powerpoint/2010/main" val="18837178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367" y="246875"/>
            <a:ext cx="7301133" cy="455640"/>
          </a:xfrm>
        </p:spPr>
        <p:txBody>
          <a:bodyPr anchor="ctr"/>
          <a:lstStyle/>
          <a:p>
            <a:pPr>
              <a:lnSpc>
                <a:spcPct val="100000"/>
              </a:lnSpc>
            </a:pPr>
            <a:r>
              <a:rPr lang="en-US" dirty="0"/>
              <a:t>Trade &amp; Media Summary</a:t>
            </a:r>
            <a:endParaRPr lang="en-CA" dirty="0"/>
          </a:p>
        </p:txBody>
      </p:sp>
      <p:graphicFrame>
        <p:nvGraphicFramePr>
          <p:cNvPr id="14" name="Table 13">
            <a:extLst>
              <a:ext uri="{FF2B5EF4-FFF2-40B4-BE49-F238E27FC236}">
                <a16:creationId xmlns:a16="http://schemas.microsoft.com/office/drawing/2014/main" xmlns="" id="{BF304ADE-3D60-4439-AF5A-A136EDB48995}"/>
              </a:ext>
            </a:extLst>
          </p:cNvPr>
          <p:cNvGraphicFramePr>
            <a:graphicFrameLocks noGrp="1"/>
          </p:cNvGraphicFramePr>
          <p:nvPr>
            <p:extLst>
              <p:ext uri="{D42A27DB-BD31-4B8C-83A1-F6EECF244321}">
                <p14:modId xmlns:p14="http://schemas.microsoft.com/office/powerpoint/2010/main" val="3508535096"/>
              </p:ext>
            </p:extLst>
          </p:nvPr>
        </p:nvGraphicFramePr>
        <p:xfrm>
          <a:off x="310545" y="878367"/>
          <a:ext cx="4015678" cy="880110"/>
        </p:xfrm>
        <a:graphic>
          <a:graphicData uri="http://schemas.openxmlformats.org/drawingml/2006/table">
            <a:tbl>
              <a:tblPr/>
              <a:tblGrid>
                <a:gridCol w="2413833">
                  <a:extLst>
                    <a:ext uri="{9D8B030D-6E8A-4147-A177-3AD203B41FA5}">
                      <a16:colId xmlns:a16="http://schemas.microsoft.com/office/drawing/2014/main" xmlns="" val="20000"/>
                    </a:ext>
                  </a:extLst>
                </a:gridCol>
                <a:gridCol w="785308">
                  <a:extLst>
                    <a:ext uri="{9D8B030D-6E8A-4147-A177-3AD203B41FA5}">
                      <a16:colId xmlns:a16="http://schemas.microsoft.com/office/drawing/2014/main" xmlns="" val="20001"/>
                    </a:ext>
                  </a:extLst>
                </a:gridCol>
                <a:gridCol w="816537">
                  <a:extLst>
                    <a:ext uri="{9D8B030D-6E8A-4147-A177-3AD203B41FA5}">
                      <a16:colId xmlns:a16="http://schemas.microsoft.com/office/drawing/2014/main" xmlns="" val="20002"/>
                    </a:ext>
                  </a:extLst>
                </a:gridCol>
              </a:tblGrid>
              <a:tr h="125464">
                <a:tc gridSpan="3">
                  <a:txBody>
                    <a:bodyPr/>
                    <a:lstStyle/>
                    <a:p>
                      <a:pPr algn="ctr" rtl="0" fontAlgn="b"/>
                      <a:r>
                        <a:rPr lang="en-IN" sz="900" b="1" i="0" u="none" strike="noStrike" dirty="0">
                          <a:solidFill>
                            <a:srgbClr val="FFFFFF"/>
                          </a:solidFill>
                          <a:effectLst/>
                          <a:latin typeface="Kellogg's Sans Medium"/>
                        </a:rPr>
                        <a:t>TRADE SUMMARY</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10000"/>
                  </a:ext>
                </a:extLst>
              </a:tr>
              <a:tr h="146685">
                <a:tc>
                  <a:txBody>
                    <a:bodyPr/>
                    <a:lstStyle/>
                    <a:p>
                      <a:pPr algn="ctr" rtl="0" fontAlgn="b"/>
                      <a:r>
                        <a:rPr lang="en-IN" sz="900" b="0" i="0" u="none" strike="noStrike" dirty="0">
                          <a:solidFill>
                            <a:srgbClr val="000000"/>
                          </a:solidFill>
                          <a:effectLst/>
                          <a:latin typeface="Kellogg's Sans Medium"/>
                        </a:rPr>
                        <a:t> </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rtl="0" fontAlgn="b"/>
                      <a:r>
                        <a:rPr lang="en-IN" sz="900" b="0" i="0" u="none" strike="noStrike" dirty="0">
                          <a:solidFill>
                            <a:srgbClr val="000000"/>
                          </a:solidFill>
                          <a:effectLst/>
                          <a:latin typeface="Kellogg's Sans Medium"/>
                        </a:rPr>
                        <a:t>2017</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rtl="0" fontAlgn="b"/>
                      <a:r>
                        <a:rPr lang="en-IN" sz="900" b="0" i="0" u="none" strike="noStrike" dirty="0">
                          <a:solidFill>
                            <a:srgbClr val="000000"/>
                          </a:solidFill>
                          <a:effectLst/>
                          <a:latin typeface="Kellogg's Sans Medium"/>
                        </a:rPr>
                        <a:t>2018</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xmlns="" val="10001"/>
                  </a:ext>
                </a:extLst>
              </a:tr>
              <a:tr h="146685">
                <a:tc>
                  <a:txBody>
                    <a:bodyPr/>
                    <a:lstStyle/>
                    <a:p>
                      <a:pPr algn="l" rtl="0" fontAlgn="b"/>
                      <a:r>
                        <a:rPr lang="en-IN" sz="900" b="0" i="0" u="none" strike="noStrike" dirty="0">
                          <a:solidFill>
                            <a:srgbClr val="000000"/>
                          </a:solidFill>
                          <a:effectLst/>
                          <a:latin typeface="Kellogg's Sans Medium"/>
                        </a:rPr>
                        <a:t>Trade Driven Sales (Tonn)</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1.03MM </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 1.18MM </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2"/>
                  </a:ext>
                </a:extLst>
              </a:tr>
              <a:tr h="146685">
                <a:tc>
                  <a:txBody>
                    <a:bodyPr/>
                    <a:lstStyle/>
                    <a:p>
                      <a:pPr algn="l" rtl="0" fontAlgn="b"/>
                      <a:r>
                        <a:rPr lang="en-IN" sz="900" b="0" i="0" u="none" strike="noStrike" dirty="0">
                          <a:solidFill>
                            <a:srgbClr val="000000"/>
                          </a:solidFill>
                          <a:effectLst/>
                          <a:latin typeface="Kellogg's Sans Medium"/>
                        </a:rPr>
                        <a:t>Contribution</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Kellogg's Sans Medium"/>
                        </a:rPr>
                        <a:t>25.1%</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Kellogg's Sans Medium"/>
                        </a:rPr>
                        <a:t>27.4%</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xmlns="" val="10003"/>
                  </a:ext>
                </a:extLst>
              </a:tr>
              <a:tr h="146685">
                <a:tc>
                  <a:txBody>
                    <a:bodyPr/>
                    <a:lstStyle/>
                    <a:p>
                      <a:pPr algn="l" rtl="0" fontAlgn="b"/>
                      <a:r>
                        <a:rPr lang="en-IN" sz="900" b="0" i="0" u="none" strike="noStrike" dirty="0">
                          <a:solidFill>
                            <a:srgbClr val="000000"/>
                          </a:solidFill>
                          <a:effectLst/>
                          <a:latin typeface="Kellogg's Sans Medium"/>
                        </a:rPr>
                        <a:t>Spend ($)</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panose="02000503020000020003"/>
                        </a:rPr>
                        <a:t>10.9MM </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panose="02000503020000020003"/>
                        </a:rPr>
                        <a:t>11.6MM </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4"/>
                  </a:ext>
                </a:extLst>
              </a:tr>
              <a:tr h="146685">
                <a:tc>
                  <a:txBody>
                    <a:bodyPr/>
                    <a:lstStyle/>
                    <a:p>
                      <a:pPr algn="l" rtl="0" fontAlgn="b"/>
                      <a:r>
                        <a:rPr lang="en-IN" sz="900" b="0" i="0" u="none" strike="noStrike" dirty="0">
                          <a:solidFill>
                            <a:srgbClr val="000000"/>
                          </a:solidFill>
                          <a:effectLst/>
                          <a:latin typeface="Kellogg's Sans Medium"/>
                        </a:rPr>
                        <a:t>Effectiveness(Tonn per</a:t>
                      </a:r>
                      <a:r>
                        <a:rPr lang="en-IN" sz="900" b="0" i="0" u="none" strike="noStrike" baseline="0" dirty="0">
                          <a:solidFill>
                            <a:srgbClr val="000000"/>
                          </a:solidFill>
                          <a:effectLst/>
                          <a:latin typeface="Kellogg's Sans Medium"/>
                        </a:rPr>
                        <a:t> MM</a:t>
                      </a:r>
                      <a:r>
                        <a:rPr lang="en-IN" sz="900" b="0" i="0" u="none" strike="noStrike" dirty="0">
                          <a:solidFill>
                            <a:srgbClr val="000000"/>
                          </a:solidFill>
                          <a:effectLst/>
                          <a:latin typeface="Kellogg's Sans Medium"/>
                        </a:rPr>
                        <a:t>Spend)</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Kellogg's Sans Medium" panose="02000503020000020003"/>
                        </a:rPr>
                        <a:t>95,131</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Kellogg's Sans Medium" panose="02000503020000020003"/>
                        </a:rPr>
                        <a:t>101,094</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xmlns="" val="744653976"/>
                  </a:ext>
                </a:extLst>
              </a:tr>
            </a:tbl>
          </a:graphicData>
        </a:graphic>
      </p:graphicFrame>
      <p:graphicFrame>
        <p:nvGraphicFramePr>
          <p:cNvPr id="15" name="Table 14">
            <a:extLst>
              <a:ext uri="{FF2B5EF4-FFF2-40B4-BE49-F238E27FC236}">
                <a16:creationId xmlns:a16="http://schemas.microsoft.com/office/drawing/2014/main" xmlns="" id="{01B566E7-A15B-455D-ACBD-F08C027B7F79}"/>
              </a:ext>
            </a:extLst>
          </p:cNvPr>
          <p:cNvGraphicFramePr>
            <a:graphicFrameLocks noGrp="1"/>
          </p:cNvGraphicFramePr>
          <p:nvPr>
            <p:extLst>
              <p:ext uri="{D42A27DB-BD31-4B8C-83A1-F6EECF244321}">
                <p14:modId xmlns:p14="http://schemas.microsoft.com/office/powerpoint/2010/main" val="1818650404"/>
              </p:ext>
            </p:extLst>
          </p:nvPr>
        </p:nvGraphicFramePr>
        <p:xfrm>
          <a:off x="310545" y="1800913"/>
          <a:ext cx="4015680" cy="1189222"/>
        </p:xfrm>
        <a:graphic>
          <a:graphicData uri="http://schemas.openxmlformats.org/drawingml/2006/table">
            <a:tbl>
              <a:tblPr/>
              <a:tblGrid>
                <a:gridCol w="2421897">
                  <a:extLst>
                    <a:ext uri="{9D8B030D-6E8A-4147-A177-3AD203B41FA5}">
                      <a16:colId xmlns:a16="http://schemas.microsoft.com/office/drawing/2014/main" xmlns="" val="20000"/>
                    </a:ext>
                  </a:extLst>
                </a:gridCol>
                <a:gridCol w="763793">
                  <a:extLst>
                    <a:ext uri="{9D8B030D-6E8A-4147-A177-3AD203B41FA5}">
                      <a16:colId xmlns:a16="http://schemas.microsoft.com/office/drawing/2014/main" xmlns="" val="20001"/>
                    </a:ext>
                  </a:extLst>
                </a:gridCol>
                <a:gridCol w="829990">
                  <a:extLst>
                    <a:ext uri="{9D8B030D-6E8A-4147-A177-3AD203B41FA5}">
                      <a16:colId xmlns:a16="http://schemas.microsoft.com/office/drawing/2014/main" xmlns="" val="20002"/>
                    </a:ext>
                  </a:extLst>
                </a:gridCol>
              </a:tblGrid>
              <a:tr h="162427">
                <a:tc gridSpan="3">
                  <a:txBody>
                    <a:bodyPr/>
                    <a:lstStyle/>
                    <a:p>
                      <a:pPr algn="ctr" rtl="0" fontAlgn="b"/>
                      <a:r>
                        <a:rPr lang="en-IN" sz="900" b="1" i="0" u="none" strike="noStrike" dirty="0">
                          <a:solidFill>
                            <a:srgbClr val="FFFFFF"/>
                          </a:solidFill>
                          <a:effectLst/>
                          <a:latin typeface="Kellogg's Sans Medium"/>
                        </a:rPr>
                        <a:t>DIGITAL</a:t>
                      </a:r>
                      <a:r>
                        <a:rPr lang="en-IN" sz="900" b="1" i="0" u="none" strike="noStrike" baseline="0" dirty="0">
                          <a:solidFill>
                            <a:srgbClr val="FFFFFF"/>
                          </a:solidFill>
                          <a:effectLst/>
                          <a:latin typeface="Kellogg's Sans Medium"/>
                        </a:rPr>
                        <a:t> DISPLAY</a:t>
                      </a:r>
                      <a:r>
                        <a:rPr lang="en-IN" sz="900" b="1" i="0" u="none" strike="noStrike" dirty="0">
                          <a:solidFill>
                            <a:srgbClr val="FFFFFF"/>
                          </a:solidFill>
                          <a:effectLst/>
                          <a:latin typeface="Kellogg's Sans Medium"/>
                        </a:rPr>
                        <a:t> SUMMARY</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10000"/>
                  </a:ext>
                </a:extLst>
              </a:tr>
              <a:tr h="145551">
                <a:tc>
                  <a:txBody>
                    <a:bodyPr/>
                    <a:lstStyle/>
                    <a:p>
                      <a:pPr algn="l" rtl="0" fontAlgn="b"/>
                      <a:r>
                        <a:rPr lang="en-IN" sz="900" b="0" i="0" u="none" strike="noStrike" dirty="0">
                          <a:solidFill>
                            <a:srgbClr val="000000"/>
                          </a:solidFill>
                          <a:effectLst/>
                          <a:latin typeface="Kellogg's Sans Medium"/>
                        </a:rPr>
                        <a:t> </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rtl="0" fontAlgn="b"/>
                      <a:r>
                        <a:rPr lang="en-IN" sz="900" b="1" i="0" u="none" strike="noStrike" dirty="0">
                          <a:solidFill>
                            <a:srgbClr val="000000"/>
                          </a:solidFill>
                          <a:effectLst/>
                          <a:latin typeface="Kellogg's Sans Medium"/>
                        </a:rPr>
                        <a:t>2017</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rtl="0" fontAlgn="b"/>
                      <a:r>
                        <a:rPr lang="en-IN" sz="900" b="1" i="0" u="none" strike="noStrike" dirty="0">
                          <a:solidFill>
                            <a:srgbClr val="000000"/>
                          </a:solidFill>
                          <a:effectLst/>
                          <a:latin typeface="Kellogg's Sans Medium"/>
                        </a:rPr>
                        <a:t>2018</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xmlns="" val="10001"/>
                  </a:ext>
                </a:extLst>
              </a:tr>
              <a:tr h="145551">
                <a:tc>
                  <a:txBody>
                    <a:bodyPr/>
                    <a:lstStyle/>
                    <a:p>
                      <a:pPr algn="l" rtl="0" fontAlgn="b"/>
                      <a:r>
                        <a:rPr lang="en-IN" sz="900" b="0" i="0" u="none" strike="noStrike" dirty="0">
                          <a:solidFill>
                            <a:srgbClr val="000000"/>
                          </a:solidFill>
                          <a:effectLst/>
                          <a:latin typeface="Kellogg's Sans Medium"/>
                        </a:rPr>
                        <a:t>Digital Display Driven Sales (Tonn)</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0.048MM</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0.033MM</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2"/>
                  </a:ext>
                </a:extLst>
              </a:tr>
              <a:tr h="145551">
                <a:tc>
                  <a:txBody>
                    <a:bodyPr/>
                    <a:lstStyle/>
                    <a:p>
                      <a:pPr algn="l" rtl="0" fontAlgn="b"/>
                      <a:r>
                        <a:rPr lang="en-IN" sz="900" b="0" i="0" u="none" strike="noStrike" dirty="0">
                          <a:solidFill>
                            <a:srgbClr val="000000"/>
                          </a:solidFill>
                          <a:effectLst/>
                          <a:latin typeface="Kellogg's Sans Medium"/>
                        </a:rPr>
                        <a:t>Contribution</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Kellogg's Sans Medium"/>
                        </a:rPr>
                        <a:t>1.2%</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Kellogg's Sans Medium"/>
                        </a:rPr>
                        <a:t>0.8%</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xmlns="" val="10003"/>
                  </a:ext>
                </a:extLst>
              </a:tr>
              <a:tr h="145551">
                <a:tc>
                  <a:txBody>
                    <a:bodyPr/>
                    <a:lstStyle/>
                    <a:p>
                      <a:pPr algn="l" rtl="0" fontAlgn="b"/>
                      <a:r>
                        <a:rPr lang="en-IN" sz="900" b="0" i="0" u="none" strike="noStrike" dirty="0">
                          <a:solidFill>
                            <a:srgbClr val="000000"/>
                          </a:solidFill>
                          <a:effectLst/>
                          <a:latin typeface="Kellogg's Sans Medium"/>
                        </a:rPr>
                        <a:t>Spend ($)</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0.56MM</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0.34MM</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4"/>
                  </a:ext>
                </a:extLst>
              </a:tr>
              <a:tr h="145551">
                <a:tc>
                  <a:txBody>
                    <a:bodyPr/>
                    <a:lstStyle/>
                    <a:p>
                      <a:pPr algn="l" rtl="0" fontAlgn="b"/>
                      <a:r>
                        <a:rPr lang="en-IN" sz="900" b="0" i="0" u="none" strike="noStrike" dirty="0">
                          <a:solidFill>
                            <a:srgbClr val="000000"/>
                          </a:solidFill>
                          <a:effectLst/>
                          <a:latin typeface="Kellogg's Sans Medium"/>
                        </a:rPr>
                        <a:t>Support (Impressions)</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Kellogg's Sans Medium"/>
                        </a:rPr>
                        <a:t>51.7MM</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Kellogg's Sans Medium"/>
                        </a:rPr>
                        <a:t>30.8MM</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xmlns="" val="10005"/>
                  </a:ext>
                </a:extLst>
              </a:tr>
              <a:tr h="145551">
                <a:tc>
                  <a:txBody>
                    <a:bodyPr/>
                    <a:lstStyle/>
                    <a:p>
                      <a:pPr algn="l" rtl="0" fontAlgn="b"/>
                      <a:r>
                        <a:rPr lang="en-IN" sz="900" b="0" i="0" u="none" strike="noStrike" dirty="0">
                          <a:solidFill>
                            <a:srgbClr val="000000"/>
                          </a:solidFill>
                          <a:effectLst/>
                          <a:latin typeface="Kellogg's Sans Medium"/>
                        </a:rPr>
                        <a:t>CPM (Spend/MM Support)</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10,803</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11,178</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6"/>
                  </a:ext>
                </a:extLst>
              </a:tr>
              <a:tr h="145551">
                <a:tc>
                  <a:txBody>
                    <a:bodyPr/>
                    <a:lstStyle/>
                    <a:p>
                      <a:pPr algn="l" rtl="0" fontAlgn="b"/>
                      <a:r>
                        <a:rPr lang="en-IN" sz="900" b="0" i="0" u="none" strike="noStrike" dirty="0">
                          <a:solidFill>
                            <a:srgbClr val="000000"/>
                          </a:solidFill>
                          <a:effectLst/>
                          <a:latin typeface="Kellogg's Sans Medium"/>
                        </a:rPr>
                        <a:t>Effectiveness (Tonn per MM Imp)</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Kellogg's Sans Medium"/>
                        </a:rPr>
                        <a:t>936</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Kellogg's Sans Medium"/>
                        </a:rPr>
                        <a:t>1,078</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xmlns="" val="10007"/>
                  </a:ext>
                </a:extLst>
              </a:tr>
            </a:tbl>
          </a:graphicData>
        </a:graphic>
      </p:graphicFrame>
      <p:graphicFrame>
        <p:nvGraphicFramePr>
          <p:cNvPr id="16" name="Table 15">
            <a:extLst>
              <a:ext uri="{FF2B5EF4-FFF2-40B4-BE49-F238E27FC236}">
                <a16:creationId xmlns:a16="http://schemas.microsoft.com/office/drawing/2014/main" xmlns="" id="{2E282B96-292F-4470-BA15-4566AD2DDB77}"/>
              </a:ext>
            </a:extLst>
          </p:cNvPr>
          <p:cNvGraphicFramePr>
            <a:graphicFrameLocks noGrp="1"/>
          </p:cNvGraphicFramePr>
          <p:nvPr>
            <p:extLst>
              <p:ext uri="{D42A27DB-BD31-4B8C-83A1-F6EECF244321}">
                <p14:modId xmlns:p14="http://schemas.microsoft.com/office/powerpoint/2010/main" val="1853542954"/>
              </p:ext>
            </p:extLst>
          </p:nvPr>
        </p:nvGraphicFramePr>
        <p:xfrm>
          <a:off x="4604639" y="878367"/>
          <a:ext cx="4015679" cy="1176396"/>
        </p:xfrm>
        <a:graphic>
          <a:graphicData uri="http://schemas.openxmlformats.org/drawingml/2006/table">
            <a:tbl>
              <a:tblPr lastCol="1"/>
              <a:tblGrid>
                <a:gridCol w="2101155">
                  <a:extLst>
                    <a:ext uri="{9D8B030D-6E8A-4147-A177-3AD203B41FA5}">
                      <a16:colId xmlns:a16="http://schemas.microsoft.com/office/drawing/2014/main" xmlns="" val="20000"/>
                    </a:ext>
                  </a:extLst>
                </a:gridCol>
                <a:gridCol w="957262">
                  <a:extLst>
                    <a:ext uri="{9D8B030D-6E8A-4147-A177-3AD203B41FA5}">
                      <a16:colId xmlns:a16="http://schemas.microsoft.com/office/drawing/2014/main" xmlns="" val="20001"/>
                    </a:ext>
                  </a:extLst>
                </a:gridCol>
                <a:gridCol w="957262">
                  <a:extLst>
                    <a:ext uri="{9D8B030D-6E8A-4147-A177-3AD203B41FA5}">
                      <a16:colId xmlns:a16="http://schemas.microsoft.com/office/drawing/2014/main" xmlns="" val="20002"/>
                    </a:ext>
                  </a:extLst>
                </a:gridCol>
              </a:tblGrid>
              <a:tr h="140219">
                <a:tc gridSpan="3">
                  <a:txBody>
                    <a:bodyPr/>
                    <a:lstStyle/>
                    <a:p>
                      <a:pPr algn="ctr" rtl="0" fontAlgn="b"/>
                      <a:r>
                        <a:rPr lang="en-IN" sz="900" b="1" i="0" u="none" strike="noStrike" dirty="0">
                          <a:solidFill>
                            <a:srgbClr val="FFFFFF"/>
                          </a:solidFill>
                          <a:effectLst/>
                          <a:latin typeface="Kellogg's Sans Medium"/>
                        </a:rPr>
                        <a:t>TV SUMMARY</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10000"/>
                  </a:ext>
                </a:extLst>
              </a:tr>
              <a:tr h="125651">
                <a:tc>
                  <a:txBody>
                    <a:bodyPr/>
                    <a:lstStyle/>
                    <a:p>
                      <a:pPr algn="l" rtl="0" fontAlgn="b"/>
                      <a:r>
                        <a:rPr lang="en-IN" sz="900" b="0" i="0" u="none" strike="noStrike" dirty="0">
                          <a:solidFill>
                            <a:srgbClr val="000000"/>
                          </a:solidFill>
                          <a:effectLst/>
                          <a:latin typeface="Kellogg's Sans Medium"/>
                        </a:rPr>
                        <a:t> </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rtl="0" fontAlgn="b"/>
                      <a:r>
                        <a:rPr lang="en-IN" sz="900" b="1" i="0" u="none" strike="noStrike" dirty="0">
                          <a:solidFill>
                            <a:srgbClr val="000000"/>
                          </a:solidFill>
                          <a:effectLst/>
                          <a:latin typeface="Kellogg's Sans Medium"/>
                        </a:rPr>
                        <a:t>2017</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rtl="0" fontAlgn="b"/>
                      <a:r>
                        <a:rPr lang="en-IN" sz="900" b="1" i="0" u="none" strike="noStrike" dirty="0">
                          <a:solidFill>
                            <a:srgbClr val="000000"/>
                          </a:solidFill>
                          <a:effectLst/>
                          <a:latin typeface="Kellogg's Sans Medium"/>
                        </a:rPr>
                        <a:t>2018</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xmlns="" val="10001"/>
                  </a:ext>
                </a:extLst>
              </a:tr>
              <a:tr h="147171">
                <a:tc>
                  <a:txBody>
                    <a:bodyPr/>
                    <a:lstStyle/>
                    <a:p>
                      <a:pPr algn="l" rtl="0" fontAlgn="b"/>
                      <a:r>
                        <a:rPr lang="en-IN" sz="900" b="0" i="0" u="none" strike="noStrike" dirty="0">
                          <a:solidFill>
                            <a:srgbClr val="000000"/>
                          </a:solidFill>
                          <a:effectLst/>
                          <a:latin typeface="Kellogg's Sans Medium"/>
                        </a:rPr>
                        <a:t>TV Driven Sales (Vol)</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 0.17MM </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 0.11MM </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2"/>
                  </a:ext>
                </a:extLst>
              </a:tr>
              <a:tr h="147171">
                <a:tc>
                  <a:txBody>
                    <a:bodyPr/>
                    <a:lstStyle/>
                    <a:p>
                      <a:pPr algn="l" rtl="0" fontAlgn="b"/>
                      <a:r>
                        <a:rPr lang="en-IN" sz="900" b="0" i="0" u="none" strike="noStrike" dirty="0">
                          <a:solidFill>
                            <a:srgbClr val="000000"/>
                          </a:solidFill>
                          <a:effectLst/>
                          <a:latin typeface="Kellogg's Sans Medium"/>
                        </a:rPr>
                        <a:t>Contribution</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Kellogg's Sans Medium"/>
                        </a:rPr>
                        <a:t>4.3%</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Kellogg's Sans Medium"/>
                        </a:rPr>
                        <a:t>2.5%</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xmlns="" val="10003"/>
                  </a:ext>
                </a:extLst>
              </a:tr>
              <a:tr h="147171">
                <a:tc>
                  <a:txBody>
                    <a:bodyPr/>
                    <a:lstStyle/>
                    <a:p>
                      <a:pPr algn="l" rtl="0" fontAlgn="b"/>
                      <a:r>
                        <a:rPr lang="en-IN" sz="900" b="0" i="0" u="none" strike="noStrike" dirty="0">
                          <a:solidFill>
                            <a:srgbClr val="000000"/>
                          </a:solidFill>
                          <a:effectLst/>
                          <a:latin typeface="Kellogg's Sans Medium"/>
                        </a:rPr>
                        <a:t>Spend ($)</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 1.3MM </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 1.5MM </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4"/>
                  </a:ext>
                </a:extLst>
              </a:tr>
              <a:tr h="147171">
                <a:tc>
                  <a:txBody>
                    <a:bodyPr/>
                    <a:lstStyle/>
                    <a:p>
                      <a:pPr algn="l" rtl="0" fontAlgn="b"/>
                      <a:r>
                        <a:rPr lang="en-IN" sz="900" b="0" i="0" u="none" strike="noStrike" dirty="0">
                          <a:solidFill>
                            <a:srgbClr val="000000"/>
                          </a:solidFill>
                          <a:effectLst/>
                          <a:latin typeface="Kellogg's Sans Medium"/>
                        </a:rPr>
                        <a:t>Support (GRPs)</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Kellogg's Sans Medium"/>
                        </a:rPr>
                        <a:t>1,326</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Kellogg's Sans Medium"/>
                        </a:rPr>
                        <a:t>692</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xmlns="" val="10005"/>
                  </a:ext>
                </a:extLst>
              </a:tr>
              <a:tr h="147171">
                <a:tc>
                  <a:txBody>
                    <a:bodyPr/>
                    <a:lstStyle/>
                    <a:p>
                      <a:pPr algn="l" rtl="0" fontAlgn="b"/>
                      <a:r>
                        <a:rPr lang="en-IN" sz="900" b="0" i="0" u="none" strike="noStrike" dirty="0">
                          <a:solidFill>
                            <a:srgbClr val="000000"/>
                          </a:solidFill>
                          <a:effectLst/>
                          <a:latin typeface="Kellogg's Sans Medium"/>
                        </a:rPr>
                        <a:t>Cost per GRP</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1,011</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2,148</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6"/>
                  </a:ext>
                </a:extLst>
              </a:tr>
              <a:tr h="147171">
                <a:tc>
                  <a:txBody>
                    <a:bodyPr/>
                    <a:lstStyle/>
                    <a:p>
                      <a:pPr algn="l" rtl="0" fontAlgn="b"/>
                      <a:r>
                        <a:rPr lang="en-IN" sz="900" b="0" i="0" u="none" strike="noStrike" dirty="0">
                          <a:solidFill>
                            <a:srgbClr val="000000"/>
                          </a:solidFill>
                          <a:effectLst/>
                          <a:latin typeface="Kellogg's Sans Medium"/>
                        </a:rPr>
                        <a:t>Effectiveness (Tonn per GRP)</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Kellogg's Sans Medium"/>
                        </a:rPr>
                        <a:t>134</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Kellogg's Sans Medium"/>
                        </a:rPr>
                        <a:t>157</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xmlns="" val="10007"/>
                  </a:ext>
                </a:extLst>
              </a:tr>
            </a:tbl>
          </a:graphicData>
        </a:graphic>
      </p:graphicFrame>
      <p:graphicFrame>
        <p:nvGraphicFramePr>
          <p:cNvPr id="19" name="Table 18">
            <a:extLst>
              <a:ext uri="{FF2B5EF4-FFF2-40B4-BE49-F238E27FC236}">
                <a16:creationId xmlns:a16="http://schemas.microsoft.com/office/drawing/2014/main" xmlns="" id="{5F55684A-89A7-442B-B837-4A5BCB82AB9A}"/>
              </a:ext>
            </a:extLst>
          </p:cNvPr>
          <p:cNvGraphicFramePr>
            <a:graphicFrameLocks noGrp="1"/>
          </p:cNvGraphicFramePr>
          <p:nvPr>
            <p:extLst>
              <p:ext uri="{D42A27DB-BD31-4B8C-83A1-F6EECF244321}">
                <p14:modId xmlns:p14="http://schemas.microsoft.com/office/powerpoint/2010/main" val="1549746414"/>
              </p:ext>
            </p:extLst>
          </p:nvPr>
        </p:nvGraphicFramePr>
        <p:xfrm>
          <a:off x="4604639" y="2121852"/>
          <a:ext cx="4035078" cy="1173480"/>
        </p:xfrm>
        <a:graphic>
          <a:graphicData uri="http://schemas.openxmlformats.org/drawingml/2006/table">
            <a:tbl>
              <a:tblPr/>
              <a:tblGrid>
                <a:gridCol w="2101504">
                  <a:extLst>
                    <a:ext uri="{9D8B030D-6E8A-4147-A177-3AD203B41FA5}">
                      <a16:colId xmlns:a16="http://schemas.microsoft.com/office/drawing/2014/main" xmlns="" val="20000"/>
                    </a:ext>
                  </a:extLst>
                </a:gridCol>
                <a:gridCol w="966787">
                  <a:extLst>
                    <a:ext uri="{9D8B030D-6E8A-4147-A177-3AD203B41FA5}">
                      <a16:colId xmlns:a16="http://schemas.microsoft.com/office/drawing/2014/main" xmlns="" val="20001"/>
                    </a:ext>
                  </a:extLst>
                </a:gridCol>
                <a:gridCol w="966787">
                  <a:extLst>
                    <a:ext uri="{9D8B030D-6E8A-4147-A177-3AD203B41FA5}">
                      <a16:colId xmlns:a16="http://schemas.microsoft.com/office/drawing/2014/main" xmlns="" val="20002"/>
                    </a:ext>
                  </a:extLst>
                </a:gridCol>
              </a:tblGrid>
              <a:tr h="104931">
                <a:tc gridSpan="3">
                  <a:txBody>
                    <a:bodyPr/>
                    <a:lstStyle/>
                    <a:p>
                      <a:pPr algn="ctr" rtl="0" fontAlgn="b"/>
                      <a:r>
                        <a:rPr lang="en-IN" sz="900" b="1" i="0" u="none" strike="noStrike" dirty="0">
                          <a:solidFill>
                            <a:srgbClr val="FFFFFF"/>
                          </a:solidFill>
                          <a:effectLst/>
                          <a:latin typeface="Kellogg's Sans Medium"/>
                        </a:rPr>
                        <a:t>DIGITAL VIDEO SUMMARY</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10000"/>
                  </a:ext>
                </a:extLst>
              </a:tr>
              <a:tr h="104931">
                <a:tc>
                  <a:txBody>
                    <a:bodyPr/>
                    <a:lstStyle/>
                    <a:p>
                      <a:pPr algn="l" rtl="0" fontAlgn="b"/>
                      <a:r>
                        <a:rPr lang="en-IN" sz="900" b="0" i="0" u="none" strike="noStrike" dirty="0">
                          <a:solidFill>
                            <a:srgbClr val="000000"/>
                          </a:solidFill>
                          <a:effectLst/>
                          <a:latin typeface="Kellogg's Sans Medium"/>
                        </a:rPr>
                        <a:t> </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rtl="0" fontAlgn="b"/>
                      <a:r>
                        <a:rPr lang="en-IN" sz="900" b="1" i="0" u="none" strike="noStrike" dirty="0">
                          <a:solidFill>
                            <a:srgbClr val="000000"/>
                          </a:solidFill>
                          <a:effectLst/>
                          <a:latin typeface="Kellogg's Sans Medium"/>
                        </a:rPr>
                        <a:t>2016</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rtl="0" fontAlgn="b"/>
                      <a:r>
                        <a:rPr lang="en-IN" sz="900" b="1" i="0" u="none" strike="noStrike" dirty="0">
                          <a:solidFill>
                            <a:srgbClr val="000000"/>
                          </a:solidFill>
                          <a:effectLst/>
                          <a:latin typeface="Kellogg's Sans Medium"/>
                        </a:rPr>
                        <a:t>2018</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xmlns="" val="10001"/>
                  </a:ext>
                </a:extLst>
              </a:tr>
              <a:tr h="99934">
                <a:tc>
                  <a:txBody>
                    <a:bodyPr/>
                    <a:lstStyle/>
                    <a:p>
                      <a:pPr algn="l" rtl="0" fontAlgn="b"/>
                      <a:r>
                        <a:rPr lang="en-IN" sz="900" b="0" i="0" u="none" strike="noStrike" dirty="0">
                          <a:solidFill>
                            <a:srgbClr val="000000"/>
                          </a:solidFill>
                          <a:effectLst/>
                          <a:latin typeface="Kellogg's Sans Medium"/>
                        </a:rPr>
                        <a:t>Digital Video Driven Sales (Tonn)</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0.049MM</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0.027MM</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2"/>
                  </a:ext>
                </a:extLst>
              </a:tr>
              <a:tr h="99934">
                <a:tc>
                  <a:txBody>
                    <a:bodyPr/>
                    <a:lstStyle/>
                    <a:p>
                      <a:pPr algn="l" rtl="0" fontAlgn="b"/>
                      <a:r>
                        <a:rPr lang="en-IN" sz="900" b="0" i="0" u="none" strike="noStrike" dirty="0">
                          <a:solidFill>
                            <a:srgbClr val="000000"/>
                          </a:solidFill>
                          <a:effectLst/>
                          <a:latin typeface="Kellogg's Sans Medium"/>
                        </a:rPr>
                        <a:t>Contribution</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Kellogg's Sans Medium"/>
                        </a:rPr>
                        <a:t>1.2%</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Kellogg's Sans Medium"/>
                        </a:rPr>
                        <a:t>0.6%</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xmlns="" val="10003"/>
                  </a:ext>
                </a:extLst>
              </a:tr>
              <a:tr h="99934">
                <a:tc>
                  <a:txBody>
                    <a:bodyPr/>
                    <a:lstStyle/>
                    <a:p>
                      <a:pPr algn="l" rtl="0" fontAlgn="b"/>
                      <a:r>
                        <a:rPr lang="en-IN" sz="900" b="0" i="0" u="none" strike="noStrike" dirty="0">
                          <a:solidFill>
                            <a:srgbClr val="000000"/>
                          </a:solidFill>
                          <a:effectLst/>
                          <a:latin typeface="Kellogg's Sans Medium"/>
                        </a:rPr>
                        <a:t>Spend</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1.3MM</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0.32MM</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4"/>
                  </a:ext>
                </a:extLst>
              </a:tr>
              <a:tr h="99934">
                <a:tc>
                  <a:txBody>
                    <a:bodyPr/>
                    <a:lstStyle/>
                    <a:p>
                      <a:pPr algn="l" rtl="0" fontAlgn="b"/>
                      <a:r>
                        <a:rPr lang="en-IN" sz="900" b="0" i="0" u="none" strike="noStrike" dirty="0">
                          <a:solidFill>
                            <a:srgbClr val="000000"/>
                          </a:solidFill>
                          <a:effectLst/>
                          <a:latin typeface="Kellogg's Sans Medium"/>
                        </a:rPr>
                        <a:t>Support (Impressions)</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Kellogg's Sans Medium"/>
                        </a:rPr>
                        <a:t>82.8MM</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Kellogg's Sans Medium"/>
                        </a:rPr>
                        <a:t>62.9MM</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xmlns="" val="10005"/>
                  </a:ext>
                </a:extLst>
              </a:tr>
              <a:tr h="99934">
                <a:tc>
                  <a:txBody>
                    <a:bodyPr/>
                    <a:lstStyle/>
                    <a:p>
                      <a:pPr algn="l" rtl="0" fontAlgn="b"/>
                      <a:r>
                        <a:rPr lang="en-IN" sz="900" b="0" i="0" u="none" strike="noStrike" dirty="0">
                          <a:solidFill>
                            <a:srgbClr val="000000"/>
                          </a:solidFill>
                          <a:effectLst/>
                          <a:latin typeface="Kellogg's Sans Medium"/>
                        </a:rPr>
                        <a:t>CPM (Spend/Support)</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15,707</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5,036</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6"/>
                  </a:ext>
                </a:extLst>
              </a:tr>
              <a:tr h="99934">
                <a:tc>
                  <a:txBody>
                    <a:bodyPr/>
                    <a:lstStyle/>
                    <a:p>
                      <a:pPr algn="l" rtl="0" fontAlgn="b"/>
                      <a:r>
                        <a:rPr lang="en-IN" sz="900" b="0" i="0" u="none" strike="noStrike" dirty="0">
                          <a:solidFill>
                            <a:srgbClr val="000000"/>
                          </a:solidFill>
                          <a:effectLst/>
                          <a:latin typeface="Kellogg's Sans Medium"/>
                        </a:rPr>
                        <a:t>Effectiveness (Tonn per MM Imp)</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Kellogg's Sans Medium"/>
                        </a:rPr>
                        <a:t>589</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Kellogg's Sans Medium"/>
                        </a:rPr>
                        <a:t>436</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xmlns="" val="10007"/>
                  </a:ext>
                </a:extLst>
              </a:tr>
            </a:tbl>
          </a:graphicData>
        </a:graphic>
      </p:graphicFrame>
      <p:graphicFrame>
        <p:nvGraphicFramePr>
          <p:cNvPr id="20" name="Table 19">
            <a:extLst>
              <a:ext uri="{FF2B5EF4-FFF2-40B4-BE49-F238E27FC236}">
                <a16:creationId xmlns:a16="http://schemas.microsoft.com/office/drawing/2014/main" xmlns="" id="{B249F93C-77DC-4F5C-BCFA-B910EFCB9BCD}"/>
              </a:ext>
            </a:extLst>
          </p:cNvPr>
          <p:cNvGraphicFramePr>
            <a:graphicFrameLocks noGrp="1"/>
          </p:cNvGraphicFramePr>
          <p:nvPr>
            <p:extLst>
              <p:ext uri="{D42A27DB-BD31-4B8C-83A1-F6EECF244321}">
                <p14:modId xmlns:p14="http://schemas.microsoft.com/office/powerpoint/2010/main" val="59602532"/>
              </p:ext>
            </p:extLst>
          </p:nvPr>
        </p:nvGraphicFramePr>
        <p:xfrm>
          <a:off x="4604639" y="3362421"/>
          <a:ext cx="4035077" cy="733425"/>
        </p:xfrm>
        <a:graphic>
          <a:graphicData uri="http://schemas.openxmlformats.org/drawingml/2006/table">
            <a:tbl>
              <a:tblPr/>
              <a:tblGrid>
                <a:gridCol w="2111029">
                  <a:extLst>
                    <a:ext uri="{9D8B030D-6E8A-4147-A177-3AD203B41FA5}">
                      <a16:colId xmlns:a16="http://schemas.microsoft.com/office/drawing/2014/main" xmlns="" val="20000"/>
                    </a:ext>
                  </a:extLst>
                </a:gridCol>
                <a:gridCol w="962024">
                  <a:extLst>
                    <a:ext uri="{9D8B030D-6E8A-4147-A177-3AD203B41FA5}">
                      <a16:colId xmlns:a16="http://schemas.microsoft.com/office/drawing/2014/main" xmlns="" val="20001"/>
                    </a:ext>
                  </a:extLst>
                </a:gridCol>
                <a:gridCol w="962024">
                  <a:extLst>
                    <a:ext uri="{9D8B030D-6E8A-4147-A177-3AD203B41FA5}">
                      <a16:colId xmlns:a16="http://schemas.microsoft.com/office/drawing/2014/main" xmlns="" val="20002"/>
                    </a:ext>
                  </a:extLst>
                </a:gridCol>
              </a:tblGrid>
              <a:tr h="125464">
                <a:tc gridSpan="3">
                  <a:txBody>
                    <a:bodyPr/>
                    <a:lstStyle/>
                    <a:p>
                      <a:pPr algn="ctr" rtl="0" fontAlgn="b"/>
                      <a:r>
                        <a:rPr lang="en-IN" sz="900" b="1" i="0" u="none" strike="noStrike" dirty="0">
                          <a:solidFill>
                            <a:srgbClr val="FFFFFF"/>
                          </a:solidFill>
                          <a:effectLst/>
                          <a:latin typeface="Kellogg's Sans Medium"/>
                        </a:rPr>
                        <a:t>CORPORATE PROMO SUMMARY</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10000"/>
                  </a:ext>
                </a:extLst>
              </a:tr>
              <a:tr h="125464">
                <a:tc>
                  <a:txBody>
                    <a:bodyPr/>
                    <a:lstStyle/>
                    <a:p>
                      <a:pPr algn="l" rtl="0" fontAlgn="b"/>
                      <a:r>
                        <a:rPr lang="en-IN" sz="900" b="0" i="0" u="none" strike="noStrike" dirty="0">
                          <a:solidFill>
                            <a:srgbClr val="000000"/>
                          </a:solidFill>
                          <a:effectLst/>
                          <a:latin typeface="Kellogg's Sans Medium"/>
                        </a:rPr>
                        <a:t> </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rtl="0" fontAlgn="b"/>
                      <a:r>
                        <a:rPr lang="en-IN" sz="900" b="0" i="0" u="none" strike="noStrike" dirty="0">
                          <a:solidFill>
                            <a:srgbClr val="000000"/>
                          </a:solidFill>
                          <a:effectLst/>
                          <a:latin typeface="Kellogg's Sans Medium"/>
                        </a:rPr>
                        <a:t>2017</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rtl="0" fontAlgn="b"/>
                      <a:r>
                        <a:rPr lang="en-IN" sz="900" b="0" i="0" u="none" strike="noStrike" dirty="0">
                          <a:solidFill>
                            <a:srgbClr val="000000"/>
                          </a:solidFill>
                          <a:effectLst/>
                          <a:latin typeface="Kellogg's Sans Medium"/>
                        </a:rPr>
                        <a:t>2018</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xmlns="" val="10001"/>
                  </a:ext>
                </a:extLst>
              </a:tr>
              <a:tr h="119490">
                <a:tc>
                  <a:txBody>
                    <a:bodyPr/>
                    <a:lstStyle/>
                    <a:p>
                      <a:pPr algn="l" rtl="0" fontAlgn="b"/>
                      <a:r>
                        <a:rPr lang="en-IN" sz="900" b="0" i="0" u="none" strike="noStrike" dirty="0">
                          <a:solidFill>
                            <a:srgbClr val="000000"/>
                          </a:solidFill>
                          <a:effectLst/>
                          <a:latin typeface="Kellogg's Sans Medium"/>
                        </a:rPr>
                        <a:t>Corporate Promo Driven Sales (Tonn)</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0.015MM</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0.009MM</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2"/>
                  </a:ext>
                </a:extLst>
              </a:tr>
              <a:tr h="119490">
                <a:tc>
                  <a:txBody>
                    <a:bodyPr/>
                    <a:lstStyle/>
                    <a:p>
                      <a:pPr algn="l" rtl="0" fontAlgn="b"/>
                      <a:r>
                        <a:rPr lang="en-IN" sz="900" b="0" i="0" u="none" strike="noStrike" dirty="0">
                          <a:solidFill>
                            <a:srgbClr val="000000"/>
                          </a:solidFill>
                          <a:effectLst/>
                          <a:latin typeface="Kellogg's Sans Medium"/>
                        </a:rPr>
                        <a:t>Contribution</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Kellogg's Sans Medium"/>
                        </a:rPr>
                        <a:t>0.38%</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Kellogg's Sans Medium"/>
                        </a:rPr>
                        <a:t>0.23%</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xmlns="" val="10003"/>
                  </a:ext>
                </a:extLst>
              </a:tr>
              <a:tr h="119490">
                <a:tc>
                  <a:txBody>
                    <a:bodyPr/>
                    <a:lstStyle/>
                    <a:p>
                      <a:pPr algn="l" rtl="0" fontAlgn="b"/>
                      <a:r>
                        <a:rPr lang="en-IN" sz="900" b="0" i="0" u="none" strike="noStrike" dirty="0">
                          <a:solidFill>
                            <a:srgbClr val="000000"/>
                          </a:solidFill>
                          <a:effectLst/>
                          <a:latin typeface="Kellogg's Sans Medium"/>
                        </a:rPr>
                        <a:t>Spend ($)</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0.32MM</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0.19MM</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4"/>
                  </a:ext>
                </a:extLst>
              </a:tr>
            </a:tbl>
          </a:graphicData>
        </a:graphic>
      </p:graphicFrame>
      <p:graphicFrame>
        <p:nvGraphicFramePr>
          <p:cNvPr id="21" name="Table 20">
            <a:extLst>
              <a:ext uri="{FF2B5EF4-FFF2-40B4-BE49-F238E27FC236}">
                <a16:creationId xmlns:a16="http://schemas.microsoft.com/office/drawing/2014/main" xmlns="" id="{5B84EB86-6227-4F62-B88A-606E9CB7E73D}"/>
              </a:ext>
            </a:extLst>
          </p:cNvPr>
          <p:cNvGraphicFramePr>
            <a:graphicFrameLocks noGrp="1"/>
          </p:cNvGraphicFramePr>
          <p:nvPr>
            <p:extLst>
              <p:ext uri="{D42A27DB-BD31-4B8C-83A1-F6EECF244321}">
                <p14:modId xmlns:p14="http://schemas.microsoft.com/office/powerpoint/2010/main" val="73444062"/>
              </p:ext>
            </p:extLst>
          </p:nvPr>
        </p:nvGraphicFramePr>
        <p:xfrm>
          <a:off x="4604639" y="4162935"/>
          <a:ext cx="4015679" cy="733425"/>
        </p:xfrm>
        <a:graphic>
          <a:graphicData uri="http://schemas.openxmlformats.org/drawingml/2006/table">
            <a:tbl>
              <a:tblPr/>
              <a:tblGrid>
                <a:gridCol w="2074515">
                  <a:extLst>
                    <a:ext uri="{9D8B030D-6E8A-4147-A177-3AD203B41FA5}">
                      <a16:colId xmlns:a16="http://schemas.microsoft.com/office/drawing/2014/main" xmlns="" val="891288375"/>
                    </a:ext>
                  </a:extLst>
                </a:gridCol>
                <a:gridCol w="970582">
                  <a:extLst>
                    <a:ext uri="{9D8B030D-6E8A-4147-A177-3AD203B41FA5}">
                      <a16:colId xmlns:a16="http://schemas.microsoft.com/office/drawing/2014/main" xmlns="" val="2059701913"/>
                    </a:ext>
                  </a:extLst>
                </a:gridCol>
                <a:gridCol w="970582">
                  <a:extLst>
                    <a:ext uri="{9D8B030D-6E8A-4147-A177-3AD203B41FA5}">
                      <a16:colId xmlns:a16="http://schemas.microsoft.com/office/drawing/2014/main" xmlns="" val="516467293"/>
                    </a:ext>
                  </a:extLst>
                </a:gridCol>
              </a:tblGrid>
              <a:tr h="125464">
                <a:tc gridSpan="3">
                  <a:txBody>
                    <a:bodyPr/>
                    <a:lstStyle/>
                    <a:p>
                      <a:pPr algn="ctr" rtl="0" fontAlgn="b"/>
                      <a:r>
                        <a:rPr lang="en-IN" sz="900" b="1" i="0" u="none" strike="noStrike" dirty="0">
                          <a:solidFill>
                            <a:srgbClr val="FFFFFF"/>
                          </a:solidFill>
                          <a:effectLst/>
                          <a:latin typeface="Kellogg's Sans Medium"/>
                        </a:rPr>
                        <a:t>COUPONS SUMMARY</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2553986123"/>
                  </a:ext>
                </a:extLst>
              </a:tr>
              <a:tr h="125464">
                <a:tc>
                  <a:txBody>
                    <a:bodyPr/>
                    <a:lstStyle/>
                    <a:p>
                      <a:pPr algn="l" rtl="0" fontAlgn="b"/>
                      <a:r>
                        <a:rPr lang="en-IN" sz="900" b="0" i="0" u="none" strike="noStrike" dirty="0">
                          <a:solidFill>
                            <a:srgbClr val="000000"/>
                          </a:solidFill>
                          <a:effectLst/>
                          <a:latin typeface="Kellogg's Sans Medium"/>
                        </a:rPr>
                        <a:t> </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rtl="0" fontAlgn="b"/>
                      <a:r>
                        <a:rPr lang="en-IN" sz="900" b="1" i="0" u="none" strike="noStrike" dirty="0">
                          <a:solidFill>
                            <a:srgbClr val="000000"/>
                          </a:solidFill>
                          <a:effectLst/>
                          <a:latin typeface="Kellogg's Sans Medium"/>
                        </a:rPr>
                        <a:t>2017</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rtl="0" fontAlgn="b"/>
                      <a:r>
                        <a:rPr lang="en-IN" sz="900" b="1" i="0" u="none" strike="noStrike" dirty="0">
                          <a:solidFill>
                            <a:srgbClr val="000000"/>
                          </a:solidFill>
                          <a:effectLst/>
                          <a:latin typeface="Kellogg's Sans Medium"/>
                        </a:rPr>
                        <a:t>2018</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xmlns="" val="3769989051"/>
                  </a:ext>
                </a:extLst>
              </a:tr>
              <a:tr h="119490">
                <a:tc>
                  <a:txBody>
                    <a:bodyPr/>
                    <a:lstStyle/>
                    <a:p>
                      <a:pPr algn="l" rtl="0" fontAlgn="b"/>
                      <a:r>
                        <a:rPr lang="en-IN" sz="900" b="0" i="0" u="none" strike="noStrike" dirty="0">
                          <a:solidFill>
                            <a:srgbClr val="000000"/>
                          </a:solidFill>
                          <a:effectLst/>
                          <a:latin typeface="Kellogg's Sans Medium"/>
                        </a:rPr>
                        <a:t>Coupon Driven Sales</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1,242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780</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712024463"/>
                  </a:ext>
                </a:extLst>
              </a:tr>
              <a:tr h="119490">
                <a:tc>
                  <a:txBody>
                    <a:bodyPr/>
                    <a:lstStyle/>
                    <a:p>
                      <a:pPr algn="l" rtl="0" fontAlgn="b"/>
                      <a:r>
                        <a:rPr lang="en-IN" sz="900" b="0" i="0" u="none" strike="noStrike" dirty="0">
                          <a:solidFill>
                            <a:srgbClr val="000000"/>
                          </a:solidFill>
                          <a:effectLst/>
                          <a:latin typeface="Kellogg's Sans Medium"/>
                        </a:rPr>
                        <a:t>Contribution</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Kellogg's Sans Medium"/>
                        </a:rPr>
                        <a:t>0.03%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Kellogg's Sans Medium"/>
                        </a:rPr>
                        <a:t>0.02%</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xmlns="" val="1842247566"/>
                  </a:ext>
                </a:extLst>
              </a:tr>
              <a:tr h="119490">
                <a:tc>
                  <a:txBody>
                    <a:bodyPr/>
                    <a:lstStyle/>
                    <a:p>
                      <a:pPr algn="l" rtl="0" fontAlgn="b"/>
                      <a:r>
                        <a:rPr lang="en-IN" sz="900" b="0" i="0" u="none" strike="noStrike" dirty="0">
                          <a:solidFill>
                            <a:srgbClr val="000000"/>
                          </a:solidFill>
                          <a:effectLst/>
                          <a:latin typeface="Kellogg's Sans Medium"/>
                        </a:rPr>
                        <a:t>Spend ($)</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23,757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15,214</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2537736096"/>
                  </a:ext>
                </a:extLst>
              </a:tr>
            </a:tbl>
          </a:graphicData>
        </a:graphic>
      </p:graphicFrame>
      <p:graphicFrame>
        <p:nvGraphicFramePr>
          <p:cNvPr id="22" name="Table 21">
            <a:extLst>
              <a:ext uri="{FF2B5EF4-FFF2-40B4-BE49-F238E27FC236}">
                <a16:creationId xmlns:a16="http://schemas.microsoft.com/office/drawing/2014/main" xmlns="" id="{805A12D0-FAF9-405F-8D49-F432891F4239}"/>
              </a:ext>
            </a:extLst>
          </p:cNvPr>
          <p:cNvGraphicFramePr>
            <a:graphicFrameLocks noGrp="1"/>
          </p:cNvGraphicFramePr>
          <p:nvPr>
            <p:extLst>
              <p:ext uri="{D42A27DB-BD31-4B8C-83A1-F6EECF244321}">
                <p14:modId xmlns:p14="http://schemas.microsoft.com/office/powerpoint/2010/main" val="2922211200"/>
              </p:ext>
            </p:extLst>
          </p:nvPr>
        </p:nvGraphicFramePr>
        <p:xfrm>
          <a:off x="310545" y="3032571"/>
          <a:ext cx="4015679" cy="1173480"/>
        </p:xfrm>
        <a:graphic>
          <a:graphicData uri="http://schemas.openxmlformats.org/drawingml/2006/table">
            <a:tbl>
              <a:tblPr/>
              <a:tblGrid>
                <a:gridCol w="2413833">
                  <a:extLst>
                    <a:ext uri="{9D8B030D-6E8A-4147-A177-3AD203B41FA5}">
                      <a16:colId xmlns:a16="http://schemas.microsoft.com/office/drawing/2014/main" xmlns="" val="2896882363"/>
                    </a:ext>
                  </a:extLst>
                </a:gridCol>
                <a:gridCol w="774551">
                  <a:extLst>
                    <a:ext uri="{9D8B030D-6E8A-4147-A177-3AD203B41FA5}">
                      <a16:colId xmlns:a16="http://schemas.microsoft.com/office/drawing/2014/main" xmlns="" val="1450786522"/>
                    </a:ext>
                  </a:extLst>
                </a:gridCol>
                <a:gridCol w="827295">
                  <a:extLst>
                    <a:ext uri="{9D8B030D-6E8A-4147-A177-3AD203B41FA5}">
                      <a16:colId xmlns:a16="http://schemas.microsoft.com/office/drawing/2014/main" xmlns="" val="1085914476"/>
                    </a:ext>
                  </a:extLst>
                </a:gridCol>
              </a:tblGrid>
              <a:tr h="104931">
                <a:tc gridSpan="3">
                  <a:txBody>
                    <a:bodyPr/>
                    <a:lstStyle/>
                    <a:p>
                      <a:pPr algn="ctr" rtl="0" fontAlgn="b"/>
                      <a:r>
                        <a:rPr lang="en-IN" sz="900" b="1" i="0" u="none" strike="noStrike" dirty="0">
                          <a:solidFill>
                            <a:srgbClr val="FFFFFF"/>
                          </a:solidFill>
                          <a:effectLst/>
                          <a:latin typeface="Kellogg's Sans Medium"/>
                        </a:rPr>
                        <a:t>SOCIAL SUMMARY</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1216003506"/>
                  </a:ext>
                </a:extLst>
              </a:tr>
              <a:tr h="0">
                <a:tc>
                  <a:txBody>
                    <a:bodyPr/>
                    <a:lstStyle/>
                    <a:p>
                      <a:pPr algn="l" rtl="0" fontAlgn="b"/>
                      <a:r>
                        <a:rPr lang="en-IN" sz="900" b="0" i="0" u="none" strike="noStrike" dirty="0">
                          <a:solidFill>
                            <a:srgbClr val="000000"/>
                          </a:solidFill>
                          <a:effectLst/>
                          <a:latin typeface="Kellogg's Sans Medium"/>
                        </a:rPr>
                        <a:t> </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rtl="0" fontAlgn="b"/>
                      <a:r>
                        <a:rPr lang="en-IN" sz="900" b="0" i="0" u="none" strike="noStrike" dirty="0">
                          <a:solidFill>
                            <a:srgbClr val="000000"/>
                          </a:solidFill>
                          <a:effectLst/>
                          <a:latin typeface="Kellogg's Sans Medium"/>
                        </a:rPr>
                        <a:t>2017</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rtl="0" fontAlgn="b"/>
                      <a:r>
                        <a:rPr lang="en-IN" sz="900" b="0" i="0" u="none" strike="noStrike" dirty="0">
                          <a:solidFill>
                            <a:srgbClr val="000000"/>
                          </a:solidFill>
                          <a:effectLst/>
                          <a:latin typeface="Kellogg's Sans Medium"/>
                        </a:rPr>
                        <a:t>2018</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xmlns="" val="1190708780"/>
                  </a:ext>
                </a:extLst>
              </a:tr>
              <a:tr h="99934">
                <a:tc>
                  <a:txBody>
                    <a:bodyPr/>
                    <a:lstStyle/>
                    <a:p>
                      <a:pPr algn="l" rtl="0" fontAlgn="b"/>
                      <a:r>
                        <a:rPr lang="en-IN" sz="900" b="0" i="0" u="none" strike="noStrike" dirty="0">
                          <a:solidFill>
                            <a:srgbClr val="000000"/>
                          </a:solidFill>
                          <a:effectLst/>
                          <a:latin typeface="Kellogg's Sans Medium"/>
                        </a:rPr>
                        <a:t>Social Driven Sales (Tonn)</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0.049MM</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0.071MM</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2503260412"/>
                  </a:ext>
                </a:extLst>
              </a:tr>
              <a:tr h="99934">
                <a:tc>
                  <a:txBody>
                    <a:bodyPr/>
                    <a:lstStyle/>
                    <a:p>
                      <a:pPr algn="l" rtl="0" fontAlgn="b"/>
                      <a:r>
                        <a:rPr lang="en-IN" sz="900" b="0" i="0" u="none" strike="noStrike" dirty="0">
                          <a:solidFill>
                            <a:srgbClr val="000000"/>
                          </a:solidFill>
                          <a:effectLst/>
                          <a:latin typeface="Kellogg's Sans Medium"/>
                        </a:rPr>
                        <a:t>Contribution</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Kellogg's Sans Medium"/>
                        </a:rPr>
                        <a:t>1.2%</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Kellogg's Sans Medium"/>
                        </a:rPr>
                        <a:t>1.6%</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xmlns="" val="3866928030"/>
                  </a:ext>
                </a:extLst>
              </a:tr>
              <a:tr h="99934">
                <a:tc>
                  <a:txBody>
                    <a:bodyPr/>
                    <a:lstStyle/>
                    <a:p>
                      <a:pPr algn="l" rtl="0" fontAlgn="b"/>
                      <a:r>
                        <a:rPr lang="en-IN" sz="900" b="0" i="0" u="none" strike="noStrike" dirty="0">
                          <a:solidFill>
                            <a:srgbClr val="000000"/>
                          </a:solidFill>
                          <a:effectLst/>
                          <a:latin typeface="Kellogg's Sans Medium"/>
                        </a:rPr>
                        <a:t>Spend ($)</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0.08MM</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0.078MM</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3497464512"/>
                  </a:ext>
                </a:extLst>
              </a:tr>
              <a:tr h="99934">
                <a:tc>
                  <a:txBody>
                    <a:bodyPr/>
                    <a:lstStyle/>
                    <a:p>
                      <a:pPr algn="l" rtl="0" fontAlgn="b"/>
                      <a:r>
                        <a:rPr lang="en-IN" sz="900" b="0" i="0" u="none" strike="noStrike" dirty="0">
                          <a:solidFill>
                            <a:srgbClr val="000000"/>
                          </a:solidFill>
                          <a:effectLst/>
                          <a:latin typeface="Kellogg's Sans Medium"/>
                        </a:rPr>
                        <a:t>Support (Impressions)</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Kellogg's Sans Medium"/>
                        </a:rPr>
                        <a:t>9.6MM</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Kellogg's Sans Medium"/>
                        </a:rPr>
                        <a:t>13.4MM</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xmlns="" val="69866938"/>
                  </a:ext>
                </a:extLst>
              </a:tr>
              <a:tr h="99934">
                <a:tc>
                  <a:txBody>
                    <a:bodyPr/>
                    <a:lstStyle/>
                    <a:p>
                      <a:pPr algn="l" rtl="0" fontAlgn="b"/>
                      <a:r>
                        <a:rPr lang="en-IN" sz="900" b="0" i="0" u="none" strike="noStrike" dirty="0">
                          <a:solidFill>
                            <a:srgbClr val="000000"/>
                          </a:solidFill>
                          <a:effectLst/>
                          <a:latin typeface="Kellogg's Sans Medium"/>
                        </a:rPr>
                        <a:t>CPM (Spend/MM Support)</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6,338</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7,342</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4066612447"/>
                  </a:ext>
                </a:extLst>
              </a:tr>
              <a:tr h="99934">
                <a:tc>
                  <a:txBody>
                    <a:bodyPr/>
                    <a:lstStyle/>
                    <a:p>
                      <a:pPr algn="l" rtl="0" fontAlgn="b"/>
                      <a:r>
                        <a:rPr lang="en-IN" sz="900" b="0" i="0" u="none" strike="noStrike" dirty="0">
                          <a:solidFill>
                            <a:srgbClr val="000000"/>
                          </a:solidFill>
                          <a:effectLst/>
                          <a:latin typeface="Kellogg's Sans Medium"/>
                        </a:rPr>
                        <a:t>Effectiveness (Tonn per MM Imp)</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Kellogg's Sans Medium"/>
                        </a:rPr>
                        <a:t>8,251</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Kellogg's Sans Medium"/>
                        </a:rPr>
                        <a:t>5,900</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xmlns="" val="707025900"/>
                  </a:ext>
                </a:extLst>
              </a:tr>
            </a:tbl>
          </a:graphicData>
        </a:graphic>
      </p:graphicFrame>
      <p:graphicFrame>
        <p:nvGraphicFramePr>
          <p:cNvPr id="23" name="Table 22">
            <a:extLst>
              <a:ext uri="{FF2B5EF4-FFF2-40B4-BE49-F238E27FC236}">
                <a16:creationId xmlns:a16="http://schemas.microsoft.com/office/drawing/2014/main" xmlns="" id="{18622BB4-E5EF-4633-9835-21100A9FBBB7}"/>
              </a:ext>
            </a:extLst>
          </p:cNvPr>
          <p:cNvGraphicFramePr>
            <a:graphicFrameLocks noGrp="1"/>
          </p:cNvGraphicFramePr>
          <p:nvPr>
            <p:extLst>
              <p:ext uri="{D42A27DB-BD31-4B8C-83A1-F6EECF244321}">
                <p14:modId xmlns:p14="http://schemas.microsoft.com/office/powerpoint/2010/main" val="2185728821"/>
              </p:ext>
            </p:extLst>
          </p:nvPr>
        </p:nvGraphicFramePr>
        <p:xfrm>
          <a:off x="310545" y="4248486"/>
          <a:ext cx="4035077" cy="880110"/>
        </p:xfrm>
        <a:graphic>
          <a:graphicData uri="http://schemas.openxmlformats.org/drawingml/2006/table">
            <a:tbl>
              <a:tblPr/>
              <a:tblGrid>
                <a:gridCol w="2424591">
                  <a:extLst>
                    <a:ext uri="{9D8B030D-6E8A-4147-A177-3AD203B41FA5}">
                      <a16:colId xmlns:a16="http://schemas.microsoft.com/office/drawing/2014/main" xmlns="" val="1222920857"/>
                    </a:ext>
                  </a:extLst>
                </a:gridCol>
                <a:gridCol w="785308">
                  <a:extLst>
                    <a:ext uri="{9D8B030D-6E8A-4147-A177-3AD203B41FA5}">
                      <a16:colId xmlns:a16="http://schemas.microsoft.com/office/drawing/2014/main" xmlns="" val="2212564734"/>
                    </a:ext>
                  </a:extLst>
                </a:gridCol>
                <a:gridCol w="825178">
                  <a:extLst>
                    <a:ext uri="{9D8B030D-6E8A-4147-A177-3AD203B41FA5}">
                      <a16:colId xmlns:a16="http://schemas.microsoft.com/office/drawing/2014/main" xmlns="" val="2318199866"/>
                    </a:ext>
                  </a:extLst>
                </a:gridCol>
              </a:tblGrid>
              <a:tr h="0">
                <a:tc gridSpan="3">
                  <a:txBody>
                    <a:bodyPr/>
                    <a:lstStyle/>
                    <a:p>
                      <a:pPr algn="ctr" rtl="0" fontAlgn="b"/>
                      <a:r>
                        <a:rPr lang="en-IN" sz="900" b="1" i="0" u="none" strike="noStrike" dirty="0">
                          <a:solidFill>
                            <a:srgbClr val="FFFFFF"/>
                          </a:solidFill>
                          <a:effectLst/>
                          <a:latin typeface="Kellogg's Sans Medium"/>
                        </a:rPr>
                        <a:t>SEARCH SUMMARY</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966259058"/>
                  </a:ext>
                </a:extLst>
              </a:tr>
              <a:tr h="125464">
                <a:tc>
                  <a:txBody>
                    <a:bodyPr/>
                    <a:lstStyle/>
                    <a:p>
                      <a:pPr algn="l" rtl="0" fontAlgn="b"/>
                      <a:r>
                        <a:rPr lang="en-IN" sz="900" b="0" i="0" u="none" strike="noStrike" dirty="0">
                          <a:solidFill>
                            <a:srgbClr val="000000"/>
                          </a:solidFill>
                          <a:effectLst/>
                          <a:latin typeface="Kellogg's Sans Medium"/>
                        </a:rPr>
                        <a:t> </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rtl="0" fontAlgn="b"/>
                      <a:r>
                        <a:rPr lang="en-IN" sz="900" b="1" i="0" u="none" strike="noStrike" dirty="0">
                          <a:solidFill>
                            <a:srgbClr val="000000"/>
                          </a:solidFill>
                          <a:effectLst/>
                          <a:latin typeface="Kellogg's Sans Medium"/>
                        </a:rPr>
                        <a:t>2017</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rtl="0" fontAlgn="b"/>
                      <a:r>
                        <a:rPr lang="en-IN" sz="900" b="1" i="0" u="none" strike="noStrike" dirty="0">
                          <a:solidFill>
                            <a:srgbClr val="000000"/>
                          </a:solidFill>
                          <a:effectLst/>
                          <a:latin typeface="Kellogg's Sans Medium"/>
                        </a:rPr>
                        <a:t>2018</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xmlns="" val="3097294669"/>
                  </a:ext>
                </a:extLst>
              </a:tr>
              <a:tr h="119490">
                <a:tc>
                  <a:txBody>
                    <a:bodyPr/>
                    <a:lstStyle/>
                    <a:p>
                      <a:pPr algn="l" rtl="0" fontAlgn="b"/>
                      <a:r>
                        <a:rPr lang="nl-NL" sz="900" b="0" i="0" u="none" strike="noStrike" dirty="0">
                          <a:solidFill>
                            <a:srgbClr val="000000"/>
                          </a:solidFill>
                          <a:effectLst/>
                          <a:latin typeface="Kellogg's Sans Medium"/>
                        </a:rPr>
                        <a:t>Search Driven Sales</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11,888</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13,818</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253990085"/>
                  </a:ext>
                </a:extLst>
              </a:tr>
              <a:tr h="119490">
                <a:tc>
                  <a:txBody>
                    <a:bodyPr/>
                    <a:lstStyle/>
                    <a:p>
                      <a:pPr algn="l" rtl="0" fontAlgn="b"/>
                      <a:r>
                        <a:rPr lang="en-IN" sz="900" b="0" i="0" u="none" strike="noStrike" dirty="0">
                          <a:solidFill>
                            <a:srgbClr val="000000"/>
                          </a:solidFill>
                          <a:effectLst/>
                          <a:latin typeface="Kellogg's Sans Medium"/>
                        </a:rPr>
                        <a:t>Contribution</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Kellogg's Sans Medium"/>
                        </a:rPr>
                        <a:t>0.29%</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Kellogg's Sans Medium"/>
                        </a:rPr>
                        <a:t>0.32%</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xmlns="" val="3066258168"/>
                  </a:ext>
                </a:extLst>
              </a:tr>
              <a:tr h="119490">
                <a:tc>
                  <a:txBody>
                    <a:bodyPr/>
                    <a:lstStyle/>
                    <a:p>
                      <a:pPr algn="l" rtl="0" fontAlgn="b"/>
                      <a:r>
                        <a:rPr lang="en-IN" sz="900" b="0" i="0" u="none" strike="noStrike" dirty="0">
                          <a:solidFill>
                            <a:srgbClr val="000000"/>
                          </a:solidFill>
                          <a:effectLst/>
                          <a:latin typeface="Kellogg's Sans Medium"/>
                        </a:rPr>
                        <a:t>Spend ($)</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37,018</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38,191</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3348917998"/>
                  </a:ext>
                </a:extLst>
              </a:tr>
              <a:tr h="119490">
                <a:tc>
                  <a:txBody>
                    <a:bodyPr/>
                    <a:lstStyle/>
                    <a:p>
                      <a:pPr algn="l" rtl="0" fontAlgn="b"/>
                      <a:r>
                        <a:rPr lang="en-IN" sz="900" b="0" i="0" u="none" strike="noStrike" dirty="0">
                          <a:solidFill>
                            <a:srgbClr val="000000"/>
                          </a:solidFill>
                          <a:effectLst/>
                          <a:latin typeface="Kellogg's Sans Medium"/>
                        </a:rPr>
                        <a:t>Support (Impressions)</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1.58MM</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1.78MM</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5"/>
                  </a:ext>
                </a:extLst>
              </a:tr>
            </a:tbl>
          </a:graphicData>
        </a:graphic>
      </p:graphicFrame>
      <p:pic>
        <p:nvPicPr>
          <p:cNvPr id="17" name="Picture 16">
            <a:extLst>
              <a:ext uri="{FF2B5EF4-FFF2-40B4-BE49-F238E27FC236}">
                <a16:creationId xmlns:a16="http://schemas.microsoft.com/office/drawing/2014/main" xmlns="" id="{0C6BC285-DDE9-4EAF-8DC2-B51794D6F72E}"/>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387198" y="5912029"/>
            <a:ext cx="523003" cy="670561"/>
          </a:xfrm>
          <a:prstGeom prst="rect">
            <a:avLst/>
          </a:prstGeom>
          <a:noFill/>
          <a:ln>
            <a:noFill/>
          </a:ln>
        </p:spPr>
      </p:pic>
      <p:graphicFrame>
        <p:nvGraphicFramePr>
          <p:cNvPr id="18" name="Table 17">
            <a:extLst>
              <a:ext uri="{FF2B5EF4-FFF2-40B4-BE49-F238E27FC236}">
                <a16:creationId xmlns:a16="http://schemas.microsoft.com/office/drawing/2014/main" xmlns="" id="{5B84EB86-6227-4F62-B88A-606E9CB7E73D}"/>
              </a:ext>
            </a:extLst>
          </p:cNvPr>
          <p:cNvGraphicFramePr>
            <a:graphicFrameLocks noGrp="1"/>
          </p:cNvGraphicFramePr>
          <p:nvPr>
            <p:extLst>
              <p:ext uri="{D42A27DB-BD31-4B8C-83A1-F6EECF244321}">
                <p14:modId xmlns:p14="http://schemas.microsoft.com/office/powerpoint/2010/main" val="521523334"/>
              </p:ext>
            </p:extLst>
          </p:nvPr>
        </p:nvGraphicFramePr>
        <p:xfrm>
          <a:off x="4604639" y="4963449"/>
          <a:ext cx="4015679" cy="733425"/>
        </p:xfrm>
        <a:graphic>
          <a:graphicData uri="http://schemas.openxmlformats.org/drawingml/2006/table">
            <a:tbl>
              <a:tblPr/>
              <a:tblGrid>
                <a:gridCol w="2074515">
                  <a:extLst>
                    <a:ext uri="{9D8B030D-6E8A-4147-A177-3AD203B41FA5}">
                      <a16:colId xmlns:a16="http://schemas.microsoft.com/office/drawing/2014/main" xmlns="" val="891288375"/>
                    </a:ext>
                  </a:extLst>
                </a:gridCol>
                <a:gridCol w="970582">
                  <a:extLst>
                    <a:ext uri="{9D8B030D-6E8A-4147-A177-3AD203B41FA5}">
                      <a16:colId xmlns:a16="http://schemas.microsoft.com/office/drawing/2014/main" xmlns="" val="2059701913"/>
                    </a:ext>
                  </a:extLst>
                </a:gridCol>
                <a:gridCol w="970582">
                  <a:extLst>
                    <a:ext uri="{9D8B030D-6E8A-4147-A177-3AD203B41FA5}">
                      <a16:colId xmlns:a16="http://schemas.microsoft.com/office/drawing/2014/main" xmlns="" val="516467293"/>
                    </a:ext>
                  </a:extLst>
                </a:gridCol>
              </a:tblGrid>
              <a:tr h="125464">
                <a:tc gridSpan="3">
                  <a:txBody>
                    <a:bodyPr/>
                    <a:lstStyle/>
                    <a:p>
                      <a:pPr algn="ctr" rtl="0" fontAlgn="b"/>
                      <a:r>
                        <a:rPr lang="en-IN" sz="900" b="1" i="0" u="none" strike="noStrike" dirty="0">
                          <a:solidFill>
                            <a:srgbClr val="FFFFFF"/>
                          </a:solidFill>
                          <a:effectLst/>
                          <a:latin typeface="Kellogg's Sans Medium"/>
                        </a:rPr>
                        <a:t>PR SUMMARY</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2553986123"/>
                  </a:ext>
                </a:extLst>
              </a:tr>
              <a:tr h="125464">
                <a:tc>
                  <a:txBody>
                    <a:bodyPr/>
                    <a:lstStyle/>
                    <a:p>
                      <a:pPr algn="l" rtl="0" fontAlgn="b"/>
                      <a:r>
                        <a:rPr lang="en-IN" sz="900" b="0" i="0" u="none" strike="noStrike" dirty="0">
                          <a:solidFill>
                            <a:srgbClr val="000000"/>
                          </a:solidFill>
                          <a:effectLst/>
                          <a:latin typeface="Kellogg's Sans Medium"/>
                        </a:rPr>
                        <a:t> </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rtl="0" fontAlgn="b"/>
                      <a:r>
                        <a:rPr lang="en-IN" sz="900" b="1" i="0" u="none" strike="noStrike" dirty="0">
                          <a:solidFill>
                            <a:srgbClr val="000000"/>
                          </a:solidFill>
                          <a:effectLst/>
                          <a:latin typeface="Kellogg's Sans Medium"/>
                        </a:rPr>
                        <a:t>2017</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rtl="0" fontAlgn="b"/>
                      <a:r>
                        <a:rPr lang="en-IN" sz="900" b="1" i="0" u="none" strike="noStrike" dirty="0">
                          <a:solidFill>
                            <a:srgbClr val="000000"/>
                          </a:solidFill>
                          <a:effectLst/>
                          <a:latin typeface="Kellogg's Sans Medium"/>
                        </a:rPr>
                        <a:t>2018</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xmlns="" val="3769989051"/>
                  </a:ext>
                </a:extLst>
              </a:tr>
              <a:tr h="119490">
                <a:tc>
                  <a:txBody>
                    <a:bodyPr/>
                    <a:lstStyle/>
                    <a:p>
                      <a:pPr algn="l" rtl="0" fontAlgn="b"/>
                      <a:r>
                        <a:rPr lang="en-IN" sz="900" b="0" i="0" u="none" strike="noStrike" dirty="0">
                          <a:solidFill>
                            <a:srgbClr val="000000"/>
                          </a:solidFill>
                          <a:effectLst/>
                          <a:latin typeface="Kellogg's Sans Medium"/>
                        </a:rPr>
                        <a:t>PR Driven Sales</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15,999</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712024463"/>
                  </a:ext>
                </a:extLst>
              </a:tr>
              <a:tr h="119490">
                <a:tc>
                  <a:txBody>
                    <a:bodyPr/>
                    <a:lstStyle/>
                    <a:p>
                      <a:pPr algn="l" rtl="0" fontAlgn="b"/>
                      <a:r>
                        <a:rPr lang="en-IN" sz="900" b="0" i="0" u="none" strike="noStrike" dirty="0">
                          <a:solidFill>
                            <a:srgbClr val="000000"/>
                          </a:solidFill>
                          <a:effectLst/>
                          <a:latin typeface="Kellogg's Sans Medium"/>
                        </a:rPr>
                        <a:t>Contribution</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Kellogg's Sans Medium"/>
                        </a:rPr>
                        <a:t>0.0%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Kellogg's Sans Medium"/>
                        </a:rPr>
                        <a:t>0.04%</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xmlns="" val="1842247566"/>
                  </a:ext>
                </a:extLst>
              </a:tr>
              <a:tr h="119490">
                <a:tc>
                  <a:txBody>
                    <a:bodyPr/>
                    <a:lstStyle/>
                    <a:p>
                      <a:pPr algn="l" rtl="0" fontAlgn="b"/>
                      <a:r>
                        <a:rPr lang="en-IN" sz="900" b="0" i="0" u="none" strike="noStrike" dirty="0">
                          <a:solidFill>
                            <a:srgbClr val="000000"/>
                          </a:solidFill>
                          <a:effectLst/>
                          <a:latin typeface="Kellogg's Sans Medium"/>
                        </a:rPr>
                        <a:t>Spend ($)</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65,000</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2537736096"/>
                  </a:ext>
                </a:extLst>
              </a:tr>
            </a:tbl>
          </a:graphicData>
        </a:graphic>
      </p:graphicFrame>
      <p:graphicFrame>
        <p:nvGraphicFramePr>
          <p:cNvPr id="24" name="Table 23">
            <a:extLst>
              <a:ext uri="{FF2B5EF4-FFF2-40B4-BE49-F238E27FC236}">
                <a16:creationId xmlns:a16="http://schemas.microsoft.com/office/drawing/2014/main" xmlns="" id="{5B84EB86-6227-4F62-B88A-606E9CB7E73D}"/>
              </a:ext>
            </a:extLst>
          </p:cNvPr>
          <p:cNvGraphicFramePr>
            <a:graphicFrameLocks noGrp="1"/>
          </p:cNvGraphicFramePr>
          <p:nvPr>
            <p:extLst>
              <p:ext uri="{D42A27DB-BD31-4B8C-83A1-F6EECF244321}">
                <p14:modId xmlns:p14="http://schemas.microsoft.com/office/powerpoint/2010/main" val="2487932488"/>
              </p:ext>
            </p:extLst>
          </p:nvPr>
        </p:nvGraphicFramePr>
        <p:xfrm>
          <a:off x="310545" y="5178604"/>
          <a:ext cx="4015679" cy="733425"/>
        </p:xfrm>
        <a:graphic>
          <a:graphicData uri="http://schemas.openxmlformats.org/drawingml/2006/table">
            <a:tbl>
              <a:tblPr/>
              <a:tblGrid>
                <a:gridCol w="2435348">
                  <a:extLst>
                    <a:ext uri="{9D8B030D-6E8A-4147-A177-3AD203B41FA5}">
                      <a16:colId xmlns:a16="http://schemas.microsoft.com/office/drawing/2014/main" xmlns="" val="891288375"/>
                    </a:ext>
                  </a:extLst>
                </a:gridCol>
                <a:gridCol w="763793">
                  <a:extLst>
                    <a:ext uri="{9D8B030D-6E8A-4147-A177-3AD203B41FA5}">
                      <a16:colId xmlns:a16="http://schemas.microsoft.com/office/drawing/2014/main" xmlns="" val="2059701913"/>
                    </a:ext>
                  </a:extLst>
                </a:gridCol>
                <a:gridCol w="816538">
                  <a:extLst>
                    <a:ext uri="{9D8B030D-6E8A-4147-A177-3AD203B41FA5}">
                      <a16:colId xmlns:a16="http://schemas.microsoft.com/office/drawing/2014/main" xmlns="" val="516467293"/>
                    </a:ext>
                  </a:extLst>
                </a:gridCol>
              </a:tblGrid>
              <a:tr h="125464">
                <a:tc gridSpan="3">
                  <a:txBody>
                    <a:bodyPr/>
                    <a:lstStyle/>
                    <a:p>
                      <a:pPr algn="ctr" rtl="0" fontAlgn="b"/>
                      <a:r>
                        <a:rPr lang="en-IN" sz="900" b="1" i="0" u="none" strike="noStrike" dirty="0">
                          <a:solidFill>
                            <a:srgbClr val="FFFFFF"/>
                          </a:solidFill>
                          <a:effectLst/>
                          <a:latin typeface="Kellogg's Sans Medium"/>
                        </a:rPr>
                        <a:t>POS SUMMARY</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2553986123"/>
                  </a:ext>
                </a:extLst>
              </a:tr>
              <a:tr h="125464">
                <a:tc>
                  <a:txBody>
                    <a:bodyPr/>
                    <a:lstStyle/>
                    <a:p>
                      <a:pPr algn="l" rtl="0" fontAlgn="b"/>
                      <a:r>
                        <a:rPr lang="en-IN" sz="900" b="0" i="0" u="none" strike="noStrike" dirty="0">
                          <a:solidFill>
                            <a:srgbClr val="000000"/>
                          </a:solidFill>
                          <a:effectLst/>
                          <a:latin typeface="Kellogg's Sans Medium"/>
                        </a:rPr>
                        <a:t> </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rtl="0" fontAlgn="b"/>
                      <a:r>
                        <a:rPr lang="en-IN" sz="900" b="1" i="0" u="none" strike="noStrike" dirty="0">
                          <a:solidFill>
                            <a:srgbClr val="000000"/>
                          </a:solidFill>
                          <a:effectLst/>
                          <a:latin typeface="Kellogg's Sans Medium"/>
                        </a:rPr>
                        <a:t>2017</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rtl="0" fontAlgn="b"/>
                      <a:r>
                        <a:rPr lang="en-IN" sz="900" b="1" i="0" u="none" strike="noStrike" dirty="0">
                          <a:solidFill>
                            <a:srgbClr val="000000"/>
                          </a:solidFill>
                          <a:effectLst/>
                          <a:latin typeface="Kellogg's Sans Medium"/>
                        </a:rPr>
                        <a:t>2018</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xmlns="" val="3769989051"/>
                  </a:ext>
                </a:extLst>
              </a:tr>
              <a:tr h="119490">
                <a:tc>
                  <a:txBody>
                    <a:bodyPr/>
                    <a:lstStyle/>
                    <a:p>
                      <a:pPr algn="l" rtl="0" fontAlgn="b"/>
                      <a:r>
                        <a:rPr lang="en-IN" sz="900" b="0" i="0" u="none" strike="noStrike" dirty="0">
                          <a:solidFill>
                            <a:srgbClr val="000000"/>
                          </a:solidFill>
                          <a:effectLst/>
                          <a:latin typeface="Kellogg's Sans Medium"/>
                        </a:rPr>
                        <a:t>POS Driven Sales</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16,777</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712024463"/>
                  </a:ext>
                </a:extLst>
              </a:tr>
              <a:tr h="119490">
                <a:tc>
                  <a:txBody>
                    <a:bodyPr/>
                    <a:lstStyle/>
                    <a:p>
                      <a:pPr algn="l" rtl="0" fontAlgn="b"/>
                      <a:r>
                        <a:rPr lang="en-IN" sz="900" b="0" i="0" u="none" strike="noStrike" dirty="0">
                          <a:solidFill>
                            <a:srgbClr val="000000"/>
                          </a:solidFill>
                          <a:effectLst/>
                          <a:latin typeface="Kellogg's Sans Medium"/>
                        </a:rPr>
                        <a:t>Contribution</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Kellogg's Sans Medium"/>
                        </a:rPr>
                        <a:t>0.0%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Kellogg's Sans Medium"/>
                        </a:rPr>
                        <a:t>0.04%</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xmlns="" val="1842247566"/>
                  </a:ext>
                </a:extLst>
              </a:tr>
              <a:tr h="119490">
                <a:tc>
                  <a:txBody>
                    <a:bodyPr/>
                    <a:lstStyle/>
                    <a:p>
                      <a:pPr algn="l" rtl="0" fontAlgn="b"/>
                      <a:r>
                        <a:rPr lang="en-IN" sz="900" b="0" i="0" u="none" strike="noStrike" dirty="0">
                          <a:solidFill>
                            <a:srgbClr val="000000"/>
                          </a:solidFill>
                          <a:effectLst/>
                          <a:latin typeface="Kellogg's Sans Medium"/>
                        </a:rPr>
                        <a:t>Spend ($)</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44,442</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2537736096"/>
                  </a:ext>
                </a:extLst>
              </a:tr>
            </a:tbl>
          </a:graphicData>
        </a:graphic>
      </p:graphicFrame>
    </p:spTree>
    <p:extLst>
      <p:ext uri="{BB962C8B-B14F-4D97-AF65-F5344CB8AC3E}">
        <p14:creationId xmlns:p14="http://schemas.microsoft.com/office/powerpoint/2010/main" val="8283940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Chart 21">
            <a:extLst>
              <a:ext uri="{FF2B5EF4-FFF2-40B4-BE49-F238E27FC236}">
                <a16:creationId xmlns:a16="http://schemas.microsoft.com/office/drawing/2014/main" xmlns="" id="{6D133290-C63A-4C72-A855-A6AA1802A618}"/>
              </a:ext>
            </a:extLst>
          </p:cNvPr>
          <p:cNvGraphicFramePr/>
          <p:nvPr/>
        </p:nvGraphicFramePr>
        <p:xfrm>
          <a:off x="1524000" y="3526747"/>
          <a:ext cx="7124700" cy="104300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3" name="Chart 32">
            <a:extLst>
              <a:ext uri="{FF2B5EF4-FFF2-40B4-BE49-F238E27FC236}">
                <a16:creationId xmlns:a16="http://schemas.microsoft.com/office/drawing/2014/main" xmlns="" id="{80D11786-83DC-440E-BD74-ABD5853EC15E}"/>
              </a:ext>
            </a:extLst>
          </p:cNvPr>
          <p:cNvGraphicFramePr/>
          <p:nvPr/>
        </p:nvGraphicFramePr>
        <p:xfrm>
          <a:off x="1524000" y="3145278"/>
          <a:ext cx="7124700" cy="104300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2" name="Chart 31">
            <a:extLst>
              <a:ext uri="{FF2B5EF4-FFF2-40B4-BE49-F238E27FC236}">
                <a16:creationId xmlns:a16="http://schemas.microsoft.com/office/drawing/2014/main" xmlns="" id="{D35E864C-7246-4B97-BAD9-D3A3C0FF8A87}"/>
              </a:ext>
            </a:extLst>
          </p:cNvPr>
          <p:cNvGraphicFramePr/>
          <p:nvPr/>
        </p:nvGraphicFramePr>
        <p:xfrm>
          <a:off x="1524000" y="2763809"/>
          <a:ext cx="7124700" cy="104300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4" name="Chart 23">
            <a:extLst>
              <a:ext uri="{FF2B5EF4-FFF2-40B4-BE49-F238E27FC236}">
                <a16:creationId xmlns:a16="http://schemas.microsoft.com/office/drawing/2014/main" xmlns="" id="{EE994097-EF57-4085-9788-392AD2D276CE}"/>
              </a:ext>
            </a:extLst>
          </p:cNvPr>
          <p:cNvGraphicFramePr/>
          <p:nvPr/>
        </p:nvGraphicFramePr>
        <p:xfrm>
          <a:off x="1524000" y="2382340"/>
          <a:ext cx="7124700" cy="1043006"/>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5" name="Chart 24">
            <a:extLst>
              <a:ext uri="{FF2B5EF4-FFF2-40B4-BE49-F238E27FC236}">
                <a16:creationId xmlns:a16="http://schemas.microsoft.com/office/drawing/2014/main" xmlns="" id="{6F9AD5CC-52AE-4D5F-8AB9-F7E5CB3761A2}"/>
              </a:ext>
            </a:extLst>
          </p:cNvPr>
          <p:cNvGraphicFramePr/>
          <p:nvPr/>
        </p:nvGraphicFramePr>
        <p:xfrm>
          <a:off x="1524000" y="2000871"/>
          <a:ext cx="7124700" cy="1043006"/>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3" name="Chart 22">
            <a:extLst>
              <a:ext uri="{FF2B5EF4-FFF2-40B4-BE49-F238E27FC236}">
                <a16:creationId xmlns:a16="http://schemas.microsoft.com/office/drawing/2014/main" xmlns="" id="{3610D7C6-3673-437F-B423-2949674FEE8F}"/>
              </a:ext>
            </a:extLst>
          </p:cNvPr>
          <p:cNvGraphicFramePr/>
          <p:nvPr/>
        </p:nvGraphicFramePr>
        <p:xfrm>
          <a:off x="1524000" y="1619402"/>
          <a:ext cx="7124700" cy="1043006"/>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9" name="Chart 18">
            <a:extLst>
              <a:ext uri="{FF2B5EF4-FFF2-40B4-BE49-F238E27FC236}">
                <a16:creationId xmlns:a16="http://schemas.microsoft.com/office/drawing/2014/main" xmlns="" id="{902087DE-93C7-4D2F-9535-4B4D52790DF6}"/>
              </a:ext>
            </a:extLst>
          </p:cNvPr>
          <p:cNvGraphicFramePr/>
          <p:nvPr/>
        </p:nvGraphicFramePr>
        <p:xfrm>
          <a:off x="1524000" y="3908216"/>
          <a:ext cx="7124700" cy="1043006"/>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1" name="Chart 20">
            <a:extLst>
              <a:ext uri="{FF2B5EF4-FFF2-40B4-BE49-F238E27FC236}">
                <a16:creationId xmlns:a16="http://schemas.microsoft.com/office/drawing/2014/main" xmlns="" id="{3E25793F-07B1-4D84-94D8-37E1C5FEC846}"/>
              </a:ext>
            </a:extLst>
          </p:cNvPr>
          <p:cNvGraphicFramePr/>
          <p:nvPr/>
        </p:nvGraphicFramePr>
        <p:xfrm>
          <a:off x="1524000" y="4289685"/>
          <a:ext cx="7124700" cy="1043006"/>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Chart 19">
            <a:extLst>
              <a:ext uri="{FF2B5EF4-FFF2-40B4-BE49-F238E27FC236}">
                <a16:creationId xmlns:a16="http://schemas.microsoft.com/office/drawing/2014/main" xmlns="" id="{7275C9C8-F3D8-4512-91C3-725625F7B4C4}"/>
              </a:ext>
            </a:extLst>
          </p:cNvPr>
          <p:cNvGraphicFramePr/>
          <p:nvPr/>
        </p:nvGraphicFramePr>
        <p:xfrm>
          <a:off x="1524000" y="4671152"/>
          <a:ext cx="7124700" cy="963892"/>
        </p:xfrm>
        <a:graphic>
          <a:graphicData uri="http://schemas.openxmlformats.org/drawingml/2006/chart">
            <c:chart xmlns:c="http://schemas.openxmlformats.org/drawingml/2006/chart" xmlns:r="http://schemas.openxmlformats.org/officeDocument/2006/relationships" r:id="rId11"/>
          </a:graphicData>
        </a:graphic>
      </p:graphicFrame>
      <p:sp>
        <p:nvSpPr>
          <p:cNvPr id="2" name="Title 1"/>
          <p:cNvSpPr>
            <a:spLocks noGrp="1"/>
          </p:cNvSpPr>
          <p:nvPr>
            <p:ph type="title"/>
          </p:nvPr>
        </p:nvSpPr>
        <p:spPr>
          <a:xfrm>
            <a:off x="329367" y="246875"/>
            <a:ext cx="7301133" cy="455640"/>
          </a:xfrm>
        </p:spPr>
        <p:txBody>
          <a:bodyPr anchor="ctr"/>
          <a:lstStyle/>
          <a:p>
            <a:pPr>
              <a:lnSpc>
                <a:spcPct val="100000"/>
              </a:lnSpc>
            </a:pPr>
            <a:r>
              <a:rPr lang="en-US" dirty="0"/>
              <a:t>Cadence of Key Brand-building Tactics, Relative to Sales</a:t>
            </a:r>
            <a:endParaRPr lang="en-CA" dirty="0"/>
          </a:p>
        </p:txBody>
      </p:sp>
      <p:sp>
        <p:nvSpPr>
          <p:cNvPr id="5" name="Title 1">
            <a:extLst>
              <a:ext uri="{FF2B5EF4-FFF2-40B4-BE49-F238E27FC236}">
                <a16:creationId xmlns:a16="http://schemas.microsoft.com/office/drawing/2014/main" xmlns="" id="{96D6FA0F-7016-472E-9211-A106D6C20906}"/>
              </a:ext>
            </a:extLst>
          </p:cNvPr>
          <p:cNvSpPr txBox="1">
            <a:spLocks/>
          </p:cNvSpPr>
          <p:nvPr/>
        </p:nvSpPr>
        <p:spPr>
          <a:xfrm>
            <a:off x="304800" y="1218706"/>
            <a:ext cx="8343900" cy="455640"/>
          </a:xfrm>
          <a:prstGeom prst="rect">
            <a:avLst/>
          </a:prstGeom>
        </p:spPr>
        <p:txBody>
          <a:bodyPr vert="horz" lIns="0" tIns="0" rIns="0" bIns="0" rtlCol="0" anchor="ctr" anchorCtr="0">
            <a:noAutofit/>
          </a:bodyPr>
          <a:lstStyle>
            <a:lvl1pPr algn="l" defTabSz="913642" rtl="0" eaLnBrk="1" latinLnBrk="0" hangingPunct="1">
              <a:lnSpc>
                <a:spcPct val="90000"/>
              </a:lnSpc>
              <a:spcBef>
                <a:spcPct val="0"/>
              </a:spcBef>
              <a:buNone/>
              <a:defRPr sz="2000" b="1" kern="1200" cap="all" baseline="0">
                <a:solidFill>
                  <a:srgbClr val="DA0D44"/>
                </a:solidFill>
                <a:latin typeface="+mj-lt"/>
                <a:ea typeface="+mj-ea"/>
                <a:cs typeface="+mj-cs"/>
              </a:defRPr>
            </a:lvl1pPr>
          </a:lstStyle>
          <a:p>
            <a:pPr algn="ctr">
              <a:lnSpc>
                <a:spcPct val="100000"/>
              </a:lnSpc>
              <a:spcBef>
                <a:spcPts val="300"/>
              </a:spcBef>
            </a:pPr>
            <a:r>
              <a:rPr lang="en-US" sz="1600" cap="none" dirty="0">
                <a:solidFill>
                  <a:srgbClr val="FF0000"/>
                </a:solidFill>
              </a:rPr>
              <a:t>Frosted Flakes</a:t>
            </a:r>
          </a:p>
        </p:txBody>
      </p:sp>
      <p:sp>
        <p:nvSpPr>
          <p:cNvPr id="26" name="TextBox 25">
            <a:extLst>
              <a:ext uri="{FF2B5EF4-FFF2-40B4-BE49-F238E27FC236}">
                <a16:creationId xmlns:a16="http://schemas.microsoft.com/office/drawing/2014/main" xmlns="" id="{6CF257EA-CEF7-4815-9BE3-381EBC3654DF}"/>
              </a:ext>
            </a:extLst>
          </p:cNvPr>
          <p:cNvSpPr txBox="1"/>
          <p:nvPr/>
        </p:nvSpPr>
        <p:spPr>
          <a:xfrm>
            <a:off x="634346" y="1611086"/>
            <a:ext cx="736099" cy="198809"/>
          </a:xfrm>
          <a:prstGeom prst="rect">
            <a:avLst/>
          </a:prstGeom>
          <a:noFill/>
        </p:spPr>
        <p:txBody>
          <a:bodyPr wrap="none" rtlCol="0">
            <a:spAutoFit/>
          </a:bodyPr>
          <a:lstStyle/>
          <a:p>
            <a:r>
              <a:rPr lang="en-US" sz="900" b="1" dirty="0"/>
              <a:t>Presence:</a:t>
            </a:r>
          </a:p>
        </p:txBody>
      </p:sp>
      <p:sp>
        <p:nvSpPr>
          <p:cNvPr id="27" name="TextBox 26">
            <a:extLst>
              <a:ext uri="{FF2B5EF4-FFF2-40B4-BE49-F238E27FC236}">
                <a16:creationId xmlns:a16="http://schemas.microsoft.com/office/drawing/2014/main" xmlns="" id="{06BF6F7B-AE0D-43D1-86A1-EE2DAE37E0C8}"/>
              </a:ext>
            </a:extLst>
          </p:cNvPr>
          <p:cNvSpPr txBox="1"/>
          <p:nvPr/>
        </p:nvSpPr>
        <p:spPr>
          <a:xfrm>
            <a:off x="634346" y="2296139"/>
            <a:ext cx="979755" cy="198809"/>
          </a:xfrm>
          <a:prstGeom prst="rect">
            <a:avLst/>
          </a:prstGeom>
          <a:noFill/>
        </p:spPr>
        <p:txBody>
          <a:bodyPr wrap="none" rtlCol="0">
            <a:spAutoFit/>
          </a:bodyPr>
          <a:lstStyle/>
          <a:p>
            <a:r>
              <a:rPr lang="en-US" sz="900" b="1" dirty="0">
                <a:solidFill>
                  <a:srgbClr val="F98F01"/>
                </a:solidFill>
              </a:rPr>
              <a:t>Digital Display</a:t>
            </a:r>
          </a:p>
        </p:txBody>
      </p:sp>
      <p:sp>
        <p:nvSpPr>
          <p:cNvPr id="28" name="TextBox 27">
            <a:extLst>
              <a:ext uri="{FF2B5EF4-FFF2-40B4-BE49-F238E27FC236}">
                <a16:creationId xmlns:a16="http://schemas.microsoft.com/office/drawing/2014/main" xmlns="" id="{CF34642A-0378-4F57-AAF3-46DCD70389FD}"/>
              </a:ext>
            </a:extLst>
          </p:cNvPr>
          <p:cNvSpPr txBox="1"/>
          <p:nvPr/>
        </p:nvSpPr>
        <p:spPr>
          <a:xfrm>
            <a:off x="634346" y="2691286"/>
            <a:ext cx="883575" cy="198809"/>
          </a:xfrm>
          <a:prstGeom prst="rect">
            <a:avLst/>
          </a:prstGeom>
          <a:noFill/>
        </p:spPr>
        <p:txBody>
          <a:bodyPr wrap="none" rtlCol="0">
            <a:spAutoFit/>
          </a:bodyPr>
          <a:lstStyle/>
          <a:p>
            <a:r>
              <a:rPr lang="en-US" sz="900" b="1" dirty="0"/>
              <a:t>Digital Video</a:t>
            </a:r>
          </a:p>
        </p:txBody>
      </p:sp>
      <p:sp>
        <p:nvSpPr>
          <p:cNvPr id="30" name="TextBox 29">
            <a:extLst>
              <a:ext uri="{FF2B5EF4-FFF2-40B4-BE49-F238E27FC236}">
                <a16:creationId xmlns:a16="http://schemas.microsoft.com/office/drawing/2014/main" xmlns="" id="{4D3888D7-19DA-4E34-A25C-358496752DB1}"/>
              </a:ext>
            </a:extLst>
          </p:cNvPr>
          <p:cNvSpPr txBox="1"/>
          <p:nvPr/>
        </p:nvSpPr>
        <p:spPr>
          <a:xfrm>
            <a:off x="634346" y="3443481"/>
            <a:ext cx="524503" cy="198809"/>
          </a:xfrm>
          <a:prstGeom prst="rect">
            <a:avLst/>
          </a:prstGeom>
          <a:noFill/>
        </p:spPr>
        <p:txBody>
          <a:bodyPr wrap="none" rtlCol="0">
            <a:spAutoFit/>
          </a:bodyPr>
          <a:lstStyle/>
          <a:p>
            <a:r>
              <a:rPr lang="en-US" sz="900" b="1" dirty="0">
                <a:solidFill>
                  <a:srgbClr val="0070C0"/>
                </a:solidFill>
              </a:rPr>
              <a:t>Social</a:t>
            </a:r>
          </a:p>
        </p:txBody>
      </p:sp>
      <p:sp>
        <p:nvSpPr>
          <p:cNvPr id="31" name="TextBox 30">
            <a:extLst>
              <a:ext uri="{FF2B5EF4-FFF2-40B4-BE49-F238E27FC236}">
                <a16:creationId xmlns:a16="http://schemas.microsoft.com/office/drawing/2014/main" xmlns="" id="{9ADEBD78-988A-4C2F-8E85-C043480760EF}"/>
              </a:ext>
            </a:extLst>
          </p:cNvPr>
          <p:cNvSpPr txBox="1"/>
          <p:nvPr/>
        </p:nvSpPr>
        <p:spPr>
          <a:xfrm>
            <a:off x="634346" y="4963568"/>
            <a:ext cx="870751" cy="198809"/>
          </a:xfrm>
          <a:prstGeom prst="rect">
            <a:avLst/>
          </a:prstGeom>
          <a:noFill/>
        </p:spPr>
        <p:txBody>
          <a:bodyPr wrap="none" rtlCol="0">
            <a:spAutoFit/>
          </a:bodyPr>
          <a:lstStyle/>
          <a:p>
            <a:r>
              <a:rPr lang="en-US" sz="900" b="1" dirty="0">
                <a:solidFill>
                  <a:srgbClr val="C00000"/>
                </a:solidFill>
              </a:rPr>
              <a:t>Actual Sales</a:t>
            </a:r>
          </a:p>
        </p:txBody>
      </p:sp>
      <p:sp>
        <p:nvSpPr>
          <p:cNvPr id="56" name="Isosceles Triangle 55">
            <a:extLst>
              <a:ext uri="{FF2B5EF4-FFF2-40B4-BE49-F238E27FC236}">
                <a16:creationId xmlns:a16="http://schemas.microsoft.com/office/drawing/2014/main" xmlns="" id="{037AA2DC-0040-4D43-964F-83798B6E0229}"/>
              </a:ext>
            </a:extLst>
          </p:cNvPr>
          <p:cNvSpPr/>
          <p:nvPr/>
        </p:nvSpPr>
        <p:spPr>
          <a:xfrm>
            <a:off x="482692" y="2401264"/>
            <a:ext cx="21348" cy="78370"/>
          </a:xfrm>
          <a:prstGeom prst="triangle">
            <a:avLst/>
          </a:prstGeom>
          <a:solidFill>
            <a:srgbClr val="F98F01"/>
          </a:solidFill>
          <a:ln>
            <a:solidFill>
              <a:srgbClr val="F98F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ounded Rectangle 34">
            <a:extLst>
              <a:ext uri="{FF2B5EF4-FFF2-40B4-BE49-F238E27FC236}">
                <a16:creationId xmlns:a16="http://schemas.microsoft.com/office/drawing/2014/main" xmlns="" id="{DF2DC5CD-8987-477C-BCD2-853EA834A69F}"/>
              </a:ext>
            </a:extLst>
          </p:cNvPr>
          <p:cNvSpPr/>
          <p:nvPr/>
        </p:nvSpPr>
        <p:spPr>
          <a:xfrm>
            <a:off x="378737" y="2475509"/>
            <a:ext cx="233705" cy="19798"/>
          </a:xfrm>
          <a:prstGeom prst="roundRect">
            <a:avLst/>
          </a:prstGeom>
          <a:solidFill>
            <a:srgbClr val="F98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ounded Rectangle 15">
            <a:extLst>
              <a:ext uri="{FF2B5EF4-FFF2-40B4-BE49-F238E27FC236}">
                <a16:creationId xmlns:a16="http://schemas.microsoft.com/office/drawing/2014/main" xmlns="" id="{062E420F-3267-4B33-86E4-2AB6CBAC3BB0}"/>
              </a:ext>
            </a:extLst>
          </p:cNvPr>
          <p:cNvSpPr/>
          <p:nvPr/>
        </p:nvSpPr>
        <p:spPr>
          <a:xfrm>
            <a:off x="343794" y="2274084"/>
            <a:ext cx="299144" cy="159275"/>
          </a:xfrm>
          <a:prstGeom prst="roundRect">
            <a:avLst/>
          </a:prstGeom>
          <a:solidFill>
            <a:srgbClr val="F98F01"/>
          </a:solidFill>
          <a:ln>
            <a:solidFill>
              <a:srgbClr val="F98F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ounded Rectangle 37">
            <a:extLst>
              <a:ext uri="{FF2B5EF4-FFF2-40B4-BE49-F238E27FC236}">
                <a16:creationId xmlns:a16="http://schemas.microsoft.com/office/drawing/2014/main" xmlns="" id="{46C91F83-7FD7-4C58-A209-450ECED6C358}"/>
              </a:ext>
            </a:extLst>
          </p:cNvPr>
          <p:cNvSpPr/>
          <p:nvPr/>
        </p:nvSpPr>
        <p:spPr>
          <a:xfrm>
            <a:off x="354589" y="2278879"/>
            <a:ext cx="277554" cy="147780"/>
          </a:xfrm>
          <a:prstGeom prst="roundRect">
            <a:avLst/>
          </a:prstGeom>
          <a:solidFill>
            <a:schemeClr val="bg1"/>
          </a:solidFill>
          <a:ln>
            <a:solidFill>
              <a:srgbClr val="F98F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14" descr="Related image">
            <a:extLst>
              <a:ext uri="{FF2B5EF4-FFF2-40B4-BE49-F238E27FC236}">
                <a16:creationId xmlns:a16="http://schemas.microsoft.com/office/drawing/2014/main" xmlns="" id="{4D856D95-247E-4F24-B83C-A5855FC9091E}"/>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35379" y="2647025"/>
            <a:ext cx="319659" cy="275313"/>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18" descr="Related image">
            <a:extLst>
              <a:ext uri="{FF2B5EF4-FFF2-40B4-BE49-F238E27FC236}">
                <a16:creationId xmlns:a16="http://schemas.microsoft.com/office/drawing/2014/main" xmlns="" id="{E6DE536E-1ACF-4CA6-9D11-4A19641A5E55}"/>
              </a:ext>
            </a:extLst>
          </p:cNvPr>
          <p:cNvPicPr>
            <a:picLocks noChangeAspect="1" noChangeArrowheads="1"/>
          </p:cNvPicPr>
          <p:nvPr/>
        </p:nvPicPr>
        <p:blipFill>
          <a:blip r:embed="rId1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0039" y="3406529"/>
            <a:ext cx="322149" cy="277458"/>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0" descr="Image result for Sales icon">
            <a:extLst>
              <a:ext uri="{FF2B5EF4-FFF2-40B4-BE49-F238E27FC236}">
                <a16:creationId xmlns:a16="http://schemas.microsoft.com/office/drawing/2014/main" xmlns="" id="{6122BBA1-8F31-477D-A0E3-13F27CB8AEFF}"/>
              </a:ext>
            </a:extLst>
          </p:cNvPr>
          <p:cNvPicPr>
            <a:picLocks noChangeAspect="1" noChangeArrowheads="1"/>
          </p:cNvPicPr>
          <p:nvPr/>
        </p:nvPicPr>
        <p:blipFill>
          <a:blip r:embed="rId14"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3529" y="4925583"/>
            <a:ext cx="360040" cy="310092"/>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xmlns="" id="{274128CD-159A-4903-B3EB-0D5A66547B5C}"/>
              </a:ext>
            </a:extLst>
          </p:cNvPr>
          <p:cNvSpPr txBox="1"/>
          <p:nvPr/>
        </p:nvSpPr>
        <p:spPr>
          <a:xfrm>
            <a:off x="634346" y="1923122"/>
            <a:ext cx="332142" cy="198809"/>
          </a:xfrm>
          <a:prstGeom prst="rect">
            <a:avLst/>
          </a:prstGeom>
          <a:noFill/>
        </p:spPr>
        <p:txBody>
          <a:bodyPr wrap="none" rtlCol="0">
            <a:spAutoFit/>
          </a:bodyPr>
          <a:lstStyle/>
          <a:p>
            <a:r>
              <a:rPr lang="en-US" sz="900" b="1" dirty="0">
                <a:solidFill>
                  <a:srgbClr val="FF0000"/>
                </a:solidFill>
              </a:rPr>
              <a:t>TV</a:t>
            </a:r>
          </a:p>
        </p:txBody>
      </p:sp>
      <p:pic>
        <p:nvPicPr>
          <p:cNvPr id="40" name="Picture 39">
            <a:extLst>
              <a:ext uri="{FF2B5EF4-FFF2-40B4-BE49-F238E27FC236}">
                <a16:creationId xmlns:a16="http://schemas.microsoft.com/office/drawing/2014/main" xmlns="" id="{F7F6EDEF-01F4-4654-BE34-E1DB98BC30B2}"/>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338932" y="1814361"/>
            <a:ext cx="350043" cy="301482"/>
          </a:xfrm>
          <a:prstGeom prst="rect">
            <a:avLst/>
          </a:prstGeom>
        </p:spPr>
      </p:pic>
      <p:sp>
        <p:nvSpPr>
          <p:cNvPr id="54" name="Rounded Rectangle 1">
            <a:extLst>
              <a:ext uri="{FF2B5EF4-FFF2-40B4-BE49-F238E27FC236}">
                <a16:creationId xmlns:a16="http://schemas.microsoft.com/office/drawing/2014/main" xmlns="" id="{5784E7AA-6859-4EFD-A047-C77B197F9700}"/>
              </a:ext>
            </a:extLst>
          </p:cNvPr>
          <p:cNvSpPr/>
          <p:nvPr/>
        </p:nvSpPr>
        <p:spPr>
          <a:xfrm>
            <a:off x="1835697" y="1621442"/>
            <a:ext cx="3312368" cy="164484"/>
          </a:xfrm>
          <a:prstGeom prst="roundRect">
            <a:avLst/>
          </a:prstGeom>
          <a:solidFill>
            <a:srgbClr val="C00000"/>
          </a:solidFill>
          <a:ln>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dirty="0">
                <a:solidFill>
                  <a:schemeClr val="bg1"/>
                </a:solidFill>
              </a:rPr>
              <a:t>2017</a:t>
            </a:r>
          </a:p>
        </p:txBody>
      </p:sp>
      <p:sp>
        <p:nvSpPr>
          <p:cNvPr id="55" name="Rounded Rectangle 1">
            <a:extLst>
              <a:ext uri="{FF2B5EF4-FFF2-40B4-BE49-F238E27FC236}">
                <a16:creationId xmlns:a16="http://schemas.microsoft.com/office/drawing/2014/main" xmlns="" id="{3F11E47E-FCBF-4014-BCB4-B16C73C165C9}"/>
              </a:ext>
            </a:extLst>
          </p:cNvPr>
          <p:cNvSpPr/>
          <p:nvPr/>
        </p:nvSpPr>
        <p:spPr>
          <a:xfrm>
            <a:off x="5239366" y="1621442"/>
            <a:ext cx="3281672" cy="165385"/>
          </a:xfrm>
          <a:prstGeom prst="roundRect">
            <a:avLst/>
          </a:prstGeom>
          <a:solidFill>
            <a:srgbClr val="C00000"/>
          </a:solidFill>
          <a:ln>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dirty="0">
                <a:solidFill>
                  <a:schemeClr val="bg1"/>
                </a:solidFill>
              </a:rPr>
              <a:t>2018</a:t>
            </a:r>
          </a:p>
        </p:txBody>
      </p:sp>
      <p:cxnSp>
        <p:nvCxnSpPr>
          <p:cNvPr id="42" name="Straight Connector 41">
            <a:extLst>
              <a:ext uri="{FF2B5EF4-FFF2-40B4-BE49-F238E27FC236}">
                <a16:creationId xmlns:a16="http://schemas.microsoft.com/office/drawing/2014/main" xmlns="" id="{1E03D6BC-EF77-4518-9B48-33F50B45E653}"/>
              </a:ext>
            </a:extLst>
          </p:cNvPr>
          <p:cNvCxnSpPr>
            <a:cxnSpLocks/>
          </p:cNvCxnSpPr>
          <p:nvPr/>
        </p:nvCxnSpPr>
        <p:spPr>
          <a:xfrm>
            <a:off x="5200650" y="1672506"/>
            <a:ext cx="0" cy="360820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43" name="Picture 2" descr="Image result for ads icon">
            <a:extLst>
              <a:ext uri="{FF2B5EF4-FFF2-40B4-BE49-F238E27FC236}">
                <a16:creationId xmlns:a16="http://schemas.microsoft.com/office/drawing/2014/main" xmlns="" id="{3463CCAE-C38C-42BD-BB1E-FE9F1676C05F}"/>
              </a:ext>
            </a:extLst>
          </p:cNvPr>
          <p:cNvPicPr>
            <a:picLocks noChangeAspect="1" noChangeArrowheads="1"/>
          </p:cNvPicPr>
          <p:nvPr/>
        </p:nvPicPr>
        <p:blipFill>
          <a:blip r:embed="rId16"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43794" y="3832404"/>
            <a:ext cx="344411" cy="296631"/>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a:extLst>
              <a:ext uri="{FF2B5EF4-FFF2-40B4-BE49-F238E27FC236}">
                <a16:creationId xmlns:a16="http://schemas.microsoft.com/office/drawing/2014/main" xmlns="" id="{75F490BB-B186-4408-B604-95DC8471DFBB}"/>
              </a:ext>
            </a:extLst>
          </p:cNvPr>
          <p:cNvSpPr txBox="1"/>
          <p:nvPr/>
        </p:nvSpPr>
        <p:spPr>
          <a:xfrm>
            <a:off x="634346" y="3846827"/>
            <a:ext cx="558166" cy="198809"/>
          </a:xfrm>
          <a:prstGeom prst="rect">
            <a:avLst/>
          </a:prstGeom>
          <a:noFill/>
        </p:spPr>
        <p:txBody>
          <a:bodyPr wrap="none" rtlCol="0">
            <a:spAutoFit/>
          </a:bodyPr>
          <a:lstStyle/>
          <a:p>
            <a:r>
              <a:rPr lang="en-US" sz="900" b="1" dirty="0">
                <a:solidFill>
                  <a:srgbClr val="669E18"/>
                </a:solidFill>
              </a:rPr>
              <a:t>ANY AD</a:t>
            </a:r>
          </a:p>
        </p:txBody>
      </p:sp>
      <p:sp>
        <p:nvSpPr>
          <p:cNvPr id="45" name="TextBox 44">
            <a:extLst>
              <a:ext uri="{FF2B5EF4-FFF2-40B4-BE49-F238E27FC236}">
                <a16:creationId xmlns:a16="http://schemas.microsoft.com/office/drawing/2014/main" xmlns="" id="{B8A607FA-73BC-4F5F-9654-2B222FC2CC3A}"/>
              </a:ext>
            </a:extLst>
          </p:cNvPr>
          <p:cNvSpPr txBox="1"/>
          <p:nvPr/>
        </p:nvSpPr>
        <p:spPr>
          <a:xfrm>
            <a:off x="634346" y="4222499"/>
            <a:ext cx="633507" cy="198809"/>
          </a:xfrm>
          <a:prstGeom prst="rect">
            <a:avLst/>
          </a:prstGeom>
          <a:noFill/>
        </p:spPr>
        <p:txBody>
          <a:bodyPr wrap="none" rtlCol="0">
            <a:spAutoFit/>
          </a:bodyPr>
          <a:lstStyle/>
          <a:p>
            <a:r>
              <a:rPr lang="en-US" sz="900" b="1" dirty="0">
                <a:solidFill>
                  <a:srgbClr val="973C4A"/>
                </a:solidFill>
              </a:rPr>
              <a:t>ANY DISP</a:t>
            </a:r>
          </a:p>
        </p:txBody>
      </p:sp>
      <p:sp>
        <p:nvSpPr>
          <p:cNvPr id="46" name="TextBox 45">
            <a:extLst>
              <a:ext uri="{FF2B5EF4-FFF2-40B4-BE49-F238E27FC236}">
                <a16:creationId xmlns:a16="http://schemas.microsoft.com/office/drawing/2014/main" xmlns="" id="{866A7F98-DBCA-45C8-A6E0-E671FC042E21}"/>
              </a:ext>
            </a:extLst>
          </p:cNvPr>
          <p:cNvSpPr txBox="1"/>
          <p:nvPr/>
        </p:nvSpPr>
        <p:spPr>
          <a:xfrm>
            <a:off x="634346" y="4553398"/>
            <a:ext cx="798617" cy="318095"/>
          </a:xfrm>
          <a:prstGeom prst="rect">
            <a:avLst/>
          </a:prstGeom>
          <a:noFill/>
        </p:spPr>
        <p:txBody>
          <a:bodyPr wrap="none" rtlCol="0">
            <a:spAutoFit/>
          </a:bodyPr>
          <a:lstStyle/>
          <a:p>
            <a:r>
              <a:rPr lang="en-US" sz="900" b="1" dirty="0">
                <a:solidFill>
                  <a:schemeClr val="bg1">
                    <a:lumMod val="50000"/>
                  </a:schemeClr>
                </a:solidFill>
              </a:rPr>
              <a:t>Tonn % Sold </a:t>
            </a:r>
            <a:br>
              <a:rPr lang="en-US" sz="900" b="1" dirty="0">
                <a:solidFill>
                  <a:schemeClr val="bg1">
                    <a:lumMod val="50000"/>
                  </a:schemeClr>
                </a:solidFill>
              </a:rPr>
            </a:br>
            <a:r>
              <a:rPr lang="en-US" sz="900" b="1" dirty="0">
                <a:solidFill>
                  <a:schemeClr val="bg1">
                    <a:lumMod val="50000"/>
                  </a:schemeClr>
                </a:solidFill>
              </a:rPr>
              <a:t>any promo</a:t>
            </a:r>
          </a:p>
        </p:txBody>
      </p:sp>
      <p:pic>
        <p:nvPicPr>
          <p:cNvPr id="47" name="Picture 6" descr="Related image">
            <a:extLst>
              <a:ext uri="{FF2B5EF4-FFF2-40B4-BE49-F238E27FC236}">
                <a16:creationId xmlns:a16="http://schemas.microsoft.com/office/drawing/2014/main" xmlns="" id="{C617D295-9ECA-4C69-AD5E-4D08EC03637A}"/>
              </a:ext>
            </a:extLst>
          </p:cNvPr>
          <p:cNvPicPr>
            <a:picLocks noChangeAspect="1" noChangeArrowheads="1"/>
          </p:cNvPicPr>
          <p:nvPr/>
        </p:nvPicPr>
        <p:blipFill>
          <a:blip r:embed="rId17"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5120" y="4191044"/>
            <a:ext cx="360040" cy="310092"/>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xmlns="" id="{B65C802F-DBB0-4367-9D08-721E8254C129}"/>
              </a:ext>
            </a:extLst>
          </p:cNvPr>
          <p:cNvGrpSpPr/>
          <p:nvPr/>
        </p:nvGrpSpPr>
        <p:grpSpPr>
          <a:xfrm>
            <a:off x="322395" y="4613856"/>
            <a:ext cx="341974" cy="225474"/>
            <a:chOff x="322395" y="4523368"/>
            <a:chExt cx="341974" cy="225474"/>
          </a:xfrm>
        </p:grpSpPr>
        <p:sp>
          <p:nvSpPr>
            <p:cNvPr id="49" name="Rectangle 249">
              <a:extLst>
                <a:ext uri="{FF2B5EF4-FFF2-40B4-BE49-F238E27FC236}">
                  <a16:creationId xmlns:a16="http://schemas.microsoft.com/office/drawing/2014/main" xmlns="" id="{6A0CD5F8-FAD9-4BB6-AD2F-9D9EC658D96D}"/>
                </a:ext>
              </a:extLst>
            </p:cNvPr>
            <p:cNvSpPr>
              <a:spLocks noChangeArrowheads="1"/>
            </p:cNvSpPr>
            <p:nvPr/>
          </p:nvSpPr>
          <p:spPr bwMode="auto">
            <a:xfrm>
              <a:off x="322395" y="4593462"/>
              <a:ext cx="44902" cy="46614"/>
            </a:xfrm>
            <a:prstGeom prst="rect">
              <a:avLst/>
            </a:pr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50" name="Freeform 250">
              <a:extLst>
                <a:ext uri="{FF2B5EF4-FFF2-40B4-BE49-F238E27FC236}">
                  <a16:creationId xmlns:a16="http://schemas.microsoft.com/office/drawing/2014/main" xmlns="" id="{AE43B280-543B-4482-816A-164436945CB5}"/>
                </a:ext>
              </a:extLst>
            </p:cNvPr>
            <p:cNvSpPr>
              <a:spLocks/>
            </p:cNvSpPr>
            <p:nvPr/>
          </p:nvSpPr>
          <p:spPr bwMode="auto">
            <a:xfrm>
              <a:off x="430239" y="4663210"/>
              <a:ext cx="45303" cy="46614"/>
            </a:xfrm>
            <a:custGeom>
              <a:avLst/>
              <a:gdLst>
                <a:gd name="T0" fmla="*/ 0 w 727"/>
                <a:gd name="T1" fmla="*/ 0 h 872"/>
                <a:gd name="T2" fmla="*/ 727 w 727"/>
                <a:gd name="T3" fmla="*/ 0 h 872"/>
                <a:gd name="T4" fmla="*/ 727 w 727"/>
                <a:gd name="T5" fmla="*/ 583 h 872"/>
                <a:gd name="T6" fmla="*/ 438 w 727"/>
                <a:gd name="T7" fmla="*/ 872 h 872"/>
                <a:gd name="T8" fmla="*/ 0 w 727"/>
                <a:gd name="T9" fmla="*/ 872 h 872"/>
                <a:gd name="T10" fmla="*/ 0 w 727"/>
                <a:gd name="T11" fmla="*/ 0 h 872"/>
              </a:gdLst>
              <a:ahLst/>
              <a:cxnLst>
                <a:cxn ang="0">
                  <a:pos x="T0" y="T1"/>
                </a:cxn>
                <a:cxn ang="0">
                  <a:pos x="T2" y="T3"/>
                </a:cxn>
                <a:cxn ang="0">
                  <a:pos x="T4" y="T5"/>
                </a:cxn>
                <a:cxn ang="0">
                  <a:pos x="T6" y="T7"/>
                </a:cxn>
                <a:cxn ang="0">
                  <a:pos x="T8" y="T9"/>
                </a:cxn>
                <a:cxn ang="0">
                  <a:pos x="T10" y="T11"/>
                </a:cxn>
              </a:cxnLst>
              <a:rect l="0" t="0" r="r" b="b"/>
              <a:pathLst>
                <a:path w="727" h="872">
                  <a:moveTo>
                    <a:pt x="0" y="0"/>
                  </a:moveTo>
                  <a:lnTo>
                    <a:pt x="727" y="0"/>
                  </a:lnTo>
                  <a:lnTo>
                    <a:pt x="727" y="583"/>
                  </a:lnTo>
                  <a:cubicBezTo>
                    <a:pt x="727" y="743"/>
                    <a:pt x="597" y="872"/>
                    <a:pt x="438" y="872"/>
                  </a:cubicBezTo>
                  <a:lnTo>
                    <a:pt x="0" y="872"/>
                  </a:lnTo>
                  <a:lnTo>
                    <a:pt x="0" y="0"/>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51" name="Freeform 251">
              <a:extLst>
                <a:ext uri="{FF2B5EF4-FFF2-40B4-BE49-F238E27FC236}">
                  <a16:creationId xmlns:a16="http://schemas.microsoft.com/office/drawing/2014/main" xmlns="" id="{D305012D-1F99-4195-A3D3-34BBFCBB1645}"/>
                </a:ext>
              </a:extLst>
            </p:cNvPr>
            <p:cNvSpPr>
              <a:spLocks/>
            </p:cNvSpPr>
            <p:nvPr/>
          </p:nvSpPr>
          <p:spPr bwMode="auto">
            <a:xfrm>
              <a:off x="496790" y="4523368"/>
              <a:ext cx="167579" cy="186456"/>
            </a:xfrm>
            <a:custGeom>
              <a:avLst/>
              <a:gdLst>
                <a:gd name="T0" fmla="*/ 0 w 2704"/>
                <a:gd name="T1" fmla="*/ 1202 h 3488"/>
                <a:gd name="T2" fmla="*/ 2704 w 2704"/>
                <a:gd name="T3" fmla="*/ 0 h 3488"/>
                <a:gd name="T4" fmla="*/ 2704 w 2704"/>
                <a:gd name="T5" fmla="*/ 3488 h 3488"/>
                <a:gd name="T6" fmla="*/ 0 w 2704"/>
                <a:gd name="T7" fmla="*/ 2286 h 3488"/>
                <a:gd name="T8" fmla="*/ 0 w 2704"/>
                <a:gd name="T9" fmla="*/ 1202 h 3488"/>
              </a:gdLst>
              <a:ahLst/>
              <a:cxnLst>
                <a:cxn ang="0">
                  <a:pos x="T0" y="T1"/>
                </a:cxn>
                <a:cxn ang="0">
                  <a:pos x="T2" y="T3"/>
                </a:cxn>
                <a:cxn ang="0">
                  <a:pos x="T4" y="T5"/>
                </a:cxn>
                <a:cxn ang="0">
                  <a:pos x="T6" y="T7"/>
                </a:cxn>
                <a:cxn ang="0">
                  <a:pos x="T8" y="T9"/>
                </a:cxn>
              </a:cxnLst>
              <a:rect l="0" t="0" r="r" b="b"/>
              <a:pathLst>
                <a:path w="2704" h="3488">
                  <a:moveTo>
                    <a:pt x="0" y="1202"/>
                  </a:moveTo>
                  <a:lnTo>
                    <a:pt x="2704" y="0"/>
                  </a:lnTo>
                  <a:lnTo>
                    <a:pt x="2704" y="3488"/>
                  </a:lnTo>
                  <a:lnTo>
                    <a:pt x="0" y="2286"/>
                  </a:lnTo>
                  <a:lnTo>
                    <a:pt x="0" y="1202"/>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52" name="Rectangle 252">
              <a:extLst>
                <a:ext uri="{FF2B5EF4-FFF2-40B4-BE49-F238E27FC236}">
                  <a16:creationId xmlns:a16="http://schemas.microsoft.com/office/drawing/2014/main" xmlns="" id="{594A11B5-F5A3-41E3-A106-D835CECE8E3A}"/>
                </a:ext>
              </a:extLst>
            </p:cNvPr>
            <p:cNvSpPr>
              <a:spLocks noChangeArrowheads="1"/>
            </p:cNvSpPr>
            <p:nvPr/>
          </p:nvSpPr>
          <p:spPr bwMode="auto">
            <a:xfrm>
              <a:off x="385338" y="4663210"/>
              <a:ext cx="54123" cy="85632"/>
            </a:xfrm>
            <a:prstGeom prst="rect">
              <a:avLst/>
            </a:pr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53" name="Freeform 254">
              <a:extLst>
                <a:ext uri="{FF2B5EF4-FFF2-40B4-BE49-F238E27FC236}">
                  <a16:creationId xmlns:a16="http://schemas.microsoft.com/office/drawing/2014/main" xmlns="" id="{9F6ED883-6763-414E-BF44-AEF0622440D3}"/>
                </a:ext>
              </a:extLst>
            </p:cNvPr>
            <p:cNvSpPr>
              <a:spLocks/>
            </p:cNvSpPr>
            <p:nvPr/>
          </p:nvSpPr>
          <p:spPr bwMode="auto">
            <a:xfrm>
              <a:off x="358477" y="4562386"/>
              <a:ext cx="143926" cy="108766"/>
            </a:xfrm>
            <a:custGeom>
              <a:avLst/>
              <a:gdLst>
                <a:gd name="T0" fmla="*/ 418 w 2326"/>
                <a:gd name="T1" fmla="*/ 0 h 2035"/>
                <a:gd name="T2" fmla="*/ 1909 w 2326"/>
                <a:gd name="T3" fmla="*/ 0 h 2035"/>
                <a:gd name="T4" fmla="*/ 2326 w 2326"/>
                <a:gd name="T5" fmla="*/ 417 h 2035"/>
                <a:gd name="T6" fmla="*/ 2326 w 2326"/>
                <a:gd name="T7" fmla="*/ 1617 h 2035"/>
                <a:gd name="T8" fmla="*/ 1909 w 2326"/>
                <a:gd name="T9" fmla="*/ 2035 h 2035"/>
                <a:gd name="T10" fmla="*/ 418 w 2326"/>
                <a:gd name="T11" fmla="*/ 2035 h 2035"/>
                <a:gd name="T12" fmla="*/ 0 w 2326"/>
                <a:gd name="T13" fmla="*/ 1617 h 2035"/>
                <a:gd name="T14" fmla="*/ 0 w 2326"/>
                <a:gd name="T15" fmla="*/ 417 h 2035"/>
                <a:gd name="T16" fmla="*/ 418 w 2326"/>
                <a:gd name="T17" fmla="*/ 0 h 2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26" h="2035">
                  <a:moveTo>
                    <a:pt x="418" y="0"/>
                  </a:moveTo>
                  <a:lnTo>
                    <a:pt x="1909" y="0"/>
                  </a:lnTo>
                  <a:cubicBezTo>
                    <a:pt x="2139" y="0"/>
                    <a:pt x="2326" y="187"/>
                    <a:pt x="2326" y="417"/>
                  </a:cubicBezTo>
                  <a:lnTo>
                    <a:pt x="2326" y="1617"/>
                  </a:lnTo>
                  <a:cubicBezTo>
                    <a:pt x="2326" y="1848"/>
                    <a:pt x="2139" y="2035"/>
                    <a:pt x="1909" y="2035"/>
                  </a:cubicBezTo>
                  <a:lnTo>
                    <a:pt x="418" y="2035"/>
                  </a:lnTo>
                  <a:cubicBezTo>
                    <a:pt x="187" y="2035"/>
                    <a:pt x="0" y="1848"/>
                    <a:pt x="0" y="1617"/>
                  </a:cubicBezTo>
                  <a:lnTo>
                    <a:pt x="0" y="417"/>
                  </a:lnTo>
                  <a:cubicBezTo>
                    <a:pt x="0" y="187"/>
                    <a:pt x="187" y="0"/>
                    <a:pt x="418" y="0"/>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en-IN" dirty="0"/>
            </a:p>
          </p:txBody>
        </p:sp>
      </p:grpSp>
      <p:pic>
        <p:nvPicPr>
          <p:cNvPr id="60" name="Picture 59">
            <a:extLst>
              <a:ext uri="{FF2B5EF4-FFF2-40B4-BE49-F238E27FC236}">
                <a16:creationId xmlns:a16="http://schemas.microsoft.com/office/drawing/2014/main" xmlns="" id="{195B40EE-4912-4CC2-84DC-0A49F11CA67A}"/>
              </a:ext>
            </a:extLst>
          </p:cNvPr>
          <p:cNvPicPr>
            <a:picLocks noChangeAspect="1"/>
          </p:cNvPicPr>
          <p:nvPr/>
        </p:nvPicPr>
        <p:blipFill>
          <a:blip r:embed="rId18">
            <a:clrChange>
              <a:clrFrom>
                <a:srgbClr val="FFFFFF"/>
              </a:clrFrom>
              <a:clrTo>
                <a:srgbClr val="FFFFFF">
                  <a:alpha val="0"/>
                </a:srgbClr>
              </a:clrTo>
            </a:clrChange>
          </a:blip>
          <a:stretch>
            <a:fillRect/>
          </a:stretch>
        </p:blipFill>
        <p:spPr>
          <a:xfrm>
            <a:off x="8387198" y="5912029"/>
            <a:ext cx="523003" cy="670561"/>
          </a:xfrm>
          <a:prstGeom prst="rect">
            <a:avLst/>
          </a:prstGeom>
          <a:noFill/>
          <a:ln>
            <a:noFill/>
          </a:ln>
        </p:spPr>
      </p:pic>
      <p:sp>
        <p:nvSpPr>
          <p:cNvPr id="61" name="TextBox 60">
            <a:extLst>
              <a:ext uri="{FF2B5EF4-FFF2-40B4-BE49-F238E27FC236}">
                <a16:creationId xmlns:a16="http://schemas.microsoft.com/office/drawing/2014/main" xmlns="" id="{004A2C99-98F9-4BBC-AF8B-E47D2E2E8C2D}"/>
              </a:ext>
            </a:extLst>
          </p:cNvPr>
          <p:cNvSpPr txBox="1"/>
          <p:nvPr/>
        </p:nvSpPr>
        <p:spPr>
          <a:xfrm>
            <a:off x="642826" y="3072854"/>
            <a:ext cx="506870" cy="230832"/>
          </a:xfrm>
          <a:prstGeom prst="rect">
            <a:avLst/>
          </a:prstGeom>
          <a:noFill/>
        </p:spPr>
        <p:txBody>
          <a:bodyPr wrap="none" rtlCol="0">
            <a:spAutoFit/>
          </a:bodyPr>
          <a:lstStyle/>
          <a:p>
            <a:r>
              <a:rPr lang="en-US" sz="900" b="1" dirty="0">
                <a:solidFill>
                  <a:schemeClr val="accent4">
                    <a:lumMod val="60000"/>
                    <a:lumOff val="40000"/>
                  </a:schemeClr>
                </a:solidFill>
              </a:rPr>
              <a:t>Search</a:t>
            </a:r>
          </a:p>
        </p:txBody>
      </p:sp>
      <p:sp>
        <p:nvSpPr>
          <p:cNvPr id="62" name="Freeform 6">
            <a:extLst>
              <a:ext uri="{FF2B5EF4-FFF2-40B4-BE49-F238E27FC236}">
                <a16:creationId xmlns:a16="http://schemas.microsoft.com/office/drawing/2014/main" xmlns="" id="{FFFD8575-4EB1-4B7E-AFF6-CF318C976C17}"/>
              </a:ext>
            </a:extLst>
          </p:cNvPr>
          <p:cNvSpPr>
            <a:spLocks noEditPoints="1"/>
          </p:cNvSpPr>
          <p:nvPr/>
        </p:nvSpPr>
        <p:spPr bwMode="auto">
          <a:xfrm>
            <a:off x="339516" y="3029834"/>
            <a:ext cx="308079" cy="306849"/>
          </a:xfrm>
          <a:custGeom>
            <a:avLst/>
            <a:gdLst>
              <a:gd name="T0" fmla="*/ 3225 w 3271"/>
              <a:gd name="T1" fmla="*/ 3062 h 3248"/>
              <a:gd name="T2" fmla="*/ 2253 w 3271"/>
              <a:gd name="T3" fmla="*/ 2090 h 3248"/>
              <a:gd name="T4" fmla="*/ 2552 w 3271"/>
              <a:gd name="T5" fmla="*/ 1276 h 3248"/>
              <a:gd name="T6" fmla="*/ 1276 w 3271"/>
              <a:gd name="T7" fmla="*/ 0 h 3248"/>
              <a:gd name="T8" fmla="*/ 0 w 3271"/>
              <a:gd name="T9" fmla="*/ 1276 h 3248"/>
              <a:gd name="T10" fmla="*/ 1276 w 3271"/>
              <a:gd name="T11" fmla="*/ 2552 h 3248"/>
              <a:gd name="T12" fmla="*/ 2077 w 3271"/>
              <a:gd name="T13" fmla="*/ 2263 h 3248"/>
              <a:gd name="T14" fmla="*/ 3039 w 3271"/>
              <a:gd name="T15" fmla="*/ 3225 h 3248"/>
              <a:gd name="T16" fmla="*/ 3132 w 3271"/>
              <a:gd name="T17" fmla="*/ 3248 h 3248"/>
              <a:gd name="T18" fmla="*/ 3225 w 3271"/>
              <a:gd name="T19" fmla="*/ 3225 h 3248"/>
              <a:gd name="T20" fmla="*/ 3225 w 3271"/>
              <a:gd name="T21" fmla="*/ 3062 h 3248"/>
              <a:gd name="T22" fmla="*/ 1276 w 3271"/>
              <a:gd name="T23" fmla="*/ 2320 h 3248"/>
              <a:gd name="T24" fmla="*/ 232 w 3271"/>
              <a:gd name="T25" fmla="*/ 1276 h 3248"/>
              <a:gd name="T26" fmla="*/ 1276 w 3271"/>
              <a:gd name="T27" fmla="*/ 232 h 3248"/>
              <a:gd name="T28" fmla="*/ 2320 w 3271"/>
              <a:gd name="T29" fmla="*/ 1276 h 3248"/>
              <a:gd name="T30" fmla="*/ 1276 w 3271"/>
              <a:gd name="T31" fmla="*/ 2320 h 3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71" h="3248">
                <a:moveTo>
                  <a:pt x="3225" y="3062"/>
                </a:moveTo>
                <a:lnTo>
                  <a:pt x="2253" y="2090"/>
                </a:lnTo>
                <a:cubicBezTo>
                  <a:pt x="2439" y="1868"/>
                  <a:pt x="2552" y="1583"/>
                  <a:pt x="2552" y="1276"/>
                </a:cubicBezTo>
                <a:cubicBezTo>
                  <a:pt x="2552" y="580"/>
                  <a:pt x="1972" y="0"/>
                  <a:pt x="1276" y="0"/>
                </a:cubicBezTo>
                <a:cubicBezTo>
                  <a:pt x="580" y="0"/>
                  <a:pt x="0" y="580"/>
                  <a:pt x="0" y="1276"/>
                </a:cubicBezTo>
                <a:cubicBezTo>
                  <a:pt x="0" y="1972"/>
                  <a:pt x="580" y="2552"/>
                  <a:pt x="1276" y="2552"/>
                </a:cubicBezTo>
                <a:cubicBezTo>
                  <a:pt x="1578" y="2552"/>
                  <a:pt x="1857" y="2443"/>
                  <a:pt x="2077" y="2263"/>
                </a:cubicBezTo>
                <a:lnTo>
                  <a:pt x="3039" y="3225"/>
                </a:lnTo>
                <a:cubicBezTo>
                  <a:pt x="3063" y="3248"/>
                  <a:pt x="3086" y="3248"/>
                  <a:pt x="3132" y="3248"/>
                </a:cubicBezTo>
                <a:cubicBezTo>
                  <a:pt x="3179" y="3248"/>
                  <a:pt x="3202" y="3248"/>
                  <a:pt x="3225" y="3225"/>
                </a:cubicBezTo>
                <a:cubicBezTo>
                  <a:pt x="3271" y="3178"/>
                  <a:pt x="3271" y="3109"/>
                  <a:pt x="3225" y="3062"/>
                </a:cubicBezTo>
                <a:close/>
                <a:moveTo>
                  <a:pt x="1276" y="2320"/>
                </a:moveTo>
                <a:cubicBezTo>
                  <a:pt x="696" y="2320"/>
                  <a:pt x="232" y="1856"/>
                  <a:pt x="232" y="1276"/>
                </a:cubicBezTo>
                <a:cubicBezTo>
                  <a:pt x="232" y="696"/>
                  <a:pt x="696" y="232"/>
                  <a:pt x="1276" y="232"/>
                </a:cubicBezTo>
                <a:cubicBezTo>
                  <a:pt x="1856" y="232"/>
                  <a:pt x="2320" y="696"/>
                  <a:pt x="2320" y="1276"/>
                </a:cubicBezTo>
                <a:cubicBezTo>
                  <a:pt x="2320" y="1856"/>
                  <a:pt x="1856" y="2320"/>
                  <a:pt x="1276" y="2320"/>
                </a:cubicBezTo>
                <a:close/>
              </a:path>
            </a:pathLst>
          </a:custGeom>
          <a:solidFill>
            <a:schemeClr val="accent4">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dirty="0"/>
          </a:p>
        </p:txBody>
      </p:sp>
    </p:spTree>
    <p:extLst>
      <p:ext uri="{BB962C8B-B14F-4D97-AF65-F5344CB8AC3E}">
        <p14:creationId xmlns:p14="http://schemas.microsoft.com/office/powerpoint/2010/main" val="478780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xmlns="" id="{D8B0EF22-6EFC-4BFF-9A50-B5FB5CF15A03}"/>
              </a:ext>
            </a:extLst>
          </p:cNvPr>
          <p:cNvGrpSpPr/>
          <p:nvPr/>
        </p:nvGrpSpPr>
        <p:grpSpPr>
          <a:xfrm>
            <a:off x="400050" y="2693988"/>
            <a:ext cx="8343900" cy="1470025"/>
            <a:chOff x="304800" y="2913063"/>
            <a:chExt cx="8343900" cy="1470025"/>
          </a:xfrm>
        </p:grpSpPr>
        <p:sp>
          <p:nvSpPr>
            <p:cNvPr id="7" name="Title 3">
              <a:extLst>
                <a:ext uri="{FF2B5EF4-FFF2-40B4-BE49-F238E27FC236}">
                  <a16:creationId xmlns:a16="http://schemas.microsoft.com/office/drawing/2014/main" xmlns="" id="{A6957BF4-4481-4577-8299-05D14FBA7F9F}"/>
                </a:ext>
              </a:extLst>
            </p:cNvPr>
            <p:cNvSpPr txBox="1">
              <a:spLocks/>
            </p:cNvSpPr>
            <p:nvPr/>
          </p:nvSpPr>
          <p:spPr>
            <a:xfrm>
              <a:off x="590550" y="2913063"/>
              <a:ext cx="7772400" cy="1470025"/>
            </a:xfrm>
            <a:prstGeom prst="roundRect">
              <a:avLst/>
            </a:prstGeom>
            <a:solidFill>
              <a:schemeClr val="accent2"/>
            </a:solidFill>
          </p:spPr>
          <p:txBody>
            <a:bodyPr vert="horz" lIns="0" tIns="0" rIns="0" bIns="0" rtlCol="0" anchor="ctr" anchorCtr="0">
              <a:noAutofit/>
            </a:bodyPr>
            <a:lstStyle>
              <a:lvl1pPr algn="l" defTabSz="913642" rtl="0" eaLnBrk="1" latinLnBrk="0" hangingPunct="1">
                <a:lnSpc>
                  <a:spcPct val="90000"/>
                </a:lnSpc>
                <a:spcBef>
                  <a:spcPct val="0"/>
                </a:spcBef>
                <a:buNone/>
                <a:defRPr sz="2000" b="1" kern="1200" cap="all" baseline="0">
                  <a:solidFill>
                    <a:srgbClr val="DA0D44"/>
                  </a:solidFill>
                  <a:latin typeface="+mj-lt"/>
                  <a:ea typeface="+mj-ea"/>
                  <a:cs typeface="+mj-cs"/>
                </a:defRPr>
              </a:lvl1pPr>
            </a:lstStyle>
            <a:p>
              <a:pPr algn="ctr"/>
              <a:r>
                <a:rPr lang="en-US" dirty="0"/>
                <a:t> </a:t>
              </a:r>
            </a:p>
          </p:txBody>
        </p:sp>
        <p:sp>
          <p:nvSpPr>
            <p:cNvPr id="8" name="Title 3">
              <a:extLst>
                <a:ext uri="{FF2B5EF4-FFF2-40B4-BE49-F238E27FC236}">
                  <a16:creationId xmlns:a16="http://schemas.microsoft.com/office/drawing/2014/main" xmlns="" id="{F272D26C-D449-49D1-96E8-F9BA0298B31E}"/>
                </a:ext>
              </a:extLst>
            </p:cNvPr>
            <p:cNvSpPr txBox="1">
              <a:spLocks/>
            </p:cNvSpPr>
            <p:nvPr/>
          </p:nvSpPr>
          <p:spPr>
            <a:xfrm>
              <a:off x="304800" y="3043465"/>
              <a:ext cx="8343900" cy="1209220"/>
            </a:xfrm>
            <a:prstGeom prst="roundRect">
              <a:avLst/>
            </a:prstGeom>
            <a:solidFill>
              <a:schemeClr val="bg1"/>
            </a:solidFill>
          </p:spPr>
          <p:txBody>
            <a:bodyPr vert="horz" lIns="0" tIns="0" rIns="0" bIns="0" rtlCol="0" anchor="ctr" anchorCtr="0">
              <a:noAutofit/>
            </a:bodyPr>
            <a:lstStyle>
              <a:lvl1pPr algn="l" defTabSz="913642" rtl="0" eaLnBrk="1" latinLnBrk="0" hangingPunct="1">
                <a:lnSpc>
                  <a:spcPct val="90000"/>
                </a:lnSpc>
                <a:spcBef>
                  <a:spcPct val="0"/>
                </a:spcBef>
                <a:buNone/>
                <a:defRPr sz="2800" b="1" kern="1200" cap="all" baseline="0">
                  <a:solidFill>
                    <a:srgbClr val="DA0D44"/>
                  </a:solidFill>
                  <a:latin typeface="+mj-lt"/>
                  <a:ea typeface="+mj-ea"/>
                  <a:cs typeface="+mj-cs"/>
                </a:defRPr>
              </a:lvl1pPr>
            </a:lstStyle>
            <a:p>
              <a:pPr algn="ctr"/>
              <a:r>
                <a:rPr lang="en-US" dirty="0">
                  <a:solidFill>
                    <a:schemeClr val="accent6"/>
                  </a:solidFill>
                </a:rPr>
                <a:t> </a:t>
              </a:r>
            </a:p>
          </p:txBody>
        </p:sp>
      </p:grpSp>
      <p:sp>
        <p:nvSpPr>
          <p:cNvPr id="5" name="Title 3"/>
          <p:cNvSpPr txBox="1">
            <a:spLocks/>
          </p:cNvSpPr>
          <p:nvPr/>
        </p:nvSpPr>
        <p:spPr>
          <a:xfrm>
            <a:off x="304800" y="2824390"/>
            <a:ext cx="8343900" cy="1209220"/>
          </a:xfrm>
          <a:prstGeom prst="roundRect">
            <a:avLst/>
          </a:prstGeom>
          <a:noFill/>
        </p:spPr>
        <p:txBody>
          <a:bodyPr vert="horz" lIns="0" tIns="0" rIns="0" bIns="0" rtlCol="0" anchor="ctr" anchorCtr="0">
            <a:noAutofit/>
          </a:bodyPr>
          <a:lstStyle>
            <a:lvl1pPr algn="l" defTabSz="913642" rtl="0" eaLnBrk="1" latinLnBrk="0" hangingPunct="1">
              <a:lnSpc>
                <a:spcPct val="90000"/>
              </a:lnSpc>
              <a:spcBef>
                <a:spcPct val="0"/>
              </a:spcBef>
              <a:buNone/>
              <a:defRPr sz="2800" b="1" kern="1200" cap="all" baseline="0">
                <a:solidFill>
                  <a:srgbClr val="DA0D44"/>
                </a:solidFill>
                <a:latin typeface="+mj-lt"/>
                <a:ea typeface="+mj-ea"/>
                <a:cs typeface="+mj-cs"/>
              </a:defRPr>
            </a:lvl1pPr>
          </a:lstStyle>
          <a:p>
            <a:pPr algn="ctr"/>
            <a:r>
              <a:rPr lang="en-US" sz="3600" cap="none" dirty="0"/>
              <a:t>Frosted Flakes Results</a:t>
            </a:r>
          </a:p>
        </p:txBody>
      </p:sp>
      <p:pic>
        <p:nvPicPr>
          <p:cNvPr id="10" name="Picture 9">
            <a:extLst>
              <a:ext uri="{FF2B5EF4-FFF2-40B4-BE49-F238E27FC236}">
                <a16:creationId xmlns:a16="http://schemas.microsoft.com/office/drawing/2014/main" xmlns="" id="{65F981AE-2B8C-4D85-8E29-0E07601BE09E}"/>
              </a:ext>
            </a:extLst>
          </p:cNvPr>
          <p:cNvPicPr>
            <a:picLocks noChangeAspect="1"/>
          </p:cNvPicPr>
          <p:nvPr/>
        </p:nvPicPr>
        <p:blipFill>
          <a:blip r:embed="rId3"/>
          <a:stretch>
            <a:fillRect/>
          </a:stretch>
        </p:blipFill>
        <p:spPr>
          <a:xfrm>
            <a:off x="6179634" y="5334000"/>
            <a:ext cx="2469066" cy="762000"/>
          </a:xfrm>
          <a:prstGeom prst="rect">
            <a:avLst/>
          </a:prstGeom>
        </p:spPr>
      </p:pic>
      <p:pic>
        <p:nvPicPr>
          <p:cNvPr id="11" name="Picture 10">
            <a:extLst>
              <a:ext uri="{FF2B5EF4-FFF2-40B4-BE49-F238E27FC236}">
                <a16:creationId xmlns:a16="http://schemas.microsoft.com/office/drawing/2014/main" xmlns="" id="{C9FDB76C-BFEB-4771-B0C4-55A2203C7F18}"/>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7686675" y="1219200"/>
            <a:ext cx="885825" cy="1135749"/>
          </a:xfrm>
          <a:prstGeom prst="rect">
            <a:avLst/>
          </a:prstGeom>
          <a:noFill/>
          <a:ln>
            <a:noFill/>
          </a:ln>
        </p:spPr>
      </p:pic>
    </p:spTree>
    <p:extLst>
      <p:ext uri="{BB962C8B-B14F-4D97-AF65-F5344CB8AC3E}">
        <p14:creationId xmlns:p14="http://schemas.microsoft.com/office/powerpoint/2010/main" val="3663177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367" y="246875"/>
            <a:ext cx="7301133" cy="455640"/>
          </a:xfrm>
        </p:spPr>
        <p:txBody>
          <a:bodyPr anchor="ctr"/>
          <a:lstStyle/>
          <a:p>
            <a:pPr>
              <a:lnSpc>
                <a:spcPct val="100000"/>
              </a:lnSpc>
            </a:pPr>
            <a:r>
              <a:rPr lang="en-US" sz="1700" dirty="0"/>
              <a:t>2018 spending declined by 2.2%, with reduced brand-building spend more than offsetting increased trade spend. </a:t>
            </a:r>
            <a:endParaRPr lang="en-CA" sz="1700" dirty="0"/>
          </a:p>
        </p:txBody>
      </p:sp>
      <p:graphicFrame>
        <p:nvGraphicFramePr>
          <p:cNvPr id="4" name="Chart 3">
            <a:extLst>
              <a:ext uri="{FF2B5EF4-FFF2-40B4-BE49-F238E27FC236}">
                <a16:creationId xmlns:a16="http://schemas.microsoft.com/office/drawing/2014/main" xmlns="" id="{A7BADB3F-4DDE-4078-A525-EF0AB8B097C7}"/>
              </a:ext>
            </a:extLst>
          </p:cNvPr>
          <p:cNvGraphicFramePr/>
          <p:nvPr>
            <p:extLst>
              <p:ext uri="{D42A27DB-BD31-4B8C-83A1-F6EECF244321}">
                <p14:modId xmlns:p14="http://schemas.microsoft.com/office/powerpoint/2010/main" val="2009844328"/>
              </p:ext>
            </p:extLst>
          </p:nvPr>
        </p:nvGraphicFramePr>
        <p:xfrm>
          <a:off x="251520" y="1219200"/>
          <a:ext cx="8420100" cy="4350327"/>
        </p:xfrm>
        <a:graphic>
          <a:graphicData uri="http://schemas.openxmlformats.org/drawingml/2006/chart">
            <c:chart xmlns:c="http://schemas.openxmlformats.org/drawingml/2006/chart" xmlns:r="http://schemas.openxmlformats.org/officeDocument/2006/relationships" r:id="rId3"/>
          </a:graphicData>
        </a:graphic>
      </p:graphicFrame>
      <p:sp>
        <p:nvSpPr>
          <p:cNvPr id="5" name="Title 1">
            <a:extLst>
              <a:ext uri="{FF2B5EF4-FFF2-40B4-BE49-F238E27FC236}">
                <a16:creationId xmlns:a16="http://schemas.microsoft.com/office/drawing/2014/main" xmlns="" id="{96D6FA0F-7016-472E-9211-A106D6C20906}"/>
              </a:ext>
            </a:extLst>
          </p:cNvPr>
          <p:cNvSpPr txBox="1">
            <a:spLocks/>
          </p:cNvSpPr>
          <p:nvPr/>
        </p:nvSpPr>
        <p:spPr>
          <a:xfrm>
            <a:off x="304800" y="1218706"/>
            <a:ext cx="8343900" cy="455640"/>
          </a:xfrm>
          <a:prstGeom prst="rect">
            <a:avLst/>
          </a:prstGeom>
        </p:spPr>
        <p:txBody>
          <a:bodyPr vert="horz" lIns="0" tIns="0" rIns="0" bIns="0" rtlCol="0" anchor="ctr" anchorCtr="0">
            <a:noAutofit/>
          </a:bodyPr>
          <a:lstStyle>
            <a:lvl1pPr algn="l" defTabSz="913642" rtl="0" eaLnBrk="1" latinLnBrk="0" hangingPunct="1">
              <a:lnSpc>
                <a:spcPct val="90000"/>
              </a:lnSpc>
              <a:spcBef>
                <a:spcPct val="0"/>
              </a:spcBef>
              <a:buNone/>
              <a:defRPr sz="2000" b="1" kern="1200" cap="all" baseline="0">
                <a:solidFill>
                  <a:srgbClr val="DA0D44"/>
                </a:solidFill>
                <a:latin typeface="+mj-lt"/>
                <a:ea typeface="+mj-ea"/>
                <a:cs typeface="+mj-cs"/>
              </a:defRPr>
            </a:lvl1pPr>
          </a:lstStyle>
          <a:p>
            <a:pPr algn="ctr">
              <a:lnSpc>
                <a:spcPct val="100000"/>
              </a:lnSpc>
              <a:spcBef>
                <a:spcPts val="300"/>
              </a:spcBef>
            </a:pPr>
            <a:r>
              <a:rPr lang="en-US" sz="1600" cap="none" dirty="0">
                <a:solidFill>
                  <a:srgbClr val="FF0000"/>
                </a:solidFill>
              </a:rPr>
              <a:t>Trade &amp; Brand-Building Spend ($MM)</a:t>
            </a:r>
          </a:p>
        </p:txBody>
      </p:sp>
      <p:sp>
        <p:nvSpPr>
          <p:cNvPr id="9" name="TextBox 8">
            <a:extLst>
              <a:ext uri="{FF2B5EF4-FFF2-40B4-BE49-F238E27FC236}">
                <a16:creationId xmlns:a16="http://schemas.microsoft.com/office/drawing/2014/main" xmlns="" id="{ECE09DA7-BDEF-44DD-8F73-E0C8901CE8E0}"/>
              </a:ext>
            </a:extLst>
          </p:cNvPr>
          <p:cNvSpPr txBox="1"/>
          <p:nvPr/>
        </p:nvSpPr>
        <p:spPr>
          <a:xfrm>
            <a:off x="317500" y="5449807"/>
            <a:ext cx="8343900" cy="400110"/>
          </a:xfrm>
          <a:prstGeom prst="rect">
            <a:avLst/>
          </a:prstGeom>
          <a:noFill/>
        </p:spPr>
        <p:txBody>
          <a:bodyPr wrap="square" rtlCol="0">
            <a:spAutoFit/>
          </a:bodyPr>
          <a:lstStyle/>
          <a:p>
            <a:r>
              <a:rPr lang="en-US" sz="1000" dirty="0"/>
              <a:t>Total Brand-Building spend structure includes all media and other spend minus Trade</a:t>
            </a:r>
          </a:p>
          <a:p>
            <a:r>
              <a:rPr lang="en-US" sz="1000" dirty="0"/>
              <a:t>Brand-Building includes – TV, Digital Video, Digital Display, Social, Search, Corporate Promo, Coupon, POS, PR,</a:t>
            </a:r>
          </a:p>
        </p:txBody>
      </p:sp>
      <p:sp>
        <p:nvSpPr>
          <p:cNvPr id="10" name="TextBox 9">
            <a:extLst>
              <a:ext uri="{FF2B5EF4-FFF2-40B4-BE49-F238E27FC236}">
                <a16:creationId xmlns:a16="http://schemas.microsoft.com/office/drawing/2014/main" xmlns="" id="{FE2A4E6F-3BBA-4D77-A0C3-A5CF1B6E46A8}"/>
              </a:ext>
            </a:extLst>
          </p:cNvPr>
          <p:cNvSpPr txBox="1"/>
          <p:nvPr/>
        </p:nvSpPr>
        <p:spPr>
          <a:xfrm>
            <a:off x="2576324" y="1805632"/>
            <a:ext cx="676656" cy="389513"/>
          </a:xfrm>
          <a:prstGeom prst="ellipse">
            <a:avLst/>
          </a:prstGeom>
          <a:solidFill>
            <a:schemeClr val="bg1"/>
          </a:solidFill>
          <a:ln>
            <a:solidFill>
              <a:srgbClr val="FF0000"/>
            </a:solidFill>
            <a:prstDash val="dash"/>
          </a:ln>
        </p:spPr>
        <p:txBody>
          <a:bodyPr wrap="none" rtlCol="0">
            <a:noAutofit/>
          </a:bodyPr>
          <a:lstStyle/>
          <a:p>
            <a:pPr algn="ctr"/>
            <a:r>
              <a:rPr lang="en-US" sz="1200" b="1" dirty="0"/>
              <a:t>14.5</a:t>
            </a:r>
          </a:p>
        </p:txBody>
      </p:sp>
      <p:sp>
        <p:nvSpPr>
          <p:cNvPr id="11" name="TextBox 10">
            <a:extLst>
              <a:ext uri="{FF2B5EF4-FFF2-40B4-BE49-F238E27FC236}">
                <a16:creationId xmlns:a16="http://schemas.microsoft.com/office/drawing/2014/main" xmlns="" id="{0586FF02-7344-4A8A-8C31-C4760A197209}"/>
              </a:ext>
            </a:extLst>
          </p:cNvPr>
          <p:cNvSpPr txBox="1"/>
          <p:nvPr/>
        </p:nvSpPr>
        <p:spPr>
          <a:xfrm>
            <a:off x="6351651" y="1805632"/>
            <a:ext cx="676656" cy="389513"/>
          </a:xfrm>
          <a:prstGeom prst="ellipse">
            <a:avLst/>
          </a:prstGeom>
          <a:solidFill>
            <a:schemeClr val="bg1"/>
          </a:solidFill>
          <a:ln>
            <a:solidFill>
              <a:srgbClr val="FF0000"/>
            </a:solidFill>
            <a:prstDash val="dash"/>
          </a:ln>
        </p:spPr>
        <p:txBody>
          <a:bodyPr wrap="none" rtlCol="0">
            <a:noAutofit/>
          </a:bodyPr>
          <a:lstStyle/>
          <a:p>
            <a:pPr algn="ctr"/>
            <a:r>
              <a:rPr lang="en-US" sz="1200" b="1" dirty="0"/>
              <a:t>14.2</a:t>
            </a:r>
          </a:p>
        </p:txBody>
      </p:sp>
      <p:graphicFrame>
        <p:nvGraphicFramePr>
          <p:cNvPr id="14" name="Table 13">
            <a:extLst>
              <a:ext uri="{FF2B5EF4-FFF2-40B4-BE49-F238E27FC236}">
                <a16:creationId xmlns:a16="http://schemas.microsoft.com/office/drawing/2014/main" xmlns="" id="{284E0F6F-1BF3-4C95-9DDF-38E458413BC6}"/>
              </a:ext>
            </a:extLst>
          </p:cNvPr>
          <p:cNvGraphicFramePr>
            <a:graphicFrameLocks noGrp="1"/>
          </p:cNvGraphicFramePr>
          <p:nvPr>
            <p:extLst>
              <p:ext uri="{D42A27DB-BD31-4B8C-83A1-F6EECF244321}">
                <p14:modId xmlns:p14="http://schemas.microsoft.com/office/powerpoint/2010/main" val="1271529774"/>
              </p:ext>
            </p:extLst>
          </p:nvPr>
        </p:nvGraphicFramePr>
        <p:xfrm>
          <a:off x="6428010" y="5878824"/>
          <a:ext cx="1511126" cy="594360"/>
        </p:xfrm>
        <a:graphic>
          <a:graphicData uri="http://schemas.openxmlformats.org/drawingml/2006/table">
            <a:tbl>
              <a:tblPr firstRow="1" bandRow="1">
                <a:tableStyleId>{5C22544A-7EE6-4342-B048-85BDC9FD1C3A}</a:tableStyleId>
              </a:tblPr>
              <a:tblGrid>
                <a:gridCol w="407714">
                  <a:extLst>
                    <a:ext uri="{9D8B030D-6E8A-4147-A177-3AD203B41FA5}">
                      <a16:colId xmlns:a16="http://schemas.microsoft.com/office/drawing/2014/main" xmlns="" val="20000"/>
                    </a:ext>
                  </a:extLst>
                </a:gridCol>
                <a:gridCol w="1103412">
                  <a:extLst>
                    <a:ext uri="{9D8B030D-6E8A-4147-A177-3AD203B41FA5}">
                      <a16:colId xmlns:a16="http://schemas.microsoft.com/office/drawing/2014/main" xmlns="" val="20001"/>
                    </a:ext>
                  </a:extLst>
                </a:gridCol>
              </a:tblGrid>
              <a:tr h="0">
                <a:tc>
                  <a:txBody>
                    <a:bodyPr/>
                    <a:lstStyle/>
                    <a:p>
                      <a:pPr algn="ctr"/>
                      <a:r>
                        <a:rPr lang="en-US" sz="700" b="1" dirty="0">
                          <a:solidFill>
                            <a:schemeClr val="bg1"/>
                          </a:solidFill>
                        </a:rPr>
                        <a:t>Year`</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97172E"/>
                    </a:solidFill>
                  </a:tcPr>
                </a:tc>
                <a:tc>
                  <a:txBody>
                    <a:bodyPr/>
                    <a:lstStyle/>
                    <a:p>
                      <a:pPr algn="ctr"/>
                      <a:r>
                        <a:rPr lang="en-US" sz="700" b="1" dirty="0">
                          <a:solidFill>
                            <a:schemeClr val="bg1"/>
                          </a:solidFill>
                        </a:rPr>
                        <a:t>Period def.</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97172E"/>
                    </a:solidFill>
                  </a:tcPr>
                </a:tc>
                <a:extLst>
                  <a:ext uri="{0D108BD9-81ED-4DB2-BD59-A6C34878D82A}">
                    <a16:rowId xmlns:a16="http://schemas.microsoft.com/office/drawing/2014/main" xmlns="" val="10000"/>
                  </a:ext>
                </a:extLst>
              </a:tr>
              <a:tr h="0">
                <a:tc>
                  <a:txBody>
                    <a:bodyPr/>
                    <a:lstStyle/>
                    <a:p>
                      <a:pPr marL="0" marR="0" lvl="0" indent="0" algn="ctr" defTabSz="913642" rtl="0" eaLnBrk="1" fontAlgn="auto" latinLnBrk="0" hangingPunct="1">
                        <a:lnSpc>
                          <a:spcPct val="100000"/>
                        </a:lnSpc>
                        <a:spcBef>
                          <a:spcPts val="0"/>
                        </a:spcBef>
                        <a:spcAft>
                          <a:spcPts val="0"/>
                        </a:spcAft>
                        <a:buClrTx/>
                        <a:buSzTx/>
                        <a:buFontTx/>
                        <a:buNone/>
                        <a:tabLst/>
                        <a:defRPr/>
                      </a:pPr>
                      <a:r>
                        <a:rPr lang="en-US" sz="700" b="1" dirty="0">
                          <a:solidFill>
                            <a:schemeClr val="tx1"/>
                          </a:solidFill>
                        </a:rPr>
                        <a:t>2017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6C5CE">
                        <a:alpha val="40000"/>
                      </a:srgbClr>
                    </a:solidFill>
                  </a:tcPr>
                </a:tc>
                <a:tc>
                  <a:txBody>
                    <a:bodyPr/>
                    <a:lstStyle/>
                    <a:p>
                      <a:pPr marL="0" marR="0" lvl="0" indent="0" algn="ctr" defTabSz="913642" rtl="0" eaLnBrk="1" fontAlgn="auto" latinLnBrk="0" hangingPunct="1">
                        <a:lnSpc>
                          <a:spcPct val="100000"/>
                        </a:lnSpc>
                        <a:spcBef>
                          <a:spcPts val="0"/>
                        </a:spcBef>
                        <a:spcAft>
                          <a:spcPts val="0"/>
                        </a:spcAft>
                        <a:buClrTx/>
                        <a:buSzTx/>
                        <a:buFontTx/>
                        <a:buNone/>
                        <a:tabLst/>
                        <a:defRPr/>
                      </a:pPr>
                      <a:r>
                        <a:rPr lang="en-US" sz="700" b="0" dirty="0">
                          <a:solidFill>
                            <a:schemeClr val="tx1"/>
                          </a:solidFill>
                        </a:rPr>
                        <a:t>52 WE 30 Dec 2017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6C5CE">
                        <a:alpha val="40000"/>
                      </a:srgbClr>
                    </a:solidFill>
                  </a:tcPr>
                </a:tc>
                <a:extLst>
                  <a:ext uri="{0D108BD9-81ED-4DB2-BD59-A6C34878D82A}">
                    <a16:rowId xmlns:a16="http://schemas.microsoft.com/office/drawing/2014/main" xmlns="" val="10001"/>
                  </a:ext>
                </a:extLst>
              </a:tr>
              <a:tr h="0">
                <a:tc>
                  <a:txBody>
                    <a:bodyPr/>
                    <a:lstStyle/>
                    <a:p>
                      <a:pPr marL="0" marR="0" lvl="0" indent="0" algn="ctr" defTabSz="913642" rtl="0" eaLnBrk="1" fontAlgn="auto" latinLnBrk="0" hangingPunct="1">
                        <a:lnSpc>
                          <a:spcPct val="100000"/>
                        </a:lnSpc>
                        <a:spcBef>
                          <a:spcPts val="0"/>
                        </a:spcBef>
                        <a:spcAft>
                          <a:spcPts val="0"/>
                        </a:spcAft>
                        <a:buClrTx/>
                        <a:buSzTx/>
                        <a:buFontTx/>
                        <a:buNone/>
                        <a:tabLst/>
                        <a:defRPr/>
                      </a:pPr>
                      <a:r>
                        <a:rPr lang="en-US" sz="700" b="1" dirty="0">
                          <a:solidFill>
                            <a:schemeClr val="tx1"/>
                          </a:solidFill>
                        </a:rPr>
                        <a:t>2018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3642" rtl="0" eaLnBrk="1" fontAlgn="auto" latinLnBrk="0" hangingPunct="1">
                        <a:lnSpc>
                          <a:spcPct val="100000"/>
                        </a:lnSpc>
                        <a:spcBef>
                          <a:spcPts val="0"/>
                        </a:spcBef>
                        <a:spcAft>
                          <a:spcPts val="0"/>
                        </a:spcAft>
                        <a:buClrTx/>
                        <a:buSzTx/>
                        <a:buFontTx/>
                        <a:buNone/>
                        <a:tabLst/>
                        <a:defRPr/>
                      </a:pPr>
                      <a:r>
                        <a:rPr lang="en-US" sz="700" b="0" dirty="0">
                          <a:solidFill>
                            <a:schemeClr val="tx1"/>
                          </a:solidFill>
                        </a:rPr>
                        <a:t>52 WE 29 Dec 2018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bl>
          </a:graphicData>
        </a:graphic>
      </p:graphicFrame>
      <p:pic>
        <p:nvPicPr>
          <p:cNvPr id="15" name="Picture 14">
            <a:extLst>
              <a:ext uri="{FF2B5EF4-FFF2-40B4-BE49-F238E27FC236}">
                <a16:creationId xmlns:a16="http://schemas.microsoft.com/office/drawing/2014/main" xmlns="" id="{532F04C7-A701-41ED-8D42-5B638AECF6B6}"/>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8387198" y="5912029"/>
            <a:ext cx="523003" cy="670561"/>
          </a:xfrm>
          <a:prstGeom prst="rect">
            <a:avLst/>
          </a:prstGeom>
          <a:noFill/>
          <a:ln>
            <a:noFill/>
          </a:ln>
        </p:spPr>
      </p:pic>
    </p:spTree>
    <p:extLst>
      <p:ext uri="{BB962C8B-B14F-4D97-AF65-F5344CB8AC3E}">
        <p14:creationId xmlns:p14="http://schemas.microsoft.com/office/powerpoint/2010/main" val="461327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xmlns="" id="{36E1E40A-6CD8-4170-9FE5-3434924FC584}"/>
              </a:ext>
            </a:extLst>
          </p:cNvPr>
          <p:cNvGraphicFramePr>
            <a:graphicFrameLocks noGrp="1"/>
          </p:cNvGraphicFramePr>
          <p:nvPr>
            <p:extLst>
              <p:ext uri="{D42A27DB-BD31-4B8C-83A1-F6EECF244321}">
                <p14:modId xmlns:p14="http://schemas.microsoft.com/office/powerpoint/2010/main" val="1191606360"/>
              </p:ext>
            </p:extLst>
          </p:nvPr>
        </p:nvGraphicFramePr>
        <p:xfrm>
          <a:off x="304800" y="1559176"/>
          <a:ext cx="8343901" cy="4223309"/>
        </p:xfrm>
        <a:graphic>
          <a:graphicData uri="http://schemas.openxmlformats.org/drawingml/2006/table">
            <a:tbl>
              <a:tblPr firstRow="1" bandRow="1">
                <a:effectLst/>
                <a:tableStyleId>{5C22544A-7EE6-4342-B048-85BDC9FD1C3A}</a:tableStyleId>
              </a:tblPr>
              <a:tblGrid>
                <a:gridCol w="1485880">
                  <a:extLst>
                    <a:ext uri="{9D8B030D-6E8A-4147-A177-3AD203B41FA5}">
                      <a16:colId xmlns:a16="http://schemas.microsoft.com/office/drawing/2014/main" xmlns="" val="1439083950"/>
                    </a:ext>
                  </a:extLst>
                </a:gridCol>
                <a:gridCol w="1090949">
                  <a:extLst>
                    <a:ext uri="{9D8B030D-6E8A-4147-A177-3AD203B41FA5}">
                      <a16:colId xmlns:a16="http://schemas.microsoft.com/office/drawing/2014/main" xmlns="" val="20001"/>
                    </a:ext>
                  </a:extLst>
                </a:gridCol>
                <a:gridCol w="1032296">
                  <a:extLst>
                    <a:ext uri="{9D8B030D-6E8A-4147-A177-3AD203B41FA5}">
                      <a16:colId xmlns:a16="http://schemas.microsoft.com/office/drawing/2014/main" xmlns="" val="114579452"/>
                    </a:ext>
                  </a:extLst>
                </a:gridCol>
                <a:gridCol w="1172086">
                  <a:extLst>
                    <a:ext uri="{9D8B030D-6E8A-4147-A177-3AD203B41FA5}">
                      <a16:colId xmlns:a16="http://schemas.microsoft.com/office/drawing/2014/main" xmlns="" val="20003"/>
                    </a:ext>
                  </a:extLst>
                </a:gridCol>
                <a:gridCol w="1172086">
                  <a:extLst>
                    <a:ext uri="{9D8B030D-6E8A-4147-A177-3AD203B41FA5}">
                      <a16:colId xmlns:a16="http://schemas.microsoft.com/office/drawing/2014/main" xmlns="" val="2579414822"/>
                    </a:ext>
                  </a:extLst>
                </a:gridCol>
                <a:gridCol w="1195302">
                  <a:extLst>
                    <a:ext uri="{9D8B030D-6E8A-4147-A177-3AD203B41FA5}">
                      <a16:colId xmlns:a16="http://schemas.microsoft.com/office/drawing/2014/main" xmlns="" val="20004"/>
                    </a:ext>
                  </a:extLst>
                </a:gridCol>
                <a:gridCol w="1195302">
                  <a:extLst>
                    <a:ext uri="{9D8B030D-6E8A-4147-A177-3AD203B41FA5}">
                      <a16:colId xmlns:a16="http://schemas.microsoft.com/office/drawing/2014/main" xmlns="" val="20005"/>
                    </a:ext>
                  </a:extLst>
                </a:gridCol>
              </a:tblGrid>
              <a:tr h="378641">
                <a:tc>
                  <a:txBody>
                    <a:bodyPr/>
                    <a:lstStyle/>
                    <a:p>
                      <a:pPr algn="l" rtl="0" fontAlgn="b"/>
                      <a:r>
                        <a:rPr lang="en-GB" sz="1200" b="1" i="0" u="none" strike="noStrike" dirty="0">
                          <a:solidFill>
                            <a:srgbClr val="FFFFFF"/>
                          </a:solidFill>
                          <a:effectLst/>
                          <a:latin typeface="Kellogg's Sans"/>
                        </a:rPr>
                        <a:t>Tactics </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rtl="0" fontAlgn="b"/>
                      <a:r>
                        <a:rPr lang="en-GB" sz="1200" b="1" i="0" u="none" strike="noStrike" dirty="0">
                          <a:solidFill>
                            <a:srgbClr val="FFFFFF"/>
                          </a:solidFill>
                          <a:effectLst/>
                          <a:latin typeface="Kellogg's Sans"/>
                        </a:rPr>
                        <a:t>2017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rtl="0" fontAlgn="b"/>
                      <a:r>
                        <a:rPr lang="en-GB" sz="1200" b="1" i="0" u="none" strike="noStrike" dirty="0">
                          <a:solidFill>
                            <a:srgbClr val="FFFFFF"/>
                          </a:solidFill>
                          <a:effectLst/>
                          <a:latin typeface="Kellogg's Sans"/>
                        </a:rPr>
                        <a:t>2018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rtl="0" fontAlgn="b"/>
                      <a:r>
                        <a:rPr lang="en-GB" sz="1200" b="1" i="0" u="none" strike="noStrike" dirty="0">
                          <a:solidFill>
                            <a:srgbClr val="FFFFFF"/>
                          </a:solidFill>
                          <a:effectLst/>
                          <a:latin typeface="Kellogg's Sans"/>
                        </a:rPr>
                        <a:t>Change</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rtl="0" fontAlgn="b"/>
                      <a:r>
                        <a:rPr lang="en-GB" sz="1200" b="1" i="0" u="none" strike="noStrike" dirty="0">
                          <a:solidFill>
                            <a:srgbClr val="FFFFFF"/>
                          </a:solidFill>
                          <a:effectLst/>
                          <a:latin typeface="Kellogg's Sans"/>
                        </a:rPr>
                        <a:t>% Change</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rtl="0" fontAlgn="b"/>
                      <a:r>
                        <a:rPr lang="en-GB" sz="1200" b="1" i="0" u="none" strike="noStrike" dirty="0">
                          <a:solidFill>
                            <a:srgbClr val="FFFFFF"/>
                          </a:solidFill>
                          <a:effectLst/>
                          <a:latin typeface="Kellogg's Sans"/>
                        </a:rPr>
                        <a:t>2017 Share</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rtl="0" fontAlgn="b"/>
                      <a:r>
                        <a:rPr lang="en-GB" sz="1200" b="1" i="0" u="none" strike="noStrike" dirty="0">
                          <a:solidFill>
                            <a:srgbClr val="FFFFFF"/>
                          </a:solidFill>
                          <a:effectLst/>
                          <a:latin typeface="Kellogg's Sans"/>
                        </a:rPr>
                        <a:t>2018 Share</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xmlns="" val="2822102123"/>
                  </a:ext>
                </a:extLst>
              </a:tr>
              <a:tr h="320389">
                <a:tc>
                  <a:txBody>
                    <a:bodyPr/>
                    <a:lstStyle/>
                    <a:p>
                      <a:pPr algn="l" rtl="0" fontAlgn="b"/>
                      <a:r>
                        <a:rPr lang="en-GB" sz="1200" b="1" i="0" u="none" strike="noStrike" dirty="0">
                          <a:solidFill>
                            <a:srgbClr val="000000"/>
                          </a:solidFill>
                          <a:effectLst/>
                          <a:latin typeface="Kellogg's Sans Medium" panose="02000503020000020003"/>
                        </a:rPr>
                        <a:t>Trade</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alpha val="60000"/>
                      </a:schemeClr>
                    </a:solidFill>
                  </a:tcPr>
                </a:tc>
                <a:tc>
                  <a:txBody>
                    <a:bodyPr/>
                    <a:lstStyle/>
                    <a:p>
                      <a:pPr algn="ctr" rtl="0" fontAlgn="b"/>
                      <a:r>
                        <a:rPr lang="en-GB" sz="1200" b="0" i="0" u="none" strike="noStrike" dirty="0">
                          <a:solidFill>
                            <a:srgbClr val="000000"/>
                          </a:solidFill>
                          <a:effectLst/>
                          <a:latin typeface="Kellogg's Sans Medium" panose="02000503020000020003"/>
                        </a:rPr>
                        <a:t>10,904,465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rtl="0" fontAlgn="b"/>
                      <a:r>
                        <a:rPr lang="en-GB" sz="1200" b="0" i="0" u="none" strike="noStrike" dirty="0">
                          <a:solidFill>
                            <a:srgbClr val="000000"/>
                          </a:solidFill>
                          <a:effectLst/>
                          <a:latin typeface="Kellogg's Sans Medium" panose="02000503020000020003"/>
                        </a:rPr>
                        <a:t>11,659,537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rtl="0" fontAlgn="b"/>
                      <a:r>
                        <a:rPr lang="en-GB" sz="1200" b="0" i="0" u="none" strike="noStrike" dirty="0">
                          <a:solidFill>
                            <a:srgbClr val="000000"/>
                          </a:solidFill>
                          <a:effectLst/>
                          <a:latin typeface="Kellogg's Sans Medium" panose="02000503020000020003"/>
                        </a:rPr>
                        <a:t>755,072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rtl="0" fontAlgn="b"/>
                      <a:r>
                        <a:rPr lang="en-GB" sz="1200" b="0" i="0" u="none" strike="noStrike" dirty="0">
                          <a:solidFill>
                            <a:srgbClr val="000000"/>
                          </a:solidFill>
                          <a:effectLst/>
                          <a:latin typeface="Kellogg's Sans Medium" panose="02000503020000020003"/>
                        </a:rPr>
                        <a:t>6.90%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rtl="0" fontAlgn="b"/>
                      <a:r>
                        <a:rPr lang="en-GB" sz="1200" b="0" i="0" u="none" strike="noStrike" dirty="0">
                          <a:solidFill>
                            <a:srgbClr val="000000"/>
                          </a:solidFill>
                          <a:effectLst/>
                          <a:latin typeface="Kellogg's Sans Medium" panose="02000503020000020003"/>
                        </a:rPr>
                        <a:t>74.80%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rtl="0" fontAlgn="b"/>
                      <a:r>
                        <a:rPr lang="en-GB" sz="1200" b="0" i="0" u="none" strike="noStrike" dirty="0">
                          <a:solidFill>
                            <a:srgbClr val="000000"/>
                          </a:solidFill>
                          <a:effectLst/>
                          <a:latin typeface="Kellogg's Sans Medium" panose="02000503020000020003"/>
                        </a:rPr>
                        <a:t>79.60%</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extLst>
                  <a:ext uri="{0D108BD9-81ED-4DB2-BD59-A6C34878D82A}">
                    <a16:rowId xmlns:a16="http://schemas.microsoft.com/office/drawing/2014/main" xmlns="" val="10001"/>
                  </a:ext>
                </a:extLst>
              </a:tr>
              <a:tr h="320389">
                <a:tc>
                  <a:txBody>
                    <a:bodyPr/>
                    <a:lstStyle/>
                    <a:p>
                      <a:pPr algn="l" rtl="0" fontAlgn="b"/>
                      <a:r>
                        <a:rPr lang="en-GB" sz="1200" b="1" i="0" u="none" strike="noStrike" dirty="0">
                          <a:solidFill>
                            <a:srgbClr val="000000"/>
                          </a:solidFill>
                          <a:effectLst/>
                          <a:latin typeface="Kellogg's Sans Medium" panose="02000503020000020003"/>
                        </a:rPr>
                        <a:t>Brand-Building</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alpha val="60000"/>
                      </a:schemeClr>
                    </a:solidFill>
                  </a:tcPr>
                </a:tc>
                <a:tc>
                  <a:txBody>
                    <a:bodyPr/>
                    <a:lstStyle/>
                    <a:p>
                      <a:pPr algn="ctr" rtl="0" fontAlgn="b"/>
                      <a:r>
                        <a:rPr lang="en-GB" sz="1200" b="0" i="0" u="none" strike="noStrike" dirty="0">
                          <a:solidFill>
                            <a:srgbClr val="000000"/>
                          </a:solidFill>
                          <a:effectLst/>
                          <a:latin typeface="Kellogg's Sans Medium" panose="02000503020000020003"/>
                        </a:rPr>
                        <a:t>3,667,855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rtl="0" fontAlgn="b"/>
                      <a:r>
                        <a:rPr lang="en-GB" sz="1200" b="0" i="0" u="none" strike="noStrike" dirty="0">
                          <a:solidFill>
                            <a:srgbClr val="000000"/>
                          </a:solidFill>
                          <a:effectLst/>
                          <a:latin typeface="Kellogg's Sans Medium" panose="02000503020000020003"/>
                        </a:rPr>
                        <a:t>2,987,309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rtl="0" fontAlgn="b"/>
                      <a:r>
                        <a:rPr lang="en-GB" sz="1200" b="0" i="0" u="none" strike="noStrike" dirty="0">
                          <a:solidFill>
                            <a:srgbClr val="000000"/>
                          </a:solidFill>
                          <a:effectLst/>
                          <a:latin typeface="Kellogg's Sans Medium" panose="02000503020000020003"/>
                        </a:rPr>
                        <a:t>-680,546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rtl="0" fontAlgn="b"/>
                      <a:r>
                        <a:rPr lang="en-GB" sz="1200" b="0" i="0" u="none" strike="noStrike" dirty="0">
                          <a:solidFill>
                            <a:srgbClr val="000000"/>
                          </a:solidFill>
                          <a:effectLst/>
                          <a:latin typeface="Kellogg's Sans Medium" panose="02000503020000020003"/>
                        </a:rPr>
                        <a:t>-18.55%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rtl="0" fontAlgn="b"/>
                      <a:r>
                        <a:rPr lang="en-GB" sz="1200" b="0" i="0" u="none" strike="noStrike" dirty="0">
                          <a:solidFill>
                            <a:srgbClr val="000000"/>
                          </a:solidFill>
                          <a:effectLst/>
                          <a:latin typeface="Kellogg's Sans Medium" panose="02000503020000020003"/>
                        </a:rPr>
                        <a:t>25.20%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rtl="0" fontAlgn="b"/>
                      <a:r>
                        <a:rPr lang="en-GB" sz="1200" b="0" i="0" u="none" strike="noStrike" dirty="0">
                          <a:solidFill>
                            <a:srgbClr val="000000"/>
                          </a:solidFill>
                          <a:effectLst/>
                          <a:latin typeface="Kellogg's Sans Medium" panose="02000503020000020003"/>
                        </a:rPr>
                        <a:t>20.40%</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extLst>
                  <a:ext uri="{0D108BD9-81ED-4DB2-BD59-A6C34878D82A}">
                    <a16:rowId xmlns:a16="http://schemas.microsoft.com/office/drawing/2014/main" xmlns="" val="10002"/>
                  </a:ext>
                </a:extLst>
              </a:tr>
              <a:tr h="320389">
                <a:tc>
                  <a:txBody>
                    <a:bodyPr/>
                    <a:lstStyle/>
                    <a:p>
                      <a:pPr algn="l" rtl="0" fontAlgn="b"/>
                      <a:r>
                        <a:rPr lang="en-GB" sz="1200" b="1" i="0" u="none" strike="noStrike" dirty="0">
                          <a:solidFill>
                            <a:srgbClr val="000000"/>
                          </a:solidFill>
                          <a:effectLst/>
                          <a:latin typeface="Kellogg's Sans Medium" panose="02000503020000020003"/>
                        </a:rPr>
                        <a:t>TV</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rtl="0" fontAlgn="b"/>
                      <a:r>
                        <a:rPr lang="en-GB" sz="1200" b="0" i="0" u="none" strike="noStrike" dirty="0">
                          <a:solidFill>
                            <a:srgbClr val="000000"/>
                          </a:solidFill>
                          <a:effectLst/>
                          <a:latin typeface="Kellogg's Sans Medium" panose="02000503020000020003"/>
                        </a:rPr>
                        <a:t>1,340,408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Medium" panose="02000503020000020003"/>
                        </a:rPr>
                        <a:t>1,485,811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Medium" panose="02000503020000020003"/>
                        </a:rPr>
                        <a:t>145,403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Medium" panose="02000503020000020003"/>
                        </a:rPr>
                        <a:t>10.80%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Medium" panose="02000503020000020003"/>
                        </a:rPr>
                        <a:t>9.20%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Medium" panose="02000503020000020003"/>
                        </a:rPr>
                        <a:t>10.14%</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xmlns="" val="10003"/>
                  </a:ext>
                </a:extLst>
              </a:tr>
              <a:tr h="320389">
                <a:tc>
                  <a:txBody>
                    <a:bodyPr/>
                    <a:lstStyle/>
                    <a:p>
                      <a:pPr algn="l" rtl="0" fontAlgn="b"/>
                      <a:r>
                        <a:rPr lang="en-GB" sz="1200" b="1" i="0" u="none" strike="noStrike" dirty="0">
                          <a:solidFill>
                            <a:srgbClr val="000000"/>
                          </a:solidFill>
                          <a:effectLst/>
                          <a:latin typeface="Kellogg's Sans Medium" panose="02000503020000020003"/>
                        </a:rPr>
                        <a:t>Digital Video</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rtl="0" fontAlgn="b"/>
                      <a:r>
                        <a:rPr lang="en-GB" sz="1200" b="0" i="0" u="none" strike="noStrike" dirty="0">
                          <a:solidFill>
                            <a:srgbClr val="000000"/>
                          </a:solidFill>
                          <a:effectLst/>
                          <a:latin typeface="Kellogg's Sans Medium" panose="02000503020000020003"/>
                        </a:rPr>
                        <a:t>1,308,176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Medium" panose="02000503020000020003"/>
                        </a:rPr>
                        <a:t>316,835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Medium" panose="02000503020000020003"/>
                        </a:rPr>
                        <a:t>-991,341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Medium" panose="02000503020000020003"/>
                        </a:rPr>
                        <a:t>-75.80%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Medium" panose="02000503020000020003"/>
                        </a:rPr>
                        <a:t>9.00%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Medium" panose="02000503020000020003"/>
                        </a:rPr>
                        <a:t>2.16%</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xmlns="" val="10004"/>
                  </a:ext>
                </a:extLst>
              </a:tr>
              <a:tr h="320389">
                <a:tc>
                  <a:txBody>
                    <a:bodyPr/>
                    <a:lstStyle/>
                    <a:p>
                      <a:pPr algn="l" rtl="0" fontAlgn="b"/>
                      <a:r>
                        <a:rPr lang="en-GB" sz="1200" b="1" i="0" u="none" strike="noStrike" dirty="0">
                          <a:solidFill>
                            <a:srgbClr val="000000"/>
                          </a:solidFill>
                          <a:effectLst/>
                          <a:latin typeface="Kellogg's Sans Medium" panose="02000503020000020003"/>
                        </a:rPr>
                        <a:t>Digital Display</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rtl="0" fontAlgn="b"/>
                      <a:r>
                        <a:rPr lang="en-GB" sz="1200" b="0" i="0" u="none" strike="noStrike" dirty="0">
                          <a:solidFill>
                            <a:srgbClr val="000000"/>
                          </a:solidFill>
                          <a:effectLst/>
                          <a:latin typeface="Kellogg's Sans Medium" panose="02000503020000020003"/>
                        </a:rPr>
                        <a:t>558,768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Medium" panose="02000503020000020003"/>
                        </a:rPr>
                        <a:t>344,503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Medium" panose="02000503020000020003"/>
                        </a:rPr>
                        <a:t>-214,265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Medium" panose="02000503020000020003"/>
                        </a:rPr>
                        <a:t>-38.30%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Medium" panose="02000503020000020003"/>
                        </a:rPr>
                        <a:t>3.80%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Medium" panose="02000503020000020003"/>
                        </a:rPr>
                        <a:t>2.35%</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xmlns="" val="10005"/>
                  </a:ext>
                </a:extLst>
              </a:tr>
              <a:tr h="320389">
                <a:tc>
                  <a:txBody>
                    <a:bodyPr/>
                    <a:lstStyle/>
                    <a:p>
                      <a:pPr algn="l" rtl="0" fontAlgn="b"/>
                      <a:r>
                        <a:rPr lang="en-GB" sz="1200" b="1" i="0" u="none" strike="noStrike" dirty="0">
                          <a:solidFill>
                            <a:srgbClr val="000000"/>
                          </a:solidFill>
                          <a:effectLst/>
                          <a:latin typeface="Kellogg's Sans Medium" panose="02000503020000020003"/>
                        </a:rPr>
                        <a:t>Corporate Promo</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rtl="0" fontAlgn="b"/>
                      <a:r>
                        <a:rPr lang="en-GB" sz="1200" b="0" i="0" u="none" strike="noStrike" dirty="0">
                          <a:solidFill>
                            <a:srgbClr val="000000"/>
                          </a:solidFill>
                          <a:effectLst/>
                          <a:latin typeface="Kellogg's Sans Medium" panose="02000503020000020003"/>
                        </a:rPr>
                        <a:t>319,729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Medium" panose="02000503020000020003"/>
                        </a:rPr>
                        <a:t>198,456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Medium" panose="02000503020000020003"/>
                        </a:rPr>
                        <a:t>-121,273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Medium" panose="02000503020000020003"/>
                        </a:rPr>
                        <a:t>-37.90%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Medium" panose="02000503020000020003"/>
                        </a:rPr>
                        <a:t>2.20%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Medium" panose="02000503020000020003"/>
                        </a:rPr>
                        <a:t>1.35%</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xmlns="" val="10006"/>
                  </a:ext>
                </a:extLst>
              </a:tr>
              <a:tr h="320389">
                <a:tc>
                  <a:txBody>
                    <a:bodyPr/>
                    <a:lstStyle/>
                    <a:p>
                      <a:pPr algn="l" rtl="0" fontAlgn="b"/>
                      <a:r>
                        <a:rPr lang="en-GB" sz="1200" b="1" i="0" u="none" strike="noStrike" dirty="0">
                          <a:solidFill>
                            <a:srgbClr val="000000"/>
                          </a:solidFill>
                          <a:effectLst/>
                          <a:latin typeface="Kellogg's Sans Medium" panose="02000503020000020003"/>
                        </a:rPr>
                        <a:t>Social</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rtl="0" fontAlgn="b"/>
                      <a:r>
                        <a:rPr lang="en-GB" sz="1200" b="0" i="0" u="none" strike="noStrike" dirty="0">
                          <a:solidFill>
                            <a:srgbClr val="000000"/>
                          </a:solidFill>
                          <a:effectLst/>
                          <a:latin typeface="Kellogg's Sans Medium" panose="02000503020000020003"/>
                        </a:rPr>
                        <a:t>80,000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Medium" panose="02000503020000020003"/>
                        </a:rPr>
                        <a:t>78,858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Medium" panose="02000503020000020003"/>
                        </a:rPr>
                        <a:t>-1,142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Medium" panose="02000503020000020003"/>
                        </a:rPr>
                        <a:t>-1.40%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Medium" panose="02000503020000020003"/>
                        </a:rPr>
                        <a:t>0.50%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Medium" panose="02000503020000020003"/>
                        </a:rPr>
                        <a:t>0.54%</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xmlns="" val="10007"/>
                  </a:ext>
                </a:extLst>
              </a:tr>
              <a:tr h="320389">
                <a:tc>
                  <a:txBody>
                    <a:bodyPr/>
                    <a:lstStyle/>
                    <a:p>
                      <a:pPr algn="l" rtl="0" fontAlgn="b"/>
                      <a:r>
                        <a:rPr lang="en-GB" sz="1200" b="1" i="0" u="none" strike="noStrike" dirty="0">
                          <a:solidFill>
                            <a:srgbClr val="000000"/>
                          </a:solidFill>
                          <a:effectLst/>
                          <a:latin typeface="Kellogg's Sans Medium" panose="02000503020000020003"/>
                        </a:rPr>
                        <a:t>Search</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rtl="0" fontAlgn="b"/>
                      <a:r>
                        <a:rPr lang="en-GB" sz="1200" b="0" i="0" u="none" strike="noStrike" dirty="0">
                          <a:solidFill>
                            <a:srgbClr val="000000"/>
                          </a:solidFill>
                          <a:effectLst/>
                          <a:latin typeface="Kellogg's Sans Medium" panose="02000503020000020003"/>
                        </a:rPr>
                        <a:t>37,018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Medium" panose="02000503020000020003"/>
                        </a:rPr>
                        <a:t>38,191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Medium" panose="02000503020000020003"/>
                        </a:rPr>
                        <a:t>1,173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Medium" panose="02000503020000020003"/>
                        </a:rPr>
                        <a:t>3.20%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Medium" panose="02000503020000020003"/>
                        </a:rPr>
                        <a:t>0.30%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Medium" panose="02000503020000020003"/>
                        </a:rPr>
                        <a:t>0.26%</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xmlns="" val="10008"/>
                  </a:ext>
                </a:extLst>
              </a:tr>
              <a:tr h="320389">
                <a:tc>
                  <a:txBody>
                    <a:bodyPr/>
                    <a:lstStyle/>
                    <a:p>
                      <a:pPr algn="l" rtl="0" fontAlgn="b"/>
                      <a:r>
                        <a:rPr lang="en-GB" sz="1200" b="1" i="0" u="none" strike="noStrike" dirty="0">
                          <a:solidFill>
                            <a:srgbClr val="000000"/>
                          </a:solidFill>
                          <a:effectLst/>
                          <a:latin typeface="Kellogg's Sans Medium" panose="02000503020000020003"/>
                        </a:rPr>
                        <a:t>Coupon</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rtl="0" fontAlgn="b"/>
                      <a:r>
                        <a:rPr lang="en-GB" sz="1200" b="0" i="0" u="none" strike="noStrike" dirty="0">
                          <a:solidFill>
                            <a:srgbClr val="000000"/>
                          </a:solidFill>
                          <a:effectLst/>
                          <a:latin typeface="Kellogg's Sans Medium" panose="02000503020000020003"/>
                        </a:rPr>
                        <a:t>23,757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Medium" panose="02000503020000020003"/>
                        </a:rPr>
                        <a:t>15,214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Medium" panose="02000503020000020003"/>
                        </a:rPr>
                        <a:t>-8,543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Medium" panose="02000503020000020003"/>
                        </a:rPr>
                        <a:t>-36.00%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Medium" panose="02000503020000020003"/>
                        </a:rPr>
                        <a:t>0.20%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Medium" panose="02000503020000020003"/>
                        </a:rPr>
                        <a:t>0.10%</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xmlns="" val="10009"/>
                  </a:ext>
                </a:extLst>
              </a:tr>
              <a:tr h="320389">
                <a:tc>
                  <a:txBody>
                    <a:bodyPr/>
                    <a:lstStyle/>
                    <a:p>
                      <a:pPr algn="l" rtl="0" fontAlgn="b"/>
                      <a:r>
                        <a:rPr lang="en-GB" sz="1200" b="1" i="0" u="none" strike="noStrike" dirty="0">
                          <a:solidFill>
                            <a:srgbClr val="000000"/>
                          </a:solidFill>
                          <a:effectLst/>
                          <a:latin typeface="Kellogg's Sans Medium" panose="02000503020000020003"/>
                        </a:rPr>
                        <a:t>PR</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rtl="0" fontAlgn="b"/>
                      <a:r>
                        <a:rPr lang="en-GB" sz="1200" b="0" i="0" u="none" strike="noStrike" dirty="0">
                          <a:solidFill>
                            <a:srgbClr val="000000"/>
                          </a:solidFill>
                          <a:effectLst/>
                          <a:latin typeface="Kellogg's Sans Medium" panose="02000503020000020003"/>
                        </a:rPr>
                        <a:t>-</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Medium" panose="02000503020000020003"/>
                        </a:rPr>
                        <a:t>65,000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Medium" panose="02000503020000020003"/>
                        </a:rPr>
                        <a:t>65,000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Medium" panose="02000503020000020003"/>
                        </a:rPr>
                        <a:t>++</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Medium" panose="02000503020000020003"/>
                        </a:rPr>
                        <a:t>-</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Medium" panose="02000503020000020003"/>
                        </a:rPr>
                        <a:t>0.44%</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xmlns="" val="10010"/>
                  </a:ext>
                </a:extLst>
              </a:tr>
              <a:tr h="320389">
                <a:tc>
                  <a:txBody>
                    <a:bodyPr/>
                    <a:lstStyle/>
                    <a:p>
                      <a:pPr algn="l" rtl="0" fontAlgn="b"/>
                      <a:r>
                        <a:rPr lang="en-GB" sz="1200" b="1" i="0" u="none" strike="noStrike" dirty="0">
                          <a:solidFill>
                            <a:srgbClr val="000000"/>
                          </a:solidFill>
                          <a:effectLst/>
                          <a:latin typeface="Kellogg's Sans Medium" panose="02000503020000020003"/>
                        </a:rPr>
                        <a:t>POS</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rtl="0" fontAlgn="b"/>
                      <a:r>
                        <a:rPr lang="en-GB" sz="1200" b="0" i="0" u="none" strike="noStrike" dirty="0">
                          <a:solidFill>
                            <a:srgbClr val="000000"/>
                          </a:solidFill>
                          <a:effectLst/>
                          <a:latin typeface="Kellogg's Sans Medium" panose="02000503020000020003"/>
                        </a:rPr>
                        <a:t>-</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Medium" panose="02000503020000020003"/>
                        </a:rPr>
                        <a:t>44,442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Medium" panose="02000503020000020003"/>
                        </a:rPr>
                        <a:t>44,442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Medium" panose="02000503020000020003"/>
                        </a:rPr>
                        <a:t>++</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Medium" panose="02000503020000020003"/>
                        </a:rPr>
                        <a:t>-</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Medium" panose="02000503020000020003"/>
                        </a:rPr>
                        <a:t>0.30%</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xmlns="" val="10011"/>
                  </a:ext>
                </a:extLst>
              </a:tr>
              <a:tr h="320389">
                <a:tc>
                  <a:txBody>
                    <a:bodyPr/>
                    <a:lstStyle/>
                    <a:p>
                      <a:pPr algn="l" rtl="0" fontAlgn="b"/>
                      <a:r>
                        <a:rPr lang="en-GB" sz="1200" b="1" i="0" u="none" strike="noStrike" dirty="0">
                          <a:solidFill>
                            <a:srgbClr val="000000"/>
                          </a:solidFill>
                          <a:effectLst/>
                          <a:latin typeface="Kellogg's Sans Medium" panose="02000503020000020003"/>
                        </a:rPr>
                        <a:t>NHL</a:t>
                      </a:r>
                      <a:r>
                        <a:rPr lang="en-GB" sz="1200" b="1" i="0" u="none" strike="noStrike" baseline="0" dirty="0">
                          <a:solidFill>
                            <a:srgbClr val="000000"/>
                          </a:solidFill>
                          <a:effectLst/>
                          <a:latin typeface="Kellogg's Sans Medium" panose="02000503020000020003"/>
                        </a:rPr>
                        <a:t> Sponsorship</a:t>
                      </a:r>
                      <a:endParaRPr lang="en-GB" sz="1200" b="1" i="0" u="none" strike="noStrike" dirty="0">
                        <a:solidFill>
                          <a:srgbClr val="000000"/>
                        </a:solidFill>
                        <a:effectLst/>
                        <a:latin typeface="Kellogg's Sans Medium" panose="02000503020000020003"/>
                      </a:endParaRP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rtl="0" fontAlgn="b"/>
                      <a:r>
                        <a:rPr lang="en-GB" sz="1200" b="0" i="0" u="none" strike="noStrike" dirty="0">
                          <a:solidFill>
                            <a:srgbClr val="000000"/>
                          </a:solidFill>
                          <a:effectLst/>
                          <a:latin typeface="Kellogg's Sans Medium" panose="02000503020000020003"/>
                        </a:rPr>
                        <a:t>-</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Medium" panose="02000503020000020003"/>
                        </a:rPr>
                        <a:t>400,000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Medium" panose="02000503020000020003"/>
                        </a:rPr>
                        <a:t>400,000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Medium" panose="02000503020000020003"/>
                        </a:rPr>
                        <a:t>++</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Medium" panose="02000503020000020003"/>
                        </a:rPr>
                        <a:t>-</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Medium" panose="02000503020000020003"/>
                        </a:rPr>
                        <a:t>2.73%</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xmlns="" val="10012"/>
                  </a:ext>
                </a:extLst>
              </a:tr>
            </a:tbl>
          </a:graphicData>
        </a:graphic>
      </p:graphicFrame>
      <p:sp>
        <p:nvSpPr>
          <p:cNvPr id="5" name="Title 1">
            <a:extLst>
              <a:ext uri="{FF2B5EF4-FFF2-40B4-BE49-F238E27FC236}">
                <a16:creationId xmlns:a16="http://schemas.microsoft.com/office/drawing/2014/main" xmlns="" id="{96D6FA0F-7016-472E-9211-A106D6C20906}"/>
              </a:ext>
            </a:extLst>
          </p:cNvPr>
          <p:cNvSpPr txBox="1">
            <a:spLocks/>
          </p:cNvSpPr>
          <p:nvPr/>
        </p:nvSpPr>
        <p:spPr>
          <a:xfrm>
            <a:off x="435423" y="754257"/>
            <a:ext cx="8343900" cy="455640"/>
          </a:xfrm>
          <a:prstGeom prst="rect">
            <a:avLst/>
          </a:prstGeom>
        </p:spPr>
        <p:txBody>
          <a:bodyPr vert="horz" lIns="0" tIns="0" rIns="0" bIns="0" rtlCol="0" anchor="ctr" anchorCtr="0">
            <a:noAutofit/>
          </a:bodyPr>
          <a:lstStyle>
            <a:lvl1pPr algn="l" defTabSz="913642" rtl="0" eaLnBrk="1" latinLnBrk="0" hangingPunct="1">
              <a:lnSpc>
                <a:spcPct val="90000"/>
              </a:lnSpc>
              <a:spcBef>
                <a:spcPct val="0"/>
              </a:spcBef>
              <a:buNone/>
              <a:defRPr sz="2000" b="1" kern="1200" cap="all" baseline="0">
                <a:solidFill>
                  <a:srgbClr val="DA0D44"/>
                </a:solidFill>
                <a:latin typeface="+mj-lt"/>
                <a:ea typeface="+mj-ea"/>
                <a:cs typeface="+mj-cs"/>
              </a:defRPr>
            </a:lvl1pPr>
          </a:lstStyle>
          <a:p>
            <a:pPr algn="ctr">
              <a:lnSpc>
                <a:spcPct val="100000"/>
              </a:lnSpc>
              <a:spcBef>
                <a:spcPts val="300"/>
              </a:spcBef>
            </a:pPr>
            <a:r>
              <a:rPr lang="en-US" sz="1600" cap="none" dirty="0">
                <a:solidFill>
                  <a:srgbClr val="FF0000"/>
                </a:solidFill>
              </a:rPr>
              <a:t>Total Spend Mix – Incl. NHL</a:t>
            </a:r>
          </a:p>
        </p:txBody>
      </p:sp>
      <p:sp>
        <p:nvSpPr>
          <p:cNvPr id="11" name="Rounded Rectangle 9">
            <a:extLst>
              <a:ext uri="{FF2B5EF4-FFF2-40B4-BE49-F238E27FC236}">
                <a16:creationId xmlns:a16="http://schemas.microsoft.com/office/drawing/2014/main" xmlns="" id="{01290C20-BEC7-47D4-B54A-BAB34281756D}"/>
              </a:ext>
            </a:extLst>
          </p:cNvPr>
          <p:cNvSpPr/>
          <p:nvPr/>
        </p:nvSpPr>
        <p:spPr>
          <a:xfrm>
            <a:off x="1647589" y="1230807"/>
            <a:ext cx="1097280" cy="274320"/>
          </a:xfrm>
          <a:prstGeom prst="roundRect">
            <a:avLst/>
          </a:prstGeom>
          <a:noFill/>
          <a:ln>
            <a:solidFill>
              <a:schemeClr val="accent2"/>
            </a:solidFill>
            <a:prstDash val="dash"/>
          </a:ln>
        </p:spPr>
        <p:txBody>
          <a:bodyPr wrap="none" anchor="ctr">
            <a:noAutofit/>
          </a:bodyPr>
          <a:lstStyle/>
          <a:p>
            <a:pPr algn="ctr"/>
            <a:r>
              <a:rPr lang="en-US" sz="1200" dirty="0">
                <a:solidFill>
                  <a:srgbClr val="000000"/>
                </a:solidFill>
                <a:latin typeface="+mj-lt"/>
              </a:rPr>
              <a:t>$14,572,321</a:t>
            </a:r>
          </a:p>
        </p:txBody>
      </p:sp>
      <p:sp>
        <p:nvSpPr>
          <p:cNvPr id="12" name="Rounded Rectangle 10">
            <a:extLst>
              <a:ext uri="{FF2B5EF4-FFF2-40B4-BE49-F238E27FC236}">
                <a16:creationId xmlns:a16="http://schemas.microsoft.com/office/drawing/2014/main" xmlns="" id="{F98C66B3-52A7-47C8-BE36-4EE074BF6F11}"/>
              </a:ext>
            </a:extLst>
          </p:cNvPr>
          <p:cNvSpPr/>
          <p:nvPr/>
        </p:nvSpPr>
        <p:spPr>
          <a:xfrm>
            <a:off x="2773694" y="1230806"/>
            <a:ext cx="1097280" cy="274320"/>
          </a:xfrm>
          <a:prstGeom prst="roundRect">
            <a:avLst/>
          </a:prstGeom>
          <a:noFill/>
          <a:ln>
            <a:solidFill>
              <a:schemeClr val="accent2"/>
            </a:solidFill>
            <a:prstDash val="dash"/>
          </a:ln>
        </p:spPr>
        <p:txBody>
          <a:bodyPr wrap="none" anchor="ctr">
            <a:noAutofit/>
          </a:bodyPr>
          <a:lstStyle/>
          <a:p>
            <a:pPr algn="ctr"/>
            <a:r>
              <a:rPr lang="en-GB" sz="1200" dirty="0"/>
              <a:t>$14,646,846 </a:t>
            </a:r>
            <a:endParaRPr lang="en-US" sz="1200" dirty="0">
              <a:solidFill>
                <a:srgbClr val="000000"/>
              </a:solidFill>
              <a:latin typeface="+mj-lt"/>
            </a:endParaRPr>
          </a:p>
        </p:txBody>
      </p:sp>
      <p:sp>
        <p:nvSpPr>
          <p:cNvPr id="13" name="Rounded Rectangle 12">
            <a:extLst>
              <a:ext uri="{FF2B5EF4-FFF2-40B4-BE49-F238E27FC236}">
                <a16:creationId xmlns:a16="http://schemas.microsoft.com/office/drawing/2014/main" xmlns="" id="{72AA0364-90BF-4A2D-9CDC-568E69ECF897}"/>
              </a:ext>
            </a:extLst>
          </p:cNvPr>
          <p:cNvSpPr/>
          <p:nvPr/>
        </p:nvSpPr>
        <p:spPr>
          <a:xfrm>
            <a:off x="5002888" y="1250532"/>
            <a:ext cx="1097280" cy="274320"/>
          </a:xfrm>
          <a:prstGeom prst="roundRect">
            <a:avLst/>
          </a:prstGeom>
          <a:noFill/>
          <a:ln>
            <a:solidFill>
              <a:schemeClr val="accent2"/>
            </a:solidFill>
            <a:prstDash val="dash"/>
          </a:ln>
        </p:spPr>
        <p:txBody>
          <a:bodyPr wrap="none" anchor="ctr">
            <a:noAutofit/>
          </a:bodyPr>
          <a:lstStyle/>
          <a:p>
            <a:pPr algn="ctr"/>
            <a:r>
              <a:rPr lang="en-US" sz="1200" dirty="0">
                <a:solidFill>
                  <a:srgbClr val="000000"/>
                </a:solidFill>
                <a:latin typeface="+mj-lt"/>
              </a:rPr>
              <a:t>0.5%</a:t>
            </a:r>
          </a:p>
        </p:txBody>
      </p:sp>
      <p:pic>
        <p:nvPicPr>
          <p:cNvPr id="16" name="Picture 15">
            <a:extLst>
              <a:ext uri="{FF2B5EF4-FFF2-40B4-BE49-F238E27FC236}">
                <a16:creationId xmlns:a16="http://schemas.microsoft.com/office/drawing/2014/main" xmlns="" id="{6052EA1B-A22C-4C48-B258-E86A16ECBE05}"/>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387198" y="5912029"/>
            <a:ext cx="523003" cy="670561"/>
          </a:xfrm>
          <a:prstGeom prst="rect">
            <a:avLst/>
          </a:prstGeom>
          <a:noFill/>
          <a:ln>
            <a:noFill/>
          </a:ln>
        </p:spPr>
      </p:pic>
      <p:sp>
        <p:nvSpPr>
          <p:cNvPr id="15" name="Rounded Rectangle 14">
            <a:extLst>
              <a:ext uri="{FF2B5EF4-FFF2-40B4-BE49-F238E27FC236}">
                <a16:creationId xmlns:a16="http://schemas.microsoft.com/office/drawing/2014/main" xmlns="" id="{72AA0364-90BF-4A2D-9CDC-568E69ECF897}"/>
              </a:ext>
            </a:extLst>
          </p:cNvPr>
          <p:cNvSpPr/>
          <p:nvPr/>
        </p:nvSpPr>
        <p:spPr>
          <a:xfrm>
            <a:off x="3917315" y="1239643"/>
            <a:ext cx="1097280" cy="274320"/>
          </a:xfrm>
          <a:prstGeom prst="roundRect">
            <a:avLst/>
          </a:prstGeom>
          <a:noFill/>
          <a:ln>
            <a:solidFill>
              <a:schemeClr val="accent2"/>
            </a:solidFill>
            <a:prstDash val="dash"/>
          </a:ln>
        </p:spPr>
        <p:txBody>
          <a:bodyPr wrap="none" anchor="ctr">
            <a:noAutofit/>
          </a:bodyPr>
          <a:lstStyle/>
          <a:p>
            <a:pPr algn="ctr"/>
            <a:r>
              <a:rPr lang="en-GB" sz="1200" dirty="0"/>
              <a:t>$74,526 </a:t>
            </a:r>
            <a:endParaRPr lang="en-US" sz="1200" dirty="0">
              <a:solidFill>
                <a:srgbClr val="000000"/>
              </a:solidFill>
              <a:latin typeface="+mj-lt"/>
            </a:endParaRPr>
          </a:p>
        </p:txBody>
      </p:sp>
      <p:sp>
        <p:nvSpPr>
          <p:cNvPr id="17" name="Title 1"/>
          <p:cNvSpPr>
            <a:spLocks noGrp="1"/>
          </p:cNvSpPr>
          <p:nvPr>
            <p:ph type="title"/>
          </p:nvPr>
        </p:nvSpPr>
        <p:spPr>
          <a:xfrm>
            <a:off x="111864" y="206340"/>
            <a:ext cx="8667459" cy="455640"/>
          </a:xfrm>
        </p:spPr>
        <p:txBody>
          <a:bodyPr anchor="ctr"/>
          <a:lstStyle/>
          <a:p>
            <a:pPr>
              <a:lnSpc>
                <a:spcPct val="100000"/>
              </a:lnSpc>
            </a:pPr>
            <a:r>
              <a:rPr lang="en-US" sz="1700" dirty="0"/>
              <a:t>2018  Spend increased slightly.  Significant drop in Brand-Building from cuts in digital video and display with focus against one execution vs. multiple in 2017, and </a:t>
            </a:r>
            <a:r>
              <a:rPr lang="en-US" sz="1700" dirty="0" err="1"/>
              <a:t>corp</a:t>
            </a:r>
            <a:r>
              <a:rPr lang="en-US" sz="1700" dirty="0"/>
              <a:t> promo non-repeat. Partly offset by higher spend behind TV and NHL.</a:t>
            </a:r>
            <a:endParaRPr lang="en-CA" sz="1700" dirty="0"/>
          </a:p>
        </p:txBody>
      </p:sp>
    </p:spTree>
    <p:extLst>
      <p:ext uri="{BB962C8B-B14F-4D97-AF65-F5344CB8AC3E}">
        <p14:creationId xmlns:p14="http://schemas.microsoft.com/office/powerpoint/2010/main" val="3041955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xmlns="" id="{36E1E40A-6CD8-4170-9FE5-3434924FC584}"/>
              </a:ext>
            </a:extLst>
          </p:cNvPr>
          <p:cNvGraphicFramePr>
            <a:graphicFrameLocks noGrp="1"/>
          </p:cNvGraphicFramePr>
          <p:nvPr>
            <p:extLst>
              <p:ext uri="{D42A27DB-BD31-4B8C-83A1-F6EECF244321}">
                <p14:modId xmlns:p14="http://schemas.microsoft.com/office/powerpoint/2010/main" val="2863362788"/>
              </p:ext>
            </p:extLst>
          </p:nvPr>
        </p:nvGraphicFramePr>
        <p:xfrm>
          <a:off x="304800" y="1559176"/>
          <a:ext cx="8343901" cy="4223309"/>
        </p:xfrm>
        <a:graphic>
          <a:graphicData uri="http://schemas.openxmlformats.org/drawingml/2006/table">
            <a:tbl>
              <a:tblPr firstRow="1" bandRow="1">
                <a:effectLst/>
                <a:tableStyleId>{5C22544A-7EE6-4342-B048-85BDC9FD1C3A}</a:tableStyleId>
              </a:tblPr>
              <a:tblGrid>
                <a:gridCol w="1485880">
                  <a:extLst>
                    <a:ext uri="{9D8B030D-6E8A-4147-A177-3AD203B41FA5}">
                      <a16:colId xmlns:a16="http://schemas.microsoft.com/office/drawing/2014/main" xmlns="" val="1439083950"/>
                    </a:ext>
                  </a:extLst>
                </a:gridCol>
                <a:gridCol w="1090949">
                  <a:extLst>
                    <a:ext uri="{9D8B030D-6E8A-4147-A177-3AD203B41FA5}">
                      <a16:colId xmlns:a16="http://schemas.microsoft.com/office/drawing/2014/main" xmlns="" val="20001"/>
                    </a:ext>
                  </a:extLst>
                </a:gridCol>
                <a:gridCol w="1032296">
                  <a:extLst>
                    <a:ext uri="{9D8B030D-6E8A-4147-A177-3AD203B41FA5}">
                      <a16:colId xmlns:a16="http://schemas.microsoft.com/office/drawing/2014/main" xmlns="" val="114579452"/>
                    </a:ext>
                  </a:extLst>
                </a:gridCol>
                <a:gridCol w="1172086">
                  <a:extLst>
                    <a:ext uri="{9D8B030D-6E8A-4147-A177-3AD203B41FA5}">
                      <a16:colId xmlns:a16="http://schemas.microsoft.com/office/drawing/2014/main" xmlns="" val="20003"/>
                    </a:ext>
                  </a:extLst>
                </a:gridCol>
                <a:gridCol w="1172086">
                  <a:extLst>
                    <a:ext uri="{9D8B030D-6E8A-4147-A177-3AD203B41FA5}">
                      <a16:colId xmlns:a16="http://schemas.microsoft.com/office/drawing/2014/main" xmlns="" val="2579414822"/>
                    </a:ext>
                  </a:extLst>
                </a:gridCol>
                <a:gridCol w="1195302">
                  <a:extLst>
                    <a:ext uri="{9D8B030D-6E8A-4147-A177-3AD203B41FA5}">
                      <a16:colId xmlns:a16="http://schemas.microsoft.com/office/drawing/2014/main" xmlns="" val="20004"/>
                    </a:ext>
                  </a:extLst>
                </a:gridCol>
                <a:gridCol w="1195302">
                  <a:extLst>
                    <a:ext uri="{9D8B030D-6E8A-4147-A177-3AD203B41FA5}">
                      <a16:colId xmlns:a16="http://schemas.microsoft.com/office/drawing/2014/main" xmlns="" val="20005"/>
                    </a:ext>
                  </a:extLst>
                </a:gridCol>
              </a:tblGrid>
              <a:tr h="378641">
                <a:tc>
                  <a:txBody>
                    <a:bodyPr/>
                    <a:lstStyle/>
                    <a:p>
                      <a:pPr algn="l" fontAlgn="b"/>
                      <a:r>
                        <a:rPr lang="en-US" sz="1200" b="1" i="0" u="none" strike="noStrike" dirty="0">
                          <a:solidFill>
                            <a:schemeClr val="bg1"/>
                          </a:solidFill>
                          <a:effectLst/>
                          <a:latin typeface="+mj-lt"/>
                        </a:rPr>
                        <a:t>Tactics </a:t>
                      </a:r>
                    </a:p>
                  </a:txBody>
                  <a:tcPr marT="27432" marB="27432"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200" b="1" i="0" u="none" strike="noStrike" dirty="0">
                          <a:solidFill>
                            <a:schemeClr val="bg1"/>
                          </a:solidFill>
                          <a:effectLst/>
                          <a:latin typeface="+mj-lt"/>
                        </a:rPr>
                        <a:t>2017 ($)</a:t>
                      </a: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200" b="1" i="0" u="none" strike="noStrike" dirty="0">
                          <a:solidFill>
                            <a:schemeClr val="bg1"/>
                          </a:solidFill>
                          <a:effectLst/>
                          <a:latin typeface="+mj-lt"/>
                        </a:rPr>
                        <a:t>2018 ($)</a:t>
                      </a: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200" b="1" i="0" u="none" strike="noStrike" baseline="0" dirty="0">
                          <a:solidFill>
                            <a:schemeClr val="bg1"/>
                          </a:solidFill>
                          <a:effectLst/>
                          <a:latin typeface="+mj-lt"/>
                        </a:rPr>
                        <a:t>Change</a:t>
                      </a:r>
                      <a:endParaRPr lang="en-US" sz="1200" b="1" i="0" u="none" strike="noStrike" dirty="0">
                        <a:solidFill>
                          <a:schemeClr val="bg1"/>
                        </a:solidFill>
                        <a:effectLst/>
                        <a:latin typeface="+mj-lt"/>
                      </a:endParaRP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200" b="1" i="0" u="none" strike="noStrike" dirty="0">
                          <a:solidFill>
                            <a:schemeClr val="bg1"/>
                          </a:solidFill>
                          <a:effectLst/>
                          <a:latin typeface="+mj-lt"/>
                        </a:rPr>
                        <a:t>% Change</a:t>
                      </a: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200" b="1" i="0" u="none" strike="noStrike" dirty="0">
                          <a:solidFill>
                            <a:schemeClr val="bg1"/>
                          </a:solidFill>
                          <a:effectLst/>
                          <a:latin typeface="+mj-lt"/>
                        </a:rPr>
                        <a:t>2017 Share</a:t>
                      </a: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200" b="1" i="0" u="none" strike="noStrike" dirty="0">
                          <a:solidFill>
                            <a:schemeClr val="bg1"/>
                          </a:solidFill>
                          <a:effectLst/>
                          <a:latin typeface="+mj-lt"/>
                        </a:rPr>
                        <a:t>2018</a:t>
                      </a:r>
                      <a:r>
                        <a:rPr lang="en-US" sz="1200" b="1" i="0" u="none" strike="noStrike" baseline="0" dirty="0">
                          <a:solidFill>
                            <a:schemeClr val="bg1"/>
                          </a:solidFill>
                          <a:effectLst/>
                          <a:latin typeface="+mj-lt"/>
                        </a:rPr>
                        <a:t> </a:t>
                      </a:r>
                      <a:r>
                        <a:rPr lang="en-US" sz="1200" b="1" i="0" u="none" strike="noStrike" dirty="0">
                          <a:solidFill>
                            <a:schemeClr val="bg1"/>
                          </a:solidFill>
                          <a:effectLst/>
                          <a:latin typeface="+mj-lt"/>
                        </a:rPr>
                        <a:t>Share</a:t>
                      </a:r>
                    </a:p>
                  </a:txBody>
                  <a:tcPr marT="27432" marB="27432"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xmlns="" val="2822102123"/>
                  </a:ext>
                </a:extLst>
              </a:tr>
              <a:tr h="320389">
                <a:tc>
                  <a:txBody>
                    <a:bodyPr/>
                    <a:lstStyle/>
                    <a:p>
                      <a:pPr algn="l" fontAlgn="b"/>
                      <a:r>
                        <a:rPr lang="en-US" sz="1200" b="1" i="0" u="none" strike="noStrike" dirty="0">
                          <a:solidFill>
                            <a:schemeClr val="tx1"/>
                          </a:solidFill>
                          <a:effectLst/>
                          <a:latin typeface="+mn-lt"/>
                        </a:rPr>
                        <a:t>Trade</a:t>
                      </a:r>
                    </a:p>
                  </a:txBody>
                  <a:tcPr marT="9144" marB="9144"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alpha val="60000"/>
                      </a:schemeClr>
                    </a:solidFill>
                  </a:tcPr>
                </a:tc>
                <a:tc>
                  <a:txBody>
                    <a:bodyPr/>
                    <a:lstStyle/>
                    <a:p>
                      <a:pPr algn="ctr" rtl="0" fontAlgn="b"/>
                      <a:r>
                        <a:rPr lang="en-GB" sz="1200" b="0" i="0" u="none" strike="noStrike" dirty="0">
                          <a:solidFill>
                            <a:srgbClr val="000000"/>
                          </a:solidFill>
                          <a:effectLst/>
                          <a:latin typeface="+mn-lt"/>
                        </a:rPr>
                        <a:t>10,904,465</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fontAlgn="b"/>
                      <a:r>
                        <a:rPr lang="en-GB" sz="1200" b="0" i="0" u="none" strike="noStrike" kern="1200" dirty="0">
                          <a:solidFill>
                            <a:srgbClr val="000000"/>
                          </a:solidFill>
                          <a:effectLst/>
                          <a:latin typeface="+mn-lt"/>
                          <a:ea typeface="+mn-ea"/>
                          <a:cs typeface="+mn-cs"/>
                        </a:rPr>
                        <a:t>11,659,537</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rtl="0" fontAlgn="b"/>
                      <a:r>
                        <a:rPr lang="en-GB" sz="1200" b="0" i="0" u="none" strike="noStrike" dirty="0">
                          <a:solidFill>
                            <a:srgbClr val="000000"/>
                          </a:solidFill>
                          <a:effectLst/>
                          <a:latin typeface="Kellogg's Sans Medium" panose="02000503020000020003"/>
                        </a:rPr>
                        <a:t>755,072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fontAlgn="b"/>
                      <a:r>
                        <a:rPr lang="en-US" sz="1200" b="0" i="0" u="none" strike="noStrike" dirty="0">
                          <a:solidFill>
                            <a:srgbClr val="000000"/>
                          </a:solidFill>
                          <a:effectLst/>
                          <a:latin typeface="+mn-lt"/>
                        </a:rPr>
                        <a:t>6.9%</a:t>
                      </a:r>
                    </a:p>
                  </a:txBody>
                  <a:tcPr marT="9144" marB="914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rtl="0" fontAlgn="b"/>
                      <a:r>
                        <a:rPr lang="en-US" sz="1200" b="0" i="0" u="none" strike="noStrike" dirty="0">
                          <a:solidFill>
                            <a:srgbClr val="000000"/>
                          </a:solidFill>
                          <a:effectLst/>
                          <a:latin typeface="+mn-lt"/>
                        </a:rPr>
                        <a:t>74.8%</a:t>
                      </a:r>
                      <a:endParaRPr lang="en-GB" sz="1200" b="0" i="0" u="none" strike="noStrike" dirty="0">
                        <a:solidFill>
                          <a:srgbClr val="000000"/>
                        </a:solidFill>
                        <a:effectLst/>
                        <a:latin typeface="+mn-lt"/>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rtl="0" fontAlgn="b"/>
                      <a:r>
                        <a:rPr lang="en-US" sz="1200" b="0" i="0" u="none" strike="noStrike" dirty="0">
                          <a:solidFill>
                            <a:srgbClr val="000000"/>
                          </a:solidFill>
                          <a:effectLst/>
                          <a:latin typeface="+mn-lt"/>
                        </a:rPr>
                        <a:t>81.8%</a:t>
                      </a:r>
                      <a:endParaRPr lang="en-GB" sz="1200" b="0" i="0" u="none" strike="noStrike" dirty="0">
                        <a:solidFill>
                          <a:srgbClr val="000000"/>
                        </a:solidFill>
                        <a:effectLst/>
                        <a:latin typeface="+mn-lt"/>
                      </a:endParaRP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extLst>
                  <a:ext uri="{0D108BD9-81ED-4DB2-BD59-A6C34878D82A}">
                    <a16:rowId xmlns:a16="http://schemas.microsoft.com/office/drawing/2014/main" xmlns="" val="10001"/>
                  </a:ext>
                </a:extLst>
              </a:tr>
              <a:tr h="320389">
                <a:tc>
                  <a:txBody>
                    <a:bodyPr/>
                    <a:lstStyle/>
                    <a:p>
                      <a:pPr algn="l" fontAlgn="b"/>
                      <a:r>
                        <a:rPr lang="en-US" sz="1200" b="1" i="0" u="none" strike="noStrike" dirty="0">
                          <a:solidFill>
                            <a:schemeClr val="tx1"/>
                          </a:solidFill>
                          <a:effectLst/>
                          <a:latin typeface="+mn-lt"/>
                        </a:rPr>
                        <a:t>Brand-Building</a:t>
                      </a:r>
                    </a:p>
                  </a:txBody>
                  <a:tcPr marT="9144" marB="9144"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alpha val="60000"/>
                      </a:schemeClr>
                    </a:solidFill>
                  </a:tcPr>
                </a:tc>
                <a:tc>
                  <a:txBody>
                    <a:bodyPr/>
                    <a:lstStyle/>
                    <a:p>
                      <a:pPr algn="ctr" rtl="0" fontAlgn="b"/>
                      <a:r>
                        <a:rPr lang="en-GB" sz="1200" b="0" i="0" u="none" strike="noStrike" dirty="0">
                          <a:solidFill>
                            <a:srgbClr val="000000"/>
                          </a:solidFill>
                          <a:effectLst/>
                          <a:latin typeface="+mn-lt"/>
                        </a:rPr>
                        <a:t>3,667,855</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rtl="0" fontAlgn="b"/>
                      <a:r>
                        <a:rPr lang="en-GB" sz="1200" b="0" i="0" u="none" strike="noStrike" dirty="0">
                          <a:solidFill>
                            <a:srgbClr val="000000"/>
                          </a:solidFill>
                          <a:effectLst/>
                          <a:latin typeface="+mn-lt"/>
                        </a:rPr>
                        <a:t>2,587,309</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rtl="0" fontAlgn="b"/>
                      <a:r>
                        <a:rPr lang="en-GB" sz="1200" b="0" i="0" u="none" strike="noStrike" dirty="0">
                          <a:solidFill>
                            <a:srgbClr val="000000"/>
                          </a:solidFill>
                          <a:effectLst/>
                          <a:latin typeface="Kellogg's Sans Medium" panose="02000503020000020003"/>
                        </a:rPr>
                        <a:t>-1,080,546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fontAlgn="b"/>
                      <a:r>
                        <a:rPr lang="en-US" sz="1200" b="0" i="0" u="none" strike="noStrike" dirty="0">
                          <a:solidFill>
                            <a:srgbClr val="000000"/>
                          </a:solidFill>
                          <a:effectLst/>
                          <a:latin typeface="+mn-lt"/>
                        </a:rPr>
                        <a:t>-29.5%</a:t>
                      </a:r>
                    </a:p>
                  </a:txBody>
                  <a:tcPr marT="9144" marB="914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rtl="0" fontAlgn="b"/>
                      <a:r>
                        <a:rPr lang="en-US" sz="1200" b="0" i="0" u="none" strike="noStrike" dirty="0">
                          <a:solidFill>
                            <a:srgbClr val="000000"/>
                          </a:solidFill>
                          <a:effectLst/>
                          <a:latin typeface="+mn-lt"/>
                        </a:rPr>
                        <a:t>25.2%</a:t>
                      </a:r>
                      <a:endParaRPr lang="en-GB" sz="1200" b="0" i="0" u="none" strike="noStrike" dirty="0">
                        <a:solidFill>
                          <a:srgbClr val="000000"/>
                        </a:solidFill>
                        <a:effectLst/>
                        <a:latin typeface="+mn-lt"/>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rtl="0" fontAlgn="b"/>
                      <a:r>
                        <a:rPr lang="en-US" sz="1200" b="0" i="0" u="none" strike="noStrike" dirty="0">
                          <a:solidFill>
                            <a:srgbClr val="000000"/>
                          </a:solidFill>
                          <a:effectLst/>
                          <a:latin typeface="+mn-lt"/>
                        </a:rPr>
                        <a:t>18.2%</a:t>
                      </a:r>
                      <a:endParaRPr lang="en-GB" sz="1200" b="0" i="0" u="none" strike="noStrike" dirty="0">
                        <a:solidFill>
                          <a:srgbClr val="000000"/>
                        </a:solidFill>
                        <a:effectLst/>
                        <a:latin typeface="+mn-lt"/>
                      </a:endParaRP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extLst>
                  <a:ext uri="{0D108BD9-81ED-4DB2-BD59-A6C34878D82A}">
                    <a16:rowId xmlns:a16="http://schemas.microsoft.com/office/drawing/2014/main" xmlns="" val="10002"/>
                  </a:ext>
                </a:extLst>
              </a:tr>
              <a:tr h="320389">
                <a:tc>
                  <a:txBody>
                    <a:bodyPr/>
                    <a:lstStyle/>
                    <a:p>
                      <a:pPr algn="l" fontAlgn="b"/>
                      <a:r>
                        <a:rPr lang="en-US" sz="1200" b="1" i="0" u="none" strike="noStrike" dirty="0">
                          <a:solidFill>
                            <a:schemeClr val="tx1"/>
                          </a:solidFill>
                          <a:effectLst/>
                          <a:latin typeface="+mn-lt"/>
                        </a:rPr>
                        <a:t>TV</a:t>
                      </a:r>
                    </a:p>
                  </a:txBody>
                  <a:tcPr marT="9144" marB="9144"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rtl="0" fontAlgn="b"/>
                      <a:r>
                        <a:rPr lang="en-GB" sz="1200" b="0" i="0" u="none" strike="noStrike" dirty="0">
                          <a:solidFill>
                            <a:srgbClr val="000000"/>
                          </a:solidFill>
                          <a:effectLst/>
                          <a:latin typeface="+mn-lt"/>
                        </a:rPr>
                        <a:t>1,340,408</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mn-lt"/>
                        </a:rPr>
                        <a:t>1,485,811</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Medium" panose="02000503020000020003"/>
                        </a:rPr>
                        <a:t>145,403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marL="0" marR="0" indent="0" algn="ctr" defTabSz="913642" rtl="0" eaLnBrk="1" fontAlgn="b"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10.8%</a:t>
                      </a:r>
                    </a:p>
                  </a:txBody>
                  <a:tcPr marT="9144" marB="914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US" sz="1200" b="0" i="0" u="none" strike="noStrike" dirty="0">
                          <a:solidFill>
                            <a:srgbClr val="000000"/>
                          </a:solidFill>
                          <a:effectLst/>
                          <a:latin typeface="+mn-lt"/>
                        </a:rPr>
                        <a:t>9.2%</a:t>
                      </a:r>
                      <a:endParaRPr lang="en-GB" sz="1200" b="0" i="0" u="none" strike="noStrike" dirty="0">
                        <a:solidFill>
                          <a:srgbClr val="000000"/>
                        </a:solidFill>
                        <a:effectLst/>
                        <a:latin typeface="+mn-lt"/>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US" sz="1200" b="0" i="0" u="none" strike="noStrike" dirty="0">
                          <a:solidFill>
                            <a:srgbClr val="000000"/>
                          </a:solidFill>
                          <a:effectLst/>
                          <a:latin typeface="+mn-lt"/>
                        </a:rPr>
                        <a:t>10.4%</a:t>
                      </a:r>
                      <a:endParaRPr lang="en-GB" sz="1200" b="0" i="0" u="none" strike="noStrike" dirty="0">
                        <a:solidFill>
                          <a:srgbClr val="000000"/>
                        </a:solidFill>
                        <a:effectLst/>
                        <a:latin typeface="+mn-lt"/>
                      </a:endParaRP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xmlns="" val="10003"/>
                  </a:ext>
                </a:extLst>
              </a:tr>
              <a:tr h="320389">
                <a:tc>
                  <a:txBody>
                    <a:bodyPr/>
                    <a:lstStyle/>
                    <a:p>
                      <a:pPr algn="l" fontAlgn="b"/>
                      <a:r>
                        <a:rPr lang="en-US" sz="1200" b="1" i="0" u="none" strike="noStrike" dirty="0">
                          <a:solidFill>
                            <a:schemeClr val="tx1"/>
                          </a:solidFill>
                          <a:effectLst/>
                          <a:latin typeface="+mn-lt"/>
                        </a:rPr>
                        <a:t>Digital</a:t>
                      </a:r>
                      <a:r>
                        <a:rPr lang="en-US" sz="1200" b="1" i="0" u="none" strike="noStrike" baseline="0" dirty="0">
                          <a:solidFill>
                            <a:schemeClr val="tx1"/>
                          </a:solidFill>
                          <a:effectLst/>
                          <a:latin typeface="+mn-lt"/>
                        </a:rPr>
                        <a:t> Video</a:t>
                      </a:r>
                      <a:endParaRPr lang="en-US" sz="1200" b="1" i="0" u="none" strike="noStrike" dirty="0">
                        <a:solidFill>
                          <a:schemeClr val="tx1"/>
                        </a:solidFill>
                        <a:effectLst/>
                        <a:latin typeface="+mn-lt"/>
                      </a:endParaRPr>
                    </a:p>
                  </a:txBody>
                  <a:tcPr marT="9144" marB="9144"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rtl="0" fontAlgn="b"/>
                      <a:r>
                        <a:rPr lang="en-GB" sz="1200" b="0" i="0" u="none" strike="noStrike" dirty="0">
                          <a:solidFill>
                            <a:srgbClr val="000000"/>
                          </a:solidFill>
                          <a:effectLst/>
                          <a:latin typeface="+mn-lt"/>
                        </a:rPr>
                        <a:t>1,308,176</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mn-lt"/>
                        </a:rPr>
                        <a:t>316,835</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Medium" panose="02000503020000020003"/>
                        </a:rPr>
                        <a:t>-991,341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b"/>
                      <a:r>
                        <a:rPr lang="en-US" sz="1200" b="0" i="0" u="none" strike="noStrike" dirty="0">
                          <a:solidFill>
                            <a:srgbClr val="000000"/>
                          </a:solidFill>
                          <a:effectLst/>
                          <a:latin typeface="+mn-lt"/>
                        </a:rPr>
                        <a:t>-75.8%</a:t>
                      </a:r>
                    </a:p>
                  </a:txBody>
                  <a:tcPr marT="9144" marB="914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US" sz="1200" b="0" i="0" u="none" strike="noStrike" dirty="0">
                          <a:solidFill>
                            <a:srgbClr val="000000"/>
                          </a:solidFill>
                          <a:effectLst/>
                          <a:latin typeface="+mn-lt"/>
                        </a:rPr>
                        <a:t>9.0%</a:t>
                      </a:r>
                      <a:endParaRPr lang="en-GB" sz="1200" b="0" i="0" u="none" strike="noStrike" dirty="0">
                        <a:solidFill>
                          <a:srgbClr val="000000"/>
                        </a:solidFill>
                        <a:effectLst/>
                        <a:latin typeface="+mn-lt"/>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US" sz="1200" b="0" i="0" u="none" strike="noStrike" dirty="0">
                          <a:solidFill>
                            <a:srgbClr val="000000"/>
                          </a:solidFill>
                          <a:effectLst/>
                          <a:latin typeface="+mn-lt"/>
                        </a:rPr>
                        <a:t>2.2%</a:t>
                      </a:r>
                      <a:endParaRPr lang="en-GB" sz="1200" b="0" i="0" u="none" strike="noStrike" dirty="0">
                        <a:solidFill>
                          <a:srgbClr val="000000"/>
                        </a:solidFill>
                        <a:effectLst/>
                        <a:latin typeface="+mn-lt"/>
                      </a:endParaRP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xmlns="" val="10004"/>
                  </a:ext>
                </a:extLst>
              </a:tr>
              <a:tr h="320389">
                <a:tc>
                  <a:txBody>
                    <a:bodyPr/>
                    <a:lstStyle/>
                    <a:p>
                      <a:pPr algn="l" fontAlgn="b"/>
                      <a:r>
                        <a:rPr lang="en-US" sz="1200" b="1" i="0" u="none" strike="noStrike" dirty="0">
                          <a:solidFill>
                            <a:schemeClr val="tx1"/>
                          </a:solidFill>
                          <a:effectLst/>
                          <a:latin typeface="+mn-lt"/>
                        </a:rPr>
                        <a:t>Digital Display</a:t>
                      </a:r>
                    </a:p>
                  </a:txBody>
                  <a:tcPr marT="9144" marB="9144"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rtl="0" fontAlgn="b"/>
                      <a:r>
                        <a:rPr lang="en-GB" sz="1200" b="0" i="0" u="none" strike="noStrike" dirty="0">
                          <a:solidFill>
                            <a:srgbClr val="000000"/>
                          </a:solidFill>
                          <a:effectLst/>
                          <a:latin typeface="+mn-lt"/>
                        </a:rPr>
                        <a:t>558,768</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mn-lt"/>
                        </a:rPr>
                        <a:t>344,503</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Medium" panose="02000503020000020003"/>
                        </a:rPr>
                        <a:t>-214,265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b"/>
                      <a:r>
                        <a:rPr lang="en-US" sz="1200" b="0" i="0" u="none" strike="noStrike" dirty="0">
                          <a:solidFill>
                            <a:srgbClr val="000000"/>
                          </a:solidFill>
                          <a:effectLst/>
                          <a:latin typeface="+mn-lt"/>
                        </a:rPr>
                        <a:t>-38.3%</a:t>
                      </a:r>
                    </a:p>
                  </a:txBody>
                  <a:tcPr marT="9144" marB="914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US" sz="1200" b="0" i="0" u="none" strike="noStrike" dirty="0">
                          <a:solidFill>
                            <a:srgbClr val="000000"/>
                          </a:solidFill>
                          <a:effectLst/>
                          <a:latin typeface="+mn-lt"/>
                        </a:rPr>
                        <a:t>3.8%</a:t>
                      </a:r>
                      <a:endParaRPr lang="en-GB" sz="1200" b="0" i="0" u="none" strike="noStrike" dirty="0">
                        <a:solidFill>
                          <a:srgbClr val="000000"/>
                        </a:solidFill>
                        <a:effectLst/>
                        <a:latin typeface="+mn-lt"/>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US" sz="1200" b="0" i="0" u="none" strike="noStrike" dirty="0">
                          <a:solidFill>
                            <a:srgbClr val="000000"/>
                          </a:solidFill>
                          <a:effectLst/>
                          <a:latin typeface="+mn-lt"/>
                        </a:rPr>
                        <a:t>2.4%</a:t>
                      </a:r>
                      <a:endParaRPr lang="en-GB" sz="1200" b="0" i="0" u="none" strike="noStrike" dirty="0">
                        <a:solidFill>
                          <a:srgbClr val="000000"/>
                        </a:solidFill>
                        <a:effectLst/>
                        <a:latin typeface="+mn-lt"/>
                      </a:endParaRP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xmlns="" val="10005"/>
                  </a:ext>
                </a:extLst>
              </a:tr>
              <a:tr h="320389">
                <a:tc>
                  <a:txBody>
                    <a:bodyPr/>
                    <a:lstStyle/>
                    <a:p>
                      <a:pPr algn="l" fontAlgn="b"/>
                      <a:r>
                        <a:rPr lang="en-US" sz="1200" b="1" i="0" u="none" strike="noStrike" dirty="0">
                          <a:solidFill>
                            <a:schemeClr val="tx1"/>
                          </a:solidFill>
                          <a:effectLst/>
                          <a:latin typeface="+mn-lt"/>
                        </a:rPr>
                        <a:t>Corporate Promo</a:t>
                      </a:r>
                    </a:p>
                  </a:txBody>
                  <a:tcPr marT="9144" marB="9144"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rtl="0" fontAlgn="b"/>
                      <a:r>
                        <a:rPr lang="en-GB" sz="1200" b="0" i="0" u="none" strike="noStrike" dirty="0">
                          <a:solidFill>
                            <a:srgbClr val="000000"/>
                          </a:solidFill>
                          <a:effectLst/>
                          <a:latin typeface="+mn-lt"/>
                        </a:rPr>
                        <a:t>319,729</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mn-lt"/>
                        </a:rPr>
                        <a:t>198,456</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Medium" panose="02000503020000020003"/>
                        </a:rPr>
                        <a:t>-121,273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b"/>
                      <a:r>
                        <a:rPr lang="en-US" sz="1200" b="0" i="0" u="none" strike="noStrike" dirty="0">
                          <a:solidFill>
                            <a:srgbClr val="000000"/>
                          </a:solidFill>
                          <a:effectLst/>
                          <a:latin typeface="+mn-lt"/>
                        </a:rPr>
                        <a:t>-37.9%</a:t>
                      </a:r>
                    </a:p>
                  </a:txBody>
                  <a:tcPr marT="9144" marB="914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US" sz="1200" b="0" i="0" u="none" strike="noStrike" dirty="0">
                          <a:solidFill>
                            <a:srgbClr val="000000"/>
                          </a:solidFill>
                          <a:effectLst/>
                          <a:latin typeface="+mn-lt"/>
                        </a:rPr>
                        <a:t>2.2%</a:t>
                      </a:r>
                      <a:endParaRPr lang="en-GB" sz="1200" b="0" i="0" u="none" strike="noStrike" dirty="0">
                        <a:solidFill>
                          <a:srgbClr val="000000"/>
                        </a:solidFill>
                        <a:effectLst/>
                        <a:latin typeface="+mn-lt"/>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US" sz="1200" b="0" i="0" u="none" strike="noStrike" dirty="0">
                          <a:solidFill>
                            <a:srgbClr val="000000"/>
                          </a:solidFill>
                          <a:effectLst/>
                          <a:latin typeface="+mn-lt"/>
                        </a:rPr>
                        <a:t>1.4%</a:t>
                      </a:r>
                      <a:endParaRPr lang="en-GB" sz="1200" b="0" i="0" u="none" strike="noStrike" dirty="0">
                        <a:solidFill>
                          <a:srgbClr val="000000"/>
                        </a:solidFill>
                        <a:effectLst/>
                        <a:latin typeface="+mn-lt"/>
                      </a:endParaRP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xmlns="" val="10006"/>
                  </a:ext>
                </a:extLst>
              </a:tr>
              <a:tr h="320389">
                <a:tc>
                  <a:txBody>
                    <a:bodyPr/>
                    <a:lstStyle/>
                    <a:p>
                      <a:pPr algn="l" fontAlgn="b"/>
                      <a:r>
                        <a:rPr lang="en-US" sz="1200" b="1" i="0" u="none" strike="noStrike" dirty="0">
                          <a:solidFill>
                            <a:schemeClr val="tx1"/>
                          </a:solidFill>
                          <a:effectLst/>
                          <a:latin typeface="+mn-lt"/>
                        </a:rPr>
                        <a:t>Social</a:t>
                      </a:r>
                    </a:p>
                  </a:txBody>
                  <a:tcPr marT="9144" marB="9144"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rtl="0" fontAlgn="b"/>
                      <a:r>
                        <a:rPr lang="en-GB" sz="1200" b="0" i="0" u="none" strike="noStrike" dirty="0">
                          <a:solidFill>
                            <a:srgbClr val="000000"/>
                          </a:solidFill>
                          <a:effectLst/>
                          <a:latin typeface="+mn-lt"/>
                        </a:rPr>
                        <a:t>80,000</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mn-lt"/>
                        </a:rPr>
                        <a:t>78,858</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Medium" panose="02000503020000020003"/>
                        </a:rPr>
                        <a:t>-1,142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b"/>
                      <a:r>
                        <a:rPr lang="en-US" sz="1200" b="0" i="0" u="none" strike="noStrike" dirty="0">
                          <a:solidFill>
                            <a:srgbClr val="000000"/>
                          </a:solidFill>
                          <a:effectLst/>
                          <a:latin typeface="+mn-lt"/>
                        </a:rPr>
                        <a:t>-1.4%</a:t>
                      </a:r>
                    </a:p>
                  </a:txBody>
                  <a:tcPr marT="9144" marB="914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US" sz="1200" b="0" i="0" u="none" strike="noStrike" dirty="0">
                          <a:solidFill>
                            <a:srgbClr val="000000"/>
                          </a:solidFill>
                          <a:effectLst/>
                          <a:latin typeface="+mn-lt"/>
                        </a:rPr>
                        <a:t>0.5%</a:t>
                      </a:r>
                      <a:endParaRPr lang="en-GB" sz="1200" b="0" i="0" u="none" strike="noStrike" dirty="0">
                        <a:solidFill>
                          <a:srgbClr val="000000"/>
                        </a:solidFill>
                        <a:effectLst/>
                        <a:latin typeface="+mn-lt"/>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US" sz="1200" b="0" i="0" u="none" strike="noStrike" dirty="0">
                          <a:solidFill>
                            <a:srgbClr val="000000"/>
                          </a:solidFill>
                          <a:effectLst/>
                          <a:latin typeface="+mn-lt"/>
                        </a:rPr>
                        <a:t>0.6%</a:t>
                      </a:r>
                      <a:endParaRPr lang="en-GB" sz="1200" b="0" i="0" u="none" strike="noStrike" dirty="0">
                        <a:solidFill>
                          <a:srgbClr val="000000"/>
                        </a:solidFill>
                        <a:effectLst/>
                        <a:latin typeface="+mn-lt"/>
                      </a:endParaRP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xmlns="" val="10007"/>
                  </a:ext>
                </a:extLst>
              </a:tr>
              <a:tr h="320389">
                <a:tc>
                  <a:txBody>
                    <a:bodyPr/>
                    <a:lstStyle/>
                    <a:p>
                      <a:pPr algn="l" fontAlgn="b"/>
                      <a:r>
                        <a:rPr lang="en-US" sz="1200" b="1" i="0" u="none" strike="noStrike" dirty="0">
                          <a:solidFill>
                            <a:schemeClr val="tx1"/>
                          </a:solidFill>
                          <a:effectLst/>
                          <a:latin typeface="+mn-lt"/>
                        </a:rPr>
                        <a:t>Search</a:t>
                      </a:r>
                    </a:p>
                  </a:txBody>
                  <a:tcPr marT="9144" marB="9144"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rtl="0" fontAlgn="b"/>
                      <a:r>
                        <a:rPr lang="en-GB" sz="1200" b="0" i="0" u="none" strike="noStrike" dirty="0">
                          <a:solidFill>
                            <a:srgbClr val="000000"/>
                          </a:solidFill>
                          <a:effectLst/>
                          <a:latin typeface="+mn-lt"/>
                        </a:rPr>
                        <a:t>37,018</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mn-lt"/>
                        </a:rPr>
                        <a:t>38,191</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Medium" panose="02000503020000020003"/>
                        </a:rPr>
                        <a:t>1,173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b"/>
                      <a:r>
                        <a:rPr lang="en-US" sz="1200" b="0" i="0" u="none" strike="noStrike" dirty="0">
                          <a:solidFill>
                            <a:srgbClr val="000000"/>
                          </a:solidFill>
                          <a:effectLst/>
                          <a:latin typeface="+mn-lt"/>
                        </a:rPr>
                        <a:t>3.2%</a:t>
                      </a:r>
                    </a:p>
                  </a:txBody>
                  <a:tcPr marT="9144" marB="914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US" sz="1200" b="0" i="0" u="none" strike="noStrike" dirty="0">
                          <a:solidFill>
                            <a:srgbClr val="000000"/>
                          </a:solidFill>
                          <a:effectLst/>
                          <a:latin typeface="+mn-lt"/>
                        </a:rPr>
                        <a:t>0.3%</a:t>
                      </a:r>
                      <a:endParaRPr lang="en-GB" sz="1200" b="0" i="0" u="none" strike="noStrike" dirty="0">
                        <a:solidFill>
                          <a:srgbClr val="000000"/>
                        </a:solidFill>
                        <a:effectLst/>
                        <a:latin typeface="+mn-lt"/>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US" sz="1200" b="0" i="0" u="none" strike="noStrike" dirty="0">
                          <a:solidFill>
                            <a:srgbClr val="000000"/>
                          </a:solidFill>
                          <a:effectLst/>
                          <a:latin typeface="+mn-lt"/>
                        </a:rPr>
                        <a:t>0.3%</a:t>
                      </a:r>
                      <a:endParaRPr lang="en-GB" sz="1200" b="0" i="0" u="none" strike="noStrike" dirty="0">
                        <a:solidFill>
                          <a:srgbClr val="000000"/>
                        </a:solidFill>
                        <a:effectLst/>
                        <a:latin typeface="+mn-lt"/>
                      </a:endParaRP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xmlns="" val="10008"/>
                  </a:ext>
                </a:extLst>
              </a:tr>
              <a:tr h="320389">
                <a:tc>
                  <a:txBody>
                    <a:bodyPr/>
                    <a:lstStyle/>
                    <a:p>
                      <a:pPr algn="l" fontAlgn="b"/>
                      <a:r>
                        <a:rPr lang="en-US" sz="1200" b="1" i="0" u="none" strike="noStrike" dirty="0">
                          <a:solidFill>
                            <a:schemeClr val="tx1"/>
                          </a:solidFill>
                          <a:effectLst/>
                          <a:latin typeface="+mn-lt"/>
                        </a:rPr>
                        <a:t>Coupon</a:t>
                      </a:r>
                    </a:p>
                  </a:txBody>
                  <a:tcPr marT="9144" marB="9144"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rtl="0" fontAlgn="b"/>
                      <a:r>
                        <a:rPr lang="en-GB" sz="1200" b="0" i="0" u="none" strike="noStrike" dirty="0">
                          <a:solidFill>
                            <a:srgbClr val="000000"/>
                          </a:solidFill>
                          <a:effectLst/>
                          <a:latin typeface="+mn-lt"/>
                        </a:rPr>
                        <a:t>23,757</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mn-lt"/>
                        </a:rPr>
                        <a:t>15,214</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Medium" panose="02000503020000020003"/>
                        </a:rPr>
                        <a:t>-8,543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b"/>
                      <a:r>
                        <a:rPr lang="en-US" sz="1200" b="0" i="0" u="none" strike="noStrike" dirty="0">
                          <a:solidFill>
                            <a:srgbClr val="000000"/>
                          </a:solidFill>
                          <a:effectLst/>
                          <a:latin typeface="+mn-lt"/>
                        </a:rPr>
                        <a:t>-36.0%</a:t>
                      </a:r>
                    </a:p>
                  </a:txBody>
                  <a:tcPr marT="9144" marB="914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US" sz="1200" b="0" i="0" u="none" strike="noStrike" dirty="0">
                          <a:solidFill>
                            <a:srgbClr val="000000"/>
                          </a:solidFill>
                          <a:effectLst/>
                          <a:latin typeface="+mn-lt"/>
                        </a:rPr>
                        <a:t>0.2%</a:t>
                      </a:r>
                      <a:endParaRPr lang="en-GB" sz="1200" b="0" i="0" u="none" strike="noStrike" dirty="0">
                        <a:solidFill>
                          <a:srgbClr val="000000"/>
                        </a:solidFill>
                        <a:effectLst/>
                        <a:latin typeface="+mn-lt"/>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US" sz="1200" b="0" i="0" u="none" strike="noStrike" dirty="0">
                          <a:solidFill>
                            <a:srgbClr val="000000"/>
                          </a:solidFill>
                          <a:effectLst/>
                          <a:latin typeface="+mn-lt"/>
                        </a:rPr>
                        <a:t>0.1%</a:t>
                      </a:r>
                      <a:endParaRPr lang="en-GB" sz="1200" b="0" i="0" u="none" strike="noStrike" dirty="0">
                        <a:solidFill>
                          <a:srgbClr val="000000"/>
                        </a:solidFill>
                        <a:effectLst/>
                        <a:latin typeface="+mn-lt"/>
                      </a:endParaRP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xmlns="" val="10009"/>
                  </a:ext>
                </a:extLst>
              </a:tr>
              <a:tr h="320389">
                <a:tc>
                  <a:txBody>
                    <a:bodyPr/>
                    <a:lstStyle/>
                    <a:p>
                      <a:pPr algn="l" fontAlgn="b"/>
                      <a:r>
                        <a:rPr lang="en-US" sz="1200" b="1" i="0" u="none" strike="noStrike" dirty="0">
                          <a:solidFill>
                            <a:schemeClr val="tx1"/>
                          </a:solidFill>
                          <a:effectLst/>
                          <a:latin typeface="+mn-lt"/>
                        </a:rPr>
                        <a:t>PR</a:t>
                      </a:r>
                    </a:p>
                  </a:txBody>
                  <a:tcPr marT="9144" marB="9144"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fontAlgn="b"/>
                      <a:r>
                        <a:rPr lang="en-US" sz="1200" b="0" i="0" u="none" strike="noStrike" dirty="0">
                          <a:solidFill>
                            <a:srgbClr val="000000"/>
                          </a:solidFill>
                          <a:effectLst/>
                          <a:latin typeface="+mn-lt"/>
                        </a:rPr>
                        <a:t>-</a:t>
                      </a:r>
                    </a:p>
                  </a:txBody>
                  <a:tcPr marT="9144" marB="914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mn-lt"/>
                        </a:rPr>
                        <a:t>65,000</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Medium" panose="02000503020000020003"/>
                        </a:rPr>
                        <a:t>65,000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b"/>
                      <a:r>
                        <a:rPr lang="en-US" sz="1200" b="0" i="0" u="none" strike="noStrike" dirty="0">
                          <a:solidFill>
                            <a:srgbClr val="000000"/>
                          </a:solidFill>
                          <a:effectLst/>
                          <a:latin typeface="+mn-lt"/>
                        </a:rPr>
                        <a:t>++</a:t>
                      </a:r>
                    </a:p>
                  </a:txBody>
                  <a:tcPr marT="9144" marB="914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US" sz="1200" b="0" i="0" u="none" strike="noStrike" dirty="0">
                          <a:solidFill>
                            <a:srgbClr val="000000"/>
                          </a:solidFill>
                          <a:effectLst/>
                          <a:latin typeface="+mn-lt"/>
                        </a:rPr>
                        <a:t>-</a:t>
                      </a:r>
                      <a:endParaRPr lang="en-GB" sz="1200" b="0" i="0" u="none" strike="noStrike" dirty="0">
                        <a:solidFill>
                          <a:srgbClr val="000000"/>
                        </a:solidFill>
                        <a:effectLst/>
                        <a:latin typeface="+mn-lt"/>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US" sz="1200" b="0" i="0" u="none" strike="noStrike" dirty="0">
                          <a:solidFill>
                            <a:srgbClr val="000000"/>
                          </a:solidFill>
                          <a:effectLst/>
                          <a:latin typeface="+mn-lt"/>
                        </a:rPr>
                        <a:t>0.5%</a:t>
                      </a:r>
                      <a:endParaRPr lang="en-GB" sz="1200" b="0" i="0" u="none" strike="noStrike" dirty="0">
                        <a:solidFill>
                          <a:srgbClr val="000000"/>
                        </a:solidFill>
                        <a:effectLst/>
                        <a:latin typeface="+mn-lt"/>
                      </a:endParaRP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xmlns="" val="10010"/>
                  </a:ext>
                </a:extLst>
              </a:tr>
              <a:tr h="320389">
                <a:tc>
                  <a:txBody>
                    <a:bodyPr/>
                    <a:lstStyle/>
                    <a:p>
                      <a:pPr algn="l" fontAlgn="b"/>
                      <a:r>
                        <a:rPr lang="en-US" sz="1200" b="1" i="0" u="none" strike="noStrike" dirty="0">
                          <a:solidFill>
                            <a:schemeClr val="tx1"/>
                          </a:solidFill>
                          <a:effectLst/>
                          <a:latin typeface="+mn-lt"/>
                        </a:rPr>
                        <a:t>POS</a:t>
                      </a:r>
                    </a:p>
                  </a:txBody>
                  <a:tcPr marT="9144" marB="9144"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fontAlgn="b"/>
                      <a:r>
                        <a:rPr lang="en-US" sz="1200" b="0" i="0" u="none" strike="noStrike" dirty="0">
                          <a:solidFill>
                            <a:srgbClr val="000000"/>
                          </a:solidFill>
                          <a:effectLst/>
                          <a:latin typeface="+mn-lt"/>
                        </a:rPr>
                        <a:t>-</a:t>
                      </a:r>
                    </a:p>
                  </a:txBody>
                  <a:tcPr marT="9144" marB="914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mn-lt"/>
                        </a:rPr>
                        <a:t>44,442</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Medium" panose="02000503020000020003"/>
                        </a:rPr>
                        <a:t>44,442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b"/>
                      <a:r>
                        <a:rPr lang="en-US" sz="1200" b="0" i="0" u="none" strike="noStrike" dirty="0">
                          <a:solidFill>
                            <a:srgbClr val="000000"/>
                          </a:solidFill>
                          <a:effectLst/>
                          <a:latin typeface="+mn-lt"/>
                        </a:rPr>
                        <a:t>++</a:t>
                      </a:r>
                    </a:p>
                  </a:txBody>
                  <a:tcPr marT="9144" marB="914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US" sz="1200" b="0" i="0" u="none" strike="noStrike" dirty="0">
                          <a:solidFill>
                            <a:srgbClr val="000000"/>
                          </a:solidFill>
                          <a:effectLst/>
                          <a:latin typeface="+mn-lt"/>
                        </a:rPr>
                        <a:t>-</a:t>
                      </a:r>
                      <a:endParaRPr lang="en-GB" sz="1200" b="0" i="0" u="none" strike="noStrike" dirty="0">
                        <a:solidFill>
                          <a:srgbClr val="000000"/>
                        </a:solidFill>
                        <a:effectLst/>
                        <a:latin typeface="+mn-lt"/>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US" sz="1200" b="0" i="0" u="none" strike="noStrike" dirty="0">
                          <a:solidFill>
                            <a:srgbClr val="000000"/>
                          </a:solidFill>
                          <a:effectLst/>
                          <a:latin typeface="+mn-lt"/>
                        </a:rPr>
                        <a:t>0.3%</a:t>
                      </a:r>
                      <a:endParaRPr lang="en-GB" sz="1200" b="0" i="0" u="none" strike="noStrike" dirty="0">
                        <a:solidFill>
                          <a:srgbClr val="000000"/>
                        </a:solidFill>
                        <a:effectLst/>
                        <a:latin typeface="+mn-lt"/>
                      </a:endParaRP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xmlns="" val="10011"/>
                  </a:ext>
                </a:extLst>
              </a:tr>
              <a:tr h="320389">
                <a:tc>
                  <a:txBody>
                    <a:bodyPr/>
                    <a:lstStyle/>
                    <a:p>
                      <a:pPr algn="l" fontAlgn="b"/>
                      <a:r>
                        <a:rPr lang="en-US" sz="1200" b="1" i="0" u="none" strike="noStrike" dirty="0">
                          <a:solidFill>
                            <a:schemeClr val="tx1"/>
                          </a:solidFill>
                          <a:effectLst/>
                          <a:latin typeface="+mn-lt"/>
                        </a:rPr>
                        <a:t>TOTAL MEDIA*</a:t>
                      </a:r>
                    </a:p>
                  </a:txBody>
                  <a:tcPr marT="9144" marB="9144"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fontAlgn="ctr"/>
                      <a:r>
                        <a:rPr lang="en-GB" sz="1200" b="0" i="0" u="none" strike="noStrike" dirty="0">
                          <a:solidFill>
                            <a:srgbClr val="000000"/>
                          </a:solidFill>
                          <a:effectLst/>
                          <a:latin typeface="+mn-lt"/>
                        </a:rPr>
                        <a:t>3,324,370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dirty="0">
                          <a:solidFill>
                            <a:srgbClr val="000000"/>
                          </a:solidFill>
                          <a:effectLst/>
                          <a:latin typeface="+mn-lt"/>
                        </a:rPr>
                        <a:t>2,264,198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dirty="0">
                          <a:solidFill>
                            <a:srgbClr val="000000"/>
                          </a:solidFill>
                          <a:effectLst/>
                          <a:latin typeface="+mn-lt"/>
                        </a:rPr>
                        <a:t>-1,060,172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dirty="0">
                          <a:solidFill>
                            <a:srgbClr val="000000"/>
                          </a:solidFill>
                          <a:effectLst/>
                          <a:latin typeface="+mn-lt"/>
                        </a:rPr>
                        <a:t>-31.9%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dirty="0">
                          <a:solidFill>
                            <a:srgbClr val="000000"/>
                          </a:solidFill>
                          <a:effectLst/>
                          <a:latin typeface="+mn-lt"/>
                        </a:rPr>
                        <a:t>22.8%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dirty="0">
                          <a:solidFill>
                            <a:srgbClr val="000000"/>
                          </a:solidFill>
                          <a:effectLst/>
                          <a:latin typeface="+mn-lt"/>
                        </a:rPr>
                        <a:t>15.9%</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xmlns="" val="10012"/>
                  </a:ext>
                </a:extLst>
              </a:tr>
            </a:tbl>
          </a:graphicData>
        </a:graphic>
      </p:graphicFrame>
      <p:sp>
        <p:nvSpPr>
          <p:cNvPr id="5" name="Title 1">
            <a:extLst>
              <a:ext uri="{FF2B5EF4-FFF2-40B4-BE49-F238E27FC236}">
                <a16:creationId xmlns:a16="http://schemas.microsoft.com/office/drawing/2014/main" xmlns="" id="{96D6FA0F-7016-472E-9211-A106D6C20906}"/>
              </a:ext>
            </a:extLst>
          </p:cNvPr>
          <p:cNvSpPr txBox="1">
            <a:spLocks/>
          </p:cNvSpPr>
          <p:nvPr/>
        </p:nvSpPr>
        <p:spPr>
          <a:xfrm>
            <a:off x="435423" y="754257"/>
            <a:ext cx="8343900" cy="455640"/>
          </a:xfrm>
          <a:prstGeom prst="rect">
            <a:avLst/>
          </a:prstGeom>
        </p:spPr>
        <p:txBody>
          <a:bodyPr vert="horz" lIns="0" tIns="0" rIns="0" bIns="0" rtlCol="0" anchor="ctr" anchorCtr="0">
            <a:noAutofit/>
          </a:bodyPr>
          <a:lstStyle>
            <a:lvl1pPr algn="l" defTabSz="913642" rtl="0" eaLnBrk="1" latinLnBrk="0" hangingPunct="1">
              <a:lnSpc>
                <a:spcPct val="90000"/>
              </a:lnSpc>
              <a:spcBef>
                <a:spcPct val="0"/>
              </a:spcBef>
              <a:buNone/>
              <a:defRPr sz="2000" b="1" kern="1200" cap="all" baseline="0">
                <a:solidFill>
                  <a:srgbClr val="DA0D44"/>
                </a:solidFill>
                <a:latin typeface="+mj-lt"/>
                <a:ea typeface="+mj-ea"/>
                <a:cs typeface="+mj-cs"/>
              </a:defRPr>
            </a:lvl1pPr>
          </a:lstStyle>
          <a:p>
            <a:pPr algn="ctr">
              <a:lnSpc>
                <a:spcPct val="100000"/>
              </a:lnSpc>
              <a:spcBef>
                <a:spcPts val="300"/>
              </a:spcBef>
            </a:pPr>
            <a:r>
              <a:rPr lang="en-US" sz="1600" cap="none" dirty="0">
                <a:solidFill>
                  <a:srgbClr val="FF0000"/>
                </a:solidFill>
              </a:rPr>
              <a:t>Total Spend Mix</a:t>
            </a:r>
          </a:p>
        </p:txBody>
      </p:sp>
      <p:sp>
        <p:nvSpPr>
          <p:cNvPr id="11" name="Rounded Rectangle 9">
            <a:extLst>
              <a:ext uri="{FF2B5EF4-FFF2-40B4-BE49-F238E27FC236}">
                <a16:creationId xmlns:a16="http://schemas.microsoft.com/office/drawing/2014/main" xmlns="" id="{01290C20-BEC7-47D4-B54A-BAB34281756D}"/>
              </a:ext>
            </a:extLst>
          </p:cNvPr>
          <p:cNvSpPr/>
          <p:nvPr/>
        </p:nvSpPr>
        <p:spPr>
          <a:xfrm>
            <a:off x="1647589" y="1230807"/>
            <a:ext cx="1097280" cy="274320"/>
          </a:xfrm>
          <a:prstGeom prst="roundRect">
            <a:avLst/>
          </a:prstGeom>
          <a:noFill/>
          <a:ln>
            <a:solidFill>
              <a:schemeClr val="accent2"/>
            </a:solidFill>
            <a:prstDash val="dash"/>
          </a:ln>
        </p:spPr>
        <p:txBody>
          <a:bodyPr wrap="none" anchor="ctr">
            <a:noAutofit/>
          </a:bodyPr>
          <a:lstStyle/>
          <a:p>
            <a:pPr algn="ctr"/>
            <a:r>
              <a:rPr lang="en-US" sz="1200" dirty="0">
                <a:solidFill>
                  <a:srgbClr val="000000"/>
                </a:solidFill>
                <a:latin typeface="+mj-lt"/>
              </a:rPr>
              <a:t>$14,572,321</a:t>
            </a:r>
          </a:p>
        </p:txBody>
      </p:sp>
      <p:sp>
        <p:nvSpPr>
          <p:cNvPr id="12" name="Rounded Rectangle 10">
            <a:extLst>
              <a:ext uri="{FF2B5EF4-FFF2-40B4-BE49-F238E27FC236}">
                <a16:creationId xmlns:a16="http://schemas.microsoft.com/office/drawing/2014/main" xmlns="" id="{F98C66B3-52A7-47C8-BE36-4EE074BF6F11}"/>
              </a:ext>
            </a:extLst>
          </p:cNvPr>
          <p:cNvSpPr/>
          <p:nvPr/>
        </p:nvSpPr>
        <p:spPr>
          <a:xfrm>
            <a:off x="2773694" y="1230806"/>
            <a:ext cx="1097280" cy="274320"/>
          </a:xfrm>
          <a:prstGeom prst="roundRect">
            <a:avLst/>
          </a:prstGeom>
          <a:noFill/>
          <a:ln>
            <a:solidFill>
              <a:schemeClr val="accent2"/>
            </a:solidFill>
            <a:prstDash val="dash"/>
          </a:ln>
        </p:spPr>
        <p:txBody>
          <a:bodyPr wrap="none" anchor="ctr">
            <a:noAutofit/>
          </a:bodyPr>
          <a:lstStyle/>
          <a:p>
            <a:pPr algn="ctr"/>
            <a:r>
              <a:rPr lang="en-US" sz="1200" dirty="0">
                <a:solidFill>
                  <a:srgbClr val="000000"/>
                </a:solidFill>
                <a:latin typeface="+mj-lt"/>
              </a:rPr>
              <a:t>$14,246,847</a:t>
            </a:r>
          </a:p>
        </p:txBody>
      </p:sp>
      <p:sp>
        <p:nvSpPr>
          <p:cNvPr id="13" name="Rounded Rectangle 12">
            <a:extLst>
              <a:ext uri="{FF2B5EF4-FFF2-40B4-BE49-F238E27FC236}">
                <a16:creationId xmlns:a16="http://schemas.microsoft.com/office/drawing/2014/main" xmlns="" id="{72AA0364-90BF-4A2D-9CDC-568E69ECF897}"/>
              </a:ext>
            </a:extLst>
          </p:cNvPr>
          <p:cNvSpPr/>
          <p:nvPr/>
        </p:nvSpPr>
        <p:spPr>
          <a:xfrm>
            <a:off x="5002888" y="1250532"/>
            <a:ext cx="1097280" cy="274320"/>
          </a:xfrm>
          <a:prstGeom prst="roundRect">
            <a:avLst/>
          </a:prstGeom>
          <a:noFill/>
          <a:ln>
            <a:solidFill>
              <a:schemeClr val="accent2"/>
            </a:solidFill>
            <a:prstDash val="dash"/>
          </a:ln>
        </p:spPr>
        <p:txBody>
          <a:bodyPr wrap="none" anchor="ctr">
            <a:noAutofit/>
          </a:bodyPr>
          <a:lstStyle/>
          <a:p>
            <a:pPr algn="ctr"/>
            <a:r>
              <a:rPr lang="en-US" sz="1200" dirty="0">
                <a:solidFill>
                  <a:srgbClr val="000000"/>
                </a:solidFill>
                <a:latin typeface="+mj-lt"/>
              </a:rPr>
              <a:t>-2.2%</a:t>
            </a:r>
          </a:p>
        </p:txBody>
      </p:sp>
      <p:pic>
        <p:nvPicPr>
          <p:cNvPr id="16" name="Picture 15">
            <a:extLst>
              <a:ext uri="{FF2B5EF4-FFF2-40B4-BE49-F238E27FC236}">
                <a16:creationId xmlns:a16="http://schemas.microsoft.com/office/drawing/2014/main" xmlns="" id="{6052EA1B-A22C-4C48-B258-E86A16ECBE05}"/>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387198" y="5912029"/>
            <a:ext cx="523003" cy="670561"/>
          </a:xfrm>
          <a:prstGeom prst="rect">
            <a:avLst/>
          </a:prstGeom>
          <a:noFill/>
          <a:ln>
            <a:noFill/>
          </a:ln>
        </p:spPr>
      </p:pic>
      <p:sp>
        <p:nvSpPr>
          <p:cNvPr id="15" name="Rounded Rectangle 14">
            <a:extLst>
              <a:ext uri="{FF2B5EF4-FFF2-40B4-BE49-F238E27FC236}">
                <a16:creationId xmlns:a16="http://schemas.microsoft.com/office/drawing/2014/main" xmlns="" id="{72AA0364-90BF-4A2D-9CDC-568E69ECF897}"/>
              </a:ext>
            </a:extLst>
          </p:cNvPr>
          <p:cNvSpPr/>
          <p:nvPr/>
        </p:nvSpPr>
        <p:spPr>
          <a:xfrm>
            <a:off x="3917315" y="1239643"/>
            <a:ext cx="1097280" cy="274320"/>
          </a:xfrm>
          <a:prstGeom prst="roundRect">
            <a:avLst/>
          </a:prstGeom>
          <a:noFill/>
          <a:ln>
            <a:solidFill>
              <a:schemeClr val="accent2"/>
            </a:solidFill>
            <a:prstDash val="dash"/>
          </a:ln>
        </p:spPr>
        <p:txBody>
          <a:bodyPr wrap="none" anchor="ctr">
            <a:noAutofit/>
          </a:bodyPr>
          <a:lstStyle/>
          <a:p>
            <a:pPr algn="ctr"/>
            <a:r>
              <a:rPr lang="en-US" sz="1200" dirty="0">
                <a:solidFill>
                  <a:srgbClr val="000000"/>
                </a:solidFill>
                <a:latin typeface="+mj-lt"/>
              </a:rPr>
              <a:t>$-325,474</a:t>
            </a:r>
          </a:p>
        </p:txBody>
      </p:sp>
      <p:sp>
        <p:nvSpPr>
          <p:cNvPr id="14" name="TextBox 13"/>
          <p:cNvSpPr txBox="1"/>
          <p:nvPr/>
        </p:nvSpPr>
        <p:spPr>
          <a:xfrm>
            <a:off x="2178423" y="6078071"/>
            <a:ext cx="5002305" cy="553998"/>
          </a:xfrm>
          <a:prstGeom prst="rect">
            <a:avLst/>
          </a:prstGeom>
          <a:noFill/>
        </p:spPr>
        <p:txBody>
          <a:bodyPr wrap="square" rtlCol="0">
            <a:spAutoFit/>
          </a:bodyPr>
          <a:lstStyle/>
          <a:p>
            <a:r>
              <a:rPr lang="en-US" sz="1000" dirty="0"/>
              <a:t>* Total Media: TV, Dig Video, Dig Display, Social, Search</a:t>
            </a:r>
          </a:p>
          <a:p>
            <a:endParaRPr lang="en-GB" sz="1000" b="1" dirty="0"/>
          </a:p>
          <a:p>
            <a:endParaRPr lang="en-GB" sz="1000" dirty="0"/>
          </a:p>
        </p:txBody>
      </p:sp>
      <p:sp>
        <p:nvSpPr>
          <p:cNvPr id="20" name="Title 1"/>
          <p:cNvSpPr>
            <a:spLocks noGrp="1"/>
          </p:cNvSpPr>
          <p:nvPr>
            <p:ph type="title"/>
          </p:nvPr>
        </p:nvSpPr>
        <p:spPr>
          <a:xfrm>
            <a:off x="111864" y="206340"/>
            <a:ext cx="8667459" cy="455640"/>
          </a:xfrm>
        </p:spPr>
        <p:txBody>
          <a:bodyPr anchor="ctr"/>
          <a:lstStyle/>
          <a:p>
            <a:pPr>
              <a:lnSpc>
                <a:spcPct val="100000"/>
              </a:lnSpc>
            </a:pPr>
            <a:r>
              <a:rPr lang="en-US" sz="1700" dirty="0"/>
              <a:t>Excluding the NHL sponsorship fee, total investment shows a decline.</a:t>
            </a:r>
            <a:endParaRPr lang="en-CA" sz="1700" dirty="0"/>
          </a:p>
        </p:txBody>
      </p:sp>
    </p:spTree>
    <p:extLst>
      <p:ext uri="{BB962C8B-B14F-4D97-AF65-F5344CB8AC3E}">
        <p14:creationId xmlns:p14="http://schemas.microsoft.com/office/powerpoint/2010/main" val="3230775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xmlns="" id="{36E1E40A-6CD8-4170-9FE5-3434924FC584}"/>
              </a:ext>
            </a:extLst>
          </p:cNvPr>
          <p:cNvGraphicFramePr>
            <a:graphicFrameLocks noGrp="1"/>
          </p:cNvGraphicFramePr>
          <p:nvPr>
            <p:extLst>
              <p:ext uri="{D42A27DB-BD31-4B8C-83A1-F6EECF244321}">
                <p14:modId xmlns:p14="http://schemas.microsoft.com/office/powerpoint/2010/main" val="3304425160"/>
              </p:ext>
            </p:extLst>
          </p:nvPr>
        </p:nvGraphicFramePr>
        <p:xfrm>
          <a:off x="304800" y="2009111"/>
          <a:ext cx="8343901" cy="3848100"/>
        </p:xfrm>
        <a:graphic>
          <a:graphicData uri="http://schemas.openxmlformats.org/drawingml/2006/table">
            <a:tbl>
              <a:tblPr firstRow="1" bandRow="1">
                <a:effectLst/>
                <a:tableStyleId>{5C22544A-7EE6-4342-B048-85BDC9FD1C3A}</a:tableStyleId>
              </a:tblPr>
              <a:tblGrid>
                <a:gridCol w="1485880">
                  <a:extLst>
                    <a:ext uri="{9D8B030D-6E8A-4147-A177-3AD203B41FA5}">
                      <a16:colId xmlns:a16="http://schemas.microsoft.com/office/drawing/2014/main" xmlns="" val="1439083950"/>
                    </a:ext>
                  </a:extLst>
                </a:gridCol>
                <a:gridCol w="1090949">
                  <a:extLst>
                    <a:ext uri="{9D8B030D-6E8A-4147-A177-3AD203B41FA5}">
                      <a16:colId xmlns:a16="http://schemas.microsoft.com/office/drawing/2014/main" xmlns="" val="20001"/>
                    </a:ext>
                  </a:extLst>
                </a:gridCol>
                <a:gridCol w="1032296">
                  <a:extLst>
                    <a:ext uri="{9D8B030D-6E8A-4147-A177-3AD203B41FA5}">
                      <a16:colId xmlns:a16="http://schemas.microsoft.com/office/drawing/2014/main" xmlns="" val="114579452"/>
                    </a:ext>
                  </a:extLst>
                </a:gridCol>
                <a:gridCol w="1172086">
                  <a:extLst>
                    <a:ext uri="{9D8B030D-6E8A-4147-A177-3AD203B41FA5}">
                      <a16:colId xmlns:a16="http://schemas.microsoft.com/office/drawing/2014/main" xmlns="" val="20003"/>
                    </a:ext>
                  </a:extLst>
                </a:gridCol>
                <a:gridCol w="1172086">
                  <a:extLst>
                    <a:ext uri="{9D8B030D-6E8A-4147-A177-3AD203B41FA5}">
                      <a16:colId xmlns:a16="http://schemas.microsoft.com/office/drawing/2014/main" xmlns="" val="2579414822"/>
                    </a:ext>
                  </a:extLst>
                </a:gridCol>
                <a:gridCol w="1195302">
                  <a:extLst>
                    <a:ext uri="{9D8B030D-6E8A-4147-A177-3AD203B41FA5}">
                      <a16:colId xmlns:a16="http://schemas.microsoft.com/office/drawing/2014/main" xmlns="" val="20004"/>
                    </a:ext>
                  </a:extLst>
                </a:gridCol>
                <a:gridCol w="1195302">
                  <a:extLst>
                    <a:ext uri="{9D8B030D-6E8A-4147-A177-3AD203B41FA5}">
                      <a16:colId xmlns:a16="http://schemas.microsoft.com/office/drawing/2014/main" xmlns="" val="20005"/>
                    </a:ext>
                  </a:extLst>
                </a:gridCol>
              </a:tblGrid>
              <a:tr h="264757">
                <a:tc>
                  <a:txBody>
                    <a:bodyPr/>
                    <a:lstStyle/>
                    <a:p>
                      <a:pPr algn="l" fontAlgn="b"/>
                      <a:r>
                        <a:rPr lang="en-US" sz="1200" b="1" i="0" u="none" strike="noStrike" dirty="0">
                          <a:solidFill>
                            <a:schemeClr val="bg1"/>
                          </a:solidFill>
                          <a:effectLst/>
                          <a:latin typeface="+mj-lt"/>
                        </a:rPr>
                        <a:t>Tactics </a:t>
                      </a:r>
                    </a:p>
                  </a:txBody>
                  <a:tcPr marT="27432" marB="27432"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200" b="1" i="0" u="none" strike="noStrike" dirty="0">
                          <a:solidFill>
                            <a:schemeClr val="bg1"/>
                          </a:solidFill>
                          <a:effectLst/>
                          <a:latin typeface="+mj-lt"/>
                        </a:rPr>
                        <a:t>2017</a:t>
                      </a: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200" b="1" i="0" u="none" strike="noStrike" dirty="0">
                          <a:solidFill>
                            <a:schemeClr val="bg1"/>
                          </a:solidFill>
                          <a:effectLst/>
                          <a:latin typeface="+mj-lt"/>
                        </a:rPr>
                        <a:t>2018</a:t>
                      </a: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200" b="1" i="0" u="none" strike="noStrike" baseline="0" dirty="0">
                          <a:solidFill>
                            <a:schemeClr val="bg1"/>
                          </a:solidFill>
                          <a:effectLst/>
                          <a:latin typeface="+mj-lt"/>
                        </a:rPr>
                        <a:t>Change</a:t>
                      </a:r>
                      <a:endParaRPr lang="en-US" sz="1200" b="1" i="0" u="none" strike="noStrike" dirty="0">
                        <a:solidFill>
                          <a:schemeClr val="bg1"/>
                        </a:solidFill>
                        <a:effectLst/>
                        <a:latin typeface="+mj-lt"/>
                      </a:endParaRP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200" b="1" i="0" u="none" strike="noStrike" dirty="0">
                          <a:solidFill>
                            <a:schemeClr val="bg1"/>
                          </a:solidFill>
                          <a:effectLst/>
                          <a:latin typeface="+mj-lt"/>
                        </a:rPr>
                        <a:t>% Change</a:t>
                      </a: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200" b="1" i="0" u="none" strike="noStrike" dirty="0">
                          <a:solidFill>
                            <a:schemeClr val="bg1"/>
                          </a:solidFill>
                          <a:effectLst/>
                          <a:latin typeface="+mj-lt"/>
                        </a:rPr>
                        <a:t>2017 Share</a:t>
                      </a: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200" b="1" i="0" u="none" strike="noStrike" dirty="0">
                          <a:solidFill>
                            <a:schemeClr val="bg1"/>
                          </a:solidFill>
                          <a:effectLst/>
                          <a:latin typeface="+mj-lt"/>
                        </a:rPr>
                        <a:t>2018 Share</a:t>
                      </a:r>
                    </a:p>
                  </a:txBody>
                  <a:tcPr marT="27432" marB="27432"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xmlns="" val="2822102123"/>
                  </a:ext>
                </a:extLst>
              </a:tr>
              <a:tr h="289005">
                <a:tc>
                  <a:txBody>
                    <a:bodyPr/>
                    <a:lstStyle/>
                    <a:p>
                      <a:pPr algn="l" rtl="0" fontAlgn="b"/>
                      <a:r>
                        <a:rPr lang="en-GB" sz="1200" b="1" i="0" u="none" strike="noStrike" dirty="0">
                          <a:solidFill>
                            <a:schemeClr val="tx1"/>
                          </a:solidFill>
                          <a:effectLst/>
                          <a:latin typeface="+mj-lt"/>
                        </a:rPr>
                        <a:t>Base</a:t>
                      </a:r>
                    </a:p>
                  </a:txBody>
                  <a:tcPr marT="27432" marB="27432"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alpha val="60000"/>
                      </a:schemeClr>
                    </a:solidFill>
                  </a:tcPr>
                </a:tc>
                <a:tc>
                  <a:txBody>
                    <a:bodyPr/>
                    <a:lstStyle/>
                    <a:p>
                      <a:pPr algn="ctr" rtl="0" fontAlgn="b"/>
                      <a:r>
                        <a:rPr lang="en-GB" sz="1200" b="0" i="0" u="none" strike="noStrike" dirty="0">
                          <a:solidFill>
                            <a:srgbClr val="000000"/>
                          </a:solidFill>
                          <a:effectLst/>
                          <a:latin typeface="Kellogg's Sans" panose="02000503020000020003"/>
                        </a:rPr>
                        <a:t>2,735,095</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rtl="0" fontAlgn="b"/>
                      <a:r>
                        <a:rPr lang="en-GB" sz="1200" b="0" i="0" u="none" strike="noStrike" dirty="0">
                          <a:solidFill>
                            <a:srgbClr val="000000"/>
                          </a:solidFill>
                          <a:effectLst/>
                          <a:latin typeface="Kellogg's Sans" panose="02000503020000020003"/>
                        </a:rPr>
                        <a:t>2,830,274</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rtl="0" fontAlgn="b"/>
                      <a:r>
                        <a:rPr lang="en-GB" sz="1200" b="0" i="0" u="none" strike="noStrike" dirty="0">
                          <a:solidFill>
                            <a:srgbClr val="000000"/>
                          </a:solidFill>
                          <a:effectLst/>
                          <a:latin typeface="Kellogg's Sans" panose="02000503020000020003"/>
                        </a:rPr>
                        <a:t>95,179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rtl="0" fontAlgn="b"/>
                      <a:r>
                        <a:rPr lang="en-GB" sz="1200" b="0" i="0" u="none" strike="noStrike" dirty="0">
                          <a:solidFill>
                            <a:srgbClr val="000000"/>
                          </a:solidFill>
                          <a:effectLst/>
                          <a:latin typeface="Kellogg's Sans" panose="02000503020000020003"/>
                        </a:rPr>
                        <a:t>3.5%</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rtl="0" fontAlgn="b"/>
                      <a:r>
                        <a:rPr lang="en-GB" sz="1200" b="0" i="0" u="none" strike="noStrike" dirty="0">
                          <a:solidFill>
                            <a:srgbClr val="000000"/>
                          </a:solidFill>
                          <a:effectLst/>
                          <a:latin typeface="Kellogg's Sans" panose="02000503020000020003"/>
                        </a:rPr>
                        <a:t>66.3%</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rtl="0" fontAlgn="b"/>
                      <a:r>
                        <a:rPr lang="en-GB" sz="1200" b="0" i="0" u="none" strike="noStrike" dirty="0">
                          <a:solidFill>
                            <a:srgbClr val="000000"/>
                          </a:solidFill>
                          <a:effectLst/>
                          <a:latin typeface="Kellogg's Sans" panose="02000503020000020003"/>
                        </a:rPr>
                        <a:t>65.7%</a:t>
                      </a:r>
                    </a:p>
                  </a:txBody>
                  <a:tcPr marL="0" marR="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extLst>
                  <a:ext uri="{0D108BD9-81ED-4DB2-BD59-A6C34878D82A}">
                    <a16:rowId xmlns:a16="http://schemas.microsoft.com/office/drawing/2014/main" xmlns="" val="10001"/>
                  </a:ext>
                </a:extLst>
              </a:tr>
              <a:tr h="289005">
                <a:tc>
                  <a:txBody>
                    <a:bodyPr/>
                    <a:lstStyle/>
                    <a:p>
                      <a:pPr algn="l" rtl="0" fontAlgn="b"/>
                      <a:r>
                        <a:rPr lang="en-GB" sz="1200" b="1" i="0" u="none" strike="noStrike" dirty="0">
                          <a:solidFill>
                            <a:schemeClr val="tx1"/>
                          </a:solidFill>
                          <a:effectLst/>
                          <a:latin typeface="+mj-lt"/>
                        </a:rPr>
                        <a:t>Trade</a:t>
                      </a:r>
                    </a:p>
                  </a:txBody>
                  <a:tcPr marT="27432" marB="27432"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alpha val="60000"/>
                      </a:schemeClr>
                    </a:solidFill>
                  </a:tcPr>
                </a:tc>
                <a:tc>
                  <a:txBody>
                    <a:bodyPr/>
                    <a:lstStyle/>
                    <a:p>
                      <a:pPr algn="ctr" rtl="0" fontAlgn="b"/>
                      <a:r>
                        <a:rPr lang="en-GB" sz="1200" b="0" i="0" u="none" strike="noStrike" dirty="0">
                          <a:solidFill>
                            <a:srgbClr val="000000"/>
                          </a:solidFill>
                          <a:effectLst/>
                          <a:latin typeface="Kellogg's Sans" panose="02000503020000020003"/>
                        </a:rPr>
                        <a:t>1,037,347</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rtl="0" fontAlgn="b"/>
                      <a:r>
                        <a:rPr lang="en-GB" sz="1200" b="0" i="0" u="none" strike="noStrike" dirty="0">
                          <a:solidFill>
                            <a:srgbClr val="000000"/>
                          </a:solidFill>
                          <a:effectLst/>
                          <a:latin typeface="Kellogg's Sans" panose="02000503020000020003"/>
                        </a:rPr>
                        <a:t>1,178,718</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rtl="0" fontAlgn="b"/>
                      <a:r>
                        <a:rPr lang="en-GB" sz="1200" b="0" i="0" u="none" strike="noStrike" dirty="0">
                          <a:solidFill>
                            <a:srgbClr val="000000"/>
                          </a:solidFill>
                          <a:effectLst/>
                          <a:latin typeface="Kellogg's Sans" panose="02000503020000020003"/>
                        </a:rPr>
                        <a:t>141,371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rtl="0" fontAlgn="b"/>
                      <a:r>
                        <a:rPr lang="en-US" sz="1200" b="0" i="0" u="none" strike="noStrike" dirty="0">
                          <a:solidFill>
                            <a:srgbClr val="000000"/>
                          </a:solidFill>
                          <a:effectLst/>
                          <a:latin typeface="+mj-lt"/>
                        </a:rPr>
                        <a:t>13.2%</a:t>
                      </a:r>
                      <a:endParaRPr lang="en-GB" sz="1200" b="0" i="0" u="none" strike="noStrike" dirty="0">
                        <a:solidFill>
                          <a:srgbClr val="000000"/>
                        </a:solidFill>
                        <a:effectLst/>
                        <a:latin typeface="+mj-lt"/>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rtl="0" fontAlgn="b"/>
                      <a:r>
                        <a:rPr lang="en-GB" sz="1200" b="0" i="0" u="none" strike="noStrike" dirty="0">
                          <a:solidFill>
                            <a:srgbClr val="000000"/>
                          </a:solidFill>
                          <a:effectLst/>
                          <a:latin typeface="Kellogg's Sans" panose="02000503020000020003"/>
                        </a:rPr>
                        <a:t>25.1%</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rtl="0" fontAlgn="b"/>
                      <a:r>
                        <a:rPr lang="en-GB" sz="1200" b="0" i="0" u="none" strike="noStrike" dirty="0">
                          <a:solidFill>
                            <a:srgbClr val="000000"/>
                          </a:solidFill>
                          <a:effectLst/>
                          <a:latin typeface="Kellogg's Sans" panose="02000503020000020003"/>
                        </a:rPr>
                        <a:t>27.4%</a:t>
                      </a:r>
                    </a:p>
                  </a:txBody>
                  <a:tcPr marL="0" marR="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extLst>
                  <a:ext uri="{0D108BD9-81ED-4DB2-BD59-A6C34878D82A}">
                    <a16:rowId xmlns:a16="http://schemas.microsoft.com/office/drawing/2014/main" xmlns="" val="10002"/>
                  </a:ext>
                </a:extLst>
              </a:tr>
              <a:tr h="289005">
                <a:tc>
                  <a:txBody>
                    <a:bodyPr/>
                    <a:lstStyle/>
                    <a:p>
                      <a:pPr algn="l" rtl="0" fontAlgn="b"/>
                      <a:r>
                        <a:rPr lang="en-GB" sz="1200" b="1" i="0" u="none" strike="noStrike" dirty="0">
                          <a:solidFill>
                            <a:schemeClr val="tx1"/>
                          </a:solidFill>
                          <a:effectLst/>
                          <a:latin typeface="+mj-lt"/>
                        </a:rPr>
                        <a:t>Brand-Building</a:t>
                      </a:r>
                    </a:p>
                  </a:txBody>
                  <a:tcPr marT="27432" marB="27432"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alpha val="60000"/>
                      </a:schemeClr>
                    </a:solidFill>
                  </a:tcPr>
                </a:tc>
                <a:tc>
                  <a:txBody>
                    <a:bodyPr/>
                    <a:lstStyle/>
                    <a:p>
                      <a:pPr algn="ctr" rtl="0" fontAlgn="b"/>
                      <a:r>
                        <a:rPr lang="en-GB" sz="1200" b="0" i="0" u="none" strike="noStrike" dirty="0">
                          <a:solidFill>
                            <a:srgbClr val="000000"/>
                          </a:solidFill>
                          <a:effectLst/>
                          <a:latin typeface="Kellogg's Sans" panose="02000503020000020003"/>
                        </a:rPr>
                        <a:t>353,116</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EEFED"/>
                    </a:solidFill>
                  </a:tcPr>
                </a:tc>
                <a:tc>
                  <a:txBody>
                    <a:bodyPr/>
                    <a:lstStyle/>
                    <a:p>
                      <a:pPr algn="ctr" rtl="0" fontAlgn="b"/>
                      <a:r>
                        <a:rPr lang="en-GB" sz="1200" b="0" i="0" u="none" strike="noStrike" dirty="0">
                          <a:solidFill>
                            <a:srgbClr val="000000"/>
                          </a:solidFill>
                          <a:effectLst/>
                          <a:latin typeface="Kellogg's Sans" panose="02000503020000020003"/>
                        </a:rPr>
                        <a:t>297,191</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EEFED"/>
                    </a:solidFill>
                  </a:tcPr>
                </a:tc>
                <a:tc>
                  <a:txBody>
                    <a:bodyPr/>
                    <a:lstStyle/>
                    <a:p>
                      <a:pPr algn="ctr" rtl="0" fontAlgn="b"/>
                      <a:r>
                        <a:rPr lang="en-GB" sz="1200" b="0" i="0" u="none" strike="noStrike" dirty="0">
                          <a:solidFill>
                            <a:srgbClr val="000000"/>
                          </a:solidFill>
                          <a:effectLst/>
                          <a:latin typeface="Kellogg's Sans" panose="02000503020000020003"/>
                        </a:rPr>
                        <a:t>-55,925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EEFED"/>
                    </a:solidFill>
                  </a:tcPr>
                </a:tc>
                <a:tc>
                  <a:txBody>
                    <a:bodyPr/>
                    <a:lstStyle/>
                    <a:p>
                      <a:pPr algn="ctr" rtl="0" fontAlgn="b"/>
                      <a:r>
                        <a:rPr lang="en-US" sz="1200" b="0" i="0" u="none" strike="noStrike" dirty="0">
                          <a:solidFill>
                            <a:srgbClr val="000000"/>
                          </a:solidFill>
                          <a:effectLst/>
                          <a:latin typeface="+mj-lt"/>
                        </a:rPr>
                        <a:t>-15.8%</a:t>
                      </a:r>
                      <a:endParaRPr lang="en-GB" sz="1200" b="0" i="0" u="none" strike="noStrike" dirty="0">
                        <a:solidFill>
                          <a:srgbClr val="000000"/>
                        </a:solidFill>
                        <a:effectLst/>
                        <a:latin typeface="+mj-lt"/>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EEFED"/>
                    </a:solidFill>
                  </a:tcPr>
                </a:tc>
                <a:tc>
                  <a:txBody>
                    <a:bodyPr/>
                    <a:lstStyle/>
                    <a:p>
                      <a:pPr algn="ctr" rtl="0" fontAlgn="b"/>
                      <a:r>
                        <a:rPr lang="en-GB" sz="1200" b="0" i="0" u="none" strike="noStrike" dirty="0">
                          <a:solidFill>
                            <a:srgbClr val="000000"/>
                          </a:solidFill>
                          <a:effectLst/>
                          <a:latin typeface="Kellogg's Sans" panose="02000503020000020003"/>
                        </a:rPr>
                        <a:t>8.6%</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EEFED"/>
                    </a:solidFill>
                  </a:tcPr>
                </a:tc>
                <a:tc>
                  <a:txBody>
                    <a:bodyPr/>
                    <a:lstStyle/>
                    <a:p>
                      <a:pPr algn="ctr" rtl="0" fontAlgn="b"/>
                      <a:r>
                        <a:rPr lang="en-GB" sz="1200" b="0" i="0" u="none" strike="noStrike" dirty="0">
                          <a:solidFill>
                            <a:srgbClr val="000000"/>
                          </a:solidFill>
                          <a:effectLst/>
                          <a:latin typeface="Kellogg's Sans" panose="02000503020000020003"/>
                        </a:rPr>
                        <a:t>6.9%</a:t>
                      </a:r>
                    </a:p>
                  </a:txBody>
                  <a:tcPr marL="0" marR="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EEFED"/>
                    </a:solidFill>
                  </a:tcPr>
                </a:tc>
                <a:extLst>
                  <a:ext uri="{0D108BD9-81ED-4DB2-BD59-A6C34878D82A}">
                    <a16:rowId xmlns:a16="http://schemas.microsoft.com/office/drawing/2014/main" xmlns="" val="10003"/>
                  </a:ext>
                </a:extLst>
              </a:tr>
              <a:tr h="289005">
                <a:tc>
                  <a:txBody>
                    <a:bodyPr/>
                    <a:lstStyle/>
                    <a:p>
                      <a:pPr algn="l" fontAlgn="b"/>
                      <a:r>
                        <a:rPr lang="en-US" sz="1200" b="1" i="0" u="none" strike="noStrike" dirty="0">
                          <a:solidFill>
                            <a:schemeClr val="tx1"/>
                          </a:solidFill>
                          <a:effectLst/>
                          <a:latin typeface="+mn-lt"/>
                        </a:rPr>
                        <a:t>TV</a:t>
                      </a:r>
                    </a:p>
                  </a:txBody>
                  <a:tcPr marT="9144" marB="9144"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rtl="0" fontAlgn="b"/>
                      <a:r>
                        <a:rPr lang="en-GB" sz="1200" b="0" i="0" u="none" strike="noStrike" dirty="0">
                          <a:solidFill>
                            <a:srgbClr val="000000"/>
                          </a:solidFill>
                          <a:effectLst/>
                          <a:latin typeface="Kellogg's Sans" panose="02000503020000020003"/>
                        </a:rPr>
                        <a:t>177,569</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panose="02000503020000020003"/>
                        </a:rPr>
                        <a:t>108,431</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panose="02000503020000020003"/>
                        </a:rPr>
                        <a:t>-69,138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US" sz="1200" b="0" i="0" u="none" strike="noStrike" dirty="0">
                          <a:solidFill>
                            <a:srgbClr val="000000"/>
                          </a:solidFill>
                          <a:effectLst/>
                          <a:latin typeface="+mj-lt"/>
                        </a:rPr>
                        <a:t>-38.9%</a:t>
                      </a:r>
                      <a:endParaRPr lang="en-GB" sz="1200" b="0" i="0" u="none" strike="noStrike" dirty="0">
                        <a:solidFill>
                          <a:srgbClr val="000000"/>
                        </a:solidFill>
                        <a:effectLst/>
                        <a:latin typeface="+mj-lt"/>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panose="02000503020000020003"/>
                        </a:rPr>
                        <a:t>4.3%</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panose="02000503020000020003"/>
                        </a:rPr>
                        <a:t>2.5%</a:t>
                      </a:r>
                    </a:p>
                  </a:txBody>
                  <a:tcPr marL="0" marR="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xmlns="" val="10004"/>
                  </a:ext>
                </a:extLst>
              </a:tr>
              <a:tr h="289005">
                <a:tc>
                  <a:txBody>
                    <a:bodyPr/>
                    <a:lstStyle/>
                    <a:p>
                      <a:pPr algn="l" fontAlgn="b"/>
                      <a:r>
                        <a:rPr lang="en-US" sz="1200" b="1" i="0" u="none" strike="noStrike" dirty="0">
                          <a:solidFill>
                            <a:schemeClr val="tx1"/>
                          </a:solidFill>
                          <a:effectLst/>
                          <a:latin typeface="+mn-lt"/>
                        </a:rPr>
                        <a:t>Digital</a:t>
                      </a:r>
                      <a:r>
                        <a:rPr lang="en-US" sz="1200" b="1" i="0" u="none" strike="noStrike" baseline="0" dirty="0">
                          <a:solidFill>
                            <a:schemeClr val="tx1"/>
                          </a:solidFill>
                          <a:effectLst/>
                          <a:latin typeface="+mn-lt"/>
                        </a:rPr>
                        <a:t> Video</a:t>
                      </a:r>
                      <a:endParaRPr lang="en-US" sz="1200" b="1" i="0" u="none" strike="noStrike" dirty="0">
                        <a:solidFill>
                          <a:schemeClr val="tx1"/>
                        </a:solidFill>
                        <a:effectLst/>
                        <a:latin typeface="+mn-lt"/>
                      </a:endParaRPr>
                    </a:p>
                  </a:txBody>
                  <a:tcPr marT="9144" marB="9144"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rtl="0" fontAlgn="b"/>
                      <a:r>
                        <a:rPr lang="en-GB" sz="1200" b="0" i="0" u="none" strike="noStrike" dirty="0">
                          <a:solidFill>
                            <a:srgbClr val="000000"/>
                          </a:solidFill>
                          <a:effectLst/>
                          <a:latin typeface="Kellogg's Sans" panose="02000503020000020003"/>
                        </a:rPr>
                        <a:t>49,051</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panose="02000503020000020003"/>
                        </a:rPr>
                        <a:t>27,435</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panose="02000503020000020003"/>
                        </a:rPr>
                        <a:t>-21,616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US" sz="1200" b="0" i="0" u="none" strike="noStrike" dirty="0">
                          <a:solidFill>
                            <a:srgbClr val="000000"/>
                          </a:solidFill>
                          <a:effectLst/>
                          <a:latin typeface="+mj-lt"/>
                        </a:rPr>
                        <a:t>-4.4%</a:t>
                      </a:r>
                      <a:endParaRPr lang="en-GB" sz="1200" b="0" i="0" u="none" strike="noStrike" dirty="0">
                        <a:solidFill>
                          <a:srgbClr val="000000"/>
                        </a:solidFill>
                        <a:effectLst/>
                        <a:latin typeface="+mj-lt"/>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panose="02000503020000020003"/>
                        </a:rPr>
                        <a:t>1.2%</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panose="02000503020000020003"/>
                        </a:rPr>
                        <a:t>0.6%</a:t>
                      </a:r>
                    </a:p>
                  </a:txBody>
                  <a:tcPr marL="0" marR="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xmlns="" val="10005"/>
                  </a:ext>
                </a:extLst>
              </a:tr>
              <a:tr h="289005">
                <a:tc>
                  <a:txBody>
                    <a:bodyPr/>
                    <a:lstStyle/>
                    <a:p>
                      <a:pPr algn="l" fontAlgn="b"/>
                      <a:r>
                        <a:rPr lang="en-US" sz="1200" b="1" i="0" u="none" strike="noStrike" dirty="0">
                          <a:solidFill>
                            <a:schemeClr val="tx1"/>
                          </a:solidFill>
                          <a:effectLst/>
                          <a:latin typeface="+mn-lt"/>
                        </a:rPr>
                        <a:t>Digital Display</a:t>
                      </a:r>
                    </a:p>
                  </a:txBody>
                  <a:tcPr marT="9144" marB="9144"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rtl="0" fontAlgn="b"/>
                      <a:r>
                        <a:rPr lang="en-GB" sz="1200" b="0" i="0" u="none" strike="noStrike" dirty="0">
                          <a:solidFill>
                            <a:srgbClr val="000000"/>
                          </a:solidFill>
                          <a:effectLst/>
                          <a:latin typeface="Kellogg's Sans" panose="02000503020000020003"/>
                        </a:rPr>
                        <a:t>48,453</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panose="02000503020000020003"/>
                        </a:rPr>
                        <a:t>33,229</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panose="02000503020000020003"/>
                        </a:rPr>
                        <a:t>-15,224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US" sz="1200" b="0" i="0" u="none" strike="noStrike" dirty="0">
                          <a:solidFill>
                            <a:srgbClr val="000000"/>
                          </a:solidFill>
                          <a:effectLst/>
                          <a:latin typeface="+mj-lt"/>
                        </a:rPr>
                        <a:t>-31.4%</a:t>
                      </a:r>
                      <a:endParaRPr lang="en-GB" sz="1200" b="0" i="0" u="none" strike="noStrike" dirty="0">
                        <a:solidFill>
                          <a:srgbClr val="000000"/>
                        </a:solidFill>
                        <a:effectLst/>
                        <a:latin typeface="+mj-lt"/>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panose="02000503020000020003"/>
                        </a:rPr>
                        <a:t>1.2%</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panose="02000503020000020003"/>
                        </a:rPr>
                        <a:t>0.8%</a:t>
                      </a:r>
                    </a:p>
                  </a:txBody>
                  <a:tcPr marL="0" marR="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xmlns="" val="10006"/>
                  </a:ext>
                </a:extLst>
              </a:tr>
              <a:tr h="289005">
                <a:tc>
                  <a:txBody>
                    <a:bodyPr/>
                    <a:lstStyle/>
                    <a:p>
                      <a:pPr algn="l" fontAlgn="b"/>
                      <a:r>
                        <a:rPr lang="en-US" sz="1200" b="1" i="0" u="none" strike="noStrike" dirty="0">
                          <a:solidFill>
                            <a:schemeClr val="tx1"/>
                          </a:solidFill>
                          <a:effectLst/>
                          <a:latin typeface="+mn-lt"/>
                        </a:rPr>
                        <a:t>Corporate Promo*</a:t>
                      </a:r>
                    </a:p>
                  </a:txBody>
                  <a:tcPr marT="9144" marB="9144"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rtl="0" fontAlgn="b"/>
                      <a:r>
                        <a:rPr lang="en-GB" sz="1200" b="0" i="0" u="none" strike="noStrike" dirty="0">
                          <a:solidFill>
                            <a:srgbClr val="000000"/>
                          </a:solidFill>
                          <a:effectLst/>
                          <a:latin typeface="Kellogg's Sans" panose="02000503020000020003"/>
                        </a:rPr>
                        <a:t>15,652</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panose="02000503020000020003"/>
                        </a:rPr>
                        <a:t>9,715</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panose="02000503020000020003"/>
                        </a:rPr>
                        <a:t>-5,937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US" sz="1200" b="0" i="0" u="none" strike="noStrike" dirty="0">
                          <a:solidFill>
                            <a:srgbClr val="000000"/>
                          </a:solidFill>
                          <a:effectLst/>
                          <a:latin typeface="+mj-lt"/>
                        </a:rPr>
                        <a:t>-37.9%</a:t>
                      </a:r>
                      <a:endParaRPr lang="en-GB" sz="1200" b="0" i="0" u="none" strike="noStrike" dirty="0">
                        <a:solidFill>
                          <a:srgbClr val="000000"/>
                        </a:solidFill>
                        <a:effectLst/>
                        <a:latin typeface="+mj-lt"/>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panose="02000503020000020003"/>
                        </a:rPr>
                        <a:t>0.4%</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panose="02000503020000020003"/>
                        </a:rPr>
                        <a:t>0.2%</a:t>
                      </a:r>
                    </a:p>
                  </a:txBody>
                  <a:tcPr marL="0" marR="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xmlns="" val="10007"/>
                  </a:ext>
                </a:extLst>
              </a:tr>
              <a:tr h="289005">
                <a:tc>
                  <a:txBody>
                    <a:bodyPr/>
                    <a:lstStyle/>
                    <a:p>
                      <a:pPr algn="l" fontAlgn="b"/>
                      <a:r>
                        <a:rPr lang="en-US" sz="1200" b="1" i="0" u="none" strike="noStrike" dirty="0">
                          <a:solidFill>
                            <a:schemeClr val="tx1"/>
                          </a:solidFill>
                          <a:effectLst/>
                          <a:latin typeface="+mn-lt"/>
                        </a:rPr>
                        <a:t>Social</a:t>
                      </a:r>
                    </a:p>
                  </a:txBody>
                  <a:tcPr marT="9144" marB="9144"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rtl="0" fontAlgn="b"/>
                      <a:r>
                        <a:rPr lang="en-GB" sz="1200" b="0" i="0" u="none" strike="noStrike" dirty="0">
                          <a:solidFill>
                            <a:srgbClr val="000000"/>
                          </a:solidFill>
                          <a:effectLst/>
                          <a:latin typeface="Kellogg's Sans" panose="02000503020000020003"/>
                        </a:rPr>
                        <a:t>49,269</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panose="02000503020000020003"/>
                        </a:rPr>
                        <a:t>71,013</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panose="02000503020000020003"/>
                        </a:rPr>
                        <a:t>21,744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US" sz="1200" b="0" i="0" u="none" strike="noStrike" dirty="0">
                          <a:solidFill>
                            <a:srgbClr val="000000"/>
                          </a:solidFill>
                          <a:effectLst/>
                          <a:latin typeface="+mj-lt"/>
                        </a:rPr>
                        <a:t>44.1%</a:t>
                      </a:r>
                      <a:endParaRPr lang="en-GB" sz="1200" b="0" i="0" u="none" strike="noStrike" dirty="0">
                        <a:solidFill>
                          <a:srgbClr val="000000"/>
                        </a:solidFill>
                        <a:effectLst/>
                        <a:latin typeface="+mj-lt"/>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panose="02000503020000020003"/>
                        </a:rPr>
                        <a:t>1.2%</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panose="02000503020000020003"/>
                        </a:rPr>
                        <a:t>1.7%</a:t>
                      </a:r>
                    </a:p>
                  </a:txBody>
                  <a:tcPr marL="0" marR="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xmlns="" val="10008"/>
                  </a:ext>
                </a:extLst>
              </a:tr>
              <a:tr h="289005">
                <a:tc>
                  <a:txBody>
                    <a:bodyPr/>
                    <a:lstStyle/>
                    <a:p>
                      <a:pPr algn="l" fontAlgn="b"/>
                      <a:r>
                        <a:rPr lang="en-US" sz="1200" b="1" i="0" u="none" strike="noStrike" dirty="0">
                          <a:solidFill>
                            <a:schemeClr val="tx1"/>
                          </a:solidFill>
                          <a:effectLst/>
                          <a:latin typeface="+mn-lt"/>
                        </a:rPr>
                        <a:t>Search</a:t>
                      </a:r>
                    </a:p>
                  </a:txBody>
                  <a:tcPr marT="9144" marB="9144"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rtl="0" fontAlgn="b"/>
                      <a:r>
                        <a:rPr lang="en-GB" sz="1200" b="0" i="0" u="none" strike="noStrike" dirty="0">
                          <a:solidFill>
                            <a:srgbClr val="000000"/>
                          </a:solidFill>
                          <a:effectLst/>
                          <a:latin typeface="Kellogg's Sans" panose="02000503020000020003"/>
                        </a:rPr>
                        <a:t>11,888</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panose="02000503020000020003"/>
                        </a:rPr>
                        <a:t>13,818</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panose="02000503020000020003"/>
                        </a:rPr>
                        <a:t>1,930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US" sz="1200" b="0" i="0" u="none" strike="noStrike" dirty="0">
                          <a:solidFill>
                            <a:srgbClr val="000000"/>
                          </a:solidFill>
                          <a:effectLst/>
                          <a:latin typeface="+mj-lt"/>
                        </a:rPr>
                        <a:t>16.2%</a:t>
                      </a:r>
                      <a:endParaRPr lang="en-GB" sz="1200" b="0" i="0" u="none" strike="noStrike" dirty="0">
                        <a:solidFill>
                          <a:srgbClr val="000000"/>
                        </a:solidFill>
                        <a:effectLst/>
                        <a:latin typeface="+mj-lt"/>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panose="02000503020000020003"/>
                        </a:rPr>
                        <a:t>0.3%</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panose="02000503020000020003"/>
                        </a:rPr>
                        <a:t>0.3%</a:t>
                      </a:r>
                    </a:p>
                  </a:txBody>
                  <a:tcPr marL="0" marR="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xmlns="" val="10009"/>
                  </a:ext>
                </a:extLst>
              </a:tr>
              <a:tr h="289005">
                <a:tc>
                  <a:txBody>
                    <a:bodyPr/>
                    <a:lstStyle/>
                    <a:p>
                      <a:pPr algn="l" fontAlgn="b"/>
                      <a:r>
                        <a:rPr lang="en-US" sz="1200" b="1" i="0" u="none" strike="noStrike" dirty="0">
                          <a:solidFill>
                            <a:schemeClr val="tx1"/>
                          </a:solidFill>
                          <a:effectLst/>
                          <a:latin typeface="+mn-lt"/>
                        </a:rPr>
                        <a:t>Coupon</a:t>
                      </a:r>
                    </a:p>
                  </a:txBody>
                  <a:tcPr marT="9144" marB="9144"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rtl="0" fontAlgn="b"/>
                      <a:r>
                        <a:rPr lang="en-GB" sz="1200" b="0" i="0" u="none" strike="noStrike" dirty="0">
                          <a:solidFill>
                            <a:srgbClr val="000000"/>
                          </a:solidFill>
                          <a:effectLst/>
                          <a:latin typeface="Kellogg's Sans" panose="02000503020000020003"/>
                        </a:rPr>
                        <a:t>1,242</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panose="02000503020000020003"/>
                        </a:rPr>
                        <a:t>744</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panose="02000503020000020003"/>
                        </a:rPr>
                        <a:t>-498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US" sz="1200" b="0" i="0" u="none" strike="noStrike" dirty="0">
                          <a:solidFill>
                            <a:srgbClr val="000000"/>
                          </a:solidFill>
                          <a:effectLst/>
                          <a:latin typeface="+mj-lt"/>
                        </a:rPr>
                        <a:t>-37.2%</a:t>
                      </a:r>
                      <a:endParaRPr lang="en-GB" sz="1200" b="0" i="0" u="none" strike="noStrike" dirty="0">
                        <a:solidFill>
                          <a:srgbClr val="000000"/>
                        </a:solidFill>
                        <a:effectLst/>
                        <a:latin typeface="+mj-lt"/>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panose="02000503020000020003"/>
                        </a:rPr>
                        <a:t>0.03%</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panose="02000503020000020003"/>
                        </a:rPr>
                        <a:t>0.02%</a:t>
                      </a:r>
                    </a:p>
                  </a:txBody>
                  <a:tcPr marL="0" marR="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xmlns="" val="10010"/>
                  </a:ext>
                </a:extLst>
              </a:tr>
              <a:tr h="299125">
                <a:tc>
                  <a:txBody>
                    <a:bodyPr/>
                    <a:lstStyle/>
                    <a:p>
                      <a:pPr algn="l" fontAlgn="b"/>
                      <a:r>
                        <a:rPr lang="en-US" sz="1200" b="1" i="0" u="none" strike="noStrike" dirty="0">
                          <a:solidFill>
                            <a:schemeClr val="tx1"/>
                          </a:solidFill>
                          <a:effectLst/>
                          <a:latin typeface="+mn-lt"/>
                        </a:rPr>
                        <a:t>PR</a:t>
                      </a:r>
                    </a:p>
                  </a:txBody>
                  <a:tcPr marT="9144" marB="9144"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a:r>
                        <a:rPr lang="en-US" dirty="0"/>
                        <a:t>-</a:t>
                      </a:r>
                      <a:endParaRPr lang="en-GB" dirty="0"/>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panose="02000503020000020003"/>
                        </a:rPr>
                        <a:t>15,999</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panose="02000503020000020003"/>
                        </a:rPr>
                        <a:t>15,999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US" sz="1200" b="0" i="0" u="none" strike="noStrike" dirty="0">
                          <a:solidFill>
                            <a:srgbClr val="000000"/>
                          </a:solidFill>
                          <a:effectLst/>
                          <a:latin typeface="+mj-lt"/>
                        </a:rPr>
                        <a:t>++</a:t>
                      </a:r>
                      <a:endParaRPr lang="en-GB" sz="1200" b="0" i="0" u="none" strike="noStrike" dirty="0">
                        <a:solidFill>
                          <a:srgbClr val="000000"/>
                        </a:solidFill>
                        <a:effectLst/>
                        <a:latin typeface="+mj-lt"/>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US" sz="1200" b="0" i="0" u="none" strike="noStrike" dirty="0">
                          <a:solidFill>
                            <a:srgbClr val="000000"/>
                          </a:solidFill>
                          <a:effectLst/>
                          <a:latin typeface="+mj-lt"/>
                        </a:rPr>
                        <a:t>-</a:t>
                      </a:r>
                      <a:endParaRPr lang="en-GB" sz="1200" b="0" i="0" u="none" strike="noStrike" dirty="0">
                        <a:solidFill>
                          <a:srgbClr val="000000"/>
                        </a:solidFill>
                        <a:effectLst/>
                        <a:latin typeface="+mj-lt"/>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panose="02000503020000020003"/>
                        </a:rPr>
                        <a:t>0.4%</a:t>
                      </a:r>
                    </a:p>
                  </a:txBody>
                  <a:tcPr marL="0" marR="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xmlns="" val="10011"/>
                  </a:ext>
                </a:extLst>
              </a:tr>
              <a:tr h="299125">
                <a:tc>
                  <a:txBody>
                    <a:bodyPr/>
                    <a:lstStyle/>
                    <a:p>
                      <a:pPr algn="l" fontAlgn="b"/>
                      <a:r>
                        <a:rPr lang="en-US" sz="1200" b="1" i="0" u="none" strike="noStrike" dirty="0">
                          <a:solidFill>
                            <a:schemeClr val="tx1"/>
                          </a:solidFill>
                          <a:effectLst/>
                          <a:latin typeface="+mn-lt"/>
                        </a:rPr>
                        <a:t>POS</a:t>
                      </a:r>
                    </a:p>
                  </a:txBody>
                  <a:tcPr marT="9144" marB="9144"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a:r>
                        <a:rPr lang="en-US" dirty="0"/>
                        <a:t>-</a:t>
                      </a:r>
                      <a:endParaRPr lang="en-GB" dirty="0"/>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panose="02000503020000020003"/>
                        </a:rPr>
                        <a:t>16,777</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panose="02000503020000020003"/>
                        </a:rPr>
                        <a:t>16,777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US" sz="1200" b="0" i="0" u="none" strike="noStrike" dirty="0">
                          <a:solidFill>
                            <a:srgbClr val="000000"/>
                          </a:solidFill>
                          <a:effectLst/>
                          <a:latin typeface="+mj-lt"/>
                        </a:rPr>
                        <a:t>++</a:t>
                      </a:r>
                      <a:endParaRPr lang="en-GB" sz="1200" b="0" i="0" u="none" strike="noStrike" dirty="0">
                        <a:solidFill>
                          <a:srgbClr val="000000"/>
                        </a:solidFill>
                        <a:effectLst/>
                        <a:latin typeface="+mj-lt"/>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US" sz="1200" b="0" i="0" u="none" strike="noStrike" dirty="0">
                          <a:solidFill>
                            <a:srgbClr val="000000"/>
                          </a:solidFill>
                          <a:effectLst/>
                          <a:latin typeface="+mj-lt"/>
                        </a:rPr>
                        <a:t>-</a:t>
                      </a:r>
                      <a:endParaRPr lang="en-GB" sz="1200" b="0" i="0" u="none" strike="noStrike" dirty="0">
                        <a:solidFill>
                          <a:srgbClr val="000000"/>
                        </a:solidFill>
                        <a:effectLst/>
                        <a:latin typeface="+mj-lt"/>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panose="02000503020000020003"/>
                        </a:rPr>
                        <a:t>0.4%</a:t>
                      </a:r>
                    </a:p>
                  </a:txBody>
                  <a:tcPr marL="0" marR="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xmlns="" val="10012"/>
                  </a:ext>
                </a:extLst>
              </a:tr>
            </a:tbl>
          </a:graphicData>
        </a:graphic>
      </p:graphicFrame>
      <p:sp>
        <p:nvSpPr>
          <p:cNvPr id="2" name="Title 1"/>
          <p:cNvSpPr>
            <a:spLocks noGrp="1"/>
          </p:cNvSpPr>
          <p:nvPr>
            <p:ph type="title"/>
          </p:nvPr>
        </p:nvSpPr>
        <p:spPr>
          <a:xfrm>
            <a:off x="329367" y="246875"/>
            <a:ext cx="7609947" cy="455640"/>
          </a:xfrm>
        </p:spPr>
        <p:txBody>
          <a:bodyPr anchor="ctr"/>
          <a:lstStyle/>
          <a:p>
            <a:pPr>
              <a:lnSpc>
                <a:spcPct val="100000"/>
              </a:lnSpc>
            </a:pPr>
            <a:r>
              <a:rPr lang="en-US" sz="1700" dirty="0"/>
              <a:t>2018 volume grew by 4.4%, with Trade and base factors driving the gains, which more than offset brand-building declines.  Most brand-building tactics yielded lower contributions due to reduced spends. </a:t>
            </a:r>
            <a:endParaRPr lang="en-CA" sz="1700" dirty="0"/>
          </a:p>
        </p:txBody>
      </p:sp>
      <p:sp>
        <p:nvSpPr>
          <p:cNvPr id="5" name="Title 1">
            <a:extLst>
              <a:ext uri="{FF2B5EF4-FFF2-40B4-BE49-F238E27FC236}">
                <a16:creationId xmlns:a16="http://schemas.microsoft.com/office/drawing/2014/main" xmlns="" id="{96D6FA0F-7016-472E-9211-A106D6C20906}"/>
              </a:ext>
            </a:extLst>
          </p:cNvPr>
          <p:cNvSpPr txBox="1">
            <a:spLocks/>
          </p:cNvSpPr>
          <p:nvPr/>
        </p:nvSpPr>
        <p:spPr>
          <a:xfrm>
            <a:off x="304800" y="1218706"/>
            <a:ext cx="8343900" cy="455640"/>
          </a:xfrm>
          <a:prstGeom prst="rect">
            <a:avLst/>
          </a:prstGeom>
        </p:spPr>
        <p:txBody>
          <a:bodyPr vert="horz" lIns="0" tIns="0" rIns="0" bIns="0" rtlCol="0" anchor="ctr" anchorCtr="0">
            <a:noAutofit/>
          </a:bodyPr>
          <a:lstStyle>
            <a:lvl1pPr algn="l" defTabSz="913642" rtl="0" eaLnBrk="1" latinLnBrk="0" hangingPunct="1">
              <a:lnSpc>
                <a:spcPct val="90000"/>
              </a:lnSpc>
              <a:spcBef>
                <a:spcPct val="0"/>
              </a:spcBef>
              <a:buNone/>
              <a:defRPr sz="2000" b="1" kern="1200" cap="all" baseline="0">
                <a:solidFill>
                  <a:srgbClr val="DA0D44"/>
                </a:solidFill>
                <a:latin typeface="+mj-lt"/>
                <a:ea typeface="+mj-ea"/>
                <a:cs typeface="+mj-cs"/>
              </a:defRPr>
            </a:lvl1pPr>
          </a:lstStyle>
          <a:p>
            <a:pPr algn="ctr">
              <a:lnSpc>
                <a:spcPct val="100000"/>
              </a:lnSpc>
              <a:spcBef>
                <a:spcPts val="300"/>
              </a:spcBef>
            </a:pPr>
            <a:r>
              <a:rPr lang="en-US" sz="1600" cap="none" dirty="0">
                <a:solidFill>
                  <a:srgbClr val="FF0000"/>
                </a:solidFill>
              </a:rPr>
              <a:t>Frosted Flakes Volume Contribution Trend</a:t>
            </a:r>
          </a:p>
        </p:txBody>
      </p:sp>
      <p:sp>
        <p:nvSpPr>
          <p:cNvPr id="11" name="Rounded Rectangle 9">
            <a:extLst>
              <a:ext uri="{FF2B5EF4-FFF2-40B4-BE49-F238E27FC236}">
                <a16:creationId xmlns:a16="http://schemas.microsoft.com/office/drawing/2014/main" xmlns="" id="{01290C20-BEC7-47D4-B54A-BAB34281756D}"/>
              </a:ext>
            </a:extLst>
          </p:cNvPr>
          <p:cNvSpPr/>
          <p:nvPr/>
        </p:nvSpPr>
        <p:spPr>
          <a:xfrm>
            <a:off x="1894335" y="1680742"/>
            <a:ext cx="921439" cy="273551"/>
          </a:xfrm>
          <a:prstGeom prst="roundRect">
            <a:avLst/>
          </a:prstGeom>
          <a:noFill/>
          <a:ln>
            <a:solidFill>
              <a:schemeClr val="accent2"/>
            </a:solidFill>
            <a:prstDash val="dash"/>
          </a:ln>
        </p:spPr>
        <p:txBody>
          <a:bodyPr wrap="none" anchor="ctr">
            <a:noAutofit/>
          </a:bodyPr>
          <a:lstStyle/>
          <a:p>
            <a:pPr algn="ctr"/>
            <a:r>
              <a:rPr lang="en-US" sz="1200" dirty="0">
                <a:solidFill>
                  <a:srgbClr val="000000"/>
                </a:solidFill>
                <a:latin typeface="+mj-lt"/>
              </a:rPr>
              <a:t>4,125,572</a:t>
            </a:r>
          </a:p>
        </p:txBody>
      </p:sp>
      <p:sp>
        <p:nvSpPr>
          <p:cNvPr id="12" name="Rounded Rectangle 10">
            <a:extLst>
              <a:ext uri="{FF2B5EF4-FFF2-40B4-BE49-F238E27FC236}">
                <a16:creationId xmlns:a16="http://schemas.microsoft.com/office/drawing/2014/main" xmlns="" id="{F98C66B3-52A7-47C8-BE36-4EE074BF6F11}"/>
              </a:ext>
            </a:extLst>
          </p:cNvPr>
          <p:cNvSpPr/>
          <p:nvPr/>
        </p:nvSpPr>
        <p:spPr>
          <a:xfrm>
            <a:off x="2889811" y="1680742"/>
            <a:ext cx="927445" cy="273551"/>
          </a:xfrm>
          <a:prstGeom prst="roundRect">
            <a:avLst/>
          </a:prstGeom>
          <a:noFill/>
          <a:ln>
            <a:solidFill>
              <a:schemeClr val="accent2"/>
            </a:solidFill>
            <a:prstDash val="dash"/>
          </a:ln>
        </p:spPr>
        <p:txBody>
          <a:bodyPr wrap="none" anchor="ctr">
            <a:noAutofit/>
          </a:bodyPr>
          <a:lstStyle/>
          <a:p>
            <a:pPr algn="ctr"/>
            <a:r>
              <a:rPr lang="en-US" sz="1200" dirty="0">
                <a:solidFill>
                  <a:srgbClr val="000000"/>
                </a:solidFill>
                <a:latin typeface="+mj-lt"/>
              </a:rPr>
              <a:t>4,306,185</a:t>
            </a:r>
          </a:p>
        </p:txBody>
      </p:sp>
      <p:sp>
        <p:nvSpPr>
          <p:cNvPr id="13" name="Rounded Rectangle 12">
            <a:extLst>
              <a:ext uri="{FF2B5EF4-FFF2-40B4-BE49-F238E27FC236}">
                <a16:creationId xmlns:a16="http://schemas.microsoft.com/office/drawing/2014/main" xmlns="" id="{72AA0364-90BF-4A2D-9CDC-568E69ECF897}"/>
              </a:ext>
            </a:extLst>
          </p:cNvPr>
          <p:cNvSpPr/>
          <p:nvPr/>
        </p:nvSpPr>
        <p:spPr>
          <a:xfrm>
            <a:off x="3931101" y="1680741"/>
            <a:ext cx="1061813" cy="273551"/>
          </a:xfrm>
          <a:prstGeom prst="roundRect">
            <a:avLst/>
          </a:prstGeom>
          <a:noFill/>
          <a:ln>
            <a:solidFill>
              <a:schemeClr val="accent2"/>
            </a:solidFill>
            <a:prstDash val="dash"/>
          </a:ln>
        </p:spPr>
        <p:txBody>
          <a:bodyPr wrap="none" anchor="ctr">
            <a:noAutofit/>
          </a:bodyPr>
          <a:lstStyle/>
          <a:p>
            <a:pPr algn="ctr"/>
            <a:r>
              <a:rPr lang="en-US" sz="1200" dirty="0">
                <a:solidFill>
                  <a:srgbClr val="000000"/>
                </a:solidFill>
                <a:latin typeface="+mj-lt"/>
              </a:rPr>
              <a:t>+180,613</a:t>
            </a:r>
          </a:p>
        </p:txBody>
      </p:sp>
      <p:sp>
        <p:nvSpPr>
          <p:cNvPr id="16" name="Rectangle 15">
            <a:extLst>
              <a:ext uri="{FF2B5EF4-FFF2-40B4-BE49-F238E27FC236}">
                <a16:creationId xmlns:a16="http://schemas.microsoft.com/office/drawing/2014/main" xmlns="" id="{E18F598C-4467-4866-B4AC-F959A0B24316}"/>
              </a:ext>
            </a:extLst>
          </p:cNvPr>
          <p:cNvSpPr/>
          <p:nvPr/>
        </p:nvSpPr>
        <p:spPr>
          <a:xfrm>
            <a:off x="529967" y="1542242"/>
            <a:ext cx="1100926" cy="276999"/>
          </a:xfrm>
          <a:prstGeom prst="rect">
            <a:avLst/>
          </a:prstGeom>
          <a:noFill/>
          <a:ln>
            <a:noFill/>
            <a:prstDash val="dash"/>
          </a:ln>
        </p:spPr>
        <p:txBody>
          <a:bodyPr wrap="square">
            <a:spAutoFit/>
          </a:bodyPr>
          <a:lstStyle/>
          <a:p>
            <a:pPr algn="ctr"/>
            <a:r>
              <a:rPr lang="en-US" sz="1200" b="1" dirty="0">
                <a:solidFill>
                  <a:schemeClr val="accent2"/>
                </a:solidFill>
                <a:latin typeface="+mj-lt"/>
              </a:rPr>
              <a:t>Tonn Volume</a:t>
            </a:r>
          </a:p>
        </p:txBody>
      </p:sp>
      <p:pic>
        <p:nvPicPr>
          <p:cNvPr id="18" name="Picture 17">
            <a:extLst>
              <a:ext uri="{FF2B5EF4-FFF2-40B4-BE49-F238E27FC236}">
                <a16:creationId xmlns:a16="http://schemas.microsoft.com/office/drawing/2014/main" xmlns="" id="{0DA5FE97-EA4D-491D-8418-9EA5DB1144E2}"/>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387198" y="5912029"/>
            <a:ext cx="523003" cy="670561"/>
          </a:xfrm>
          <a:prstGeom prst="rect">
            <a:avLst/>
          </a:prstGeom>
          <a:noFill/>
          <a:ln>
            <a:noFill/>
          </a:ln>
        </p:spPr>
      </p:pic>
      <p:sp>
        <p:nvSpPr>
          <p:cNvPr id="14" name="TextBox 13">
            <a:extLst>
              <a:ext uri="{FF2B5EF4-FFF2-40B4-BE49-F238E27FC236}">
                <a16:creationId xmlns:a16="http://schemas.microsoft.com/office/drawing/2014/main" xmlns="" id="{ECE09DA7-BDEF-44DD-8F73-E0C8901CE8E0}"/>
              </a:ext>
            </a:extLst>
          </p:cNvPr>
          <p:cNvSpPr txBox="1"/>
          <p:nvPr/>
        </p:nvSpPr>
        <p:spPr>
          <a:xfrm>
            <a:off x="1789883" y="5912029"/>
            <a:ext cx="6858817" cy="246221"/>
          </a:xfrm>
          <a:prstGeom prst="rect">
            <a:avLst/>
          </a:prstGeom>
          <a:noFill/>
        </p:spPr>
        <p:txBody>
          <a:bodyPr wrap="square" rtlCol="0">
            <a:spAutoFit/>
          </a:bodyPr>
          <a:lstStyle/>
          <a:p>
            <a:r>
              <a:rPr lang="en-US" sz="1000" dirty="0"/>
              <a:t>Corporate Promotions include 2017: Free Spoon, Cash4Gas, Holiday Toy; 2018:Cash4Groceries, Cash4Gas, Holiday</a:t>
            </a:r>
          </a:p>
        </p:txBody>
      </p:sp>
      <p:sp>
        <p:nvSpPr>
          <p:cNvPr id="15" name="Rounded Rectangle 14">
            <a:extLst>
              <a:ext uri="{FF2B5EF4-FFF2-40B4-BE49-F238E27FC236}">
                <a16:creationId xmlns:a16="http://schemas.microsoft.com/office/drawing/2014/main" xmlns="" id="{72AA0364-90BF-4A2D-9CDC-568E69ECF897}"/>
              </a:ext>
            </a:extLst>
          </p:cNvPr>
          <p:cNvSpPr/>
          <p:nvPr/>
        </p:nvSpPr>
        <p:spPr>
          <a:xfrm>
            <a:off x="5210629" y="1702808"/>
            <a:ext cx="899884" cy="271135"/>
          </a:xfrm>
          <a:prstGeom prst="roundRect">
            <a:avLst/>
          </a:prstGeom>
          <a:noFill/>
          <a:ln>
            <a:solidFill>
              <a:schemeClr val="accent2"/>
            </a:solidFill>
            <a:prstDash val="dash"/>
          </a:ln>
        </p:spPr>
        <p:txBody>
          <a:bodyPr wrap="none" anchor="ctr">
            <a:noAutofit/>
          </a:bodyPr>
          <a:lstStyle/>
          <a:p>
            <a:pPr algn="ctr"/>
            <a:r>
              <a:rPr lang="en-US" sz="1200" dirty="0">
                <a:solidFill>
                  <a:srgbClr val="000000"/>
                </a:solidFill>
                <a:latin typeface="+mj-lt"/>
              </a:rPr>
              <a:t>(+4.4%)</a:t>
            </a:r>
          </a:p>
        </p:txBody>
      </p:sp>
      <p:sp>
        <p:nvSpPr>
          <p:cNvPr id="17" name="TextBox 16">
            <a:extLst>
              <a:ext uri="{FF2B5EF4-FFF2-40B4-BE49-F238E27FC236}">
                <a16:creationId xmlns:a16="http://schemas.microsoft.com/office/drawing/2014/main" xmlns="" id="{ECE09DA7-BDEF-44DD-8F73-E0C8901CE8E0}"/>
              </a:ext>
            </a:extLst>
          </p:cNvPr>
          <p:cNvSpPr txBox="1"/>
          <p:nvPr/>
        </p:nvSpPr>
        <p:spPr>
          <a:xfrm>
            <a:off x="1789883" y="6074992"/>
            <a:ext cx="8343900" cy="400110"/>
          </a:xfrm>
          <a:prstGeom prst="rect">
            <a:avLst/>
          </a:prstGeom>
          <a:noFill/>
        </p:spPr>
        <p:txBody>
          <a:bodyPr wrap="square" rtlCol="0">
            <a:spAutoFit/>
          </a:bodyPr>
          <a:lstStyle/>
          <a:p>
            <a:r>
              <a:rPr lang="en-US" sz="1000" dirty="0"/>
              <a:t>Base = Total Sales – Trade – Brand-Building; </a:t>
            </a:r>
            <a:endParaRPr lang="en-US" sz="1000" dirty="0" smtClean="0"/>
          </a:p>
          <a:p>
            <a:r>
              <a:rPr lang="en-US" sz="1000" dirty="0" smtClean="0"/>
              <a:t>Base </a:t>
            </a:r>
            <a:r>
              <a:rPr lang="en-US" sz="1000" dirty="0"/>
              <a:t>factors includes Price, Distribution, competitive impacts, season and others</a:t>
            </a:r>
          </a:p>
        </p:txBody>
      </p:sp>
    </p:spTree>
    <p:extLst>
      <p:ext uri="{BB962C8B-B14F-4D97-AF65-F5344CB8AC3E}">
        <p14:creationId xmlns:p14="http://schemas.microsoft.com/office/powerpoint/2010/main" val="2175656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367" y="246875"/>
            <a:ext cx="7668004" cy="455640"/>
          </a:xfrm>
        </p:spPr>
        <p:txBody>
          <a:bodyPr anchor="ctr"/>
          <a:lstStyle/>
          <a:p>
            <a:pPr>
              <a:lnSpc>
                <a:spcPct val="100000"/>
              </a:lnSpc>
            </a:pPr>
            <a:r>
              <a:rPr lang="en-CA" sz="1700" dirty="0"/>
              <a:t>2018 growth of 4.4% was fueled by gains due to Trade, Social and New Launches offsetting the negative impact due to TV, Digital Video and Digital Display. </a:t>
            </a:r>
          </a:p>
        </p:txBody>
      </p:sp>
      <p:sp>
        <p:nvSpPr>
          <p:cNvPr id="18" name="Title 1">
            <a:extLst>
              <a:ext uri="{FF2B5EF4-FFF2-40B4-BE49-F238E27FC236}">
                <a16:creationId xmlns:a16="http://schemas.microsoft.com/office/drawing/2014/main" xmlns="" id="{D7744A9C-D777-42D5-8BB1-C9D8562DDC95}"/>
              </a:ext>
            </a:extLst>
          </p:cNvPr>
          <p:cNvSpPr txBox="1">
            <a:spLocks/>
          </p:cNvSpPr>
          <p:nvPr/>
        </p:nvSpPr>
        <p:spPr>
          <a:xfrm>
            <a:off x="304800" y="1218706"/>
            <a:ext cx="8343900" cy="455640"/>
          </a:xfrm>
          <a:prstGeom prst="rect">
            <a:avLst/>
          </a:prstGeom>
        </p:spPr>
        <p:txBody>
          <a:bodyPr vert="horz" lIns="0" tIns="0" rIns="0" bIns="0" rtlCol="0" anchor="ctr" anchorCtr="0">
            <a:noAutofit/>
          </a:bodyPr>
          <a:lstStyle>
            <a:lvl1pPr algn="l" defTabSz="913642" rtl="0" eaLnBrk="1" latinLnBrk="0" hangingPunct="1">
              <a:lnSpc>
                <a:spcPct val="90000"/>
              </a:lnSpc>
              <a:spcBef>
                <a:spcPct val="0"/>
              </a:spcBef>
              <a:buNone/>
              <a:defRPr sz="2000" b="1" kern="1200" cap="all" baseline="0">
                <a:solidFill>
                  <a:srgbClr val="DA0D44"/>
                </a:solidFill>
                <a:latin typeface="+mj-lt"/>
                <a:ea typeface="+mj-ea"/>
                <a:cs typeface="+mj-cs"/>
              </a:defRPr>
            </a:lvl1pPr>
          </a:lstStyle>
          <a:p>
            <a:pPr algn="ctr">
              <a:lnSpc>
                <a:spcPct val="100000"/>
              </a:lnSpc>
              <a:spcBef>
                <a:spcPts val="300"/>
              </a:spcBef>
            </a:pPr>
            <a:r>
              <a:rPr lang="en-US" sz="1600" cap="none" dirty="0">
                <a:solidFill>
                  <a:srgbClr val="FF0000"/>
                </a:solidFill>
              </a:rPr>
              <a:t>2018 Vs. 2017 Tonnage Volume Change Due-To</a:t>
            </a:r>
          </a:p>
        </p:txBody>
      </p:sp>
      <p:graphicFrame>
        <p:nvGraphicFramePr>
          <p:cNvPr id="20" name="Chart 19">
            <a:extLst>
              <a:ext uri="{FF2B5EF4-FFF2-40B4-BE49-F238E27FC236}">
                <a16:creationId xmlns:a16="http://schemas.microsoft.com/office/drawing/2014/main" xmlns="" id="{3C628354-4EED-49F9-8BBF-B02DF1277E20}"/>
              </a:ext>
            </a:extLst>
          </p:cNvPr>
          <p:cNvGraphicFramePr/>
          <p:nvPr>
            <p:extLst>
              <p:ext uri="{D42A27DB-BD31-4B8C-83A1-F6EECF244321}">
                <p14:modId xmlns:p14="http://schemas.microsoft.com/office/powerpoint/2010/main" val="1587003655"/>
              </p:ext>
            </p:extLst>
          </p:nvPr>
        </p:nvGraphicFramePr>
        <p:xfrm>
          <a:off x="328864" y="2386286"/>
          <a:ext cx="8343900" cy="2752891"/>
        </p:xfrm>
        <a:graphic>
          <a:graphicData uri="http://schemas.openxmlformats.org/drawingml/2006/chart">
            <c:chart xmlns:c="http://schemas.openxmlformats.org/drawingml/2006/chart" xmlns:r="http://schemas.openxmlformats.org/officeDocument/2006/relationships" r:id="rId3"/>
          </a:graphicData>
        </a:graphic>
      </p:graphicFrame>
      <p:sp>
        <p:nvSpPr>
          <p:cNvPr id="21" name="TextBox 20">
            <a:extLst>
              <a:ext uri="{FF2B5EF4-FFF2-40B4-BE49-F238E27FC236}">
                <a16:creationId xmlns:a16="http://schemas.microsoft.com/office/drawing/2014/main" xmlns="" id="{E3D33BEC-EBB5-497E-BF61-84E9BAEBB2A0}"/>
              </a:ext>
            </a:extLst>
          </p:cNvPr>
          <p:cNvSpPr txBox="1"/>
          <p:nvPr/>
        </p:nvSpPr>
        <p:spPr>
          <a:xfrm>
            <a:off x="4177111" y="2229957"/>
            <a:ext cx="725884" cy="320362"/>
          </a:xfrm>
          <a:prstGeom prst="ellipse">
            <a:avLst/>
          </a:prstGeom>
          <a:solidFill>
            <a:schemeClr val="bg1"/>
          </a:solidFill>
          <a:ln>
            <a:solidFill>
              <a:schemeClr val="accent3"/>
            </a:solidFill>
            <a:prstDash val="dash"/>
          </a:ln>
        </p:spPr>
        <p:txBody>
          <a:bodyPr wrap="none" rtlCol="0" anchor="ctr">
            <a:noAutofit/>
          </a:bodyPr>
          <a:lstStyle/>
          <a:p>
            <a:pPr algn="ctr"/>
            <a:r>
              <a:rPr lang="en-US" sz="1400" b="1" dirty="0">
                <a:solidFill>
                  <a:schemeClr val="accent3"/>
                </a:solidFill>
              </a:rPr>
              <a:t>+4.4%</a:t>
            </a:r>
          </a:p>
        </p:txBody>
      </p:sp>
      <p:graphicFrame>
        <p:nvGraphicFramePr>
          <p:cNvPr id="22" name="Table 21">
            <a:extLst>
              <a:ext uri="{FF2B5EF4-FFF2-40B4-BE49-F238E27FC236}">
                <a16:creationId xmlns:a16="http://schemas.microsoft.com/office/drawing/2014/main" xmlns="" id="{84A8F9D2-D23F-4CE7-8473-6562E8E38049}"/>
              </a:ext>
            </a:extLst>
          </p:cNvPr>
          <p:cNvGraphicFramePr>
            <a:graphicFrameLocks noGrp="1"/>
          </p:cNvGraphicFramePr>
          <p:nvPr/>
        </p:nvGraphicFramePr>
        <p:xfrm>
          <a:off x="862254" y="1796604"/>
          <a:ext cx="7229488" cy="361440"/>
        </p:xfrm>
        <a:graphic>
          <a:graphicData uri="http://schemas.openxmlformats.org/drawingml/2006/table">
            <a:tbl>
              <a:tblPr firstRow="1" firstCol="1" bandRow="1">
                <a:tableStyleId>{5C22544A-7EE6-4342-B048-85BDC9FD1C3A}</a:tableStyleId>
              </a:tblPr>
              <a:tblGrid>
                <a:gridCol w="451843">
                  <a:extLst>
                    <a:ext uri="{9D8B030D-6E8A-4147-A177-3AD203B41FA5}">
                      <a16:colId xmlns:a16="http://schemas.microsoft.com/office/drawing/2014/main" xmlns="" val="20000"/>
                    </a:ext>
                  </a:extLst>
                </a:gridCol>
                <a:gridCol w="451843">
                  <a:extLst>
                    <a:ext uri="{9D8B030D-6E8A-4147-A177-3AD203B41FA5}">
                      <a16:colId xmlns:a16="http://schemas.microsoft.com/office/drawing/2014/main" xmlns="" val="20014"/>
                    </a:ext>
                  </a:extLst>
                </a:gridCol>
                <a:gridCol w="451843">
                  <a:extLst>
                    <a:ext uri="{9D8B030D-6E8A-4147-A177-3AD203B41FA5}">
                      <a16:colId xmlns:a16="http://schemas.microsoft.com/office/drawing/2014/main" xmlns="" val="20015"/>
                    </a:ext>
                  </a:extLst>
                </a:gridCol>
                <a:gridCol w="451843">
                  <a:extLst>
                    <a:ext uri="{9D8B030D-6E8A-4147-A177-3AD203B41FA5}">
                      <a16:colId xmlns:a16="http://schemas.microsoft.com/office/drawing/2014/main" xmlns="" val="20016"/>
                    </a:ext>
                  </a:extLst>
                </a:gridCol>
                <a:gridCol w="451843">
                  <a:extLst>
                    <a:ext uri="{9D8B030D-6E8A-4147-A177-3AD203B41FA5}">
                      <a16:colId xmlns:a16="http://schemas.microsoft.com/office/drawing/2014/main" xmlns="" val="20017"/>
                    </a:ext>
                  </a:extLst>
                </a:gridCol>
                <a:gridCol w="451843">
                  <a:extLst>
                    <a:ext uri="{9D8B030D-6E8A-4147-A177-3AD203B41FA5}">
                      <a16:colId xmlns:a16="http://schemas.microsoft.com/office/drawing/2014/main" xmlns="" val="20001"/>
                    </a:ext>
                  </a:extLst>
                </a:gridCol>
                <a:gridCol w="451843">
                  <a:extLst>
                    <a:ext uri="{9D8B030D-6E8A-4147-A177-3AD203B41FA5}">
                      <a16:colId xmlns:a16="http://schemas.microsoft.com/office/drawing/2014/main" xmlns="" val="20002"/>
                    </a:ext>
                  </a:extLst>
                </a:gridCol>
                <a:gridCol w="451843">
                  <a:extLst>
                    <a:ext uri="{9D8B030D-6E8A-4147-A177-3AD203B41FA5}">
                      <a16:colId xmlns:a16="http://schemas.microsoft.com/office/drawing/2014/main" xmlns="" val="20003"/>
                    </a:ext>
                  </a:extLst>
                </a:gridCol>
                <a:gridCol w="451843">
                  <a:extLst>
                    <a:ext uri="{9D8B030D-6E8A-4147-A177-3AD203B41FA5}">
                      <a16:colId xmlns:a16="http://schemas.microsoft.com/office/drawing/2014/main" xmlns="" val="20004"/>
                    </a:ext>
                  </a:extLst>
                </a:gridCol>
                <a:gridCol w="451843">
                  <a:extLst>
                    <a:ext uri="{9D8B030D-6E8A-4147-A177-3AD203B41FA5}">
                      <a16:colId xmlns:a16="http://schemas.microsoft.com/office/drawing/2014/main" xmlns="" val="20005"/>
                    </a:ext>
                  </a:extLst>
                </a:gridCol>
                <a:gridCol w="451843">
                  <a:extLst>
                    <a:ext uri="{9D8B030D-6E8A-4147-A177-3AD203B41FA5}">
                      <a16:colId xmlns:a16="http://schemas.microsoft.com/office/drawing/2014/main" xmlns="" val="20006"/>
                    </a:ext>
                  </a:extLst>
                </a:gridCol>
                <a:gridCol w="451843">
                  <a:extLst>
                    <a:ext uri="{9D8B030D-6E8A-4147-A177-3AD203B41FA5}">
                      <a16:colId xmlns:a16="http://schemas.microsoft.com/office/drawing/2014/main" xmlns="" val="20007"/>
                    </a:ext>
                  </a:extLst>
                </a:gridCol>
                <a:gridCol w="451843">
                  <a:extLst>
                    <a:ext uri="{9D8B030D-6E8A-4147-A177-3AD203B41FA5}">
                      <a16:colId xmlns:a16="http://schemas.microsoft.com/office/drawing/2014/main" xmlns="" val="20008"/>
                    </a:ext>
                  </a:extLst>
                </a:gridCol>
                <a:gridCol w="451843">
                  <a:extLst>
                    <a:ext uri="{9D8B030D-6E8A-4147-A177-3AD203B41FA5}">
                      <a16:colId xmlns:a16="http://schemas.microsoft.com/office/drawing/2014/main" xmlns="" val="20009"/>
                    </a:ext>
                  </a:extLst>
                </a:gridCol>
                <a:gridCol w="451843">
                  <a:extLst>
                    <a:ext uri="{9D8B030D-6E8A-4147-A177-3AD203B41FA5}">
                      <a16:colId xmlns:a16="http://schemas.microsoft.com/office/drawing/2014/main" xmlns="" val="20010"/>
                    </a:ext>
                  </a:extLst>
                </a:gridCol>
                <a:gridCol w="451843">
                  <a:extLst>
                    <a:ext uri="{9D8B030D-6E8A-4147-A177-3AD203B41FA5}">
                      <a16:colId xmlns:a16="http://schemas.microsoft.com/office/drawing/2014/main" xmlns="" val="20011"/>
                    </a:ext>
                  </a:extLst>
                </a:gridCol>
              </a:tblGrid>
              <a:tr h="361440">
                <a:tc>
                  <a:txBody>
                    <a:bodyPr/>
                    <a:lstStyle/>
                    <a:p>
                      <a:pPr algn="ctr" rtl="0" fontAlgn="ctr"/>
                      <a:r>
                        <a:rPr lang="en-GB" sz="1000" b="1" i="0" u="none" strike="noStrike" dirty="0">
                          <a:solidFill>
                            <a:srgbClr val="000000"/>
                          </a:solidFill>
                          <a:effectLst/>
                          <a:latin typeface="Kellogg's Sans" panose="02000503020000020003"/>
                        </a:rPr>
                        <a:t>141.4</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20000"/>
                        <a:lumOff val="80000"/>
                      </a:schemeClr>
                    </a:solidFill>
                  </a:tcPr>
                </a:tc>
                <a:tc>
                  <a:txBody>
                    <a:bodyPr/>
                    <a:lstStyle/>
                    <a:p>
                      <a:pPr algn="ctr" rtl="0" fontAlgn="ctr"/>
                      <a:r>
                        <a:rPr lang="en-GB" sz="1000" b="1" i="0" u="none" strike="noStrike" dirty="0">
                          <a:solidFill>
                            <a:srgbClr val="000000"/>
                          </a:solidFill>
                          <a:effectLst/>
                          <a:latin typeface="Kellogg's Sans" panose="02000503020000020003"/>
                        </a:rPr>
                        <a:t>57.6</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20000"/>
                        <a:lumOff val="80000"/>
                      </a:schemeClr>
                    </a:solidFill>
                  </a:tcPr>
                </a:tc>
                <a:tc>
                  <a:txBody>
                    <a:bodyPr/>
                    <a:lstStyle/>
                    <a:p>
                      <a:pPr algn="ctr" rtl="0" fontAlgn="ctr"/>
                      <a:r>
                        <a:rPr lang="en-GB" sz="1000" b="1" i="0" u="none" strike="noStrike" dirty="0">
                          <a:solidFill>
                            <a:srgbClr val="000000"/>
                          </a:solidFill>
                          <a:effectLst/>
                          <a:latin typeface="Kellogg's Sans" panose="02000503020000020003"/>
                        </a:rPr>
                        <a:t>21.7</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20000"/>
                        <a:lumOff val="80000"/>
                      </a:schemeClr>
                    </a:solidFill>
                  </a:tcPr>
                </a:tc>
                <a:tc>
                  <a:txBody>
                    <a:bodyPr/>
                    <a:lstStyle/>
                    <a:p>
                      <a:pPr algn="ctr" rtl="0" fontAlgn="ctr"/>
                      <a:r>
                        <a:rPr lang="en-GB" sz="1000" b="1" i="0" u="none" strike="noStrike" dirty="0">
                          <a:solidFill>
                            <a:srgbClr val="000000"/>
                          </a:solidFill>
                          <a:effectLst/>
                          <a:latin typeface="Kellogg's Sans" panose="02000503020000020003"/>
                        </a:rPr>
                        <a:t>17.6</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20000"/>
                        <a:lumOff val="80000"/>
                      </a:schemeClr>
                    </a:solidFill>
                  </a:tcPr>
                </a:tc>
                <a:tc>
                  <a:txBody>
                    <a:bodyPr/>
                    <a:lstStyle/>
                    <a:p>
                      <a:pPr algn="ctr" rtl="0" fontAlgn="ctr"/>
                      <a:r>
                        <a:rPr lang="en-GB" sz="1000" b="1" i="0" u="none" strike="noStrike" dirty="0">
                          <a:solidFill>
                            <a:srgbClr val="000000"/>
                          </a:solidFill>
                          <a:effectLst/>
                          <a:latin typeface="Kellogg's Sans" panose="02000503020000020003"/>
                        </a:rPr>
                        <a:t>16.8</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20000"/>
                        <a:lumOff val="80000"/>
                      </a:schemeClr>
                    </a:solidFill>
                  </a:tcPr>
                </a:tc>
                <a:tc>
                  <a:txBody>
                    <a:bodyPr/>
                    <a:lstStyle/>
                    <a:p>
                      <a:pPr algn="ctr" rtl="0" fontAlgn="ctr"/>
                      <a:r>
                        <a:rPr lang="en-GB" sz="1000" b="1" i="0" u="none" strike="noStrike" dirty="0">
                          <a:solidFill>
                            <a:srgbClr val="000000"/>
                          </a:solidFill>
                          <a:effectLst/>
                          <a:latin typeface="Kellogg's Sans" panose="02000503020000020003"/>
                        </a:rPr>
                        <a:t>16.0</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20000"/>
                        <a:lumOff val="80000"/>
                      </a:schemeClr>
                    </a:solidFill>
                  </a:tcPr>
                </a:tc>
                <a:tc>
                  <a:txBody>
                    <a:bodyPr/>
                    <a:lstStyle/>
                    <a:p>
                      <a:pPr algn="ctr" rtl="0" fontAlgn="ctr"/>
                      <a:r>
                        <a:rPr lang="en-GB" sz="1000" b="1" i="0" u="none" strike="noStrike" dirty="0">
                          <a:solidFill>
                            <a:srgbClr val="000000"/>
                          </a:solidFill>
                          <a:effectLst/>
                          <a:latin typeface="Kellogg's Sans" panose="02000503020000020003"/>
                        </a:rPr>
                        <a:t>12.2</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20000"/>
                        <a:lumOff val="80000"/>
                      </a:schemeClr>
                    </a:solidFill>
                  </a:tcPr>
                </a:tc>
                <a:tc>
                  <a:txBody>
                    <a:bodyPr/>
                    <a:lstStyle/>
                    <a:p>
                      <a:pPr algn="ctr" rtl="0" fontAlgn="ctr"/>
                      <a:r>
                        <a:rPr lang="en-GB" sz="1000" b="1" i="0" u="none" strike="noStrike" dirty="0">
                          <a:solidFill>
                            <a:srgbClr val="000000"/>
                          </a:solidFill>
                          <a:effectLst/>
                          <a:latin typeface="Kellogg's Sans" panose="02000503020000020003"/>
                        </a:rPr>
                        <a:t>11.3</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20000"/>
                        <a:lumOff val="80000"/>
                      </a:schemeClr>
                    </a:solidFill>
                  </a:tcPr>
                </a:tc>
                <a:tc>
                  <a:txBody>
                    <a:bodyPr/>
                    <a:lstStyle/>
                    <a:p>
                      <a:pPr algn="ctr" rtl="0" fontAlgn="ctr"/>
                      <a:r>
                        <a:rPr lang="en-GB" sz="1000" b="1" i="0" u="none" strike="noStrike" dirty="0">
                          <a:solidFill>
                            <a:srgbClr val="000000"/>
                          </a:solidFill>
                          <a:effectLst/>
                          <a:latin typeface="Kellogg's Sans" panose="02000503020000020003"/>
                        </a:rPr>
                        <a:t>1.9</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20000"/>
                        <a:lumOff val="80000"/>
                      </a:schemeClr>
                    </a:solidFill>
                  </a:tcPr>
                </a:tc>
                <a:tc>
                  <a:txBody>
                    <a:bodyPr/>
                    <a:lstStyle/>
                    <a:p>
                      <a:pPr algn="ctr" rtl="0" fontAlgn="ctr"/>
                      <a:r>
                        <a:rPr lang="en-GB" sz="1000" b="1" i="0" u="none" strike="noStrike" dirty="0">
                          <a:solidFill>
                            <a:srgbClr val="000000"/>
                          </a:solidFill>
                          <a:effectLst/>
                          <a:latin typeface="Kellogg's Sans" panose="02000503020000020003"/>
                        </a:rPr>
                        <a:t>0.0</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20000"/>
                        <a:lumOff val="80000"/>
                      </a:schemeClr>
                    </a:solidFill>
                  </a:tcPr>
                </a:tc>
                <a:tc>
                  <a:txBody>
                    <a:bodyPr/>
                    <a:lstStyle/>
                    <a:p>
                      <a:pPr algn="ctr" rtl="0" fontAlgn="ctr"/>
                      <a:r>
                        <a:rPr lang="en-GB" sz="1000" b="1" i="0" u="none" strike="noStrike" dirty="0">
                          <a:solidFill>
                            <a:srgbClr val="000000"/>
                          </a:solidFill>
                          <a:effectLst/>
                          <a:latin typeface="Kellogg's Sans" panose="02000503020000020003"/>
                        </a:rPr>
                        <a:t>-0.5</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tc>
                  <a:txBody>
                    <a:bodyPr/>
                    <a:lstStyle/>
                    <a:p>
                      <a:pPr algn="ctr" rtl="0" fontAlgn="ctr"/>
                      <a:r>
                        <a:rPr lang="en-GB" sz="1000" b="1" i="0" u="none" strike="noStrike" dirty="0">
                          <a:solidFill>
                            <a:srgbClr val="000000"/>
                          </a:solidFill>
                          <a:effectLst/>
                          <a:latin typeface="Kellogg's Sans" panose="02000503020000020003"/>
                        </a:rPr>
                        <a:t>-3.5</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tc>
                  <a:txBody>
                    <a:bodyPr/>
                    <a:lstStyle/>
                    <a:p>
                      <a:pPr algn="ctr" rtl="0" fontAlgn="ctr"/>
                      <a:r>
                        <a:rPr lang="en-GB" sz="1000" b="1" i="0" u="none" strike="noStrike" dirty="0">
                          <a:solidFill>
                            <a:srgbClr val="000000"/>
                          </a:solidFill>
                          <a:effectLst/>
                          <a:latin typeface="Kellogg's Sans" panose="02000503020000020003"/>
                        </a:rPr>
                        <a:t>-5.9</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tc>
                  <a:txBody>
                    <a:bodyPr/>
                    <a:lstStyle/>
                    <a:p>
                      <a:pPr algn="ctr" rtl="0" fontAlgn="ctr"/>
                      <a:r>
                        <a:rPr lang="en-GB" sz="1000" b="1" i="0" u="none" strike="noStrike" dirty="0">
                          <a:solidFill>
                            <a:srgbClr val="000000"/>
                          </a:solidFill>
                          <a:effectLst/>
                          <a:latin typeface="Kellogg's Sans" panose="02000503020000020003"/>
                        </a:rPr>
                        <a:t>-15.2</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tc>
                  <a:txBody>
                    <a:bodyPr/>
                    <a:lstStyle/>
                    <a:p>
                      <a:pPr algn="ctr" rtl="0" fontAlgn="ctr"/>
                      <a:r>
                        <a:rPr lang="en-GB" sz="1000" b="1" i="0" u="none" strike="noStrike" dirty="0">
                          <a:solidFill>
                            <a:srgbClr val="000000"/>
                          </a:solidFill>
                          <a:effectLst/>
                          <a:latin typeface="Kellogg's Sans" panose="02000503020000020003"/>
                        </a:rPr>
                        <a:t>-21.6</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tc>
                  <a:txBody>
                    <a:bodyPr/>
                    <a:lstStyle/>
                    <a:p>
                      <a:pPr algn="ctr" rtl="0" fontAlgn="ctr"/>
                      <a:r>
                        <a:rPr lang="en-GB" sz="1000" b="1" i="0" u="none" strike="noStrike" dirty="0">
                          <a:solidFill>
                            <a:srgbClr val="000000"/>
                          </a:solidFill>
                          <a:effectLst/>
                          <a:latin typeface="Kellogg's Sans" panose="02000503020000020003"/>
                        </a:rPr>
                        <a:t>-69.1</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0000"/>
                  </a:ext>
                </a:extLst>
              </a:tr>
            </a:tbl>
          </a:graphicData>
        </a:graphic>
      </p:graphicFrame>
      <p:sp>
        <p:nvSpPr>
          <p:cNvPr id="23" name="Rectangle 22">
            <a:extLst>
              <a:ext uri="{FF2B5EF4-FFF2-40B4-BE49-F238E27FC236}">
                <a16:creationId xmlns:a16="http://schemas.microsoft.com/office/drawing/2014/main" xmlns="" id="{8569CB6F-B822-45CC-8838-EAECC6DF04AC}"/>
              </a:ext>
            </a:extLst>
          </p:cNvPr>
          <p:cNvSpPr/>
          <p:nvPr/>
        </p:nvSpPr>
        <p:spPr>
          <a:xfrm>
            <a:off x="108408" y="1794895"/>
            <a:ext cx="741940" cy="365088"/>
          </a:xfrm>
          <a:prstGeom prst="rect">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 (000’s)</a:t>
            </a:r>
            <a:endParaRPr lang="en-GB" sz="1000" b="1" dirty="0"/>
          </a:p>
        </p:txBody>
      </p:sp>
      <p:graphicFrame>
        <p:nvGraphicFramePr>
          <p:cNvPr id="26" name="Table 25">
            <a:extLst>
              <a:ext uri="{FF2B5EF4-FFF2-40B4-BE49-F238E27FC236}">
                <a16:creationId xmlns:a16="http://schemas.microsoft.com/office/drawing/2014/main" xmlns="" id="{21A660DE-6BB7-4D79-95A4-665B71A55491}"/>
              </a:ext>
            </a:extLst>
          </p:cNvPr>
          <p:cNvGraphicFramePr>
            <a:graphicFrameLocks noGrp="1"/>
          </p:cNvGraphicFramePr>
          <p:nvPr>
            <p:extLst>
              <p:ext uri="{D42A27DB-BD31-4B8C-83A1-F6EECF244321}">
                <p14:modId xmlns:p14="http://schemas.microsoft.com/office/powerpoint/2010/main" val="2837103980"/>
              </p:ext>
            </p:extLst>
          </p:nvPr>
        </p:nvGraphicFramePr>
        <p:xfrm>
          <a:off x="850348" y="5023063"/>
          <a:ext cx="7229488" cy="741045"/>
        </p:xfrm>
        <a:graphic>
          <a:graphicData uri="http://schemas.openxmlformats.org/drawingml/2006/table">
            <a:tbl>
              <a:tblPr firstRow="1" firstCol="1" bandRow="1">
                <a:tableStyleId>{5C22544A-7EE6-4342-B048-85BDC9FD1C3A}</a:tableStyleId>
              </a:tblPr>
              <a:tblGrid>
                <a:gridCol w="521252">
                  <a:extLst>
                    <a:ext uri="{9D8B030D-6E8A-4147-A177-3AD203B41FA5}">
                      <a16:colId xmlns:a16="http://schemas.microsoft.com/office/drawing/2014/main" xmlns="" val="20000"/>
                    </a:ext>
                  </a:extLst>
                </a:gridCol>
                <a:gridCol w="382434">
                  <a:extLst>
                    <a:ext uri="{9D8B030D-6E8A-4147-A177-3AD203B41FA5}">
                      <a16:colId xmlns:a16="http://schemas.microsoft.com/office/drawing/2014/main" xmlns="" val="20014"/>
                    </a:ext>
                  </a:extLst>
                </a:gridCol>
                <a:gridCol w="451843">
                  <a:extLst>
                    <a:ext uri="{9D8B030D-6E8A-4147-A177-3AD203B41FA5}">
                      <a16:colId xmlns:a16="http://schemas.microsoft.com/office/drawing/2014/main" xmlns="" val="20015"/>
                    </a:ext>
                  </a:extLst>
                </a:gridCol>
                <a:gridCol w="451843">
                  <a:extLst>
                    <a:ext uri="{9D8B030D-6E8A-4147-A177-3AD203B41FA5}">
                      <a16:colId xmlns:a16="http://schemas.microsoft.com/office/drawing/2014/main" xmlns="" val="20016"/>
                    </a:ext>
                  </a:extLst>
                </a:gridCol>
                <a:gridCol w="451843">
                  <a:extLst>
                    <a:ext uri="{9D8B030D-6E8A-4147-A177-3AD203B41FA5}">
                      <a16:colId xmlns:a16="http://schemas.microsoft.com/office/drawing/2014/main" xmlns="" val="20017"/>
                    </a:ext>
                  </a:extLst>
                </a:gridCol>
                <a:gridCol w="451843">
                  <a:extLst>
                    <a:ext uri="{9D8B030D-6E8A-4147-A177-3AD203B41FA5}">
                      <a16:colId xmlns:a16="http://schemas.microsoft.com/office/drawing/2014/main" xmlns="" val="20001"/>
                    </a:ext>
                  </a:extLst>
                </a:gridCol>
                <a:gridCol w="451843">
                  <a:extLst>
                    <a:ext uri="{9D8B030D-6E8A-4147-A177-3AD203B41FA5}">
                      <a16:colId xmlns:a16="http://schemas.microsoft.com/office/drawing/2014/main" xmlns="" val="20002"/>
                    </a:ext>
                  </a:extLst>
                </a:gridCol>
                <a:gridCol w="451843">
                  <a:extLst>
                    <a:ext uri="{9D8B030D-6E8A-4147-A177-3AD203B41FA5}">
                      <a16:colId xmlns:a16="http://schemas.microsoft.com/office/drawing/2014/main" xmlns="" val="20003"/>
                    </a:ext>
                  </a:extLst>
                </a:gridCol>
                <a:gridCol w="451843">
                  <a:extLst>
                    <a:ext uri="{9D8B030D-6E8A-4147-A177-3AD203B41FA5}">
                      <a16:colId xmlns:a16="http://schemas.microsoft.com/office/drawing/2014/main" xmlns="" val="20004"/>
                    </a:ext>
                  </a:extLst>
                </a:gridCol>
                <a:gridCol w="451843">
                  <a:extLst>
                    <a:ext uri="{9D8B030D-6E8A-4147-A177-3AD203B41FA5}">
                      <a16:colId xmlns:a16="http://schemas.microsoft.com/office/drawing/2014/main" xmlns="" val="20005"/>
                    </a:ext>
                  </a:extLst>
                </a:gridCol>
                <a:gridCol w="451843">
                  <a:extLst>
                    <a:ext uri="{9D8B030D-6E8A-4147-A177-3AD203B41FA5}">
                      <a16:colId xmlns:a16="http://schemas.microsoft.com/office/drawing/2014/main" xmlns="" val="20006"/>
                    </a:ext>
                  </a:extLst>
                </a:gridCol>
                <a:gridCol w="493093">
                  <a:extLst>
                    <a:ext uri="{9D8B030D-6E8A-4147-A177-3AD203B41FA5}">
                      <a16:colId xmlns:a16="http://schemas.microsoft.com/office/drawing/2014/main" xmlns="" val="20007"/>
                    </a:ext>
                  </a:extLst>
                </a:gridCol>
                <a:gridCol w="410593">
                  <a:extLst>
                    <a:ext uri="{9D8B030D-6E8A-4147-A177-3AD203B41FA5}">
                      <a16:colId xmlns:a16="http://schemas.microsoft.com/office/drawing/2014/main" xmlns="" val="20008"/>
                    </a:ext>
                  </a:extLst>
                </a:gridCol>
                <a:gridCol w="451843">
                  <a:extLst>
                    <a:ext uri="{9D8B030D-6E8A-4147-A177-3AD203B41FA5}">
                      <a16:colId xmlns:a16="http://schemas.microsoft.com/office/drawing/2014/main" xmlns="" val="20009"/>
                    </a:ext>
                  </a:extLst>
                </a:gridCol>
                <a:gridCol w="451843">
                  <a:extLst>
                    <a:ext uri="{9D8B030D-6E8A-4147-A177-3AD203B41FA5}">
                      <a16:colId xmlns:a16="http://schemas.microsoft.com/office/drawing/2014/main" xmlns="" val="20010"/>
                    </a:ext>
                  </a:extLst>
                </a:gridCol>
                <a:gridCol w="451843">
                  <a:extLst>
                    <a:ext uri="{9D8B030D-6E8A-4147-A177-3AD203B41FA5}">
                      <a16:colId xmlns:a16="http://schemas.microsoft.com/office/drawing/2014/main" xmlns="" val="20011"/>
                    </a:ext>
                  </a:extLst>
                </a:gridCol>
              </a:tblGrid>
              <a:tr h="668144">
                <a:tc>
                  <a:txBody>
                    <a:bodyPr/>
                    <a:lstStyle/>
                    <a:p>
                      <a:pPr algn="ctr" rtl="0" fontAlgn="ctr"/>
                      <a:r>
                        <a:rPr lang="en-GB" sz="900" b="0" i="0" u="none" strike="noStrike" dirty="0">
                          <a:solidFill>
                            <a:srgbClr val="000000"/>
                          </a:solidFill>
                          <a:effectLst/>
                          <a:latin typeface="Kellogg's Sans" panose="02000503020000020003"/>
                        </a:rPr>
                        <a:t>+ 43% Any Ad; + 14% Any Disp</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20000"/>
                        <a:lumOff val="80000"/>
                      </a:schemeClr>
                    </a:solidFill>
                  </a:tcPr>
                </a:tc>
                <a:tc>
                  <a:txBody>
                    <a:bodyPr/>
                    <a:lstStyle/>
                    <a:p>
                      <a:pPr algn="ctr" rtl="0" fontAlgn="ctr"/>
                      <a:endParaRPr lang="en-GB" sz="900" b="0" i="0" u="none" strike="noStrike" dirty="0">
                        <a:solidFill>
                          <a:srgbClr val="000000"/>
                        </a:solidFill>
                        <a:effectLst/>
                        <a:latin typeface="Kellogg's Sans" panose="02000503020000020003"/>
                      </a:endParaRP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20000"/>
                        <a:lumOff val="80000"/>
                      </a:schemeClr>
                    </a:solidFill>
                  </a:tcPr>
                </a:tc>
                <a:tc>
                  <a:txBody>
                    <a:bodyPr/>
                    <a:lstStyle/>
                    <a:p>
                      <a:pPr algn="ctr" rtl="0" fontAlgn="ctr"/>
                      <a:r>
                        <a:rPr lang="en-GB" sz="900" b="0" i="0" u="none" strike="noStrike" dirty="0">
                          <a:solidFill>
                            <a:srgbClr val="000000"/>
                          </a:solidFill>
                          <a:effectLst/>
                          <a:latin typeface="Kellogg's Sans" panose="02000503020000020003"/>
                        </a:rPr>
                        <a:t>+38% Imp</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20000"/>
                        <a:lumOff val="80000"/>
                      </a:schemeClr>
                    </a:solidFill>
                  </a:tcPr>
                </a:tc>
                <a:tc>
                  <a:txBody>
                    <a:bodyPr/>
                    <a:lstStyle/>
                    <a:p>
                      <a:pPr algn="ctr" rtl="0" fontAlgn="ctr"/>
                      <a:r>
                        <a:rPr lang="en-GB" sz="800" b="0" i="0" kern="1200" dirty="0">
                          <a:solidFill>
                            <a:schemeClr val="tx1"/>
                          </a:solidFill>
                          <a:effectLst/>
                          <a:latin typeface="+mn-lt"/>
                          <a:ea typeface="+mn-ea"/>
                          <a:cs typeface="+mn-cs"/>
                        </a:rPr>
                        <a:t>Retailer Special Pack, and Cereal In A Cup</a:t>
                      </a:r>
                      <a:endParaRPr lang="en-GB" sz="900" b="0" i="0" u="none" strike="noStrike" dirty="0">
                        <a:solidFill>
                          <a:schemeClr val="tx1"/>
                        </a:solidFill>
                        <a:effectLst/>
                        <a:latin typeface="Kellogg's Sans" panose="02000503020000020003"/>
                      </a:endParaRP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20000"/>
                        <a:lumOff val="80000"/>
                      </a:schemeClr>
                    </a:solidFill>
                  </a:tcPr>
                </a:tc>
                <a:tc>
                  <a:txBody>
                    <a:bodyPr/>
                    <a:lstStyle/>
                    <a:p>
                      <a:pPr algn="ctr" rtl="0" fontAlgn="ctr"/>
                      <a:r>
                        <a:rPr lang="en-US" sz="900" b="0" i="0" u="none" strike="noStrike" dirty="0">
                          <a:solidFill>
                            <a:srgbClr val="000000"/>
                          </a:solidFill>
                          <a:effectLst/>
                          <a:latin typeface="Kellogg's Sans" panose="02000503020000020003"/>
                        </a:rPr>
                        <a:t>++</a:t>
                      </a:r>
                      <a:endParaRPr lang="en-GB" sz="900" b="0" i="0" u="none" strike="noStrike" dirty="0">
                        <a:solidFill>
                          <a:srgbClr val="000000"/>
                        </a:solidFill>
                        <a:effectLst/>
                        <a:latin typeface="Kellogg's Sans" panose="02000503020000020003"/>
                      </a:endParaRP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20000"/>
                        <a:lumOff val="80000"/>
                      </a:schemeClr>
                    </a:solidFill>
                  </a:tcPr>
                </a:tc>
                <a:tc>
                  <a:txBody>
                    <a:bodyPr/>
                    <a:lstStyle/>
                    <a:p>
                      <a:pPr algn="ctr" rtl="0" fontAlgn="ctr"/>
                      <a:r>
                        <a:rPr lang="en-GB" sz="900" b="0" i="0" u="none" strike="noStrike" dirty="0">
                          <a:solidFill>
                            <a:srgbClr val="000000"/>
                          </a:solidFill>
                          <a:effectLst/>
                          <a:latin typeface="Kellogg's Sans" panose="02000503020000020003"/>
                        </a:rPr>
                        <a:t>++</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20000"/>
                        <a:lumOff val="80000"/>
                      </a:schemeClr>
                    </a:solidFill>
                  </a:tcPr>
                </a:tc>
                <a:tc>
                  <a:txBody>
                    <a:bodyPr/>
                    <a:lstStyle/>
                    <a:p>
                      <a:pPr algn="ctr" rtl="0" fontAlgn="ctr"/>
                      <a:r>
                        <a:rPr lang="en-GB" sz="900" b="0" i="0" u="none" strike="noStrike" dirty="0">
                          <a:solidFill>
                            <a:srgbClr val="000000"/>
                          </a:solidFill>
                          <a:effectLst/>
                          <a:latin typeface="Kellogg's Sans" panose="02000503020000020003"/>
                        </a:rPr>
                        <a:t>+73 points</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20000"/>
                        <a:lumOff val="80000"/>
                      </a:schemeClr>
                    </a:solidFill>
                  </a:tcPr>
                </a:tc>
                <a:tc>
                  <a:txBody>
                    <a:bodyPr/>
                    <a:lstStyle/>
                    <a:p>
                      <a:pPr algn="ctr" rtl="0" fontAlgn="ctr"/>
                      <a:r>
                        <a:rPr lang="en-GB" sz="900" b="0" i="0" u="none" strike="noStrike" dirty="0">
                          <a:solidFill>
                            <a:srgbClr val="000000"/>
                          </a:solidFill>
                          <a:effectLst/>
                          <a:latin typeface="Kellogg's Sans" panose="02000503020000020003"/>
                        </a:rPr>
                        <a:t>-2% Price Decline</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20000"/>
                        <a:lumOff val="80000"/>
                      </a:schemeClr>
                    </a:solidFill>
                  </a:tcPr>
                </a:tc>
                <a:tc>
                  <a:txBody>
                    <a:bodyPr/>
                    <a:lstStyle/>
                    <a:p>
                      <a:pPr algn="ctr" rtl="0" fontAlgn="ctr"/>
                      <a:r>
                        <a:rPr lang="en-GB" sz="900" b="0" i="0" u="none" strike="noStrike" dirty="0">
                          <a:solidFill>
                            <a:srgbClr val="000000"/>
                          </a:solidFill>
                          <a:effectLst/>
                          <a:latin typeface="Kellogg's Sans" panose="02000503020000020003"/>
                        </a:rPr>
                        <a:t>+13% Imp</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20000"/>
                        <a:lumOff val="80000"/>
                      </a:schemeClr>
                    </a:solidFill>
                  </a:tcPr>
                </a:tc>
                <a:tc>
                  <a:txBody>
                    <a:bodyPr/>
                    <a:lstStyle/>
                    <a:p>
                      <a:pPr algn="ctr" rtl="0" fontAlgn="ctr"/>
                      <a:endParaRPr lang="en-GB" sz="900" b="0" i="0" u="none" strike="noStrike" dirty="0">
                        <a:solidFill>
                          <a:srgbClr val="000000"/>
                        </a:solidFill>
                        <a:effectLst/>
                        <a:latin typeface="Kellogg's Sans" panose="02000503020000020003"/>
                      </a:endParaRP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20000"/>
                        <a:lumOff val="80000"/>
                      </a:schemeClr>
                    </a:solidFill>
                  </a:tcPr>
                </a:tc>
                <a:tc>
                  <a:txBody>
                    <a:bodyPr/>
                    <a:lstStyle/>
                    <a:p>
                      <a:pPr algn="ctr" rtl="0" fontAlgn="ctr"/>
                      <a:r>
                        <a:rPr lang="en-GB" sz="800" b="0" i="0" u="none" strike="noStrike" dirty="0">
                          <a:solidFill>
                            <a:srgbClr val="000000"/>
                          </a:solidFill>
                          <a:effectLst/>
                          <a:latin typeface="Kellogg's Sans" panose="02000503020000020003"/>
                        </a:rPr>
                        <a:t>(-)36% Spend</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tc>
                  <a:txBody>
                    <a:bodyPr/>
                    <a:lstStyle/>
                    <a:p>
                      <a:pPr algn="ctr" rtl="0" fontAlgn="ctr"/>
                      <a:r>
                        <a:rPr lang="en-GB" sz="800" b="0" i="0" u="none" strike="noStrike" dirty="0">
                          <a:solidFill>
                            <a:srgbClr val="000000"/>
                          </a:solidFill>
                          <a:effectLst/>
                          <a:latin typeface="Kellogg's Sans" panose="02000503020000020003"/>
                        </a:rPr>
                        <a:t>Increase in Any Disp. TL K.Krave</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tc>
                  <a:txBody>
                    <a:bodyPr/>
                    <a:lstStyle/>
                    <a:p>
                      <a:pPr algn="ctr" rtl="0" fontAlgn="ctr"/>
                      <a:r>
                        <a:rPr lang="en-GB" sz="800" b="0" i="0" u="none" strike="noStrike" dirty="0">
                          <a:solidFill>
                            <a:srgbClr val="000000"/>
                          </a:solidFill>
                          <a:effectLst/>
                          <a:latin typeface="Kellogg's Sans" panose="02000503020000020003"/>
                        </a:rPr>
                        <a:t>(-)38% Spend</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tc>
                  <a:txBody>
                    <a:bodyPr/>
                    <a:lstStyle/>
                    <a:p>
                      <a:pPr algn="ctr" rtl="0" fontAlgn="ctr"/>
                      <a:r>
                        <a:rPr lang="en-GB" sz="800" b="0" i="0" u="none" strike="noStrike" dirty="0">
                          <a:solidFill>
                            <a:srgbClr val="000000"/>
                          </a:solidFill>
                          <a:effectLst/>
                          <a:latin typeface="Kellogg's Sans" panose="02000503020000020003"/>
                        </a:rPr>
                        <a:t>(-)40% Support</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tc>
                  <a:txBody>
                    <a:bodyPr/>
                    <a:lstStyle/>
                    <a:p>
                      <a:pPr algn="ctr" rtl="0" fontAlgn="ctr"/>
                      <a:r>
                        <a:rPr lang="en-GB" sz="800" b="0" i="0" u="none" strike="noStrike" dirty="0">
                          <a:solidFill>
                            <a:srgbClr val="000000"/>
                          </a:solidFill>
                          <a:effectLst/>
                          <a:latin typeface="Kellogg's Sans" panose="02000503020000020003"/>
                        </a:rPr>
                        <a:t>(-)76% Support</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tc>
                  <a:txBody>
                    <a:bodyPr/>
                    <a:lstStyle/>
                    <a:p>
                      <a:pPr algn="ctr" rtl="0" fontAlgn="ctr"/>
                      <a:r>
                        <a:rPr lang="en-GB" sz="800" b="0" i="0" u="none" strike="noStrike" dirty="0">
                          <a:solidFill>
                            <a:srgbClr val="000000"/>
                          </a:solidFill>
                          <a:effectLst/>
                          <a:latin typeface="Kellogg's Sans" panose="02000503020000020003"/>
                        </a:rPr>
                        <a:t>(-)48% Support</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0000"/>
                  </a:ext>
                </a:extLst>
              </a:tr>
            </a:tbl>
          </a:graphicData>
        </a:graphic>
      </p:graphicFrame>
      <p:pic>
        <p:nvPicPr>
          <p:cNvPr id="11" name="Picture 10">
            <a:extLst>
              <a:ext uri="{FF2B5EF4-FFF2-40B4-BE49-F238E27FC236}">
                <a16:creationId xmlns:a16="http://schemas.microsoft.com/office/drawing/2014/main" xmlns="" id="{79E570F4-76F0-41B9-9BC4-DC82A38944AB}"/>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8387198" y="5912029"/>
            <a:ext cx="523003" cy="670561"/>
          </a:xfrm>
          <a:prstGeom prst="rect">
            <a:avLst/>
          </a:prstGeom>
          <a:noFill/>
          <a:ln>
            <a:noFill/>
          </a:ln>
        </p:spPr>
      </p:pic>
      <p:sp>
        <p:nvSpPr>
          <p:cNvPr id="10" name="TextBox 9">
            <a:extLst>
              <a:ext uri="{FF2B5EF4-FFF2-40B4-BE49-F238E27FC236}">
                <a16:creationId xmlns:a16="http://schemas.microsoft.com/office/drawing/2014/main" xmlns="" id="{1378A7EA-FE65-4B7D-A12C-C91251621A2F}"/>
              </a:ext>
            </a:extLst>
          </p:cNvPr>
          <p:cNvSpPr txBox="1"/>
          <p:nvPr/>
        </p:nvSpPr>
        <p:spPr>
          <a:xfrm>
            <a:off x="2903974" y="6062643"/>
            <a:ext cx="4486989" cy="369332"/>
          </a:xfrm>
          <a:prstGeom prst="rect">
            <a:avLst/>
          </a:prstGeom>
          <a:noFill/>
        </p:spPr>
        <p:txBody>
          <a:bodyPr wrap="square" rtlCol="0">
            <a:spAutoFit/>
          </a:bodyPr>
          <a:lstStyle/>
          <a:p>
            <a:r>
              <a:rPr lang="en-US" sz="900" dirty="0"/>
              <a:t>* Others include all other factors influencing sales that are not captured explicitly in the model – e.g Brand Equity, Category Trend, Consumer Perceptions, Long Term effects.</a:t>
            </a:r>
          </a:p>
        </p:txBody>
      </p:sp>
    </p:spTree>
    <p:extLst>
      <p:ext uri="{BB962C8B-B14F-4D97-AF65-F5344CB8AC3E}">
        <p14:creationId xmlns:p14="http://schemas.microsoft.com/office/powerpoint/2010/main" val="1635944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Table 20">
            <a:extLst>
              <a:ext uri="{FF2B5EF4-FFF2-40B4-BE49-F238E27FC236}">
                <a16:creationId xmlns:a16="http://schemas.microsoft.com/office/drawing/2014/main" xmlns="" id="{DE0340FB-51B9-4C3A-A86D-D2C4C47E44DF}"/>
              </a:ext>
            </a:extLst>
          </p:cNvPr>
          <p:cNvGraphicFramePr>
            <a:graphicFrameLocks noGrp="1"/>
          </p:cNvGraphicFramePr>
          <p:nvPr>
            <p:extLst>
              <p:ext uri="{D42A27DB-BD31-4B8C-83A1-F6EECF244321}">
                <p14:modId xmlns:p14="http://schemas.microsoft.com/office/powerpoint/2010/main" val="3956450787"/>
              </p:ext>
            </p:extLst>
          </p:nvPr>
        </p:nvGraphicFramePr>
        <p:xfrm>
          <a:off x="329769" y="4032076"/>
          <a:ext cx="8343498" cy="1343756"/>
        </p:xfrm>
        <a:graphic>
          <a:graphicData uri="http://schemas.openxmlformats.org/drawingml/2006/table">
            <a:tbl>
              <a:tblPr/>
              <a:tblGrid>
                <a:gridCol w="597211">
                  <a:extLst>
                    <a:ext uri="{9D8B030D-6E8A-4147-A177-3AD203B41FA5}">
                      <a16:colId xmlns:a16="http://schemas.microsoft.com/office/drawing/2014/main" xmlns="" val="20000"/>
                    </a:ext>
                  </a:extLst>
                </a:gridCol>
                <a:gridCol w="673251">
                  <a:extLst>
                    <a:ext uri="{9D8B030D-6E8A-4147-A177-3AD203B41FA5}">
                      <a16:colId xmlns:a16="http://schemas.microsoft.com/office/drawing/2014/main" xmlns="" val="20015"/>
                    </a:ext>
                  </a:extLst>
                </a:gridCol>
                <a:gridCol w="617384">
                  <a:extLst>
                    <a:ext uri="{9D8B030D-6E8A-4147-A177-3AD203B41FA5}">
                      <a16:colId xmlns:a16="http://schemas.microsoft.com/office/drawing/2014/main" xmlns="" val="20002"/>
                    </a:ext>
                  </a:extLst>
                </a:gridCol>
                <a:gridCol w="617384">
                  <a:extLst>
                    <a:ext uri="{9D8B030D-6E8A-4147-A177-3AD203B41FA5}">
                      <a16:colId xmlns:a16="http://schemas.microsoft.com/office/drawing/2014/main" xmlns="" val="20016"/>
                    </a:ext>
                  </a:extLst>
                </a:gridCol>
                <a:gridCol w="682372">
                  <a:extLst>
                    <a:ext uri="{9D8B030D-6E8A-4147-A177-3AD203B41FA5}">
                      <a16:colId xmlns:a16="http://schemas.microsoft.com/office/drawing/2014/main" xmlns="" val="20017"/>
                    </a:ext>
                  </a:extLst>
                </a:gridCol>
                <a:gridCol w="639047">
                  <a:extLst>
                    <a:ext uri="{9D8B030D-6E8A-4147-A177-3AD203B41FA5}">
                      <a16:colId xmlns:a16="http://schemas.microsoft.com/office/drawing/2014/main" xmlns="" val="20018"/>
                    </a:ext>
                  </a:extLst>
                </a:gridCol>
                <a:gridCol w="671541">
                  <a:extLst>
                    <a:ext uri="{9D8B030D-6E8A-4147-A177-3AD203B41FA5}">
                      <a16:colId xmlns:a16="http://schemas.microsoft.com/office/drawing/2014/main" xmlns="" val="20003"/>
                    </a:ext>
                  </a:extLst>
                </a:gridCol>
                <a:gridCol w="628215">
                  <a:extLst>
                    <a:ext uri="{9D8B030D-6E8A-4147-A177-3AD203B41FA5}">
                      <a16:colId xmlns:a16="http://schemas.microsoft.com/office/drawing/2014/main" xmlns="" val="20004"/>
                    </a:ext>
                  </a:extLst>
                </a:gridCol>
                <a:gridCol w="660709">
                  <a:extLst>
                    <a:ext uri="{9D8B030D-6E8A-4147-A177-3AD203B41FA5}">
                      <a16:colId xmlns:a16="http://schemas.microsoft.com/office/drawing/2014/main" xmlns="" val="20005"/>
                    </a:ext>
                  </a:extLst>
                </a:gridCol>
                <a:gridCol w="693204">
                  <a:extLst>
                    <a:ext uri="{9D8B030D-6E8A-4147-A177-3AD203B41FA5}">
                      <a16:colId xmlns:a16="http://schemas.microsoft.com/office/drawing/2014/main" xmlns="" val="20007"/>
                    </a:ext>
                  </a:extLst>
                </a:gridCol>
                <a:gridCol w="682372">
                  <a:extLst>
                    <a:ext uri="{9D8B030D-6E8A-4147-A177-3AD203B41FA5}">
                      <a16:colId xmlns:a16="http://schemas.microsoft.com/office/drawing/2014/main" xmlns="" val="20008"/>
                    </a:ext>
                  </a:extLst>
                </a:gridCol>
                <a:gridCol w="590404">
                  <a:extLst>
                    <a:ext uri="{9D8B030D-6E8A-4147-A177-3AD203B41FA5}">
                      <a16:colId xmlns:a16="http://schemas.microsoft.com/office/drawing/2014/main" xmlns="" val="20009"/>
                    </a:ext>
                  </a:extLst>
                </a:gridCol>
                <a:gridCol w="590404">
                  <a:extLst>
                    <a:ext uri="{9D8B030D-6E8A-4147-A177-3AD203B41FA5}">
                      <a16:colId xmlns:a16="http://schemas.microsoft.com/office/drawing/2014/main" xmlns="" val="20012"/>
                    </a:ext>
                  </a:extLst>
                </a:gridCol>
              </a:tblGrid>
              <a:tr h="581860">
                <a:tc>
                  <a:txBody>
                    <a:bodyPr/>
                    <a:lstStyle/>
                    <a:p>
                      <a:pPr algn="ctr" fontAlgn="b"/>
                      <a:endParaRPr lang="en-US" sz="1000" b="1" i="0" u="none" strike="noStrike" dirty="0">
                        <a:solidFill>
                          <a:schemeClr val="bg1"/>
                        </a:solidFill>
                        <a:effectLst/>
                        <a:latin typeface="+mj-lt"/>
                      </a:endParaRPr>
                    </a:p>
                  </a:txBody>
                  <a:tcPr marL="95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algn="ctr" defTabSz="913642" rtl="0" eaLnBrk="1" fontAlgn="b" latinLnBrk="0" hangingPunct="1"/>
                      <a:r>
                        <a:rPr lang="en-GB" sz="1000" b="1" i="0" u="none" strike="noStrike" kern="1200" dirty="0">
                          <a:solidFill>
                            <a:schemeClr val="bg1"/>
                          </a:solidFill>
                          <a:effectLst/>
                          <a:latin typeface="+mj-lt"/>
                          <a:ea typeface="+mn-ea"/>
                          <a:cs typeface="+mn-cs"/>
                        </a:rPr>
                        <a:t>Trade</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algn="ctr" defTabSz="913642" rtl="0" eaLnBrk="1" fontAlgn="b" latinLnBrk="0" hangingPunct="1"/>
                      <a:r>
                        <a:rPr lang="en-GB" sz="1000" b="1" i="0" u="none" strike="noStrike" kern="1200" dirty="0">
                          <a:solidFill>
                            <a:schemeClr val="bg1"/>
                          </a:solidFill>
                          <a:effectLst/>
                          <a:latin typeface="+mj-lt"/>
                          <a:ea typeface="+mn-ea"/>
                          <a:cs typeface="+mn-cs"/>
                        </a:rPr>
                        <a:t>Brand - Building</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algn="ctr" defTabSz="913642" rtl="0" eaLnBrk="1" fontAlgn="b" latinLnBrk="0" hangingPunct="1"/>
                      <a:r>
                        <a:rPr lang="en-GB" sz="1000" b="1" i="0" u="none" strike="noStrike" kern="1200" dirty="0">
                          <a:solidFill>
                            <a:schemeClr val="bg1"/>
                          </a:solidFill>
                          <a:effectLst/>
                          <a:latin typeface="+mj-lt"/>
                          <a:ea typeface="+mn-ea"/>
                          <a:cs typeface="+mn-cs"/>
                        </a:rPr>
                        <a:t>TV</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algn="ctr" defTabSz="913642" rtl="0" eaLnBrk="1" fontAlgn="b" latinLnBrk="0" hangingPunct="1"/>
                      <a:r>
                        <a:rPr lang="en-US" sz="1000" b="1" i="0" u="none" strike="noStrike" kern="1200" dirty="0">
                          <a:solidFill>
                            <a:schemeClr val="bg1"/>
                          </a:solidFill>
                          <a:effectLst/>
                          <a:latin typeface="+mj-lt"/>
                          <a:ea typeface="+mn-ea"/>
                          <a:cs typeface="+mn-cs"/>
                        </a:rPr>
                        <a:t>Digital Video</a:t>
                      </a:r>
                      <a:endParaRPr lang="en-GB" sz="1000" b="1" i="0" u="none" strike="noStrike" kern="1200" dirty="0">
                        <a:solidFill>
                          <a:schemeClr val="bg1"/>
                        </a:solidFill>
                        <a:effectLst/>
                        <a:latin typeface="+mj-lt"/>
                        <a:ea typeface="+mn-ea"/>
                        <a:cs typeface="+mn-cs"/>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algn="ctr" defTabSz="913642" rtl="0" eaLnBrk="1" fontAlgn="b" latinLnBrk="0" hangingPunct="1"/>
                      <a:r>
                        <a:rPr lang="en-US" sz="1000" b="1" i="0" u="none" strike="noStrike" kern="1200" dirty="0">
                          <a:solidFill>
                            <a:schemeClr val="bg1"/>
                          </a:solidFill>
                          <a:effectLst/>
                          <a:latin typeface="+mj-lt"/>
                          <a:ea typeface="+mn-ea"/>
                          <a:cs typeface="+mn-cs"/>
                        </a:rPr>
                        <a:t>Digital Display</a:t>
                      </a:r>
                      <a:endParaRPr lang="en-GB" sz="1000" b="1" i="0" u="none" strike="noStrike" kern="1200" dirty="0">
                        <a:solidFill>
                          <a:schemeClr val="bg1"/>
                        </a:solidFill>
                        <a:effectLst/>
                        <a:latin typeface="+mj-lt"/>
                        <a:ea typeface="+mn-ea"/>
                        <a:cs typeface="+mn-cs"/>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algn="ctr" defTabSz="913642" rtl="0" eaLnBrk="1" fontAlgn="b" latinLnBrk="0" hangingPunct="1"/>
                      <a:r>
                        <a:rPr lang="en-US" sz="1000" b="1" i="0" u="none" strike="noStrike" kern="1200" dirty="0">
                          <a:solidFill>
                            <a:schemeClr val="bg1"/>
                          </a:solidFill>
                          <a:effectLst/>
                          <a:latin typeface="+mj-lt"/>
                          <a:ea typeface="+mn-ea"/>
                          <a:cs typeface="+mn-cs"/>
                        </a:rPr>
                        <a:t>Corp</a:t>
                      </a:r>
                      <a:r>
                        <a:rPr lang="en-US" sz="1000" b="1" i="0" u="none" strike="noStrike" kern="1200" baseline="0" dirty="0">
                          <a:solidFill>
                            <a:schemeClr val="bg1"/>
                          </a:solidFill>
                          <a:effectLst/>
                          <a:latin typeface="+mj-lt"/>
                          <a:ea typeface="+mn-ea"/>
                          <a:cs typeface="+mn-cs"/>
                        </a:rPr>
                        <a:t> Promo</a:t>
                      </a:r>
                      <a:endParaRPr lang="en-GB" sz="1000" b="1" i="0" u="none" strike="noStrike" kern="1200" dirty="0">
                        <a:solidFill>
                          <a:schemeClr val="bg1"/>
                        </a:solidFill>
                        <a:effectLst/>
                        <a:latin typeface="+mj-lt"/>
                        <a:ea typeface="+mn-ea"/>
                        <a:cs typeface="+mn-cs"/>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algn="ctr" defTabSz="913642" rtl="0" eaLnBrk="1" fontAlgn="b" latinLnBrk="0" hangingPunct="1"/>
                      <a:r>
                        <a:rPr lang="en-US" sz="1000" b="1" i="0" u="none" strike="noStrike" kern="1200" dirty="0">
                          <a:solidFill>
                            <a:schemeClr val="bg1"/>
                          </a:solidFill>
                          <a:effectLst/>
                          <a:latin typeface="+mj-lt"/>
                          <a:ea typeface="+mn-ea"/>
                          <a:cs typeface="+mn-cs"/>
                        </a:rPr>
                        <a:t>Social</a:t>
                      </a:r>
                      <a:endParaRPr lang="en-GB" sz="1000" b="1" i="0" u="none" strike="noStrike" kern="1200" dirty="0">
                        <a:solidFill>
                          <a:schemeClr val="bg1"/>
                        </a:solidFill>
                        <a:effectLst/>
                        <a:latin typeface="+mj-lt"/>
                        <a:ea typeface="+mn-ea"/>
                        <a:cs typeface="+mn-cs"/>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algn="ctr" defTabSz="913642" rtl="0" eaLnBrk="1" fontAlgn="b" latinLnBrk="0" hangingPunct="1"/>
                      <a:r>
                        <a:rPr lang="en-US" sz="1000" b="1" i="0" u="none" strike="noStrike" kern="1200" dirty="0">
                          <a:solidFill>
                            <a:schemeClr val="bg1"/>
                          </a:solidFill>
                          <a:effectLst/>
                          <a:latin typeface="+mj-lt"/>
                          <a:ea typeface="+mn-ea"/>
                          <a:cs typeface="+mn-cs"/>
                        </a:rPr>
                        <a:t>Search</a:t>
                      </a:r>
                      <a:endParaRPr lang="en-GB" sz="1000" b="1" i="0" u="none" strike="noStrike" kern="1200" dirty="0">
                        <a:solidFill>
                          <a:schemeClr val="bg1"/>
                        </a:solidFill>
                        <a:effectLst/>
                        <a:latin typeface="+mj-lt"/>
                        <a:ea typeface="+mn-ea"/>
                        <a:cs typeface="+mn-cs"/>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algn="ctr" defTabSz="913642" rtl="0" eaLnBrk="1" fontAlgn="b" latinLnBrk="0" hangingPunct="1"/>
                      <a:r>
                        <a:rPr lang="en-US" sz="1000" b="1" i="0" u="none" strike="noStrike" kern="1200" dirty="0">
                          <a:solidFill>
                            <a:schemeClr val="bg1"/>
                          </a:solidFill>
                          <a:effectLst/>
                          <a:latin typeface="+mj-lt"/>
                          <a:ea typeface="+mn-ea"/>
                          <a:cs typeface="+mn-cs"/>
                        </a:rPr>
                        <a:t>Coupon</a:t>
                      </a:r>
                      <a:endParaRPr lang="en-GB" sz="1000" b="1" i="0" u="none" strike="noStrike" kern="1200" dirty="0">
                        <a:solidFill>
                          <a:schemeClr val="bg1"/>
                        </a:solidFill>
                        <a:effectLst/>
                        <a:latin typeface="+mj-lt"/>
                        <a:ea typeface="+mn-ea"/>
                        <a:cs typeface="+mn-cs"/>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algn="ctr" defTabSz="913642" rtl="0" eaLnBrk="1" fontAlgn="b" latinLnBrk="0" hangingPunct="1"/>
                      <a:r>
                        <a:rPr lang="en-US" sz="1000" b="1" i="0" u="none" strike="noStrike" kern="1200" dirty="0">
                          <a:solidFill>
                            <a:schemeClr val="bg1"/>
                          </a:solidFill>
                          <a:effectLst/>
                          <a:latin typeface="+mj-lt"/>
                          <a:ea typeface="+mn-ea"/>
                          <a:cs typeface="+mn-cs"/>
                        </a:rPr>
                        <a:t>PR</a:t>
                      </a:r>
                    </a:p>
                    <a:p>
                      <a:pPr marL="0" algn="ctr" defTabSz="913642" rtl="0" eaLnBrk="1" fontAlgn="b" latinLnBrk="0" hangingPunct="1"/>
                      <a:r>
                        <a:rPr lang="en-US" sz="1000" b="1" i="0" u="none" strike="noStrike" kern="1200" dirty="0">
                          <a:solidFill>
                            <a:schemeClr val="bg1"/>
                          </a:solidFill>
                          <a:effectLst/>
                          <a:latin typeface="+mj-lt"/>
                          <a:ea typeface="+mn-ea"/>
                          <a:cs typeface="+mn-cs"/>
                        </a:rPr>
                        <a:t> </a:t>
                      </a:r>
                      <a:r>
                        <a:rPr lang="en-US" sz="900" b="1" i="0" u="none" strike="noStrike" kern="1200" dirty="0">
                          <a:solidFill>
                            <a:schemeClr val="bg1"/>
                          </a:solidFill>
                          <a:effectLst/>
                          <a:latin typeface="+mj-lt"/>
                          <a:ea typeface="+mn-ea"/>
                          <a:cs typeface="+mn-cs"/>
                        </a:rPr>
                        <a:t>[Playoff Beard]</a:t>
                      </a:r>
                      <a:endParaRPr lang="en-GB" sz="900" b="1" i="0" u="none" strike="noStrike" kern="1200" dirty="0">
                        <a:solidFill>
                          <a:schemeClr val="bg1"/>
                        </a:solidFill>
                        <a:effectLst/>
                        <a:latin typeface="+mj-lt"/>
                        <a:ea typeface="+mn-ea"/>
                        <a:cs typeface="+mn-cs"/>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marR="0" indent="0" algn="ctr" defTabSz="913642" rtl="0" eaLnBrk="1" fontAlgn="b" latinLnBrk="0" hangingPunct="1">
                        <a:lnSpc>
                          <a:spcPct val="100000"/>
                        </a:lnSpc>
                        <a:spcBef>
                          <a:spcPts val="0"/>
                        </a:spcBef>
                        <a:spcAft>
                          <a:spcPts val="0"/>
                        </a:spcAft>
                        <a:buClrTx/>
                        <a:buSzTx/>
                        <a:buFontTx/>
                        <a:buNone/>
                        <a:tabLst/>
                        <a:defRPr/>
                      </a:pPr>
                      <a:r>
                        <a:rPr lang="en-US" sz="1000" b="1" i="0" u="none" strike="noStrike" kern="1200" dirty="0">
                          <a:solidFill>
                            <a:schemeClr val="bg1"/>
                          </a:solidFill>
                          <a:effectLst/>
                          <a:latin typeface="+mj-lt"/>
                          <a:ea typeface="+mn-ea"/>
                          <a:cs typeface="+mn-cs"/>
                        </a:rPr>
                        <a:t>POS</a:t>
                      </a:r>
                    </a:p>
                    <a:p>
                      <a:pPr marL="0" marR="0" indent="0" algn="ctr" defTabSz="913642" rtl="0" eaLnBrk="1" fontAlgn="b" latinLnBrk="0" hangingPunct="1">
                        <a:lnSpc>
                          <a:spcPct val="100000"/>
                        </a:lnSpc>
                        <a:spcBef>
                          <a:spcPts val="0"/>
                        </a:spcBef>
                        <a:spcAft>
                          <a:spcPts val="0"/>
                        </a:spcAft>
                        <a:buClrTx/>
                        <a:buSzTx/>
                        <a:buFontTx/>
                        <a:buNone/>
                        <a:tabLst/>
                        <a:defRPr/>
                      </a:pPr>
                      <a:r>
                        <a:rPr lang="en-US" sz="900" b="1" i="0" u="none" strike="noStrike" kern="1200" dirty="0">
                          <a:solidFill>
                            <a:schemeClr val="bg1"/>
                          </a:solidFill>
                          <a:effectLst/>
                          <a:latin typeface="+mj-lt"/>
                          <a:ea typeface="+mn-ea"/>
                          <a:cs typeface="+mn-cs"/>
                        </a:rPr>
                        <a:t>[NHL]</a:t>
                      </a:r>
                      <a:endParaRPr lang="en-GB" sz="900" b="1" i="0" u="none" strike="noStrike" kern="1200" dirty="0">
                        <a:solidFill>
                          <a:schemeClr val="bg1"/>
                        </a:solidFill>
                        <a:effectLst/>
                        <a:latin typeface="+mj-lt"/>
                        <a:ea typeface="+mn-ea"/>
                        <a:cs typeface="+mn-cs"/>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marR="0" indent="0" algn="ctr" defTabSz="913642" rtl="0" eaLnBrk="1" fontAlgn="b" latinLnBrk="0" hangingPunct="1">
                        <a:lnSpc>
                          <a:spcPct val="100000"/>
                        </a:lnSpc>
                        <a:spcBef>
                          <a:spcPts val="0"/>
                        </a:spcBef>
                        <a:spcAft>
                          <a:spcPts val="0"/>
                        </a:spcAft>
                        <a:buClrTx/>
                        <a:buSzTx/>
                        <a:buFontTx/>
                        <a:buNone/>
                        <a:tabLst/>
                        <a:defRPr/>
                      </a:pPr>
                      <a:r>
                        <a:rPr lang="en-US" sz="1000" b="1" i="0" u="none" strike="noStrike" kern="1200" dirty="0">
                          <a:solidFill>
                            <a:schemeClr val="bg1"/>
                          </a:solidFill>
                          <a:effectLst/>
                          <a:latin typeface="+mj-lt"/>
                          <a:ea typeface="+mn-ea"/>
                          <a:cs typeface="+mn-cs"/>
                        </a:rPr>
                        <a:t>NHL</a:t>
                      </a:r>
                      <a:endParaRPr lang="en-GB" sz="1000" b="1" i="0" u="none" strike="noStrike" kern="1200" dirty="0">
                        <a:solidFill>
                          <a:schemeClr val="bg1"/>
                        </a:solidFill>
                        <a:effectLst/>
                        <a:latin typeface="+mj-lt"/>
                        <a:ea typeface="+mn-ea"/>
                        <a:cs typeface="+mn-cs"/>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xmlns="" val="10000"/>
                  </a:ext>
                </a:extLst>
              </a:tr>
              <a:tr h="368704">
                <a:tc>
                  <a:txBody>
                    <a:bodyPr/>
                    <a:lstStyle/>
                    <a:p>
                      <a:pPr algn="ctr" fontAlgn="b"/>
                      <a:r>
                        <a:rPr lang="en-US" sz="1000" b="1" i="0" u="none" strike="noStrike" dirty="0">
                          <a:solidFill>
                            <a:srgbClr val="000000"/>
                          </a:solidFill>
                          <a:effectLst/>
                          <a:latin typeface="+mj-lt"/>
                        </a:rPr>
                        <a:t>2017 ($)</a:t>
                      </a:r>
                    </a:p>
                  </a:txBody>
                  <a:tcPr marL="95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rtl="0" fontAlgn="b"/>
                      <a:r>
                        <a:rPr lang="en-GB" sz="1000" b="0" i="0" u="none" strike="noStrike" dirty="0">
                          <a:solidFill>
                            <a:srgbClr val="000000"/>
                          </a:solidFill>
                          <a:effectLst/>
                          <a:latin typeface="+mn-lt"/>
                        </a:rPr>
                        <a:t>10,904,465</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dirty="0">
                          <a:solidFill>
                            <a:srgbClr val="000000"/>
                          </a:solidFill>
                          <a:effectLst/>
                          <a:latin typeface="+mn-lt"/>
                        </a:rPr>
                        <a:t>3,667,855</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dirty="0">
                          <a:solidFill>
                            <a:srgbClr val="000000"/>
                          </a:solidFill>
                          <a:effectLst/>
                          <a:latin typeface="+mn-lt"/>
                        </a:rPr>
                        <a:t>1,340,408</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dirty="0">
                          <a:solidFill>
                            <a:srgbClr val="000000"/>
                          </a:solidFill>
                          <a:effectLst/>
                          <a:latin typeface="+mn-lt"/>
                        </a:rPr>
                        <a:t>1,308,176</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dirty="0">
                          <a:solidFill>
                            <a:srgbClr val="000000"/>
                          </a:solidFill>
                          <a:effectLst/>
                          <a:latin typeface="+mn-lt"/>
                        </a:rPr>
                        <a:t>558,768</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dirty="0">
                          <a:solidFill>
                            <a:srgbClr val="000000"/>
                          </a:solidFill>
                          <a:effectLst/>
                          <a:latin typeface="+mn-lt"/>
                        </a:rPr>
                        <a:t>319,729</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dirty="0">
                          <a:solidFill>
                            <a:srgbClr val="000000"/>
                          </a:solidFill>
                          <a:effectLst/>
                          <a:latin typeface="+mn-lt"/>
                        </a:rPr>
                        <a:t>80,000</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dirty="0">
                          <a:solidFill>
                            <a:srgbClr val="000000"/>
                          </a:solidFill>
                          <a:effectLst/>
                          <a:latin typeface="+mn-lt"/>
                        </a:rPr>
                        <a:t>37,018</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dirty="0">
                          <a:solidFill>
                            <a:srgbClr val="000000"/>
                          </a:solidFill>
                          <a:effectLst/>
                          <a:latin typeface="+mn-lt"/>
                        </a:rPr>
                        <a:t>23,757</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US" sz="1000" b="0" i="0" u="none" strike="noStrike" dirty="0">
                          <a:solidFill>
                            <a:srgbClr val="000000"/>
                          </a:solidFill>
                          <a:effectLst/>
                          <a:latin typeface="+mn-lt"/>
                        </a:rPr>
                        <a:t>-</a:t>
                      </a:r>
                      <a:endParaRPr lang="en-GB" sz="1000" b="0" i="0" u="none" strike="noStrike" dirty="0">
                        <a:solidFill>
                          <a:srgbClr val="000000"/>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algn="ctr" defTabSz="913642" rtl="0" eaLnBrk="1" fontAlgn="b" latinLnBrk="0" hangingPunct="1"/>
                      <a:r>
                        <a:rPr lang="en-US" sz="1000" b="0" i="0" u="none" strike="noStrike" kern="1200" dirty="0">
                          <a:solidFill>
                            <a:srgbClr val="000000"/>
                          </a:solidFill>
                          <a:effectLst/>
                          <a:latin typeface="+mn-lt"/>
                          <a:ea typeface="+mn-ea"/>
                          <a:cs typeface="+mn-cs"/>
                        </a:rPr>
                        <a:t>-</a:t>
                      </a:r>
                      <a:endParaRPr lang="en-GB" sz="1000" b="0" i="0" u="none" strike="noStrike" kern="1200" dirty="0">
                        <a:solidFill>
                          <a:srgbClr val="000000"/>
                        </a:solidFill>
                        <a:effectLst/>
                        <a:latin typeface="+mn-lt"/>
                        <a:ea typeface="+mn-ea"/>
                        <a:cs typeface="+mn-cs"/>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dirty="0">
                          <a:solidFill>
                            <a:srgbClr val="000000"/>
                          </a:solidFill>
                          <a:effectLst/>
                          <a:latin typeface="+mn-lt"/>
                        </a:rPr>
                        <a:t>3,667,855</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xmlns="" val="10001"/>
                  </a:ext>
                </a:extLst>
              </a:tr>
              <a:tr h="393192">
                <a:tc>
                  <a:txBody>
                    <a:bodyPr/>
                    <a:lstStyle/>
                    <a:p>
                      <a:pPr algn="ctr" fontAlgn="b"/>
                      <a:r>
                        <a:rPr lang="en-US" sz="1000" b="1" i="0" u="none" strike="noStrike" dirty="0">
                          <a:solidFill>
                            <a:srgbClr val="000000"/>
                          </a:solidFill>
                          <a:effectLst/>
                          <a:latin typeface="+mj-lt"/>
                        </a:rPr>
                        <a:t>2018 ($)</a:t>
                      </a:r>
                    </a:p>
                  </a:txBody>
                  <a:tcPr marL="95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rtl="0" fontAlgn="b"/>
                      <a:r>
                        <a:rPr lang="en-GB" sz="1000" b="0" i="0" u="none" strike="noStrike" dirty="0">
                          <a:solidFill>
                            <a:srgbClr val="000000"/>
                          </a:solidFill>
                          <a:effectLst/>
                          <a:latin typeface="+mn-lt"/>
                        </a:rPr>
                        <a:t>11,659,537</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dirty="0">
                          <a:solidFill>
                            <a:srgbClr val="000000"/>
                          </a:solidFill>
                          <a:effectLst/>
                          <a:latin typeface="+mn-lt"/>
                        </a:rPr>
                        <a:t>2,587,309</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dirty="0">
                          <a:solidFill>
                            <a:srgbClr val="000000"/>
                          </a:solidFill>
                          <a:effectLst/>
                          <a:latin typeface="+mn-lt"/>
                        </a:rPr>
                        <a:t>1,485,811</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dirty="0">
                          <a:solidFill>
                            <a:srgbClr val="000000"/>
                          </a:solidFill>
                          <a:effectLst/>
                          <a:latin typeface="+mn-lt"/>
                        </a:rPr>
                        <a:t>316,835</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dirty="0">
                          <a:solidFill>
                            <a:srgbClr val="000000"/>
                          </a:solidFill>
                          <a:effectLst/>
                          <a:latin typeface="+mn-lt"/>
                        </a:rPr>
                        <a:t>344,503</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dirty="0">
                          <a:solidFill>
                            <a:srgbClr val="000000"/>
                          </a:solidFill>
                          <a:effectLst/>
                          <a:latin typeface="+mn-lt"/>
                        </a:rPr>
                        <a:t>198,456</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dirty="0">
                          <a:solidFill>
                            <a:srgbClr val="000000"/>
                          </a:solidFill>
                          <a:effectLst/>
                          <a:latin typeface="+mn-lt"/>
                        </a:rPr>
                        <a:t>78,858</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dirty="0">
                          <a:solidFill>
                            <a:srgbClr val="000000"/>
                          </a:solidFill>
                          <a:effectLst/>
                          <a:latin typeface="+mn-lt"/>
                        </a:rPr>
                        <a:t>38,191</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dirty="0">
                          <a:solidFill>
                            <a:srgbClr val="000000"/>
                          </a:solidFill>
                          <a:effectLst/>
                          <a:latin typeface="+mn-lt"/>
                        </a:rPr>
                        <a:t>15,214</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indent="0" algn="ctr" defTabSz="913642" rtl="0" eaLnBrk="1" fontAlgn="b" latinLnBrk="0" hangingPunct="1">
                        <a:lnSpc>
                          <a:spcPct val="100000"/>
                        </a:lnSpc>
                        <a:spcBef>
                          <a:spcPts val="0"/>
                        </a:spcBef>
                        <a:spcAft>
                          <a:spcPts val="0"/>
                        </a:spcAft>
                        <a:buClrTx/>
                        <a:buSzTx/>
                        <a:buFontTx/>
                        <a:buNone/>
                        <a:tabLst/>
                        <a:defRPr/>
                      </a:pPr>
                      <a:r>
                        <a:rPr lang="en-GB" sz="1000" b="0" i="0" u="none" strike="noStrike" dirty="0">
                          <a:solidFill>
                            <a:srgbClr val="000000"/>
                          </a:solidFill>
                          <a:effectLst/>
                          <a:latin typeface="+mn-lt"/>
                        </a:rPr>
                        <a:t>65,000</a:t>
                      </a:r>
                      <a:endParaRPr lang="en-GB" sz="1000" b="0" i="0" u="none" strike="noStrike" kern="1200" dirty="0">
                        <a:solidFill>
                          <a:srgbClr val="000000"/>
                        </a:solidFill>
                        <a:effectLst/>
                        <a:latin typeface="+mn-lt"/>
                        <a:ea typeface="+mn-ea"/>
                        <a:cs typeface="+mn-cs"/>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dirty="0">
                          <a:solidFill>
                            <a:srgbClr val="000000"/>
                          </a:solidFill>
                          <a:effectLst/>
                          <a:latin typeface="+mn-lt"/>
                        </a:rPr>
                        <a:t>44,442</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dirty="0">
                          <a:solidFill>
                            <a:srgbClr val="000000"/>
                          </a:solidFill>
                          <a:effectLst/>
                          <a:latin typeface="+mn-lt"/>
                        </a:rPr>
                        <a:t>2,987,309</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xmlns="" val="10002"/>
                  </a:ext>
                </a:extLst>
              </a:tr>
            </a:tbl>
          </a:graphicData>
        </a:graphic>
      </p:graphicFrame>
      <p:sp>
        <p:nvSpPr>
          <p:cNvPr id="6" name="TextBox 5"/>
          <p:cNvSpPr txBox="1"/>
          <p:nvPr/>
        </p:nvSpPr>
        <p:spPr>
          <a:xfrm>
            <a:off x="8069943" y="2423886"/>
            <a:ext cx="603525" cy="2894229"/>
          </a:xfrm>
          <a:prstGeom prst="rect">
            <a:avLst/>
          </a:prstGeom>
          <a:noFill/>
          <a:ln w="28575">
            <a:solidFill>
              <a:schemeClr val="tx1"/>
            </a:solidFill>
          </a:ln>
        </p:spPr>
        <p:txBody>
          <a:bodyPr wrap="square" rtlCol="0">
            <a:spAutoFit/>
          </a:bodyPr>
          <a:lstStyle/>
          <a:p>
            <a:endParaRPr lang="en-GB" dirty="0"/>
          </a:p>
        </p:txBody>
      </p:sp>
      <p:sp>
        <p:nvSpPr>
          <p:cNvPr id="2" name="Title 1"/>
          <p:cNvSpPr>
            <a:spLocks noGrp="1"/>
          </p:cNvSpPr>
          <p:nvPr>
            <p:ph type="title"/>
          </p:nvPr>
        </p:nvSpPr>
        <p:spPr>
          <a:xfrm>
            <a:off x="329367" y="246875"/>
            <a:ext cx="7301133" cy="455640"/>
          </a:xfrm>
        </p:spPr>
        <p:txBody>
          <a:bodyPr anchor="ctr"/>
          <a:lstStyle/>
          <a:p>
            <a:r>
              <a:rPr lang="en-GB" sz="1500" dirty="0"/>
              <a:t>Both trade and brand building ROIs improved. All digital tactics posted improvements (Social above CPG norms). TV ROIs declined due to increased cost (shift to 100% adult media) despite stronger effectiveness. While  lower spend, PR and POS were new tactics to support NHL partnership, delivering strong ROIs.</a:t>
            </a:r>
          </a:p>
        </p:txBody>
      </p:sp>
      <p:sp>
        <p:nvSpPr>
          <p:cNvPr id="5" name="Title 1">
            <a:extLst>
              <a:ext uri="{FF2B5EF4-FFF2-40B4-BE49-F238E27FC236}">
                <a16:creationId xmlns:a16="http://schemas.microsoft.com/office/drawing/2014/main" xmlns="" id="{96D6FA0F-7016-472E-9211-A106D6C20906}"/>
              </a:ext>
            </a:extLst>
          </p:cNvPr>
          <p:cNvSpPr txBox="1">
            <a:spLocks/>
          </p:cNvSpPr>
          <p:nvPr/>
        </p:nvSpPr>
        <p:spPr>
          <a:xfrm>
            <a:off x="304800" y="1059051"/>
            <a:ext cx="8343900" cy="455640"/>
          </a:xfrm>
          <a:prstGeom prst="rect">
            <a:avLst/>
          </a:prstGeom>
        </p:spPr>
        <p:txBody>
          <a:bodyPr vert="horz" lIns="0" tIns="0" rIns="0" bIns="0" rtlCol="0" anchor="ctr" anchorCtr="0">
            <a:noAutofit/>
          </a:bodyPr>
          <a:lstStyle>
            <a:lvl1pPr algn="l" defTabSz="913642" rtl="0" eaLnBrk="1" latinLnBrk="0" hangingPunct="1">
              <a:lnSpc>
                <a:spcPct val="90000"/>
              </a:lnSpc>
              <a:spcBef>
                <a:spcPct val="0"/>
              </a:spcBef>
              <a:buNone/>
              <a:defRPr sz="2000" b="1" kern="1200" cap="all" baseline="0">
                <a:solidFill>
                  <a:srgbClr val="DA0D44"/>
                </a:solidFill>
                <a:latin typeface="+mj-lt"/>
                <a:ea typeface="+mj-ea"/>
                <a:cs typeface="+mj-cs"/>
              </a:defRPr>
            </a:lvl1pPr>
          </a:lstStyle>
          <a:p>
            <a:pPr algn="ctr">
              <a:lnSpc>
                <a:spcPct val="100000"/>
              </a:lnSpc>
              <a:spcBef>
                <a:spcPts val="300"/>
              </a:spcBef>
            </a:pPr>
            <a:r>
              <a:rPr lang="en-US" sz="1400" cap="none" dirty="0">
                <a:solidFill>
                  <a:srgbClr val="FF0000"/>
                </a:solidFill>
              </a:rPr>
              <a:t>Profit ROI</a:t>
            </a:r>
          </a:p>
        </p:txBody>
      </p:sp>
      <p:sp>
        <p:nvSpPr>
          <p:cNvPr id="3" name="Rectangle 2">
            <a:extLst>
              <a:ext uri="{FF2B5EF4-FFF2-40B4-BE49-F238E27FC236}">
                <a16:creationId xmlns:a16="http://schemas.microsoft.com/office/drawing/2014/main" xmlns="" id="{2DDADA9F-7017-49D8-8601-BBFE88D3EE02}"/>
              </a:ext>
            </a:extLst>
          </p:cNvPr>
          <p:cNvSpPr/>
          <p:nvPr/>
        </p:nvSpPr>
        <p:spPr>
          <a:xfrm>
            <a:off x="304800" y="1374197"/>
            <a:ext cx="8343900" cy="307777"/>
          </a:xfrm>
          <a:prstGeom prst="rect">
            <a:avLst/>
          </a:prstGeom>
        </p:spPr>
        <p:txBody>
          <a:bodyPr wrap="square">
            <a:spAutoFit/>
          </a:bodyPr>
          <a:lstStyle/>
          <a:p>
            <a:pPr algn="ctr" defTabSz="913642">
              <a:spcBef>
                <a:spcPts val="300"/>
              </a:spcBef>
            </a:pPr>
            <a:r>
              <a:rPr lang="en-IN" sz="1400" dirty="0">
                <a:solidFill>
                  <a:srgbClr val="FF0000"/>
                </a:solidFill>
                <a:latin typeface="+mj-lt"/>
                <a:ea typeface="+mj-ea"/>
                <a:cs typeface="+mj-cs"/>
              </a:rPr>
              <a:t>(Incremental Volume From Activity x Profit Margin) / Spend Behind Activity</a:t>
            </a:r>
          </a:p>
        </p:txBody>
      </p:sp>
      <p:graphicFrame>
        <p:nvGraphicFramePr>
          <p:cNvPr id="19" name="Chart 18">
            <a:extLst>
              <a:ext uri="{FF2B5EF4-FFF2-40B4-BE49-F238E27FC236}">
                <a16:creationId xmlns:a16="http://schemas.microsoft.com/office/drawing/2014/main" xmlns="" id="{8A818819-C78F-41A9-B11C-C6FAAC7AEF3A}"/>
              </a:ext>
            </a:extLst>
          </p:cNvPr>
          <p:cNvGraphicFramePr/>
          <p:nvPr>
            <p:extLst>
              <p:ext uri="{D42A27DB-BD31-4B8C-83A1-F6EECF244321}">
                <p14:modId xmlns:p14="http://schemas.microsoft.com/office/powerpoint/2010/main" val="2785673176"/>
              </p:ext>
            </p:extLst>
          </p:nvPr>
        </p:nvGraphicFramePr>
        <p:xfrm>
          <a:off x="885372" y="899887"/>
          <a:ext cx="7860668" cy="3403854"/>
        </p:xfrm>
        <a:graphic>
          <a:graphicData uri="http://schemas.openxmlformats.org/drawingml/2006/chart">
            <c:chart xmlns:c="http://schemas.openxmlformats.org/drawingml/2006/chart" xmlns:r="http://schemas.openxmlformats.org/officeDocument/2006/relationships" r:id="rId3"/>
          </a:graphicData>
        </a:graphic>
      </p:graphicFrame>
      <p:sp>
        <p:nvSpPr>
          <p:cNvPr id="20" name="TextBox 19">
            <a:extLst>
              <a:ext uri="{FF2B5EF4-FFF2-40B4-BE49-F238E27FC236}">
                <a16:creationId xmlns:a16="http://schemas.microsoft.com/office/drawing/2014/main" xmlns="" id="{1378A7EA-FE65-4B7D-A12C-C91251621A2F}"/>
              </a:ext>
            </a:extLst>
          </p:cNvPr>
          <p:cNvSpPr txBox="1"/>
          <p:nvPr/>
        </p:nvSpPr>
        <p:spPr>
          <a:xfrm>
            <a:off x="329568" y="5890979"/>
            <a:ext cx="8343900" cy="230832"/>
          </a:xfrm>
          <a:prstGeom prst="rect">
            <a:avLst/>
          </a:prstGeom>
          <a:noFill/>
        </p:spPr>
        <p:txBody>
          <a:bodyPr wrap="square" rtlCol="0">
            <a:spAutoFit/>
          </a:bodyPr>
          <a:lstStyle/>
          <a:p>
            <a:r>
              <a:rPr lang="en-US" sz="900" dirty="0"/>
              <a:t>Brand-Building spend structure includes all spend (media &amp; others) minus Trade</a:t>
            </a:r>
          </a:p>
        </p:txBody>
      </p:sp>
      <p:sp>
        <p:nvSpPr>
          <p:cNvPr id="22" name="TextBox 21">
            <a:extLst>
              <a:ext uri="{FF2B5EF4-FFF2-40B4-BE49-F238E27FC236}">
                <a16:creationId xmlns:a16="http://schemas.microsoft.com/office/drawing/2014/main" xmlns="" id="{BD0E319B-8B1F-4D0E-AC2D-7AC69A32EA36}"/>
              </a:ext>
            </a:extLst>
          </p:cNvPr>
          <p:cNvSpPr txBox="1"/>
          <p:nvPr/>
        </p:nvSpPr>
        <p:spPr>
          <a:xfrm>
            <a:off x="329367" y="5318115"/>
            <a:ext cx="6209731" cy="646331"/>
          </a:xfrm>
          <a:prstGeom prst="rect">
            <a:avLst/>
          </a:prstGeom>
          <a:noFill/>
        </p:spPr>
        <p:txBody>
          <a:bodyPr wrap="square" rtlCol="0">
            <a:spAutoFit/>
          </a:bodyPr>
          <a:lstStyle/>
          <a:p>
            <a:r>
              <a:rPr lang="en-US" sz="900" dirty="0"/>
              <a:t>Note: </a:t>
            </a:r>
          </a:p>
          <a:p>
            <a:r>
              <a:rPr lang="en-US" sz="900" dirty="0"/>
              <a:t>Profit Margin Marketing 2017, 2018 = 3.31 $/kg, 3.28 $/kg</a:t>
            </a:r>
          </a:p>
          <a:p>
            <a:r>
              <a:rPr lang="en-US" sz="900" dirty="0"/>
              <a:t>Profit Margin Trade 2017, 2018 = 5.96$/kg, 6.08 $/kg</a:t>
            </a:r>
          </a:p>
          <a:p>
            <a:r>
              <a:rPr lang="en-US" sz="900" dirty="0"/>
              <a:t>Trade Spend was Provided at monthly level</a:t>
            </a:r>
          </a:p>
        </p:txBody>
      </p:sp>
      <p:graphicFrame>
        <p:nvGraphicFramePr>
          <p:cNvPr id="23" name="Table 22">
            <a:extLst>
              <a:ext uri="{FF2B5EF4-FFF2-40B4-BE49-F238E27FC236}">
                <a16:creationId xmlns:a16="http://schemas.microsoft.com/office/drawing/2014/main" xmlns="" id="{F9C75675-FD02-471B-ACD6-13187B655C71}"/>
              </a:ext>
            </a:extLst>
          </p:cNvPr>
          <p:cNvGraphicFramePr>
            <a:graphicFrameLocks noGrp="1"/>
          </p:cNvGraphicFramePr>
          <p:nvPr>
            <p:extLst>
              <p:ext uri="{D42A27DB-BD31-4B8C-83A1-F6EECF244321}">
                <p14:modId xmlns:p14="http://schemas.microsoft.com/office/powerpoint/2010/main" val="3947937194"/>
              </p:ext>
            </p:extLst>
          </p:nvPr>
        </p:nvGraphicFramePr>
        <p:xfrm>
          <a:off x="5867298" y="5392963"/>
          <a:ext cx="2362200" cy="1130300"/>
        </p:xfrm>
        <a:graphic>
          <a:graphicData uri="http://schemas.openxmlformats.org/drawingml/2006/table">
            <a:tbl>
              <a:tblPr>
                <a:tableStyleId>{5C22544A-7EE6-4342-B048-85BDC9FD1C3A}</a:tableStyleId>
              </a:tblPr>
              <a:tblGrid>
                <a:gridCol w="1181100">
                  <a:extLst>
                    <a:ext uri="{9D8B030D-6E8A-4147-A177-3AD203B41FA5}">
                      <a16:colId xmlns:a16="http://schemas.microsoft.com/office/drawing/2014/main" xmlns="" val="2353529826"/>
                    </a:ext>
                  </a:extLst>
                </a:gridCol>
                <a:gridCol w="1181100">
                  <a:extLst>
                    <a:ext uri="{9D8B030D-6E8A-4147-A177-3AD203B41FA5}">
                      <a16:colId xmlns:a16="http://schemas.microsoft.com/office/drawing/2014/main" xmlns="" val="2021115779"/>
                    </a:ext>
                  </a:extLst>
                </a:gridCol>
              </a:tblGrid>
              <a:tr h="226060">
                <a:tc gridSpan="2">
                  <a:txBody>
                    <a:bodyPr/>
                    <a:lstStyle/>
                    <a:p>
                      <a:pPr algn="ctr" fontAlgn="b"/>
                      <a:r>
                        <a:rPr lang="en-US" sz="1000" b="1" u="none" strike="noStrike" dirty="0">
                          <a:solidFill>
                            <a:schemeClr val="bg1"/>
                          </a:solidFill>
                          <a:effectLst/>
                        </a:rPr>
                        <a:t>North America CPG ROI Benchmarks</a:t>
                      </a:r>
                      <a:endParaRPr lang="en-US" sz="1000" b="1" i="0" u="none" strike="noStrike" dirty="0">
                        <a:solidFill>
                          <a:schemeClr val="bg1"/>
                        </a:solidFill>
                        <a:effectLst/>
                        <a:latin typeface="Calibri" panose="020F0502020204030204" pitchFamily="34" charset="0"/>
                      </a:endParaRP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0000"/>
                    </a:solidFill>
                  </a:tcPr>
                </a:tc>
                <a:tc hMerge="1">
                  <a:txBody>
                    <a:bodyPr/>
                    <a:lstStyle/>
                    <a:p>
                      <a:endParaRPr lang="en-US"/>
                    </a:p>
                  </a:txBody>
                  <a:tcPr/>
                </a:tc>
                <a:extLst>
                  <a:ext uri="{0D108BD9-81ED-4DB2-BD59-A6C34878D82A}">
                    <a16:rowId xmlns:a16="http://schemas.microsoft.com/office/drawing/2014/main" xmlns="" val="33829032"/>
                  </a:ext>
                </a:extLst>
              </a:tr>
              <a:tr h="226060">
                <a:tc>
                  <a:txBody>
                    <a:bodyPr/>
                    <a:lstStyle/>
                    <a:p>
                      <a:pPr algn="ctr" fontAlgn="b"/>
                      <a:r>
                        <a:rPr lang="en-US" sz="1000" b="1" u="none" strike="noStrike" dirty="0">
                          <a:effectLst/>
                        </a:rPr>
                        <a:t>TV/OLV</a:t>
                      </a:r>
                      <a:endParaRPr lang="en-US" sz="1000" b="1" i="0" u="none" strike="noStrike" dirty="0">
                        <a:solidFill>
                          <a:srgbClr val="000000"/>
                        </a:solidFill>
                        <a:effectLst/>
                        <a:latin typeface="Calibri" panose="020F0502020204030204" pitchFamily="34" charset="0"/>
                      </a:endParaRP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0000">
                        <a:alpha val="20000"/>
                      </a:srgbClr>
                    </a:solidFill>
                  </a:tcPr>
                </a:tc>
                <a:tc>
                  <a:txBody>
                    <a:bodyPr/>
                    <a:lstStyle/>
                    <a:p>
                      <a:pPr algn="ctr" fontAlgn="b"/>
                      <a:r>
                        <a:rPr lang="en-US" sz="1000" b="1" u="none" strike="noStrike" dirty="0">
                          <a:effectLst/>
                        </a:rPr>
                        <a:t>$0.50 to $1.00</a:t>
                      </a:r>
                      <a:endParaRPr lang="en-US" sz="1000" b="1" i="0" u="none" strike="noStrike" dirty="0">
                        <a:solidFill>
                          <a:srgbClr val="000000"/>
                        </a:solidFill>
                        <a:effectLst/>
                        <a:latin typeface="Calibri" panose="020F0502020204030204" pitchFamily="34" charset="0"/>
                      </a:endParaRP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0000">
                        <a:alpha val="10196"/>
                      </a:srgbClr>
                    </a:solidFill>
                  </a:tcPr>
                </a:tc>
                <a:extLst>
                  <a:ext uri="{0D108BD9-81ED-4DB2-BD59-A6C34878D82A}">
                    <a16:rowId xmlns:a16="http://schemas.microsoft.com/office/drawing/2014/main" xmlns="" val="1151685615"/>
                  </a:ext>
                </a:extLst>
              </a:tr>
              <a:tr h="226060">
                <a:tc>
                  <a:txBody>
                    <a:bodyPr/>
                    <a:lstStyle/>
                    <a:p>
                      <a:pPr algn="ctr" fontAlgn="b"/>
                      <a:r>
                        <a:rPr lang="en-US" sz="1000" b="1" u="none" strike="noStrike" dirty="0">
                          <a:effectLst/>
                        </a:rPr>
                        <a:t>Social</a:t>
                      </a:r>
                      <a:endParaRPr lang="en-US" sz="1000" b="1" i="0" u="none" strike="noStrike" dirty="0">
                        <a:solidFill>
                          <a:srgbClr val="000000"/>
                        </a:solidFill>
                        <a:effectLst/>
                        <a:latin typeface="Calibri" panose="020F0502020204030204" pitchFamily="34" charset="0"/>
                      </a:endParaRP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0000">
                        <a:alpha val="20000"/>
                      </a:srgbClr>
                    </a:solidFill>
                  </a:tcPr>
                </a:tc>
                <a:tc>
                  <a:txBody>
                    <a:bodyPr/>
                    <a:lstStyle/>
                    <a:p>
                      <a:pPr algn="ctr" fontAlgn="b"/>
                      <a:r>
                        <a:rPr lang="en-US" sz="1000" b="1" u="none" strike="noStrike" dirty="0">
                          <a:effectLst/>
                        </a:rPr>
                        <a:t>$1.00 to $1.50</a:t>
                      </a:r>
                      <a:endParaRPr lang="en-US" sz="1000" b="1" i="0" u="none" strike="noStrike" dirty="0">
                        <a:solidFill>
                          <a:srgbClr val="000000"/>
                        </a:solidFill>
                        <a:effectLst/>
                        <a:latin typeface="Calibri" panose="020F0502020204030204" pitchFamily="34" charset="0"/>
                      </a:endParaRP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0000">
                        <a:alpha val="10196"/>
                      </a:srgbClr>
                    </a:solidFill>
                  </a:tcPr>
                </a:tc>
                <a:extLst>
                  <a:ext uri="{0D108BD9-81ED-4DB2-BD59-A6C34878D82A}">
                    <a16:rowId xmlns:a16="http://schemas.microsoft.com/office/drawing/2014/main" xmlns="" val="3593155213"/>
                  </a:ext>
                </a:extLst>
              </a:tr>
              <a:tr h="226060">
                <a:tc>
                  <a:txBody>
                    <a:bodyPr/>
                    <a:lstStyle/>
                    <a:p>
                      <a:pPr algn="ctr" fontAlgn="b"/>
                      <a:r>
                        <a:rPr lang="en-US" sz="1000" b="1" u="none" strike="noStrike" dirty="0">
                          <a:effectLst/>
                        </a:rPr>
                        <a:t>OOH</a:t>
                      </a:r>
                      <a:endParaRPr lang="en-US" sz="1000" b="1" i="0" u="none" strike="noStrike" dirty="0">
                        <a:solidFill>
                          <a:srgbClr val="000000"/>
                        </a:solidFill>
                        <a:effectLst/>
                        <a:latin typeface="Calibri" panose="020F0502020204030204" pitchFamily="34" charset="0"/>
                      </a:endParaRP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0000">
                        <a:alpha val="20000"/>
                      </a:srgbClr>
                    </a:solidFill>
                  </a:tcPr>
                </a:tc>
                <a:tc>
                  <a:txBody>
                    <a:bodyPr/>
                    <a:lstStyle/>
                    <a:p>
                      <a:pPr algn="ctr" fontAlgn="b"/>
                      <a:r>
                        <a:rPr lang="en-US" sz="1000" b="1" u="none" strike="noStrike" dirty="0">
                          <a:effectLst/>
                        </a:rPr>
                        <a:t>$0.20 to $0.75</a:t>
                      </a:r>
                      <a:endParaRPr lang="en-US" sz="1000" b="1" i="0" u="none" strike="noStrike" dirty="0">
                        <a:solidFill>
                          <a:srgbClr val="000000"/>
                        </a:solidFill>
                        <a:effectLst/>
                        <a:latin typeface="Calibri" panose="020F0502020204030204" pitchFamily="34" charset="0"/>
                      </a:endParaRP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0000">
                        <a:alpha val="10196"/>
                      </a:srgbClr>
                    </a:solidFill>
                  </a:tcPr>
                </a:tc>
                <a:extLst>
                  <a:ext uri="{0D108BD9-81ED-4DB2-BD59-A6C34878D82A}">
                    <a16:rowId xmlns:a16="http://schemas.microsoft.com/office/drawing/2014/main" xmlns="" val="1967384462"/>
                  </a:ext>
                </a:extLst>
              </a:tr>
              <a:tr h="226060">
                <a:tc>
                  <a:txBody>
                    <a:bodyPr/>
                    <a:lstStyle/>
                    <a:p>
                      <a:pPr algn="ctr" fontAlgn="b"/>
                      <a:r>
                        <a:rPr lang="en-US" sz="1000" b="1" i="0" u="none" strike="noStrike" dirty="0">
                          <a:solidFill>
                            <a:srgbClr val="000000"/>
                          </a:solidFill>
                          <a:effectLst/>
                          <a:latin typeface="Calibri" panose="020F0502020204030204" pitchFamily="34" charset="0"/>
                        </a:rPr>
                        <a:t>Trade</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0000">
                        <a:alpha val="20000"/>
                      </a:srgbClr>
                    </a:solidFill>
                  </a:tcPr>
                </a:tc>
                <a:tc>
                  <a:txBody>
                    <a:bodyPr/>
                    <a:lstStyle/>
                    <a:p>
                      <a:pPr algn="ctr" fontAlgn="b"/>
                      <a:r>
                        <a:rPr lang="en-US" sz="1000" b="1" i="0" u="none" strike="noStrike" dirty="0">
                          <a:solidFill>
                            <a:srgbClr val="000000"/>
                          </a:solidFill>
                          <a:effectLst/>
                          <a:latin typeface="Calibri" panose="020F0502020204030204" pitchFamily="34" charset="0"/>
                        </a:rPr>
                        <a:t>$0.60 to $1.25</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0000">
                        <a:alpha val="10196"/>
                      </a:srgbClr>
                    </a:solidFill>
                  </a:tcPr>
                </a:tc>
                <a:extLst>
                  <a:ext uri="{0D108BD9-81ED-4DB2-BD59-A6C34878D82A}">
                    <a16:rowId xmlns:a16="http://schemas.microsoft.com/office/drawing/2014/main" xmlns="" val="997304496"/>
                  </a:ext>
                </a:extLst>
              </a:tr>
            </a:tbl>
          </a:graphicData>
        </a:graphic>
      </p:graphicFrame>
      <p:pic>
        <p:nvPicPr>
          <p:cNvPr id="15" name="Picture 14">
            <a:extLst>
              <a:ext uri="{FF2B5EF4-FFF2-40B4-BE49-F238E27FC236}">
                <a16:creationId xmlns:a16="http://schemas.microsoft.com/office/drawing/2014/main" xmlns="" id="{BD6AC30F-366A-4598-97FE-D287D5FE1B13}"/>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8387198" y="5912029"/>
            <a:ext cx="523003" cy="670561"/>
          </a:xfrm>
          <a:prstGeom prst="rect">
            <a:avLst/>
          </a:prstGeom>
          <a:noFill/>
          <a:ln>
            <a:noFill/>
          </a:ln>
        </p:spPr>
      </p:pic>
      <p:sp>
        <p:nvSpPr>
          <p:cNvPr id="4" name="TextBox 3">
            <a:extLst>
              <a:ext uri="{FF2B5EF4-FFF2-40B4-BE49-F238E27FC236}">
                <a16:creationId xmlns:a16="http://schemas.microsoft.com/office/drawing/2014/main" xmlns="" id="{619CB868-8A7C-4448-AC55-7A26C2267C07}"/>
              </a:ext>
            </a:extLst>
          </p:cNvPr>
          <p:cNvSpPr txBox="1"/>
          <p:nvPr/>
        </p:nvSpPr>
        <p:spPr>
          <a:xfrm>
            <a:off x="4572000" y="3801979"/>
            <a:ext cx="612668" cy="276999"/>
          </a:xfrm>
          <a:prstGeom prst="rect">
            <a:avLst/>
          </a:prstGeom>
          <a:noFill/>
        </p:spPr>
        <p:txBody>
          <a:bodyPr wrap="none" rtlCol="0">
            <a:spAutoFit/>
          </a:bodyPr>
          <a:lstStyle/>
          <a:p>
            <a:r>
              <a:rPr lang="en-US" sz="1200" b="1" dirty="0">
                <a:solidFill>
                  <a:srgbClr val="FF0000"/>
                </a:solidFill>
              </a:rPr>
              <a:t>SPEND</a:t>
            </a:r>
          </a:p>
        </p:txBody>
      </p:sp>
    </p:spTree>
    <p:extLst>
      <p:ext uri="{BB962C8B-B14F-4D97-AF65-F5344CB8AC3E}">
        <p14:creationId xmlns:p14="http://schemas.microsoft.com/office/powerpoint/2010/main" val="1254914792"/>
      </p:ext>
    </p:extLst>
  </p:cSld>
  <p:clrMapOvr>
    <a:masterClrMapping/>
  </p:clrMapOvr>
</p:sld>
</file>

<file path=ppt/theme/theme1.xml><?xml version="1.0" encoding="utf-8"?>
<a:theme xmlns:a="http://schemas.openxmlformats.org/drawingml/2006/main" name="body slides">
  <a:themeElements>
    <a:clrScheme name="kelloggs">
      <a:dk1>
        <a:sysClr val="windowText" lastClr="000000"/>
      </a:dk1>
      <a:lt1>
        <a:sysClr val="window" lastClr="FFFFFF"/>
      </a:lt1>
      <a:dk2>
        <a:srgbClr val="1F497D"/>
      </a:dk2>
      <a:lt2>
        <a:srgbClr val="EEECE1"/>
      </a:lt2>
      <a:accent1>
        <a:srgbClr val="EEAE30"/>
      </a:accent1>
      <a:accent2>
        <a:srgbClr val="97172E"/>
      </a:accent2>
      <a:accent3>
        <a:srgbClr val="8DC63F"/>
      </a:accent3>
      <a:accent4>
        <a:srgbClr val="9F1A84"/>
      </a:accent4>
      <a:accent5>
        <a:srgbClr val="4BAEEF"/>
      </a:accent5>
      <a:accent6>
        <a:srgbClr val="EE3523"/>
      </a:accent6>
      <a:hlink>
        <a:srgbClr val="00767C"/>
      </a:hlink>
      <a:folHlink>
        <a:srgbClr val="DA0D44"/>
      </a:folHlink>
    </a:clrScheme>
    <a:fontScheme name="Custom 12">
      <a:majorFont>
        <a:latin typeface="Kellogg's Sans"/>
        <a:ea typeface=""/>
        <a:cs typeface=""/>
      </a:majorFont>
      <a:minorFont>
        <a:latin typeface="Kellogg's Sans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body slides">
  <a:themeElements>
    <a:clrScheme name="kelloggs">
      <a:dk1>
        <a:sysClr val="windowText" lastClr="000000"/>
      </a:dk1>
      <a:lt1>
        <a:sysClr val="window" lastClr="FFFFFF"/>
      </a:lt1>
      <a:dk2>
        <a:srgbClr val="1F497D"/>
      </a:dk2>
      <a:lt2>
        <a:srgbClr val="EEECE1"/>
      </a:lt2>
      <a:accent1>
        <a:srgbClr val="EEAE30"/>
      </a:accent1>
      <a:accent2>
        <a:srgbClr val="97172E"/>
      </a:accent2>
      <a:accent3>
        <a:srgbClr val="8DC63F"/>
      </a:accent3>
      <a:accent4>
        <a:srgbClr val="9F1A84"/>
      </a:accent4>
      <a:accent5>
        <a:srgbClr val="4BAEEF"/>
      </a:accent5>
      <a:accent6>
        <a:srgbClr val="EE3523"/>
      </a:accent6>
      <a:hlink>
        <a:srgbClr val="00767C"/>
      </a:hlink>
      <a:folHlink>
        <a:srgbClr val="DA0D44"/>
      </a:folHlink>
    </a:clrScheme>
    <a:fontScheme name="Custom 12">
      <a:majorFont>
        <a:latin typeface="Kellogg's Sans"/>
        <a:ea typeface=""/>
        <a:cs typeface=""/>
      </a:majorFont>
      <a:minorFont>
        <a:latin typeface="Kellogg's Sans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34109</TotalTime>
  <Words>4828</Words>
  <Application>Microsoft Office PowerPoint</Application>
  <PresentationFormat>On-screen Show (4:3)</PresentationFormat>
  <Paragraphs>1229</Paragraphs>
  <Slides>29</Slides>
  <Notes>28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29</vt:i4>
      </vt:variant>
    </vt:vector>
  </HeadingPairs>
  <TitlesOfParts>
    <vt:vector size="37" baseType="lpstr">
      <vt:lpstr>Arial</vt:lpstr>
      <vt:lpstr>Calibri</vt:lpstr>
      <vt:lpstr>DINPro</vt:lpstr>
      <vt:lpstr>Kellogg's Sans</vt:lpstr>
      <vt:lpstr>Kellogg's Sans Medium</vt:lpstr>
      <vt:lpstr>Wingdings</vt:lpstr>
      <vt:lpstr>body slides</vt:lpstr>
      <vt:lpstr>1_body slides</vt:lpstr>
      <vt:lpstr>PowerPoint Presentation</vt:lpstr>
      <vt:lpstr>Frosted Flakes – Key Takeaways</vt:lpstr>
      <vt:lpstr>PowerPoint Presentation</vt:lpstr>
      <vt:lpstr>2018 spending declined by 2.2%, with reduced brand-building spend more than offsetting increased trade spend. </vt:lpstr>
      <vt:lpstr>2018  Spend increased slightly.  Significant drop in Brand-Building from cuts in digital video and display with focus against one execution vs. multiple in 2017, and corp promo non-repeat. Partly offset by higher spend behind TV and NHL.</vt:lpstr>
      <vt:lpstr>Excluding the NHL sponsorship fee, total investment shows a decline.</vt:lpstr>
      <vt:lpstr>2018 volume grew by 4.4%, with Trade and base factors driving the gains, which more than offset brand-building declines.  Most brand-building tactics yielded lower contributions due to reduced spends. </vt:lpstr>
      <vt:lpstr>2018 growth of 4.4% was fueled by gains due to Trade, Social and New Launches offsetting the negative impact due to TV, Digital Video and Digital Display. </vt:lpstr>
      <vt:lpstr>Both trade and brand building ROIs improved. All digital tactics posted improvements (Social above CPG norms). TV ROIs declined due to increased cost (shift to 100% adult media) despite stronger effectiveness. While  lower spend, PR and POS were new tactics to support NHL partnership, delivering strong ROIs.</vt:lpstr>
      <vt:lpstr>Using static margin assumptions (i.e. 2017 margins used for 2018 ROIs), there was very little difference in ROIs. </vt:lpstr>
      <vt:lpstr>GSV/$ ROIs showed learnings in line with Profit ROI results. </vt:lpstr>
      <vt:lpstr>2018 reflected a strategic shift to focus on the adult target, which was more expensive, allowed supporting one execution and resulted in significant reduction in GRPs. </vt:lpstr>
      <vt:lpstr>Despite higher spend, TV GRPs dropped by 47% in 2018, resulting in lower incremental volume. Additionally, the cost per GRP more than doubled.  As a result TV ROI dropped significantly.  </vt:lpstr>
      <vt:lpstr>ROI variances driven by differences in cost – Ball Hockey and Kids - Spoon more cost-effective kid-targeted media vs. adult buy for Grrr to Grrreat. </vt:lpstr>
      <vt:lpstr>Digital video spending and support were significantly lower in 2018. </vt:lpstr>
      <vt:lpstr>Given the lower spend and support, incremental volume due to digital video declined in 2018.  However, costs came down substantially, which helped improve the ROI. </vt:lpstr>
      <vt:lpstr>The strong ROI for ‘Grrr to Grrreat’ execution in 2018 was primarily due to its low CPP.</vt:lpstr>
      <vt:lpstr>Digital Display spend and support were significantly lower in 2018.</vt:lpstr>
      <vt:lpstr>Incremental volume due to digital display declined in 2018, due to reduced support.  However, since spending declined as well, there was a slight improvement to ROI. </vt:lpstr>
      <vt:lpstr>Digital Display execution across both years were comparable.</vt:lpstr>
      <vt:lpstr>Social had significantly higher impressions in 2018 at flat investment level, driven by lower cost per point.</vt:lpstr>
      <vt:lpstr>Despite relatively flat spend, Social had higher impressions which improved its effectiveness in 2018.  Additionally, costs came down, resulting in an ROI improvement.  Relative to its share of spend Social had a higher contribution to sales.</vt:lpstr>
      <vt:lpstr>Grrr to Grrreat execution executed across Feb to June 2018 posts a ROI of  $0.29 without NHL fees and $0.24 with NHL fees </vt:lpstr>
      <vt:lpstr>Trade support was increased in 2018, especially for Ad and Display. This resulted in higher incremental volume and a stronger ROI.  </vt:lpstr>
      <vt:lpstr>Implications/Recommendations</vt:lpstr>
      <vt:lpstr>APPENDIX</vt:lpstr>
      <vt:lpstr>TV synergies were particularly strong with digital display and social, resulting in higher incremental volumes. </vt:lpstr>
      <vt:lpstr>Trade &amp; Media Summary</vt:lpstr>
      <vt:lpstr>Cadence of Key Brand-building Tactics, Relative to Sales</vt:lpstr>
    </vt:vector>
  </TitlesOfParts>
  <Company>Kellogg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Hubert, Sally</dc:creator>
  <cp:lastModifiedBy>Sibo Sahu</cp:lastModifiedBy>
  <cp:revision>2830</cp:revision>
  <cp:lastPrinted>2019-07-16T15:45:17Z</cp:lastPrinted>
  <dcterms:created xsi:type="dcterms:W3CDTF">2017-02-10T14:55:07Z</dcterms:created>
  <dcterms:modified xsi:type="dcterms:W3CDTF">2019-08-15T16:22:40Z</dcterms:modified>
</cp:coreProperties>
</file>