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upa Mazumdar" userId="d8967469-33bd-497b-bd81-be05ba4897bb" providerId="ADAL" clId="{03390EFF-3BE0-4717-9FD5-F3C0594AB413}"/>
    <pc:docChg chg="modSld">
      <pc:chgData name="Rupa Mazumdar" userId="d8967469-33bd-497b-bd81-be05ba4897bb" providerId="ADAL" clId="{03390EFF-3BE0-4717-9FD5-F3C0594AB413}" dt="2022-03-24T12:27:21.854" v="22" actId="20577"/>
      <pc:docMkLst>
        <pc:docMk/>
      </pc:docMkLst>
      <pc:sldChg chg="modSp mod">
        <pc:chgData name="Rupa Mazumdar" userId="d8967469-33bd-497b-bd81-be05ba4897bb" providerId="ADAL" clId="{03390EFF-3BE0-4717-9FD5-F3C0594AB413}" dt="2022-03-24T12:27:21.854" v="22" actId="20577"/>
        <pc:sldMkLst>
          <pc:docMk/>
          <pc:sldMk cId="1554925874" sldId="258"/>
        </pc:sldMkLst>
        <pc:spChg chg="mod">
          <ac:chgData name="Rupa Mazumdar" userId="d8967469-33bd-497b-bd81-be05ba4897bb" providerId="ADAL" clId="{03390EFF-3BE0-4717-9FD5-F3C0594AB413}" dt="2022-03-24T12:27:21.854" v="22" actId="20577"/>
          <ac:spMkLst>
            <pc:docMk/>
            <pc:sldMk cId="1554925874" sldId="258"/>
            <ac:spMk id="4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C:\Users\Kalpana\Desktop\Sharmila_1\business-blue-wave-powerpoint-backgrounds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8" y="-36285"/>
            <a:ext cx="12192000" cy="5364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Date Placeholder 3"/>
          <p:cNvSpPr>
            <a:spLocks noGrp="1"/>
          </p:cNvSpPr>
          <p:nvPr userDrawn="1">
            <p:ph type="dt" sz="half" idx="10"/>
          </p:nvPr>
        </p:nvSpPr>
        <p:spPr>
          <a:xfrm>
            <a:off x="609600" y="6602668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CA80623E-194B-493A-B935-E9EDAE558919}" type="datetime1">
              <a:rPr lang="en-US" smtClean="0">
                <a:solidFill>
                  <a:prstClr val="white"/>
                </a:solidFill>
              </a:rPr>
              <a:t>2/6/2023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1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165601" y="6602668"/>
            <a:ext cx="3860800" cy="365125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prstClr val="white"/>
                </a:solidFill>
              </a:rPr>
              <a:t>Analytic Edge Proprietary and confidential</a:t>
            </a:r>
          </a:p>
        </p:txBody>
      </p:sp>
      <p:sp>
        <p:nvSpPr>
          <p:cNvPr id="22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>
            <a:off x="8737600" y="6602668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C2143BD-DDDC-4030-AFD1-D2DD3F00D3BF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4" name="Picture 2" descr="\\SONY\Users\Nivas\Desktop\analytic-edge\logo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872" y="5638801"/>
            <a:ext cx="2550344" cy="858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8204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4637"/>
            <a:ext cx="10972800" cy="1143000"/>
          </a:xfrm>
          <a:prstGeom prst="rect">
            <a:avLst/>
          </a:prstGeom>
        </p:spPr>
        <p:txBody>
          <a:bodyPr lIns="91429" tIns="45714" rIns="91429" bIns="45714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2" y="1600204"/>
            <a:ext cx="10972800" cy="4525963"/>
          </a:xfrm>
          <a:prstGeom prst="rect">
            <a:avLst/>
          </a:prstGeom>
        </p:spPr>
        <p:txBody>
          <a:bodyPr vert="eaVert" lIns="91429" tIns="45714" rIns="91429" bIns="45714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0C711B1F-8EB3-45AF-A39B-CB74C0990A64}" type="datetime1">
              <a:rPr lang="en-US" smtClean="0">
                <a:solidFill>
                  <a:prstClr val="white"/>
                </a:solidFill>
              </a:rPr>
              <a:t>2/6/2023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1" y="6356353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prstClr val="white"/>
                </a:solidFill>
              </a:rPr>
              <a:t>Analytic Edge Proprietary and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4C2143BD-DDDC-4030-AFD1-D2DD3F00D3BF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802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99651" y="274640"/>
            <a:ext cx="3071283" cy="5851525"/>
          </a:xfrm>
          <a:prstGeom prst="rect">
            <a:avLst/>
          </a:prstGeom>
        </p:spPr>
        <p:txBody>
          <a:bodyPr vert="eaVert" lIns="91429" tIns="45714" rIns="91429" bIns="45714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3686" y="274640"/>
            <a:ext cx="9012767" cy="5851525"/>
          </a:xfrm>
          <a:prstGeom prst="rect">
            <a:avLst/>
          </a:prstGeom>
        </p:spPr>
        <p:txBody>
          <a:bodyPr vert="eaVert" lIns="91429" tIns="45714" rIns="91429" bIns="45714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5CDB6141-EC43-4DE5-B822-5F68CFFD50EB}" type="datetime1">
              <a:rPr lang="en-US" smtClean="0">
                <a:solidFill>
                  <a:prstClr val="white"/>
                </a:solidFill>
              </a:rPr>
              <a:t>2/6/2023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1" y="6356353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prstClr val="white"/>
                </a:solidFill>
              </a:rPr>
              <a:t>Analytic Edge Proprietary and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4C2143BD-DDDC-4030-AFD1-D2DD3F00D3BF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89556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791132" y="2024149"/>
            <a:ext cx="10887456" cy="4071852"/>
          </a:xfrm>
          <a:prstGeom prst="rect">
            <a:avLst/>
          </a:prstGeom>
        </p:spPr>
        <p:txBody>
          <a:bodyPr lIns="91429" tIns="45714" rIns="91429" bIns="45714"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5" name="Title 8"/>
          <p:cNvSpPr>
            <a:spLocks noGrp="1"/>
          </p:cNvSpPr>
          <p:nvPr>
            <p:ph type="title" hasCustomPrompt="1"/>
          </p:nvPr>
        </p:nvSpPr>
        <p:spPr>
          <a:xfrm>
            <a:off x="792478" y="676657"/>
            <a:ext cx="10887456" cy="571500"/>
          </a:xfrm>
          <a:prstGeom prst="rect">
            <a:avLst/>
          </a:prstGeom>
        </p:spPr>
        <p:txBody>
          <a:bodyPr lIns="91429" tIns="45714" rIns="91429" bIns="45714">
            <a:noAutofit/>
          </a:bodyPr>
          <a:lstStyle>
            <a:lvl1pPr>
              <a:defRPr baseline="0">
                <a:solidFill>
                  <a:srgbClr val="009DD9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792482" y="1280162"/>
            <a:ext cx="10887287" cy="315119"/>
          </a:xfrm>
          <a:prstGeom prst="rect">
            <a:avLst/>
          </a:prstGeom>
        </p:spPr>
        <p:txBody>
          <a:bodyPr wrap="square" lIns="91429" tIns="0" rIns="91429" bIns="0" anchor="t" anchorCtr="0"/>
          <a:lstStyle>
            <a:lvl1pPr marL="0" indent="0">
              <a:spcBef>
                <a:spcPts val="0"/>
              </a:spcBef>
              <a:buNone/>
              <a:defRPr sz="1900" b="0" baseline="0">
                <a:solidFill>
                  <a:schemeClr val="tx1"/>
                </a:solidFill>
              </a:defRPr>
            </a:lvl1pPr>
            <a:lvl2pPr marL="457147" indent="0">
              <a:buNone/>
              <a:defRPr sz="2000" b="1"/>
            </a:lvl2pPr>
            <a:lvl3pPr marL="914293" indent="0">
              <a:buNone/>
              <a:defRPr sz="1900" b="1"/>
            </a:lvl3pPr>
            <a:lvl4pPr marL="1371441" indent="0">
              <a:buNone/>
              <a:defRPr sz="1600" b="1"/>
            </a:lvl4pPr>
            <a:lvl5pPr marL="1828587" indent="0">
              <a:buNone/>
              <a:defRPr sz="1600" b="1"/>
            </a:lvl5pPr>
            <a:lvl6pPr marL="2285734" indent="0">
              <a:buNone/>
              <a:defRPr sz="1600" b="1"/>
            </a:lvl6pPr>
            <a:lvl7pPr marL="2742880" indent="0">
              <a:buNone/>
              <a:defRPr sz="1600" b="1"/>
            </a:lvl7pPr>
            <a:lvl8pPr marL="3200027" indent="0">
              <a:buNone/>
              <a:defRPr sz="1600" b="1"/>
            </a:lvl8pPr>
            <a:lvl9pPr marL="3657173" indent="0">
              <a:buNone/>
              <a:defRPr sz="1600" b="1"/>
            </a:lvl9pPr>
          </a:lstStyle>
          <a:p>
            <a:pPr lvl="0"/>
            <a:r>
              <a:rPr lang="en-US" dirty="0"/>
              <a:t>Slide Subtitle</a:t>
            </a:r>
          </a:p>
        </p:txBody>
      </p:sp>
    </p:spTree>
    <p:extLst>
      <p:ext uri="{BB962C8B-B14F-4D97-AF65-F5344CB8AC3E}">
        <p14:creationId xmlns:p14="http://schemas.microsoft.com/office/powerpoint/2010/main" val="14931208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onl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PPT-Chart-Template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 bwMode="gray">
          <a:xfrm rot="16200000">
            <a:off x="-1226208" y="5574280"/>
            <a:ext cx="2731816" cy="202069"/>
          </a:xfrm>
          <a:prstGeom prst="rect">
            <a:avLst/>
          </a:prstGeom>
        </p:spPr>
        <p:txBody>
          <a:bodyPr wrap="none" lIns="91429" tIns="45714" rIns="91429" bIns="45714"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700" dirty="0">
                <a:solidFill>
                  <a:srgbClr val="5F5F5F"/>
                </a:solidFill>
                <a:latin typeface="Calibri"/>
                <a:cs typeface="Calibri"/>
              </a:rPr>
              <a:t>Copyright ©2014 The Nielsen Company. Confidential and proprietary.</a:t>
            </a:r>
          </a:p>
        </p:txBody>
      </p:sp>
      <p:sp>
        <p:nvSpPr>
          <p:cNvPr id="10" name="Text Box 17"/>
          <p:cNvSpPr txBox="1">
            <a:spLocks noChangeArrowheads="1"/>
          </p:cNvSpPr>
          <p:nvPr/>
        </p:nvSpPr>
        <p:spPr bwMode="auto">
          <a:xfrm>
            <a:off x="11863266" y="6600634"/>
            <a:ext cx="134652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5C6C71C6-CA0A-4484-B53C-095B8346E4FB}" type="slidenum">
              <a:rPr lang="en-US" sz="900">
                <a:solidFill>
                  <a:srgbClr val="009DD9"/>
                </a:solidFill>
                <a:latin typeface="+mn-lt"/>
                <a:cs typeface="+mn-cs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dirty="0">
              <a:solidFill>
                <a:srgbClr val="009DD9"/>
              </a:solidFill>
              <a:latin typeface="+mn-lt"/>
              <a:cs typeface="+mn-cs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792480" y="676657"/>
            <a:ext cx="10888896" cy="571500"/>
          </a:xfrm>
          <a:prstGeom prst="rect">
            <a:avLst/>
          </a:prstGeom>
        </p:spPr>
        <p:txBody>
          <a:bodyPr lIns="91429" tIns="45714" rIns="91429" bIns="45714"/>
          <a:lstStyle>
            <a:lvl1pPr>
              <a:defRPr baseline="0">
                <a:solidFill>
                  <a:srgbClr val="009DD9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3"/>
          </p:nvPr>
        </p:nvSpPr>
        <p:spPr>
          <a:xfrm>
            <a:off x="792481" y="1280162"/>
            <a:ext cx="10880429" cy="315119"/>
          </a:xfrm>
          <a:prstGeom prst="rect">
            <a:avLst/>
          </a:prstGeom>
        </p:spPr>
        <p:txBody>
          <a:bodyPr lIns="91429" tIns="0" rIns="91429" bIns="0"/>
          <a:lstStyle>
            <a:lvl1pPr marL="0" indent="0">
              <a:spcBef>
                <a:spcPts val="0"/>
              </a:spcBef>
              <a:buNone/>
              <a:defRPr sz="1900" b="0" baseline="0">
                <a:solidFill>
                  <a:schemeClr val="tx1"/>
                </a:solidFill>
              </a:defRPr>
            </a:lvl1pPr>
            <a:lvl2pPr marL="457147" indent="0">
              <a:buNone/>
              <a:defRPr sz="2000" b="1"/>
            </a:lvl2pPr>
            <a:lvl3pPr marL="914293" indent="0">
              <a:buNone/>
              <a:defRPr sz="1900" b="1"/>
            </a:lvl3pPr>
            <a:lvl4pPr marL="1371441" indent="0">
              <a:buNone/>
              <a:defRPr sz="1600" b="1"/>
            </a:lvl4pPr>
            <a:lvl5pPr marL="1828587" indent="0">
              <a:buNone/>
              <a:defRPr sz="1600" b="1"/>
            </a:lvl5pPr>
            <a:lvl6pPr marL="2285734" indent="0">
              <a:buNone/>
              <a:defRPr sz="1600" b="1"/>
            </a:lvl6pPr>
            <a:lvl7pPr marL="2742880" indent="0">
              <a:buNone/>
              <a:defRPr sz="1600" b="1"/>
            </a:lvl7pPr>
            <a:lvl8pPr marL="3200027" indent="0">
              <a:buNone/>
              <a:defRPr sz="1600" b="1"/>
            </a:lvl8pPr>
            <a:lvl9pPr marL="365717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idx="15"/>
          </p:nvPr>
        </p:nvSpPr>
        <p:spPr>
          <a:xfrm>
            <a:off x="792482" y="6373368"/>
            <a:ext cx="10887287" cy="365760"/>
          </a:xfrm>
          <a:prstGeom prst="rect">
            <a:avLst/>
          </a:prstGeom>
        </p:spPr>
        <p:txBody>
          <a:bodyPr lIns="91429" tIns="0" rIns="91429" bIns="0" anchor="b"/>
          <a:lstStyle>
            <a:lvl1pPr marL="0" indent="0">
              <a:spcBef>
                <a:spcPts val="60"/>
              </a:spcBef>
              <a:buNone/>
              <a:defRPr sz="800" b="0" baseline="0">
                <a:solidFill>
                  <a:schemeClr val="tx1"/>
                </a:solidFill>
              </a:defRPr>
            </a:lvl1pPr>
            <a:lvl2pPr marL="457147" indent="0">
              <a:buNone/>
              <a:defRPr sz="2000" b="1"/>
            </a:lvl2pPr>
            <a:lvl3pPr marL="914293" indent="0">
              <a:buNone/>
              <a:defRPr sz="1900" b="1"/>
            </a:lvl3pPr>
            <a:lvl4pPr marL="1371441" indent="0">
              <a:buNone/>
              <a:defRPr sz="1600" b="1"/>
            </a:lvl4pPr>
            <a:lvl5pPr marL="1828587" indent="0">
              <a:buNone/>
              <a:defRPr sz="1600" b="1"/>
            </a:lvl5pPr>
            <a:lvl6pPr marL="2285734" indent="0">
              <a:buNone/>
              <a:defRPr sz="1600" b="1"/>
            </a:lvl6pPr>
            <a:lvl7pPr marL="2742880" indent="0">
              <a:buNone/>
              <a:defRPr sz="1600" b="1"/>
            </a:lvl7pPr>
            <a:lvl8pPr marL="3200027" indent="0">
              <a:buNone/>
              <a:defRPr sz="1600" b="1"/>
            </a:lvl8pPr>
            <a:lvl9pPr marL="365717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496968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3C68C2-8C4D-4215-846D-84ABBD16999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2/6/2023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Analytic Edge Proprietary and confidential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254AA1-24A0-4339-8B6B-5DD322A5590F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94142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2667" y="457202"/>
            <a:ext cx="11209867" cy="590551"/>
          </a:xfrm>
          <a:prstGeom prst="rect">
            <a:avLst/>
          </a:prstGeom>
        </p:spPr>
        <p:txBody>
          <a:bodyPr lIns="91429" tIns="45714" rIns="91429" bIns="45714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4200" y="1295400"/>
            <a:ext cx="11243734" cy="5029200"/>
          </a:xfrm>
          <a:prstGeom prst="rect">
            <a:avLst/>
          </a:prstGeom>
        </p:spPr>
        <p:txBody>
          <a:bodyPr lIns="91429" tIns="45714" rIns="91429" bIns="45714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8469DFA-4677-419C-96F9-D6F5DF3D3A23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Analytic Edge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24336208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335" y="342901"/>
            <a:ext cx="10888133" cy="571500"/>
          </a:xfrm>
          <a:prstGeom prst="rect">
            <a:avLst/>
          </a:prstGeom>
        </p:spPr>
        <p:txBody>
          <a:bodyPr lIns="91429" tIns="45714" rIns="91429" bIns="45714"/>
          <a:lstStyle>
            <a:lvl1pPr>
              <a:lnSpc>
                <a:spcPts val="2500"/>
              </a:lnSpc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Analytic Edge Proprietary and confidential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19164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u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277" y="234098"/>
            <a:ext cx="10967820" cy="365443"/>
          </a:xfrm>
          <a:prstGeom prst="rect">
            <a:avLst/>
          </a:prstGeom>
        </p:spPr>
        <p:txBody>
          <a:bodyPr lIns="91429" tIns="45714" rIns="91429" bIns="45714" anchor="ctr"/>
          <a:lstStyle>
            <a:lvl1pPr>
              <a:defRPr sz="2000" b="1">
                <a:solidFill>
                  <a:srgbClr val="00B0F0"/>
                </a:solidFill>
                <a:latin typeface="Calibri" panose="020F0502020204030204" pitchFamily="34" charset="0"/>
                <a:ea typeface="맑은 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378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1" y="6616701"/>
            <a:ext cx="12192000" cy="248556"/>
          </a:xfrm>
          <a:prstGeom prst="rect">
            <a:avLst/>
          </a:prstGeom>
          <a:solidFill>
            <a:srgbClr val="3939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602668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BAE0C4D6-28A6-49BE-8633-95C6F6472F7C}" type="datetime1">
              <a:rPr lang="en-US" smtClean="0">
                <a:solidFill>
                  <a:prstClr val="white"/>
                </a:solidFill>
              </a:rPr>
              <a:t>2/6/2023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1" y="6602668"/>
            <a:ext cx="3860800" cy="365125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prstClr val="white"/>
                </a:solidFill>
              </a:rPr>
              <a:t>Analytic Edge Proprietary and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602668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C2143BD-DDDC-4030-AFD1-D2DD3F00D3BF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146539" y="44824"/>
            <a:ext cx="10972800" cy="1021977"/>
          </a:xfrm>
          <a:prstGeom prst="rect">
            <a:avLst/>
          </a:prstGeom>
        </p:spPr>
        <p:txBody>
          <a:bodyPr vert="horz" lIns="91429" tIns="45714" rIns="91429" bIns="45714" rtlCol="0" anchor="ctr"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41256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5" y="4406904"/>
            <a:ext cx="10363200" cy="1362075"/>
          </a:xfrm>
          <a:prstGeom prst="rect">
            <a:avLst/>
          </a:prstGeom>
        </p:spPr>
        <p:txBody>
          <a:bodyPr lIns="91429" tIns="45714" rIns="91429" bIns="45714"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5" y="2906713"/>
            <a:ext cx="10363200" cy="1500187"/>
          </a:xfrm>
          <a:prstGeom prst="rect">
            <a:avLst/>
          </a:prstGeom>
        </p:spPr>
        <p:txBody>
          <a:bodyPr lIns="91429" tIns="45714" rIns="91429" bIns="45714"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1429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4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82858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28573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74288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20002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65717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4B710052-7B75-402D-AE42-5C590BD0A5B6}" type="datetime1">
              <a:rPr lang="en-US" smtClean="0">
                <a:solidFill>
                  <a:prstClr val="white"/>
                </a:solidFill>
              </a:rPr>
              <a:t>2/6/2023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1" y="6356353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prstClr val="white"/>
                </a:solidFill>
              </a:rPr>
              <a:t>Analytic Edge Proprietary and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4C2143BD-DDDC-4030-AFD1-D2DD3F00D3BF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2115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4637"/>
            <a:ext cx="10972800" cy="1143000"/>
          </a:xfrm>
          <a:prstGeom prst="rect">
            <a:avLst/>
          </a:prstGeom>
        </p:spPr>
        <p:txBody>
          <a:bodyPr lIns="91429" tIns="45714" rIns="91429" bIns="45714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3684" y="1600204"/>
            <a:ext cx="6040967" cy="4525963"/>
          </a:xfrm>
          <a:prstGeom prst="rect">
            <a:avLst/>
          </a:prstGeom>
        </p:spPr>
        <p:txBody>
          <a:bodyPr lIns="91429" tIns="45714" rIns="91429" bIns="45714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7853" y="1600204"/>
            <a:ext cx="6043081" cy="4525963"/>
          </a:xfrm>
          <a:prstGeom prst="rect">
            <a:avLst/>
          </a:prstGeom>
        </p:spPr>
        <p:txBody>
          <a:bodyPr lIns="91429" tIns="45714" rIns="91429" bIns="45714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EC0A1E06-E460-41C6-B8C7-41DDA49311BD}" type="datetime1">
              <a:rPr lang="en-US" smtClean="0">
                <a:solidFill>
                  <a:prstClr val="white"/>
                </a:solidFill>
              </a:rPr>
              <a:t>2/6/2023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1" y="6356353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prstClr val="white"/>
                </a:solidFill>
              </a:rPr>
              <a:t>Analytic Edge Proprietary and 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4C2143BD-DDDC-4030-AFD1-D2DD3F00D3BF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1079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4637"/>
            <a:ext cx="10972800" cy="1143000"/>
          </a:xfrm>
          <a:prstGeom prst="rect">
            <a:avLst/>
          </a:prstGeom>
        </p:spPr>
        <p:txBody>
          <a:bodyPr lIns="91429" tIns="45714" rIns="91429" bIns="45714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4"/>
            <a:ext cx="5386917" cy="639763"/>
          </a:xfrm>
          <a:prstGeom prst="rect">
            <a:avLst/>
          </a:prstGeom>
        </p:spPr>
        <p:txBody>
          <a:bodyPr lIns="91429" tIns="45714" rIns="91429" bIns="45714" anchor="b"/>
          <a:lstStyle>
            <a:lvl1pPr marL="0" indent="0">
              <a:buNone/>
              <a:defRPr sz="2400" b="1"/>
            </a:lvl1pPr>
            <a:lvl2pPr marL="457147" indent="0">
              <a:buNone/>
              <a:defRPr sz="2000" b="1"/>
            </a:lvl2pPr>
            <a:lvl3pPr marL="914293" indent="0">
              <a:buNone/>
              <a:defRPr sz="1900" b="1"/>
            </a:lvl3pPr>
            <a:lvl4pPr marL="1371441" indent="0">
              <a:buNone/>
              <a:defRPr sz="1600" b="1"/>
            </a:lvl4pPr>
            <a:lvl5pPr marL="1828587" indent="0">
              <a:buNone/>
              <a:defRPr sz="1600" b="1"/>
            </a:lvl5pPr>
            <a:lvl6pPr marL="2285734" indent="0">
              <a:buNone/>
              <a:defRPr sz="1600" b="1"/>
            </a:lvl6pPr>
            <a:lvl7pPr marL="2742880" indent="0">
              <a:buNone/>
              <a:defRPr sz="1600" b="1"/>
            </a:lvl7pPr>
            <a:lvl8pPr marL="3200027" indent="0">
              <a:buNone/>
              <a:defRPr sz="1600" b="1"/>
            </a:lvl8pPr>
            <a:lvl9pPr marL="365717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 lIns="91429" tIns="45714" rIns="91429" bIns="45714"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4"/>
            <a:ext cx="5389033" cy="639763"/>
          </a:xfrm>
          <a:prstGeom prst="rect">
            <a:avLst/>
          </a:prstGeom>
        </p:spPr>
        <p:txBody>
          <a:bodyPr lIns="91429" tIns="45714" rIns="91429" bIns="45714" anchor="b"/>
          <a:lstStyle>
            <a:lvl1pPr marL="0" indent="0">
              <a:buNone/>
              <a:defRPr sz="2400" b="1"/>
            </a:lvl1pPr>
            <a:lvl2pPr marL="457147" indent="0">
              <a:buNone/>
              <a:defRPr sz="2000" b="1"/>
            </a:lvl2pPr>
            <a:lvl3pPr marL="914293" indent="0">
              <a:buNone/>
              <a:defRPr sz="1900" b="1"/>
            </a:lvl3pPr>
            <a:lvl4pPr marL="1371441" indent="0">
              <a:buNone/>
              <a:defRPr sz="1600" b="1"/>
            </a:lvl4pPr>
            <a:lvl5pPr marL="1828587" indent="0">
              <a:buNone/>
              <a:defRPr sz="1600" b="1"/>
            </a:lvl5pPr>
            <a:lvl6pPr marL="2285734" indent="0">
              <a:buNone/>
              <a:defRPr sz="1600" b="1"/>
            </a:lvl6pPr>
            <a:lvl7pPr marL="2742880" indent="0">
              <a:buNone/>
              <a:defRPr sz="1600" b="1"/>
            </a:lvl7pPr>
            <a:lvl8pPr marL="3200027" indent="0">
              <a:buNone/>
              <a:defRPr sz="1600" b="1"/>
            </a:lvl8pPr>
            <a:lvl9pPr marL="365717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 lIns="91429" tIns="45714" rIns="91429" bIns="45714"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3D29D9F1-BC96-4BF1-A628-C86EA0BC1056}" type="datetime1">
              <a:rPr lang="en-US" smtClean="0">
                <a:solidFill>
                  <a:prstClr val="white"/>
                </a:solidFill>
              </a:rPr>
              <a:t>2/6/2023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5601" y="6356353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prstClr val="white"/>
                </a:solidFill>
              </a:rPr>
              <a:t>Analytic Edge Proprietary and confidential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4C2143BD-DDDC-4030-AFD1-D2DD3F00D3BF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8000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" descr="C:\Users\Kalpana\Desktop\Sharmila_1\105960555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-61738" y="0"/>
            <a:ext cx="123154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EA2924B-6F47-453B-8C4A-DE7CB2837160}" type="datetime1">
              <a:rPr lang="en-US" smtClean="0">
                <a:solidFill>
                  <a:prstClr val="white"/>
                </a:solidFill>
              </a:rPr>
              <a:t>2/6/2023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1" y="6356353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prstClr val="white"/>
                </a:solidFill>
              </a:rPr>
              <a:t>Analytic Edge Proprietary and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C2143BD-DDDC-4030-AFD1-D2DD3F00D3BF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21" name="Picture 2" descr="\\SONY\Users\Nivas\Desktop\analytic-edge\logo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7733" y="152401"/>
            <a:ext cx="2550344" cy="858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8268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45E5E23A-5EFE-4421-B8F4-602618CBD47C}" type="datetime1">
              <a:rPr lang="en-US" smtClean="0">
                <a:solidFill>
                  <a:prstClr val="white"/>
                </a:solidFill>
              </a:rPr>
              <a:t>2/6/2023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5601" y="6356353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prstClr val="white"/>
                </a:solidFill>
              </a:rPr>
              <a:t>Analytic Edge Proprietary and confidential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4C2143BD-DDDC-4030-AFD1-D2DD3F00D3BF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7973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1"/>
          </a:xfrm>
          <a:prstGeom prst="rect">
            <a:avLst/>
          </a:prstGeom>
        </p:spPr>
        <p:txBody>
          <a:bodyPr lIns="91429" tIns="45714" rIns="91429" bIns="45714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5" y="273054"/>
            <a:ext cx="6815667" cy="5853113"/>
          </a:xfrm>
          <a:prstGeom prst="rect">
            <a:avLst/>
          </a:prstGeom>
        </p:spPr>
        <p:txBody>
          <a:bodyPr lIns="91429" tIns="45714" rIns="91429" bIns="45714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  <a:prstGeom prst="rect">
            <a:avLst/>
          </a:prstGeom>
        </p:spPr>
        <p:txBody>
          <a:bodyPr lIns="91429" tIns="45714" rIns="91429" bIns="45714"/>
          <a:lstStyle>
            <a:lvl1pPr marL="0" indent="0">
              <a:buNone/>
              <a:defRPr sz="1500"/>
            </a:lvl1pPr>
            <a:lvl2pPr marL="457147" indent="0">
              <a:buNone/>
              <a:defRPr sz="1200"/>
            </a:lvl2pPr>
            <a:lvl3pPr marL="914293" indent="0">
              <a:buNone/>
              <a:defRPr sz="1100"/>
            </a:lvl3pPr>
            <a:lvl4pPr marL="1371441" indent="0">
              <a:buNone/>
              <a:defRPr sz="900"/>
            </a:lvl4pPr>
            <a:lvl5pPr marL="1828587" indent="0">
              <a:buNone/>
              <a:defRPr sz="900"/>
            </a:lvl5pPr>
            <a:lvl6pPr marL="2285734" indent="0">
              <a:buNone/>
              <a:defRPr sz="900"/>
            </a:lvl6pPr>
            <a:lvl7pPr marL="2742880" indent="0">
              <a:buNone/>
              <a:defRPr sz="900"/>
            </a:lvl7pPr>
            <a:lvl8pPr marL="3200027" indent="0">
              <a:buNone/>
              <a:defRPr sz="900"/>
            </a:lvl8pPr>
            <a:lvl9pPr marL="365717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DD0C916C-DDA0-4D4A-ADD6-07DA12DD3ED3}" type="datetime1">
              <a:rPr lang="en-US" smtClean="0">
                <a:solidFill>
                  <a:prstClr val="white"/>
                </a:solidFill>
              </a:rPr>
              <a:t>2/6/2023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1" y="6356353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prstClr val="white"/>
                </a:solidFill>
              </a:rPr>
              <a:t>Analytic Edge Proprietary and 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4C2143BD-DDDC-4030-AFD1-D2DD3F00D3BF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438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  <a:prstGeom prst="rect">
            <a:avLst/>
          </a:prstGeom>
        </p:spPr>
        <p:txBody>
          <a:bodyPr lIns="91429" tIns="45714" rIns="91429" bIns="45714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 lIns="91429" tIns="45714" rIns="91429" bIns="45714"/>
          <a:lstStyle>
            <a:lvl1pPr marL="0" indent="0">
              <a:buNone/>
              <a:defRPr sz="3200"/>
            </a:lvl1pPr>
            <a:lvl2pPr marL="457147" indent="0">
              <a:buNone/>
              <a:defRPr sz="2800"/>
            </a:lvl2pPr>
            <a:lvl3pPr marL="914293" indent="0">
              <a:buNone/>
              <a:defRPr sz="2400"/>
            </a:lvl3pPr>
            <a:lvl4pPr marL="1371441" indent="0">
              <a:buNone/>
              <a:defRPr sz="2000"/>
            </a:lvl4pPr>
            <a:lvl5pPr marL="1828587" indent="0">
              <a:buNone/>
              <a:defRPr sz="2000"/>
            </a:lvl5pPr>
            <a:lvl6pPr marL="2285734" indent="0">
              <a:buNone/>
              <a:defRPr sz="2000"/>
            </a:lvl6pPr>
            <a:lvl7pPr marL="2742880" indent="0">
              <a:buNone/>
              <a:defRPr sz="2000"/>
            </a:lvl7pPr>
            <a:lvl8pPr marL="3200027" indent="0">
              <a:buNone/>
              <a:defRPr sz="2000"/>
            </a:lvl8pPr>
            <a:lvl9pPr marL="3657173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3"/>
          </a:xfrm>
          <a:prstGeom prst="rect">
            <a:avLst/>
          </a:prstGeom>
        </p:spPr>
        <p:txBody>
          <a:bodyPr lIns="91429" tIns="45714" rIns="91429" bIns="45714"/>
          <a:lstStyle>
            <a:lvl1pPr marL="0" indent="0">
              <a:buNone/>
              <a:defRPr sz="1500"/>
            </a:lvl1pPr>
            <a:lvl2pPr marL="457147" indent="0">
              <a:buNone/>
              <a:defRPr sz="1200"/>
            </a:lvl2pPr>
            <a:lvl3pPr marL="914293" indent="0">
              <a:buNone/>
              <a:defRPr sz="1100"/>
            </a:lvl3pPr>
            <a:lvl4pPr marL="1371441" indent="0">
              <a:buNone/>
              <a:defRPr sz="900"/>
            </a:lvl4pPr>
            <a:lvl5pPr marL="1828587" indent="0">
              <a:buNone/>
              <a:defRPr sz="900"/>
            </a:lvl5pPr>
            <a:lvl6pPr marL="2285734" indent="0">
              <a:buNone/>
              <a:defRPr sz="900"/>
            </a:lvl6pPr>
            <a:lvl7pPr marL="2742880" indent="0">
              <a:buNone/>
              <a:defRPr sz="900"/>
            </a:lvl7pPr>
            <a:lvl8pPr marL="3200027" indent="0">
              <a:buNone/>
              <a:defRPr sz="900"/>
            </a:lvl8pPr>
            <a:lvl9pPr marL="365717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247235EF-DA43-430E-B167-92E04E4AFA14}" type="datetime1">
              <a:rPr lang="en-US" smtClean="0">
                <a:solidFill>
                  <a:prstClr val="white"/>
                </a:solidFill>
              </a:rPr>
              <a:t>2/6/2023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1" y="6356353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prstClr val="white"/>
                </a:solidFill>
              </a:rPr>
              <a:t>Analytic Edge Proprietary and 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4C2143BD-DDDC-4030-AFD1-D2DD3F00D3BF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6025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12699"/>
            <a:ext cx="9495584" cy="1079500"/>
          </a:xfrm>
          <a:custGeom>
            <a:avLst/>
            <a:gdLst>
              <a:gd name="connsiteX0" fmla="*/ 0 w 8778081"/>
              <a:gd name="connsiteY0" fmla="*/ 0 h 1066800"/>
              <a:gd name="connsiteX1" fmla="*/ 8778081 w 8778081"/>
              <a:gd name="connsiteY1" fmla="*/ 0 h 1066800"/>
              <a:gd name="connsiteX2" fmla="*/ 8778081 w 8778081"/>
              <a:gd name="connsiteY2" fmla="*/ 1066800 h 1066800"/>
              <a:gd name="connsiteX3" fmla="*/ 0 w 8778081"/>
              <a:gd name="connsiteY3" fmla="*/ 1066800 h 1066800"/>
              <a:gd name="connsiteX4" fmla="*/ 0 w 8778081"/>
              <a:gd name="connsiteY4" fmla="*/ 0 h 1066800"/>
              <a:gd name="connsiteX0" fmla="*/ 0 w 8778081"/>
              <a:gd name="connsiteY0" fmla="*/ 0 h 1066800"/>
              <a:gd name="connsiteX1" fmla="*/ 8206581 w 8778081"/>
              <a:gd name="connsiteY1" fmla="*/ 0 h 1066800"/>
              <a:gd name="connsiteX2" fmla="*/ 8778081 w 8778081"/>
              <a:gd name="connsiteY2" fmla="*/ 1066800 h 1066800"/>
              <a:gd name="connsiteX3" fmla="*/ 0 w 8778081"/>
              <a:gd name="connsiteY3" fmla="*/ 1066800 h 1066800"/>
              <a:gd name="connsiteX4" fmla="*/ 0 w 8778081"/>
              <a:gd name="connsiteY4" fmla="*/ 0 h 1066800"/>
              <a:gd name="connsiteX0" fmla="*/ 0 w 9400381"/>
              <a:gd name="connsiteY0" fmla="*/ 12700 h 1079500"/>
              <a:gd name="connsiteX1" fmla="*/ 9400381 w 9400381"/>
              <a:gd name="connsiteY1" fmla="*/ 0 h 1079500"/>
              <a:gd name="connsiteX2" fmla="*/ 8778081 w 9400381"/>
              <a:gd name="connsiteY2" fmla="*/ 1079500 h 1079500"/>
              <a:gd name="connsiteX3" fmla="*/ 0 w 9400381"/>
              <a:gd name="connsiteY3" fmla="*/ 1079500 h 1079500"/>
              <a:gd name="connsiteX4" fmla="*/ 0 w 9400381"/>
              <a:gd name="connsiteY4" fmla="*/ 12700 h 1079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400381" h="1079500">
                <a:moveTo>
                  <a:pt x="0" y="12700"/>
                </a:moveTo>
                <a:lnTo>
                  <a:pt x="9400381" y="0"/>
                </a:lnTo>
                <a:lnTo>
                  <a:pt x="8778081" y="1079500"/>
                </a:lnTo>
                <a:lnTo>
                  <a:pt x="0" y="1079500"/>
                </a:lnTo>
                <a:lnTo>
                  <a:pt x="0" y="12700"/>
                </a:lnTo>
                <a:close/>
              </a:path>
            </a:pathLst>
          </a:custGeom>
          <a:solidFill>
            <a:srgbClr val="007FA8">
              <a:alpha val="74902"/>
            </a:srgbClr>
          </a:solidFill>
          <a:ln>
            <a:noFill/>
          </a:ln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/>
          <a:p>
            <a:endParaRPr lang="en-US" sz="1500" kern="0" dirty="0">
              <a:solidFill>
                <a:srgbClr val="000000"/>
              </a:solidFill>
            </a:endParaRPr>
          </a:p>
        </p:txBody>
      </p:sp>
      <p:pic>
        <p:nvPicPr>
          <p:cNvPr id="9" name="Picture 2" descr="\\SONY\Users\Nivas\Desktop\analytic-edge\logo.png"/>
          <p:cNvPicPr>
            <a:picLocks noChangeAspect="1" noChangeArrowheads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9808" y="254001"/>
            <a:ext cx="2550344" cy="858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 userDrawn="1"/>
        </p:nvSpPr>
        <p:spPr>
          <a:xfrm>
            <a:off x="1" y="6616701"/>
            <a:ext cx="12192000" cy="248556"/>
          </a:xfrm>
          <a:prstGeom prst="rect">
            <a:avLst/>
          </a:prstGeom>
          <a:solidFill>
            <a:srgbClr val="3939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602668"/>
            <a:ext cx="2844800" cy="365125"/>
          </a:xfrm>
          <a:prstGeom prst="rect">
            <a:avLst/>
          </a:prstGeom>
        </p:spPr>
        <p:txBody>
          <a:bodyPr lIns="91429" tIns="45714" rIns="91429" bIns="45714"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C7E6A07A-EEE2-4358-8BC8-667BE5DDAF7A}" type="datetime1">
              <a:rPr lang="en-US" smtClean="0">
                <a:solidFill>
                  <a:prstClr val="white"/>
                </a:solidFill>
              </a:rPr>
              <a:t>2/6/2023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1" y="6602668"/>
            <a:ext cx="3860800" cy="365125"/>
          </a:xfrm>
          <a:prstGeom prst="rect">
            <a:avLst/>
          </a:prstGeom>
        </p:spPr>
        <p:txBody>
          <a:bodyPr lIns="91429" tIns="45714" rIns="91429" bIns="45714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prstClr val="white"/>
                </a:solidFill>
              </a:rPr>
              <a:t>Analytic Edge Proprietary and confidential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602668"/>
            <a:ext cx="2844800" cy="365125"/>
          </a:xfrm>
          <a:prstGeom prst="rect">
            <a:avLst/>
          </a:prstGeom>
        </p:spPr>
        <p:txBody>
          <a:bodyPr lIns="91429" tIns="45714" rIns="91429" bIns="45714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C2143BD-DDDC-4030-AFD1-D2DD3F00D3BF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2581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dt="0"/>
  <p:txStyles>
    <p:titleStyle>
      <a:lvl1pPr algn="ctr" defTabSz="914293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60" indent="-342860" algn="l" defTabSz="914293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64" indent="-285717" algn="l" defTabSz="914293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66" indent="-228573" algn="l" defTabSz="914293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14" indent="-228573" algn="l" defTabSz="914293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61" indent="-228573" algn="l" defTabSz="914293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07" indent="-228573" algn="l" defTabSz="91429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54" indent="-228573" algn="l" defTabSz="91429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00" indent="-228573" algn="l" defTabSz="91429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48" indent="-228573" algn="l" defTabSz="91429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9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7" algn="l" defTabSz="91429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91429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41" algn="l" defTabSz="91429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7" algn="l" defTabSz="91429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34" algn="l" defTabSz="91429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80" algn="l" defTabSz="91429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7" algn="l" defTabSz="91429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73" algn="l" defTabSz="91429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293"/>
            <a:r>
              <a:rPr lang="en-US" dirty="0">
                <a:solidFill>
                  <a:prstClr val="white"/>
                </a:solidFill>
                <a:latin typeface="Calibri"/>
              </a:rPr>
              <a:t>Analytic Edge Proprietary and confidential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14" name="AutoShape 2" descr="Inline image 1"/>
          <p:cNvSpPr>
            <a:spLocks noChangeAspect="1" noChangeArrowheads="1"/>
          </p:cNvSpPr>
          <p:nvPr/>
        </p:nvSpPr>
        <p:spPr bwMode="auto">
          <a:xfrm>
            <a:off x="216694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293"/>
            <a:endParaRPr lang="en-US" sz="19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0" name="AutoShape 4" descr="Inline image 1"/>
          <p:cNvSpPr>
            <a:spLocks noChangeAspect="1" noChangeArrowheads="1"/>
          </p:cNvSpPr>
          <p:nvPr/>
        </p:nvSpPr>
        <p:spPr bwMode="auto">
          <a:xfrm>
            <a:off x="369094" y="79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293"/>
            <a:endParaRPr lang="en-US" sz="19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3525442" y="1230208"/>
            <a:ext cx="8250718" cy="5170592"/>
          </a:xfrm>
          <a:prstGeom prst="roundRect">
            <a:avLst>
              <a:gd name="adj" fmla="val 4210"/>
            </a:avLst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1"/>
            </a:solidFill>
          </a:ln>
        </p:spPr>
        <p:txBody>
          <a:bodyPr wrap="square" tIns="91440">
            <a:noAutofit/>
          </a:bodyPr>
          <a:lstStyle/>
          <a:p>
            <a:pPr marL="285750" lvl="0" indent="-28575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600" dirty="0"/>
              <a:t>3 years of experience in areas of Market Mix Modelling projects.</a:t>
            </a:r>
          </a:p>
          <a:p>
            <a:pPr marL="285750" lvl="0" indent="-28575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600" dirty="0"/>
              <a:t> Experience working in different sectors such as Gaming, Automobiles, FMCG, and E-commerce across markets</a:t>
            </a:r>
          </a:p>
          <a:p>
            <a:pPr marL="285750" lvl="0" indent="-28575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600" dirty="0"/>
              <a:t>My day-to-day activity includes </a:t>
            </a:r>
          </a:p>
          <a:p>
            <a:pPr marL="742950" lvl="1" indent="-28575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600" dirty="0"/>
              <a:t>Interacting with the Client, understanding their requirements, responsible for the end-to-end delivery of analytics</a:t>
            </a:r>
          </a:p>
          <a:p>
            <a:pPr marL="742950" lvl="1" indent="-28575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600" dirty="0"/>
              <a:t>Extensive hands-on experience in working </a:t>
            </a:r>
            <a:r>
              <a:rPr lang="en-US" sz="1600" dirty="0" err="1"/>
              <a:t>iExcel</a:t>
            </a:r>
            <a:r>
              <a:rPr lang="en-US" sz="1600" dirty="0"/>
              <a:t>, PPT, &amp; Python </a:t>
            </a:r>
          </a:p>
          <a:p>
            <a:pPr marL="742950" lvl="1" indent="-28575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600" dirty="0"/>
              <a:t>Building insights, recommendations, and XXXX. which can help solve key business and impact the business growth positively </a:t>
            </a:r>
          </a:p>
          <a:p>
            <a:pPr marL="742950" lvl="1" indent="-28575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600" dirty="0"/>
              <a:t>Provide client support XXXX</a:t>
            </a:r>
          </a:p>
          <a:p>
            <a:pPr marL="285750" lvl="0" indent="-28575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600" dirty="0"/>
              <a:t>Personal Skills:</a:t>
            </a:r>
          </a:p>
          <a:p>
            <a:pPr marL="742950" lvl="1" indent="-28575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IN" sz="1600"/>
              <a:t>XXX</a:t>
            </a:r>
            <a:r>
              <a:rPr lang="en-US" sz="1600"/>
              <a:t>.</a:t>
            </a:r>
            <a:endParaRPr lang="en-US" sz="1600" dirty="0"/>
          </a:p>
          <a:p>
            <a:pPr marL="285750" lvl="0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lvl="0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lvl="0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lvl="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lvl="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lvl="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lvl="0" indent="-285750">
              <a:buFont typeface="Wingdings" panose="05000000000000000000" pitchFamily="2" charset="2"/>
              <a:buChar char="Ø"/>
            </a:pPr>
            <a:endParaRPr lang="en-GB" b="1" dirty="0"/>
          </a:p>
          <a:p>
            <a:pPr algn="just">
              <a:defRPr sz="1700">
                <a:latin typeface="Century Gothic"/>
                <a:ea typeface="Century Gothic"/>
                <a:cs typeface="Century Gothic"/>
                <a:sym typeface="Century Gothic"/>
              </a:defRPr>
            </a:pPr>
            <a:endParaRPr lang="en-US" dirty="0"/>
          </a:p>
          <a:p>
            <a:pPr lvl="5" fontAlgn="base"/>
            <a:endParaRPr lang="en-US" sz="1200" dirty="0"/>
          </a:p>
        </p:txBody>
      </p:sp>
      <p:sp>
        <p:nvSpPr>
          <p:cNvPr id="7" name="Rectangle 6"/>
          <p:cNvSpPr/>
          <p:nvPr/>
        </p:nvSpPr>
        <p:spPr>
          <a:xfrm>
            <a:off x="673894" y="3172309"/>
            <a:ext cx="206384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293"/>
            <a:r>
              <a:rPr lang="en-IN" sz="1600" b="1" dirty="0">
                <a:solidFill>
                  <a:srgbClr val="4F81BD"/>
                </a:solidFill>
                <a:latin typeface="Calibri"/>
              </a:rPr>
              <a:t>Kavya Bhat</a:t>
            </a:r>
          </a:p>
        </p:txBody>
      </p:sp>
      <p:sp>
        <p:nvSpPr>
          <p:cNvPr id="9" name="Rectangle 8"/>
          <p:cNvSpPr/>
          <p:nvPr/>
        </p:nvSpPr>
        <p:spPr>
          <a:xfrm>
            <a:off x="354168" y="3436240"/>
            <a:ext cx="283979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293"/>
            <a:r>
              <a:rPr lang="en-IN" sz="1400" b="1" dirty="0">
                <a:solidFill>
                  <a:prstClr val="black"/>
                </a:solidFill>
              </a:rPr>
              <a:t>Consultant </a:t>
            </a:r>
            <a:endParaRPr lang="en-IN" sz="1400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2" name="Title 3">
            <a:extLst>
              <a:ext uri="{FF2B5EF4-FFF2-40B4-BE49-F238E27FC236}">
                <a16:creationId xmlns:a16="http://schemas.microsoft.com/office/drawing/2014/main" id="{B1A1BA8D-D94D-48DE-BDB9-4EAD58098586}"/>
              </a:ext>
            </a:extLst>
          </p:cNvPr>
          <p:cNvSpPr txBox="1">
            <a:spLocks/>
          </p:cNvSpPr>
          <p:nvPr/>
        </p:nvSpPr>
        <p:spPr>
          <a:xfrm>
            <a:off x="145069" y="44823"/>
            <a:ext cx="10862787" cy="1021977"/>
          </a:xfrm>
          <a:prstGeom prst="rect">
            <a:avLst/>
          </a:prstGeom>
        </p:spPr>
        <p:txBody>
          <a:bodyPr vert="horz" lIns="91429" tIns="45714" rIns="91429" bIns="45714" rtlCol="0" anchor="ctr">
            <a:normAutofit/>
          </a:bodyPr>
          <a:lstStyle>
            <a:lvl1pPr algn="l" defTabSz="914293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457200" y="3895725"/>
            <a:ext cx="2633729" cy="2505075"/>
          </a:xfrm>
          <a:prstGeom prst="roundRect">
            <a:avLst>
              <a:gd name="adj" fmla="val 4210"/>
            </a:avLst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1"/>
            </a:solidFill>
          </a:ln>
        </p:spPr>
        <p:txBody>
          <a:bodyPr wrap="square" tIns="91440">
            <a:noAutofit/>
          </a:bodyPr>
          <a:lstStyle/>
          <a:p>
            <a:r>
              <a:rPr lang="en-US" sz="1600" b="1" i="1" u="sng" dirty="0"/>
              <a:t>Prior Experience</a:t>
            </a:r>
          </a:p>
          <a:p>
            <a:r>
              <a:rPr lang="en-US" sz="1400" dirty="0"/>
              <a:t>XXX India Technology Centre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Web Developer</a:t>
            </a:r>
          </a:p>
          <a:p>
            <a:endParaRPr lang="en-US" sz="1400" dirty="0"/>
          </a:p>
          <a:p>
            <a:r>
              <a:rPr lang="en-US" sz="1600" b="1" i="1" u="sng" dirty="0"/>
              <a:t>Higher Graduation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dirty="0"/>
              <a:t>Computer science and Engineering graduate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dirty="0"/>
              <a:t>Completed course in Full stack data science from Jigsaw academy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92B773C-5548-24C0-CE1D-10F37D8DEA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903" y="1230208"/>
            <a:ext cx="1796833" cy="19421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30147059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970</TotalTime>
  <Words>124</Words>
  <Application>Microsoft Office PowerPoint</Application>
  <PresentationFormat>Widescreen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Century Gothic</vt:lpstr>
      <vt:lpstr>Wingdings</vt:lpstr>
      <vt:lpstr>2_Office Theme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Santosh Nair</dc:creator>
  <cp:lastModifiedBy>Kavya Bhat</cp:lastModifiedBy>
  <cp:revision>67</cp:revision>
  <dcterms:created xsi:type="dcterms:W3CDTF">2018-03-08T08:49:33Z</dcterms:created>
  <dcterms:modified xsi:type="dcterms:W3CDTF">2023-02-06T13:14:33Z</dcterms:modified>
</cp:coreProperties>
</file>