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557686857244909E-2"/>
          <c:y val="7.7674319174345693E-3"/>
          <c:w val="0.96744229134488158"/>
          <c:h val="0.898752013853058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5"/>
                <c:pt idx="0">
                  <c:v>2020</c:v>
                </c:pt>
                <c:pt idx="1">
                  <c:v>Margin</c:v>
                </c:pt>
                <c:pt idx="2">
                  <c:v>Effectiveness</c:v>
                </c:pt>
                <c:pt idx="3">
                  <c:v>CPM</c:v>
                </c:pt>
                <c:pt idx="4">
                  <c:v>2021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5"/>
                <c:pt idx="0" formatCode="_(&quot;$&quot;* #,##0.00_);_(&quot;$&quot;* \(#,##0.00\);_(&quot;$&quot;* &quot;-&quot;_);_(@_)">
                  <c:v>0.8878522121373239</c:v>
                </c:pt>
                <c:pt idx="4" formatCode="&quot;$&quot;#,##0.00_);[Red]\(&quot;$&quot;#,##0.00\)">
                  <c:v>0.82174199917927293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5C-4018-BA28-5949E32E11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Sheet1!$A$2:$A$7</c:f>
              <c:strCache>
                <c:ptCount val="5"/>
                <c:pt idx="0">
                  <c:v>2020</c:v>
                </c:pt>
                <c:pt idx="1">
                  <c:v>Margin</c:v>
                </c:pt>
                <c:pt idx="2">
                  <c:v>Effectiveness</c:v>
                </c:pt>
                <c:pt idx="3">
                  <c:v>CPM</c:v>
                </c:pt>
                <c:pt idx="4">
                  <c:v>2021</c:v>
                </c:pt>
              </c:strCache>
            </c:strRef>
          </c:cat>
          <c:val>
            <c:numRef>
              <c:f>Sheet1!$C$2:$C$7</c:f>
              <c:numCache>
                <c:formatCode>#,##0.00;[Red]#,##0.00</c:formatCode>
                <c:ptCount val="5"/>
                <c:pt idx="1">
                  <c:v>0.95212033473171465</c:v>
                </c:pt>
                <c:pt idx="2">
                  <c:v>0.95212033473171465</c:v>
                </c:pt>
                <c:pt idx="3">
                  <c:v>0.82174199917927293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5C-4018-BA28-5949E32E11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1.3247977414597263E-3"/>
                  <c:y val="-4.763060510156463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DB7-4D1E-BA58-57B21F5D4E33}"/>
                </c:ext>
              </c:extLst>
            </c:dLbl>
            <c:dLbl>
              <c:idx val="2"/>
              <c:layout>
                <c:manualLayout>
                  <c:x val="-7.9487864487586494E-3"/>
                  <c:y val="-0.2211420951144072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DB7-4D1E-BA58-57B21F5D4E33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DB7-4D1E-BA58-57B21F5D4E3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5"/>
                <c:pt idx="0">
                  <c:v>2020</c:v>
                </c:pt>
                <c:pt idx="1">
                  <c:v>Margin</c:v>
                </c:pt>
                <c:pt idx="2">
                  <c:v>Effectiveness</c:v>
                </c:pt>
                <c:pt idx="3">
                  <c:v>CPM</c:v>
                </c:pt>
                <c:pt idx="4">
                  <c:v>2021</c:v>
                </c:pt>
              </c:strCache>
            </c:strRef>
          </c:cat>
          <c:val>
            <c:numRef>
              <c:f>Sheet1!$D$2:$D$7</c:f>
              <c:numCache>
                <c:formatCode>"$"#,##0.00_);[Red]\("$"#,##0.00\)</c:formatCode>
                <c:ptCount val="5"/>
                <c:pt idx="1">
                  <c:v>6.4268122594390742E-2</c:v>
                </c:pt>
                <c:pt idx="2">
                  <c:v>0.87925139050376511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A5C-4018-BA28-5949E32E117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A5C-4018-BA28-5949E32E1177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A5C-4018-BA28-5949E32E1177}"/>
                </c:ext>
              </c:extLst>
            </c:dLbl>
            <c:dLbl>
              <c:idx val="3"/>
              <c:layout>
                <c:manualLayout>
                  <c:x val="1.324797741459872E-3"/>
                  <c:y val="-0.2483595837438727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A5C-4018-BA28-5949E32E117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5"/>
                <c:pt idx="0">
                  <c:v>2020</c:v>
                </c:pt>
                <c:pt idx="1">
                  <c:v>Margin</c:v>
                </c:pt>
                <c:pt idx="2">
                  <c:v>Effectiveness</c:v>
                </c:pt>
                <c:pt idx="3">
                  <c:v>CPM</c:v>
                </c:pt>
                <c:pt idx="4">
                  <c:v>2021</c:v>
                </c:pt>
              </c:strCache>
            </c:strRef>
          </c:cat>
          <c:val>
            <c:numRef>
              <c:f>Sheet1!$E$2:$E$7</c:f>
              <c:numCache>
                <c:formatCode>"$"#,##0.00_);[Red]\("$"#,##0.00\)</c:formatCode>
                <c:ptCount val="5"/>
                <c:pt idx="1">
                  <c:v>0</c:v>
                </c:pt>
                <c:pt idx="2">
                  <c:v>0</c:v>
                </c:pt>
                <c:pt idx="3">
                  <c:v>1.0096297260562068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A5C-4018-BA28-5949E32E117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5"/>
        <c:overlap val="100"/>
        <c:axId val="353276216"/>
        <c:axId val="353272608"/>
      </c:barChart>
      <c:catAx>
        <c:axId val="353276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3272608"/>
        <c:crosses val="autoZero"/>
        <c:auto val="1"/>
        <c:lblAlgn val="ctr"/>
        <c:lblOffset val="100"/>
        <c:noMultiLvlLbl val="0"/>
      </c:catAx>
      <c:valAx>
        <c:axId val="353272608"/>
        <c:scaling>
          <c:orientation val="minMax"/>
        </c:scaling>
        <c:delete val="1"/>
        <c:axPos val="l"/>
        <c:numFmt formatCode="_(&quot;$&quot;* #,##0.00_);_(&quot;$&quot;* \(#,##0.00\);_(&quot;$&quot;* &quot;-&quot;_);_(@_)" sourceLinked="1"/>
        <c:majorTickMark val="out"/>
        <c:minorTickMark val="none"/>
        <c:tickLblPos val="nextTo"/>
        <c:crossAx val="35327621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>
              <a:lumMod val="95000"/>
              <a:lumOff val="5000"/>
            </a:schemeClr>
          </a:solidFill>
        </a:defRPr>
      </a:pPr>
      <a:endParaRPr lang="en-US"/>
    </a:p>
  </c:txPr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9BBCE-2CAB-4C2A-9A76-EAFA8A37F8E1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E0077-7842-4432-A54C-73364C38A4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424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1063" cy="3354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00C33-90AE-4963-9AD8-3B07939F57E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937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96ED-8270-4BD9-9069-84F474882F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640" y="147136"/>
            <a:ext cx="9009219" cy="78638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 dirty="0">
                <a:solidFill>
                  <a:srgbClr val="B51A45"/>
                </a:solidFill>
                <a:latin typeface="+mn-lt"/>
              </a:defRPr>
            </a:lvl1pPr>
          </a:lstStyle>
          <a:p>
            <a:pPr marL="0" lvl="0"/>
            <a:r>
              <a:rPr lang="en-US"/>
              <a:t>Click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CA3A6B-089A-48DA-907F-9446B12760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34BEE3-566C-4068-A777-C3A4762E861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0105BF4-D562-44BF-BA5C-F9CA4C0FE9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7641" y="1053170"/>
            <a:ext cx="900921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>
                <a:solidFill>
                  <a:schemeClr val="tx1"/>
                </a:solidFill>
                <a:latin typeface="+mn-lt"/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/>
              <a:t>Click to add subtitle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1F0EAC-DF03-4553-8D22-C26B163DC97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87640" y="1569036"/>
            <a:ext cx="10931304" cy="438912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03BAA4A6-07CF-43B8-B2EE-4F2BC4F7917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7640" y="6021389"/>
            <a:ext cx="10931304" cy="231774"/>
          </a:xfrm>
        </p:spPr>
        <p:txBody>
          <a:bodyPr anchor="ctr"/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Notes: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A75651F7-9FE4-4CA6-BB6F-3D99DE57C45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87640" y="6311902"/>
            <a:ext cx="10931304" cy="231774"/>
          </a:xfrm>
        </p:spPr>
        <p:txBody>
          <a:bodyPr anchor="ctr"/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0296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Placeholder 1"/>
          <p:cNvSpPr>
            <a:spLocks noGrp="1"/>
          </p:cNvSpPr>
          <p:nvPr>
            <p:ph type="title"/>
          </p:nvPr>
        </p:nvSpPr>
        <p:spPr>
          <a:xfrm>
            <a:off x="803195" y="248734"/>
            <a:ext cx="9279070" cy="786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/>
            <a:r>
              <a:rPr lang="en-US"/>
              <a:t>Click to add title</a:t>
            </a:r>
            <a:endParaRPr lang="en-GB"/>
          </a:p>
        </p:txBody>
      </p:sp>
      <p:sp>
        <p:nvSpPr>
          <p:cNvPr id="92" name="Text Placeholder 2"/>
          <p:cNvSpPr>
            <a:spLocks noGrp="1"/>
          </p:cNvSpPr>
          <p:nvPr>
            <p:ph type="body" idx="1"/>
          </p:nvPr>
        </p:nvSpPr>
        <p:spPr>
          <a:xfrm>
            <a:off x="803195" y="1460501"/>
            <a:ext cx="10623418" cy="4521199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C195DDB-218E-4959-B1AC-6A98AF09BFD5}"/>
              </a:ext>
            </a:extLst>
          </p:cNvPr>
          <p:cNvSpPr/>
          <p:nvPr userDrawn="1"/>
        </p:nvSpPr>
        <p:spPr bwMode="ltGray">
          <a:xfrm>
            <a:off x="-8424" y="-1"/>
            <a:ext cx="773811" cy="1460501"/>
          </a:xfrm>
          <a:custGeom>
            <a:avLst/>
            <a:gdLst>
              <a:gd name="connsiteX0" fmla="*/ 19050 w 3048000"/>
              <a:gd name="connsiteY0" fmla="*/ 2628900 h 2628900"/>
              <a:gd name="connsiteX1" fmla="*/ 0 w 3048000"/>
              <a:gd name="connsiteY1" fmla="*/ 38100 h 2628900"/>
              <a:gd name="connsiteX2" fmla="*/ 3048000 w 3048000"/>
              <a:gd name="connsiteY2" fmla="*/ 0 h 2628900"/>
              <a:gd name="connsiteX3" fmla="*/ 19050 w 3048000"/>
              <a:gd name="connsiteY3" fmla="*/ 2628900 h 2628900"/>
              <a:gd name="connsiteX0" fmla="*/ 19050 w 3048002"/>
              <a:gd name="connsiteY0" fmla="*/ 2628900 h 2628900"/>
              <a:gd name="connsiteX1" fmla="*/ 0 w 3048002"/>
              <a:gd name="connsiteY1" fmla="*/ 38100 h 2628900"/>
              <a:gd name="connsiteX2" fmla="*/ 3048000 w 3048002"/>
              <a:gd name="connsiteY2" fmla="*/ 0 h 2628900"/>
              <a:gd name="connsiteX3" fmla="*/ 19050 w 3048002"/>
              <a:gd name="connsiteY3" fmla="*/ 2628900 h 2628900"/>
              <a:gd name="connsiteX0" fmla="*/ 19050 w 3048002"/>
              <a:gd name="connsiteY0" fmla="*/ 2628900 h 2628900"/>
              <a:gd name="connsiteX1" fmla="*/ 0 w 3048002"/>
              <a:gd name="connsiteY1" fmla="*/ 38100 h 2628900"/>
              <a:gd name="connsiteX2" fmla="*/ 3048000 w 3048002"/>
              <a:gd name="connsiteY2" fmla="*/ 0 h 2628900"/>
              <a:gd name="connsiteX3" fmla="*/ 19050 w 3048002"/>
              <a:gd name="connsiteY3" fmla="*/ 2628900 h 2628900"/>
              <a:gd name="connsiteX0" fmla="*/ 19050 w 3048000"/>
              <a:gd name="connsiteY0" fmla="*/ 2628900 h 2628900"/>
              <a:gd name="connsiteX1" fmla="*/ 0 w 3048000"/>
              <a:gd name="connsiteY1" fmla="*/ 38100 h 2628900"/>
              <a:gd name="connsiteX2" fmla="*/ 3048000 w 3048000"/>
              <a:gd name="connsiteY2" fmla="*/ 0 h 2628900"/>
              <a:gd name="connsiteX3" fmla="*/ 19050 w 3048000"/>
              <a:gd name="connsiteY3" fmla="*/ 2628900 h 2628900"/>
              <a:gd name="connsiteX0" fmla="*/ 19050 w 3048000"/>
              <a:gd name="connsiteY0" fmla="*/ 2628900 h 2628900"/>
              <a:gd name="connsiteX1" fmla="*/ 0 w 3048000"/>
              <a:gd name="connsiteY1" fmla="*/ 38100 h 2628900"/>
              <a:gd name="connsiteX2" fmla="*/ 3048000 w 3048000"/>
              <a:gd name="connsiteY2" fmla="*/ 0 h 2628900"/>
              <a:gd name="connsiteX3" fmla="*/ 19050 w 3048000"/>
              <a:gd name="connsiteY3" fmla="*/ 2628900 h 2628900"/>
              <a:gd name="connsiteX0" fmla="*/ 19050 w 3048000"/>
              <a:gd name="connsiteY0" fmla="*/ 2628900 h 2628900"/>
              <a:gd name="connsiteX1" fmla="*/ 0 w 3048000"/>
              <a:gd name="connsiteY1" fmla="*/ 38100 h 2628900"/>
              <a:gd name="connsiteX2" fmla="*/ 3048000 w 3048000"/>
              <a:gd name="connsiteY2" fmla="*/ 0 h 2628900"/>
              <a:gd name="connsiteX3" fmla="*/ 19050 w 3048000"/>
              <a:gd name="connsiteY3" fmla="*/ 2628900 h 2628900"/>
              <a:gd name="connsiteX0" fmla="*/ 19050 w 3048000"/>
              <a:gd name="connsiteY0" fmla="*/ 2628900 h 2628900"/>
              <a:gd name="connsiteX1" fmla="*/ 0 w 3048000"/>
              <a:gd name="connsiteY1" fmla="*/ 38100 h 2628900"/>
              <a:gd name="connsiteX2" fmla="*/ 3048000 w 3048000"/>
              <a:gd name="connsiteY2" fmla="*/ 0 h 2628900"/>
              <a:gd name="connsiteX3" fmla="*/ 19050 w 3048000"/>
              <a:gd name="connsiteY3" fmla="*/ 2628900 h 2628900"/>
              <a:gd name="connsiteX0" fmla="*/ 19050 w 3066699"/>
              <a:gd name="connsiteY0" fmla="*/ 2594309 h 2594309"/>
              <a:gd name="connsiteX1" fmla="*/ 0 w 3066699"/>
              <a:gd name="connsiteY1" fmla="*/ 3509 h 2594309"/>
              <a:gd name="connsiteX2" fmla="*/ 3066699 w 3066699"/>
              <a:gd name="connsiteY2" fmla="*/ 0 h 2594309"/>
              <a:gd name="connsiteX3" fmla="*/ 19050 w 3066699"/>
              <a:gd name="connsiteY3" fmla="*/ 2594309 h 2594309"/>
              <a:gd name="connsiteX0" fmla="*/ 0 w 3075698"/>
              <a:gd name="connsiteY0" fmla="*/ 2585661 h 2585661"/>
              <a:gd name="connsiteX1" fmla="*/ 8999 w 3075698"/>
              <a:gd name="connsiteY1" fmla="*/ 3509 h 2585661"/>
              <a:gd name="connsiteX2" fmla="*/ 3075698 w 3075698"/>
              <a:gd name="connsiteY2" fmla="*/ 0 h 2585661"/>
              <a:gd name="connsiteX3" fmla="*/ 0 w 3075698"/>
              <a:gd name="connsiteY3" fmla="*/ 2585661 h 2585661"/>
              <a:gd name="connsiteX0" fmla="*/ 0 w 3075698"/>
              <a:gd name="connsiteY0" fmla="*/ 2585661 h 2585661"/>
              <a:gd name="connsiteX1" fmla="*/ 8999 w 3075698"/>
              <a:gd name="connsiteY1" fmla="*/ 3509 h 2585661"/>
              <a:gd name="connsiteX2" fmla="*/ 3075698 w 3075698"/>
              <a:gd name="connsiteY2" fmla="*/ 0 h 2585661"/>
              <a:gd name="connsiteX3" fmla="*/ 0 w 3075698"/>
              <a:gd name="connsiteY3" fmla="*/ 2585661 h 2585661"/>
              <a:gd name="connsiteX0" fmla="*/ 0 w 3075698"/>
              <a:gd name="connsiteY0" fmla="*/ 2585661 h 2585661"/>
              <a:gd name="connsiteX1" fmla="*/ 8999 w 3075698"/>
              <a:gd name="connsiteY1" fmla="*/ 3509 h 2585661"/>
              <a:gd name="connsiteX2" fmla="*/ 3075698 w 3075698"/>
              <a:gd name="connsiteY2" fmla="*/ 0 h 2585661"/>
              <a:gd name="connsiteX3" fmla="*/ 0 w 3075698"/>
              <a:gd name="connsiteY3" fmla="*/ 2585661 h 2585661"/>
              <a:gd name="connsiteX0" fmla="*/ 6988 w 3082686"/>
              <a:gd name="connsiteY0" fmla="*/ 2585661 h 2585661"/>
              <a:gd name="connsiteX1" fmla="*/ 467 w 3082686"/>
              <a:gd name="connsiteY1" fmla="*/ 3509 h 2585661"/>
              <a:gd name="connsiteX2" fmla="*/ 3082686 w 3082686"/>
              <a:gd name="connsiteY2" fmla="*/ 0 h 2585661"/>
              <a:gd name="connsiteX3" fmla="*/ 6988 w 3082686"/>
              <a:gd name="connsiteY3" fmla="*/ 2585661 h 2585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2686" h="2585661">
                <a:moveTo>
                  <a:pt x="6988" y="2585661"/>
                </a:moveTo>
                <a:cubicBezTo>
                  <a:pt x="9988" y="1724944"/>
                  <a:pt x="-2533" y="864226"/>
                  <a:pt x="467" y="3509"/>
                </a:cubicBezTo>
                <a:lnTo>
                  <a:pt x="3082686" y="0"/>
                </a:lnTo>
                <a:cubicBezTo>
                  <a:pt x="2000383" y="495630"/>
                  <a:pt x="972879" y="1391974"/>
                  <a:pt x="6988" y="2585661"/>
                </a:cubicBezTo>
                <a:close/>
              </a:path>
            </a:pathLst>
          </a:custGeom>
          <a:solidFill>
            <a:srgbClr val="B51A4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B132C7B-29F7-463F-93E2-2A4616F00D0D}"/>
              </a:ext>
            </a:extLst>
          </p:cNvPr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1" y="6638926"/>
            <a:ext cx="121920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4743" y="6655708"/>
            <a:ext cx="969962" cy="196850"/>
          </a:xfrm>
          <a:prstGeom prst="rect">
            <a:avLst/>
          </a:prstGeom>
        </p:spPr>
        <p:txBody>
          <a:bodyPr anchor="ctr"/>
          <a:lstStyle>
            <a:lvl1pPr algn="r">
              <a:defRPr lang="en-GB" sz="1000" b="1" smtClean="0">
                <a:solidFill>
                  <a:schemeClr val="bg1"/>
                </a:solidFill>
                <a:latin typeface="+mj-lt"/>
              </a:defRPr>
            </a:lvl1pPr>
          </a:lstStyle>
          <a:p>
            <a:fld id="{4034BEE3-566C-4068-A777-C3A4762E861B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2" descr="One of the Original Plant-Based Food Companies| Kellogg's">
            <a:extLst>
              <a:ext uri="{FF2B5EF4-FFF2-40B4-BE49-F238E27FC236}">
                <a16:creationId xmlns:a16="http://schemas.microsoft.com/office/drawing/2014/main" id="{295871FD-8125-46D4-B61E-FBBEE50581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6257" y="86877"/>
            <a:ext cx="929346" cy="32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66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05256" rtl="0" eaLnBrk="1" latinLnBrk="0" hangingPunct="1">
        <a:lnSpc>
          <a:spcPct val="100000"/>
        </a:lnSpc>
        <a:spcBef>
          <a:spcPts val="594"/>
        </a:spcBef>
        <a:buNone/>
        <a:defRPr lang="en-GB" sz="2800" b="1" kern="1200" dirty="0">
          <a:solidFill>
            <a:srgbClr val="B51A45"/>
          </a:solidFill>
          <a:latin typeface="+mj-lt"/>
          <a:ea typeface="+mj-ea"/>
          <a:cs typeface="+mj-cs"/>
        </a:defRPr>
      </a:lvl1pPr>
    </p:titleStyle>
    <p:bodyStyle>
      <a:lvl1pPr marL="0" indent="0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9165" indent="-179165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6400" indent="-179165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4600" indent="-179165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2800" indent="-178200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454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6pPr>
      <a:lvl7pPr marL="2942082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7pPr>
      <a:lvl8pPr marL="3394710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8pPr>
      <a:lvl9pPr marL="3847338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1pPr>
      <a:lvl2pPr marL="452628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2pPr>
      <a:lvl3pPr marL="905256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3pPr>
      <a:lvl4pPr marL="1357884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4pPr>
      <a:lvl5pPr marL="1810512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6pPr>
      <a:lvl7pPr marL="2715768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7pPr>
      <a:lvl8pPr marL="3168396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8pPr>
      <a:lvl9pPr marL="3621024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FC6A93-5809-4BCA-B03D-D7C43C85B4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E75B96D-3E61-4429-B704-A63D847EF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397" y="-57706"/>
            <a:ext cx="8918893" cy="78638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Starcom Media:</a:t>
            </a:r>
            <a:endParaRPr lang="en-IN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8B032D-21E1-4019-A278-DC1201B2A89E}"/>
              </a:ext>
            </a:extLst>
          </p:cNvPr>
          <p:cNvSpPr/>
          <p:nvPr/>
        </p:nvSpPr>
        <p:spPr>
          <a:xfrm>
            <a:off x="1508919" y="1492839"/>
            <a:ext cx="9448800" cy="4467090"/>
          </a:xfrm>
          <a:prstGeom prst="rect">
            <a:avLst/>
          </a:prstGeom>
          <a:solidFill>
            <a:srgbClr val="FCFCFC">
              <a:alpha val="50196"/>
            </a:srgbClr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F613E83B-06E2-47D4-AFA8-D8AEF59DF503}"/>
              </a:ext>
            </a:extLst>
          </p:cNvPr>
          <p:cNvGraphicFramePr/>
          <p:nvPr/>
        </p:nvGraphicFramePr>
        <p:xfrm>
          <a:off x="1285347" y="1885950"/>
          <a:ext cx="9586369" cy="3732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959B99C7-B978-4249-87D2-4FCC2AAC951B}"/>
              </a:ext>
            </a:extLst>
          </p:cNvPr>
          <p:cNvSpPr/>
          <p:nvPr/>
        </p:nvSpPr>
        <p:spPr>
          <a:xfrm>
            <a:off x="444282" y="6209396"/>
            <a:ext cx="39488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>
                <a:solidFill>
                  <a:srgbClr val="000000"/>
                </a:solidFill>
                <a:latin typeface="Kellogg's Sans" panose="02000503020000020003" pitchFamily="50" charset="0"/>
              </a:rPr>
              <a:t> Includes production – 2020 - $65K &amp; 2021 – $126K </a:t>
            </a:r>
            <a:endParaRPr lang="en-CA" sz="1400" dirty="0">
              <a:latin typeface="Kellogg's Sans" panose="02000503020000020003" pitchFamily="50" charset="0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94C2023-1436-CFC9-2C34-1A38B6411050}"/>
              </a:ext>
            </a:extLst>
          </p:cNvPr>
          <p:cNvGraphicFramePr>
            <a:graphicFrameLocks noGrp="1"/>
          </p:cNvGraphicFramePr>
          <p:nvPr/>
        </p:nvGraphicFramePr>
        <p:xfrm>
          <a:off x="8912191" y="6172916"/>
          <a:ext cx="2673350" cy="312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76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Media Profit (Benchmark)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172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17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 Media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$0.64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16870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8E7BC15-3341-FE4F-F943-C4C6B545BC9B}"/>
              </a:ext>
            </a:extLst>
          </p:cNvPr>
          <p:cNvSpPr txBox="1">
            <a:spLocks/>
          </p:cNvSpPr>
          <p:nvPr/>
        </p:nvSpPr>
        <p:spPr>
          <a:xfrm>
            <a:off x="849396" y="436837"/>
            <a:ext cx="10116858" cy="786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05256" rtl="0" eaLnBrk="1" latinLnBrk="0" hangingPunct="1">
              <a:lnSpc>
                <a:spcPct val="100000"/>
              </a:lnSpc>
              <a:spcBef>
                <a:spcPts val="594"/>
              </a:spcBef>
              <a:buNone/>
              <a:defRPr lang="en-GB" sz="2800" b="1" kern="1200" dirty="0">
                <a:solidFill>
                  <a:srgbClr val="B51A45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tx1"/>
                </a:solidFill>
              </a:rPr>
              <a:t>++ </a:t>
            </a:r>
          </a:p>
        </p:txBody>
      </p:sp>
      <p:pic>
        <p:nvPicPr>
          <p:cNvPr id="4" name="Picture 3" descr="Text  Description automatically generated">
            <a:extLst>
              <a:ext uri="{FF2B5EF4-FFF2-40B4-BE49-F238E27FC236}">
                <a16:creationId xmlns:a16="http://schemas.microsoft.com/office/drawing/2014/main" id="{97027843-693A-C52A-92A3-3B22B8EED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613" y="1459739"/>
            <a:ext cx="755374" cy="49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6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nalytic Edge master template ">
  <a:themeElements>
    <a:clrScheme name="Custom 90">
      <a:dk1>
        <a:srgbClr val="000000"/>
      </a:dk1>
      <a:lt1>
        <a:srgbClr val="FFFFFF"/>
      </a:lt1>
      <a:dk2>
        <a:srgbClr val="002060"/>
      </a:dk2>
      <a:lt2>
        <a:srgbClr val="7030A0"/>
      </a:lt2>
      <a:accent1>
        <a:srgbClr val="B51A45"/>
      </a:accent1>
      <a:accent2>
        <a:srgbClr val="EF3424"/>
      </a:accent2>
      <a:accent3>
        <a:srgbClr val="EEAE32"/>
      </a:accent3>
      <a:accent4>
        <a:srgbClr val="4BAEEF"/>
      </a:accent4>
      <a:accent5>
        <a:srgbClr val="8DC63F"/>
      </a:accent5>
      <a:accent6>
        <a:srgbClr val="9F1A84"/>
      </a:accent6>
      <a:hlink>
        <a:srgbClr val="333333"/>
      </a:hlink>
      <a:folHlink>
        <a:srgbClr val="7F7F7F"/>
      </a:folHlink>
    </a:clrScheme>
    <a:fontScheme name="Custom 70">
      <a:majorFont>
        <a:latin typeface="Kellogg's Sans"/>
        <a:ea typeface=""/>
        <a:cs typeface=""/>
      </a:majorFont>
      <a:minorFont>
        <a:latin typeface="Kellogg's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600" b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ignificance red">
      <a:srgbClr val="E10000"/>
    </a:custClr>
    <a:custClr name="Significance red light">
      <a:srgbClr val="ED6666"/>
    </a:custClr>
    <a:custClr name="Significance green">
      <a:srgbClr val="00D200"/>
    </a:custClr>
    <a:custClr name="Significance green light">
      <a:srgbClr val="66E466"/>
    </a:custClr>
    <a:custClr name="Custom light blue">
      <a:srgbClr val="00B6FF"/>
    </a:custClr>
    <a:custClr name="Custom light green">
      <a:srgbClr val="9EE900"/>
    </a:custClr>
    <a:custClr name="Custom magenta">
      <a:srgbClr val="C700D3"/>
    </a:custClr>
  </a:custClrLst>
  <a:extLst>
    <a:ext uri="{05A4C25C-085E-4340-85A3-A5531E510DB2}">
      <thm15:themeFamily xmlns:thm15="http://schemas.microsoft.com/office/thememl/2012/main" name="Kantar presentation template 16x9.potx" id="{72C55E70-DCC0-48BC-A8D3-254C9D85EE6B}" vid="{C23FF744-6EF1-4703-9F18-C96C6AEBAF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31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Kellogg's Sans</vt:lpstr>
      <vt:lpstr>Analytic Edge master template </vt:lpstr>
      <vt:lpstr>Starcom Media: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Starcom Media:</dc:title>
  <dc:creator>Kamalakannan M</dc:creator>
  <cp:lastModifiedBy>Kavya Bhat</cp:lastModifiedBy>
  <cp:revision>3</cp:revision>
  <dcterms:created xsi:type="dcterms:W3CDTF">2022-12-20T14:04:51Z</dcterms:created>
  <dcterms:modified xsi:type="dcterms:W3CDTF">2022-12-20T15:29:46Z</dcterms:modified>
</cp:coreProperties>
</file>