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51" r:id="rId2"/>
    <p:sldId id="48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8260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contribution</a:t>
            </a:r>
          </a:p>
        </c:rich>
      </c:tx>
      <c:layout>
        <c:manualLayout>
          <c:xMode val="edge"/>
          <c:yMode val="edge"/>
          <c:x val="0.348564616637804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36496780347897"/>
          <c:y val="0.271025831999823"/>
          <c:w val="0.29454793753507547"/>
          <c:h val="0.6594497334208412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83-4CD0-9ACC-AC297A22F0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83-4CD0-9ACC-AC297A22F0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83-4CD0-9ACC-AC297A22F02B}"/>
              </c:ext>
            </c:extLst>
          </c:dPt>
          <c:dLbls>
            <c:dLbl>
              <c:idx val="0"/>
              <c:layout>
                <c:manualLayout>
                  <c:x val="3.3208719347429198E-3"/>
                  <c:y val="-0.1610495563753519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5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83-4CD0-9ACC-AC297A22F02B}"/>
                </c:ext>
              </c:extLst>
            </c:dLbl>
            <c:dLbl>
              <c:idx val="1"/>
              <c:layout>
                <c:manualLayout>
                  <c:x val="0.11197928477230605"/>
                  <c:y val="2.57962823529905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5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83-4CD0-9ACC-AC297A22F02B}"/>
                </c:ext>
              </c:extLst>
            </c:dLbl>
            <c:dLbl>
              <c:idx val="2"/>
              <c:layout>
                <c:manualLayout>
                  <c:x val="-0.10336812474742549"/>
                  <c:y val="-2.579628235299120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500" b="1" i="0" u="none" strike="noStrike" kern="1200" baseline="0">
                      <a:solidFill>
                        <a:srgbClr val="C8260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83-4CD0-9ACC-AC297A22F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Synergy</c:v>
                </c:pt>
                <c:pt idx="1">
                  <c:v>FB</c:v>
                </c:pt>
                <c:pt idx="2">
                  <c:v>Google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4.4050898640824697E-2</c:v>
                </c:pt>
                <c:pt idx="1">
                  <c:v>0.51329167877655868</c:v>
                </c:pt>
                <c:pt idx="2">
                  <c:v>0.44270832122344123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83-4CD0-9ACC-AC297A22F0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81042880977385"/>
          <c:y val="0.30350037646925399"/>
          <c:w val="0.2271218476483175"/>
          <c:h val="0.52143496109515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  <a:prstDash val="dash"/>
    </a:ln>
    <a:effectLst/>
  </c:spPr>
  <c:txPr>
    <a:bodyPr/>
    <a:lstStyle/>
    <a:p>
      <a:pPr>
        <a:defRPr sz="1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Additional uplift when different media channels are executed simultaneously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uplift when different media channels are executed simultaneously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EB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FD9-488E-BBBA-04CC113A60E2}"/>
              </c:ext>
            </c:extLst>
          </c:dPt>
          <c:dPt>
            <c:idx val="1"/>
            <c:invertIfNegative val="0"/>
            <c:bubble3D val="0"/>
            <c:spPr>
              <a:solidFill>
                <a:srgbClr val="FDD2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BFD9-488E-BBBA-04CC113A60E2}"/>
              </c:ext>
            </c:extLst>
          </c:dPt>
          <c:dPt>
            <c:idx val="2"/>
            <c:invertIfNegative val="0"/>
            <c:bubble3D val="0"/>
            <c:spPr>
              <a:solidFill>
                <a:srgbClr val="FDCA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FD9-488E-BBBA-04CC113A60E2}"/>
              </c:ext>
            </c:extLst>
          </c:dPt>
          <c:dPt>
            <c:idx val="3"/>
            <c:invertIfNegative val="0"/>
            <c:bubble3D val="0"/>
            <c:spPr>
              <a:solidFill>
                <a:srgbClr val="FBA9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FD9-488E-BBBA-04CC113A60E2}"/>
              </c:ext>
            </c:extLst>
          </c:dPt>
          <c:dPt>
            <c:idx val="4"/>
            <c:invertIfNegative val="0"/>
            <c:bubble3D val="0"/>
            <c:spPr>
              <a:solidFill>
                <a:srgbClr val="F86E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D9-488E-BBBA-04CC113A60E2}"/>
              </c:ext>
            </c:extLst>
          </c:dPt>
          <c:dPt>
            <c:idx val="5"/>
            <c:invertIfNegative val="0"/>
            <c:bubble3D val="0"/>
            <c:spPr>
              <a:solidFill>
                <a:srgbClr val="F870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D9-488E-BBBA-04CC113A60E2}"/>
              </c:ext>
            </c:extLst>
          </c:dPt>
          <c:dPt>
            <c:idx val="6"/>
            <c:invertIfNegative val="0"/>
            <c:bubble3D val="0"/>
            <c:spPr>
              <a:solidFill>
                <a:srgbClr val="D5DF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D9-488E-BBBA-04CC113A60E2}"/>
              </c:ext>
            </c:extLst>
          </c:dPt>
          <c:dPt>
            <c:idx val="7"/>
            <c:invertIfNegative val="0"/>
            <c:bubble3D val="0"/>
            <c:spPr>
              <a:solidFill>
                <a:srgbClr val="FEE7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D9-488E-BBBA-04CC113A60E2}"/>
              </c:ext>
            </c:extLst>
          </c:dPt>
          <c:dPt>
            <c:idx val="8"/>
            <c:invertIfNegative val="0"/>
            <c:bubble3D val="0"/>
            <c:spPr>
              <a:solidFill>
                <a:srgbClr val="F87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D9-488E-BBBA-04CC113A60E2}"/>
              </c:ext>
            </c:extLst>
          </c:dPt>
          <c:dPt>
            <c:idx val="9"/>
            <c:invertIfNegative val="0"/>
            <c:bubble3D val="0"/>
            <c:spPr>
              <a:solidFill>
                <a:srgbClr val="F8696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D9-488E-BBBA-04CC113A60E2}"/>
              </c:ext>
            </c:extLst>
          </c:dPt>
          <c:dPt>
            <c:idx val="10"/>
            <c:invertIfNegative val="0"/>
            <c:bubble3D val="0"/>
            <c:spPr>
              <a:solidFill>
                <a:srgbClr val="8BCA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D9-488E-BBBA-04CC113A60E2}"/>
              </c:ext>
            </c:extLst>
          </c:dPt>
          <c:dPt>
            <c:idx val="11"/>
            <c:invertIfNegative val="0"/>
            <c:bubble3D val="0"/>
            <c:spPr>
              <a:solidFill>
                <a:srgbClr val="C5DB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FD9-488E-BBBA-04CC113A60E2}"/>
              </c:ext>
            </c:extLst>
          </c:dPt>
          <c:dPt>
            <c:idx val="12"/>
            <c:invertIfNegative val="0"/>
            <c:bubble3D val="0"/>
            <c:spPr>
              <a:solidFill>
                <a:srgbClr val="E7E5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D9-488E-BBBA-04CC113A60E2}"/>
              </c:ext>
            </c:extLst>
          </c:dPt>
          <c:dPt>
            <c:idx val="13"/>
            <c:invertIfNegative val="0"/>
            <c:bubble3D val="0"/>
            <c:spPr>
              <a:solidFill>
                <a:srgbClr val="7DC6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D9-488E-BBBA-04CC113A60E2}"/>
              </c:ext>
            </c:extLst>
          </c:dPt>
          <c:dPt>
            <c:idx val="14"/>
            <c:invertIfNegative val="0"/>
            <c:bubble3D val="0"/>
            <c:spPr>
              <a:solidFill>
                <a:srgbClr val="A5D1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D9-488E-BBBA-04CC113A60E2}"/>
              </c:ext>
            </c:extLst>
          </c:dPt>
          <c:dPt>
            <c:idx val="15"/>
            <c:invertIfNegative val="0"/>
            <c:bubble3D val="0"/>
            <c:spPr>
              <a:solidFill>
                <a:srgbClr val="63BE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FD9-488E-BBBA-04CC113A60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OOH+Google</c:v>
                </c:pt>
                <c:pt idx="1">
                  <c:v>OOH+FB</c:v>
                </c:pt>
                <c:pt idx="2">
                  <c:v>FB+Google</c:v>
                </c:pt>
                <c:pt idx="3">
                  <c:v>FB+Ref</c:v>
                </c:pt>
                <c:pt idx="4">
                  <c:v>Google+Ref</c:v>
                </c:pt>
                <c:pt idx="5">
                  <c:v>AppleBrand+Google</c:v>
                </c:pt>
                <c:pt idx="6">
                  <c:v>OOH+Google+FB</c:v>
                </c:pt>
                <c:pt idx="7">
                  <c:v>AppleBranded Search+Google+FB</c:v>
                </c:pt>
                <c:pt idx="8">
                  <c:v>(Google+Apple) Branded Search + OOH</c:v>
                </c:pt>
                <c:pt idx="9">
                  <c:v>(Google+Apple) Branded Search + Ref</c:v>
                </c:pt>
                <c:pt idx="10">
                  <c:v>OOH+Google+FB+Ref</c:v>
                </c:pt>
                <c:pt idx="11">
                  <c:v>AppleBranded Search+Google+FB+OOH</c:v>
                </c:pt>
                <c:pt idx="12">
                  <c:v>(Google+Apple) Branded Search +FB+Google</c:v>
                </c:pt>
                <c:pt idx="13">
                  <c:v>OOH+Google+FB+Ref+AppleBranded Search</c:v>
                </c:pt>
                <c:pt idx="14">
                  <c:v>(Google+Apple) Branded Search + FB+Google+OOH</c:v>
                </c:pt>
                <c:pt idx="15">
                  <c:v>(Google+Apple) Branded Search +FB+Google+OOH+Ref 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6"/>
                <c:pt idx="0">
                  <c:v>4.9952244592302651E-2</c:v>
                </c:pt>
                <c:pt idx="1">
                  <c:v>4.5328885202161454E-2</c:v>
                </c:pt>
                <c:pt idx="2">
                  <c:v>4.4050898640824697E-2</c:v>
                </c:pt>
                <c:pt idx="3">
                  <c:v>3.8739218066539689E-2</c:v>
                </c:pt>
                <c:pt idx="4">
                  <c:v>2.9494932131532314E-2</c:v>
                </c:pt>
                <c:pt idx="5">
                  <c:v>2.9251042691805267E-2</c:v>
                </c:pt>
                <c:pt idx="6">
                  <c:v>6.1942856231467211E-2</c:v>
                </c:pt>
                <c:pt idx="7">
                  <c:v>4.8798529118969695E-2</c:v>
                </c:pt>
                <c:pt idx="8">
                  <c:v>3.0379271033839174E-2</c:v>
                </c:pt>
                <c:pt idx="9">
                  <c:v>2.8281150700557853E-2</c:v>
                </c:pt>
                <c:pt idx="10">
                  <c:v>8.365055017586645E-2</c:v>
                </c:pt>
                <c:pt idx="11">
                  <c:v>6.6708633825012451E-2</c:v>
                </c:pt>
                <c:pt idx="12">
                  <c:v>5.6540516742069349E-2</c:v>
                </c:pt>
                <c:pt idx="13">
                  <c:v>8.7789115662462877E-2</c:v>
                </c:pt>
                <c:pt idx="14">
                  <c:v>7.6100518674273671E-2</c:v>
                </c:pt>
                <c:pt idx="15">
                  <c:v>9.5457700111366686E-2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F-4D81-A114-C8294AE85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95945488"/>
        <c:axId val="1795953808"/>
      </c:barChart>
      <c:valAx>
        <c:axId val="1795953808"/>
        <c:scaling>
          <c:orientation val="minMax"/>
        </c:scaling>
        <c:delete val="0"/>
        <c:axPos val="b"/>
        <c:numFmt formatCode="0.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945488"/>
        <c:crosses val="autoZero"/>
        <c:crossBetween val="between"/>
      </c:valAx>
      <c:catAx>
        <c:axId val="1795945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953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0.83889</cdr:x>
      <cdr:y>0.23872</cdr:y>
    </cdr:from>
    <cdr:to>
      <cdr:x>0.89892</cdr:x>
      <cdr:y>0.31639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864D76CE-8BDA-46A9-AF20-242D2D4C313C}"/>
            </a:ext>
          </a:extLst>
        </cdr:cNvPr>
        <cdr:cNvCxnSpPr/>
      </cdr:nvCxnSpPr>
      <cdr:spPr>
        <a:xfrm xmlns:a="http://schemas.openxmlformats.org/drawingml/2006/main" flipH="1" flipV="1">
          <a:off x="8391060" y="1392643"/>
          <a:ext cx="600501" cy="45309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0.83479</cdr:x>
      <cdr:y>0.31575</cdr:y>
    </cdr:from>
    <cdr:to>
      <cdr:x>0.89786</cdr:x>
      <cdr:y>0.38812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1BCCEC44-F062-430A-920F-05ABEF75DCC6}"/>
            </a:ext>
          </a:extLst>
        </cdr:cNvPr>
        <cdr:cNvCxnSpPr/>
      </cdr:nvCxnSpPr>
      <cdr:spPr>
        <a:xfrm xmlns:a="http://schemas.openxmlformats.org/drawingml/2006/main" flipH="1">
          <a:off x="8350119" y="1842001"/>
          <a:ext cx="630780" cy="42222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043A699-8B92-4F04-BAAC-BF9088F98EAA}"/>
              </a:ext>
            </a:extLst>
          </p:cNvPr>
          <p:cNvGrpSpPr/>
          <p:nvPr/>
        </p:nvGrpSpPr>
        <p:grpSpPr>
          <a:xfrm>
            <a:off x="0" y="461667"/>
            <a:ext cx="12192000" cy="6106374"/>
            <a:chOff x="0" y="461667"/>
            <a:chExt cx="12192000" cy="6106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FD77E8-E15B-487E-AE5B-D40041C1D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447" r="1762"/>
            <a:stretch/>
          </p:blipFill>
          <p:spPr>
            <a:xfrm>
              <a:off x="0" y="461667"/>
              <a:ext cx="12192000" cy="610637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F8F1B5-5541-49CF-8703-F2B1647505A2}"/>
                </a:ext>
              </a:extLst>
            </p:cNvPr>
            <p:cNvGrpSpPr/>
            <p:nvPr/>
          </p:nvGrpSpPr>
          <p:grpSpPr>
            <a:xfrm>
              <a:off x="6927850" y="3673475"/>
              <a:ext cx="1454150" cy="1037420"/>
              <a:chOff x="6927850" y="3673475"/>
              <a:chExt cx="1454150" cy="103742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C51101-3F48-4312-9796-734AC4321935}"/>
                  </a:ext>
                </a:extLst>
              </p:cNvPr>
              <p:cNvCxnSpPr/>
              <p:nvPr/>
            </p:nvCxnSpPr>
            <p:spPr>
              <a:xfrm>
                <a:off x="7385050" y="3673475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9AFFB9B-EACD-4089-8CF8-25F1D0C52D3F}"/>
                  </a:ext>
                </a:extLst>
              </p:cNvPr>
              <p:cNvCxnSpPr/>
              <p:nvPr/>
            </p:nvCxnSpPr>
            <p:spPr>
              <a:xfrm>
                <a:off x="7156450" y="4017560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B04991-8614-4BE9-970E-F6E4E96DB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7850" y="4192185"/>
                <a:ext cx="1282700" cy="51871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8CA633A-6208-44A6-B687-DDD71F301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3275" t="71109" r="32107" b="24468"/>
              <a:stretch/>
            </p:blipFill>
            <p:spPr>
              <a:xfrm>
                <a:off x="6994525" y="4229827"/>
                <a:ext cx="573087" cy="312066"/>
              </a:xfrm>
              <a:prstGeom prst="rect">
                <a:avLst/>
              </a:prstGeom>
            </p:spPr>
          </p:pic>
        </p:grpSp>
      </p:grpSp>
      <p:pic>
        <p:nvPicPr>
          <p:cNvPr id="14" name="Picture 2" descr="\\SONY\Users\Nivas\Desktop\analytic-edg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30AC978-D681-4808-827B-66F98781BAAE}"/>
              </a:ext>
            </a:extLst>
          </p:cNvPr>
          <p:cNvSpPr/>
          <p:nvPr/>
        </p:nvSpPr>
        <p:spPr>
          <a:xfrm>
            <a:off x="275169" y="4993671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" descr="Facebook logo and symbol, meaning, history, PNG">
            <a:extLst>
              <a:ext uri="{FF2B5EF4-FFF2-40B4-BE49-F238E27FC236}">
                <a16:creationId xmlns:a16="http://schemas.microsoft.com/office/drawing/2014/main" id="{D6953F64-2EF5-4652-8143-A50399F0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7637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842A9-4D89-40E8-96D5-16CEDD38FD0D}"/>
              </a:ext>
            </a:extLst>
          </p:cNvPr>
          <p:cNvSpPr/>
          <p:nvPr/>
        </p:nvSpPr>
        <p:spPr>
          <a:xfrm>
            <a:off x="374754" y="2788783"/>
            <a:ext cx="5321508" cy="1558977"/>
          </a:xfrm>
          <a:prstGeom prst="rect">
            <a:avLst/>
          </a:prstGeom>
          <a:solidFill>
            <a:srgbClr val="D9F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Bolt (company) - Wikipedia">
            <a:extLst>
              <a:ext uri="{FF2B5EF4-FFF2-40B4-BE49-F238E27FC236}">
                <a16:creationId xmlns:a16="http://schemas.microsoft.com/office/drawing/2014/main" id="{5BF01644-6B3F-4D75-9ED5-A34D61AD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0" y="475343"/>
            <a:ext cx="146122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E854F-6C5D-48B8-A6A9-1498C48ED306}"/>
              </a:ext>
            </a:extLst>
          </p:cNvPr>
          <p:cNvGrpSpPr/>
          <p:nvPr userDrawn="1"/>
        </p:nvGrpSpPr>
        <p:grpSpPr>
          <a:xfrm>
            <a:off x="0" y="461667"/>
            <a:ext cx="12192000" cy="6106374"/>
            <a:chOff x="0" y="461667"/>
            <a:chExt cx="12192000" cy="610637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FEF5FA-D41E-46F2-9A4A-565F1EFF4E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3447" r="1762"/>
            <a:stretch/>
          </p:blipFill>
          <p:spPr>
            <a:xfrm>
              <a:off x="0" y="461667"/>
              <a:ext cx="12192000" cy="610637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7E8981-2868-428D-8E0D-B02F448D83A3}"/>
                </a:ext>
              </a:extLst>
            </p:cNvPr>
            <p:cNvGrpSpPr/>
            <p:nvPr userDrawn="1"/>
          </p:nvGrpSpPr>
          <p:grpSpPr>
            <a:xfrm>
              <a:off x="6927850" y="3673475"/>
              <a:ext cx="1454150" cy="1037420"/>
              <a:chOff x="6927850" y="3673475"/>
              <a:chExt cx="1454150" cy="103742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74F7A5-09A2-4558-BEF7-CC0457243DCD}"/>
                  </a:ext>
                </a:extLst>
              </p:cNvPr>
              <p:cNvCxnSpPr/>
              <p:nvPr userDrawn="1"/>
            </p:nvCxnSpPr>
            <p:spPr>
              <a:xfrm>
                <a:off x="7385050" y="3673475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AD8A211-87E8-4D88-B2D0-F85F2B0B83B1}"/>
                  </a:ext>
                </a:extLst>
              </p:cNvPr>
              <p:cNvCxnSpPr/>
              <p:nvPr userDrawn="1"/>
            </p:nvCxnSpPr>
            <p:spPr>
              <a:xfrm>
                <a:off x="7156450" y="4017560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8DD9778-669F-4F78-AC45-35D05E6E1D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27850" y="4192185"/>
                <a:ext cx="1282700" cy="51871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9DF1A30-25E9-45A7-8DA1-7F741204C15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3275" t="71109" r="32107" b="24468"/>
              <a:stretch/>
            </p:blipFill>
            <p:spPr>
              <a:xfrm>
                <a:off x="6994525" y="4229827"/>
                <a:ext cx="573087" cy="312066"/>
              </a:xfrm>
              <a:prstGeom prst="rect">
                <a:avLst/>
              </a:prstGeom>
            </p:spPr>
          </p:pic>
        </p:grpSp>
      </p:grpSp>
      <p:pic>
        <p:nvPicPr>
          <p:cNvPr id="28" name="Picture 2" descr="\\SONY\Users\Nivas\Desktop\analytic-edge\logo.png">
            <a:extLst>
              <a:ext uri="{FF2B5EF4-FFF2-40B4-BE49-F238E27FC236}">
                <a16:creationId xmlns:a16="http://schemas.microsoft.com/office/drawing/2014/main" id="{66773F4B-FDBF-4616-9045-E67ECDBF57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FBC16E1-726D-4C0C-8ADE-BC525A48E78F}"/>
              </a:ext>
            </a:extLst>
          </p:cNvPr>
          <p:cNvSpPr/>
          <p:nvPr userDrawn="1"/>
        </p:nvSpPr>
        <p:spPr>
          <a:xfrm>
            <a:off x="275169" y="4993671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6" descr="Facebook logo and symbol, meaning, history, PNG">
            <a:extLst>
              <a:ext uri="{FF2B5EF4-FFF2-40B4-BE49-F238E27FC236}">
                <a16:creationId xmlns:a16="http://schemas.microsoft.com/office/drawing/2014/main" id="{0D15B325-A6A0-4F8C-981D-75B5B553F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7637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C5E9B6-628B-4C31-A671-0402F1BE48EC}"/>
              </a:ext>
            </a:extLst>
          </p:cNvPr>
          <p:cNvSpPr/>
          <p:nvPr userDrawn="1"/>
        </p:nvSpPr>
        <p:spPr>
          <a:xfrm>
            <a:off x="374754" y="2788783"/>
            <a:ext cx="5321508" cy="1558977"/>
          </a:xfrm>
          <a:prstGeom prst="rect">
            <a:avLst/>
          </a:prstGeom>
          <a:solidFill>
            <a:srgbClr val="D9F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2" descr="Bolt (company) - Wikipedia">
            <a:extLst>
              <a:ext uri="{FF2B5EF4-FFF2-40B4-BE49-F238E27FC236}">
                <a16:creationId xmlns:a16="http://schemas.microsoft.com/office/drawing/2014/main" id="{0687B946-440F-4226-AA5E-A1FF86A20A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0" y="475343"/>
            <a:ext cx="146122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2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858899B-9078-44C7-AFE2-BCE088FBB5F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3210EC0-7E8B-4AAB-8F3E-60EF6FFC19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8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4B3391D-6E0B-4160-ABE2-9D0E82E64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7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31DA897-EF77-49B3-BDED-B669B305613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2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olt | Fast and Affordable Rides">
            <a:extLst>
              <a:ext uri="{FF2B5EF4-FFF2-40B4-BE49-F238E27FC236}">
                <a16:creationId xmlns:a16="http://schemas.microsoft.com/office/drawing/2014/main" id="{E1A700A8-4036-4858-9357-50302A56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olt | Fast and Affordable Rides">
            <a:extLst>
              <a:ext uri="{FF2B5EF4-FFF2-40B4-BE49-F238E27FC236}">
                <a16:creationId xmlns:a16="http://schemas.microsoft.com/office/drawing/2014/main" id="{4FB77391-1BE0-4CEA-B7A0-6E6CEDFEA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3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99ABF4-0C34-4A82-A80A-853A3AE0EE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0">
            <a:extLst>
              <a:ext uri="{FF2B5EF4-FFF2-40B4-BE49-F238E27FC236}">
                <a16:creationId xmlns:a16="http://schemas.microsoft.com/office/drawing/2014/main" id="{ABA5352C-37F8-448A-BE6A-BF5F0C61D13E}"/>
              </a:ext>
            </a:extLst>
          </p:cNvPr>
          <p:cNvSpPr/>
          <p:nvPr userDrawn="1"/>
        </p:nvSpPr>
        <p:spPr>
          <a:xfrm>
            <a:off x="0" y="-19049"/>
            <a:ext cx="8401050" cy="6877049"/>
          </a:xfrm>
          <a:custGeom>
            <a:avLst/>
            <a:gdLst>
              <a:gd name="connsiteX0" fmla="*/ 0 w 3124200"/>
              <a:gd name="connsiteY0" fmla="*/ 0 h 5513219"/>
              <a:gd name="connsiteX1" fmla="*/ 3124200 w 3124200"/>
              <a:gd name="connsiteY1" fmla="*/ 0 h 5513219"/>
              <a:gd name="connsiteX2" fmla="*/ 3124200 w 3124200"/>
              <a:gd name="connsiteY2" fmla="*/ 5513219 h 5513219"/>
              <a:gd name="connsiteX3" fmla="*/ 0 w 3124200"/>
              <a:gd name="connsiteY3" fmla="*/ 5513219 h 5513219"/>
              <a:gd name="connsiteX4" fmla="*/ 0 w 3124200"/>
              <a:gd name="connsiteY4" fmla="*/ 0 h 5513219"/>
              <a:gd name="connsiteX0" fmla="*/ 171450 w 3295650"/>
              <a:gd name="connsiteY0" fmla="*/ 0 h 5513219"/>
              <a:gd name="connsiteX1" fmla="*/ 0 w 3295650"/>
              <a:gd name="connsiteY1" fmla="*/ 457200 h 5513219"/>
              <a:gd name="connsiteX2" fmla="*/ 3295650 w 3295650"/>
              <a:gd name="connsiteY2" fmla="*/ 5513219 h 5513219"/>
              <a:gd name="connsiteX3" fmla="*/ 171450 w 3295650"/>
              <a:gd name="connsiteY3" fmla="*/ 5513219 h 5513219"/>
              <a:gd name="connsiteX4" fmla="*/ 171450 w 3295650"/>
              <a:gd name="connsiteY4" fmla="*/ 0 h 5513219"/>
              <a:gd name="connsiteX0" fmla="*/ 171450 w 3543300"/>
              <a:gd name="connsiteY0" fmla="*/ 0 h 5513219"/>
              <a:gd name="connsiteX1" fmla="*/ 0 w 3543300"/>
              <a:gd name="connsiteY1" fmla="*/ 457200 h 5513219"/>
              <a:gd name="connsiteX2" fmla="*/ 3543300 w 3543300"/>
              <a:gd name="connsiteY2" fmla="*/ 5456069 h 5513219"/>
              <a:gd name="connsiteX3" fmla="*/ 171450 w 3543300"/>
              <a:gd name="connsiteY3" fmla="*/ 5513219 h 5513219"/>
              <a:gd name="connsiteX4" fmla="*/ 171450 w 3543300"/>
              <a:gd name="connsiteY4" fmla="*/ 0 h 5513219"/>
              <a:gd name="connsiteX0" fmla="*/ 171450 w 3492500"/>
              <a:gd name="connsiteY0" fmla="*/ 0 h 5513219"/>
              <a:gd name="connsiteX1" fmla="*/ 0 w 3492500"/>
              <a:gd name="connsiteY1" fmla="*/ 457200 h 5513219"/>
              <a:gd name="connsiteX2" fmla="*/ 3492500 w 3492500"/>
              <a:gd name="connsiteY2" fmla="*/ 5481469 h 5513219"/>
              <a:gd name="connsiteX3" fmla="*/ 171450 w 3492500"/>
              <a:gd name="connsiteY3" fmla="*/ 5513219 h 5513219"/>
              <a:gd name="connsiteX4" fmla="*/ 171450 w 3492500"/>
              <a:gd name="connsiteY4" fmla="*/ 0 h 5513219"/>
              <a:gd name="connsiteX0" fmla="*/ 171450 w 3505200"/>
              <a:gd name="connsiteY0" fmla="*/ 0 h 5513219"/>
              <a:gd name="connsiteX1" fmla="*/ 0 w 3505200"/>
              <a:gd name="connsiteY1" fmla="*/ 457200 h 5513219"/>
              <a:gd name="connsiteX2" fmla="*/ 3505200 w 3505200"/>
              <a:gd name="connsiteY2" fmla="*/ 5506869 h 5513219"/>
              <a:gd name="connsiteX3" fmla="*/ 171450 w 3505200"/>
              <a:gd name="connsiteY3" fmla="*/ 5513219 h 5513219"/>
              <a:gd name="connsiteX4" fmla="*/ 171450 w 3505200"/>
              <a:gd name="connsiteY4" fmla="*/ 0 h 5513219"/>
              <a:gd name="connsiteX0" fmla="*/ 171450 w 3505200"/>
              <a:gd name="connsiteY0" fmla="*/ 5056019 h 5056019"/>
              <a:gd name="connsiteX1" fmla="*/ 0 w 3505200"/>
              <a:gd name="connsiteY1" fmla="*/ 0 h 5056019"/>
              <a:gd name="connsiteX2" fmla="*/ 3505200 w 3505200"/>
              <a:gd name="connsiteY2" fmla="*/ 5049669 h 5056019"/>
              <a:gd name="connsiteX3" fmla="*/ 171450 w 3505200"/>
              <a:gd name="connsiteY3" fmla="*/ 5056019 h 5056019"/>
              <a:gd name="connsiteX0" fmla="*/ 69850 w 3403600"/>
              <a:gd name="connsiteY0" fmla="*/ 4344819 h 4344819"/>
              <a:gd name="connsiteX1" fmla="*/ 0 w 3403600"/>
              <a:gd name="connsiteY1" fmla="*/ 0 h 4344819"/>
              <a:gd name="connsiteX2" fmla="*/ 3403600 w 3403600"/>
              <a:gd name="connsiteY2" fmla="*/ 4338469 h 4344819"/>
              <a:gd name="connsiteX3" fmla="*/ 69850 w 3403600"/>
              <a:gd name="connsiteY3" fmla="*/ 4344819 h 4344819"/>
              <a:gd name="connsiteX0" fmla="*/ 69850 w 3530600"/>
              <a:gd name="connsiteY0" fmla="*/ 4344819 h 4344819"/>
              <a:gd name="connsiteX1" fmla="*/ 0 w 3530600"/>
              <a:gd name="connsiteY1" fmla="*/ 0 h 4344819"/>
              <a:gd name="connsiteX2" fmla="*/ 3530600 w 3530600"/>
              <a:gd name="connsiteY2" fmla="*/ 4338469 h 4344819"/>
              <a:gd name="connsiteX3" fmla="*/ 69850 w 3530600"/>
              <a:gd name="connsiteY3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3530600 w 3530600"/>
              <a:gd name="connsiteY2" fmla="*/ 4338469 h 4344819"/>
              <a:gd name="connsiteX3" fmla="*/ 5068 w 3530600"/>
              <a:gd name="connsiteY3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63848 w 3530600"/>
              <a:gd name="connsiteY2" fmla="*/ 555171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436769 h 4436769"/>
              <a:gd name="connsiteX1" fmla="*/ 0 w 3530600"/>
              <a:gd name="connsiteY1" fmla="*/ 91950 h 4436769"/>
              <a:gd name="connsiteX2" fmla="*/ 1179470 w 3530600"/>
              <a:gd name="connsiteY2" fmla="*/ 176433 h 4436769"/>
              <a:gd name="connsiteX3" fmla="*/ 3530600 w 3530600"/>
              <a:gd name="connsiteY3" fmla="*/ 4430419 h 4436769"/>
              <a:gd name="connsiteX4" fmla="*/ 5068 w 3530600"/>
              <a:gd name="connsiteY4" fmla="*/ 4436769 h 443676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79470 w 3530600"/>
              <a:gd name="connsiteY2" fmla="*/ 84483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32604 w 3530600"/>
              <a:gd name="connsiteY2" fmla="*/ 1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2493606 w 3530600"/>
              <a:gd name="connsiteY2" fmla="*/ 108622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56887 h 4356887"/>
              <a:gd name="connsiteX1" fmla="*/ 0 w 3530600"/>
              <a:gd name="connsiteY1" fmla="*/ 12068 h 4356887"/>
              <a:gd name="connsiteX2" fmla="*/ 1156622 w 3530600"/>
              <a:gd name="connsiteY2" fmla="*/ 0 h 4356887"/>
              <a:gd name="connsiteX3" fmla="*/ 3530600 w 3530600"/>
              <a:gd name="connsiteY3" fmla="*/ 4350537 h 4356887"/>
              <a:gd name="connsiteX4" fmla="*/ 5068 w 3530600"/>
              <a:gd name="connsiteY4" fmla="*/ 4356887 h 435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600" h="4356887">
                <a:moveTo>
                  <a:pt x="5068" y="4356887"/>
                </a:moveTo>
                <a:cubicBezTo>
                  <a:pt x="3379" y="2908614"/>
                  <a:pt x="1689" y="1460341"/>
                  <a:pt x="0" y="12068"/>
                </a:cubicBezTo>
                <a:lnTo>
                  <a:pt x="1156622" y="0"/>
                </a:lnTo>
                <a:lnTo>
                  <a:pt x="3530600" y="4350537"/>
                </a:lnTo>
                <a:lnTo>
                  <a:pt x="5068" y="4356887"/>
                </a:lnTo>
                <a:close/>
              </a:path>
            </a:pathLst>
          </a:custGeom>
          <a:solidFill>
            <a:srgbClr val="34D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42" name="Picture 6" descr="Online Cab Booking App Development | Get An App Like Bolt, Taxify">
            <a:extLst>
              <a:ext uri="{FF2B5EF4-FFF2-40B4-BE49-F238E27FC236}">
                <a16:creationId xmlns:a16="http://schemas.microsoft.com/office/drawing/2014/main" id="{D260AE1D-47CF-4A97-824C-65DA08C708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091058"/>
            <a:ext cx="7258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C0AEEAC-8B0A-47C9-BA2C-2C1FBEF22E2A}"/>
              </a:ext>
            </a:extLst>
          </p:cNvPr>
          <p:cNvSpPr/>
          <p:nvPr userDrawn="1"/>
        </p:nvSpPr>
        <p:spPr>
          <a:xfrm>
            <a:off x="5039138" y="2658356"/>
            <a:ext cx="1256516" cy="12565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42" name="Picture 2" descr="BOLT LAUNCHES SERVICE ON WEB APP TO REACH MORE RIDERS - BrandCrunch Nigeria">
            <a:extLst>
              <a:ext uri="{FF2B5EF4-FFF2-40B4-BE49-F238E27FC236}">
                <a16:creationId xmlns:a16="http://schemas.microsoft.com/office/drawing/2014/main" id="{CA928616-CC0D-42DE-BFEA-F9E058231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6853" cy="16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C3BCBED5-57D3-43E3-BEC1-28DDCECC6C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30" y="218913"/>
            <a:ext cx="2558470" cy="870747"/>
          </a:xfrm>
          <a:prstGeom prst="rect">
            <a:avLst/>
          </a:prstGeom>
        </p:spPr>
      </p:pic>
      <p:grpSp>
        <p:nvGrpSpPr>
          <p:cNvPr id="8" name="Google Shape;14;p2">
            <a:extLst>
              <a:ext uri="{FF2B5EF4-FFF2-40B4-BE49-F238E27FC236}">
                <a16:creationId xmlns:a16="http://schemas.microsoft.com/office/drawing/2014/main" id="{3ED30F93-A1A9-4B84-9E17-7488926DA88E}"/>
              </a:ext>
            </a:extLst>
          </p:cNvPr>
          <p:cNvGrpSpPr/>
          <p:nvPr userDrawn="1"/>
        </p:nvGrpSpPr>
        <p:grpSpPr>
          <a:xfrm>
            <a:off x="5301367" y="3024555"/>
            <a:ext cx="2871962" cy="614828"/>
            <a:chOff x="15867399" y="9251826"/>
            <a:chExt cx="1725920" cy="347510"/>
          </a:xfrm>
        </p:grpSpPr>
        <p:grpSp>
          <p:nvGrpSpPr>
            <p:cNvPr id="9" name="Google Shape;15;p2">
              <a:extLst>
                <a:ext uri="{FF2B5EF4-FFF2-40B4-BE49-F238E27FC236}">
                  <a16:creationId xmlns:a16="http://schemas.microsoft.com/office/drawing/2014/main" id="{F0B0EC5B-C1D0-4DB8-8F6D-5DAAA4C3D864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17" name="Google Shape;16;p2">
                <a:extLst>
                  <a:ext uri="{FF2B5EF4-FFF2-40B4-BE49-F238E27FC236}">
                    <a16:creationId xmlns:a16="http://schemas.microsoft.com/office/drawing/2014/main" id="{98B08C1C-E5D1-447D-B916-E8A3C9DBCA7E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8" name="Google Shape;17;p2">
                <a:extLst>
                  <a:ext uri="{FF2B5EF4-FFF2-40B4-BE49-F238E27FC236}">
                    <a16:creationId xmlns:a16="http://schemas.microsoft.com/office/drawing/2014/main" id="{565541E1-D77C-40ED-B760-DBEF9DFCDFD9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9" name="Google Shape;18;p2">
                <a:extLst>
                  <a:ext uri="{FF2B5EF4-FFF2-40B4-BE49-F238E27FC236}">
                    <a16:creationId xmlns:a16="http://schemas.microsoft.com/office/drawing/2014/main" id="{67C9D099-EC8B-4D0E-B2A0-AF72C0FBA8E4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0" name="Google Shape;19;p2">
                <a:extLst>
                  <a:ext uri="{FF2B5EF4-FFF2-40B4-BE49-F238E27FC236}">
                    <a16:creationId xmlns:a16="http://schemas.microsoft.com/office/drawing/2014/main" id="{1B0F6C3C-50F7-43D1-BE62-3A17CF9C0BF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0" name="Google Shape;20;p2">
              <a:extLst>
                <a:ext uri="{FF2B5EF4-FFF2-40B4-BE49-F238E27FC236}">
                  <a16:creationId xmlns:a16="http://schemas.microsoft.com/office/drawing/2014/main" id="{404EF56D-7BC7-4506-A5F7-C690ABC6E4EC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1" name="Google Shape;21;p2">
                <a:extLst>
                  <a:ext uri="{FF2B5EF4-FFF2-40B4-BE49-F238E27FC236}">
                    <a16:creationId xmlns:a16="http://schemas.microsoft.com/office/drawing/2014/main" id="{00DB188F-FFFC-4875-B6C0-5D47811D0D45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3" name="Google Shape;22;p2">
                  <a:extLst>
                    <a:ext uri="{FF2B5EF4-FFF2-40B4-BE49-F238E27FC236}">
                      <a16:creationId xmlns:a16="http://schemas.microsoft.com/office/drawing/2014/main" id="{D87FE2BC-F5B3-4F0D-8A16-4B5A856134CF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4" name="Google Shape;23;p2">
                  <a:extLst>
                    <a:ext uri="{FF2B5EF4-FFF2-40B4-BE49-F238E27FC236}">
                      <a16:creationId xmlns:a16="http://schemas.microsoft.com/office/drawing/2014/main" id="{5E142204-B186-45DD-85DB-BA3642B17AB0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5" name="Google Shape;24;p2">
                  <a:extLst>
                    <a:ext uri="{FF2B5EF4-FFF2-40B4-BE49-F238E27FC236}">
                      <a16:creationId xmlns:a16="http://schemas.microsoft.com/office/drawing/2014/main" id="{715A5515-D913-4B58-8443-6E7B9EC562F7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6" name="Google Shape;25;p2">
                  <a:extLst>
                    <a:ext uri="{FF2B5EF4-FFF2-40B4-BE49-F238E27FC236}">
                      <a16:creationId xmlns:a16="http://schemas.microsoft.com/office/drawing/2014/main" id="{2A57DD71-45CD-4589-B497-5F96979306E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2" name="Google Shape;26;p2">
                <a:extLst>
                  <a:ext uri="{FF2B5EF4-FFF2-40B4-BE49-F238E27FC236}">
                    <a16:creationId xmlns:a16="http://schemas.microsoft.com/office/drawing/2014/main" id="{1DA65350-3E3F-4524-94BE-6D8469BDF9C7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6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en-US" b="1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37377" y="164815"/>
            <a:ext cx="1018196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377" y="6602667"/>
            <a:ext cx="255854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en-US" b="1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4FF6B-940A-4EB6-B5AA-18E2A45ACF68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19" name="Picture 2" descr="\\SONY\Users\Nivas\Desktop\analytic-edge\logo.png">
              <a:extLst>
                <a:ext uri="{FF2B5EF4-FFF2-40B4-BE49-F238E27FC236}">
                  <a16:creationId xmlns:a16="http://schemas.microsoft.com/office/drawing/2014/main" id="{0A525A1E-8075-4D17-AC2D-4406EE8EBE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9B458D-29BD-4E11-8ECA-D47D904312E3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1" name="Rectangle 1">
                <a:extLst>
                  <a:ext uri="{FF2B5EF4-FFF2-40B4-BE49-F238E27FC236}">
                    <a16:creationId xmlns:a16="http://schemas.microsoft.com/office/drawing/2014/main" id="{2B904846-34EB-4CB2-BC2F-A5B95084B8D3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D09B069-B13A-4537-AF79-8449F5F4EA63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A9317810-CCB2-4A26-B368-FF16C94496C2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F467C7F1-3F4B-4AF2-BB76-20D0B31F7235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2C4074-D679-4D75-91B9-7719280E36E0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F314A5-3DBF-4B68-B28D-E1C0B111B2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240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A9C2DBB-220C-411F-BAAE-3B160BFFFE23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95FAD8-309A-4AFB-8F16-C63EFE9DA3D6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6318DA-9F05-4228-BFCA-283569772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11F388D-4847-4347-8E99-4EAB0D276E7D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E1E241-AA40-4F2D-B0A0-8714BFFC185D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8FD79EE-FC4A-4454-B8AD-FA64FCC2F2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23B34AF-4EA3-4023-9ADC-CF6F5968530A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2BA1D-6E93-4C4B-967E-2C1A9BCA3888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C4F9F2A-971B-4B21-AE46-D73C510DC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88736C8-11BA-4021-AD6F-67433E6E95FE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6477D-A6CC-4E42-84D0-D7AD98F62594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Bolt, rivalul european al gigantului Uber, a încheiat o rundă de investiţii  de 150 de milioane">
            <a:extLst>
              <a:ext uri="{FF2B5EF4-FFF2-40B4-BE49-F238E27FC236}">
                <a16:creationId xmlns:a16="http://schemas.microsoft.com/office/drawing/2014/main" id="{116A7398-1A53-4D83-BD23-B7CCA5D96B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8F984A1-8051-45F8-8FEA-13ABF50BC3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C6F2E6-ECCD-4D77-ABC8-33031DB8F3ED}"/>
              </a:ext>
            </a:extLst>
          </p:cNvPr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438892583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20" imgW="421" imgH="423" progId="TCLayout.ActiveDocument.1">
                  <p:embed/>
                </p:oleObj>
              </mc:Choice>
              <mc:Fallback>
                <p:oleObj name="think-cell Slide" r:id="rId20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C6F2E6-ECCD-4D77-ABC8-33031DB8F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E56B3C-E4B6-4486-9ADF-E37E873A5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221753359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22" imgW="421" imgH="423" progId="TCLayout.ActiveDocument.1">
                  <p:embed/>
                </p:oleObj>
              </mc:Choice>
              <mc:Fallback>
                <p:oleObj name="think-cell Slide" r:id="rId22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E56B3C-E4B6-4486-9ADF-E37E873A5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3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1CE53-54EC-4D1E-8072-B71A630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69C51-764F-4650-AB52-C1239902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099B1-285E-42AE-A606-28790F6B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8EB7-D632-413F-BC13-85F00CB52759}"/>
              </a:ext>
            </a:extLst>
          </p:cNvPr>
          <p:cNvSpPr txBox="1">
            <a:spLocks/>
          </p:cNvSpPr>
          <p:nvPr/>
        </p:nvSpPr>
        <p:spPr>
          <a:xfrm>
            <a:off x="937377" y="1572099"/>
            <a:ext cx="10658053" cy="493348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370" marR="0" lvl="0" indent="-166370" algn="l" defTabSz="905256" rtl="0" eaLnBrk="1" fontAlgn="auto" latinLnBrk="0" hangingPunct="1">
              <a:spcBef>
                <a:spcPts val="3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two or more marketing activities are done together, they can generate response from the consumers over and above their individual responses</a:t>
            </a:r>
          </a:p>
          <a:p>
            <a:pPr marL="166370" marR="0" lvl="0" indent="-166370" algn="l" defTabSz="905256" rtl="0" eaLnBrk="1" fontAlgn="auto" latinLnBrk="0" hangingPunct="1">
              <a:spcBef>
                <a:spcPts val="3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This phenomena of whole being greater than the sum of parts is called Synergy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166370" marR="0" lvl="0" indent="-166370" algn="l" defTabSz="905256" rtl="0" eaLnBrk="1" fontAlgn="auto" latinLnBrk="0" hangingPunct="1">
              <a:spcBef>
                <a:spcPts val="3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66370" marR="0" lvl="0" indent="-166370" algn="l" defTabSz="905256" rtl="0" eaLnBrk="1" fontAlgn="auto" latinLnBrk="0" hangingPunct="1">
              <a:spcBef>
                <a:spcPts val="3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Synergy results are usually reported in the form of percentages</a:t>
            </a: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These percentages represent the % contribution of the synergy effect </a:t>
            </a:r>
            <a:br>
              <a:rPr lang="en-US" sz="1500" dirty="0">
                <a:solidFill>
                  <a:prstClr val="black"/>
                </a:solidFill>
                <a:latin typeface="Calibri"/>
              </a:rPr>
            </a:br>
            <a:r>
              <a:rPr lang="en-US" sz="1500" dirty="0">
                <a:solidFill>
                  <a:prstClr val="black"/>
                </a:solidFill>
                <a:latin typeface="Calibri"/>
              </a:rPr>
              <a:t>out of the total contributions of all activities the synergy is calculated for</a:t>
            </a: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For example : The synergy result for FB + Google is 4.4 %. This means that </a:t>
            </a:r>
            <a:br>
              <a:rPr lang="en-US" sz="1500" dirty="0">
                <a:solidFill>
                  <a:prstClr val="black"/>
                </a:solidFill>
                <a:latin typeface="Calibri"/>
              </a:rPr>
            </a:br>
            <a:r>
              <a:rPr lang="en-US" sz="1500" dirty="0">
                <a:solidFill>
                  <a:prstClr val="black"/>
                </a:solidFill>
                <a:latin typeface="Calibri"/>
              </a:rPr>
              <a:t>from the contributions of FB and google (when they were done together), </a:t>
            </a:r>
            <a:br>
              <a:rPr lang="en-US" sz="1500" dirty="0">
                <a:solidFill>
                  <a:prstClr val="black"/>
                </a:solidFill>
                <a:latin typeface="Calibri"/>
              </a:rPr>
            </a:br>
            <a:r>
              <a:rPr lang="en-US" sz="1500" dirty="0">
                <a:solidFill>
                  <a:prstClr val="black"/>
                </a:solidFill>
                <a:latin typeface="Calibri"/>
              </a:rPr>
              <a:t>4.4% was from their interaction with each other.  95.6% of the contributions </a:t>
            </a:r>
            <a:br>
              <a:rPr lang="en-US" sz="1500" dirty="0">
                <a:solidFill>
                  <a:prstClr val="black"/>
                </a:solidFill>
                <a:latin typeface="Calibri"/>
              </a:rPr>
            </a:br>
            <a:r>
              <a:rPr lang="en-US" sz="1500" dirty="0">
                <a:solidFill>
                  <a:prstClr val="black"/>
                </a:solidFill>
                <a:latin typeface="Calibri"/>
              </a:rPr>
              <a:t>are the sum of their individual parts </a:t>
            </a:r>
          </a:p>
          <a:p>
            <a:pPr marL="166370" indent="-166370" defTabSz="905256">
              <a:spcBef>
                <a:spcPts val="300"/>
              </a:spcBef>
              <a:defRPr/>
            </a:pPr>
            <a:endParaRPr lang="en-US" sz="1500" dirty="0">
              <a:solidFill>
                <a:prstClr val="black"/>
              </a:solidFill>
              <a:latin typeface="Calibri"/>
            </a:endParaRPr>
          </a:p>
          <a:p>
            <a:pPr marL="166370" indent="-166370" defTabSz="905256">
              <a:spcBef>
                <a:spcPts val="300"/>
              </a:spcBef>
              <a:defRPr/>
            </a:pPr>
            <a:endParaRPr lang="en-US" sz="1500" dirty="0">
              <a:solidFill>
                <a:prstClr val="black"/>
              </a:solidFill>
              <a:latin typeface="Calibri"/>
            </a:endParaRP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Synergy results will help in putting the marketing mix variables together in a way that achieves maximum effect</a:t>
            </a: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They also help in budget allocation decisions; synergy results help to decide upon what works better when executed together and invest accordingly </a:t>
            </a:r>
          </a:p>
          <a:p>
            <a:pPr marL="166370" indent="-166370" defTabSz="905256">
              <a:spcBef>
                <a:spcPts val="3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</a:rPr>
              <a:t>For e.g.: while investing in OOH;  synergy results can help decide on what goes well in conjunction with OOH to get a higher uplift.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FC88E-4D0A-4880-8F76-93E68930EDC8}"/>
              </a:ext>
            </a:extLst>
          </p:cNvPr>
          <p:cNvSpPr/>
          <p:nvPr/>
        </p:nvSpPr>
        <p:spPr>
          <a:xfrm>
            <a:off x="937377" y="1215919"/>
            <a:ext cx="10623417" cy="3204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synergy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113D8-4541-4FDD-9A04-3AD9C81E4E1B}"/>
              </a:ext>
            </a:extLst>
          </p:cNvPr>
          <p:cNvSpPr/>
          <p:nvPr/>
        </p:nvSpPr>
        <p:spPr>
          <a:xfrm>
            <a:off x="937377" y="4761271"/>
            <a:ext cx="10623417" cy="3204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use the synergy results going forward?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CBFAF-3E07-4B42-90FE-232AEC63F559}"/>
              </a:ext>
            </a:extLst>
          </p:cNvPr>
          <p:cNvSpPr/>
          <p:nvPr/>
        </p:nvSpPr>
        <p:spPr>
          <a:xfrm>
            <a:off x="937377" y="2500554"/>
            <a:ext cx="10623417" cy="3204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Calibri"/>
              </a:rPr>
              <a:t>How to interpret Synergy results ?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9E22EC-2694-40C6-BAF6-F74E5A7F0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464376"/>
              </p:ext>
            </p:extLst>
          </p:nvPr>
        </p:nvGraphicFramePr>
        <p:xfrm>
          <a:off x="7620000" y="2894834"/>
          <a:ext cx="3946855" cy="176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2F8E5-9C15-47CF-9BD8-3F615D9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0338E-AC7B-443C-AA22-7A1CF9AC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AEFDA-26C3-4E11-8F86-A84781AD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4BBA36F-F916-476B-B078-BB6F39E1D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074496"/>
              </p:ext>
            </p:extLst>
          </p:nvPr>
        </p:nvGraphicFramePr>
        <p:xfrm>
          <a:off x="1448976" y="665455"/>
          <a:ext cx="10002599" cy="583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B8B54D9F-F801-4917-AE7D-B43D5AA90D20}"/>
              </a:ext>
            </a:extLst>
          </p:cNvPr>
          <p:cNvSpPr/>
          <p:nvPr/>
        </p:nvSpPr>
        <p:spPr>
          <a:xfrm>
            <a:off x="984730" y="4459458"/>
            <a:ext cx="513313" cy="1733087"/>
          </a:xfrm>
          <a:prstGeom prst="leftBrac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EF97000-6928-493B-8506-D95412EB7E21}"/>
              </a:ext>
            </a:extLst>
          </p:cNvPr>
          <p:cNvSpPr/>
          <p:nvPr/>
        </p:nvSpPr>
        <p:spPr>
          <a:xfrm>
            <a:off x="984730" y="3226872"/>
            <a:ext cx="520512" cy="1002587"/>
          </a:xfrm>
          <a:prstGeom prst="leftBrac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48D8151-7002-4B65-8782-F33F0898E380}"/>
              </a:ext>
            </a:extLst>
          </p:cNvPr>
          <p:cNvSpPr/>
          <p:nvPr/>
        </p:nvSpPr>
        <p:spPr>
          <a:xfrm>
            <a:off x="984729" y="2272714"/>
            <a:ext cx="513313" cy="703838"/>
          </a:xfrm>
          <a:prstGeom prst="leftBrac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6C75E1-25C5-4B58-B87A-8F5FFCAC75E6}"/>
              </a:ext>
            </a:extLst>
          </p:cNvPr>
          <p:cNvSpPr/>
          <p:nvPr/>
        </p:nvSpPr>
        <p:spPr>
          <a:xfrm>
            <a:off x="984728" y="1260721"/>
            <a:ext cx="513313" cy="781994"/>
          </a:xfrm>
          <a:prstGeom prst="leftBrac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EABC6-6E44-4FC8-A2BC-CFF737AA6FCA}"/>
              </a:ext>
            </a:extLst>
          </p:cNvPr>
          <p:cNvSpPr txBox="1"/>
          <p:nvPr/>
        </p:nvSpPr>
        <p:spPr>
          <a:xfrm rot="16200000">
            <a:off x="125302" y="5160668"/>
            <a:ext cx="914400" cy="27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34A8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Combo of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B3CB5-50DB-480C-A857-5C36159A2C34}"/>
              </a:ext>
            </a:extLst>
          </p:cNvPr>
          <p:cNvSpPr txBox="1"/>
          <p:nvPr/>
        </p:nvSpPr>
        <p:spPr>
          <a:xfrm rot="16200000">
            <a:off x="152593" y="3682346"/>
            <a:ext cx="914400" cy="27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34A8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Combo of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95516-4C02-4B85-9680-2DD89A90FA98}"/>
              </a:ext>
            </a:extLst>
          </p:cNvPr>
          <p:cNvSpPr txBox="1"/>
          <p:nvPr/>
        </p:nvSpPr>
        <p:spPr>
          <a:xfrm rot="16200000">
            <a:off x="168833" y="2508073"/>
            <a:ext cx="914400" cy="27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34A8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Combo of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77194-2B5D-4ED8-9486-A75D5C06813E}"/>
              </a:ext>
            </a:extLst>
          </p:cNvPr>
          <p:cNvSpPr txBox="1"/>
          <p:nvPr/>
        </p:nvSpPr>
        <p:spPr>
          <a:xfrm rot="16200000">
            <a:off x="168833" y="1462398"/>
            <a:ext cx="914400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34A8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Combo &gt;=5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10523-06A6-4D9D-8551-09E80FC8D243}"/>
              </a:ext>
            </a:extLst>
          </p:cNvPr>
          <p:cNvSpPr txBox="1"/>
          <p:nvPr/>
        </p:nvSpPr>
        <p:spPr>
          <a:xfrm>
            <a:off x="10537175" y="2368234"/>
            <a:ext cx="914400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34A8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Uplift in %</a:t>
            </a:r>
          </a:p>
        </p:txBody>
      </p:sp>
    </p:spTree>
    <p:extLst>
      <p:ext uri="{BB962C8B-B14F-4D97-AF65-F5344CB8AC3E}">
        <p14:creationId xmlns:p14="http://schemas.microsoft.com/office/powerpoint/2010/main" val="1012391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Bolt">
  <a:themeElements>
    <a:clrScheme name="Custom 112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186A43"/>
      </a:accent1>
      <a:accent2>
        <a:srgbClr val="002060"/>
      </a:accent2>
      <a:accent3>
        <a:srgbClr val="C82606"/>
      </a:accent3>
      <a:accent4>
        <a:srgbClr val="F79646"/>
      </a:accent4>
      <a:accent5>
        <a:srgbClr val="252526"/>
      </a:accent5>
      <a:accent6>
        <a:srgbClr val="1877F2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t" id="{F0B4D3A3-6A14-4662-8767-269145F77354}" vid="{9E20B7BD-456A-4814-837C-C5AE85D20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261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Optimistic Text</vt:lpstr>
      <vt:lpstr>4_Bolt</vt:lpstr>
      <vt:lpstr>think-cell Slide</vt:lpstr>
      <vt:lpstr>Synergy</vt:lpstr>
      <vt:lpstr>Synergy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</dc:title>
  <dc:creator>Kavya Bhat</dc:creator>
  <cp:lastModifiedBy>Sekar Subramanian</cp:lastModifiedBy>
  <cp:revision>7</cp:revision>
  <dcterms:created xsi:type="dcterms:W3CDTF">2022-02-09T06:06:35Z</dcterms:created>
  <dcterms:modified xsi:type="dcterms:W3CDTF">2022-02-10T10:52:49Z</dcterms:modified>
</cp:coreProperties>
</file>