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90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337481020627E-2"/>
          <c:y val="7.6414796534859705E-2"/>
          <c:w val="0.97413250379587502"/>
          <c:h val="0.89356510482644502"/>
        </c:manualLayout>
      </c:layout>
      <c:lineChart>
        <c:grouping val="standard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Volume uplift from Media</c:v>
                </c:pt>
              </c:strCache>
            </c:strRef>
          </c:tx>
          <c:spPr>
            <a:ln w="666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41"/>
              <c:layout>
                <c:manualLayout>
                  <c:x val="-0.21340684368403501"/>
                  <c:y val="-3.0020206083571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58707365848239"/>
                      <c:h val="9.606431564382365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1BC3-4227-8F4E-B4690779BC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Sheet1!$A$10:$A$60</c:f>
              <c:numCache>
                <c:formatCode>_-* #,##0\ _€_-;\-* #,##0\ _€_-;_-* "-"??\ _€_-;_-@_-</c:formatCode>
                <c:ptCount val="51"/>
                <c:pt idx="0">
                  <c:v>0</c:v>
                </c:pt>
                <c:pt idx="1">
                  <c:v>400</c:v>
                </c:pt>
                <c:pt idx="2">
                  <c:v>800</c:v>
                </c:pt>
                <c:pt idx="3">
                  <c:v>1200</c:v>
                </c:pt>
                <c:pt idx="4">
                  <c:v>1600</c:v>
                </c:pt>
                <c:pt idx="5">
                  <c:v>2000</c:v>
                </c:pt>
                <c:pt idx="6">
                  <c:v>2400</c:v>
                </c:pt>
                <c:pt idx="7">
                  <c:v>2800</c:v>
                </c:pt>
                <c:pt idx="8">
                  <c:v>3200</c:v>
                </c:pt>
                <c:pt idx="9">
                  <c:v>3600</c:v>
                </c:pt>
                <c:pt idx="10">
                  <c:v>4000</c:v>
                </c:pt>
                <c:pt idx="11">
                  <c:v>4400</c:v>
                </c:pt>
                <c:pt idx="12">
                  <c:v>4800</c:v>
                </c:pt>
                <c:pt idx="13">
                  <c:v>5200</c:v>
                </c:pt>
                <c:pt idx="14">
                  <c:v>5600</c:v>
                </c:pt>
                <c:pt idx="15">
                  <c:v>6000</c:v>
                </c:pt>
                <c:pt idx="16">
                  <c:v>6400</c:v>
                </c:pt>
                <c:pt idx="17">
                  <c:v>6800</c:v>
                </c:pt>
                <c:pt idx="18">
                  <c:v>7200</c:v>
                </c:pt>
                <c:pt idx="19">
                  <c:v>7600</c:v>
                </c:pt>
                <c:pt idx="20">
                  <c:v>8000</c:v>
                </c:pt>
                <c:pt idx="21">
                  <c:v>8400</c:v>
                </c:pt>
                <c:pt idx="22">
                  <c:v>8800</c:v>
                </c:pt>
                <c:pt idx="23">
                  <c:v>9200</c:v>
                </c:pt>
                <c:pt idx="24">
                  <c:v>9600</c:v>
                </c:pt>
                <c:pt idx="25">
                  <c:v>10000</c:v>
                </c:pt>
                <c:pt idx="26">
                  <c:v>10400</c:v>
                </c:pt>
                <c:pt idx="27">
                  <c:v>10800</c:v>
                </c:pt>
                <c:pt idx="28">
                  <c:v>11200</c:v>
                </c:pt>
                <c:pt idx="29">
                  <c:v>11600</c:v>
                </c:pt>
                <c:pt idx="30">
                  <c:v>12000</c:v>
                </c:pt>
                <c:pt idx="31">
                  <c:v>12400</c:v>
                </c:pt>
                <c:pt idx="32">
                  <c:v>12800</c:v>
                </c:pt>
                <c:pt idx="33">
                  <c:v>13200</c:v>
                </c:pt>
                <c:pt idx="34">
                  <c:v>13600</c:v>
                </c:pt>
                <c:pt idx="35">
                  <c:v>14000</c:v>
                </c:pt>
                <c:pt idx="36">
                  <c:v>14400</c:v>
                </c:pt>
                <c:pt idx="37">
                  <c:v>14800</c:v>
                </c:pt>
                <c:pt idx="38">
                  <c:v>15200</c:v>
                </c:pt>
                <c:pt idx="39">
                  <c:v>15600</c:v>
                </c:pt>
                <c:pt idx="40">
                  <c:v>16000</c:v>
                </c:pt>
                <c:pt idx="41">
                  <c:v>16400</c:v>
                </c:pt>
                <c:pt idx="42">
                  <c:v>16800</c:v>
                </c:pt>
                <c:pt idx="43">
                  <c:v>17200</c:v>
                </c:pt>
                <c:pt idx="44">
                  <c:v>17600</c:v>
                </c:pt>
                <c:pt idx="45">
                  <c:v>18000</c:v>
                </c:pt>
                <c:pt idx="46">
                  <c:v>18400</c:v>
                </c:pt>
                <c:pt idx="47">
                  <c:v>18800</c:v>
                </c:pt>
                <c:pt idx="48">
                  <c:v>19200</c:v>
                </c:pt>
                <c:pt idx="49">
                  <c:v>19600</c:v>
                </c:pt>
                <c:pt idx="50">
                  <c:v>20000</c:v>
                </c:pt>
              </c:numCache>
            </c:numRef>
          </c:cat>
          <c:val>
            <c:numRef>
              <c:f>Sheet1!$C$10:$C$60</c:f>
              <c:numCache>
                <c:formatCode>#,##0</c:formatCode>
                <c:ptCount val="51"/>
                <c:pt idx="0" formatCode="_-* #,##0\ _€_-;\-* #,##0\ _€_-;_-* &quot;-&quot;??\ _€_-;_-@_-">
                  <c:v>0</c:v>
                </c:pt>
                <c:pt idx="1">
                  <c:v>1567.954305788488</c:v>
                </c:pt>
                <c:pt idx="2">
                  <c:v>3046.6795858249179</c:v>
                </c:pt>
                <c:pt idx="3">
                  <c:v>4440.5791073687242</c:v>
                </c:pt>
                <c:pt idx="4">
                  <c:v>5753.9239271369624</c:v>
                </c:pt>
                <c:pt idx="5">
                  <c:v>6990.8449618338418</c:v>
                </c:pt>
                <c:pt idx="6">
                  <c:v>8155.3272317723031</c:v>
                </c:pt>
                <c:pt idx="7">
                  <c:v>9251.2059931196145</c:v>
                </c:pt>
                <c:pt idx="8">
                  <c:v>10282.1645006122</c:v>
                </c:pt>
                <c:pt idx="9">
                  <c:v>11251.733167756411</c:v>
                </c:pt>
                <c:pt idx="10">
                  <c:v>12163.28991533899</c:v>
                </c:pt>
                <c:pt idx="11">
                  <c:v>13020.061521378109</c:v>
                </c:pt>
                <c:pt idx="12">
                  <c:v>13825.125806368769</c:v>
                </c:pt>
                <c:pt idx="13">
                  <c:v>14581.414506795871</c:v>
                </c:pt>
                <c:pt idx="14">
                  <c:v>15291.71670741341</c:v>
                </c:pt>
                <c:pt idx="15">
                  <c:v>15958.682718755321</c:v>
                </c:pt>
                <c:pt idx="16">
                  <c:v>16584.828300825509</c:v>
                </c:pt>
                <c:pt idx="17">
                  <c:v>17172.53914697373</c:v>
                </c:pt>
                <c:pt idx="18">
                  <c:v>17724.075553697501</c:v>
                </c:pt>
                <c:pt idx="19">
                  <c:v>18241.57721260273</c:v>
                </c:pt>
                <c:pt idx="20">
                  <c:v>18727.068070103229</c:v>
                </c:pt>
                <c:pt idx="21">
                  <c:v>19182.46120873106</c:v>
                </c:pt>
                <c:pt idx="22">
                  <c:v>19609.56371126353</c:v>
                </c:pt>
                <c:pt idx="23">
                  <c:v>20010.081475326879</c:v>
                </c:pt>
                <c:pt idx="24">
                  <c:v>20385.623951802711</c:v>
                </c:pt>
                <c:pt idx="25">
                  <c:v>20737.7087853148</c:v>
                </c:pt>
                <c:pt idx="26">
                  <c:v>21067.76633938359</c:v>
                </c:pt>
                <c:pt idx="27">
                  <c:v>21377.144092575811</c:v>
                </c:pt>
                <c:pt idx="28">
                  <c:v>21667.110895203081</c:v>
                </c:pt>
                <c:pt idx="29">
                  <c:v>21938.86107889851</c:v>
                </c:pt>
                <c:pt idx="30">
                  <c:v>22193.51841377329</c:v>
                </c:pt>
                <c:pt idx="31">
                  <c:v>22432.13990987284</c:v>
                </c:pt>
                <c:pt idx="32">
                  <c:v>22655.719461360219</c:v>
                </c:pt>
                <c:pt idx="33">
                  <c:v>22865.191333284769</c:v>
                </c:pt>
                <c:pt idx="34">
                  <c:v>23061.433491989279</c:v>
                </c:pt>
                <c:pt idx="35">
                  <c:v>23245.270781191739</c:v>
                </c:pt>
                <c:pt idx="36">
                  <c:v>23417.477946581799</c:v>
                </c:pt>
                <c:pt idx="37">
                  <c:v>23578.78251241559</c:v>
                </c:pt>
                <c:pt idx="38">
                  <c:v>23729.86751410396</c:v>
                </c:pt>
                <c:pt idx="39">
                  <c:v>23871.374091181071</c:v>
                </c:pt>
                <c:pt idx="40">
                  <c:v>24003.90394533263</c:v>
                </c:pt>
                <c:pt idx="41">
                  <c:v>24128.02166837129</c:v>
                </c:pt>
                <c:pt idx="42">
                  <c:v>24244.256945180579</c:v>
                </c:pt>
                <c:pt idx="43">
                  <c:v>24353.106636723871</c:v>
                </c:pt>
                <c:pt idx="44">
                  <c:v>24455.03674823594</c:v>
                </c:pt>
                <c:pt idx="45">
                  <c:v>24550.484287696159</c:v>
                </c:pt>
                <c:pt idx="46">
                  <c:v>24639.859019626081</c:v>
                </c:pt>
                <c:pt idx="47">
                  <c:v>24723.545119171409</c:v>
                </c:pt>
                <c:pt idx="48">
                  <c:v>24801.902731319551</c:v>
                </c:pt>
                <c:pt idx="49">
                  <c:v>24875.26943998129</c:v>
                </c:pt>
                <c:pt idx="50">
                  <c:v>24943.961651523288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C3-4227-8F4E-B4690779B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9009344"/>
        <c:axId val="1979005536"/>
      </c:lineChart>
      <c:lineChart>
        <c:grouping val="standard"/>
        <c:varyColors val="0"/>
        <c:ser>
          <c:idx val="3"/>
          <c:order val="1"/>
          <c:tx>
            <c:strRef>
              <c:f>Sheet1!$F$9</c:f>
              <c:strCache>
                <c:ptCount val="1"/>
                <c:pt idx="0">
                  <c:v>Profit Contribution from Media</c:v>
                </c:pt>
              </c:strCache>
            </c:strRef>
          </c:tx>
          <c:spPr>
            <a:ln w="762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2"/>
              <c:layout>
                <c:manualLayout>
                  <c:x val="-0.17225400881383601"/>
                  <c:y val="-3.95719482055523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983733288893829"/>
                      <c:h val="0.1206262145300285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BC3-4227-8F4E-B4690779BC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rgbClr val="0099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Sheet1!$A$10:$A$60</c:f>
              <c:numCache>
                <c:formatCode>_-* #,##0\ _€_-;\-* #,##0\ _€_-;_-* "-"??\ _€_-;_-@_-</c:formatCode>
                <c:ptCount val="51"/>
                <c:pt idx="0">
                  <c:v>0</c:v>
                </c:pt>
                <c:pt idx="1">
                  <c:v>400</c:v>
                </c:pt>
                <c:pt idx="2">
                  <c:v>800</c:v>
                </c:pt>
                <c:pt idx="3">
                  <c:v>1200</c:v>
                </c:pt>
                <c:pt idx="4">
                  <c:v>1600</c:v>
                </c:pt>
                <c:pt idx="5">
                  <c:v>2000</c:v>
                </c:pt>
                <c:pt idx="6">
                  <c:v>2400</c:v>
                </c:pt>
                <c:pt idx="7">
                  <c:v>2800</c:v>
                </c:pt>
                <c:pt idx="8">
                  <c:v>3200</c:v>
                </c:pt>
                <c:pt idx="9">
                  <c:v>3600</c:v>
                </c:pt>
                <c:pt idx="10">
                  <c:v>4000</c:v>
                </c:pt>
                <c:pt idx="11">
                  <c:v>4400</c:v>
                </c:pt>
                <c:pt idx="12">
                  <c:v>4800</c:v>
                </c:pt>
                <c:pt idx="13">
                  <c:v>5200</c:v>
                </c:pt>
                <c:pt idx="14">
                  <c:v>5600</c:v>
                </c:pt>
                <c:pt idx="15">
                  <c:v>6000</c:v>
                </c:pt>
                <c:pt idx="16">
                  <c:v>6400</c:v>
                </c:pt>
                <c:pt idx="17">
                  <c:v>6800</c:v>
                </c:pt>
                <c:pt idx="18">
                  <c:v>7200</c:v>
                </c:pt>
                <c:pt idx="19">
                  <c:v>7600</c:v>
                </c:pt>
                <c:pt idx="20">
                  <c:v>8000</c:v>
                </c:pt>
                <c:pt idx="21">
                  <c:v>8400</c:v>
                </c:pt>
                <c:pt idx="22">
                  <c:v>8800</c:v>
                </c:pt>
                <c:pt idx="23">
                  <c:v>9200</c:v>
                </c:pt>
                <c:pt idx="24">
                  <c:v>9600</c:v>
                </c:pt>
                <c:pt idx="25">
                  <c:v>10000</c:v>
                </c:pt>
                <c:pt idx="26">
                  <c:v>10400</c:v>
                </c:pt>
                <c:pt idx="27">
                  <c:v>10800</c:v>
                </c:pt>
                <c:pt idx="28">
                  <c:v>11200</c:v>
                </c:pt>
                <c:pt idx="29">
                  <c:v>11600</c:v>
                </c:pt>
                <c:pt idx="30">
                  <c:v>12000</c:v>
                </c:pt>
                <c:pt idx="31">
                  <c:v>12400</c:v>
                </c:pt>
                <c:pt idx="32">
                  <c:v>12800</c:v>
                </c:pt>
                <c:pt idx="33">
                  <c:v>13200</c:v>
                </c:pt>
                <c:pt idx="34">
                  <c:v>13600</c:v>
                </c:pt>
                <c:pt idx="35">
                  <c:v>14000</c:v>
                </c:pt>
                <c:pt idx="36">
                  <c:v>14400</c:v>
                </c:pt>
                <c:pt idx="37">
                  <c:v>14800</c:v>
                </c:pt>
                <c:pt idx="38">
                  <c:v>15200</c:v>
                </c:pt>
                <c:pt idx="39">
                  <c:v>15600</c:v>
                </c:pt>
                <c:pt idx="40">
                  <c:v>16000</c:v>
                </c:pt>
                <c:pt idx="41">
                  <c:v>16400</c:v>
                </c:pt>
                <c:pt idx="42">
                  <c:v>16800</c:v>
                </c:pt>
                <c:pt idx="43">
                  <c:v>17200</c:v>
                </c:pt>
                <c:pt idx="44">
                  <c:v>17600</c:v>
                </c:pt>
                <c:pt idx="45">
                  <c:v>18000</c:v>
                </c:pt>
                <c:pt idx="46">
                  <c:v>18400</c:v>
                </c:pt>
                <c:pt idx="47">
                  <c:v>18800</c:v>
                </c:pt>
                <c:pt idx="48">
                  <c:v>19200</c:v>
                </c:pt>
                <c:pt idx="49">
                  <c:v>19600</c:v>
                </c:pt>
                <c:pt idx="50">
                  <c:v>20000</c:v>
                </c:pt>
              </c:numCache>
            </c:numRef>
          </c:cat>
          <c:val>
            <c:numRef>
              <c:f>Sheet1!$F$10:$F$60</c:f>
              <c:numCache>
                <c:formatCode>#,##0</c:formatCode>
                <c:ptCount val="51"/>
                <c:pt idx="0" formatCode="_(* #,##0_);_(* \(#,##0\);_(* &quot;-&quot;??_);_(@_)">
                  <c:v>0</c:v>
                </c:pt>
                <c:pt idx="1">
                  <c:v>50397.715289424406</c:v>
                </c:pt>
                <c:pt idx="2">
                  <c:v>96333.979291245923</c:v>
                </c:pt>
                <c:pt idx="3">
                  <c:v>138028.95536843629</c:v>
                </c:pt>
                <c:pt idx="4">
                  <c:v>175696.19635684809</c:v>
                </c:pt>
                <c:pt idx="5">
                  <c:v>209542.2480916921</c:v>
                </c:pt>
                <c:pt idx="6">
                  <c:v>239766.36158861511</c:v>
                </c:pt>
                <c:pt idx="7">
                  <c:v>266560.2996559809</c:v>
                </c:pt>
                <c:pt idx="8">
                  <c:v>290108.22503060952</c:v>
                </c:pt>
                <c:pt idx="9">
                  <c:v>310586.65838782018</c:v>
                </c:pt>
                <c:pt idx="10">
                  <c:v>328164.49576694972</c:v>
                </c:pt>
                <c:pt idx="11">
                  <c:v>343003.07606890559</c:v>
                </c:pt>
                <c:pt idx="12">
                  <c:v>355256.29031843832</c:v>
                </c:pt>
                <c:pt idx="13">
                  <c:v>365070.72533979331</c:v>
                </c:pt>
                <c:pt idx="14">
                  <c:v>372585.83537067031</c:v>
                </c:pt>
                <c:pt idx="15">
                  <c:v>377934.13593776571</c:v>
                </c:pt>
                <c:pt idx="16">
                  <c:v>381241.41504127532</c:v>
                </c:pt>
                <c:pt idx="17">
                  <c:v>382626.95734868699</c:v>
                </c:pt>
                <c:pt idx="18">
                  <c:v>382203.7776848753</c:v>
                </c:pt>
                <c:pt idx="19">
                  <c:v>380078.86063013662</c:v>
                </c:pt>
                <c:pt idx="20">
                  <c:v>376353.40350516129</c:v>
                </c:pt>
                <c:pt idx="21">
                  <c:v>371123.06043655291</c:v>
                </c:pt>
                <c:pt idx="22">
                  <c:v>364478.18556317617</c:v>
                </c:pt>
                <c:pt idx="23">
                  <c:v>356504.07376634399</c:v>
                </c:pt>
                <c:pt idx="24">
                  <c:v>347281.19759013609</c:v>
                </c:pt>
                <c:pt idx="25">
                  <c:v>336885.43926573999</c:v>
                </c:pt>
                <c:pt idx="26">
                  <c:v>325388.31696917932</c:v>
                </c:pt>
                <c:pt idx="27">
                  <c:v>312857.20462879032</c:v>
                </c:pt>
                <c:pt idx="28">
                  <c:v>299355.54476015392</c:v>
                </c:pt>
                <c:pt idx="29">
                  <c:v>284943.0539449256</c:v>
                </c:pt>
                <c:pt idx="30">
                  <c:v>269675.92068866407</c:v>
                </c:pt>
                <c:pt idx="31">
                  <c:v>253606.99549364249</c:v>
                </c:pt>
                <c:pt idx="32">
                  <c:v>236785.9730680112</c:v>
                </c:pt>
                <c:pt idx="33">
                  <c:v>219259.56666423869</c:v>
                </c:pt>
                <c:pt idx="34">
                  <c:v>201071.67459946411</c:v>
                </c:pt>
                <c:pt idx="35">
                  <c:v>182263.53905958711</c:v>
                </c:pt>
                <c:pt idx="36">
                  <c:v>162873.89732908999</c:v>
                </c:pt>
                <c:pt idx="37">
                  <c:v>142939.12562077929</c:v>
                </c:pt>
                <c:pt idx="38">
                  <c:v>122493.3757051977</c:v>
                </c:pt>
                <c:pt idx="39">
                  <c:v>101568.7045590537</c:v>
                </c:pt>
                <c:pt idx="40">
                  <c:v>80195.197266631294</c:v>
                </c:pt>
                <c:pt idx="41">
                  <c:v>58401.083418564413</c:v>
                </c:pt>
                <c:pt idx="42">
                  <c:v>36212.847259028822</c:v>
                </c:pt>
                <c:pt idx="43">
                  <c:v>13655.3318361938</c:v>
                </c:pt>
                <c:pt idx="44">
                  <c:v>-9248.1625882026292</c:v>
                </c:pt>
                <c:pt idx="45">
                  <c:v>-32475.785615192501</c:v>
                </c:pt>
                <c:pt idx="46">
                  <c:v>-56007.049018695499</c:v>
                </c:pt>
                <c:pt idx="47">
                  <c:v>-79822.744041429571</c:v>
                </c:pt>
                <c:pt idx="48">
                  <c:v>-103904.8634340225</c:v>
                </c:pt>
                <c:pt idx="49">
                  <c:v>-128236.52800093569</c:v>
                </c:pt>
                <c:pt idx="50">
                  <c:v>-152801.91742383581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C3-4227-8F4E-B4690779B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9017504"/>
        <c:axId val="1979006080"/>
      </c:lineChart>
      <c:catAx>
        <c:axId val="1979009344"/>
        <c:scaling>
          <c:orientation val="minMax"/>
        </c:scaling>
        <c:delete val="0"/>
        <c:axPos val="b"/>
        <c:numFmt formatCode="_-* #,##0\ _€_-;\-* #,##0\ _€_-;_-* &quot;-&quot;??\ _€_-;_-@_-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005536"/>
        <c:crosses val="autoZero"/>
        <c:auto val="1"/>
        <c:lblAlgn val="ctr"/>
        <c:lblOffset val="100"/>
        <c:noMultiLvlLbl val="0"/>
      </c:catAx>
      <c:valAx>
        <c:axId val="1979005536"/>
        <c:scaling>
          <c:orientation val="minMax"/>
          <c:max val="25000"/>
          <c:min val="-10000"/>
        </c:scaling>
        <c:delete val="0"/>
        <c:axPos val="l"/>
        <c:numFmt formatCode="#,##0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009344"/>
        <c:crosses val="autoZero"/>
        <c:crossBetween val="between"/>
      </c:valAx>
      <c:valAx>
        <c:axId val="1979006080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017504"/>
        <c:crosses val="max"/>
        <c:crossBetween val="between"/>
      </c:valAx>
      <c:catAx>
        <c:axId val="1979017504"/>
        <c:scaling>
          <c:orientation val="minMax"/>
        </c:scaling>
        <c:delete val="1"/>
        <c:axPos val="b"/>
        <c:numFmt formatCode="_-* #,##0\ _€_-;\-* #,##0\ _€_-;_-* &quot;-&quot;??\ _€_-;_-@_-" sourceLinked="1"/>
        <c:majorTickMark val="out"/>
        <c:minorTickMark val="none"/>
        <c:tickLblPos val="nextTo"/>
        <c:crossAx val="1979006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AB085-AA45-47BC-8472-31D640518FE3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EA2C6-BA7F-4A5D-BFF4-FC57962D6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6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65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7165-FE46-4DEC-AFD8-E4C505334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ADAA-29FC-4343-B16A-A83C3F4D2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FEE29-76E1-4164-BC67-0A0E81C9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84AF7-858E-40DE-8630-BC74593B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F446-1B43-470D-B83A-D50CE891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0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8A28-EE2B-4376-93DD-3858865A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AB13-AD30-49CD-AB20-017BCD78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B948-D9A2-406E-8448-A2C2092F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69A21-455C-47B5-96A1-33B0185E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D706-266E-4472-8925-70D6BB9C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9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6C173-7EFB-4574-851C-2D0920F9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3E484-FFDA-4379-AFBE-B6EC7F371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F96A6-096D-4F0F-B242-34F0F925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3588-BBF3-49B1-A28D-2BB6F313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EE5D-471E-4185-A7A8-A0F8FE18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0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1F234-817C-481C-831B-656333987140}"/>
              </a:ext>
            </a:extLst>
          </p:cNvPr>
          <p:cNvCxnSpPr>
            <a:cxnSpLocks/>
          </p:cNvCxnSpPr>
          <p:nvPr userDrawn="1"/>
        </p:nvCxnSpPr>
        <p:spPr>
          <a:xfrm>
            <a:off x="646242" y="6597135"/>
            <a:ext cx="11545758" cy="0"/>
          </a:xfrm>
          <a:prstGeom prst="line">
            <a:avLst/>
          </a:prstGeom>
          <a:ln w="6350" cap="sq">
            <a:solidFill>
              <a:srgbClr val="2E2E3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2423" y="105823"/>
            <a:ext cx="9370222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b="1">
                <a:solidFill>
                  <a:srgbClr val="DD161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69D2CA-E8C4-4435-87A9-BE9A0CBC2DB2}"/>
              </a:ext>
            </a:extLst>
          </p:cNvPr>
          <p:cNvSpPr/>
          <p:nvPr userDrawn="1"/>
        </p:nvSpPr>
        <p:spPr>
          <a:xfrm>
            <a:off x="1" y="0"/>
            <a:ext cx="707979" cy="6858000"/>
          </a:xfrm>
          <a:prstGeom prst="rect">
            <a:avLst/>
          </a:prstGeom>
          <a:solidFill>
            <a:srgbClr val="DD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7B06A66-9F96-4B1D-B772-D1A2ACDA9B5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z="1000" smtClean="0">
                <a:solidFill>
                  <a:srgbClr val="DD1618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385AB81-59F4-45D9-AD45-A666324EE2C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93177" y="6602669"/>
            <a:ext cx="3182092" cy="365125"/>
          </a:xfrm>
          <a:prstGeom prst="rect">
            <a:avLst/>
          </a:prstGeom>
        </p:spPr>
        <p:txBody>
          <a:bodyPr/>
          <a:lstStyle>
            <a:lvl1pPr algn="ctr">
              <a:defRPr lang="en-US" sz="1000" smtClean="0">
                <a:solidFill>
                  <a:srgbClr val="DD1618"/>
                </a:solidFill>
              </a:defRPr>
            </a:lvl1pPr>
          </a:lstStyle>
          <a:p>
            <a:r>
              <a:rPr lang="en-US" dirty="0"/>
              <a:t>© Analytic Edge Proprietary and Confidential</a:t>
            </a:r>
          </a:p>
        </p:txBody>
      </p:sp>
      <p:pic>
        <p:nvPicPr>
          <p:cNvPr id="1028" name="Picture 4" descr="bestmediainfo.com/wp-content/uploads/2020/03/Co...">
            <a:extLst>
              <a:ext uri="{FF2B5EF4-FFF2-40B4-BE49-F238E27FC236}">
                <a16:creationId xmlns:a16="http://schemas.microsoft.com/office/drawing/2014/main" id="{E2DCBE58-27B7-459D-B42D-406517AF296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9" t="29428" r="14121" b="33410"/>
          <a:stretch/>
        </p:blipFill>
        <p:spPr bwMode="auto">
          <a:xfrm>
            <a:off x="10834266" y="190105"/>
            <a:ext cx="1338247" cy="41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18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40D633-D36F-4832-A508-5C6219A49D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041"/>
          <a:stretch/>
        </p:blipFill>
        <p:spPr>
          <a:xfrm>
            <a:off x="0" y="0"/>
            <a:ext cx="12192000" cy="61912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1653E1-E2B7-4F58-A63E-8D3698B4EBD8}"/>
              </a:ext>
            </a:extLst>
          </p:cNvPr>
          <p:cNvSpPr/>
          <p:nvPr userDrawn="1"/>
        </p:nvSpPr>
        <p:spPr>
          <a:xfrm>
            <a:off x="0" y="1"/>
            <a:ext cx="3276600" cy="5981698"/>
          </a:xfrm>
          <a:prstGeom prst="rect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4" descr="Image result for coca cola gif">
            <a:extLst>
              <a:ext uri="{FF2B5EF4-FFF2-40B4-BE49-F238E27FC236}">
                <a16:creationId xmlns:a16="http://schemas.microsoft.com/office/drawing/2014/main" id="{5D180F84-5819-4729-944F-F385D1075596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3">
            <a:clrChange>
              <a:clrFrom>
                <a:srgbClr val="F40007"/>
              </a:clrFrom>
              <a:clrTo>
                <a:srgbClr val="F4000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65" y="738188"/>
            <a:ext cx="8381997" cy="471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1CF9B62-D677-4DA9-B79B-8B612FFF8AD0}"/>
              </a:ext>
            </a:extLst>
          </p:cNvPr>
          <p:cNvGrpSpPr/>
          <p:nvPr userDrawn="1"/>
        </p:nvGrpSpPr>
        <p:grpSpPr>
          <a:xfrm>
            <a:off x="-1" y="0"/>
            <a:ext cx="9792929" cy="5981699"/>
            <a:chOff x="0" y="0"/>
            <a:chExt cx="8686800" cy="5143499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EE766F6-E729-41DE-B1A0-800BE75BCBC7}"/>
                </a:ext>
              </a:extLst>
            </p:cNvPr>
            <p:cNvSpPr/>
            <p:nvPr userDrawn="1"/>
          </p:nvSpPr>
          <p:spPr>
            <a:xfrm>
              <a:off x="438150" y="0"/>
              <a:ext cx="8248650" cy="5143499"/>
            </a:xfrm>
            <a:prstGeom prst="parallelogram">
              <a:avLst>
                <a:gd name="adj" fmla="val 44630"/>
              </a:avLst>
            </a:prstGeom>
            <a:solidFill>
              <a:srgbClr val="80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737AD06A-CEEA-4058-AEDD-5B394B3DAAC0}"/>
                </a:ext>
              </a:extLst>
            </p:cNvPr>
            <p:cNvSpPr/>
            <p:nvPr userDrawn="1"/>
          </p:nvSpPr>
          <p:spPr>
            <a:xfrm>
              <a:off x="0" y="0"/>
              <a:ext cx="2800350" cy="5143499"/>
            </a:xfrm>
            <a:prstGeom prst="parallelogram">
              <a:avLst>
                <a:gd name="adj" fmla="val 8326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72E6700-547F-47D0-9C54-5D6783CBCCFE}"/>
              </a:ext>
            </a:extLst>
          </p:cNvPr>
          <p:cNvSpPr/>
          <p:nvPr userDrawn="1"/>
        </p:nvSpPr>
        <p:spPr>
          <a:xfrm>
            <a:off x="0" y="5981700"/>
            <a:ext cx="12192000" cy="876300"/>
          </a:xfrm>
          <a:prstGeom prst="rect">
            <a:avLst/>
          </a:prstGeom>
          <a:solidFill>
            <a:srgbClr val="2E2E30"/>
          </a:solidFill>
          <a:ln>
            <a:solidFill>
              <a:srgbClr val="2E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24E184-174D-44B5-9CB9-501D3FEBA9C3}"/>
              </a:ext>
            </a:extLst>
          </p:cNvPr>
          <p:cNvSpPr/>
          <p:nvPr userDrawn="1"/>
        </p:nvSpPr>
        <p:spPr>
          <a:xfrm>
            <a:off x="12250994" y="304800"/>
            <a:ext cx="4838700" cy="6553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4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B845-D5A6-416C-8AE9-4C715266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80A0-844C-4A9F-825B-2D7EFDCC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E46D8-311C-4EB6-A1EE-B62161FD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74D1-B5AE-4F78-BC10-666641E2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2B3AA-893C-49E1-B248-FC03A181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2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156C-256A-43B6-976A-1E57043A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90CBC-ACF6-4744-BEC2-234FE1BB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026F-3C43-4C42-B6F7-456A265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E4EA-D4A9-455E-AB39-70E16DA4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4370-57BA-4C98-A814-BC43F4B2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4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E746-C082-4172-B9BE-C6119D78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2EB9A-1D5C-4E13-BABA-05D40CAD4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BEA8B-733A-46EE-9C11-6871BAC36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C1AD8-8FC2-4139-8996-AF856990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1AD7-DC76-46CE-8CE1-4B4156C9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74111-DA10-4316-8AB3-21B7B562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86B0-A890-4666-9588-799F928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F09C6-EFEA-4A41-BF0B-EB773C729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0F6E0-55E7-44B7-A503-3660EC655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B8A59-4A06-4372-ACAF-D231E39EC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ACB22-3CAD-4B45-AD83-2E00DDFE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79E3E-5BBF-4A2D-88BE-F7A2C15D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5A70A-9479-481C-8862-5EA96FDE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DB8E1-8BA7-481D-B11F-7FEAE3AC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09D0-9584-479D-B9EA-C0C92CA4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8FE2E-46C1-463D-97F7-81577407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CCB73-6E56-4A34-993E-739BAD7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A63E0-C4A3-4767-8947-CF30C4B6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EBB1A-7D4A-4081-B112-B72195E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E9CA6-54A8-4A1E-B03B-45718733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79215-DEFD-47D7-BB9B-60E9EAE2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7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D6A4-B24B-4C03-B236-BAEC7649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BE93-2480-4438-A804-5A048892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78068-6BBA-48DA-89D4-C3E8EB9A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A6E9B-BE87-47A8-A76E-08F74DE2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EF99-3DD0-47E0-AB7D-A43E0D11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0B820-C7FA-4170-B6CC-778CF4EC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3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71F5-72EF-48F2-B139-31CB0F29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2E0A6-B222-40FD-B553-7C6C8727F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E4EFF-DD25-48D5-BB85-158318CB6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7BE14-4A61-4996-BD7B-83A8D097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41DCE-2FFE-4AE7-81AA-98266E07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0A136-595C-4B14-AA98-72E2F23B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0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E1BAFC0-196C-4104-AB1B-E0D6F0F90A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914984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78" imgH="377" progId="TCLayout.ActiveDocument.1">
                  <p:embed/>
                </p:oleObj>
              </mc:Choice>
              <mc:Fallback>
                <p:oleObj name="think-cell Slide" r:id="rId17" imgW="378" imgH="377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E1BAFC0-196C-4104-AB1B-E0D6F0F90A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DF0E114-E045-4EA3-B749-F395DE882AAB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Helvetica" panose="020B0604020202020204" pitchFamily="34" charset="0"/>
              <a:ea typeface="+mj-ea"/>
              <a:cs typeface="+mj-cs"/>
              <a:sym typeface="Helvetica" panose="020B06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9DFDA-835E-429C-82A3-9BBE30D3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0FE36-30C9-4521-A98B-FE3B6578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9994-2046-4F5A-B125-9E3BDE6A4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493AB-CE6D-474B-BB75-53537EB46A39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FFC4D-2873-428D-B6DF-0AE9BAD48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B9BC6-B145-48D4-A70D-12FDC743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3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75C9B88-B4A0-4E08-8341-79D2C0E8844E}"/>
              </a:ext>
            </a:extLst>
          </p:cNvPr>
          <p:cNvSpPr txBox="1">
            <a:spLocks/>
          </p:cNvSpPr>
          <p:nvPr/>
        </p:nvSpPr>
        <p:spPr>
          <a:xfrm>
            <a:off x="732423" y="761575"/>
            <a:ext cx="8604956" cy="324036"/>
          </a:xfrm>
          <a:prstGeom prst="rect">
            <a:avLst/>
          </a:prstGeom>
        </p:spPr>
        <p:txBody>
          <a:bodyPr/>
          <a:lstStyle>
            <a:lvl1pPr marL="457178" indent="-457178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0" indent="-380981" algn="l" defTabSz="12191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5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lkswagen-Medium"/>
                <a:ea typeface="+mn-ea"/>
                <a:cs typeface="+mn-cs"/>
              </a:rPr>
              <a:t>Conceptual Volume and Profit Response to Media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9C3FD-BAAA-45D0-A38B-E8816F691388}"/>
              </a:ext>
            </a:extLst>
          </p:cNvPr>
          <p:cNvGrpSpPr/>
          <p:nvPr/>
        </p:nvGrpSpPr>
        <p:grpSpPr>
          <a:xfrm>
            <a:off x="803412" y="1260388"/>
            <a:ext cx="10801200" cy="4988012"/>
            <a:chOff x="803412" y="1233033"/>
            <a:chExt cx="10801200" cy="4905300"/>
          </a:xfrm>
        </p:grpSpPr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71630AF5-730F-47B8-B465-B4A890712F7C}"/>
                </a:ext>
              </a:extLst>
            </p:cNvPr>
            <p:cNvGraphicFramePr/>
            <p:nvPr/>
          </p:nvGraphicFramePr>
          <p:xfrm>
            <a:off x="803412" y="1484784"/>
            <a:ext cx="10801200" cy="46535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B86F3A-C81A-45C9-B0A9-B118B7E6ED61}"/>
                </a:ext>
              </a:extLst>
            </p:cNvPr>
            <p:cNvSpPr txBox="1"/>
            <p:nvPr/>
          </p:nvSpPr>
          <p:spPr>
            <a:xfrm>
              <a:off x="1487488" y="4977173"/>
              <a:ext cx="3240360" cy="80275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lIns="121912" tIns="60956" rIns="121912" bIns="60956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Volkswagen-Medium"/>
                  <a:ea typeface="+mn-ea"/>
                  <a:cs typeface="+mn-cs"/>
                </a:rPr>
                <a:t>Invest at least to here to maximize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Volkswagen-Medium"/>
                  <a:ea typeface="+mn-ea"/>
                  <a:cs typeface="+mn-cs"/>
                </a:rPr>
                <a:t>Brand Contribution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9F7782-2791-445B-99A7-8A3A64878BAE}"/>
                </a:ext>
              </a:extLst>
            </p:cNvPr>
            <p:cNvSpPr txBox="1"/>
            <p:nvPr/>
          </p:nvSpPr>
          <p:spPr>
            <a:xfrm>
              <a:off x="7392144" y="2168860"/>
              <a:ext cx="2484276" cy="96331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lIns="121912" tIns="60956" rIns="121912" bIns="60956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>
                      <a:lumMod val="75000"/>
                    </a:srgbClr>
                  </a:solidFill>
                  <a:effectLst/>
                  <a:uLnTx/>
                  <a:uFillTx/>
                  <a:latin typeface="Volkswagen-Medium"/>
                  <a:ea typeface="+mn-ea"/>
                  <a:cs typeface="+mn-cs"/>
                </a:rPr>
                <a:t>Invest here to maximize </a:t>
              </a: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rgbClr val="7030A0">
                      <a:lumMod val="75000"/>
                    </a:srgbClr>
                  </a:solidFill>
                  <a:effectLst/>
                  <a:uLnTx/>
                  <a:uFillTx/>
                  <a:latin typeface="Volkswagen-Medium"/>
                  <a:ea typeface="+mn-ea"/>
                  <a:cs typeface="+mn-cs"/>
                </a:rPr>
                <a:t>Volume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4FB819-6BF4-4D2A-8FE5-3092BB3172CB}"/>
                </a:ext>
              </a:extLst>
            </p:cNvPr>
            <p:cNvSpPr txBox="1"/>
            <p:nvPr/>
          </p:nvSpPr>
          <p:spPr>
            <a:xfrm>
              <a:off x="9859084" y="3573016"/>
              <a:ext cx="1728192" cy="8617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21912" tIns="60956" rIns="121912" bIns="60956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olkswagen-Medium"/>
                  <a:ea typeface="+mn-ea"/>
                  <a:cs typeface="+mn-cs"/>
                </a:rPr>
                <a:t>Avoid investing here,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olkswagen-Medium"/>
                  <a:ea typeface="+mn-ea"/>
                  <a:cs typeface="+mn-cs"/>
                </a:rPr>
                <a:t>Negative ROI</a:t>
              </a: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D797EFB-3912-4F27-99D5-ACB646848585}"/>
                </a:ext>
              </a:extLst>
            </p:cNvPr>
            <p:cNvSpPr/>
            <p:nvPr/>
          </p:nvSpPr>
          <p:spPr>
            <a:xfrm flipV="1">
              <a:off x="4439816" y="1700808"/>
              <a:ext cx="245788" cy="192025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olkswagen-Medium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9C293D-818D-4EC2-93A1-9A5EE7B0DD73}"/>
                </a:ext>
              </a:extLst>
            </p:cNvPr>
            <p:cNvSpPr txBox="1"/>
            <p:nvPr/>
          </p:nvSpPr>
          <p:spPr>
            <a:xfrm>
              <a:off x="3969134" y="1233033"/>
              <a:ext cx="1097400" cy="410425"/>
            </a:xfrm>
            <a:prstGeom prst="rect">
              <a:avLst/>
            </a:prstGeom>
            <a:noFill/>
          </p:spPr>
          <p:txBody>
            <a:bodyPr wrap="none" lIns="121912" tIns="60956" rIns="121912" bIns="60956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olkswagen-Medium"/>
                  <a:ea typeface="+mn-ea"/>
                  <a:cs typeface="+mn-cs"/>
                </a:rPr>
                <a:t>Max BC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51B443-0E44-4E76-AFEF-6A57BCF1D0A0}"/>
                </a:ext>
              </a:extLst>
            </p:cNvPr>
            <p:cNvCxnSpPr>
              <a:cxnSpLocks/>
            </p:cNvCxnSpPr>
            <p:nvPr/>
          </p:nvCxnSpPr>
          <p:spPr>
            <a:xfrm>
              <a:off x="4547828" y="1844824"/>
              <a:ext cx="14882" cy="393510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DF12386-501F-4639-A3BF-24A625E15D7B}"/>
                </a:ext>
              </a:extLst>
            </p:cNvPr>
            <p:cNvCxnSpPr/>
            <p:nvPr/>
          </p:nvCxnSpPr>
          <p:spPr>
            <a:xfrm>
              <a:off x="9804412" y="1844824"/>
              <a:ext cx="0" cy="32766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597B55-FD1D-424B-B84B-E6B3C4BA0600}"/>
                </a:ext>
              </a:extLst>
            </p:cNvPr>
            <p:cNvSpPr txBox="1"/>
            <p:nvPr/>
          </p:nvSpPr>
          <p:spPr>
            <a:xfrm>
              <a:off x="5627948" y="4473116"/>
              <a:ext cx="2005677" cy="64633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olkswagen-Medium"/>
                  <a:ea typeface="+mn-ea"/>
                  <a:cs typeface="+mn-cs"/>
                </a:rPr>
                <a:t>Investment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lkswagen-Medium"/>
                <a:ea typeface="+mn-ea"/>
                <a:cs typeface="+mn-cs"/>
                <a:sym typeface="Wingdings" panose="05000000000000000000" pitchFamily="2" charset="2"/>
              </a:endParaRPr>
            </a:p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ß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olkswagen-Medium"/>
                  <a:ea typeface="+mn-ea"/>
                  <a:cs typeface="+mn-cs"/>
                  <a:sym typeface="Wingdings" panose="05000000000000000000" pitchFamily="2" charset="2"/>
                </a:rPr>
                <a:t>Low to high 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lkswagen-Medium"/>
                <a:ea typeface="+mn-ea"/>
                <a:cs typeface="+mn-cs"/>
              </a:endParaRP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9FB3573-E587-46D0-899D-E91570F7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23" y="105823"/>
            <a:ext cx="9370222" cy="781994"/>
          </a:xfrm>
        </p:spPr>
        <p:txBody>
          <a:bodyPr>
            <a:noAutofit/>
          </a:bodyPr>
          <a:lstStyle/>
          <a:p>
            <a:r>
              <a:rPr lang="en-US" sz="2600" dirty="0"/>
              <a:t>Interpreting  the Response curves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41C24E-7EE1-4885-8E16-6378DB34E5A2}"/>
              </a:ext>
            </a:extLst>
          </p:cNvPr>
          <p:cNvSpPr/>
          <p:nvPr/>
        </p:nvSpPr>
        <p:spPr>
          <a:xfrm>
            <a:off x="899668" y="1185001"/>
            <a:ext cx="10885560" cy="492407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441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abzZlwE5RaOPjCFQ37WQ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3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</vt:lpstr>
      <vt:lpstr>Volkswagen-Medium</vt:lpstr>
      <vt:lpstr>Wingdings</vt:lpstr>
      <vt:lpstr>1_Office Theme</vt:lpstr>
      <vt:lpstr>think-cell Slide</vt:lpstr>
      <vt:lpstr>Interpreting  the Response curves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 the Response curves</dc:title>
  <dc:creator>Kavya Bhat</dc:creator>
  <cp:lastModifiedBy>Kavya Bhat</cp:lastModifiedBy>
  <cp:revision>1</cp:revision>
  <dcterms:created xsi:type="dcterms:W3CDTF">2022-12-01T05:27:38Z</dcterms:created>
  <dcterms:modified xsi:type="dcterms:W3CDTF">2022-12-01T05:28:08Z</dcterms:modified>
</cp:coreProperties>
</file>