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441" r:id="rId5"/>
    <p:sldId id="436" r:id="rId6"/>
    <p:sldId id="437" r:id="rId7"/>
    <p:sldId id="444" r:id="rId8"/>
    <p:sldId id="408" r:id="rId9"/>
    <p:sldId id="403" r:id="rId10"/>
    <p:sldId id="409" r:id="rId11"/>
    <p:sldId id="41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20" r:id="rId21"/>
    <p:sldId id="443" r:id="rId22"/>
    <p:sldId id="421" r:id="rId23"/>
    <p:sldId id="422" r:id="rId24"/>
    <p:sldId id="423" r:id="rId25"/>
    <p:sldId id="442" r:id="rId26"/>
    <p:sldId id="424" r:id="rId27"/>
    <p:sldId id="430" r:id="rId28"/>
    <p:sldId id="431" r:id="rId29"/>
    <p:sldId id="439" r:id="rId30"/>
    <p:sldId id="433" r:id="rId31"/>
    <p:sldId id="440" r:id="rId32"/>
    <p:sldId id="434" r:id="rId33"/>
    <p:sldId id="435" r:id="rId34"/>
    <p:sldId id="426" r:id="rId35"/>
    <p:sldId id="427" r:id="rId36"/>
    <p:sldId id="428" r:id="rId37"/>
    <p:sldId id="429" r:id="rId38"/>
    <p:sldId id="400" r:id="rId39"/>
  </p:sldIdLst>
  <p:sldSz cx="12069763" cy="6858000"/>
  <p:notesSz cx="6805613" cy="9939338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63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ECF3FB"/>
    <a:srgbClr val="FDCDC4"/>
    <a:srgbClr val="E7E7E7"/>
    <a:srgbClr val="D6EDF8"/>
    <a:srgbClr val="D6E3FF"/>
    <a:srgbClr val="D6EDFF"/>
    <a:srgbClr val="AEDBF0"/>
    <a:srgbClr val="B9CDE5"/>
    <a:srgbClr val="CECE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3922" autoAdjust="0"/>
  </p:normalViewPr>
  <p:slideViewPr>
    <p:cSldViewPr snapToGrid="0" showGuides="1">
      <p:cViewPr varScale="1">
        <p:scale>
          <a:sx n="72" d="100"/>
          <a:sy n="72" d="100"/>
        </p:scale>
        <p:origin x="1020" y="54"/>
      </p:cViewPr>
      <p:guideLst>
        <p:guide orient="horz" pos="4152"/>
        <p:guide orient="horz" pos="4020"/>
        <p:guide orient="horz" pos="2163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Sales Volumes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198655095696025E-2"/>
          <c:y val="5.03051562979848E-2"/>
          <c:w val="0.91761708583936252"/>
          <c:h val="0.65519989171571302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Eco &amp; Sys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65</c:v>
                </c:pt>
                <c:pt idx="1">
                  <c:v>217</c:v>
                </c:pt>
                <c:pt idx="2">
                  <c:v>494</c:v>
                </c:pt>
                <c:pt idx="3">
                  <c:v>614</c:v>
                </c:pt>
                <c:pt idx="4">
                  <c:v>965</c:v>
                </c:pt>
                <c:pt idx="5">
                  <c:v>1563</c:v>
                </c:pt>
                <c:pt idx="6">
                  <c:v>3274</c:v>
                </c:pt>
                <c:pt idx="7">
                  <c:v>4056</c:v>
                </c:pt>
                <c:pt idx="8">
                  <c:v>4263</c:v>
                </c:pt>
                <c:pt idx="9">
                  <c:v>3911</c:v>
                </c:pt>
                <c:pt idx="10">
                  <c:v>3328</c:v>
                </c:pt>
                <c:pt idx="11">
                  <c:v>3590</c:v>
                </c:pt>
                <c:pt idx="12">
                  <c:v>3484</c:v>
                </c:pt>
                <c:pt idx="13">
                  <c:v>3162</c:v>
                </c:pt>
                <c:pt idx="14">
                  <c:v>2653</c:v>
                </c:pt>
                <c:pt idx="15">
                  <c:v>2678</c:v>
                </c:pt>
                <c:pt idx="16">
                  <c:v>2846</c:v>
                </c:pt>
                <c:pt idx="17">
                  <c:v>2311</c:v>
                </c:pt>
                <c:pt idx="18">
                  <c:v>2366</c:v>
                </c:pt>
                <c:pt idx="19">
                  <c:v>2366</c:v>
                </c:pt>
                <c:pt idx="20">
                  <c:v>2022</c:v>
                </c:pt>
                <c:pt idx="21">
                  <c:v>2008</c:v>
                </c:pt>
                <c:pt idx="22">
                  <c:v>1616</c:v>
                </c:pt>
                <c:pt idx="23">
                  <c:v>1768</c:v>
                </c:pt>
                <c:pt idx="24">
                  <c:v>1617</c:v>
                </c:pt>
                <c:pt idx="25">
                  <c:v>1737</c:v>
                </c:pt>
                <c:pt idx="26">
                  <c:v>1712</c:v>
                </c:pt>
                <c:pt idx="27">
                  <c:v>1738</c:v>
                </c:pt>
                <c:pt idx="28">
                  <c:v>1918</c:v>
                </c:pt>
                <c:pt idx="29">
                  <c:v>2210</c:v>
                </c:pt>
                <c:pt idx="30">
                  <c:v>2901</c:v>
                </c:pt>
                <c:pt idx="31">
                  <c:v>2608</c:v>
                </c:pt>
                <c:pt idx="32">
                  <c:v>2816</c:v>
                </c:pt>
                <c:pt idx="33">
                  <c:v>2843</c:v>
                </c:pt>
                <c:pt idx="34">
                  <c:v>3099</c:v>
                </c:pt>
                <c:pt idx="35">
                  <c:v>3031</c:v>
                </c:pt>
                <c:pt idx="36">
                  <c:v>3063</c:v>
                </c:pt>
                <c:pt idx="37">
                  <c:v>2797</c:v>
                </c:pt>
                <c:pt idx="38">
                  <c:v>4126</c:v>
                </c:pt>
                <c:pt idx="39">
                  <c:v>4610</c:v>
                </c:pt>
                <c:pt idx="40">
                  <c:v>4351</c:v>
                </c:pt>
                <c:pt idx="41">
                  <c:v>4109</c:v>
                </c:pt>
                <c:pt idx="42">
                  <c:v>3849</c:v>
                </c:pt>
                <c:pt idx="43">
                  <c:v>3696</c:v>
                </c:pt>
                <c:pt idx="44">
                  <c:v>3495</c:v>
                </c:pt>
                <c:pt idx="45">
                  <c:v>3936</c:v>
                </c:pt>
                <c:pt idx="46">
                  <c:v>3502</c:v>
                </c:pt>
                <c:pt idx="47">
                  <c:v>4421</c:v>
                </c:pt>
                <c:pt idx="48">
                  <c:v>3729</c:v>
                </c:pt>
                <c:pt idx="49">
                  <c:v>3674</c:v>
                </c:pt>
                <c:pt idx="50">
                  <c:v>5228</c:v>
                </c:pt>
                <c:pt idx="51">
                  <c:v>4852</c:v>
                </c:pt>
                <c:pt idx="52">
                  <c:v>4507</c:v>
                </c:pt>
                <c:pt idx="53">
                  <c:v>3980</c:v>
                </c:pt>
                <c:pt idx="54">
                  <c:v>4745</c:v>
                </c:pt>
                <c:pt idx="55">
                  <c:v>4690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09-4C98-A305-A5BE3615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32912"/>
        <c:axId val="57382910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Jar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1196</c:v>
                </c:pt>
                <c:pt idx="1">
                  <c:v>1495</c:v>
                </c:pt>
                <c:pt idx="2">
                  <c:v>1825</c:v>
                </c:pt>
                <c:pt idx="3">
                  <c:v>1007</c:v>
                </c:pt>
                <c:pt idx="4">
                  <c:v>3867</c:v>
                </c:pt>
                <c:pt idx="5">
                  <c:v>2220</c:v>
                </c:pt>
                <c:pt idx="6">
                  <c:v>6066</c:v>
                </c:pt>
                <c:pt idx="7">
                  <c:v>6949</c:v>
                </c:pt>
                <c:pt idx="8">
                  <c:v>6843</c:v>
                </c:pt>
                <c:pt idx="9">
                  <c:v>4894</c:v>
                </c:pt>
                <c:pt idx="10">
                  <c:v>3940</c:v>
                </c:pt>
                <c:pt idx="11">
                  <c:v>5626</c:v>
                </c:pt>
                <c:pt idx="12">
                  <c:v>5934</c:v>
                </c:pt>
                <c:pt idx="13">
                  <c:v>5534</c:v>
                </c:pt>
                <c:pt idx="14">
                  <c:v>4390</c:v>
                </c:pt>
                <c:pt idx="15">
                  <c:v>6229</c:v>
                </c:pt>
                <c:pt idx="16">
                  <c:v>4464</c:v>
                </c:pt>
                <c:pt idx="17">
                  <c:v>5032</c:v>
                </c:pt>
                <c:pt idx="18">
                  <c:v>5578</c:v>
                </c:pt>
                <c:pt idx="19">
                  <c:v>3217</c:v>
                </c:pt>
                <c:pt idx="20">
                  <c:v>4305</c:v>
                </c:pt>
                <c:pt idx="21">
                  <c:v>3699</c:v>
                </c:pt>
                <c:pt idx="22">
                  <c:v>3867</c:v>
                </c:pt>
                <c:pt idx="23">
                  <c:v>2606</c:v>
                </c:pt>
                <c:pt idx="24">
                  <c:v>2559</c:v>
                </c:pt>
                <c:pt idx="25">
                  <c:v>3876</c:v>
                </c:pt>
                <c:pt idx="26">
                  <c:v>3671</c:v>
                </c:pt>
                <c:pt idx="27">
                  <c:v>5097</c:v>
                </c:pt>
                <c:pt idx="28">
                  <c:v>3499</c:v>
                </c:pt>
                <c:pt idx="29">
                  <c:v>4002</c:v>
                </c:pt>
                <c:pt idx="30">
                  <c:v>4886</c:v>
                </c:pt>
                <c:pt idx="31">
                  <c:v>3994</c:v>
                </c:pt>
                <c:pt idx="32">
                  <c:v>3347</c:v>
                </c:pt>
                <c:pt idx="33">
                  <c:v>5378</c:v>
                </c:pt>
                <c:pt idx="34">
                  <c:v>4493</c:v>
                </c:pt>
                <c:pt idx="35">
                  <c:v>4272</c:v>
                </c:pt>
                <c:pt idx="36">
                  <c:v>5095</c:v>
                </c:pt>
                <c:pt idx="37">
                  <c:v>4577</c:v>
                </c:pt>
                <c:pt idx="38">
                  <c:v>5162</c:v>
                </c:pt>
                <c:pt idx="39">
                  <c:v>6383</c:v>
                </c:pt>
                <c:pt idx="40">
                  <c:v>7877</c:v>
                </c:pt>
                <c:pt idx="41">
                  <c:v>4928</c:v>
                </c:pt>
                <c:pt idx="42">
                  <c:v>7584</c:v>
                </c:pt>
                <c:pt idx="43">
                  <c:v>7646</c:v>
                </c:pt>
                <c:pt idx="44">
                  <c:v>4552</c:v>
                </c:pt>
                <c:pt idx="45">
                  <c:v>3733</c:v>
                </c:pt>
                <c:pt idx="46">
                  <c:v>3583</c:v>
                </c:pt>
                <c:pt idx="47">
                  <c:v>5103</c:v>
                </c:pt>
                <c:pt idx="48">
                  <c:v>5491</c:v>
                </c:pt>
                <c:pt idx="49">
                  <c:v>5390</c:v>
                </c:pt>
                <c:pt idx="50">
                  <c:v>6811</c:v>
                </c:pt>
                <c:pt idx="51">
                  <c:v>8712</c:v>
                </c:pt>
                <c:pt idx="52">
                  <c:v>8418</c:v>
                </c:pt>
                <c:pt idx="53">
                  <c:v>5991</c:v>
                </c:pt>
                <c:pt idx="54">
                  <c:v>5575</c:v>
                </c:pt>
                <c:pt idx="55">
                  <c:v>6451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Stick Sales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Sheet1!$D$2:$D$57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9</c:v>
                </c:pt>
                <c:pt idx="27">
                  <c:v>19</c:v>
                </c:pt>
                <c:pt idx="28">
                  <c:v>50</c:v>
                </c:pt>
                <c:pt idx="29">
                  <c:v>142</c:v>
                </c:pt>
                <c:pt idx="30">
                  <c:v>131</c:v>
                </c:pt>
                <c:pt idx="31">
                  <c:v>192</c:v>
                </c:pt>
                <c:pt idx="32">
                  <c:v>241</c:v>
                </c:pt>
                <c:pt idx="33">
                  <c:v>280</c:v>
                </c:pt>
                <c:pt idx="34">
                  <c:v>392</c:v>
                </c:pt>
                <c:pt idx="35">
                  <c:v>367</c:v>
                </c:pt>
                <c:pt idx="36">
                  <c:v>388</c:v>
                </c:pt>
                <c:pt idx="37">
                  <c:v>362</c:v>
                </c:pt>
                <c:pt idx="38">
                  <c:v>431</c:v>
                </c:pt>
                <c:pt idx="39">
                  <c:v>337</c:v>
                </c:pt>
                <c:pt idx="40">
                  <c:v>411</c:v>
                </c:pt>
                <c:pt idx="41">
                  <c:v>361</c:v>
                </c:pt>
                <c:pt idx="42">
                  <c:v>351</c:v>
                </c:pt>
                <c:pt idx="43">
                  <c:v>345</c:v>
                </c:pt>
                <c:pt idx="44">
                  <c:v>402</c:v>
                </c:pt>
                <c:pt idx="45">
                  <c:v>368</c:v>
                </c:pt>
                <c:pt idx="46">
                  <c:v>358</c:v>
                </c:pt>
                <c:pt idx="47">
                  <c:v>415</c:v>
                </c:pt>
                <c:pt idx="48">
                  <c:v>414</c:v>
                </c:pt>
                <c:pt idx="49">
                  <c:v>441</c:v>
                </c:pt>
                <c:pt idx="50">
                  <c:v>594</c:v>
                </c:pt>
                <c:pt idx="51">
                  <c:v>544</c:v>
                </c:pt>
                <c:pt idx="52">
                  <c:v>425</c:v>
                </c:pt>
                <c:pt idx="53">
                  <c:v>426</c:v>
                </c:pt>
                <c:pt idx="54">
                  <c:v>454</c:v>
                </c:pt>
                <c:pt idx="55">
                  <c:v>481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09-4C98-A305-A5BE361586D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Sheet1!$E$2:$E$57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A09-4C98-A305-A5BE36158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20944"/>
        <c:axId val="573833456"/>
      </c:lineChart>
      <c:valAx>
        <c:axId val="573829104"/>
        <c:scaling>
          <c:orientation val="minMax"/>
        </c:scaling>
        <c:delete val="1"/>
        <c:axPos val="r"/>
        <c:numFmt formatCode="#,##0" sourceLinked="0"/>
        <c:majorTickMark val="out"/>
        <c:minorTickMark val="none"/>
        <c:tickLblPos val="nextTo"/>
        <c:crossAx val="573832912"/>
        <c:crosses val="max"/>
        <c:crossBetween val="between"/>
      </c:valAx>
      <c:dateAx>
        <c:axId val="573832912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9104"/>
        <c:crosses val="autoZero"/>
        <c:auto val="1"/>
        <c:lblOffset val="100"/>
        <c:baseTimeUnit val="days"/>
        <c:majorUnit val="7"/>
        <c:majorTimeUnit val="days"/>
      </c:dateAx>
      <c:valAx>
        <c:axId val="5738334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NGB 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0944"/>
        <c:crosses val="autoZero"/>
        <c:crossBetween val="between"/>
        <c:majorUnit val="2000"/>
      </c:valAx>
      <c:dateAx>
        <c:axId val="5738209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383345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Display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896728168804631E-2"/>
          <c:y val="5.03051562979848E-2"/>
          <c:w val="0.889966634870068"/>
          <c:h val="0.655199891715713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Display Distribution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2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0.95199999999999996</c:v>
                </c:pt>
                <c:pt idx="1">
                  <c:v>4.2859999999999996</c:v>
                </c:pt>
                <c:pt idx="2">
                  <c:v>4.0359999999999996</c:v>
                </c:pt>
                <c:pt idx="3">
                  <c:v>3.2410000000000001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6.6669999999999998</c:v>
                </c:pt>
                <c:pt idx="14">
                  <c:v>13.744</c:v>
                </c:pt>
                <c:pt idx="15">
                  <c:v>10.849</c:v>
                </c:pt>
                <c:pt idx="16">
                  <c:v>9.9060000000000006</c:v>
                </c:pt>
                <c:pt idx="17">
                  <c:v>10.648</c:v>
                </c:pt>
                <c:pt idx="18">
                  <c:v>11.416</c:v>
                </c:pt>
                <c:pt idx="19">
                  <c:v>11.981999999999999</c:v>
                </c:pt>
                <c:pt idx="20">
                  <c:v>7.907</c:v>
                </c:pt>
                <c:pt idx="21">
                  <c:v>10.476000000000001</c:v>
                </c:pt>
                <c:pt idx="22">
                  <c:v>13.488</c:v>
                </c:pt>
                <c:pt idx="23">
                  <c:v>11.628</c:v>
                </c:pt>
                <c:pt idx="24">
                  <c:v>16.279</c:v>
                </c:pt>
                <c:pt idx="25">
                  <c:v>11.628</c:v>
                </c:pt>
                <c:pt idx="26">
                  <c:v>12.617000000000001</c:v>
                </c:pt>
                <c:pt idx="27">
                  <c:v>13.952999999999999</c:v>
                </c:pt>
                <c:pt idx="28">
                  <c:v>17.209</c:v>
                </c:pt>
                <c:pt idx="29">
                  <c:v>13.488</c:v>
                </c:pt>
                <c:pt idx="30">
                  <c:v>12.385</c:v>
                </c:pt>
                <c:pt idx="31">
                  <c:v>14.22</c:v>
                </c:pt>
                <c:pt idx="32">
                  <c:v>16.437999999999999</c:v>
                </c:pt>
                <c:pt idx="33">
                  <c:v>19.178000000000001</c:v>
                </c:pt>
                <c:pt idx="34">
                  <c:v>17.512</c:v>
                </c:pt>
                <c:pt idx="35">
                  <c:v>22.684999999999999</c:v>
                </c:pt>
                <c:pt idx="36">
                  <c:v>22.43</c:v>
                </c:pt>
                <c:pt idx="37">
                  <c:v>18.981000000000002</c:v>
                </c:pt>
                <c:pt idx="38">
                  <c:v>23.041</c:v>
                </c:pt>
                <c:pt idx="39">
                  <c:v>18.056000000000001</c:v>
                </c:pt>
                <c:pt idx="40">
                  <c:v>21.295999999999999</c:v>
                </c:pt>
                <c:pt idx="41">
                  <c:v>18.893999999999998</c:v>
                </c:pt>
                <c:pt idx="42">
                  <c:v>20.641999999999999</c:v>
                </c:pt>
                <c:pt idx="43">
                  <c:v>0</c:v>
                </c:pt>
                <c:pt idx="44">
                  <c:v>13.615</c:v>
                </c:pt>
                <c:pt idx="45">
                  <c:v>15.068</c:v>
                </c:pt>
                <c:pt idx="46">
                  <c:v>18.721</c:v>
                </c:pt>
                <c:pt idx="47">
                  <c:v>20</c:v>
                </c:pt>
                <c:pt idx="48">
                  <c:v>15.596</c:v>
                </c:pt>
                <c:pt idx="49">
                  <c:v>20.091000000000001</c:v>
                </c:pt>
                <c:pt idx="50">
                  <c:v>16.818000000000001</c:v>
                </c:pt>
                <c:pt idx="51">
                  <c:v>22.12</c:v>
                </c:pt>
                <c:pt idx="52">
                  <c:v>19.178000000000001</c:v>
                </c:pt>
                <c:pt idx="53">
                  <c:v>21.818000000000001</c:v>
                </c:pt>
                <c:pt idx="54">
                  <c:v>21.719000000000001</c:v>
                </c:pt>
                <c:pt idx="55">
                  <c:v>19.457000000000001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827968"/>
        <c:axId val="6508230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52-49AA-8977-64BB358CE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30688"/>
        <c:axId val="650828512"/>
      </c:lineChart>
      <c:valAx>
        <c:axId val="65082851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30688"/>
        <c:crosses val="max"/>
        <c:crossBetween val="between"/>
      </c:valAx>
      <c:dateAx>
        <c:axId val="650830688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8512"/>
        <c:crosses val="autoZero"/>
        <c:auto val="1"/>
        <c:lblOffset val="100"/>
        <c:baseTimeUnit val="days"/>
        <c:majorUnit val="7"/>
        <c:majorTimeUnit val="days"/>
      </c:dateAx>
      <c:valAx>
        <c:axId val="650823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Display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7968"/>
        <c:crosses val="autoZero"/>
        <c:crossBetween val="between"/>
        <c:majorUnit val="4"/>
      </c:valAx>
      <c:dateAx>
        <c:axId val="6508279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82307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FSI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896728168804631E-2"/>
          <c:y val="5.03051562979848E-2"/>
          <c:w val="0.889966634870068"/>
          <c:h val="0.655199891715713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FSI Distribution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0</c:v>
                </c:pt>
                <c:pt idx="1">
                  <c:v>1.9</c:v>
                </c:pt>
                <c:pt idx="2">
                  <c:v>1.3</c:v>
                </c:pt>
                <c:pt idx="3">
                  <c:v>0.5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0.5</c:v>
                </c:pt>
                <c:pt idx="14">
                  <c:v>3.8</c:v>
                </c:pt>
                <c:pt idx="15">
                  <c:v>2.4</c:v>
                </c:pt>
                <c:pt idx="16">
                  <c:v>1.9</c:v>
                </c:pt>
                <c:pt idx="17">
                  <c:v>0.9</c:v>
                </c:pt>
                <c:pt idx="18">
                  <c:v>0.9</c:v>
                </c:pt>
                <c:pt idx="19">
                  <c:v>2.8</c:v>
                </c:pt>
                <c:pt idx="20">
                  <c:v>0.9</c:v>
                </c:pt>
                <c:pt idx="21">
                  <c:v>1</c:v>
                </c:pt>
                <c:pt idx="22">
                  <c:v>1.9</c:v>
                </c:pt>
                <c:pt idx="23">
                  <c:v>1.9</c:v>
                </c:pt>
                <c:pt idx="24">
                  <c:v>6.5</c:v>
                </c:pt>
                <c:pt idx="25">
                  <c:v>2.8</c:v>
                </c:pt>
                <c:pt idx="26">
                  <c:v>2.8</c:v>
                </c:pt>
                <c:pt idx="27">
                  <c:v>5.6</c:v>
                </c:pt>
                <c:pt idx="28">
                  <c:v>2.2999999999999998</c:v>
                </c:pt>
                <c:pt idx="29">
                  <c:v>2.2999999999999998</c:v>
                </c:pt>
                <c:pt idx="30">
                  <c:v>2.2999999999999998</c:v>
                </c:pt>
                <c:pt idx="31">
                  <c:v>2.8</c:v>
                </c:pt>
                <c:pt idx="32">
                  <c:v>4.0999999999999996</c:v>
                </c:pt>
                <c:pt idx="33">
                  <c:v>2.2999999999999998</c:v>
                </c:pt>
                <c:pt idx="34">
                  <c:v>5.5</c:v>
                </c:pt>
                <c:pt idx="35">
                  <c:v>4.2</c:v>
                </c:pt>
                <c:pt idx="36">
                  <c:v>3.3</c:v>
                </c:pt>
                <c:pt idx="37">
                  <c:v>0.9</c:v>
                </c:pt>
                <c:pt idx="38">
                  <c:v>6.5</c:v>
                </c:pt>
                <c:pt idx="39">
                  <c:v>1.4</c:v>
                </c:pt>
                <c:pt idx="40">
                  <c:v>4.2</c:v>
                </c:pt>
                <c:pt idx="41">
                  <c:v>2.2999999999999998</c:v>
                </c:pt>
                <c:pt idx="42">
                  <c:v>3.2</c:v>
                </c:pt>
                <c:pt idx="43">
                  <c:v>0</c:v>
                </c:pt>
                <c:pt idx="44">
                  <c:v>2.8</c:v>
                </c:pt>
                <c:pt idx="45">
                  <c:v>4.0999999999999996</c:v>
                </c:pt>
                <c:pt idx="46">
                  <c:v>3.2</c:v>
                </c:pt>
                <c:pt idx="47">
                  <c:v>3.6</c:v>
                </c:pt>
                <c:pt idx="48">
                  <c:v>4.0999999999999996</c:v>
                </c:pt>
                <c:pt idx="49">
                  <c:v>3.2</c:v>
                </c:pt>
                <c:pt idx="50">
                  <c:v>5</c:v>
                </c:pt>
                <c:pt idx="51">
                  <c:v>5.0999999999999996</c:v>
                </c:pt>
                <c:pt idx="52">
                  <c:v>0.9</c:v>
                </c:pt>
                <c:pt idx="53">
                  <c:v>4.5</c:v>
                </c:pt>
                <c:pt idx="54">
                  <c:v>5</c:v>
                </c:pt>
                <c:pt idx="55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829600"/>
        <c:axId val="6508252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3B-4A03-987B-A844567AD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29056"/>
        <c:axId val="650817088"/>
      </c:lineChart>
      <c:valAx>
        <c:axId val="6508170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9056"/>
        <c:crosses val="max"/>
        <c:crossBetween val="between"/>
      </c:valAx>
      <c:dateAx>
        <c:axId val="650829056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17088"/>
        <c:crosses val="autoZero"/>
        <c:auto val="1"/>
        <c:lblOffset val="100"/>
        <c:baseTimeUnit val="days"/>
        <c:majorUnit val="7"/>
        <c:majorTimeUnit val="days"/>
      </c:dateAx>
      <c:valAx>
        <c:axId val="650825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FSI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9600"/>
        <c:crosses val="autoZero"/>
        <c:crossBetween val="between"/>
      </c:valAx>
      <c:dateAx>
        <c:axId val="6508296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82524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Brand Awareness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896728168804631E-2"/>
          <c:y val="5.03051562979848E-2"/>
          <c:w val="0.889966634870068"/>
          <c:h val="0.65519989171571302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95-435E-AF63-24C3E7108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32320"/>
        <c:axId val="65081817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Brand Awareness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7</c:v>
                </c:pt>
                <c:pt idx="1">
                  <c:v>6.8</c:v>
                </c:pt>
                <c:pt idx="2">
                  <c:v>8.6</c:v>
                </c:pt>
                <c:pt idx="3">
                  <c:v>7.4</c:v>
                </c:pt>
                <c:pt idx="4">
                  <c:v>7.4</c:v>
                </c:pt>
                <c:pt idx="5">
                  <c:v>8.5</c:v>
                </c:pt>
                <c:pt idx="6">
                  <c:v>12.9</c:v>
                </c:pt>
                <c:pt idx="7">
                  <c:v>13.2</c:v>
                </c:pt>
                <c:pt idx="8">
                  <c:v>17</c:v>
                </c:pt>
                <c:pt idx="9">
                  <c:v>16.600000000000001</c:v>
                </c:pt>
                <c:pt idx="10">
                  <c:v>16.899999999999999</c:v>
                </c:pt>
                <c:pt idx="11">
                  <c:v>15.6</c:v>
                </c:pt>
                <c:pt idx="12">
                  <c:v>17.899999999999999</c:v>
                </c:pt>
                <c:pt idx="13">
                  <c:v>17</c:v>
                </c:pt>
                <c:pt idx="14">
                  <c:v>17</c:v>
                </c:pt>
                <c:pt idx="15">
                  <c:v>17</c:v>
                </c:pt>
                <c:pt idx="16">
                  <c:v>16.7</c:v>
                </c:pt>
                <c:pt idx="17">
                  <c:v>17.600000000000001</c:v>
                </c:pt>
                <c:pt idx="18">
                  <c:v>18.3</c:v>
                </c:pt>
                <c:pt idx="19">
                  <c:v>17.8</c:v>
                </c:pt>
                <c:pt idx="20">
                  <c:v>17.8</c:v>
                </c:pt>
                <c:pt idx="21">
                  <c:v>16.399999999999999</c:v>
                </c:pt>
                <c:pt idx="22">
                  <c:v>16.3</c:v>
                </c:pt>
                <c:pt idx="23">
                  <c:v>18.2</c:v>
                </c:pt>
                <c:pt idx="24">
                  <c:v>15.8</c:v>
                </c:pt>
                <c:pt idx="25">
                  <c:v>14.9</c:v>
                </c:pt>
                <c:pt idx="26">
                  <c:v>16.899999999999999</c:v>
                </c:pt>
                <c:pt idx="27">
                  <c:v>16.7</c:v>
                </c:pt>
                <c:pt idx="28">
                  <c:v>15.3</c:v>
                </c:pt>
                <c:pt idx="29">
                  <c:v>14.7</c:v>
                </c:pt>
                <c:pt idx="30">
                  <c:v>16.399999999999999</c:v>
                </c:pt>
                <c:pt idx="31">
                  <c:v>15.8</c:v>
                </c:pt>
                <c:pt idx="32">
                  <c:v>17.600000000000001</c:v>
                </c:pt>
                <c:pt idx="33">
                  <c:v>16.5</c:v>
                </c:pt>
                <c:pt idx="34">
                  <c:v>18.5</c:v>
                </c:pt>
                <c:pt idx="35">
                  <c:v>17</c:v>
                </c:pt>
                <c:pt idx="36">
                  <c:v>16.3</c:v>
                </c:pt>
                <c:pt idx="37">
                  <c:v>16.399999999999999</c:v>
                </c:pt>
                <c:pt idx="38">
                  <c:v>16.600000000000001</c:v>
                </c:pt>
                <c:pt idx="39">
                  <c:v>17.3</c:v>
                </c:pt>
                <c:pt idx="40">
                  <c:v>17.899999999999999</c:v>
                </c:pt>
                <c:pt idx="41">
                  <c:v>18.899999999999999</c:v>
                </c:pt>
                <c:pt idx="42">
                  <c:v>20.3</c:v>
                </c:pt>
                <c:pt idx="43">
                  <c:v>16.600000000000001</c:v>
                </c:pt>
                <c:pt idx="44">
                  <c:v>19</c:v>
                </c:pt>
                <c:pt idx="45">
                  <c:v>19.899999999999999</c:v>
                </c:pt>
                <c:pt idx="46">
                  <c:v>19.100000000000001</c:v>
                </c:pt>
                <c:pt idx="47">
                  <c:v>19.399999999999999</c:v>
                </c:pt>
                <c:pt idx="48">
                  <c:v>20</c:v>
                </c:pt>
                <c:pt idx="49">
                  <c:v>19.3</c:v>
                </c:pt>
                <c:pt idx="50">
                  <c:v>24.8</c:v>
                </c:pt>
                <c:pt idx="51">
                  <c:v>24.5</c:v>
                </c:pt>
                <c:pt idx="52">
                  <c:v>22.8</c:v>
                </c:pt>
                <c:pt idx="53">
                  <c:v>21.1</c:v>
                </c:pt>
                <c:pt idx="54">
                  <c:v>22.6</c:v>
                </c:pt>
                <c:pt idx="55">
                  <c:v>23.4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31776"/>
        <c:axId val="650831232"/>
      </c:lineChart>
      <c:valAx>
        <c:axId val="6508181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32320"/>
        <c:crosses val="max"/>
        <c:crossBetween val="between"/>
      </c:valAx>
      <c:dateAx>
        <c:axId val="650832320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18176"/>
        <c:crosses val="autoZero"/>
        <c:auto val="1"/>
        <c:lblOffset val="100"/>
        <c:baseTimeUnit val="days"/>
        <c:majorUnit val="7"/>
        <c:majorTimeUnit val="days"/>
      </c:dateAx>
      <c:valAx>
        <c:axId val="650831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Brand Awareness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31776"/>
        <c:crosses val="autoZero"/>
        <c:crossBetween val="between"/>
        <c:majorUnit val="4"/>
      </c:valAx>
      <c:dateAx>
        <c:axId val="6508317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83123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Purchase</a:t>
            </a:r>
            <a:r>
              <a:rPr lang="en-GB" sz="1200" b="1" baseline="0" dirty="0"/>
              <a:t> </a:t>
            </a:r>
            <a:r>
              <a:rPr lang="en-GB" sz="1200" b="1" dirty="0"/>
              <a:t>Intent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1896728168804631E-2"/>
          <c:y val="5.03051562979848E-2"/>
          <c:w val="0.889966634870068"/>
          <c:h val="0.65519989171571302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F7-4FFC-9B68-34D27240D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19264"/>
        <c:axId val="65082633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 Intent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2.4</c:v>
                </c:pt>
                <c:pt idx="1">
                  <c:v>2.4</c:v>
                </c:pt>
                <c:pt idx="2">
                  <c:v>3.6</c:v>
                </c:pt>
                <c:pt idx="3">
                  <c:v>3.5</c:v>
                </c:pt>
                <c:pt idx="4">
                  <c:v>2.8</c:v>
                </c:pt>
                <c:pt idx="5">
                  <c:v>3.2</c:v>
                </c:pt>
                <c:pt idx="6">
                  <c:v>7</c:v>
                </c:pt>
                <c:pt idx="7">
                  <c:v>5.4</c:v>
                </c:pt>
                <c:pt idx="8">
                  <c:v>7.5</c:v>
                </c:pt>
                <c:pt idx="9">
                  <c:v>8.9</c:v>
                </c:pt>
                <c:pt idx="10">
                  <c:v>7</c:v>
                </c:pt>
                <c:pt idx="11">
                  <c:v>7.3</c:v>
                </c:pt>
                <c:pt idx="12">
                  <c:v>8.1999999999999993</c:v>
                </c:pt>
                <c:pt idx="13">
                  <c:v>7.8</c:v>
                </c:pt>
                <c:pt idx="14">
                  <c:v>7.4</c:v>
                </c:pt>
                <c:pt idx="15">
                  <c:v>9.3000000000000007</c:v>
                </c:pt>
                <c:pt idx="16">
                  <c:v>7.8</c:v>
                </c:pt>
                <c:pt idx="17">
                  <c:v>7.2</c:v>
                </c:pt>
                <c:pt idx="18">
                  <c:v>8.6999999999999993</c:v>
                </c:pt>
                <c:pt idx="19">
                  <c:v>8.3000000000000007</c:v>
                </c:pt>
                <c:pt idx="20">
                  <c:v>7.3</c:v>
                </c:pt>
                <c:pt idx="21">
                  <c:v>7.9</c:v>
                </c:pt>
                <c:pt idx="22">
                  <c:v>7.1</c:v>
                </c:pt>
                <c:pt idx="23">
                  <c:v>8.1999999999999993</c:v>
                </c:pt>
                <c:pt idx="24">
                  <c:v>7.2</c:v>
                </c:pt>
                <c:pt idx="25">
                  <c:v>6.3</c:v>
                </c:pt>
                <c:pt idx="26">
                  <c:v>8.1</c:v>
                </c:pt>
                <c:pt idx="27">
                  <c:v>7.2</c:v>
                </c:pt>
                <c:pt idx="28">
                  <c:v>7.5</c:v>
                </c:pt>
                <c:pt idx="29">
                  <c:v>6</c:v>
                </c:pt>
                <c:pt idx="30">
                  <c:v>6.9</c:v>
                </c:pt>
                <c:pt idx="31">
                  <c:v>6.3</c:v>
                </c:pt>
                <c:pt idx="32">
                  <c:v>7.4</c:v>
                </c:pt>
                <c:pt idx="33">
                  <c:v>6.8</c:v>
                </c:pt>
                <c:pt idx="34">
                  <c:v>8.6999999999999993</c:v>
                </c:pt>
                <c:pt idx="35">
                  <c:v>7.4</c:v>
                </c:pt>
                <c:pt idx="36">
                  <c:v>7.7</c:v>
                </c:pt>
                <c:pt idx="37">
                  <c:v>7.1</c:v>
                </c:pt>
                <c:pt idx="38">
                  <c:v>7.4</c:v>
                </c:pt>
                <c:pt idx="39">
                  <c:v>8.1</c:v>
                </c:pt>
                <c:pt idx="40">
                  <c:v>7.6</c:v>
                </c:pt>
                <c:pt idx="41">
                  <c:v>8.8000000000000007</c:v>
                </c:pt>
                <c:pt idx="42">
                  <c:v>8.1999999999999993</c:v>
                </c:pt>
                <c:pt idx="43">
                  <c:v>7</c:v>
                </c:pt>
                <c:pt idx="44">
                  <c:v>8.4</c:v>
                </c:pt>
                <c:pt idx="45">
                  <c:v>8.9</c:v>
                </c:pt>
                <c:pt idx="46">
                  <c:v>8.9</c:v>
                </c:pt>
                <c:pt idx="47">
                  <c:v>8.4</c:v>
                </c:pt>
                <c:pt idx="48">
                  <c:v>9.1</c:v>
                </c:pt>
                <c:pt idx="49">
                  <c:v>10.5</c:v>
                </c:pt>
                <c:pt idx="50">
                  <c:v>11</c:v>
                </c:pt>
                <c:pt idx="51">
                  <c:v>11.2</c:v>
                </c:pt>
                <c:pt idx="52">
                  <c:v>9.1999999999999993</c:v>
                </c:pt>
                <c:pt idx="53">
                  <c:v>9.5</c:v>
                </c:pt>
                <c:pt idx="54">
                  <c:v>10.199999999999999</c:v>
                </c:pt>
                <c:pt idx="55">
                  <c:v>10.199999999999999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17632"/>
        <c:axId val="650819808"/>
      </c:lineChart>
      <c:valAx>
        <c:axId val="65082633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19264"/>
        <c:crosses val="max"/>
        <c:crossBetween val="between"/>
      </c:valAx>
      <c:dateAx>
        <c:axId val="65081926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6336"/>
        <c:crosses val="autoZero"/>
        <c:auto val="1"/>
        <c:lblOffset val="100"/>
        <c:baseTimeUnit val="days"/>
        <c:majorUnit val="7"/>
        <c:majorTimeUnit val="days"/>
      </c:dateAx>
      <c:valAx>
        <c:axId val="650819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Purchase</a:t>
                </a:r>
                <a:r>
                  <a:rPr lang="en-GB" b="1" baseline="0" dirty="0"/>
                  <a:t> </a:t>
                </a:r>
                <a:r>
                  <a:rPr lang="en-GB" b="1" dirty="0"/>
                  <a:t>Intent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17632"/>
        <c:crosses val="autoZero"/>
        <c:crossBetween val="between"/>
        <c:majorUnit val="1.5"/>
      </c:valAx>
      <c:dateAx>
        <c:axId val="65081763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81980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Brand Image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5503308730016963E-2"/>
          <c:y val="5.03051562979848E-2"/>
          <c:w val="0.88636005430885545"/>
          <c:h val="0.65519989171571302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5-4AAC-9165-5F0C92813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26880"/>
        <c:axId val="65082089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Brand Image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0.72187500000000004</c:v>
                </c:pt>
                <c:pt idx="1">
                  <c:v>0.4875000000000001</c:v>
                </c:pt>
                <c:pt idx="2">
                  <c:v>0.74999999999999989</c:v>
                </c:pt>
                <c:pt idx="3">
                  <c:v>0.54687499999999989</c:v>
                </c:pt>
                <c:pt idx="4">
                  <c:v>0.50312500000000004</c:v>
                </c:pt>
                <c:pt idx="5">
                  <c:v>0.58125000000000004</c:v>
                </c:pt>
                <c:pt idx="6">
                  <c:v>0.99062499999999976</c:v>
                </c:pt>
                <c:pt idx="7">
                  <c:v>0.72187499999999993</c:v>
                </c:pt>
                <c:pt idx="8">
                  <c:v>1.1843749999999997</c:v>
                </c:pt>
                <c:pt idx="9">
                  <c:v>1.3187500000000001</c:v>
                </c:pt>
                <c:pt idx="10">
                  <c:v>1.0937499999999998</c:v>
                </c:pt>
                <c:pt idx="11">
                  <c:v>1.3031250000000001</c:v>
                </c:pt>
                <c:pt idx="12">
                  <c:v>1.2031250000000002</c:v>
                </c:pt>
                <c:pt idx="13">
                  <c:v>1.1499999999999999</c:v>
                </c:pt>
                <c:pt idx="14">
                  <c:v>1.0562499999999999</c:v>
                </c:pt>
                <c:pt idx="15">
                  <c:v>1.3062499999999997</c:v>
                </c:pt>
                <c:pt idx="16">
                  <c:v>1.096875</c:v>
                </c:pt>
                <c:pt idx="17">
                  <c:v>1.1937500000000003</c:v>
                </c:pt>
                <c:pt idx="18">
                  <c:v>1.2843749999999998</c:v>
                </c:pt>
                <c:pt idx="19">
                  <c:v>1.2562500000000003</c:v>
                </c:pt>
                <c:pt idx="20">
                  <c:v>1.4093750000000003</c:v>
                </c:pt>
                <c:pt idx="21">
                  <c:v>1.0562499999999999</c:v>
                </c:pt>
                <c:pt idx="22">
                  <c:v>1.2875000000000001</c:v>
                </c:pt>
                <c:pt idx="23">
                  <c:v>1.4125000000000001</c:v>
                </c:pt>
                <c:pt idx="24">
                  <c:v>1.034375</c:v>
                </c:pt>
                <c:pt idx="25">
                  <c:v>1.0875000000000004</c:v>
                </c:pt>
                <c:pt idx="26">
                  <c:v>1.1875</c:v>
                </c:pt>
                <c:pt idx="27">
                  <c:v>1.2625</c:v>
                </c:pt>
                <c:pt idx="28">
                  <c:v>1.3187499999999996</c:v>
                </c:pt>
                <c:pt idx="29">
                  <c:v>1.1062499999999997</c:v>
                </c:pt>
                <c:pt idx="30">
                  <c:v>1.3093749999999997</c:v>
                </c:pt>
                <c:pt idx="31">
                  <c:v>1.1718750000000002</c:v>
                </c:pt>
                <c:pt idx="32">
                  <c:v>1.421875</c:v>
                </c:pt>
                <c:pt idx="33">
                  <c:v>1.2312499999999995</c:v>
                </c:pt>
                <c:pt idx="34">
                  <c:v>1.4937500000000001</c:v>
                </c:pt>
                <c:pt idx="35">
                  <c:v>1.3</c:v>
                </c:pt>
                <c:pt idx="36">
                  <c:v>1.465625</c:v>
                </c:pt>
                <c:pt idx="37">
                  <c:v>1.0593749999999997</c:v>
                </c:pt>
                <c:pt idx="38">
                  <c:v>1.2624999999999997</c:v>
                </c:pt>
                <c:pt idx="39">
                  <c:v>1.48125</c:v>
                </c:pt>
                <c:pt idx="40">
                  <c:v>1.3531250000000004</c:v>
                </c:pt>
                <c:pt idx="41">
                  <c:v>1.4187500000000002</c:v>
                </c:pt>
                <c:pt idx="42">
                  <c:v>1.5625000000000002</c:v>
                </c:pt>
                <c:pt idx="43">
                  <c:v>1.1187499999999999</c:v>
                </c:pt>
                <c:pt idx="44">
                  <c:v>1.4031249999999997</c:v>
                </c:pt>
                <c:pt idx="45">
                  <c:v>1.6312499999999996</c:v>
                </c:pt>
                <c:pt idx="46">
                  <c:v>1.5312499999999998</c:v>
                </c:pt>
                <c:pt idx="47">
                  <c:v>1.35</c:v>
                </c:pt>
                <c:pt idx="48">
                  <c:v>1.46875</c:v>
                </c:pt>
                <c:pt idx="49">
                  <c:v>1.6781249999999999</c:v>
                </c:pt>
                <c:pt idx="50">
                  <c:v>1.8375000000000001</c:v>
                </c:pt>
                <c:pt idx="51">
                  <c:v>1.7999999999999994</c:v>
                </c:pt>
                <c:pt idx="52">
                  <c:v>1.5593749999999997</c:v>
                </c:pt>
                <c:pt idx="53">
                  <c:v>1.3687500000000006</c:v>
                </c:pt>
                <c:pt idx="54">
                  <c:v>1.846875</c:v>
                </c:pt>
                <c:pt idx="55">
                  <c:v>1.7375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22528"/>
        <c:axId val="650821984"/>
      </c:lineChart>
      <c:valAx>
        <c:axId val="6508208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6880"/>
        <c:crosses val="max"/>
        <c:crossBetween val="between"/>
      </c:valAx>
      <c:dateAx>
        <c:axId val="650826880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0896"/>
        <c:crosses val="autoZero"/>
        <c:auto val="1"/>
        <c:lblOffset val="100"/>
        <c:baseTimeUnit val="days"/>
        <c:majorUnit val="7"/>
        <c:majorTimeUnit val="days"/>
      </c:dateAx>
      <c:valAx>
        <c:axId val="650821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 Average</a:t>
                </a:r>
                <a:r>
                  <a:rPr lang="en-GB" b="1" baseline="0" dirty="0"/>
                  <a:t> </a:t>
                </a:r>
                <a:r>
                  <a:rPr lang="en-GB" b="1" dirty="0"/>
                  <a:t>Brand Image</a:t>
                </a:r>
              </a:p>
            </c:rich>
          </c:tx>
          <c:layout>
            <c:manualLayout>
              <c:xMode val="edge"/>
              <c:yMode val="edge"/>
              <c:x val="0"/>
              <c:y val="0.2018774267389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2528"/>
        <c:crosses val="autoZero"/>
        <c:crossBetween val="between"/>
        <c:majorUnit val="0.30000000000000004"/>
      </c:valAx>
      <c:dateAx>
        <c:axId val="6508225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82198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Nestle Japan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623375521326E-2"/>
          <c:y val="0.17176421718956345"/>
          <c:w val="0.9388381549683078"/>
          <c:h val="0.348277836338622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03-4159-861F-CFA34B780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62640"/>
        <c:axId val="650352848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Nestle Japan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1084.7</c:v>
                </c:pt>
                <c:pt idx="1">
                  <c:v>1180</c:v>
                </c:pt>
                <c:pt idx="2">
                  <c:v>1133.23</c:v>
                </c:pt>
                <c:pt idx="3">
                  <c:v>1186.7</c:v>
                </c:pt>
                <c:pt idx="4">
                  <c:v>1319.88</c:v>
                </c:pt>
                <c:pt idx="5">
                  <c:v>1165.23</c:v>
                </c:pt>
                <c:pt idx="6">
                  <c:v>1180.98</c:v>
                </c:pt>
                <c:pt idx="7">
                  <c:v>1269.99</c:v>
                </c:pt>
                <c:pt idx="8">
                  <c:v>1150.03</c:v>
                </c:pt>
                <c:pt idx="9">
                  <c:v>1033.52</c:v>
                </c:pt>
                <c:pt idx="10">
                  <c:v>971.84</c:v>
                </c:pt>
                <c:pt idx="11">
                  <c:v>1016.24</c:v>
                </c:pt>
                <c:pt idx="12">
                  <c:v>1034.3399999999999</c:v>
                </c:pt>
                <c:pt idx="13">
                  <c:v>1024.53</c:v>
                </c:pt>
                <c:pt idx="14">
                  <c:v>881.76</c:v>
                </c:pt>
                <c:pt idx="15">
                  <c:v>1104.56</c:v>
                </c:pt>
                <c:pt idx="16">
                  <c:v>1011.22</c:v>
                </c:pt>
                <c:pt idx="17">
                  <c:v>1038.55</c:v>
                </c:pt>
                <c:pt idx="18">
                  <c:v>901.12</c:v>
                </c:pt>
                <c:pt idx="19">
                  <c:v>863.01</c:v>
                </c:pt>
                <c:pt idx="20">
                  <c:v>833.75</c:v>
                </c:pt>
                <c:pt idx="21">
                  <c:v>862.04</c:v>
                </c:pt>
                <c:pt idx="22">
                  <c:v>776.85</c:v>
                </c:pt>
                <c:pt idx="23">
                  <c:v>712.97</c:v>
                </c:pt>
                <c:pt idx="24">
                  <c:v>686.25</c:v>
                </c:pt>
                <c:pt idx="25">
                  <c:v>717.6</c:v>
                </c:pt>
                <c:pt idx="26">
                  <c:v>853.35</c:v>
                </c:pt>
                <c:pt idx="27">
                  <c:v>753.55</c:v>
                </c:pt>
                <c:pt idx="28">
                  <c:v>832.45</c:v>
                </c:pt>
                <c:pt idx="29">
                  <c:v>943.93</c:v>
                </c:pt>
                <c:pt idx="30">
                  <c:v>1073.82</c:v>
                </c:pt>
                <c:pt idx="31">
                  <c:v>958.47</c:v>
                </c:pt>
                <c:pt idx="32">
                  <c:v>1020.16</c:v>
                </c:pt>
                <c:pt idx="33">
                  <c:v>1179.72</c:v>
                </c:pt>
                <c:pt idx="34">
                  <c:v>1140.93</c:v>
                </c:pt>
                <c:pt idx="35">
                  <c:v>1144.2</c:v>
                </c:pt>
                <c:pt idx="36">
                  <c:v>1133.46</c:v>
                </c:pt>
                <c:pt idx="37">
                  <c:v>1103.56</c:v>
                </c:pt>
                <c:pt idx="38">
                  <c:v>1183.01</c:v>
                </c:pt>
                <c:pt idx="39">
                  <c:v>1440.38</c:v>
                </c:pt>
                <c:pt idx="40">
                  <c:v>1294.45</c:v>
                </c:pt>
                <c:pt idx="41">
                  <c:v>1319.48</c:v>
                </c:pt>
                <c:pt idx="42">
                  <c:v>1328.98</c:v>
                </c:pt>
                <c:pt idx="43">
                  <c:v>1239.22</c:v>
                </c:pt>
                <c:pt idx="44">
                  <c:v>1095.3499999999999</c:v>
                </c:pt>
                <c:pt idx="45">
                  <c:v>1117.71</c:v>
                </c:pt>
                <c:pt idx="46">
                  <c:v>1086.02</c:v>
                </c:pt>
                <c:pt idx="47">
                  <c:v>1221.55</c:v>
                </c:pt>
                <c:pt idx="48">
                  <c:v>1198.1099999999999</c:v>
                </c:pt>
                <c:pt idx="49">
                  <c:v>1090.18</c:v>
                </c:pt>
                <c:pt idx="50">
                  <c:v>1185.47</c:v>
                </c:pt>
                <c:pt idx="51">
                  <c:v>1194.9000000000001</c:v>
                </c:pt>
                <c:pt idx="52">
                  <c:v>1285.4000000000001</c:v>
                </c:pt>
                <c:pt idx="53">
                  <c:v>1096.99</c:v>
                </c:pt>
                <c:pt idx="54">
                  <c:v>1091.3499999999999</c:v>
                </c:pt>
                <c:pt idx="55">
                  <c:v>1094.6099999999999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55568"/>
        <c:axId val="650356112"/>
      </c:lineChart>
      <c:valAx>
        <c:axId val="650352848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2640"/>
        <c:crosses val="max"/>
        <c:crossBetween val="between"/>
        <c:majorUnit val="4000"/>
      </c:valAx>
      <c:dateAx>
        <c:axId val="650362640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2848"/>
        <c:crosses val="autoZero"/>
        <c:auto val="1"/>
        <c:lblOffset val="100"/>
        <c:baseTimeUnit val="days"/>
      </c:dateAx>
      <c:valAx>
        <c:axId val="65035611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5568"/>
        <c:crosses val="autoZero"/>
        <c:crossBetween val="between"/>
      </c:valAx>
      <c:dateAx>
        <c:axId val="6503555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35611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AGF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833638044858458E-2"/>
          <c:y val="0.171764283098646"/>
          <c:w val="0.9388381549683078"/>
          <c:h val="0.3132636978990067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65904"/>
        <c:axId val="65036536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AGF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393.97</c:v>
                </c:pt>
                <c:pt idx="1">
                  <c:v>365.79</c:v>
                </c:pt>
                <c:pt idx="2">
                  <c:v>380.05</c:v>
                </c:pt>
                <c:pt idx="3">
                  <c:v>395.37</c:v>
                </c:pt>
                <c:pt idx="4">
                  <c:v>442.62</c:v>
                </c:pt>
                <c:pt idx="5">
                  <c:v>418.96</c:v>
                </c:pt>
                <c:pt idx="6">
                  <c:v>437.71</c:v>
                </c:pt>
                <c:pt idx="7">
                  <c:v>417.73</c:v>
                </c:pt>
                <c:pt idx="8">
                  <c:v>402.81</c:v>
                </c:pt>
                <c:pt idx="9">
                  <c:v>350.37</c:v>
                </c:pt>
                <c:pt idx="10">
                  <c:v>357.95</c:v>
                </c:pt>
                <c:pt idx="11">
                  <c:v>366.83</c:v>
                </c:pt>
                <c:pt idx="12">
                  <c:v>358.49</c:v>
                </c:pt>
                <c:pt idx="13">
                  <c:v>328.24</c:v>
                </c:pt>
                <c:pt idx="14">
                  <c:v>328.42</c:v>
                </c:pt>
                <c:pt idx="15">
                  <c:v>344.15</c:v>
                </c:pt>
                <c:pt idx="16">
                  <c:v>316.58999999999997</c:v>
                </c:pt>
                <c:pt idx="17">
                  <c:v>335.87</c:v>
                </c:pt>
                <c:pt idx="18">
                  <c:v>290.26</c:v>
                </c:pt>
                <c:pt idx="19">
                  <c:v>288.79000000000002</c:v>
                </c:pt>
                <c:pt idx="20">
                  <c:v>276.63</c:v>
                </c:pt>
                <c:pt idx="21">
                  <c:v>298.45</c:v>
                </c:pt>
                <c:pt idx="22">
                  <c:v>249.47</c:v>
                </c:pt>
                <c:pt idx="23">
                  <c:v>252.15</c:v>
                </c:pt>
                <c:pt idx="24">
                  <c:v>261.7</c:v>
                </c:pt>
                <c:pt idx="25">
                  <c:v>251.31</c:v>
                </c:pt>
                <c:pt idx="26">
                  <c:v>277.5</c:v>
                </c:pt>
                <c:pt idx="27">
                  <c:v>266.68</c:v>
                </c:pt>
                <c:pt idx="28">
                  <c:v>290.18</c:v>
                </c:pt>
                <c:pt idx="29">
                  <c:v>337.72</c:v>
                </c:pt>
                <c:pt idx="30">
                  <c:v>322.32</c:v>
                </c:pt>
                <c:pt idx="31">
                  <c:v>340.95</c:v>
                </c:pt>
                <c:pt idx="32">
                  <c:v>346.26</c:v>
                </c:pt>
                <c:pt idx="33">
                  <c:v>333.74</c:v>
                </c:pt>
                <c:pt idx="34">
                  <c:v>375.58</c:v>
                </c:pt>
                <c:pt idx="35">
                  <c:v>361.33</c:v>
                </c:pt>
                <c:pt idx="36">
                  <c:v>375.31</c:v>
                </c:pt>
                <c:pt idx="37">
                  <c:v>339.04</c:v>
                </c:pt>
                <c:pt idx="38">
                  <c:v>384.46</c:v>
                </c:pt>
                <c:pt idx="39">
                  <c:v>422.5</c:v>
                </c:pt>
                <c:pt idx="40">
                  <c:v>379.77</c:v>
                </c:pt>
                <c:pt idx="41">
                  <c:v>405.68</c:v>
                </c:pt>
                <c:pt idx="42">
                  <c:v>387.18</c:v>
                </c:pt>
                <c:pt idx="43">
                  <c:v>322.7</c:v>
                </c:pt>
                <c:pt idx="44">
                  <c:v>393.13</c:v>
                </c:pt>
                <c:pt idx="45">
                  <c:v>386.71</c:v>
                </c:pt>
                <c:pt idx="46">
                  <c:v>371.07</c:v>
                </c:pt>
                <c:pt idx="47">
                  <c:v>384.43</c:v>
                </c:pt>
                <c:pt idx="48">
                  <c:v>423.72</c:v>
                </c:pt>
                <c:pt idx="49">
                  <c:v>372.92</c:v>
                </c:pt>
                <c:pt idx="50">
                  <c:v>395.44</c:v>
                </c:pt>
                <c:pt idx="51">
                  <c:v>404.68</c:v>
                </c:pt>
                <c:pt idx="52">
                  <c:v>380.37</c:v>
                </c:pt>
                <c:pt idx="53">
                  <c:v>352.02</c:v>
                </c:pt>
                <c:pt idx="54">
                  <c:v>359.17</c:v>
                </c:pt>
                <c:pt idx="55">
                  <c:v>396.71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66992"/>
        <c:axId val="650353392"/>
      </c:lineChart>
      <c:valAx>
        <c:axId val="65036536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5904"/>
        <c:crosses val="max"/>
        <c:crossBetween val="between"/>
        <c:majorUnit val="4000"/>
      </c:valAx>
      <c:dateAx>
        <c:axId val="65036590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5360"/>
        <c:crosses val="autoZero"/>
        <c:auto val="1"/>
        <c:lblOffset val="100"/>
        <c:baseTimeUnit val="days"/>
      </c:dateAx>
      <c:valAx>
        <c:axId val="65035339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6992"/>
        <c:crosses val="autoZero"/>
        <c:crossBetween val="between"/>
        <c:majorUnit val="120"/>
      </c:valAx>
      <c:dateAx>
        <c:axId val="6503669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35339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UCC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847346234830695"/>
          <c:w val="0.9388381549683078"/>
          <c:h val="0.3199090992812501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63728"/>
        <c:axId val="6503544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UCC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145.77000000000001</c:v>
                </c:pt>
                <c:pt idx="1">
                  <c:v>148.56</c:v>
                </c:pt>
                <c:pt idx="2">
                  <c:v>143.29</c:v>
                </c:pt>
                <c:pt idx="3">
                  <c:v>163.13</c:v>
                </c:pt>
                <c:pt idx="4">
                  <c:v>163.29</c:v>
                </c:pt>
                <c:pt idx="5">
                  <c:v>162.41</c:v>
                </c:pt>
                <c:pt idx="6">
                  <c:v>176.3</c:v>
                </c:pt>
                <c:pt idx="7">
                  <c:v>160.74</c:v>
                </c:pt>
                <c:pt idx="8">
                  <c:v>153.79</c:v>
                </c:pt>
                <c:pt idx="9">
                  <c:v>133.96</c:v>
                </c:pt>
                <c:pt idx="10">
                  <c:v>137.25</c:v>
                </c:pt>
                <c:pt idx="11">
                  <c:v>127.69</c:v>
                </c:pt>
                <c:pt idx="12">
                  <c:v>125.94</c:v>
                </c:pt>
                <c:pt idx="13">
                  <c:v>115.3</c:v>
                </c:pt>
                <c:pt idx="14">
                  <c:v>108.71</c:v>
                </c:pt>
                <c:pt idx="15">
                  <c:v>121.81</c:v>
                </c:pt>
                <c:pt idx="16">
                  <c:v>120.7</c:v>
                </c:pt>
                <c:pt idx="17">
                  <c:v>119.29</c:v>
                </c:pt>
                <c:pt idx="18">
                  <c:v>111.51</c:v>
                </c:pt>
                <c:pt idx="19">
                  <c:v>111.4</c:v>
                </c:pt>
                <c:pt idx="20">
                  <c:v>112.4</c:v>
                </c:pt>
                <c:pt idx="21">
                  <c:v>102.49</c:v>
                </c:pt>
                <c:pt idx="22">
                  <c:v>88.29</c:v>
                </c:pt>
                <c:pt idx="23">
                  <c:v>84.65</c:v>
                </c:pt>
                <c:pt idx="24">
                  <c:v>96.39</c:v>
                </c:pt>
                <c:pt idx="25">
                  <c:v>102.5</c:v>
                </c:pt>
                <c:pt idx="26">
                  <c:v>93.37</c:v>
                </c:pt>
                <c:pt idx="27">
                  <c:v>94.48</c:v>
                </c:pt>
                <c:pt idx="28">
                  <c:v>111.34</c:v>
                </c:pt>
                <c:pt idx="29">
                  <c:v>145.27000000000001</c:v>
                </c:pt>
                <c:pt idx="30">
                  <c:v>129.63</c:v>
                </c:pt>
                <c:pt idx="31">
                  <c:v>136.96</c:v>
                </c:pt>
                <c:pt idx="32">
                  <c:v>132.07</c:v>
                </c:pt>
                <c:pt idx="33">
                  <c:v>152.13</c:v>
                </c:pt>
                <c:pt idx="34">
                  <c:v>142.53</c:v>
                </c:pt>
                <c:pt idx="35">
                  <c:v>148.46</c:v>
                </c:pt>
                <c:pt idx="36">
                  <c:v>154.04</c:v>
                </c:pt>
                <c:pt idx="37">
                  <c:v>140.6</c:v>
                </c:pt>
                <c:pt idx="38">
                  <c:v>156.07</c:v>
                </c:pt>
                <c:pt idx="39">
                  <c:v>160.82</c:v>
                </c:pt>
                <c:pt idx="40">
                  <c:v>150.49</c:v>
                </c:pt>
                <c:pt idx="41">
                  <c:v>160.31</c:v>
                </c:pt>
                <c:pt idx="42">
                  <c:v>150.68</c:v>
                </c:pt>
                <c:pt idx="43">
                  <c:v>126.3</c:v>
                </c:pt>
                <c:pt idx="44">
                  <c:v>153.25</c:v>
                </c:pt>
                <c:pt idx="45">
                  <c:v>157.62</c:v>
                </c:pt>
                <c:pt idx="46">
                  <c:v>139.57</c:v>
                </c:pt>
                <c:pt idx="47">
                  <c:v>161.46</c:v>
                </c:pt>
                <c:pt idx="48">
                  <c:v>155.54</c:v>
                </c:pt>
                <c:pt idx="49">
                  <c:v>156.04</c:v>
                </c:pt>
                <c:pt idx="50">
                  <c:v>151.76</c:v>
                </c:pt>
                <c:pt idx="51">
                  <c:v>158.82</c:v>
                </c:pt>
                <c:pt idx="52">
                  <c:v>150.83000000000001</c:v>
                </c:pt>
                <c:pt idx="53">
                  <c:v>151.38999999999999</c:v>
                </c:pt>
                <c:pt idx="54">
                  <c:v>142.78</c:v>
                </c:pt>
                <c:pt idx="55">
                  <c:v>152.93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57200"/>
        <c:axId val="650356656"/>
      </c:lineChart>
      <c:valAx>
        <c:axId val="6503544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3728"/>
        <c:crosses val="max"/>
        <c:crossBetween val="between"/>
        <c:majorUnit val="4000"/>
      </c:valAx>
      <c:dateAx>
        <c:axId val="650363728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4480"/>
        <c:crosses val="autoZero"/>
        <c:auto val="1"/>
        <c:lblOffset val="100"/>
        <c:baseTimeUnit val="days"/>
      </c:dateAx>
      <c:valAx>
        <c:axId val="65035665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7200"/>
        <c:crosses val="autoZero"/>
        <c:crossBetween val="between"/>
      </c:valAx>
      <c:dateAx>
        <c:axId val="6503572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35665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Other</a:t>
            </a:r>
            <a:r>
              <a:rPr lang="en-US" b="1" baseline="0" dirty="0"/>
              <a:t> </a:t>
            </a:r>
            <a:r>
              <a:rPr lang="en-US" b="1" dirty="0"/>
              <a:t>Manufacturers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182806096606347"/>
          <c:w val="0.9388381549683078"/>
          <c:h val="0.3199090992812501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52304"/>
        <c:axId val="65036046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 Manufacturers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71.459999999999994</c:v>
                </c:pt>
                <c:pt idx="1">
                  <c:v>75.010000000000005</c:v>
                </c:pt>
                <c:pt idx="2">
                  <c:v>72.58</c:v>
                </c:pt>
                <c:pt idx="3">
                  <c:v>81.5</c:v>
                </c:pt>
                <c:pt idx="4">
                  <c:v>77.58</c:v>
                </c:pt>
                <c:pt idx="5">
                  <c:v>86.12</c:v>
                </c:pt>
                <c:pt idx="6">
                  <c:v>81.23</c:v>
                </c:pt>
                <c:pt idx="7">
                  <c:v>77.33</c:v>
                </c:pt>
                <c:pt idx="8">
                  <c:v>77.7</c:v>
                </c:pt>
                <c:pt idx="9">
                  <c:v>80.599999999999994</c:v>
                </c:pt>
                <c:pt idx="10">
                  <c:v>69.349999999999994</c:v>
                </c:pt>
                <c:pt idx="11">
                  <c:v>71.45</c:v>
                </c:pt>
                <c:pt idx="12">
                  <c:v>67.92</c:v>
                </c:pt>
                <c:pt idx="13">
                  <c:v>69.790000000000006</c:v>
                </c:pt>
                <c:pt idx="14">
                  <c:v>58.68</c:v>
                </c:pt>
                <c:pt idx="15">
                  <c:v>66.510000000000005</c:v>
                </c:pt>
                <c:pt idx="16">
                  <c:v>57.01</c:v>
                </c:pt>
                <c:pt idx="17">
                  <c:v>58.92</c:v>
                </c:pt>
                <c:pt idx="18">
                  <c:v>51.85</c:v>
                </c:pt>
                <c:pt idx="19">
                  <c:v>60.4</c:v>
                </c:pt>
                <c:pt idx="20">
                  <c:v>49.2</c:v>
                </c:pt>
                <c:pt idx="21">
                  <c:v>57.76</c:v>
                </c:pt>
                <c:pt idx="22">
                  <c:v>47.18</c:v>
                </c:pt>
                <c:pt idx="23">
                  <c:v>45.5</c:v>
                </c:pt>
                <c:pt idx="24">
                  <c:v>44.34</c:v>
                </c:pt>
                <c:pt idx="25">
                  <c:v>46.19</c:v>
                </c:pt>
                <c:pt idx="26">
                  <c:v>53.65</c:v>
                </c:pt>
                <c:pt idx="27">
                  <c:v>46.97</c:v>
                </c:pt>
                <c:pt idx="28">
                  <c:v>58.91</c:v>
                </c:pt>
                <c:pt idx="29">
                  <c:v>62.93</c:v>
                </c:pt>
                <c:pt idx="30">
                  <c:v>59.55</c:v>
                </c:pt>
                <c:pt idx="31">
                  <c:v>67.88</c:v>
                </c:pt>
                <c:pt idx="32">
                  <c:v>68.39</c:v>
                </c:pt>
                <c:pt idx="33">
                  <c:v>70.27</c:v>
                </c:pt>
                <c:pt idx="34">
                  <c:v>78.14</c:v>
                </c:pt>
                <c:pt idx="35">
                  <c:v>68.47</c:v>
                </c:pt>
                <c:pt idx="36">
                  <c:v>76.23</c:v>
                </c:pt>
                <c:pt idx="37">
                  <c:v>68.41</c:v>
                </c:pt>
                <c:pt idx="38">
                  <c:v>80.06</c:v>
                </c:pt>
                <c:pt idx="39">
                  <c:v>75.650000000000006</c:v>
                </c:pt>
                <c:pt idx="40">
                  <c:v>71.930000000000007</c:v>
                </c:pt>
                <c:pt idx="41">
                  <c:v>90.42</c:v>
                </c:pt>
                <c:pt idx="42">
                  <c:v>76.930000000000007</c:v>
                </c:pt>
                <c:pt idx="43">
                  <c:v>63.15</c:v>
                </c:pt>
                <c:pt idx="44">
                  <c:v>74.88</c:v>
                </c:pt>
                <c:pt idx="45">
                  <c:v>80.739999999999995</c:v>
                </c:pt>
                <c:pt idx="46">
                  <c:v>77.069999999999993</c:v>
                </c:pt>
                <c:pt idx="47">
                  <c:v>76.72</c:v>
                </c:pt>
                <c:pt idx="48">
                  <c:v>76.55</c:v>
                </c:pt>
                <c:pt idx="49">
                  <c:v>84.07</c:v>
                </c:pt>
                <c:pt idx="50">
                  <c:v>83.67</c:v>
                </c:pt>
                <c:pt idx="51">
                  <c:v>85.11</c:v>
                </c:pt>
                <c:pt idx="52">
                  <c:v>76.010000000000005</c:v>
                </c:pt>
                <c:pt idx="53">
                  <c:v>79.489999999999995</c:v>
                </c:pt>
                <c:pt idx="54">
                  <c:v>82.13</c:v>
                </c:pt>
                <c:pt idx="55">
                  <c:v>73.97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63184"/>
        <c:axId val="650362096"/>
      </c:lineChart>
      <c:valAx>
        <c:axId val="650360464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2304"/>
        <c:crosses val="max"/>
        <c:crossBetween val="between"/>
        <c:majorUnit val="4000"/>
      </c:valAx>
      <c:dateAx>
        <c:axId val="65035230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0464"/>
        <c:crosses val="autoZero"/>
        <c:auto val="1"/>
        <c:lblOffset val="100"/>
        <c:baseTimeUnit val="days"/>
      </c:dateAx>
      <c:valAx>
        <c:axId val="650362096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3184"/>
        <c:crosses val="autoZero"/>
        <c:crossBetween val="between"/>
        <c:majorUnit val="25"/>
      </c:valAx>
      <c:dateAx>
        <c:axId val="6503631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36209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Category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72743745446219E-2"/>
          <c:y val="5.03051562979848E-2"/>
          <c:w val="0.87313592558441044"/>
          <c:h val="0.65519989171571302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0E-47ED-AACA-CD6CBDBA20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55024"/>
        <c:axId val="65035992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Total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1695.9</c:v>
                </c:pt>
                <c:pt idx="1">
                  <c:v>1769.36</c:v>
                </c:pt>
                <c:pt idx="2">
                  <c:v>1729.15</c:v>
                </c:pt>
                <c:pt idx="3">
                  <c:v>1826.69</c:v>
                </c:pt>
                <c:pt idx="4">
                  <c:v>2003.36</c:v>
                </c:pt>
                <c:pt idx="5">
                  <c:v>1832.72</c:v>
                </c:pt>
                <c:pt idx="6">
                  <c:v>1876.22</c:v>
                </c:pt>
                <c:pt idx="7">
                  <c:v>1925.8</c:v>
                </c:pt>
                <c:pt idx="8">
                  <c:v>1784.32</c:v>
                </c:pt>
                <c:pt idx="9">
                  <c:v>1598.46</c:v>
                </c:pt>
                <c:pt idx="10">
                  <c:v>1536.39</c:v>
                </c:pt>
                <c:pt idx="11">
                  <c:v>1582.22</c:v>
                </c:pt>
                <c:pt idx="12">
                  <c:v>1586.69</c:v>
                </c:pt>
                <c:pt idx="13">
                  <c:v>1537.86</c:v>
                </c:pt>
                <c:pt idx="14">
                  <c:v>1377.57</c:v>
                </c:pt>
                <c:pt idx="15">
                  <c:v>1637.04</c:v>
                </c:pt>
                <c:pt idx="16">
                  <c:v>1505.52</c:v>
                </c:pt>
                <c:pt idx="17">
                  <c:v>1552.62</c:v>
                </c:pt>
                <c:pt idx="18">
                  <c:v>1354.75</c:v>
                </c:pt>
                <c:pt idx="19">
                  <c:v>1323.61</c:v>
                </c:pt>
                <c:pt idx="20">
                  <c:v>1271.98</c:v>
                </c:pt>
                <c:pt idx="21">
                  <c:v>1320.73</c:v>
                </c:pt>
                <c:pt idx="22">
                  <c:v>1161.79</c:v>
                </c:pt>
                <c:pt idx="23">
                  <c:v>1095.28</c:v>
                </c:pt>
                <c:pt idx="24">
                  <c:v>1088.69</c:v>
                </c:pt>
                <c:pt idx="25">
                  <c:v>1117.5999999999999</c:v>
                </c:pt>
                <c:pt idx="26">
                  <c:v>1277.8800000000001</c:v>
                </c:pt>
                <c:pt idx="27">
                  <c:v>1161.68</c:v>
                </c:pt>
                <c:pt idx="28">
                  <c:v>1292.8900000000001</c:v>
                </c:pt>
                <c:pt idx="29">
                  <c:v>1489.85</c:v>
                </c:pt>
                <c:pt idx="30">
                  <c:v>1585.32</c:v>
                </c:pt>
                <c:pt idx="31">
                  <c:v>1504.27</c:v>
                </c:pt>
                <c:pt idx="32">
                  <c:v>1566.88</c:v>
                </c:pt>
                <c:pt idx="33">
                  <c:v>1735.86</c:v>
                </c:pt>
                <c:pt idx="34">
                  <c:v>1737.18</c:v>
                </c:pt>
                <c:pt idx="35">
                  <c:v>1722.45</c:v>
                </c:pt>
                <c:pt idx="36">
                  <c:v>1739.03</c:v>
                </c:pt>
                <c:pt idx="37">
                  <c:v>1651.61</c:v>
                </c:pt>
                <c:pt idx="38">
                  <c:v>1803.6</c:v>
                </c:pt>
                <c:pt idx="39">
                  <c:v>2099.36</c:v>
                </c:pt>
                <c:pt idx="40">
                  <c:v>1896.65</c:v>
                </c:pt>
                <c:pt idx="41">
                  <c:v>1975.89</c:v>
                </c:pt>
                <c:pt idx="42">
                  <c:v>1943.77</c:v>
                </c:pt>
                <c:pt idx="43">
                  <c:v>1751.39</c:v>
                </c:pt>
                <c:pt idx="44">
                  <c:v>1716.61</c:v>
                </c:pt>
                <c:pt idx="45">
                  <c:v>1742.79</c:v>
                </c:pt>
                <c:pt idx="46">
                  <c:v>1673.73</c:v>
                </c:pt>
                <c:pt idx="47">
                  <c:v>1844.16</c:v>
                </c:pt>
                <c:pt idx="48">
                  <c:v>1853.92</c:v>
                </c:pt>
                <c:pt idx="49">
                  <c:v>1703.2</c:v>
                </c:pt>
                <c:pt idx="50">
                  <c:v>1816.35</c:v>
                </c:pt>
                <c:pt idx="51">
                  <c:v>1843.51</c:v>
                </c:pt>
                <c:pt idx="52">
                  <c:v>1892.61</c:v>
                </c:pt>
                <c:pt idx="53">
                  <c:v>1679.89</c:v>
                </c:pt>
                <c:pt idx="54">
                  <c:v>1675.43</c:v>
                </c:pt>
                <c:pt idx="55">
                  <c:v>1718.22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53936"/>
        <c:axId val="650357744"/>
      </c:lineChart>
      <c:valAx>
        <c:axId val="6503599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5024"/>
        <c:crosses val="max"/>
        <c:crossBetween val="between"/>
      </c:valAx>
      <c:dateAx>
        <c:axId val="65035502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9920"/>
        <c:crosses val="autoZero"/>
        <c:auto val="1"/>
        <c:lblOffset val="100"/>
        <c:baseTimeUnit val="days"/>
        <c:majorUnit val="7"/>
        <c:majorTimeUnit val="days"/>
      </c:dateAx>
      <c:valAx>
        <c:axId val="65035774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Category Total Spends</a:t>
                </a:r>
              </a:p>
            </c:rich>
          </c:tx>
          <c:layout>
            <c:manualLayout>
              <c:xMode val="edge"/>
              <c:yMode val="edge"/>
              <c:x val="1.3517577536512368E-3"/>
              <c:y val="0.150307035064823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3936"/>
        <c:crosses val="autoZero"/>
        <c:crossBetween val="between"/>
        <c:majorUnit val="300"/>
      </c:valAx>
      <c:dateAx>
        <c:axId val="6503539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35774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NGB Fruity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623375521326E-2"/>
          <c:y val="0.17176421718956345"/>
          <c:w val="0.9388381549683078"/>
          <c:h val="0.3482778363386228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845-417C-8019-6CF0FF2962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356144"/>
        <c:axId val="53535560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NGB Fruity Total</c:v>
                </c:pt>
              </c:strCache>
            </c:strRef>
          </c:tx>
          <c:spPr>
            <a:ln w="28575" cap="rnd">
              <a:solidFill>
                <a:srgbClr val="C8260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502</c:v>
                </c:pt>
                <c:pt idx="1">
                  <c:v>482</c:v>
                </c:pt>
                <c:pt idx="2">
                  <c:v>532</c:v>
                </c:pt>
                <c:pt idx="3">
                  <c:v>563</c:v>
                </c:pt>
                <c:pt idx="4">
                  <c:v>507</c:v>
                </c:pt>
                <c:pt idx="5">
                  <c:v>561</c:v>
                </c:pt>
                <c:pt idx="6">
                  <c:v>577</c:v>
                </c:pt>
                <c:pt idx="7">
                  <c:v>572</c:v>
                </c:pt>
                <c:pt idx="8">
                  <c:v>603</c:v>
                </c:pt>
                <c:pt idx="9">
                  <c:v>577</c:v>
                </c:pt>
                <c:pt idx="10">
                  <c:v>617</c:v>
                </c:pt>
                <c:pt idx="11">
                  <c:v>571</c:v>
                </c:pt>
                <c:pt idx="12">
                  <c:v>573</c:v>
                </c:pt>
                <c:pt idx="13">
                  <c:v>561</c:v>
                </c:pt>
                <c:pt idx="14">
                  <c:v>570</c:v>
                </c:pt>
                <c:pt idx="15">
                  <c:v>526</c:v>
                </c:pt>
                <c:pt idx="16">
                  <c:v>557</c:v>
                </c:pt>
                <c:pt idx="17">
                  <c:v>539</c:v>
                </c:pt>
                <c:pt idx="18">
                  <c:v>521</c:v>
                </c:pt>
                <c:pt idx="19">
                  <c:v>541</c:v>
                </c:pt>
                <c:pt idx="20">
                  <c:v>525</c:v>
                </c:pt>
                <c:pt idx="21">
                  <c:v>543</c:v>
                </c:pt>
                <c:pt idx="22">
                  <c:v>534</c:v>
                </c:pt>
                <c:pt idx="23">
                  <c:v>549</c:v>
                </c:pt>
                <c:pt idx="24">
                  <c:v>557</c:v>
                </c:pt>
                <c:pt idx="25">
                  <c:v>508</c:v>
                </c:pt>
                <c:pt idx="26">
                  <c:v>531</c:v>
                </c:pt>
                <c:pt idx="27">
                  <c:v>514</c:v>
                </c:pt>
                <c:pt idx="28">
                  <c:v>538</c:v>
                </c:pt>
                <c:pt idx="29">
                  <c:v>507</c:v>
                </c:pt>
                <c:pt idx="30">
                  <c:v>520</c:v>
                </c:pt>
                <c:pt idx="31">
                  <c:v>516</c:v>
                </c:pt>
                <c:pt idx="32">
                  <c:v>525</c:v>
                </c:pt>
                <c:pt idx="33">
                  <c:v>497</c:v>
                </c:pt>
                <c:pt idx="34">
                  <c:v>494</c:v>
                </c:pt>
                <c:pt idx="35">
                  <c:v>505</c:v>
                </c:pt>
                <c:pt idx="36">
                  <c:v>493</c:v>
                </c:pt>
                <c:pt idx="37">
                  <c:v>490</c:v>
                </c:pt>
                <c:pt idx="38">
                  <c:v>479</c:v>
                </c:pt>
                <c:pt idx="39">
                  <c:v>491</c:v>
                </c:pt>
                <c:pt idx="40">
                  <c:v>493</c:v>
                </c:pt>
                <c:pt idx="41">
                  <c:v>526</c:v>
                </c:pt>
                <c:pt idx="42">
                  <c:v>490</c:v>
                </c:pt>
                <c:pt idx="43">
                  <c:v>496</c:v>
                </c:pt>
                <c:pt idx="44">
                  <c:v>498</c:v>
                </c:pt>
                <c:pt idx="45">
                  <c:v>526</c:v>
                </c:pt>
                <c:pt idx="46">
                  <c:v>510</c:v>
                </c:pt>
                <c:pt idx="47">
                  <c:v>513</c:v>
                </c:pt>
                <c:pt idx="48">
                  <c:v>494</c:v>
                </c:pt>
                <c:pt idx="49">
                  <c:v>515</c:v>
                </c:pt>
                <c:pt idx="50">
                  <c:v>518</c:v>
                </c:pt>
                <c:pt idx="51">
                  <c:v>508</c:v>
                </c:pt>
                <c:pt idx="52">
                  <c:v>506</c:v>
                </c:pt>
                <c:pt idx="53">
                  <c:v>517</c:v>
                </c:pt>
                <c:pt idx="54">
                  <c:v>501</c:v>
                </c:pt>
                <c:pt idx="55">
                  <c:v>507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3161888"/>
        <c:axId val="535356688"/>
      </c:lineChart>
      <c:valAx>
        <c:axId val="53535560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356144"/>
        <c:crosses val="max"/>
        <c:crossBetween val="between"/>
        <c:majorUnit val="4000"/>
      </c:valAx>
      <c:dateAx>
        <c:axId val="53535614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5355600"/>
        <c:crosses val="autoZero"/>
        <c:auto val="1"/>
        <c:lblOffset val="100"/>
        <c:baseTimeUnit val="days"/>
      </c:dateAx>
      <c:valAx>
        <c:axId val="535356688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161888"/>
        <c:crosses val="autoZero"/>
        <c:crossBetween val="between"/>
      </c:valAx>
      <c:dateAx>
        <c:axId val="48316188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35356688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TV GRP’S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 GRP'S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536.05239470427182</c:v>
                </c:pt>
                <c:pt idx="6">
                  <c:v>715.09873607621034</c:v>
                </c:pt>
                <c:pt idx="7">
                  <c:v>338.39331470577201</c:v>
                </c:pt>
                <c:pt idx="8">
                  <c:v>490.81685669279534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175.39417544912425</c:v>
                </c:pt>
                <c:pt idx="40">
                  <c:v>240.92440460563327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486.43612309192508</c:v>
                </c:pt>
                <c:pt idx="50">
                  <c:v>440.206906574654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235.87795446873949</c:v>
                </c:pt>
                <c:pt idx="55">
                  <c:v>226.37532535723659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366448"/>
        <c:axId val="65036427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08-44AA-AFFD-6AF6B295B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59376"/>
        <c:axId val="650358288"/>
      </c:lineChart>
      <c:valAx>
        <c:axId val="6503582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9376"/>
        <c:crosses val="max"/>
        <c:crossBetween val="between"/>
      </c:valAx>
      <c:dateAx>
        <c:axId val="650359376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8288"/>
        <c:crosses val="autoZero"/>
        <c:auto val="1"/>
        <c:lblOffset val="100"/>
        <c:baseTimeUnit val="days"/>
        <c:majorUnit val="7"/>
        <c:majorTimeUnit val="days"/>
      </c:dateAx>
      <c:valAx>
        <c:axId val="650364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TV GRP’S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6448"/>
        <c:crosses val="autoZero"/>
        <c:crossBetween val="between"/>
      </c:valAx>
      <c:dateAx>
        <c:axId val="65036644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36427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Newspaper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623375521326E-2"/>
          <c:y val="0.17176421718956345"/>
          <c:w val="0.9388381549683078"/>
          <c:h val="0.34827783633862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Newspaper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2616300</c:v>
                </c:pt>
                <c:pt idx="55">
                  <c:v>16787925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361552"/>
        <c:axId val="65035176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4E-464F-9732-8FEDF5CC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361008"/>
        <c:axId val="650358832"/>
      </c:lineChart>
      <c:valAx>
        <c:axId val="650358832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1008"/>
        <c:crosses val="max"/>
        <c:crossBetween val="between"/>
        <c:majorUnit val="4000"/>
      </c:valAx>
      <c:dateAx>
        <c:axId val="650361008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58832"/>
        <c:crosses val="autoZero"/>
        <c:auto val="1"/>
        <c:lblOffset val="100"/>
        <c:baseTimeUnit val="days"/>
      </c:dateAx>
      <c:valAx>
        <c:axId val="65035176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155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03615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35176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Radio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833638044858458E-2"/>
          <c:y val="0.171764283098646"/>
          <c:w val="0.9388381549683078"/>
          <c:h val="0.313263697899006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Radio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8366048</c:v>
                </c:pt>
                <c:pt idx="50">
                  <c:v>11693224</c:v>
                </c:pt>
                <c:pt idx="51">
                  <c:v>11555056</c:v>
                </c:pt>
                <c:pt idx="52">
                  <c:v>11220192</c:v>
                </c:pt>
                <c:pt idx="53">
                  <c:v>3116760</c:v>
                </c:pt>
                <c:pt idx="54">
                  <c:v>3171440</c:v>
                </c:pt>
                <c:pt idx="55">
                  <c:v>11705848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3699072"/>
        <c:axId val="6537039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11040"/>
        <c:axId val="650364816"/>
      </c:lineChart>
      <c:valAx>
        <c:axId val="65036481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11040"/>
        <c:crosses val="max"/>
        <c:crossBetween val="between"/>
        <c:majorUnit val="4000"/>
      </c:valAx>
      <c:dateAx>
        <c:axId val="653711040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364816"/>
        <c:crosses val="autoZero"/>
        <c:auto val="1"/>
        <c:lblOffset val="100"/>
        <c:baseTimeUnit val="days"/>
      </c:dateAx>
      <c:valAx>
        <c:axId val="653703968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9907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369907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3703968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Local TV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847346234830695"/>
          <c:w val="0.9388381549683078"/>
          <c:h val="0.319909099281250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Local TV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1050000</c:v>
                </c:pt>
                <c:pt idx="6">
                  <c:v>1750000</c:v>
                </c:pt>
                <c:pt idx="7">
                  <c:v>250000</c:v>
                </c:pt>
                <c:pt idx="8">
                  <c:v>1450000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3595104</c:v>
                </c:pt>
                <c:pt idx="50">
                  <c:v>17732409</c:v>
                </c:pt>
                <c:pt idx="51">
                  <c:v>16457911</c:v>
                </c:pt>
                <c:pt idx="52">
                  <c:v>13168365</c:v>
                </c:pt>
                <c:pt idx="53">
                  <c:v>0</c:v>
                </c:pt>
                <c:pt idx="54">
                  <c:v>866970</c:v>
                </c:pt>
                <c:pt idx="55">
                  <c:v>2072520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3707776"/>
        <c:axId val="6537072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00704"/>
        <c:axId val="653706688"/>
      </c:lineChart>
      <c:valAx>
        <c:axId val="653706688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0704"/>
        <c:crosses val="max"/>
        <c:crossBetween val="between"/>
        <c:majorUnit val="4000"/>
      </c:valAx>
      <c:dateAx>
        <c:axId val="65370070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6688"/>
        <c:crosses val="autoZero"/>
        <c:auto val="1"/>
        <c:lblOffset val="100"/>
        <c:baseTimeUnit val="days"/>
      </c:dateAx>
      <c:valAx>
        <c:axId val="65370723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77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370777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370723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BSCS TV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182806096606347"/>
          <c:w val="0.84437977647657958"/>
          <c:h val="0.319909099281250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BSCS TV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2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5809712</c:v>
                </c:pt>
                <c:pt idx="50">
                  <c:v>8875409</c:v>
                </c:pt>
                <c:pt idx="51">
                  <c:v>9051427</c:v>
                </c:pt>
                <c:pt idx="52">
                  <c:v>3649116</c:v>
                </c:pt>
                <c:pt idx="53">
                  <c:v>3479968</c:v>
                </c:pt>
                <c:pt idx="54">
                  <c:v>3519827</c:v>
                </c:pt>
                <c:pt idx="55">
                  <c:v>3756452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3708320"/>
        <c:axId val="6536963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02336"/>
        <c:axId val="653700160"/>
      </c:lineChart>
      <c:valAx>
        <c:axId val="65370016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2336"/>
        <c:crosses val="max"/>
        <c:crossBetween val="between"/>
        <c:majorUnit val="4000"/>
      </c:valAx>
      <c:dateAx>
        <c:axId val="653702336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0160"/>
        <c:crosses val="autoZero"/>
        <c:auto val="1"/>
        <c:lblOffset val="100"/>
        <c:baseTimeUnit val="days"/>
      </c:dateAx>
      <c:valAx>
        <c:axId val="65369635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8320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37083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369635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Total Other Traditional Media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 Traditional Media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solidFill>
                <a:schemeClr val="accent4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1050000</c:v>
                </c:pt>
                <c:pt idx="6">
                  <c:v>1750000</c:v>
                </c:pt>
                <c:pt idx="7">
                  <c:v>250000</c:v>
                </c:pt>
                <c:pt idx="8">
                  <c:v>1450000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17770864</c:v>
                </c:pt>
                <c:pt idx="50">
                  <c:v>38301042</c:v>
                </c:pt>
                <c:pt idx="51">
                  <c:v>37064394</c:v>
                </c:pt>
                <c:pt idx="52">
                  <c:v>28037673</c:v>
                </c:pt>
                <c:pt idx="53">
                  <c:v>6596728</c:v>
                </c:pt>
                <c:pt idx="54">
                  <c:v>10174537</c:v>
                </c:pt>
                <c:pt idx="55">
                  <c:v>34322745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3697440"/>
        <c:axId val="65371049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86-438D-B12A-59066168B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01248"/>
        <c:axId val="653696896"/>
      </c:lineChart>
      <c:valAx>
        <c:axId val="65369689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1248"/>
        <c:crosses val="max"/>
        <c:crossBetween val="between"/>
      </c:valAx>
      <c:dateAx>
        <c:axId val="653701248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96896"/>
        <c:crosses val="autoZero"/>
        <c:auto val="1"/>
        <c:lblOffset val="100"/>
        <c:baseTimeUnit val="days"/>
        <c:majorUnit val="7"/>
        <c:majorTimeUnit val="days"/>
      </c:dateAx>
      <c:valAx>
        <c:axId val="653710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Other Traditional Media Spends</a:t>
                </a:r>
              </a:p>
            </c:rich>
          </c:tx>
          <c:layout>
            <c:manualLayout>
              <c:xMode val="edge"/>
              <c:yMode val="edge"/>
              <c:x val="1.3517577536512368E-3"/>
              <c:y val="0.19974767605030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974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2.5539512740553479E-3"/>
                <c:y val="2.7486421042607588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36974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371049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Digital Facebook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Facebook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3946540</c:v>
                </c:pt>
                <c:pt idx="7">
                  <c:v>8202193</c:v>
                </c:pt>
                <c:pt idx="8">
                  <c:v>6720549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638868</c:v>
                </c:pt>
                <c:pt idx="38">
                  <c:v>1319491</c:v>
                </c:pt>
                <c:pt idx="39">
                  <c:v>1320699</c:v>
                </c:pt>
                <c:pt idx="40">
                  <c:v>1378570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3071235</c:v>
                </c:pt>
                <c:pt idx="50">
                  <c:v>3598530</c:v>
                </c:pt>
                <c:pt idx="51">
                  <c:v>3669270</c:v>
                </c:pt>
                <c:pt idx="52">
                  <c:v>3632273</c:v>
                </c:pt>
                <c:pt idx="53">
                  <c:v>3362964</c:v>
                </c:pt>
                <c:pt idx="54">
                  <c:v>3451006</c:v>
                </c:pt>
                <c:pt idx="55">
                  <c:v>3285497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3709952"/>
        <c:axId val="653709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E1-4138-9832-24027A40A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01792"/>
        <c:axId val="653708864"/>
      </c:lineChart>
      <c:valAx>
        <c:axId val="6537088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1792"/>
        <c:crosses val="max"/>
        <c:crossBetween val="between"/>
      </c:valAx>
      <c:dateAx>
        <c:axId val="653701792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8864"/>
        <c:crosses val="autoZero"/>
        <c:auto val="1"/>
        <c:lblOffset val="100"/>
        <c:baseTimeUnit val="days"/>
        <c:majorUnit val="7"/>
        <c:majorTimeUnit val="days"/>
      </c:dateAx>
      <c:valAx>
        <c:axId val="653709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 Digital Facebook Impressions</a:t>
                </a:r>
              </a:p>
            </c:rich>
          </c:tx>
          <c:layout>
            <c:manualLayout>
              <c:xMode val="edge"/>
              <c:yMode val="edge"/>
              <c:x val="6.1605318352676809E-3"/>
              <c:y val="0.19594454982065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995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7.3627253556717929E-3"/>
                <c:y val="2.3683294812955065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37099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370940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Digital YouTube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YouTube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solidFill>
                <a:schemeClr val="accent4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0.00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2882904</c:v>
                </c:pt>
                <c:pt idx="7">
                  <c:v>5849574</c:v>
                </c:pt>
                <c:pt idx="8">
                  <c:v>4853664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659741</c:v>
                </c:pt>
                <c:pt idx="38">
                  <c:v>1462099</c:v>
                </c:pt>
                <c:pt idx="39">
                  <c:v>1477258</c:v>
                </c:pt>
                <c:pt idx="40">
                  <c:v>1381492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3649381</c:v>
                </c:pt>
                <c:pt idx="50">
                  <c:v>3669423</c:v>
                </c:pt>
                <c:pt idx="51">
                  <c:v>814397</c:v>
                </c:pt>
                <c:pt idx="52">
                  <c:v>1232189</c:v>
                </c:pt>
                <c:pt idx="53">
                  <c:v>1165794</c:v>
                </c:pt>
                <c:pt idx="54">
                  <c:v>2409655</c:v>
                </c:pt>
                <c:pt idx="55">
                  <c:v>2428465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3705600"/>
        <c:axId val="65369798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90-4F6F-A2C0-D700F359E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699616"/>
        <c:axId val="653695808"/>
      </c:lineChart>
      <c:valAx>
        <c:axId val="65369580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99616"/>
        <c:crosses val="max"/>
        <c:crossBetween val="between"/>
      </c:valAx>
      <c:dateAx>
        <c:axId val="653699616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95808"/>
        <c:crosses val="autoZero"/>
        <c:auto val="1"/>
        <c:lblOffset val="100"/>
        <c:baseTimeUnit val="days"/>
        <c:majorUnit val="7"/>
        <c:majorTimeUnit val="days"/>
      </c:dateAx>
      <c:valAx>
        <c:axId val="653697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 Digital YouTube</a:t>
                </a:r>
                <a:r>
                  <a:rPr lang="en-GB" b="1" baseline="0" dirty="0"/>
                  <a:t> </a:t>
                </a:r>
                <a:r>
                  <a:rPr lang="en-GB" b="1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6.1605318352676809E-3"/>
              <c:y val="0.19594454982065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560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7.3627253556717929E-3"/>
                <c:y val="2.3683294812955065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370560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369798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Digital Twitter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Twitter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538443</c:v>
                </c:pt>
                <c:pt idx="50">
                  <c:v>839952</c:v>
                </c:pt>
                <c:pt idx="51">
                  <c:v>745433</c:v>
                </c:pt>
                <c:pt idx="52">
                  <c:v>769534</c:v>
                </c:pt>
                <c:pt idx="53">
                  <c:v>825769</c:v>
                </c:pt>
                <c:pt idx="54">
                  <c:v>631899</c:v>
                </c:pt>
                <c:pt idx="55">
                  <c:v>689059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3698528"/>
        <c:axId val="6537045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03-4E87-ABDE-76D4D86D3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03424"/>
        <c:axId val="653702880"/>
      </c:lineChart>
      <c:valAx>
        <c:axId val="6537028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3424"/>
        <c:crosses val="max"/>
        <c:crossBetween val="between"/>
      </c:valAx>
      <c:dateAx>
        <c:axId val="65370342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2880"/>
        <c:crosses val="autoZero"/>
        <c:auto val="1"/>
        <c:lblOffset val="100"/>
        <c:baseTimeUnit val="days"/>
        <c:majorUnit val="7"/>
        <c:majorTimeUnit val="days"/>
      </c:dateAx>
      <c:valAx>
        <c:axId val="6537045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Digital Twitter Impressions</a:t>
                </a:r>
              </a:p>
            </c:rich>
          </c:tx>
          <c:layout>
            <c:manualLayout>
              <c:xMode val="edge"/>
              <c:yMode val="edge"/>
              <c:x val="0"/>
              <c:y val="0.19974767605030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69852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4956423324712561E-4"/>
                <c:y val="2.7486421042607588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369852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370451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Digital (FB + YT + TW)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FB + YT + TW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6829444</c:v>
                </c:pt>
                <c:pt idx="7">
                  <c:v>14051767</c:v>
                </c:pt>
                <c:pt idx="8">
                  <c:v>11574213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1298609</c:v>
                </c:pt>
                <c:pt idx="38">
                  <c:v>2781590</c:v>
                </c:pt>
                <c:pt idx="39">
                  <c:v>2797957</c:v>
                </c:pt>
                <c:pt idx="40">
                  <c:v>2760062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7259059</c:v>
                </c:pt>
                <c:pt idx="50">
                  <c:v>8107905</c:v>
                </c:pt>
                <c:pt idx="51">
                  <c:v>5229100</c:v>
                </c:pt>
                <c:pt idx="52">
                  <c:v>5633996</c:v>
                </c:pt>
                <c:pt idx="53">
                  <c:v>5354527</c:v>
                </c:pt>
                <c:pt idx="54">
                  <c:v>6492560</c:v>
                </c:pt>
                <c:pt idx="55">
                  <c:v>6403021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522512"/>
        <c:axId val="65752196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42-4E95-AEB5-740417E632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06144"/>
        <c:axId val="653705056"/>
      </c:lineChart>
      <c:valAx>
        <c:axId val="653705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6144"/>
        <c:crosses val="max"/>
        <c:crossBetween val="between"/>
      </c:valAx>
      <c:dateAx>
        <c:axId val="65370614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05056"/>
        <c:crosses val="autoZero"/>
        <c:auto val="1"/>
        <c:lblOffset val="100"/>
        <c:baseTimeUnit val="days"/>
        <c:majorUnit val="7"/>
        <c:majorTimeUnit val="days"/>
      </c:dateAx>
      <c:valAx>
        <c:axId val="6575219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Digital (FB+YT+TW) Impressions</a:t>
                </a:r>
              </a:p>
            </c:rich>
          </c:tx>
          <c:layout>
            <c:manualLayout>
              <c:xMode val="edge"/>
              <c:yMode val="edge"/>
              <c:x val="6.0109676020205557E-3"/>
              <c:y val="0.192141423591001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2251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7.3627253556717929E-3"/>
                <c:y val="1.6077042353650012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752251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752196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Jar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833638044858458E-2"/>
          <c:y val="0.171764283098646"/>
          <c:w val="0.9388381549683078"/>
          <c:h val="0.3132636978990067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Jar Sales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1196</c:v>
                </c:pt>
                <c:pt idx="1">
                  <c:v>1495</c:v>
                </c:pt>
                <c:pt idx="2">
                  <c:v>1825</c:v>
                </c:pt>
                <c:pt idx="3">
                  <c:v>1007</c:v>
                </c:pt>
                <c:pt idx="4">
                  <c:v>3867</c:v>
                </c:pt>
                <c:pt idx="5">
                  <c:v>2220</c:v>
                </c:pt>
                <c:pt idx="6">
                  <c:v>6066</c:v>
                </c:pt>
                <c:pt idx="7">
                  <c:v>6949</c:v>
                </c:pt>
                <c:pt idx="8">
                  <c:v>6843</c:v>
                </c:pt>
                <c:pt idx="9">
                  <c:v>4894</c:v>
                </c:pt>
                <c:pt idx="10">
                  <c:v>3940</c:v>
                </c:pt>
                <c:pt idx="11">
                  <c:v>5626</c:v>
                </c:pt>
                <c:pt idx="12">
                  <c:v>5934</c:v>
                </c:pt>
                <c:pt idx="13">
                  <c:v>5534</c:v>
                </c:pt>
                <c:pt idx="14">
                  <c:v>4390</c:v>
                </c:pt>
                <c:pt idx="15">
                  <c:v>6229</c:v>
                </c:pt>
                <c:pt idx="16">
                  <c:v>4464</c:v>
                </c:pt>
                <c:pt idx="17">
                  <c:v>5032</c:v>
                </c:pt>
                <c:pt idx="18">
                  <c:v>5578</c:v>
                </c:pt>
                <c:pt idx="19">
                  <c:v>3217</c:v>
                </c:pt>
                <c:pt idx="20">
                  <c:v>4305</c:v>
                </c:pt>
                <c:pt idx="21">
                  <c:v>3699</c:v>
                </c:pt>
                <c:pt idx="22">
                  <c:v>3867</c:v>
                </c:pt>
                <c:pt idx="23">
                  <c:v>2606</c:v>
                </c:pt>
                <c:pt idx="24">
                  <c:v>2559</c:v>
                </c:pt>
                <c:pt idx="25">
                  <c:v>3876</c:v>
                </c:pt>
                <c:pt idx="26">
                  <c:v>3671</c:v>
                </c:pt>
                <c:pt idx="27">
                  <c:v>5097</c:v>
                </c:pt>
                <c:pt idx="28">
                  <c:v>3499</c:v>
                </c:pt>
                <c:pt idx="29">
                  <c:v>4002</c:v>
                </c:pt>
                <c:pt idx="30">
                  <c:v>4886</c:v>
                </c:pt>
                <c:pt idx="31">
                  <c:v>3994</c:v>
                </c:pt>
                <c:pt idx="32">
                  <c:v>3347</c:v>
                </c:pt>
                <c:pt idx="33">
                  <c:v>5378</c:v>
                </c:pt>
                <c:pt idx="34">
                  <c:v>4493</c:v>
                </c:pt>
                <c:pt idx="35">
                  <c:v>4272</c:v>
                </c:pt>
                <c:pt idx="36">
                  <c:v>5095</c:v>
                </c:pt>
                <c:pt idx="37">
                  <c:v>4577</c:v>
                </c:pt>
                <c:pt idx="38">
                  <c:v>5162</c:v>
                </c:pt>
                <c:pt idx="39">
                  <c:v>6383</c:v>
                </c:pt>
                <c:pt idx="40">
                  <c:v>7877</c:v>
                </c:pt>
                <c:pt idx="41">
                  <c:v>4928</c:v>
                </c:pt>
                <c:pt idx="42">
                  <c:v>7584</c:v>
                </c:pt>
                <c:pt idx="43">
                  <c:v>7646</c:v>
                </c:pt>
                <c:pt idx="44">
                  <c:v>4552</c:v>
                </c:pt>
                <c:pt idx="45">
                  <c:v>3733</c:v>
                </c:pt>
                <c:pt idx="46">
                  <c:v>3583</c:v>
                </c:pt>
                <c:pt idx="47">
                  <c:v>5103</c:v>
                </c:pt>
                <c:pt idx="48">
                  <c:v>5491</c:v>
                </c:pt>
                <c:pt idx="49">
                  <c:v>5390</c:v>
                </c:pt>
                <c:pt idx="50">
                  <c:v>6811</c:v>
                </c:pt>
                <c:pt idx="51">
                  <c:v>8712</c:v>
                </c:pt>
                <c:pt idx="52">
                  <c:v>8418</c:v>
                </c:pt>
                <c:pt idx="53">
                  <c:v>5991</c:v>
                </c:pt>
                <c:pt idx="54">
                  <c:v>5575</c:v>
                </c:pt>
                <c:pt idx="55">
                  <c:v>6451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26928"/>
        <c:axId val="57381985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Jar</c:v>
                </c:pt>
              </c:strCache>
            </c:strRef>
          </c:tx>
          <c:spPr>
            <a:ln w="28575" cap="rnd">
              <a:solidFill>
                <a:schemeClr val="tx2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494</c:v>
                </c:pt>
                <c:pt idx="1">
                  <c:v>457</c:v>
                </c:pt>
                <c:pt idx="2">
                  <c:v>500</c:v>
                </c:pt>
                <c:pt idx="3">
                  <c:v>524</c:v>
                </c:pt>
                <c:pt idx="4">
                  <c:v>474</c:v>
                </c:pt>
                <c:pt idx="5">
                  <c:v>508</c:v>
                </c:pt>
                <c:pt idx="6">
                  <c:v>543</c:v>
                </c:pt>
                <c:pt idx="7">
                  <c:v>539</c:v>
                </c:pt>
                <c:pt idx="8">
                  <c:v>585</c:v>
                </c:pt>
                <c:pt idx="9">
                  <c:v>543</c:v>
                </c:pt>
                <c:pt idx="10">
                  <c:v>603</c:v>
                </c:pt>
                <c:pt idx="11">
                  <c:v>535</c:v>
                </c:pt>
                <c:pt idx="12">
                  <c:v>545</c:v>
                </c:pt>
                <c:pt idx="13">
                  <c:v>525</c:v>
                </c:pt>
                <c:pt idx="14">
                  <c:v>533</c:v>
                </c:pt>
                <c:pt idx="15">
                  <c:v>486</c:v>
                </c:pt>
                <c:pt idx="16">
                  <c:v>520</c:v>
                </c:pt>
                <c:pt idx="17">
                  <c:v>497</c:v>
                </c:pt>
                <c:pt idx="18">
                  <c:v>476</c:v>
                </c:pt>
                <c:pt idx="19">
                  <c:v>489</c:v>
                </c:pt>
                <c:pt idx="20">
                  <c:v>480</c:v>
                </c:pt>
                <c:pt idx="21">
                  <c:v>500</c:v>
                </c:pt>
                <c:pt idx="22">
                  <c:v>498</c:v>
                </c:pt>
                <c:pt idx="23">
                  <c:v>501</c:v>
                </c:pt>
                <c:pt idx="24">
                  <c:v>511</c:v>
                </c:pt>
                <c:pt idx="25">
                  <c:v>463</c:v>
                </c:pt>
                <c:pt idx="26">
                  <c:v>497</c:v>
                </c:pt>
                <c:pt idx="27">
                  <c:v>482</c:v>
                </c:pt>
                <c:pt idx="28">
                  <c:v>510</c:v>
                </c:pt>
                <c:pt idx="29">
                  <c:v>498</c:v>
                </c:pt>
                <c:pt idx="30">
                  <c:v>491</c:v>
                </c:pt>
                <c:pt idx="31">
                  <c:v>493</c:v>
                </c:pt>
                <c:pt idx="32">
                  <c:v>523</c:v>
                </c:pt>
                <c:pt idx="33">
                  <c:v>483</c:v>
                </c:pt>
                <c:pt idx="34">
                  <c:v>516</c:v>
                </c:pt>
                <c:pt idx="35">
                  <c:v>526</c:v>
                </c:pt>
                <c:pt idx="36">
                  <c:v>496</c:v>
                </c:pt>
                <c:pt idx="37">
                  <c:v>513</c:v>
                </c:pt>
                <c:pt idx="38">
                  <c:v>483</c:v>
                </c:pt>
                <c:pt idx="39">
                  <c:v>471</c:v>
                </c:pt>
                <c:pt idx="40">
                  <c:v>485</c:v>
                </c:pt>
                <c:pt idx="41">
                  <c:v>520</c:v>
                </c:pt>
                <c:pt idx="42">
                  <c:v>471</c:v>
                </c:pt>
                <c:pt idx="43">
                  <c:v>483</c:v>
                </c:pt>
                <c:pt idx="44">
                  <c:v>479</c:v>
                </c:pt>
                <c:pt idx="45">
                  <c:v>515</c:v>
                </c:pt>
                <c:pt idx="46">
                  <c:v>491</c:v>
                </c:pt>
                <c:pt idx="47">
                  <c:v>507</c:v>
                </c:pt>
                <c:pt idx="48">
                  <c:v>478</c:v>
                </c:pt>
                <c:pt idx="49">
                  <c:v>522</c:v>
                </c:pt>
                <c:pt idx="50">
                  <c:v>530</c:v>
                </c:pt>
                <c:pt idx="51">
                  <c:v>509</c:v>
                </c:pt>
                <c:pt idx="52">
                  <c:v>501</c:v>
                </c:pt>
                <c:pt idx="53">
                  <c:v>522</c:v>
                </c:pt>
                <c:pt idx="54">
                  <c:v>493</c:v>
                </c:pt>
                <c:pt idx="55">
                  <c:v>508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32368"/>
        <c:axId val="573823120"/>
      </c:lineChart>
      <c:valAx>
        <c:axId val="57381985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6928"/>
        <c:crosses val="max"/>
        <c:crossBetween val="between"/>
        <c:majorUnit val="3000"/>
      </c:valAx>
      <c:dateAx>
        <c:axId val="573826928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19856"/>
        <c:crosses val="autoZero"/>
        <c:auto val="1"/>
        <c:lblOffset val="100"/>
        <c:baseTimeUnit val="days"/>
      </c:dateAx>
      <c:valAx>
        <c:axId val="57382312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32368"/>
        <c:crosses val="autoZero"/>
        <c:crossBetween val="between"/>
      </c:valAx>
      <c:dateAx>
        <c:axId val="5738323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382312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Digital Search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Search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#,##0.00_);_(* \(#,##0.00\);_(*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2296</c:v>
                </c:pt>
                <c:pt idx="7">
                  <c:v>26119</c:v>
                </c:pt>
                <c:pt idx="8">
                  <c:v>14907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515984"/>
        <c:axId val="65751761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65-49C9-8E77-9ED63340E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510544"/>
        <c:axId val="657523056"/>
      </c:lineChart>
      <c:valAx>
        <c:axId val="657523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10544"/>
        <c:crosses val="max"/>
        <c:crossBetween val="between"/>
      </c:valAx>
      <c:dateAx>
        <c:axId val="65751054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23056"/>
        <c:crosses val="autoZero"/>
        <c:auto val="1"/>
        <c:lblOffset val="100"/>
        <c:baseTimeUnit val="days"/>
        <c:majorUnit val="7"/>
        <c:majorTimeUnit val="days"/>
      </c:dateAx>
      <c:valAx>
        <c:axId val="65751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Digital</a:t>
                </a:r>
                <a:r>
                  <a:rPr lang="en-GB" b="1" baseline="0" dirty="0"/>
                  <a:t> </a:t>
                </a:r>
                <a:r>
                  <a:rPr lang="en-GB" b="1" dirty="0"/>
                  <a:t>Search Impressions (Thousands)</a:t>
                </a:r>
              </a:p>
            </c:rich>
          </c:tx>
          <c:layout>
            <c:manualLayout>
              <c:xMode val="edge"/>
              <c:yMode val="edge"/>
              <c:x val="4.8087740816164445E-3"/>
              <c:y val="2.480386948629047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15984"/>
        <c:crosses val="autoZero"/>
        <c:crossBetween val="between"/>
        <c:dispUnits>
          <c:builtInUnit val="thousands"/>
        </c:dispUnits>
      </c:valAx>
      <c:dateAx>
        <c:axId val="65751598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75176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Digital Other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Digital Other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#,##0.00_);_(* \(#,##0.00\);_(*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171854</c:v>
                </c:pt>
                <c:pt idx="50">
                  <c:v>184160</c:v>
                </c:pt>
                <c:pt idx="51">
                  <c:v>180007</c:v>
                </c:pt>
                <c:pt idx="52">
                  <c:v>236572</c:v>
                </c:pt>
                <c:pt idx="53">
                  <c:v>177923</c:v>
                </c:pt>
                <c:pt idx="54">
                  <c:v>178645</c:v>
                </c:pt>
                <c:pt idx="55">
                  <c:v>190707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518160"/>
        <c:axId val="65751870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A3-4D18-8ED6-555B56164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524144"/>
        <c:axId val="657511088"/>
      </c:lineChart>
      <c:valAx>
        <c:axId val="6575110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24144"/>
        <c:crosses val="max"/>
        <c:crossBetween val="between"/>
      </c:valAx>
      <c:dateAx>
        <c:axId val="65752414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11088"/>
        <c:crosses val="autoZero"/>
        <c:auto val="1"/>
        <c:lblOffset val="100"/>
        <c:baseTimeUnit val="days"/>
        <c:majorUnit val="7"/>
        <c:majorTimeUnit val="days"/>
      </c:dateAx>
      <c:valAx>
        <c:axId val="65751870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Digital other Impressions (Thousands)</a:t>
                </a:r>
              </a:p>
            </c:rich>
          </c:tx>
          <c:layout>
            <c:manualLayout>
              <c:xMode val="edge"/>
              <c:yMode val="edge"/>
              <c:x val="0"/>
              <c:y val="4.001637440490058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18160"/>
        <c:crosses val="autoZero"/>
        <c:crossBetween val="between"/>
        <c:dispUnits>
          <c:builtInUnit val="thousands"/>
        </c:dispUnits>
      </c:valAx>
      <c:dateAx>
        <c:axId val="6575181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751870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PR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solidFill>
                <a:schemeClr val="accent4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28055000</c:v>
                </c:pt>
                <c:pt idx="6">
                  <c:v>9870000</c:v>
                </c:pt>
                <c:pt idx="7">
                  <c:v>0</c:v>
                </c:pt>
                <c:pt idx="8">
                  <c:v>3400000</c:v>
                </c:pt>
                <c:pt idx="9">
                  <c:v>3700000</c:v>
                </c:pt>
                <c:pt idx="10">
                  <c:v>1864000</c:v>
                </c:pt>
                <c:pt idx="11">
                  <c:v>0</c:v>
                </c:pt>
                <c:pt idx="12">
                  <c:v>3000000</c:v>
                </c:pt>
                <c:pt idx="13">
                  <c:v>400000</c:v>
                </c:pt>
                <c:pt idx="14">
                  <c:v>1575000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519792"/>
        <c:axId val="6575192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A2-49C6-84C1-6C8023AF2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524688"/>
        <c:axId val="657523600"/>
      </c:lineChart>
      <c:valAx>
        <c:axId val="6575236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24688"/>
        <c:crosses val="max"/>
        <c:crossBetween val="between"/>
      </c:valAx>
      <c:dateAx>
        <c:axId val="657524688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23600"/>
        <c:crosses val="autoZero"/>
        <c:auto val="1"/>
        <c:lblOffset val="100"/>
        <c:baseTimeUnit val="days"/>
        <c:majorUnit val="7"/>
        <c:majorTimeUnit val="days"/>
      </c:dateAx>
      <c:valAx>
        <c:axId val="6575192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PR Ad Equivalent Value </a:t>
                </a:r>
              </a:p>
            </c:rich>
          </c:tx>
          <c:layout>
            <c:manualLayout>
              <c:xMode val="edge"/>
              <c:yMode val="edge"/>
              <c:x val="3.756144794459459E-3"/>
              <c:y val="0.22256643342822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19792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4.9583383148635706E-3"/>
                <c:y val="5.0305178420522748E-2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b="1" dirty="0"/>
                    <a:t>(Millions)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dateAx>
        <c:axId val="65751979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7519248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 dirty="0"/>
              <a:t>Average Temperature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705502250421069E-2"/>
          <c:y val="5.03051562979848E-2"/>
          <c:w val="0.88515786078845149"/>
          <c:h val="0.65519989171571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Temperature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7.8</c:v>
                </c:pt>
                <c:pt idx="1">
                  <c:v>9.8000000000000007</c:v>
                </c:pt>
                <c:pt idx="2">
                  <c:v>10.5</c:v>
                </c:pt>
                <c:pt idx="3">
                  <c:v>10.4</c:v>
                </c:pt>
                <c:pt idx="4">
                  <c:v>10.9</c:v>
                </c:pt>
                <c:pt idx="5">
                  <c:v>10.6</c:v>
                </c:pt>
                <c:pt idx="6">
                  <c:v>11.9</c:v>
                </c:pt>
                <c:pt idx="7">
                  <c:v>12.2</c:v>
                </c:pt>
                <c:pt idx="8">
                  <c:v>16.399999999999999</c:v>
                </c:pt>
                <c:pt idx="9">
                  <c:v>17.7</c:v>
                </c:pt>
                <c:pt idx="10">
                  <c:v>19.399999999999999</c:v>
                </c:pt>
                <c:pt idx="11">
                  <c:v>17.600000000000001</c:v>
                </c:pt>
                <c:pt idx="12">
                  <c:v>20.399999999999999</c:v>
                </c:pt>
                <c:pt idx="13">
                  <c:v>22.4</c:v>
                </c:pt>
                <c:pt idx="14">
                  <c:v>23.7</c:v>
                </c:pt>
                <c:pt idx="15">
                  <c:v>22.1</c:v>
                </c:pt>
                <c:pt idx="16">
                  <c:v>23.2</c:v>
                </c:pt>
                <c:pt idx="17">
                  <c:v>23.3</c:v>
                </c:pt>
                <c:pt idx="18">
                  <c:v>24.4</c:v>
                </c:pt>
                <c:pt idx="19">
                  <c:v>22.4</c:v>
                </c:pt>
                <c:pt idx="20">
                  <c:v>25.2</c:v>
                </c:pt>
                <c:pt idx="21">
                  <c:v>25.5</c:v>
                </c:pt>
                <c:pt idx="22">
                  <c:v>27.7</c:v>
                </c:pt>
                <c:pt idx="23">
                  <c:v>29.4</c:v>
                </c:pt>
                <c:pt idx="24">
                  <c:v>28.5</c:v>
                </c:pt>
                <c:pt idx="25">
                  <c:v>28.5</c:v>
                </c:pt>
                <c:pt idx="26">
                  <c:v>27.2</c:v>
                </c:pt>
                <c:pt idx="27">
                  <c:v>25.8</c:v>
                </c:pt>
                <c:pt idx="28">
                  <c:v>23.5</c:v>
                </c:pt>
                <c:pt idx="29">
                  <c:v>20.9</c:v>
                </c:pt>
                <c:pt idx="30">
                  <c:v>20.3</c:v>
                </c:pt>
                <c:pt idx="31">
                  <c:v>18.3</c:v>
                </c:pt>
                <c:pt idx="32">
                  <c:v>17.2</c:v>
                </c:pt>
                <c:pt idx="33">
                  <c:v>15.3</c:v>
                </c:pt>
                <c:pt idx="34">
                  <c:v>14.2</c:v>
                </c:pt>
                <c:pt idx="35">
                  <c:v>13.7</c:v>
                </c:pt>
                <c:pt idx="36">
                  <c:v>11.2</c:v>
                </c:pt>
                <c:pt idx="37">
                  <c:v>15.4</c:v>
                </c:pt>
                <c:pt idx="38">
                  <c:v>10.8</c:v>
                </c:pt>
                <c:pt idx="39">
                  <c:v>7.9</c:v>
                </c:pt>
                <c:pt idx="40">
                  <c:v>8.6</c:v>
                </c:pt>
                <c:pt idx="41">
                  <c:v>3.5</c:v>
                </c:pt>
                <c:pt idx="42">
                  <c:v>5.2</c:v>
                </c:pt>
                <c:pt idx="43">
                  <c:v>4</c:v>
                </c:pt>
                <c:pt idx="44">
                  <c:v>1.9</c:v>
                </c:pt>
                <c:pt idx="45">
                  <c:v>4.3</c:v>
                </c:pt>
                <c:pt idx="46">
                  <c:v>4.5</c:v>
                </c:pt>
                <c:pt idx="47">
                  <c:v>5.3</c:v>
                </c:pt>
                <c:pt idx="48">
                  <c:v>5.8</c:v>
                </c:pt>
                <c:pt idx="49">
                  <c:v>6.7</c:v>
                </c:pt>
                <c:pt idx="50">
                  <c:v>6.8</c:v>
                </c:pt>
                <c:pt idx="51">
                  <c:v>7.1</c:v>
                </c:pt>
                <c:pt idx="52">
                  <c:v>9.1</c:v>
                </c:pt>
                <c:pt idx="53">
                  <c:v>9.1</c:v>
                </c:pt>
                <c:pt idx="54">
                  <c:v>11.6</c:v>
                </c:pt>
                <c:pt idx="55">
                  <c:v>11.3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61-4ABB-9EB1-54ED61450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7520336"/>
        <c:axId val="6575121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EB-408C-9C67-CAF4107BB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7525232"/>
        <c:axId val="657511632"/>
      </c:lineChart>
      <c:valAx>
        <c:axId val="65751163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NGB</a:t>
                </a:r>
                <a:r>
                  <a:rPr lang="en-US" b="1" baseline="0" dirty="0"/>
                  <a:t> Sales</a:t>
                </a:r>
                <a:endParaRPr lang="en-GB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25232"/>
        <c:crosses val="max"/>
        <c:crossBetween val="between"/>
      </c:valAx>
      <c:dateAx>
        <c:axId val="657525232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11632"/>
        <c:crosses val="autoZero"/>
        <c:auto val="1"/>
        <c:lblOffset val="100"/>
        <c:baseTimeUnit val="days"/>
        <c:majorUnit val="7"/>
        <c:majorTimeUnit val="days"/>
      </c:dateAx>
      <c:valAx>
        <c:axId val="657512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Average Temperature</a:t>
                </a:r>
              </a:p>
            </c:rich>
          </c:tx>
          <c:layout>
            <c:manualLayout>
              <c:xMode val="edge"/>
              <c:yMode val="edge"/>
              <c:x val="1.3517577536512368E-3"/>
              <c:y val="0.192141423591001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520336"/>
        <c:crosses val="autoZero"/>
        <c:crossBetween val="between"/>
      </c:valAx>
      <c:dateAx>
        <c:axId val="65752033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751217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Eco</a:t>
            </a:r>
            <a:r>
              <a:rPr lang="en-US" b="1" baseline="0" dirty="0"/>
              <a:t> &amp; Sys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847346234830695"/>
          <c:w val="0.9388381549683078"/>
          <c:h val="0.3199090992812501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 Eco &amp; Sys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65</c:v>
                </c:pt>
                <c:pt idx="1">
                  <c:v>217</c:v>
                </c:pt>
                <c:pt idx="2">
                  <c:v>494</c:v>
                </c:pt>
                <c:pt idx="3">
                  <c:v>614</c:v>
                </c:pt>
                <c:pt idx="4">
                  <c:v>965</c:v>
                </c:pt>
                <c:pt idx="5">
                  <c:v>1563</c:v>
                </c:pt>
                <c:pt idx="6">
                  <c:v>3274</c:v>
                </c:pt>
                <c:pt idx="7">
                  <c:v>4056</c:v>
                </c:pt>
                <c:pt idx="8">
                  <c:v>4263</c:v>
                </c:pt>
                <c:pt idx="9">
                  <c:v>3911</c:v>
                </c:pt>
                <c:pt idx="10">
                  <c:v>3328</c:v>
                </c:pt>
                <c:pt idx="11">
                  <c:v>3590</c:v>
                </c:pt>
                <c:pt idx="12">
                  <c:v>3484</c:v>
                </c:pt>
                <c:pt idx="13">
                  <c:v>3162</c:v>
                </c:pt>
                <c:pt idx="14">
                  <c:v>2653</c:v>
                </c:pt>
                <c:pt idx="15">
                  <c:v>2678</c:v>
                </c:pt>
                <c:pt idx="16">
                  <c:v>2846</c:v>
                </c:pt>
                <c:pt idx="17">
                  <c:v>2311</c:v>
                </c:pt>
                <c:pt idx="18">
                  <c:v>2366</c:v>
                </c:pt>
                <c:pt idx="19">
                  <c:v>2366</c:v>
                </c:pt>
                <c:pt idx="20">
                  <c:v>2022</c:v>
                </c:pt>
                <c:pt idx="21">
                  <c:v>2008</c:v>
                </c:pt>
                <c:pt idx="22">
                  <c:v>1616</c:v>
                </c:pt>
                <c:pt idx="23">
                  <c:v>1768</c:v>
                </c:pt>
                <c:pt idx="24">
                  <c:v>1617</c:v>
                </c:pt>
                <c:pt idx="25">
                  <c:v>1737</c:v>
                </c:pt>
                <c:pt idx="26">
                  <c:v>1712</c:v>
                </c:pt>
                <c:pt idx="27">
                  <c:v>1738</c:v>
                </c:pt>
                <c:pt idx="28">
                  <c:v>1918</c:v>
                </c:pt>
                <c:pt idx="29">
                  <c:v>2210</c:v>
                </c:pt>
                <c:pt idx="30">
                  <c:v>2901</c:v>
                </c:pt>
                <c:pt idx="31">
                  <c:v>2608</c:v>
                </c:pt>
                <c:pt idx="32">
                  <c:v>2816</c:v>
                </c:pt>
                <c:pt idx="33">
                  <c:v>2843</c:v>
                </c:pt>
                <c:pt idx="34">
                  <c:v>3099</c:v>
                </c:pt>
                <c:pt idx="35">
                  <c:v>3031</c:v>
                </c:pt>
                <c:pt idx="36">
                  <c:v>3063</c:v>
                </c:pt>
                <c:pt idx="37">
                  <c:v>2797</c:v>
                </c:pt>
                <c:pt idx="38">
                  <c:v>4126</c:v>
                </c:pt>
                <c:pt idx="39">
                  <c:v>4610</c:v>
                </c:pt>
                <c:pt idx="40">
                  <c:v>4351</c:v>
                </c:pt>
                <c:pt idx="41">
                  <c:v>4109</c:v>
                </c:pt>
                <c:pt idx="42">
                  <c:v>3849</c:v>
                </c:pt>
                <c:pt idx="43">
                  <c:v>3696</c:v>
                </c:pt>
                <c:pt idx="44">
                  <c:v>3495</c:v>
                </c:pt>
                <c:pt idx="45">
                  <c:v>3936</c:v>
                </c:pt>
                <c:pt idx="46">
                  <c:v>3502</c:v>
                </c:pt>
                <c:pt idx="47">
                  <c:v>4421</c:v>
                </c:pt>
                <c:pt idx="48">
                  <c:v>3729</c:v>
                </c:pt>
                <c:pt idx="49">
                  <c:v>3674</c:v>
                </c:pt>
                <c:pt idx="50">
                  <c:v>5228</c:v>
                </c:pt>
                <c:pt idx="51">
                  <c:v>4852</c:v>
                </c:pt>
                <c:pt idx="52">
                  <c:v>4507</c:v>
                </c:pt>
                <c:pt idx="53">
                  <c:v>3980</c:v>
                </c:pt>
                <c:pt idx="54">
                  <c:v>4745</c:v>
                </c:pt>
                <c:pt idx="55">
                  <c:v>4690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25296"/>
        <c:axId val="573824208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Eco &amp; Sys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653</c:v>
                </c:pt>
                <c:pt idx="1">
                  <c:v>673</c:v>
                </c:pt>
                <c:pt idx="2">
                  <c:v>658</c:v>
                </c:pt>
                <c:pt idx="3">
                  <c:v>630</c:v>
                </c:pt>
                <c:pt idx="4">
                  <c:v>647</c:v>
                </c:pt>
                <c:pt idx="5">
                  <c:v>642</c:v>
                </c:pt>
                <c:pt idx="6">
                  <c:v>640</c:v>
                </c:pt>
                <c:pt idx="7">
                  <c:v>629</c:v>
                </c:pt>
                <c:pt idx="8">
                  <c:v>631</c:v>
                </c:pt>
                <c:pt idx="9">
                  <c:v>621</c:v>
                </c:pt>
                <c:pt idx="10">
                  <c:v>633</c:v>
                </c:pt>
                <c:pt idx="11">
                  <c:v>628</c:v>
                </c:pt>
                <c:pt idx="12">
                  <c:v>616</c:v>
                </c:pt>
                <c:pt idx="13">
                  <c:v>623</c:v>
                </c:pt>
                <c:pt idx="14">
                  <c:v>630</c:v>
                </c:pt>
                <c:pt idx="15">
                  <c:v>621</c:v>
                </c:pt>
                <c:pt idx="16">
                  <c:v>616</c:v>
                </c:pt>
                <c:pt idx="17">
                  <c:v>631</c:v>
                </c:pt>
                <c:pt idx="18">
                  <c:v>632</c:v>
                </c:pt>
                <c:pt idx="19">
                  <c:v>617</c:v>
                </c:pt>
                <c:pt idx="20">
                  <c:v>625</c:v>
                </c:pt>
                <c:pt idx="21">
                  <c:v>626</c:v>
                </c:pt>
                <c:pt idx="22">
                  <c:v>621</c:v>
                </c:pt>
                <c:pt idx="23">
                  <c:v>623</c:v>
                </c:pt>
                <c:pt idx="24">
                  <c:v>630</c:v>
                </c:pt>
                <c:pt idx="25">
                  <c:v>615</c:v>
                </c:pt>
                <c:pt idx="26">
                  <c:v>614</c:v>
                </c:pt>
                <c:pt idx="27">
                  <c:v>618</c:v>
                </c:pt>
                <c:pt idx="28">
                  <c:v>619</c:v>
                </c:pt>
                <c:pt idx="29">
                  <c:v>606</c:v>
                </c:pt>
                <c:pt idx="30">
                  <c:v>619</c:v>
                </c:pt>
                <c:pt idx="31">
                  <c:v>633</c:v>
                </c:pt>
                <c:pt idx="32">
                  <c:v>624</c:v>
                </c:pt>
                <c:pt idx="33">
                  <c:v>627</c:v>
                </c:pt>
                <c:pt idx="34">
                  <c:v>621</c:v>
                </c:pt>
                <c:pt idx="35">
                  <c:v>627</c:v>
                </c:pt>
                <c:pt idx="36">
                  <c:v>634</c:v>
                </c:pt>
                <c:pt idx="37">
                  <c:v>630</c:v>
                </c:pt>
                <c:pt idx="38">
                  <c:v>604</c:v>
                </c:pt>
                <c:pt idx="39">
                  <c:v>602</c:v>
                </c:pt>
                <c:pt idx="40">
                  <c:v>616</c:v>
                </c:pt>
                <c:pt idx="41">
                  <c:v>628</c:v>
                </c:pt>
                <c:pt idx="42">
                  <c:v>618</c:v>
                </c:pt>
                <c:pt idx="43">
                  <c:v>599</c:v>
                </c:pt>
                <c:pt idx="44">
                  <c:v>623</c:v>
                </c:pt>
                <c:pt idx="45">
                  <c:v>624</c:v>
                </c:pt>
                <c:pt idx="46">
                  <c:v>613</c:v>
                </c:pt>
                <c:pt idx="47">
                  <c:v>606</c:v>
                </c:pt>
                <c:pt idx="48">
                  <c:v>623</c:v>
                </c:pt>
                <c:pt idx="49">
                  <c:v>627</c:v>
                </c:pt>
                <c:pt idx="50">
                  <c:v>624</c:v>
                </c:pt>
                <c:pt idx="51">
                  <c:v>616</c:v>
                </c:pt>
                <c:pt idx="52">
                  <c:v>604</c:v>
                </c:pt>
                <c:pt idx="53">
                  <c:v>615</c:v>
                </c:pt>
                <c:pt idx="54">
                  <c:v>608</c:v>
                </c:pt>
                <c:pt idx="55">
                  <c:v>610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24752"/>
        <c:axId val="573828016"/>
      </c:lineChart>
      <c:valAx>
        <c:axId val="573824208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5296"/>
        <c:crosses val="max"/>
        <c:crossBetween val="between"/>
        <c:majorUnit val="1500"/>
      </c:valAx>
      <c:dateAx>
        <c:axId val="573825296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4208"/>
        <c:crosses val="autoZero"/>
        <c:auto val="1"/>
        <c:lblOffset val="100"/>
        <c:baseTimeUnit val="days"/>
      </c:dateAx>
      <c:valAx>
        <c:axId val="573828016"/>
        <c:scaling>
          <c:orientation val="minMax"/>
        </c:scaling>
        <c:delete val="0"/>
        <c:axPos val="l"/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4752"/>
        <c:crosses val="autoZero"/>
        <c:crossBetween val="between"/>
        <c:majorUnit val="35"/>
      </c:valAx>
      <c:dateAx>
        <c:axId val="573824752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3828016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Stick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182806096606347"/>
          <c:w val="0.82946469666172329"/>
          <c:h val="0.3199090992812501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Stick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#,##0.00_);_(* \(#,##0.00\);_(*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9</c:v>
                </c:pt>
                <c:pt idx="27">
                  <c:v>19</c:v>
                </c:pt>
                <c:pt idx="28">
                  <c:v>50</c:v>
                </c:pt>
                <c:pt idx="29">
                  <c:v>142</c:v>
                </c:pt>
                <c:pt idx="30">
                  <c:v>131</c:v>
                </c:pt>
                <c:pt idx="31">
                  <c:v>192</c:v>
                </c:pt>
                <c:pt idx="32">
                  <c:v>241</c:v>
                </c:pt>
                <c:pt idx="33">
                  <c:v>280</c:v>
                </c:pt>
                <c:pt idx="34">
                  <c:v>392</c:v>
                </c:pt>
                <c:pt idx="35">
                  <c:v>367</c:v>
                </c:pt>
                <c:pt idx="36">
                  <c:v>388</c:v>
                </c:pt>
                <c:pt idx="37">
                  <c:v>362</c:v>
                </c:pt>
                <c:pt idx="38">
                  <c:v>431</c:v>
                </c:pt>
                <c:pt idx="39">
                  <c:v>337</c:v>
                </c:pt>
                <c:pt idx="40">
                  <c:v>411</c:v>
                </c:pt>
                <c:pt idx="41">
                  <c:v>361</c:v>
                </c:pt>
                <c:pt idx="42">
                  <c:v>351</c:v>
                </c:pt>
                <c:pt idx="43">
                  <c:v>345</c:v>
                </c:pt>
                <c:pt idx="44">
                  <c:v>402</c:v>
                </c:pt>
                <c:pt idx="45">
                  <c:v>368</c:v>
                </c:pt>
                <c:pt idx="46">
                  <c:v>358</c:v>
                </c:pt>
                <c:pt idx="47">
                  <c:v>415</c:v>
                </c:pt>
                <c:pt idx="48">
                  <c:v>414</c:v>
                </c:pt>
                <c:pt idx="49">
                  <c:v>441</c:v>
                </c:pt>
                <c:pt idx="50">
                  <c:v>594</c:v>
                </c:pt>
                <c:pt idx="51">
                  <c:v>544</c:v>
                </c:pt>
                <c:pt idx="52">
                  <c:v>425</c:v>
                </c:pt>
                <c:pt idx="53">
                  <c:v>426</c:v>
                </c:pt>
                <c:pt idx="54">
                  <c:v>454</c:v>
                </c:pt>
                <c:pt idx="55">
                  <c:v>481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22576"/>
        <c:axId val="573819312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Stick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198</c:v>
                </c:pt>
                <c:pt idx="26">
                  <c:v>183</c:v>
                </c:pt>
                <c:pt idx="27">
                  <c:v>215</c:v>
                </c:pt>
                <c:pt idx="28">
                  <c:v>211</c:v>
                </c:pt>
                <c:pt idx="29">
                  <c:v>165</c:v>
                </c:pt>
                <c:pt idx="30">
                  <c:v>216</c:v>
                </c:pt>
                <c:pt idx="31">
                  <c:v>204</c:v>
                </c:pt>
                <c:pt idx="32">
                  <c:v>199</c:v>
                </c:pt>
                <c:pt idx="33">
                  <c:v>196</c:v>
                </c:pt>
                <c:pt idx="34">
                  <c:v>160</c:v>
                </c:pt>
                <c:pt idx="35">
                  <c:v>170</c:v>
                </c:pt>
                <c:pt idx="36">
                  <c:v>177</c:v>
                </c:pt>
                <c:pt idx="37">
                  <c:v>151</c:v>
                </c:pt>
                <c:pt idx="38">
                  <c:v>160</c:v>
                </c:pt>
                <c:pt idx="39">
                  <c:v>190</c:v>
                </c:pt>
                <c:pt idx="40">
                  <c:v>184</c:v>
                </c:pt>
                <c:pt idx="41">
                  <c:v>211</c:v>
                </c:pt>
                <c:pt idx="42">
                  <c:v>206</c:v>
                </c:pt>
                <c:pt idx="43">
                  <c:v>227</c:v>
                </c:pt>
                <c:pt idx="44">
                  <c:v>222</c:v>
                </c:pt>
                <c:pt idx="45">
                  <c:v>230</c:v>
                </c:pt>
                <c:pt idx="46">
                  <c:v>239</c:v>
                </c:pt>
                <c:pt idx="47">
                  <c:v>225</c:v>
                </c:pt>
                <c:pt idx="48">
                  <c:v>212</c:v>
                </c:pt>
                <c:pt idx="49">
                  <c:v>210</c:v>
                </c:pt>
                <c:pt idx="50">
                  <c:v>203</c:v>
                </c:pt>
                <c:pt idx="51">
                  <c:v>208</c:v>
                </c:pt>
                <c:pt idx="52">
                  <c:v>216</c:v>
                </c:pt>
                <c:pt idx="53">
                  <c:v>214</c:v>
                </c:pt>
                <c:pt idx="54">
                  <c:v>196</c:v>
                </c:pt>
                <c:pt idx="55">
                  <c:v>199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25840"/>
        <c:axId val="573820400"/>
      </c:lineChart>
      <c:valAx>
        <c:axId val="573819312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2576"/>
        <c:crosses val="max"/>
        <c:crossBetween val="between"/>
      </c:valAx>
      <c:dateAx>
        <c:axId val="573822576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19312"/>
        <c:crosses val="autoZero"/>
        <c:auto val="1"/>
        <c:lblOffset val="100"/>
        <c:baseTimeUnit val="days"/>
      </c:dateAx>
      <c:valAx>
        <c:axId val="57382040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5840"/>
        <c:crosses val="autoZero"/>
        <c:crossBetween val="between"/>
        <c:majorUnit val="65"/>
      </c:valAx>
      <c:dateAx>
        <c:axId val="57382584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382040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NGB Fruity Total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45623375521326E-2"/>
          <c:y val="0.17176421718956345"/>
          <c:w val="0.9388381549683078"/>
          <c:h val="0.34827783633862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NGB Fruity Total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33.43333333333333</c:v>
                </c:pt>
                <c:pt idx="1">
                  <c:v>34.800000000000004</c:v>
                </c:pt>
                <c:pt idx="2">
                  <c:v>48.666666666666664</c:v>
                </c:pt>
                <c:pt idx="3">
                  <c:v>48.366666666666667</c:v>
                </c:pt>
                <c:pt idx="4">
                  <c:v>51.733333333333327</c:v>
                </c:pt>
                <c:pt idx="5">
                  <c:v>52.1</c:v>
                </c:pt>
                <c:pt idx="6">
                  <c:v>58.866666666666667</c:v>
                </c:pt>
                <c:pt idx="7">
                  <c:v>57.6</c:v>
                </c:pt>
                <c:pt idx="8">
                  <c:v>58.1</c:v>
                </c:pt>
                <c:pt idx="9">
                  <c:v>56.733333333333327</c:v>
                </c:pt>
                <c:pt idx="10">
                  <c:v>56.166666666666664</c:v>
                </c:pt>
                <c:pt idx="11">
                  <c:v>56.033333333333331</c:v>
                </c:pt>
                <c:pt idx="12">
                  <c:v>57.266666666666673</c:v>
                </c:pt>
                <c:pt idx="13">
                  <c:v>53.6</c:v>
                </c:pt>
                <c:pt idx="14">
                  <c:v>55.866666666666674</c:v>
                </c:pt>
                <c:pt idx="15">
                  <c:v>53.366666666666674</c:v>
                </c:pt>
                <c:pt idx="16">
                  <c:v>56.4</c:v>
                </c:pt>
                <c:pt idx="17">
                  <c:v>55.366666666666667</c:v>
                </c:pt>
                <c:pt idx="18">
                  <c:v>56.666666666666664</c:v>
                </c:pt>
                <c:pt idx="19">
                  <c:v>53.233333333333327</c:v>
                </c:pt>
                <c:pt idx="20">
                  <c:v>55.733333333333327</c:v>
                </c:pt>
                <c:pt idx="21">
                  <c:v>54.266666666666673</c:v>
                </c:pt>
                <c:pt idx="22">
                  <c:v>51.566666666666663</c:v>
                </c:pt>
                <c:pt idx="23">
                  <c:v>54.199999999999996</c:v>
                </c:pt>
                <c:pt idx="24">
                  <c:v>50.433333333333337</c:v>
                </c:pt>
                <c:pt idx="25">
                  <c:v>52.900000000000006</c:v>
                </c:pt>
                <c:pt idx="26">
                  <c:v>51.199999999999996</c:v>
                </c:pt>
                <c:pt idx="27">
                  <c:v>58.366666666666674</c:v>
                </c:pt>
                <c:pt idx="28">
                  <c:v>57.333333333333336</c:v>
                </c:pt>
                <c:pt idx="29">
                  <c:v>64.13333333333334</c:v>
                </c:pt>
                <c:pt idx="30">
                  <c:v>61.699999999999996</c:v>
                </c:pt>
                <c:pt idx="31">
                  <c:v>63.633333333333326</c:v>
                </c:pt>
                <c:pt idx="32">
                  <c:v>62.466666666666661</c:v>
                </c:pt>
                <c:pt idx="33">
                  <c:v>67.433333333333337</c:v>
                </c:pt>
                <c:pt idx="34">
                  <c:v>65.533333333333331</c:v>
                </c:pt>
                <c:pt idx="35">
                  <c:v>64.399999999999991</c:v>
                </c:pt>
                <c:pt idx="36">
                  <c:v>64.433333333333337</c:v>
                </c:pt>
                <c:pt idx="37">
                  <c:v>61.4</c:v>
                </c:pt>
                <c:pt idx="38">
                  <c:v>64.166666666666671</c:v>
                </c:pt>
                <c:pt idx="39">
                  <c:v>64.499999999999986</c:v>
                </c:pt>
                <c:pt idx="40">
                  <c:v>68.333333333333329</c:v>
                </c:pt>
                <c:pt idx="41">
                  <c:v>65.433333333333323</c:v>
                </c:pt>
                <c:pt idx="42">
                  <c:v>68.433333333333323</c:v>
                </c:pt>
                <c:pt idx="43">
                  <c:v>66.5</c:v>
                </c:pt>
                <c:pt idx="44">
                  <c:v>66.100000000000009</c:v>
                </c:pt>
                <c:pt idx="45">
                  <c:v>63.333333333333321</c:v>
                </c:pt>
                <c:pt idx="46">
                  <c:v>65.2</c:v>
                </c:pt>
                <c:pt idx="47">
                  <c:v>66.133333333333326</c:v>
                </c:pt>
                <c:pt idx="48">
                  <c:v>64.900000000000006</c:v>
                </c:pt>
                <c:pt idx="49">
                  <c:v>68.033333333333346</c:v>
                </c:pt>
                <c:pt idx="50">
                  <c:v>68.433333333333337</c:v>
                </c:pt>
                <c:pt idx="51">
                  <c:v>69.3</c:v>
                </c:pt>
                <c:pt idx="52">
                  <c:v>67.533333333333346</c:v>
                </c:pt>
                <c:pt idx="53">
                  <c:v>68.86666666666666</c:v>
                </c:pt>
                <c:pt idx="54">
                  <c:v>66.433333333333337</c:v>
                </c:pt>
                <c:pt idx="55">
                  <c:v>68.099999999999994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18768"/>
        <c:axId val="573818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NGB Sales</c:v>
                </c:pt>
              </c:strCache>
            </c:strRef>
          </c:tx>
          <c:spPr>
            <a:ln w="28575" cap="rnd">
              <a:solidFill>
                <a:srgbClr val="4F82BD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1262</c:v>
                </c:pt>
                <c:pt idx="1">
                  <c:v>1713</c:v>
                </c:pt>
                <c:pt idx="2">
                  <c:v>2319</c:v>
                </c:pt>
                <c:pt idx="3">
                  <c:v>1621</c:v>
                </c:pt>
                <c:pt idx="4">
                  <c:v>4831</c:v>
                </c:pt>
                <c:pt idx="5">
                  <c:v>3783</c:v>
                </c:pt>
                <c:pt idx="6">
                  <c:v>9340</c:v>
                </c:pt>
                <c:pt idx="7">
                  <c:v>11005</c:v>
                </c:pt>
                <c:pt idx="8">
                  <c:v>11106</c:v>
                </c:pt>
                <c:pt idx="9">
                  <c:v>8805</c:v>
                </c:pt>
                <c:pt idx="10">
                  <c:v>7268</c:v>
                </c:pt>
                <c:pt idx="11">
                  <c:v>9216</c:v>
                </c:pt>
                <c:pt idx="12">
                  <c:v>9417</c:v>
                </c:pt>
                <c:pt idx="13">
                  <c:v>8697</c:v>
                </c:pt>
                <c:pt idx="14">
                  <c:v>7043</c:v>
                </c:pt>
                <c:pt idx="15">
                  <c:v>8907</c:v>
                </c:pt>
                <c:pt idx="16">
                  <c:v>7310</c:v>
                </c:pt>
                <c:pt idx="17">
                  <c:v>7343</c:v>
                </c:pt>
                <c:pt idx="18">
                  <c:v>7944</c:v>
                </c:pt>
                <c:pt idx="19">
                  <c:v>5583</c:v>
                </c:pt>
                <c:pt idx="20">
                  <c:v>6328</c:v>
                </c:pt>
                <c:pt idx="21">
                  <c:v>5707</c:v>
                </c:pt>
                <c:pt idx="22">
                  <c:v>5483</c:v>
                </c:pt>
                <c:pt idx="23">
                  <c:v>4374</c:v>
                </c:pt>
                <c:pt idx="24">
                  <c:v>4176</c:v>
                </c:pt>
                <c:pt idx="25">
                  <c:v>5613</c:v>
                </c:pt>
                <c:pt idx="26">
                  <c:v>5392</c:v>
                </c:pt>
                <c:pt idx="27">
                  <c:v>6855</c:v>
                </c:pt>
                <c:pt idx="28">
                  <c:v>5467</c:v>
                </c:pt>
                <c:pt idx="29">
                  <c:v>6354</c:v>
                </c:pt>
                <c:pt idx="30">
                  <c:v>7918</c:v>
                </c:pt>
                <c:pt idx="31">
                  <c:v>6794</c:v>
                </c:pt>
                <c:pt idx="32">
                  <c:v>6404</c:v>
                </c:pt>
                <c:pt idx="33">
                  <c:v>8501</c:v>
                </c:pt>
                <c:pt idx="34">
                  <c:v>7983</c:v>
                </c:pt>
                <c:pt idx="35">
                  <c:v>7670</c:v>
                </c:pt>
                <c:pt idx="36">
                  <c:v>8546</c:v>
                </c:pt>
                <c:pt idx="37">
                  <c:v>7736</c:v>
                </c:pt>
                <c:pt idx="38">
                  <c:v>9719</c:v>
                </c:pt>
                <c:pt idx="39">
                  <c:v>11330</c:v>
                </c:pt>
                <c:pt idx="40">
                  <c:v>12638</c:v>
                </c:pt>
                <c:pt idx="41">
                  <c:v>9398</c:v>
                </c:pt>
                <c:pt idx="42">
                  <c:v>11784</c:v>
                </c:pt>
                <c:pt idx="43">
                  <c:v>11686</c:v>
                </c:pt>
                <c:pt idx="44">
                  <c:v>8449</c:v>
                </c:pt>
                <c:pt idx="45">
                  <c:v>8037</c:v>
                </c:pt>
                <c:pt idx="46">
                  <c:v>7442</c:v>
                </c:pt>
                <c:pt idx="47">
                  <c:v>9939</c:v>
                </c:pt>
                <c:pt idx="48">
                  <c:v>9634</c:v>
                </c:pt>
                <c:pt idx="49">
                  <c:v>9504</c:v>
                </c:pt>
                <c:pt idx="50">
                  <c:v>12632</c:v>
                </c:pt>
                <c:pt idx="51">
                  <c:v>14109</c:v>
                </c:pt>
                <c:pt idx="52">
                  <c:v>13350</c:v>
                </c:pt>
                <c:pt idx="53">
                  <c:v>10397</c:v>
                </c:pt>
                <c:pt idx="54">
                  <c:v>10773</c:v>
                </c:pt>
                <c:pt idx="55">
                  <c:v>11622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18-480A-B60A-B7FF5E23C2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30192"/>
        <c:axId val="573829648"/>
      </c:lineChart>
      <c:valAx>
        <c:axId val="573829648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solidFill>
            <a:schemeClr val="bg1"/>
          </a:solidFill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30192"/>
        <c:crosses val="max"/>
        <c:crossBetween val="between"/>
        <c:majorUnit val="4000"/>
      </c:valAx>
      <c:dateAx>
        <c:axId val="573830192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9648"/>
        <c:crosses val="autoZero"/>
        <c:auto val="1"/>
        <c:lblOffset val="100"/>
        <c:baseTimeUnit val="days"/>
      </c:dateAx>
      <c:valAx>
        <c:axId val="57381822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18768"/>
        <c:crosses val="autoZero"/>
        <c:crossBetween val="between"/>
      </c:valAx>
      <c:dateAx>
        <c:axId val="573818768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3818224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Jar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833638044858458E-2"/>
          <c:y val="0.171764283098646"/>
          <c:w val="0.9388381549683078"/>
          <c:h val="0.3132636978990067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Jar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93.1</c:v>
                </c:pt>
                <c:pt idx="1">
                  <c:v>85.8</c:v>
                </c:pt>
                <c:pt idx="2">
                  <c:v>84.3</c:v>
                </c:pt>
                <c:pt idx="3">
                  <c:v>79.599999999999994</c:v>
                </c:pt>
                <c:pt idx="4">
                  <c:v>89.5</c:v>
                </c:pt>
                <c:pt idx="5">
                  <c:v>81.400000000000006</c:v>
                </c:pt>
                <c:pt idx="6">
                  <c:v>91.8</c:v>
                </c:pt>
                <c:pt idx="7">
                  <c:v>88</c:v>
                </c:pt>
                <c:pt idx="8">
                  <c:v>89.6</c:v>
                </c:pt>
                <c:pt idx="9">
                  <c:v>84.4</c:v>
                </c:pt>
                <c:pt idx="10">
                  <c:v>84.8</c:v>
                </c:pt>
                <c:pt idx="11">
                  <c:v>86.8</c:v>
                </c:pt>
                <c:pt idx="12">
                  <c:v>87.6</c:v>
                </c:pt>
                <c:pt idx="13">
                  <c:v>88.4</c:v>
                </c:pt>
                <c:pt idx="14">
                  <c:v>86.2</c:v>
                </c:pt>
                <c:pt idx="15">
                  <c:v>87.7</c:v>
                </c:pt>
                <c:pt idx="16">
                  <c:v>86.9</c:v>
                </c:pt>
                <c:pt idx="17">
                  <c:v>90.3</c:v>
                </c:pt>
                <c:pt idx="18">
                  <c:v>88.7</c:v>
                </c:pt>
                <c:pt idx="19">
                  <c:v>82</c:v>
                </c:pt>
                <c:pt idx="20">
                  <c:v>87.8</c:v>
                </c:pt>
                <c:pt idx="21">
                  <c:v>86.9</c:v>
                </c:pt>
                <c:pt idx="22">
                  <c:v>88</c:v>
                </c:pt>
                <c:pt idx="23">
                  <c:v>81</c:v>
                </c:pt>
                <c:pt idx="24">
                  <c:v>77.8</c:v>
                </c:pt>
                <c:pt idx="25">
                  <c:v>85.7</c:v>
                </c:pt>
                <c:pt idx="26">
                  <c:v>86.1</c:v>
                </c:pt>
                <c:pt idx="27">
                  <c:v>87.8</c:v>
                </c:pt>
                <c:pt idx="28">
                  <c:v>85.6</c:v>
                </c:pt>
                <c:pt idx="29">
                  <c:v>85.5</c:v>
                </c:pt>
                <c:pt idx="30">
                  <c:v>87</c:v>
                </c:pt>
                <c:pt idx="31">
                  <c:v>83.5</c:v>
                </c:pt>
                <c:pt idx="32">
                  <c:v>81.400000000000006</c:v>
                </c:pt>
                <c:pt idx="33">
                  <c:v>85.1</c:v>
                </c:pt>
                <c:pt idx="34">
                  <c:v>82.1</c:v>
                </c:pt>
                <c:pt idx="35">
                  <c:v>81.8</c:v>
                </c:pt>
                <c:pt idx="36">
                  <c:v>81.2</c:v>
                </c:pt>
                <c:pt idx="37">
                  <c:v>80.2</c:v>
                </c:pt>
                <c:pt idx="38">
                  <c:v>79.400000000000006</c:v>
                </c:pt>
                <c:pt idx="39">
                  <c:v>80.099999999999994</c:v>
                </c:pt>
                <c:pt idx="40">
                  <c:v>83.9</c:v>
                </c:pt>
                <c:pt idx="41">
                  <c:v>80.8</c:v>
                </c:pt>
                <c:pt idx="42">
                  <c:v>84.3</c:v>
                </c:pt>
                <c:pt idx="43">
                  <c:v>83.8</c:v>
                </c:pt>
                <c:pt idx="44">
                  <c:v>77.599999999999994</c:v>
                </c:pt>
                <c:pt idx="45">
                  <c:v>73.599999999999994</c:v>
                </c:pt>
                <c:pt idx="46">
                  <c:v>75.5</c:v>
                </c:pt>
                <c:pt idx="47">
                  <c:v>74.099999999999994</c:v>
                </c:pt>
                <c:pt idx="48">
                  <c:v>79.400000000000006</c:v>
                </c:pt>
                <c:pt idx="49">
                  <c:v>81.2</c:v>
                </c:pt>
                <c:pt idx="50">
                  <c:v>80.5</c:v>
                </c:pt>
                <c:pt idx="51">
                  <c:v>83</c:v>
                </c:pt>
                <c:pt idx="52">
                  <c:v>85</c:v>
                </c:pt>
                <c:pt idx="53">
                  <c:v>82.3</c:v>
                </c:pt>
                <c:pt idx="54">
                  <c:v>78.7</c:v>
                </c:pt>
                <c:pt idx="55">
                  <c:v>82.3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23664"/>
        <c:axId val="57382203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Jar Sales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1196</c:v>
                </c:pt>
                <c:pt idx="1">
                  <c:v>1495</c:v>
                </c:pt>
                <c:pt idx="2">
                  <c:v>1825</c:v>
                </c:pt>
                <c:pt idx="3">
                  <c:v>1007</c:v>
                </c:pt>
                <c:pt idx="4">
                  <c:v>3867</c:v>
                </c:pt>
                <c:pt idx="5">
                  <c:v>2220</c:v>
                </c:pt>
                <c:pt idx="6">
                  <c:v>6066</c:v>
                </c:pt>
                <c:pt idx="7">
                  <c:v>6949</c:v>
                </c:pt>
                <c:pt idx="8">
                  <c:v>6843</c:v>
                </c:pt>
                <c:pt idx="9">
                  <c:v>4894</c:v>
                </c:pt>
                <c:pt idx="10">
                  <c:v>3940</c:v>
                </c:pt>
                <c:pt idx="11">
                  <c:v>5626</c:v>
                </c:pt>
                <c:pt idx="12">
                  <c:v>5934</c:v>
                </c:pt>
                <c:pt idx="13">
                  <c:v>5534</c:v>
                </c:pt>
                <c:pt idx="14">
                  <c:v>4390</c:v>
                </c:pt>
                <c:pt idx="15">
                  <c:v>6229</c:v>
                </c:pt>
                <c:pt idx="16">
                  <c:v>4464</c:v>
                </c:pt>
                <c:pt idx="17">
                  <c:v>5032</c:v>
                </c:pt>
                <c:pt idx="18">
                  <c:v>5578</c:v>
                </c:pt>
                <c:pt idx="19">
                  <c:v>3217</c:v>
                </c:pt>
                <c:pt idx="20">
                  <c:v>4305</c:v>
                </c:pt>
                <c:pt idx="21">
                  <c:v>3699</c:v>
                </c:pt>
                <c:pt idx="22">
                  <c:v>3867</c:v>
                </c:pt>
                <c:pt idx="23">
                  <c:v>2606</c:v>
                </c:pt>
                <c:pt idx="24">
                  <c:v>2559</c:v>
                </c:pt>
                <c:pt idx="25">
                  <c:v>3876</c:v>
                </c:pt>
                <c:pt idx="26">
                  <c:v>3671</c:v>
                </c:pt>
                <c:pt idx="27">
                  <c:v>5097</c:v>
                </c:pt>
                <c:pt idx="28">
                  <c:v>3499</c:v>
                </c:pt>
                <c:pt idx="29">
                  <c:v>4002</c:v>
                </c:pt>
                <c:pt idx="30">
                  <c:v>4886</c:v>
                </c:pt>
                <c:pt idx="31">
                  <c:v>3994</c:v>
                </c:pt>
                <c:pt idx="32">
                  <c:v>3347</c:v>
                </c:pt>
                <c:pt idx="33">
                  <c:v>5378</c:v>
                </c:pt>
                <c:pt idx="34">
                  <c:v>4493</c:v>
                </c:pt>
                <c:pt idx="35">
                  <c:v>4272</c:v>
                </c:pt>
                <c:pt idx="36">
                  <c:v>5095</c:v>
                </c:pt>
                <c:pt idx="37">
                  <c:v>4577</c:v>
                </c:pt>
                <c:pt idx="38">
                  <c:v>5162</c:v>
                </c:pt>
                <c:pt idx="39">
                  <c:v>6383</c:v>
                </c:pt>
                <c:pt idx="40">
                  <c:v>7877</c:v>
                </c:pt>
                <c:pt idx="41">
                  <c:v>4928</c:v>
                </c:pt>
                <c:pt idx="42">
                  <c:v>7584</c:v>
                </c:pt>
                <c:pt idx="43">
                  <c:v>7646</c:v>
                </c:pt>
                <c:pt idx="44">
                  <c:v>4552</c:v>
                </c:pt>
                <c:pt idx="45">
                  <c:v>3733</c:v>
                </c:pt>
                <c:pt idx="46">
                  <c:v>3583</c:v>
                </c:pt>
                <c:pt idx="47">
                  <c:v>5103</c:v>
                </c:pt>
                <c:pt idx="48">
                  <c:v>5491</c:v>
                </c:pt>
                <c:pt idx="49">
                  <c:v>5390</c:v>
                </c:pt>
                <c:pt idx="50">
                  <c:v>6811</c:v>
                </c:pt>
                <c:pt idx="51">
                  <c:v>8712</c:v>
                </c:pt>
                <c:pt idx="52">
                  <c:v>8418</c:v>
                </c:pt>
                <c:pt idx="53">
                  <c:v>5991</c:v>
                </c:pt>
                <c:pt idx="54">
                  <c:v>5575</c:v>
                </c:pt>
                <c:pt idx="55">
                  <c:v>6451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821488"/>
        <c:axId val="573830736"/>
      </c:lineChart>
      <c:valAx>
        <c:axId val="57383073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1488"/>
        <c:crosses val="max"/>
        <c:crossBetween val="between"/>
        <c:majorUnit val="3000"/>
      </c:valAx>
      <c:dateAx>
        <c:axId val="573821488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30736"/>
        <c:crosses val="autoZero"/>
        <c:auto val="1"/>
        <c:lblOffset val="100"/>
        <c:baseTimeUnit val="days"/>
      </c:dateAx>
      <c:valAx>
        <c:axId val="57382203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823664"/>
        <c:crosses val="autoZero"/>
        <c:crossBetween val="between"/>
        <c:majorUnit val="25"/>
      </c:valAx>
      <c:dateAx>
        <c:axId val="57382366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7382203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Eco</a:t>
            </a:r>
            <a:r>
              <a:rPr lang="en-US" b="1" baseline="0" dirty="0"/>
              <a:t> &amp; Sys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847346234830695"/>
          <c:w val="0.9388381549683078"/>
          <c:h val="0.319909099281250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Eco &amp; Sys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7.2</c:v>
                </c:pt>
                <c:pt idx="1">
                  <c:v>18.600000000000001</c:v>
                </c:pt>
                <c:pt idx="2">
                  <c:v>61.7</c:v>
                </c:pt>
                <c:pt idx="3">
                  <c:v>65.5</c:v>
                </c:pt>
                <c:pt idx="4">
                  <c:v>65.7</c:v>
                </c:pt>
                <c:pt idx="5">
                  <c:v>74.900000000000006</c:v>
                </c:pt>
                <c:pt idx="6">
                  <c:v>84.8</c:v>
                </c:pt>
                <c:pt idx="7">
                  <c:v>84.8</c:v>
                </c:pt>
                <c:pt idx="8">
                  <c:v>84.7</c:v>
                </c:pt>
                <c:pt idx="9">
                  <c:v>85.8</c:v>
                </c:pt>
                <c:pt idx="10">
                  <c:v>83.7</c:v>
                </c:pt>
                <c:pt idx="11">
                  <c:v>81.3</c:v>
                </c:pt>
                <c:pt idx="12">
                  <c:v>84.2</c:v>
                </c:pt>
                <c:pt idx="13">
                  <c:v>72.400000000000006</c:v>
                </c:pt>
                <c:pt idx="14">
                  <c:v>81.400000000000006</c:v>
                </c:pt>
                <c:pt idx="15">
                  <c:v>72.400000000000006</c:v>
                </c:pt>
                <c:pt idx="16">
                  <c:v>82.3</c:v>
                </c:pt>
                <c:pt idx="17">
                  <c:v>75.8</c:v>
                </c:pt>
                <c:pt idx="18">
                  <c:v>81.3</c:v>
                </c:pt>
                <c:pt idx="19">
                  <c:v>77.7</c:v>
                </c:pt>
                <c:pt idx="20">
                  <c:v>79.400000000000006</c:v>
                </c:pt>
                <c:pt idx="21">
                  <c:v>75.900000000000006</c:v>
                </c:pt>
                <c:pt idx="22">
                  <c:v>66.7</c:v>
                </c:pt>
                <c:pt idx="23">
                  <c:v>81.599999999999994</c:v>
                </c:pt>
                <c:pt idx="24">
                  <c:v>73.5</c:v>
                </c:pt>
                <c:pt idx="25">
                  <c:v>72.900000000000006</c:v>
                </c:pt>
                <c:pt idx="26">
                  <c:v>66.599999999999994</c:v>
                </c:pt>
                <c:pt idx="27">
                  <c:v>81.5</c:v>
                </c:pt>
                <c:pt idx="28">
                  <c:v>76.400000000000006</c:v>
                </c:pt>
                <c:pt idx="29">
                  <c:v>81.400000000000006</c:v>
                </c:pt>
                <c:pt idx="30">
                  <c:v>80.900000000000006</c:v>
                </c:pt>
                <c:pt idx="31">
                  <c:v>78.2</c:v>
                </c:pt>
                <c:pt idx="32">
                  <c:v>81.8</c:v>
                </c:pt>
                <c:pt idx="33">
                  <c:v>83</c:v>
                </c:pt>
                <c:pt idx="34">
                  <c:v>81.599999999999994</c:v>
                </c:pt>
                <c:pt idx="35">
                  <c:v>80.900000000000006</c:v>
                </c:pt>
                <c:pt idx="36">
                  <c:v>80.2</c:v>
                </c:pt>
                <c:pt idx="37">
                  <c:v>80.3</c:v>
                </c:pt>
                <c:pt idx="38">
                  <c:v>78.900000000000006</c:v>
                </c:pt>
                <c:pt idx="39">
                  <c:v>79.3</c:v>
                </c:pt>
                <c:pt idx="40">
                  <c:v>82.9</c:v>
                </c:pt>
                <c:pt idx="41">
                  <c:v>84.8</c:v>
                </c:pt>
                <c:pt idx="42">
                  <c:v>83.4</c:v>
                </c:pt>
                <c:pt idx="43">
                  <c:v>82.3</c:v>
                </c:pt>
                <c:pt idx="44">
                  <c:v>85.2</c:v>
                </c:pt>
                <c:pt idx="45">
                  <c:v>83.8</c:v>
                </c:pt>
                <c:pt idx="46">
                  <c:v>84.5</c:v>
                </c:pt>
                <c:pt idx="47">
                  <c:v>83.5</c:v>
                </c:pt>
                <c:pt idx="48">
                  <c:v>80.400000000000006</c:v>
                </c:pt>
                <c:pt idx="49">
                  <c:v>84.7</c:v>
                </c:pt>
                <c:pt idx="50">
                  <c:v>86.4</c:v>
                </c:pt>
                <c:pt idx="51">
                  <c:v>83.3</c:v>
                </c:pt>
                <c:pt idx="52">
                  <c:v>84.4</c:v>
                </c:pt>
                <c:pt idx="53">
                  <c:v>86.8</c:v>
                </c:pt>
                <c:pt idx="54">
                  <c:v>85.9</c:v>
                </c:pt>
                <c:pt idx="55">
                  <c:v>86.4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830144"/>
        <c:axId val="6508214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 Eco &amp; Sys 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65</c:v>
                </c:pt>
                <c:pt idx="1">
                  <c:v>217</c:v>
                </c:pt>
                <c:pt idx="2">
                  <c:v>494</c:v>
                </c:pt>
                <c:pt idx="3">
                  <c:v>614</c:v>
                </c:pt>
                <c:pt idx="4">
                  <c:v>965</c:v>
                </c:pt>
                <c:pt idx="5">
                  <c:v>1563</c:v>
                </c:pt>
                <c:pt idx="6">
                  <c:v>3274</c:v>
                </c:pt>
                <c:pt idx="7">
                  <c:v>4056</c:v>
                </c:pt>
                <c:pt idx="8">
                  <c:v>4263</c:v>
                </c:pt>
                <c:pt idx="9">
                  <c:v>3911</c:v>
                </c:pt>
                <c:pt idx="10">
                  <c:v>3328</c:v>
                </c:pt>
                <c:pt idx="11">
                  <c:v>3590</c:v>
                </c:pt>
                <c:pt idx="12">
                  <c:v>3484</c:v>
                </c:pt>
                <c:pt idx="13">
                  <c:v>3162</c:v>
                </c:pt>
                <c:pt idx="14">
                  <c:v>2653</c:v>
                </c:pt>
                <c:pt idx="15">
                  <c:v>2678</c:v>
                </c:pt>
                <c:pt idx="16">
                  <c:v>2846</c:v>
                </c:pt>
                <c:pt idx="17">
                  <c:v>2311</c:v>
                </c:pt>
                <c:pt idx="18">
                  <c:v>2366</c:v>
                </c:pt>
                <c:pt idx="19">
                  <c:v>2366</c:v>
                </c:pt>
                <c:pt idx="20">
                  <c:v>2022</c:v>
                </c:pt>
                <c:pt idx="21">
                  <c:v>2008</c:v>
                </c:pt>
                <c:pt idx="22">
                  <c:v>1616</c:v>
                </c:pt>
                <c:pt idx="23">
                  <c:v>1768</c:v>
                </c:pt>
                <c:pt idx="24">
                  <c:v>1617</c:v>
                </c:pt>
                <c:pt idx="25">
                  <c:v>1737</c:v>
                </c:pt>
                <c:pt idx="26">
                  <c:v>1712</c:v>
                </c:pt>
                <c:pt idx="27">
                  <c:v>1738</c:v>
                </c:pt>
                <c:pt idx="28">
                  <c:v>1918</c:v>
                </c:pt>
                <c:pt idx="29">
                  <c:v>2210</c:v>
                </c:pt>
                <c:pt idx="30">
                  <c:v>2901</c:v>
                </c:pt>
                <c:pt idx="31">
                  <c:v>2608</c:v>
                </c:pt>
                <c:pt idx="32">
                  <c:v>2816</c:v>
                </c:pt>
                <c:pt idx="33">
                  <c:v>2843</c:v>
                </c:pt>
                <c:pt idx="34">
                  <c:v>3099</c:v>
                </c:pt>
                <c:pt idx="35">
                  <c:v>3031</c:v>
                </c:pt>
                <c:pt idx="36">
                  <c:v>3063</c:v>
                </c:pt>
                <c:pt idx="37">
                  <c:v>2797</c:v>
                </c:pt>
                <c:pt idx="38">
                  <c:v>4126</c:v>
                </c:pt>
                <c:pt idx="39">
                  <c:v>4610</c:v>
                </c:pt>
                <c:pt idx="40">
                  <c:v>4351</c:v>
                </c:pt>
                <c:pt idx="41">
                  <c:v>4109</c:v>
                </c:pt>
                <c:pt idx="42">
                  <c:v>3849</c:v>
                </c:pt>
                <c:pt idx="43">
                  <c:v>3696</c:v>
                </c:pt>
                <c:pt idx="44">
                  <c:v>3495</c:v>
                </c:pt>
                <c:pt idx="45">
                  <c:v>3936</c:v>
                </c:pt>
                <c:pt idx="46">
                  <c:v>3502</c:v>
                </c:pt>
                <c:pt idx="47">
                  <c:v>4421</c:v>
                </c:pt>
                <c:pt idx="48">
                  <c:v>3729</c:v>
                </c:pt>
                <c:pt idx="49">
                  <c:v>3674</c:v>
                </c:pt>
                <c:pt idx="50">
                  <c:v>5228</c:v>
                </c:pt>
                <c:pt idx="51">
                  <c:v>4852</c:v>
                </c:pt>
                <c:pt idx="52">
                  <c:v>4507</c:v>
                </c:pt>
                <c:pt idx="53">
                  <c:v>3980</c:v>
                </c:pt>
                <c:pt idx="54">
                  <c:v>4745</c:v>
                </c:pt>
                <c:pt idx="55">
                  <c:v>4690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27424"/>
        <c:axId val="650825792"/>
      </c:lineChart>
      <c:valAx>
        <c:axId val="650825792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7424"/>
        <c:crosses val="max"/>
        <c:crossBetween val="between"/>
        <c:majorUnit val="1500"/>
      </c:valAx>
      <c:dateAx>
        <c:axId val="65082742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5792"/>
        <c:crosses val="autoZero"/>
        <c:auto val="1"/>
        <c:lblOffset val="100"/>
        <c:baseTimeUnit val="days"/>
      </c:dateAx>
      <c:valAx>
        <c:axId val="65082144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30144"/>
        <c:crosses val="autoZero"/>
        <c:crossBetween val="between"/>
        <c:majorUnit val="25"/>
      </c:valAx>
      <c:dateAx>
        <c:axId val="6508301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821440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Stick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94326285525923E-2"/>
          <c:y val="0.15182806096606347"/>
          <c:w val="0.84437977647657958"/>
          <c:h val="0.319909099281250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Stick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tx2"/>
              </a:solidFill>
            </a:ln>
            <a:effectLst/>
          </c:spPr>
          <c:invertIfNegative val="0"/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Sheet1!$B$2:$B$57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0.1</c:v>
                </c:pt>
                <c:pt idx="26">
                  <c:v>0.9</c:v>
                </c:pt>
                <c:pt idx="27">
                  <c:v>5.8</c:v>
                </c:pt>
                <c:pt idx="28">
                  <c:v>10</c:v>
                </c:pt>
                <c:pt idx="29">
                  <c:v>25.5</c:v>
                </c:pt>
                <c:pt idx="30">
                  <c:v>17.2</c:v>
                </c:pt>
                <c:pt idx="31">
                  <c:v>29.2</c:v>
                </c:pt>
                <c:pt idx="32">
                  <c:v>24.2</c:v>
                </c:pt>
                <c:pt idx="33">
                  <c:v>34.200000000000003</c:v>
                </c:pt>
                <c:pt idx="34">
                  <c:v>32.9</c:v>
                </c:pt>
                <c:pt idx="35">
                  <c:v>30.5</c:v>
                </c:pt>
                <c:pt idx="36">
                  <c:v>31.9</c:v>
                </c:pt>
                <c:pt idx="37">
                  <c:v>23.7</c:v>
                </c:pt>
                <c:pt idx="38">
                  <c:v>34.200000000000003</c:v>
                </c:pt>
                <c:pt idx="39">
                  <c:v>34.1</c:v>
                </c:pt>
                <c:pt idx="40">
                  <c:v>38.200000000000003</c:v>
                </c:pt>
                <c:pt idx="41">
                  <c:v>30.7</c:v>
                </c:pt>
                <c:pt idx="42">
                  <c:v>37.6</c:v>
                </c:pt>
                <c:pt idx="43">
                  <c:v>33.4</c:v>
                </c:pt>
                <c:pt idx="44">
                  <c:v>35.5</c:v>
                </c:pt>
                <c:pt idx="45">
                  <c:v>32.6</c:v>
                </c:pt>
                <c:pt idx="46">
                  <c:v>35.6</c:v>
                </c:pt>
                <c:pt idx="47">
                  <c:v>40.799999999999997</c:v>
                </c:pt>
                <c:pt idx="48">
                  <c:v>34.9</c:v>
                </c:pt>
                <c:pt idx="49">
                  <c:v>38.200000000000003</c:v>
                </c:pt>
                <c:pt idx="50">
                  <c:v>38.4</c:v>
                </c:pt>
                <c:pt idx="51">
                  <c:v>41.6</c:v>
                </c:pt>
                <c:pt idx="52">
                  <c:v>33.200000000000003</c:v>
                </c:pt>
                <c:pt idx="53">
                  <c:v>37.5</c:v>
                </c:pt>
                <c:pt idx="54">
                  <c:v>34.700000000000003</c:v>
                </c:pt>
                <c:pt idx="55">
                  <c:v>35.6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818720"/>
        <c:axId val="6508203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Stick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Sheet1!$A$2:$A$57</c:f>
              <c:numCache>
                <c:formatCode>m/d/yyyy</c:formatCode>
                <c:ptCount val="56"/>
                <c:pt idx="0">
                  <c:v>43892</c:v>
                </c:pt>
                <c:pt idx="1">
                  <c:v>43899</c:v>
                </c:pt>
                <c:pt idx="2">
                  <c:v>43906</c:v>
                </c:pt>
                <c:pt idx="3">
                  <c:v>43913</c:v>
                </c:pt>
                <c:pt idx="4">
                  <c:v>43920</c:v>
                </c:pt>
                <c:pt idx="5">
                  <c:v>43927</c:v>
                </c:pt>
                <c:pt idx="6">
                  <c:v>43934</c:v>
                </c:pt>
                <c:pt idx="7">
                  <c:v>43941</c:v>
                </c:pt>
                <c:pt idx="8">
                  <c:v>43948</c:v>
                </c:pt>
                <c:pt idx="9">
                  <c:v>43955</c:v>
                </c:pt>
                <c:pt idx="10">
                  <c:v>43962</c:v>
                </c:pt>
                <c:pt idx="11">
                  <c:v>43969</c:v>
                </c:pt>
                <c:pt idx="12">
                  <c:v>43976</c:v>
                </c:pt>
                <c:pt idx="13">
                  <c:v>43983</c:v>
                </c:pt>
                <c:pt idx="14">
                  <c:v>43990</c:v>
                </c:pt>
                <c:pt idx="15">
                  <c:v>43997</c:v>
                </c:pt>
                <c:pt idx="16">
                  <c:v>44004</c:v>
                </c:pt>
                <c:pt idx="17">
                  <c:v>44011</c:v>
                </c:pt>
                <c:pt idx="18">
                  <c:v>44018</c:v>
                </c:pt>
                <c:pt idx="19">
                  <c:v>44025</c:v>
                </c:pt>
                <c:pt idx="20">
                  <c:v>44032</c:v>
                </c:pt>
                <c:pt idx="21">
                  <c:v>44039</c:v>
                </c:pt>
                <c:pt idx="22">
                  <c:v>44046</c:v>
                </c:pt>
                <c:pt idx="23">
                  <c:v>44053</c:v>
                </c:pt>
                <c:pt idx="24">
                  <c:v>44060</c:v>
                </c:pt>
                <c:pt idx="25">
                  <c:v>44067</c:v>
                </c:pt>
                <c:pt idx="26">
                  <c:v>44074</c:v>
                </c:pt>
                <c:pt idx="27">
                  <c:v>44081</c:v>
                </c:pt>
                <c:pt idx="28">
                  <c:v>44088</c:v>
                </c:pt>
                <c:pt idx="29">
                  <c:v>44095</c:v>
                </c:pt>
                <c:pt idx="30">
                  <c:v>44102</c:v>
                </c:pt>
                <c:pt idx="31">
                  <c:v>44109</c:v>
                </c:pt>
                <c:pt idx="32">
                  <c:v>44116</c:v>
                </c:pt>
                <c:pt idx="33">
                  <c:v>44123</c:v>
                </c:pt>
                <c:pt idx="34">
                  <c:v>44130</c:v>
                </c:pt>
                <c:pt idx="35">
                  <c:v>44137</c:v>
                </c:pt>
                <c:pt idx="36">
                  <c:v>44144</c:v>
                </c:pt>
                <c:pt idx="37">
                  <c:v>44151</c:v>
                </c:pt>
                <c:pt idx="38">
                  <c:v>44158</c:v>
                </c:pt>
                <c:pt idx="39">
                  <c:v>44165</c:v>
                </c:pt>
                <c:pt idx="40">
                  <c:v>44172</c:v>
                </c:pt>
                <c:pt idx="41">
                  <c:v>44179</c:v>
                </c:pt>
                <c:pt idx="42">
                  <c:v>44186</c:v>
                </c:pt>
                <c:pt idx="43">
                  <c:v>44193</c:v>
                </c:pt>
                <c:pt idx="44">
                  <c:v>44200</c:v>
                </c:pt>
                <c:pt idx="45">
                  <c:v>44207</c:v>
                </c:pt>
                <c:pt idx="46">
                  <c:v>44214</c:v>
                </c:pt>
                <c:pt idx="47">
                  <c:v>44221</c:v>
                </c:pt>
                <c:pt idx="48">
                  <c:v>44228</c:v>
                </c:pt>
                <c:pt idx="49">
                  <c:v>44235</c:v>
                </c:pt>
                <c:pt idx="50">
                  <c:v>44242</c:v>
                </c:pt>
                <c:pt idx="51">
                  <c:v>44249</c:v>
                </c:pt>
                <c:pt idx="52">
                  <c:v>44256</c:v>
                </c:pt>
                <c:pt idx="53">
                  <c:v>44263</c:v>
                </c:pt>
                <c:pt idx="54">
                  <c:v>44270</c:v>
                </c:pt>
                <c:pt idx="55">
                  <c:v>44277</c:v>
                </c:pt>
              </c:numCache>
            </c:numRef>
          </c:cat>
          <c:val>
            <c:numRef>
              <c:f>Sheet1!$C$2:$C$57</c:f>
              <c:numCache>
                <c:formatCode>_(* #,##0_);_(* \(#,##0\);_(* "-"??_);_(@_)</c:formatCode>
                <c:ptCount val="5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</c:v>
                </c:pt>
                <c:pt idx="26">
                  <c:v>9</c:v>
                </c:pt>
                <c:pt idx="27">
                  <c:v>19</c:v>
                </c:pt>
                <c:pt idx="28">
                  <c:v>50</c:v>
                </c:pt>
                <c:pt idx="29">
                  <c:v>142</c:v>
                </c:pt>
                <c:pt idx="30">
                  <c:v>131</c:v>
                </c:pt>
                <c:pt idx="31">
                  <c:v>192</c:v>
                </c:pt>
                <c:pt idx="32">
                  <c:v>241</c:v>
                </c:pt>
                <c:pt idx="33">
                  <c:v>280</c:v>
                </c:pt>
                <c:pt idx="34">
                  <c:v>392</c:v>
                </c:pt>
                <c:pt idx="35">
                  <c:v>367</c:v>
                </c:pt>
                <c:pt idx="36">
                  <c:v>388</c:v>
                </c:pt>
                <c:pt idx="37">
                  <c:v>362</c:v>
                </c:pt>
                <c:pt idx="38">
                  <c:v>431</c:v>
                </c:pt>
                <c:pt idx="39">
                  <c:v>337</c:v>
                </c:pt>
                <c:pt idx="40">
                  <c:v>411</c:v>
                </c:pt>
                <c:pt idx="41">
                  <c:v>361</c:v>
                </c:pt>
                <c:pt idx="42">
                  <c:v>351</c:v>
                </c:pt>
                <c:pt idx="43">
                  <c:v>345</c:v>
                </c:pt>
                <c:pt idx="44">
                  <c:v>402</c:v>
                </c:pt>
                <c:pt idx="45">
                  <c:v>368</c:v>
                </c:pt>
                <c:pt idx="46">
                  <c:v>358</c:v>
                </c:pt>
                <c:pt idx="47">
                  <c:v>415</c:v>
                </c:pt>
                <c:pt idx="48">
                  <c:v>414</c:v>
                </c:pt>
                <c:pt idx="49">
                  <c:v>441</c:v>
                </c:pt>
                <c:pt idx="50">
                  <c:v>594</c:v>
                </c:pt>
                <c:pt idx="51">
                  <c:v>544</c:v>
                </c:pt>
                <c:pt idx="52">
                  <c:v>425</c:v>
                </c:pt>
                <c:pt idx="53">
                  <c:v>426</c:v>
                </c:pt>
                <c:pt idx="54">
                  <c:v>454</c:v>
                </c:pt>
                <c:pt idx="55">
                  <c:v>481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2-AB31-45D0-9C47-B72D4503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0824704"/>
        <c:axId val="650823616"/>
      </c:lineChart>
      <c:valAx>
        <c:axId val="650823616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4704"/>
        <c:crosses val="max"/>
        <c:crossBetween val="between"/>
      </c:valAx>
      <c:dateAx>
        <c:axId val="650824704"/>
        <c:scaling>
          <c:orientation val="minMax"/>
        </c:scaling>
        <c:delete val="0"/>
        <c:axPos val="b"/>
        <c:numFmt formatCode="dd\-mmm\-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23616"/>
        <c:crosses val="autoZero"/>
        <c:auto val="1"/>
        <c:lblOffset val="100"/>
        <c:baseTimeUnit val="days"/>
      </c:dateAx>
      <c:valAx>
        <c:axId val="650820352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18720"/>
        <c:crosses val="autoZero"/>
        <c:crossBetween val="between"/>
        <c:majorUnit val="12"/>
      </c:valAx>
      <c:dateAx>
        <c:axId val="65081872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5082035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30/04/2021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dirty="0"/>
              <a:t>&lt;Introductions&gt;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DF143B-7D66-4A66-84BD-D97BF5DF26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3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C5EB001-7960-4E9E-B26A-98EE23AD2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17031CE-9115-41A9-B3AF-24FFE9F40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51EF86-FAC6-41D7-BF15-CA18ACF85D82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986D87-0CE3-479A-9303-5C08D00906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7200DB-047C-4C82-A134-00E0DD068D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D92138-F89E-4B99-BD1D-FFF52B8D9B7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6A8A4E7-4433-440B-85E7-CA7B3BA3471A}"/>
              </a:ext>
            </a:extLst>
          </p:cNvPr>
          <p:cNvSpPr/>
          <p:nvPr userDrawn="1"/>
        </p:nvSpPr>
        <p:spPr>
          <a:xfrm>
            <a:off x="1" y="5456905"/>
            <a:ext cx="12192000" cy="1401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82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83A9049-CC78-42CC-993E-09BAB8E162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42" y="2456892"/>
            <a:ext cx="10549172" cy="7921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376" b="1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766D85D-A88C-4AFF-962F-BC7ED572DA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378" y="3933056"/>
            <a:ext cx="10549172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D341F-1319-4F81-A66D-D86D109247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42" y="4581128"/>
            <a:ext cx="10549172" cy="4680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980" b="0">
                <a:solidFill>
                  <a:schemeClr val="bg1"/>
                </a:solidFill>
                <a:latin typeface="Arial" panose="020B0604020202020204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Location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BC86D-2256-4728-A82D-68591B3725BC}"/>
              </a:ext>
            </a:extLst>
          </p:cNvPr>
          <p:cNvSpPr/>
          <p:nvPr userDrawn="1"/>
        </p:nvSpPr>
        <p:spPr>
          <a:xfrm>
            <a:off x="1" y="0"/>
            <a:ext cx="12192000" cy="527828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82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1720A-C0C8-473E-AC3E-6B7098209A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8" b="25135"/>
          <a:stretch/>
        </p:blipFill>
        <p:spPr>
          <a:xfrm>
            <a:off x="-14990" y="1"/>
            <a:ext cx="12206990" cy="5737122"/>
          </a:xfrm>
          <a:prstGeom prst="rect">
            <a:avLst/>
          </a:prstGeom>
          <a:solidFill>
            <a:srgbClr val="C6CAD0"/>
          </a:solidFill>
          <a:ln>
            <a:noFill/>
          </a:ln>
        </p:spPr>
      </p:pic>
      <p:pic>
        <p:nvPicPr>
          <p:cNvPr id="13" name="Picture 2" descr="\\SONY\Users\Nivas\Desktop\analytic-edge\logo.png">
            <a:extLst>
              <a:ext uri="{FF2B5EF4-FFF2-40B4-BE49-F238E27FC236}">
                <a16:creationId xmlns:a16="http://schemas.microsoft.com/office/drawing/2014/main" id="{E5D03F4C-8BB1-4B60-8032-C29B76490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9" y="5864463"/>
            <a:ext cx="2688382" cy="9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4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81511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81511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2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7233E3-FA53-4445-87C0-801ED0D69F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CFC372-42B6-40A9-97F9-1FCAA77AC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D182B-A27F-40E6-B34E-C724B40094E5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453DCC2-C3F3-4AEE-85EF-F1F4C7550D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2184DDD-7B7A-4F38-AF9F-BF27DD47BB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0703-2B26-42BF-AE3E-E6EE9205F8C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  <p:sldLayoutId id="214748384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24.xml"/><Relationship Id="rId4" Type="http://schemas.openxmlformats.org/officeDocument/2006/relationships/chart" Target="../charts/char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4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4142996" y="6570848"/>
            <a:ext cx="3783772" cy="361464"/>
          </a:xfrm>
        </p:spPr>
        <p:txBody>
          <a:bodyPr/>
          <a:lstStyle/>
          <a:p>
            <a:r>
              <a:rPr lang="en-US">
                <a:solidFill>
                  <a:prstClr val="white"/>
                </a:solidFill>
                <a:latin typeface="Calibri"/>
              </a:rPr>
              <a:t>Analytic Edge Proprietary and Confidential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E763-9331-4D53-8C77-E60A27057F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23778" y="6570848"/>
            <a:ext cx="2788042" cy="361464"/>
          </a:xfrm>
        </p:spPr>
        <p:txBody>
          <a:bodyPr/>
          <a:lstStyle/>
          <a:p>
            <a:fld id="{4C2143BD-DDDC-4030-AFD1-D2DD3F00D3BF}" type="slidenum">
              <a:rPr lang="en-US">
                <a:solidFill>
                  <a:prstClr val="white"/>
                </a:solidFill>
                <a:latin typeface="Calibri"/>
              </a:rPr>
              <a:pPr/>
              <a:t>1</a:t>
            </a:fld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7E6BA1F-1276-4735-AF75-65A09E056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6" y="2430996"/>
            <a:ext cx="12069763" cy="641574"/>
          </a:xfrm>
          <a:prstGeom prst="rect">
            <a:avLst/>
          </a:prstGeom>
          <a:solidFill>
            <a:schemeClr val="accent6">
              <a:lumMod val="75000"/>
              <a:alpha val="69804"/>
            </a:schemeClr>
          </a:solidFill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3564" b="1" dirty="0">
                <a:solidFill>
                  <a:schemeClr val="bg1"/>
                </a:solidFill>
                <a:latin typeface="Arial" panose="020B0604020202020204" pitchFamily="34" charset="0"/>
                <a:ea typeface="Arimo" pitchFamily="34" charset="0"/>
                <a:cs typeface="Arial" pitchFamily="34" charset="0"/>
              </a:rPr>
              <a:t>NESCAFÉ GOLD BLEND FRUITY</a:t>
            </a:r>
          </a:p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None/>
            </a:pPr>
            <a:endParaRPr lang="en-US" sz="1782" b="1" dirty="0">
              <a:solidFill>
                <a:schemeClr val="bg1"/>
              </a:solidFill>
              <a:latin typeface="Arial" panose="020B0604020202020204" pitchFamily="34" charset="0"/>
              <a:ea typeface="Arimo" pitchFamily="34" charset="0"/>
              <a:cs typeface="Arial" pitchFamily="34" charset="0"/>
            </a:endParaRP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E4FA8662-0EC4-490B-8618-772B008E6202}"/>
              </a:ext>
            </a:extLst>
          </p:cNvPr>
          <p:cNvSpPr txBox="1">
            <a:spLocks/>
          </p:cNvSpPr>
          <p:nvPr/>
        </p:nvSpPr>
        <p:spPr>
          <a:xfrm>
            <a:off x="60506" y="3072571"/>
            <a:ext cx="12069763" cy="1755508"/>
          </a:xfrm>
          <a:prstGeom prst="rect">
            <a:avLst/>
          </a:prstGeom>
          <a:solidFill>
            <a:schemeClr val="accent1">
              <a:lumMod val="50000"/>
              <a:alpha val="60000"/>
            </a:schemeClr>
          </a:solidFill>
        </p:spPr>
        <p:txBody>
          <a:bodyPr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600" b="1" kern="1200" baseline="0">
                <a:solidFill>
                  <a:srgbClr val="C0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eaLnBrk="0" fontAlgn="base" hangingPunct="0">
              <a:lnSpc>
                <a:spcPct val="100000"/>
              </a:lnSpc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2772" b="1" dirty="0">
                <a:solidFill>
                  <a:prstClr val="white"/>
                </a:solidFill>
                <a:latin typeface="Arial" panose="020B0604020202020204" pitchFamily="34" charset="0"/>
                <a:ea typeface="Arimo" pitchFamily="34" charset="0"/>
                <a:cs typeface="Arial" pitchFamily="34" charset="0"/>
              </a:rPr>
              <a:t>Marketing Mix Data Review Deck </a:t>
            </a:r>
          </a:p>
          <a:p>
            <a:pPr marL="0" lvl="1" indent="0" eaLnBrk="0" fontAlgn="base" hangingPunct="0">
              <a:lnSpc>
                <a:spcPct val="100000"/>
              </a:lnSpc>
              <a:spcBef>
                <a:spcPts val="891"/>
              </a:spcBef>
              <a:spcAft>
                <a:spcPts val="891"/>
              </a:spcAft>
              <a:buNone/>
            </a:pPr>
            <a:r>
              <a:rPr lang="en-US" sz="1782" b="1" dirty="0">
                <a:solidFill>
                  <a:prstClr val="white"/>
                </a:solidFill>
                <a:latin typeface="Arial" panose="020B0604020202020204" pitchFamily="34" charset="0"/>
                <a:ea typeface="Arimo" pitchFamily="34" charset="0"/>
                <a:cs typeface="Arial" pitchFamily="34" charset="0"/>
              </a:rPr>
              <a:t>April 2021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C88F1C7-E7E7-4D5A-A3C8-50306E49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464" y="5790369"/>
            <a:ext cx="2174804" cy="9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8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1891035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03799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 Distribution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704.2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Display Distribution - No execution observed from (April – May 2020). Display distribution increasing in a decreasing rate.</a:t>
            </a:r>
          </a:p>
        </p:txBody>
      </p:sp>
    </p:spTree>
    <p:extLst>
      <p:ext uri="{BB962C8B-B14F-4D97-AF65-F5344CB8AC3E}">
        <p14:creationId xmlns:p14="http://schemas.microsoft.com/office/powerpoint/2010/main" val="30356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913461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30093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FSI Distribution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137.6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FSI Distribution – No execution observed from (April – May 2020). Execution decreasing over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19275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Brand Equity / Funnel</a:t>
            </a:r>
          </a:p>
        </p:txBody>
      </p:sp>
    </p:spTree>
    <p:extLst>
      <p:ext uri="{BB962C8B-B14F-4D97-AF65-F5344CB8AC3E}">
        <p14:creationId xmlns:p14="http://schemas.microsoft.com/office/powerpoint/2010/main" val="35998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809293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2517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Brand </a:t>
                      </a:r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Awareness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Brand Awareness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500" dirty="0"/>
              <a:t>Brand Awareness – Awareness increasing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394711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332702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705019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</a:t>
                      </a:r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Purchase Intent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Purchase Intent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Purchase Intent – Purchase intent increasing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6211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524354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46072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Brand Image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Brand Image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Brand Image – Brand image increasing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188761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Competitor Data</a:t>
            </a:r>
          </a:p>
        </p:txBody>
      </p:sp>
    </p:spTree>
    <p:extLst>
      <p:ext uri="{BB962C8B-B14F-4D97-AF65-F5344CB8AC3E}">
        <p14:creationId xmlns:p14="http://schemas.microsoft.com/office/powerpoint/2010/main" val="60192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17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4B54E-E600-4604-A43C-2BE9FD2CBEC5}"/>
              </a:ext>
            </a:extLst>
          </p:cNvPr>
          <p:cNvGrpSpPr/>
          <p:nvPr/>
        </p:nvGrpSpPr>
        <p:grpSpPr>
          <a:xfrm>
            <a:off x="831479" y="1015347"/>
            <a:ext cx="10484795" cy="4594655"/>
            <a:chOff x="226736" y="1280955"/>
            <a:chExt cx="11842770" cy="40347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67EC95-D821-4B52-8118-EB10420CC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70" y="3200534"/>
              <a:ext cx="11680561" cy="1382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3443783"/>
                </p:ext>
              </p:extLst>
            </p:nvPr>
          </p:nvGraphicFramePr>
          <p:xfrm>
            <a:off x="460330" y="1280955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4800222"/>
                </p:ext>
              </p:extLst>
            </p:nvPr>
          </p:nvGraphicFramePr>
          <p:xfrm>
            <a:off x="6478771" y="1286987"/>
            <a:ext cx="5347445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013997"/>
                </p:ext>
              </p:extLst>
            </p:nvPr>
          </p:nvGraphicFramePr>
          <p:xfrm>
            <a:off x="460329" y="3404657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31474552"/>
                </p:ext>
              </p:extLst>
            </p:nvPr>
          </p:nvGraphicFramePr>
          <p:xfrm>
            <a:off x="6503017" y="3404515"/>
            <a:ext cx="5347445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 flipH="1">
              <a:off x="11349997" y="1745708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 flipH="1">
              <a:off x="11362118" y="3847404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 flipH="1">
              <a:off x="-193926" y="1835949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Spends 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6200000" flipH="1">
              <a:off x="5426967" y="1777751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 flipH="1">
              <a:off x="5439080" y="3845515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 flipH="1">
              <a:off x="-196353" y="3926340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Spends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 flipH="1">
              <a:off x="5753347" y="1822756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Spends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 flipH="1">
              <a:off x="5750920" y="3913147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Spends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4199" y="1070750"/>
            <a:ext cx="318" cy="205975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8680" y="3292823"/>
            <a:ext cx="318" cy="210115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74297"/>
              </p:ext>
            </p:extLst>
          </p:nvPr>
        </p:nvGraphicFramePr>
        <p:xfrm>
          <a:off x="3528810" y="5768542"/>
          <a:ext cx="5486400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81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9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Nestle Japan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AGF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UCC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Manufactures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(Millions)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59,842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19,800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7,655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3,892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Competitors – Nestle Japan spends declining. However, AGF, UCC and Other manufactures increasing spends</a:t>
            </a:r>
          </a:p>
        </p:txBody>
      </p:sp>
    </p:spTree>
    <p:extLst>
      <p:ext uri="{BB962C8B-B14F-4D97-AF65-F5344CB8AC3E}">
        <p14:creationId xmlns:p14="http://schemas.microsoft.com/office/powerpoint/2010/main" val="203973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149746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3340" y="6400804"/>
            <a:ext cx="87962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*Note – Category Total Spends includes Newspaper, Radio, Local TV and BSCS TV.</a:t>
            </a:r>
            <a:endParaRPr lang="en-GB" sz="12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54894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(Millions)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 Total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91,188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500" dirty="0"/>
              <a:t>Competitors – Category Total decreasing spends along with NGB sales</a:t>
            </a:r>
          </a:p>
        </p:txBody>
      </p:sp>
    </p:spTree>
    <p:extLst>
      <p:ext uri="{BB962C8B-B14F-4D97-AF65-F5344CB8AC3E}">
        <p14:creationId xmlns:p14="http://schemas.microsoft.com/office/powerpoint/2010/main" val="127349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TV GRP’S</a:t>
            </a:r>
          </a:p>
        </p:txBody>
      </p:sp>
    </p:spTree>
    <p:extLst>
      <p:ext uri="{BB962C8B-B14F-4D97-AF65-F5344CB8AC3E}">
        <p14:creationId xmlns:p14="http://schemas.microsoft.com/office/powerpoint/2010/main" val="11465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430216ED-E13C-413C-8E4C-554B80B6AAAF}"/>
              </a:ext>
            </a:extLst>
          </p:cNvPr>
          <p:cNvSpPr/>
          <p:nvPr/>
        </p:nvSpPr>
        <p:spPr>
          <a:xfrm>
            <a:off x="806974" y="1830145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Target Brand</a:t>
            </a: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054D3802-7BDF-4B38-8294-5D7BF574C5D8}"/>
              </a:ext>
            </a:extLst>
          </p:cNvPr>
          <p:cNvSpPr/>
          <p:nvPr/>
        </p:nvSpPr>
        <p:spPr>
          <a:xfrm>
            <a:off x="806974" y="1266167"/>
            <a:ext cx="1482840" cy="5046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prstClr val="white"/>
                </a:solidFill>
                <a:latin typeface="Calibri"/>
              </a:rPr>
              <a:t>Characteristics</a:t>
            </a: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E26CDA17-5BD2-4D5C-B277-68EA25573379}"/>
              </a:ext>
            </a:extLst>
          </p:cNvPr>
          <p:cNvSpPr/>
          <p:nvPr/>
        </p:nvSpPr>
        <p:spPr>
          <a:xfrm>
            <a:off x="2356235" y="1266166"/>
            <a:ext cx="9087165" cy="50467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85" b="1" dirty="0">
                <a:solidFill>
                  <a:prstClr val="white"/>
                </a:solidFill>
                <a:latin typeface="Calibri"/>
              </a:rPr>
              <a:t>Details</a:t>
            </a:r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B192027E-DAAB-4239-9C23-C52623331AC9}"/>
              </a:ext>
            </a:extLst>
          </p:cNvPr>
          <p:cNvSpPr/>
          <p:nvPr/>
        </p:nvSpPr>
        <p:spPr>
          <a:xfrm>
            <a:off x="806974" y="2394121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Granularity</a:t>
            </a:r>
          </a:p>
        </p:txBody>
      </p:sp>
      <p:sp>
        <p:nvSpPr>
          <p:cNvPr id="33" name="Rounded Rectangle 13">
            <a:extLst>
              <a:ext uri="{FF2B5EF4-FFF2-40B4-BE49-F238E27FC236}">
                <a16:creationId xmlns:a16="http://schemas.microsoft.com/office/drawing/2014/main" id="{11CBEBA4-A126-417A-BD16-31D16070AA37}"/>
              </a:ext>
            </a:extLst>
          </p:cNvPr>
          <p:cNvSpPr/>
          <p:nvPr/>
        </p:nvSpPr>
        <p:spPr>
          <a:xfrm>
            <a:off x="806974" y="2958098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Market Breakdown</a:t>
            </a:r>
          </a:p>
        </p:txBody>
      </p:sp>
      <p:sp>
        <p:nvSpPr>
          <p:cNvPr id="34" name="Rounded Rectangle 22">
            <a:extLst>
              <a:ext uri="{FF2B5EF4-FFF2-40B4-BE49-F238E27FC236}">
                <a16:creationId xmlns:a16="http://schemas.microsoft.com/office/drawing/2014/main" id="{88145E99-0435-44E5-9020-826F252869BC}"/>
              </a:ext>
            </a:extLst>
          </p:cNvPr>
          <p:cNvSpPr/>
          <p:nvPr/>
        </p:nvSpPr>
        <p:spPr>
          <a:xfrm>
            <a:off x="806974" y="3522076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Time Period</a:t>
            </a:r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F5DEDDE5-D5F0-49A0-A998-8EC7E366B952}"/>
              </a:ext>
            </a:extLst>
          </p:cNvPr>
          <p:cNvSpPr/>
          <p:nvPr/>
        </p:nvSpPr>
        <p:spPr>
          <a:xfrm>
            <a:off x="806974" y="4086053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Dependent Variables</a:t>
            </a:r>
          </a:p>
        </p:txBody>
      </p:sp>
      <p:sp>
        <p:nvSpPr>
          <p:cNvPr id="36" name="Rounded Rectangle 30">
            <a:extLst>
              <a:ext uri="{FF2B5EF4-FFF2-40B4-BE49-F238E27FC236}">
                <a16:creationId xmlns:a16="http://schemas.microsoft.com/office/drawing/2014/main" id="{497C3A18-93AA-427A-ABD9-B013DAB4E178}"/>
              </a:ext>
            </a:extLst>
          </p:cNvPr>
          <p:cNvSpPr/>
          <p:nvPr/>
        </p:nvSpPr>
        <p:spPr>
          <a:xfrm>
            <a:off x="806974" y="4650029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Independent Variables</a:t>
            </a:r>
          </a:p>
        </p:txBody>
      </p:sp>
      <p:sp>
        <p:nvSpPr>
          <p:cNvPr id="37" name="Rounded Rectangle 33">
            <a:extLst>
              <a:ext uri="{FF2B5EF4-FFF2-40B4-BE49-F238E27FC236}">
                <a16:creationId xmlns:a16="http://schemas.microsoft.com/office/drawing/2014/main" id="{05B226AB-BB9C-43EF-8DF6-BB030BDE0162}"/>
              </a:ext>
            </a:extLst>
          </p:cNvPr>
          <p:cNvSpPr/>
          <p:nvPr/>
        </p:nvSpPr>
        <p:spPr>
          <a:xfrm>
            <a:off x="806974" y="5214006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Reporting Results</a:t>
            </a:r>
          </a:p>
        </p:txBody>
      </p:sp>
      <p:sp>
        <p:nvSpPr>
          <p:cNvPr id="38" name="Rounded Rectangle 36">
            <a:extLst>
              <a:ext uri="{FF2B5EF4-FFF2-40B4-BE49-F238E27FC236}">
                <a16:creationId xmlns:a16="http://schemas.microsoft.com/office/drawing/2014/main" id="{EE110BE6-A784-4E12-A689-F318BE2EDA65}"/>
              </a:ext>
            </a:extLst>
          </p:cNvPr>
          <p:cNvSpPr/>
          <p:nvPr/>
        </p:nvSpPr>
        <p:spPr>
          <a:xfrm>
            <a:off x="806974" y="5777985"/>
            <a:ext cx="1482840" cy="5046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5" b="1" dirty="0">
                <a:solidFill>
                  <a:schemeClr val="tx1"/>
                </a:solidFill>
                <a:latin typeface="Calibri"/>
              </a:rPr>
              <a:t>Deep Dive</a:t>
            </a:r>
          </a:p>
        </p:txBody>
      </p:sp>
      <p:sp>
        <p:nvSpPr>
          <p:cNvPr id="39" name="Rounded Rectangle 8">
            <a:extLst>
              <a:ext uri="{FF2B5EF4-FFF2-40B4-BE49-F238E27FC236}">
                <a16:creationId xmlns:a16="http://schemas.microsoft.com/office/drawing/2014/main" id="{260B9C73-4374-4865-A532-A37559245B83}"/>
              </a:ext>
            </a:extLst>
          </p:cNvPr>
          <p:cNvSpPr/>
          <p:nvPr/>
        </p:nvSpPr>
        <p:spPr>
          <a:xfrm>
            <a:off x="2354546" y="1830144"/>
            <a:ext cx="9088020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rgbClr val="000000"/>
                </a:solidFill>
                <a:latin typeface="Calibri" panose="020F0502020204030204" pitchFamily="34" charset="0"/>
                <a:ea typeface="Meiryo UI" panose="020B0604030504040204" pitchFamily="50" charset="-128"/>
                <a:cs typeface="Calibri" panose="020F0502020204030204" pitchFamily="34" charset="0"/>
              </a:rPr>
              <a:t>Nescafé Gold Blend Fruity</a:t>
            </a:r>
            <a:r>
              <a:rPr lang="en-US" altLang="ja-JP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Japan</a:t>
            </a:r>
          </a:p>
        </p:txBody>
      </p:sp>
      <p:sp>
        <p:nvSpPr>
          <p:cNvPr id="40" name="Rounded Rectangle 12">
            <a:extLst>
              <a:ext uri="{FF2B5EF4-FFF2-40B4-BE49-F238E27FC236}">
                <a16:creationId xmlns:a16="http://schemas.microsoft.com/office/drawing/2014/main" id="{ACA154AF-BFD0-4E26-A6F4-C0996E4765ED}"/>
              </a:ext>
            </a:extLst>
          </p:cNvPr>
          <p:cNvSpPr/>
          <p:nvPr/>
        </p:nvSpPr>
        <p:spPr>
          <a:xfrm>
            <a:off x="2354546" y="2394121"/>
            <a:ext cx="9088020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Level - Weekly</a:t>
            </a:r>
          </a:p>
        </p:txBody>
      </p: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DAFB2CFB-7E41-4591-B56A-41A588EA72B0}"/>
              </a:ext>
            </a:extLst>
          </p:cNvPr>
          <p:cNvSpPr/>
          <p:nvPr/>
        </p:nvSpPr>
        <p:spPr>
          <a:xfrm>
            <a:off x="2367799" y="2958097"/>
            <a:ext cx="4518855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b="1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National - </a:t>
            </a:r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Japan</a:t>
            </a:r>
          </a:p>
        </p:txBody>
      </p:sp>
      <p:sp>
        <p:nvSpPr>
          <p:cNvPr id="42" name="Rounded Rectangle 16">
            <a:extLst>
              <a:ext uri="{FF2B5EF4-FFF2-40B4-BE49-F238E27FC236}">
                <a16:creationId xmlns:a16="http://schemas.microsoft.com/office/drawing/2014/main" id="{6F0BA437-9FE6-4773-81E3-F276E2A2A2BC}"/>
              </a:ext>
            </a:extLst>
          </p:cNvPr>
          <p:cNvSpPr/>
          <p:nvPr/>
        </p:nvSpPr>
        <p:spPr>
          <a:xfrm>
            <a:off x="6934282" y="2958098"/>
            <a:ext cx="4488129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b="1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Regions - </a:t>
            </a:r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</a:p>
        </p:txBody>
      </p:sp>
      <p:sp>
        <p:nvSpPr>
          <p:cNvPr id="43" name="Rounded Rectangle 28">
            <a:extLst>
              <a:ext uri="{FF2B5EF4-FFF2-40B4-BE49-F238E27FC236}">
                <a16:creationId xmlns:a16="http://schemas.microsoft.com/office/drawing/2014/main" id="{5C91BA1B-F268-4615-AEB2-E23876740853}"/>
              </a:ext>
            </a:extLst>
          </p:cNvPr>
          <p:cNvSpPr/>
          <p:nvPr/>
        </p:nvSpPr>
        <p:spPr>
          <a:xfrm>
            <a:off x="2354546" y="4086053"/>
            <a:ext cx="9088020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Nescafe Gold Blend Fruity Total Sales Volumes</a:t>
            </a:r>
          </a:p>
        </p:txBody>
      </p:sp>
      <p:sp>
        <p:nvSpPr>
          <p:cNvPr id="44" name="Rounded Rectangle 31">
            <a:extLst>
              <a:ext uri="{FF2B5EF4-FFF2-40B4-BE49-F238E27FC236}">
                <a16:creationId xmlns:a16="http://schemas.microsoft.com/office/drawing/2014/main" id="{54A81FC1-C5FD-4EB2-A99A-EFEB9442356B}"/>
              </a:ext>
            </a:extLst>
          </p:cNvPr>
          <p:cNvSpPr/>
          <p:nvPr/>
        </p:nvSpPr>
        <p:spPr>
          <a:xfrm>
            <a:off x="2357799" y="4650029"/>
            <a:ext cx="9084832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Price, Distribution, Display &amp; FSI, Brand Equity, Category Trend, TV Spot, Other Trade Media, Newspaper, Radio, Local TV, </a:t>
            </a:r>
            <a:r>
              <a:rPr lang="en-US" sz="14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BSCS TV, Digital Media, PR, Temperature and </a:t>
            </a:r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 </a:t>
            </a:r>
          </a:p>
        </p:txBody>
      </p:sp>
      <p:sp>
        <p:nvSpPr>
          <p:cNvPr id="45" name="Rounded Rectangle 34">
            <a:extLst>
              <a:ext uri="{FF2B5EF4-FFF2-40B4-BE49-F238E27FC236}">
                <a16:creationId xmlns:a16="http://schemas.microsoft.com/office/drawing/2014/main" id="{F514914F-4089-4783-BA67-DD84DCCAD78B}"/>
              </a:ext>
            </a:extLst>
          </p:cNvPr>
          <p:cNvSpPr/>
          <p:nvPr/>
        </p:nvSpPr>
        <p:spPr>
          <a:xfrm>
            <a:off x="2354546" y="5214006"/>
            <a:ext cx="9088020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Results, </a:t>
            </a:r>
            <a:r>
              <a:rPr lang="en-US" sz="14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Contribution,</a:t>
            </a:r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Effectiveness, </a:t>
            </a:r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ROI, S – Curve, Simulation and </a:t>
            </a:r>
            <a:r>
              <a:rPr lang="en-US" sz="14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en-US" sz="149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ounded Rectangle 37">
            <a:extLst>
              <a:ext uri="{FF2B5EF4-FFF2-40B4-BE49-F238E27FC236}">
                <a16:creationId xmlns:a16="http://schemas.microsoft.com/office/drawing/2014/main" id="{2F230E8A-2E2C-4B0D-BF43-69E05D6CED44}"/>
              </a:ext>
            </a:extLst>
          </p:cNvPr>
          <p:cNvSpPr/>
          <p:nvPr/>
        </p:nvSpPr>
        <p:spPr>
          <a:xfrm>
            <a:off x="2354546" y="5777985"/>
            <a:ext cx="9088020" cy="5046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Media by Channel, Facebook (Include Instagram) + YouTube + Twitter, Search and Other.</a:t>
            </a:r>
            <a:endParaRPr lang="en-US" sz="149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0EFF4B8-1448-441D-8B94-34F1A883CE58}"/>
              </a:ext>
            </a:extLst>
          </p:cNvPr>
          <p:cNvSpPr/>
          <p:nvPr/>
        </p:nvSpPr>
        <p:spPr>
          <a:xfrm>
            <a:off x="2354208" y="3545016"/>
            <a:ext cx="9071297" cy="45879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90" b="1" dirty="0">
                <a:solidFill>
                  <a:srgbClr val="4F81B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Analysis: </a:t>
            </a:r>
            <a:r>
              <a:rPr lang="en-US" sz="14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56 Weeks [3/2/2020 – 3/22/2021]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33386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641198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394079"/>
              </p:ext>
            </p:extLst>
          </p:nvPr>
        </p:nvGraphicFramePr>
        <p:xfrm>
          <a:off x="3863662" y="5279143"/>
          <a:ext cx="4559121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19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GRP’S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(Million) 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TV Spot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3,886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TV GRP’S - Observed sparse execution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368346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Other Traditional Media</a:t>
            </a:r>
          </a:p>
        </p:txBody>
      </p:sp>
    </p:spTree>
    <p:extLst>
      <p:ext uri="{BB962C8B-B14F-4D97-AF65-F5344CB8AC3E}">
        <p14:creationId xmlns:p14="http://schemas.microsoft.com/office/powerpoint/2010/main" val="229997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4B54E-E600-4604-A43C-2BE9FD2CBEC5}"/>
              </a:ext>
            </a:extLst>
          </p:cNvPr>
          <p:cNvGrpSpPr/>
          <p:nvPr/>
        </p:nvGrpSpPr>
        <p:grpSpPr>
          <a:xfrm>
            <a:off x="728305" y="1015347"/>
            <a:ext cx="10587968" cy="4594655"/>
            <a:chOff x="110199" y="1280955"/>
            <a:chExt cx="11959306" cy="40347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67EC95-D821-4B52-8118-EB10420CC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70" y="3200534"/>
              <a:ext cx="11680561" cy="1382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8402148"/>
                </p:ext>
              </p:extLst>
            </p:nvPr>
          </p:nvGraphicFramePr>
          <p:xfrm>
            <a:off x="460330" y="1280955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6042488"/>
                </p:ext>
              </p:extLst>
            </p:nvPr>
          </p:nvGraphicFramePr>
          <p:xfrm>
            <a:off x="6478771" y="1286987"/>
            <a:ext cx="5347445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0030084"/>
                </p:ext>
              </p:extLst>
            </p:nvPr>
          </p:nvGraphicFramePr>
          <p:xfrm>
            <a:off x="460329" y="3404657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81805"/>
                </p:ext>
              </p:extLst>
            </p:nvPr>
          </p:nvGraphicFramePr>
          <p:xfrm>
            <a:off x="6468750" y="3404515"/>
            <a:ext cx="5381713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 flipH="1">
              <a:off x="11349996" y="1745707"/>
              <a:ext cx="1140141" cy="2746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 flipH="1">
              <a:off x="11362117" y="3847403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 flipH="1">
              <a:off x="-331741" y="1841431"/>
              <a:ext cx="1328858" cy="44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Newspaper Spends (Millions)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6200000" flipH="1">
              <a:off x="5426967" y="1777751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 flipH="1">
              <a:off x="5439080" y="3845515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 flipH="1">
              <a:off x="-227718" y="3835277"/>
              <a:ext cx="1120814" cy="44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Local TV Spends (Millions)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 flipH="1">
              <a:off x="5796439" y="1735472"/>
              <a:ext cx="1120814" cy="44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Radio Spends (Millions)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 flipH="1">
              <a:off x="5796438" y="3833739"/>
              <a:ext cx="1120814" cy="444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BSCS TV Spends (Millions)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4199" y="1070750"/>
            <a:ext cx="318" cy="205975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8680" y="3292823"/>
            <a:ext cx="318" cy="210115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43493"/>
              </p:ext>
            </p:extLst>
          </p:nvPr>
        </p:nvGraphicFramePr>
        <p:xfrm>
          <a:off x="3528810" y="5768542"/>
          <a:ext cx="5486400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81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Newspaper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Radio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Local TV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BSCS TV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(Millions)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Other Traditional Media – Observed sparse execution from Feb 2021 for Radio, Local and BSCS TV. No execution for Newspaper</a:t>
            </a:r>
          </a:p>
        </p:txBody>
      </p:sp>
    </p:spTree>
    <p:extLst>
      <p:ext uri="{BB962C8B-B14F-4D97-AF65-F5344CB8AC3E}">
        <p14:creationId xmlns:p14="http://schemas.microsoft.com/office/powerpoint/2010/main" val="46675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335796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33340" y="6400804"/>
            <a:ext cx="87962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*Note – Other Traditional Media includes Newspaper, Radio, Local TV and BSCS TV.</a:t>
            </a:r>
            <a:endParaRPr lang="en-GB" sz="12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20782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Other Traditional Media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176.8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Other Traditional Media - Observed sparse execution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1303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Digital Media</a:t>
            </a:r>
          </a:p>
        </p:txBody>
      </p:sp>
    </p:spTree>
    <p:extLst>
      <p:ext uri="{BB962C8B-B14F-4D97-AF65-F5344CB8AC3E}">
        <p14:creationId xmlns:p14="http://schemas.microsoft.com/office/powerpoint/2010/main" val="143787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624558"/>
              </p:ext>
            </p:extLst>
          </p:nvPr>
        </p:nvGraphicFramePr>
        <p:xfrm>
          <a:off x="795142" y="159192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11216"/>
              </p:ext>
            </p:extLst>
          </p:nvPr>
        </p:nvGraphicFramePr>
        <p:xfrm>
          <a:off x="3863662" y="5279143"/>
          <a:ext cx="4559121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19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Impressions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Facebook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Facebook - Observed sparse execution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393362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456381"/>
              </p:ext>
            </p:extLst>
          </p:nvPr>
        </p:nvGraphicFramePr>
        <p:xfrm>
          <a:off x="795142" y="159192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4604"/>
              </p:ext>
            </p:extLst>
          </p:nvPr>
        </p:nvGraphicFramePr>
        <p:xfrm>
          <a:off x="3863662" y="5279143"/>
          <a:ext cx="4559121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19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Impressions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YouTube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33.9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YouTube - Observed sparse execution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25306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779651"/>
              </p:ext>
            </p:extLst>
          </p:nvPr>
        </p:nvGraphicFramePr>
        <p:xfrm>
          <a:off x="795142" y="159192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746656"/>
              </p:ext>
            </p:extLst>
          </p:nvPr>
        </p:nvGraphicFramePr>
        <p:xfrm>
          <a:off x="3863662" y="5279143"/>
          <a:ext cx="4559121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19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Impressions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Twitter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Twitter - No execution until Jan 2021, sparse execution from Feb 2021</a:t>
            </a:r>
          </a:p>
        </p:txBody>
      </p:sp>
    </p:spTree>
    <p:extLst>
      <p:ext uri="{BB962C8B-B14F-4D97-AF65-F5344CB8AC3E}">
        <p14:creationId xmlns:p14="http://schemas.microsoft.com/office/powerpoint/2010/main" val="405202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773327"/>
              </p:ext>
            </p:extLst>
          </p:nvPr>
        </p:nvGraphicFramePr>
        <p:xfrm>
          <a:off x="795142" y="159192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33340" y="6400804"/>
            <a:ext cx="87962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*Note – FB Stands for Facebook, YT Stands for YouTube and TW stands for Twitter.</a:t>
            </a:r>
            <a:endParaRPr lang="en-GB" sz="1200" dirty="0" err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274464"/>
              </p:ext>
            </p:extLst>
          </p:nvPr>
        </p:nvGraphicFramePr>
        <p:xfrm>
          <a:off x="3863662" y="5279143"/>
          <a:ext cx="4559121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3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Impressions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(FB + YT + TW)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86.6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(FB + YT + TW) - Observed sparse execution over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9915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023295"/>
              </p:ext>
            </p:extLst>
          </p:nvPr>
        </p:nvGraphicFramePr>
        <p:xfrm>
          <a:off x="795142" y="159192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08987"/>
              </p:ext>
            </p:extLst>
          </p:nvPr>
        </p:nvGraphicFramePr>
        <p:xfrm>
          <a:off x="3863662" y="5279143"/>
          <a:ext cx="4559121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19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Impressions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Search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Search - Observed sparse execution in April 2020, no execution after June 2020</a:t>
            </a:r>
          </a:p>
        </p:txBody>
      </p:sp>
    </p:spTree>
    <p:extLst>
      <p:ext uri="{BB962C8B-B14F-4D97-AF65-F5344CB8AC3E}">
        <p14:creationId xmlns:p14="http://schemas.microsoft.com/office/powerpoint/2010/main" val="26906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will consider the drivers in 3 buckets</a:t>
            </a:r>
            <a:endParaRPr lang="en-GB" dirty="0"/>
          </a:p>
        </p:txBody>
      </p:sp>
      <p:sp>
        <p:nvSpPr>
          <p:cNvPr id="6" name="Rounded Rectangle 34">
            <a:extLst>
              <a:ext uri="{FF2B5EF4-FFF2-40B4-BE49-F238E27FC236}">
                <a16:creationId xmlns:a16="http://schemas.microsoft.com/office/drawing/2014/main" id="{DB3B3383-32FD-462B-9A72-BFB503FB9CDB}"/>
              </a:ext>
            </a:extLst>
          </p:cNvPr>
          <p:cNvSpPr/>
          <p:nvPr/>
        </p:nvSpPr>
        <p:spPr>
          <a:xfrm>
            <a:off x="4495800" y="1333500"/>
            <a:ext cx="2811258" cy="4114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alibri"/>
              </a:rPr>
              <a:t>Macro Factors</a:t>
            </a:r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07D36B04-02B0-4F68-BE9F-A57ED497F174}"/>
              </a:ext>
            </a:extLst>
          </p:cNvPr>
          <p:cNvSpPr/>
          <p:nvPr/>
        </p:nvSpPr>
        <p:spPr>
          <a:xfrm>
            <a:off x="7387157" y="1333500"/>
            <a:ext cx="2811258" cy="4114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alibri"/>
              </a:rPr>
              <a:t>Miscellaneous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D6D99E-8D4C-4354-9692-9DEA35182EB1}"/>
              </a:ext>
            </a:extLst>
          </p:cNvPr>
          <p:cNvGraphicFramePr>
            <a:graphicFrameLocks noGrp="1"/>
          </p:cNvGraphicFramePr>
          <p:nvPr/>
        </p:nvGraphicFramePr>
        <p:xfrm>
          <a:off x="4495800" y="1822720"/>
          <a:ext cx="2784970" cy="768996"/>
        </p:xfrm>
        <a:graphic>
          <a:graphicData uri="http://schemas.openxmlformats.org/drawingml/2006/table">
            <a:tbl>
              <a:tblPr bandRow="1"/>
              <a:tblGrid>
                <a:gridCol w="2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98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Weather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9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Temperature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EE028C9-275F-425F-8C15-9F3ED9379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8097"/>
              </p:ext>
            </p:extLst>
          </p:nvPr>
        </p:nvGraphicFramePr>
        <p:xfrm>
          <a:off x="7413446" y="1796690"/>
          <a:ext cx="2784970" cy="2215387"/>
        </p:xfrm>
        <a:graphic>
          <a:graphicData uri="http://schemas.openxmlformats.org/drawingml/2006/table">
            <a:tbl>
              <a:tblPr bandRow="1"/>
              <a:tblGrid>
                <a:gridCol w="2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025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Miscellaneous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28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Average Price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28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Brand Equity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28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Category Trend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28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Distribution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E79F85-5598-4A1C-84FF-25A4A677E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05714"/>
              </p:ext>
            </p:extLst>
          </p:nvPr>
        </p:nvGraphicFramePr>
        <p:xfrm>
          <a:off x="1609497" y="1796689"/>
          <a:ext cx="2784970" cy="1537992"/>
        </p:xfrm>
        <a:graphic>
          <a:graphicData uri="http://schemas.openxmlformats.org/drawingml/2006/table">
            <a:tbl>
              <a:tblPr bandRow="1"/>
              <a:tblGrid>
                <a:gridCol w="2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98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Traditional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98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TV GRP’S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498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Print &amp; Social Media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498"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Web (Digital)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FC308C-44E1-4F85-A63A-EFB3456FE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219445"/>
              </p:ext>
            </p:extLst>
          </p:nvPr>
        </p:nvGraphicFramePr>
        <p:xfrm>
          <a:off x="1609497" y="3472687"/>
          <a:ext cx="2784970" cy="1251311"/>
        </p:xfrm>
        <a:graphic>
          <a:graphicData uri="http://schemas.openxmlformats.org/drawingml/2006/table">
            <a:tbl>
              <a:tblPr bandRow="1"/>
              <a:tblGrid>
                <a:gridCol w="278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498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New Media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15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>
                          <a:latin typeface="Arial" pitchFamily="34" charset="0"/>
                          <a:cs typeface="Arial" pitchFamily="34" charset="0"/>
                        </a:rPr>
                        <a:t>Display &amp; FSI</a:t>
                      </a: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498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0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aseline="0" dirty="0">
                          <a:latin typeface="Arial" pitchFamily="34" charset="0"/>
                          <a:cs typeface="Arial" pitchFamily="34" charset="0"/>
                        </a:rPr>
                        <a:t> Page Reviews</a:t>
                      </a:r>
                      <a:endParaRPr lang="en-IN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0523" marR="90523" marT="45262" marB="45262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DB3B3383-32FD-462B-9A72-BFB503FB9CDB}"/>
              </a:ext>
            </a:extLst>
          </p:cNvPr>
          <p:cNvSpPr/>
          <p:nvPr/>
        </p:nvSpPr>
        <p:spPr>
          <a:xfrm>
            <a:off x="1583209" y="1333500"/>
            <a:ext cx="2811258" cy="4114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  <a:latin typeface="Calibri"/>
              </a:rPr>
              <a:t>Marketing &amp; Execution</a:t>
            </a:r>
          </a:p>
        </p:txBody>
      </p:sp>
    </p:spTree>
    <p:extLst>
      <p:ext uri="{BB962C8B-B14F-4D97-AF65-F5344CB8AC3E}">
        <p14:creationId xmlns:p14="http://schemas.microsoft.com/office/powerpoint/2010/main" val="52777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632252"/>
              </p:ext>
            </p:extLst>
          </p:nvPr>
        </p:nvGraphicFramePr>
        <p:xfrm>
          <a:off x="795142" y="159192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249584"/>
              </p:ext>
            </p:extLst>
          </p:nvPr>
        </p:nvGraphicFramePr>
        <p:xfrm>
          <a:off x="3863662" y="5279143"/>
          <a:ext cx="4559121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519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Impressions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Spends (Millions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Other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Digital Other – Observed no execution until Jan 2021, sparse execution from Feb 2021</a:t>
            </a:r>
          </a:p>
        </p:txBody>
      </p:sp>
    </p:spTree>
    <p:extLst>
      <p:ext uri="{BB962C8B-B14F-4D97-AF65-F5344CB8AC3E}">
        <p14:creationId xmlns:p14="http://schemas.microsoft.com/office/powerpoint/2010/main" val="22042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Public Relation</a:t>
            </a:r>
          </a:p>
        </p:txBody>
      </p:sp>
    </p:spTree>
    <p:extLst>
      <p:ext uri="{BB962C8B-B14F-4D97-AF65-F5344CB8AC3E}">
        <p14:creationId xmlns:p14="http://schemas.microsoft.com/office/powerpoint/2010/main" val="15479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968344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56478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 Equivalent</a:t>
                      </a:r>
                      <a:r>
                        <a:rPr lang="en-GB" sz="1200" u="none" strike="noStrike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Value (Millions)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51.9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 – Observed sparse execution in between (April – June 2020), no execution after July 2020</a:t>
            </a:r>
          </a:p>
        </p:txBody>
      </p:sp>
    </p:spTree>
    <p:extLst>
      <p:ext uri="{BB962C8B-B14F-4D97-AF65-F5344CB8AC3E}">
        <p14:creationId xmlns:p14="http://schemas.microsoft.com/office/powerpoint/2010/main" val="39911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06307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084481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10314"/>
              </p:ext>
            </p:extLst>
          </p:nvPr>
        </p:nvGraphicFramePr>
        <p:xfrm>
          <a:off x="3863662" y="5279143"/>
          <a:ext cx="4559122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7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Temperature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Temperature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Temperature – Observed lower temperature witnessing higher sales</a:t>
            </a:r>
          </a:p>
        </p:txBody>
      </p:sp>
    </p:spTree>
    <p:extLst>
      <p:ext uri="{BB962C8B-B14F-4D97-AF65-F5344CB8AC3E}">
        <p14:creationId xmlns:p14="http://schemas.microsoft.com/office/powerpoint/2010/main" val="270847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F8BCD-1E55-4BA0-B719-BB1701336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6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357" name="Chart 356">
            <a:extLst>
              <a:ext uri="{FF2B5EF4-FFF2-40B4-BE49-F238E27FC236}">
                <a16:creationId xmlns:a16="http://schemas.microsoft.com/office/drawing/2014/main" id="{9BC67A84-7ECE-4807-9DE8-40F66F7D0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165854"/>
              </p:ext>
            </p:extLst>
          </p:nvPr>
        </p:nvGraphicFramePr>
        <p:xfrm>
          <a:off x="795142" y="1611277"/>
          <a:ext cx="10564023" cy="3339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Sales Volume – NGB, Jar, Eco &amp; Sys sales increasing at decreasing rate. Stick sales flattening over period of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23143"/>
              </p:ext>
            </p:extLst>
          </p:nvPr>
        </p:nvGraphicFramePr>
        <p:xfrm>
          <a:off x="3863662" y="5279143"/>
          <a:ext cx="4559120" cy="801048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10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1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52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NGB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Jar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Eco &amp; Sys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Stick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u="none" strike="noStrike" kern="1200" baseline="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Sales Volume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444,257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268,919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165,210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10,132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2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Average Price</a:t>
            </a:r>
          </a:p>
        </p:txBody>
      </p:sp>
    </p:spTree>
    <p:extLst>
      <p:ext uri="{BB962C8B-B14F-4D97-AF65-F5344CB8AC3E}">
        <p14:creationId xmlns:p14="http://schemas.microsoft.com/office/powerpoint/2010/main" val="998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4B54E-E600-4604-A43C-2BE9FD2CBEC5}"/>
              </a:ext>
            </a:extLst>
          </p:cNvPr>
          <p:cNvGrpSpPr/>
          <p:nvPr/>
        </p:nvGrpSpPr>
        <p:grpSpPr>
          <a:xfrm>
            <a:off x="842181" y="1028226"/>
            <a:ext cx="10474094" cy="4594654"/>
            <a:chOff x="238824" y="1280955"/>
            <a:chExt cx="11830683" cy="40347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67EC95-D821-4B52-8118-EB10420CC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70" y="3200534"/>
              <a:ext cx="11680561" cy="1382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0651761"/>
                </p:ext>
              </p:extLst>
            </p:nvPr>
          </p:nvGraphicFramePr>
          <p:xfrm>
            <a:off x="460330" y="1280955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0688500"/>
                </p:ext>
              </p:extLst>
            </p:nvPr>
          </p:nvGraphicFramePr>
          <p:xfrm>
            <a:off x="6478771" y="1286987"/>
            <a:ext cx="5347445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55072867"/>
                </p:ext>
              </p:extLst>
            </p:nvPr>
          </p:nvGraphicFramePr>
          <p:xfrm>
            <a:off x="460329" y="3404657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59898815"/>
                </p:ext>
              </p:extLst>
            </p:nvPr>
          </p:nvGraphicFramePr>
          <p:xfrm>
            <a:off x="6503017" y="3404514"/>
            <a:ext cx="534744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 flipH="1">
              <a:off x="11349998" y="1745709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Jar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16200000" flipH="1">
              <a:off x="5956261" y="3846309"/>
              <a:ext cx="79248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Price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16200000" flipH="1">
              <a:off x="5944145" y="1767236"/>
              <a:ext cx="79248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Price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 flipH="1">
              <a:off x="11362119" y="3847403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Stick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 flipH="1">
              <a:off x="-20099" y="1778547"/>
              <a:ext cx="79248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Price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 flipH="1">
              <a:off x="-7978" y="3868930"/>
              <a:ext cx="79248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Price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6200000" flipH="1">
              <a:off x="5426971" y="1777755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 flipH="1">
              <a:off x="5439083" y="3845518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Eco &amp; Sys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4199" y="1070750"/>
            <a:ext cx="318" cy="205975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8680" y="3292823"/>
            <a:ext cx="318" cy="210115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85765"/>
              </p:ext>
            </p:extLst>
          </p:nvPr>
        </p:nvGraphicFramePr>
        <p:xfrm>
          <a:off x="3528810" y="5768544"/>
          <a:ext cx="5486400" cy="783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3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NGB Fruity Total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 &amp; Sys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Stick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Sales Volume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444,257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268,919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165,210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10,132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Price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526.5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505.8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624.0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110.7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Average Price – NGB Fruity Total and Jar Price constant over period of time. Eco &amp; Sys and Stick price increasing at decreasing rate</a:t>
            </a:r>
          </a:p>
        </p:txBody>
      </p:sp>
    </p:spTree>
    <p:extLst>
      <p:ext uri="{BB962C8B-B14F-4D97-AF65-F5344CB8AC3E}">
        <p14:creationId xmlns:p14="http://schemas.microsoft.com/office/powerpoint/2010/main" val="20622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8013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4B54E-E600-4604-A43C-2BE9FD2CBEC5}"/>
              </a:ext>
            </a:extLst>
          </p:cNvPr>
          <p:cNvGrpSpPr/>
          <p:nvPr/>
        </p:nvGrpSpPr>
        <p:grpSpPr>
          <a:xfrm>
            <a:off x="831479" y="1015347"/>
            <a:ext cx="10484794" cy="4594655"/>
            <a:chOff x="226736" y="1280955"/>
            <a:chExt cx="11842769" cy="403479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367EC95-D821-4B52-8118-EB10420CC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2070" y="3200534"/>
              <a:ext cx="11680561" cy="1382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Chart 10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87357936"/>
                </p:ext>
              </p:extLst>
            </p:nvPr>
          </p:nvGraphicFramePr>
          <p:xfrm>
            <a:off x="460330" y="1280955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23163108"/>
                </p:ext>
              </p:extLst>
            </p:nvPr>
          </p:nvGraphicFramePr>
          <p:xfrm>
            <a:off x="6478771" y="1286987"/>
            <a:ext cx="5347445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20757177"/>
                </p:ext>
              </p:extLst>
            </p:nvPr>
          </p:nvGraphicFramePr>
          <p:xfrm>
            <a:off x="460329" y="3404657"/>
            <a:ext cx="5398664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B6318C7C-B333-4700-A729-B44A775D45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69144893"/>
                </p:ext>
              </p:extLst>
            </p:nvPr>
          </p:nvGraphicFramePr>
          <p:xfrm>
            <a:off x="6468750" y="3404515"/>
            <a:ext cx="5381713" cy="19110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 rot="16200000" flipH="1">
              <a:off x="11349996" y="1745707"/>
              <a:ext cx="1140141" cy="2746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Jar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16200000" flipH="1">
              <a:off x="11362117" y="3847403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Stick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16200000" flipH="1">
              <a:off x="-193926" y="1835949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Distribution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 rot="16200000" flipH="1">
              <a:off x="5426967" y="1777751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NGB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 rot="16200000" flipH="1">
              <a:off x="5439080" y="3845515"/>
              <a:ext cx="1140141" cy="27463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Eco &amp; Sys Sales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16200000" flipH="1">
              <a:off x="-196353" y="3926340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Distribution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 rot="16200000" flipH="1">
              <a:off x="5753347" y="1822756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Distribution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 flipH="1">
              <a:off x="5750920" y="3913147"/>
              <a:ext cx="1120814" cy="27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80" b="1" dirty="0">
                  <a:solidFill>
                    <a:prstClr val="black"/>
                  </a:solidFill>
                  <a:latin typeface="Calibri"/>
                </a:rPr>
                <a:t>Average Distribution</a:t>
              </a:r>
              <a:endParaRPr lang="en-GB" sz="98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4199" y="1070750"/>
            <a:ext cx="318" cy="205975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9406D2-29AA-4831-BAEA-7D13812C01BD}"/>
              </a:ext>
            </a:extLst>
          </p:cNvPr>
          <p:cNvCxnSpPr>
            <a:cxnSpLocks/>
          </p:cNvCxnSpPr>
          <p:nvPr/>
        </p:nvCxnSpPr>
        <p:spPr>
          <a:xfrm flipH="1">
            <a:off x="6078680" y="3292823"/>
            <a:ext cx="318" cy="2101152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C4DA0D8-5708-47A8-B83B-F8198E3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18189"/>
              </p:ext>
            </p:extLst>
          </p:nvPr>
        </p:nvGraphicFramePr>
        <p:xfrm>
          <a:off x="3528810" y="5768544"/>
          <a:ext cx="5486400" cy="783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23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2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NGB Fruity Total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Jar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Eco &amp; Sys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Stick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30" marR="9430" marT="943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6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Sales Volume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444,257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268,919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165,210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10,132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47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Distribution</a:t>
                      </a:r>
                      <a:endParaRPr lang="en-GB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82880" marR="182880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59.2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77.4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5142" y="147136"/>
            <a:ext cx="10267256" cy="786384"/>
          </a:xfrm>
        </p:spPr>
        <p:txBody>
          <a:bodyPr>
            <a:noAutofit/>
          </a:bodyPr>
          <a:lstStyle/>
          <a:p>
            <a:r>
              <a:rPr lang="en-GB" sz="2200" dirty="0"/>
              <a:t>Distribution – NGB Fruity Total, Jar and Eco &amp; Sys distributions increasing at decreasing rate along with sales. Stick decreasing periodically</a:t>
            </a:r>
          </a:p>
        </p:txBody>
      </p:sp>
    </p:spTree>
    <p:extLst>
      <p:ext uri="{BB962C8B-B14F-4D97-AF65-F5344CB8AC3E}">
        <p14:creationId xmlns:p14="http://schemas.microsoft.com/office/powerpoint/2010/main" val="324216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Display &amp; FSI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227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4354</TotalTime>
  <Words>1209</Words>
  <Application>Microsoft Office PowerPoint</Application>
  <PresentationFormat>Custom</PresentationFormat>
  <Paragraphs>341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Analytic Edge master template </vt:lpstr>
      <vt:lpstr>PowerPoint Presentation</vt:lpstr>
      <vt:lpstr>Project Scope</vt:lpstr>
      <vt:lpstr>The Model will consider the drivers in 3 buckets</vt:lpstr>
      <vt:lpstr>Sales Volume – NGB, Jar, Eco &amp; Sys sales increasing at decreasing rate. Stick sales flattening over period of time</vt:lpstr>
      <vt:lpstr>PowerPoint Presentation</vt:lpstr>
      <vt:lpstr>Average Price – NGB Fruity Total and Jar Price constant over period of time. Eco &amp; Sys and Stick price increasing at decreasing rate</vt:lpstr>
      <vt:lpstr>PowerPoint Presentation</vt:lpstr>
      <vt:lpstr>Distribution – NGB Fruity Total, Jar and Eco &amp; Sys distributions increasing at decreasing rate along with sales. Stick decreasing periodically</vt:lpstr>
      <vt:lpstr>PowerPoint Presentation</vt:lpstr>
      <vt:lpstr>Display Distribution - No execution observed from (April – May 2020). Display distribution increasing in a decreasing rate.</vt:lpstr>
      <vt:lpstr>FSI Distribution – No execution observed from (April – May 2020). Execution decreasing over period of time.</vt:lpstr>
      <vt:lpstr>PowerPoint Presentation</vt:lpstr>
      <vt:lpstr>Brand Awareness – Awareness increasing over period of time</vt:lpstr>
      <vt:lpstr>Purchase Intent – Purchase intent increasing over period of time</vt:lpstr>
      <vt:lpstr>Brand Image – Brand image increasing over period of time</vt:lpstr>
      <vt:lpstr>PowerPoint Presentation</vt:lpstr>
      <vt:lpstr>Competitors – Nestle Japan spends declining. However, AGF, UCC and Other manufactures increasing spends</vt:lpstr>
      <vt:lpstr>Competitors – Category Total decreasing spends along with NGB sales</vt:lpstr>
      <vt:lpstr>PowerPoint Presentation</vt:lpstr>
      <vt:lpstr>TV GRP’S - Observed sparse execution over period of time</vt:lpstr>
      <vt:lpstr>PowerPoint Presentation</vt:lpstr>
      <vt:lpstr>Other Traditional Media – Observed sparse execution from Feb 2021 for Radio, Local and BSCS TV. No execution for Newspaper</vt:lpstr>
      <vt:lpstr>Other Traditional Media - Observed sparse execution over period of time</vt:lpstr>
      <vt:lpstr>PowerPoint Presentation</vt:lpstr>
      <vt:lpstr>Digital Facebook - Observed sparse execution over period of time</vt:lpstr>
      <vt:lpstr>Digital YouTube - Observed sparse execution over period of time</vt:lpstr>
      <vt:lpstr>Digital Twitter - No execution until Jan 2021, sparse execution from Feb 2021</vt:lpstr>
      <vt:lpstr>Digital (FB + YT + TW) - Observed sparse execution over period of time</vt:lpstr>
      <vt:lpstr>Digital Search - Observed sparse execution in April 2020, no execution after June 2020</vt:lpstr>
      <vt:lpstr>Digital Other – Observed no execution until Jan 2021, sparse execution from Feb 2021</vt:lpstr>
      <vt:lpstr>PowerPoint Presentation</vt:lpstr>
      <vt:lpstr>PR – Observed sparse execution in between (April – June 2020), no execution after July 2020</vt:lpstr>
      <vt:lpstr>PowerPoint Presentation</vt:lpstr>
      <vt:lpstr>Temperature – Observed lower temperature witnessing higher sales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Jimit Shah</cp:lastModifiedBy>
  <cp:revision>684</cp:revision>
  <cp:lastPrinted>2017-03-24T13:40:26Z</cp:lastPrinted>
  <dcterms:created xsi:type="dcterms:W3CDTF">2020-02-27T07:32:03Z</dcterms:created>
  <dcterms:modified xsi:type="dcterms:W3CDTF">2021-04-30T03:46:16Z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