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1258" r:id="rId6"/>
    <p:sldId id="258" r:id="rId7"/>
    <p:sldId id="1260" r:id="rId8"/>
    <p:sldId id="1261" r:id="rId9"/>
    <p:sldId id="1262" r:id="rId10"/>
    <p:sldId id="1263" r:id="rId11"/>
    <p:sldId id="1264" r:id="rId12"/>
    <p:sldId id="1265" r:id="rId13"/>
    <p:sldId id="1266" r:id="rId14"/>
    <p:sldId id="1267" r:id="rId15"/>
    <p:sldId id="1268" r:id="rId16"/>
    <p:sldId id="1269" r:id="rId17"/>
    <p:sldId id="1270" r:id="rId18"/>
    <p:sldId id="1271" r:id="rId19"/>
    <p:sldId id="1272" r:id="rId20"/>
    <p:sldId id="1273" r:id="rId21"/>
    <p:sldId id="1274" r:id="rId22"/>
    <p:sldId id="1275" r:id="rId23"/>
    <p:sldId id="1276" r:id="rId24"/>
  </p:sldIdLst>
  <p:sldSz cx="12069763" cy="6858000"/>
  <p:notesSz cx="6805613" cy="9939338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616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D"/>
    <a:srgbClr val="E36C09"/>
    <a:srgbClr val="34A5DA"/>
    <a:srgbClr val="858585"/>
    <a:srgbClr val="C82606"/>
    <a:srgbClr val="252526"/>
    <a:srgbClr val="D6EDF8"/>
    <a:srgbClr val="588F9B"/>
    <a:srgbClr val="BE6231"/>
    <a:srgbClr val="59A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6" autoAdjust="0"/>
    <p:restoredTop sz="93849" autoAdjust="0"/>
  </p:normalViewPr>
  <p:slideViewPr>
    <p:cSldViewPr snapToGrid="0" showGuides="1">
      <p:cViewPr varScale="1">
        <p:scale>
          <a:sx n="64" d="100"/>
          <a:sy n="64" d="100"/>
        </p:scale>
        <p:origin x="1140" y="60"/>
      </p:cViewPr>
      <p:guideLst>
        <p:guide orient="horz" pos="4152"/>
        <p:guide orient="horz" pos="4020"/>
        <p:guide orient="horz" pos="261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2700">
              <a:solidFill>
                <a:schemeClr val="bg1"/>
              </a:solidFill>
            </a:ln>
          </c:spPr>
          <c:dPt>
            <c:idx val="0"/>
            <c:bubble3D val="0"/>
            <c:explosion val="4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697-472D-B7FA-507EE88E0741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7-472D-B7FA-507EE88E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Facebook Impressions by Creative best practices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 Optimal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39814</c:v>
                </c:pt>
                <c:pt idx="19">
                  <c:v>211482</c:v>
                </c:pt>
                <c:pt idx="20">
                  <c:v>30950</c:v>
                </c:pt>
                <c:pt idx="21">
                  <c:v>28174</c:v>
                </c:pt>
                <c:pt idx="23">
                  <c:v>0</c:v>
                </c:pt>
                <c:pt idx="24">
                  <c:v>111545921</c:v>
                </c:pt>
                <c:pt idx="25">
                  <c:v>50600004</c:v>
                </c:pt>
                <c:pt idx="27">
                  <c:v>57456521</c:v>
                </c:pt>
                <c:pt idx="28">
                  <c:v>28906097</c:v>
                </c:pt>
                <c:pt idx="29">
                  <c:v>9231294</c:v>
                </c:pt>
                <c:pt idx="30">
                  <c:v>31621382</c:v>
                </c:pt>
                <c:pt idx="31">
                  <c:v>142508586</c:v>
                </c:pt>
                <c:pt idx="32">
                  <c:v>97761226</c:v>
                </c:pt>
                <c:pt idx="33">
                  <c:v>4396590</c:v>
                </c:pt>
                <c:pt idx="34">
                  <c:v>19205991</c:v>
                </c:pt>
                <c:pt idx="35">
                  <c:v>3453615</c:v>
                </c:pt>
                <c:pt idx="37">
                  <c:v>20654706</c:v>
                </c:pt>
                <c:pt idx="38">
                  <c:v>104099069</c:v>
                </c:pt>
                <c:pt idx="39">
                  <c:v>10002824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Opportunity to Improve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5">
                  <c:v>33185479</c:v>
                </c:pt>
                <c:pt idx="26">
                  <c:v>45982505</c:v>
                </c:pt>
                <c:pt idx="27">
                  <c:v>36085851</c:v>
                </c:pt>
                <c:pt idx="28">
                  <c:v>3026968</c:v>
                </c:pt>
                <c:pt idx="30">
                  <c:v>43498450</c:v>
                </c:pt>
                <c:pt idx="31">
                  <c:v>145621163</c:v>
                </c:pt>
                <c:pt idx="32">
                  <c:v>25122104</c:v>
                </c:pt>
                <c:pt idx="33">
                  <c:v>29214710</c:v>
                </c:pt>
                <c:pt idx="34">
                  <c:v>9706439</c:v>
                </c:pt>
                <c:pt idx="37">
                  <c:v>12988246</c:v>
                </c:pt>
                <c:pt idx="38">
                  <c:v>30530521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9">
                  <c:v>47797987</c:v>
                </c:pt>
                <c:pt idx="20">
                  <c:v>158592312</c:v>
                </c:pt>
                <c:pt idx="21">
                  <c:v>163647557</c:v>
                </c:pt>
                <c:pt idx="22">
                  <c:v>120501834</c:v>
                </c:pt>
                <c:pt idx="23">
                  <c:v>0</c:v>
                </c:pt>
                <c:pt idx="26">
                  <c:v>65519786</c:v>
                </c:pt>
                <c:pt idx="27">
                  <c:v>55760204</c:v>
                </c:pt>
                <c:pt idx="28">
                  <c:v>132392970</c:v>
                </c:pt>
                <c:pt idx="29">
                  <c:v>184776031</c:v>
                </c:pt>
                <c:pt idx="30">
                  <c:v>307584252</c:v>
                </c:pt>
                <c:pt idx="31">
                  <c:v>246581094</c:v>
                </c:pt>
                <c:pt idx="32">
                  <c:v>213088504</c:v>
                </c:pt>
                <c:pt idx="33">
                  <c:v>144845397</c:v>
                </c:pt>
                <c:pt idx="34">
                  <c:v>55169843</c:v>
                </c:pt>
                <c:pt idx="35">
                  <c:v>12404604</c:v>
                </c:pt>
                <c:pt idx="36">
                  <c:v>70032961</c:v>
                </c:pt>
                <c:pt idx="37">
                  <c:v>150147929</c:v>
                </c:pt>
                <c:pt idx="38">
                  <c:v>71792739</c:v>
                </c:pt>
                <c:pt idx="39">
                  <c:v>220739646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Average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 formatCode="#,##0.00">
                  <c:v>39814</c:v>
                </c:pt>
                <c:pt idx="19" formatCode="#,##0.00">
                  <c:v>2683859</c:v>
                </c:pt>
                <c:pt idx="20" formatCode="#,##0.00">
                  <c:v>34397639</c:v>
                </c:pt>
                <c:pt idx="21" formatCode="#,##0.00">
                  <c:v>163675731</c:v>
                </c:pt>
                <c:pt idx="22" formatCode="#,##0.00">
                  <c:v>120501834</c:v>
                </c:pt>
                <c:pt idx="23">
                  <c:v>0</c:v>
                </c:pt>
                <c:pt idx="24">
                  <c:v>0</c:v>
                </c:pt>
                <c:pt idx="25" formatCode="#,##0.00">
                  <c:v>20125578</c:v>
                </c:pt>
                <c:pt idx="26" formatCode="#,##0.00">
                  <c:v>86009025</c:v>
                </c:pt>
                <c:pt idx="27" formatCode="#,##0.00">
                  <c:v>113216725</c:v>
                </c:pt>
                <c:pt idx="28" formatCode="#,##0.00">
                  <c:v>39908454</c:v>
                </c:pt>
                <c:pt idx="29" formatCode="#,##0.00">
                  <c:v>59943743</c:v>
                </c:pt>
                <c:pt idx="30" formatCode="#,##0.00">
                  <c:v>122534065</c:v>
                </c:pt>
                <c:pt idx="31" formatCode="#,##0.00">
                  <c:v>342510487</c:v>
                </c:pt>
                <c:pt idx="32" formatCode="#,##0.00">
                  <c:v>191551300</c:v>
                </c:pt>
                <c:pt idx="33" formatCode="#,##0.00">
                  <c:v>91007058</c:v>
                </c:pt>
                <c:pt idx="34" formatCode="#,##0.00">
                  <c:v>84082273</c:v>
                </c:pt>
                <c:pt idx="35" formatCode="#,##0.00">
                  <c:v>15858219</c:v>
                </c:pt>
                <c:pt idx="36" formatCode="#,##0.00">
                  <c:v>70032961</c:v>
                </c:pt>
                <c:pt idx="37" formatCode="#,##0.00">
                  <c:v>183790881</c:v>
                </c:pt>
                <c:pt idx="38" formatCode="#,##0.00">
                  <c:v>206422329</c:v>
                </c:pt>
                <c:pt idx="39" formatCode="#,##0.00">
                  <c:v>230742470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.00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9" formatCode="#,##0.00">
                  <c:v>45325610</c:v>
                </c:pt>
                <c:pt idx="20" formatCode="#,##0.00">
                  <c:v>124225623</c:v>
                </c:pt>
                <c:pt idx="23">
                  <c:v>0</c:v>
                </c:pt>
                <c:pt idx="24" formatCode="#,##0.00">
                  <c:v>111545921</c:v>
                </c:pt>
                <c:pt idx="25" formatCode="#,##0.00">
                  <c:v>63659905</c:v>
                </c:pt>
                <c:pt idx="26" formatCode="#,##0.00">
                  <c:v>25493266</c:v>
                </c:pt>
                <c:pt idx="27" formatCode="#,##0.00">
                  <c:v>36085851</c:v>
                </c:pt>
                <c:pt idx="28" formatCode="#,##0.00">
                  <c:v>124417581</c:v>
                </c:pt>
                <c:pt idx="29" formatCode="#,##0.00">
                  <c:v>134063582</c:v>
                </c:pt>
                <c:pt idx="30" formatCode="#,##0.00">
                  <c:v>260170019</c:v>
                </c:pt>
                <c:pt idx="31" formatCode="#,##0.00">
                  <c:v>192200356</c:v>
                </c:pt>
                <c:pt idx="32" formatCode="#,##0.00">
                  <c:v>144420534</c:v>
                </c:pt>
                <c:pt idx="33" formatCode="#,##0.00">
                  <c:v>87449639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.00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8" formatCode="#,##0.00">
                  <c:v>33270240</c:v>
                </c:pt>
                <c:pt idx="33" formatCode="#,##0.00">
                  <c:v>81021849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9" formatCode="#,##0.00">
                  <c:v>47797987</c:v>
                </c:pt>
                <c:pt idx="20" formatCode="#,##0.00">
                  <c:v>124225623</c:v>
                </c:pt>
                <c:pt idx="23">
                  <c:v>0</c:v>
                </c:pt>
                <c:pt idx="24" formatCode="#,##0.00">
                  <c:v>111545921</c:v>
                </c:pt>
                <c:pt idx="25" formatCode="#,##0.00">
                  <c:v>63659905</c:v>
                </c:pt>
                <c:pt idx="26" formatCode="#,##0.00">
                  <c:v>91013052</c:v>
                </c:pt>
                <c:pt idx="27" formatCode="#,##0.00">
                  <c:v>149302576</c:v>
                </c:pt>
                <c:pt idx="28" formatCode="#,##0.00">
                  <c:v>131055795</c:v>
                </c:pt>
                <c:pt idx="29" formatCode="#,##0.00">
                  <c:v>194007325</c:v>
                </c:pt>
                <c:pt idx="30" formatCode="#,##0.00">
                  <c:v>382704084</c:v>
                </c:pt>
                <c:pt idx="31" formatCode="#,##0.00">
                  <c:v>466713452</c:v>
                </c:pt>
                <c:pt idx="32" formatCode="#,##0.00">
                  <c:v>313859560</c:v>
                </c:pt>
                <c:pt idx="33" formatCode="#,##0.00">
                  <c:v>97434848</c:v>
                </c:pt>
                <c:pt idx="34" formatCode="#,##0.00">
                  <c:v>84082273</c:v>
                </c:pt>
                <c:pt idx="35" formatCode="#,##0.00">
                  <c:v>15858219</c:v>
                </c:pt>
                <c:pt idx="36" formatCode="#,##0.00">
                  <c:v>70032961</c:v>
                </c:pt>
                <c:pt idx="37" formatCode="#,##0.00">
                  <c:v>183790881</c:v>
                </c:pt>
                <c:pt idx="38" formatCode="#,##0.00">
                  <c:v>206422329</c:v>
                </c:pt>
                <c:pt idx="39" formatCode="#,##0.00">
                  <c:v>230742470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 formatCode="#,##0.00">
                  <c:v>39814</c:v>
                </c:pt>
                <c:pt idx="19" formatCode="#,##0.00">
                  <c:v>211482</c:v>
                </c:pt>
                <c:pt idx="20" formatCode="#,##0.00">
                  <c:v>34397639</c:v>
                </c:pt>
                <c:pt idx="21" formatCode="#,##0.00">
                  <c:v>163675731</c:v>
                </c:pt>
                <c:pt idx="22" formatCode="#,##0.00">
                  <c:v>120501834</c:v>
                </c:pt>
                <c:pt idx="23">
                  <c:v>0</c:v>
                </c:pt>
                <c:pt idx="25" formatCode="#,##0.00">
                  <c:v>20125578</c:v>
                </c:pt>
                <c:pt idx="26" formatCode="#,##0.00">
                  <c:v>20489239</c:v>
                </c:pt>
                <c:pt idx="31" formatCode="#,##0.00">
                  <c:v>67997391</c:v>
                </c:pt>
                <c:pt idx="32" formatCode="#,##0.00">
                  <c:v>22112274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Buying objective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 Optimal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.00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8" formatCode="#,##0.00">
                  <c:v>0</c:v>
                </c:pt>
                <c:pt idx="33" formatCode="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Opportunity to Improve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 formatCode="#,##0.00">
                  <c:v>39814</c:v>
                </c:pt>
                <c:pt idx="19" formatCode="#,##0.00">
                  <c:v>48009469</c:v>
                </c:pt>
                <c:pt idx="20" formatCode="#,##0.00">
                  <c:v>158623262</c:v>
                </c:pt>
                <c:pt idx="21" formatCode="#,##0.00">
                  <c:v>163675731</c:v>
                </c:pt>
                <c:pt idx="22" formatCode="#,##0.00">
                  <c:v>120501834</c:v>
                </c:pt>
                <c:pt idx="23">
                  <c:v>0</c:v>
                </c:pt>
                <c:pt idx="24" formatCode="#,##0.00">
                  <c:v>111545921</c:v>
                </c:pt>
                <c:pt idx="25" formatCode="#,##0.00">
                  <c:v>83785483</c:v>
                </c:pt>
                <c:pt idx="26" formatCode="#,##0.00">
                  <c:v>111502291</c:v>
                </c:pt>
                <c:pt idx="27" formatCode="#,##0.00">
                  <c:v>149302576</c:v>
                </c:pt>
                <c:pt idx="28" formatCode="#,##0.00">
                  <c:v>164326035</c:v>
                </c:pt>
                <c:pt idx="29" formatCode="#,##0.00">
                  <c:v>194007325</c:v>
                </c:pt>
                <c:pt idx="30" formatCode="#,##0.00">
                  <c:v>382704084</c:v>
                </c:pt>
                <c:pt idx="31" formatCode="#,##0.00">
                  <c:v>534710843</c:v>
                </c:pt>
                <c:pt idx="32" formatCode="#,##0.00">
                  <c:v>335971834</c:v>
                </c:pt>
                <c:pt idx="33" formatCode="#,##0.00">
                  <c:v>178456697</c:v>
                </c:pt>
                <c:pt idx="34">
                  <c:v>84082273</c:v>
                </c:pt>
                <c:pt idx="35">
                  <c:v>15858219</c:v>
                </c:pt>
                <c:pt idx="36">
                  <c:v>70032961</c:v>
                </c:pt>
                <c:pt idx="37">
                  <c:v>183790881</c:v>
                </c:pt>
                <c:pt idx="38">
                  <c:v>206422329</c:v>
                </c:pt>
                <c:pt idx="39">
                  <c:v>230742470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Sub Optimal 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.00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6" formatCode="#,##0.00">
                  <c:v>2184977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Opportunity to Improve 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3">
                  <c:v>0</c:v>
                </c:pt>
                <c:pt idx="24" formatCode="#,##0.00">
                  <c:v>0</c:v>
                </c:pt>
                <c:pt idx="25" formatCode="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Optimal 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 formatCode="#,##0.00">
                  <c:v>39814</c:v>
                </c:pt>
                <c:pt idx="19" formatCode="#,##0.00">
                  <c:v>48009469</c:v>
                </c:pt>
                <c:pt idx="20" formatCode="#,##0.00">
                  <c:v>158623262</c:v>
                </c:pt>
                <c:pt idx="21" formatCode="#,##0.00">
                  <c:v>163675731</c:v>
                </c:pt>
                <c:pt idx="22" formatCode="#,##0.00">
                  <c:v>120501834</c:v>
                </c:pt>
                <c:pt idx="23">
                  <c:v>0</c:v>
                </c:pt>
                <c:pt idx="24" formatCode="#,##0.00">
                  <c:v>111545921</c:v>
                </c:pt>
                <c:pt idx="25" formatCode="#,##0.00">
                  <c:v>83785483</c:v>
                </c:pt>
                <c:pt idx="26" formatCode="#,##0.00">
                  <c:v>111502291</c:v>
                </c:pt>
                <c:pt idx="27" formatCode="#,##0.00">
                  <c:v>149302576</c:v>
                </c:pt>
                <c:pt idx="28" formatCode="#,##0.00">
                  <c:v>164326035</c:v>
                </c:pt>
                <c:pt idx="29" formatCode="#,##0.00">
                  <c:v>194007325</c:v>
                </c:pt>
                <c:pt idx="30" formatCode="#,##0.00">
                  <c:v>382704084</c:v>
                </c:pt>
                <c:pt idx="31" formatCode="#,##0.00">
                  <c:v>534710843</c:v>
                </c:pt>
                <c:pt idx="32" formatCode="#,##0.00">
                  <c:v>335971834</c:v>
                </c:pt>
                <c:pt idx="33" formatCode="#,##0.00">
                  <c:v>178456697</c:v>
                </c:pt>
                <c:pt idx="34" formatCode="#,##0">
                  <c:v>84082273</c:v>
                </c:pt>
                <c:pt idx="35" formatCode="#,##0">
                  <c:v>15858219</c:v>
                </c:pt>
                <c:pt idx="36" formatCode="#,##0">
                  <c:v>70032961</c:v>
                </c:pt>
                <c:pt idx="37" formatCode="#,##0">
                  <c:v>183790881</c:v>
                </c:pt>
                <c:pt idx="38" formatCode="#,##0">
                  <c:v>206422329</c:v>
                </c:pt>
                <c:pt idx="39" formatCode="#,##0">
                  <c:v>230742470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Gamma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 Optimal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.00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 formatCode="#,##0.00">
                  <c:v>39814</c:v>
                </c:pt>
                <c:pt idx="19" formatCode="#,##0.00">
                  <c:v>2683859</c:v>
                </c:pt>
                <c:pt idx="20" formatCode="#,##0.00">
                  <c:v>30950</c:v>
                </c:pt>
                <c:pt idx="21" formatCode="#,##0.00">
                  <c:v>28174</c:v>
                </c:pt>
                <c:pt idx="23">
                  <c:v>0</c:v>
                </c:pt>
                <c:pt idx="28" formatCode="#,##0.00">
                  <c:v>28906097</c:v>
                </c:pt>
                <c:pt idx="29" formatCode="#,##0.00">
                  <c:v>83020249</c:v>
                </c:pt>
                <c:pt idx="30" formatCode="#,##0.00">
                  <c:v>23989929</c:v>
                </c:pt>
                <c:pt idx="33" formatCode="#,##0.00">
                  <c:v>10529282</c:v>
                </c:pt>
                <c:pt idx="34" formatCode="#,##0.00">
                  <c:v>59419431</c:v>
                </c:pt>
                <c:pt idx="35" formatCode="#,##0.00">
                  <c:v>15858219</c:v>
                </c:pt>
                <c:pt idx="37" formatCode="#,##0.00">
                  <c:v>38551677</c:v>
                </c:pt>
                <c:pt idx="38" formatCode="#,##0.00">
                  <c:v>48408278</c:v>
                </c:pt>
                <c:pt idx="39" formatCode="#,##0.00">
                  <c:v>220739646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Opportunity to Improve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25" formatCode="#,##0.00">
                  <c:v>33185479</c:v>
                </c:pt>
                <c:pt idx="26" formatCode="#,##0.00">
                  <c:v>111502291</c:v>
                </c:pt>
                <c:pt idx="27" formatCode="#,##0.00">
                  <c:v>149302576</c:v>
                </c:pt>
                <c:pt idx="28" formatCode="#,##0.00">
                  <c:v>76205662</c:v>
                </c:pt>
                <c:pt idx="30" formatCode="#,##0.00">
                  <c:v>73643083</c:v>
                </c:pt>
                <c:pt idx="31" formatCode="#,##0.00">
                  <c:v>30048684</c:v>
                </c:pt>
                <c:pt idx="33" formatCode="#,##0.00">
                  <c:v>59771884</c:v>
                </c:pt>
                <c:pt idx="34" formatCode="#,##0.00">
                  <c:v>9706439</c:v>
                </c:pt>
                <c:pt idx="37" formatCode="#,##0.00">
                  <c:v>145239204</c:v>
                </c:pt>
                <c:pt idx="38" formatCode="#,##0.00">
                  <c:v>158014051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9" formatCode="#,##0.00">
                  <c:v>45325610</c:v>
                </c:pt>
                <c:pt idx="20" formatCode="#,##0.00">
                  <c:v>158592312</c:v>
                </c:pt>
                <c:pt idx="21" formatCode="#,##0.00">
                  <c:v>163647557</c:v>
                </c:pt>
                <c:pt idx="22" formatCode="#,##0.00">
                  <c:v>120501834</c:v>
                </c:pt>
                <c:pt idx="23">
                  <c:v>0</c:v>
                </c:pt>
                <c:pt idx="28" formatCode="#,##0.00">
                  <c:v>59214276</c:v>
                </c:pt>
                <c:pt idx="29" formatCode="#,##0.00">
                  <c:v>101569026</c:v>
                </c:pt>
                <c:pt idx="30" formatCode="#,##0.00">
                  <c:v>285071072</c:v>
                </c:pt>
                <c:pt idx="31" formatCode="#,##0.00">
                  <c:v>504662159</c:v>
                </c:pt>
                <c:pt idx="32" formatCode="#,##0.00">
                  <c:v>335971834</c:v>
                </c:pt>
                <c:pt idx="33" formatCode="#,##0.00">
                  <c:v>108155531</c:v>
                </c:pt>
                <c:pt idx="34" formatCode="#,##0">
                  <c:v>14956403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Facebook Impressions by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 Optimal</c:v>
                </c:pt>
              </c:strCache>
            </c:strRef>
          </c:tx>
          <c:spPr>
            <a:solidFill>
              <a:srgbClr val="C82606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#,##0.00">
                  <c:v>323401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D-4265-BD4B-67D8F5AF8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Opportunity to Improve</c:v>
                </c:pt>
              </c:strCache>
            </c:strRef>
          </c:tx>
          <c:spPr>
            <a:solidFill>
              <a:srgbClr val="858585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39814</c:v>
                </c:pt>
                <c:pt idx="19" formatCode="#,##0.00">
                  <c:v>2683859</c:v>
                </c:pt>
                <c:pt idx="20" formatCode="#,##0.00">
                  <c:v>30950</c:v>
                </c:pt>
                <c:pt idx="21">
                  <c:v>28174</c:v>
                </c:pt>
                <c:pt idx="27" formatCode="#,##0.00">
                  <c:v>57456521</c:v>
                </c:pt>
                <c:pt idx="28" formatCode="#,##0.00">
                  <c:v>28906097</c:v>
                </c:pt>
                <c:pt idx="29" formatCode="#,##0.00">
                  <c:v>59756987</c:v>
                </c:pt>
                <c:pt idx="30" formatCode="#,##0.00">
                  <c:v>48890982</c:v>
                </c:pt>
                <c:pt idx="31" formatCode="#,##0.00">
                  <c:v>92585630</c:v>
                </c:pt>
                <c:pt idx="32" formatCode="#,##0.00">
                  <c:v>12789495</c:v>
                </c:pt>
                <c:pt idx="33" formatCode="#,##0.00">
                  <c:v>33611300</c:v>
                </c:pt>
                <c:pt idx="34" formatCode="#,##0.00">
                  <c:v>69125870</c:v>
                </c:pt>
                <c:pt idx="35" formatCode="#,##0.00">
                  <c:v>15858219</c:v>
                </c:pt>
                <c:pt idx="37" formatCode="#,##0.00">
                  <c:v>72194629</c:v>
                </c:pt>
                <c:pt idx="38" formatCode="#,##0.00">
                  <c:v>183037868</c:v>
                </c:pt>
                <c:pt idx="39" formatCode="#,##0.00">
                  <c:v>230742470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D-4265-BD4B-67D8F5AF8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</c:v>
                </c:pt>
              </c:strCache>
            </c:strRef>
          </c:tx>
          <c:spPr>
            <a:solidFill>
              <a:srgbClr val="34A5DA"/>
            </a:solidFill>
            <a:ln>
              <a:noFill/>
            </a:ln>
            <a:effectLst/>
          </c:spPr>
          <c:invertIfNegative val="0"/>
          <c:cat>
            <c:numRef>
              <c:f>Sheet1!$A$2:$A$41</c:f>
              <c:numCache>
                <c:formatCode>mmm\-yy</c:formatCode>
                <c:ptCount val="40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9" formatCode="#,##0.00">
                  <c:v>45325610</c:v>
                </c:pt>
                <c:pt idx="20" formatCode="#,##0.00">
                  <c:v>158592312</c:v>
                </c:pt>
                <c:pt idx="21" formatCode="#,##0.00">
                  <c:v>163647557</c:v>
                </c:pt>
                <c:pt idx="22" formatCode="#,##0.00">
                  <c:v>120501834</c:v>
                </c:pt>
                <c:pt idx="23">
                  <c:v>0</c:v>
                </c:pt>
                <c:pt idx="24" formatCode="#,##0.00">
                  <c:v>111545921</c:v>
                </c:pt>
                <c:pt idx="25" formatCode="#,##0.00">
                  <c:v>83785483</c:v>
                </c:pt>
                <c:pt idx="26" formatCode="#,##0.00">
                  <c:v>111502291</c:v>
                </c:pt>
                <c:pt idx="27" formatCode="#,##0.00">
                  <c:v>91846055</c:v>
                </c:pt>
                <c:pt idx="28" formatCode="#,##0.00">
                  <c:v>135419938</c:v>
                </c:pt>
                <c:pt idx="29" formatCode="#,##0.00">
                  <c:v>134250338</c:v>
                </c:pt>
                <c:pt idx="30" formatCode="#,##0.00">
                  <c:v>333813102</c:v>
                </c:pt>
                <c:pt idx="31" formatCode="#,##0.00">
                  <c:v>442125213</c:v>
                </c:pt>
                <c:pt idx="32" formatCode="#,##0.00">
                  <c:v>323182339</c:v>
                </c:pt>
                <c:pt idx="33" formatCode="#,##0.00">
                  <c:v>144845397</c:v>
                </c:pt>
                <c:pt idx="34" formatCode="#,##0">
                  <c:v>14956403</c:v>
                </c:pt>
                <c:pt idx="36" formatCode="#,##0">
                  <c:v>70032961</c:v>
                </c:pt>
                <c:pt idx="37" formatCode="#,##0">
                  <c:v>111596252</c:v>
                </c:pt>
                <c:pt idx="38" formatCode="#,##0">
                  <c:v>23384461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D-4265-BD4B-67D8F5AF8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73852672"/>
        <c:axId val="-2073848320"/>
      </c:barChart>
      <c:dateAx>
        <c:axId val="-20738526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48320"/>
        <c:crosses val="autoZero"/>
        <c:auto val="1"/>
        <c:lblOffset val="100"/>
        <c:baseTimeUnit val="months"/>
      </c:dateAx>
      <c:valAx>
        <c:axId val="-2073848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8526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3546274780020782E-3"/>
                <c:y val="0.1242307331549450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 Impressions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09628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500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5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ve A Sip Of Great Taste&amp;#39;s New Variants">
            <a:extLst>
              <a:ext uri="{FF2B5EF4-FFF2-40B4-BE49-F238E27FC236}">
                <a16:creationId xmlns:a16="http://schemas.microsoft.com/office/drawing/2014/main" id="{47BACD3D-30CD-41E3-AF47-7DEC3623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1"/>
          <a:stretch/>
        </p:blipFill>
        <p:spPr bwMode="auto">
          <a:xfrm>
            <a:off x="0" y="0"/>
            <a:ext cx="12069763" cy="61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4DACFD-33A6-4AB0-B136-3B841FC52ED8}"/>
              </a:ext>
            </a:extLst>
          </p:cNvPr>
          <p:cNvSpPr/>
          <p:nvPr/>
        </p:nvSpPr>
        <p:spPr bwMode="ltGray">
          <a:xfrm>
            <a:off x="0" y="5670798"/>
            <a:ext cx="12069763" cy="11872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Google Shape;18;p38" descr="\\SONY\Users\Nivas\Desktop\analytic-edge\logo.png">
            <a:extLst>
              <a:ext uri="{FF2B5EF4-FFF2-40B4-BE49-F238E27FC236}">
                <a16:creationId xmlns:a16="http://schemas.microsoft.com/office/drawing/2014/main" id="{6EF94383-B55A-4ADE-B07F-85632D833D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41" y="5864464"/>
            <a:ext cx="2715609" cy="9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30;p1">
            <a:extLst>
              <a:ext uri="{FF2B5EF4-FFF2-40B4-BE49-F238E27FC236}">
                <a16:creationId xmlns:a16="http://schemas.microsoft.com/office/drawing/2014/main" id="{3787968E-292D-4B98-9E1C-C1C82B3799C4}"/>
              </a:ext>
            </a:extLst>
          </p:cNvPr>
          <p:cNvSpPr txBox="1">
            <a:spLocks/>
          </p:cNvSpPr>
          <p:nvPr/>
        </p:nvSpPr>
        <p:spPr>
          <a:xfrm>
            <a:off x="0" y="3849255"/>
            <a:ext cx="12083412" cy="637726"/>
          </a:xfrm>
          <a:prstGeom prst="rect">
            <a:avLst/>
          </a:prstGeom>
          <a:solidFill>
            <a:srgbClr val="E36C09">
              <a:alpha val="8392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URC – Great Taste White</a:t>
            </a:r>
            <a:b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5" name="Google Shape;1331;p1">
            <a:extLst>
              <a:ext uri="{FF2B5EF4-FFF2-40B4-BE49-F238E27FC236}">
                <a16:creationId xmlns:a16="http://schemas.microsoft.com/office/drawing/2014/main" id="{43BD9558-F0E0-424C-83C5-386B74ABE7E0}"/>
              </a:ext>
            </a:extLst>
          </p:cNvPr>
          <p:cNvSpPr txBox="1"/>
          <p:nvPr/>
        </p:nvSpPr>
        <p:spPr>
          <a:xfrm>
            <a:off x="0" y="4483100"/>
            <a:ext cx="12069763" cy="1187698"/>
          </a:xfrm>
          <a:prstGeom prst="rect">
            <a:avLst/>
          </a:prstGeom>
          <a:solidFill>
            <a:srgbClr val="244061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Facebook Deep-Dive Analysis – Data Review Deck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 sz="1600" b="1" i="0" u="none" strike="noStrike" cap="none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August 2021</a:t>
            </a:r>
            <a:endParaRPr dirty="0"/>
          </a:p>
        </p:txBody>
      </p:sp>
      <p:pic>
        <p:nvPicPr>
          <p:cNvPr id="17" name="Google Shape;1333;p1">
            <a:extLst>
              <a:ext uri="{FF2B5EF4-FFF2-40B4-BE49-F238E27FC236}">
                <a16:creationId xmlns:a16="http://schemas.microsoft.com/office/drawing/2014/main" id="{EF90EB20-5D9A-4B9A-A37A-90C1A0AA29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966" y="3354842"/>
            <a:ext cx="9652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CBA93998-C322-4BEE-B299-627A7CE3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502" b="32502"/>
          <a:stretch>
            <a:fillRect/>
          </a:stretch>
        </p:blipFill>
        <p:spPr>
          <a:xfrm>
            <a:off x="9626810" y="5870121"/>
            <a:ext cx="219551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Duration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84725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&lt;2 weeks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to 4 weeks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 4 weeks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4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Duration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25672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1,794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2,964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47,023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8,748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160119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748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Buying Objective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93410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Clicks, Engagement, Likes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All Other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Video Views, Reach or </a:t>
                      </a:r>
                      <a:b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Brand Awareness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13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Buying Objective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4760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640806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70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5EB3-D3E6-4C80-85B5-2701C930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by Buying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B3F26-B52F-463D-B768-1FC4F1FA8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FFBF2-C6F1-4AB2-BD7A-C8AD3104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C7636-258D-4F26-A425-5D69EC67EEC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B16DE8-8952-4B52-BFDA-7B1C2E8B387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7E764E4-FD0B-4118-BDA1-67CCF0B040B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85349281"/>
              </p:ext>
            </p:extLst>
          </p:nvPr>
        </p:nvGraphicFramePr>
        <p:xfrm>
          <a:off x="779463" y="1568449"/>
          <a:ext cx="10596567" cy="39808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3059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108377">
                  <a:extLst>
                    <a:ext uri="{9D8B030D-6E8A-4147-A177-3AD203B41FA5}">
                      <a16:colId xmlns:a16="http://schemas.microsoft.com/office/drawing/2014/main" val="2403080736"/>
                    </a:ext>
                  </a:extLst>
                </a:gridCol>
                <a:gridCol w="2108377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10837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10837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796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Group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Jan 2018 -  Apr 2021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796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engagement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79616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79616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 awareness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54,150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796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b="1" i="0" u="none" strike="noStrike" kern="1200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Placements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87658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Less than 4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4+ more placements / Automatic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3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Placements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57991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867711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99A6B7-8A5C-4E87-8352-DE0B27E084E8}"/>
              </a:ext>
            </a:extLst>
          </p:cNvPr>
          <p:cNvSpPr txBox="1"/>
          <p:nvPr/>
        </p:nvSpPr>
        <p:spPr>
          <a:xfrm>
            <a:off x="7868291" y="630199"/>
            <a:ext cx="1971034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Chart value are same as </a:t>
            </a:r>
            <a:r>
              <a:rPr lang="en-US" sz="1400" b="1" dirty="0">
                <a:solidFill>
                  <a:srgbClr val="FF0000"/>
                </a:solidFill>
              </a:rPr>
              <a:t>Buying Objective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By Sekar</a:t>
            </a:r>
            <a:r>
              <a:rPr lang="en-IN" sz="1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42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Gamma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89652"/>
              </p:ext>
            </p:extLst>
          </p:nvPr>
        </p:nvGraphicFramePr>
        <p:xfrm>
          <a:off x="3835400" y="5181600"/>
          <a:ext cx="7527924" cy="131751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tier Campaigns based on weighted Gamma scores</a:t>
                      </a:r>
                      <a:endParaRPr lang="en-IN"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tier Campaigns based on weighted Gamma scores</a:t>
                      </a:r>
                      <a:endParaRPr lang="en-IN"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tier Campaigns based on weighted Gamma scores</a:t>
                      </a:r>
                      <a:endParaRPr lang="en-IN"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99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Gamma Score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60438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96538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3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Total Score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08503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to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0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39677-968D-4C69-ADCE-8A9F72095574}"/>
              </a:ext>
            </a:extLst>
          </p:cNvPr>
          <p:cNvSpPr/>
          <p:nvPr/>
        </p:nvSpPr>
        <p:spPr bwMode="ltGray">
          <a:xfrm>
            <a:off x="648251" y="1163025"/>
            <a:ext cx="3786149" cy="13716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F3372A-6E86-42A2-8D06-66EE1EC9DC54}"/>
              </a:ext>
            </a:extLst>
          </p:cNvPr>
          <p:cNvSpPr/>
          <p:nvPr/>
        </p:nvSpPr>
        <p:spPr bwMode="ltGray">
          <a:xfrm>
            <a:off x="418153" y="1299210"/>
            <a:ext cx="570530" cy="5705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71DC6-24AD-46A7-BA34-B1A4B241346E}"/>
              </a:ext>
            </a:extLst>
          </p:cNvPr>
          <p:cNvSpPr txBox="1"/>
          <p:nvPr/>
        </p:nvSpPr>
        <p:spPr>
          <a:xfrm>
            <a:off x="1004515" y="1299210"/>
            <a:ext cx="193903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Target Brand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30BCE-048F-4E42-8386-45D57CDABD80}"/>
              </a:ext>
            </a:extLst>
          </p:cNvPr>
          <p:cNvSpPr/>
          <p:nvPr/>
        </p:nvSpPr>
        <p:spPr>
          <a:xfrm>
            <a:off x="1004514" y="1719167"/>
            <a:ext cx="3393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Great Taste White Coffee (has 3 variants – Classic, Crema and Caramel)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9AA787-9DFC-4176-9128-96E593E21876}"/>
              </a:ext>
            </a:extLst>
          </p:cNvPr>
          <p:cNvSpPr/>
          <p:nvPr/>
        </p:nvSpPr>
        <p:spPr bwMode="ltGray">
          <a:xfrm>
            <a:off x="638039" y="2596604"/>
            <a:ext cx="3786149" cy="26093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C37857-9C27-42AA-A8F6-413DE549B792}"/>
              </a:ext>
            </a:extLst>
          </p:cNvPr>
          <p:cNvSpPr/>
          <p:nvPr/>
        </p:nvSpPr>
        <p:spPr bwMode="ltGray">
          <a:xfrm>
            <a:off x="382302" y="2732790"/>
            <a:ext cx="570530" cy="5705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0D6F06-875C-4D73-99BB-035606164C3A}"/>
              </a:ext>
            </a:extLst>
          </p:cNvPr>
          <p:cNvSpPr txBox="1"/>
          <p:nvPr/>
        </p:nvSpPr>
        <p:spPr>
          <a:xfrm>
            <a:off x="1004515" y="2732790"/>
            <a:ext cx="2482472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179388"/>
            <a:r>
              <a:rPr lang="en-US" sz="1600" b="1" dirty="0">
                <a:solidFill>
                  <a:schemeClr val="bg1"/>
                </a:solidFill>
              </a:rPr>
              <a:t>Time Period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5198E-F495-456A-B1CC-821C306E7C72}"/>
              </a:ext>
            </a:extLst>
          </p:cNvPr>
          <p:cNvSpPr/>
          <p:nvPr/>
        </p:nvSpPr>
        <p:spPr>
          <a:xfrm>
            <a:off x="1008487" y="3094222"/>
            <a:ext cx="30645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400" dirty="0">
                <a:solidFill>
                  <a:schemeClr val="bg1"/>
                </a:solidFill>
              </a:rPr>
              <a:t>FY 2018 – 53 WE 31/12/2018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400" dirty="0">
                <a:solidFill>
                  <a:schemeClr val="bg1"/>
                </a:solidFill>
              </a:rPr>
              <a:t>FY 2019 – 52 WE 30/12/2019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400" dirty="0">
                <a:solidFill>
                  <a:schemeClr val="bg1"/>
                </a:solidFill>
              </a:rPr>
              <a:t>FY 2020 – 53 WE 04/01/2021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sz="1400" dirty="0">
                <a:solidFill>
                  <a:schemeClr val="bg1"/>
                </a:solidFill>
              </a:rPr>
              <a:t>YTD 2021 – 17 WE 30/04/2021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Total Analysis: 158 Weeks [01/01/2018 – 04/01/2021]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6EB700-6B62-4F3F-971C-526DA3068460}"/>
              </a:ext>
            </a:extLst>
          </p:cNvPr>
          <p:cNvSpPr/>
          <p:nvPr/>
        </p:nvSpPr>
        <p:spPr bwMode="ltGray">
          <a:xfrm>
            <a:off x="4771734" y="1163025"/>
            <a:ext cx="3786149" cy="1158961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FFC7E3-EC54-4D80-B7CD-41155C01DBAD}"/>
              </a:ext>
            </a:extLst>
          </p:cNvPr>
          <p:cNvSpPr/>
          <p:nvPr/>
        </p:nvSpPr>
        <p:spPr bwMode="ltGray">
          <a:xfrm>
            <a:off x="4541636" y="1299210"/>
            <a:ext cx="570530" cy="57053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648642-308B-4098-A96C-3D9CDC42480B}"/>
              </a:ext>
            </a:extLst>
          </p:cNvPr>
          <p:cNvSpPr txBox="1"/>
          <p:nvPr/>
        </p:nvSpPr>
        <p:spPr>
          <a:xfrm>
            <a:off x="5133886" y="1299210"/>
            <a:ext cx="2704481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Dependent Variables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573B3-42A3-4881-B24D-1789187F2858}"/>
              </a:ext>
            </a:extLst>
          </p:cNvPr>
          <p:cNvSpPr/>
          <p:nvPr/>
        </p:nvSpPr>
        <p:spPr>
          <a:xfrm>
            <a:off x="5133886" y="1719167"/>
            <a:ext cx="3050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Incremental sales derived from Facebook Execution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3957F0-9A23-4EC1-8246-53484B547E88}"/>
              </a:ext>
            </a:extLst>
          </p:cNvPr>
          <p:cNvGrpSpPr/>
          <p:nvPr/>
        </p:nvGrpSpPr>
        <p:grpSpPr>
          <a:xfrm>
            <a:off x="4507701" y="2373597"/>
            <a:ext cx="4050182" cy="1554480"/>
            <a:chOff x="4507701" y="2387888"/>
            <a:chExt cx="4050182" cy="15544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906E32-58D9-4604-A6E8-3F1343D94022}"/>
                </a:ext>
              </a:extLst>
            </p:cNvPr>
            <p:cNvSpPr/>
            <p:nvPr/>
          </p:nvSpPr>
          <p:spPr bwMode="ltGray">
            <a:xfrm>
              <a:off x="4763439" y="2387888"/>
              <a:ext cx="3794444" cy="155448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600" b="0" dirty="0" err="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DC9866-13F6-4E87-8149-A8DAAF8672E0}"/>
                </a:ext>
              </a:extLst>
            </p:cNvPr>
            <p:cNvSpPr/>
            <p:nvPr/>
          </p:nvSpPr>
          <p:spPr bwMode="ltGray">
            <a:xfrm>
              <a:off x="4507701" y="2524073"/>
              <a:ext cx="570530" cy="570530"/>
            </a:xfrm>
            <a:prstGeom prst="ellipse">
              <a:avLst/>
            </a:prstGeom>
            <a:solidFill>
              <a:schemeClr val="accent4">
                <a:lumMod val="90000"/>
                <a:lumOff val="1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600" b="0" dirty="0" err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CD00FC-1E22-4191-8734-94F85739A676}"/>
                </a:ext>
              </a:extLst>
            </p:cNvPr>
            <p:cNvSpPr txBox="1"/>
            <p:nvPr/>
          </p:nvSpPr>
          <p:spPr>
            <a:xfrm>
              <a:off x="5133886" y="2524073"/>
              <a:ext cx="2482472" cy="36445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179388"/>
              <a:r>
                <a:rPr lang="en-US" sz="1600" b="1" dirty="0">
                  <a:solidFill>
                    <a:schemeClr val="bg1"/>
                  </a:solidFill>
                </a:rPr>
                <a:t>Independent Variables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94A82B-3CD0-4687-ABCD-8FE32CFD3892}"/>
                </a:ext>
              </a:extLst>
            </p:cNvPr>
            <p:cNvSpPr/>
            <p:nvPr/>
          </p:nvSpPr>
          <p:spPr>
            <a:xfrm>
              <a:off x="5133886" y="2885505"/>
              <a:ext cx="33756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Campaigns (impressions) grouped by RAG for all metrics – Creative best practice, Frequency, Duration, Buying objective and Placement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860ABC-1303-40F1-BD83-ACFD0B85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42" y="2643272"/>
              <a:ext cx="339846" cy="3398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E4111-79CF-493B-A922-919FAA4DC74C}"/>
              </a:ext>
            </a:extLst>
          </p:cNvPr>
          <p:cNvSpPr/>
          <p:nvPr/>
        </p:nvSpPr>
        <p:spPr bwMode="ltGray">
          <a:xfrm>
            <a:off x="648251" y="5282724"/>
            <a:ext cx="3786149" cy="125142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A440CA-B068-4315-8F73-10B3408E584C}"/>
              </a:ext>
            </a:extLst>
          </p:cNvPr>
          <p:cNvSpPr/>
          <p:nvPr/>
        </p:nvSpPr>
        <p:spPr bwMode="ltGray">
          <a:xfrm>
            <a:off x="418153" y="5418909"/>
            <a:ext cx="570530" cy="5705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9301D0-1759-4F8A-974D-24EFB0362A4D}"/>
              </a:ext>
            </a:extLst>
          </p:cNvPr>
          <p:cNvSpPr txBox="1"/>
          <p:nvPr/>
        </p:nvSpPr>
        <p:spPr>
          <a:xfrm>
            <a:off x="1004515" y="5418909"/>
            <a:ext cx="193903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Granularity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78A7BC-0B27-48BC-B061-0BC1CBA8AF6C}"/>
              </a:ext>
            </a:extLst>
          </p:cNvPr>
          <p:cNvSpPr/>
          <p:nvPr/>
        </p:nvSpPr>
        <p:spPr>
          <a:xfrm>
            <a:off x="1004515" y="5788149"/>
            <a:ext cx="2499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National Level - Weekly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ACF1752-1D55-4112-931D-DF78FEE81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1" y="5549316"/>
            <a:ext cx="343666" cy="34366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9C498E2-0E26-4F03-8CB9-D3BDA8C7FEE7}"/>
              </a:ext>
            </a:extLst>
          </p:cNvPr>
          <p:cNvSpPr/>
          <p:nvPr/>
        </p:nvSpPr>
        <p:spPr bwMode="ltGray">
          <a:xfrm>
            <a:off x="4773650" y="5282724"/>
            <a:ext cx="3786149" cy="1251426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589ADB-665D-41C2-A9EA-CED4B723F59D}"/>
              </a:ext>
            </a:extLst>
          </p:cNvPr>
          <p:cNvSpPr/>
          <p:nvPr/>
        </p:nvSpPr>
        <p:spPr bwMode="ltGray">
          <a:xfrm>
            <a:off x="4543552" y="5418909"/>
            <a:ext cx="570530" cy="5705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C0FEA3-3BCA-4D56-AB08-303766236780}"/>
              </a:ext>
            </a:extLst>
          </p:cNvPr>
          <p:cNvSpPr txBox="1"/>
          <p:nvPr/>
        </p:nvSpPr>
        <p:spPr>
          <a:xfrm>
            <a:off x="5133886" y="5418909"/>
            <a:ext cx="193903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>
                <a:solidFill>
                  <a:schemeClr val="bg1"/>
                </a:solidFill>
              </a:rPr>
              <a:t>Reporting 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DCC38-9073-4CBA-A684-2D3AF03B22B9}"/>
              </a:ext>
            </a:extLst>
          </p:cNvPr>
          <p:cNvSpPr/>
          <p:nvPr/>
        </p:nvSpPr>
        <p:spPr>
          <a:xfrm>
            <a:off x="5133885" y="5788149"/>
            <a:ext cx="321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Incremental Volumes, Effectiveness, ROI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FBFBEF8-41DD-4A6B-ABB0-66CA43196A0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92" y="5525190"/>
            <a:ext cx="337158" cy="3371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B05B227-E7C5-4823-A045-C9190E8B49A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6" y="2838656"/>
            <a:ext cx="345490" cy="34549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2330CF4-AC75-4553-8E86-7632A28E564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14" y="1451219"/>
            <a:ext cx="243086" cy="243086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C1F2B6A6-7C48-4776-8902-38937E166B1C}"/>
              </a:ext>
            </a:extLst>
          </p:cNvPr>
          <p:cNvSpPr/>
          <p:nvPr/>
        </p:nvSpPr>
        <p:spPr bwMode="ltGray">
          <a:xfrm>
            <a:off x="628167" y="1509224"/>
            <a:ext cx="150502" cy="15050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6DE601-29BC-4762-8931-747A5EF3712E}"/>
              </a:ext>
            </a:extLst>
          </p:cNvPr>
          <p:cNvSpPr/>
          <p:nvPr/>
        </p:nvSpPr>
        <p:spPr bwMode="ltGray">
          <a:xfrm>
            <a:off x="590103" y="1471160"/>
            <a:ext cx="226630" cy="22663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420DB7-CF08-468B-AB7C-A013341FF5C1}"/>
              </a:ext>
            </a:extLst>
          </p:cNvPr>
          <p:cNvSpPr/>
          <p:nvPr/>
        </p:nvSpPr>
        <p:spPr bwMode="ltGray">
          <a:xfrm>
            <a:off x="672256" y="1553313"/>
            <a:ext cx="62324" cy="623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7FD742-90F2-415A-A796-71F8B28D56BE}"/>
              </a:ext>
            </a:extLst>
          </p:cNvPr>
          <p:cNvSpPr/>
          <p:nvPr/>
        </p:nvSpPr>
        <p:spPr bwMode="ltGray">
          <a:xfrm>
            <a:off x="550381" y="1431438"/>
            <a:ext cx="306074" cy="30607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ADC236F-6408-4525-B2A0-CCC39FCD5992}"/>
              </a:ext>
            </a:extLst>
          </p:cNvPr>
          <p:cNvSpPr/>
          <p:nvPr/>
        </p:nvSpPr>
        <p:spPr bwMode="ltGray">
          <a:xfrm>
            <a:off x="672256" y="1553313"/>
            <a:ext cx="62324" cy="62324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95D3A0-E5A6-45EB-A526-E0762910572C}"/>
              </a:ext>
            </a:extLst>
          </p:cNvPr>
          <p:cNvSpPr/>
          <p:nvPr/>
        </p:nvSpPr>
        <p:spPr bwMode="ltGray">
          <a:xfrm>
            <a:off x="4773650" y="3979688"/>
            <a:ext cx="3786149" cy="1251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423A4DD-A7C5-4C61-8BA0-E020E3812762}"/>
              </a:ext>
            </a:extLst>
          </p:cNvPr>
          <p:cNvSpPr/>
          <p:nvPr/>
        </p:nvSpPr>
        <p:spPr bwMode="ltGray">
          <a:xfrm>
            <a:off x="4543552" y="4115873"/>
            <a:ext cx="570530" cy="57053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58E2B0-9FCE-4BC7-98C3-82186AED1A36}"/>
              </a:ext>
            </a:extLst>
          </p:cNvPr>
          <p:cNvSpPr txBox="1"/>
          <p:nvPr/>
        </p:nvSpPr>
        <p:spPr>
          <a:xfrm>
            <a:off x="5133886" y="4115873"/>
            <a:ext cx="3213086" cy="3644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defTabSz="896203"/>
            <a:r>
              <a:rPr lang="en-US" sz="1600" b="1" dirty="0"/>
              <a:t>Market/Channel  Breakdown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DA2C68-01D4-4604-88CD-C54ADF1463E3}"/>
              </a:ext>
            </a:extLst>
          </p:cNvPr>
          <p:cNvSpPr/>
          <p:nvPr/>
        </p:nvSpPr>
        <p:spPr>
          <a:xfrm>
            <a:off x="5133885" y="4523213"/>
            <a:ext cx="32130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National – to be reported</a:t>
            </a:r>
          </a:p>
          <a:p>
            <a:pPr marL="174625" indent="-17462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Regions - available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85D03E0-81B6-400E-A1A2-710464FAC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711429"/>
              </p:ext>
            </p:extLst>
          </p:nvPr>
        </p:nvGraphicFramePr>
        <p:xfrm>
          <a:off x="4365759" y="4131407"/>
          <a:ext cx="895126" cy="57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058" name="Picture 10" descr="GREAT TASTE WHITE SINGLE PACK 30GX10S">
            <a:extLst>
              <a:ext uri="{FF2B5EF4-FFF2-40B4-BE49-F238E27FC236}">
                <a16:creationId xmlns:a16="http://schemas.microsoft.com/office/drawing/2014/main" id="{9E58E5DE-96DD-4506-8BBA-13B62A07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41" y="2229768"/>
            <a:ext cx="4571150" cy="427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Total Score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22181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333862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67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Best Practice Scorecard: CPG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39A5BA-EAE1-4D9A-87DD-0F94FE41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97680"/>
              </p:ext>
            </p:extLst>
          </p:nvPr>
        </p:nvGraphicFramePr>
        <p:xfrm>
          <a:off x="766763" y="1558978"/>
          <a:ext cx="10596561" cy="48227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3156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2951115">
                  <a:extLst>
                    <a:ext uri="{9D8B030D-6E8A-4147-A177-3AD203B41FA5}">
                      <a16:colId xmlns:a16="http://schemas.microsoft.com/office/drawing/2014/main" val="4200116048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62490">
                <a:tc gridSpan="2"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Creative &amp; Media Best Practices</a:t>
                      </a: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0" dirty="0">
                        <a:solidFill>
                          <a:schemeClr val="tx1"/>
                        </a:solidFill>
                        <a:latin typeface="Facebook Reader" panose="020B0503030501040103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(0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 point)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                                   (2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1351419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Creative Best Practice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% Campaign impressions using optimized creative: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Brand Link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Highlight What Matters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Sound Off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Framed for Feed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&lt;70%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70% to 90%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&gt; 90%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  <a:tr h="311073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Average Weekly 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&lt;1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1-3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311073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Campaign Duration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&lt;2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2 to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&gt;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727211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Buying Objective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Using Optimal Buying Objective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Clicks, Engagement, Likes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All Other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2860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Reach, BAO, VV, Conversions, CatLog Sales, Store Traffic</a:t>
                      </a:r>
                      <a:endParaRPr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52017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Placements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Utilizing Multiple Placements</a:t>
                      </a:r>
                      <a:endParaRPr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Less than 4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4+ more placements / Automatic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311980"/>
                  </a:ext>
                </a:extLst>
              </a:tr>
              <a:tr h="72824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Gamma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+mn-lt"/>
                        </a:rPr>
                        <a:t>Based on Weighted Gamma scores</a:t>
                      </a:r>
                      <a:endParaRPr sz="12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Bottom tier Campaigns based on weighted Gamma scores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Middle tier Campaigns based on weighted Gamma scores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Top tier Campaigns based on weighted Gamma scores</a:t>
                      </a:r>
                      <a:endParaRPr lang="en-IN" sz="12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14264"/>
                  </a:ext>
                </a:extLst>
              </a:tr>
              <a:tr h="311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Score out of 10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&lt;=3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 to 7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&gt;=8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B2AEE1-558C-4DEF-AF72-52DB84FE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Campaigns are split and graded by Facebook into Optimal, Opportunity to Improve and Sub-optimal </a:t>
            </a:r>
            <a:br>
              <a:rPr lang="en-US" dirty="0"/>
            </a:br>
            <a:r>
              <a:rPr lang="en-US" dirty="0"/>
              <a:t>(grading is 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1889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AD39-F27E-4B2F-8225-0DE7A43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95B4F-79AF-4732-B98B-FE543E5D8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5305-80D8-41C1-B04C-19D96EC8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D818-59DC-482B-B782-324C179C8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questions answered as part of deep dive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43FAF-0495-482B-9BDF-1B200B04C4A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9D3F84-9749-4ABC-8496-50E1AE8629B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B81381C-9090-45A9-BAA0-046F229601C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12963042"/>
              </p:ext>
            </p:extLst>
          </p:nvPr>
        </p:nvGraphicFramePr>
        <p:xfrm>
          <a:off x="779463" y="1568450"/>
          <a:ext cx="10583863" cy="439420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1318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7368945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168360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43437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Scope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Questions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Source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94273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algn="l" defTabSz="609585" rtl="0" eaLnBrk="1" latinLnBrk="0" hangingPunct="1">
                        <a:spcBef>
                          <a:spcPts val="300"/>
                        </a:spcBef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Impact of Best Practice Adoption on Performance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28600" indent="-22860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How has best practice adoption changed over time?</a:t>
                      </a:r>
                    </a:p>
                    <a:p>
                      <a:pPr marL="228600" indent="-22860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What is the impact of best practice adoption on effectiveness and efficiency?</a:t>
                      </a:r>
                    </a:p>
                    <a:p>
                      <a:pPr marL="228600" indent="-22860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AutoNum type="arabicPeriod"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revenue opportunity available from driving best practice adoption?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Analysis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502848">
                <a:tc rowSpan="6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algn="l" defTabSz="609585" rtl="0" eaLnBrk="1" latinLnBrk="0" hangingPunct="1">
                        <a:spcBef>
                          <a:spcPts val="300"/>
                        </a:spcBef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Campaign </a:t>
                      </a:r>
                      <a:b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Element Deep Dives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indent="0" algn="l" defTabSz="609585" rtl="0" eaLnBrk="1" latinLnBrk="0" hangingPunct="1">
                        <a:spcBef>
                          <a:spcPts val="300"/>
                        </a:spcBef>
                        <a:buFont typeface="+mj-lt"/>
                        <a:buNone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Creative: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 What is the impact of implementing creative best practices on effectiveness?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 Dive Analysis (Data Permitting)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Reach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: What is the impact of campaign reach on effectiveness and efficiency?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What is the impact of campaign frequency on effectiveness and efficiency?</a:t>
                      </a: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14264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: What is the impact of campaign duration on effectiveness and efficiency?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Optimisation Goal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</a:rPr>
                        <a:t>: What is the impact of different optimisation goals on effectiveness and efficiency?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35933"/>
                  </a:ext>
                </a:extLst>
              </a:tr>
              <a:tr h="502848">
                <a:tc vMerge="1">
                  <a:txBody>
                    <a:bodyPr/>
                    <a:lstStyle/>
                    <a:p>
                      <a:pPr marL="0" algn="ctr" defTabSz="609585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Other Project Specific Hypothesis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3" marR="90523" marT="45262" marB="45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AD39-F27E-4B2F-8225-0DE7A43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95B4F-79AF-4732-B98B-FE543E5D8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5305-80D8-41C1-B04C-19D96EC8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9D3F84-9749-4ABC-8496-50E1AE8629B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62BC24-3058-44DE-9A5A-D084346B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77183"/>
              </p:ext>
            </p:extLst>
          </p:nvPr>
        </p:nvGraphicFramePr>
        <p:xfrm>
          <a:off x="766763" y="1558978"/>
          <a:ext cx="10596561" cy="46789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3156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2951115">
                  <a:extLst>
                    <a:ext uri="{9D8B030D-6E8A-4147-A177-3AD203B41FA5}">
                      <a16:colId xmlns:a16="http://schemas.microsoft.com/office/drawing/2014/main" val="4200116048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36740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15319"/>
                  </a:ext>
                </a:extLst>
              </a:tr>
              <a:tr h="664353">
                <a:tc gridSpan="2"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Creative &amp; Media Best Practices</a:t>
                      </a: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0" dirty="0">
                        <a:solidFill>
                          <a:schemeClr val="tx1"/>
                        </a:solidFill>
                        <a:latin typeface="Facebook Reader" panose="020B0503030501040103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(0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 point)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                                   (2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1442798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Creative Best Practice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% Campaign impressions using optimized creative: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Brand Link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Highlight What Matters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Sound Off</a:t>
                      </a:r>
                    </a:p>
                    <a:p>
                      <a:pPr marL="228600" marR="0" lvl="0" indent="-22860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Framed for Feed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415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  <a:tr h="36740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Average Weekly 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36740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Campaign Duration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367406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Buying Objective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Using Optimal Buying Objective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3,526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36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Placements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Utilizing Multiple Placements</a:t>
                      </a:r>
                      <a:endParaRPr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311980"/>
                  </a:ext>
                </a:extLst>
              </a:tr>
              <a:tr h="36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Gamma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Based on Weighted Gamma scores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14264"/>
                  </a:ext>
                </a:extLst>
              </a:tr>
              <a:tr h="367406">
                <a:tc>
                  <a:txBody>
                    <a:bodyPr/>
                    <a:lstStyle/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b="1" i="0" u="none" strike="noStrike" kern="1200" cap="none" dirty="0">
                        <a:solidFill>
                          <a:schemeClr val="bg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Score out of 10</a:t>
                      </a:r>
                      <a:endParaRPr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0.32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907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2,620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94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Creative Best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/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&lt;70% impressions are optimized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70% to 90% impressions are optimized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&gt;90% impressions are optimized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06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Creative Best Practices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44590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760289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65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Average Frequency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9B38D-4910-4060-A95B-C472B774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34012"/>
              </p:ext>
            </p:extLst>
          </p:nvPr>
        </p:nvGraphicFramePr>
        <p:xfrm>
          <a:off x="3835400" y="5181600"/>
          <a:ext cx="7527924" cy="120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 per week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per week</a:t>
                      </a:r>
                      <a:endParaRPr sz="1400" b="0" i="0" u="none" strike="noStrike" kern="12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42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147136"/>
            <a:ext cx="10114375" cy="786384"/>
          </a:xfrm>
        </p:spPr>
        <p:txBody>
          <a:bodyPr/>
          <a:lstStyle/>
          <a:p>
            <a:r>
              <a:rPr lang="en-US" dirty="0"/>
              <a:t>Execution by Average Frequency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/>
          <a:p>
            <a:fld id="{4034BEE3-566C-4068-A777-C3A4762E861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16458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EDD80-77DC-4CA6-ADA3-1BEE0693E6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Note- Spends originally were in USD. Conversion Rate used is </a:t>
            </a:r>
            <a:r>
              <a:rPr lang="en-US" b="1" dirty="0">
                <a:solidFill>
                  <a:srgbClr val="00B050"/>
                </a:solidFill>
              </a:rPr>
              <a:t>1$ = 49.81 </a:t>
            </a:r>
            <a:r>
              <a:rPr lang="en-US" dirty="0"/>
              <a:t>Philippine Peso; CPM = Cost per 1000 Impressions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07B60F-B497-45E8-836B-DA41286005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 : FB MMM Feed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58725C80-B4A1-4B37-A4D3-7547405D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15965"/>
              </p:ext>
            </p:extLst>
          </p:nvPr>
        </p:nvGraphicFramePr>
        <p:xfrm>
          <a:off x="766763" y="4152900"/>
          <a:ext cx="10596565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0340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Buying Objective Group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(CY 2018-2021)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Impressions (in Millions)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Spends (‘000 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CPM (PP)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362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Opportunity to Improve 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0" i="0" u="none" strike="noStrike" kern="1200" cap="non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kern="1200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000" b="1" i="0" u="none" strike="noStrike" kern="12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0585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3DD3FA6-0332-49B0-9B86-D5CE89D4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714976"/>
              </p:ext>
            </p:extLst>
          </p:nvPr>
        </p:nvGraphicFramePr>
        <p:xfrm>
          <a:off x="766764" y="1484086"/>
          <a:ext cx="1059656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52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93883-9DEF-4394-A746-8B0504B231C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349d2e48-d219-423f-a60f-a81395996a24"/>
    <ds:schemaRef ds:uri="http://www.w3.org/XML/1998/namespace"/>
    <ds:schemaRef ds:uri="151f8561-6f96-4f27-8d07-5866307680b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14080</TotalTime>
  <Words>1439</Words>
  <Application>Microsoft Office PowerPoint</Application>
  <PresentationFormat>Custom</PresentationFormat>
  <Paragraphs>413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Analytic Edge master template </vt:lpstr>
      <vt:lpstr>PowerPoint Presentation</vt:lpstr>
      <vt:lpstr>Project Scope</vt:lpstr>
      <vt:lpstr>Facebook Best Practice Scorecard: CPG</vt:lpstr>
      <vt:lpstr>Business Questions</vt:lpstr>
      <vt:lpstr>Execution Summary</vt:lpstr>
      <vt:lpstr>PowerPoint Presentation</vt:lpstr>
      <vt:lpstr>Execution by Creative Best Practices</vt:lpstr>
      <vt:lpstr>PowerPoint Presentation</vt:lpstr>
      <vt:lpstr>Execution by Average Frequency</vt:lpstr>
      <vt:lpstr>PowerPoint Presentation</vt:lpstr>
      <vt:lpstr>Execution by Duration</vt:lpstr>
      <vt:lpstr>PowerPoint Presentation</vt:lpstr>
      <vt:lpstr>Execution by Buying Objective</vt:lpstr>
      <vt:lpstr>Execution by Buying Objective</vt:lpstr>
      <vt:lpstr>PowerPoint Presentation</vt:lpstr>
      <vt:lpstr>Execution by Placements</vt:lpstr>
      <vt:lpstr>PowerPoint Presentation</vt:lpstr>
      <vt:lpstr>Execution by Gamma Score</vt:lpstr>
      <vt:lpstr>PowerPoint Presentation</vt:lpstr>
      <vt:lpstr>Execution by Total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Sekar Subramanian</cp:lastModifiedBy>
  <cp:revision>282</cp:revision>
  <cp:lastPrinted>2017-03-24T13:40:26Z</cp:lastPrinted>
  <dcterms:created xsi:type="dcterms:W3CDTF">2020-02-27T07:32:03Z</dcterms:created>
  <dcterms:modified xsi:type="dcterms:W3CDTF">2021-08-26T11:11:37Z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