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92" r:id="rId2"/>
  </p:sldMasterIdLst>
  <p:notesMasterIdLst>
    <p:notesMasterId r:id="rId13"/>
  </p:notesMasterIdLst>
  <p:sldIdLst>
    <p:sldId id="1277" r:id="rId3"/>
    <p:sldId id="260" r:id="rId4"/>
    <p:sldId id="263" r:id="rId5"/>
    <p:sldId id="258" r:id="rId6"/>
    <p:sldId id="266" r:id="rId7"/>
    <p:sldId id="271" r:id="rId8"/>
    <p:sldId id="272" r:id="rId9"/>
    <p:sldId id="1283" r:id="rId10"/>
    <p:sldId id="275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3979" autoAdjust="0"/>
  </p:normalViewPr>
  <p:slideViewPr>
    <p:cSldViewPr snapToGrid="0">
      <p:cViewPr varScale="1">
        <p:scale>
          <a:sx n="68" d="100"/>
          <a:sy n="68" d="100"/>
        </p:scale>
        <p:origin x="78" y="60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88235294124E-2"/>
          <c:y val="3.0651340996168581E-2"/>
          <c:w val="0.86238791325862663"/>
          <c:h val="0.93256704980842908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ax val="5"/>
          <c:min val="0"/>
        </c:scaling>
        <c:delete val="1"/>
        <c:axPos val="l"/>
        <c:numFmt formatCode="#,##0.00" sourceLinked="1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2"/>
      </a:solidFill>
      <a:prstDash val="dash"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88235294124E-2"/>
          <c:y val="3.0651340996168581E-2"/>
          <c:w val="0.86238791325862663"/>
          <c:h val="0.932567049808429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265-4F41-97E6-6C8855E593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65-4F41-97E6-6C8855E5936A}"/>
              </c:ext>
            </c:extLst>
          </c:dPt>
          <c:dPt>
            <c:idx val="2"/>
            <c:invertIfNegative val="0"/>
            <c:bubble3D val="0"/>
            <c:spPr>
              <a:solidFill>
                <a:srgbClr val="34A5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65-4F41-97E6-6C8855E5936A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69881069762535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265-4F41-97E6-6C8855E5936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51908389560148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265-4F41-97E6-6C8855E5936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55442042917837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265-4F41-97E6-6C8855E5936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9.3197003042934146</c:v>
                </c:pt>
                <c:pt idx="1">
                  <c:v>10.547391299119274</c:v>
                </c:pt>
                <c:pt idx="2">
                  <c:v>9.5143466337038554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65-4F41-97E6-6C8855E59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axMin"/>
        </c:scaling>
        <c:delete val="0"/>
        <c:axPos val="l"/>
        <c:numFmt formatCode="#,##0.0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in val="0"/>
        </c:scaling>
        <c:delete val="1"/>
        <c:axPos val="t"/>
        <c:numFmt formatCode="#,##0" sourceLinked="0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88235294124E-2"/>
          <c:y val="3.0651340996168581E-2"/>
          <c:w val="0.86238791325862663"/>
          <c:h val="0.932567049808429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E6-4EF4-A826-66B3FA10367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E6-4EF4-A826-66B3FA10367D}"/>
              </c:ext>
            </c:extLst>
          </c:dPt>
          <c:dPt>
            <c:idx val="2"/>
            <c:invertIfNegative val="0"/>
            <c:bubble3D val="0"/>
            <c:spPr>
              <a:solidFill>
                <a:srgbClr val="34A5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E6-4EF4-A826-66B3FA10367D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7202744558828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BE6-4EF4-A826-66B3FA10367D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85393284520105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BE6-4EF4-A826-66B3FA10367D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56515230830713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BE6-4EF4-A826-66B3FA1036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#,##0.00000</c:formatCode>
                <c:ptCount val="3"/>
                <c:pt idx="0">
                  <c:v>7.3814743625637703E-4</c:v>
                </c:pt>
                <c:pt idx="1">
                  <c:v>7.1251169264409722E-4</c:v>
                </c:pt>
                <c:pt idx="2">
                  <c:v>7.2546722146678755E-4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E6-4EF4-A826-66B3FA103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in val="0"/>
        </c:scaling>
        <c:delete val="1"/>
        <c:axPos val="t"/>
        <c:numFmt formatCode="#,##0.00000" sourceLinked="1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00982035422E-2"/>
          <c:y val="0.10618185587365941"/>
          <c:w val="0.86238791325862663"/>
          <c:h val="0.543309354473925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D1-4C2A-9803-DCA025382BF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D1-4C2A-9803-DCA025382BFE}"/>
              </c:ext>
            </c:extLst>
          </c:dPt>
          <c:dPt>
            <c:idx val="2"/>
            <c:invertIfNegative val="0"/>
            <c:bubble3D val="0"/>
            <c:spPr>
              <a:solidFill>
                <a:srgbClr val="34A5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D1-4C2A-9803-DCA025382BFE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Sub Optimal 
(&lt; 3%)</c:v>
                </c:pt>
                <c:pt idx="1">
                  <c:v>Opportunity to Improve (3-10%)</c:v>
                </c:pt>
                <c:pt idx="2">
                  <c:v>Optimal (&gt;10%)</c:v>
                </c:pt>
              </c:strCache>
            </c:strRef>
          </c:cat>
          <c:val>
            <c:numRef>
              <c:f>Sheet1!$B$2:$B$4</c:f>
              <c:numCache>
                <c:formatCode>#,##0.00</c:formatCode>
                <c:ptCount val="3"/>
                <c:pt idx="0">
                  <c:v>0.68</c:v>
                </c:pt>
                <c:pt idx="1">
                  <c:v>1.35</c:v>
                </c:pt>
                <c:pt idx="2">
                  <c:v>2.11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D1-4C2A-9803-DCA025382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ax val="5"/>
          <c:min val="0"/>
        </c:scaling>
        <c:delete val="1"/>
        <c:axPos val="l"/>
        <c:numFmt formatCode="#,##0.00" sourceLinked="1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2"/>
      </a:solidFill>
      <a:prstDash val="dash"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657272411707448E-2"/>
          <c:y val="0.19175041442188148"/>
          <c:w val="0.95202415665560947"/>
          <c:h val="0.6040587443016991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252526"/>
            </a:solidFill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6D8-44AA-BD79-45EFB8B56627}"/>
              </c:ext>
            </c:extLst>
          </c:dPt>
          <c:dPt>
            <c:idx val="1"/>
            <c:invertIfNegative val="0"/>
            <c:bubble3D val="0"/>
            <c:spPr>
              <a:solidFill>
                <a:srgbClr val="4F82BD"/>
              </a:solidFill>
            </c:spPr>
            <c:extLst>
              <c:ext xmlns:c16="http://schemas.microsoft.com/office/drawing/2014/chart" uri="{C3380CC4-5D6E-409C-BE32-E72D297353CC}">
                <c16:uniqueId val="{00000002-96D8-44AA-BD79-45EFB8B56627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6D8-44AA-BD79-45EFB8B56627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6D8-44AA-BD79-45EFB8B56627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6D8-44AA-BD79-45EFB8B56627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96D8-44AA-BD79-45EFB8B56627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6D8-44AA-BD79-45EFB8B56627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96D8-44AA-BD79-45EFB8B56627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6D8-44AA-BD79-45EFB8B5662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E5783C8-F516-42F8-A689-BE297C361FB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6D8-44AA-BD79-45EFB8B5662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053387D-CCFF-437F-B1EB-78823BEC3E7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6D8-44AA-BD79-45EFB8B56627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Optimised</c:v>
                </c:pt>
              </c:strCache>
            </c:strRef>
          </c:cat>
          <c:val>
            <c:numRef>
              <c:f>Sheet1!$B$2:$B$3</c:f>
              <c:numCache>
                <c:formatCode>_(* #,##0.00_);_(* \(#,##0.00\);_(* "-"??_);_(@_)</c:formatCode>
                <c:ptCount val="2"/>
                <c:pt idx="0">
                  <c:v>2243.4612505213004</c:v>
                </c:pt>
                <c:pt idx="1">
                  <c:v>2360.258780350347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D8-44AA-BD79-45EFB8B566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noFill/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Current</c:v>
                </c:pt>
                <c:pt idx="1">
                  <c:v>Optimised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B-96D8-44AA-BD79-45EFB8B5662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-449549552"/>
        <c:axId val="-449544656"/>
      </c:barChart>
      <c:catAx>
        <c:axId val="-449549552"/>
        <c:scaling>
          <c:orientation val="minMax"/>
        </c:scaling>
        <c:delete val="0"/>
        <c:axPos val="b"/>
        <c:numFmt formatCode="&quot;$&quot;#,##0.00" sourceLinked="0"/>
        <c:majorTickMark val="out"/>
        <c:minorTickMark val="none"/>
        <c:tickLblPos val="nextTo"/>
        <c:spPr>
          <a:ln w="12700">
            <a:solidFill>
              <a:srgbClr val="000000"/>
            </a:solidFill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-449544656"/>
        <c:crosses val="autoZero"/>
        <c:auto val="1"/>
        <c:lblAlgn val="ctr"/>
        <c:lblOffset val="0"/>
        <c:noMultiLvlLbl val="0"/>
      </c:catAx>
      <c:valAx>
        <c:axId val="-449544656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out"/>
        <c:minorTickMark val="none"/>
        <c:tickLblPos val="nextTo"/>
        <c:crossAx val="-449549552"/>
        <c:crosses val="autoZero"/>
        <c:crossBetween val="between"/>
      </c:valAx>
    </c:plotArea>
    <c:plotVisOnly val="1"/>
    <c:dispBlanksAs val="gap"/>
    <c:showDLblsOverMax val="0"/>
  </c:chart>
  <c:spPr>
    <a:solidFill>
      <a:srgbClr val="FFFFFF"/>
    </a:solidFill>
    <a:ln>
      <a:solidFill>
        <a:srgbClr val="858585"/>
      </a:solidFill>
      <a:prstDash val="dash"/>
    </a:ln>
  </c:spPr>
  <c:txPr>
    <a:bodyPr/>
    <a:lstStyle/>
    <a:p>
      <a:pPr>
        <a:defRPr sz="900">
          <a:latin typeface="+mn-lt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836888869041115E-2"/>
          <c:y val="1.5255867179247883E-2"/>
          <c:w val="0.95365528752604234"/>
          <c:h val="0.93004518450521634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6350">
              <a:noFill/>
            </a:ln>
            <a:effectLst/>
          </c:spPr>
          <c:cat>
            <c:numRef>
              <c:f>Sheet1!$A$2:$A$26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Sheet1!$B$2:$B$26</c:f>
              <c:numCache>
                <c:formatCode>General</c:formatCode>
                <c:ptCount val="25"/>
                <c:pt idx="0">
                  <c:v>260</c:v>
                </c:pt>
                <c:pt idx="1">
                  <c:v>264</c:v>
                </c:pt>
                <c:pt idx="2">
                  <c:v>268</c:v>
                </c:pt>
                <c:pt idx="3">
                  <c:v>264</c:v>
                </c:pt>
                <c:pt idx="4">
                  <c:v>272</c:v>
                </c:pt>
                <c:pt idx="5">
                  <c:v>268</c:v>
                </c:pt>
                <c:pt idx="6">
                  <c:v>268</c:v>
                </c:pt>
                <c:pt idx="7">
                  <c:v>268</c:v>
                </c:pt>
                <c:pt idx="8">
                  <c:v>272</c:v>
                </c:pt>
                <c:pt idx="9">
                  <c:v>280</c:v>
                </c:pt>
                <c:pt idx="10">
                  <c:v>280</c:v>
                </c:pt>
                <c:pt idx="11">
                  <c:v>280</c:v>
                </c:pt>
                <c:pt idx="12">
                  <c:v>276</c:v>
                </c:pt>
                <c:pt idx="13">
                  <c:v>284</c:v>
                </c:pt>
                <c:pt idx="14">
                  <c:v>292</c:v>
                </c:pt>
                <c:pt idx="15">
                  <c:v>296</c:v>
                </c:pt>
                <c:pt idx="16">
                  <c:v>296</c:v>
                </c:pt>
                <c:pt idx="17">
                  <c:v>296</c:v>
                </c:pt>
                <c:pt idx="18">
                  <c:v>300</c:v>
                </c:pt>
                <c:pt idx="19">
                  <c:v>308</c:v>
                </c:pt>
                <c:pt idx="20">
                  <c:v>316</c:v>
                </c:pt>
                <c:pt idx="21">
                  <c:v>312</c:v>
                </c:pt>
                <c:pt idx="22">
                  <c:v>312</c:v>
                </c:pt>
                <c:pt idx="23">
                  <c:v>312</c:v>
                </c:pt>
                <c:pt idx="24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E9-4E1A-B344-6E1F787567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chemeClr val="accent3"/>
            </a:solidFill>
            <a:ln w="6350">
              <a:noFill/>
            </a:ln>
            <a:effectLst/>
          </c:spPr>
          <c:cat>
            <c:numRef>
              <c:f>Sheet1!$A$2:$A$26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Sheet1!$C$2:$C$26</c:f>
              <c:numCache>
                <c:formatCode>General</c:formatCode>
                <c:ptCount val="25"/>
                <c:pt idx="0">
                  <c:v>100</c:v>
                </c:pt>
                <c:pt idx="1">
                  <c:v>71.599999999999994</c:v>
                </c:pt>
                <c:pt idx="2">
                  <c:v>50.2</c:v>
                </c:pt>
                <c:pt idx="3">
                  <c:v>74.400000000000006</c:v>
                </c:pt>
                <c:pt idx="4">
                  <c:v>0</c:v>
                </c:pt>
                <c:pt idx="5">
                  <c:v>0</c:v>
                </c:pt>
                <c:pt idx="6">
                  <c:v>70.599999999999994</c:v>
                </c:pt>
                <c:pt idx="7">
                  <c:v>79.599999999999994</c:v>
                </c:pt>
                <c:pt idx="8">
                  <c:v>36.799999999999997</c:v>
                </c:pt>
                <c:pt idx="9">
                  <c:v>83</c:v>
                </c:pt>
                <c:pt idx="10">
                  <c:v>80.2</c:v>
                </c:pt>
                <c:pt idx="11">
                  <c:v>57.8</c:v>
                </c:pt>
                <c:pt idx="12">
                  <c:v>66.8</c:v>
                </c:pt>
                <c:pt idx="13">
                  <c:v>37.4</c:v>
                </c:pt>
                <c:pt idx="14">
                  <c:v>32.6</c:v>
                </c:pt>
                <c:pt idx="15">
                  <c:v>21.8</c:v>
                </c:pt>
                <c:pt idx="16">
                  <c:v>36</c:v>
                </c:pt>
                <c:pt idx="17">
                  <c:v>93.4</c:v>
                </c:pt>
                <c:pt idx="18">
                  <c:v>37</c:v>
                </c:pt>
                <c:pt idx="19">
                  <c:v>69</c:v>
                </c:pt>
                <c:pt idx="20">
                  <c:v>25</c:v>
                </c:pt>
                <c:pt idx="21">
                  <c:v>11.2</c:v>
                </c:pt>
                <c:pt idx="22">
                  <c:v>37.200000000000003</c:v>
                </c:pt>
                <c:pt idx="23">
                  <c:v>44.2</c:v>
                </c:pt>
                <c:pt idx="2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E9-4E1A-B344-6E1F787567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Snapchat</c:v>
                </c:pt>
              </c:strCache>
            </c:strRef>
          </c:tx>
          <c:spPr>
            <a:solidFill>
              <a:schemeClr val="accent1"/>
            </a:solidFill>
            <a:ln w="6350">
              <a:noFill/>
            </a:ln>
            <a:effectLst/>
          </c:spPr>
          <c:cat>
            <c:numRef>
              <c:f>Sheet1!$A$2:$A$26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Sheet1!$D$2:$D$26</c:f>
              <c:numCache>
                <c:formatCode>General</c:formatCode>
                <c:ptCount val="25"/>
                <c:pt idx="0">
                  <c:v>11.5</c:v>
                </c:pt>
                <c:pt idx="1">
                  <c:v>96.25</c:v>
                </c:pt>
                <c:pt idx="2">
                  <c:v>77.75</c:v>
                </c:pt>
                <c:pt idx="3">
                  <c:v>107.5</c:v>
                </c:pt>
                <c:pt idx="4">
                  <c:v>60.25</c:v>
                </c:pt>
                <c:pt idx="5">
                  <c:v>64</c:v>
                </c:pt>
                <c:pt idx="6">
                  <c:v>97</c:v>
                </c:pt>
                <c:pt idx="7">
                  <c:v>52.25</c:v>
                </c:pt>
                <c:pt idx="8">
                  <c:v>50.75</c:v>
                </c:pt>
                <c:pt idx="9">
                  <c:v>41.75</c:v>
                </c:pt>
                <c:pt idx="10">
                  <c:v>101.75</c:v>
                </c:pt>
                <c:pt idx="11">
                  <c:v>62.5</c:v>
                </c:pt>
                <c:pt idx="12">
                  <c:v>20.25</c:v>
                </c:pt>
                <c:pt idx="13">
                  <c:v>48.5</c:v>
                </c:pt>
                <c:pt idx="14">
                  <c:v>35</c:v>
                </c:pt>
                <c:pt idx="15">
                  <c:v>95.75</c:v>
                </c:pt>
                <c:pt idx="16">
                  <c:v>9.7200000000000006</c:v>
                </c:pt>
                <c:pt idx="17">
                  <c:v>11.75</c:v>
                </c:pt>
                <c:pt idx="18">
                  <c:v>114.5</c:v>
                </c:pt>
                <c:pt idx="19">
                  <c:v>15.5</c:v>
                </c:pt>
                <c:pt idx="20">
                  <c:v>27.75</c:v>
                </c:pt>
                <c:pt idx="21">
                  <c:v>14.75</c:v>
                </c:pt>
                <c:pt idx="22">
                  <c:v>111.25</c:v>
                </c:pt>
                <c:pt idx="23">
                  <c:v>84.5</c:v>
                </c:pt>
                <c:pt idx="24">
                  <c:v>59.25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E9-4E1A-B344-6E1F787567F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tx2"/>
            </a:solidFill>
            <a:ln w="6350">
              <a:noFill/>
            </a:ln>
            <a:effectLst/>
          </c:spPr>
          <c:cat>
            <c:numRef>
              <c:f>Sheet1!$A$2:$A$26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Sheet1!$E$2:$E$26</c:f>
              <c:numCache>
                <c:formatCode>General</c:formatCode>
                <c:ptCount val="25"/>
                <c:pt idx="0">
                  <c:v>60</c:v>
                </c:pt>
                <c:pt idx="1">
                  <c:v>60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60</c:v>
                </c:pt>
                <c:pt idx="8">
                  <c:v>180</c:v>
                </c:pt>
                <c:pt idx="9">
                  <c:v>300</c:v>
                </c:pt>
                <c:pt idx="10">
                  <c:v>0</c:v>
                </c:pt>
                <c:pt idx="11">
                  <c:v>0</c:v>
                </c:pt>
                <c:pt idx="12">
                  <c:v>300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E9-4E1A-B344-6E1F787567F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Moloco</c:v>
                </c:pt>
              </c:strCache>
            </c:strRef>
          </c:tx>
          <c:spPr>
            <a:solidFill>
              <a:srgbClr val="7030A0"/>
            </a:solidFill>
            <a:ln w="25400">
              <a:noFill/>
            </a:ln>
            <a:effectLst/>
          </c:spPr>
          <c:cat>
            <c:numRef>
              <c:f>Sheet1!$A$2:$A$26</c:f>
              <c:numCache>
                <c:formatCode>0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cat>
          <c:val>
            <c:numRef>
              <c:f>Sheet1!$F$2:$F$26</c:f>
              <c:numCache>
                <c:formatCode>General</c:formatCode>
                <c:ptCount val="25"/>
              </c:numCache>
            </c:numRef>
          </c:val>
          <c:extLst>
            <c:ext xmlns:c16="http://schemas.microsoft.com/office/drawing/2014/chart" uri="{C3380CC4-5D6E-409C-BE32-E72D297353CC}">
              <c16:uniqueId val="{00000004-23E9-4E1A-B344-6E1F787567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992112"/>
        <c:axId val="274992672"/>
      </c:areaChart>
      <c:catAx>
        <c:axId val="274992112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274992672"/>
        <c:crosses val="autoZero"/>
        <c:auto val="1"/>
        <c:lblAlgn val="ctr"/>
        <c:lblOffset val="100"/>
        <c:noMultiLvlLbl val="0"/>
      </c:catAx>
      <c:valAx>
        <c:axId val="2749926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4992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601559235951133"/>
          <c:y val="0.2107188624213259"/>
          <c:w val="0.90362204724409445"/>
          <c:h val="0.6892087711237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</c:v>
                </c:pt>
              </c:strCache>
            </c:strRef>
          </c:tx>
          <c:dPt>
            <c:idx val="0"/>
            <c:bubble3D val="0"/>
            <c:spPr>
              <a:solidFill>
                <a:srgbClr val="C82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5A-4DE7-8FF6-9A592960A0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5A-4DE7-8FF6-9A592960A07D}"/>
              </c:ext>
            </c:extLst>
          </c:dPt>
          <c:dPt>
            <c:idx val="2"/>
            <c:bubble3D val="0"/>
            <c:spPr>
              <a:solidFill>
                <a:srgbClr val="34A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5A-4DE7-8FF6-9A592960A0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5A-4DE7-8FF6-9A592960A07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5A-4DE7-8FF6-9A592960A07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5A-4DE7-8FF6-9A592960A0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5A-4DE7-8FF6-9A592960A07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5A-4DE7-8FF6-9A592960A07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75A-4DE7-8FF6-9A592960A07D}"/>
              </c:ext>
            </c:extLst>
          </c:dPt>
          <c:dLbls>
            <c:dLbl>
              <c:idx val="0"/>
              <c:layout>
                <c:manualLayout>
                  <c:x val="-3.7015589638504328E-3"/>
                  <c:y val="-4.9256809520313426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5A-4DE7-8FF6-9A592960A07D}"/>
                </c:ext>
              </c:extLst>
            </c:dLbl>
            <c:dLbl>
              <c:idx val="1"/>
              <c:layout>
                <c:manualLayout>
                  <c:x val="8.9515644615099314E-3"/>
                  <c:y val="9.0783919127626719E-2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5A-4DE7-8FF6-9A592960A07D}"/>
                </c:ext>
              </c:extLst>
            </c:dLbl>
            <c:dLbl>
              <c:idx val="2"/>
              <c:layout>
                <c:manualLayout>
                  <c:x val="0.22378364687487637"/>
                  <c:y val="-0.1158068972882057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5A-4DE7-8FF6-9A592960A07D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 (&lt; 3%)</c:v>
                </c:pt>
                <c:pt idx="1">
                  <c:v>Opportunity to Improve (3-10%)</c:v>
                </c:pt>
                <c:pt idx="2">
                  <c:v>Optimal (&gt;10%)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3.6600000000000001E-2</c:v>
                </c:pt>
                <c:pt idx="1">
                  <c:v>0.183</c:v>
                </c:pt>
                <c:pt idx="2">
                  <c:v>0.78029999999999999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75A-4DE7-8FF6-9A592960A0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375A-4DE7-8FF6-9A592960A0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75A-4DE7-8FF6-9A592960A0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75A-4DE7-8FF6-9A592960A0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 (&lt; 3%)</c:v>
                </c:pt>
                <c:pt idx="1">
                  <c:v>Opportunity to Improve (3-10%)</c:v>
                </c:pt>
                <c:pt idx="2">
                  <c:v>Optimal (&gt;10%)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19-375A-4DE7-8FF6-9A592960A07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8273736271592118E-2"/>
          <c:y val="0.19272564125309627"/>
          <c:w val="0.43888493347540086"/>
          <c:h val="0.614549539008751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0165145286046E-2"/>
          <c:y val="0.13396619454968364"/>
          <c:w val="0.90362204724409445"/>
          <c:h val="0.6892087711237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</c:v>
                </c:pt>
              </c:strCache>
            </c:strRef>
          </c:tx>
          <c:dPt>
            <c:idx val="0"/>
            <c:bubble3D val="0"/>
            <c:spPr>
              <a:solidFill>
                <a:srgbClr val="C82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3-4486-9C04-8FAC131D32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3-4486-9C04-8FAC131D323E}"/>
              </c:ext>
            </c:extLst>
          </c:dPt>
          <c:dPt>
            <c:idx val="2"/>
            <c:bubble3D val="0"/>
            <c:spPr>
              <a:solidFill>
                <a:srgbClr val="34A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3-4486-9C04-8FAC131D32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3-4486-9C04-8FAC131D32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A3-4486-9C04-8FAC131D32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A3-4486-9C04-8FAC131D32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A3-4486-9C04-8FAC131D32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A3-4486-9C04-8FAC131D32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A3-4486-9C04-8FAC131D323E}"/>
              </c:ext>
            </c:extLst>
          </c:dPt>
          <c:dLbls>
            <c:dLbl>
              <c:idx val="0"/>
              <c:layout>
                <c:manualLayout>
                  <c:x val="-0.18053619956797437"/>
                  <c:y val="-3.7830300965608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A3-4486-9C04-8FAC131D323E}"/>
                </c:ext>
              </c:extLst>
            </c:dLbl>
            <c:dLbl>
              <c:idx val="1"/>
              <c:layout>
                <c:manualLayout>
                  <c:x val="-4.4249529649501775E-2"/>
                  <c:y val="8.5014539792899382E-3"/>
                </c:manualLayout>
              </c:layout>
              <c:tx>
                <c:rich>
                  <a:bodyPr/>
                  <a:lstStyle/>
                  <a:p>
                    <a:fld id="{C568368B-026D-4BCA-B065-C1D356D194A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AA3-4486-9C04-8FAC131D323E}"/>
                </c:ext>
              </c:extLst>
            </c:dLbl>
            <c:dLbl>
              <c:idx val="2"/>
              <c:layout>
                <c:manualLayout>
                  <c:x val="0.15486551459828585"/>
                  <c:y val="4.22500366052539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A3-4486-9C04-8FAC131D323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0.49612130595825887</c:v>
                </c:pt>
                <c:pt idx="1">
                  <c:v>0.1003732998642233</c:v>
                </c:pt>
                <c:pt idx="2">
                  <c:v>0.40350539417751785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AA3-4486-9C04-8FAC131D32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EAA3-4486-9C04-8FAC131D32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EAA3-4486-9C04-8FAC131D32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EAA3-4486-9C04-8FAC131D32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19-EAA3-4486-9C04-8FAC131D3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88235294124E-2"/>
          <c:y val="3.0651340996168581E-2"/>
          <c:w val="0.86238791325862663"/>
          <c:h val="0.932567049808429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265-4F41-97E6-6C8855E593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65-4F41-97E6-6C8855E5936A}"/>
              </c:ext>
            </c:extLst>
          </c:dPt>
          <c:dPt>
            <c:idx val="2"/>
            <c:invertIfNegative val="0"/>
            <c:bubble3D val="0"/>
            <c:spPr>
              <a:solidFill>
                <a:srgbClr val="34A5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265-4F41-97E6-6C8855E5936A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69881069762535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265-4F41-97E6-6C8855E5936A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51908389560148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265-4F41-97E6-6C8855E5936A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55442042917837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265-4F41-97E6-6C8855E5936A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15.479709356677038</c:v>
                </c:pt>
                <c:pt idx="1">
                  <c:v>11.990528265036787</c:v>
                </c:pt>
                <c:pt idx="2">
                  <c:v>12.046032877626661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265-4F41-97E6-6C8855E59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axMin"/>
        </c:scaling>
        <c:delete val="0"/>
        <c:axPos val="l"/>
        <c:numFmt formatCode="#,##0.0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in val="0"/>
        </c:scaling>
        <c:delete val="1"/>
        <c:axPos val="t"/>
        <c:numFmt formatCode="#,##0" sourceLinked="0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470588235294124E-2"/>
          <c:y val="3.0651340996168581E-2"/>
          <c:w val="0.86238791325862663"/>
          <c:h val="0.932567049808429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8260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E6-4EF4-A826-66B3FA10367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E6-4EF4-A826-66B3FA10367D}"/>
              </c:ext>
            </c:extLst>
          </c:dPt>
          <c:dPt>
            <c:idx val="2"/>
            <c:invertIfNegative val="0"/>
            <c:bubble3D val="0"/>
            <c:spPr>
              <a:solidFill>
                <a:srgbClr val="34A5D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E6-4EF4-A826-66B3FA10367D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17202744558828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BE6-4EF4-A826-66B3FA10367D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485393284520105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BE6-4EF4-A826-66B3FA10367D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256515230830713"/>
                      <c:h val="9.38237547892720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9BE6-4EF4-A826-66B3FA1036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#,##0.0000</c:formatCode>
                <c:ptCount val="3"/>
                <c:pt idx="0">
                  <c:v>8.7277199195984201E-4</c:v>
                </c:pt>
                <c:pt idx="1">
                  <c:v>1.3785471866053253E-3</c:v>
                </c:pt>
                <c:pt idx="2">
                  <c:v>1.3409197862030331E-3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E6-4EF4-A826-66B3FA103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2632544"/>
        <c:axId val="892632960"/>
      </c:barChart>
      <c:catAx>
        <c:axId val="89263254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32960"/>
        <c:crosses val="autoZero"/>
        <c:auto val="1"/>
        <c:lblAlgn val="ctr"/>
        <c:lblOffset val="100"/>
        <c:noMultiLvlLbl val="0"/>
      </c:catAx>
      <c:valAx>
        <c:axId val="892632960"/>
        <c:scaling>
          <c:orientation val="minMax"/>
          <c:min val="0"/>
        </c:scaling>
        <c:delete val="1"/>
        <c:axPos val="t"/>
        <c:numFmt formatCode="#,##0.0000" sourceLinked="1"/>
        <c:majorTickMark val="out"/>
        <c:minorTickMark val="none"/>
        <c:tickLblPos val="nextTo"/>
        <c:crossAx val="8926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0165145286046E-2"/>
          <c:y val="0.13396619454968364"/>
          <c:w val="0.90362204724409445"/>
          <c:h val="0.68920877112375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Pie</c:v>
                </c:pt>
              </c:strCache>
            </c:strRef>
          </c:tx>
          <c:dPt>
            <c:idx val="0"/>
            <c:bubble3D val="0"/>
            <c:spPr>
              <a:solidFill>
                <a:srgbClr val="C8260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AA3-4486-9C04-8FAC131D32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AA3-4486-9C04-8FAC131D323E}"/>
              </c:ext>
            </c:extLst>
          </c:dPt>
          <c:dPt>
            <c:idx val="2"/>
            <c:bubble3D val="0"/>
            <c:spPr>
              <a:solidFill>
                <a:srgbClr val="34A5D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AA3-4486-9C04-8FAC131D323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AA3-4486-9C04-8FAC131D323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AA3-4486-9C04-8FAC131D323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AA3-4486-9C04-8FAC131D323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AA3-4486-9C04-8FAC131D323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AA3-4486-9C04-8FAC131D323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AA3-4486-9C04-8FAC131D323E}"/>
              </c:ext>
            </c:extLst>
          </c:dPt>
          <c:dLbls>
            <c:dLbl>
              <c:idx val="0"/>
              <c:layout>
                <c:manualLayout>
                  <c:x val="-0.18053619956797437"/>
                  <c:y val="3.64165808115125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A3-4486-9C04-8FAC131D323E}"/>
                </c:ext>
              </c:extLst>
            </c:dLbl>
            <c:dLbl>
              <c:idx val="1"/>
              <c:layout>
                <c:manualLayout>
                  <c:x val="0.25962441641697442"/>
                  <c:y val="-0.15349174262533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568368B-026D-4BCA-B065-C1D356D194AF}" type="VALUE">
                      <a:rPr lang="en-US" sz="1050">
                        <a:solidFill>
                          <a:schemeClr val="bg1"/>
                        </a:solidFill>
                      </a:rPr>
                      <a:pPr>
                        <a:defRPr sz="1050">
                          <a:solidFill>
                            <a:schemeClr val="bg1"/>
                          </a:solidFill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AA3-4486-9C04-8FAC131D323E}"/>
                </c:ext>
              </c:extLst>
            </c:dLbl>
            <c:dLbl>
              <c:idx val="2"/>
              <c:layout>
                <c:manualLayout>
                  <c:x val="0.225661974775277"/>
                  <c:y val="0.1434957844831457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A3-4486-9C04-8FAC131D323E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0.43870511878226048</c:v>
                </c:pt>
                <c:pt idx="1">
                  <c:v>0.35766985918504857</c:v>
                </c:pt>
                <c:pt idx="2">
                  <c:v>0.20362502203269087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EAA3-4486-9C04-8FAC131D32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EAA3-4486-9C04-8FAC131D323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EAA3-4486-9C04-8FAC131D323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EAA3-4486-9C04-8FAC131D32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Sub Optimal</c:v>
                </c:pt>
                <c:pt idx="1">
                  <c:v>Opportunity To Improve</c:v>
                </c:pt>
                <c:pt idx="2">
                  <c:v>Optimal</c:v>
                </c:pt>
              </c:strCache>
            </c:strRef>
          </c:cat>
          <c:val>
            <c:numRef>
              <c:f>Sheet1!$C$2:$C$4</c:f>
              <c:numCache>
                <c:formatCode>#,##0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19-EAA3-4486-9C04-8FAC131D32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E7919-65A3-458C-B424-95E5AF3C65D6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693C9-C17E-47E0-8281-369183BBC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6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93C9-C17E-47E0-8281-369183BBC00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2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93C9-C17E-47E0-8281-369183BBC00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9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693C9-C17E-47E0-8281-369183BBC00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1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9426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426" y="293502"/>
            <a:ext cx="2219765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72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3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396" y="61225"/>
            <a:ext cx="104373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09628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500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62341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1306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2056565"/>
            <a:ext cx="1062341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195" y="1554867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8629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185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7919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5770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0221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3195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3195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0221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25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6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21732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12464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96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10749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0749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18305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8305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56135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9426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426" y="293502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103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242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90718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865766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405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91487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6067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9779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8940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868073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181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98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195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2897" y="1149936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39" y="6021389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39" y="6311902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44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4760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4" y="147136"/>
            <a:ext cx="10215686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195" y="1143655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21301" y="6021389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1301" y="6311902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30150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5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81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>
            <a:extLst>
              <a:ext uri="{FF2B5EF4-FFF2-40B4-BE49-F238E27FC236}">
                <a16:creationId xmlns:a16="http://schemas.microsoft.com/office/drawing/2014/main" id="{F4321AAC-0719-49A2-B03E-6EB7910244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2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A8A4E7-4433-440B-85E7-CA7B3BA3471A}"/>
              </a:ext>
            </a:extLst>
          </p:cNvPr>
          <p:cNvSpPr/>
          <p:nvPr userDrawn="1"/>
        </p:nvSpPr>
        <p:spPr>
          <a:xfrm>
            <a:off x="2" y="5687878"/>
            <a:ext cx="12315475" cy="1170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4"/>
          </a:p>
        </p:txBody>
      </p:sp>
      <p:pic>
        <p:nvPicPr>
          <p:cNvPr id="13" name="Picture 2" descr="\\SONY\Users\Nivas\Desktop\analytic-edge\logo.png">
            <a:extLst>
              <a:ext uri="{FF2B5EF4-FFF2-40B4-BE49-F238E27FC236}">
                <a16:creationId xmlns:a16="http://schemas.microsoft.com/office/drawing/2014/main" id="{E5D03F4C-8BB1-4B60-8032-C29B764900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1" y="5864466"/>
            <a:ext cx="2715609" cy="9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4998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" userDrawn="1">
  <p:cSld name="Big Sta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466351" y="452628"/>
            <a:ext cx="5163400" cy="23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b="1" cap="all" spc="119" dirty="0">
                <a:solidFill>
                  <a:srgbClr val="344854"/>
                </a:solidFill>
                <a:latin typeface="+mn-lt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188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lvl="0" indent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ctrTitle"/>
          </p:nvPr>
        </p:nvSpPr>
        <p:spPr>
          <a:xfrm>
            <a:off x="935735" y="2336293"/>
            <a:ext cx="9388022" cy="1485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600"/>
              <a:buFont typeface="Optimistic Display"/>
              <a:buNone/>
              <a:defRPr sz="9504" b="1" i="0" spc="286" baseline="0">
                <a:solidFill>
                  <a:schemeClr val="tx1"/>
                </a:solidFill>
                <a:latin typeface="+mj-lt"/>
                <a:ea typeface="Optimistic Display" panose="020B0603020203020204" pitchFamily="34" charset="0"/>
                <a:cs typeface="Optimistic Display" panose="020B0603020203020204" pitchFamily="34" charset="0"/>
                <a:sym typeface="Optimistic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2pPr>
            <a:lvl3pPr lvl="2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3pPr>
            <a:lvl4pPr lvl="3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4pPr>
            <a:lvl5pPr lvl="4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5pPr>
            <a:lvl6pPr lvl="5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6pPr>
            <a:lvl7pPr lvl="6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7pPr>
            <a:lvl8pPr lvl="7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8pPr>
            <a:lvl9pPr lvl="8" rtl="0">
              <a:spcBef>
                <a:spcPts val="0"/>
              </a:spcBef>
              <a:spcAft>
                <a:spcPts val="0"/>
              </a:spcAft>
              <a:buSzPts val="14600"/>
              <a:buNone/>
              <a:defRPr sz="9636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466351" y="6126480"/>
            <a:ext cx="4694000" cy="280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91" b="0" spc="20" baseline="0">
                <a:solidFill>
                  <a:srgbClr val="1C2B33"/>
                </a:solidFill>
                <a:latin typeface="+mn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24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935800" y="3611881"/>
            <a:ext cx="4693536" cy="80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rgbClr val="1C2B33"/>
                </a:solidFill>
                <a:latin typeface="+mn-lt"/>
              </a:defRPr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1188" b="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852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9426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426" y="293502"/>
            <a:ext cx="2219765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43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426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9426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9426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426" y="293502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05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60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483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931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703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630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0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60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483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931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703"/>
            <a:ext cx="2219765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630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73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1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9141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0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396" y="65799"/>
            <a:ext cx="1039117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74529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14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89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429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-1749905"/>
            <a:ext cx="2219765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9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396" y="61225"/>
            <a:ext cx="104373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017368"/>
            <a:ext cx="1100323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05883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74529" y="4921280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9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09628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500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62341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3575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2056565"/>
            <a:ext cx="1062341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195" y="1554867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627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1569036"/>
            <a:ext cx="524869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95840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3"/>
            <a:ext cx="5248693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7919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1" y="6021389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1" y="6311902"/>
            <a:ext cx="526424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6021389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77920" y="6311902"/>
            <a:ext cx="5248694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2953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7920" y="205656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5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0221" y="155486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3195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77920" y="4569796"/>
            <a:ext cx="5248693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3195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0221" y="4068097"/>
            <a:ext cx="52463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6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21732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12464" y="1569036"/>
            <a:ext cx="3404882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66556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410749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10749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18305" y="2056564"/>
            <a:ext cx="34083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8305" y="1554867"/>
            <a:ext cx="34083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87640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87640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412463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412463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21731" y="6021389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21731" y="6311902"/>
            <a:ext cx="34083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21394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5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78242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90718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865766" y="1569036"/>
            <a:ext cx="256084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65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3194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19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91487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6067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79779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68940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868073" y="2056564"/>
            <a:ext cx="255854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01814" y="1554867"/>
            <a:ext cx="2724799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87640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87640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90718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90718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78241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78241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868073" y="6021389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868073" y="6311902"/>
            <a:ext cx="25585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500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3195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2897" y="1149936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39" y="6021389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39" y="6311902"/>
            <a:ext cx="5119940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69011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91413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38961"/>
            <a:ext cx="506444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74529" y="3810000"/>
            <a:ext cx="2032053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-1"/>
            <a:ext cx="6000587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80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24760" y="1143655"/>
            <a:ext cx="5104385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4" y="147136"/>
            <a:ext cx="10215686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3195" y="1143655"/>
            <a:ext cx="5323716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21301" y="6021389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21301" y="6311902"/>
            <a:ext cx="5107843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7694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64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3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>
            <a:extLst>
              <a:ext uri="{FF2B5EF4-FFF2-40B4-BE49-F238E27FC236}">
                <a16:creationId xmlns:a16="http://schemas.microsoft.com/office/drawing/2014/main" id="{58DE7772-32DC-4637-9B61-641B689969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/>
          <a:stretch/>
        </p:blipFill>
        <p:spPr bwMode="auto">
          <a:xfrm>
            <a:off x="1" y="-18752"/>
            <a:ext cx="12191996" cy="50212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C255E8-2112-4E41-8504-1B3152B2BE85}"/>
              </a:ext>
            </a:extLst>
          </p:cNvPr>
          <p:cNvSpPr/>
          <p:nvPr userDrawn="1"/>
        </p:nvSpPr>
        <p:spPr>
          <a:xfrm>
            <a:off x="0" y="4169044"/>
            <a:ext cx="12191996" cy="26850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CD13FF7-09D9-46A4-9603-15B87951D0AC}"/>
              </a:ext>
            </a:extLst>
          </p:cNvPr>
          <p:cNvSpPr/>
          <p:nvPr userDrawn="1"/>
        </p:nvSpPr>
        <p:spPr>
          <a:xfrm>
            <a:off x="6047804" y="6021955"/>
            <a:ext cx="6144193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048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4ECDC2-EA81-4490-9664-08AEB3005873}"/>
              </a:ext>
            </a:extLst>
          </p:cNvPr>
          <p:cNvSpPr/>
          <p:nvPr userDrawn="1"/>
        </p:nvSpPr>
        <p:spPr>
          <a:xfrm>
            <a:off x="0" y="2240554"/>
            <a:ext cx="12191996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3156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8853B0-64FD-4D3D-8148-45D5FFEB8633}"/>
              </a:ext>
            </a:extLst>
          </p:cNvPr>
          <p:cNvSpPr/>
          <p:nvPr userDrawn="1"/>
        </p:nvSpPr>
        <p:spPr>
          <a:xfrm>
            <a:off x="4" y="2802836"/>
            <a:ext cx="444045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3FB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A7F7CAF-AFE9-445C-8DE3-B0905EBB87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177" y="5877323"/>
            <a:ext cx="2617038" cy="8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9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74529" y="2439000"/>
            <a:ext cx="95950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74529" y="2439000"/>
            <a:ext cx="1121707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396" y="65799"/>
            <a:ext cx="1039117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4937287"/>
            <a:ext cx="11003231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5844494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74529" y="5774071"/>
            <a:ext cx="110032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08394"/>
            <a:ext cx="12192000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68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191999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311685"/>
            <a:ext cx="5881405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488975" y="273304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5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91414" y="125381"/>
            <a:ext cx="5881405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4529" y="3045818"/>
            <a:ext cx="538573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528" y="4087282"/>
            <a:ext cx="35208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74528" y="3949730"/>
            <a:ext cx="539197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293502"/>
            <a:ext cx="2219765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74529" y="5710429"/>
            <a:ext cx="2216785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529" y="293502"/>
            <a:ext cx="2225433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529" y="-1749905"/>
            <a:ext cx="2219765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03196" y="248734"/>
            <a:ext cx="10180831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803195" y="1460501"/>
            <a:ext cx="1062341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4" y="66176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616458"/>
            <a:ext cx="7495200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2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1073396" y="61225"/>
            <a:ext cx="104373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58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803196" y="248734"/>
            <a:ext cx="10180831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803195" y="1460501"/>
            <a:ext cx="1062341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4" y="6617608"/>
            <a:ext cx="969962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616458"/>
            <a:ext cx="7495200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2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1073396" y="61225"/>
            <a:ext cx="1043737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158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chart" Target="../charts/chart3.xml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chart" Target="../charts/chart2.xml"/><Relationship Id="rId11" Type="http://schemas.openxmlformats.org/officeDocument/2006/relationships/image" Target="../media/image11.png"/><Relationship Id="rId5" Type="http://schemas.openxmlformats.org/officeDocument/2006/relationships/chart" Target="../charts/chart1.xml"/><Relationship Id="rId10" Type="http://schemas.openxmlformats.org/officeDocument/2006/relationships/chart" Target="../charts/chart5.xml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30;p1">
            <a:extLst>
              <a:ext uri="{FF2B5EF4-FFF2-40B4-BE49-F238E27FC236}">
                <a16:creationId xmlns:a16="http://schemas.microsoft.com/office/drawing/2014/main" id="{3787968E-292D-4B98-9E1C-C1C82B3799C4}"/>
              </a:ext>
            </a:extLst>
          </p:cNvPr>
          <p:cNvSpPr txBox="1">
            <a:spLocks/>
          </p:cNvSpPr>
          <p:nvPr/>
        </p:nvSpPr>
        <p:spPr>
          <a:xfrm>
            <a:off x="0" y="4024746"/>
            <a:ext cx="12144531" cy="637726"/>
          </a:xfrm>
          <a:prstGeom prst="rect">
            <a:avLst/>
          </a:prstGeom>
          <a:solidFill>
            <a:srgbClr val="DC78C2">
              <a:alpha val="83922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FFFFFF"/>
              </a:buClr>
              <a:buSzPts val="3200"/>
              <a:buNone/>
            </a:pPr>
            <a:r>
              <a:rPr lang="en-US" sz="3200" b="1" dirty="0">
                <a:solidFill>
                  <a:srgbClr val="FFFFFF"/>
                </a:solidFill>
                <a:latin typeface="Arial"/>
                <a:ea typeface="Calibri"/>
                <a:cs typeface="Calibri"/>
                <a:sym typeface="Calibri"/>
              </a:rPr>
              <a:t>UNILAB - United Laboratories</a:t>
            </a:r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Google Shape;1331;p1">
            <a:extLst>
              <a:ext uri="{FF2B5EF4-FFF2-40B4-BE49-F238E27FC236}">
                <a16:creationId xmlns:a16="http://schemas.microsoft.com/office/drawing/2014/main" id="{43BD9558-F0E0-424C-83C5-386B74ABE7E0}"/>
              </a:ext>
            </a:extLst>
          </p:cNvPr>
          <p:cNvSpPr txBox="1"/>
          <p:nvPr/>
        </p:nvSpPr>
        <p:spPr>
          <a:xfrm>
            <a:off x="-13648" y="4662472"/>
            <a:ext cx="12144531" cy="1187698"/>
          </a:xfrm>
          <a:prstGeom prst="rect">
            <a:avLst/>
          </a:prstGeom>
          <a:solidFill>
            <a:srgbClr val="244061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</a:pPr>
            <a:r>
              <a:rPr lang="en-IN" sz="2800" b="1" dirty="0">
                <a:solidFill>
                  <a:srgbClr val="FFFFFF"/>
                </a:solidFill>
                <a:latin typeface="Arial"/>
                <a:ea typeface="Calibri"/>
                <a:cs typeface="Calibri"/>
                <a:sym typeface="Calibri"/>
              </a:rPr>
              <a:t>Facebook Deep-Dive Analysis – Data Review Deck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Pts val="2800"/>
            </a:pPr>
            <a:r>
              <a:rPr lang="en-IN" sz="1600" b="1" dirty="0">
                <a:solidFill>
                  <a:srgbClr val="FFFFFF"/>
                </a:solidFill>
                <a:latin typeface="Arial"/>
                <a:ea typeface="Calibri"/>
                <a:cs typeface="Calibri"/>
                <a:sym typeface="Calibri"/>
              </a:rPr>
              <a:t>August 2021</a:t>
            </a:r>
            <a:endParaRPr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4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Best Practice Scorecard: CPG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10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39A5BA-EAE1-4D9A-87DD-0F94FE41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71577"/>
              </p:ext>
            </p:extLst>
          </p:nvPr>
        </p:nvGraphicFramePr>
        <p:xfrm>
          <a:off x="745334" y="1443018"/>
          <a:ext cx="10596561" cy="500350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810753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44836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&lt;1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1-3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44836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&lt;2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2 to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104967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Reach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Campaign Reach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Bottom tier reach campaigns (=&lt; 30%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Middle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(30% - 50%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Top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(&gt;= 50%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424037"/>
                  </a:ext>
                </a:extLst>
              </a:tr>
              <a:tr h="1048177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Clicks, Engagement, Likes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All Other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Reach, BAO, VV, Conversions, CatLog Sales, Store Traffic</a:t>
                      </a:r>
                      <a:endParaRPr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74975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4483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Score out of 10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&lt;=3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 to 7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&gt;=8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B2AEE1-558C-4DEF-AF72-52DB84FE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1026" y="906139"/>
            <a:ext cx="10623418" cy="396000"/>
          </a:xfrm>
        </p:spPr>
        <p:txBody>
          <a:bodyPr/>
          <a:lstStyle/>
          <a:p>
            <a:r>
              <a:rPr lang="en-US" dirty="0"/>
              <a:t>Campaigns are split and graded by Facebook into Optimal, Opportunity to Improve and Sub-optimal </a:t>
            </a:r>
            <a:br>
              <a:rPr lang="en-US" dirty="0"/>
            </a:br>
            <a:r>
              <a:rPr lang="en-US" dirty="0"/>
              <a:t>(grading is 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175102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2054-E245-4A6B-BA85-FC0CAA93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Brilliant Basics Facebook Deep Dive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80BF71-F833-49AE-9C89-2D0D5191A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2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4CB3B-59A3-4629-971A-21B4AF62C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7F93FB-0848-49A7-851D-8AB248D6EBD0}"/>
              </a:ext>
            </a:extLst>
          </p:cNvPr>
          <p:cNvSpPr/>
          <p:nvPr/>
        </p:nvSpPr>
        <p:spPr bwMode="ltGray">
          <a:xfrm>
            <a:off x="856262" y="1460501"/>
            <a:ext cx="1381506" cy="1436221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FFFFFF"/>
                </a:solidFill>
                <a:latin typeface="Arial"/>
              </a:rPr>
              <a:t>Primary </a:t>
            </a:r>
            <a:br>
              <a:rPr lang="en-IN" sz="1400" b="1" dirty="0">
                <a:solidFill>
                  <a:srgbClr val="FFFFFF"/>
                </a:solidFill>
                <a:latin typeface="Arial"/>
              </a:rPr>
            </a:br>
            <a:r>
              <a:rPr lang="en-IN" sz="1400" b="1" dirty="0">
                <a:solidFill>
                  <a:srgbClr val="FFFFFF"/>
                </a:solidFill>
                <a:latin typeface="Arial"/>
              </a:rPr>
              <a:t>MMM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188F0-D61D-44DD-A245-D120E16F46B1}"/>
              </a:ext>
            </a:extLst>
          </p:cNvPr>
          <p:cNvSpPr/>
          <p:nvPr/>
        </p:nvSpPr>
        <p:spPr bwMode="ltGray">
          <a:xfrm>
            <a:off x="2296321" y="1460501"/>
            <a:ext cx="9076848" cy="28316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FFFFFF"/>
                </a:solidFill>
                <a:latin typeface="Arial"/>
              </a:rPr>
              <a:t>Total Performance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CD8A73-1C93-4041-A724-E205B527F3CB}"/>
              </a:ext>
            </a:extLst>
          </p:cNvPr>
          <p:cNvSpPr/>
          <p:nvPr/>
        </p:nvSpPr>
        <p:spPr bwMode="ltGray">
          <a:xfrm>
            <a:off x="2296321" y="1780999"/>
            <a:ext cx="9076849" cy="11157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What is the effectiveness and efficiency driven by Facebook for the given period?</a:t>
            </a: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What is the response curve for Facebook – optimal range and diminishing returns?</a:t>
            </a: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How does Facebook performance compare vs total media performance?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75025-25B9-4FD0-A850-B979F1E85F86}"/>
              </a:ext>
            </a:extLst>
          </p:cNvPr>
          <p:cNvSpPr/>
          <p:nvPr/>
        </p:nvSpPr>
        <p:spPr bwMode="ltGray">
          <a:xfrm>
            <a:off x="856262" y="2947553"/>
            <a:ext cx="1381506" cy="3580843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300"/>
              </a:spcAft>
            </a:pPr>
            <a:endParaRPr lang="en-IN" sz="1400" b="1" dirty="0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400"/>
              </a:spcBef>
              <a:spcAft>
                <a:spcPts val="300"/>
              </a:spcAft>
            </a:pPr>
            <a:endParaRPr lang="en-IN" sz="1400" b="1" dirty="0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400"/>
              </a:spcBef>
              <a:spcAft>
                <a:spcPts val="300"/>
              </a:spcAft>
            </a:pPr>
            <a:endParaRPr lang="en-IN" sz="1400" b="1" dirty="0">
              <a:solidFill>
                <a:srgbClr val="FFFFFF"/>
              </a:solidFill>
              <a:latin typeface="Arial"/>
            </a:endParaRPr>
          </a:p>
          <a:p>
            <a:pPr algn="ctr">
              <a:spcBef>
                <a:spcPts val="4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FFFFFF"/>
                </a:solidFill>
                <a:latin typeface="Arial"/>
              </a:rPr>
              <a:t>Deep Dive </a:t>
            </a:r>
            <a:br>
              <a:rPr lang="en-IN" sz="1400" b="1" dirty="0">
                <a:solidFill>
                  <a:srgbClr val="FFFFFF"/>
                </a:solidFill>
                <a:latin typeface="Arial"/>
              </a:rPr>
            </a:br>
            <a:r>
              <a:rPr lang="en-IN" sz="1400" b="1" dirty="0">
                <a:solidFill>
                  <a:srgbClr val="FFFFFF"/>
                </a:solidFill>
                <a:latin typeface="Arial"/>
              </a:rPr>
              <a:t>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CCADD-E615-4CB5-B4B0-C78ADD9E324A}"/>
              </a:ext>
            </a:extLst>
          </p:cNvPr>
          <p:cNvSpPr/>
          <p:nvPr/>
        </p:nvSpPr>
        <p:spPr bwMode="ltGray">
          <a:xfrm>
            <a:off x="2296321" y="2959658"/>
            <a:ext cx="9076848" cy="28316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IN" sz="1400" b="1" dirty="0">
                <a:solidFill>
                  <a:srgbClr val="FFFFFF"/>
                </a:solidFill>
                <a:latin typeface="Arial"/>
              </a:rPr>
              <a:t>Campaign Element Deep Dives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26A84-4CF4-4298-8DBB-9AA09977AADC}"/>
              </a:ext>
            </a:extLst>
          </p:cNvPr>
          <p:cNvSpPr/>
          <p:nvPr/>
        </p:nvSpPr>
        <p:spPr bwMode="ltGray">
          <a:xfrm>
            <a:off x="2296320" y="3280156"/>
            <a:ext cx="9076848" cy="2231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Creative: 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What is the impact of implementing creative best practices on effectiveness?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Reach: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 What is the impact of campaign reach on effectiveness and efficiency?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Frequency: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 What is the impact of campaign frequency on effectiveness and efficiency?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Duration: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 What is the impact of campaign duration on effectiveness and efficiency?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Buying Objective: 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What is the impact of different buying objectives on effectiveness and efficiency?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Placements: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 What is the impact of campaign placements on effectiveness and efficiency?</a:t>
            </a: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  <a:latin typeface="Arial"/>
              </a:rPr>
              <a:t>Platform:</a:t>
            </a:r>
            <a:r>
              <a:rPr lang="en-GB" sz="1400" dirty="0">
                <a:solidFill>
                  <a:srgbClr val="000000"/>
                </a:solidFill>
                <a:latin typeface="Arial"/>
              </a:rPr>
              <a:t> What is the impact of diverse platforms on effectiveness and efficiency?</a:t>
            </a:r>
            <a:endParaRPr lang="en-IN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54480D-45F3-445E-8F97-18BD6B5C4336}"/>
              </a:ext>
            </a:extLst>
          </p:cNvPr>
          <p:cNvSpPr/>
          <p:nvPr/>
        </p:nvSpPr>
        <p:spPr bwMode="ltGray">
          <a:xfrm>
            <a:off x="2296321" y="5560703"/>
            <a:ext cx="9076848" cy="283169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r>
              <a:rPr lang="en-US" sz="1400" b="1" dirty="0">
                <a:solidFill>
                  <a:srgbClr val="FFFFFF"/>
                </a:solidFill>
                <a:latin typeface="Arial"/>
              </a:rPr>
              <a:t>Impact of Best Practice Adoption on Performance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527C4-6BA0-48DD-B84E-9FFCA1327DA1}"/>
              </a:ext>
            </a:extLst>
          </p:cNvPr>
          <p:cNvSpPr/>
          <p:nvPr/>
        </p:nvSpPr>
        <p:spPr bwMode="ltGray">
          <a:xfrm>
            <a:off x="2296320" y="5881203"/>
            <a:ext cx="9076848" cy="655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What is the impact of best practice adoption on effectiveness and efficiency?</a:t>
            </a:r>
          </a:p>
          <a:p>
            <a:pPr marL="165100" indent="-165100">
              <a:spcBef>
                <a:spcPts val="4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What is the revenue opportunity available from driving best practice adoption?</a:t>
            </a:r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710DBAC1-73F9-40CB-AC34-A72F83F68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06" y="4146557"/>
            <a:ext cx="1225862" cy="1265406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F842236-6052-471C-98A0-46AA3BB27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37" y="1980814"/>
            <a:ext cx="814956" cy="84288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F6CA645D-7A67-4138-948B-A0032D62CCAC}"/>
              </a:ext>
            </a:extLst>
          </p:cNvPr>
          <p:cNvSpPr/>
          <p:nvPr/>
        </p:nvSpPr>
        <p:spPr bwMode="ltGray">
          <a:xfrm>
            <a:off x="1482820" y="2175796"/>
            <a:ext cx="307181" cy="317090"/>
          </a:xfrm>
          <a:prstGeom prst="ellipse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400"/>
              </a:spcBef>
              <a:spcAft>
                <a:spcPts val="300"/>
              </a:spcAft>
            </a:pPr>
            <a:endParaRPr lang="en-IN" sz="16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ADAFE4-E192-44DB-B0C0-6BDBA5E5B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questions answered as part of deep dive analysis</a:t>
            </a:r>
          </a:p>
        </p:txBody>
      </p:sp>
    </p:spTree>
    <p:extLst>
      <p:ext uri="{BB962C8B-B14F-4D97-AF65-F5344CB8AC3E}">
        <p14:creationId xmlns:p14="http://schemas.microsoft.com/office/powerpoint/2010/main" val="421747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7DDD3F-CAE0-4C2B-BE42-3BD82E93FAA9}"/>
              </a:ext>
            </a:extLst>
          </p:cNvPr>
          <p:cNvSpPr/>
          <p:nvPr/>
        </p:nvSpPr>
        <p:spPr bwMode="ltGray">
          <a:xfrm>
            <a:off x="4280917" y="1460501"/>
            <a:ext cx="7143528" cy="18626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2F2AD-A87A-4DAB-AFE8-750E9B78DE4D}"/>
              </a:ext>
            </a:extLst>
          </p:cNvPr>
          <p:cNvSpPr/>
          <p:nvPr/>
        </p:nvSpPr>
        <p:spPr bwMode="ltGray">
          <a:xfrm>
            <a:off x="4554809" y="2901429"/>
            <a:ext cx="6639130" cy="32945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9859B8-6AFA-4B06-8554-41509D00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Brilliant Basics - Deep Dive modeling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B9D01-0D45-4631-B6D3-D8F5A32D7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3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FD4AB-AA4A-4249-B5F2-AF99B028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2025DCAD-9360-49E2-B0FF-9C19F4C5B58B}"/>
              </a:ext>
            </a:extLst>
          </p:cNvPr>
          <p:cNvSpPr/>
          <p:nvPr/>
        </p:nvSpPr>
        <p:spPr bwMode="auto">
          <a:xfrm>
            <a:off x="1318419" y="1460501"/>
            <a:ext cx="2962497" cy="1862619"/>
          </a:xfrm>
          <a:prstGeom prst="rect">
            <a:avLst/>
          </a:prstGeom>
          <a:solidFill>
            <a:srgbClr val="002060"/>
          </a:solidFill>
          <a:ln w="127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96203"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First stage MMM model </a:t>
            </a:r>
            <a:br>
              <a:rPr lang="en-US" sz="1600" b="1" dirty="0">
                <a:solidFill>
                  <a:srgbClr val="FFFFFF"/>
                </a:solidFill>
                <a:latin typeface="Arial"/>
              </a:rPr>
            </a:br>
            <a:r>
              <a:rPr lang="en-US" sz="1600" b="1" dirty="0">
                <a:solidFill>
                  <a:srgbClr val="FFFFFF"/>
                </a:solidFill>
                <a:latin typeface="Arial"/>
              </a:rPr>
              <a:t>attributes sales to peaks and dips in marketing &amp; </a:t>
            </a:r>
            <a:br>
              <a:rPr lang="en-US" sz="1600" b="1" dirty="0">
                <a:solidFill>
                  <a:srgbClr val="FFFFFF"/>
                </a:solidFill>
                <a:latin typeface="Arial"/>
              </a:rPr>
            </a:br>
            <a:r>
              <a:rPr lang="en-US" sz="1600" b="1" dirty="0">
                <a:solidFill>
                  <a:srgbClr val="FFFFFF"/>
                </a:solidFill>
                <a:latin typeface="Arial"/>
              </a:rPr>
              <a:t>non-marketing activities </a:t>
            </a:r>
          </a:p>
        </p:txBody>
      </p:sp>
      <p:sp>
        <p:nvSpPr>
          <p:cNvPr id="22" name="Rounded Rectangle 29">
            <a:extLst>
              <a:ext uri="{FF2B5EF4-FFF2-40B4-BE49-F238E27FC236}">
                <a16:creationId xmlns:a16="http://schemas.microsoft.com/office/drawing/2014/main" id="{0B387496-7B8A-4986-8658-6AC18914C561}"/>
              </a:ext>
            </a:extLst>
          </p:cNvPr>
          <p:cNvSpPr/>
          <p:nvPr/>
        </p:nvSpPr>
        <p:spPr bwMode="auto">
          <a:xfrm>
            <a:off x="1318419" y="3389925"/>
            <a:ext cx="2962497" cy="1520790"/>
          </a:xfrm>
          <a:prstGeom prst="rect">
            <a:avLst/>
          </a:prstGeom>
          <a:solidFill>
            <a:srgbClr val="C82606"/>
          </a:solidFill>
          <a:ln w="127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96203"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Second stage deep dive models uses Facebook results from previous model to analyze performance of each attribute</a:t>
            </a:r>
          </a:p>
        </p:txBody>
      </p:sp>
      <p:sp>
        <p:nvSpPr>
          <p:cNvPr id="23" name="Rounded Rectangle 30">
            <a:extLst>
              <a:ext uri="{FF2B5EF4-FFF2-40B4-BE49-F238E27FC236}">
                <a16:creationId xmlns:a16="http://schemas.microsoft.com/office/drawing/2014/main" id="{05EE9E03-94BD-4F9B-A4B3-B60B8FA6844C}"/>
              </a:ext>
            </a:extLst>
          </p:cNvPr>
          <p:cNvSpPr/>
          <p:nvPr/>
        </p:nvSpPr>
        <p:spPr bwMode="auto">
          <a:xfrm>
            <a:off x="1318419" y="4997089"/>
            <a:ext cx="2962497" cy="1520790"/>
          </a:xfrm>
          <a:prstGeom prst="rect">
            <a:avLst/>
          </a:prstGeom>
          <a:solidFill>
            <a:srgbClr val="34A5DA"/>
          </a:solidFill>
          <a:ln w="12700"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896203">
              <a:defRPr/>
            </a:pPr>
            <a:r>
              <a:rPr lang="en-US" sz="1600" b="1" dirty="0">
                <a:solidFill>
                  <a:srgbClr val="FFFFFF"/>
                </a:solidFill>
                <a:latin typeface="Arial"/>
              </a:rPr>
              <a:t>Calculate the opportunity that exists to increase Facebook performance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5DF16-92BD-4C04-82CB-106B2B90FAE6}"/>
              </a:ext>
            </a:extLst>
          </p:cNvPr>
          <p:cNvSpPr/>
          <p:nvPr/>
        </p:nvSpPr>
        <p:spPr bwMode="ltGray">
          <a:xfrm>
            <a:off x="4280918" y="3389925"/>
            <a:ext cx="7164292" cy="1517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499F88-1DBD-4B16-9F7A-F3EA015EF4B7}"/>
              </a:ext>
            </a:extLst>
          </p:cNvPr>
          <p:cNvSpPr/>
          <p:nvPr/>
        </p:nvSpPr>
        <p:spPr bwMode="ltGray">
          <a:xfrm>
            <a:off x="4280918" y="4999975"/>
            <a:ext cx="7164292" cy="15179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FCD30052-54E2-4E6B-A04C-9E799640BE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4809" y="3401787"/>
            <a:ext cx="3099589" cy="26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81" tIns="44004" rIns="89581" bIns="44004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Calibri" panose="020F0502020204030204" pitchFamily="34" charset="0"/>
              </a:rPr>
              <a:t>Decompose Facebook sales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5075A7F5-5CB2-4F6A-93BE-67134A66EF4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03824" y="3401786"/>
            <a:ext cx="3438267" cy="263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Calibri" panose="020F0502020204030204" pitchFamily="34" charset="0"/>
              </a:rPr>
              <a:t>Calculate ROI for each segment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F7AF67E4-7A2A-4B14-8040-987065EB7C92}"/>
              </a:ext>
            </a:extLst>
          </p:cNvPr>
          <p:cNvGraphicFramePr/>
          <p:nvPr/>
        </p:nvGraphicFramePr>
        <p:xfrm>
          <a:off x="4385470" y="3665619"/>
          <a:ext cx="3438267" cy="1188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F662DA88-A870-4CCA-B593-7A6561129ED4}"/>
              </a:ext>
            </a:extLst>
          </p:cNvPr>
          <p:cNvGraphicFramePr/>
          <p:nvPr/>
        </p:nvGraphicFramePr>
        <p:xfrm>
          <a:off x="7903824" y="3677480"/>
          <a:ext cx="3438267" cy="1177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3A81AD17-4333-4724-AF38-CC45F1AA2F08}"/>
              </a:ext>
            </a:extLst>
          </p:cNvPr>
          <p:cNvGrpSpPr/>
          <p:nvPr/>
        </p:nvGrpSpPr>
        <p:grpSpPr>
          <a:xfrm>
            <a:off x="6104604" y="3173850"/>
            <a:ext cx="3518353" cy="227939"/>
            <a:chOff x="6043484" y="3141145"/>
            <a:chExt cx="3518353" cy="585493"/>
          </a:xfrm>
        </p:grpSpPr>
        <p:cxnSp>
          <p:nvCxnSpPr>
            <p:cNvPr id="60" name="Elbow Connector 22">
              <a:extLst>
                <a:ext uri="{FF2B5EF4-FFF2-40B4-BE49-F238E27FC236}">
                  <a16:creationId xmlns:a16="http://schemas.microsoft.com/office/drawing/2014/main" id="{1AB43C76-0994-4D3F-925E-9158576C0429}"/>
                </a:ext>
              </a:extLst>
            </p:cNvPr>
            <p:cNvCxnSpPr>
              <a:cxnSpLocks/>
              <a:stCxn id="28" idx="2"/>
              <a:endCxn id="15" idx="0"/>
            </p:cNvCxnSpPr>
            <p:nvPr/>
          </p:nvCxnSpPr>
          <p:spPr>
            <a:xfrm rot="16200000" flipH="1">
              <a:off x="8710559" y="2875354"/>
              <a:ext cx="585488" cy="1117069"/>
            </a:xfrm>
            <a:prstGeom prst="bentConnector3">
              <a:avLst>
                <a:gd name="adj1" fmla="val 27017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22">
              <a:extLst>
                <a:ext uri="{FF2B5EF4-FFF2-40B4-BE49-F238E27FC236}">
                  <a16:creationId xmlns:a16="http://schemas.microsoft.com/office/drawing/2014/main" id="{468B8873-25FD-4E32-A2BA-74320EAFF79F}"/>
                </a:ext>
              </a:extLst>
            </p:cNvPr>
            <p:cNvCxnSpPr>
              <a:cxnSpLocks/>
              <a:stCxn id="28" idx="2"/>
              <a:endCxn id="14" idx="0"/>
            </p:cNvCxnSpPr>
            <p:nvPr/>
          </p:nvCxnSpPr>
          <p:spPr>
            <a:xfrm rot="5400000">
              <a:off x="6951383" y="2233251"/>
              <a:ext cx="585488" cy="2401285"/>
            </a:xfrm>
            <a:prstGeom prst="bentConnector3">
              <a:avLst>
                <a:gd name="adj1" fmla="val 24928"/>
              </a:avLst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22">
            <a:extLst>
              <a:ext uri="{FF2B5EF4-FFF2-40B4-BE49-F238E27FC236}">
                <a16:creationId xmlns:a16="http://schemas.microsoft.com/office/drawing/2014/main" id="{16818846-8068-476D-B0FD-67ABA4DF0C5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13271" y="5014100"/>
            <a:ext cx="3099589" cy="263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581" tIns="44004" rIns="89581" bIns="44004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28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4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000"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rgbClr val="595959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200" b="1" dirty="0">
                <a:solidFill>
                  <a:srgbClr val="000000"/>
                </a:solidFill>
                <a:latin typeface="Arial"/>
                <a:ea typeface="ＭＳ Ｐゴシック" pitchFamily="34" charset="-128"/>
                <a:cs typeface="Calibri" panose="020F0502020204030204" pitchFamily="34" charset="0"/>
              </a:rPr>
              <a:t>Revenue Opportunity</a:t>
            </a:r>
          </a:p>
        </p:txBody>
      </p:sp>
      <p:graphicFrame>
        <p:nvGraphicFramePr>
          <p:cNvPr id="69" name="Object 2">
            <a:extLst>
              <a:ext uri="{FF2B5EF4-FFF2-40B4-BE49-F238E27FC236}">
                <a16:creationId xmlns:a16="http://schemas.microsoft.com/office/drawing/2014/main" id="{CB45A3D1-A1A3-48E5-ADDD-1132CB749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3155" y="5290404"/>
          <a:ext cx="2767684" cy="1158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0" name="Rounded Rectangle 19">
            <a:extLst>
              <a:ext uri="{FF2B5EF4-FFF2-40B4-BE49-F238E27FC236}">
                <a16:creationId xmlns:a16="http://schemas.microsoft.com/office/drawing/2014/main" id="{373CBBB1-C470-4AF0-8ECB-853A0B72C220}"/>
              </a:ext>
            </a:extLst>
          </p:cNvPr>
          <p:cNvSpPr/>
          <p:nvPr/>
        </p:nvSpPr>
        <p:spPr>
          <a:xfrm>
            <a:off x="7557447" y="5349126"/>
            <a:ext cx="532579" cy="20912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FFFF"/>
                </a:solidFill>
                <a:latin typeface="Arial"/>
              </a:rPr>
              <a:t>5.2%</a:t>
            </a:r>
            <a:endParaRPr lang="en-GB" sz="9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6" name="Elbow Connector 22">
            <a:extLst>
              <a:ext uri="{FF2B5EF4-FFF2-40B4-BE49-F238E27FC236}">
                <a16:creationId xmlns:a16="http://schemas.microsoft.com/office/drawing/2014/main" id="{88711F3F-978C-4C6D-AEA6-D9C902333172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>
            <a:off x="9024994" y="5111102"/>
            <a:ext cx="984268" cy="5325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22">
            <a:extLst>
              <a:ext uri="{FF2B5EF4-FFF2-40B4-BE49-F238E27FC236}">
                <a16:creationId xmlns:a16="http://schemas.microsoft.com/office/drawing/2014/main" id="{E8109AD6-BB6D-479E-A6B4-EB79912945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12839" y="5111104"/>
            <a:ext cx="984268" cy="532579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21D6390E-7E04-4CA9-8C9E-7AE4E57AC5D4}"/>
              </a:ext>
            </a:extLst>
          </p:cNvPr>
          <p:cNvGraphicFramePr/>
          <p:nvPr/>
        </p:nvGraphicFramePr>
        <p:xfrm>
          <a:off x="4377974" y="1580069"/>
          <a:ext cx="6964117" cy="1373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90DBC5F-B027-4E4C-A9EB-38BE1E68FB33}"/>
              </a:ext>
            </a:extLst>
          </p:cNvPr>
          <p:cNvGrpSpPr/>
          <p:nvPr/>
        </p:nvGrpSpPr>
        <p:grpSpPr>
          <a:xfrm>
            <a:off x="5261269" y="2924289"/>
            <a:ext cx="573362" cy="249560"/>
            <a:chOff x="4317142" y="1784778"/>
            <a:chExt cx="573362" cy="2495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554971E-FDF8-4E0E-A854-452ED31A0B6C}"/>
                </a:ext>
              </a:extLst>
            </p:cNvPr>
            <p:cNvSpPr/>
            <p:nvPr/>
          </p:nvSpPr>
          <p:spPr bwMode="ltGray">
            <a:xfrm>
              <a:off x="4317142" y="1874129"/>
              <a:ext cx="72909" cy="729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Text Box 10">
              <a:extLst>
                <a:ext uri="{FF2B5EF4-FFF2-40B4-BE49-F238E27FC236}">
                  <a16:creationId xmlns:a16="http://schemas.microsoft.com/office/drawing/2014/main" id="{D85B8A93-081A-41DA-BC93-F2D49D205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056" y="1784778"/>
              <a:ext cx="472448" cy="24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683" tIns="43563" rIns="88683" bIns="43563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8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4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896203">
                <a:spcBef>
                  <a:spcPts val="0"/>
                </a:spcBef>
                <a:buNone/>
                <a:defRPr/>
              </a:pPr>
              <a:r>
                <a:rPr lang="en-US" altLang="en-US" sz="1050" dirty="0">
                  <a:solidFill>
                    <a:prstClr val="black"/>
                  </a:solidFill>
                  <a:latin typeface="Arial"/>
                </a:rPr>
                <a:t>Core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E12B716-AF1A-4DE2-9619-B90EDC84A533}"/>
              </a:ext>
            </a:extLst>
          </p:cNvPr>
          <p:cNvGrpSpPr/>
          <p:nvPr/>
        </p:nvGrpSpPr>
        <p:grpSpPr>
          <a:xfrm>
            <a:off x="8154187" y="2951679"/>
            <a:ext cx="678830" cy="194783"/>
            <a:chOff x="4317142" y="2460663"/>
            <a:chExt cx="678830" cy="19478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7712CF-2B25-4975-B98C-A9CB8679F4A9}"/>
                </a:ext>
              </a:extLst>
            </p:cNvPr>
            <p:cNvSpPr/>
            <p:nvPr/>
          </p:nvSpPr>
          <p:spPr bwMode="ltGray">
            <a:xfrm>
              <a:off x="4317142" y="2525727"/>
              <a:ext cx="72909" cy="72909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73" name="Content Placeholder 2">
              <a:extLst>
                <a:ext uri="{FF2B5EF4-FFF2-40B4-BE49-F238E27FC236}">
                  <a16:creationId xmlns:a16="http://schemas.microsoft.com/office/drawing/2014/main" id="{D5AD591A-55C0-489C-8BE3-8C112DCD8F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57" b="12635"/>
            <a:stretch/>
          </p:blipFill>
          <p:spPr>
            <a:xfrm>
              <a:off x="4479968" y="2460663"/>
              <a:ext cx="516004" cy="19478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62C8DC-9694-4D5E-8E86-F10A7EDCB5A8}"/>
              </a:ext>
            </a:extLst>
          </p:cNvPr>
          <p:cNvGrpSpPr/>
          <p:nvPr/>
        </p:nvGrpSpPr>
        <p:grpSpPr>
          <a:xfrm>
            <a:off x="6135808" y="2924289"/>
            <a:ext cx="671145" cy="249560"/>
            <a:chOff x="4317142" y="2007428"/>
            <a:chExt cx="671145" cy="2495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6F240A-95A7-40C8-B0A5-E1E753841A26}"/>
                </a:ext>
              </a:extLst>
            </p:cNvPr>
            <p:cNvSpPr/>
            <p:nvPr/>
          </p:nvSpPr>
          <p:spPr bwMode="ltGray">
            <a:xfrm>
              <a:off x="4317142" y="2100425"/>
              <a:ext cx="72909" cy="72909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Text Box 10">
              <a:extLst>
                <a:ext uri="{FF2B5EF4-FFF2-40B4-BE49-F238E27FC236}">
                  <a16:creationId xmlns:a16="http://schemas.microsoft.com/office/drawing/2014/main" id="{921B5B5B-19A1-497C-8D03-575B68E4A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056" y="2007428"/>
              <a:ext cx="570231" cy="24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683" tIns="43563" rIns="88683" bIns="43563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8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4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/>
                </a:rPr>
                <a:t>Online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A1BD09-2092-4EE1-9FFE-B10BDBB31E6A}"/>
              </a:ext>
            </a:extLst>
          </p:cNvPr>
          <p:cNvGrpSpPr/>
          <p:nvPr/>
        </p:nvGrpSpPr>
        <p:grpSpPr>
          <a:xfrm>
            <a:off x="7108129" y="2924289"/>
            <a:ext cx="744883" cy="249560"/>
            <a:chOff x="4317142" y="2225677"/>
            <a:chExt cx="744883" cy="24956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BEE62C7-FFE5-4BE1-8702-1EDA06525EA0}"/>
                </a:ext>
              </a:extLst>
            </p:cNvPr>
            <p:cNvSpPr/>
            <p:nvPr/>
          </p:nvSpPr>
          <p:spPr bwMode="ltGray">
            <a:xfrm>
              <a:off x="4317142" y="2316114"/>
              <a:ext cx="72909" cy="72909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Text Box 10">
              <a:extLst>
                <a:ext uri="{FF2B5EF4-FFF2-40B4-BE49-F238E27FC236}">
                  <a16:creationId xmlns:a16="http://schemas.microsoft.com/office/drawing/2014/main" id="{417A691E-007A-4F53-8553-2D0BA34A9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056" y="2225677"/>
              <a:ext cx="643969" cy="24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683" tIns="43563" rIns="88683" bIns="43563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8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4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896203">
                <a:spcBef>
                  <a:spcPts val="0"/>
                </a:spcBef>
                <a:buNone/>
                <a:defRPr/>
              </a:pPr>
              <a:r>
                <a:rPr lang="en-US" altLang="en-US" sz="1050" dirty="0">
                  <a:solidFill>
                    <a:prstClr val="black"/>
                  </a:solidFill>
                  <a:latin typeface="Arial"/>
                </a:rPr>
                <a:t>Promos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6043F1-7156-4F4F-9805-557ABC366BAA}"/>
              </a:ext>
            </a:extLst>
          </p:cNvPr>
          <p:cNvGrpSpPr/>
          <p:nvPr/>
        </p:nvGrpSpPr>
        <p:grpSpPr>
          <a:xfrm>
            <a:off x="9134193" y="2924289"/>
            <a:ext cx="557332" cy="249560"/>
            <a:chOff x="4317142" y="2648918"/>
            <a:chExt cx="557332" cy="2495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E4ED4C6-AE34-4646-8D3B-6E746C388F9A}"/>
                </a:ext>
              </a:extLst>
            </p:cNvPr>
            <p:cNvSpPr/>
            <p:nvPr/>
          </p:nvSpPr>
          <p:spPr bwMode="ltGray">
            <a:xfrm>
              <a:off x="4317142" y="2742546"/>
              <a:ext cx="72909" cy="72909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Text Box 10">
              <a:extLst>
                <a:ext uri="{FF2B5EF4-FFF2-40B4-BE49-F238E27FC236}">
                  <a16:creationId xmlns:a16="http://schemas.microsoft.com/office/drawing/2014/main" id="{1DF977AC-936C-4F90-AAB7-897D9B11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8056" y="2648918"/>
              <a:ext cx="456418" cy="249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8683" tIns="43563" rIns="88683" bIns="43563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28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4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>
                  <a:solidFill>
                    <a:srgbClr val="595959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defTabSz="896203">
                <a:spcBef>
                  <a:spcPts val="0"/>
                </a:spcBef>
                <a:buNone/>
                <a:defRPr/>
              </a:pPr>
              <a:r>
                <a:rPr lang="en-US" altLang="en-US" sz="1050" dirty="0">
                  <a:solidFill>
                    <a:prstClr val="black"/>
                  </a:solidFill>
                  <a:latin typeface="Arial"/>
                </a:rPr>
                <a:t>Print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9FE86AA-CFFB-4C64-9E0D-603CD0DF51C4}"/>
              </a:ext>
            </a:extLst>
          </p:cNvPr>
          <p:cNvSpPr/>
          <p:nvPr/>
        </p:nvSpPr>
        <p:spPr bwMode="ltGray">
          <a:xfrm>
            <a:off x="8090026" y="2924289"/>
            <a:ext cx="831725" cy="24956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600" dirty="0" err="1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79" name="Object 3">
            <a:extLst>
              <a:ext uri="{FF2B5EF4-FFF2-40B4-BE49-F238E27FC236}">
                <a16:creationId xmlns:a16="http://schemas.microsoft.com/office/drawing/2014/main" id="{7DAB8E40-29D4-494E-B174-2DA5DB208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3647" y="3674593"/>
          <a:ext cx="4650952" cy="11986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38" name="Picture 37" descr="A picture containing icon&#10;&#10;Description automatically generated">
            <a:extLst>
              <a:ext uri="{FF2B5EF4-FFF2-40B4-BE49-F238E27FC236}">
                <a16:creationId xmlns:a16="http://schemas.microsoft.com/office/drawing/2014/main" id="{71BE865A-FC1D-4DA8-BDD5-294DCD4925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501" y="3770828"/>
            <a:ext cx="856344" cy="856344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id="{B1A8E6EA-96C2-42ED-AF04-8057BC0A19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228" y="5277932"/>
            <a:ext cx="940298" cy="906126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5A12BF68-DACE-40D8-AC8B-0769C535AC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7437" y="1915887"/>
            <a:ext cx="889761" cy="88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7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Best Practice Scorecard: CPG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39A5BA-EAE1-4D9A-87DD-0F94FE41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492895"/>
              </p:ext>
            </p:extLst>
          </p:nvPr>
        </p:nvGraphicFramePr>
        <p:xfrm>
          <a:off x="797720" y="1481736"/>
          <a:ext cx="10596561" cy="49876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33156">
                  <a:extLst>
                    <a:ext uri="{9D8B030D-6E8A-4147-A177-3AD203B41FA5}">
                      <a16:colId xmlns:a16="http://schemas.microsoft.com/office/drawing/2014/main" val="945782282"/>
                    </a:ext>
                  </a:extLst>
                </a:gridCol>
                <a:gridCol w="2951115">
                  <a:extLst>
                    <a:ext uri="{9D8B030D-6E8A-4147-A177-3AD203B41FA5}">
                      <a16:colId xmlns:a16="http://schemas.microsoft.com/office/drawing/2014/main" val="4200116048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037430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808183">
                <a:tc gridSpan="2"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Creative &amp; Media Best Practices</a:t>
                      </a:r>
                      <a:endParaRPr sz="12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1pPr>
                      <a:lvl2pPr marL="609585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2pPr>
                      <a:lvl3pPr marL="1219170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3pPr>
                      <a:lvl4pPr marL="182875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4pPr>
                      <a:lvl5pPr marL="243833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5pPr>
                      <a:lvl6pPr marL="3047924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6pPr>
                      <a:lvl7pPr marL="3657509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7pPr>
                      <a:lvl8pPr marL="4267093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8pPr>
                      <a:lvl9pPr marL="4876678" algn="l" defTabSz="609585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Facebook Reader Medium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i="0" dirty="0">
                        <a:solidFill>
                          <a:schemeClr val="tx1"/>
                        </a:solidFill>
                        <a:latin typeface="Facebook Reader" panose="020B0503030501040103" pitchFamily="34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+mn-lt"/>
                        </a:rPr>
                        <a:t>(0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(1 point)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                                   (2 points)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44694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Average Weekly Frequency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&lt;1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1-3 per week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37849"/>
                  </a:ext>
                </a:extLst>
              </a:tr>
              <a:tr h="446949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Duration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Campaign Duration</a:t>
                      </a:r>
                      <a:endParaRPr sz="12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&lt;2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2 to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&gt; 4 weeks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816456"/>
                  </a:ext>
                </a:extLst>
              </a:tr>
              <a:tr h="1044855"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Buying Objective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1pPr>
                      <a:lvl2pPr marL="609585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2pPr>
                      <a:lvl3pPr marL="1219170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3pPr>
                      <a:lvl4pPr marL="182875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4pPr>
                      <a:lvl5pPr marL="243833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5pPr>
                      <a:lvl6pPr marL="3047924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6pPr>
                      <a:lvl7pPr marL="3657509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7pPr>
                      <a:lvl8pPr marL="4267093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8pPr>
                      <a:lvl9pPr marL="4876678" marR="0" algn="l" defTabSz="609585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2400" b="0" i="0" u="none" strike="noStrike" kern="1200" cap="none">
                          <a:solidFill>
                            <a:schemeClr val="tx1"/>
                          </a:solidFill>
                          <a:latin typeface="Facebook Reader Medium"/>
                          <a:sym typeface="Arial"/>
                        </a:defRPr>
                      </a:lvl9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Using Optimal Buying Objective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Clicks, Engagement, Likes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  <a:latin typeface="+mn-lt"/>
                        </a:rPr>
                        <a:t>All Other</a:t>
                      </a:r>
                      <a:endParaRPr sz="120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22860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Reach, BAO, VV, Conversions, CatLog Sales, Store Traffic</a:t>
                      </a:r>
                      <a:endParaRPr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144235"/>
                  </a:ext>
                </a:extLst>
              </a:tr>
              <a:tr h="74738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Placements</a:t>
                      </a:r>
                      <a:endParaRPr sz="1200" b="1" i="0" u="none" strike="noStrike" kern="1200" cap="none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200" i="0" u="none" strike="noStrike" cap="none" dirty="0">
                          <a:solidFill>
                            <a:schemeClr val="tx1"/>
                          </a:solidFill>
                          <a:latin typeface="+mn-lt"/>
                        </a:rPr>
                        <a:t>Utilizing Multiple Placements</a:t>
                      </a:r>
                      <a:endParaRPr sz="1200" b="1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Less than 4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+mn-lt"/>
                        </a:rPr>
                        <a:t>4+ more placements / Automatic Placements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311980"/>
                  </a:ext>
                </a:extLst>
              </a:tr>
              <a:tr h="10463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Reach</a:t>
                      </a:r>
                      <a:endParaRPr sz="1200" b="1" i="0" u="none" strike="noStrike" cap="none" dirty="0">
                        <a:solidFill>
                          <a:schemeClr val="tx1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20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Campaign Reach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Bottom tier reach campaigns (=&lt; 20%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Middle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(20% - 40%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Top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(&gt;=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851346"/>
                  </a:ext>
                </a:extLst>
              </a:tr>
              <a:tr h="446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Score out of 10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&lt;=3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 to 7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&gt;=8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0525" marR="90525" marT="45275" marB="452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241946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B2AEE1-558C-4DEF-AF72-52DB84FE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Campaigns are split and graded by Facebook into Optimal, Opportunity to Improve and Sub-optimal </a:t>
            </a:r>
            <a:br>
              <a:rPr lang="en-US" dirty="0"/>
            </a:br>
            <a:r>
              <a:rPr lang="en-US" dirty="0"/>
              <a:t>(grading is subject to change)</a:t>
            </a:r>
          </a:p>
        </p:txBody>
      </p:sp>
    </p:spTree>
    <p:extLst>
      <p:ext uri="{BB962C8B-B14F-4D97-AF65-F5344CB8AC3E}">
        <p14:creationId xmlns:p14="http://schemas.microsoft.com/office/powerpoint/2010/main" val="1889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Execution</a:t>
            </a:r>
          </a:p>
        </p:txBody>
      </p:sp>
      <p:sp>
        <p:nvSpPr>
          <p:cNvPr id="3" name="AutoShape 2" descr="Great Taste Philippines 3-in-1 White Coffee Mix 30g, 10 Packets :  Amazon.in: Grocery &amp; Gourmet Food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4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EE6EE-4123-496E-AEDF-B1B71CBD2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Reach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BFFFA1-5CC9-4E8D-AD10-96C35BE48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046234"/>
              </p:ext>
            </p:extLst>
          </p:nvPr>
        </p:nvGraphicFramePr>
        <p:xfrm>
          <a:off x="3835400" y="5181600"/>
          <a:ext cx="7527924" cy="12260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9308">
                  <a:extLst>
                    <a:ext uri="{9D8B030D-6E8A-4147-A177-3AD203B41FA5}">
                      <a16:colId xmlns:a16="http://schemas.microsoft.com/office/drawing/2014/main" val="2415966785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2371395837"/>
                    </a:ext>
                  </a:extLst>
                </a:gridCol>
                <a:gridCol w="2509308">
                  <a:extLst>
                    <a:ext uri="{9D8B030D-6E8A-4147-A177-3AD203B41FA5}">
                      <a16:colId xmlns:a16="http://schemas.microsoft.com/office/drawing/2014/main" val="4097997207"/>
                    </a:ext>
                  </a:extLst>
                </a:gridCol>
              </a:tblGrid>
              <a:tr h="5859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rtl="0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+mn-lt"/>
                        </a:rPr>
                        <a:t>Sub 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Opportunity to Improve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609585" rtl="0" eaLnBrk="1" latinLnBrk="0" hangingPunct="1"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Optimal</a:t>
                      </a:r>
                    </a:p>
                  </a:txBody>
                  <a:tcPr marL="90533" marR="90533" marT="45267" marB="452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16058"/>
                  </a:ext>
                </a:extLst>
              </a:tr>
              <a:tr h="614159"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Bottom tier reach campaigns (=&lt; 20%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Middle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(20% - 40%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Top tier reach campaigns </a:t>
                      </a: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"/>
                          <a:sym typeface="Calibri"/>
                        </a:rPr>
                        <a:t>(&gt;= 40% of target audience)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77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06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Reach (% of Total Population)- TON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7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C6AB922-BA4D-4537-BD58-814C137C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798544"/>
              </p:ext>
            </p:extLst>
          </p:nvPr>
        </p:nvGraphicFramePr>
        <p:xfrm>
          <a:off x="827883" y="1480459"/>
          <a:ext cx="10597923" cy="44591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5808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3121479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29708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29708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036462">
                  <a:extLst>
                    <a:ext uri="{9D8B030D-6E8A-4147-A177-3AD203B41FA5}">
                      <a16:colId xmlns:a16="http://schemas.microsoft.com/office/drawing/2014/main" val="2199457561"/>
                    </a:ext>
                  </a:extLst>
                </a:gridCol>
              </a:tblGrid>
              <a:tr h="546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Impact of Reach 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Spend Share (%)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Effectiveness</a:t>
                      </a:r>
                    </a:p>
                    <a:p>
                      <a:pPr algn="ctr"/>
                      <a:r>
                        <a:rPr lang="en-IN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Volume per million impressions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ROI </a:t>
                      </a:r>
                      <a:endParaRPr lang="en-IN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CPM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(=&lt; 20%)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17.74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Opportunity to Improve (20%-40%)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8.69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(&gt;= 40%)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8.98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31345"/>
                  </a:ext>
                </a:extLst>
              </a:tr>
            </a:tbl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6623154-5D98-4CF5-B601-D4A8DE456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580829"/>
              </p:ext>
            </p:extLst>
          </p:nvPr>
        </p:nvGraphicFramePr>
        <p:xfrm>
          <a:off x="2753519" y="2146009"/>
          <a:ext cx="2870200" cy="376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E09B6D-5B4B-4641-A9FF-D56895472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204299"/>
              </p:ext>
            </p:extLst>
          </p:nvPr>
        </p:nvGraphicFramePr>
        <p:xfrm>
          <a:off x="5630069" y="1889581"/>
          <a:ext cx="2066926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2AE4A8-A26E-4087-B673-ADEE682EE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946587"/>
              </p:ext>
            </p:extLst>
          </p:nvPr>
        </p:nvGraphicFramePr>
        <p:xfrm>
          <a:off x="7938295" y="1889581"/>
          <a:ext cx="2066926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6C30AE-AA41-4D01-8698-29E9C60AF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more people with the campaign leads to better effectiveness and ROI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2B271-890B-405E-BDF7-AF41C5F5688D}"/>
              </a:ext>
            </a:extLst>
          </p:cNvPr>
          <p:cNvCxnSpPr>
            <a:cxnSpLocks/>
          </p:cNvCxnSpPr>
          <p:nvPr/>
        </p:nvCxnSpPr>
        <p:spPr>
          <a:xfrm>
            <a:off x="10389343" y="1480459"/>
            <a:ext cx="0" cy="444065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3BA8A566-1EDE-4CCA-A22B-BA9B63EB2A2F}"/>
              </a:ext>
            </a:extLst>
          </p:cNvPr>
          <p:cNvSpPr txBox="1">
            <a:spLocks/>
          </p:cNvSpPr>
          <p:nvPr/>
        </p:nvSpPr>
        <p:spPr>
          <a:xfrm>
            <a:off x="840862" y="6021389"/>
            <a:ext cx="10516908" cy="231774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 in numbers : (&lt;20% = 21.8 Mil) , (20-40% = 21.8 –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43.6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Mil) , (&gt;40 % =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43.6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109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Mil)</a:t>
            </a:r>
          </a:p>
        </p:txBody>
      </p:sp>
    </p:spTree>
    <p:extLst>
      <p:ext uri="{BB962C8B-B14F-4D97-AF65-F5344CB8AC3E}">
        <p14:creationId xmlns:p14="http://schemas.microsoft.com/office/powerpoint/2010/main" val="271167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E8BF-FFBA-495C-BECD-CB03A8C2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Reach (% of Total Population)- Stone Leads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93005-864E-43ED-BF28-9F034051F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8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79E22-83BD-4A30-9E7E-72FC2758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C6AB922-BA4D-4537-BD58-814C137C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213425"/>
              </p:ext>
            </p:extLst>
          </p:nvPr>
        </p:nvGraphicFramePr>
        <p:xfrm>
          <a:off x="827883" y="1480459"/>
          <a:ext cx="10597923" cy="44591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45808">
                  <a:extLst>
                    <a:ext uri="{9D8B030D-6E8A-4147-A177-3AD203B41FA5}">
                      <a16:colId xmlns:a16="http://schemas.microsoft.com/office/drawing/2014/main" val="323262270"/>
                    </a:ext>
                  </a:extLst>
                </a:gridCol>
                <a:gridCol w="3121479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297087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2297087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036462">
                  <a:extLst>
                    <a:ext uri="{9D8B030D-6E8A-4147-A177-3AD203B41FA5}">
                      <a16:colId xmlns:a16="http://schemas.microsoft.com/office/drawing/2014/main" val="2199457561"/>
                    </a:ext>
                  </a:extLst>
                </a:gridCol>
              </a:tblGrid>
              <a:tr h="5464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Impact of Reach 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Spend Share (%)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Effectiveness</a:t>
                      </a:r>
                    </a:p>
                    <a:p>
                      <a:pPr algn="ctr"/>
                      <a:r>
                        <a:rPr lang="en-IN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Volume per million impressions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ROI </a:t>
                      </a:r>
                      <a:endParaRPr lang="en-IN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  <a:latin typeface="+mn-lt"/>
                        </a:rPr>
                        <a:t>CPM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Sub Optimal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(=&lt; 20%)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260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12.63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Opportunity to Improve (20%-40%)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14.80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311545"/>
                  </a:ext>
                </a:extLst>
              </a:tr>
              <a:tr h="1283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Optimal</a:t>
                      </a:r>
                    </a:p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(&gt;= 40%)</a:t>
                      </a: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A5D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13.11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242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182880" marR="18288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31345"/>
                  </a:ext>
                </a:extLst>
              </a:tr>
            </a:tbl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26623154-5D98-4CF5-B601-D4A8DE456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690349"/>
              </p:ext>
            </p:extLst>
          </p:nvPr>
        </p:nvGraphicFramePr>
        <p:xfrm>
          <a:off x="2753519" y="2146009"/>
          <a:ext cx="2870200" cy="376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5E09B6D-5B4B-4641-A9FF-D56895472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218133"/>
              </p:ext>
            </p:extLst>
          </p:nvPr>
        </p:nvGraphicFramePr>
        <p:xfrm>
          <a:off x="5630069" y="1889581"/>
          <a:ext cx="2066926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92AE4A8-A26E-4087-B673-ADEE682EE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529021"/>
              </p:ext>
            </p:extLst>
          </p:nvPr>
        </p:nvGraphicFramePr>
        <p:xfrm>
          <a:off x="7938295" y="1889581"/>
          <a:ext cx="2066926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6C30AE-AA41-4D01-8698-29E9C60AF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more people with the campaign leads to better effectiveness and ROI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2B271-890B-405E-BDF7-AF41C5F5688D}"/>
              </a:ext>
            </a:extLst>
          </p:cNvPr>
          <p:cNvCxnSpPr>
            <a:cxnSpLocks/>
          </p:cNvCxnSpPr>
          <p:nvPr/>
        </p:nvCxnSpPr>
        <p:spPr>
          <a:xfrm>
            <a:off x="10389343" y="1480459"/>
            <a:ext cx="0" cy="444065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3BA8A566-1EDE-4CCA-A22B-BA9B63EB2A2F}"/>
              </a:ext>
            </a:extLst>
          </p:cNvPr>
          <p:cNvSpPr txBox="1">
            <a:spLocks/>
          </p:cNvSpPr>
          <p:nvPr/>
        </p:nvSpPr>
        <p:spPr>
          <a:xfrm>
            <a:off x="840862" y="6021389"/>
            <a:ext cx="10516908" cy="231774"/>
          </a:xfrm>
          <a:prstGeom prst="rect">
            <a:avLst/>
          </a:prstGeom>
        </p:spPr>
        <p:txBody>
          <a:bodyPr vert="horz" lIns="91440" tIns="91440" rIns="91440" bIns="91440" rtlCol="0" anchor="ctr">
            <a:noAutofit/>
          </a:bodyPr>
          <a:lstStyle>
            <a:lvl1pPr marL="0" indent="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165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4600" indent="-179165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2800" indent="-178200" algn="l" defTabSz="905256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alibri" panose="020F050202020403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454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42082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94710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47338" indent="-226314" algn="l" defTabSz="905256" rtl="0" eaLnBrk="1" latinLnBrk="0" hangingPunct="1">
              <a:lnSpc>
                <a:spcPct val="90000"/>
              </a:lnSpc>
              <a:spcBef>
                <a:spcPts val="495"/>
              </a:spcBef>
              <a:buFont typeface="Arial" panose="020B0604020202020204" pitchFamily="34" charset="0"/>
              <a:buChar char="•"/>
              <a:defRPr sz="17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Reach in numbers : (&lt;20% = 21.8 Mil) , (20-40% = 21.8 –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43.6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Mil) , (&gt;40 % =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43.6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-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109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Mil)</a:t>
            </a:r>
          </a:p>
        </p:txBody>
      </p:sp>
    </p:spTree>
    <p:extLst>
      <p:ext uri="{BB962C8B-B14F-4D97-AF65-F5344CB8AC3E}">
        <p14:creationId xmlns:p14="http://schemas.microsoft.com/office/powerpoint/2010/main" val="365371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F545-7452-4124-939A-48897F5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 -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FFA32-AE05-491A-AACD-7A874483F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pPr/>
              <a:t>9</a:t>
            </a:fld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6DB7B-0B89-4571-B50E-C1147260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34A5DA">
                    <a:lumMod val="60000"/>
                    <a:lumOff val="40000"/>
                  </a:srgbClr>
                </a:solidFill>
                <a:latin typeface="Arial"/>
              </a:rPr>
              <a:t>© Analytic Edge Proprietary and Confidential</a:t>
            </a:r>
            <a:endParaRPr lang="en-GB" dirty="0">
              <a:solidFill>
                <a:srgbClr val="34A5DA">
                  <a:lumMod val="60000"/>
                  <a:lumOff val="40000"/>
                </a:srgbClr>
              </a:solidFill>
              <a:latin typeface="Arial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9B0341-53CE-4C65-B35E-7069EE9CC268}"/>
              </a:ext>
            </a:extLst>
          </p:cNvPr>
          <p:cNvCxnSpPr/>
          <p:nvPr/>
        </p:nvCxnSpPr>
        <p:spPr>
          <a:xfrm>
            <a:off x="373636" y="3272108"/>
            <a:ext cx="11620983" cy="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844BCA-66FE-4D81-8518-62890FF4C140}"/>
              </a:ext>
            </a:extLst>
          </p:cNvPr>
          <p:cNvCxnSpPr/>
          <p:nvPr/>
        </p:nvCxnSpPr>
        <p:spPr>
          <a:xfrm>
            <a:off x="373636" y="4447783"/>
            <a:ext cx="11620983" cy="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C4BFD8-EE88-43C4-BAF5-083A6692ED59}"/>
              </a:ext>
            </a:extLst>
          </p:cNvPr>
          <p:cNvGrpSpPr/>
          <p:nvPr/>
        </p:nvGrpSpPr>
        <p:grpSpPr>
          <a:xfrm>
            <a:off x="827883" y="1460501"/>
            <a:ext cx="10596563" cy="4921249"/>
            <a:chOff x="3149602" y="1460500"/>
            <a:chExt cx="8213724" cy="139898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65CBC4-7C80-4E4F-B14C-8281313636C0}"/>
                </a:ext>
              </a:extLst>
            </p:cNvPr>
            <p:cNvSpPr/>
            <p:nvPr/>
          </p:nvSpPr>
          <p:spPr bwMode="ltGray">
            <a:xfrm>
              <a:off x="3149602" y="1460500"/>
              <a:ext cx="8213723" cy="154207"/>
            </a:xfrm>
            <a:prstGeom prst="rect">
              <a:avLst/>
            </a:prstGeom>
            <a:solidFill>
              <a:schemeClr val="tx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400"/>
                </a:spcBef>
                <a:spcAft>
                  <a:spcPts val="30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</a:rPr>
                <a:t>Optimize Reach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10AF08-5B56-4B61-891C-FCE35B8B053D}"/>
                </a:ext>
              </a:extLst>
            </p:cNvPr>
            <p:cNvSpPr/>
            <p:nvPr/>
          </p:nvSpPr>
          <p:spPr bwMode="ltGray">
            <a:xfrm>
              <a:off x="3149602" y="1618979"/>
              <a:ext cx="8213724" cy="12405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65100" indent="-16510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Campaigns with  40% Reach generate the best returns</a:t>
              </a:r>
            </a:p>
            <a:p>
              <a:pPr marL="165100" indent="-16510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There is an opportunity to consolidate to ensure campaigns meet the optimal execution criteria to maximize ROI.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8E584E4-37CA-41A5-84A0-84544589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605" y="3791363"/>
            <a:ext cx="2505094" cy="250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5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a8.Fi47k2nVYc9NQe2A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1Kfu4Sv02op8MUGC6N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Da8.Fi47k2nVYc9NQe2Ag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1_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707276"/>
    </a:lt2>
    <a:accent1>
      <a:srgbClr val="00AEEF"/>
    </a:accent1>
    <a:accent2>
      <a:srgbClr val="B21DAC"/>
    </a:accent2>
    <a:accent3>
      <a:srgbClr val="8DC63F"/>
    </a:accent3>
    <a:accent4>
      <a:srgbClr val="FFB100"/>
    </a:accent4>
    <a:accent5>
      <a:srgbClr val="DC0015"/>
    </a:accent5>
    <a:accent6>
      <a:srgbClr val="000000"/>
    </a:accent6>
    <a:hlink>
      <a:srgbClr val="B21DAC"/>
    </a:hlink>
    <a:folHlink>
      <a:srgbClr val="DC0015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ajorFont>
    <a:minorFont>
      <a:latin typeface="Arial"/>
      <a:ea typeface=""/>
      <a:cs typeface=""/>
      <a:font script="Jpan" typeface="ＭＳ Ｐゴシック"/>
      <a:font script="Hang" typeface="굴림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941</Words>
  <Application>Microsoft Office PowerPoint</Application>
  <PresentationFormat>Widescreen</PresentationFormat>
  <Paragraphs>199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Medium</vt:lpstr>
      <vt:lpstr>Optimistic Display</vt:lpstr>
      <vt:lpstr>Analytic Edge master template </vt:lpstr>
      <vt:lpstr>1_Analytic Edge master template </vt:lpstr>
      <vt:lpstr>PowerPoint Presentation</vt:lpstr>
      <vt:lpstr>Brilliant Basics Facebook Deep Dive</vt:lpstr>
      <vt:lpstr>Brilliant Basics - Deep Dive modeling process</vt:lpstr>
      <vt:lpstr>Facebook Best Practice Scorecard: CPG</vt:lpstr>
      <vt:lpstr>PowerPoint Presentation</vt:lpstr>
      <vt:lpstr>PowerPoint Presentation</vt:lpstr>
      <vt:lpstr>Reach (% of Total Population)- TON</vt:lpstr>
      <vt:lpstr>Reach (% of Total Population)- Stone Leads</vt:lpstr>
      <vt:lpstr>Key Takeaways - Execution</vt:lpstr>
      <vt:lpstr>Facebook Best Practice Scorecard: CPG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This Pc</dc:creator>
  <cp:lastModifiedBy>Kavya Bhat</cp:lastModifiedBy>
  <cp:revision>127</cp:revision>
  <dcterms:created xsi:type="dcterms:W3CDTF">2021-09-24T08:23:30Z</dcterms:created>
  <dcterms:modified xsi:type="dcterms:W3CDTF">2022-11-25T12:10:18Z</dcterms:modified>
</cp:coreProperties>
</file>