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1277" r:id="rId5"/>
    <p:sldId id="1258" r:id="rId6"/>
    <p:sldId id="258" r:id="rId7"/>
    <p:sldId id="1260" r:id="rId8"/>
    <p:sldId id="1261" r:id="rId9"/>
    <p:sldId id="1264" r:id="rId10"/>
    <p:sldId id="1265" r:id="rId11"/>
    <p:sldId id="1266" r:id="rId12"/>
    <p:sldId id="1267" r:id="rId13"/>
    <p:sldId id="1268" r:id="rId14"/>
    <p:sldId id="1269" r:id="rId15"/>
    <p:sldId id="1271" r:id="rId16"/>
    <p:sldId id="1272" r:id="rId17"/>
    <p:sldId id="1278" r:id="rId18"/>
    <p:sldId id="1279" r:id="rId19"/>
    <p:sldId id="1275" r:id="rId20"/>
    <p:sldId id="1276" r:id="rId21"/>
  </p:sldIdLst>
  <p:sldSz cx="12069763" cy="6858000"/>
  <p:notesSz cx="6805613" cy="9939338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61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8C2"/>
    <a:srgbClr val="F5F9FD"/>
    <a:srgbClr val="E36C09"/>
    <a:srgbClr val="34A5DA"/>
    <a:srgbClr val="858585"/>
    <a:srgbClr val="C82606"/>
    <a:srgbClr val="252526"/>
    <a:srgbClr val="D6EDF8"/>
    <a:srgbClr val="588F9B"/>
    <a:srgbClr val="BE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3849" autoAdjust="0"/>
  </p:normalViewPr>
  <p:slideViewPr>
    <p:cSldViewPr snapToGrid="0" showGuides="1">
      <p:cViewPr>
        <p:scale>
          <a:sx n="50" d="100"/>
          <a:sy n="50" d="100"/>
        </p:scale>
        <p:origin x="1560" y="324"/>
      </p:cViewPr>
      <p:guideLst>
        <p:guide orient="horz" pos="4152"/>
        <p:guide orient="horz" pos="4020"/>
        <p:guide orient="horz" pos="261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2700">
              <a:solidFill>
                <a:schemeClr val="bg1"/>
              </a:solidFill>
            </a:ln>
          </c:spPr>
          <c:dPt>
            <c:idx val="0"/>
            <c:bubble3D val="0"/>
            <c:explosion val="4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697-472D-B7FA-507EE88E0741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E-45A6-A53D-C9D0DC9BFBB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7-472D-B7FA-507EE88E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Average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7917260</c:v>
                </c:pt>
                <c:pt idx="1">
                  <c:v>35187962</c:v>
                </c:pt>
                <c:pt idx="2">
                  <c:v>14100177</c:v>
                </c:pt>
                <c:pt idx="3">
                  <c:v>1336235</c:v>
                </c:pt>
                <c:pt idx="4">
                  <c:v>28336607</c:v>
                </c:pt>
                <c:pt idx="5">
                  <c:v>4399539</c:v>
                </c:pt>
                <c:pt idx="6">
                  <c:v>29187942</c:v>
                </c:pt>
                <c:pt idx="7">
                  <c:v>10194902</c:v>
                </c:pt>
                <c:pt idx="8">
                  <c:v>38834333</c:v>
                </c:pt>
                <c:pt idx="9">
                  <c:v>45625453</c:v>
                </c:pt>
                <c:pt idx="10">
                  <c:v>48298436</c:v>
                </c:pt>
                <c:pt idx="11">
                  <c:v>64283323</c:v>
                </c:pt>
                <c:pt idx="12">
                  <c:v>23526725</c:v>
                </c:pt>
                <c:pt idx="13">
                  <c:v>4159856</c:v>
                </c:pt>
                <c:pt idx="14">
                  <c:v>1054528</c:v>
                </c:pt>
                <c:pt idx="15">
                  <c:v>10676392</c:v>
                </c:pt>
                <c:pt idx="16">
                  <c:v>11203680</c:v>
                </c:pt>
                <c:pt idx="17">
                  <c:v>42206950</c:v>
                </c:pt>
                <c:pt idx="18">
                  <c:v>6456001</c:v>
                </c:pt>
                <c:pt idx="19">
                  <c:v>24246431</c:v>
                </c:pt>
                <c:pt idx="20">
                  <c:v>14463577</c:v>
                </c:pt>
                <c:pt idx="21">
                  <c:v>25742163</c:v>
                </c:pt>
                <c:pt idx="22">
                  <c:v>16909548</c:v>
                </c:pt>
                <c:pt idx="23">
                  <c:v>14917170</c:v>
                </c:pt>
                <c:pt idx="24">
                  <c:v>11622885</c:v>
                </c:pt>
                <c:pt idx="26">
                  <c:v>10096911</c:v>
                </c:pt>
                <c:pt idx="27">
                  <c:v>17237859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</c:numCache>
            </c:numRef>
          </c:cat>
          <c:val>
            <c:numRef>
              <c:f>Sheet1!$D$2:$D$29</c:f>
              <c:numCache>
                <c:formatCode>General</c:formatCode>
                <c:ptCount val="28"/>
                <c:pt idx="1">
                  <c:v>13679965</c:v>
                </c:pt>
                <c:pt idx="2">
                  <c:v>43214568</c:v>
                </c:pt>
                <c:pt idx="3">
                  <c:v>9060254</c:v>
                </c:pt>
                <c:pt idx="5">
                  <c:v>9534750</c:v>
                </c:pt>
                <c:pt idx="6">
                  <c:v>7704040</c:v>
                </c:pt>
                <c:pt idx="7">
                  <c:v>22786041</c:v>
                </c:pt>
                <c:pt idx="9">
                  <c:v>343343</c:v>
                </c:pt>
                <c:pt idx="10">
                  <c:v>4579792</c:v>
                </c:pt>
                <c:pt idx="12">
                  <c:v>44990395</c:v>
                </c:pt>
                <c:pt idx="13">
                  <c:v>46878308</c:v>
                </c:pt>
                <c:pt idx="14">
                  <c:v>51550086</c:v>
                </c:pt>
                <c:pt idx="15">
                  <c:v>53398037</c:v>
                </c:pt>
                <c:pt idx="16">
                  <c:v>36622740</c:v>
                </c:pt>
                <c:pt idx="18">
                  <c:v>48772248</c:v>
                </c:pt>
                <c:pt idx="19">
                  <c:v>136381004</c:v>
                </c:pt>
                <c:pt idx="20">
                  <c:v>85065761</c:v>
                </c:pt>
                <c:pt idx="21">
                  <c:v>65774604</c:v>
                </c:pt>
                <c:pt idx="22">
                  <c:v>95683322</c:v>
                </c:pt>
                <c:pt idx="23">
                  <c:v>57114013</c:v>
                </c:pt>
                <c:pt idx="24">
                  <c:v>36377159</c:v>
                </c:pt>
                <c:pt idx="25">
                  <c:v>25289050</c:v>
                </c:pt>
                <c:pt idx="26">
                  <c:v>90894276</c:v>
                </c:pt>
                <c:pt idx="27">
                  <c:v>46371429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1">
                  <c:v>13679965</c:v>
                </c:pt>
                <c:pt idx="2">
                  <c:v>2771616</c:v>
                </c:pt>
                <c:pt idx="5">
                  <c:v>12904763</c:v>
                </c:pt>
                <c:pt idx="6">
                  <c:v>12346275</c:v>
                </c:pt>
                <c:pt idx="15">
                  <c:v>1478595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4" formatCode="#,##0">
                  <c:v>8018219</c:v>
                </c:pt>
                <c:pt idx="5" formatCode="#,##0">
                  <c:v>1030</c:v>
                </c:pt>
                <c:pt idx="6" formatCode="#,##0">
                  <c:v>24545707</c:v>
                </c:pt>
                <c:pt idx="7" formatCode="#,##0">
                  <c:v>32980943</c:v>
                </c:pt>
                <c:pt idx="8" formatCode="#,##0">
                  <c:v>3443431</c:v>
                </c:pt>
                <c:pt idx="9" formatCode="#,##0">
                  <c:v>40173839</c:v>
                </c:pt>
                <c:pt idx="10" formatCode="#,##0">
                  <c:v>52878228</c:v>
                </c:pt>
                <c:pt idx="11" formatCode="#,##0">
                  <c:v>4069271</c:v>
                </c:pt>
                <c:pt idx="12" formatCode="#,##0">
                  <c:v>60874690</c:v>
                </c:pt>
                <c:pt idx="13" formatCode="#,##0">
                  <c:v>17479204</c:v>
                </c:pt>
                <c:pt idx="14" formatCode="#,##0">
                  <c:v>39398039</c:v>
                </c:pt>
                <c:pt idx="15" formatCode="#,##0">
                  <c:v>62595834</c:v>
                </c:pt>
                <c:pt idx="18" formatCode="#,##0">
                  <c:v>55228249</c:v>
                </c:pt>
                <c:pt idx="19" formatCode="#,##0">
                  <c:v>160627435</c:v>
                </c:pt>
                <c:pt idx="22" formatCode="#,##0">
                  <c:v>98691558</c:v>
                </c:pt>
                <c:pt idx="24" formatCode="#,##0">
                  <c:v>48000044</c:v>
                </c:pt>
                <c:pt idx="25" formatCode="#,##0">
                  <c:v>25289050</c:v>
                </c:pt>
                <c:pt idx="26" formatCode="#,##0">
                  <c:v>93130201</c:v>
                </c:pt>
                <c:pt idx="27" formatCode="#,##0">
                  <c:v>56917322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Sheet1!$D$2:$D$29</c:f>
              <c:numCache>
                <c:formatCode>#,##0</c:formatCode>
                <c:ptCount val="28"/>
                <c:pt idx="0">
                  <c:v>7917260</c:v>
                </c:pt>
                <c:pt idx="1">
                  <c:v>35187962</c:v>
                </c:pt>
                <c:pt idx="2">
                  <c:v>54543129</c:v>
                </c:pt>
                <c:pt idx="3">
                  <c:v>10396489</c:v>
                </c:pt>
                <c:pt idx="4">
                  <c:v>20318388</c:v>
                </c:pt>
                <c:pt idx="5">
                  <c:v>1028496</c:v>
                </c:pt>
                <c:pt idx="8">
                  <c:v>35390902</c:v>
                </c:pt>
                <c:pt idx="9">
                  <c:v>5794957</c:v>
                </c:pt>
                <c:pt idx="11">
                  <c:v>60214052</c:v>
                </c:pt>
                <c:pt idx="12">
                  <c:v>7642430</c:v>
                </c:pt>
                <c:pt idx="13">
                  <c:v>33558960</c:v>
                </c:pt>
                <c:pt idx="14">
                  <c:v>13206575</c:v>
                </c:pt>
                <c:pt idx="16">
                  <c:v>47826420</c:v>
                </c:pt>
                <c:pt idx="17">
                  <c:v>42206950</c:v>
                </c:pt>
                <c:pt idx="20">
                  <c:v>99529338</c:v>
                </c:pt>
                <c:pt idx="21">
                  <c:v>91516767</c:v>
                </c:pt>
                <c:pt idx="22">
                  <c:v>13901312</c:v>
                </c:pt>
                <c:pt idx="23">
                  <c:v>72031183</c:v>
                </c:pt>
                <c:pt idx="26">
                  <c:v>7860986</c:v>
                </c:pt>
                <c:pt idx="27">
                  <c:v>6691966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Buying objective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8" formatCode="#,##0">
                  <c:v>631263</c:v>
                </c:pt>
                <c:pt idx="19" formatCode="#,##0">
                  <c:v>3282088</c:v>
                </c:pt>
                <c:pt idx="26" formatCode="#,##0">
                  <c:v>771944</c:v>
                </c:pt>
                <c:pt idx="27" formatCode="#,##0">
                  <c:v>4593519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Sheet1!$D$2:$D$29</c:f>
              <c:numCache>
                <c:formatCode>#,##0</c:formatCode>
                <c:ptCount val="28"/>
                <c:pt idx="0">
                  <c:v>7917260</c:v>
                </c:pt>
                <c:pt idx="1">
                  <c:v>48867927</c:v>
                </c:pt>
                <c:pt idx="2">
                  <c:v>57314745</c:v>
                </c:pt>
                <c:pt idx="3">
                  <c:v>10396489</c:v>
                </c:pt>
                <c:pt idx="4">
                  <c:v>28336607</c:v>
                </c:pt>
                <c:pt idx="5">
                  <c:v>13934289</c:v>
                </c:pt>
                <c:pt idx="6">
                  <c:v>36891982</c:v>
                </c:pt>
                <c:pt idx="7">
                  <c:v>32980943</c:v>
                </c:pt>
                <c:pt idx="8">
                  <c:v>38834333</c:v>
                </c:pt>
                <c:pt idx="9">
                  <c:v>45968796</c:v>
                </c:pt>
                <c:pt idx="10">
                  <c:v>52878228</c:v>
                </c:pt>
                <c:pt idx="11">
                  <c:v>64283323</c:v>
                </c:pt>
                <c:pt idx="12">
                  <c:v>68517120</c:v>
                </c:pt>
                <c:pt idx="13">
                  <c:v>51038164</c:v>
                </c:pt>
                <c:pt idx="14">
                  <c:v>52604614</c:v>
                </c:pt>
                <c:pt idx="15">
                  <c:v>64074429</c:v>
                </c:pt>
                <c:pt idx="16">
                  <c:v>47826420</c:v>
                </c:pt>
                <c:pt idx="17">
                  <c:v>42206950</c:v>
                </c:pt>
                <c:pt idx="18">
                  <c:v>54596986</c:v>
                </c:pt>
                <c:pt idx="19">
                  <c:v>157345347</c:v>
                </c:pt>
                <c:pt idx="20">
                  <c:v>99529338</c:v>
                </c:pt>
                <c:pt idx="21">
                  <c:v>91516767</c:v>
                </c:pt>
                <c:pt idx="22">
                  <c:v>112592870</c:v>
                </c:pt>
                <c:pt idx="23">
                  <c:v>72031183</c:v>
                </c:pt>
                <c:pt idx="24">
                  <c:v>48000044</c:v>
                </c:pt>
                <c:pt idx="25">
                  <c:v>25289050</c:v>
                </c:pt>
                <c:pt idx="26">
                  <c:v>100219243</c:v>
                </c:pt>
                <c:pt idx="27">
                  <c:v>59015769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 formatCode="#,##0">
                  <c:v>2666790</c:v>
                </c:pt>
                <c:pt idx="1">
                  <c:v>13378274</c:v>
                </c:pt>
                <c:pt idx="2">
                  <c:v>14100177</c:v>
                </c:pt>
                <c:pt idx="3">
                  <c:v>1336235</c:v>
                </c:pt>
                <c:pt idx="4">
                  <c:v>8018219</c:v>
                </c:pt>
                <c:pt idx="5">
                  <c:v>12905793</c:v>
                </c:pt>
                <c:pt idx="6">
                  <c:v>36891982</c:v>
                </c:pt>
                <c:pt idx="7">
                  <c:v>32980943</c:v>
                </c:pt>
                <c:pt idx="8">
                  <c:v>38834333</c:v>
                </c:pt>
                <c:pt idx="9">
                  <c:v>45968796</c:v>
                </c:pt>
                <c:pt idx="10">
                  <c:v>52878228</c:v>
                </c:pt>
                <c:pt idx="11">
                  <c:v>64283323</c:v>
                </c:pt>
                <c:pt idx="12">
                  <c:v>68517120</c:v>
                </c:pt>
                <c:pt idx="13">
                  <c:v>4159856</c:v>
                </c:pt>
                <c:pt idx="14">
                  <c:v>1054528</c:v>
                </c:pt>
                <c:pt idx="15">
                  <c:v>52802968</c:v>
                </c:pt>
                <c:pt idx="16">
                  <c:v>47826420</c:v>
                </c:pt>
                <c:pt idx="17">
                  <c:v>42206950</c:v>
                </c:pt>
                <c:pt idx="19">
                  <c:v>87409858</c:v>
                </c:pt>
                <c:pt idx="20">
                  <c:v>99529338</c:v>
                </c:pt>
                <c:pt idx="21">
                  <c:v>91516767</c:v>
                </c:pt>
                <c:pt idx="22">
                  <c:v>112592870</c:v>
                </c:pt>
                <c:pt idx="23">
                  <c:v>72031183</c:v>
                </c:pt>
                <c:pt idx="24">
                  <c:v>48000044</c:v>
                </c:pt>
                <c:pt idx="26">
                  <c:v>3007869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11">
                  <c:v>0</c:v>
                </c:pt>
                <c:pt idx="12" formatCode="#,##0.00">
                  <c:v>0</c:v>
                </c:pt>
                <c:pt idx="13" formatCode="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Sheet1!$D$2:$D$29</c:f>
              <c:numCache>
                <c:formatCode>General</c:formatCode>
                <c:ptCount val="28"/>
                <c:pt idx="0" formatCode="#,##0">
                  <c:v>5250470</c:v>
                </c:pt>
                <c:pt idx="1">
                  <c:v>35489653</c:v>
                </c:pt>
                <c:pt idx="2">
                  <c:v>43214568</c:v>
                </c:pt>
                <c:pt idx="3">
                  <c:v>9060254</c:v>
                </c:pt>
                <c:pt idx="4">
                  <c:v>20318388</c:v>
                </c:pt>
                <c:pt idx="5">
                  <c:v>1028496</c:v>
                </c:pt>
                <c:pt idx="13">
                  <c:v>46878308</c:v>
                </c:pt>
                <c:pt idx="14">
                  <c:v>51550086</c:v>
                </c:pt>
                <c:pt idx="15">
                  <c:v>11271461</c:v>
                </c:pt>
                <c:pt idx="18">
                  <c:v>55228249</c:v>
                </c:pt>
                <c:pt idx="19">
                  <c:v>73217577</c:v>
                </c:pt>
                <c:pt idx="25">
                  <c:v>25289050</c:v>
                </c:pt>
                <c:pt idx="26">
                  <c:v>97983318</c:v>
                </c:pt>
                <c:pt idx="27">
                  <c:v>63609288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mmm\-yy</c:formatCode>
                <c:ptCount val="30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7917260</c:v>
                </c:pt>
                <c:pt idx="1">
                  <c:v>48867927</c:v>
                </c:pt>
                <c:pt idx="2">
                  <c:v>57314745</c:v>
                </c:pt>
                <c:pt idx="3">
                  <c:v>10396489</c:v>
                </c:pt>
                <c:pt idx="4">
                  <c:v>28336607</c:v>
                </c:pt>
                <c:pt idx="5">
                  <c:v>13934289</c:v>
                </c:pt>
                <c:pt idx="6">
                  <c:v>36891982</c:v>
                </c:pt>
                <c:pt idx="7">
                  <c:v>32980943</c:v>
                </c:pt>
                <c:pt idx="8">
                  <c:v>38834333</c:v>
                </c:pt>
                <c:pt idx="9">
                  <c:v>45968796</c:v>
                </c:pt>
                <c:pt idx="10">
                  <c:v>52878228</c:v>
                </c:pt>
                <c:pt idx="11">
                  <c:v>64283323</c:v>
                </c:pt>
                <c:pt idx="12">
                  <c:v>438604922</c:v>
                </c:pt>
                <c:pt idx="13">
                  <c:v>68517120</c:v>
                </c:pt>
                <c:pt idx="14">
                  <c:v>51038164</c:v>
                </c:pt>
                <c:pt idx="15">
                  <c:v>52604614</c:v>
                </c:pt>
                <c:pt idx="16">
                  <c:v>64074429</c:v>
                </c:pt>
                <c:pt idx="17">
                  <c:v>47826420</c:v>
                </c:pt>
                <c:pt idx="18">
                  <c:v>42206950</c:v>
                </c:pt>
                <c:pt idx="19">
                  <c:v>55228249</c:v>
                </c:pt>
                <c:pt idx="20">
                  <c:v>160627435</c:v>
                </c:pt>
                <c:pt idx="21">
                  <c:v>99529338</c:v>
                </c:pt>
                <c:pt idx="22">
                  <c:v>91516767</c:v>
                </c:pt>
                <c:pt idx="23">
                  <c:v>112592870</c:v>
                </c:pt>
                <c:pt idx="24">
                  <c:v>72031183</c:v>
                </c:pt>
                <c:pt idx="25">
                  <c:v>917793539</c:v>
                </c:pt>
                <c:pt idx="26">
                  <c:v>48000044</c:v>
                </c:pt>
                <c:pt idx="27">
                  <c:v>25289050</c:v>
                </c:pt>
                <c:pt idx="28">
                  <c:v>100991187</c:v>
                </c:pt>
                <c:pt idx="29">
                  <c:v>63609288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mmm\-yy</c:formatCode>
                <c:ptCount val="30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mmm\-yy</c:formatCode>
                <c:ptCount val="30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8018219</c:v>
                </c:pt>
                <c:pt idx="5">
                  <c:v>3371043</c:v>
                </c:pt>
                <c:pt idx="6">
                  <c:v>29187942</c:v>
                </c:pt>
                <c:pt idx="7">
                  <c:v>10194902</c:v>
                </c:pt>
                <c:pt idx="8">
                  <c:v>3443431</c:v>
                </c:pt>
                <c:pt idx="9">
                  <c:v>39830496</c:v>
                </c:pt>
                <c:pt idx="10">
                  <c:v>48298436</c:v>
                </c:pt>
                <c:pt idx="11">
                  <c:v>4069271</c:v>
                </c:pt>
                <c:pt idx="12">
                  <c:v>15884295</c:v>
                </c:pt>
                <c:pt idx="13">
                  <c:v>4159856</c:v>
                </c:pt>
                <c:pt idx="14">
                  <c:v>1054528</c:v>
                </c:pt>
                <c:pt idx="15">
                  <c:v>10676392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16299193</c:v>
                </c:pt>
                <c:pt idx="20">
                  <c:v>0</c:v>
                </c:pt>
                <c:pt idx="21">
                  <c:v>0</c:v>
                </c:pt>
                <c:pt idx="22">
                  <c:v>14920775</c:v>
                </c:pt>
                <c:pt idx="23">
                  <c:v>0</c:v>
                </c:pt>
                <c:pt idx="24">
                  <c:v>11622885</c:v>
                </c:pt>
                <c:pt idx="25">
                  <c:v>0</c:v>
                </c:pt>
                <c:pt idx="26">
                  <c:v>3007869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Sheet1!$C$2:$C$29</c:f>
              <c:numCache>
                <c:formatCode>#,##0</c:formatCode>
                <c:ptCount val="28"/>
                <c:pt idx="0">
                  <c:v>7917260</c:v>
                </c:pt>
                <c:pt idx="1">
                  <c:v>48867927</c:v>
                </c:pt>
                <c:pt idx="2">
                  <c:v>16871793</c:v>
                </c:pt>
                <c:pt idx="3">
                  <c:v>1336235</c:v>
                </c:pt>
                <c:pt idx="4">
                  <c:v>20318388</c:v>
                </c:pt>
                <c:pt idx="5">
                  <c:v>10563246</c:v>
                </c:pt>
                <c:pt idx="6">
                  <c:v>7704040</c:v>
                </c:pt>
                <c:pt idx="7">
                  <c:v>22786041</c:v>
                </c:pt>
                <c:pt idx="8">
                  <c:v>35390902</c:v>
                </c:pt>
                <c:pt idx="9">
                  <c:v>6138300</c:v>
                </c:pt>
                <c:pt idx="10">
                  <c:v>4579792</c:v>
                </c:pt>
                <c:pt idx="11">
                  <c:v>60214052</c:v>
                </c:pt>
                <c:pt idx="12">
                  <c:v>52632825</c:v>
                </c:pt>
                <c:pt idx="13">
                  <c:v>13319348</c:v>
                </c:pt>
                <c:pt idx="14">
                  <c:v>38343511</c:v>
                </c:pt>
                <c:pt idx="15">
                  <c:v>53398037</c:v>
                </c:pt>
                <c:pt idx="16">
                  <c:v>47826420</c:v>
                </c:pt>
                <c:pt idx="17">
                  <c:v>42206950</c:v>
                </c:pt>
                <c:pt idx="18">
                  <c:v>55228249</c:v>
                </c:pt>
                <c:pt idx="19">
                  <c:v>144328242</c:v>
                </c:pt>
                <c:pt idx="20">
                  <c:v>99529338</c:v>
                </c:pt>
                <c:pt idx="21">
                  <c:v>91516767</c:v>
                </c:pt>
                <c:pt idx="22">
                  <c:v>97672095</c:v>
                </c:pt>
                <c:pt idx="23">
                  <c:v>72031183</c:v>
                </c:pt>
                <c:pt idx="24">
                  <c:v>36377159</c:v>
                </c:pt>
                <c:pt idx="25">
                  <c:v>25289050</c:v>
                </c:pt>
                <c:pt idx="26">
                  <c:v>97211374</c:v>
                </c:pt>
                <c:pt idx="27">
                  <c:v>59015769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mmm\-yy</c:formatCode>
                <c:ptCount val="2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</c:numCache>
            </c:numRef>
          </c:cat>
          <c:val>
            <c:numRef>
              <c:f>Sheet1!$D$2:$D$29</c:f>
              <c:numCache>
                <c:formatCode>#,##0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40442952</c:v>
                </c:pt>
                <c:pt idx="3">
                  <c:v>9060254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33558960</c:v>
                </c:pt>
                <c:pt idx="14">
                  <c:v>13206575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771944</c:v>
                </c:pt>
                <c:pt idx="27">
                  <c:v>4593519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09628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500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>
            <a:extLst>
              <a:ext uri="{FF2B5EF4-FFF2-40B4-BE49-F238E27FC236}">
                <a16:creationId xmlns:a16="http://schemas.microsoft.com/office/drawing/2014/main" id="{58DE7772-32DC-4637-9B61-641B689969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/>
          <a:stretch/>
        </p:blipFill>
        <p:spPr bwMode="auto">
          <a:xfrm>
            <a:off x="0" y="-18752"/>
            <a:ext cx="12228163" cy="50212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255E8-2112-4E41-8504-1B3152B2BE85}"/>
              </a:ext>
            </a:extLst>
          </p:cNvPr>
          <p:cNvSpPr/>
          <p:nvPr userDrawn="1"/>
        </p:nvSpPr>
        <p:spPr>
          <a:xfrm>
            <a:off x="0" y="4169043"/>
            <a:ext cx="12192000" cy="268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13FF7-09D9-46A4-9603-15B87951D0AC}"/>
              </a:ext>
            </a:extLst>
          </p:cNvPr>
          <p:cNvSpPr/>
          <p:nvPr userDrawn="1"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4ECDC2-EA81-4490-9664-08AEB3005873}"/>
              </a:ext>
            </a:extLst>
          </p:cNvPr>
          <p:cNvSpPr/>
          <p:nvPr userDrawn="1"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8853B0-64FD-4D3D-8148-45D5FFEB8633}"/>
              </a:ext>
            </a:extLst>
          </p:cNvPr>
          <p:cNvSpPr/>
          <p:nvPr userDrawn="1"/>
        </p:nvSpPr>
        <p:spPr>
          <a:xfrm>
            <a:off x="3" y="2802836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7F7CAF-AFE9-445C-8DE3-B0905EBB87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481" y="5877323"/>
            <a:ext cx="2590800" cy="8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  <p:sldLayoutId id="214748384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5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0;p1">
            <a:extLst>
              <a:ext uri="{FF2B5EF4-FFF2-40B4-BE49-F238E27FC236}">
                <a16:creationId xmlns:a16="http://schemas.microsoft.com/office/drawing/2014/main" id="{3787968E-292D-4B98-9E1C-C1C82B3799C4}"/>
              </a:ext>
            </a:extLst>
          </p:cNvPr>
          <p:cNvSpPr txBox="1">
            <a:spLocks/>
          </p:cNvSpPr>
          <p:nvPr/>
        </p:nvSpPr>
        <p:spPr>
          <a:xfrm>
            <a:off x="0" y="4024746"/>
            <a:ext cx="12083412" cy="637726"/>
          </a:xfrm>
          <a:prstGeom prst="rect">
            <a:avLst/>
          </a:prstGeom>
          <a:solidFill>
            <a:srgbClr val="DC78C2">
              <a:alpha val="8392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UNILAB - United Laboratories</a:t>
            </a:r>
            <a:endParaRPr lang="en-US" dirty="0"/>
          </a:p>
        </p:txBody>
      </p:sp>
      <p:sp>
        <p:nvSpPr>
          <p:cNvPr id="6" name="Google Shape;1331;p1">
            <a:extLst>
              <a:ext uri="{FF2B5EF4-FFF2-40B4-BE49-F238E27FC236}">
                <a16:creationId xmlns:a16="http://schemas.microsoft.com/office/drawing/2014/main" id="{43BD9558-F0E0-424C-83C5-386B74ABE7E0}"/>
              </a:ext>
            </a:extLst>
          </p:cNvPr>
          <p:cNvSpPr txBox="1"/>
          <p:nvPr/>
        </p:nvSpPr>
        <p:spPr>
          <a:xfrm>
            <a:off x="0" y="4662472"/>
            <a:ext cx="12069763" cy="1187698"/>
          </a:xfrm>
          <a:prstGeom prst="rect">
            <a:avLst/>
          </a:prstGeom>
          <a:solidFill>
            <a:srgbClr val="244061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Facebook Deep-Dive Analysis – Data Review Deck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August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Buying Objective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0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Clicks, Engagement, Likes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All Other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Video Views, Reach or </a:t>
                      </a:r>
                      <a:b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Brand Awareness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Buying Objective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55157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41976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7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Placements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87658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Placements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70118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20,461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11,388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403702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4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Reach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1423"/>
              </p:ext>
            </p:extLst>
          </p:nvPr>
        </p:nvGraphicFramePr>
        <p:xfrm>
          <a:off x="3835400" y="5181600"/>
          <a:ext cx="7527924" cy="12260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Bottom tier reach campaigns (=&lt; 20%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Middle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(20% - 40%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Top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(&gt;=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Reach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6882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0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543117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8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Total Score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08503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to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0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Total Score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38525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81908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99500" y="170996"/>
            <a:ext cx="20485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To be updated</a:t>
            </a:r>
            <a:endParaRPr lang="en-IN" sz="24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39677-968D-4C69-ADCE-8A9F72095574}"/>
              </a:ext>
            </a:extLst>
          </p:cNvPr>
          <p:cNvSpPr/>
          <p:nvPr/>
        </p:nvSpPr>
        <p:spPr bwMode="ltGray">
          <a:xfrm>
            <a:off x="648251" y="1163025"/>
            <a:ext cx="3786149" cy="13716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F3372A-6E86-42A2-8D06-66EE1EC9DC54}"/>
              </a:ext>
            </a:extLst>
          </p:cNvPr>
          <p:cNvSpPr/>
          <p:nvPr/>
        </p:nvSpPr>
        <p:spPr bwMode="ltGray">
          <a:xfrm>
            <a:off x="418153" y="1299210"/>
            <a:ext cx="570530" cy="5705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71DC6-24AD-46A7-BA34-B1A4B241346E}"/>
              </a:ext>
            </a:extLst>
          </p:cNvPr>
          <p:cNvSpPr txBox="1"/>
          <p:nvPr/>
        </p:nvSpPr>
        <p:spPr>
          <a:xfrm>
            <a:off x="1004515" y="1299210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Target Brand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30BCE-048F-4E42-8386-45D57CDABD80}"/>
              </a:ext>
            </a:extLst>
          </p:cNvPr>
          <p:cNvSpPr/>
          <p:nvPr/>
        </p:nvSpPr>
        <p:spPr>
          <a:xfrm>
            <a:off x="1004514" y="1719167"/>
            <a:ext cx="3393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Great Taste White Coffee (has 3 variants – Classic, Crema and Caramel)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9AA787-9DFC-4176-9128-96E593E21876}"/>
              </a:ext>
            </a:extLst>
          </p:cNvPr>
          <p:cNvSpPr/>
          <p:nvPr/>
        </p:nvSpPr>
        <p:spPr bwMode="ltGray">
          <a:xfrm>
            <a:off x="638039" y="2596604"/>
            <a:ext cx="3786149" cy="26093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C37857-9C27-42AA-A8F6-413DE549B792}"/>
              </a:ext>
            </a:extLst>
          </p:cNvPr>
          <p:cNvSpPr/>
          <p:nvPr/>
        </p:nvSpPr>
        <p:spPr bwMode="ltGray">
          <a:xfrm>
            <a:off x="382302" y="2732790"/>
            <a:ext cx="570530" cy="5705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0D6F06-875C-4D73-99BB-035606164C3A}"/>
              </a:ext>
            </a:extLst>
          </p:cNvPr>
          <p:cNvSpPr txBox="1"/>
          <p:nvPr/>
        </p:nvSpPr>
        <p:spPr>
          <a:xfrm>
            <a:off x="1004515" y="2732790"/>
            <a:ext cx="2482472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179388"/>
            <a:r>
              <a:rPr lang="en-US" sz="1600" b="1" dirty="0">
                <a:solidFill>
                  <a:schemeClr val="bg1"/>
                </a:solidFill>
              </a:rPr>
              <a:t>Time Period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5198E-F495-456A-B1CC-821C306E7C72}"/>
              </a:ext>
            </a:extLst>
          </p:cNvPr>
          <p:cNvSpPr/>
          <p:nvPr/>
        </p:nvSpPr>
        <p:spPr>
          <a:xfrm>
            <a:off x="1008487" y="3094222"/>
            <a:ext cx="30645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dirty="0">
                <a:solidFill>
                  <a:schemeClr val="bg1"/>
                </a:solidFill>
              </a:rPr>
              <a:t>FY 2019 – 12 Months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dirty="0">
                <a:solidFill>
                  <a:schemeClr val="bg1"/>
                </a:solidFill>
              </a:rPr>
              <a:t>FY 2020 – 12 Months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1400" dirty="0">
                <a:solidFill>
                  <a:schemeClr val="bg1"/>
                </a:solidFill>
              </a:rPr>
              <a:t>YTD 2021 – 4 Months [Jan – April]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Total Analysis: 28 Months [01/01/2019 – 04/01/2021]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6EB700-6B62-4F3F-971C-526DA3068460}"/>
              </a:ext>
            </a:extLst>
          </p:cNvPr>
          <p:cNvSpPr/>
          <p:nvPr/>
        </p:nvSpPr>
        <p:spPr bwMode="ltGray">
          <a:xfrm>
            <a:off x="4771734" y="1163025"/>
            <a:ext cx="3786149" cy="1158961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FFC7E3-EC54-4D80-B7CD-41155C01DBAD}"/>
              </a:ext>
            </a:extLst>
          </p:cNvPr>
          <p:cNvSpPr/>
          <p:nvPr/>
        </p:nvSpPr>
        <p:spPr bwMode="ltGray">
          <a:xfrm>
            <a:off x="4541636" y="1299210"/>
            <a:ext cx="570530" cy="57053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648642-308B-4098-A96C-3D9CDC42480B}"/>
              </a:ext>
            </a:extLst>
          </p:cNvPr>
          <p:cNvSpPr txBox="1"/>
          <p:nvPr/>
        </p:nvSpPr>
        <p:spPr>
          <a:xfrm>
            <a:off x="5133886" y="1299210"/>
            <a:ext cx="2704481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Dependent Variables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573B3-42A3-4881-B24D-1789187F2858}"/>
              </a:ext>
            </a:extLst>
          </p:cNvPr>
          <p:cNvSpPr/>
          <p:nvPr/>
        </p:nvSpPr>
        <p:spPr>
          <a:xfrm>
            <a:off x="5133886" y="1719167"/>
            <a:ext cx="3050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Incremental sales derived from Facebook Execution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3957F0-9A23-4EC1-8246-53484B547E88}"/>
              </a:ext>
            </a:extLst>
          </p:cNvPr>
          <p:cNvGrpSpPr/>
          <p:nvPr/>
        </p:nvGrpSpPr>
        <p:grpSpPr>
          <a:xfrm>
            <a:off x="4507701" y="2373597"/>
            <a:ext cx="4050182" cy="1554480"/>
            <a:chOff x="4507701" y="2387888"/>
            <a:chExt cx="4050182" cy="15544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906E32-58D9-4604-A6E8-3F1343D94022}"/>
                </a:ext>
              </a:extLst>
            </p:cNvPr>
            <p:cNvSpPr/>
            <p:nvPr/>
          </p:nvSpPr>
          <p:spPr bwMode="ltGray">
            <a:xfrm>
              <a:off x="4763439" y="2387888"/>
              <a:ext cx="3794444" cy="155448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dirty="0" err="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DC9866-13F6-4E87-8149-A8DAAF8672E0}"/>
                </a:ext>
              </a:extLst>
            </p:cNvPr>
            <p:cNvSpPr/>
            <p:nvPr/>
          </p:nvSpPr>
          <p:spPr bwMode="ltGray">
            <a:xfrm>
              <a:off x="4507701" y="2524073"/>
              <a:ext cx="570530" cy="570530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dirty="0" err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CD00FC-1E22-4191-8734-94F85739A676}"/>
                </a:ext>
              </a:extLst>
            </p:cNvPr>
            <p:cNvSpPr txBox="1"/>
            <p:nvPr/>
          </p:nvSpPr>
          <p:spPr>
            <a:xfrm>
              <a:off x="5133886" y="2524073"/>
              <a:ext cx="2482472" cy="36445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179388"/>
              <a:r>
                <a:rPr lang="en-US" sz="1600" b="1" dirty="0">
                  <a:solidFill>
                    <a:schemeClr val="bg1"/>
                  </a:solidFill>
                </a:rPr>
                <a:t>Independent Variables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94A82B-3CD0-4687-ABCD-8FE32CFD3892}"/>
                </a:ext>
              </a:extLst>
            </p:cNvPr>
            <p:cNvSpPr/>
            <p:nvPr/>
          </p:nvSpPr>
          <p:spPr>
            <a:xfrm>
              <a:off x="5133886" y="2885505"/>
              <a:ext cx="33756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Campaigns (impressions) grouped by RAG for all metrics – Creative best practice, Frequency, Duration, Buying objective and Placement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860ABC-1303-40F1-BD83-ACFD0B85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42" y="2643272"/>
              <a:ext cx="339846" cy="3398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E4111-79CF-493B-A922-919FAA4DC74C}"/>
              </a:ext>
            </a:extLst>
          </p:cNvPr>
          <p:cNvSpPr/>
          <p:nvPr/>
        </p:nvSpPr>
        <p:spPr bwMode="ltGray">
          <a:xfrm>
            <a:off x="648251" y="5282724"/>
            <a:ext cx="3786149" cy="125142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A440CA-B068-4315-8F73-10B3408E584C}"/>
              </a:ext>
            </a:extLst>
          </p:cNvPr>
          <p:cNvSpPr/>
          <p:nvPr/>
        </p:nvSpPr>
        <p:spPr bwMode="ltGray">
          <a:xfrm>
            <a:off x="418153" y="5418909"/>
            <a:ext cx="570530" cy="5705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9301D0-1759-4F8A-974D-24EFB0362A4D}"/>
              </a:ext>
            </a:extLst>
          </p:cNvPr>
          <p:cNvSpPr txBox="1"/>
          <p:nvPr/>
        </p:nvSpPr>
        <p:spPr>
          <a:xfrm>
            <a:off x="1004515" y="5418909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Granularity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78A7BC-0B27-48BC-B061-0BC1CBA8AF6C}"/>
              </a:ext>
            </a:extLst>
          </p:cNvPr>
          <p:cNvSpPr/>
          <p:nvPr/>
        </p:nvSpPr>
        <p:spPr>
          <a:xfrm>
            <a:off x="1004515" y="5788149"/>
            <a:ext cx="2499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National Level - Monthly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ACF1752-1D55-4112-931D-DF78FEE81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1" y="5549316"/>
            <a:ext cx="343666" cy="3436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9C498E2-0E26-4F03-8CB9-D3BDA8C7FEE7}"/>
              </a:ext>
            </a:extLst>
          </p:cNvPr>
          <p:cNvSpPr/>
          <p:nvPr/>
        </p:nvSpPr>
        <p:spPr bwMode="ltGray">
          <a:xfrm>
            <a:off x="4773650" y="5282724"/>
            <a:ext cx="3786149" cy="125142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589ADB-665D-41C2-A9EA-CED4B723F59D}"/>
              </a:ext>
            </a:extLst>
          </p:cNvPr>
          <p:cNvSpPr/>
          <p:nvPr/>
        </p:nvSpPr>
        <p:spPr bwMode="ltGray">
          <a:xfrm>
            <a:off x="4543552" y="5418909"/>
            <a:ext cx="570530" cy="5705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C0FEA3-3BCA-4D56-AB08-303766236780}"/>
              </a:ext>
            </a:extLst>
          </p:cNvPr>
          <p:cNvSpPr txBox="1"/>
          <p:nvPr/>
        </p:nvSpPr>
        <p:spPr>
          <a:xfrm>
            <a:off x="5133886" y="5418909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Reporting 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DCC38-9073-4CBA-A684-2D3AF03B22B9}"/>
              </a:ext>
            </a:extLst>
          </p:cNvPr>
          <p:cNvSpPr/>
          <p:nvPr/>
        </p:nvSpPr>
        <p:spPr>
          <a:xfrm>
            <a:off x="5133885" y="5788149"/>
            <a:ext cx="321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Incremental Volumes, Effectiveness, ROI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FBFBEF8-41DD-4A6B-ABB0-66CA43196A0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92" y="5525190"/>
            <a:ext cx="337158" cy="3371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B05B227-E7C5-4823-A045-C9190E8B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6" y="2838656"/>
            <a:ext cx="345490" cy="3454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2330CF4-AC75-4553-8E86-7632A28E564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14" y="1451219"/>
            <a:ext cx="243086" cy="243086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C1F2B6A6-7C48-4776-8902-38937E166B1C}"/>
              </a:ext>
            </a:extLst>
          </p:cNvPr>
          <p:cNvSpPr/>
          <p:nvPr/>
        </p:nvSpPr>
        <p:spPr bwMode="ltGray">
          <a:xfrm>
            <a:off x="628167" y="1509224"/>
            <a:ext cx="150502" cy="15050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6DE601-29BC-4762-8931-747A5EF3712E}"/>
              </a:ext>
            </a:extLst>
          </p:cNvPr>
          <p:cNvSpPr/>
          <p:nvPr/>
        </p:nvSpPr>
        <p:spPr bwMode="ltGray">
          <a:xfrm>
            <a:off x="590103" y="1471160"/>
            <a:ext cx="226630" cy="22663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420DB7-CF08-468B-AB7C-A013341FF5C1}"/>
              </a:ext>
            </a:extLst>
          </p:cNvPr>
          <p:cNvSpPr/>
          <p:nvPr/>
        </p:nvSpPr>
        <p:spPr bwMode="ltGray">
          <a:xfrm>
            <a:off x="672256" y="1553313"/>
            <a:ext cx="62324" cy="623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7FD742-90F2-415A-A796-71F8B28D56BE}"/>
              </a:ext>
            </a:extLst>
          </p:cNvPr>
          <p:cNvSpPr/>
          <p:nvPr/>
        </p:nvSpPr>
        <p:spPr bwMode="ltGray">
          <a:xfrm>
            <a:off x="550381" y="1431438"/>
            <a:ext cx="306074" cy="30607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DC236F-6408-4525-B2A0-CCC39FCD5992}"/>
              </a:ext>
            </a:extLst>
          </p:cNvPr>
          <p:cNvSpPr/>
          <p:nvPr/>
        </p:nvSpPr>
        <p:spPr bwMode="ltGray">
          <a:xfrm>
            <a:off x="672256" y="1553313"/>
            <a:ext cx="62324" cy="62324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95D3A0-E5A6-45EB-A526-E0762910572C}"/>
              </a:ext>
            </a:extLst>
          </p:cNvPr>
          <p:cNvSpPr/>
          <p:nvPr/>
        </p:nvSpPr>
        <p:spPr bwMode="ltGray">
          <a:xfrm>
            <a:off x="4773650" y="3979688"/>
            <a:ext cx="3786149" cy="125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23A4DD-A7C5-4C61-8BA0-E020E3812762}"/>
              </a:ext>
            </a:extLst>
          </p:cNvPr>
          <p:cNvSpPr/>
          <p:nvPr/>
        </p:nvSpPr>
        <p:spPr bwMode="ltGray">
          <a:xfrm>
            <a:off x="4543552" y="4115873"/>
            <a:ext cx="570530" cy="57053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58E2B0-9FCE-4BC7-98C3-82186AED1A36}"/>
              </a:ext>
            </a:extLst>
          </p:cNvPr>
          <p:cNvSpPr txBox="1"/>
          <p:nvPr/>
        </p:nvSpPr>
        <p:spPr>
          <a:xfrm>
            <a:off x="5133886" y="4115873"/>
            <a:ext cx="321308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/>
              <a:t>Market/Channel  Breakdown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DA2C68-01D4-4604-88CD-C54ADF1463E3}"/>
              </a:ext>
            </a:extLst>
          </p:cNvPr>
          <p:cNvSpPr/>
          <p:nvPr/>
        </p:nvSpPr>
        <p:spPr>
          <a:xfrm>
            <a:off x="5133885" y="4523213"/>
            <a:ext cx="32130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National – to be reported</a:t>
            </a:r>
          </a:p>
          <a:p>
            <a:pPr marL="174625" indent="-1746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Regions - available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5D03E0-81B6-400E-A1A2-710464FAC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711429"/>
              </p:ext>
            </p:extLst>
          </p:nvPr>
        </p:nvGraphicFramePr>
        <p:xfrm>
          <a:off x="4365759" y="4131407"/>
          <a:ext cx="895126" cy="57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699500" y="170996"/>
            <a:ext cx="20485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To be updated</a:t>
            </a:r>
            <a:endParaRPr lang="en-IN" sz="24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Best Practice Scorecard: CPG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39A5BA-EAE1-4D9A-87DD-0F94FE41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93467"/>
              </p:ext>
            </p:extLst>
          </p:nvPr>
        </p:nvGraphicFramePr>
        <p:xfrm>
          <a:off x="736600" y="1481736"/>
          <a:ext cx="10596561" cy="50314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468277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126941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Creative Best Practice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% Campaign impressions using optimized creative: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Brand Link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Highlight What Matters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Sound Off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Framed for Feed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&lt;70%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70% to 90%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90%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  <a:tr h="258971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&lt;1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1-3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258971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&lt;2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2 to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60540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Clicks, Engagement, Likes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All Other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Reach, BAO, VV, Conversions, CatLog Sales, Store Traffic</a:t>
                      </a:r>
                      <a:endParaRPr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4330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6062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Reach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Campaign Reach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Bottom tier reach campaigns (=&lt; 20%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Middle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(20% - 40%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Top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(&gt;=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51346"/>
                  </a:ext>
                </a:extLst>
              </a:tr>
              <a:tr h="60626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Gamma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+mn-lt"/>
                        </a:rPr>
                        <a:t>Based on Weighted Gamma scores</a:t>
                      </a:r>
                      <a:endParaRPr sz="12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Bottom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Middle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Top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Score out of 10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&lt;=3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 to 7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&gt;=8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B2AEE1-558C-4DEF-AF72-52DB84FE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Campaigns are split and graded by Facebook into Optimal, Opportunity to Improve and Sub-optimal </a:t>
            </a:r>
            <a:br>
              <a:rPr lang="en-US" dirty="0"/>
            </a:br>
            <a:r>
              <a:rPr lang="en-US" dirty="0"/>
              <a:t>(grading is 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1889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D39-F27E-4B2F-8225-0DE7A43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95B4F-79AF-4732-B98B-FE543E5D8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5305-80D8-41C1-B04C-19D96EC8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D818-59DC-482B-B782-324C179C8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questions answered as part of deep dive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43FAF-0495-482B-9BDF-1B200B04C4A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9D3F84-9749-4ABC-8496-50E1AE8629B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B81381C-9090-45A9-BAA0-046F229601C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12963042"/>
              </p:ext>
            </p:extLst>
          </p:nvPr>
        </p:nvGraphicFramePr>
        <p:xfrm>
          <a:off x="779463" y="1568450"/>
          <a:ext cx="10583863" cy="439420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1318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7368945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43437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Scope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Questions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Source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94273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l" defTabSz="609585" rtl="0" eaLnBrk="1" latinLnBrk="0" hangingPunct="1">
                        <a:spcBef>
                          <a:spcPts val="300"/>
                        </a:spcBef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Impact of Best Practice Adoption on Performance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How has best practice adoption changed over time?</a:t>
                      </a:r>
                    </a:p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What is the impact of best practice adoption on effectiveness and efficiency?</a:t>
                      </a:r>
                    </a:p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revenue opportunity available from driving best practice adoption?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Analysis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502848">
                <a:tc rowSpan="6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l" defTabSz="609585" rtl="0" eaLnBrk="1" latinLnBrk="0" hangingPunct="1">
                        <a:spcBef>
                          <a:spcPts val="300"/>
                        </a:spcBef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Campaign </a:t>
                      </a:r>
                      <a:b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Element Deep Dives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indent="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None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Creative: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 What is the impact of implementing creative best practices on effectiveness?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Analysis (Data Permitting)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Reach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campaign reach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What is the impact of campaign frequency on effectiveness and efficiency?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campaign duration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Optimisation Goal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different optimisation goals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35933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Other Project Specific Hypothesis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D39-F27E-4B2F-8225-0DE7A43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95B4F-79AF-4732-B98B-FE543E5D8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5305-80D8-41C1-B04C-19D96EC8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9D3F84-9749-4ABC-8496-50E1AE8629B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62BC24-3058-44DE-9A5A-D084346B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8943"/>
              </p:ext>
            </p:extLst>
          </p:nvPr>
        </p:nvGraphicFramePr>
        <p:xfrm>
          <a:off x="631619" y="1228537"/>
          <a:ext cx="10596561" cy="504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36740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15319"/>
                  </a:ext>
                </a:extLst>
              </a:tr>
              <a:tr h="664353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1442798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Creative Best Practice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% Campaign impressions using optimized creative: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Brand Link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Highlight What Matters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Sound Off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Framed for Feed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>
                        <a:spcBef>
                          <a:spcPts val="300"/>
                        </a:spcBef>
                      </a:pP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36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367406">
                <a:tc>
                  <a:txBody>
                    <a:bodyPr/>
                    <a:lstStyle/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Reach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Campaign Reach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037089"/>
                  </a:ext>
                </a:extLst>
              </a:tr>
              <a:tr h="36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Gamma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Based on Weighted Gamma scores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367406">
                <a:tc>
                  <a:txBody>
                    <a:bodyPr/>
                    <a:lstStyle/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b="1" i="0" u="none" strike="noStrike" kern="1200" cap="none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Score out of 10</a:t>
                      </a:r>
                      <a:endParaRPr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F482CAF-1B07-4459-895A-326290F46172}"/>
              </a:ext>
            </a:extLst>
          </p:cNvPr>
          <p:cNvSpPr/>
          <p:nvPr/>
        </p:nvSpPr>
        <p:spPr bwMode="ltGray">
          <a:xfrm>
            <a:off x="5099464" y="5155511"/>
            <a:ext cx="6128715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0FCBA-11C1-417F-83D3-1EBD3D9BD79E}"/>
              </a:ext>
            </a:extLst>
          </p:cNvPr>
          <p:cNvSpPr/>
          <p:nvPr/>
        </p:nvSpPr>
        <p:spPr bwMode="ltGray">
          <a:xfrm>
            <a:off x="5099464" y="4445689"/>
            <a:ext cx="6128715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79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Average Frequency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34012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 per week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per week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Average Frequency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21298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938923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5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Duration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84725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&lt;2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to 4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 4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Duration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50.1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5959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2019-2021)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31,849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78578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48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349d2e48-d219-423f-a60f-a81395996a24"/>
    <ds:schemaRef ds:uri="http://www.w3.org/XML/1998/namespace"/>
    <ds:schemaRef ds:uri="151f8561-6f96-4f27-8d07-5866307680b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14261</TotalTime>
  <Words>1279</Words>
  <Application>Microsoft Office PowerPoint</Application>
  <PresentationFormat>Custom</PresentationFormat>
  <Paragraphs>350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Analytic Edge master template </vt:lpstr>
      <vt:lpstr>PowerPoint Presentation</vt:lpstr>
      <vt:lpstr>Project Scope</vt:lpstr>
      <vt:lpstr>Facebook Best Practice Scorecard: CPG</vt:lpstr>
      <vt:lpstr>Business Questions</vt:lpstr>
      <vt:lpstr>Execution Summary</vt:lpstr>
      <vt:lpstr>PowerPoint Presentation</vt:lpstr>
      <vt:lpstr>Execution by Average Frequency</vt:lpstr>
      <vt:lpstr>PowerPoint Presentation</vt:lpstr>
      <vt:lpstr>Execution by Duration</vt:lpstr>
      <vt:lpstr>PowerPoint Presentation</vt:lpstr>
      <vt:lpstr>Execution by Buying Objective</vt:lpstr>
      <vt:lpstr>PowerPoint Presentation</vt:lpstr>
      <vt:lpstr>Execution by Placements</vt:lpstr>
      <vt:lpstr>PowerPoint Presentation</vt:lpstr>
      <vt:lpstr>Execution by Reach</vt:lpstr>
      <vt:lpstr>PowerPoint Presentation</vt:lpstr>
      <vt:lpstr>Execution by Total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Naveen Chattwani</cp:lastModifiedBy>
  <cp:revision>292</cp:revision>
  <cp:lastPrinted>2017-03-24T13:40:26Z</cp:lastPrinted>
  <dcterms:created xsi:type="dcterms:W3CDTF">2020-02-27T07:32:03Z</dcterms:created>
  <dcterms:modified xsi:type="dcterms:W3CDTF">2022-03-04T12:40:49Z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