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64" r:id="rId4"/>
    <p:sldId id="257" r:id="rId5"/>
    <p:sldId id="261" r:id="rId6"/>
    <p:sldId id="258" r:id="rId7"/>
    <p:sldId id="259" r:id="rId8"/>
    <p:sldId id="262" r:id="rId9"/>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8EBB90-FCCA-4025-94EA-8303D67D3A72}" styleName="{569616c9-8bb7-4cc6-b2e1-1299d02fe998}">
    <a:wholeTbl>
      <a:tcTxStyle>
        <a:fontRef idx="none">
          <a:prstClr val="black"/>
        </a:fontRef>
      </a:tcTxStyle>
      <a:tcStyle>
        <a:tcBdr>
          <a:top>
            <a:ln w="6350" cmpd="sng">
              <a:solidFill>
                <a:srgbClr val="605C72"/>
              </a:solidFill>
            </a:ln>
          </a:top>
          <a:bottom>
            <a:ln w="6350" cmpd="sng">
              <a:solidFill>
                <a:srgbClr val="605C72"/>
              </a:solidFill>
            </a:ln>
          </a:bottom>
          <a:insideH>
            <a:ln w="6350" cmpd="sng">
              <a:solidFill>
                <a:srgbClr val="605C72"/>
              </a:solidFill>
            </a:ln>
          </a:insideH>
        </a:tcBdr>
        <a:fill>
          <a:solidFill>
            <a:srgbClr val="FFFFFF"/>
          </a:solidFill>
        </a:fill>
      </a:tcStyle>
    </a:wholeTbl>
    <a:firstRow>
      <a:tcTxStyle>
        <a:fontRef idx="none">
          <a:prstClr val="black"/>
        </a:fontRef>
      </a:tcTxStyle>
      <a:tcStyle>
        <a:tcBdr>
          <a:left>
            <a:ln w="6350" cmpd="sng">
              <a:solidFill>
                <a:srgbClr val="FFFFFF"/>
              </a:solidFill>
            </a:ln>
          </a:left>
          <a:right>
            <a:ln w="6350" cmpd="sng">
              <a:solidFill>
                <a:srgbClr val="FFFFFF"/>
              </a:solidFill>
            </a:ln>
          </a:right>
          <a:top>
            <a:ln w="6350" cmpd="sng">
              <a:solidFill>
                <a:srgbClr val="FFFFFF"/>
              </a:solidFill>
            </a:ln>
          </a:top>
          <a:bottom>
            <a:ln w="6350" cmpd="sng">
              <a:solidFill>
                <a:srgbClr val="FFFFFF"/>
              </a:solidFill>
            </a:ln>
          </a:bottom>
          <a:insideV>
            <a:ln w="6350" cmpd="sng">
              <a:solidFill>
                <a:srgbClr val="FFFFFF"/>
              </a:solidFill>
            </a:ln>
          </a:insideV>
        </a:tcBdr>
        <a:fill>
          <a:solidFill>
            <a:srgbClr val="605C72"/>
          </a:solidFill>
        </a:fill>
      </a:tcStyle>
    </a:firstRow>
  </a:tblStyle>
  <a:tblStyle styleId="{E364DEFD-1D1D-45AC-B6A7-0296249E4342}" styleName="{96a5a69e-e2c1-4257-9d08-7c964cdb7bb0}">
    <a:wholeTbl>
      <a:tcTxStyle>
        <a:fontRef idx="none">
          <a:prstClr val="black"/>
        </a:fontRef>
      </a:tcTxStyle>
      <a:tcStyle>
        <a:tcBdr/>
        <a:fill>
          <a:solidFill>
            <a:srgbClr val="C6BCAB"/>
          </a:solidFill>
        </a:fill>
      </a:tcStyle>
    </a:wholeTbl>
    <a:band1H>
      <a:tcTxStyle>
        <a:fontRef idx="none">
          <a:prstClr val="black"/>
        </a:fontRef>
      </a:tcTxStyle>
      <a:tcStyle>
        <a:tcBdr>
          <a:left>
            <a:ln w="9525" cmpd="sng">
              <a:solidFill>
                <a:srgbClr val="EAEAEA"/>
              </a:solidFill>
            </a:ln>
          </a:left>
          <a:right>
            <a:ln w="9525" cmpd="sng">
              <a:solidFill>
                <a:srgbClr val="EAEAEA"/>
              </a:solidFill>
            </a:ln>
          </a:right>
          <a:top>
            <a:ln w="9525" cmpd="sng">
              <a:solidFill>
                <a:srgbClr val="EAEAEA"/>
              </a:solidFill>
            </a:ln>
          </a:top>
          <a:bottom>
            <a:ln w="9525" cmpd="sng">
              <a:solidFill>
                <a:srgbClr val="EAEAEA"/>
              </a:solidFill>
            </a:ln>
          </a:bottom>
          <a:insideH>
            <a:ln w="9525" cmpd="sng">
              <a:solidFill>
                <a:srgbClr val="EAEAEA"/>
              </a:solidFill>
            </a:ln>
          </a:insideH>
          <a:insideV>
            <a:ln w="9525" cmpd="sng">
              <a:solidFill>
                <a:srgbClr val="EAEAEA"/>
              </a:solidFill>
            </a:ln>
          </a:insideV>
        </a:tcBdr>
        <a:fill>
          <a:solidFill>
            <a:srgbClr val="D0E0F4"/>
          </a:solidFill>
        </a:fill>
      </a:tcStyle>
    </a:band1H>
    <a:band2H>
      <a:tcTxStyle>
        <a:fontRef idx="none">
          <a:prstClr val="black"/>
        </a:fontRef>
      </a:tcTxStyle>
      <a:tcStyle>
        <a:tcBdr>
          <a:left>
            <a:ln w="6350" cmpd="sng">
              <a:solidFill>
                <a:srgbClr val="EAEAEA"/>
              </a:solidFill>
            </a:ln>
          </a:left>
          <a:right>
            <a:ln w="6350" cmpd="sng">
              <a:solidFill>
                <a:srgbClr val="EAEAEA"/>
              </a:solidFill>
            </a:ln>
          </a:right>
          <a:top>
            <a:ln w="6350" cmpd="sng">
              <a:solidFill>
                <a:srgbClr val="EAEAEA"/>
              </a:solidFill>
            </a:ln>
          </a:top>
          <a:bottom>
            <a:ln w="6350" cmpd="sng">
              <a:solidFill>
                <a:srgbClr val="EAEAEA"/>
              </a:solidFill>
            </a:ln>
          </a:bottom>
          <a:insideH>
            <a:ln w="6350" cmpd="sng">
              <a:solidFill>
                <a:srgbClr val="EAEAEA"/>
              </a:solidFill>
            </a:ln>
          </a:insideH>
          <a:insideV>
            <a:ln w="6350" cmpd="sng">
              <a:solidFill>
                <a:srgbClr val="EAEAEA"/>
              </a:solidFill>
            </a:ln>
          </a:insideV>
        </a:tcBdr>
        <a:fill>
          <a:solidFill>
            <a:srgbClr val="D0E0F4"/>
          </a:solidFill>
        </a:fill>
      </a:tcStyle>
    </a:band2H>
    <a:lastRow>
      <a:tcTxStyle>
        <a:fontRef idx="none">
          <a:prstClr val="black"/>
        </a:fontRef>
      </a:tcTxStyle>
      <a:tcStyle>
        <a:tcBdr>
          <a:top>
            <a:ln w="28575" cmpd="sng">
              <a:solidFill>
                <a:srgbClr val="4684D3"/>
              </a:solidFill>
            </a:ln>
          </a:top>
        </a:tcBdr>
        <a:fill>
          <a:solidFill>
            <a:srgbClr val="DCDCDC"/>
          </a:solidFill>
        </a:fill>
      </a:tcStyle>
    </a:lastRow>
    <a:firstRow>
      <a:tcTxStyle>
        <a:fontRef idx="none">
          <a:prstClr val="black"/>
        </a:fontRef>
      </a:tcTxStyle>
      <a:tcStyle>
        <a:tcBdr>
          <a:bottom>
            <a:ln w="28575" cmpd="sng">
              <a:solidFill>
                <a:srgbClr val="4684D3"/>
              </a:solidFill>
            </a:ln>
          </a:bottom>
        </a:tcBdr>
        <a:fill>
          <a:solidFill>
            <a:srgbClr val="FEFEF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70" d="100"/>
          <a:sy n="70" d="100"/>
        </p:scale>
        <p:origin x="168" y="78"/>
      </p:cViewPr>
      <p:guideLst>
        <p:guide orient="horz" pos="2160"/>
        <p:guide pos="38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B40922C-B950-4C69-BA93-08C9C5D5E8F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40922C-B950-4C69-BA93-08C9C5D5E8F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40922C-B950-4C69-BA93-08C9C5D5E8F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B40922C-B950-4C69-BA93-08C9C5D5E8F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40922C-B950-4C69-BA93-08C9C5D5E8F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40922C-B950-4C69-BA93-08C9C5D5E8F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B40922C-B950-4C69-BA93-08C9C5D5E8F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B40922C-B950-4C69-BA93-08C9C5D5E8F6}"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B40922C-B950-4C69-BA93-08C9C5D5E8F6}"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0922C-B950-4C69-BA93-08C9C5D5E8F6}" type="datetimeFigureOut">
              <a:rPr lang="en-IN" smtClean="0"/>
              <a:t>08-11-2022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40922C-B950-4C69-BA93-08C9C5D5E8F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40922C-B950-4C69-BA93-08C9C5D5E8F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40922C-B950-4C69-BA93-08C9C5D5E8F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40922C-B950-4C69-BA93-08C9C5D5E8F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B40922C-B950-4C69-BA93-08C9C5D5E8F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40922C-B950-4C69-BA93-08C9C5D5E8F6}" type="datetimeFigureOut">
              <a:rPr lang="en-IN" smtClean="0"/>
              <a:t>08-11-2022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B40922C-B950-4C69-BA93-08C9C5D5E8F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B40922C-B950-4C69-BA93-08C9C5D5E8F6}" type="datetimeFigureOut">
              <a:rPr lang="en-IN" smtClean="0"/>
              <a:t>08-11-2022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B40922C-B950-4C69-BA93-08C9C5D5E8F6}" type="datetimeFigureOut">
              <a:rPr lang="en-IN" smtClean="0"/>
              <a:t>08-11-2022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40922C-B950-4C69-BA93-08C9C5D5E8F6}" type="datetimeFigureOut">
              <a:rPr lang="en-IN" smtClean="0"/>
              <a:t>08-11-2022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40922C-B950-4C69-BA93-08C9C5D5E8F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40922C-B950-4C69-BA93-08C9C5D5E8F6}" type="datetimeFigureOut">
              <a:rPr lang="en-IN" smtClean="0"/>
              <a:t>08-11-2022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465F13-8E0C-4F68-9EEB-F5F6E39F374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0922C-B950-4C69-BA93-08C9C5D5E8F6}" type="datetimeFigureOut">
              <a:rPr lang="en-IN" smtClean="0"/>
              <a:t>08-11-2022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65F13-8E0C-4F68-9EEB-F5F6E39F374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0922C-B950-4C69-BA93-08C9C5D5E8F6}" type="datetimeFigureOut">
              <a:rPr lang="en-IN" smtClean="0"/>
              <a:t>08-11-2022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65F13-8E0C-4F68-9EEB-F5F6E39F374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6" Type="http://schemas.openxmlformats.org/officeDocument/2006/relationships/package" Target="../embeddings/Microsoft_Excel_Worksheet2.xlsx"/><Relationship Id="rId5" Type="http://schemas.openxmlformats.org/officeDocument/2006/relationships/image" Target="../media/image8.wmf"/><Relationship Id="rId4" Type="http://schemas.openxmlformats.org/officeDocument/2006/relationships/package" Target="../embeddings/Microsoft_Excel_Worksheet1.xlsx"/></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a:t>Fotoable</a:t>
            </a:r>
            <a:r>
              <a:rPr lang="en-IN" dirty="0"/>
              <a:t> Data Ingestion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7520" y="222250"/>
            <a:ext cx="9144000" cy="843280"/>
          </a:xfrm>
        </p:spPr>
        <p:txBody>
          <a:bodyPr>
            <a:normAutofit fontScale="90000"/>
          </a:bodyPr>
          <a:lstStyle/>
          <a:p>
            <a:pPr algn="l"/>
            <a:r>
              <a:rPr lang="en-US" altLang="en-IN" dirty="0"/>
              <a:t>Project Overview</a:t>
            </a:r>
            <a:r>
              <a:rPr lang="en-IN" dirty="0"/>
              <a:t> </a:t>
            </a:r>
          </a:p>
        </p:txBody>
      </p:sp>
      <p:graphicFrame>
        <p:nvGraphicFramePr>
          <p:cNvPr id="3" name="表格 2"/>
          <p:cNvGraphicFramePr/>
          <p:nvPr>
            <p:custDataLst>
              <p:tags r:id="rId1"/>
            </p:custDataLst>
          </p:nvPr>
        </p:nvGraphicFramePr>
        <p:xfrm>
          <a:off x="306705" y="2370455"/>
          <a:ext cx="11724640" cy="3762375"/>
        </p:xfrm>
        <a:graphic>
          <a:graphicData uri="http://schemas.openxmlformats.org/drawingml/2006/table">
            <a:tbl>
              <a:tblPr firstRow="1" bandRow="1">
                <a:tableStyleId>{5C22544A-7EE6-4342-B048-85BDC9FD1C3A}</a:tableStyleId>
              </a:tblPr>
              <a:tblGrid>
                <a:gridCol w="2233295">
                  <a:extLst>
                    <a:ext uri="{9D8B030D-6E8A-4147-A177-3AD203B41FA5}">
                      <a16:colId xmlns:a16="http://schemas.microsoft.com/office/drawing/2014/main" val="20000"/>
                    </a:ext>
                  </a:extLst>
                </a:gridCol>
                <a:gridCol w="810895">
                  <a:extLst>
                    <a:ext uri="{9D8B030D-6E8A-4147-A177-3AD203B41FA5}">
                      <a16:colId xmlns:a16="http://schemas.microsoft.com/office/drawing/2014/main" val="20001"/>
                    </a:ext>
                  </a:extLst>
                </a:gridCol>
                <a:gridCol w="786765">
                  <a:extLst>
                    <a:ext uri="{9D8B030D-6E8A-4147-A177-3AD203B41FA5}">
                      <a16:colId xmlns:a16="http://schemas.microsoft.com/office/drawing/2014/main" val="20002"/>
                    </a:ext>
                  </a:extLst>
                </a:gridCol>
                <a:gridCol w="886460">
                  <a:extLst>
                    <a:ext uri="{9D8B030D-6E8A-4147-A177-3AD203B41FA5}">
                      <a16:colId xmlns:a16="http://schemas.microsoft.com/office/drawing/2014/main" val="20003"/>
                    </a:ext>
                  </a:extLst>
                </a:gridCol>
                <a:gridCol w="871855">
                  <a:extLst>
                    <a:ext uri="{9D8B030D-6E8A-4147-A177-3AD203B41FA5}">
                      <a16:colId xmlns:a16="http://schemas.microsoft.com/office/drawing/2014/main" val="20004"/>
                    </a:ext>
                  </a:extLst>
                </a:gridCol>
                <a:gridCol w="903605">
                  <a:extLst>
                    <a:ext uri="{9D8B030D-6E8A-4147-A177-3AD203B41FA5}">
                      <a16:colId xmlns:a16="http://schemas.microsoft.com/office/drawing/2014/main" val="20005"/>
                    </a:ext>
                  </a:extLst>
                </a:gridCol>
                <a:gridCol w="764540">
                  <a:extLst>
                    <a:ext uri="{9D8B030D-6E8A-4147-A177-3AD203B41FA5}">
                      <a16:colId xmlns:a16="http://schemas.microsoft.com/office/drawing/2014/main" val="20006"/>
                    </a:ext>
                  </a:extLst>
                </a:gridCol>
                <a:gridCol w="733425">
                  <a:extLst>
                    <a:ext uri="{9D8B030D-6E8A-4147-A177-3AD203B41FA5}">
                      <a16:colId xmlns:a16="http://schemas.microsoft.com/office/drawing/2014/main" val="20007"/>
                    </a:ext>
                  </a:extLst>
                </a:gridCol>
                <a:gridCol w="764540">
                  <a:extLst>
                    <a:ext uri="{9D8B030D-6E8A-4147-A177-3AD203B41FA5}">
                      <a16:colId xmlns:a16="http://schemas.microsoft.com/office/drawing/2014/main" val="20008"/>
                    </a:ext>
                  </a:extLst>
                </a:gridCol>
                <a:gridCol w="768350">
                  <a:extLst>
                    <a:ext uri="{9D8B030D-6E8A-4147-A177-3AD203B41FA5}">
                      <a16:colId xmlns:a16="http://schemas.microsoft.com/office/drawing/2014/main" val="20009"/>
                    </a:ext>
                  </a:extLst>
                </a:gridCol>
                <a:gridCol w="706755">
                  <a:extLst>
                    <a:ext uri="{9D8B030D-6E8A-4147-A177-3AD203B41FA5}">
                      <a16:colId xmlns:a16="http://schemas.microsoft.com/office/drawing/2014/main" val="20010"/>
                    </a:ext>
                  </a:extLst>
                </a:gridCol>
                <a:gridCol w="760730">
                  <a:extLst>
                    <a:ext uri="{9D8B030D-6E8A-4147-A177-3AD203B41FA5}">
                      <a16:colId xmlns:a16="http://schemas.microsoft.com/office/drawing/2014/main" val="20011"/>
                    </a:ext>
                  </a:extLst>
                </a:gridCol>
                <a:gridCol w="733425">
                  <a:extLst>
                    <a:ext uri="{9D8B030D-6E8A-4147-A177-3AD203B41FA5}">
                      <a16:colId xmlns:a16="http://schemas.microsoft.com/office/drawing/2014/main" val="20012"/>
                    </a:ext>
                  </a:extLst>
                </a:gridCol>
              </a:tblGrid>
              <a:tr h="393700">
                <a:tc>
                  <a:txBody>
                    <a:bodyPr/>
                    <a:lstStyle/>
                    <a:p>
                      <a:pPr indent="0">
                        <a:buNone/>
                      </a:pPr>
                      <a:endParaRPr lang="en-US" altLang="en-US" sz="1000" b="0">
                        <a:solidFill>
                          <a:srgbClr val="000000"/>
                        </a:solidFill>
                        <a:latin typeface="微软雅黑" panose="020B0503020204020204"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rPr>
                        <a:t>2022/10/3</a:t>
                      </a:r>
                      <a:endParaRPr lang="en-US" altLang="en-US" sz="1100" b="0">
                        <a:solidFill>
                          <a:srgbClr val="000000"/>
                        </a:solidFill>
                        <a:latin typeface="等线" panose="02010600030101010101" pitchFamily="2"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rPr>
                        <a:t>2022/10/10</a:t>
                      </a:r>
                      <a:endParaRPr lang="en-US" altLang="en-US" sz="1100" b="0">
                        <a:solidFill>
                          <a:srgbClr val="000000"/>
                        </a:solidFill>
                        <a:latin typeface="等线" panose="02010600030101010101" pitchFamily="2"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rPr>
                        <a:t>2022/10/17</a:t>
                      </a:r>
                      <a:endParaRPr lang="en-US" altLang="en-US" sz="1100" b="0">
                        <a:solidFill>
                          <a:srgbClr val="000000"/>
                        </a:solidFill>
                        <a:latin typeface="等线" panose="02010600030101010101" pitchFamily="2"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rPr>
                        <a:t>2022/10/24</a:t>
                      </a:r>
                      <a:endParaRPr lang="en-US" altLang="en-US" sz="1100" b="0">
                        <a:solidFill>
                          <a:srgbClr val="000000"/>
                        </a:solidFill>
                        <a:latin typeface="等线" panose="02010600030101010101" pitchFamily="2"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rPr>
                        <a:t>2022/10/31</a:t>
                      </a:r>
                      <a:endParaRPr lang="en-US" altLang="en-US" sz="1100" b="0">
                        <a:solidFill>
                          <a:srgbClr val="000000"/>
                        </a:solidFill>
                        <a:latin typeface="等线" panose="02010600030101010101" pitchFamily="2"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rPr>
                        <a:t>2022/11/7</a:t>
                      </a:r>
                      <a:endParaRPr lang="en-US" altLang="en-US" sz="1100" b="0">
                        <a:solidFill>
                          <a:srgbClr val="000000"/>
                        </a:solidFill>
                        <a:latin typeface="等线" panose="02010600030101010101" pitchFamily="2"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rPr>
                        <a:t>2022/11/14</a:t>
                      </a:r>
                      <a:endParaRPr lang="en-US" altLang="en-US" sz="1100" b="0">
                        <a:solidFill>
                          <a:srgbClr val="000000"/>
                        </a:solidFill>
                        <a:latin typeface="等线" panose="02010600030101010101" pitchFamily="2"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rPr>
                        <a:t>2022/11/21</a:t>
                      </a:r>
                      <a:endParaRPr lang="en-US" altLang="en-US" sz="1100" b="0">
                        <a:solidFill>
                          <a:srgbClr val="000000"/>
                        </a:solidFill>
                        <a:latin typeface="等线" panose="02010600030101010101" pitchFamily="2"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rPr>
                        <a:t>2022/11/28</a:t>
                      </a:r>
                      <a:endParaRPr lang="en-US" altLang="en-US" sz="1100" b="0">
                        <a:solidFill>
                          <a:srgbClr val="000000"/>
                        </a:solidFill>
                        <a:latin typeface="等线" panose="02010600030101010101" pitchFamily="2"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rPr>
                        <a:t>2022/12/5</a:t>
                      </a:r>
                      <a:endParaRPr lang="en-US" altLang="en-US" sz="1100" b="0">
                        <a:solidFill>
                          <a:srgbClr val="000000"/>
                        </a:solidFill>
                        <a:latin typeface="等线" panose="02010600030101010101" pitchFamily="2"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rPr>
                        <a:t>2022/12/12</a:t>
                      </a:r>
                      <a:endParaRPr lang="en-US" altLang="en-US" sz="1100" b="0">
                        <a:solidFill>
                          <a:srgbClr val="000000"/>
                        </a:solidFill>
                        <a:latin typeface="等线" panose="02010600030101010101" pitchFamily="2"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buNone/>
                      </a:pPr>
                      <a:r>
                        <a:rPr lang="en-US" sz="1100" b="0">
                          <a:solidFill>
                            <a:srgbClr val="000000"/>
                          </a:solidFill>
                          <a:latin typeface="等线" panose="02010600030101010101" pitchFamily="2" charset="-122"/>
                        </a:rPr>
                        <a:t>2022/12/19</a:t>
                      </a:r>
                      <a:endParaRPr lang="en-US" altLang="en-US" sz="1100" b="0">
                        <a:solidFill>
                          <a:srgbClr val="000000"/>
                        </a:solidFill>
                        <a:latin typeface="等线" panose="02010600030101010101" pitchFamily="2" charset="-122"/>
                      </a:endParaRPr>
                    </a:p>
                  </a:txBody>
                  <a:tcPr marL="12700" marR="12700" marT="12700" anchor="b">
                    <a:lnL>
                      <a:noFill/>
                    </a:lnL>
                    <a:lnR cap="flat">
                      <a:noFill/>
                    </a:lnR>
                    <a:lnT cap="flat">
                      <a:noFill/>
                    </a:lnT>
                    <a:lnB w="12700" cap="flat" cmpd="sng">
                      <a:solidFill>
                        <a:srgbClr val="4F82BD"/>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rowSpan="2">
                  <a:txBody>
                    <a:bodyPr/>
                    <a:lstStyle/>
                    <a:p>
                      <a:pPr indent="0">
                        <a:buNone/>
                      </a:pPr>
                      <a:r>
                        <a:rPr lang="en-US" sz="1000" b="1">
                          <a:solidFill>
                            <a:srgbClr val="FFFFFF"/>
                          </a:solidFill>
                          <a:latin typeface="微软雅黑" panose="020B0503020204020204" charset="-122"/>
                        </a:rPr>
                        <a:t>MMM Nextgen for Fotoable</a:t>
                      </a:r>
                      <a:endParaRPr lang="en-US" altLang="en-US" sz="1000" b="1">
                        <a:solidFill>
                          <a:srgbClr val="FFFFFF"/>
                        </a:solidFill>
                        <a:latin typeface="微软雅黑" panose="020B0503020204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4F82BD"/>
                    </a:solidFill>
                  </a:tcPr>
                </a:tc>
                <a:tc>
                  <a:txBody>
                    <a:bodyPr/>
                    <a:lstStyle/>
                    <a:p>
                      <a:pPr indent="0" algn="ctr">
                        <a:buNone/>
                      </a:pPr>
                      <a:r>
                        <a:rPr lang="en-US" sz="1000" b="1">
                          <a:solidFill>
                            <a:srgbClr val="FFFFFF"/>
                          </a:solidFill>
                          <a:latin typeface="Arial" panose="020B0604020202020204" charset="-122"/>
                        </a:rPr>
                        <a:t>Wk</a:t>
                      </a:r>
                      <a:endParaRPr lang="en-US" altLang="en-US" sz="1000" b="1">
                        <a:solidFill>
                          <a:srgbClr val="FFFFFF"/>
                        </a:solidFill>
                        <a:latin typeface="Arial" panose="020B0604020202020204" charset="-122"/>
                      </a:endParaRPr>
                    </a:p>
                  </a:txBody>
                  <a:tcPr marL="12700" marR="12700" marT="12700" anchor="b">
                    <a:lnL>
                      <a:noFill/>
                    </a:lnL>
                    <a:lnR>
                      <a:noFill/>
                    </a:lnR>
                    <a:lnT w="12700" cap="flat" cmpd="sng">
                      <a:solidFill>
                        <a:srgbClr val="4F82BD"/>
                      </a:solidFill>
                      <a:prstDash val="solid"/>
                      <a:headEnd type="none" w="med" len="med"/>
                      <a:tailEnd type="none" w="med" len="med"/>
                    </a:lnT>
                    <a:lnB cap="flat">
                      <a:noFill/>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Wk </a:t>
                      </a:r>
                      <a:endParaRPr lang="en-US" altLang="en-US" sz="1000" b="1">
                        <a:solidFill>
                          <a:srgbClr val="FFFFFF"/>
                        </a:solidFill>
                        <a:latin typeface="Arial" panose="020B0604020202020204" charset="-122"/>
                      </a:endParaRPr>
                    </a:p>
                  </a:txBody>
                  <a:tcPr marL="12700" marR="12700" marT="12700" anchor="b">
                    <a:lnL>
                      <a:noFill/>
                    </a:lnL>
                    <a:lnR>
                      <a:noFill/>
                    </a:lnR>
                    <a:lnT w="12700" cap="flat" cmpd="sng">
                      <a:solidFill>
                        <a:srgbClr val="4F82BD"/>
                      </a:solidFill>
                      <a:prstDash val="solid"/>
                      <a:headEnd type="none" w="med" len="med"/>
                      <a:tailEnd type="none" w="med" len="med"/>
                    </a:lnT>
                    <a:lnB cap="flat">
                      <a:noFill/>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Wk </a:t>
                      </a:r>
                      <a:endParaRPr lang="en-US" altLang="en-US" sz="1000" b="1">
                        <a:solidFill>
                          <a:srgbClr val="FFFFFF"/>
                        </a:solidFill>
                        <a:latin typeface="Arial" panose="020B0604020202020204" charset="-122"/>
                      </a:endParaRPr>
                    </a:p>
                  </a:txBody>
                  <a:tcPr marL="12700" marR="12700" marT="12700" anchor="b">
                    <a:lnL>
                      <a:noFill/>
                    </a:lnL>
                    <a:lnR>
                      <a:noFill/>
                    </a:lnR>
                    <a:lnT w="12700" cap="flat" cmpd="sng">
                      <a:solidFill>
                        <a:srgbClr val="4F82BD"/>
                      </a:solidFill>
                      <a:prstDash val="solid"/>
                      <a:headEnd type="none" w="med" len="med"/>
                      <a:tailEnd type="none" w="med" len="med"/>
                    </a:lnT>
                    <a:lnB cap="flat">
                      <a:noFill/>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Wk </a:t>
                      </a:r>
                      <a:endParaRPr lang="en-US" altLang="en-US" sz="1000" b="1">
                        <a:solidFill>
                          <a:srgbClr val="FFFFFF"/>
                        </a:solidFill>
                        <a:latin typeface="Arial" panose="020B0604020202020204" charset="-122"/>
                      </a:endParaRPr>
                    </a:p>
                  </a:txBody>
                  <a:tcPr marL="12700" marR="12700" marT="12700" anchor="b">
                    <a:lnL>
                      <a:noFill/>
                    </a:lnL>
                    <a:lnR>
                      <a:noFill/>
                    </a:lnR>
                    <a:lnT w="12700" cap="flat" cmpd="sng">
                      <a:solidFill>
                        <a:srgbClr val="4F82BD"/>
                      </a:solidFill>
                      <a:prstDash val="solid"/>
                      <a:headEnd type="none" w="med" len="med"/>
                      <a:tailEnd type="none" w="med" len="med"/>
                    </a:lnT>
                    <a:lnB cap="flat">
                      <a:noFill/>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Wk </a:t>
                      </a:r>
                      <a:endParaRPr lang="en-US" altLang="en-US" sz="1000" b="1">
                        <a:solidFill>
                          <a:srgbClr val="FFFFFF"/>
                        </a:solidFill>
                        <a:latin typeface="Arial" panose="020B0604020202020204" charset="-122"/>
                      </a:endParaRPr>
                    </a:p>
                  </a:txBody>
                  <a:tcPr marL="12700" marR="12700" marT="12700" anchor="b">
                    <a:lnL>
                      <a:noFill/>
                    </a:lnL>
                    <a:lnR>
                      <a:noFill/>
                    </a:lnR>
                    <a:lnT w="12700" cap="flat" cmpd="sng">
                      <a:solidFill>
                        <a:srgbClr val="4F82BD"/>
                      </a:solidFill>
                      <a:prstDash val="solid"/>
                      <a:headEnd type="none" w="med" len="med"/>
                      <a:tailEnd type="none" w="med" len="med"/>
                    </a:lnT>
                    <a:lnB cap="flat">
                      <a:noFill/>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Wk </a:t>
                      </a:r>
                      <a:endParaRPr lang="en-US" altLang="en-US" sz="1000" b="1">
                        <a:solidFill>
                          <a:srgbClr val="FFFFFF"/>
                        </a:solidFill>
                        <a:latin typeface="Arial" panose="020B0604020202020204" charset="-122"/>
                      </a:endParaRPr>
                    </a:p>
                  </a:txBody>
                  <a:tcPr marL="12700" marR="12700" marT="12700" anchor="b">
                    <a:lnL>
                      <a:noFill/>
                    </a:lnL>
                    <a:lnR>
                      <a:noFill/>
                    </a:lnR>
                    <a:lnT w="12700" cap="flat" cmpd="sng">
                      <a:solidFill>
                        <a:srgbClr val="4F82BD"/>
                      </a:solidFill>
                      <a:prstDash val="solid"/>
                      <a:headEnd type="none" w="med" len="med"/>
                      <a:tailEnd type="none" w="med" len="med"/>
                    </a:lnT>
                    <a:lnB cap="flat">
                      <a:noFill/>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Wk </a:t>
                      </a:r>
                      <a:endParaRPr lang="en-US" altLang="en-US" sz="1000" b="1">
                        <a:solidFill>
                          <a:srgbClr val="FFFFFF"/>
                        </a:solidFill>
                        <a:latin typeface="Arial" panose="020B0604020202020204" charset="-122"/>
                      </a:endParaRPr>
                    </a:p>
                  </a:txBody>
                  <a:tcPr marL="12700" marR="12700" marT="12700" anchor="b">
                    <a:lnL>
                      <a:noFill/>
                    </a:lnL>
                    <a:lnR>
                      <a:noFill/>
                    </a:lnR>
                    <a:lnT w="12700" cap="flat" cmpd="sng">
                      <a:solidFill>
                        <a:srgbClr val="4F82BD"/>
                      </a:solidFill>
                      <a:prstDash val="solid"/>
                      <a:headEnd type="none" w="med" len="med"/>
                      <a:tailEnd type="none" w="med" len="med"/>
                    </a:lnT>
                    <a:lnB cap="flat">
                      <a:noFill/>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Wk </a:t>
                      </a:r>
                      <a:endParaRPr lang="en-US" altLang="en-US" sz="1000" b="1">
                        <a:solidFill>
                          <a:srgbClr val="FFFFFF"/>
                        </a:solidFill>
                        <a:latin typeface="Arial" panose="020B0604020202020204" charset="-122"/>
                      </a:endParaRPr>
                    </a:p>
                  </a:txBody>
                  <a:tcPr marL="12700" marR="12700" marT="12700" anchor="b">
                    <a:lnL>
                      <a:noFill/>
                    </a:lnL>
                    <a:lnR>
                      <a:noFill/>
                    </a:lnR>
                    <a:lnT w="12700" cap="flat" cmpd="sng">
                      <a:solidFill>
                        <a:srgbClr val="4F82BD"/>
                      </a:solidFill>
                      <a:prstDash val="solid"/>
                      <a:headEnd type="none" w="med" len="med"/>
                      <a:tailEnd type="none" w="med" len="med"/>
                    </a:lnT>
                    <a:lnB cap="flat">
                      <a:noFill/>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Wk </a:t>
                      </a:r>
                      <a:endParaRPr lang="en-US" altLang="en-US" sz="1000" b="1">
                        <a:solidFill>
                          <a:srgbClr val="FFFFFF"/>
                        </a:solidFill>
                        <a:latin typeface="Arial" panose="020B0604020202020204" charset="-122"/>
                      </a:endParaRPr>
                    </a:p>
                  </a:txBody>
                  <a:tcPr marL="12700" marR="12700" marT="12700" anchor="b">
                    <a:lnL>
                      <a:noFill/>
                    </a:lnL>
                    <a:lnR>
                      <a:noFill/>
                    </a:lnR>
                    <a:lnT w="12700" cap="flat" cmpd="sng">
                      <a:solidFill>
                        <a:srgbClr val="4F82BD"/>
                      </a:solidFill>
                      <a:prstDash val="solid"/>
                      <a:headEnd type="none" w="med" len="med"/>
                      <a:tailEnd type="none" w="med" len="med"/>
                    </a:lnT>
                    <a:lnB cap="flat">
                      <a:noFill/>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Wk </a:t>
                      </a:r>
                      <a:endParaRPr lang="en-US" altLang="en-US" sz="1000" b="1">
                        <a:solidFill>
                          <a:srgbClr val="FFFFFF"/>
                        </a:solidFill>
                        <a:latin typeface="Arial" panose="020B0604020202020204" charset="-122"/>
                      </a:endParaRPr>
                    </a:p>
                  </a:txBody>
                  <a:tcPr marL="12700" marR="12700" marT="12700" anchor="b">
                    <a:lnL>
                      <a:noFill/>
                    </a:lnL>
                    <a:lnR>
                      <a:noFill/>
                    </a:lnR>
                    <a:lnT w="12700" cap="flat" cmpd="sng">
                      <a:solidFill>
                        <a:srgbClr val="4F82BD"/>
                      </a:solidFill>
                      <a:prstDash val="solid"/>
                      <a:headEnd type="none" w="med" len="med"/>
                      <a:tailEnd type="none" w="med" len="med"/>
                    </a:lnT>
                    <a:lnB cap="flat">
                      <a:noFill/>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Wk </a:t>
                      </a:r>
                      <a:endParaRPr lang="en-US" altLang="en-US" sz="1000" b="1">
                        <a:solidFill>
                          <a:srgbClr val="FFFFFF"/>
                        </a:solidFill>
                        <a:latin typeface="Arial" panose="020B0604020202020204" charset="-122"/>
                      </a:endParaRPr>
                    </a:p>
                  </a:txBody>
                  <a:tcPr marL="12700" marR="12700" marT="12700" anchor="b">
                    <a:lnL>
                      <a:noFill/>
                    </a:lnL>
                    <a:lnR>
                      <a:noFill/>
                    </a:lnR>
                    <a:lnT w="12700" cap="flat" cmpd="sng">
                      <a:solidFill>
                        <a:srgbClr val="4F82BD"/>
                      </a:solidFill>
                      <a:prstDash val="solid"/>
                      <a:headEnd type="none" w="med" len="med"/>
                      <a:tailEnd type="none" w="med" len="med"/>
                    </a:lnT>
                    <a:lnB cap="flat">
                      <a:noFill/>
                    </a:lnB>
                    <a:lnTlToBr>
                      <a:noFill/>
                    </a:lnTlToBr>
                    <a:lnBlToTr>
                      <a:noFill/>
                    </a:lnBlToTr>
                    <a:solidFill>
                      <a:srgbClr val="858585"/>
                    </a:solidFill>
                  </a:tcPr>
                </a:tc>
                <a:tc>
                  <a:txBody>
                    <a:bodyPr/>
                    <a:lstStyle/>
                    <a:p>
                      <a:pPr indent="0" algn="ctr">
                        <a:buNone/>
                      </a:pPr>
                      <a:endParaRPr lang="en-US" altLang="en-US" sz="1000" b="1">
                        <a:solidFill>
                          <a:srgbClr val="FFFFFF"/>
                        </a:solidFill>
                        <a:latin typeface="Arial" panose="020B0604020202020204" charset="-122"/>
                      </a:endParaRPr>
                    </a:p>
                  </a:txBody>
                  <a:tcPr marL="12700" marR="12700" marT="12700" anchor="b">
                    <a:lnL>
                      <a:noFill/>
                    </a:lnL>
                    <a:lnR cap="flat">
                      <a:noFill/>
                    </a:lnR>
                    <a:lnT w="12700" cap="flat" cmpd="sng">
                      <a:solidFill>
                        <a:srgbClr val="4F82BD"/>
                      </a:solidFill>
                      <a:prstDash val="solid"/>
                      <a:headEnd type="none" w="med" len="med"/>
                      <a:tailEnd type="none" w="med" len="med"/>
                    </a:lnT>
                    <a:lnB cap="flat">
                      <a:noFill/>
                    </a:lnB>
                    <a:lnTlToBr>
                      <a:noFill/>
                    </a:lnTlToBr>
                    <a:lnBlToTr>
                      <a:noFill/>
                    </a:lnBlToTr>
                    <a:solidFill>
                      <a:srgbClr val="858585"/>
                    </a:solidFill>
                  </a:tcPr>
                </a:tc>
                <a:extLst>
                  <a:ext uri="{0D108BD9-81ED-4DB2-BD59-A6C34878D82A}">
                    <a16:rowId xmlns:a16="http://schemas.microsoft.com/office/drawing/2014/main" val="10001"/>
                  </a:ext>
                </a:extLst>
              </a:tr>
              <a:tr h="210820">
                <a:tc vMerge="1">
                  <a:txBody>
                    <a:bodyPr/>
                    <a:lstStyle/>
                    <a:p>
                      <a:endParaRPr lang="en-US"/>
                    </a:p>
                  </a:txBody>
                  <a:tcPr>
                    <a:lnB w="12700" cap="flat" cmpd="sng">
                      <a:solidFill>
                        <a:srgbClr val="4F82BD"/>
                      </a:solidFill>
                      <a:prstDash val="solid"/>
                      <a:headEnd type="none" w="med" len="med"/>
                      <a:tailEnd type="none" w="med" len="med"/>
                    </a:lnB>
                  </a:tcPr>
                </a:tc>
                <a:tc>
                  <a:txBody>
                    <a:bodyPr/>
                    <a:lstStyle/>
                    <a:p>
                      <a:pPr indent="0" algn="ctr">
                        <a:buNone/>
                      </a:pPr>
                      <a:r>
                        <a:rPr lang="en-US" sz="1000" b="1">
                          <a:solidFill>
                            <a:srgbClr val="FFFFFF"/>
                          </a:solidFill>
                          <a:latin typeface="Arial" panose="020B0604020202020204" charset="-122"/>
                        </a:rPr>
                        <a:t>0</a:t>
                      </a:r>
                      <a:endParaRPr lang="en-US" altLang="en-US" sz="1000" b="1">
                        <a:solidFill>
                          <a:srgbClr val="FFFFFF"/>
                        </a:solidFill>
                        <a:latin typeface="Arial" panose="020B0604020202020204"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1</a:t>
                      </a:r>
                      <a:endParaRPr lang="en-US" altLang="en-US" sz="1000" b="1">
                        <a:solidFill>
                          <a:srgbClr val="FFFFFF"/>
                        </a:solidFill>
                        <a:latin typeface="Arial" panose="020B0604020202020204"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2</a:t>
                      </a:r>
                      <a:endParaRPr lang="en-US" altLang="en-US" sz="1000" b="1">
                        <a:solidFill>
                          <a:srgbClr val="FFFFFF"/>
                        </a:solidFill>
                        <a:latin typeface="Arial" panose="020B0604020202020204"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3</a:t>
                      </a:r>
                      <a:endParaRPr lang="en-US" altLang="en-US" sz="1000" b="1">
                        <a:solidFill>
                          <a:srgbClr val="FFFFFF"/>
                        </a:solidFill>
                        <a:latin typeface="Arial" panose="020B0604020202020204"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4</a:t>
                      </a:r>
                      <a:endParaRPr lang="en-US" altLang="en-US" sz="1000" b="1">
                        <a:solidFill>
                          <a:srgbClr val="FFFFFF"/>
                        </a:solidFill>
                        <a:latin typeface="Arial" panose="020B0604020202020204"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5</a:t>
                      </a:r>
                      <a:endParaRPr lang="en-US" altLang="en-US" sz="1000" b="1">
                        <a:solidFill>
                          <a:srgbClr val="FFFFFF"/>
                        </a:solidFill>
                        <a:latin typeface="Arial" panose="020B0604020202020204"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6</a:t>
                      </a:r>
                      <a:endParaRPr lang="en-US" altLang="en-US" sz="1000" b="1">
                        <a:solidFill>
                          <a:srgbClr val="FFFFFF"/>
                        </a:solidFill>
                        <a:latin typeface="Arial" panose="020B0604020202020204"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7</a:t>
                      </a:r>
                      <a:endParaRPr lang="en-US" altLang="en-US" sz="1000" b="1">
                        <a:solidFill>
                          <a:srgbClr val="FFFFFF"/>
                        </a:solidFill>
                        <a:latin typeface="Arial" panose="020B0604020202020204"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8</a:t>
                      </a:r>
                      <a:endParaRPr lang="en-US" altLang="en-US" sz="1000" b="1">
                        <a:solidFill>
                          <a:srgbClr val="FFFFFF"/>
                        </a:solidFill>
                        <a:latin typeface="Arial" panose="020B0604020202020204"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9</a:t>
                      </a:r>
                      <a:endParaRPr lang="en-US" altLang="en-US" sz="1000" b="1">
                        <a:solidFill>
                          <a:srgbClr val="FFFFFF"/>
                        </a:solidFill>
                        <a:latin typeface="Arial" panose="020B0604020202020204"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solidFill>
                      <a:srgbClr val="858585"/>
                    </a:solidFill>
                  </a:tcPr>
                </a:tc>
                <a:tc>
                  <a:txBody>
                    <a:bodyPr/>
                    <a:lstStyle/>
                    <a:p>
                      <a:pPr indent="0" algn="ctr">
                        <a:buNone/>
                      </a:pPr>
                      <a:r>
                        <a:rPr lang="en-US" sz="1000" b="1">
                          <a:solidFill>
                            <a:srgbClr val="FFFFFF"/>
                          </a:solidFill>
                          <a:latin typeface="Arial" panose="020B0604020202020204" charset="-122"/>
                        </a:rPr>
                        <a:t>10</a:t>
                      </a:r>
                      <a:endParaRPr lang="en-US" altLang="en-US" sz="1000" b="1">
                        <a:solidFill>
                          <a:srgbClr val="FFFFFF"/>
                        </a:solidFill>
                        <a:latin typeface="Arial" panose="020B0604020202020204" charset="-122"/>
                      </a:endParaRPr>
                    </a:p>
                  </a:txBody>
                  <a:tcPr marL="12700" marR="12700" marT="12700" anchor="b">
                    <a:lnL>
                      <a:noFill/>
                    </a:lnL>
                    <a:lnR>
                      <a:noFill/>
                    </a:lnR>
                    <a:lnT cap="flat">
                      <a:noFill/>
                    </a:lnT>
                    <a:lnB w="12700" cap="flat" cmpd="sng">
                      <a:solidFill>
                        <a:srgbClr val="4F82BD"/>
                      </a:solidFill>
                      <a:prstDash val="solid"/>
                      <a:headEnd type="none" w="med" len="med"/>
                      <a:tailEnd type="none" w="med" len="med"/>
                    </a:lnB>
                    <a:lnTlToBr>
                      <a:noFill/>
                    </a:lnTlToBr>
                    <a:lnBlToTr>
                      <a:noFill/>
                    </a:lnBlToTr>
                    <a:solidFill>
                      <a:srgbClr val="858585"/>
                    </a:solidFill>
                  </a:tcPr>
                </a:tc>
                <a:tc>
                  <a:txBody>
                    <a:bodyPr/>
                    <a:lstStyle/>
                    <a:p>
                      <a:pPr indent="0" algn="ctr">
                        <a:buNone/>
                      </a:pPr>
                      <a:endParaRPr lang="en-US" altLang="en-US" sz="1000" b="1">
                        <a:solidFill>
                          <a:srgbClr val="FFFFFF"/>
                        </a:solidFill>
                        <a:latin typeface="Arial" panose="020B0604020202020204" charset="-122"/>
                      </a:endParaRPr>
                    </a:p>
                  </a:txBody>
                  <a:tcPr marL="12700" marR="12700" marT="12700" anchor="b">
                    <a:lnL>
                      <a:noFill/>
                    </a:lnL>
                    <a:lnR cap="flat">
                      <a:noFill/>
                    </a:lnR>
                    <a:lnT cap="flat">
                      <a:noFill/>
                    </a:lnT>
                    <a:lnB w="12700" cap="flat" cmpd="sng">
                      <a:solidFill>
                        <a:srgbClr val="4F82BD"/>
                      </a:solidFill>
                      <a:prstDash val="solid"/>
                      <a:headEnd type="none" w="med" len="med"/>
                      <a:tailEnd type="none" w="med" len="med"/>
                    </a:lnB>
                    <a:lnTlToBr>
                      <a:noFill/>
                    </a:lnTlToBr>
                    <a:lnBlToTr>
                      <a:noFill/>
                    </a:lnBlToTr>
                    <a:solidFill>
                      <a:srgbClr val="858585"/>
                    </a:solidFill>
                  </a:tcPr>
                </a:tc>
                <a:extLst>
                  <a:ext uri="{0D108BD9-81ED-4DB2-BD59-A6C34878D82A}">
                    <a16:rowId xmlns:a16="http://schemas.microsoft.com/office/drawing/2014/main" val="10002"/>
                  </a:ext>
                </a:extLst>
              </a:tr>
              <a:tr h="332740">
                <a:tc>
                  <a:txBody>
                    <a:bodyPr/>
                    <a:lstStyle/>
                    <a:p>
                      <a:pPr indent="0">
                        <a:buNone/>
                      </a:pPr>
                      <a:r>
                        <a:rPr lang="zh-CN" sz="1000" b="1">
                          <a:solidFill>
                            <a:srgbClr val="000000"/>
                          </a:solidFill>
                          <a:latin typeface="Arial" panose="020B0604020202020204" pitchFamily="34" charset="0"/>
                          <a:ea typeface="微软雅黑" panose="020B0503020204020204" charset="-122"/>
                        </a:rPr>
                        <a:t>Kick-off 项目启动</a:t>
                      </a:r>
                      <a:endParaRPr lang="en-US" altLang="en-US" sz="1000" b="1">
                        <a:solidFill>
                          <a:srgbClr val="000000"/>
                        </a:solidFill>
                        <a:latin typeface="微软雅黑" panose="020B0503020204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F5F9FD"/>
                    </a:solid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r>
                        <a:rPr lang="en-US" sz="1000" b="1">
                          <a:solidFill>
                            <a:srgbClr val="FFFFFF"/>
                          </a:solidFill>
                          <a:latin typeface="Arial" panose="020B0604020202020204" charset="-122"/>
                        </a:rPr>
                        <a:t>1</a:t>
                      </a:r>
                      <a:endParaRPr lang="en-US" altLang="en-US" sz="1000" b="1">
                        <a:solidFill>
                          <a:srgbClr val="FFFFFF"/>
                        </a:solidFill>
                        <a:latin typeface="Arial" panose="020B0604020202020204" charset="-122"/>
                      </a:endParaRPr>
                    </a:p>
                  </a:txBody>
                  <a:tcPr marL="12700" marR="12700" marT="12700" anchor="b">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cap="flat">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2740">
                <a:tc>
                  <a:txBody>
                    <a:bodyPr/>
                    <a:lstStyle/>
                    <a:p>
                      <a:pPr indent="0">
                        <a:buNone/>
                      </a:pPr>
                      <a:r>
                        <a:rPr lang="en-US" sz="1000" b="1">
                          <a:solidFill>
                            <a:srgbClr val="000000"/>
                          </a:solidFill>
                          <a:latin typeface="微软雅黑" panose="020B0503020204020204" charset="-122"/>
                        </a:rPr>
                        <a:t>Data received                   </a:t>
                      </a:r>
                      <a:r>
                        <a:rPr lang="zh-CN" sz="1000" b="1">
                          <a:solidFill>
                            <a:srgbClr val="000000"/>
                          </a:solidFill>
                          <a:latin typeface="Arial" panose="020B0604020202020204" pitchFamily="34" charset="0"/>
                          <a:ea typeface="微软雅黑" panose="020B0503020204020204" charset="-122"/>
                        </a:rPr>
                        <a:t>数据采集</a:t>
                      </a:r>
                      <a:endParaRPr lang="en-US" altLang="en-US" sz="1000" b="1">
                        <a:solidFill>
                          <a:srgbClr val="000000"/>
                        </a:solidFill>
                        <a:latin typeface="微软雅黑" panose="020B0503020204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F5F9FD"/>
                    </a:solid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34A5DA"/>
                    </a:solidFill>
                  </a:tcPr>
                </a:tc>
                <a:tc>
                  <a:txBody>
                    <a:bodyPr/>
                    <a:lstStyle/>
                    <a:p>
                      <a:pPr indent="0">
                        <a:buNone/>
                      </a:pPr>
                      <a:endParaRPr lang="zh-CN" altLang="en-US"/>
                    </a:p>
                  </a:txBody>
                  <a:tcPr marL="12700" marR="12700" marT="12700" anchor="b">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sz="1000" b="1">
                        <a:solidFill>
                          <a:srgbClr val="000000"/>
                        </a:solidFill>
                        <a:latin typeface="Arial" panose="020B0604020202020204" charset="-122"/>
                      </a:endParaRPr>
                    </a:p>
                  </a:txBody>
                  <a:tcPr marL="12700" marR="12700" marT="12700" anchor="ctr">
                    <a:lnL>
                      <a:noFill/>
                    </a:lnL>
                    <a:lnR cap="flat">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2740">
                <a:tc>
                  <a:txBody>
                    <a:bodyPr/>
                    <a:lstStyle/>
                    <a:p>
                      <a:pPr indent="0">
                        <a:buNone/>
                      </a:pPr>
                      <a:r>
                        <a:rPr lang="en-US" sz="1000" b="1">
                          <a:solidFill>
                            <a:srgbClr val="000000"/>
                          </a:solidFill>
                          <a:latin typeface="微软雅黑" panose="020B0503020204020204" charset="-122"/>
                        </a:rPr>
                        <a:t>Data Sign-off                    </a:t>
                      </a:r>
                      <a:r>
                        <a:rPr lang="zh-CN" sz="1000" b="1">
                          <a:solidFill>
                            <a:srgbClr val="000000"/>
                          </a:solidFill>
                          <a:latin typeface="Arial" panose="020B0604020202020204" pitchFamily="34" charset="0"/>
                          <a:ea typeface="微软雅黑" panose="020B0503020204020204" charset="-122"/>
                        </a:rPr>
                        <a:t>数据确认</a:t>
                      </a:r>
                      <a:endParaRPr lang="en-US" altLang="en-US" sz="1000" b="1">
                        <a:solidFill>
                          <a:srgbClr val="000000"/>
                        </a:solidFill>
                        <a:latin typeface="微软雅黑" panose="020B0503020204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F5F9FD"/>
                    </a:solid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34A5DA"/>
                    </a:solid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34A5DA"/>
                    </a:solid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cap="flat">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2740">
                <a:tc>
                  <a:txBody>
                    <a:bodyPr/>
                    <a:lstStyle/>
                    <a:p>
                      <a:pPr indent="0">
                        <a:buNone/>
                      </a:pPr>
                      <a:r>
                        <a:rPr lang="en-US" sz="1000" b="1">
                          <a:solidFill>
                            <a:srgbClr val="000000"/>
                          </a:solidFill>
                          <a:latin typeface="微软雅黑" panose="020B0503020204020204" charset="-122"/>
                        </a:rPr>
                        <a:t>Data Feed Set-Up             </a:t>
                      </a:r>
                      <a:r>
                        <a:rPr lang="zh-CN" sz="1000" b="1">
                          <a:solidFill>
                            <a:srgbClr val="000000"/>
                          </a:solidFill>
                          <a:latin typeface="Arial" panose="020B0604020202020204" pitchFamily="34" charset="0"/>
                          <a:ea typeface="微软雅黑" panose="020B0503020204020204" charset="-122"/>
                        </a:rPr>
                        <a:t>数据对接</a:t>
                      </a:r>
                      <a:endParaRPr lang="en-US" altLang="en-US" sz="1000" b="1">
                        <a:solidFill>
                          <a:srgbClr val="000000"/>
                        </a:solidFill>
                        <a:latin typeface="微软雅黑" panose="020B0503020204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F5F9FD"/>
                    </a:solid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rowSpan="2">
                  <a:txBody>
                    <a:bodyPr/>
                    <a:lstStyle/>
                    <a:p>
                      <a:pPr indent="0" algn="ctr">
                        <a:buNone/>
                      </a:pPr>
                      <a:r>
                        <a:rPr lang="zh-CN" sz="1100" b="0">
                          <a:solidFill>
                            <a:srgbClr val="000000"/>
                          </a:solidFill>
                          <a:latin typeface="Arial" panose="020B0604020202020204" pitchFamily="34" charset="0"/>
                          <a:ea typeface="等线" panose="02010600030101010101" pitchFamily="2" charset="-122"/>
                        </a:rPr>
                        <a:t>假期</a:t>
                      </a:r>
                      <a:endParaRPr lang="en-US" altLang="en-US" sz="1100" b="0">
                        <a:solidFill>
                          <a:srgbClr val="000000"/>
                        </a:solidFill>
                        <a:latin typeface="等线" panose="02010600030101010101" pitchFamily="2"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34A5DA"/>
                    </a:solid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34A5DA"/>
                    </a:solid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34A5DA"/>
                    </a:solid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34A5DA"/>
                    </a:solid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cap="flat">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2740">
                <a:tc>
                  <a:txBody>
                    <a:bodyPr/>
                    <a:lstStyle/>
                    <a:p>
                      <a:pPr indent="0">
                        <a:buNone/>
                      </a:pPr>
                      <a:r>
                        <a:rPr lang="en-US" sz="1000" b="1">
                          <a:solidFill>
                            <a:srgbClr val="000000"/>
                          </a:solidFill>
                          <a:latin typeface="微软雅黑" panose="020B0503020204020204" charset="-122"/>
                        </a:rPr>
                        <a:t>Model Build                      </a:t>
                      </a:r>
                      <a:r>
                        <a:rPr lang="zh-CN" sz="1000" b="1">
                          <a:solidFill>
                            <a:srgbClr val="000000"/>
                          </a:solidFill>
                          <a:latin typeface="Arial" panose="020B0604020202020204" pitchFamily="34" charset="0"/>
                          <a:ea typeface="微软雅黑" panose="020B0503020204020204" charset="-122"/>
                        </a:rPr>
                        <a:t>建立模型</a:t>
                      </a:r>
                      <a:endParaRPr lang="en-US" altLang="en-US" sz="1000" b="1">
                        <a:solidFill>
                          <a:srgbClr val="000000"/>
                        </a:solidFill>
                        <a:latin typeface="微软雅黑" panose="020B0503020204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F5F9FD"/>
                    </a:solid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vMerge="1">
                  <a:txBody>
                    <a:bodyPr/>
                    <a:lstStyle/>
                    <a:p>
                      <a:endParaRPr lang="en-US"/>
                    </a:p>
                  </a:txBody>
                  <a:tcPr>
                    <a:lnB w="12700" cap="flat" cmpd="sng">
                      <a:solidFill>
                        <a:srgbClr val="4F82BD"/>
                      </a:solidFill>
                      <a:prstDash val="solid"/>
                      <a:headEnd type="none" w="med" len="med"/>
                      <a:tailEnd type="none" w="med" len="med"/>
                    </a:lnB>
                  </a:tcPr>
                </a:tc>
                <a:tc>
                  <a:txBody>
                    <a:bodyPr/>
                    <a:lstStyle/>
                    <a:p>
                      <a:pPr indent="0" algn="ctr">
                        <a:buNone/>
                      </a:pPr>
                      <a:endParaRPr lang="en-US" altLang="en-US" sz="900"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34A5DA"/>
                    </a:solidFill>
                  </a:tcPr>
                </a:tc>
                <a:tc>
                  <a:txBody>
                    <a:bodyPr/>
                    <a:lstStyle/>
                    <a:p>
                      <a:pPr indent="0" algn="ctr">
                        <a:buNone/>
                      </a:pPr>
                      <a:endParaRPr lang="en-US" altLang="en-US" sz="900"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34A5DA"/>
                    </a:solidFill>
                  </a:tcPr>
                </a:tc>
                <a:tc>
                  <a:txBody>
                    <a:bodyPr/>
                    <a:lstStyle/>
                    <a:p>
                      <a:pPr indent="0" algn="ctr">
                        <a:buNone/>
                      </a:pPr>
                      <a:r>
                        <a:rPr lang="en-US" sz="900" b="0">
                          <a:solidFill>
                            <a:srgbClr val="000000"/>
                          </a:solidFill>
                          <a:latin typeface="宋体" panose="02010600030101010101" pitchFamily="2" charset="-122"/>
                        </a:rPr>
                        <a:t>初始报告</a:t>
                      </a:r>
                      <a:r>
                        <a:rPr lang="en-US" sz="900" b="0">
                          <a:solidFill>
                            <a:srgbClr val="000000"/>
                          </a:solidFill>
                          <a:latin typeface="Arial" panose="020B0604020202020204" charset="-122"/>
                        </a:rPr>
                        <a:t>(KPI 1/2)</a:t>
                      </a:r>
                      <a:endParaRPr lang="en-US" altLang="en-US" sz="900" b="0">
                        <a:solidFill>
                          <a:srgbClr val="000000"/>
                        </a:solidFill>
                        <a:latin typeface="宋体" panose="02010600030101010101" pitchFamily="2"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34A5DA"/>
                    </a:solidFill>
                  </a:tcPr>
                </a:tc>
                <a:tc>
                  <a:txBody>
                    <a:bodyPr/>
                    <a:lstStyle/>
                    <a:p>
                      <a:pPr indent="0" algn="ctr">
                        <a:buNone/>
                      </a:pPr>
                      <a:r>
                        <a:rPr lang="en-US" sz="900" b="0">
                          <a:solidFill>
                            <a:srgbClr val="000000"/>
                          </a:solidFill>
                          <a:latin typeface="宋体" panose="02010600030101010101" pitchFamily="2" charset="-122"/>
                        </a:rPr>
                        <a:t>初始报告</a:t>
                      </a:r>
                      <a:r>
                        <a:rPr lang="en-US" sz="900" b="0">
                          <a:solidFill>
                            <a:srgbClr val="000000"/>
                          </a:solidFill>
                          <a:latin typeface="Arial" panose="020B0604020202020204" charset="-122"/>
                        </a:rPr>
                        <a:t>(KPI 3)</a:t>
                      </a:r>
                      <a:endParaRPr lang="en-US" altLang="en-US" sz="900" b="0">
                        <a:solidFill>
                          <a:srgbClr val="000000"/>
                        </a:solidFill>
                        <a:latin typeface="宋体" panose="02010600030101010101" pitchFamily="2"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34A5DA"/>
                    </a:solid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cap="flat">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2740">
                <a:tc>
                  <a:txBody>
                    <a:bodyPr/>
                    <a:lstStyle/>
                    <a:p>
                      <a:pPr indent="0">
                        <a:buNone/>
                      </a:pPr>
                      <a:r>
                        <a:rPr lang="en-US" sz="1000" b="1">
                          <a:solidFill>
                            <a:srgbClr val="000000"/>
                          </a:solidFill>
                          <a:latin typeface="微软雅黑" panose="020B0503020204020204" charset="-122"/>
                        </a:rPr>
                        <a:t>Final Presentation            </a:t>
                      </a:r>
                      <a:r>
                        <a:rPr lang="zh-CN" sz="1000" b="1">
                          <a:solidFill>
                            <a:srgbClr val="000000"/>
                          </a:solidFill>
                          <a:latin typeface="Arial" panose="020B0604020202020204" pitchFamily="34" charset="0"/>
                          <a:ea typeface="微软雅黑" panose="020B0503020204020204" charset="-122"/>
                        </a:rPr>
                        <a:t>最终报告</a:t>
                      </a:r>
                      <a:endParaRPr lang="en-US" altLang="en-US" sz="1000" b="1">
                        <a:solidFill>
                          <a:srgbClr val="000000"/>
                        </a:solidFill>
                        <a:latin typeface="微软雅黑" panose="020B0503020204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F5F9FD"/>
                    </a:solid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buNone/>
                      </a:pPr>
                      <a:endParaRPr lang="zh-CN" altLang="en-US"/>
                    </a:p>
                  </a:txBody>
                  <a:tcPr marL="12700" marR="12700" marT="12700" anchor="b">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buNone/>
                      </a:pPr>
                      <a:endParaRPr lang="zh-CN" altLang="en-US"/>
                    </a:p>
                  </a:txBody>
                  <a:tcPr marL="12700" marR="12700" marT="12700" anchor="b">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r>
                        <a:rPr lang="en-US" sz="900" b="0">
                          <a:solidFill>
                            <a:srgbClr val="000000"/>
                          </a:solidFill>
                          <a:latin typeface="宋体" panose="02010600030101010101" pitchFamily="2" charset="-122"/>
                        </a:rPr>
                        <a:t>最终报告</a:t>
                      </a:r>
                      <a:r>
                        <a:rPr lang="en-US" sz="900" b="0">
                          <a:solidFill>
                            <a:srgbClr val="000000"/>
                          </a:solidFill>
                          <a:latin typeface="Arial" panose="020B0604020202020204" charset="-122"/>
                        </a:rPr>
                        <a:t>(KPI 1)</a:t>
                      </a:r>
                      <a:endParaRPr lang="en-US" altLang="en-US" sz="900" b="0">
                        <a:solidFill>
                          <a:srgbClr val="000000"/>
                        </a:solidFill>
                        <a:latin typeface="宋体" panose="02010600030101010101" pitchFamily="2"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34A5DA"/>
                    </a:solidFill>
                  </a:tcPr>
                </a:tc>
                <a:tc>
                  <a:txBody>
                    <a:bodyPr/>
                    <a:lstStyle/>
                    <a:p>
                      <a:pPr indent="0" algn="ctr">
                        <a:buNone/>
                      </a:pPr>
                      <a:r>
                        <a:rPr lang="en-US" sz="900" b="0">
                          <a:solidFill>
                            <a:srgbClr val="000000"/>
                          </a:solidFill>
                          <a:latin typeface="宋体" panose="02010600030101010101" pitchFamily="2" charset="-122"/>
                        </a:rPr>
                        <a:t>最终报告</a:t>
                      </a:r>
                      <a:r>
                        <a:rPr lang="en-US" sz="900" b="0">
                          <a:solidFill>
                            <a:srgbClr val="000000"/>
                          </a:solidFill>
                          <a:latin typeface="Arial" panose="020B0604020202020204" charset="-122"/>
                        </a:rPr>
                        <a:t>(KPI 2)</a:t>
                      </a:r>
                      <a:endParaRPr lang="en-US" altLang="en-US" sz="900" b="0">
                        <a:solidFill>
                          <a:srgbClr val="000000"/>
                        </a:solidFill>
                        <a:latin typeface="宋体" panose="02010600030101010101" pitchFamily="2"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34A5DA"/>
                    </a:solidFill>
                  </a:tcPr>
                </a:tc>
                <a:tc>
                  <a:txBody>
                    <a:bodyPr/>
                    <a:lstStyle/>
                    <a:p>
                      <a:pPr indent="0" algn="ctr">
                        <a:buNone/>
                      </a:pPr>
                      <a:r>
                        <a:rPr lang="en-US" sz="900" b="0">
                          <a:solidFill>
                            <a:srgbClr val="000000"/>
                          </a:solidFill>
                          <a:latin typeface="宋体" panose="02010600030101010101" pitchFamily="2" charset="-122"/>
                        </a:rPr>
                        <a:t>最终报告</a:t>
                      </a:r>
                      <a:r>
                        <a:rPr lang="en-US" sz="900" b="0">
                          <a:solidFill>
                            <a:srgbClr val="000000"/>
                          </a:solidFill>
                          <a:latin typeface="Arial" panose="020B0604020202020204" charset="-122"/>
                        </a:rPr>
                        <a:t>(KPI 3)</a:t>
                      </a:r>
                      <a:endParaRPr lang="en-US" altLang="en-US" sz="900" b="0">
                        <a:solidFill>
                          <a:srgbClr val="000000"/>
                        </a:solidFill>
                        <a:latin typeface="宋体" panose="02010600030101010101" pitchFamily="2"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34A5DA"/>
                    </a:solid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cap="flat">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2740">
                <a:tc>
                  <a:txBody>
                    <a:bodyPr/>
                    <a:lstStyle/>
                    <a:p>
                      <a:pPr indent="0">
                        <a:buNone/>
                      </a:pPr>
                      <a:r>
                        <a:rPr lang="en-US" sz="1000" b="1">
                          <a:solidFill>
                            <a:srgbClr val="000000"/>
                          </a:solidFill>
                          <a:latin typeface="微软雅黑" panose="020B0503020204020204" charset="-122"/>
                        </a:rPr>
                        <a:t>Platform walk-through    </a:t>
                      </a:r>
                      <a:r>
                        <a:rPr lang="zh-CN" sz="1000" b="1">
                          <a:solidFill>
                            <a:srgbClr val="000000"/>
                          </a:solidFill>
                          <a:latin typeface="Arial" panose="020B0604020202020204" pitchFamily="34" charset="0"/>
                          <a:ea typeface="微软雅黑" panose="020B0503020204020204" charset="-122"/>
                        </a:rPr>
                        <a:t>平台培训</a:t>
                      </a:r>
                      <a:endParaRPr lang="en-US" altLang="en-US" sz="1000" b="1">
                        <a:solidFill>
                          <a:srgbClr val="000000"/>
                        </a:solidFill>
                        <a:latin typeface="微软雅黑" panose="020B0503020204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F5F9FD"/>
                    </a:solid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34A5DA"/>
                    </a:solid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cap="flat">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52450">
                <a:tc>
                  <a:txBody>
                    <a:bodyPr/>
                    <a:lstStyle/>
                    <a:p>
                      <a:pPr indent="0">
                        <a:buNone/>
                      </a:pPr>
                      <a:r>
                        <a:rPr lang="en-US" sz="1000" b="1">
                          <a:solidFill>
                            <a:srgbClr val="000000"/>
                          </a:solidFill>
                          <a:latin typeface="微软雅黑" panose="020B0503020204020204" charset="-122"/>
                        </a:rPr>
                        <a:t>Weekly updates (ongoing for remainder of 52 weeks)   </a:t>
                      </a:r>
                      <a:r>
                        <a:rPr lang="zh-CN" sz="1000" b="1">
                          <a:solidFill>
                            <a:srgbClr val="000000"/>
                          </a:solidFill>
                          <a:latin typeface="Arial" panose="020B0604020202020204" pitchFamily="34" charset="0"/>
                          <a:ea typeface="微软雅黑" panose="020B0503020204020204" charset="-122"/>
                        </a:rPr>
                        <a:t>持续更新</a:t>
                      </a:r>
                      <a:endParaRPr lang="en-US" altLang="en-US" sz="1000" b="1">
                        <a:solidFill>
                          <a:srgbClr val="000000"/>
                        </a:solidFill>
                        <a:latin typeface="微软雅黑" panose="020B0503020204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F5F9FD"/>
                    </a:solid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noFill/>
                  </a:tcPr>
                </a:tc>
                <a:tc>
                  <a:txBody>
                    <a:bodyPr/>
                    <a:lstStyle/>
                    <a:p>
                      <a:pPr indent="0" algn="ctr">
                        <a:buNone/>
                      </a:pPr>
                      <a:endParaRPr lang="en-US" altLang="en-US" b="0">
                        <a:solidFill>
                          <a:srgbClr val="000000"/>
                        </a:solidFill>
                        <a:latin typeface="Arial" panose="020B0604020202020204" charset="-122"/>
                      </a:endParaRPr>
                    </a:p>
                  </a:txBody>
                  <a:tcPr marL="12700" marR="12700" marT="12700" anchor="ctr">
                    <a:lnL>
                      <a:noFill/>
                    </a:lnL>
                    <a:lnR cap="flat">
                      <a:noFill/>
                    </a:lnR>
                    <a:lnT w="12700" cap="flat" cmpd="sng">
                      <a:solidFill>
                        <a:srgbClr val="4F82BD"/>
                      </a:solidFill>
                      <a:prstDash val="solid"/>
                      <a:headEnd type="none" w="med" len="med"/>
                      <a:tailEnd type="none" w="med" len="med"/>
                    </a:lnT>
                    <a:lnB w="12700" cap="flat" cmpd="sng">
                      <a:solidFill>
                        <a:srgbClr val="4F82BD"/>
                      </a:solidFill>
                      <a:prstDash val="solid"/>
                      <a:headEnd type="none" w="med" len="med"/>
                      <a:tailEnd type="none" w="med" len="med"/>
                    </a:lnB>
                    <a:lnTlToBr>
                      <a:noFill/>
                    </a:lnTlToBr>
                    <a:lnBlToTr>
                      <a:noFill/>
                    </a:lnBlToTr>
                    <a:solidFill>
                      <a:srgbClr val="34A5DA"/>
                    </a:solidFill>
                  </a:tcPr>
                </a:tc>
                <a:extLst>
                  <a:ext uri="{0D108BD9-81ED-4DB2-BD59-A6C34878D82A}">
                    <a16:rowId xmlns:a16="http://schemas.microsoft.com/office/drawing/2014/main" val="10010"/>
                  </a:ext>
                </a:extLst>
              </a:tr>
            </a:tbl>
          </a:graphicData>
        </a:graphic>
      </p:graphicFrame>
      <p:pic>
        <p:nvPicPr>
          <p:cNvPr id="4" name="图片 3"/>
          <p:cNvPicPr/>
          <p:nvPr/>
        </p:nvPicPr>
        <p:blipFill>
          <a:blip r:embed="rId3"/>
          <a:stretch>
            <a:fillRect/>
          </a:stretch>
        </p:blipFill>
        <p:spPr>
          <a:xfrm>
            <a:off x="5874067" y="3060700"/>
            <a:ext cx="320040" cy="243840"/>
          </a:xfrm>
          <a:prstGeom prst="rect">
            <a:avLst/>
          </a:prstGeom>
          <a:noFill/>
          <a:ln w="9525">
            <a:noFill/>
          </a:ln>
        </p:spPr>
      </p:pic>
      <p:sp>
        <p:nvSpPr>
          <p:cNvPr id="7" name="文本框 6"/>
          <p:cNvSpPr txBox="1"/>
          <p:nvPr/>
        </p:nvSpPr>
        <p:spPr>
          <a:xfrm>
            <a:off x="477520" y="1237615"/>
            <a:ext cx="5899150" cy="922020"/>
          </a:xfrm>
          <a:prstGeom prst="rect">
            <a:avLst/>
          </a:prstGeom>
          <a:noFill/>
        </p:spPr>
        <p:txBody>
          <a:bodyPr wrap="square" rtlCol="0">
            <a:spAutoFit/>
          </a:bodyPr>
          <a:lstStyle/>
          <a:p>
            <a:r>
              <a:rPr lang="en-US" altLang="zh-CN" b="1"/>
              <a:t>Game: </a:t>
            </a:r>
            <a:r>
              <a:rPr lang="en-US" altLang="zh-CN"/>
              <a:t> Solitaire Home Design</a:t>
            </a:r>
          </a:p>
          <a:p>
            <a:r>
              <a:rPr lang="en-US" altLang="zh-CN" b="1"/>
              <a:t>Modeling Data Period: </a:t>
            </a:r>
            <a:r>
              <a:rPr lang="en-US" altLang="zh-CN"/>
              <a:t> 20-Nov-2020 - 31-Mar-2022</a:t>
            </a:r>
          </a:p>
          <a:p>
            <a:r>
              <a:rPr lang="en-US" altLang="zh-CN" b="1"/>
              <a:t>Granularity:</a:t>
            </a:r>
            <a:r>
              <a:rPr lang="en-US" altLang="zh-CN"/>
              <a:t> National Level - USA - Daily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a:t>
            </a:r>
          </a:p>
        </p:txBody>
      </p:sp>
      <p:sp>
        <p:nvSpPr>
          <p:cNvPr id="3" name="Content Placeholder 2"/>
          <p:cNvSpPr>
            <a:spLocks noGrp="1"/>
          </p:cNvSpPr>
          <p:nvPr>
            <p:ph idx="1"/>
          </p:nvPr>
        </p:nvSpPr>
        <p:spPr>
          <a:xfrm>
            <a:off x="838200" y="3021716"/>
            <a:ext cx="10515600" cy="3279375"/>
          </a:xfrm>
        </p:spPr>
        <p:txBody>
          <a:bodyPr/>
          <a:lstStyle/>
          <a:p>
            <a:r>
              <a:rPr lang="en-IN" sz="2400" dirty="0"/>
              <a:t>Explain our data cube/data template format </a:t>
            </a:r>
          </a:p>
          <a:p>
            <a:r>
              <a:rPr lang="en-IN" sz="2400" dirty="0"/>
              <a:t>Finalize the list of media channels, KPI data, and other miscellaneous data </a:t>
            </a:r>
          </a:p>
          <a:p>
            <a:r>
              <a:rPr lang="en-IN" sz="2400" dirty="0"/>
              <a:t>Create an S3 bucket with write permission or get read access to the s3 bucket created by the client</a:t>
            </a:r>
          </a:p>
          <a:p>
            <a:r>
              <a:rPr lang="en-IN" sz="2400" dirty="0"/>
              <a:t>Are we going to stick to the same format or columns shared initially by the client or do we expect extra columns?</a:t>
            </a:r>
          </a:p>
          <a:p>
            <a:r>
              <a:rPr lang="en-IN" sz="2400" dirty="0"/>
              <a:t>The data cube CSV or excel file placed in the s3 bucket is loaded into DDE platform automatically. </a:t>
            </a:r>
          </a:p>
          <a:p>
            <a:endParaRPr lang="en-IN" dirty="0"/>
          </a:p>
          <a:p>
            <a:endParaRPr lang="en-IN" dirty="0"/>
          </a:p>
        </p:txBody>
      </p:sp>
      <p:grpSp>
        <p:nvGrpSpPr>
          <p:cNvPr id="20" name="Group 19"/>
          <p:cNvGrpSpPr/>
          <p:nvPr/>
        </p:nvGrpSpPr>
        <p:grpSpPr>
          <a:xfrm>
            <a:off x="1626245" y="1431754"/>
            <a:ext cx="8939509" cy="1453797"/>
            <a:chOff x="1939853" y="1454239"/>
            <a:chExt cx="8939509" cy="1453797"/>
          </a:xfrm>
        </p:grpSpPr>
        <p:grpSp>
          <p:nvGrpSpPr>
            <p:cNvPr id="16" name="Group 15"/>
            <p:cNvGrpSpPr/>
            <p:nvPr/>
          </p:nvGrpSpPr>
          <p:grpSpPr>
            <a:xfrm>
              <a:off x="1939853" y="1454239"/>
              <a:ext cx="8939509" cy="1453797"/>
              <a:chOff x="1107900" y="2076331"/>
              <a:chExt cx="8939509" cy="1453797"/>
            </a:xfrm>
          </p:grpSpPr>
          <p:grpSp>
            <p:nvGrpSpPr>
              <p:cNvPr id="4" name="Group 3"/>
              <p:cNvGrpSpPr/>
              <p:nvPr/>
            </p:nvGrpSpPr>
            <p:grpSpPr>
              <a:xfrm>
                <a:off x="2817130" y="2167343"/>
                <a:ext cx="7230279" cy="1362785"/>
                <a:chOff x="6971117" y="3082978"/>
                <a:chExt cx="5783133" cy="932412"/>
              </a:xfrm>
            </p:grpSpPr>
            <p:pic>
              <p:nvPicPr>
                <p:cNvPr id="5" name="Picture 10" descr="Extract Transform Load (ETL) – Databricks"/>
                <p:cNvPicPr>
                  <a:picLocks noChangeAspect="1" noChangeArrowheads="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97" t="20617" r="2880" b="6652"/>
                <a:stretch>
                  <a:fillRect/>
                </a:stretch>
              </p:blipFill>
              <p:spPr bwMode="auto">
                <a:xfrm>
                  <a:off x="6971117" y="3082978"/>
                  <a:ext cx="1954666" cy="655260"/>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6" name="Picture 12" descr="Big Data Cube Refresh Icon Stock Vector (Royalty Free) 1429024634 |  Shutterstock"/>
                <p:cNvPicPr>
                  <a:picLocks noChangeAspect="1" noChangeArrowheads="1"/>
                </p:cNvPicPr>
                <p:nvPr/>
              </p:nvPicPr>
              <p:blipFill rotWithShape="1">
                <a:blip r:embed="rId3">
                  <a:extLst>
                    <a:ext uri="{28A0092B-C50C-407E-A947-70E740481C1C}">
                      <a14:useLocalDpi xmlns:a14="http://schemas.microsoft.com/office/drawing/2010/main" val="0"/>
                    </a:ext>
                  </a:extLst>
                </a:blip>
                <a:srcRect l="15417" t="14496" r="15417" b="23581"/>
                <a:stretch>
                  <a:fillRect/>
                </a:stretch>
              </p:blipFill>
              <p:spPr bwMode="auto">
                <a:xfrm>
                  <a:off x="9521071" y="3086331"/>
                  <a:ext cx="672670" cy="6485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Demand - Free business and finance icons"/>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125982" y="3125709"/>
                  <a:ext cx="628268" cy="628268"/>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p:cNvSpPr/>
                <p:nvPr/>
              </p:nvSpPr>
              <p:spPr bwMode="ltGray">
                <a:xfrm>
                  <a:off x="9094171" y="3332665"/>
                  <a:ext cx="275152" cy="222145"/>
                </a:xfrm>
                <a:prstGeom prst="rightArrow">
                  <a:avLst>
                    <a:gd name="adj1" fmla="val 50000"/>
                    <a:gd name="adj2" fmla="val 39071"/>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IN" sz="1600" b="0" dirty="0" err="1"/>
                </a:p>
              </p:txBody>
            </p:sp>
            <p:sp>
              <p:nvSpPr>
                <p:cNvPr id="10" name="Arrow: Right 9"/>
                <p:cNvSpPr/>
                <p:nvPr/>
              </p:nvSpPr>
              <p:spPr bwMode="ltGray">
                <a:xfrm>
                  <a:off x="10363956" y="3332665"/>
                  <a:ext cx="275152" cy="222145"/>
                </a:xfrm>
                <a:prstGeom prst="rightArrow">
                  <a:avLst>
                    <a:gd name="adj1" fmla="val 50000"/>
                    <a:gd name="adj2" fmla="val 39071"/>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IN" sz="1600" b="0" dirty="0" err="1"/>
                </a:p>
              </p:txBody>
            </p:sp>
            <p:sp>
              <p:nvSpPr>
                <p:cNvPr id="11" name="TextBox 10"/>
                <p:cNvSpPr txBox="1"/>
                <p:nvPr/>
              </p:nvSpPr>
              <p:spPr>
                <a:xfrm>
                  <a:off x="7802576" y="3805257"/>
                  <a:ext cx="291747" cy="184666"/>
                </a:xfrm>
                <a:prstGeom prst="rect">
                  <a:avLst/>
                </a:prstGeom>
                <a:noFill/>
              </p:spPr>
              <p:txBody>
                <a:bodyPr wrap="none" lIns="0" tIns="0" rIns="0" bIns="0" rtlCol="0">
                  <a:spAutoFit/>
                </a:bodyPr>
                <a:lstStyle/>
                <a:p>
                  <a:pPr algn="ctr"/>
                  <a:r>
                    <a:rPr lang="en-IN" sz="1200" b="1" dirty="0"/>
                    <a:t>ETL</a:t>
                  </a:r>
                </a:p>
              </p:txBody>
            </p:sp>
            <p:sp>
              <p:nvSpPr>
                <p:cNvPr id="12" name="TextBox 11"/>
                <p:cNvSpPr txBox="1"/>
                <p:nvPr/>
              </p:nvSpPr>
              <p:spPr>
                <a:xfrm>
                  <a:off x="9477495" y="3805257"/>
                  <a:ext cx="759823" cy="184666"/>
                </a:xfrm>
                <a:prstGeom prst="rect">
                  <a:avLst/>
                </a:prstGeom>
                <a:noFill/>
              </p:spPr>
              <p:txBody>
                <a:bodyPr wrap="none" lIns="0" tIns="0" rIns="0" bIns="0" rtlCol="0">
                  <a:spAutoFit/>
                </a:bodyPr>
                <a:lstStyle/>
                <a:p>
                  <a:pPr algn="ctr"/>
                  <a:r>
                    <a:rPr lang="en-IN" sz="1200" b="1" dirty="0"/>
                    <a:t>Data Cube</a:t>
                  </a:r>
                </a:p>
              </p:txBody>
            </p:sp>
            <p:sp>
              <p:nvSpPr>
                <p:cNvPr id="13" name="TextBox 12"/>
                <p:cNvSpPr txBox="1"/>
                <p:nvPr/>
              </p:nvSpPr>
              <p:spPr>
                <a:xfrm>
                  <a:off x="12208253" y="3830724"/>
                  <a:ext cx="323807" cy="184666"/>
                </a:xfrm>
                <a:prstGeom prst="rect">
                  <a:avLst/>
                </a:prstGeom>
                <a:noFill/>
              </p:spPr>
              <p:txBody>
                <a:bodyPr wrap="none" lIns="0" tIns="0" rIns="0" bIns="0" rtlCol="0">
                  <a:spAutoFit/>
                </a:bodyPr>
                <a:lstStyle/>
                <a:p>
                  <a:pPr algn="ctr"/>
                  <a:r>
                    <a:rPr lang="en-IN" sz="1200" b="1" dirty="0"/>
                    <a:t>DDE</a:t>
                  </a:r>
                </a:p>
              </p:txBody>
            </p:sp>
          </p:grpSp>
          <p:pic>
            <p:nvPicPr>
              <p:cNvPr id="1026" name="Picture 2" descr="What is a Data Warehouse? | FoundSM - Marketing Analtyics &amp; Paid Sear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7900" y="2076331"/>
                <a:ext cx="1105073" cy="1105073"/>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p:cNvSpPr/>
              <p:nvPr/>
            </p:nvSpPr>
            <p:spPr bwMode="ltGray">
              <a:xfrm>
                <a:off x="2183459" y="2483855"/>
                <a:ext cx="344005" cy="324680"/>
              </a:xfrm>
              <a:prstGeom prst="rightArrow">
                <a:avLst>
                  <a:gd name="adj1" fmla="val 50000"/>
                  <a:gd name="adj2" fmla="val 39071"/>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IN" sz="1600" b="0" dirty="0" err="1"/>
              </a:p>
            </p:txBody>
          </p:sp>
        </p:grpSp>
        <p:sp>
          <p:nvSpPr>
            <p:cNvPr id="15" name="TextBox 14"/>
            <p:cNvSpPr txBox="1"/>
            <p:nvPr/>
          </p:nvSpPr>
          <p:spPr>
            <a:xfrm>
              <a:off x="1962086" y="2570019"/>
              <a:ext cx="1060611" cy="184666"/>
            </a:xfrm>
            <a:prstGeom prst="rect">
              <a:avLst/>
            </a:prstGeom>
            <a:noFill/>
          </p:spPr>
          <p:txBody>
            <a:bodyPr wrap="none" lIns="0" tIns="0" rIns="0" bIns="0" rtlCol="0">
              <a:spAutoFit/>
            </a:bodyPr>
            <a:lstStyle/>
            <a:p>
              <a:pPr algn="ctr"/>
              <a:r>
                <a:rPr lang="en-IN" sz="1200" b="1" dirty="0"/>
                <a:t>Data Warehouse</a:t>
              </a:r>
            </a:p>
          </p:txBody>
        </p:sp>
        <p:pic>
          <p:nvPicPr>
            <p:cNvPr id="1030" name="Picture 6" descr="S3 Bucket with Objects | AWS Stor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553644" y="1687882"/>
              <a:ext cx="687574" cy="687574"/>
            </a:xfrm>
            <a:prstGeom prst="rect">
              <a:avLst/>
            </a:prstGeom>
            <a:noFill/>
            <a:extLst>
              <a:ext uri="{909E8E84-426E-40DD-AFC4-6F175D3DCCD1}">
                <a14:hiddenFill xmlns:a14="http://schemas.microsoft.com/office/drawing/2010/main">
                  <a:solidFill>
                    <a:srgbClr val="FFFFFF"/>
                  </a:solidFill>
                </a14:hiddenFill>
              </a:ext>
            </a:extLst>
          </p:spPr>
        </p:pic>
        <p:sp>
          <p:nvSpPr>
            <p:cNvPr id="18" name="Arrow: Right 17"/>
            <p:cNvSpPr/>
            <p:nvPr/>
          </p:nvSpPr>
          <p:spPr bwMode="ltGray">
            <a:xfrm>
              <a:off x="9537065" y="1914932"/>
              <a:ext cx="344005" cy="324680"/>
            </a:xfrm>
            <a:prstGeom prst="rightArrow">
              <a:avLst>
                <a:gd name="adj1" fmla="val 50000"/>
                <a:gd name="adj2" fmla="val 39071"/>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IN" sz="1600" b="0" dirty="0" err="1"/>
            </a:p>
          </p:txBody>
        </p:sp>
        <p:sp>
          <p:nvSpPr>
            <p:cNvPr id="19" name="TextBox 18"/>
            <p:cNvSpPr txBox="1"/>
            <p:nvPr/>
          </p:nvSpPr>
          <p:spPr>
            <a:xfrm>
              <a:off x="8810659" y="2600912"/>
              <a:ext cx="150682" cy="184666"/>
            </a:xfrm>
            <a:prstGeom prst="rect">
              <a:avLst/>
            </a:prstGeom>
            <a:noFill/>
          </p:spPr>
          <p:txBody>
            <a:bodyPr wrap="none" lIns="0" tIns="0" rIns="0" bIns="0" rtlCol="0">
              <a:spAutoFit/>
            </a:bodyPr>
            <a:lstStyle/>
            <a:p>
              <a:pPr algn="ctr"/>
              <a:r>
                <a:rPr lang="en-IN" sz="1200" b="1" dirty="0"/>
                <a:t>S3</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990" y="155575"/>
            <a:ext cx="10515600" cy="588645"/>
          </a:xfrm>
        </p:spPr>
        <p:txBody>
          <a:bodyPr>
            <a:normAutofit fontScale="90000"/>
          </a:bodyPr>
          <a:lstStyle/>
          <a:p>
            <a:r>
              <a:rPr lang="en-US" altLang="en-IN" dirty="0"/>
              <a:t>Channels Overview</a:t>
            </a:r>
          </a:p>
        </p:txBody>
      </p:sp>
      <p:graphicFrame>
        <p:nvGraphicFramePr>
          <p:cNvPr id="6" name="表格 5"/>
          <p:cNvGraphicFramePr/>
          <p:nvPr>
            <p:custDataLst>
              <p:tags r:id="rId1"/>
            </p:custDataLst>
          </p:nvPr>
        </p:nvGraphicFramePr>
        <p:xfrm>
          <a:off x="427355" y="815340"/>
          <a:ext cx="11214735" cy="5654040"/>
        </p:xfrm>
        <a:graphic>
          <a:graphicData uri="http://schemas.openxmlformats.org/drawingml/2006/table">
            <a:tbl>
              <a:tblPr firstRow="1" bandRow="1">
                <a:tableStyleId>{308EBB90-FCCA-4025-94EA-8303D67D3A72}</a:tableStyleId>
              </a:tblPr>
              <a:tblGrid>
                <a:gridCol w="1913890">
                  <a:extLst>
                    <a:ext uri="{9D8B030D-6E8A-4147-A177-3AD203B41FA5}">
                      <a16:colId xmlns:a16="http://schemas.microsoft.com/office/drawing/2014/main" val="20000"/>
                    </a:ext>
                  </a:extLst>
                </a:gridCol>
                <a:gridCol w="5600065">
                  <a:extLst>
                    <a:ext uri="{9D8B030D-6E8A-4147-A177-3AD203B41FA5}">
                      <a16:colId xmlns:a16="http://schemas.microsoft.com/office/drawing/2014/main" val="20001"/>
                    </a:ext>
                  </a:extLst>
                </a:gridCol>
                <a:gridCol w="3700780">
                  <a:extLst>
                    <a:ext uri="{9D8B030D-6E8A-4147-A177-3AD203B41FA5}">
                      <a16:colId xmlns:a16="http://schemas.microsoft.com/office/drawing/2014/main" val="20002"/>
                    </a:ext>
                  </a:extLst>
                </a:gridCol>
              </a:tblGrid>
              <a:tr h="629285">
                <a:tc>
                  <a:txBody>
                    <a:bodyPr/>
                    <a:lstStyle/>
                    <a:p>
                      <a:pPr indent="0" algn="ctr">
                        <a:lnSpc>
                          <a:spcPct val="120000"/>
                        </a:lnSpc>
                        <a:spcBef>
                          <a:spcPts val="0"/>
                        </a:spcBef>
                        <a:spcAft>
                          <a:spcPts val="0"/>
                        </a:spcAft>
                        <a:buNone/>
                      </a:pPr>
                      <a:r>
                        <a:rPr lang="zh-CN" altLang="en-US" sz="2000" spc="120">
                          <a:solidFill>
                            <a:schemeClr val="bg1"/>
                          </a:solidFill>
                        </a:rPr>
                        <a:t>Platform</a:t>
                      </a:r>
                    </a:p>
                  </a:txBody>
                  <a:tcPr marL="177800" marR="177800" marT="57150" marB="57150" anchor="ctr"/>
                </a:tc>
                <a:tc>
                  <a:txBody>
                    <a:bodyPr/>
                    <a:lstStyle/>
                    <a:p>
                      <a:pPr indent="0" algn="ctr">
                        <a:lnSpc>
                          <a:spcPct val="120000"/>
                        </a:lnSpc>
                        <a:spcBef>
                          <a:spcPts val="0"/>
                        </a:spcBef>
                        <a:spcAft>
                          <a:spcPts val="0"/>
                        </a:spcAft>
                        <a:buNone/>
                      </a:pPr>
                      <a:r>
                        <a:rPr lang="zh-CN" altLang="en-US" sz="2000" spc="120">
                          <a:solidFill>
                            <a:schemeClr val="bg1"/>
                          </a:solidFill>
                        </a:rPr>
                        <a:t>Platform Type</a:t>
                      </a:r>
                    </a:p>
                  </a:txBody>
                  <a:tcPr marL="177800" marR="177800" marT="57150" marB="57150" anchor="ctr"/>
                </a:tc>
                <a:tc>
                  <a:txBody>
                    <a:bodyPr/>
                    <a:lstStyle/>
                    <a:p>
                      <a:pPr indent="0" algn="ctr">
                        <a:lnSpc>
                          <a:spcPct val="120000"/>
                        </a:lnSpc>
                        <a:spcBef>
                          <a:spcPts val="0"/>
                        </a:spcBef>
                        <a:spcAft>
                          <a:spcPts val="0"/>
                        </a:spcAft>
                        <a:buNone/>
                      </a:pPr>
                      <a:r>
                        <a:rPr lang="zh-CN" altLang="en-US" sz="2000" spc="120">
                          <a:solidFill>
                            <a:schemeClr val="bg1"/>
                          </a:solidFill>
                        </a:rPr>
                        <a:t>Connected with AppsFlyer</a:t>
                      </a:r>
                    </a:p>
                  </a:txBody>
                  <a:tcPr marL="177800" marR="177800" marT="57150" marB="57150" anchor="ctr"/>
                </a:tc>
                <a:extLst>
                  <a:ext uri="{0D108BD9-81ED-4DB2-BD59-A6C34878D82A}">
                    <a16:rowId xmlns:a16="http://schemas.microsoft.com/office/drawing/2014/main" val="10000"/>
                  </a:ext>
                </a:extLst>
              </a:tr>
              <a:tr h="334645">
                <a:tc>
                  <a:txBody>
                    <a:bodyPr/>
                    <a:lstStyle/>
                    <a:p>
                      <a:pPr indent="0" algn="l">
                        <a:lnSpc>
                          <a:spcPct val="120000"/>
                        </a:lnSpc>
                        <a:spcBef>
                          <a:spcPts val="0"/>
                        </a:spcBef>
                        <a:spcAft>
                          <a:spcPts val="0"/>
                        </a:spcAft>
                        <a:buNone/>
                      </a:pPr>
                      <a:r>
                        <a:rPr lang="zh-CN" altLang="en-US" sz="1200" spc="120"/>
                        <a:t>Facebook</a:t>
                      </a:r>
                    </a:p>
                  </a:txBody>
                  <a:tcPr marL="177800" marR="177800" marT="57150" marB="57150" anchor="ctr"/>
                </a:tc>
                <a:tc>
                  <a:txBody>
                    <a:bodyPr/>
                    <a:lstStyle/>
                    <a:p>
                      <a:pPr indent="0" algn="l">
                        <a:lnSpc>
                          <a:spcPct val="120000"/>
                        </a:lnSpc>
                        <a:spcBef>
                          <a:spcPts val="0"/>
                        </a:spcBef>
                        <a:spcAft>
                          <a:spcPts val="0"/>
                        </a:spcAft>
                        <a:buNone/>
                      </a:pPr>
                      <a:r>
                        <a:rPr lang="zh-CN" altLang="en-US" sz="1200" spc="120"/>
                        <a:t>Media +DSP</a:t>
                      </a:r>
                    </a:p>
                  </a:txBody>
                  <a:tcPr marL="177800" marR="177800" marT="57150" marB="57150" anchor="ctr"/>
                </a:tc>
                <a:tc>
                  <a:txBody>
                    <a:bodyPr/>
                    <a:lstStyle/>
                    <a:p>
                      <a:pPr indent="0" algn="ctr">
                        <a:lnSpc>
                          <a:spcPct val="120000"/>
                        </a:lnSpc>
                        <a:spcBef>
                          <a:spcPts val="0"/>
                        </a:spcBef>
                        <a:spcAft>
                          <a:spcPts val="0"/>
                        </a:spcAft>
                        <a:buNone/>
                      </a:pPr>
                      <a:endParaRPr lang="zh-CN" altLang="en-US" sz="1200" spc="120"/>
                    </a:p>
                  </a:txBody>
                  <a:tcPr marL="177800" marR="177800" marT="57150" marB="57150" anchor="ctr"/>
                </a:tc>
                <a:extLst>
                  <a:ext uri="{0D108BD9-81ED-4DB2-BD59-A6C34878D82A}">
                    <a16:rowId xmlns:a16="http://schemas.microsoft.com/office/drawing/2014/main" val="10001"/>
                  </a:ext>
                </a:extLst>
              </a:tr>
              <a:tr h="335280">
                <a:tc>
                  <a:txBody>
                    <a:bodyPr/>
                    <a:lstStyle/>
                    <a:p>
                      <a:pPr indent="0" algn="l">
                        <a:lnSpc>
                          <a:spcPct val="120000"/>
                        </a:lnSpc>
                        <a:spcBef>
                          <a:spcPts val="0"/>
                        </a:spcBef>
                        <a:spcAft>
                          <a:spcPts val="0"/>
                        </a:spcAft>
                        <a:buNone/>
                      </a:pPr>
                      <a:r>
                        <a:rPr lang="zh-CN" altLang="en-US" sz="1200" spc="120"/>
                        <a:t>Applovin</a:t>
                      </a:r>
                    </a:p>
                  </a:txBody>
                  <a:tcPr marL="177800" marR="177800" marT="57150" marB="57150" anchor="ctr"/>
                </a:tc>
                <a:tc>
                  <a:txBody>
                    <a:bodyPr/>
                    <a:lstStyle/>
                    <a:p>
                      <a:pPr indent="0" algn="l">
                        <a:lnSpc>
                          <a:spcPct val="120000"/>
                        </a:lnSpc>
                        <a:spcBef>
                          <a:spcPts val="0"/>
                        </a:spcBef>
                        <a:spcAft>
                          <a:spcPts val="0"/>
                        </a:spcAft>
                        <a:buNone/>
                      </a:pPr>
                      <a:r>
                        <a:rPr lang="zh-CN" altLang="en-US" sz="1200" spc="120"/>
                        <a:t>DSP</a:t>
                      </a:r>
                    </a:p>
                  </a:txBody>
                  <a:tcPr marL="177800" marR="177800" marT="57150" marB="57150" anchor="ctr"/>
                </a:tc>
                <a:tc>
                  <a:txBody>
                    <a:bodyPr/>
                    <a:lstStyle/>
                    <a:p>
                      <a:pPr indent="0" algn="ctr">
                        <a:lnSpc>
                          <a:spcPct val="120000"/>
                        </a:lnSpc>
                        <a:spcBef>
                          <a:spcPts val="0"/>
                        </a:spcBef>
                        <a:spcAft>
                          <a:spcPts val="0"/>
                        </a:spcAft>
                        <a:buNone/>
                      </a:pPr>
                      <a:endParaRPr lang="zh-CN" altLang="en-US" sz="1200" spc="120"/>
                    </a:p>
                  </a:txBody>
                  <a:tcPr marL="177800" marR="177800" marT="57150" marB="57150" anchor="ctr"/>
                </a:tc>
                <a:extLst>
                  <a:ext uri="{0D108BD9-81ED-4DB2-BD59-A6C34878D82A}">
                    <a16:rowId xmlns:a16="http://schemas.microsoft.com/office/drawing/2014/main" val="10002"/>
                  </a:ext>
                </a:extLst>
              </a:tr>
              <a:tr h="334645">
                <a:tc>
                  <a:txBody>
                    <a:bodyPr/>
                    <a:lstStyle/>
                    <a:p>
                      <a:pPr indent="0" algn="l">
                        <a:lnSpc>
                          <a:spcPct val="120000"/>
                        </a:lnSpc>
                        <a:spcBef>
                          <a:spcPts val="0"/>
                        </a:spcBef>
                        <a:spcAft>
                          <a:spcPts val="0"/>
                        </a:spcAft>
                        <a:buNone/>
                      </a:pPr>
                      <a:r>
                        <a:rPr lang="zh-CN" altLang="en-US" sz="1200" spc="120"/>
                        <a:t>Liftoff</a:t>
                      </a:r>
                    </a:p>
                  </a:txBody>
                  <a:tcPr marL="177800" marR="177800" marT="57150" marB="57150" anchor="ctr"/>
                </a:tc>
                <a:tc>
                  <a:txBody>
                    <a:bodyPr/>
                    <a:lstStyle/>
                    <a:p>
                      <a:pPr indent="0" algn="l">
                        <a:lnSpc>
                          <a:spcPct val="120000"/>
                        </a:lnSpc>
                        <a:spcBef>
                          <a:spcPts val="0"/>
                        </a:spcBef>
                        <a:spcAft>
                          <a:spcPts val="0"/>
                        </a:spcAft>
                        <a:buNone/>
                      </a:pPr>
                      <a:r>
                        <a:rPr lang="zh-CN" altLang="en-US" sz="1200" spc="120"/>
                        <a:t>DSP</a:t>
                      </a:r>
                    </a:p>
                  </a:txBody>
                  <a:tcPr marL="177800" marR="177800" marT="57150" marB="57150" anchor="ctr"/>
                </a:tc>
                <a:tc>
                  <a:txBody>
                    <a:bodyPr/>
                    <a:lstStyle/>
                    <a:p>
                      <a:pPr indent="0" algn="ctr">
                        <a:lnSpc>
                          <a:spcPct val="120000"/>
                        </a:lnSpc>
                        <a:spcBef>
                          <a:spcPts val="0"/>
                        </a:spcBef>
                        <a:spcAft>
                          <a:spcPts val="0"/>
                        </a:spcAft>
                        <a:buNone/>
                      </a:pPr>
                      <a:endParaRPr lang="zh-CN" altLang="en-US" sz="1200" spc="120"/>
                    </a:p>
                  </a:txBody>
                  <a:tcPr marL="177800" marR="177800" marT="57150" marB="57150" anchor="ctr"/>
                </a:tc>
                <a:extLst>
                  <a:ext uri="{0D108BD9-81ED-4DB2-BD59-A6C34878D82A}">
                    <a16:rowId xmlns:a16="http://schemas.microsoft.com/office/drawing/2014/main" val="10003"/>
                  </a:ext>
                </a:extLst>
              </a:tr>
              <a:tr h="335280">
                <a:tc>
                  <a:txBody>
                    <a:bodyPr/>
                    <a:lstStyle/>
                    <a:p>
                      <a:pPr indent="0" algn="l">
                        <a:lnSpc>
                          <a:spcPct val="120000"/>
                        </a:lnSpc>
                        <a:spcBef>
                          <a:spcPts val="0"/>
                        </a:spcBef>
                        <a:spcAft>
                          <a:spcPts val="0"/>
                        </a:spcAft>
                        <a:buNone/>
                      </a:pPr>
                      <a:r>
                        <a:rPr lang="zh-CN" altLang="en-US" sz="1200" spc="120"/>
                        <a:t>Unity</a:t>
                      </a:r>
                    </a:p>
                  </a:txBody>
                  <a:tcPr marL="177800" marR="177800" marT="57150" marB="57150" anchor="ctr"/>
                </a:tc>
                <a:tc>
                  <a:txBody>
                    <a:bodyPr/>
                    <a:lstStyle/>
                    <a:p>
                      <a:pPr indent="0" algn="l">
                        <a:lnSpc>
                          <a:spcPct val="120000"/>
                        </a:lnSpc>
                        <a:spcBef>
                          <a:spcPts val="0"/>
                        </a:spcBef>
                        <a:spcAft>
                          <a:spcPts val="0"/>
                        </a:spcAft>
                        <a:buNone/>
                      </a:pPr>
                      <a:r>
                        <a:rPr lang="zh-CN" altLang="en-US" sz="1200" spc="120"/>
                        <a:t>DSP</a:t>
                      </a:r>
                    </a:p>
                  </a:txBody>
                  <a:tcPr marL="177800" marR="177800" marT="57150" marB="57150" anchor="ctr"/>
                </a:tc>
                <a:tc>
                  <a:txBody>
                    <a:bodyPr/>
                    <a:lstStyle/>
                    <a:p>
                      <a:pPr indent="0" algn="ctr">
                        <a:lnSpc>
                          <a:spcPct val="120000"/>
                        </a:lnSpc>
                        <a:spcBef>
                          <a:spcPts val="0"/>
                        </a:spcBef>
                        <a:spcAft>
                          <a:spcPts val="0"/>
                        </a:spcAft>
                        <a:buNone/>
                      </a:pPr>
                      <a:endParaRPr lang="zh-CN" altLang="en-US" sz="1200" spc="120"/>
                    </a:p>
                  </a:txBody>
                  <a:tcPr marL="177800" marR="177800" marT="57150" marB="57150" anchor="ctr"/>
                </a:tc>
                <a:extLst>
                  <a:ext uri="{0D108BD9-81ED-4DB2-BD59-A6C34878D82A}">
                    <a16:rowId xmlns:a16="http://schemas.microsoft.com/office/drawing/2014/main" val="10004"/>
                  </a:ext>
                </a:extLst>
              </a:tr>
              <a:tr h="335280">
                <a:tc>
                  <a:txBody>
                    <a:bodyPr/>
                    <a:lstStyle/>
                    <a:p>
                      <a:pPr indent="0" algn="l">
                        <a:lnSpc>
                          <a:spcPct val="120000"/>
                        </a:lnSpc>
                        <a:spcBef>
                          <a:spcPts val="0"/>
                        </a:spcBef>
                        <a:spcAft>
                          <a:spcPts val="0"/>
                        </a:spcAft>
                        <a:buNone/>
                      </a:pPr>
                      <a:r>
                        <a:rPr lang="zh-CN" altLang="en-US" sz="1200" spc="120"/>
                        <a:t>Moloco</a:t>
                      </a:r>
                    </a:p>
                  </a:txBody>
                  <a:tcPr marL="177800" marR="177800" marT="57150" marB="57150" anchor="ctr"/>
                </a:tc>
                <a:tc>
                  <a:txBody>
                    <a:bodyPr/>
                    <a:lstStyle/>
                    <a:p>
                      <a:pPr indent="0" algn="l">
                        <a:lnSpc>
                          <a:spcPct val="120000"/>
                        </a:lnSpc>
                        <a:spcBef>
                          <a:spcPts val="0"/>
                        </a:spcBef>
                        <a:spcAft>
                          <a:spcPts val="0"/>
                        </a:spcAft>
                        <a:buNone/>
                      </a:pPr>
                      <a:r>
                        <a:rPr lang="zh-CN" altLang="en-US" sz="1200" spc="120"/>
                        <a:t>DSP</a:t>
                      </a:r>
                    </a:p>
                  </a:txBody>
                  <a:tcPr marL="177800" marR="177800" marT="57150" marB="57150" anchor="ctr"/>
                </a:tc>
                <a:tc>
                  <a:txBody>
                    <a:bodyPr/>
                    <a:lstStyle/>
                    <a:p>
                      <a:pPr indent="0" algn="ctr">
                        <a:lnSpc>
                          <a:spcPct val="120000"/>
                        </a:lnSpc>
                        <a:spcBef>
                          <a:spcPts val="0"/>
                        </a:spcBef>
                        <a:spcAft>
                          <a:spcPts val="0"/>
                        </a:spcAft>
                        <a:buNone/>
                      </a:pPr>
                      <a:endParaRPr lang="zh-CN" altLang="en-US" sz="1200" spc="120"/>
                    </a:p>
                  </a:txBody>
                  <a:tcPr marL="177800" marR="177800" marT="57150" marB="57150" anchor="ctr"/>
                </a:tc>
                <a:extLst>
                  <a:ext uri="{0D108BD9-81ED-4DB2-BD59-A6C34878D82A}">
                    <a16:rowId xmlns:a16="http://schemas.microsoft.com/office/drawing/2014/main" val="10005"/>
                  </a:ext>
                </a:extLst>
              </a:tr>
              <a:tr h="334645">
                <a:tc>
                  <a:txBody>
                    <a:bodyPr/>
                    <a:lstStyle/>
                    <a:p>
                      <a:pPr indent="0" algn="l">
                        <a:lnSpc>
                          <a:spcPct val="120000"/>
                        </a:lnSpc>
                        <a:spcBef>
                          <a:spcPts val="0"/>
                        </a:spcBef>
                        <a:spcAft>
                          <a:spcPts val="0"/>
                        </a:spcAft>
                        <a:buNone/>
                      </a:pPr>
                      <a:r>
                        <a:rPr lang="zh-CN" altLang="en-US" sz="1200" spc="120"/>
                        <a:t>GoogleUAC</a:t>
                      </a:r>
                    </a:p>
                  </a:txBody>
                  <a:tcPr marL="177800" marR="177800" marT="57150" marB="57150" anchor="ctr"/>
                </a:tc>
                <a:tc>
                  <a:txBody>
                    <a:bodyPr/>
                    <a:lstStyle/>
                    <a:p>
                      <a:pPr indent="0" algn="l">
                        <a:lnSpc>
                          <a:spcPct val="120000"/>
                        </a:lnSpc>
                        <a:spcBef>
                          <a:spcPts val="0"/>
                        </a:spcBef>
                        <a:spcAft>
                          <a:spcPts val="0"/>
                        </a:spcAft>
                        <a:buNone/>
                      </a:pPr>
                      <a:r>
                        <a:rPr lang="zh-CN" altLang="en-US" sz="1200" spc="120"/>
                        <a:t>Google Play、Google Search、Admob、YouTube、Gmail</a:t>
                      </a:r>
                    </a:p>
                  </a:txBody>
                  <a:tcPr marL="177800" marR="177800" marT="57150" marB="57150" anchor="ctr"/>
                </a:tc>
                <a:tc>
                  <a:txBody>
                    <a:bodyPr/>
                    <a:lstStyle/>
                    <a:p>
                      <a:pPr indent="0" algn="ctr">
                        <a:lnSpc>
                          <a:spcPct val="120000"/>
                        </a:lnSpc>
                        <a:spcBef>
                          <a:spcPts val="0"/>
                        </a:spcBef>
                        <a:spcAft>
                          <a:spcPts val="0"/>
                        </a:spcAft>
                        <a:buNone/>
                      </a:pPr>
                      <a:endParaRPr lang="zh-CN" altLang="en-US" sz="1200" spc="120"/>
                    </a:p>
                  </a:txBody>
                  <a:tcPr marL="177800" marR="177800" marT="57150" marB="57150" anchor="ctr"/>
                </a:tc>
                <a:extLst>
                  <a:ext uri="{0D108BD9-81ED-4DB2-BD59-A6C34878D82A}">
                    <a16:rowId xmlns:a16="http://schemas.microsoft.com/office/drawing/2014/main" val="10006"/>
                  </a:ext>
                </a:extLst>
              </a:tr>
              <a:tr h="335280">
                <a:tc>
                  <a:txBody>
                    <a:bodyPr/>
                    <a:lstStyle/>
                    <a:p>
                      <a:pPr indent="0" algn="l">
                        <a:lnSpc>
                          <a:spcPct val="120000"/>
                        </a:lnSpc>
                        <a:spcBef>
                          <a:spcPts val="0"/>
                        </a:spcBef>
                        <a:spcAft>
                          <a:spcPts val="0"/>
                        </a:spcAft>
                        <a:buNone/>
                      </a:pPr>
                      <a:r>
                        <a:rPr lang="zh-CN" altLang="en-US" sz="1200" spc="120"/>
                        <a:t>Vungle</a:t>
                      </a:r>
                    </a:p>
                  </a:txBody>
                  <a:tcPr marL="177800" marR="177800" marT="57150" marB="57150" anchor="ctr"/>
                </a:tc>
                <a:tc>
                  <a:txBody>
                    <a:bodyPr/>
                    <a:lstStyle/>
                    <a:p>
                      <a:pPr indent="0" algn="l">
                        <a:lnSpc>
                          <a:spcPct val="120000"/>
                        </a:lnSpc>
                        <a:spcBef>
                          <a:spcPts val="0"/>
                        </a:spcBef>
                        <a:spcAft>
                          <a:spcPts val="0"/>
                        </a:spcAft>
                        <a:buNone/>
                      </a:pPr>
                      <a:r>
                        <a:rPr lang="zh-CN" altLang="en-US" sz="1200" spc="120"/>
                        <a:t>Media</a:t>
                      </a:r>
                    </a:p>
                  </a:txBody>
                  <a:tcPr marL="177800" marR="177800" marT="57150" marB="57150" anchor="ctr"/>
                </a:tc>
                <a:tc>
                  <a:txBody>
                    <a:bodyPr/>
                    <a:lstStyle/>
                    <a:p>
                      <a:pPr indent="0" algn="ctr">
                        <a:lnSpc>
                          <a:spcPct val="120000"/>
                        </a:lnSpc>
                        <a:spcBef>
                          <a:spcPts val="0"/>
                        </a:spcBef>
                        <a:spcAft>
                          <a:spcPts val="0"/>
                        </a:spcAft>
                        <a:buNone/>
                      </a:pPr>
                      <a:endParaRPr lang="zh-CN" altLang="en-US" sz="1200" spc="120"/>
                    </a:p>
                  </a:txBody>
                  <a:tcPr marL="177800" marR="177800" marT="57150" marB="57150" anchor="ctr"/>
                </a:tc>
                <a:extLst>
                  <a:ext uri="{0D108BD9-81ED-4DB2-BD59-A6C34878D82A}">
                    <a16:rowId xmlns:a16="http://schemas.microsoft.com/office/drawing/2014/main" val="10007"/>
                  </a:ext>
                </a:extLst>
              </a:tr>
              <a:tr h="334645">
                <a:tc>
                  <a:txBody>
                    <a:bodyPr/>
                    <a:lstStyle/>
                    <a:p>
                      <a:pPr indent="0" algn="l">
                        <a:lnSpc>
                          <a:spcPct val="120000"/>
                        </a:lnSpc>
                        <a:spcBef>
                          <a:spcPts val="0"/>
                        </a:spcBef>
                        <a:spcAft>
                          <a:spcPts val="0"/>
                        </a:spcAft>
                        <a:buNone/>
                      </a:pPr>
                      <a:r>
                        <a:rPr lang="zh-CN" altLang="en-US" sz="1200" spc="120"/>
                        <a:t>AppleSearch</a:t>
                      </a:r>
                    </a:p>
                  </a:txBody>
                  <a:tcPr marL="177800" marR="177800" marT="57150" marB="57150" anchor="ctr"/>
                </a:tc>
                <a:tc>
                  <a:txBody>
                    <a:bodyPr/>
                    <a:lstStyle/>
                    <a:p>
                      <a:pPr indent="0" algn="l">
                        <a:lnSpc>
                          <a:spcPct val="120000"/>
                        </a:lnSpc>
                        <a:spcBef>
                          <a:spcPts val="0"/>
                        </a:spcBef>
                        <a:spcAft>
                          <a:spcPts val="0"/>
                        </a:spcAft>
                        <a:buNone/>
                      </a:pPr>
                      <a:r>
                        <a:rPr lang="zh-CN" altLang="en-US" sz="1200" spc="120"/>
                        <a:t>Media</a:t>
                      </a:r>
                    </a:p>
                  </a:txBody>
                  <a:tcPr marL="177800" marR="177800" marT="57150" marB="57150" anchor="ctr"/>
                </a:tc>
                <a:tc>
                  <a:txBody>
                    <a:bodyPr/>
                    <a:lstStyle/>
                    <a:p>
                      <a:pPr indent="0" algn="ctr">
                        <a:lnSpc>
                          <a:spcPct val="120000"/>
                        </a:lnSpc>
                        <a:spcBef>
                          <a:spcPts val="0"/>
                        </a:spcBef>
                        <a:spcAft>
                          <a:spcPts val="0"/>
                        </a:spcAft>
                        <a:buNone/>
                      </a:pPr>
                      <a:endParaRPr lang="zh-CN" altLang="en-US" sz="1200" spc="120"/>
                    </a:p>
                  </a:txBody>
                  <a:tcPr marL="177800" marR="177800" marT="57150" marB="57150" anchor="ctr"/>
                </a:tc>
                <a:extLst>
                  <a:ext uri="{0D108BD9-81ED-4DB2-BD59-A6C34878D82A}">
                    <a16:rowId xmlns:a16="http://schemas.microsoft.com/office/drawing/2014/main" val="10008"/>
                  </a:ext>
                </a:extLst>
              </a:tr>
              <a:tr h="335280">
                <a:tc>
                  <a:txBody>
                    <a:bodyPr/>
                    <a:lstStyle/>
                    <a:p>
                      <a:pPr indent="0" algn="l">
                        <a:lnSpc>
                          <a:spcPct val="120000"/>
                        </a:lnSpc>
                        <a:spcBef>
                          <a:spcPts val="0"/>
                        </a:spcBef>
                        <a:spcAft>
                          <a:spcPts val="0"/>
                        </a:spcAft>
                        <a:buNone/>
                      </a:pPr>
                      <a:r>
                        <a:rPr lang="zh-CN" altLang="en-US" sz="1200" spc="120"/>
                        <a:t>IronSource</a:t>
                      </a:r>
                    </a:p>
                  </a:txBody>
                  <a:tcPr marL="177800" marR="177800" marT="57150" marB="57150" anchor="ctr"/>
                </a:tc>
                <a:tc>
                  <a:txBody>
                    <a:bodyPr/>
                    <a:lstStyle/>
                    <a:p>
                      <a:pPr indent="0" algn="l">
                        <a:lnSpc>
                          <a:spcPct val="120000"/>
                        </a:lnSpc>
                        <a:spcBef>
                          <a:spcPts val="0"/>
                        </a:spcBef>
                        <a:spcAft>
                          <a:spcPts val="0"/>
                        </a:spcAft>
                        <a:buNone/>
                      </a:pPr>
                      <a:r>
                        <a:rPr lang="zh-CN" altLang="en-US" sz="1200" spc="120"/>
                        <a:t>Media</a:t>
                      </a:r>
                    </a:p>
                  </a:txBody>
                  <a:tcPr marL="177800" marR="177800" marT="57150" marB="57150" anchor="ctr"/>
                </a:tc>
                <a:tc>
                  <a:txBody>
                    <a:bodyPr/>
                    <a:lstStyle/>
                    <a:p>
                      <a:pPr indent="0" algn="ctr">
                        <a:lnSpc>
                          <a:spcPct val="120000"/>
                        </a:lnSpc>
                        <a:spcBef>
                          <a:spcPts val="0"/>
                        </a:spcBef>
                        <a:spcAft>
                          <a:spcPts val="0"/>
                        </a:spcAft>
                        <a:buNone/>
                      </a:pPr>
                      <a:endParaRPr lang="zh-CN" altLang="en-US" sz="1200" spc="120"/>
                    </a:p>
                  </a:txBody>
                  <a:tcPr marL="177800" marR="177800" marT="57150" marB="57150" anchor="ctr"/>
                </a:tc>
                <a:extLst>
                  <a:ext uri="{0D108BD9-81ED-4DB2-BD59-A6C34878D82A}">
                    <a16:rowId xmlns:a16="http://schemas.microsoft.com/office/drawing/2014/main" val="10009"/>
                  </a:ext>
                </a:extLst>
              </a:tr>
              <a:tr h="334645">
                <a:tc>
                  <a:txBody>
                    <a:bodyPr/>
                    <a:lstStyle/>
                    <a:p>
                      <a:pPr indent="0" algn="l">
                        <a:lnSpc>
                          <a:spcPct val="120000"/>
                        </a:lnSpc>
                        <a:spcBef>
                          <a:spcPts val="0"/>
                        </a:spcBef>
                        <a:spcAft>
                          <a:spcPts val="0"/>
                        </a:spcAft>
                        <a:buNone/>
                      </a:pPr>
                      <a:r>
                        <a:rPr lang="zh-CN" altLang="en-US" sz="1200" spc="120"/>
                        <a:t>Appier</a:t>
                      </a:r>
                    </a:p>
                  </a:txBody>
                  <a:tcPr marL="177800" marR="177800" marT="57150" marB="57150" anchor="ctr"/>
                </a:tc>
                <a:tc>
                  <a:txBody>
                    <a:bodyPr/>
                    <a:lstStyle/>
                    <a:p>
                      <a:pPr indent="0" algn="l">
                        <a:lnSpc>
                          <a:spcPct val="120000"/>
                        </a:lnSpc>
                        <a:spcBef>
                          <a:spcPts val="0"/>
                        </a:spcBef>
                        <a:spcAft>
                          <a:spcPts val="0"/>
                        </a:spcAft>
                        <a:buNone/>
                      </a:pPr>
                      <a:r>
                        <a:rPr lang="zh-CN" altLang="en-US" sz="1200" spc="120"/>
                        <a:t>DSP</a:t>
                      </a:r>
                    </a:p>
                  </a:txBody>
                  <a:tcPr marL="177800" marR="177800" marT="57150" marB="57150" anchor="ctr"/>
                </a:tc>
                <a:tc>
                  <a:txBody>
                    <a:bodyPr/>
                    <a:lstStyle/>
                    <a:p>
                      <a:pPr indent="0" algn="ctr">
                        <a:lnSpc>
                          <a:spcPct val="120000"/>
                        </a:lnSpc>
                        <a:spcBef>
                          <a:spcPts val="0"/>
                        </a:spcBef>
                        <a:spcAft>
                          <a:spcPts val="0"/>
                        </a:spcAft>
                        <a:buNone/>
                      </a:pPr>
                      <a:r>
                        <a:rPr lang="zh-CN" altLang="en-US" sz="1200" spc="120"/>
                        <a:t>Yes</a:t>
                      </a:r>
                    </a:p>
                  </a:txBody>
                  <a:tcPr marL="177800" marR="177800" marT="57150" marB="57150" anchor="ctr"/>
                </a:tc>
                <a:extLst>
                  <a:ext uri="{0D108BD9-81ED-4DB2-BD59-A6C34878D82A}">
                    <a16:rowId xmlns:a16="http://schemas.microsoft.com/office/drawing/2014/main" val="10010"/>
                  </a:ext>
                </a:extLst>
              </a:tr>
              <a:tr h="335280">
                <a:tc>
                  <a:txBody>
                    <a:bodyPr/>
                    <a:lstStyle/>
                    <a:p>
                      <a:pPr indent="0" algn="l">
                        <a:lnSpc>
                          <a:spcPct val="120000"/>
                        </a:lnSpc>
                        <a:spcBef>
                          <a:spcPts val="0"/>
                        </a:spcBef>
                        <a:spcAft>
                          <a:spcPts val="0"/>
                        </a:spcAft>
                        <a:buNone/>
                      </a:pPr>
                      <a:r>
                        <a:rPr lang="zh-CN" altLang="en-US" sz="1200" spc="120"/>
                        <a:t>Tiktok</a:t>
                      </a:r>
                    </a:p>
                  </a:txBody>
                  <a:tcPr marL="177800" marR="177800" marT="57150" marB="57150" anchor="ctr"/>
                </a:tc>
                <a:tc>
                  <a:txBody>
                    <a:bodyPr/>
                    <a:lstStyle/>
                    <a:p>
                      <a:pPr indent="0" algn="l">
                        <a:lnSpc>
                          <a:spcPct val="120000"/>
                        </a:lnSpc>
                        <a:spcBef>
                          <a:spcPts val="0"/>
                        </a:spcBef>
                        <a:spcAft>
                          <a:spcPts val="0"/>
                        </a:spcAft>
                        <a:buNone/>
                      </a:pPr>
                      <a:r>
                        <a:rPr lang="zh-CN" altLang="en-US" sz="1200" spc="120"/>
                        <a:t>Media</a:t>
                      </a:r>
                    </a:p>
                  </a:txBody>
                  <a:tcPr marL="177800" marR="177800" marT="57150" marB="57150" anchor="ctr"/>
                </a:tc>
                <a:tc>
                  <a:txBody>
                    <a:bodyPr/>
                    <a:lstStyle/>
                    <a:p>
                      <a:pPr indent="0" algn="ctr">
                        <a:lnSpc>
                          <a:spcPct val="120000"/>
                        </a:lnSpc>
                        <a:spcBef>
                          <a:spcPts val="0"/>
                        </a:spcBef>
                        <a:spcAft>
                          <a:spcPts val="0"/>
                        </a:spcAft>
                        <a:buNone/>
                      </a:pPr>
                      <a:endParaRPr lang="zh-CN" altLang="en-US" sz="1200" spc="120"/>
                    </a:p>
                  </a:txBody>
                  <a:tcPr marL="177800" marR="177800" marT="57150" marB="57150" anchor="ctr"/>
                </a:tc>
                <a:extLst>
                  <a:ext uri="{0D108BD9-81ED-4DB2-BD59-A6C34878D82A}">
                    <a16:rowId xmlns:a16="http://schemas.microsoft.com/office/drawing/2014/main" val="10011"/>
                  </a:ext>
                </a:extLst>
              </a:tr>
              <a:tr h="334645">
                <a:tc>
                  <a:txBody>
                    <a:bodyPr/>
                    <a:lstStyle/>
                    <a:p>
                      <a:pPr indent="0" algn="l">
                        <a:lnSpc>
                          <a:spcPct val="120000"/>
                        </a:lnSpc>
                        <a:spcBef>
                          <a:spcPts val="0"/>
                        </a:spcBef>
                        <a:spcAft>
                          <a:spcPts val="0"/>
                        </a:spcAft>
                        <a:buNone/>
                      </a:pPr>
                      <a:r>
                        <a:rPr lang="zh-CN" altLang="en-US" sz="1200" spc="120"/>
                        <a:t>Chartboost</a:t>
                      </a:r>
                    </a:p>
                  </a:txBody>
                  <a:tcPr marL="177800" marR="177800" marT="57150" marB="57150" anchor="ctr"/>
                </a:tc>
                <a:tc>
                  <a:txBody>
                    <a:bodyPr/>
                    <a:lstStyle/>
                    <a:p>
                      <a:pPr indent="0" algn="l">
                        <a:lnSpc>
                          <a:spcPct val="120000"/>
                        </a:lnSpc>
                        <a:spcBef>
                          <a:spcPts val="0"/>
                        </a:spcBef>
                        <a:spcAft>
                          <a:spcPts val="0"/>
                        </a:spcAft>
                        <a:buNone/>
                      </a:pPr>
                      <a:r>
                        <a:rPr lang="zh-CN" altLang="en-US" sz="1200" spc="120"/>
                        <a:t>Media</a:t>
                      </a:r>
                    </a:p>
                  </a:txBody>
                  <a:tcPr marL="177800" marR="177800" marT="57150" marB="57150" anchor="ctr"/>
                </a:tc>
                <a:tc>
                  <a:txBody>
                    <a:bodyPr/>
                    <a:lstStyle/>
                    <a:p>
                      <a:pPr indent="0" algn="ctr">
                        <a:lnSpc>
                          <a:spcPct val="120000"/>
                        </a:lnSpc>
                        <a:spcBef>
                          <a:spcPts val="0"/>
                        </a:spcBef>
                        <a:spcAft>
                          <a:spcPts val="0"/>
                        </a:spcAft>
                        <a:buNone/>
                      </a:pPr>
                      <a:endParaRPr lang="zh-CN" altLang="en-US" sz="1200" spc="120"/>
                    </a:p>
                  </a:txBody>
                  <a:tcPr marL="177800" marR="177800" marT="57150" marB="57150" anchor="ctr"/>
                </a:tc>
                <a:extLst>
                  <a:ext uri="{0D108BD9-81ED-4DB2-BD59-A6C34878D82A}">
                    <a16:rowId xmlns:a16="http://schemas.microsoft.com/office/drawing/2014/main" val="10012"/>
                  </a:ext>
                </a:extLst>
              </a:tr>
              <a:tr h="335280">
                <a:tc>
                  <a:txBody>
                    <a:bodyPr/>
                    <a:lstStyle/>
                    <a:p>
                      <a:pPr indent="0" algn="l">
                        <a:lnSpc>
                          <a:spcPct val="120000"/>
                        </a:lnSpc>
                        <a:spcBef>
                          <a:spcPts val="0"/>
                        </a:spcBef>
                        <a:spcAft>
                          <a:spcPts val="0"/>
                        </a:spcAft>
                        <a:buNone/>
                      </a:pPr>
                      <a:r>
                        <a:rPr lang="zh-CN" altLang="en-US" sz="1200" spc="120"/>
                        <a:t>Kyawake</a:t>
                      </a:r>
                    </a:p>
                  </a:txBody>
                  <a:tcPr marL="177800" marR="177800" marT="57150" marB="57150" anchor="ctr"/>
                </a:tc>
                <a:tc>
                  <a:txBody>
                    <a:bodyPr/>
                    <a:lstStyle/>
                    <a:p>
                      <a:pPr indent="0" algn="l">
                        <a:lnSpc>
                          <a:spcPct val="120000"/>
                        </a:lnSpc>
                        <a:spcBef>
                          <a:spcPts val="0"/>
                        </a:spcBef>
                        <a:spcAft>
                          <a:spcPts val="0"/>
                        </a:spcAft>
                        <a:buNone/>
                      </a:pPr>
                      <a:r>
                        <a:rPr lang="zh-CN" altLang="en-US" sz="1200" spc="120"/>
                        <a:t>Media</a:t>
                      </a:r>
                    </a:p>
                  </a:txBody>
                  <a:tcPr marL="177800" marR="177800" marT="57150" marB="57150" anchor="ctr"/>
                </a:tc>
                <a:tc>
                  <a:txBody>
                    <a:bodyPr/>
                    <a:lstStyle/>
                    <a:p>
                      <a:pPr indent="0" algn="ctr">
                        <a:lnSpc>
                          <a:spcPct val="120000"/>
                        </a:lnSpc>
                        <a:spcBef>
                          <a:spcPts val="0"/>
                        </a:spcBef>
                        <a:spcAft>
                          <a:spcPts val="0"/>
                        </a:spcAft>
                        <a:buNone/>
                      </a:pPr>
                      <a:r>
                        <a:rPr lang="zh-CN" altLang="en-US" sz="1200" spc="120"/>
                        <a:t>Yes</a:t>
                      </a:r>
                    </a:p>
                  </a:txBody>
                  <a:tcPr marL="177800" marR="177800" marT="57150" marB="57150" anchor="ctr"/>
                </a:tc>
                <a:extLst>
                  <a:ext uri="{0D108BD9-81ED-4DB2-BD59-A6C34878D82A}">
                    <a16:rowId xmlns:a16="http://schemas.microsoft.com/office/drawing/2014/main" val="10013"/>
                  </a:ext>
                </a:extLst>
              </a:tr>
              <a:tr h="334645">
                <a:tc>
                  <a:txBody>
                    <a:bodyPr/>
                    <a:lstStyle/>
                    <a:p>
                      <a:pPr indent="0" algn="l">
                        <a:lnSpc>
                          <a:spcPct val="120000"/>
                        </a:lnSpc>
                        <a:spcBef>
                          <a:spcPts val="0"/>
                        </a:spcBef>
                        <a:spcAft>
                          <a:spcPts val="0"/>
                        </a:spcAft>
                        <a:buNone/>
                      </a:pPr>
                      <a:r>
                        <a:rPr lang="zh-CN" altLang="en-US" sz="1200" spc="120"/>
                        <a:t>Mobupps</a:t>
                      </a:r>
                    </a:p>
                  </a:txBody>
                  <a:tcPr marL="177800" marR="177800" marT="57150" marB="57150" anchor="ctr"/>
                </a:tc>
                <a:tc>
                  <a:txBody>
                    <a:bodyPr/>
                    <a:lstStyle/>
                    <a:p>
                      <a:pPr indent="0" algn="l">
                        <a:lnSpc>
                          <a:spcPct val="120000"/>
                        </a:lnSpc>
                        <a:spcBef>
                          <a:spcPts val="0"/>
                        </a:spcBef>
                        <a:spcAft>
                          <a:spcPts val="0"/>
                        </a:spcAft>
                        <a:buNone/>
                      </a:pPr>
                      <a:r>
                        <a:rPr lang="zh-CN" altLang="en-US" sz="1200" spc="120"/>
                        <a:t>Media</a:t>
                      </a:r>
                    </a:p>
                  </a:txBody>
                  <a:tcPr marL="177800" marR="177800" marT="57150" marB="57150" anchor="ctr"/>
                </a:tc>
                <a:tc>
                  <a:txBody>
                    <a:bodyPr/>
                    <a:lstStyle/>
                    <a:p>
                      <a:pPr indent="0" algn="ctr">
                        <a:lnSpc>
                          <a:spcPct val="120000"/>
                        </a:lnSpc>
                        <a:spcBef>
                          <a:spcPts val="0"/>
                        </a:spcBef>
                        <a:spcAft>
                          <a:spcPts val="0"/>
                        </a:spcAft>
                        <a:buNone/>
                      </a:pPr>
                      <a:endParaRPr lang="zh-CN" altLang="en-US" sz="1200" spc="120"/>
                    </a:p>
                  </a:txBody>
                  <a:tcPr marL="177800" marR="177800" marT="57150" marB="57150" anchor="ctr"/>
                </a:tc>
                <a:extLst>
                  <a:ext uri="{0D108BD9-81ED-4DB2-BD59-A6C34878D82A}">
                    <a16:rowId xmlns:a16="http://schemas.microsoft.com/office/drawing/2014/main" val="10014"/>
                  </a:ext>
                </a:extLst>
              </a:tr>
              <a:tr h="335280">
                <a:tc>
                  <a:txBody>
                    <a:bodyPr/>
                    <a:lstStyle/>
                    <a:p>
                      <a:pPr indent="0" algn="l">
                        <a:lnSpc>
                          <a:spcPct val="120000"/>
                        </a:lnSpc>
                        <a:spcBef>
                          <a:spcPts val="0"/>
                        </a:spcBef>
                        <a:spcAft>
                          <a:spcPts val="0"/>
                        </a:spcAft>
                        <a:buNone/>
                      </a:pPr>
                      <a:r>
                        <a:rPr lang="zh-CN" altLang="en-US" sz="1200" spc="120"/>
                        <a:t>Imoney</a:t>
                      </a:r>
                    </a:p>
                  </a:txBody>
                  <a:tcPr marL="177800" marR="177800" marT="57150" marB="57150" anchor="ctr"/>
                </a:tc>
                <a:tc>
                  <a:txBody>
                    <a:bodyPr/>
                    <a:lstStyle/>
                    <a:p>
                      <a:pPr indent="0" algn="l">
                        <a:lnSpc>
                          <a:spcPct val="120000"/>
                        </a:lnSpc>
                        <a:spcBef>
                          <a:spcPts val="0"/>
                        </a:spcBef>
                        <a:spcAft>
                          <a:spcPts val="0"/>
                        </a:spcAft>
                        <a:buNone/>
                      </a:pPr>
                      <a:r>
                        <a:rPr lang="zh-CN" altLang="en-US" sz="1200" spc="120"/>
                        <a:t>Media</a:t>
                      </a:r>
                    </a:p>
                  </a:txBody>
                  <a:tcPr marL="177800" marR="177800" marT="57150" marB="57150" anchor="ctr"/>
                </a:tc>
                <a:tc>
                  <a:txBody>
                    <a:bodyPr/>
                    <a:lstStyle/>
                    <a:p>
                      <a:pPr indent="0" algn="ctr">
                        <a:lnSpc>
                          <a:spcPct val="120000"/>
                        </a:lnSpc>
                        <a:spcBef>
                          <a:spcPts val="0"/>
                        </a:spcBef>
                        <a:spcAft>
                          <a:spcPts val="0"/>
                        </a:spcAft>
                        <a:buNone/>
                      </a:pPr>
                      <a:endParaRPr lang="zh-CN" altLang="en-US" sz="1200" spc="120"/>
                    </a:p>
                  </a:txBody>
                  <a:tcPr marL="177800" marR="177800" marT="57150" marB="57150" anchor="ctr"/>
                </a:tc>
                <a:extLst>
                  <a:ext uri="{0D108BD9-81ED-4DB2-BD59-A6C34878D82A}">
                    <a16:rowId xmlns:a16="http://schemas.microsoft.com/office/drawing/2014/main" val="1001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requirements</a:t>
            </a:r>
          </a:p>
        </p:txBody>
      </p:sp>
      <p:sp>
        <p:nvSpPr>
          <p:cNvPr id="3" name="Content Placeholder 2"/>
          <p:cNvSpPr>
            <a:spLocks noGrp="1"/>
          </p:cNvSpPr>
          <p:nvPr>
            <p:ph idx="1"/>
          </p:nvPr>
        </p:nvSpPr>
        <p:spPr>
          <a:xfrm>
            <a:off x="838200" y="1490979"/>
            <a:ext cx="10515600" cy="4650515"/>
          </a:xfrm>
        </p:spPr>
        <p:txBody>
          <a:bodyPr/>
          <a:lstStyle/>
          <a:p>
            <a:pPr marL="0" indent="0">
              <a:buNone/>
            </a:pPr>
            <a:r>
              <a:rPr lang="en-IN" dirty="0"/>
              <a:t> </a:t>
            </a:r>
          </a:p>
        </p:txBody>
      </p:sp>
      <p:sp>
        <p:nvSpPr>
          <p:cNvPr id="4" name="矩形 3"/>
          <p:cNvSpPr/>
          <p:nvPr/>
        </p:nvSpPr>
        <p:spPr>
          <a:xfrm>
            <a:off x="10345102" y="0"/>
            <a:ext cx="3693795" cy="41389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dirty="0"/>
              <a:t>@Kavya</a:t>
            </a:r>
            <a:r>
              <a:rPr lang="zh-CN" altLang="en-US" dirty="0"/>
              <a:t>，</a:t>
            </a:r>
            <a:r>
              <a:rPr lang="en-US" altLang="zh-CN" dirty="0"/>
              <a:t>would you mind :</a:t>
            </a:r>
          </a:p>
          <a:p>
            <a:pPr algn="l"/>
            <a:endParaRPr lang="en-US" altLang="zh-CN" dirty="0"/>
          </a:p>
          <a:p>
            <a:pPr algn="l"/>
            <a:r>
              <a:rPr lang="en-US" altLang="zh-CN" dirty="0"/>
              <a:t>1,Putting a data template here?</a:t>
            </a:r>
          </a:p>
          <a:p>
            <a:pPr algn="l"/>
            <a:endParaRPr lang="en-US" altLang="zh-CN" dirty="0"/>
          </a:p>
          <a:p>
            <a:pPr algn="l"/>
            <a:r>
              <a:rPr lang="en-US" altLang="zh-CN" dirty="0"/>
              <a:t>2,Discribing and listing all the data essential for the future model updating ?</a:t>
            </a:r>
          </a:p>
          <a:p>
            <a:pPr algn="l"/>
            <a:endParaRPr lang="en-US" altLang="zh-CN" dirty="0"/>
          </a:p>
          <a:p>
            <a:pPr algn="l"/>
            <a:r>
              <a:rPr lang="en-US" altLang="zh-CN" dirty="0"/>
              <a:t>3,Dicribing  and listing all the data we need from MMP, for this game, only two </a:t>
            </a:r>
            <a:r>
              <a:rPr lang="en-US" altLang="zh-CN" dirty="0" err="1"/>
              <a:t>channles</a:t>
            </a:r>
            <a:r>
              <a:rPr lang="en-US" altLang="zh-CN" dirty="0"/>
              <a:t> have connection with </a:t>
            </a:r>
            <a:r>
              <a:rPr lang="en-US" altLang="zh-CN" dirty="0" err="1"/>
              <a:t>AppsFlyer</a:t>
            </a:r>
            <a:r>
              <a:rPr lang="en-US" altLang="zh-CN" dirty="0"/>
              <a:t> while all other channel data </a:t>
            </a:r>
            <a:r>
              <a:rPr lang="en-US" altLang="zh-CN" dirty="0" err="1"/>
              <a:t>obtailed</a:t>
            </a:r>
            <a:r>
              <a:rPr lang="en-US" altLang="zh-CN" dirty="0"/>
              <a:t> directly for the backend.</a:t>
            </a:r>
          </a:p>
          <a:p>
            <a:pPr algn="l"/>
            <a:endParaRPr lang="en-US" altLang="zh-CN" dirty="0"/>
          </a:p>
          <a:p>
            <a:pPr algn="l"/>
            <a:r>
              <a:rPr lang="en-US" altLang="zh-CN" dirty="0"/>
              <a:t>                                                  Sixiang</a:t>
            </a:r>
          </a:p>
        </p:txBody>
      </p:sp>
      <p:graphicFrame>
        <p:nvGraphicFramePr>
          <p:cNvPr id="6" name="Table 6">
            <a:extLst>
              <a:ext uri="{FF2B5EF4-FFF2-40B4-BE49-F238E27FC236}">
                <a16:creationId xmlns:a16="http://schemas.microsoft.com/office/drawing/2014/main" id="{C63F14E2-5985-4B7A-5380-C3E2B1D05F6A}"/>
              </a:ext>
            </a:extLst>
          </p:cNvPr>
          <p:cNvGraphicFramePr>
            <a:graphicFrameLocks noGrp="1"/>
          </p:cNvGraphicFramePr>
          <p:nvPr>
            <p:extLst>
              <p:ext uri="{D42A27DB-BD31-4B8C-83A1-F6EECF244321}">
                <p14:modId xmlns:p14="http://schemas.microsoft.com/office/powerpoint/2010/main" val="724647400"/>
              </p:ext>
            </p:extLst>
          </p:nvPr>
        </p:nvGraphicFramePr>
        <p:xfrm>
          <a:off x="838199" y="1571610"/>
          <a:ext cx="8906302" cy="4569885"/>
        </p:xfrm>
        <a:graphic>
          <a:graphicData uri="http://schemas.openxmlformats.org/drawingml/2006/table">
            <a:tbl>
              <a:tblPr firstRow="1" bandRow="1">
                <a:tableStyleId>{5C22544A-7EE6-4342-B048-85BDC9FD1C3A}</a:tableStyleId>
              </a:tblPr>
              <a:tblGrid>
                <a:gridCol w="4453151">
                  <a:extLst>
                    <a:ext uri="{9D8B030D-6E8A-4147-A177-3AD203B41FA5}">
                      <a16:colId xmlns:a16="http://schemas.microsoft.com/office/drawing/2014/main" val="2817882575"/>
                    </a:ext>
                  </a:extLst>
                </a:gridCol>
                <a:gridCol w="4453151">
                  <a:extLst>
                    <a:ext uri="{9D8B030D-6E8A-4147-A177-3AD203B41FA5}">
                      <a16:colId xmlns:a16="http://schemas.microsoft.com/office/drawing/2014/main" val="2323734247"/>
                    </a:ext>
                  </a:extLst>
                </a:gridCol>
              </a:tblGrid>
              <a:tr h="913977">
                <a:tc>
                  <a:txBody>
                    <a:bodyPr/>
                    <a:lstStyle/>
                    <a:p>
                      <a:r>
                        <a:rPr lang="en-US" dirty="0"/>
                        <a:t>File Names</a:t>
                      </a:r>
                      <a:endParaRPr lang="en-IN" dirty="0"/>
                    </a:p>
                  </a:txBody>
                  <a:tcPr/>
                </a:tc>
                <a:tc>
                  <a:txBody>
                    <a:bodyPr/>
                    <a:lstStyle/>
                    <a:p>
                      <a:r>
                        <a:rPr lang="en-US" dirty="0"/>
                        <a:t>Attachments</a:t>
                      </a:r>
                      <a:endParaRPr lang="en-IN" dirty="0"/>
                    </a:p>
                  </a:txBody>
                  <a:tcPr/>
                </a:tc>
                <a:extLst>
                  <a:ext uri="{0D108BD9-81ED-4DB2-BD59-A6C34878D82A}">
                    <a16:rowId xmlns:a16="http://schemas.microsoft.com/office/drawing/2014/main" val="4094071905"/>
                  </a:ext>
                </a:extLst>
              </a:tr>
              <a:tr h="913977">
                <a:tc>
                  <a:txBody>
                    <a:bodyPr/>
                    <a:lstStyle/>
                    <a:p>
                      <a:r>
                        <a:rPr lang="en-US" dirty="0"/>
                        <a:t>Data Template</a:t>
                      </a:r>
                      <a:endParaRPr lang="en-IN" dirty="0"/>
                    </a:p>
                  </a:txBody>
                  <a:tcPr/>
                </a:tc>
                <a:tc>
                  <a:txBody>
                    <a:bodyPr/>
                    <a:lstStyle/>
                    <a:p>
                      <a:endParaRPr lang="en-IN" dirty="0"/>
                    </a:p>
                  </a:txBody>
                  <a:tcPr/>
                </a:tc>
                <a:extLst>
                  <a:ext uri="{0D108BD9-81ED-4DB2-BD59-A6C34878D82A}">
                    <a16:rowId xmlns:a16="http://schemas.microsoft.com/office/drawing/2014/main" val="639317653"/>
                  </a:ext>
                </a:extLst>
              </a:tr>
              <a:tr h="913977">
                <a:tc>
                  <a:txBody>
                    <a:bodyPr/>
                    <a:lstStyle/>
                    <a:p>
                      <a:r>
                        <a:rPr lang="en-US" dirty="0"/>
                        <a:t>Data Cube(App D7 Revenue)</a:t>
                      </a:r>
                      <a:endParaRPr lang="en-IN" dirty="0"/>
                    </a:p>
                  </a:txBody>
                  <a:tcPr/>
                </a:tc>
                <a:tc>
                  <a:txBody>
                    <a:bodyPr/>
                    <a:lstStyle/>
                    <a:p>
                      <a:endParaRPr lang="en-IN" dirty="0"/>
                    </a:p>
                  </a:txBody>
                  <a:tcPr/>
                </a:tc>
                <a:extLst>
                  <a:ext uri="{0D108BD9-81ED-4DB2-BD59-A6C34878D82A}">
                    <a16:rowId xmlns:a16="http://schemas.microsoft.com/office/drawing/2014/main" val="3045466981"/>
                  </a:ext>
                </a:extLst>
              </a:tr>
              <a:tr h="913977">
                <a:tc>
                  <a:txBody>
                    <a:bodyPr/>
                    <a:lstStyle/>
                    <a:p>
                      <a:r>
                        <a:rPr lang="en-US" dirty="0"/>
                        <a:t>List of variables required for the future model</a:t>
                      </a:r>
                      <a:endParaRPr lang="en-IN" dirty="0"/>
                    </a:p>
                  </a:txBody>
                  <a:tcPr/>
                </a:tc>
                <a:tc>
                  <a:txBody>
                    <a:bodyPr/>
                    <a:lstStyle/>
                    <a:p>
                      <a:pPr marL="0" indent="0">
                        <a:buNone/>
                      </a:pPr>
                      <a:endParaRPr lang="en-IN" dirty="0"/>
                    </a:p>
                  </a:txBody>
                  <a:tcPr/>
                </a:tc>
                <a:extLst>
                  <a:ext uri="{0D108BD9-81ED-4DB2-BD59-A6C34878D82A}">
                    <a16:rowId xmlns:a16="http://schemas.microsoft.com/office/drawing/2014/main" val="228945104"/>
                  </a:ext>
                </a:extLst>
              </a:tr>
              <a:tr h="913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needed </a:t>
                      </a:r>
                      <a:r>
                        <a:rPr lang="en-US"/>
                        <a:t>for Attribution Data</a:t>
                      </a:r>
                      <a:endParaRPr lang="en-IN" dirty="0"/>
                    </a:p>
                    <a:p>
                      <a:endParaRPr lang="en-IN" dirty="0"/>
                    </a:p>
                  </a:txBody>
                  <a:tcPr/>
                </a:tc>
                <a:tc>
                  <a:txBody>
                    <a:bodyPr/>
                    <a:lstStyle/>
                    <a:p>
                      <a:endParaRPr lang="en-IN" dirty="0"/>
                    </a:p>
                  </a:txBody>
                  <a:tcPr/>
                </a:tc>
                <a:extLst>
                  <a:ext uri="{0D108BD9-81ED-4DB2-BD59-A6C34878D82A}">
                    <a16:rowId xmlns:a16="http://schemas.microsoft.com/office/drawing/2014/main" val="2750723069"/>
                  </a:ext>
                </a:extLst>
              </a:tr>
            </a:tbl>
          </a:graphicData>
        </a:graphic>
      </p:graphicFrame>
      <p:graphicFrame>
        <p:nvGraphicFramePr>
          <p:cNvPr id="5" name="Object 4">
            <a:extLst>
              <a:ext uri="{FF2B5EF4-FFF2-40B4-BE49-F238E27FC236}">
                <a16:creationId xmlns:a16="http://schemas.microsoft.com/office/drawing/2014/main" id="{227226BE-326D-5DB9-62FD-032EFF84B5B2}"/>
              </a:ext>
            </a:extLst>
          </p:cNvPr>
          <p:cNvGraphicFramePr>
            <a:graphicFrameLocks noChangeAspect="1"/>
          </p:cNvGraphicFramePr>
          <p:nvPr>
            <p:extLst>
              <p:ext uri="{D42A27DB-BD31-4B8C-83A1-F6EECF244321}">
                <p14:modId xmlns:p14="http://schemas.microsoft.com/office/powerpoint/2010/main" val="3534214446"/>
              </p:ext>
            </p:extLst>
          </p:nvPr>
        </p:nvGraphicFramePr>
        <p:xfrm>
          <a:off x="5638800" y="2657475"/>
          <a:ext cx="914400" cy="771525"/>
        </p:xfrm>
        <a:graphic>
          <a:graphicData uri="http://schemas.openxmlformats.org/presentationml/2006/ole">
            <mc:AlternateContent xmlns:mc="http://schemas.openxmlformats.org/markup-compatibility/2006">
              <mc:Choice xmlns:v="urn:schemas-microsoft-com:vml" Requires="v">
                <p:oleObj name="Worksheet" showAsIcon="1" r:id="rId2" imgW="914400" imgH="771480" progId="Excel.Sheet.12">
                  <p:embed/>
                </p:oleObj>
              </mc:Choice>
              <mc:Fallback>
                <p:oleObj name="Worksheet" showAsIcon="1" r:id="rId2" imgW="914400" imgH="771480" progId="Excel.Sheet.12">
                  <p:embed/>
                  <p:pic>
                    <p:nvPicPr>
                      <p:cNvPr id="0" name=""/>
                      <p:cNvPicPr/>
                      <p:nvPr/>
                    </p:nvPicPr>
                    <p:blipFill>
                      <a:blip r:embed="rId3"/>
                      <a:stretch>
                        <a:fillRect/>
                      </a:stretch>
                    </p:blipFill>
                    <p:spPr>
                      <a:xfrm>
                        <a:off x="5638800" y="2657475"/>
                        <a:ext cx="914400" cy="7715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191EAA15-07A0-A474-6EB9-4451A1850EF3}"/>
              </a:ext>
            </a:extLst>
          </p:cNvPr>
          <p:cNvGraphicFramePr>
            <a:graphicFrameLocks noChangeAspect="1"/>
          </p:cNvGraphicFramePr>
          <p:nvPr>
            <p:extLst>
              <p:ext uri="{D42A27DB-BD31-4B8C-83A1-F6EECF244321}">
                <p14:modId xmlns:p14="http://schemas.microsoft.com/office/powerpoint/2010/main" val="396792761"/>
              </p:ext>
            </p:extLst>
          </p:nvPr>
        </p:nvGraphicFramePr>
        <p:xfrm>
          <a:off x="5638800" y="3470823"/>
          <a:ext cx="914400" cy="771525"/>
        </p:xfrm>
        <a:graphic>
          <a:graphicData uri="http://schemas.openxmlformats.org/presentationml/2006/ole">
            <mc:AlternateContent xmlns:mc="http://schemas.openxmlformats.org/markup-compatibility/2006">
              <mc:Choice xmlns:v="urn:schemas-microsoft-com:vml" Requires="v">
                <p:oleObj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5638800" y="3470823"/>
                        <a:ext cx="914400" cy="77152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D2194364-9B3E-3248-F0DE-1154DBD079BD}"/>
              </a:ext>
            </a:extLst>
          </p:cNvPr>
          <p:cNvGraphicFramePr>
            <a:graphicFrameLocks noChangeAspect="1"/>
          </p:cNvGraphicFramePr>
          <p:nvPr>
            <p:extLst>
              <p:ext uri="{D42A27DB-BD31-4B8C-83A1-F6EECF244321}">
                <p14:modId xmlns:p14="http://schemas.microsoft.com/office/powerpoint/2010/main" val="4120119308"/>
              </p:ext>
            </p:extLst>
          </p:nvPr>
        </p:nvGraphicFramePr>
        <p:xfrm>
          <a:off x="5638800" y="5327334"/>
          <a:ext cx="914400" cy="771525"/>
        </p:xfrm>
        <a:graphic>
          <a:graphicData uri="http://schemas.openxmlformats.org/presentationml/2006/ole">
            <mc:AlternateContent xmlns:mc="http://schemas.openxmlformats.org/markup-compatibility/2006">
              <mc:Choice xmlns:v="urn:schemas-microsoft-com:vml" Requires="v">
                <p:oleObj name="Worksheet" showAsIcon="1" r:id="rId6" imgW="914400" imgH="771480" progId="Excel.Sheet.12">
                  <p:embed/>
                </p:oleObj>
              </mc:Choice>
              <mc:Fallback>
                <p:oleObj name="Worksheet" showAsIcon="1" r:id="rId6" imgW="914400" imgH="771480" progId="Excel.Sheet.12">
                  <p:embed/>
                  <p:pic>
                    <p:nvPicPr>
                      <p:cNvPr id="0" name=""/>
                      <p:cNvPicPr/>
                      <p:nvPr/>
                    </p:nvPicPr>
                    <p:blipFill>
                      <a:blip r:embed="rId7"/>
                      <a:stretch>
                        <a:fillRect/>
                      </a:stretch>
                    </p:blipFill>
                    <p:spPr>
                      <a:xfrm>
                        <a:off x="5638800" y="5327334"/>
                        <a:ext cx="914400" cy="77152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Validation rules </a:t>
            </a:r>
          </a:p>
        </p:txBody>
      </p:sp>
      <p:sp>
        <p:nvSpPr>
          <p:cNvPr id="3" name="Content Placeholder 2"/>
          <p:cNvSpPr>
            <a:spLocks noGrp="1"/>
          </p:cNvSpPr>
          <p:nvPr>
            <p:ph idx="1"/>
          </p:nvPr>
        </p:nvSpPr>
        <p:spPr/>
        <p:txBody>
          <a:bodyPr>
            <a:normAutofit fontScale="70000" lnSpcReduction="20000"/>
          </a:bodyPr>
          <a:lstStyle/>
          <a:p>
            <a:pPr algn="l"/>
            <a:r>
              <a:rPr lang="en-US" sz="3100" dirty="0"/>
              <a:t>The file should always be in CSV or xlsx format.</a:t>
            </a:r>
          </a:p>
          <a:p>
            <a:pPr algn="l"/>
            <a:r>
              <a:rPr lang="en-US" sz="3100" dirty="0"/>
              <a:t>The file should consist of only one sheet, no hidden sheets are allowed.</a:t>
            </a:r>
          </a:p>
          <a:p>
            <a:pPr algn="l"/>
            <a:r>
              <a:rPr lang="en-US" sz="3100" dirty="0"/>
              <a:t>The dataset should be sorted by the most Granular Dimension (subject) Column followed by the Time granular Column</a:t>
            </a:r>
          </a:p>
          <a:p>
            <a:pPr algn="l"/>
            <a:r>
              <a:rPr lang="en-US" sz="3100" dirty="0"/>
              <a:t>If the dataset is not incremental the measure value cannot be represented as blank or ‘-‘.</a:t>
            </a:r>
          </a:p>
          <a:p>
            <a:pPr algn="l"/>
            <a:r>
              <a:rPr lang="en-US" sz="3100" dirty="0"/>
              <a:t>Column names should be unique and cannot repeat.</a:t>
            </a:r>
          </a:p>
          <a:p>
            <a:pPr algn="l"/>
            <a:r>
              <a:rPr lang="en-US" sz="3100" dirty="0"/>
              <a:t>Column names can have a maximum of 50 characters in length and cannot be blank</a:t>
            </a:r>
          </a:p>
          <a:p>
            <a:pPr algn="l"/>
            <a:r>
              <a:rPr lang="en-US" sz="3100" dirty="0"/>
              <a:t>Blank rows and columns should not be present in the file.</a:t>
            </a:r>
          </a:p>
          <a:p>
            <a:pPr algn="l"/>
            <a:r>
              <a:rPr lang="en-US" sz="3100" dirty="0"/>
              <a:t>Column names and all dimension values cannot contain spaces and special characters, Underscores are allowed</a:t>
            </a:r>
          </a:p>
          <a:p>
            <a:pPr algn="l"/>
            <a:r>
              <a:rPr lang="en-US" sz="3100" dirty="0"/>
              <a:t>Column names should not have two consecutive underscores (“__”)</a:t>
            </a:r>
          </a:p>
          <a:p>
            <a:pPr algn="l"/>
            <a:r>
              <a:rPr lang="en-US" sz="3100" dirty="0"/>
              <a:t>KPI data cannot be less than or equal to 0</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701040" y="744220"/>
            <a:ext cx="10504170" cy="1130277"/>
            <a:chOff x="2122255" y="1453604"/>
            <a:chExt cx="9043325" cy="1370615"/>
          </a:xfrm>
        </p:grpSpPr>
        <p:grpSp>
          <p:nvGrpSpPr>
            <p:cNvPr id="16" name="Group 15"/>
            <p:cNvGrpSpPr/>
            <p:nvPr/>
          </p:nvGrpSpPr>
          <p:grpSpPr>
            <a:xfrm>
              <a:off x="2122255" y="1453604"/>
              <a:ext cx="9043325" cy="1370615"/>
              <a:chOff x="1290302" y="2075696"/>
              <a:chExt cx="9043325" cy="1370615"/>
            </a:xfrm>
          </p:grpSpPr>
          <p:grpSp>
            <p:nvGrpSpPr>
              <p:cNvPr id="4" name="Group 3"/>
              <p:cNvGrpSpPr/>
              <p:nvPr/>
            </p:nvGrpSpPr>
            <p:grpSpPr>
              <a:xfrm>
                <a:off x="3029548" y="2167343"/>
                <a:ext cx="7304079" cy="1278968"/>
                <a:chOff x="7141019" y="3082978"/>
                <a:chExt cx="5842162" cy="875065"/>
              </a:xfrm>
            </p:grpSpPr>
            <p:pic>
              <p:nvPicPr>
                <p:cNvPr id="5" name="Picture 10" descr="Extract Transform Load (ETL) – Databricks"/>
                <p:cNvPicPr>
                  <a:picLocks noChangeAspect="1" noChangeArrowheads="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97" t="20617" r="2880" b="6652"/>
                <a:stretch>
                  <a:fillRect/>
                </a:stretch>
              </p:blipFill>
              <p:spPr bwMode="auto">
                <a:xfrm>
                  <a:off x="7141019" y="3082978"/>
                  <a:ext cx="1469097" cy="655452"/>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pic>
              <p:nvPicPr>
                <p:cNvPr id="6" name="Picture 12" descr="Big Data Cube Refresh Icon Stock Vector (Royalty Free) 1429024634 |  Shutterstock"/>
                <p:cNvPicPr>
                  <a:picLocks noChangeAspect="1" noChangeArrowheads="1"/>
                </p:cNvPicPr>
                <p:nvPr/>
              </p:nvPicPr>
              <p:blipFill rotWithShape="1">
                <a:blip r:embed="rId4">
                  <a:extLst>
                    <a:ext uri="{28A0092B-C50C-407E-A947-70E740481C1C}">
                      <a14:useLocalDpi xmlns:a14="http://schemas.microsoft.com/office/drawing/2010/main" val="0"/>
                    </a:ext>
                  </a:extLst>
                </a:blip>
                <a:srcRect l="15417" t="14496" r="15417" b="23581"/>
                <a:stretch>
                  <a:fillRect/>
                </a:stretch>
              </p:blipFill>
              <p:spPr bwMode="auto">
                <a:xfrm>
                  <a:off x="9226051" y="3089808"/>
                  <a:ext cx="672670" cy="6485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Demand - Free business and finance icons"/>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354913" y="3148310"/>
                  <a:ext cx="628268" cy="628268"/>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p:cNvSpPr/>
                <p:nvPr/>
              </p:nvSpPr>
              <p:spPr bwMode="ltGray">
                <a:xfrm>
                  <a:off x="8853631" y="3333100"/>
                  <a:ext cx="275152" cy="222145"/>
                </a:xfrm>
                <a:prstGeom prst="rightArrow">
                  <a:avLst>
                    <a:gd name="adj1" fmla="val 50000"/>
                    <a:gd name="adj2" fmla="val 39071"/>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IN" sz="1600" b="0" dirty="0" err="1"/>
                </a:p>
              </p:txBody>
            </p:sp>
            <p:sp>
              <p:nvSpPr>
                <p:cNvPr id="10" name="Arrow: Right 9"/>
                <p:cNvSpPr/>
                <p:nvPr/>
              </p:nvSpPr>
              <p:spPr bwMode="ltGray">
                <a:xfrm>
                  <a:off x="10120645" y="3333100"/>
                  <a:ext cx="275152" cy="222145"/>
                </a:xfrm>
                <a:prstGeom prst="rightArrow">
                  <a:avLst>
                    <a:gd name="adj1" fmla="val 50000"/>
                    <a:gd name="adj2" fmla="val 39071"/>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IN" sz="1600" b="0" dirty="0" err="1"/>
                </a:p>
              </p:txBody>
            </p:sp>
            <p:sp>
              <p:nvSpPr>
                <p:cNvPr id="11" name="TextBox 10"/>
                <p:cNvSpPr txBox="1"/>
                <p:nvPr/>
              </p:nvSpPr>
              <p:spPr>
                <a:xfrm>
                  <a:off x="7802576" y="3805257"/>
                  <a:ext cx="291747" cy="152786"/>
                </a:xfrm>
                <a:prstGeom prst="rect">
                  <a:avLst/>
                </a:prstGeom>
                <a:noFill/>
              </p:spPr>
              <p:txBody>
                <a:bodyPr wrap="square" lIns="0" tIns="0" rIns="0" bIns="0" rtlCol="0">
                  <a:spAutoFit/>
                </a:bodyPr>
                <a:lstStyle/>
                <a:p>
                  <a:pPr algn="ctr"/>
                  <a:r>
                    <a:rPr lang="en-IN" sz="1200" b="1" dirty="0"/>
                    <a:t>ETL</a:t>
                  </a:r>
                </a:p>
              </p:txBody>
            </p:sp>
            <p:sp>
              <p:nvSpPr>
                <p:cNvPr id="12" name="TextBox 11"/>
                <p:cNvSpPr txBox="1"/>
                <p:nvPr/>
              </p:nvSpPr>
              <p:spPr>
                <a:xfrm>
                  <a:off x="9281277" y="3805257"/>
                  <a:ext cx="759823" cy="152786"/>
                </a:xfrm>
                <a:prstGeom prst="rect">
                  <a:avLst/>
                </a:prstGeom>
                <a:noFill/>
              </p:spPr>
              <p:txBody>
                <a:bodyPr wrap="square" lIns="0" tIns="0" rIns="0" bIns="0" rtlCol="0">
                  <a:spAutoFit/>
                </a:bodyPr>
                <a:lstStyle/>
                <a:p>
                  <a:pPr algn="ctr"/>
                  <a:r>
                    <a:rPr lang="en-IN" sz="1200" b="1" dirty="0"/>
                    <a:t>Data Cube</a:t>
                  </a:r>
                </a:p>
              </p:txBody>
            </p:sp>
            <p:sp>
              <p:nvSpPr>
                <p:cNvPr id="13" name="TextBox 12"/>
                <p:cNvSpPr txBox="1"/>
                <p:nvPr/>
              </p:nvSpPr>
              <p:spPr>
                <a:xfrm>
                  <a:off x="12506902" y="3805081"/>
                  <a:ext cx="323807" cy="152786"/>
                </a:xfrm>
                <a:prstGeom prst="rect">
                  <a:avLst/>
                </a:prstGeom>
                <a:noFill/>
              </p:spPr>
              <p:txBody>
                <a:bodyPr wrap="square" lIns="0" tIns="0" rIns="0" bIns="0" rtlCol="0">
                  <a:spAutoFit/>
                </a:bodyPr>
                <a:lstStyle/>
                <a:p>
                  <a:pPr algn="ctr"/>
                  <a:r>
                    <a:rPr lang="en-IN" sz="1200" b="1" dirty="0"/>
                    <a:t>DDE</a:t>
                  </a:r>
                </a:p>
              </p:txBody>
            </p:sp>
          </p:grpSp>
          <p:pic>
            <p:nvPicPr>
              <p:cNvPr id="1026" name="Picture 2" descr="What is a Data Warehouse? | FoundSM - Marketing Analtyics &amp; Paid Searc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0302" y="2075696"/>
                <a:ext cx="968186" cy="1104985"/>
              </a:xfrm>
              <a:prstGeom prst="rect">
                <a:avLst/>
              </a:prstGeom>
              <a:noFill/>
              <a:extLst>
                <a:ext uri="{909E8E84-426E-40DD-AFC4-6F175D3DCCD1}">
                  <a14:hiddenFill xmlns:a14="http://schemas.microsoft.com/office/drawing/2010/main">
                    <a:solidFill>
                      <a:srgbClr val="FFFFFF"/>
                    </a:solidFill>
                  </a14:hiddenFill>
                </a:ext>
              </a:extLst>
            </p:spPr>
          </p:pic>
          <p:sp>
            <p:nvSpPr>
              <p:cNvPr id="14" name="Arrow: Right 13"/>
              <p:cNvSpPr/>
              <p:nvPr/>
            </p:nvSpPr>
            <p:spPr bwMode="ltGray">
              <a:xfrm>
                <a:off x="2448981" y="2532771"/>
                <a:ext cx="344005" cy="324680"/>
              </a:xfrm>
              <a:prstGeom prst="rightArrow">
                <a:avLst>
                  <a:gd name="adj1" fmla="val 50000"/>
                  <a:gd name="adj2" fmla="val 39071"/>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IN" sz="1600" b="0" dirty="0" err="1"/>
              </a:p>
            </p:txBody>
          </p:sp>
        </p:grpSp>
        <p:sp>
          <p:nvSpPr>
            <p:cNvPr id="15" name="TextBox 14"/>
            <p:cNvSpPr txBox="1"/>
            <p:nvPr/>
          </p:nvSpPr>
          <p:spPr>
            <a:xfrm>
              <a:off x="2143911" y="2559219"/>
              <a:ext cx="1060611" cy="223307"/>
            </a:xfrm>
            <a:prstGeom prst="rect">
              <a:avLst/>
            </a:prstGeom>
            <a:noFill/>
          </p:spPr>
          <p:txBody>
            <a:bodyPr wrap="square" lIns="0" tIns="0" rIns="0" bIns="0" rtlCol="0">
              <a:spAutoFit/>
            </a:bodyPr>
            <a:lstStyle/>
            <a:p>
              <a:pPr algn="ctr"/>
              <a:r>
                <a:rPr lang="en-IN" sz="1200" b="1" dirty="0"/>
                <a:t>Data Warehouse</a:t>
              </a:r>
            </a:p>
          </p:txBody>
        </p:sp>
        <p:pic>
          <p:nvPicPr>
            <p:cNvPr id="1030" name="Picture 6" descr="S3 Bucket with Objects | AWS Stor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93018" y="1755856"/>
              <a:ext cx="687574" cy="687574"/>
            </a:xfrm>
            <a:prstGeom prst="rect">
              <a:avLst/>
            </a:prstGeom>
            <a:noFill/>
            <a:extLst>
              <a:ext uri="{909E8E84-426E-40DD-AFC4-6F175D3DCCD1}">
                <a14:hiddenFill xmlns:a14="http://schemas.microsoft.com/office/drawing/2010/main">
                  <a:solidFill>
                    <a:srgbClr val="FFFFFF"/>
                  </a:solidFill>
                </a14:hiddenFill>
              </a:ext>
            </a:extLst>
          </p:spPr>
        </p:pic>
        <p:sp>
          <p:nvSpPr>
            <p:cNvPr id="18" name="Arrow: Right 17"/>
            <p:cNvSpPr/>
            <p:nvPr/>
          </p:nvSpPr>
          <p:spPr bwMode="ltGray">
            <a:xfrm>
              <a:off x="9595076" y="1937801"/>
              <a:ext cx="344005" cy="324680"/>
            </a:xfrm>
            <a:prstGeom prst="rightArrow">
              <a:avLst>
                <a:gd name="adj1" fmla="val 50000"/>
                <a:gd name="adj2" fmla="val 39071"/>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gn="l"/>
              <a:endParaRPr lang="en-IN" sz="1600" b="0" dirty="0" err="1"/>
            </a:p>
          </p:txBody>
        </p:sp>
        <p:sp>
          <p:nvSpPr>
            <p:cNvPr id="19" name="TextBox 18"/>
            <p:cNvSpPr txBox="1"/>
            <p:nvPr/>
          </p:nvSpPr>
          <p:spPr>
            <a:xfrm>
              <a:off x="8661738" y="2600912"/>
              <a:ext cx="150682" cy="223307"/>
            </a:xfrm>
            <a:prstGeom prst="rect">
              <a:avLst/>
            </a:prstGeom>
            <a:noFill/>
          </p:spPr>
          <p:txBody>
            <a:bodyPr wrap="square" lIns="0" tIns="0" rIns="0" bIns="0" rtlCol="0">
              <a:spAutoFit/>
            </a:bodyPr>
            <a:lstStyle/>
            <a:p>
              <a:pPr algn="ctr"/>
              <a:r>
                <a:rPr lang="en-IN" sz="1200" b="1" dirty="0"/>
                <a:t>S3</a:t>
              </a:r>
            </a:p>
          </p:txBody>
        </p:sp>
      </p:grpSp>
      <p:graphicFrame>
        <p:nvGraphicFramePr>
          <p:cNvPr id="8" name="表格 7"/>
          <p:cNvGraphicFramePr/>
          <p:nvPr>
            <p:custDataLst>
              <p:tags r:id="rId1"/>
            </p:custDataLst>
          </p:nvPr>
        </p:nvGraphicFramePr>
        <p:xfrm>
          <a:off x="697865" y="1955165"/>
          <a:ext cx="10918825" cy="4347845"/>
        </p:xfrm>
        <a:graphic>
          <a:graphicData uri="http://schemas.openxmlformats.org/drawingml/2006/table">
            <a:tbl>
              <a:tblPr firstRow="1" bandRow="1">
                <a:tableStyleId>{E364DEFD-1D1D-45AC-B6A7-0296249E4342}</a:tableStyleId>
              </a:tblPr>
              <a:tblGrid>
                <a:gridCol w="1513840">
                  <a:extLst>
                    <a:ext uri="{9D8B030D-6E8A-4147-A177-3AD203B41FA5}">
                      <a16:colId xmlns:a16="http://schemas.microsoft.com/office/drawing/2014/main" val="20000"/>
                    </a:ext>
                  </a:extLst>
                </a:gridCol>
                <a:gridCol w="2985135">
                  <a:extLst>
                    <a:ext uri="{9D8B030D-6E8A-4147-A177-3AD203B41FA5}">
                      <a16:colId xmlns:a16="http://schemas.microsoft.com/office/drawing/2014/main" val="20001"/>
                    </a:ext>
                  </a:extLst>
                </a:gridCol>
                <a:gridCol w="2458085">
                  <a:extLst>
                    <a:ext uri="{9D8B030D-6E8A-4147-A177-3AD203B41FA5}">
                      <a16:colId xmlns:a16="http://schemas.microsoft.com/office/drawing/2014/main" val="20002"/>
                    </a:ext>
                  </a:extLst>
                </a:gridCol>
                <a:gridCol w="2376805">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4347845">
                <a:tc>
                  <a:txBody>
                    <a:bodyPr/>
                    <a:lstStyle/>
                    <a:p>
                      <a:pPr>
                        <a:buNone/>
                      </a:pPr>
                      <a:r>
                        <a:rPr lang="en-US" altLang="zh-CN"/>
                        <a:t> </a:t>
                      </a: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marL="266700" indent="0" algn="l">
                        <a:buNone/>
                      </a:pPr>
                      <a:r>
                        <a:rPr lang="en-US" sz="1200" b="1" dirty="0">
                          <a:effectLst/>
                        </a:rPr>
                        <a:t>Who would write and maint</a:t>
                      </a:r>
                      <a:r>
                        <a:rPr lang="en-US" sz="1200" b="1" dirty="0"/>
                        <a:t>ain </a:t>
                      </a:r>
                      <a:r>
                        <a:rPr lang="en-US" sz="1200" b="1" dirty="0">
                          <a:effectLst/>
                        </a:rPr>
                        <a:t>the ETL?</a:t>
                      </a:r>
                    </a:p>
                    <a:p>
                      <a:pPr marL="266700" indent="0" algn="l">
                        <a:buNone/>
                      </a:pPr>
                      <a:r>
                        <a:rPr lang="en-US" sz="1200" dirty="0"/>
                        <a:t>The </a:t>
                      </a:r>
                      <a:r>
                        <a:rPr lang="en-US" sz="1200" dirty="0" err="1"/>
                        <a:t>Fotoable</a:t>
                      </a:r>
                      <a:r>
                        <a:rPr lang="en-US" sz="1200" dirty="0"/>
                        <a:t> tech team will create and maintain the ETL.</a:t>
                      </a:r>
                      <a:endParaRPr lang="en-US" sz="1200" dirty="0">
                        <a:effectLst/>
                      </a:endParaRPr>
                    </a:p>
                    <a:p>
                      <a:pPr marL="723900" lvl="1" indent="266700"/>
                      <a:endParaRPr lang="en-US" sz="1200" dirty="0">
                        <a:effectLst/>
                      </a:endParaRPr>
                    </a:p>
                    <a:p>
                      <a:pPr marL="266700" indent="0" algn="l">
                        <a:buNone/>
                      </a:pPr>
                      <a:r>
                        <a:rPr lang="en-US" sz="1200" b="1" dirty="0">
                          <a:effectLst/>
                        </a:rPr>
                        <a:t>Where to run the ETL?</a:t>
                      </a:r>
                    </a:p>
                    <a:p>
                      <a:pPr marL="266700" indent="0" algn="l">
                        <a:buNone/>
                      </a:pPr>
                      <a:r>
                        <a:rPr lang="en-US" sz="1200" dirty="0"/>
                        <a:t>We expect the ETL to run everyday once or Weekly once to create the weekly data cube. </a:t>
                      </a:r>
                      <a:r>
                        <a:rPr lang="en-US" sz="1200" dirty="0" err="1"/>
                        <a:t>Fotoable</a:t>
                      </a:r>
                      <a:r>
                        <a:rPr lang="en-US" sz="1200" dirty="0"/>
                        <a:t> tech team can decide on the daily or weekly trigger.  The daily trigger will add one day worth data to the data cube and weekly trigger will add 7 days worth data to data cube. The DDE platform will consume the data cube once per week. </a:t>
                      </a:r>
                    </a:p>
                    <a:p>
                      <a:pPr marL="266700" indent="0" algn="l">
                        <a:buNone/>
                      </a:pPr>
                      <a:endParaRPr lang="en-US" sz="1200" dirty="0">
                        <a:effectLst/>
                      </a:endParaRPr>
                    </a:p>
                    <a:p>
                      <a:pPr marL="266700" indent="0" algn="l">
                        <a:buNone/>
                      </a:pPr>
                      <a:r>
                        <a:rPr lang="en-US" sz="1200" b="1" dirty="0">
                          <a:effectLst/>
                        </a:rPr>
                        <a:t>How does the ETL get triggered?</a:t>
                      </a:r>
                    </a:p>
                    <a:p>
                      <a:pPr marL="266700" indent="0" algn="l">
                        <a:buNone/>
                      </a:pPr>
                      <a:r>
                        <a:rPr lang="en-US" sz="1200" dirty="0"/>
                        <a:t>We recommend running the ETL as cloud functions(Optional) and have a time trigger. The trigger can be daily trigger or weekly trigger. </a:t>
                      </a:r>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buNone/>
                      </a:pPr>
                      <a:endParaRPr lang="zh-CN" altLang="en-US"/>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marL="0" indent="0">
                        <a:buNone/>
                      </a:pPr>
                      <a:r>
                        <a:rPr lang="en-US" sz="1200" b="1" dirty="0"/>
                        <a:t>Who owns the S3?</a:t>
                      </a:r>
                    </a:p>
                    <a:p>
                      <a:pPr marL="0" indent="0">
                        <a:buNone/>
                      </a:pPr>
                      <a:r>
                        <a:rPr lang="en-US" sz="1200" dirty="0"/>
                        <a:t>       It can be owned by Analytic Edge or </a:t>
                      </a:r>
                      <a:r>
                        <a:rPr lang="en-US" sz="1200" dirty="0" err="1"/>
                        <a:t>Fotoable</a:t>
                      </a:r>
                      <a:r>
                        <a:rPr lang="en-US" sz="1200" dirty="0"/>
                        <a:t>, </a:t>
                      </a:r>
                      <a:r>
                        <a:rPr lang="en-US" sz="1200" dirty="0" err="1"/>
                        <a:t>Fotoable</a:t>
                      </a:r>
                      <a:r>
                        <a:rPr lang="en-US" sz="1200" dirty="0"/>
                        <a:t> tech team can recommend. If we need to create the s3 bucket then we will create one </a:t>
                      </a:r>
                      <a:r>
                        <a:rPr lang="en-US" sz="1200"/>
                        <a:t>with        write </a:t>
                      </a:r>
                      <a:r>
                        <a:rPr lang="en-US" sz="1200" dirty="0"/>
                        <a:t>permission exclusively for </a:t>
                      </a:r>
                      <a:r>
                        <a:rPr lang="en-US" sz="1200" dirty="0" err="1"/>
                        <a:t>Fotoable</a:t>
                      </a:r>
                      <a:r>
                        <a:rPr lang="en-US" sz="1200" dirty="0"/>
                        <a:t> and share the information.</a:t>
                      </a:r>
                    </a:p>
                    <a:p>
                      <a:pPr marL="0" indent="0">
                        <a:buNone/>
                      </a:pPr>
                      <a:endParaRPr lang="en-US" sz="1200" dirty="0">
                        <a:effectLst/>
                      </a:endParaRPr>
                    </a:p>
                    <a:p>
                      <a:pPr marL="0" indent="0">
                        <a:buNone/>
                      </a:pPr>
                      <a:r>
                        <a:rPr lang="en-US" sz="1200" b="1" dirty="0">
                          <a:effectLst/>
                        </a:rPr>
                        <a:t>How does the client give us s3 read permission</a:t>
                      </a:r>
                      <a:r>
                        <a:rPr lang="en-US" sz="1200" b="1" dirty="0"/>
                        <a:t>?</a:t>
                      </a:r>
                      <a:r>
                        <a:rPr lang="en-US" sz="1200" b="1" dirty="0">
                          <a:effectLst/>
                        </a:rPr>
                        <a:t> </a:t>
                      </a:r>
                      <a:r>
                        <a:rPr lang="en-US" sz="1200" b="1" dirty="0"/>
                        <a:t> </a:t>
                      </a:r>
                    </a:p>
                    <a:p>
                      <a:pPr marL="76200" indent="0" algn="l">
                        <a:buNone/>
                      </a:pPr>
                      <a:r>
                        <a:rPr lang="en-US" sz="1200" dirty="0"/>
                        <a:t>   S3 has the option to set access configuration on a bucket, this must be done one time.</a:t>
                      </a:r>
                      <a:endParaRPr lang="en-IN" sz="1200" dirty="0"/>
                    </a:p>
                    <a:p>
                      <a:pPr>
                        <a:buNone/>
                      </a:pPr>
                      <a:endParaRPr lang="en-IN" altLang="en-US" sz="1200" dirty="0"/>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buNone/>
                      </a:pPr>
                      <a:endParaRPr lang="zh-CN" altLang="en-US"/>
                    </a:p>
                  </a:txBody>
                  <a:tcPr>
                    <a:lnL w="12700">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17" name="Title 1"/>
          <p:cNvSpPr>
            <a:spLocks noGrp="1"/>
          </p:cNvSpPr>
          <p:nvPr>
            <p:ph type="title"/>
          </p:nvPr>
        </p:nvSpPr>
        <p:spPr>
          <a:xfrm>
            <a:off x="427990" y="155575"/>
            <a:ext cx="10515600" cy="588645"/>
          </a:xfrm>
        </p:spPr>
        <p:txBody>
          <a:bodyPr>
            <a:normAutofit fontScale="90000"/>
          </a:bodyPr>
          <a:lstStyle/>
          <a:p>
            <a:r>
              <a:rPr lang="en-US" altLang="en-IN" dirty="0"/>
              <a:t>Channels Overview</a:t>
            </a:r>
          </a:p>
        </p:txBody>
      </p:sp>
      <p:sp>
        <p:nvSpPr>
          <p:cNvPr id="21" name="矩形 20"/>
          <p:cNvSpPr/>
          <p:nvPr/>
        </p:nvSpPr>
        <p:spPr>
          <a:xfrm>
            <a:off x="6366510" y="-34290"/>
            <a:ext cx="5958205" cy="1724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a:t>@Thanneer</a:t>
            </a:r>
            <a:r>
              <a:rPr lang="zh-CN" altLang="en-US"/>
              <a:t>，</a:t>
            </a:r>
            <a:endParaRPr lang="en-US" altLang="zh-CN"/>
          </a:p>
          <a:p>
            <a:pPr algn="l"/>
            <a:r>
              <a:rPr lang="en-US" altLang="zh-CN"/>
              <a:t>for the chart below, few of your thoughts have been included, would you mind listing all the key points for each step, or add some explanation that you think is crutial, thank you.</a:t>
            </a:r>
          </a:p>
          <a:p>
            <a:pPr algn="l"/>
            <a:endParaRPr lang="en-US" altLang="zh-CN"/>
          </a:p>
          <a:p>
            <a:pPr algn="l"/>
            <a:r>
              <a:rPr lang="en-US" altLang="zh-CN"/>
              <a:t>                                                  Sixiang</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da0c742a-b36e-4be7-8ec3-73714cf8018f"/>
  <p:tag name="COMMONDATA" val="eyJoZGlkIjoiNTNlMmYxNDM5ZjU3YzRkZTI1NWY2NzdjM2YxYjQ2NmU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8cd0f1d8-07b8-4500-a402-9ebd89b61170}"/>
  <p:tag name="TABLE_ENDDRAG_ORIGIN_RECT" val="915*296"/>
  <p:tag name="TABLE_ENDDRAG_RECT" val="24*186*915*296"/>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8a87de4c-d6e3-43aa-8bc7-f1db2de45e3c}"/>
  <p:tag name="TABLE_ENDDRAG_ORIGIN_RECT" val="883*445"/>
  <p:tag name="TABLE_ENDDRAG_RECT" val="33*64*883*445"/>
  <p:tag name="TABLE_RECT" val="79.775*32.75*800.45*474.5"/>
  <p:tag name="TABLE_ONEKEY_SKIN_IDX" val="0"/>
  <p:tag name="TABLE_SKINIDX" val="-1"/>
  <p:tag name="TABLE_COLORIDX" val="l"/>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59d0aa0b-346a-40fd-9774-72e57c07198e}"/>
  <p:tag name="TABLE_ENDDRAG_ORIGIN_RECT" val="859*342"/>
  <p:tag name="TABLE_ENDDRAG_RECT" val="54*153*859*3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1002</Words>
  <Application>Microsoft Office PowerPoint</Application>
  <PresentationFormat>Widescreen</PresentationFormat>
  <Paragraphs>154</Paragraphs>
  <Slides>7</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16" baseType="lpstr">
      <vt:lpstr>等线</vt:lpstr>
      <vt:lpstr>微软雅黑</vt:lpstr>
      <vt:lpstr>宋体</vt:lpstr>
      <vt:lpstr>Arial</vt:lpstr>
      <vt:lpstr>Calibri</vt:lpstr>
      <vt:lpstr>Calibri Light</vt:lpstr>
      <vt:lpstr>Office Theme</vt:lpstr>
      <vt:lpstr>1_Office Theme</vt:lpstr>
      <vt:lpstr>Microsoft Excel Worksheet</vt:lpstr>
      <vt:lpstr>Fotoable Data Ingestion</vt:lpstr>
      <vt:lpstr>Project Overview </vt:lpstr>
      <vt:lpstr>Steps</vt:lpstr>
      <vt:lpstr>Channels Overview</vt:lpstr>
      <vt:lpstr>Data requirements</vt:lpstr>
      <vt:lpstr>Data Validation rules </vt:lpstr>
      <vt:lpstr>Channels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Fotoable Data Ingestion</dc:title>
  <dc:creator>Thanneermalai Lakshmanan</dc:creator>
  <cp:lastModifiedBy>Kavya Bhat</cp:lastModifiedBy>
  <cp:revision>7</cp:revision>
  <dcterms:created xsi:type="dcterms:W3CDTF">2022-11-04T06:59:00Z</dcterms:created>
  <dcterms:modified xsi:type="dcterms:W3CDTF">2022-11-08T09:29:26Z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125917034B914ECC827B087708CDB3B3</vt:lpwstr>
  </property>
  <property fmtid="{D5CDD505-2E9C-101B-9397-08002B2CF9AE}" pid="3" name="KSOProductBuildVer">
    <vt:lpwstr>2052-11.1.0.12763</vt:lpwstr>
  </property>
</Properties>
</file>