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12.xml" ContentType="application/vnd.openxmlformats-officedocument.presentationml.notesSlide+xml"/>
  <Override PartName="/ppt/charts/chart10.xml" ContentType="application/vnd.openxmlformats-officedocument.drawingml.chart+xml"/>
  <Override PartName="/ppt/charts/style2.xml" ContentType="application/vnd.ms-office.chartstyle+xml"/>
  <Override PartName="/ppt/charts/colors2.xml" ContentType="application/vnd.ms-office.chartcolorstyle+xml"/>
  <Override PartName="/ppt/charts/chart11.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12.xml" ContentType="application/vnd.openxmlformats-officedocument.drawingml.chart+xml"/>
  <Override PartName="/ppt/charts/style4.xml" ContentType="application/vnd.ms-office.chartstyle+xml"/>
  <Override PartName="/ppt/charts/colors4.xml" ContentType="application/vnd.ms-office.chartcolorstyle+xml"/>
  <Override PartName="/ppt/charts/chart1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charts/chart1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charts/chart15.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notesSlides/notesSlide17.xml" ContentType="application/vnd.openxmlformats-officedocument.presentationml.notesSlide+xml"/>
  <Override PartName="/ppt/charts/chart19.xml" ContentType="application/vnd.openxmlformats-officedocument.drawingml.chart+xml"/>
  <Override PartName="/ppt/charts/style8.xml" ContentType="application/vnd.ms-office.chartstyle+xml"/>
  <Override PartName="/ppt/charts/colors8.xml" ContentType="application/vnd.ms-office.chartcolorstyle+xml"/>
  <Override PartName="/ppt/charts/chart20.xml" ContentType="application/vnd.openxmlformats-officedocument.drawingml.chart+xml"/>
  <Override PartName="/ppt/charts/style9.xml" ContentType="application/vnd.ms-office.chartstyle+xml"/>
  <Override PartName="/ppt/charts/colors9.xml" ContentType="application/vnd.ms-office.chartcolorstyle+xml"/>
  <Override PartName="/ppt/charts/chart21.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8.xml" ContentType="application/vnd.openxmlformats-officedocument.presentationml.notesSlide+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notesSlides/notesSlide19.xml" ContentType="application/vnd.openxmlformats-officedocument.presentationml.notesSlide+xml"/>
  <Override PartName="/ppt/charts/chart25.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26.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notesSlides/notesSlide21.xml" ContentType="application/vnd.openxmlformats-officedocument.presentationml.notesSlide+xml"/>
  <Override PartName="/ppt/charts/chart29.xml" ContentType="application/vnd.openxmlformats-officedocument.drawingml.chart+xml"/>
  <Override PartName="/ppt/charts/chart30.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31.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3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3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4.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35.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36.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37.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38.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39.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40.xml" ContentType="application/vnd.openxmlformats-officedocument.drawingml.chart+xml"/>
  <Override PartName="/ppt/charts/style22.xml" ContentType="application/vnd.ms-office.chartstyle+xml"/>
  <Override PartName="/ppt/charts/colors2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8" r:id="rId2"/>
  </p:sldMasterIdLst>
  <p:notesMasterIdLst>
    <p:notesMasterId r:id="rId31"/>
  </p:notesMasterIdLst>
  <p:sldIdLst>
    <p:sldId id="829" r:id="rId3"/>
    <p:sldId id="833" r:id="rId4"/>
    <p:sldId id="835" r:id="rId5"/>
    <p:sldId id="836" r:id="rId6"/>
    <p:sldId id="838" r:id="rId7"/>
    <p:sldId id="839" r:id="rId8"/>
    <p:sldId id="840" r:id="rId9"/>
    <p:sldId id="865" r:id="rId10"/>
    <p:sldId id="841" r:id="rId11"/>
    <p:sldId id="842" r:id="rId12"/>
    <p:sldId id="843" r:id="rId13"/>
    <p:sldId id="844" r:id="rId14"/>
    <p:sldId id="866" r:id="rId15"/>
    <p:sldId id="845" r:id="rId16"/>
    <p:sldId id="846" r:id="rId17"/>
    <p:sldId id="859" r:id="rId18"/>
    <p:sldId id="847" r:id="rId19"/>
    <p:sldId id="848" r:id="rId20"/>
    <p:sldId id="860" r:id="rId21"/>
    <p:sldId id="849" r:id="rId22"/>
    <p:sldId id="862" r:id="rId23"/>
    <p:sldId id="863" r:id="rId24"/>
    <p:sldId id="861" r:id="rId25"/>
    <p:sldId id="867" r:id="rId26"/>
    <p:sldId id="868" r:id="rId27"/>
    <p:sldId id="852" r:id="rId28"/>
    <p:sldId id="869" r:id="rId29"/>
    <p:sldId id="864"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userDrawn="1">
          <p15:clr>
            <a:srgbClr val="A4A3A4"/>
          </p15:clr>
        </p15:guide>
        <p15:guide id="2" pos="182" userDrawn="1">
          <p15:clr>
            <a:srgbClr val="A4A3A4"/>
          </p15:clr>
        </p15:guide>
        <p15:guide id="3" pos="5448" userDrawn="1">
          <p15:clr>
            <a:srgbClr val="A4A3A4"/>
          </p15:clr>
        </p15:guide>
        <p15:guide id="4" orient="horz" pos="3840" userDrawn="1">
          <p15:clr>
            <a:srgbClr val="A4A3A4"/>
          </p15:clr>
        </p15:guide>
        <p15:guide id="5" orient="horz" pos="3528" userDrawn="1">
          <p15:clr>
            <a:srgbClr val="A4A3A4"/>
          </p15:clr>
        </p15:guide>
        <p15:guide id="7" orient="horz" pos="768" userDrawn="1">
          <p15:clr>
            <a:srgbClr val="A4A3A4"/>
          </p15:clr>
        </p15:guide>
        <p15:guide id="8" orient="horz" pos="12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en Shah" initials="BS" lastIdx="85" clrIdx="0"/>
  <p:cmAuthor id="2" name="Santosh Nair" initials="SN" lastIdx="4" clrIdx="1">
    <p:extLst>
      <p:ext uri="{19B8F6BF-5375-455C-9EA6-DF929625EA0E}">
        <p15:presenceInfo xmlns:p15="http://schemas.microsoft.com/office/powerpoint/2012/main" userId="Santosh Nair" providerId="None"/>
      </p:ext>
    </p:extLst>
  </p:cmAuthor>
  <p:cmAuthor id="3" name="RupaMazumdar" initials="R" lastIdx="37" clrIdx="2">
    <p:extLst>
      <p:ext uri="{19B8F6BF-5375-455C-9EA6-DF929625EA0E}">
        <p15:presenceInfo xmlns:p15="http://schemas.microsoft.com/office/powerpoint/2012/main" userId="RupaMazumdar" providerId="None"/>
      </p:ext>
    </p:extLst>
  </p:cmAuthor>
  <p:cmAuthor id="4" name="PriyankaSingh" initials="P" lastIdx="12" clrIdx="3">
    <p:extLst>
      <p:ext uri="{19B8F6BF-5375-455C-9EA6-DF929625EA0E}">
        <p15:presenceInfo xmlns:p15="http://schemas.microsoft.com/office/powerpoint/2012/main" userId="PriyankaSingh" providerId="None"/>
      </p:ext>
    </p:extLst>
  </p:cmAuthor>
  <p:cmAuthor id="5" name="Sibo Sahu" initials="SS" lastIdx="2" clrIdx="4">
    <p:extLst>
      <p:ext uri="{19B8F6BF-5375-455C-9EA6-DF929625EA0E}">
        <p15:presenceInfo xmlns:p15="http://schemas.microsoft.com/office/powerpoint/2012/main" userId="13ac2e412fa810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7C7"/>
    <a:srgbClr val="DA0D44"/>
    <a:srgbClr val="FFE1E1"/>
    <a:srgbClr val="4BAEEF"/>
    <a:srgbClr val="FCD7D3"/>
    <a:srgbClr val="FEEFED"/>
    <a:srgbClr val="EE3523"/>
    <a:srgbClr val="C00000"/>
    <a:srgbClr val="F8AEA7"/>
    <a:srgbClr val="973C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2" autoAdjust="0"/>
    <p:restoredTop sz="94249" autoAdjust="0"/>
  </p:normalViewPr>
  <p:slideViewPr>
    <p:cSldViewPr snapToGrid="0">
      <p:cViewPr varScale="1">
        <p:scale>
          <a:sx n="72" d="100"/>
          <a:sy n="72" d="100"/>
        </p:scale>
        <p:origin x="1704" y="54"/>
      </p:cViewPr>
      <p:guideLst>
        <p:guide orient="horz" pos="3696"/>
        <p:guide pos="182"/>
        <p:guide pos="5448"/>
        <p:guide orient="horz" pos="3840"/>
        <p:guide orient="horz" pos="3528"/>
        <p:guide orient="horz" pos="768"/>
        <p:guide orient="horz" pos="1248"/>
      </p:guideLst>
    </p:cSldViewPr>
  </p:slideViewPr>
  <p:notesTextViewPr>
    <p:cViewPr>
      <p:scale>
        <a:sx n="75" d="100"/>
        <a:sy n="75" d="100"/>
      </p:scale>
      <p:origin x="0" y="0"/>
    </p:cViewPr>
  </p:notesTextViewPr>
  <p:sorterViewPr>
    <p:cViewPr varScale="1">
      <p:scale>
        <a:sx n="1" d="1"/>
        <a:sy n="1" d="1"/>
      </p:scale>
      <p:origin x="0" y="0"/>
    </p:cViewPr>
  </p:sorterViewPr>
  <p:notesViewPr>
    <p:cSldViewPr snapToGrid="0">
      <p:cViewPr varScale="1">
        <p:scale>
          <a:sx n="56" d="100"/>
          <a:sy n="56"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2.xml"/><Relationship Id="rId1" Type="http://schemas.microsoft.com/office/2011/relationships/chartStyle" Target="style2.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3.xml"/><Relationship Id="rId1" Type="http://schemas.microsoft.com/office/2011/relationships/chartStyle" Target="style3.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5.xml"/><Relationship Id="rId1" Type="http://schemas.microsoft.com/office/2011/relationships/chartStyle" Target="style5.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6.xml"/><Relationship Id="rId1" Type="http://schemas.microsoft.com/office/2011/relationships/chartStyle" Target="style6.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7.xml"/><Relationship Id="rId1" Type="http://schemas.microsoft.com/office/2011/relationships/chartStyle" Target="style7.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9.xml"/><Relationship Id="rId1" Type="http://schemas.microsoft.com/office/2011/relationships/chartStyle" Target="style9.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10.xml"/><Relationship Id="rId1" Type="http://schemas.microsoft.com/office/2011/relationships/chartStyle" Target="style10.xml"/></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11.xml"/><Relationship Id="rId1" Type="http://schemas.microsoft.com/office/2011/relationships/chartStyle" Target="style11.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12.xml"/><Relationship Id="rId1" Type="http://schemas.microsoft.com/office/2011/relationships/chartStyle" Target="style12.xml"/></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3.xml"/><Relationship Id="rId1" Type="http://schemas.microsoft.com/office/2011/relationships/chartStyle" Target="style13.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4.xml"/><Relationship Id="rId1" Type="http://schemas.microsoft.com/office/2011/relationships/chartStyle" Target="style14.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15.xml"/><Relationship Id="rId1" Type="http://schemas.microsoft.com/office/2011/relationships/chartStyle" Target="style15.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16.xml"/><Relationship Id="rId1" Type="http://schemas.microsoft.com/office/2011/relationships/chartStyle" Target="style16.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7.xml"/><Relationship Id="rId1" Type="http://schemas.microsoft.com/office/2011/relationships/chartStyle" Target="style17.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8.xml"/><Relationship Id="rId1" Type="http://schemas.microsoft.com/office/2011/relationships/chartStyle" Target="style18.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19.xml"/><Relationship Id="rId1" Type="http://schemas.microsoft.com/office/2011/relationships/chartStyle" Target="style19.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20.xml"/><Relationship Id="rId1" Type="http://schemas.microsoft.com/office/2011/relationships/chartStyle" Target="style20.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21.xml"/><Relationship Id="rId1" Type="http://schemas.microsoft.com/office/2011/relationships/chartStyle" Target="style21.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22.xml"/><Relationship Id="rId1" Type="http://schemas.microsoft.com/office/2011/relationships/chartStyle" Target="style22.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9.4655882946758349E-2"/>
          <c:y val="0.10672829881523849"/>
          <c:w val="0.90232752580135633"/>
          <c:h val="0.7220721568746441"/>
        </c:manualLayout>
      </c:layout>
      <c:barChart>
        <c:barDir val="col"/>
        <c:grouping val="stacked"/>
        <c:varyColors val="0"/>
        <c:ser>
          <c:idx val="0"/>
          <c:order val="0"/>
          <c:tx>
            <c:strRef>
              <c:f>Sheet1!$A$2</c:f>
              <c:strCache>
                <c:ptCount val="1"/>
                <c:pt idx="0">
                  <c:v>Trade</c:v>
                </c:pt>
              </c:strCache>
            </c:strRef>
          </c:tx>
          <c:spPr>
            <a:solidFill>
              <a:srgbClr val="97172E"/>
            </a:solidFill>
            <a:ln>
              <a:solidFill>
                <a:schemeClr val="bg1"/>
              </a:solidFill>
            </a:ln>
          </c:spPr>
          <c:invertIfNegative val="0"/>
          <c:dLbls>
            <c:numFmt formatCode="#,##0.0" sourceLinked="0"/>
            <c:spPr>
              <a:noFill/>
              <a:ln>
                <a:noFill/>
              </a:ln>
              <a:effectLst/>
            </c:spPr>
            <c:txPr>
              <a:bodyPr rot="0" vert="horz"/>
              <a:lstStyle/>
              <a:p>
                <a:pPr>
                  <a:defRPr sz="1200" b="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2017</c:v>
                </c:pt>
                <c:pt idx="1">
                  <c:v>2018</c:v>
                </c:pt>
              </c:strCache>
            </c:strRef>
          </c:cat>
          <c:val>
            <c:numRef>
              <c:f>Sheet1!$B$2:$C$2</c:f>
              <c:numCache>
                <c:formatCode>_(* #,##0_);_(* \(#,##0\);_(* "-"??_);_(@_)</c:formatCode>
                <c:ptCount val="2"/>
                <c:pt idx="0">
                  <c:v>6011120.4800000004</c:v>
                </c:pt>
                <c:pt idx="1">
                  <c:v>5880168.1399999987</c:v>
                </c:pt>
              </c:numCache>
            </c:numRef>
          </c:val>
          <c:extLst>
            <c:ext xmlns:c16="http://schemas.microsoft.com/office/drawing/2014/chart" uri="{C3380CC4-5D6E-409C-BE32-E72D297353CC}">
              <c16:uniqueId val="{00000000-B948-4198-B926-67112C5AA4BE}"/>
            </c:ext>
          </c:extLst>
        </c:ser>
        <c:ser>
          <c:idx val="1"/>
          <c:order val="1"/>
          <c:tx>
            <c:strRef>
              <c:f>Sheet1!$A$3</c:f>
              <c:strCache>
                <c:ptCount val="1"/>
                <c:pt idx="0">
                  <c:v>Brand Building</c:v>
                </c:pt>
              </c:strCache>
            </c:strRef>
          </c:tx>
          <c:spPr>
            <a:solidFill>
              <a:srgbClr val="0070C0"/>
            </a:solidFill>
            <a:ln>
              <a:solidFill>
                <a:schemeClr val="bg1"/>
              </a:solidFill>
            </a:ln>
          </c:spPr>
          <c:invertIfNegative val="0"/>
          <c:dLbls>
            <c:numFmt formatCode="#,##0.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Sheet1!$B$1:$C$1</c:f>
              <c:strCache>
                <c:ptCount val="2"/>
                <c:pt idx="0">
                  <c:v>2017</c:v>
                </c:pt>
                <c:pt idx="1">
                  <c:v>2018</c:v>
                </c:pt>
              </c:strCache>
            </c:strRef>
          </c:cat>
          <c:val>
            <c:numRef>
              <c:f>Sheet1!$B$3:$C$3</c:f>
              <c:numCache>
                <c:formatCode>_(* #,##0_);_(* \(#,##0\);_(* "-"??_);_(@_)</c:formatCode>
                <c:ptCount val="2"/>
                <c:pt idx="0">
                  <c:v>3326934.3859498664</c:v>
                </c:pt>
                <c:pt idx="1">
                  <c:v>3603191.1257859999</c:v>
                </c:pt>
              </c:numCache>
            </c:numRef>
          </c:val>
          <c:extLst>
            <c:ext xmlns:c16="http://schemas.microsoft.com/office/drawing/2014/chart" uri="{C3380CC4-5D6E-409C-BE32-E72D297353CC}">
              <c16:uniqueId val="{00000001-B948-4198-B926-67112C5AA4BE}"/>
            </c:ext>
          </c:extLst>
        </c:ser>
        <c:dLbls>
          <c:showLegendKey val="0"/>
          <c:showVal val="1"/>
          <c:showCatName val="0"/>
          <c:showSerName val="0"/>
          <c:showPercent val="0"/>
          <c:showBubbleSize val="0"/>
        </c:dLbls>
        <c:gapWidth val="350"/>
        <c:overlap val="100"/>
        <c:axId val="-1605036288"/>
        <c:axId val="-1605031936"/>
      </c:barChart>
      <c:catAx>
        <c:axId val="-160503628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sz="1400"/>
            </a:pPr>
            <a:endParaRPr lang="en-US"/>
          </a:p>
        </c:txPr>
        <c:crossAx val="-1605031936"/>
        <c:crosses val="autoZero"/>
        <c:auto val="1"/>
        <c:lblAlgn val="ctr"/>
        <c:lblOffset val="100"/>
        <c:noMultiLvlLbl val="0"/>
      </c:catAx>
      <c:valAx>
        <c:axId val="-1605031936"/>
        <c:scaling>
          <c:orientation val="minMax"/>
        </c:scaling>
        <c:delete val="1"/>
        <c:axPos val="l"/>
        <c:numFmt formatCode="_(* #,##0_);_(* \(#,##0\)" sourceLinked="0"/>
        <c:majorTickMark val="out"/>
        <c:minorTickMark val="none"/>
        <c:tickLblPos val="nextTo"/>
        <c:crossAx val="-1605036288"/>
        <c:crosses val="autoZero"/>
        <c:crossBetween val="between"/>
        <c:dispUnits>
          <c:builtInUnit val="millions"/>
        </c:dispUnits>
      </c:valAx>
      <c:spPr>
        <a:noFill/>
        <a:ln>
          <a:noFill/>
        </a:ln>
        <a:effectLst/>
      </c:spPr>
    </c:plotArea>
    <c:legend>
      <c:legendPos val="b"/>
      <c:layout>
        <c:manualLayout>
          <c:xMode val="edge"/>
          <c:yMode val="edge"/>
          <c:x val="0.37854407904894244"/>
          <c:y val="0.88370536623381768"/>
          <c:w val="0.24291184190211518"/>
          <c:h val="6.7366592660023317E-2"/>
        </c:manualLayout>
      </c:layout>
      <c:overlay val="0"/>
      <c:txPr>
        <a:bodyPr/>
        <a:lstStyle/>
        <a:p>
          <a:pPr>
            <a:defRPr sz="1400"/>
          </a:pPr>
          <a:endParaRPr lang="en-US"/>
        </a:p>
      </c:txPr>
    </c:legend>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Sheet1!$A$21:$A$25</c:f>
              <c:strCache>
                <c:ptCount val="4"/>
                <c:pt idx="0">
                  <c:v>Nourish</c:v>
                </c:pt>
                <c:pt idx="1">
                  <c:v>Own it Resolutions</c:v>
                </c:pt>
                <c:pt idx="2">
                  <c:v>Nourish</c:v>
                </c:pt>
                <c:pt idx="3">
                  <c:v>Protein </c:v>
                </c:pt>
              </c:strCache>
            </c:strRef>
          </c:cat>
          <c:val>
            <c:numRef>
              <c:f>Sheet1!$B$21:$B$25</c:f>
              <c:numCache>
                <c:formatCode>0.0</c:formatCode>
                <c:ptCount val="4"/>
                <c:pt idx="0">
                  <c:v>0.53366914279430833</c:v>
                </c:pt>
                <c:pt idx="1">
                  <c:v>0.85274739477099815</c:v>
                </c:pt>
                <c:pt idx="2">
                  <c:v>0.73429015535917697</c:v>
                </c:pt>
                <c:pt idx="3">
                  <c:v>0.51201233987832639</c:v>
                </c:pt>
              </c:numCache>
            </c:numRef>
          </c:val>
          <c:extLst>
            <c:ext xmlns:c16="http://schemas.microsoft.com/office/drawing/2014/chart" uri="{C3380CC4-5D6E-409C-BE32-E72D297353CC}">
              <c16:uniqueId val="{00000000-81EA-417C-B600-979EC201201C}"/>
            </c:ext>
          </c:extLst>
        </c:ser>
        <c:dLbls>
          <c:showLegendKey val="0"/>
          <c:showVal val="0"/>
          <c:showCatName val="0"/>
          <c:showSerName val="0"/>
          <c:showPercent val="0"/>
          <c:showBubbleSize val="0"/>
        </c:dLbls>
        <c:gapWidth val="182"/>
        <c:axId val="-1342797008"/>
        <c:axId val="-1342804080"/>
      </c:barChart>
      <c:catAx>
        <c:axId val="-13427970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42804080"/>
        <c:crosses val="autoZero"/>
        <c:auto val="1"/>
        <c:lblAlgn val="ctr"/>
        <c:lblOffset val="100"/>
        <c:noMultiLvlLbl val="0"/>
      </c:catAx>
      <c:valAx>
        <c:axId val="-1342804080"/>
        <c:scaling>
          <c:orientation val="minMax"/>
        </c:scaling>
        <c:delete val="1"/>
        <c:axPos val="l"/>
        <c:numFmt formatCode="0.0" sourceLinked="1"/>
        <c:majorTickMark val="out"/>
        <c:minorTickMark val="none"/>
        <c:tickLblPos val="nextTo"/>
        <c:crossAx val="-1342797008"/>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Sheet1!$A$21:$A$25</c:f>
              <c:strCache>
                <c:ptCount val="4"/>
                <c:pt idx="0">
                  <c:v>Nourish</c:v>
                </c:pt>
                <c:pt idx="1">
                  <c:v>Own it Resolutions</c:v>
                </c:pt>
                <c:pt idx="2">
                  <c:v>Nourish</c:v>
                </c:pt>
                <c:pt idx="3">
                  <c:v>Protein </c:v>
                </c:pt>
              </c:strCache>
            </c:strRef>
          </c:cat>
          <c:val>
            <c:numRef>
              <c:f>Sheet1!$B$21:$B$25</c:f>
              <c:numCache>
                <c:formatCode>0.0</c:formatCode>
                <c:ptCount val="4"/>
                <c:pt idx="0">
                  <c:v>73.779313382912292</c:v>
                </c:pt>
                <c:pt idx="1">
                  <c:v>75.243802305525506</c:v>
                </c:pt>
                <c:pt idx="2">
                  <c:v>55.568517914803351</c:v>
                </c:pt>
                <c:pt idx="3">
                  <c:v>55.685514717246896</c:v>
                </c:pt>
              </c:numCache>
            </c:numRef>
          </c:val>
          <c:extLst>
            <c:ext xmlns:c16="http://schemas.microsoft.com/office/drawing/2014/chart" uri="{C3380CC4-5D6E-409C-BE32-E72D297353CC}">
              <c16:uniqueId val="{00000000-81EA-417C-B600-979EC201201C}"/>
            </c:ext>
          </c:extLst>
        </c:ser>
        <c:dLbls>
          <c:showLegendKey val="0"/>
          <c:showVal val="0"/>
          <c:showCatName val="0"/>
          <c:showSerName val="0"/>
          <c:showPercent val="0"/>
          <c:showBubbleSize val="0"/>
        </c:dLbls>
        <c:gapWidth val="182"/>
        <c:axId val="-1342798640"/>
        <c:axId val="-1342803536"/>
      </c:barChart>
      <c:catAx>
        <c:axId val="-134279864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42803536"/>
        <c:crosses val="autoZero"/>
        <c:auto val="1"/>
        <c:lblAlgn val="ctr"/>
        <c:lblOffset val="100"/>
        <c:noMultiLvlLbl val="0"/>
      </c:catAx>
      <c:valAx>
        <c:axId val="-1342803536"/>
        <c:scaling>
          <c:orientation val="minMax"/>
        </c:scaling>
        <c:delete val="1"/>
        <c:axPos val="l"/>
        <c:numFmt formatCode="0.0" sourceLinked="1"/>
        <c:majorTickMark val="out"/>
        <c:minorTickMark val="none"/>
        <c:tickLblPos val="nextTo"/>
        <c:crossAx val="-1342798640"/>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Nourish Campaign</a:t>
            </a:r>
            <a:r>
              <a:rPr lang="en-US" baseline="0" dirty="0"/>
              <a:t> Impact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523-471F-A745-39DEFBE85A5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523-471F-A745-39DEFBE85A5B}"/>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Impact to Nourish Subline</c:v>
                </c:pt>
                <c:pt idx="1">
                  <c:v>Impact to other Sublines</c:v>
                </c:pt>
              </c:strCache>
            </c:strRef>
          </c:cat>
          <c:val>
            <c:numRef>
              <c:f>Sheet1!$B$2:$B$3</c:f>
              <c:numCache>
                <c:formatCode>General</c:formatCode>
                <c:ptCount val="2"/>
                <c:pt idx="0">
                  <c:v>0.75347302632040802</c:v>
                </c:pt>
                <c:pt idx="1">
                  <c:v>0.24652697367959192</c:v>
                </c:pt>
              </c:numCache>
            </c:numRef>
          </c:val>
          <c:extLst>
            <c:ext xmlns:c16="http://schemas.microsoft.com/office/drawing/2014/chart" uri="{C3380CC4-5D6E-409C-BE32-E72D297353CC}">
              <c16:uniqueId val="{00000004-C523-471F-A745-39DEFBE85A5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Protein Campaign</a:t>
            </a:r>
            <a:r>
              <a:rPr lang="en-US" baseline="0" dirty="0"/>
              <a:t> Impact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900-42C3-A51F-4C0C387FE24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900-42C3-A51F-4C0C387FE24D}"/>
              </c:ext>
            </c:extLst>
          </c:dPt>
          <c:dLbls>
            <c:dLbl>
              <c:idx val="1"/>
              <c:layout>
                <c:manualLayout>
                  <c:x val="0.16060254430508555"/>
                  <c:y val="9.56656191126731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900-42C3-A51F-4C0C387FE24D}"/>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Impact to Protein Subline</c:v>
                </c:pt>
                <c:pt idx="1">
                  <c:v>Impact to other Sublines</c:v>
                </c:pt>
              </c:strCache>
            </c:strRef>
          </c:cat>
          <c:val>
            <c:numRef>
              <c:f>Sheet1!$B$2:$B$3</c:f>
              <c:numCache>
                <c:formatCode>General</c:formatCode>
                <c:ptCount val="2"/>
                <c:pt idx="0">
                  <c:v>0.65006788995308795</c:v>
                </c:pt>
                <c:pt idx="1">
                  <c:v>0.34993211004691205</c:v>
                </c:pt>
              </c:numCache>
            </c:numRef>
          </c:val>
          <c:extLst>
            <c:ext xmlns:c16="http://schemas.microsoft.com/office/drawing/2014/chart" uri="{C3380CC4-5D6E-409C-BE32-E72D297353CC}">
              <c16:uniqueId val="{00000004-3900-42C3-A51F-4C0C387FE24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sz="1400" b="1" dirty="0"/>
              <a:t>% Volume</a:t>
            </a:r>
            <a:r>
              <a:rPr lang="en-GB" sz="1400" b="1" baseline="0" dirty="0"/>
              <a:t> Contribution (2017)</a:t>
            </a:r>
            <a:endParaRPr lang="en-GB"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Special K Snacks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SPK Snacks TV</c:v>
                </c:pt>
                <c:pt idx="1">
                  <c:v>Halo Effect from SPK RTEC 'Orginal' Campaign</c:v>
                </c:pt>
              </c:strCache>
            </c:strRef>
          </c:cat>
          <c:val>
            <c:numRef>
              <c:f>Sheet1!$B$2:$B$3</c:f>
              <c:numCache>
                <c:formatCode>0.00%</c:formatCode>
                <c:ptCount val="2"/>
                <c:pt idx="0">
                  <c:v>0.10270911682844297</c:v>
                </c:pt>
                <c:pt idx="1">
                  <c:v>5.9697148568357986E-3</c:v>
                </c:pt>
              </c:numCache>
            </c:numRef>
          </c:val>
          <c:extLst>
            <c:ext xmlns:c16="http://schemas.microsoft.com/office/drawing/2014/chart" uri="{C3380CC4-5D6E-409C-BE32-E72D297353CC}">
              <c16:uniqueId val="{00000000-CE1E-4BBE-9C0E-2860E34C2B22}"/>
            </c:ext>
          </c:extLst>
        </c:ser>
        <c:dLbls>
          <c:showLegendKey val="0"/>
          <c:showVal val="0"/>
          <c:showCatName val="0"/>
          <c:showSerName val="0"/>
          <c:showPercent val="0"/>
          <c:showBubbleSize val="0"/>
        </c:dLbls>
        <c:gapWidth val="219"/>
        <c:overlap val="-27"/>
        <c:axId val="-1342801360"/>
        <c:axId val="-1342793744"/>
      </c:barChart>
      <c:catAx>
        <c:axId val="-1342801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342793744"/>
        <c:crosses val="autoZero"/>
        <c:auto val="1"/>
        <c:lblAlgn val="ctr"/>
        <c:lblOffset val="100"/>
        <c:noMultiLvlLbl val="0"/>
      </c:catAx>
      <c:valAx>
        <c:axId val="-1342793744"/>
        <c:scaling>
          <c:orientation val="minMax"/>
        </c:scaling>
        <c:delete val="1"/>
        <c:axPos val="l"/>
        <c:numFmt formatCode="0.00%" sourceLinked="1"/>
        <c:majorTickMark val="none"/>
        <c:minorTickMark val="none"/>
        <c:tickLblPos val="nextTo"/>
        <c:crossAx val="-1342801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805968274312E-2"/>
          <c:y val="0.14954193485150455"/>
          <c:w val="0.809810280230013"/>
          <c:h val="0.40620609664455842"/>
        </c:manualLayout>
      </c:layout>
      <c:barChart>
        <c:barDir val="col"/>
        <c:grouping val="stacked"/>
        <c:varyColors val="0"/>
        <c:ser>
          <c:idx val="1"/>
          <c:order val="1"/>
          <c:tx>
            <c:strRef>
              <c:f>Sheet1!$C$1</c:f>
              <c:strCache>
                <c:ptCount val="1"/>
                <c:pt idx="0">
                  <c:v>Nourish</c:v>
                </c:pt>
              </c:strCache>
            </c:strRef>
          </c:tx>
          <c:spPr>
            <a:solidFill>
              <a:schemeClr val="accent1"/>
            </a:solidFill>
            <a:ln>
              <a:solidFill>
                <a:schemeClr val="accent1"/>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_(* #,##0_);_(* \(#,##0\);_(* "-"??_);_(@_)</c:formatCode>
                <c:ptCount val="104"/>
                <c:pt idx="0">
                  <c:v>0</c:v>
                </c:pt>
                <c:pt idx="1">
                  <c:v>0</c:v>
                </c:pt>
                <c:pt idx="2">
                  <c:v>0</c:v>
                </c:pt>
                <c:pt idx="3">
                  <c:v>0</c:v>
                </c:pt>
                <c:pt idx="4">
                  <c:v>0</c:v>
                </c:pt>
                <c:pt idx="5">
                  <c:v>0</c:v>
                </c:pt>
                <c:pt idx="6">
                  <c:v>0</c:v>
                </c:pt>
                <c:pt idx="7">
                  <c:v>0</c:v>
                </c:pt>
                <c:pt idx="8">
                  <c:v>979043</c:v>
                </c:pt>
                <c:pt idx="9">
                  <c:v>1019679</c:v>
                </c:pt>
                <c:pt idx="10">
                  <c:v>1005217</c:v>
                </c:pt>
                <c:pt idx="11">
                  <c:v>1012936</c:v>
                </c:pt>
                <c:pt idx="12">
                  <c:v>996733</c:v>
                </c:pt>
                <c:pt idx="13">
                  <c:v>996209</c:v>
                </c:pt>
                <c:pt idx="14">
                  <c:v>988133</c:v>
                </c:pt>
                <c:pt idx="15">
                  <c:v>977280</c:v>
                </c:pt>
                <c:pt idx="16">
                  <c:v>970186</c:v>
                </c:pt>
                <c:pt idx="17">
                  <c:v>954097</c:v>
                </c:pt>
                <c:pt idx="18">
                  <c:v>997479</c:v>
                </c:pt>
                <c:pt idx="19">
                  <c:v>867260</c:v>
                </c:pt>
                <c:pt idx="20">
                  <c:v>874654</c:v>
                </c:pt>
                <c:pt idx="21">
                  <c:v>112751</c:v>
                </c:pt>
                <c:pt idx="22">
                  <c:v>1808225</c:v>
                </c:pt>
                <c:pt idx="23">
                  <c:v>2141029</c:v>
                </c:pt>
                <c:pt idx="24">
                  <c:v>2128969</c:v>
                </c:pt>
                <c:pt idx="25">
                  <c:v>2119820</c:v>
                </c:pt>
                <c:pt idx="26">
                  <c:v>1458935</c:v>
                </c:pt>
                <c:pt idx="27">
                  <c:v>1455958</c:v>
                </c:pt>
                <c:pt idx="28">
                  <c:v>1602965</c:v>
                </c:pt>
                <c:pt idx="29">
                  <c:v>1965121</c:v>
                </c:pt>
                <c:pt idx="30">
                  <c:v>1354078</c:v>
                </c:pt>
                <c:pt idx="31">
                  <c:v>1378733</c:v>
                </c:pt>
                <c:pt idx="32">
                  <c:v>1447037</c:v>
                </c:pt>
                <c:pt idx="33">
                  <c:v>1401786</c:v>
                </c:pt>
                <c:pt idx="34">
                  <c:v>1329280</c:v>
                </c:pt>
                <c:pt idx="35">
                  <c:v>159686</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3672092</c:v>
                </c:pt>
                <c:pt idx="54">
                  <c:v>2009790</c:v>
                </c:pt>
                <c:pt idx="55">
                  <c:v>1852720</c:v>
                </c:pt>
                <c:pt idx="56">
                  <c:v>1766832</c:v>
                </c:pt>
                <c:pt idx="57">
                  <c:v>0</c:v>
                </c:pt>
                <c:pt idx="58">
                  <c:v>0</c:v>
                </c:pt>
                <c:pt idx="59">
                  <c:v>0</c:v>
                </c:pt>
                <c:pt idx="60">
                  <c:v>1434728</c:v>
                </c:pt>
                <c:pt idx="61">
                  <c:v>1383064</c:v>
                </c:pt>
                <c:pt idx="62">
                  <c:v>1535196</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1651664</c:v>
                </c:pt>
                <c:pt idx="88">
                  <c:v>1898084</c:v>
                </c:pt>
                <c:pt idx="89">
                  <c:v>2717394</c:v>
                </c:pt>
                <c:pt idx="90">
                  <c:v>7559398</c:v>
                </c:pt>
                <c:pt idx="91">
                  <c:v>1620604</c:v>
                </c:pt>
                <c:pt idx="92">
                  <c:v>2809950</c:v>
                </c:pt>
                <c:pt idx="93">
                  <c:v>1602912</c:v>
                </c:pt>
                <c:pt idx="94">
                  <c:v>0</c:v>
                </c:pt>
                <c:pt idx="95">
                  <c:v>0</c:v>
                </c:pt>
                <c:pt idx="96">
                  <c:v>0</c:v>
                </c:pt>
                <c:pt idx="97">
                  <c:v>1294628</c:v>
                </c:pt>
                <c:pt idx="98">
                  <c:v>1477974</c:v>
                </c:pt>
                <c:pt idx="99">
                  <c:v>1505814</c:v>
                </c:pt>
                <c:pt idx="100">
                  <c:v>1787730</c:v>
                </c:pt>
                <c:pt idx="101">
                  <c:v>0</c:v>
                </c:pt>
                <c:pt idx="102">
                  <c:v>0</c:v>
                </c:pt>
                <c:pt idx="103">
                  <c:v>0</c:v>
                </c:pt>
              </c:numCache>
            </c:numRef>
          </c:val>
          <c:extLst>
            <c:ext xmlns:c16="http://schemas.microsoft.com/office/drawing/2014/chart" uri="{C3380CC4-5D6E-409C-BE32-E72D297353CC}">
              <c16:uniqueId val="{00000000-BCEF-4F27-A240-5A31508D10BE}"/>
            </c:ext>
          </c:extLst>
        </c:ser>
        <c:ser>
          <c:idx val="2"/>
          <c:order val="2"/>
          <c:tx>
            <c:strRef>
              <c:f>Sheet1!$D$1</c:f>
              <c:strCache>
                <c:ptCount val="1"/>
                <c:pt idx="0">
                  <c:v>Own it Resolutions</c:v>
                </c:pt>
              </c:strCache>
            </c:strRef>
          </c:tx>
          <c:spPr>
            <a:solidFill>
              <a:schemeClr val="accent3"/>
            </a:solidFill>
            <a:ln>
              <a:solidFill>
                <a:schemeClr val="accent3"/>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_(* #,##0_);_(* \(#,##0\);_(* "-"??_);_(@_)</c:formatCode>
                <c:ptCount val="104"/>
                <c:pt idx="0">
                  <c:v>456299.00000000006</c:v>
                </c:pt>
                <c:pt idx="1">
                  <c:v>447876</c:v>
                </c:pt>
                <c:pt idx="2">
                  <c:v>441559</c:v>
                </c:pt>
                <c:pt idx="3">
                  <c:v>420716</c:v>
                </c:pt>
                <c:pt idx="4">
                  <c:v>435528</c:v>
                </c:pt>
                <c:pt idx="5">
                  <c:v>470788</c:v>
                </c:pt>
                <c:pt idx="6">
                  <c:v>441978</c:v>
                </c:pt>
                <c:pt idx="7">
                  <c:v>50748</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5449870.3060443383</c:v>
                </c:pt>
                <c:pt idx="54">
                  <c:v>5034838.74104656</c:v>
                </c:pt>
                <c:pt idx="55">
                  <c:v>5254684.8923030412</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c:ext xmlns:c16="http://schemas.microsoft.com/office/drawing/2014/chart" uri="{C3380CC4-5D6E-409C-BE32-E72D297353CC}">
              <c16:uniqueId val="{00000001-BCEF-4F27-A240-5A31508D10BE}"/>
            </c:ext>
          </c:extLst>
        </c:ser>
        <c:ser>
          <c:idx val="3"/>
          <c:order val="3"/>
          <c:tx>
            <c:strRef>
              <c:f>Sheet1!$E$1</c:f>
              <c:strCache>
                <c:ptCount val="1"/>
                <c:pt idx="0">
                  <c:v>Protein</c:v>
                </c:pt>
              </c:strCache>
            </c:strRef>
          </c:tx>
          <c:spPr>
            <a:solidFill>
              <a:srgbClr val="00B0F0"/>
            </a:solidFill>
            <a:ln>
              <a:solidFill>
                <a:schemeClr val="accent5"/>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Sheet1!$E$2:$E$105</c:f>
              <c:numCache>
                <c:formatCode>_(* #,##0_);_(* \(#,##0\);_(* "-"??_);_(@_)</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2405542</c:v>
                </c:pt>
                <c:pt idx="66">
                  <c:v>2764938</c:v>
                </c:pt>
                <c:pt idx="67">
                  <c:v>2902320</c:v>
                </c:pt>
                <c:pt idx="68">
                  <c:v>2832536</c:v>
                </c:pt>
                <c:pt idx="69">
                  <c:v>4268856</c:v>
                </c:pt>
                <c:pt idx="70">
                  <c:v>3363060</c:v>
                </c:pt>
                <c:pt idx="71">
                  <c:v>3954342</c:v>
                </c:pt>
                <c:pt idx="72">
                  <c:v>3915726</c:v>
                </c:pt>
                <c:pt idx="73">
                  <c:v>597928</c:v>
                </c:pt>
                <c:pt idx="74">
                  <c:v>3024378</c:v>
                </c:pt>
                <c:pt idx="75">
                  <c:v>4550510</c:v>
                </c:pt>
                <c:pt idx="76">
                  <c:v>4854700</c:v>
                </c:pt>
                <c:pt idx="77">
                  <c:v>6372338</c:v>
                </c:pt>
                <c:pt idx="78">
                  <c:v>1385464</c:v>
                </c:pt>
                <c:pt idx="79">
                  <c:v>1021294</c:v>
                </c:pt>
                <c:pt idx="80">
                  <c:v>974842</c:v>
                </c:pt>
                <c:pt idx="81">
                  <c:v>821928</c:v>
                </c:pt>
                <c:pt idx="82">
                  <c:v>1216952</c:v>
                </c:pt>
                <c:pt idx="83">
                  <c:v>1493022</c:v>
                </c:pt>
                <c:pt idx="84">
                  <c:v>2113796</c:v>
                </c:pt>
                <c:pt idx="85">
                  <c:v>3784248</c:v>
                </c:pt>
                <c:pt idx="86">
                  <c:v>4568416</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c:ext xmlns:c16="http://schemas.microsoft.com/office/drawing/2014/chart" uri="{C3380CC4-5D6E-409C-BE32-E72D297353CC}">
              <c16:uniqueId val="{00000002-BCEF-4F27-A240-5A31508D10BE}"/>
            </c:ext>
          </c:extLst>
        </c:ser>
        <c:dLbls>
          <c:showLegendKey val="0"/>
          <c:showVal val="0"/>
          <c:showCatName val="0"/>
          <c:showSerName val="0"/>
          <c:showPercent val="0"/>
          <c:showBubbleSize val="0"/>
        </c:dLbls>
        <c:gapWidth val="150"/>
        <c:overlap val="100"/>
        <c:axId val="-1342796464"/>
        <c:axId val="-1342799728"/>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19463</c:v>
                </c:pt>
                <c:pt idx="1">
                  <c:v>28146</c:v>
                </c:pt>
                <c:pt idx="2">
                  <c:v>29711</c:v>
                </c:pt>
                <c:pt idx="3">
                  <c:v>31757</c:v>
                </c:pt>
                <c:pt idx="4">
                  <c:v>32861</c:v>
                </c:pt>
                <c:pt idx="5">
                  <c:v>28629</c:v>
                </c:pt>
                <c:pt idx="6">
                  <c:v>26435</c:v>
                </c:pt>
                <c:pt idx="7">
                  <c:v>32895</c:v>
                </c:pt>
                <c:pt idx="8">
                  <c:v>36762</c:v>
                </c:pt>
                <c:pt idx="9">
                  <c:v>28128</c:v>
                </c:pt>
                <c:pt idx="10">
                  <c:v>31440</c:v>
                </c:pt>
                <c:pt idx="11">
                  <c:v>31780</c:v>
                </c:pt>
                <c:pt idx="12">
                  <c:v>27830</c:v>
                </c:pt>
                <c:pt idx="13">
                  <c:v>29411</c:v>
                </c:pt>
                <c:pt idx="14">
                  <c:v>27016</c:v>
                </c:pt>
                <c:pt idx="15">
                  <c:v>25480</c:v>
                </c:pt>
                <c:pt idx="16">
                  <c:v>30299</c:v>
                </c:pt>
                <c:pt idx="17">
                  <c:v>32002</c:v>
                </c:pt>
                <c:pt idx="18">
                  <c:v>30614</c:v>
                </c:pt>
                <c:pt idx="19">
                  <c:v>31516</c:v>
                </c:pt>
                <c:pt idx="20">
                  <c:v>29632</c:v>
                </c:pt>
                <c:pt idx="21">
                  <c:v>36061</c:v>
                </c:pt>
                <c:pt idx="22">
                  <c:v>32831</c:v>
                </c:pt>
                <c:pt idx="23">
                  <c:v>32748</c:v>
                </c:pt>
                <c:pt idx="24">
                  <c:v>28067</c:v>
                </c:pt>
                <c:pt idx="25">
                  <c:v>26981</c:v>
                </c:pt>
                <c:pt idx="26">
                  <c:v>27385</c:v>
                </c:pt>
                <c:pt idx="27">
                  <c:v>31007</c:v>
                </c:pt>
                <c:pt idx="28">
                  <c:v>27115</c:v>
                </c:pt>
                <c:pt idx="29">
                  <c:v>27621</c:v>
                </c:pt>
                <c:pt idx="30">
                  <c:v>24098</c:v>
                </c:pt>
                <c:pt idx="31">
                  <c:v>26091</c:v>
                </c:pt>
                <c:pt idx="32">
                  <c:v>29497</c:v>
                </c:pt>
                <c:pt idx="33">
                  <c:v>35360</c:v>
                </c:pt>
                <c:pt idx="34">
                  <c:v>43120</c:v>
                </c:pt>
                <c:pt idx="35">
                  <c:v>36870</c:v>
                </c:pt>
                <c:pt idx="36">
                  <c:v>30993</c:v>
                </c:pt>
                <c:pt idx="37">
                  <c:v>32708</c:v>
                </c:pt>
                <c:pt idx="38">
                  <c:v>36315</c:v>
                </c:pt>
                <c:pt idx="39">
                  <c:v>29658</c:v>
                </c:pt>
                <c:pt idx="40">
                  <c:v>25489</c:v>
                </c:pt>
                <c:pt idx="41">
                  <c:v>29269</c:v>
                </c:pt>
                <c:pt idx="42">
                  <c:v>27307</c:v>
                </c:pt>
                <c:pt idx="43">
                  <c:v>24912</c:v>
                </c:pt>
                <c:pt idx="44">
                  <c:v>25837</c:v>
                </c:pt>
                <c:pt idx="45">
                  <c:v>23647</c:v>
                </c:pt>
                <c:pt idx="46">
                  <c:v>27729</c:v>
                </c:pt>
                <c:pt idx="47">
                  <c:v>26758</c:v>
                </c:pt>
                <c:pt idx="48">
                  <c:v>23209</c:v>
                </c:pt>
                <c:pt idx="49">
                  <c:v>22660</c:v>
                </c:pt>
                <c:pt idx="50">
                  <c:v>19403</c:v>
                </c:pt>
                <c:pt idx="51">
                  <c:v>9254</c:v>
                </c:pt>
                <c:pt idx="52">
                  <c:v>17690</c:v>
                </c:pt>
                <c:pt idx="53">
                  <c:v>26005</c:v>
                </c:pt>
                <c:pt idx="54">
                  <c:v>26876</c:v>
                </c:pt>
                <c:pt idx="55">
                  <c:v>34562</c:v>
                </c:pt>
                <c:pt idx="56">
                  <c:v>32813</c:v>
                </c:pt>
                <c:pt idx="57">
                  <c:v>30197</c:v>
                </c:pt>
                <c:pt idx="58">
                  <c:v>28895</c:v>
                </c:pt>
                <c:pt idx="59">
                  <c:v>29244</c:v>
                </c:pt>
                <c:pt idx="60">
                  <c:v>30627</c:v>
                </c:pt>
                <c:pt idx="61">
                  <c:v>33099</c:v>
                </c:pt>
                <c:pt idx="62">
                  <c:v>28280</c:v>
                </c:pt>
                <c:pt idx="63">
                  <c:v>30123</c:v>
                </c:pt>
                <c:pt idx="64">
                  <c:v>27157</c:v>
                </c:pt>
                <c:pt idx="65">
                  <c:v>26777</c:v>
                </c:pt>
                <c:pt idx="66">
                  <c:v>27426</c:v>
                </c:pt>
                <c:pt idx="67">
                  <c:v>28631</c:v>
                </c:pt>
                <c:pt idx="68">
                  <c:v>29391</c:v>
                </c:pt>
                <c:pt idx="69">
                  <c:v>32739</c:v>
                </c:pt>
                <c:pt idx="70">
                  <c:v>31934</c:v>
                </c:pt>
                <c:pt idx="71">
                  <c:v>35487</c:v>
                </c:pt>
                <c:pt idx="72">
                  <c:v>30450</c:v>
                </c:pt>
                <c:pt idx="73">
                  <c:v>30931</c:v>
                </c:pt>
                <c:pt idx="74">
                  <c:v>32811</c:v>
                </c:pt>
                <c:pt idx="75">
                  <c:v>31710</c:v>
                </c:pt>
                <c:pt idx="76">
                  <c:v>29848</c:v>
                </c:pt>
                <c:pt idx="77">
                  <c:v>28907</c:v>
                </c:pt>
                <c:pt idx="78">
                  <c:v>28886</c:v>
                </c:pt>
                <c:pt idx="79">
                  <c:v>32168</c:v>
                </c:pt>
                <c:pt idx="80">
                  <c:v>28913</c:v>
                </c:pt>
                <c:pt idx="81">
                  <c:v>26307</c:v>
                </c:pt>
                <c:pt idx="82">
                  <c:v>25824</c:v>
                </c:pt>
                <c:pt idx="83">
                  <c:v>23818</c:v>
                </c:pt>
                <c:pt idx="84">
                  <c:v>26928</c:v>
                </c:pt>
                <c:pt idx="85">
                  <c:v>25987</c:v>
                </c:pt>
                <c:pt idx="86">
                  <c:v>30787</c:v>
                </c:pt>
                <c:pt idx="87">
                  <c:v>33106</c:v>
                </c:pt>
                <c:pt idx="88">
                  <c:v>32991</c:v>
                </c:pt>
                <c:pt idx="89">
                  <c:v>32727</c:v>
                </c:pt>
                <c:pt idx="90">
                  <c:v>33687</c:v>
                </c:pt>
                <c:pt idx="91">
                  <c:v>32264</c:v>
                </c:pt>
                <c:pt idx="92">
                  <c:v>26581</c:v>
                </c:pt>
                <c:pt idx="93">
                  <c:v>34270</c:v>
                </c:pt>
                <c:pt idx="94">
                  <c:v>29466</c:v>
                </c:pt>
                <c:pt idx="95">
                  <c:v>31052</c:v>
                </c:pt>
                <c:pt idx="96">
                  <c:v>29805</c:v>
                </c:pt>
                <c:pt idx="97">
                  <c:v>28599</c:v>
                </c:pt>
                <c:pt idx="98">
                  <c:v>27457</c:v>
                </c:pt>
                <c:pt idx="99">
                  <c:v>27358</c:v>
                </c:pt>
                <c:pt idx="100">
                  <c:v>26215</c:v>
                </c:pt>
                <c:pt idx="101">
                  <c:v>25665</c:v>
                </c:pt>
                <c:pt idx="102">
                  <c:v>18065</c:v>
                </c:pt>
                <c:pt idx="103">
                  <c:v>9244</c:v>
                </c:pt>
              </c:numCache>
            </c:numRef>
          </c:val>
          <c:smooth val="0"/>
          <c:extLst>
            <c:ext xmlns:c16="http://schemas.microsoft.com/office/drawing/2014/chart" uri="{C3380CC4-5D6E-409C-BE32-E72D297353CC}">
              <c16:uniqueId val="{00000004-BCEF-4F27-A240-5A31508D10BE}"/>
            </c:ext>
          </c:extLst>
        </c:ser>
        <c:dLbls>
          <c:showLegendKey val="0"/>
          <c:showVal val="0"/>
          <c:showCatName val="0"/>
          <c:showSerName val="0"/>
          <c:showPercent val="0"/>
          <c:showBubbleSize val="0"/>
        </c:dLbls>
        <c:marker val="1"/>
        <c:smooth val="0"/>
        <c:axId val="-1342806800"/>
        <c:axId val="-1342806256"/>
      </c:lineChart>
      <c:dateAx>
        <c:axId val="-1342806800"/>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1342806256"/>
        <c:crosses val="autoZero"/>
        <c:auto val="1"/>
        <c:lblOffset val="100"/>
        <c:baseTimeUnit val="days"/>
      </c:dateAx>
      <c:valAx>
        <c:axId val="-1342806256"/>
        <c:scaling>
          <c:orientation val="minMax"/>
          <c:max val="8000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42806800"/>
        <c:crosses val="autoZero"/>
        <c:crossBetween val="between"/>
        <c:majorUnit val="40000"/>
        <c:dispUnits>
          <c:builtInUnit val="thousands"/>
        </c:dispUnits>
      </c:valAx>
      <c:valAx>
        <c:axId val="-1342799728"/>
        <c:scaling>
          <c:orientation val="minMax"/>
        </c:scaling>
        <c:delete val="0"/>
        <c:axPos val="r"/>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42796464"/>
        <c:crosses val="max"/>
        <c:crossBetween val="between"/>
        <c:dispUnits>
          <c:builtInUnit val="thousands"/>
        </c:dispUnits>
      </c:valAx>
      <c:dateAx>
        <c:axId val="-1342796464"/>
        <c:scaling>
          <c:orientation val="minMax"/>
        </c:scaling>
        <c:delete val="1"/>
        <c:axPos val="b"/>
        <c:numFmt formatCode="m/d/yyyy" sourceLinked="1"/>
        <c:majorTickMark val="out"/>
        <c:minorTickMark val="none"/>
        <c:tickLblPos val="nextTo"/>
        <c:crossAx val="-1342799728"/>
        <c:crosses val="autoZero"/>
        <c:auto val="1"/>
        <c:lblOffset val="100"/>
        <c:baseTimeUnit val="days"/>
      </c:dateAx>
      <c:spPr>
        <a:noFill/>
        <a:ln>
          <a:noFill/>
        </a:ln>
        <a:effectLst/>
      </c:spPr>
    </c:plotArea>
    <c:legend>
      <c:legendPos val="b"/>
      <c:layout>
        <c:manualLayout>
          <c:xMode val="edge"/>
          <c:yMode val="edge"/>
          <c:x val="7.9709814488548039E-2"/>
          <c:y val="0.79218708138661087"/>
          <c:w val="0.84058024540147036"/>
          <c:h val="7.503283562583722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20260.091636106677</c:v>
                </c:pt>
                <c:pt idx="1">
                  <c:v>47411.701719707948</c:v>
                </c:pt>
              </c:numCache>
            </c:numRef>
          </c:val>
          <c:extLs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1343370096"/>
        <c:axId val="-1343370640"/>
      </c:barChart>
      <c:catAx>
        <c:axId val="-134337009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43370640"/>
        <c:crosses val="autoZero"/>
        <c:auto val="1"/>
        <c:lblAlgn val="ctr"/>
        <c:lblOffset val="100"/>
        <c:noMultiLvlLbl val="0"/>
      </c:catAx>
      <c:valAx>
        <c:axId val="-1343370640"/>
        <c:scaling>
          <c:orientation val="minMax"/>
          <c:max val="50000"/>
          <c:min val="0"/>
        </c:scaling>
        <c:delete val="1"/>
        <c:axPos val="l"/>
        <c:numFmt formatCode="#,##0" sourceLinked="0"/>
        <c:majorTickMark val="out"/>
        <c:minorTickMark val="none"/>
        <c:tickLblPos val="nextTo"/>
        <c:crossAx val="-1343370096"/>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537.84849089200918</c:v>
                </c:pt>
                <c:pt idx="1">
                  <c:v>400.07476466520438</c:v>
                </c:pt>
              </c:numCache>
            </c:numRef>
          </c:val>
          <c:extLs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1343369008"/>
        <c:axId val="-1343368464"/>
      </c:barChart>
      <c:catAx>
        <c:axId val="-13433690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43368464"/>
        <c:crosses val="autoZero"/>
        <c:auto val="1"/>
        <c:lblAlgn val="ctr"/>
        <c:lblOffset val="100"/>
        <c:noMultiLvlLbl val="0"/>
      </c:catAx>
      <c:valAx>
        <c:axId val="-1343368464"/>
        <c:scaling>
          <c:orientation val="minMax"/>
          <c:max val="900"/>
          <c:min val="0"/>
        </c:scaling>
        <c:delete val="1"/>
        <c:axPos val="l"/>
        <c:numFmt formatCode="0" sourceLinked="0"/>
        <c:majorTickMark val="out"/>
        <c:minorTickMark val="none"/>
        <c:tickLblPos val="nextTo"/>
        <c:crossAx val="-134336900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0.29661644251991792</c:v>
                </c:pt>
                <c:pt idx="1">
                  <c:v>0.55067801265308358</c:v>
                </c:pt>
              </c:numCache>
            </c:numRef>
          </c:val>
          <c:extLs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1343367376"/>
        <c:axId val="-1343373360"/>
      </c:barChart>
      <c:catAx>
        <c:axId val="-134336737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43373360"/>
        <c:crosses val="autoZero"/>
        <c:auto val="1"/>
        <c:lblAlgn val="ctr"/>
        <c:lblOffset val="100"/>
        <c:noMultiLvlLbl val="0"/>
      </c:catAx>
      <c:valAx>
        <c:axId val="-1343373360"/>
        <c:scaling>
          <c:orientation val="minMax"/>
        </c:scaling>
        <c:delete val="1"/>
        <c:axPos val="l"/>
        <c:numFmt formatCode="0.0" sourceLinked="0"/>
        <c:majorTickMark val="out"/>
        <c:minorTickMark val="none"/>
        <c:tickLblPos val="nextTo"/>
        <c:crossAx val="-1343367376"/>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Sheet1!$A$21:$A$25</c:f>
              <c:strCache>
                <c:ptCount val="5"/>
                <c:pt idx="0">
                  <c:v>Nourish</c:v>
                </c:pt>
                <c:pt idx="1">
                  <c:v>Own it Resolutions</c:v>
                </c:pt>
                <c:pt idx="2">
                  <c:v>Own it Resolutions</c:v>
                </c:pt>
                <c:pt idx="3">
                  <c:v>Nourish </c:v>
                </c:pt>
                <c:pt idx="4">
                  <c:v>Protein </c:v>
                </c:pt>
              </c:strCache>
            </c:strRef>
          </c:cat>
          <c:val>
            <c:numRef>
              <c:f>Sheet1!$B$21:$B$25</c:f>
              <c:numCache>
                <c:formatCode>0.0</c:formatCode>
                <c:ptCount val="5"/>
                <c:pt idx="0">
                  <c:v>0.29077136986939556</c:v>
                </c:pt>
                <c:pt idx="1">
                  <c:v>0.41839012348299381</c:v>
                </c:pt>
                <c:pt idx="2">
                  <c:v>0.66475250078223136</c:v>
                </c:pt>
                <c:pt idx="3">
                  <c:v>0.52556417844808256</c:v>
                </c:pt>
                <c:pt idx="4">
                  <c:v>0.54728069512993316</c:v>
                </c:pt>
              </c:numCache>
            </c:numRef>
          </c:val>
          <c:extLst>
            <c:ext xmlns:c16="http://schemas.microsoft.com/office/drawing/2014/chart" uri="{C3380CC4-5D6E-409C-BE32-E72D297353CC}">
              <c16:uniqueId val="{00000000-C776-4537-9210-F44A119D97AA}"/>
            </c:ext>
          </c:extLst>
        </c:ser>
        <c:dLbls>
          <c:showLegendKey val="0"/>
          <c:showVal val="0"/>
          <c:showCatName val="0"/>
          <c:showSerName val="0"/>
          <c:showPercent val="0"/>
          <c:showBubbleSize val="0"/>
        </c:dLbls>
        <c:gapWidth val="182"/>
        <c:axId val="-1343371728"/>
        <c:axId val="-1343371184"/>
      </c:barChart>
      <c:catAx>
        <c:axId val="-134337172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43371184"/>
        <c:crosses val="autoZero"/>
        <c:auto val="1"/>
        <c:lblAlgn val="ctr"/>
        <c:lblOffset val="100"/>
        <c:noMultiLvlLbl val="0"/>
      </c:catAx>
      <c:valAx>
        <c:axId val="-1343371184"/>
        <c:scaling>
          <c:orientation val="minMax"/>
        </c:scaling>
        <c:delete val="1"/>
        <c:axPos val="l"/>
        <c:numFmt formatCode="0.0" sourceLinked="1"/>
        <c:majorTickMark val="out"/>
        <c:minorTickMark val="none"/>
        <c:tickLblPos val="nextTo"/>
        <c:crossAx val="-1343371728"/>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003092079243523E-2"/>
          <c:y val="0.11130529305062062"/>
          <c:w val="0.9610200266062634"/>
          <c:h val="0.37776307297222017"/>
        </c:manualLayout>
      </c:layout>
      <c:barChart>
        <c:barDir val="col"/>
        <c:grouping val="stacked"/>
        <c:varyColors val="0"/>
        <c:ser>
          <c:idx val="0"/>
          <c:order val="0"/>
          <c:tx>
            <c:strRef>
              <c:f>Sheet1!$B$1</c:f>
              <c:strCache>
                <c:ptCount val="1"/>
                <c:pt idx="0">
                  <c:v>Total</c:v>
                </c:pt>
              </c:strCache>
            </c:strRef>
          </c:tx>
          <c:invertIfNegative val="0"/>
          <c:dLbls>
            <c:numFmt formatCode="#,##0.0" sourceLinked="0"/>
            <c:spPr>
              <a:noFill/>
              <a:ln>
                <a:noFill/>
              </a:ln>
              <a:effectLst/>
            </c:spPr>
            <c:txPr>
              <a:bodyPr rot="-5400000" vert="horz"/>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Sheet1!$A$2:$A$19</c:f>
              <c:strCache>
                <c:ptCount val="18"/>
                <c:pt idx="0">
                  <c:v>Actual 2017</c:v>
                </c:pt>
                <c:pt idx="1">
                  <c:v>TV</c:v>
                </c:pt>
                <c:pt idx="2">
                  <c:v>New Launch</c:v>
                </c:pt>
                <c:pt idx="3">
                  <c:v>Digital Video</c:v>
                </c:pt>
                <c:pt idx="4">
                  <c:v>OOH</c:v>
                </c:pt>
                <c:pt idx="5">
                  <c:v>Sampling</c:v>
                </c:pt>
                <c:pt idx="6">
                  <c:v>Coupon</c:v>
                </c:pt>
                <c:pt idx="7">
                  <c:v>Competition</c:v>
                </c:pt>
                <c:pt idx="8">
                  <c:v>Search</c:v>
                </c:pt>
                <c:pt idx="9">
                  <c:v>Trade</c:v>
                </c:pt>
                <c:pt idx="10">
                  <c:v>Price</c:v>
                </c:pt>
                <c:pt idx="11">
                  <c:v>Corporate Promotion</c:v>
                </c:pt>
                <c:pt idx="12">
                  <c:v>Social</c:v>
                </c:pt>
                <c:pt idx="13">
                  <c:v>POS</c:v>
                </c:pt>
                <c:pt idx="14">
                  <c:v>SPK Cereal TV Halo</c:v>
                </c:pt>
                <c:pt idx="15">
                  <c:v>Others</c:v>
                </c:pt>
                <c:pt idx="16">
                  <c:v>Distribution</c:v>
                </c:pt>
                <c:pt idx="17">
                  <c:v>Actual 2018</c:v>
                </c:pt>
              </c:strCache>
            </c:strRef>
          </c:cat>
          <c:val>
            <c:numRef>
              <c:f>Sheet1!$B$2:$B$19</c:f>
              <c:numCache>
                <c:formatCode>General</c:formatCode>
                <c:ptCount val="18"/>
                <c:pt idx="0">
                  <c:v>1501807</c:v>
                </c:pt>
                <c:pt idx="17">
                  <c:v>1500780</c:v>
                </c:pt>
              </c:numCache>
            </c:numRef>
          </c:val>
          <c:extLst>
            <c:ext xmlns:c16="http://schemas.microsoft.com/office/drawing/2014/chart" uri="{C3380CC4-5D6E-409C-BE32-E72D297353CC}">
              <c16:uniqueId val="{00000000-D9C3-426E-AF4B-FCBDF215A75B}"/>
            </c:ext>
          </c:extLst>
        </c:ser>
        <c:ser>
          <c:idx val="1"/>
          <c:order val="1"/>
          <c:tx>
            <c:strRef>
              <c:f>Sheet1!$C$1</c:f>
              <c:strCache>
                <c:ptCount val="1"/>
              </c:strCache>
            </c:strRef>
          </c:tx>
          <c:spPr>
            <a:noFill/>
          </c:spPr>
          <c:invertIfNegative val="0"/>
          <c:cat>
            <c:strRef>
              <c:f>Sheet1!$A$2:$A$19</c:f>
              <c:strCache>
                <c:ptCount val="18"/>
                <c:pt idx="0">
                  <c:v>Actual 2017</c:v>
                </c:pt>
                <c:pt idx="1">
                  <c:v>TV</c:v>
                </c:pt>
                <c:pt idx="2">
                  <c:v>New Launch</c:v>
                </c:pt>
                <c:pt idx="3">
                  <c:v>Digital Video</c:v>
                </c:pt>
                <c:pt idx="4">
                  <c:v>OOH</c:v>
                </c:pt>
                <c:pt idx="5">
                  <c:v>Sampling</c:v>
                </c:pt>
                <c:pt idx="6">
                  <c:v>Coupon</c:v>
                </c:pt>
                <c:pt idx="7">
                  <c:v>Competition</c:v>
                </c:pt>
                <c:pt idx="8">
                  <c:v>Search</c:v>
                </c:pt>
                <c:pt idx="9">
                  <c:v>Trade</c:v>
                </c:pt>
                <c:pt idx="10">
                  <c:v>Price</c:v>
                </c:pt>
                <c:pt idx="11">
                  <c:v>Corporate Promotion</c:v>
                </c:pt>
                <c:pt idx="12">
                  <c:v>Social</c:v>
                </c:pt>
                <c:pt idx="13">
                  <c:v>POS</c:v>
                </c:pt>
                <c:pt idx="14">
                  <c:v>SPK Cereal TV Halo</c:v>
                </c:pt>
                <c:pt idx="15">
                  <c:v>Others</c:v>
                </c:pt>
                <c:pt idx="16">
                  <c:v>Distribution</c:v>
                </c:pt>
                <c:pt idx="17">
                  <c:v>Actual 2018</c:v>
                </c:pt>
              </c:strCache>
            </c:strRef>
          </c:cat>
          <c:val>
            <c:numRef>
              <c:f>Sheet1!$C$2:$C$19</c:f>
              <c:numCache>
                <c:formatCode>#,##0</c:formatCode>
                <c:ptCount val="18"/>
                <c:pt idx="1">
                  <c:v>1501807</c:v>
                </c:pt>
                <c:pt idx="2">
                  <c:v>1561669.8044283644</c:v>
                </c:pt>
                <c:pt idx="3">
                  <c:v>1594843.8657371644</c:v>
                </c:pt>
                <c:pt idx="4">
                  <c:v>1621995.4758207656</c:v>
                </c:pt>
                <c:pt idx="5">
                  <c:v>1625171.1532466656</c:v>
                </c:pt>
                <c:pt idx="6">
                  <c:v>1627728.6052876655</c:v>
                </c:pt>
                <c:pt idx="7">
                  <c:v>1629502.9277716654</c:v>
                </c:pt>
                <c:pt idx="8">
                  <c:v>1630023.5399352654</c:v>
                </c:pt>
                <c:pt idx="9">
                  <c:v>1629071.3134826715</c:v>
                </c:pt>
                <c:pt idx="10">
                  <c:v>1627184.0256007714</c:v>
                </c:pt>
                <c:pt idx="11">
                  <c:v>1624852.8514146714</c:v>
                </c:pt>
                <c:pt idx="12">
                  <c:v>1622488.0400786998</c:v>
                </c:pt>
                <c:pt idx="13">
                  <c:v>1619311.0991069998</c:v>
                </c:pt>
                <c:pt idx="14">
                  <c:v>1610345.7395469998</c:v>
                </c:pt>
                <c:pt idx="15">
                  <c:v>1588285.7449767999</c:v>
                </c:pt>
                <c:pt idx="16">
                  <c:v>1509751.5498376999</c:v>
                </c:pt>
              </c:numCache>
            </c:numRef>
          </c:val>
          <c:extLst>
            <c:ext xmlns:c16="http://schemas.microsoft.com/office/drawing/2014/chart" uri="{C3380CC4-5D6E-409C-BE32-E72D297353CC}">
              <c16:uniqueId val="{00000001-D9C3-426E-AF4B-FCBDF215A75B}"/>
            </c:ext>
          </c:extLst>
        </c:ser>
        <c:ser>
          <c:idx val="2"/>
          <c:order val="2"/>
          <c:tx>
            <c:strRef>
              <c:f>Sheet1!$D$1</c:f>
              <c:strCache>
                <c:ptCount val="1"/>
              </c:strCache>
            </c:strRef>
          </c:tx>
          <c:invertIfNegative val="0"/>
          <c:dLbls>
            <c:dLbl>
              <c:idx val="0"/>
              <c:tx>
                <c:rich>
                  <a:bodyPr/>
                  <a:lstStyle/>
                  <a:p>
                    <a:endParaRPr lang="en-US" dirty="0"/>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9C3-426E-AF4B-FCBDF215A75B}"/>
                </c:ext>
              </c:extLst>
            </c:dLbl>
            <c:dLbl>
              <c:idx val="1"/>
              <c:layout>
                <c:manualLayout>
                  <c:x val="0"/>
                  <c:y val="-4.8317515099223468E-2"/>
                </c:manualLayout>
              </c:layout>
              <c:tx>
                <c:rich>
                  <a:bodyPr/>
                  <a:lstStyle/>
                  <a:p>
                    <a:fld id="{411231E1-4562-4A6B-AE48-4D1034DF7B52}"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9C3-426E-AF4B-FCBDF215A75B}"/>
                </c:ext>
              </c:extLst>
            </c:dLbl>
            <c:dLbl>
              <c:idx val="2"/>
              <c:layout>
                <c:manualLayout>
                  <c:x val="0"/>
                  <c:y val="-3.1061259706643658E-2"/>
                </c:manualLayout>
              </c:layout>
              <c:tx>
                <c:rich>
                  <a:bodyPr/>
                  <a:lstStyle/>
                  <a:p>
                    <a:fld id="{B3AE3707-FEF0-4F74-84A2-C4F409F285E8}"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9C3-426E-AF4B-FCBDF215A75B}"/>
                </c:ext>
              </c:extLst>
            </c:dLbl>
            <c:dLbl>
              <c:idx val="3"/>
              <c:layout>
                <c:manualLayout>
                  <c:x val="0"/>
                  <c:y val="-3.4512510785159621E-2"/>
                </c:manualLayout>
              </c:layout>
              <c:tx>
                <c:rich>
                  <a:bodyPr/>
                  <a:lstStyle/>
                  <a:p>
                    <a:fld id="{F10C28C0-AEA8-42BC-A58E-6892C517F645}"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9C3-426E-AF4B-FCBDF215A75B}"/>
                </c:ext>
              </c:extLst>
            </c:dLbl>
            <c:dLbl>
              <c:idx val="4"/>
              <c:layout>
                <c:manualLayout>
                  <c:x val="-2.7904294592920531E-17"/>
                  <c:y val="-4.4866264020707508E-2"/>
                </c:manualLayout>
              </c:layout>
              <c:tx>
                <c:rich>
                  <a:bodyPr/>
                  <a:lstStyle/>
                  <a:p>
                    <a:fld id="{C139B196-3A24-4C1F-95C0-295A06A3F8E1}"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9C3-426E-AF4B-FCBDF215A75B}"/>
                </c:ext>
              </c:extLst>
            </c:dLbl>
            <c:dLbl>
              <c:idx val="5"/>
              <c:layout>
                <c:manualLayout>
                  <c:x val="0"/>
                  <c:y val="-3.1061259706643675E-2"/>
                </c:manualLayout>
              </c:layout>
              <c:tx>
                <c:rich>
                  <a:bodyPr/>
                  <a:lstStyle/>
                  <a:p>
                    <a:fld id="{DD4B7477-DA63-4651-AC8B-4DEF1E6E6E2C}"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9C3-426E-AF4B-FCBDF215A75B}"/>
                </c:ext>
              </c:extLst>
            </c:dLbl>
            <c:dLbl>
              <c:idx val="6"/>
              <c:layout>
                <c:manualLayout>
                  <c:x val="0"/>
                  <c:y val="-2.7610008628127711E-2"/>
                </c:manualLayout>
              </c:layout>
              <c:tx>
                <c:rich>
                  <a:bodyPr/>
                  <a:lstStyle/>
                  <a:p>
                    <a:fld id="{34138F91-D633-4FCF-B21F-3C18F37E1AB5}"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9C3-426E-AF4B-FCBDF215A75B}"/>
                </c:ext>
              </c:extLst>
            </c:dLbl>
            <c:dLbl>
              <c:idx val="7"/>
              <c:layout>
                <c:manualLayout>
                  <c:x val="0"/>
                  <c:y val="-2.7610008628127698E-2"/>
                </c:manualLayout>
              </c:layout>
              <c:tx>
                <c:rich>
                  <a:bodyPr/>
                  <a:lstStyle/>
                  <a:p>
                    <a:fld id="{A98DBD31-92B4-4508-862C-1A6EF6F655A0}"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9C3-426E-AF4B-FCBDF215A75B}"/>
                </c:ext>
              </c:extLst>
            </c:dLbl>
            <c:dLbl>
              <c:idx val="8"/>
              <c:layout>
                <c:manualLayout>
                  <c:x val="-5.5808589185841061E-17"/>
                  <c:y val="2.7750099804169485E-2"/>
                </c:manualLayout>
              </c:layout>
              <c:tx>
                <c:rich>
                  <a:bodyPr/>
                  <a:lstStyle/>
                  <a:p>
                    <a:fld id="{5B5E4F38-5708-4638-AE22-A6591E6C60ED}"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9C3-426E-AF4B-FCBDF215A75B}"/>
                </c:ext>
              </c:extLst>
            </c:dLbl>
            <c:dLbl>
              <c:idx val="9"/>
              <c:layout>
                <c:manualLayout>
                  <c:x val="-5.5808589185841061E-17"/>
                  <c:y val="2.7610008628127698E-2"/>
                </c:manualLayout>
              </c:layout>
              <c:tx>
                <c:rich>
                  <a:bodyPr/>
                  <a:lstStyle/>
                  <a:p>
                    <a:fld id="{A2579C3A-2F44-4652-B63A-8D96E232D999}"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9C3-426E-AF4B-FCBDF215A75B}"/>
                </c:ext>
              </c:extLst>
            </c:dLbl>
            <c:dLbl>
              <c:idx val="10"/>
              <c:layout>
                <c:manualLayout>
                  <c:x val="0"/>
                  <c:y val="4.1415012942191541E-2"/>
                </c:manualLayout>
              </c:layout>
              <c:tx>
                <c:rich>
                  <a:bodyPr/>
                  <a:lstStyle/>
                  <a:p>
                    <a:fld id="{F52BEDBC-B11D-411C-A895-66EC84F70B9C}"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9C3-426E-AF4B-FCBDF215A75B}"/>
                </c:ext>
              </c:extLst>
            </c:dLbl>
            <c:dLbl>
              <c:idx val="11"/>
              <c:layout>
                <c:manualLayout>
                  <c:x val="0"/>
                  <c:y val="3.7963761863675581E-2"/>
                </c:manualLayout>
              </c:layout>
              <c:tx>
                <c:rich>
                  <a:bodyPr/>
                  <a:lstStyle/>
                  <a:p>
                    <a:fld id="{C5961A74-CD67-4E16-87BA-AAD6910AF18E}"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D9C3-426E-AF4B-FCBDF215A75B}"/>
                </c:ext>
              </c:extLst>
            </c:dLbl>
            <c:dLbl>
              <c:idx val="12"/>
              <c:layout>
                <c:manualLayout>
                  <c:x val="0"/>
                  <c:y val="2.7610008628127666E-2"/>
                </c:manualLayout>
              </c:layout>
              <c:tx>
                <c:rich>
                  <a:bodyPr/>
                  <a:lstStyle/>
                  <a:p>
                    <a:fld id="{C4097D0B-6481-4499-ABD7-2CB63DF1C011}"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D9C3-426E-AF4B-FCBDF215A75B}"/>
                </c:ext>
              </c:extLst>
            </c:dLbl>
            <c:dLbl>
              <c:idx val="13"/>
              <c:layout>
                <c:manualLayout>
                  <c:x val="-5.5808589185841061E-17"/>
                  <c:y val="2.7610008628127698E-2"/>
                </c:manualLayout>
              </c:layout>
              <c:tx>
                <c:rich>
                  <a:bodyPr/>
                  <a:lstStyle/>
                  <a:p>
                    <a:fld id="{1F8A67F8-19EC-48AA-A00E-90E4A65D58AB}"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D9C3-426E-AF4B-FCBDF215A75B}"/>
                </c:ext>
              </c:extLst>
            </c:dLbl>
            <c:dLbl>
              <c:idx val="14"/>
              <c:layout>
                <c:manualLayout>
                  <c:x val="0"/>
                  <c:y val="3.4512510785159621E-2"/>
                </c:manualLayout>
              </c:layout>
              <c:tx>
                <c:rich>
                  <a:bodyPr/>
                  <a:lstStyle/>
                  <a:p>
                    <a:fld id="{759EA825-9600-48C9-8FFD-D2B0298DF35B}"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D9C3-426E-AF4B-FCBDF215A75B}"/>
                </c:ext>
              </c:extLst>
            </c:dLbl>
            <c:dLbl>
              <c:idx val="15"/>
              <c:layout>
                <c:manualLayout>
                  <c:x val="-1.1161717837168212E-16"/>
                  <c:y val="3.4547680965210735E-2"/>
                </c:manualLayout>
              </c:layout>
              <c:tx>
                <c:rich>
                  <a:bodyPr/>
                  <a:lstStyle/>
                  <a:p>
                    <a:fld id="{FFD7D20A-4FC5-42C1-BE77-2BFF1383D038}" type="CELLRANGE">
                      <a:rPr lang="en-US" dirty="0"/>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1-D9C3-426E-AF4B-FCBDF215A75B}"/>
                </c:ext>
              </c:extLst>
            </c:dLbl>
            <c:dLbl>
              <c:idx val="16"/>
              <c:layout>
                <c:manualLayout>
                  <c:x val="2.2831050228309386E-3"/>
                  <c:y val="4.7208007872451177E-2"/>
                </c:manualLayout>
              </c:layout>
              <c:tx>
                <c:rich>
                  <a:bodyPr wrap="square" lIns="38100" tIns="19050" rIns="38100" bIns="19050" anchor="ctr">
                    <a:noAutofit/>
                  </a:bodyPr>
                  <a:lstStyle/>
                  <a:p>
                    <a:pPr>
                      <a:defRPr sz="1000"/>
                    </a:pPr>
                    <a:fld id="{B2B8FA69-B8DB-408F-8844-118D09F7D9EC}" type="CELLRANGE">
                      <a:rPr lang="en-US" dirty="0"/>
                      <a:pPr>
                        <a:defRPr sz="1000"/>
                      </a:pPr>
                      <a:t>[CELLRANGE]</a:t>
                    </a:fld>
                    <a:endParaRPr lang="en-GB"/>
                  </a:p>
                </c:rich>
              </c:tx>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9.7092846270928457E-2"/>
                      <c:h val="0.18382965398920623"/>
                    </c:manualLayout>
                  </c15:layout>
                  <c15:dlblFieldTable/>
                  <c15:showDataLabelsRange val="1"/>
                </c:ext>
                <c:ext xmlns:c16="http://schemas.microsoft.com/office/drawing/2014/chart" uri="{C3380CC4-5D6E-409C-BE32-E72D297353CC}">
                  <c16:uniqueId val="{00000012-D9C3-426E-AF4B-FCBDF215A75B}"/>
                </c:ext>
              </c:extLst>
            </c:dLbl>
            <c:dLbl>
              <c:idx val="17"/>
              <c:tx>
                <c:rich>
                  <a:bodyPr/>
                  <a:lstStyle/>
                  <a:p>
                    <a:endParaRPr lang="en-US" dirty="0"/>
                  </a:p>
                </c:rich>
              </c:tx>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D9C3-426E-AF4B-FCBDF215A75B}"/>
                </c:ext>
              </c:extLst>
            </c:dLbl>
            <c:spPr>
              <a:noFill/>
              <a:ln>
                <a:noFill/>
              </a:ln>
              <a:effectLst/>
            </c:spPr>
            <c:txPr>
              <a:bodyPr wrap="square" lIns="38100" tIns="19050" rIns="38100" bIns="19050" anchor="ctr">
                <a:spAutoFit/>
              </a:bodyPr>
              <a:lstStyle/>
              <a:p>
                <a:pPr>
                  <a:defRPr sz="1000"/>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Sheet1!$A$2:$A$19</c:f>
              <c:strCache>
                <c:ptCount val="18"/>
                <c:pt idx="0">
                  <c:v>Actual 2017</c:v>
                </c:pt>
                <c:pt idx="1">
                  <c:v>TV</c:v>
                </c:pt>
                <c:pt idx="2">
                  <c:v>New Launch</c:v>
                </c:pt>
                <c:pt idx="3">
                  <c:v>Digital Video</c:v>
                </c:pt>
                <c:pt idx="4">
                  <c:v>OOH</c:v>
                </c:pt>
                <c:pt idx="5">
                  <c:v>Sampling</c:v>
                </c:pt>
                <c:pt idx="6">
                  <c:v>Coupon</c:v>
                </c:pt>
                <c:pt idx="7">
                  <c:v>Competition</c:v>
                </c:pt>
                <c:pt idx="8">
                  <c:v>Search</c:v>
                </c:pt>
                <c:pt idx="9">
                  <c:v>Trade</c:v>
                </c:pt>
                <c:pt idx="10">
                  <c:v>Price</c:v>
                </c:pt>
                <c:pt idx="11">
                  <c:v>Corporate Promotion</c:v>
                </c:pt>
                <c:pt idx="12">
                  <c:v>Social</c:v>
                </c:pt>
                <c:pt idx="13">
                  <c:v>POS</c:v>
                </c:pt>
                <c:pt idx="14">
                  <c:v>SPK Cereal TV Halo</c:v>
                </c:pt>
                <c:pt idx="15">
                  <c:v>Others</c:v>
                </c:pt>
                <c:pt idx="16">
                  <c:v>Distribution</c:v>
                </c:pt>
                <c:pt idx="17">
                  <c:v>Actual 2018</c:v>
                </c:pt>
              </c:strCache>
            </c:strRef>
          </c:cat>
          <c:val>
            <c:numRef>
              <c:f>Sheet1!$D$2:$D$19</c:f>
              <c:numCache>
                <c:formatCode>0.0</c:formatCode>
                <c:ptCount val="18"/>
                <c:pt idx="1">
                  <c:v>59862.804428364347</c:v>
                </c:pt>
                <c:pt idx="2">
                  <c:v>33174.061308799995</c:v>
                </c:pt>
                <c:pt idx="3">
                  <c:v>27151.61008360127</c:v>
                </c:pt>
                <c:pt idx="4">
                  <c:v>3175.6774258999994</c:v>
                </c:pt>
                <c:pt idx="5">
                  <c:v>2557.4520410000005</c:v>
                </c:pt>
                <c:pt idx="6">
                  <c:v>1774.3224840000009</c:v>
                </c:pt>
                <c:pt idx="7">
                  <c:v>675.26074510000763</c:v>
                </c:pt>
                <c:pt idx="8">
                  <c:v>0</c:v>
                </c:pt>
                <c:pt idx="9">
                  <c:v>0</c:v>
                </c:pt>
                <c:pt idx="10">
                  <c:v>0</c:v>
                </c:pt>
                <c:pt idx="11">
                  <c:v>0</c:v>
                </c:pt>
                <c:pt idx="12">
                  <c:v>0</c:v>
                </c:pt>
                <c:pt idx="13">
                  <c:v>0</c:v>
                </c:pt>
                <c:pt idx="14">
                  <c:v>0</c:v>
                </c:pt>
                <c:pt idx="15">
                  <c:v>0</c:v>
                </c:pt>
                <c:pt idx="16">
                  <c:v>0</c:v>
                </c:pt>
              </c:numCache>
            </c:numRef>
          </c:val>
          <c:extLst>
            <c:ext xmlns:c15="http://schemas.microsoft.com/office/drawing/2012/chart" uri="{02D57815-91ED-43cb-92C2-25804820EDAC}">
              <c15:datalabelsRange>
                <c15:f>Sheet1!$H$2:$H$18</c15:f>
                <c15:dlblRangeCache>
                  <c:ptCount val="17"/>
                  <c:pt idx="1">
                    <c:v>4.0%</c:v>
                  </c:pt>
                  <c:pt idx="2">
                    <c:v>2.2%</c:v>
                  </c:pt>
                  <c:pt idx="3">
                    <c:v>1.8%</c:v>
                  </c:pt>
                  <c:pt idx="4">
                    <c:v>0.2%</c:v>
                  </c:pt>
                  <c:pt idx="5">
                    <c:v>0.2%</c:v>
                  </c:pt>
                  <c:pt idx="6">
                    <c:v>0.1%</c:v>
                  </c:pt>
                  <c:pt idx="7">
                    <c:v>0.0%</c:v>
                  </c:pt>
                  <c:pt idx="8">
                    <c:v>0.0%</c:v>
                  </c:pt>
                  <c:pt idx="9">
                    <c:v>-0.1%</c:v>
                  </c:pt>
                  <c:pt idx="10">
                    <c:v>-0.1%</c:v>
                  </c:pt>
                  <c:pt idx="11">
                    <c:v>-0.2%</c:v>
                  </c:pt>
                  <c:pt idx="12">
                    <c:v>-0.2%</c:v>
                  </c:pt>
                  <c:pt idx="13">
                    <c:v>-0.2%</c:v>
                  </c:pt>
                  <c:pt idx="14">
                    <c:v>-0.6%</c:v>
                  </c:pt>
                  <c:pt idx="15">
                    <c:v>-1.5%</c:v>
                  </c:pt>
                  <c:pt idx="16">
                    <c:v>-5.2%</c:v>
                  </c:pt>
                </c15:dlblRangeCache>
              </c15:datalabelsRange>
            </c:ext>
            <c:ext xmlns:c16="http://schemas.microsoft.com/office/drawing/2014/chart" uri="{C3380CC4-5D6E-409C-BE32-E72D297353CC}">
              <c16:uniqueId val="{00000016-D9C3-426E-AF4B-FCBDF215A75B}"/>
            </c:ext>
          </c:extLst>
        </c:ser>
        <c:ser>
          <c:idx val="3"/>
          <c:order val="3"/>
          <c:tx>
            <c:strRef>
              <c:f>Sheet1!$E$1</c:f>
              <c:strCache>
                <c:ptCount val="1"/>
              </c:strCache>
            </c:strRef>
          </c:tx>
          <c:spPr>
            <a:solidFill>
              <a:srgbClr val="FF0000"/>
            </a:solidFill>
          </c:spPr>
          <c:invertIfNegative val="0"/>
          <c:cat>
            <c:strRef>
              <c:f>Sheet1!$A$2:$A$19</c:f>
              <c:strCache>
                <c:ptCount val="18"/>
                <c:pt idx="0">
                  <c:v>Actual 2017</c:v>
                </c:pt>
                <c:pt idx="1">
                  <c:v>TV</c:v>
                </c:pt>
                <c:pt idx="2">
                  <c:v>New Launch</c:v>
                </c:pt>
                <c:pt idx="3">
                  <c:v>Digital Video</c:v>
                </c:pt>
                <c:pt idx="4">
                  <c:v>OOH</c:v>
                </c:pt>
                <c:pt idx="5">
                  <c:v>Sampling</c:v>
                </c:pt>
                <c:pt idx="6">
                  <c:v>Coupon</c:v>
                </c:pt>
                <c:pt idx="7">
                  <c:v>Competition</c:v>
                </c:pt>
                <c:pt idx="8">
                  <c:v>Search</c:v>
                </c:pt>
                <c:pt idx="9">
                  <c:v>Trade</c:v>
                </c:pt>
                <c:pt idx="10">
                  <c:v>Price</c:v>
                </c:pt>
                <c:pt idx="11">
                  <c:v>Corporate Promotion</c:v>
                </c:pt>
                <c:pt idx="12">
                  <c:v>Social</c:v>
                </c:pt>
                <c:pt idx="13">
                  <c:v>POS</c:v>
                </c:pt>
                <c:pt idx="14">
                  <c:v>SPK Cereal TV Halo</c:v>
                </c:pt>
                <c:pt idx="15">
                  <c:v>Others</c:v>
                </c:pt>
                <c:pt idx="16">
                  <c:v>Distribution</c:v>
                </c:pt>
                <c:pt idx="17">
                  <c:v>Actual 2018</c:v>
                </c:pt>
              </c:strCache>
            </c:strRef>
          </c:cat>
          <c:val>
            <c:numRef>
              <c:f>Sheet1!$E$2:$E$19</c:f>
              <c:numCache>
                <c:formatCode>_(* #,##0.0_);_(* \(#,##0.0\);_(* "-"??_);_(@_)</c:formatCode>
                <c:ptCount val="18"/>
                <c:pt idx="1">
                  <c:v>0</c:v>
                </c:pt>
                <c:pt idx="2">
                  <c:v>0</c:v>
                </c:pt>
                <c:pt idx="3">
                  <c:v>0</c:v>
                </c:pt>
                <c:pt idx="4">
                  <c:v>0</c:v>
                </c:pt>
                <c:pt idx="5">
                  <c:v>0</c:v>
                </c:pt>
                <c:pt idx="6">
                  <c:v>0</c:v>
                </c:pt>
                <c:pt idx="7">
                  <c:v>0</c:v>
                </c:pt>
                <c:pt idx="8">
                  <c:v>154.64858149999995</c:v>
                </c:pt>
                <c:pt idx="9">
                  <c:v>952.22645259398269</c:v>
                </c:pt>
                <c:pt idx="10">
                  <c:v>1887.2878819001489</c:v>
                </c:pt>
                <c:pt idx="11">
                  <c:v>2331.1741860999996</c:v>
                </c:pt>
                <c:pt idx="12">
                  <c:v>2364.8113359716208</c:v>
                </c:pt>
                <c:pt idx="13">
                  <c:v>3176.9409716999999</c:v>
                </c:pt>
                <c:pt idx="14">
                  <c:v>8965.3595600000008</c:v>
                </c:pt>
                <c:pt idx="15">
                  <c:v>22059.994570199866</c:v>
                </c:pt>
                <c:pt idx="16">
                  <c:v>78534.195139100018</c:v>
                </c:pt>
              </c:numCache>
            </c:numRef>
          </c:val>
          <c:extLst>
            <c:ext xmlns:c16="http://schemas.microsoft.com/office/drawing/2014/chart" uri="{C3380CC4-5D6E-409C-BE32-E72D297353CC}">
              <c16:uniqueId val="{00000017-D9C3-426E-AF4B-FCBDF215A75B}"/>
            </c:ext>
          </c:extLst>
        </c:ser>
        <c:dLbls>
          <c:showLegendKey val="0"/>
          <c:showVal val="0"/>
          <c:showCatName val="0"/>
          <c:showSerName val="0"/>
          <c:showPercent val="0"/>
          <c:showBubbleSize val="0"/>
        </c:dLbls>
        <c:gapWidth val="50"/>
        <c:overlap val="100"/>
        <c:axId val="-1374305136"/>
        <c:axId val="-1374289904"/>
      </c:barChart>
      <c:catAx>
        <c:axId val="-1374305136"/>
        <c:scaling>
          <c:orientation val="minMax"/>
        </c:scaling>
        <c:delete val="0"/>
        <c:axPos val="b"/>
        <c:numFmt formatCode="General" sourceLinked="1"/>
        <c:majorTickMark val="out"/>
        <c:minorTickMark val="none"/>
        <c:tickLblPos val="nextTo"/>
        <c:spPr>
          <a:ln w="3175">
            <a:solidFill>
              <a:schemeClr val="tx1"/>
            </a:solidFill>
          </a:ln>
        </c:spPr>
        <c:txPr>
          <a:bodyPr rot="-5400000" vert="horz"/>
          <a:lstStyle/>
          <a:p>
            <a:pPr>
              <a:defRPr sz="1000"/>
            </a:pPr>
            <a:endParaRPr lang="en-US"/>
          </a:p>
        </c:txPr>
        <c:crossAx val="-1374289904"/>
        <c:crosses val="autoZero"/>
        <c:auto val="1"/>
        <c:lblAlgn val="ctr"/>
        <c:lblOffset val="100"/>
        <c:tickLblSkip val="1"/>
        <c:noMultiLvlLbl val="0"/>
      </c:catAx>
      <c:valAx>
        <c:axId val="-1374289904"/>
        <c:scaling>
          <c:orientation val="minMax"/>
        </c:scaling>
        <c:delete val="1"/>
        <c:axPos val="l"/>
        <c:numFmt formatCode="General" sourceLinked="1"/>
        <c:majorTickMark val="out"/>
        <c:minorTickMark val="none"/>
        <c:tickLblPos val="nextTo"/>
        <c:crossAx val="-1374305136"/>
        <c:crosses val="autoZero"/>
        <c:crossBetween val="between"/>
        <c:dispUnits>
          <c:builtInUnit val="millions"/>
        </c:dispUnits>
      </c:valAx>
      <c:spPr>
        <a:noFill/>
        <a:ln w="25400">
          <a:noFill/>
        </a:ln>
      </c:spPr>
    </c:plotArea>
    <c:plotVisOnly val="1"/>
    <c:dispBlanksAs val="gap"/>
    <c:showDLblsOverMax val="0"/>
  </c:chart>
  <c:txPr>
    <a:bodyPr/>
    <a:lstStyle/>
    <a:p>
      <a:pPr>
        <a:defRPr sz="1200">
          <a:solidFill>
            <a:schemeClr val="tx1"/>
          </a:solidFill>
          <a:latin typeface="+mn-lt"/>
          <a:cs typeface="Arial" panose="020B0604020202020204" pitchFamily="34"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Sheet1!$A$21:$A$25</c:f>
              <c:strCache>
                <c:ptCount val="5"/>
                <c:pt idx="0">
                  <c:v>Nourish</c:v>
                </c:pt>
                <c:pt idx="1">
                  <c:v>Own it Resolutions</c:v>
                </c:pt>
                <c:pt idx="2">
                  <c:v>Own it Resolutions</c:v>
                </c:pt>
                <c:pt idx="3">
                  <c:v>Nourish </c:v>
                </c:pt>
                <c:pt idx="4">
                  <c:v>Protein </c:v>
                </c:pt>
              </c:strCache>
            </c:strRef>
          </c:cat>
          <c:val>
            <c:numRef>
              <c:f>Sheet1!$B$21:$B$25</c:f>
              <c:numCache>
                <c:formatCode>0.0</c:formatCode>
                <c:ptCount val="5"/>
                <c:pt idx="0">
                  <c:v>549.25800009244199</c:v>
                </c:pt>
                <c:pt idx="1">
                  <c:v>413.48694482093987</c:v>
                </c:pt>
                <c:pt idx="2">
                  <c:v>359.59899581681276</c:v>
                </c:pt>
                <c:pt idx="3">
                  <c:v>432.70708911953864</c:v>
                </c:pt>
                <c:pt idx="4">
                  <c:v>389.7159779977398</c:v>
                </c:pt>
              </c:numCache>
            </c:numRef>
          </c:val>
          <c:extLst>
            <c:ext xmlns:c16="http://schemas.microsoft.com/office/drawing/2014/chart" uri="{C3380CC4-5D6E-409C-BE32-E72D297353CC}">
              <c16:uniqueId val="{00000000-C776-4537-9210-F44A119D97AA}"/>
            </c:ext>
          </c:extLst>
        </c:ser>
        <c:dLbls>
          <c:showLegendKey val="0"/>
          <c:showVal val="0"/>
          <c:showCatName val="0"/>
          <c:showSerName val="0"/>
          <c:showPercent val="0"/>
          <c:showBubbleSize val="0"/>
        </c:dLbls>
        <c:gapWidth val="182"/>
        <c:axId val="-1333780736"/>
        <c:axId val="-1333773664"/>
      </c:barChart>
      <c:catAx>
        <c:axId val="-133378073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33773664"/>
        <c:crosses val="autoZero"/>
        <c:auto val="1"/>
        <c:lblAlgn val="ctr"/>
        <c:lblOffset val="100"/>
        <c:noMultiLvlLbl val="0"/>
      </c:catAx>
      <c:valAx>
        <c:axId val="-1333773664"/>
        <c:scaling>
          <c:orientation val="minMax"/>
        </c:scaling>
        <c:delete val="1"/>
        <c:axPos val="l"/>
        <c:numFmt formatCode="0.0" sourceLinked="1"/>
        <c:majorTickMark val="out"/>
        <c:minorTickMark val="none"/>
        <c:tickLblPos val="nextTo"/>
        <c:crossAx val="-1333780736"/>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9810280230013"/>
          <c:h val="0.40620609664455842"/>
        </c:manualLayout>
      </c:layout>
      <c:barChart>
        <c:barDir val="col"/>
        <c:grouping val="stacked"/>
        <c:varyColors val="0"/>
        <c:ser>
          <c:idx val="1"/>
          <c:order val="1"/>
          <c:tx>
            <c:strRef>
              <c:f>Sheet1!$C$1</c:f>
              <c:strCache>
                <c:ptCount val="1"/>
                <c:pt idx="0">
                  <c:v>Nourish</c:v>
                </c:pt>
              </c:strCache>
            </c:strRef>
          </c:tx>
          <c:spPr>
            <a:solidFill>
              <a:schemeClr val="accent2"/>
            </a:solidFill>
            <a:ln>
              <a:solidFill>
                <a:schemeClr val="accent2"/>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General</c:formatCode>
                <c:ptCount val="104"/>
                <c:pt idx="0">
                  <c:v>0</c:v>
                </c:pt>
                <c:pt idx="1">
                  <c:v>0</c:v>
                </c:pt>
                <c:pt idx="2">
                  <c:v>0</c:v>
                </c:pt>
                <c:pt idx="3">
                  <c:v>0</c:v>
                </c:pt>
                <c:pt idx="4">
                  <c:v>0</c:v>
                </c:pt>
                <c:pt idx="5">
                  <c:v>0</c:v>
                </c:pt>
                <c:pt idx="6">
                  <c:v>0</c:v>
                </c:pt>
                <c:pt idx="7">
                  <c:v>0</c:v>
                </c:pt>
                <c:pt idx="8">
                  <c:v>0</c:v>
                </c:pt>
                <c:pt idx="9">
                  <c:v>0</c:v>
                </c:pt>
                <c:pt idx="10">
                  <c:v>3234211</c:v>
                </c:pt>
                <c:pt idx="11">
                  <c:v>743901</c:v>
                </c:pt>
                <c:pt idx="12">
                  <c:v>0</c:v>
                </c:pt>
                <c:pt idx="13">
                  <c:v>0</c:v>
                </c:pt>
                <c:pt idx="14">
                  <c:v>4216869</c:v>
                </c:pt>
                <c:pt idx="15">
                  <c:v>3332312</c:v>
                </c:pt>
                <c:pt idx="16">
                  <c:v>580344</c:v>
                </c:pt>
                <c:pt idx="17">
                  <c:v>0</c:v>
                </c:pt>
                <c:pt idx="18">
                  <c:v>0</c:v>
                </c:pt>
                <c:pt idx="19">
                  <c:v>0</c:v>
                </c:pt>
                <c:pt idx="20">
                  <c:v>0</c:v>
                </c:pt>
                <c:pt idx="21">
                  <c:v>0</c:v>
                </c:pt>
                <c:pt idx="22">
                  <c:v>0</c:v>
                </c:pt>
                <c:pt idx="23">
                  <c:v>0</c:v>
                </c:pt>
                <c:pt idx="24">
                  <c:v>1582610</c:v>
                </c:pt>
                <c:pt idx="25">
                  <c:v>2539560</c:v>
                </c:pt>
                <c:pt idx="26">
                  <c:v>978283</c:v>
                </c:pt>
                <c:pt idx="27">
                  <c:v>0</c:v>
                </c:pt>
                <c:pt idx="28">
                  <c:v>2399503</c:v>
                </c:pt>
                <c:pt idx="29">
                  <c:v>2570048</c:v>
                </c:pt>
                <c:pt idx="30">
                  <c:v>599548</c:v>
                </c:pt>
                <c:pt idx="31">
                  <c:v>2074062</c:v>
                </c:pt>
                <c:pt idx="32">
                  <c:v>0</c:v>
                </c:pt>
                <c:pt idx="33">
                  <c:v>2024112</c:v>
                </c:pt>
                <c:pt idx="34">
                  <c:v>442675</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c:ext xmlns:c16="http://schemas.microsoft.com/office/drawing/2014/chart" uri="{C3380CC4-5D6E-409C-BE32-E72D297353CC}">
              <c16:uniqueId val="{00000000-BBDF-47BE-A230-C7BDDE27912F}"/>
            </c:ext>
          </c:extLst>
        </c:ser>
        <c:ser>
          <c:idx val="2"/>
          <c:order val="2"/>
          <c:tx>
            <c:strRef>
              <c:f>Sheet1!$D$1</c:f>
              <c:strCache>
                <c:ptCount val="1"/>
                <c:pt idx="0">
                  <c:v>Own it Resolutions</c:v>
                </c:pt>
              </c:strCache>
            </c:strRef>
          </c:tx>
          <c:spPr>
            <a:solidFill>
              <a:schemeClr val="accent3"/>
            </a:solidFill>
            <a:ln>
              <a:solidFill>
                <a:schemeClr val="accent3"/>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General</c:formatCode>
                <c:ptCount val="104"/>
                <c:pt idx="0">
                  <c:v>2039905</c:v>
                </c:pt>
                <c:pt idx="1">
                  <c:v>2705920</c:v>
                </c:pt>
                <c:pt idx="2">
                  <c:v>2972925</c:v>
                </c:pt>
                <c:pt idx="3">
                  <c:v>704071</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c:ext xmlns:c16="http://schemas.microsoft.com/office/drawing/2014/chart" uri="{C3380CC4-5D6E-409C-BE32-E72D297353CC}">
              <c16:uniqueId val="{00000001-BBDF-47BE-A230-C7BDDE27912F}"/>
            </c:ext>
          </c:extLst>
        </c:ser>
        <c:ser>
          <c:idx val="3"/>
          <c:order val="3"/>
          <c:tx>
            <c:strRef>
              <c:f>Sheet1!$E$1</c:f>
              <c:strCache>
                <c:ptCount val="1"/>
                <c:pt idx="0">
                  <c:v>Protein </c:v>
                </c:pt>
              </c:strCache>
            </c:strRef>
          </c:tx>
          <c:spPr>
            <a:solidFill>
              <a:schemeClr val="accent1"/>
            </a:solidFill>
            <a:ln>
              <a:solidFill>
                <a:schemeClr val="accent1"/>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Sheet1!$E$2:$E$105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3213775</c:v>
                </c:pt>
                <c:pt idx="68">
                  <c:v>2294007</c:v>
                </c:pt>
                <c:pt idx="69">
                  <c:v>1897968</c:v>
                </c:pt>
                <c:pt idx="70">
                  <c:v>3835265</c:v>
                </c:pt>
                <c:pt idx="71">
                  <c:v>4663649</c:v>
                </c:pt>
                <c:pt idx="72">
                  <c:v>745731</c:v>
                </c:pt>
                <c:pt idx="73">
                  <c:v>3054549</c:v>
                </c:pt>
                <c:pt idx="74">
                  <c:v>486192</c:v>
                </c:pt>
                <c:pt idx="75">
                  <c:v>0</c:v>
                </c:pt>
                <c:pt idx="76">
                  <c:v>3421133</c:v>
                </c:pt>
                <c:pt idx="77">
                  <c:v>1934340</c:v>
                </c:pt>
                <c:pt idx="78">
                  <c:v>3968049</c:v>
                </c:pt>
                <c:pt idx="79">
                  <c:v>751147</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c:ext xmlns:c16="http://schemas.microsoft.com/office/drawing/2014/chart" uri="{C3380CC4-5D6E-409C-BE32-E72D297353CC}">
              <c16:uniqueId val="{00000002-BBDF-47BE-A230-C7BDDE27912F}"/>
            </c:ext>
          </c:extLst>
        </c:ser>
        <c:dLbls>
          <c:showLegendKey val="0"/>
          <c:showVal val="0"/>
          <c:showCatName val="0"/>
          <c:showSerName val="0"/>
          <c:showPercent val="0"/>
          <c:showBubbleSize val="0"/>
        </c:dLbls>
        <c:gapWidth val="150"/>
        <c:overlap val="100"/>
        <c:axId val="-1333773120"/>
        <c:axId val="-1333768224"/>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19463</c:v>
                </c:pt>
                <c:pt idx="1">
                  <c:v>28146</c:v>
                </c:pt>
                <c:pt idx="2">
                  <c:v>29711</c:v>
                </c:pt>
                <c:pt idx="3">
                  <c:v>31757</c:v>
                </c:pt>
                <c:pt idx="4">
                  <c:v>32861</c:v>
                </c:pt>
                <c:pt idx="5">
                  <c:v>28629</c:v>
                </c:pt>
                <c:pt idx="6">
                  <c:v>26435</c:v>
                </c:pt>
                <c:pt idx="7">
                  <c:v>32895</c:v>
                </c:pt>
                <c:pt idx="8">
                  <c:v>36762</c:v>
                </c:pt>
                <c:pt idx="9">
                  <c:v>28128</c:v>
                </c:pt>
                <c:pt idx="10">
                  <c:v>31440</c:v>
                </c:pt>
                <c:pt idx="11">
                  <c:v>31780</c:v>
                </c:pt>
                <c:pt idx="12">
                  <c:v>27830</c:v>
                </c:pt>
                <c:pt idx="13">
                  <c:v>29411</c:v>
                </c:pt>
                <c:pt idx="14">
                  <c:v>27016</c:v>
                </c:pt>
                <c:pt idx="15">
                  <c:v>25480</c:v>
                </c:pt>
                <c:pt idx="16">
                  <c:v>30299</c:v>
                </c:pt>
                <c:pt idx="17">
                  <c:v>32002</c:v>
                </c:pt>
                <c:pt idx="18">
                  <c:v>30614</c:v>
                </c:pt>
                <c:pt idx="19">
                  <c:v>31516</c:v>
                </c:pt>
                <c:pt idx="20">
                  <c:v>29632</c:v>
                </c:pt>
                <c:pt idx="21">
                  <c:v>36061</c:v>
                </c:pt>
                <c:pt idx="22">
                  <c:v>32831</c:v>
                </c:pt>
                <c:pt idx="23">
                  <c:v>32748</c:v>
                </c:pt>
                <c:pt idx="24">
                  <c:v>28067</c:v>
                </c:pt>
                <c:pt idx="25">
                  <c:v>26981</c:v>
                </c:pt>
                <c:pt idx="26">
                  <c:v>27385</c:v>
                </c:pt>
                <c:pt idx="27">
                  <c:v>31007</c:v>
                </c:pt>
                <c:pt idx="28">
                  <c:v>27115</c:v>
                </c:pt>
                <c:pt idx="29">
                  <c:v>27621</c:v>
                </c:pt>
                <c:pt idx="30">
                  <c:v>24098</c:v>
                </c:pt>
                <c:pt idx="31">
                  <c:v>26091</c:v>
                </c:pt>
                <c:pt idx="32">
                  <c:v>29497</c:v>
                </c:pt>
                <c:pt idx="33">
                  <c:v>35360</c:v>
                </c:pt>
                <c:pt idx="34">
                  <c:v>43120</c:v>
                </c:pt>
                <c:pt idx="35">
                  <c:v>36870</c:v>
                </c:pt>
                <c:pt idx="36">
                  <c:v>30993</c:v>
                </c:pt>
                <c:pt idx="37">
                  <c:v>32708</c:v>
                </c:pt>
                <c:pt idx="38">
                  <c:v>36315</c:v>
                </c:pt>
                <c:pt idx="39">
                  <c:v>29658</c:v>
                </c:pt>
                <c:pt idx="40">
                  <c:v>25489</c:v>
                </c:pt>
                <c:pt idx="41">
                  <c:v>29269</c:v>
                </c:pt>
                <c:pt idx="42">
                  <c:v>27307</c:v>
                </c:pt>
                <c:pt idx="43">
                  <c:v>24912</c:v>
                </c:pt>
                <c:pt idx="44">
                  <c:v>25837</c:v>
                </c:pt>
                <c:pt idx="45">
                  <c:v>23647</c:v>
                </c:pt>
                <c:pt idx="46">
                  <c:v>27729</c:v>
                </c:pt>
                <c:pt idx="47">
                  <c:v>26758</c:v>
                </c:pt>
                <c:pt idx="48">
                  <c:v>23209</c:v>
                </c:pt>
                <c:pt idx="49">
                  <c:v>22660</c:v>
                </c:pt>
                <c:pt idx="50">
                  <c:v>19403</c:v>
                </c:pt>
                <c:pt idx="51">
                  <c:v>9254</c:v>
                </c:pt>
                <c:pt idx="52">
                  <c:v>17690</c:v>
                </c:pt>
                <c:pt idx="53">
                  <c:v>26005</c:v>
                </c:pt>
                <c:pt idx="54">
                  <c:v>26876</c:v>
                </c:pt>
                <c:pt idx="55">
                  <c:v>34562</c:v>
                </c:pt>
                <c:pt idx="56">
                  <c:v>32813</c:v>
                </c:pt>
                <c:pt idx="57">
                  <c:v>30197</c:v>
                </c:pt>
                <c:pt idx="58">
                  <c:v>28895</c:v>
                </c:pt>
                <c:pt idx="59">
                  <c:v>29244</c:v>
                </c:pt>
                <c:pt idx="60">
                  <c:v>30627</c:v>
                </c:pt>
                <c:pt idx="61">
                  <c:v>33099</c:v>
                </c:pt>
                <c:pt idx="62">
                  <c:v>28280</c:v>
                </c:pt>
                <c:pt idx="63">
                  <c:v>30123</c:v>
                </c:pt>
                <c:pt idx="64">
                  <c:v>27157</c:v>
                </c:pt>
                <c:pt idx="65">
                  <c:v>26777</c:v>
                </c:pt>
                <c:pt idx="66">
                  <c:v>27426</c:v>
                </c:pt>
                <c:pt idx="67">
                  <c:v>28631</c:v>
                </c:pt>
                <c:pt idx="68">
                  <c:v>29391</c:v>
                </c:pt>
                <c:pt idx="69">
                  <c:v>32739</c:v>
                </c:pt>
                <c:pt idx="70">
                  <c:v>31934</c:v>
                </c:pt>
                <c:pt idx="71">
                  <c:v>35487</c:v>
                </c:pt>
                <c:pt idx="72">
                  <c:v>30450</c:v>
                </c:pt>
                <c:pt idx="73">
                  <c:v>30931</c:v>
                </c:pt>
                <c:pt idx="74">
                  <c:v>32811</c:v>
                </c:pt>
                <c:pt idx="75">
                  <c:v>31710</c:v>
                </c:pt>
                <c:pt idx="76">
                  <c:v>29848</c:v>
                </c:pt>
                <c:pt idx="77">
                  <c:v>28907</c:v>
                </c:pt>
                <c:pt idx="78">
                  <c:v>28886</c:v>
                </c:pt>
                <c:pt idx="79">
                  <c:v>32168</c:v>
                </c:pt>
                <c:pt idx="80">
                  <c:v>28913</c:v>
                </c:pt>
                <c:pt idx="81">
                  <c:v>26307</c:v>
                </c:pt>
                <c:pt idx="82">
                  <c:v>25824</c:v>
                </c:pt>
                <c:pt idx="83">
                  <c:v>23818</c:v>
                </c:pt>
                <c:pt idx="84">
                  <c:v>26928</c:v>
                </c:pt>
                <c:pt idx="85">
                  <c:v>25987</c:v>
                </c:pt>
                <c:pt idx="86">
                  <c:v>30787</c:v>
                </c:pt>
                <c:pt idx="87">
                  <c:v>33106</c:v>
                </c:pt>
                <c:pt idx="88">
                  <c:v>32991</c:v>
                </c:pt>
                <c:pt idx="89">
                  <c:v>32727</c:v>
                </c:pt>
                <c:pt idx="90">
                  <c:v>33687</c:v>
                </c:pt>
                <c:pt idx="91">
                  <c:v>32264</c:v>
                </c:pt>
                <c:pt idx="92">
                  <c:v>26581</c:v>
                </c:pt>
                <c:pt idx="93">
                  <c:v>34270</c:v>
                </c:pt>
                <c:pt idx="94">
                  <c:v>29466</c:v>
                </c:pt>
                <c:pt idx="95">
                  <c:v>31052</c:v>
                </c:pt>
                <c:pt idx="96">
                  <c:v>29805</c:v>
                </c:pt>
                <c:pt idx="97">
                  <c:v>28599</c:v>
                </c:pt>
                <c:pt idx="98">
                  <c:v>27457</c:v>
                </c:pt>
                <c:pt idx="99">
                  <c:v>27358</c:v>
                </c:pt>
                <c:pt idx="100">
                  <c:v>26215</c:v>
                </c:pt>
                <c:pt idx="101">
                  <c:v>25665</c:v>
                </c:pt>
                <c:pt idx="102">
                  <c:v>18065</c:v>
                </c:pt>
                <c:pt idx="103">
                  <c:v>9244</c:v>
                </c:pt>
              </c:numCache>
            </c:numRef>
          </c:val>
          <c:smooth val="0"/>
          <c:extLst>
            <c:ext xmlns:c16="http://schemas.microsoft.com/office/drawing/2014/chart" uri="{C3380CC4-5D6E-409C-BE32-E72D297353CC}">
              <c16:uniqueId val="{00000003-BBDF-47BE-A230-C7BDDE27912F}"/>
            </c:ext>
          </c:extLst>
        </c:ser>
        <c:dLbls>
          <c:showLegendKey val="0"/>
          <c:showVal val="0"/>
          <c:showCatName val="0"/>
          <c:showSerName val="0"/>
          <c:showPercent val="0"/>
          <c:showBubbleSize val="0"/>
        </c:dLbls>
        <c:marker val="1"/>
        <c:smooth val="0"/>
        <c:axId val="-1333766592"/>
        <c:axId val="-1333771488"/>
      </c:lineChart>
      <c:dateAx>
        <c:axId val="-1333766592"/>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1333771488"/>
        <c:crosses val="autoZero"/>
        <c:auto val="1"/>
        <c:lblOffset val="100"/>
        <c:baseTimeUnit val="days"/>
      </c:dateAx>
      <c:valAx>
        <c:axId val="-1333771488"/>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33766592"/>
        <c:crosses val="autoZero"/>
        <c:crossBetween val="between"/>
        <c:majorUnit val="40000"/>
        <c:dispUnits>
          <c:builtInUnit val="thousands"/>
        </c:dispUnits>
      </c:valAx>
      <c:valAx>
        <c:axId val="-1333768224"/>
        <c:scaling>
          <c:orientation val="minMax"/>
        </c:scaling>
        <c:delete val="0"/>
        <c:axPos val="r"/>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33773120"/>
        <c:crosses val="max"/>
        <c:crossBetween val="between"/>
        <c:dispUnits>
          <c:builtInUnit val="thousands"/>
        </c:dispUnits>
      </c:valAx>
      <c:dateAx>
        <c:axId val="-1333773120"/>
        <c:scaling>
          <c:orientation val="minMax"/>
        </c:scaling>
        <c:delete val="1"/>
        <c:axPos val="b"/>
        <c:numFmt formatCode="m/d/yyyy" sourceLinked="1"/>
        <c:majorTickMark val="out"/>
        <c:minorTickMark val="none"/>
        <c:tickLblPos val="nextTo"/>
        <c:crossAx val="-1333768224"/>
        <c:crosses val="autoZero"/>
        <c:auto val="1"/>
        <c:lblOffset val="100"/>
        <c:baseTimeUnit val="days"/>
      </c:dateAx>
      <c:spPr>
        <a:noFill/>
        <a:ln>
          <a:noFill/>
        </a:ln>
        <a:effectLst/>
      </c:spPr>
    </c:plotArea>
    <c:legend>
      <c:legendPos val="b"/>
      <c:layout>
        <c:manualLayout>
          <c:xMode val="edge"/>
          <c:yMode val="edge"/>
          <c:x val="0.13700147919237982"/>
          <c:y val="0.76729081582644498"/>
          <c:w val="0.78104648935201326"/>
          <c:h val="7.080177737118960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1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15465.75924794104</c:v>
                </c:pt>
                <c:pt idx="1">
                  <c:v>13100.947911969419</c:v>
                </c:pt>
              </c:numCache>
            </c:numRef>
          </c:val>
          <c:extLs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1333779648"/>
        <c:axId val="-1333767680"/>
      </c:barChart>
      <c:catAx>
        <c:axId val="-13337796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33767680"/>
        <c:crosses val="autoZero"/>
        <c:auto val="1"/>
        <c:lblAlgn val="ctr"/>
        <c:lblOffset val="100"/>
        <c:noMultiLvlLbl val="0"/>
      </c:catAx>
      <c:valAx>
        <c:axId val="-1333767680"/>
        <c:scaling>
          <c:orientation val="minMax"/>
          <c:max val="18000"/>
          <c:min val="0"/>
        </c:scaling>
        <c:delete val="1"/>
        <c:axPos val="l"/>
        <c:numFmt formatCode="#,##0" sourceLinked="0"/>
        <c:majorTickMark val="out"/>
        <c:minorTickMark val="none"/>
        <c:tickLblPos val="nextTo"/>
        <c:crossAx val="-1333779648"/>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432.71929328674054</c:v>
                </c:pt>
                <c:pt idx="1">
                  <c:v>432.86302518533438</c:v>
                </c:pt>
              </c:numCache>
            </c:numRef>
          </c:val>
          <c:extLs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1333770400"/>
        <c:axId val="-1333769856"/>
      </c:barChart>
      <c:catAx>
        <c:axId val="-133377040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33769856"/>
        <c:crosses val="autoZero"/>
        <c:auto val="1"/>
        <c:lblAlgn val="ctr"/>
        <c:lblOffset val="100"/>
        <c:noMultiLvlLbl val="0"/>
      </c:catAx>
      <c:valAx>
        <c:axId val="-1333769856"/>
        <c:scaling>
          <c:orientation val="minMax"/>
          <c:max val="900"/>
          <c:min val="0"/>
        </c:scaling>
        <c:delete val="1"/>
        <c:axPos val="l"/>
        <c:numFmt formatCode="0" sourceLinked="0"/>
        <c:majorTickMark val="out"/>
        <c:minorTickMark val="none"/>
        <c:tickLblPos val="nextTo"/>
        <c:crossAx val="-1333770400"/>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0.37877041570113962</c:v>
                </c:pt>
                <c:pt idx="1">
                  <c:v>0.64248210972052544</c:v>
                </c:pt>
              </c:numCache>
            </c:numRef>
          </c:val>
          <c:extLs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1333776384"/>
        <c:axId val="-1333769312"/>
      </c:barChart>
      <c:catAx>
        <c:axId val="-133377638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33769312"/>
        <c:crosses val="autoZero"/>
        <c:auto val="1"/>
        <c:lblAlgn val="ctr"/>
        <c:lblOffset val="100"/>
        <c:noMultiLvlLbl val="0"/>
      </c:catAx>
      <c:valAx>
        <c:axId val="-1333769312"/>
        <c:scaling>
          <c:orientation val="minMax"/>
          <c:min val="0"/>
        </c:scaling>
        <c:delete val="1"/>
        <c:axPos val="l"/>
        <c:numFmt formatCode="0.0" sourceLinked="0"/>
        <c:majorTickMark val="out"/>
        <c:minorTickMark val="none"/>
        <c:tickLblPos val="nextTo"/>
        <c:crossAx val="-133377638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Sheet1!$A$21:$A$24</c:f>
              <c:strCache>
                <c:ptCount val="3"/>
                <c:pt idx="0">
                  <c:v>Nourish</c:v>
                </c:pt>
                <c:pt idx="1">
                  <c:v>Own it Resolutions</c:v>
                </c:pt>
                <c:pt idx="2">
                  <c:v>Protein </c:v>
                </c:pt>
              </c:strCache>
            </c:strRef>
          </c:cat>
          <c:val>
            <c:numRef>
              <c:f>Sheet1!$B$21:$B$24</c:f>
              <c:numCache>
                <c:formatCode>0.0</c:formatCode>
                <c:ptCount val="3"/>
                <c:pt idx="0">
                  <c:v>0.30590679514614999</c:v>
                </c:pt>
                <c:pt idx="1">
                  <c:v>1.6472686613197931</c:v>
                </c:pt>
                <c:pt idx="2">
                  <c:v>0.64248210972052544</c:v>
                </c:pt>
              </c:numCache>
            </c:numRef>
          </c:val>
          <c:extLst>
            <c:ext xmlns:c16="http://schemas.microsoft.com/office/drawing/2014/chart" uri="{C3380CC4-5D6E-409C-BE32-E72D297353CC}">
              <c16:uniqueId val="{00000000-1F2B-4BD3-B18F-1817695A8F56}"/>
            </c:ext>
          </c:extLst>
        </c:ser>
        <c:dLbls>
          <c:showLegendKey val="0"/>
          <c:showVal val="0"/>
          <c:showCatName val="0"/>
          <c:showSerName val="0"/>
          <c:showPercent val="0"/>
          <c:showBubbleSize val="0"/>
        </c:dLbls>
        <c:gapWidth val="182"/>
        <c:axId val="-1333778560"/>
        <c:axId val="-1333777472"/>
      </c:barChart>
      <c:catAx>
        <c:axId val="-133377856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33777472"/>
        <c:crosses val="autoZero"/>
        <c:auto val="1"/>
        <c:lblAlgn val="ctr"/>
        <c:lblOffset val="100"/>
        <c:noMultiLvlLbl val="0"/>
      </c:catAx>
      <c:valAx>
        <c:axId val="-1333777472"/>
        <c:scaling>
          <c:orientation val="minMax"/>
        </c:scaling>
        <c:delete val="1"/>
        <c:axPos val="l"/>
        <c:numFmt formatCode="0.0" sourceLinked="1"/>
        <c:majorTickMark val="out"/>
        <c:minorTickMark val="none"/>
        <c:tickLblPos val="nextTo"/>
        <c:crossAx val="-1333778560"/>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Sheet1!$A$21:$A$24</c:f>
              <c:strCache>
                <c:ptCount val="3"/>
                <c:pt idx="0">
                  <c:v>Nourish</c:v>
                </c:pt>
                <c:pt idx="1">
                  <c:v>Own it Resolutions</c:v>
                </c:pt>
                <c:pt idx="2">
                  <c:v>Protein </c:v>
                </c:pt>
              </c:strCache>
            </c:strRef>
          </c:cat>
          <c:val>
            <c:numRef>
              <c:f>Sheet1!$B$21:$B$24</c:f>
              <c:numCache>
                <c:formatCode>0.0</c:formatCode>
                <c:ptCount val="3"/>
                <c:pt idx="0">
                  <c:v>432.39307455459556</c:v>
                </c:pt>
                <c:pt idx="1">
                  <c:v>433.77733022247145</c:v>
                </c:pt>
                <c:pt idx="2">
                  <c:v>432.86302518533438</c:v>
                </c:pt>
              </c:numCache>
            </c:numRef>
          </c:val>
          <c:extLst>
            <c:ext xmlns:c16="http://schemas.microsoft.com/office/drawing/2014/chart" uri="{C3380CC4-5D6E-409C-BE32-E72D297353CC}">
              <c16:uniqueId val="{00000000-1F2B-4BD3-B18F-1817695A8F56}"/>
            </c:ext>
          </c:extLst>
        </c:ser>
        <c:dLbls>
          <c:showLegendKey val="0"/>
          <c:showVal val="0"/>
          <c:showCatName val="0"/>
          <c:showSerName val="0"/>
          <c:showPercent val="0"/>
          <c:showBubbleSize val="0"/>
        </c:dLbls>
        <c:gapWidth val="182"/>
        <c:axId val="-1333671392"/>
        <c:axId val="-1333666496"/>
      </c:barChart>
      <c:catAx>
        <c:axId val="-133367139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33666496"/>
        <c:crosses val="autoZero"/>
        <c:auto val="1"/>
        <c:lblAlgn val="ctr"/>
        <c:lblOffset val="100"/>
        <c:noMultiLvlLbl val="0"/>
      </c:catAx>
      <c:valAx>
        <c:axId val="-1333666496"/>
        <c:scaling>
          <c:orientation val="minMax"/>
          <c:min val="0"/>
        </c:scaling>
        <c:delete val="1"/>
        <c:axPos val="l"/>
        <c:numFmt formatCode="0.0" sourceLinked="1"/>
        <c:majorTickMark val="out"/>
        <c:minorTickMark val="none"/>
        <c:tickLblPos val="nextTo"/>
        <c:crossAx val="-1333671392"/>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numFmt formatCode="#,##0" sourceLinked="0"/>
            <c:spPr>
              <a:noFill/>
              <a:ln>
                <a:noFill/>
              </a:ln>
              <a:effectLst/>
            </c:spPr>
            <c:txPr>
              <a:bodyPr wrap="square" lIns="38100" tIns="19050" rIns="38100" bIns="19050" anchor="ctr">
                <a:spAutoFit/>
              </a:bodyPr>
              <a:lstStyle/>
              <a:p>
                <a:pPr>
                  <a:defRPr sz="11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19502.296935299993</c:v>
                </c:pt>
                <c:pt idx="1">
                  <c:v>22059.744259400009</c:v>
                </c:pt>
              </c:numCache>
            </c:numRef>
          </c:val>
          <c:extLs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1333661600"/>
        <c:axId val="-1333669760"/>
      </c:barChart>
      <c:catAx>
        <c:axId val="-133366160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33669760"/>
        <c:crosses val="autoZero"/>
        <c:auto val="1"/>
        <c:lblAlgn val="ctr"/>
        <c:lblOffset val="100"/>
        <c:noMultiLvlLbl val="0"/>
      </c:catAx>
      <c:valAx>
        <c:axId val="-1333669760"/>
        <c:scaling>
          <c:orientation val="minMax"/>
          <c:max val="30000"/>
          <c:min val="0"/>
        </c:scaling>
        <c:delete val="1"/>
        <c:axPos val="l"/>
        <c:numFmt formatCode="#,##0" sourceLinked="0"/>
        <c:majorTickMark val="out"/>
        <c:minorTickMark val="none"/>
        <c:tickLblPos val="nextTo"/>
        <c:crossAx val="-1333661600"/>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0.22467662462798485</c:v>
                </c:pt>
                <c:pt idx="1">
                  <c:v>0.19701126968517452</c:v>
                </c:pt>
              </c:numCache>
            </c:numRef>
          </c:val>
          <c:extLs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1333667040"/>
        <c:axId val="-1333665408"/>
      </c:barChart>
      <c:catAx>
        <c:axId val="-133366704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33665408"/>
        <c:crosses val="autoZero"/>
        <c:auto val="1"/>
        <c:lblAlgn val="ctr"/>
        <c:lblOffset val="100"/>
        <c:noMultiLvlLbl val="0"/>
      </c:catAx>
      <c:valAx>
        <c:axId val="-1333665408"/>
        <c:scaling>
          <c:orientation val="minMax"/>
          <c:min val="0"/>
        </c:scaling>
        <c:delete val="1"/>
        <c:axPos val="l"/>
        <c:numFmt formatCode="0.0" sourceLinked="0"/>
        <c:majorTickMark val="out"/>
        <c:minorTickMark val="none"/>
        <c:tickLblPos val="nextTo"/>
        <c:crossAx val="-133366704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numFmt formatCode="#,##0" sourceLinked="0"/>
            <c:spPr>
              <a:noFill/>
              <a:ln>
                <a:noFill/>
              </a:ln>
              <a:effectLst/>
            </c:spPr>
            <c:txPr>
              <a:bodyPr wrap="square" lIns="38100" tIns="19050" rIns="38100" bIns="19050" anchor="ctr">
                <a:spAutoFit/>
              </a:bodyPr>
              <a:lstStyle/>
              <a:p>
                <a:pPr>
                  <a:defRPr sz="11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4315.8851309000001</c:v>
                </c:pt>
                <c:pt idx="1">
                  <c:v>6090.2043426999999</c:v>
                </c:pt>
              </c:numCache>
            </c:numRef>
          </c:val>
          <c:extLs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1333672480"/>
        <c:axId val="-1333664864"/>
      </c:barChart>
      <c:catAx>
        <c:axId val="-13336724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33664864"/>
        <c:crosses val="autoZero"/>
        <c:auto val="1"/>
        <c:lblAlgn val="ctr"/>
        <c:lblOffset val="100"/>
        <c:noMultiLvlLbl val="0"/>
      </c:catAx>
      <c:valAx>
        <c:axId val="-1333664864"/>
        <c:scaling>
          <c:orientation val="minMax"/>
          <c:max val="8000"/>
          <c:min val="0"/>
        </c:scaling>
        <c:delete val="1"/>
        <c:axPos val="l"/>
        <c:numFmt formatCode="#,##0" sourceLinked="0"/>
        <c:majorTickMark val="out"/>
        <c:minorTickMark val="none"/>
        <c:tickLblPos val="nextTo"/>
        <c:crossAx val="-1333672480"/>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3"/>
              <c:layout>
                <c:manualLayout>
                  <c:x val="-4.566210592913485E-3"/>
                  <c:y val="5.00876533934385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DE4-4AE4-B10C-8685231C1D3C}"/>
                </c:ext>
              </c:extLst>
            </c:dLbl>
            <c:dLbl>
              <c:idx val="7"/>
              <c:layout>
                <c:manualLayout>
                  <c:x val="-3.0441403952757495E-3"/>
                  <c:y val="5.00876533934385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DE4-4AE4-B10C-8685231C1D3C}"/>
                </c:ext>
              </c:extLst>
            </c:dLbl>
            <c:dLbl>
              <c:idx val="8"/>
              <c:delete val="1"/>
              <c:extLst>
                <c:ext xmlns:c15="http://schemas.microsoft.com/office/drawing/2012/chart" uri="{CE6537A1-D6FC-4f65-9D91-7224C49458BB}"/>
                <c:ext xmlns:c16="http://schemas.microsoft.com/office/drawing/2014/chart" uri="{C3380CC4-5D6E-409C-BE32-E72D297353CC}">
                  <c16:uniqueId val="{00000000-C8DE-4820-8617-5915B4B2375D}"/>
                </c:ext>
              </c:extLst>
            </c:dLbl>
            <c:numFmt formatCode="#,##0.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 Trade</c:v>
                </c:pt>
                <c:pt idx="1">
                  <c:v> Brand-Building</c:v>
                </c:pt>
                <c:pt idx="2">
                  <c:v> TV</c:v>
                </c:pt>
                <c:pt idx="3">
                  <c:v> Sampling</c:v>
                </c:pt>
                <c:pt idx="4">
                  <c:v>Digital Video</c:v>
                </c:pt>
                <c:pt idx="5">
                  <c:v> Coupon</c:v>
                </c:pt>
                <c:pt idx="6">
                  <c:v> Search</c:v>
                </c:pt>
                <c:pt idx="7">
                  <c:v> Social</c:v>
                </c:pt>
                <c:pt idx="8">
                  <c:v> OOH</c:v>
                </c:pt>
                <c:pt idx="9">
                  <c:v> POS</c:v>
                </c:pt>
                <c:pt idx="10">
                  <c:v> Corporate Promotion</c:v>
                </c:pt>
              </c:strCache>
            </c:strRef>
          </c:cat>
          <c:val>
            <c:numRef>
              <c:f>Sheet1!$B$2:$B$12</c:f>
              <c:numCache>
                <c:formatCode>0.00</c:formatCode>
                <c:ptCount val="11"/>
                <c:pt idx="0">
                  <c:v>0.79903141136544165</c:v>
                </c:pt>
                <c:pt idx="1">
                  <c:v>0.43772274508110481</c:v>
                </c:pt>
                <c:pt idx="2">
                  <c:v>0.5864925295160166</c:v>
                </c:pt>
                <c:pt idx="3" formatCode="General">
                  <c:v>0.22467703900039429</c:v>
                </c:pt>
                <c:pt idx="4">
                  <c:v>0.29661644251991792</c:v>
                </c:pt>
                <c:pt idx="5">
                  <c:v>0.23205747916085676</c:v>
                </c:pt>
                <c:pt idx="6">
                  <c:v>2.9849119894241671E-2</c:v>
                </c:pt>
                <c:pt idx="7">
                  <c:v>0.37877041570113962</c:v>
                </c:pt>
                <c:pt idx="8">
                  <c:v>0</c:v>
                </c:pt>
                <c:pt idx="9">
                  <c:v>0.41456643807087401</c:v>
                </c:pt>
                <c:pt idx="10">
                  <c:v>0.44788723819610565</c:v>
                </c:pt>
              </c:numCache>
            </c:numRef>
          </c:val>
          <c:extLs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9"/>
              <c:delete val="1"/>
              <c:extLst>
                <c:ext xmlns:c15="http://schemas.microsoft.com/office/drawing/2012/chart" uri="{CE6537A1-D6FC-4f65-9D91-7224C49458BB}"/>
                <c:ext xmlns:c16="http://schemas.microsoft.com/office/drawing/2014/chart" uri="{C3380CC4-5D6E-409C-BE32-E72D297353CC}">
                  <c16:uniqueId val="{00000000-896F-42C0-9A21-C86D69B37A97}"/>
                </c:ext>
              </c:extLst>
            </c:dLbl>
            <c:dLbl>
              <c:idx val="10"/>
              <c:delete val="1"/>
              <c:extLst>
                <c:ext xmlns:c15="http://schemas.microsoft.com/office/drawing/2012/chart" uri="{CE6537A1-D6FC-4f65-9D91-7224C49458BB}"/>
                <c:ext xmlns:c16="http://schemas.microsoft.com/office/drawing/2014/chart" uri="{C3380CC4-5D6E-409C-BE32-E72D297353CC}">
                  <c16:uniqueId val="{00000001-896F-42C0-9A21-C86D69B37A97}"/>
                </c:ext>
              </c:extLst>
            </c:dLbl>
            <c:numFmt formatCode="#,##0.0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 Trade</c:v>
                </c:pt>
                <c:pt idx="1">
                  <c:v> Brand-Building</c:v>
                </c:pt>
                <c:pt idx="2">
                  <c:v> TV</c:v>
                </c:pt>
                <c:pt idx="3">
                  <c:v> Sampling</c:v>
                </c:pt>
                <c:pt idx="4">
                  <c:v>Digital Video</c:v>
                </c:pt>
                <c:pt idx="5">
                  <c:v> Coupon</c:v>
                </c:pt>
                <c:pt idx="6">
                  <c:v> Search</c:v>
                </c:pt>
                <c:pt idx="7">
                  <c:v> Social</c:v>
                </c:pt>
                <c:pt idx="8">
                  <c:v> OOH</c:v>
                </c:pt>
                <c:pt idx="9">
                  <c:v> POS</c:v>
                </c:pt>
                <c:pt idx="10">
                  <c:v> Corporate Promotion</c:v>
                </c:pt>
              </c:strCache>
            </c:strRef>
          </c:cat>
          <c:val>
            <c:numRef>
              <c:f>Sheet1!$C$2:$C$12</c:f>
              <c:numCache>
                <c:formatCode>0.00</c:formatCode>
                <c:ptCount val="11"/>
                <c:pt idx="0">
                  <c:v>0.77719348986028003</c:v>
                </c:pt>
                <c:pt idx="1">
                  <c:v>0.51835858039896743</c:v>
                </c:pt>
                <c:pt idx="2">
                  <c:v>0.67226118853480099</c:v>
                </c:pt>
                <c:pt idx="3" formatCode="General">
                  <c:v>0.19701163303586039</c:v>
                </c:pt>
                <c:pt idx="4">
                  <c:v>0.55067801265308358</c:v>
                </c:pt>
                <c:pt idx="5">
                  <c:v>0.20609372895122643</c:v>
                </c:pt>
                <c:pt idx="6">
                  <c:v>1.2846610639102059E-2</c:v>
                </c:pt>
                <c:pt idx="7">
                  <c:v>0.64248210972052544</c:v>
                </c:pt>
                <c:pt idx="8">
                  <c:v>0.32284675962680109</c:v>
                </c:pt>
                <c:pt idx="9">
                  <c:v>0</c:v>
                </c:pt>
                <c:pt idx="10">
                  <c:v>0</c:v>
                </c:pt>
              </c:numCache>
            </c:numRef>
          </c:val>
          <c:extLst>
            <c:ext xmlns:c16="http://schemas.microsoft.com/office/drawing/2014/chart" uri="{C3380CC4-5D6E-409C-BE32-E72D297353CC}">
              <c16:uniqueId val="{00000017-6DE4-4AE4-B10C-8685231C1D3C}"/>
            </c:ext>
          </c:extLst>
        </c:ser>
        <c:dLbls>
          <c:showLegendKey val="0"/>
          <c:showVal val="0"/>
          <c:showCatName val="0"/>
          <c:showSerName val="0"/>
          <c:showPercent val="0"/>
          <c:showBubbleSize val="0"/>
        </c:dLbls>
        <c:gapWidth val="75"/>
        <c:overlap val="1"/>
        <c:axId val="-1374295888"/>
        <c:axId val="-1374296432"/>
      </c:barChart>
      <c:catAx>
        <c:axId val="-137429588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374296432"/>
        <c:crosses val="autoZero"/>
        <c:auto val="1"/>
        <c:lblAlgn val="ctr"/>
        <c:lblOffset val="100"/>
        <c:tickLblSkip val="1"/>
        <c:noMultiLvlLbl val="0"/>
      </c:catAx>
      <c:valAx>
        <c:axId val="-1374296432"/>
        <c:scaling>
          <c:orientation val="minMax"/>
          <c:max val="1.2"/>
          <c:min val="0"/>
        </c:scaling>
        <c:delete val="1"/>
        <c:axPos val="l"/>
        <c:numFmt formatCode="#,##0" sourceLinked="0"/>
        <c:majorTickMark val="out"/>
        <c:minorTickMark val="none"/>
        <c:tickLblPos val="nextTo"/>
        <c:crossAx val="-1374295888"/>
        <c:crosses val="autoZero"/>
        <c:crossBetween val="between"/>
        <c:majorUnit val="1"/>
      </c:valAx>
      <c:spPr>
        <a:noFill/>
        <a:ln>
          <a:noFill/>
        </a:ln>
        <a:effectLst/>
      </c:spPr>
    </c:plotArea>
    <c:legend>
      <c:legendPos val="b"/>
      <c:layout>
        <c:manualLayout>
          <c:xMode val="edge"/>
          <c:yMode val="edge"/>
          <c:x val="0.87361770799341765"/>
          <c:y val="7.9816544457341723E-2"/>
          <c:w val="0.12523871225464844"/>
          <c:h val="7.9676459958077595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0.23205705118808906</c:v>
                </c:pt>
                <c:pt idx="1">
                  <c:v>0.20609334886557645</c:v>
                </c:pt>
              </c:numCache>
            </c:numRef>
          </c:val>
          <c:extLs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1333675200"/>
        <c:axId val="-1333668128"/>
      </c:barChart>
      <c:catAx>
        <c:axId val="-133367520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33668128"/>
        <c:crosses val="autoZero"/>
        <c:auto val="1"/>
        <c:lblAlgn val="ctr"/>
        <c:lblOffset val="100"/>
        <c:noMultiLvlLbl val="0"/>
      </c:catAx>
      <c:valAx>
        <c:axId val="-1333668128"/>
        <c:scaling>
          <c:orientation val="minMax"/>
          <c:min val="0"/>
        </c:scaling>
        <c:delete val="1"/>
        <c:axPos val="l"/>
        <c:numFmt formatCode="0.0" sourceLinked="0"/>
        <c:majorTickMark val="out"/>
        <c:minorTickMark val="none"/>
        <c:tickLblPos val="nextTo"/>
        <c:crossAx val="-133367520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Special K Snacks</c:v>
                </c:pt>
              </c:strCache>
            </c:strRef>
          </c:tx>
          <c:spPr>
            <a:solidFill>
              <a:schemeClr val="accent1"/>
            </a:solidFill>
            <a:ln>
              <a:noFill/>
            </a:ln>
            <a:effectLst/>
          </c:spPr>
          <c:invertIfNegative val="0"/>
          <c:dLbls>
            <c:numFmt formatCode="0.0%" sourceLinked="0"/>
            <c:spPr>
              <a:noFill/>
              <a:ln>
                <a:noFill/>
              </a:ln>
              <a:effectLst/>
            </c:spPr>
            <c:txPr>
              <a:bodyPr rot="0" spcFirstLastPara="1" vertOverflow="clip" horzOverflow="clip" vert="horz" wrap="square" lIns="38100" tIns="19050" rIns="38100" bIns="19050" anchor="ctr" anchorCtr="1">
                <a:spAutoFit/>
              </a:bodyPr>
              <a:lstStyle/>
              <a:p>
                <a:pPr>
                  <a:defRPr sz="15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TV+Trade</c:v>
                </c:pt>
                <c:pt idx="1">
                  <c:v>TV+Social</c:v>
                </c:pt>
                <c:pt idx="2">
                  <c:v>TV+Video</c:v>
                </c:pt>
              </c:strCache>
            </c:strRef>
          </c:cat>
          <c:val>
            <c:numRef>
              <c:f>Sheet1!$B$2:$B$4</c:f>
              <c:numCache>
                <c:formatCode>0.00%</c:formatCode>
                <c:ptCount val="3"/>
                <c:pt idx="0">
                  <c:v>2.4850466967532635E-2</c:v>
                </c:pt>
                <c:pt idx="1">
                  <c:v>8.401772760810668E-3</c:v>
                </c:pt>
                <c:pt idx="2">
                  <c:v>1.5527827505583489E-2</c:v>
                </c:pt>
              </c:numCache>
            </c:numRef>
          </c:val>
          <c:extLst>
            <c:ext xmlns:c16="http://schemas.microsoft.com/office/drawing/2014/chart" uri="{C3380CC4-5D6E-409C-BE32-E72D297353CC}">
              <c16:uniqueId val="{00000000-93A2-4B4F-B091-D14A37C5BF9F}"/>
            </c:ext>
          </c:extLst>
        </c:ser>
        <c:dLbls>
          <c:dLblPos val="outEnd"/>
          <c:showLegendKey val="0"/>
          <c:showVal val="1"/>
          <c:showCatName val="0"/>
          <c:showSerName val="0"/>
          <c:showPercent val="0"/>
          <c:showBubbleSize val="0"/>
        </c:dLbls>
        <c:gapWidth val="444"/>
        <c:overlap val="-90"/>
        <c:axId val="-1333669216"/>
        <c:axId val="-1333663232"/>
      </c:barChart>
      <c:catAx>
        <c:axId val="-1333669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endParaRPr lang="en-US"/>
          </a:p>
        </c:txPr>
        <c:crossAx val="-1333663232"/>
        <c:crosses val="autoZero"/>
        <c:auto val="1"/>
        <c:lblAlgn val="ctr"/>
        <c:lblOffset val="100"/>
        <c:noMultiLvlLbl val="0"/>
      </c:catAx>
      <c:valAx>
        <c:axId val="-1333663232"/>
        <c:scaling>
          <c:orientation val="minMax"/>
          <c:max val="1.0000000000000002E-2"/>
        </c:scaling>
        <c:delete val="1"/>
        <c:axPos val="l"/>
        <c:numFmt formatCode="0.00%" sourceLinked="1"/>
        <c:majorTickMark val="out"/>
        <c:minorTickMark val="none"/>
        <c:tickLblPos val="nextTo"/>
        <c:crossAx val="-1333669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Social</c:v>
                </c:pt>
              </c:strCache>
            </c:strRef>
          </c:tx>
          <c:spPr>
            <a:ln w="12700" cap="rnd">
              <a:solidFill>
                <a:srgbClr val="973C4A"/>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0.9</c:v>
                </c:pt>
                <c:pt idx="1">
                  <c:v>0.9</c:v>
                </c:pt>
                <c:pt idx="2">
                  <c:v>0.9</c:v>
                </c:pt>
                <c:pt idx="3">
                  <c:v>0.9</c:v>
                </c:pt>
                <c:pt idx="4">
                  <c:v>1</c:v>
                </c:pt>
                <c:pt idx="5">
                  <c:v>1</c:v>
                </c:pt>
                <c:pt idx="6">
                  <c:v>1</c:v>
                </c:pt>
                <c:pt idx="7">
                  <c:v>1</c:v>
                </c:pt>
                <c:pt idx="8">
                  <c:v>1.1000000000000001</c:v>
                </c:pt>
                <c:pt idx="9">
                  <c:v>1.1000000000000001</c:v>
                </c:pt>
                <c:pt idx="10">
                  <c:v>1.1000000000000001</c:v>
                </c:pt>
                <c:pt idx="11">
                  <c:v>1.1000000000000001</c:v>
                </c:pt>
                <c:pt idx="12">
                  <c:v>0.7</c:v>
                </c:pt>
                <c:pt idx="13">
                  <c:v>0.7</c:v>
                </c:pt>
                <c:pt idx="14">
                  <c:v>0.7</c:v>
                </c:pt>
                <c:pt idx="15">
                  <c:v>0.7</c:v>
                </c:pt>
                <c:pt idx="16">
                  <c:v>0.7</c:v>
                </c:pt>
                <c:pt idx="17">
                  <c:v>0.7</c:v>
                </c:pt>
                <c:pt idx="18">
                  <c:v>0.7</c:v>
                </c:pt>
                <c:pt idx="19">
                  <c:v>0.7</c:v>
                </c:pt>
                <c:pt idx="20">
                  <c:v>0.7</c:v>
                </c:pt>
                <c:pt idx="21">
                  <c:v>0.8</c:v>
                </c:pt>
                <c:pt idx="22">
                  <c:v>0.8</c:v>
                </c:pt>
                <c:pt idx="23">
                  <c:v>0.8</c:v>
                </c:pt>
                <c:pt idx="24">
                  <c:v>0.8</c:v>
                </c:pt>
                <c:pt idx="25">
                  <c:v>0.9</c:v>
                </c:pt>
                <c:pt idx="26">
                  <c:v>0.9</c:v>
                </c:pt>
                <c:pt idx="27">
                  <c:v>0.9</c:v>
                </c:pt>
                <c:pt idx="28">
                  <c:v>0.9</c:v>
                </c:pt>
                <c:pt idx="29">
                  <c:v>0.9</c:v>
                </c:pt>
                <c:pt idx="30">
                  <c:v>0.8</c:v>
                </c:pt>
                <c:pt idx="31">
                  <c:v>0.8</c:v>
                </c:pt>
                <c:pt idx="32">
                  <c:v>0.8</c:v>
                </c:pt>
                <c:pt idx="33">
                  <c:v>0.8</c:v>
                </c:pt>
                <c:pt idx="34">
                  <c:v>1.1000000000000001</c:v>
                </c:pt>
                <c:pt idx="35">
                  <c:v>1.1000000000000001</c:v>
                </c:pt>
                <c:pt idx="36">
                  <c:v>1.1000000000000001</c:v>
                </c:pt>
                <c:pt idx="37">
                  <c:v>1.1000000000000001</c:v>
                </c:pt>
                <c:pt idx="38">
                  <c:v>1.1000000000000001</c:v>
                </c:pt>
                <c:pt idx="39">
                  <c:v>0.5</c:v>
                </c:pt>
                <c:pt idx="40">
                  <c:v>0.5</c:v>
                </c:pt>
                <c:pt idx="41">
                  <c:v>0.5</c:v>
                </c:pt>
                <c:pt idx="42">
                  <c:v>0.5</c:v>
                </c:pt>
                <c:pt idx="43">
                  <c:v>0.3</c:v>
                </c:pt>
                <c:pt idx="44">
                  <c:v>0.3</c:v>
                </c:pt>
                <c:pt idx="45">
                  <c:v>0.3</c:v>
                </c:pt>
                <c:pt idx="46">
                  <c:v>0.3</c:v>
                </c:pt>
                <c:pt idx="47">
                  <c:v>0.4</c:v>
                </c:pt>
                <c:pt idx="48">
                  <c:v>0.4</c:v>
                </c:pt>
                <c:pt idx="49">
                  <c:v>0.4</c:v>
                </c:pt>
                <c:pt idx="50">
                  <c:v>0.4</c:v>
                </c:pt>
                <c:pt idx="51">
                  <c:v>0.4</c:v>
                </c:pt>
                <c:pt idx="52">
                  <c:v>0.6</c:v>
                </c:pt>
                <c:pt idx="53">
                  <c:v>0.6</c:v>
                </c:pt>
                <c:pt idx="54">
                  <c:v>0.6</c:v>
                </c:pt>
                <c:pt idx="55">
                  <c:v>0.6</c:v>
                </c:pt>
                <c:pt idx="56">
                  <c:v>0.8</c:v>
                </c:pt>
                <c:pt idx="57">
                  <c:v>0.8</c:v>
                </c:pt>
                <c:pt idx="58">
                  <c:v>0.8</c:v>
                </c:pt>
                <c:pt idx="59">
                  <c:v>0.8</c:v>
                </c:pt>
                <c:pt idx="60">
                  <c:v>1</c:v>
                </c:pt>
                <c:pt idx="61">
                  <c:v>1</c:v>
                </c:pt>
                <c:pt idx="62">
                  <c:v>1</c:v>
                </c:pt>
                <c:pt idx="63">
                  <c:v>1</c:v>
                </c:pt>
                <c:pt idx="64">
                  <c:v>1</c:v>
                </c:pt>
                <c:pt idx="65">
                  <c:v>0.7</c:v>
                </c:pt>
                <c:pt idx="66">
                  <c:v>0.7</c:v>
                </c:pt>
                <c:pt idx="67">
                  <c:v>0.7</c:v>
                </c:pt>
                <c:pt idx="68">
                  <c:v>0.7</c:v>
                </c:pt>
                <c:pt idx="69">
                  <c:v>0.8</c:v>
                </c:pt>
                <c:pt idx="70">
                  <c:v>0.8</c:v>
                </c:pt>
                <c:pt idx="71">
                  <c:v>0.8</c:v>
                </c:pt>
                <c:pt idx="72">
                  <c:v>0.8</c:v>
                </c:pt>
                <c:pt idx="73">
                  <c:v>0.9</c:v>
                </c:pt>
                <c:pt idx="74">
                  <c:v>0.9</c:v>
                </c:pt>
                <c:pt idx="75">
                  <c:v>0.9</c:v>
                </c:pt>
                <c:pt idx="76">
                  <c:v>0.9</c:v>
                </c:pt>
                <c:pt idx="77">
                  <c:v>0.9</c:v>
                </c:pt>
                <c:pt idx="78">
                  <c:v>1</c:v>
                </c:pt>
                <c:pt idx="79">
                  <c:v>1</c:v>
                </c:pt>
                <c:pt idx="80">
                  <c:v>1</c:v>
                </c:pt>
                <c:pt idx="81">
                  <c:v>1</c:v>
                </c:pt>
                <c:pt idx="82">
                  <c:v>0.8</c:v>
                </c:pt>
                <c:pt idx="83">
                  <c:v>0.8</c:v>
                </c:pt>
                <c:pt idx="84">
                  <c:v>0.8</c:v>
                </c:pt>
                <c:pt idx="85">
                  <c:v>0.8</c:v>
                </c:pt>
                <c:pt idx="86">
                  <c:v>1.1000000000000001</c:v>
                </c:pt>
                <c:pt idx="87">
                  <c:v>1.1000000000000001</c:v>
                </c:pt>
                <c:pt idx="88">
                  <c:v>1.1000000000000001</c:v>
                </c:pt>
                <c:pt idx="89">
                  <c:v>1.1000000000000001</c:v>
                </c:pt>
                <c:pt idx="90">
                  <c:v>1.1000000000000001</c:v>
                </c:pt>
                <c:pt idx="91">
                  <c:v>0.5</c:v>
                </c:pt>
                <c:pt idx="92">
                  <c:v>0.5</c:v>
                </c:pt>
                <c:pt idx="93">
                  <c:v>0.5</c:v>
                </c:pt>
                <c:pt idx="94">
                  <c:v>0.5</c:v>
                </c:pt>
                <c:pt idx="95">
                  <c:v>0.4</c:v>
                </c:pt>
                <c:pt idx="96">
                  <c:v>0.4</c:v>
                </c:pt>
                <c:pt idx="97">
                  <c:v>0.4</c:v>
                </c:pt>
                <c:pt idx="98">
                  <c:v>0.4</c:v>
                </c:pt>
                <c:pt idx="99">
                  <c:v>0.2</c:v>
                </c:pt>
                <c:pt idx="100">
                  <c:v>0.2</c:v>
                </c:pt>
                <c:pt idx="101">
                  <c:v>0.2</c:v>
                </c:pt>
                <c:pt idx="102">
                  <c:v>0.2</c:v>
                </c:pt>
                <c:pt idx="103">
                  <c:v>0.2</c:v>
                </c:pt>
              </c:numCache>
            </c:numRef>
          </c:val>
          <c:smooth val="0"/>
          <c:extLst>
            <c:ext xmlns:c16="http://schemas.microsoft.com/office/drawing/2014/chart" uri="{C3380CC4-5D6E-409C-BE32-E72D297353CC}">
              <c16:uniqueId val="{00000000-F3B1-463F-8176-3F4B8D58603E}"/>
            </c:ext>
          </c:extLst>
        </c:ser>
        <c:dLbls>
          <c:showLegendKey val="0"/>
          <c:showVal val="0"/>
          <c:showCatName val="0"/>
          <c:showSerName val="0"/>
          <c:showPercent val="0"/>
          <c:showBubbleSize val="0"/>
        </c:dLbls>
        <c:smooth val="0"/>
        <c:axId val="-1333674112"/>
        <c:axId val="-1259560064"/>
      </c:lineChart>
      <c:dateAx>
        <c:axId val="-1333674112"/>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259560064"/>
        <c:crosses val="autoZero"/>
        <c:auto val="1"/>
        <c:lblOffset val="100"/>
        <c:baseTimeUnit val="days"/>
      </c:dateAx>
      <c:valAx>
        <c:axId val="-1259560064"/>
        <c:scaling>
          <c:orientation val="minMax"/>
        </c:scaling>
        <c:delete val="1"/>
        <c:axPos val="l"/>
        <c:numFmt formatCode="#,##0" sourceLinked="0"/>
        <c:majorTickMark val="none"/>
        <c:minorTickMark val="none"/>
        <c:tickLblPos val="nextTo"/>
        <c:crossAx val="-1333674112"/>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Social</c:v>
                </c:pt>
              </c:strCache>
            </c:strRef>
          </c:tx>
          <c:spPr>
            <a:ln w="12700" cap="rnd">
              <a:solidFill>
                <a:srgbClr val="669E18"/>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1.3</c:v>
                </c:pt>
                <c:pt idx="1">
                  <c:v>1.3</c:v>
                </c:pt>
                <c:pt idx="2">
                  <c:v>1.3</c:v>
                </c:pt>
                <c:pt idx="3">
                  <c:v>1.3</c:v>
                </c:pt>
                <c:pt idx="4">
                  <c:v>1.2</c:v>
                </c:pt>
                <c:pt idx="5">
                  <c:v>1.2</c:v>
                </c:pt>
                <c:pt idx="6">
                  <c:v>1.2</c:v>
                </c:pt>
                <c:pt idx="7">
                  <c:v>1.2</c:v>
                </c:pt>
                <c:pt idx="8">
                  <c:v>1.7</c:v>
                </c:pt>
                <c:pt idx="9">
                  <c:v>1.7</c:v>
                </c:pt>
                <c:pt idx="10">
                  <c:v>1.7</c:v>
                </c:pt>
                <c:pt idx="11">
                  <c:v>1.7</c:v>
                </c:pt>
                <c:pt idx="12">
                  <c:v>1</c:v>
                </c:pt>
                <c:pt idx="13">
                  <c:v>1</c:v>
                </c:pt>
                <c:pt idx="14">
                  <c:v>1</c:v>
                </c:pt>
                <c:pt idx="15">
                  <c:v>1</c:v>
                </c:pt>
                <c:pt idx="16">
                  <c:v>1</c:v>
                </c:pt>
                <c:pt idx="17">
                  <c:v>1.1000000000000001</c:v>
                </c:pt>
                <c:pt idx="18">
                  <c:v>1.1000000000000001</c:v>
                </c:pt>
                <c:pt idx="19">
                  <c:v>1.1000000000000001</c:v>
                </c:pt>
                <c:pt idx="20">
                  <c:v>1.1000000000000001</c:v>
                </c:pt>
                <c:pt idx="21">
                  <c:v>1.4</c:v>
                </c:pt>
                <c:pt idx="22">
                  <c:v>1.4</c:v>
                </c:pt>
                <c:pt idx="23">
                  <c:v>1.4</c:v>
                </c:pt>
                <c:pt idx="24">
                  <c:v>1.4</c:v>
                </c:pt>
                <c:pt idx="25">
                  <c:v>1.2</c:v>
                </c:pt>
                <c:pt idx="26">
                  <c:v>1.2</c:v>
                </c:pt>
                <c:pt idx="27">
                  <c:v>1.2</c:v>
                </c:pt>
                <c:pt idx="28">
                  <c:v>1.2</c:v>
                </c:pt>
                <c:pt idx="29">
                  <c:v>1.2</c:v>
                </c:pt>
                <c:pt idx="30">
                  <c:v>1.2</c:v>
                </c:pt>
                <c:pt idx="31">
                  <c:v>1.2</c:v>
                </c:pt>
                <c:pt idx="32">
                  <c:v>1.2</c:v>
                </c:pt>
                <c:pt idx="33">
                  <c:v>1.2</c:v>
                </c:pt>
                <c:pt idx="34">
                  <c:v>2.1</c:v>
                </c:pt>
                <c:pt idx="35">
                  <c:v>2.1</c:v>
                </c:pt>
                <c:pt idx="36">
                  <c:v>2.1</c:v>
                </c:pt>
                <c:pt idx="37">
                  <c:v>2.1</c:v>
                </c:pt>
                <c:pt idx="38">
                  <c:v>2.1</c:v>
                </c:pt>
                <c:pt idx="39">
                  <c:v>0.9</c:v>
                </c:pt>
                <c:pt idx="40">
                  <c:v>0.9</c:v>
                </c:pt>
                <c:pt idx="41">
                  <c:v>0.9</c:v>
                </c:pt>
                <c:pt idx="42">
                  <c:v>0.9</c:v>
                </c:pt>
                <c:pt idx="43">
                  <c:v>1.1000000000000001</c:v>
                </c:pt>
                <c:pt idx="44">
                  <c:v>1.1000000000000001</c:v>
                </c:pt>
                <c:pt idx="45">
                  <c:v>1.1000000000000001</c:v>
                </c:pt>
                <c:pt idx="46">
                  <c:v>1.1000000000000001</c:v>
                </c:pt>
                <c:pt idx="47">
                  <c:v>1.1000000000000001</c:v>
                </c:pt>
                <c:pt idx="48">
                  <c:v>1.1000000000000001</c:v>
                </c:pt>
                <c:pt idx="49">
                  <c:v>1.1000000000000001</c:v>
                </c:pt>
                <c:pt idx="50">
                  <c:v>1.1000000000000001</c:v>
                </c:pt>
                <c:pt idx="51">
                  <c:v>1.1000000000000001</c:v>
                </c:pt>
                <c:pt idx="52">
                  <c:v>1.2</c:v>
                </c:pt>
                <c:pt idx="53">
                  <c:v>1.2</c:v>
                </c:pt>
                <c:pt idx="54">
                  <c:v>1.2</c:v>
                </c:pt>
                <c:pt idx="55">
                  <c:v>1.2</c:v>
                </c:pt>
                <c:pt idx="56">
                  <c:v>0.9</c:v>
                </c:pt>
                <c:pt idx="57">
                  <c:v>0.9</c:v>
                </c:pt>
                <c:pt idx="58">
                  <c:v>0.9</c:v>
                </c:pt>
                <c:pt idx="59">
                  <c:v>0.9</c:v>
                </c:pt>
                <c:pt idx="60">
                  <c:v>1.1000000000000001</c:v>
                </c:pt>
                <c:pt idx="61">
                  <c:v>1.1000000000000001</c:v>
                </c:pt>
                <c:pt idx="62">
                  <c:v>1.1000000000000001</c:v>
                </c:pt>
                <c:pt idx="63">
                  <c:v>1.1000000000000001</c:v>
                </c:pt>
                <c:pt idx="64">
                  <c:v>1.1000000000000001</c:v>
                </c:pt>
                <c:pt idx="65">
                  <c:v>0.9</c:v>
                </c:pt>
                <c:pt idx="66">
                  <c:v>0.9</c:v>
                </c:pt>
                <c:pt idx="67">
                  <c:v>0.9</c:v>
                </c:pt>
                <c:pt idx="68">
                  <c:v>0.9</c:v>
                </c:pt>
                <c:pt idx="69">
                  <c:v>1.2</c:v>
                </c:pt>
                <c:pt idx="70">
                  <c:v>1.2</c:v>
                </c:pt>
                <c:pt idx="71">
                  <c:v>1.2</c:v>
                </c:pt>
                <c:pt idx="72">
                  <c:v>1.2</c:v>
                </c:pt>
                <c:pt idx="73">
                  <c:v>1.2</c:v>
                </c:pt>
                <c:pt idx="74">
                  <c:v>1.2</c:v>
                </c:pt>
                <c:pt idx="75">
                  <c:v>1.2</c:v>
                </c:pt>
                <c:pt idx="76">
                  <c:v>1.2</c:v>
                </c:pt>
                <c:pt idx="77">
                  <c:v>1.2</c:v>
                </c:pt>
                <c:pt idx="78">
                  <c:v>1.3</c:v>
                </c:pt>
                <c:pt idx="79">
                  <c:v>1.3</c:v>
                </c:pt>
                <c:pt idx="80">
                  <c:v>1.3</c:v>
                </c:pt>
                <c:pt idx="81">
                  <c:v>1.3</c:v>
                </c:pt>
                <c:pt idx="82">
                  <c:v>1.2</c:v>
                </c:pt>
                <c:pt idx="83">
                  <c:v>1.2</c:v>
                </c:pt>
                <c:pt idx="84">
                  <c:v>1.2</c:v>
                </c:pt>
                <c:pt idx="85">
                  <c:v>1.2</c:v>
                </c:pt>
                <c:pt idx="86">
                  <c:v>1.3</c:v>
                </c:pt>
                <c:pt idx="87">
                  <c:v>1.3</c:v>
                </c:pt>
                <c:pt idx="88">
                  <c:v>1.3</c:v>
                </c:pt>
                <c:pt idx="89">
                  <c:v>1.3</c:v>
                </c:pt>
                <c:pt idx="90">
                  <c:v>1.3</c:v>
                </c:pt>
                <c:pt idx="91">
                  <c:v>0.8</c:v>
                </c:pt>
                <c:pt idx="92">
                  <c:v>0.8</c:v>
                </c:pt>
                <c:pt idx="93">
                  <c:v>0.8</c:v>
                </c:pt>
                <c:pt idx="94">
                  <c:v>0.8</c:v>
                </c:pt>
                <c:pt idx="95">
                  <c:v>1.1000000000000001</c:v>
                </c:pt>
                <c:pt idx="96">
                  <c:v>1.1000000000000001</c:v>
                </c:pt>
                <c:pt idx="97">
                  <c:v>1.1000000000000001</c:v>
                </c:pt>
                <c:pt idx="98">
                  <c:v>1.1000000000000001</c:v>
                </c:pt>
                <c:pt idx="99">
                  <c:v>0.9</c:v>
                </c:pt>
                <c:pt idx="100">
                  <c:v>0.9</c:v>
                </c:pt>
                <c:pt idx="101">
                  <c:v>0.9</c:v>
                </c:pt>
                <c:pt idx="102">
                  <c:v>0.9</c:v>
                </c:pt>
                <c:pt idx="103">
                  <c:v>0.9</c:v>
                </c:pt>
              </c:numCache>
            </c:numRef>
          </c:val>
          <c:smooth val="0"/>
          <c:extLst>
            <c:ext xmlns:c16="http://schemas.microsoft.com/office/drawing/2014/chart" uri="{C3380CC4-5D6E-409C-BE32-E72D297353CC}">
              <c16:uniqueId val="{00000000-49EF-42F5-BB94-11D72DDC135D}"/>
            </c:ext>
          </c:extLst>
        </c:ser>
        <c:dLbls>
          <c:showLegendKey val="0"/>
          <c:showVal val="0"/>
          <c:showCatName val="0"/>
          <c:showSerName val="0"/>
          <c:showPercent val="0"/>
          <c:showBubbleSize val="0"/>
        </c:dLbls>
        <c:smooth val="0"/>
        <c:axId val="-1259556256"/>
        <c:axId val="-1259555712"/>
      </c:lineChart>
      <c:dateAx>
        <c:axId val="-1259556256"/>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259555712"/>
        <c:crosses val="autoZero"/>
        <c:auto val="1"/>
        <c:lblOffset val="100"/>
        <c:baseTimeUnit val="days"/>
      </c:dateAx>
      <c:valAx>
        <c:axId val="-1259555712"/>
        <c:scaling>
          <c:orientation val="minMax"/>
        </c:scaling>
        <c:delete val="1"/>
        <c:axPos val="l"/>
        <c:numFmt formatCode="#,##0.0" sourceLinked="0"/>
        <c:majorTickMark val="none"/>
        <c:minorTickMark val="none"/>
        <c:tickLblPos val="nextTo"/>
        <c:crossAx val="-1259556256"/>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OOH</c:v>
                </c:pt>
              </c:strCache>
            </c:strRef>
          </c:tx>
          <c:spPr>
            <a:solidFill>
              <a:srgbClr val="002060"/>
            </a:solidFill>
            <a:ln w="38100">
              <a:solidFill>
                <a:srgbClr val="00206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797594</c:v>
                </c:pt>
                <c:pt idx="70">
                  <c:v>797594</c:v>
                </c:pt>
                <c:pt idx="71">
                  <c:v>797594</c:v>
                </c:pt>
                <c:pt idx="72">
                  <c:v>797594</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c:ext xmlns:c16="http://schemas.microsoft.com/office/drawing/2014/chart" uri="{C3380CC4-5D6E-409C-BE32-E72D297353CC}">
              <c16:uniqueId val="{00000000-B21D-449B-960D-7BDC6B3FE56A}"/>
            </c:ext>
          </c:extLst>
        </c:ser>
        <c:dLbls>
          <c:showLegendKey val="0"/>
          <c:showVal val="0"/>
          <c:showCatName val="0"/>
          <c:showSerName val="0"/>
          <c:showPercent val="0"/>
          <c:showBubbleSize val="0"/>
        </c:dLbls>
        <c:gapWidth val="150"/>
        <c:overlap val="100"/>
        <c:axId val="-1259558432"/>
        <c:axId val="-1259554080"/>
      </c:barChart>
      <c:dateAx>
        <c:axId val="-1259558432"/>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259554080"/>
        <c:crosses val="autoZero"/>
        <c:auto val="1"/>
        <c:lblOffset val="100"/>
        <c:baseTimeUnit val="days"/>
      </c:dateAx>
      <c:valAx>
        <c:axId val="-1259554080"/>
        <c:scaling>
          <c:orientation val="minMax"/>
        </c:scaling>
        <c:delete val="1"/>
        <c:axPos val="l"/>
        <c:numFmt formatCode="#,##0" sourceLinked="0"/>
        <c:majorTickMark val="none"/>
        <c:minorTickMark val="none"/>
        <c:tickLblPos val="nextTo"/>
        <c:crossAx val="-1259558432"/>
        <c:crosses val="autoZero"/>
        <c:crossBetween val="between"/>
        <c:majorUnit val="100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Digital Video</c:v>
                </c:pt>
              </c:strCache>
            </c:strRef>
          </c:tx>
          <c:spPr>
            <a:solidFill>
              <a:schemeClr val="tx1"/>
            </a:solidFill>
            <a:ln w="38100">
              <a:solidFill>
                <a:schemeClr val="tx1"/>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150578.67000000001</c:v>
                </c:pt>
                <c:pt idx="1">
                  <c:v>147799.08000000002</c:v>
                </c:pt>
                <c:pt idx="2">
                  <c:v>145714.47</c:v>
                </c:pt>
                <c:pt idx="3">
                  <c:v>138836.28</c:v>
                </c:pt>
                <c:pt idx="4">
                  <c:v>143724.24</c:v>
                </c:pt>
                <c:pt idx="5">
                  <c:v>155360.04</c:v>
                </c:pt>
                <c:pt idx="6">
                  <c:v>145852.74</c:v>
                </c:pt>
                <c:pt idx="7">
                  <c:v>16746.84</c:v>
                </c:pt>
                <c:pt idx="8">
                  <c:v>489521.5</c:v>
                </c:pt>
                <c:pt idx="9">
                  <c:v>509839.5</c:v>
                </c:pt>
                <c:pt idx="10">
                  <c:v>502608.5</c:v>
                </c:pt>
                <c:pt idx="11">
                  <c:v>506468</c:v>
                </c:pt>
                <c:pt idx="12">
                  <c:v>498366.5</c:v>
                </c:pt>
                <c:pt idx="13">
                  <c:v>498104.5</c:v>
                </c:pt>
                <c:pt idx="14">
                  <c:v>494066.5</c:v>
                </c:pt>
                <c:pt idx="15">
                  <c:v>488640</c:v>
                </c:pt>
                <c:pt idx="16">
                  <c:v>485093</c:v>
                </c:pt>
                <c:pt idx="17">
                  <c:v>477048.5</c:v>
                </c:pt>
                <c:pt idx="18">
                  <c:v>498739.5</c:v>
                </c:pt>
                <c:pt idx="19">
                  <c:v>433630</c:v>
                </c:pt>
                <c:pt idx="20">
                  <c:v>437327</c:v>
                </c:pt>
                <c:pt idx="21">
                  <c:v>56375.5</c:v>
                </c:pt>
                <c:pt idx="22">
                  <c:v>1808225</c:v>
                </c:pt>
                <c:pt idx="23">
                  <c:v>2141029</c:v>
                </c:pt>
                <c:pt idx="24">
                  <c:v>2128969</c:v>
                </c:pt>
                <c:pt idx="25">
                  <c:v>2119820</c:v>
                </c:pt>
                <c:pt idx="26">
                  <c:v>1458935</c:v>
                </c:pt>
                <c:pt idx="27">
                  <c:v>1455958</c:v>
                </c:pt>
                <c:pt idx="28">
                  <c:v>1602965</c:v>
                </c:pt>
                <c:pt idx="29">
                  <c:v>1965121</c:v>
                </c:pt>
                <c:pt idx="30">
                  <c:v>1354078</c:v>
                </c:pt>
                <c:pt idx="31">
                  <c:v>1378733</c:v>
                </c:pt>
                <c:pt idx="32">
                  <c:v>1447037</c:v>
                </c:pt>
                <c:pt idx="33">
                  <c:v>1401786</c:v>
                </c:pt>
                <c:pt idx="34">
                  <c:v>1329280</c:v>
                </c:pt>
                <c:pt idx="35">
                  <c:v>159686</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5655261</c:v>
                </c:pt>
                <c:pt idx="54">
                  <c:v>4533260</c:v>
                </c:pt>
                <c:pt idx="55">
                  <c:v>4608791</c:v>
                </c:pt>
                <c:pt idx="56">
                  <c:v>883416</c:v>
                </c:pt>
                <c:pt idx="57">
                  <c:v>0</c:v>
                </c:pt>
                <c:pt idx="58">
                  <c:v>0</c:v>
                </c:pt>
                <c:pt idx="59">
                  <c:v>0</c:v>
                </c:pt>
                <c:pt idx="60">
                  <c:v>717364</c:v>
                </c:pt>
                <c:pt idx="61">
                  <c:v>691532</c:v>
                </c:pt>
                <c:pt idx="62">
                  <c:v>767598</c:v>
                </c:pt>
                <c:pt idx="63">
                  <c:v>0</c:v>
                </c:pt>
                <c:pt idx="64">
                  <c:v>0</c:v>
                </c:pt>
                <c:pt idx="65">
                  <c:v>1202771</c:v>
                </c:pt>
                <c:pt idx="66">
                  <c:v>1382469</c:v>
                </c:pt>
                <c:pt idx="67">
                  <c:v>1451160</c:v>
                </c:pt>
                <c:pt idx="68">
                  <c:v>1416268</c:v>
                </c:pt>
                <c:pt idx="69">
                  <c:v>2134428</c:v>
                </c:pt>
                <c:pt idx="70">
                  <c:v>1681530</c:v>
                </c:pt>
                <c:pt idx="71">
                  <c:v>1977171</c:v>
                </c:pt>
                <c:pt idx="72">
                  <c:v>1957863</c:v>
                </c:pt>
                <c:pt idx="73">
                  <c:v>298964</c:v>
                </c:pt>
                <c:pt idx="74">
                  <c:v>1512189</c:v>
                </c:pt>
                <c:pt idx="75">
                  <c:v>2275255</c:v>
                </c:pt>
                <c:pt idx="76">
                  <c:v>2427350</c:v>
                </c:pt>
                <c:pt idx="77">
                  <c:v>3186169</c:v>
                </c:pt>
                <c:pt idx="78">
                  <c:v>692732</c:v>
                </c:pt>
                <c:pt idx="79">
                  <c:v>510647</c:v>
                </c:pt>
                <c:pt idx="80">
                  <c:v>487421</c:v>
                </c:pt>
                <c:pt idx="81">
                  <c:v>410964</c:v>
                </c:pt>
                <c:pt idx="82">
                  <c:v>608476</c:v>
                </c:pt>
                <c:pt idx="83">
                  <c:v>746511</c:v>
                </c:pt>
                <c:pt idx="84">
                  <c:v>1056898</c:v>
                </c:pt>
                <c:pt idx="85">
                  <c:v>1892124</c:v>
                </c:pt>
                <c:pt idx="86">
                  <c:v>2284208</c:v>
                </c:pt>
                <c:pt idx="87">
                  <c:v>825832</c:v>
                </c:pt>
                <c:pt idx="88">
                  <c:v>949042</c:v>
                </c:pt>
                <c:pt idx="89">
                  <c:v>1358697</c:v>
                </c:pt>
                <c:pt idx="90">
                  <c:v>3779699</c:v>
                </c:pt>
                <c:pt idx="91">
                  <c:v>810302</c:v>
                </c:pt>
                <c:pt idx="92">
                  <c:v>1404975</c:v>
                </c:pt>
                <c:pt idx="93">
                  <c:v>801456</c:v>
                </c:pt>
                <c:pt idx="94">
                  <c:v>0</c:v>
                </c:pt>
                <c:pt idx="95">
                  <c:v>0</c:v>
                </c:pt>
                <c:pt idx="96">
                  <c:v>0</c:v>
                </c:pt>
                <c:pt idx="97">
                  <c:v>647314</c:v>
                </c:pt>
                <c:pt idx="98">
                  <c:v>738987</c:v>
                </c:pt>
                <c:pt idx="99">
                  <c:v>752907</c:v>
                </c:pt>
                <c:pt idx="100">
                  <c:v>893865</c:v>
                </c:pt>
                <c:pt idx="101">
                  <c:v>0</c:v>
                </c:pt>
                <c:pt idx="102">
                  <c:v>0</c:v>
                </c:pt>
                <c:pt idx="103">
                  <c:v>0</c:v>
                </c:pt>
              </c:numCache>
            </c:numRef>
          </c:val>
          <c:extLst>
            <c:ext xmlns:c16="http://schemas.microsoft.com/office/drawing/2014/chart" uri="{C3380CC4-5D6E-409C-BE32-E72D297353CC}">
              <c16:uniqueId val="{00000000-CBBA-463B-A576-5E07F6FEE996}"/>
            </c:ext>
          </c:extLst>
        </c:ser>
        <c:dLbls>
          <c:showLegendKey val="0"/>
          <c:showVal val="0"/>
          <c:showCatName val="0"/>
          <c:showSerName val="0"/>
          <c:showPercent val="0"/>
          <c:showBubbleSize val="0"/>
        </c:dLbls>
        <c:gapWidth val="150"/>
        <c:overlap val="100"/>
        <c:axId val="-1259558976"/>
        <c:axId val="-1259556800"/>
      </c:barChart>
      <c:dateAx>
        <c:axId val="-1259558976"/>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259556800"/>
        <c:crosses val="autoZero"/>
        <c:auto val="1"/>
        <c:lblOffset val="100"/>
        <c:baseTimeUnit val="days"/>
      </c:dateAx>
      <c:valAx>
        <c:axId val="-1259556800"/>
        <c:scaling>
          <c:orientation val="minMax"/>
        </c:scaling>
        <c:delete val="1"/>
        <c:axPos val="l"/>
        <c:numFmt formatCode="#,##0" sourceLinked="0"/>
        <c:majorTickMark val="none"/>
        <c:minorTickMark val="none"/>
        <c:tickLblPos val="nextTo"/>
        <c:crossAx val="-1259558976"/>
        <c:crosses val="autoZero"/>
        <c:crossBetween val="between"/>
        <c:majorUnit val="400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Digital Display</c:v>
                </c:pt>
              </c:strCache>
            </c:strRef>
          </c:tx>
          <c:spPr>
            <a:solidFill>
              <a:srgbClr val="E457C7"/>
            </a:solidFill>
            <a:ln w="38100">
              <a:solidFill>
                <a:srgbClr val="E457C7"/>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2294486</c:v>
                </c:pt>
                <c:pt idx="1">
                  <c:v>2053487</c:v>
                </c:pt>
                <c:pt idx="2">
                  <c:v>1951643</c:v>
                </c:pt>
                <c:pt idx="3">
                  <c:v>1941339</c:v>
                </c:pt>
                <c:pt idx="4">
                  <c:v>1807750</c:v>
                </c:pt>
                <c:pt idx="5">
                  <c:v>1560737</c:v>
                </c:pt>
                <c:pt idx="6">
                  <c:v>1707945</c:v>
                </c:pt>
                <c:pt idx="7">
                  <c:v>1826713</c:v>
                </c:pt>
                <c:pt idx="8">
                  <c:v>1747081</c:v>
                </c:pt>
                <c:pt idx="9">
                  <c:v>4498113</c:v>
                </c:pt>
                <c:pt idx="10">
                  <c:v>2871438</c:v>
                </c:pt>
                <c:pt idx="11">
                  <c:v>1915495</c:v>
                </c:pt>
                <c:pt idx="12">
                  <c:v>856965</c:v>
                </c:pt>
                <c:pt idx="13">
                  <c:v>1004709</c:v>
                </c:pt>
                <c:pt idx="14">
                  <c:v>1001451</c:v>
                </c:pt>
                <c:pt idx="15">
                  <c:v>1122647</c:v>
                </c:pt>
                <c:pt idx="16">
                  <c:v>1269463</c:v>
                </c:pt>
                <c:pt idx="17">
                  <c:v>1114856</c:v>
                </c:pt>
                <c:pt idx="18">
                  <c:v>1341027</c:v>
                </c:pt>
                <c:pt idx="19">
                  <c:v>1286695</c:v>
                </c:pt>
                <c:pt idx="20">
                  <c:v>1115134</c:v>
                </c:pt>
                <c:pt idx="21">
                  <c:v>1175974</c:v>
                </c:pt>
                <c:pt idx="22">
                  <c:v>2868243</c:v>
                </c:pt>
                <c:pt idx="23">
                  <c:v>3992810</c:v>
                </c:pt>
                <c:pt idx="24">
                  <c:v>3866438</c:v>
                </c:pt>
                <c:pt idx="25">
                  <c:v>2178409</c:v>
                </c:pt>
                <c:pt idx="26">
                  <c:v>1871817</c:v>
                </c:pt>
                <c:pt idx="27">
                  <c:v>1844255</c:v>
                </c:pt>
                <c:pt idx="28">
                  <c:v>1855837</c:v>
                </c:pt>
                <c:pt idx="29">
                  <c:v>1870257</c:v>
                </c:pt>
                <c:pt idx="30">
                  <c:v>1816444</c:v>
                </c:pt>
                <c:pt idx="31">
                  <c:v>1579741</c:v>
                </c:pt>
                <c:pt idx="32">
                  <c:v>1482148</c:v>
                </c:pt>
                <c:pt idx="33">
                  <c:v>1413103</c:v>
                </c:pt>
                <c:pt idx="34">
                  <c:v>400493</c:v>
                </c:pt>
                <c:pt idx="35">
                  <c:v>0</c:v>
                </c:pt>
                <c:pt idx="36">
                  <c:v>981250</c:v>
                </c:pt>
                <c:pt idx="37">
                  <c:v>1785477</c:v>
                </c:pt>
                <c:pt idx="38">
                  <c:v>1480820</c:v>
                </c:pt>
                <c:pt idx="39">
                  <c:v>0</c:v>
                </c:pt>
                <c:pt idx="40">
                  <c:v>0</c:v>
                </c:pt>
                <c:pt idx="41">
                  <c:v>731349</c:v>
                </c:pt>
                <c:pt idx="42">
                  <c:v>1803061</c:v>
                </c:pt>
                <c:pt idx="43">
                  <c:v>1608841</c:v>
                </c:pt>
                <c:pt idx="44">
                  <c:v>1700332</c:v>
                </c:pt>
                <c:pt idx="45">
                  <c:v>1961818</c:v>
                </c:pt>
                <c:pt idx="46">
                  <c:v>1891387</c:v>
                </c:pt>
                <c:pt idx="47">
                  <c:v>2295992</c:v>
                </c:pt>
                <c:pt idx="48">
                  <c:v>2373734</c:v>
                </c:pt>
                <c:pt idx="49">
                  <c:v>2527491</c:v>
                </c:pt>
                <c:pt idx="50">
                  <c:v>2281535</c:v>
                </c:pt>
                <c:pt idx="51">
                  <c:v>2446796</c:v>
                </c:pt>
                <c:pt idx="52">
                  <c:v>9401152</c:v>
                </c:pt>
                <c:pt idx="53">
                  <c:v>539889</c:v>
                </c:pt>
                <c:pt idx="54">
                  <c:v>356828</c:v>
                </c:pt>
                <c:pt idx="55">
                  <c:v>335333</c:v>
                </c:pt>
                <c:pt idx="56">
                  <c:v>284301</c:v>
                </c:pt>
                <c:pt idx="57">
                  <c:v>301651</c:v>
                </c:pt>
                <c:pt idx="58">
                  <c:v>2168910</c:v>
                </c:pt>
                <c:pt idx="59">
                  <c:v>4810446</c:v>
                </c:pt>
                <c:pt idx="60">
                  <c:v>5679481</c:v>
                </c:pt>
                <c:pt idx="61">
                  <c:v>3833272</c:v>
                </c:pt>
                <c:pt idx="62">
                  <c:v>780709</c:v>
                </c:pt>
                <c:pt idx="63">
                  <c:v>619772</c:v>
                </c:pt>
                <c:pt idx="64">
                  <c:v>2341395</c:v>
                </c:pt>
                <c:pt idx="65">
                  <c:v>1129468</c:v>
                </c:pt>
                <c:pt idx="66">
                  <c:v>575244</c:v>
                </c:pt>
                <c:pt idx="67">
                  <c:v>597495</c:v>
                </c:pt>
                <c:pt idx="68">
                  <c:v>615879</c:v>
                </c:pt>
                <c:pt idx="69">
                  <c:v>651620</c:v>
                </c:pt>
                <c:pt idx="70">
                  <c:v>779473</c:v>
                </c:pt>
                <c:pt idx="71">
                  <c:v>734341</c:v>
                </c:pt>
                <c:pt idx="72">
                  <c:v>475963</c:v>
                </c:pt>
                <c:pt idx="73">
                  <c:v>380791</c:v>
                </c:pt>
                <c:pt idx="74">
                  <c:v>315336</c:v>
                </c:pt>
                <c:pt idx="75">
                  <c:v>300138</c:v>
                </c:pt>
                <c:pt idx="76">
                  <c:v>323576</c:v>
                </c:pt>
                <c:pt idx="77">
                  <c:v>39127</c:v>
                </c:pt>
                <c:pt idx="78">
                  <c:v>306209</c:v>
                </c:pt>
                <c:pt idx="79">
                  <c:v>289321</c:v>
                </c:pt>
                <c:pt idx="80">
                  <c:v>335291</c:v>
                </c:pt>
                <c:pt idx="81">
                  <c:v>256579</c:v>
                </c:pt>
                <c:pt idx="82">
                  <c:v>231383</c:v>
                </c:pt>
                <c:pt idx="83">
                  <c:v>364444</c:v>
                </c:pt>
                <c:pt idx="84">
                  <c:v>1179287</c:v>
                </c:pt>
                <c:pt idx="85">
                  <c:v>972143</c:v>
                </c:pt>
                <c:pt idx="86">
                  <c:v>177127</c:v>
                </c:pt>
                <c:pt idx="87">
                  <c:v>0</c:v>
                </c:pt>
                <c:pt idx="88">
                  <c:v>0</c:v>
                </c:pt>
                <c:pt idx="89">
                  <c:v>856</c:v>
                </c:pt>
                <c:pt idx="90">
                  <c:v>0</c:v>
                </c:pt>
                <c:pt idx="91">
                  <c:v>3359</c:v>
                </c:pt>
                <c:pt idx="92">
                  <c:v>9700</c:v>
                </c:pt>
                <c:pt idx="93">
                  <c:v>19260</c:v>
                </c:pt>
                <c:pt idx="94">
                  <c:v>9985</c:v>
                </c:pt>
                <c:pt idx="95">
                  <c:v>3573</c:v>
                </c:pt>
                <c:pt idx="96">
                  <c:v>3458</c:v>
                </c:pt>
                <c:pt idx="97">
                  <c:v>21</c:v>
                </c:pt>
                <c:pt idx="98">
                  <c:v>0</c:v>
                </c:pt>
                <c:pt idx="99">
                  <c:v>0</c:v>
                </c:pt>
                <c:pt idx="100">
                  <c:v>0</c:v>
                </c:pt>
                <c:pt idx="101">
                  <c:v>0</c:v>
                </c:pt>
                <c:pt idx="102">
                  <c:v>305</c:v>
                </c:pt>
                <c:pt idx="103">
                  <c:v>538</c:v>
                </c:pt>
              </c:numCache>
            </c:numRef>
          </c:val>
          <c:extLst>
            <c:ext xmlns:c16="http://schemas.microsoft.com/office/drawing/2014/chart" uri="{C3380CC4-5D6E-409C-BE32-E72D297353CC}">
              <c16:uniqueId val="{00000000-907B-4DDB-8722-AF3561F629CC}"/>
            </c:ext>
          </c:extLst>
        </c:ser>
        <c:dLbls>
          <c:showLegendKey val="0"/>
          <c:showVal val="0"/>
          <c:showCatName val="0"/>
          <c:showSerName val="0"/>
          <c:showPercent val="0"/>
          <c:showBubbleSize val="0"/>
        </c:dLbls>
        <c:gapWidth val="150"/>
        <c:overlap val="100"/>
        <c:axId val="-1374700288"/>
        <c:axId val="-1374694304"/>
      </c:barChart>
      <c:dateAx>
        <c:axId val="-1374700288"/>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374694304"/>
        <c:crosses val="autoZero"/>
        <c:auto val="1"/>
        <c:lblOffset val="100"/>
        <c:baseTimeUnit val="days"/>
      </c:dateAx>
      <c:valAx>
        <c:axId val="-1374694304"/>
        <c:scaling>
          <c:orientation val="minMax"/>
        </c:scaling>
        <c:delete val="1"/>
        <c:axPos val="l"/>
        <c:numFmt formatCode="#,##0" sourceLinked="0"/>
        <c:majorTickMark val="none"/>
        <c:minorTickMark val="none"/>
        <c:tickLblPos val="nextTo"/>
        <c:crossAx val="-1374700288"/>
        <c:crosses val="autoZero"/>
        <c:crossBetween val="between"/>
        <c:majorUnit val="4000000"/>
        <c:dispUnits>
          <c:builtInUnit val="thousands"/>
          <c:dispUnitsLbl>
            <c:layout>
              <c:manualLayout>
                <c:xMode val="edge"/>
                <c:yMode val="edge"/>
                <c:x val="9.4460117618988288E-4"/>
                <c:y val="0.28746411483253587"/>
              </c:manualLayout>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Social</c:v>
                </c:pt>
              </c:strCache>
            </c:strRef>
          </c:tx>
          <c:spPr>
            <a:ln w="12700" cap="rnd">
              <a:solidFill>
                <a:schemeClr val="bg1">
                  <a:lumMod val="50000"/>
                </a:schemeClr>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63</c:v>
                </c:pt>
                <c:pt idx="1">
                  <c:v>69</c:v>
                </c:pt>
                <c:pt idx="2">
                  <c:v>69</c:v>
                </c:pt>
                <c:pt idx="3">
                  <c:v>74</c:v>
                </c:pt>
                <c:pt idx="4">
                  <c:v>66</c:v>
                </c:pt>
                <c:pt idx="5">
                  <c:v>56.000000000000007</c:v>
                </c:pt>
                <c:pt idx="6">
                  <c:v>55.000000000000007</c:v>
                </c:pt>
                <c:pt idx="7">
                  <c:v>51</c:v>
                </c:pt>
                <c:pt idx="8">
                  <c:v>70</c:v>
                </c:pt>
                <c:pt idx="9">
                  <c:v>62</c:v>
                </c:pt>
                <c:pt idx="10">
                  <c:v>73</c:v>
                </c:pt>
                <c:pt idx="11">
                  <c:v>64</c:v>
                </c:pt>
                <c:pt idx="12">
                  <c:v>53</c:v>
                </c:pt>
                <c:pt idx="13">
                  <c:v>51</c:v>
                </c:pt>
                <c:pt idx="14">
                  <c:v>53</c:v>
                </c:pt>
                <c:pt idx="15">
                  <c:v>51</c:v>
                </c:pt>
                <c:pt idx="16">
                  <c:v>56.000000000000007</c:v>
                </c:pt>
                <c:pt idx="17">
                  <c:v>56.000000000000007</c:v>
                </c:pt>
                <c:pt idx="18">
                  <c:v>56.000000000000007</c:v>
                </c:pt>
                <c:pt idx="19">
                  <c:v>60</c:v>
                </c:pt>
                <c:pt idx="20">
                  <c:v>59</c:v>
                </c:pt>
                <c:pt idx="21">
                  <c:v>69</c:v>
                </c:pt>
                <c:pt idx="22">
                  <c:v>68</c:v>
                </c:pt>
                <c:pt idx="23">
                  <c:v>68</c:v>
                </c:pt>
                <c:pt idx="24">
                  <c:v>55.000000000000007</c:v>
                </c:pt>
                <c:pt idx="25">
                  <c:v>64</c:v>
                </c:pt>
                <c:pt idx="26">
                  <c:v>65</c:v>
                </c:pt>
                <c:pt idx="27">
                  <c:v>66</c:v>
                </c:pt>
                <c:pt idx="28">
                  <c:v>63</c:v>
                </c:pt>
                <c:pt idx="29">
                  <c:v>67</c:v>
                </c:pt>
                <c:pt idx="30">
                  <c:v>48</c:v>
                </c:pt>
                <c:pt idx="31">
                  <c:v>59</c:v>
                </c:pt>
                <c:pt idx="32">
                  <c:v>69</c:v>
                </c:pt>
                <c:pt idx="33">
                  <c:v>64</c:v>
                </c:pt>
                <c:pt idx="34">
                  <c:v>79</c:v>
                </c:pt>
                <c:pt idx="35">
                  <c:v>73</c:v>
                </c:pt>
                <c:pt idx="36">
                  <c:v>59</c:v>
                </c:pt>
                <c:pt idx="37">
                  <c:v>61</c:v>
                </c:pt>
                <c:pt idx="38">
                  <c:v>68</c:v>
                </c:pt>
                <c:pt idx="39">
                  <c:v>53</c:v>
                </c:pt>
                <c:pt idx="40">
                  <c:v>49</c:v>
                </c:pt>
                <c:pt idx="41">
                  <c:v>48</c:v>
                </c:pt>
                <c:pt idx="42">
                  <c:v>45</c:v>
                </c:pt>
                <c:pt idx="43">
                  <c:v>48</c:v>
                </c:pt>
                <c:pt idx="44">
                  <c:v>50</c:v>
                </c:pt>
                <c:pt idx="45">
                  <c:v>43</c:v>
                </c:pt>
                <c:pt idx="46">
                  <c:v>56.999999999999993</c:v>
                </c:pt>
                <c:pt idx="47">
                  <c:v>53</c:v>
                </c:pt>
                <c:pt idx="48">
                  <c:v>47</c:v>
                </c:pt>
                <c:pt idx="49">
                  <c:v>54</c:v>
                </c:pt>
                <c:pt idx="50">
                  <c:v>50</c:v>
                </c:pt>
                <c:pt idx="51">
                  <c:v>44</c:v>
                </c:pt>
                <c:pt idx="52">
                  <c:v>52</c:v>
                </c:pt>
                <c:pt idx="53">
                  <c:v>56.000000000000007</c:v>
                </c:pt>
                <c:pt idx="54">
                  <c:v>56.000000000000007</c:v>
                </c:pt>
                <c:pt idx="55">
                  <c:v>72</c:v>
                </c:pt>
                <c:pt idx="56">
                  <c:v>66</c:v>
                </c:pt>
                <c:pt idx="57">
                  <c:v>56.999999999999993</c:v>
                </c:pt>
                <c:pt idx="58">
                  <c:v>55.000000000000007</c:v>
                </c:pt>
                <c:pt idx="59">
                  <c:v>53</c:v>
                </c:pt>
                <c:pt idx="60">
                  <c:v>59</c:v>
                </c:pt>
                <c:pt idx="61">
                  <c:v>68</c:v>
                </c:pt>
                <c:pt idx="62">
                  <c:v>54</c:v>
                </c:pt>
                <c:pt idx="63">
                  <c:v>60</c:v>
                </c:pt>
                <c:pt idx="64">
                  <c:v>53</c:v>
                </c:pt>
                <c:pt idx="65">
                  <c:v>62</c:v>
                </c:pt>
                <c:pt idx="66">
                  <c:v>53</c:v>
                </c:pt>
                <c:pt idx="67">
                  <c:v>55.000000000000007</c:v>
                </c:pt>
                <c:pt idx="68">
                  <c:v>60</c:v>
                </c:pt>
                <c:pt idx="69">
                  <c:v>69</c:v>
                </c:pt>
                <c:pt idx="70">
                  <c:v>67</c:v>
                </c:pt>
                <c:pt idx="71">
                  <c:v>73</c:v>
                </c:pt>
                <c:pt idx="72">
                  <c:v>71</c:v>
                </c:pt>
                <c:pt idx="73">
                  <c:v>63</c:v>
                </c:pt>
                <c:pt idx="74">
                  <c:v>72</c:v>
                </c:pt>
                <c:pt idx="75">
                  <c:v>70</c:v>
                </c:pt>
                <c:pt idx="76">
                  <c:v>68</c:v>
                </c:pt>
                <c:pt idx="77">
                  <c:v>71</c:v>
                </c:pt>
                <c:pt idx="78">
                  <c:v>75</c:v>
                </c:pt>
                <c:pt idx="79">
                  <c:v>81</c:v>
                </c:pt>
                <c:pt idx="80">
                  <c:v>79</c:v>
                </c:pt>
                <c:pt idx="81">
                  <c:v>69</c:v>
                </c:pt>
                <c:pt idx="82">
                  <c:v>65</c:v>
                </c:pt>
                <c:pt idx="83">
                  <c:v>66</c:v>
                </c:pt>
                <c:pt idx="84">
                  <c:v>70</c:v>
                </c:pt>
                <c:pt idx="85">
                  <c:v>72</c:v>
                </c:pt>
                <c:pt idx="86">
                  <c:v>75</c:v>
                </c:pt>
                <c:pt idx="87">
                  <c:v>73</c:v>
                </c:pt>
                <c:pt idx="88">
                  <c:v>77</c:v>
                </c:pt>
                <c:pt idx="89">
                  <c:v>78</c:v>
                </c:pt>
                <c:pt idx="90">
                  <c:v>74</c:v>
                </c:pt>
                <c:pt idx="91">
                  <c:v>73</c:v>
                </c:pt>
                <c:pt idx="92">
                  <c:v>67</c:v>
                </c:pt>
                <c:pt idx="93">
                  <c:v>76</c:v>
                </c:pt>
                <c:pt idx="94">
                  <c:v>69</c:v>
                </c:pt>
                <c:pt idx="95">
                  <c:v>82</c:v>
                </c:pt>
                <c:pt idx="96">
                  <c:v>76</c:v>
                </c:pt>
                <c:pt idx="97">
                  <c:v>77</c:v>
                </c:pt>
                <c:pt idx="98">
                  <c:v>67</c:v>
                </c:pt>
                <c:pt idx="99">
                  <c:v>64</c:v>
                </c:pt>
                <c:pt idx="100">
                  <c:v>62</c:v>
                </c:pt>
                <c:pt idx="101">
                  <c:v>59</c:v>
                </c:pt>
                <c:pt idx="102">
                  <c:v>48</c:v>
                </c:pt>
                <c:pt idx="103">
                  <c:v>56.999999999999993</c:v>
                </c:pt>
              </c:numCache>
            </c:numRef>
          </c:val>
          <c:smooth val="0"/>
          <c:extLst>
            <c:ext xmlns:c16="http://schemas.microsoft.com/office/drawing/2014/chart" uri="{C3380CC4-5D6E-409C-BE32-E72D297353CC}">
              <c16:uniqueId val="{00000000-4A15-4C70-96C4-36C6C638BA8C}"/>
            </c:ext>
          </c:extLst>
        </c:ser>
        <c:dLbls>
          <c:showLegendKey val="0"/>
          <c:showVal val="0"/>
          <c:showCatName val="0"/>
          <c:showSerName val="0"/>
          <c:showPercent val="0"/>
          <c:showBubbleSize val="0"/>
        </c:dLbls>
        <c:smooth val="0"/>
        <c:axId val="-1374701920"/>
        <c:axId val="-1374702464"/>
      </c:lineChart>
      <c:dateAx>
        <c:axId val="-1374701920"/>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374702464"/>
        <c:crosses val="autoZero"/>
        <c:auto val="1"/>
        <c:lblOffset val="100"/>
        <c:baseTimeUnit val="days"/>
      </c:dateAx>
      <c:valAx>
        <c:axId val="-1374702464"/>
        <c:scaling>
          <c:orientation val="minMax"/>
        </c:scaling>
        <c:delete val="1"/>
        <c:axPos val="l"/>
        <c:numFmt formatCode="#,##0" sourceLinked="0"/>
        <c:majorTickMark val="none"/>
        <c:minorTickMark val="none"/>
        <c:tickLblPos val="nextTo"/>
        <c:crossAx val="-1374701920"/>
        <c:crosses val="autoZero"/>
        <c:crossBetween val="between"/>
        <c:majorUnit val="50"/>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Actual Sales</c:v>
                </c:pt>
              </c:strCache>
            </c:strRef>
          </c:tx>
          <c:spPr>
            <a:solidFill>
              <a:srgbClr val="C00000"/>
            </a:solidFill>
            <a:ln w="38100">
              <a:solidFill>
                <a:srgbClr val="C0000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19463</c:v>
                </c:pt>
                <c:pt idx="1">
                  <c:v>28146</c:v>
                </c:pt>
                <c:pt idx="2">
                  <c:v>29711</c:v>
                </c:pt>
                <c:pt idx="3">
                  <c:v>31757</c:v>
                </c:pt>
                <c:pt idx="4">
                  <c:v>32861</c:v>
                </c:pt>
                <c:pt idx="5">
                  <c:v>28629</c:v>
                </c:pt>
                <c:pt idx="6">
                  <c:v>26435</c:v>
                </c:pt>
                <c:pt idx="7">
                  <c:v>32895</c:v>
                </c:pt>
                <c:pt idx="8">
                  <c:v>36762</c:v>
                </c:pt>
                <c:pt idx="9">
                  <c:v>28128</c:v>
                </c:pt>
                <c:pt idx="10">
                  <c:v>31440</c:v>
                </c:pt>
                <c:pt idx="11">
                  <c:v>31780</c:v>
                </c:pt>
                <c:pt idx="12">
                  <c:v>27830</c:v>
                </c:pt>
                <c:pt idx="13">
                  <c:v>29411</c:v>
                </c:pt>
                <c:pt idx="14">
                  <c:v>27016</c:v>
                </c:pt>
                <c:pt idx="15">
                  <c:v>25480</c:v>
                </c:pt>
                <c:pt idx="16">
                  <c:v>30299</c:v>
                </c:pt>
                <c:pt idx="17">
                  <c:v>32002</c:v>
                </c:pt>
                <c:pt idx="18">
                  <c:v>30614</c:v>
                </c:pt>
                <c:pt idx="19">
                  <c:v>31516</c:v>
                </c:pt>
                <c:pt idx="20">
                  <c:v>29632</c:v>
                </c:pt>
                <c:pt idx="21">
                  <c:v>36061</c:v>
                </c:pt>
                <c:pt idx="22">
                  <c:v>32831</c:v>
                </c:pt>
                <c:pt idx="23">
                  <c:v>32748</c:v>
                </c:pt>
                <c:pt idx="24">
                  <c:v>28067</c:v>
                </c:pt>
                <c:pt idx="25">
                  <c:v>26981</c:v>
                </c:pt>
                <c:pt idx="26">
                  <c:v>27385</c:v>
                </c:pt>
                <c:pt idx="27">
                  <c:v>31007</c:v>
                </c:pt>
                <c:pt idx="28">
                  <c:v>27115</c:v>
                </c:pt>
                <c:pt idx="29">
                  <c:v>27621</c:v>
                </c:pt>
                <c:pt idx="30">
                  <c:v>24098</c:v>
                </c:pt>
                <c:pt idx="31">
                  <c:v>26091</c:v>
                </c:pt>
                <c:pt idx="32">
                  <c:v>29497</c:v>
                </c:pt>
                <c:pt idx="33">
                  <c:v>35360</c:v>
                </c:pt>
                <c:pt idx="34">
                  <c:v>43120</c:v>
                </c:pt>
                <c:pt idx="35">
                  <c:v>36870</c:v>
                </c:pt>
                <c:pt idx="36">
                  <c:v>30993</c:v>
                </c:pt>
                <c:pt idx="37">
                  <c:v>32708</c:v>
                </c:pt>
                <c:pt idx="38">
                  <c:v>36315</c:v>
                </c:pt>
                <c:pt idx="39">
                  <c:v>29658</c:v>
                </c:pt>
                <c:pt idx="40">
                  <c:v>25489</c:v>
                </c:pt>
                <c:pt idx="41">
                  <c:v>29269</c:v>
                </c:pt>
                <c:pt idx="42">
                  <c:v>27307</c:v>
                </c:pt>
                <c:pt idx="43">
                  <c:v>24912</c:v>
                </c:pt>
                <c:pt idx="44">
                  <c:v>25837</c:v>
                </c:pt>
                <c:pt idx="45">
                  <c:v>23647</c:v>
                </c:pt>
                <c:pt idx="46">
                  <c:v>27729</c:v>
                </c:pt>
                <c:pt idx="47">
                  <c:v>26758</c:v>
                </c:pt>
                <c:pt idx="48">
                  <c:v>23209</c:v>
                </c:pt>
                <c:pt idx="49">
                  <c:v>22660</c:v>
                </c:pt>
                <c:pt idx="50">
                  <c:v>19403</c:v>
                </c:pt>
                <c:pt idx="51">
                  <c:v>9254</c:v>
                </c:pt>
                <c:pt idx="52">
                  <c:v>17690</c:v>
                </c:pt>
                <c:pt idx="53">
                  <c:v>26005</c:v>
                </c:pt>
                <c:pt idx="54">
                  <c:v>26876</c:v>
                </c:pt>
                <c:pt idx="55">
                  <c:v>34562</c:v>
                </c:pt>
                <c:pt idx="56">
                  <c:v>32813</c:v>
                </c:pt>
                <c:pt idx="57">
                  <c:v>30197</c:v>
                </c:pt>
                <c:pt idx="58">
                  <c:v>28895</c:v>
                </c:pt>
                <c:pt idx="59">
                  <c:v>29244</c:v>
                </c:pt>
                <c:pt idx="60">
                  <c:v>30627</c:v>
                </c:pt>
                <c:pt idx="61">
                  <c:v>33099</c:v>
                </c:pt>
                <c:pt idx="62">
                  <c:v>28280</c:v>
                </c:pt>
                <c:pt idx="63">
                  <c:v>30123</c:v>
                </c:pt>
                <c:pt idx="64">
                  <c:v>27157</c:v>
                </c:pt>
                <c:pt idx="65">
                  <c:v>26777</c:v>
                </c:pt>
                <c:pt idx="66">
                  <c:v>27426</c:v>
                </c:pt>
                <c:pt idx="67">
                  <c:v>28631</c:v>
                </c:pt>
                <c:pt idx="68">
                  <c:v>29391</c:v>
                </c:pt>
                <c:pt idx="69">
                  <c:v>32739</c:v>
                </c:pt>
                <c:pt idx="70">
                  <c:v>31934</c:v>
                </c:pt>
                <c:pt idx="71">
                  <c:v>35487</c:v>
                </c:pt>
                <c:pt idx="72">
                  <c:v>30450</c:v>
                </c:pt>
                <c:pt idx="73">
                  <c:v>30931</c:v>
                </c:pt>
                <c:pt idx="74">
                  <c:v>32811</c:v>
                </c:pt>
                <c:pt idx="75">
                  <c:v>31710</c:v>
                </c:pt>
                <c:pt idx="76">
                  <c:v>29848</c:v>
                </c:pt>
                <c:pt idx="77">
                  <c:v>28907</c:v>
                </c:pt>
                <c:pt idx="78">
                  <c:v>28886</c:v>
                </c:pt>
                <c:pt idx="79">
                  <c:v>32168</c:v>
                </c:pt>
                <c:pt idx="80">
                  <c:v>28913</c:v>
                </c:pt>
                <c:pt idx="81">
                  <c:v>26307</c:v>
                </c:pt>
                <c:pt idx="82">
                  <c:v>25824</c:v>
                </c:pt>
                <c:pt idx="83">
                  <c:v>23818</c:v>
                </c:pt>
                <c:pt idx="84">
                  <c:v>26928</c:v>
                </c:pt>
                <c:pt idx="85">
                  <c:v>25987</c:v>
                </c:pt>
                <c:pt idx="86">
                  <c:v>30787</c:v>
                </c:pt>
                <c:pt idx="87">
                  <c:v>33106</c:v>
                </c:pt>
                <c:pt idx="88">
                  <c:v>32991</c:v>
                </c:pt>
                <c:pt idx="89">
                  <c:v>32727</c:v>
                </c:pt>
                <c:pt idx="90">
                  <c:v>33687</c:v>
                </c:pt>
                <c:pt idx="91">
                  <c:v>32264</c:v>
                </c:pt>
                <c:pt idx="92">
                  <c:v>26581</c:v>
                </c:pt>
                <c:pt idx="93">
                  <c:v>34270</c:v>
                </c:pt>
                <c:pt idx="94">
                  <c:v>29466</c:v>
                </c:pt>
                <c:pt idx="95">
                  <c:v>31052</c:v>
                </c:pt>
                <c:pt idx="96">
                  <c:v>29805</c:v>
                </c:pt>
                <c:pt idx="97">
                  <c:v>28599</c:v>
                </c:pt>
                <c:pt idx="98">
                  <c:v>27457</c:v>
                </c:pt>
                <c:pt idx="99">
                  <c:v>27358</c:v>
                </c:pt>
                <c:pt idx="100">
                  <c:v>26215</c:v>
                </c:pt>
                <c:pt idx="101">
                  <c:v>25665</c:v>
                </c:pt>
                <c:pt idx="102">
                  <c:v>18065</c:v>
                </c:pt>
                <c:pt idx="103">
                  <c:v>9244</c:v>
                </c:pt>
              </c:numCache>
            </c:numRef>
          </c:val>
          <c:extLst>
            <c:ext xmlns:c16="http://schemas.microsoft.com/office/drawing/2014/chart" uri="{C3380CC4-5D6E-409C-BE32-E72D297353CC}">
              <c16:uniqueId val="{00000000-61E7-431B-928E-D59DCC07F434}"/>
            </c:ext>
          </c:extLst>
        </c:ser>
        <c:dLbls>
          <c:showLegendKey val="0"/>
          <c:showVal val="0"/>
          <c:showCatName val="0"/>
          <c:showSerName val="0"/>
          <c:showPercent val="0"/>
          <c:showBubbleSize val="0"/>
        </c:dLbls>
        <c:gapWidth val="150"/>
        <c:overlap val="100"/>
        <c:axId val="-1374705184"/>
        <c:axId val="-1374707360"/>
      </c:barChart>
      <c:dateAx>
        <c:axId val="-1374705184"/>
        <c:scaling>
          <c:orientation val="minMax"/>
        </c:scaling>
        <c:delete val="0"/>
        <c:axPos val="b"/>
        <c:numFmt formatCode="m/d/yy;@" sourceLinked="0"/>
        <c:majorTickMark val="out"/>
        <c:minorTickMark val="none"/>
        <c:tickLblPos val="nextTo"/>
        <c:spPr>
          <a:noFill/>
          <a:ln w="3175" cap="flat" cmpd="sng" algn="ctr">
            <a:solidFill>
              <a:schemeClr val="tx1"/>
            </a:solidFill>
            <a:round/>
          </a:ln>
          <a:effectLst/>
        </c:spPr>
        <c:txPr>
          <a:bodyPr rot="-5400000" spcFirstLastPara="1" vertOverflow="ellipsis" wrap="square" anchor="ctr" anchorCtr="1"/>
          <a:lstStyle/>
          <a:p>
            <a:pPr>
              <a:defRPr sz="600" b="0" i="0" u="none" strike="noStrike" kern="1200" baseline="0">
                <a:solidFill>
                  <a:schemeClr val="tx1"/>
                </a:solidFill>
                <a:latin typeface="+mn-lt"/>
                <a:ea typeface="+mn-ea"/>
                <a:cs typeface="+mn-cs"/>
              </a:defRPr>
            </a:pPr>
            <a:endParaRPr lang="en-US"/>
          </a:p>
        </c:txPr>
        <c:crossAx val="-1374707360"/>
        <c:crosses val="autoZero"/>
        <c:auto val="1"/>
        <c:lblOffset val="100"/>
        <c:baseTimeUnit val="days"/>
      </c:dateAx>
      <c:valAx>
        <c:axId val="-1374707360"/>
        <c:scaling>
          <c:orientation val="minMax"/>
        </c:scaling>
        <c:delete val="1"/>
        <c:axPos val="l"/>
        <c:numFmt formatCode="#,##0" sourceLinked="0"/>
        <c:majorTickMark val="none"/>
        <c:minorTickMark val="none"/>
        <c:tickLblPos val="nextTo"/>
        <c:crossAx val="-1374705184"/>
        <c:crosses val="autoZero"/>
        <c:crossBetween val="between"/>
        <c:majorUnit val="2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Social</c:v>
                </c:pt>
              </c:strCache>
            </c:strRef>
          </c:tx>
          <c:spPr>
            <a:solidFill>
              <a:srgbClr val="0070C0"/>
            </a:solidFill>
            <a:ln w="38100">
              <a:solidFill>
                <a:srgbClr val="0070C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673168.65</c:v>
                </c:pt>
                <c:pt idx="1">
                  <c:v>892953.60000000009</c:v>
                </c:pt>
                <c:pt idx="2">
                  <c:v>981065.25</c:v>
                </c:pt>
                <c:pt idx="3">
                  <c:v>232343.43</c:v>
                </c:pt>
                <c:pt idx="4">
                  <c:v>0</c:v>
                </c:pt>
                <c:pt idx="5">
                  <c:v>0</c:v>
                </c:pt>
                <c:pt idx="6">
                  <c:v>0</c:v>
                </c:pt>
                <c:pt idx="7">
                  <c:v>0</c:v>
                </c:pt>
                <c:pt idx="8">
                  <c:v>0</c:v>
                </c:pt>
                <c:pt idx="9">
                  <c:v>0</c:v>
                </c:pt>
                <c:pt idx="10">
                  <c:v>3234211</c:v>
                </c:pt>
                <c:pt idx="11">
                  <c:v>743901</c:v>
                </c:pt>
                <c:pt idx="12">
                  <c:v>0</c:v>
                </c:pt>
                <c:pt idx="13">
                  <c:v>0</c:v>
                </c:pt>
                <c:pt idx="14">
                  <c:v>4216869</c:v>
                </c:pt>
                <c:pt idx="15">
                  <c:v>3332312</c:v>
                </c:pt>
                <c:pt idx="16">
                  <c:v>580344</c:v>
                </c:pt>
                <c:pt idx="17">
                  <c:v>0</c:v>
                </c:pt>
                <c:pt idx="18">
                  <c:v>0</c:v>
                </c:pt>
                <c:pt idx="19">
                  <c:v>0</c:v>
                </c:pt>
                <c:pt idx="20">
                  <c:v>0</c:v>
                </c:pt>
                <c:pt idx="21">
                  <c:v>0</c:v>
                </c:pt>
                <c:pt idx="22">
                  <c:v>0</c:v>
                </c:pt>
                <c:pt idx="23">
                  <c:v>0</c:v>
                </c:pt>
                <c:pt idx="24">
                  <c:v>1582610</c:v>
                </c:pt>
                <c:pt idx="25">
                  <c:v>2539560</c:v>
                </c:pt>
                <c:pt idx="26">
                  <c:v>978283</c:v>
                </c:pt>
                <c:pt idx="27">
                  <c:v>0</c:v>
                </c:pt>
                <c:pt idx="28">
                  <c:v>2399503</c:v>
                </c:pt>
                <c:pt idx="29">
                  <c:v>2570048</c:v>
                </c:pt>
                <c:pt idx="30">
                  <c:v>599548</c:v>
                </c:pt>
                <c:pt idx="31">
                  <c:v>2074062</c:v>
                </c:pt>
                <c:pt idx="32">
                  <c:v>0</c:v>
                </c:pt>
                <c:pt idx="33">
                  <c:v>2024112</c:v>
                </c:pt>
                <c:pt idx="34">
                  <c:v>442675</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1606887.5</c:v>
                </c:pt>
                <c:pt idx="68">
                  <c:v>1147003.5</c:v>
                </c:pt>
                <c:pt idx="69">
                  <c:v>948984</c:v>
                </c:pt>
                <c:pt idx="70">
                  <c:v>1917632.5</c:v>
                </c:pt>
                <c:pt idx="71">
                  <c:v>2331824.5</c:v>
                </c:pt>
                <c:pt idx="72">
                  <c:v>372865.5</c:v>
                </c:pt>
                <c:pt idx="73">
                  <c:v>1527274.5</c:v>
                </c:pt>
                <c:pt idx="74">
                  <c:v>243096</c:v>
                </c:pt>
                <c:pt idx="75">
                  <c:v>0</c:v>
                </c:pt>
                <c:pt idx="76">
                  <c:v>1710566.5</c:v>
                </c:pt>
                <c:pt idx="77">
                  <c:v>967170</c:v>
                </c:pt>
                <c:pt idx="78">
                  <c:v>1984024.5</c:v>
                </c:pt>
                <c:pt idx="79">
                  <c:v>375573.5</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c:ext xmlns:c16="http://schemas.microsoft.com/office/drawing/2014/chart" uri="{C3380CC4-5D6E-409C-BE32-E72D297353CC}">
              <c16:uniqueId val="{00000000-EF6A-4041-9F4E-6737E6ECC928}"/>
            </c:ext>
          </c:extLst>
        </c:ser>
        <c:dLbls>
          <c:showLegendKey val="0"/>
          <c:showVal val="0"/>
          <c:showCatName val="0"/>
          <c:showSerName val="0"/>
          <c:showPercent val="0"/>
          <c:showBubbleSize val="0"/>
        </c:dLbls>
        <c:gapWidth val="150"/>
        <c:overlap val="100"/>
        <c:axId val="-1374703552"/>
        <c:axId val="-1374693216"/>
      </c:barChart>
      <c:dateAx>
        <c:axId val="-1374703552"/>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374693216"/>
        <c:crosses val="autoZero"/>
        <c:auto val="1"/>
        <c:lblOffset val="100"/>
        <c:baseTimeUnit val="days"/>
      </c:dateAx>
      <c:valAx>
        <c:axId val="-1374693216"/>
        <c:scaling>
          <c:orientation val="minMax"/>
        </c:scaling>
        <c:delete val="1"/>
        <c:axPos val="l"/>
        <c:numFmt formatCode="#,##0" sourceLinked="0"/>
        <c:majorTickMark val="none"/>
        <c:minorTickMark val="none"/>
        <c:tickLblPos val="nextTo"/>
        <c:crossAx val="-1374703552"/>
        <c:crosses val="autoZero"/>
        <c:crossBetween val="between"/>
        <c:majorUnit val="200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0"/>
              <c:layout>
                <c:manualLayout>
                  <c:x val="0"/>
                  <c:y val="-4.6694833088032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462-4118-B59D-038331E0E823}"/>
                </c:ext>
              </c:extLst>
            </c:dLbl>
            <c:dLbl>
              <c:idx val="1"/>
              <c:layout>
                <c:manualLayout>
                  <c:x val="-9.6941569804609301E-3"/>
                  <c:y val="-9.3389666176064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462-4118-B59D-038331E0E823}"/>
                </c:ext>
              </c:extLst>
            </c:dLbl>
            <c:dLbl>
              <c:idx val="3"/>
              <c:layout>
                <c:manualLayout>
                  <c:x val="-6.1818697637081041E-3"/>
                  <c:y val="-4.1685984968675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DE4-4AE4-B10C-8685231C1D3C}"/>
                </c:ext>
              </c:extLst>
            </c:dLbl>
            <c:dLbl>
              <c:idx val="5"/>
              <c:layout>
                <c:manualLayout>
                  <c:x val="-6.462771320307346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462-4118-B59D-038331E0E823}"/>
                </c:ext>
              </c:extLst>
            </c:dLbl>
            <c:dLbl>
              <c:idx val="6"/>
              <c:layout>
                <c:manualLayout>
                  <c:x val="3.2313856601536434E-3"/>
                  <c:y val="-2.80168998528193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462-4118-B59D-038331E0E823}"/>
                </c:ext>
              </c:extLst>
            </c:dLbl>
            <c:dLbl>
              <c:idx val="7"/>
              <c:layout>
                <c:manualLayout>
                  <c:x val="-1.1122582106138415E-2"/>
                  <c:y val="-4.330118498250132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DE4-4AE4-B10C-8685231C1D3C}"/>
                </c:ext>
              </c:extLst>
            </c:dLbl>
            <c:dLbl>
              <c:idx val="8"/>
              <c:delete val="1"/>
              <c:extLst>
                <c:ext xmlns:c15="http://schemas.microsoft.com/office/drawing/2012/chart" uri="{CE6537A1-D6FC-4f65-9D91-7224C49458BB}"/>
                <c:ext xmlns:c16="http://schemas.microsoft.com/office/drawing/2014/chart" uri="{C3380CC4-5D6E-409C-BE32-E72D297353CC}">
                  <c16:uniqueId val="{00000000-C8DE-4820-8617-5915B4B2375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 Trade</c:v>
                </c:pt>
                <c:pt idx="1">
                  <c:v> Brand-Building</c:v>
                </c:pt>
                <c:pt idx="2">
                  <c:v> TV</c:v>
                </c:pt>
                <c:pt idx="3">
                  <c:v> Sampling</c:v>
                </c:pt>
                <c:pt idx="4">
                  <c:v>Digital Video</c:v>
                </c:pt>
                <c:pt idx="5">
                  <c:v> Coupon</c:v>
                </c:pt>
                <c:pt idx="6">
                  <c:v> Search</c:v>
                </c:pt>
                <c:pt idx="7">
                  <c:v> Social</c:v>
                </c:pt>
                <c:pt idx="8">
                  <c:v> OOH</c:v>
                </c:pt>
                <c:pt idx="9">
                  <c:v> POS</c:v>
                </c:pt>
                <c:pt idx="10">
                  <c:v> Corporate Promotion</c:v>
                </c:pt>
              </c:strCache>
            </c:strRef>
          </c:cat>
          <c:val>
            <c:numRef>
              <c:f>Sheet1!$B$2:$B$12</c:f>
              <c:numCache>
                <c:formatCode>0.00</c:formatCode>
                <c:ptCount val="11"/>
                <c:pt idx="0">
                  <c:v>0.79903141136544165</c:v>
                </c:pt>
                <c:pt idx="1">
                  <c:v>0.43772274508110481</c:v>
                </c:pt>
                <c:pt idx="2">
                  <c:v>0.5864925295160166</c:v>
                </c:pt>
                <c:pt idx="3">
                  <c:v>0.22467703900039429</c:v>
                </c:pt>
                <c:pt idx="4">
                  <c:v>0.29661644251991792</c:v>
                </c:pt>
                <c:pt idx="5">
                  <c:v>0.23205747916085676</c:v>
                </c:pt>
                <c:pt idx="6">
                  <c:v>2.9849119894241671E-2</c:v>
                </c:pt>
                <c:pt idx="7">
                  <c:v>0.37877041570113962</c:v>
                </c:pt>
                <c:pt idx="8">
                  <c:v>0</c:v>
                </c:pt>
                <c:pt idx="9">
                  <c:v>0.41456643807087401</c:v>
                </c:pt>
                <c:pt idx="10">
                  <c:v>0.44788723819610565</c:v>
                </c:pt>
              </c:numCache>
            </c:numRef>
          </c:val>
          <c:extLs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7"/>
              <c:layout>
                <c:manualLayout>
                  <c:x val="1.6156928300768217E-3"/>
                  <c:y val="-4.6694833088032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462-4118-B59D-038331E0E823}"/>
                </c:ext>
              </c:extLst>
            </c:dLbl>
            <c:dLbl>
              <c:idx val="8"/>
              <c:layout>
                <c:manualLayout>
                  <c:x val="1.6156928300768217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462-4118-B59D-038331E0E823}"/>
                </c:ext>
              </c:extLst>
            </c:dLbl>
            <c:dLbl>
              <c:idx val="9"/>
              <c:delete val="1"/>
              <c:extLst>
                <c:ext xmlns:c15="http://schemas.microsoft.com/office/drawing/2012/chart" uri="{CE6537A1-D6FC-4f65-9D91-7224C49458BB}"/>
                <c:ext xmlns:c16="http://schemas.microsoft.com/office/drawing/2014/chart" uri="{C3380CC4-5D6E-409C-BE32-E72D297353CC}">
                  <c16:uniqueId val="{00000000-896F-42C0-9A21-C86D69B37A97}"/>
                </c:ext>
              </c:extLst>
            </c:dLbl>
            <c:dLbl>
              <c:idx val="10"/>
              <c:delete val="1"/>
              <c:extLst>
                <c:ext xmlns:c15="http://schemas.microsoft.com/office/drawing/2012/chart" uri="{CE6537A1-D6FC-4f65-9D91-7224C49458BB}"/>
                <c:ext xmlns:c16="http://schemas.microsoft.com/office/drawing/2014/chart" uri="{C3380CC4-5D6E-409C-BE32-E72D297353CC}">
                  <c16:uniqueId val="{00000001-896F-42C0-9A21-C86D69B37A97}"/>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 Trade</c:v>
                </c:pt>
                <c:pt idx="1">
                  <c:v> Brand-Building</c:v>
                </c:pt>
                <c:pt idx="2">
                  <c:v> TV</c:v>
                </c:pt>
                <c:pt idx="3">
                  <c:v> Sampling</c:v>
                </c:pt>
                <c:pt idx="4">
                  <c:v>Digital Video</c:v>
                </c:pt>
                <c:pt idx="5">
                  <c:v> Coupon</c:v>
                </c:pt>
                <c:pt idx="6">
                  <c:v> Search</c:v>
                </c:pt>
                <c:pt idx="7">
                  <c:v> Social</c:v>
                </c:pt>
                <c:pt idx="8">
                  <c:v> OOH</c:v>
                </c:pt>
                <c:pt idx="9">
                  <c:v> POS</c:v>
                </c:pt>
                <c:pt idx="10">
                  <c:v> Corporate Promotion</c:v>
                </c:pt>
              </c:strCache>
            </c:strRef>
          </c:cat>
          <c:val>
            <c:numRef>
              <c:f>Sheet1!$C$2:$C$12</c:f>
              <c:numCache>
                <c:formatCode>0.00</c:formatCode>
                <c:ptCount val="11"/>
                <c:pt idx="0">
                  <c:v>0.77719348986028003</c:v>
                </c:pt>
                <c:pt idx="1">
                  <c:v>0.51835858039896743</c:v>
                </c:pt>
                <c:pt idx="2">
                  <c:v>0.67226118853480099</c:v>
                </c:pt>
                <c:pt idx="3">
                  <c:v>0.19701163303586039</c:v>
                </c:pt>
                <c:pt idx="4">
                  <c:v>0.55067801265308358</c:v>
                </c:pt>
                <c:pt idx="5">
                  <c:v>0.20609372895122643</c:v>
                </c:pt>
                <c:pt idx="6">
                  <c:v>1.2846610639102059E-2</c:v>
                </c:pt>
                <c:pt idx="7">
                  <c:v>0.64248210972052544</c:v>
                </c:pt>
                <c:pt idx="8">
                  <c:v>0.32284675962680109</c:v>
                </c:pt>
                <c:pt idx="9">
                  <c:v>0</c:v>
                </c:pt>
                <c:pt idx="10">
                  <c:v>0</c:v>
                </c:pt>
              </c:numCache>
            </c:numRef>
          </c:val>
          <c:extLst>
            <c:ext xmlns:c16="http://schemas.microsoft.com/office/drawing/2014/chart" uri="{C3380CC4-5D6E-409C-BE32-E72D297353CC}">
              <c16:uniqueId val="{00000017-6DE4-4AE4-B10C-8685231C1D3C}"/>
            </c:ext>
          </c:extLst>
        </c:ser>
        <c:ser>
          <c:idx val="2"/>
          <c:order val="2"/>
          <c:tx>
            <c:strRef>
              <c:f>Sheet1!$D$1</c:f>
              <c:strCache>
                <c:ptCount val="1"/>
                <c:pt idx="0">
                  <c:v>2018 (With 2017 Margin)</c:v>
                </c:pt>
              </c:strCache>
            </c:strRef>
          </c:tx>
          <c:invertIfNegative val="0"/>
          <c:dLbls>
            <c:dLbl>
              <c:idx val="0"/>
              <c:layout>
                <c:manualLayout>
                  <c:x val="2.4235392451152311E-2"/>
                  <c:y val="-2.33474165440161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462-4118-B59D-038331E0E823}"/>
                </c:ext>
              </c:extLst>
            </c:dLbl>
            <c:dLbl>
              <c:idx val="1"/>
              <c:layout>
                <c:manualLayout>
                  <c:x val="3.2313856601536434E-3"/>
                  <c:y val="-6.07032830144419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462-4118-B59D-038331E0E823}"/>
                </c:ext>
              </c:extLst>
            </c:dLbl>
            <c:dLbl>
              <c:idx val="2"/>
              <c:layout>
                <c:manualLayout>
                  <c:x val="1.7772621130845011E-2"/>
                  <c:y val="-3.73558664704258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462-4118-B59D-038331E0E823}"/>
                </c:ext>
              </c:extLst>
            </c:dLbl>
            <c:dLbl>
              <c:idx val="3"/>
              <c:layout>
                <c:manualLayout>
                  <c:x val="3.2313856601536434E-3"/>
                  <c:y val="-0.1214065660288839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462-4118-B59D-038331E0E823}"/>
                </c:ext>
              </c:extLst>
            </c:dLbl>
            <c:dLbl>
              <c:idx val="4"/>
              <c:layout>
                <c:manualLayout>
                  <c:x val="1.2925542640614573E-2"/>
                  <c:y val="-4.669483308803226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462-4118-B59D-038331E0E823}"/>
                </c:ext>
              </c:extLst>
            </c:dLbl>
            <c:dLbl>
              <c:idx val="5"/>
              <c:layout>
                <c:manualLayout>
                  <c:x val="1.1309849810537693E-2"/>
                  <c:y val="-1.86779332352129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462-4118-B59D-038331E0E823}"/>
                </c:ext>
              </c:extLst>
            </c:dLbl>
            <c:dLbl>
              <c:idx val="6"/>
              <c:layout>
                <c:manualLayout>
                  <c:x val="-1.6156928300768217E-3"/>
                  <c:y val="-5.603379970563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462-4118-B59D-038331E0E823}"/>
                </c:ext>
              </c:extLst>
            </c:dLbl>
            <c:dLbl>
              <c:idx val="7"/>
              <c:layout>
                <c:manualLayout>
                  <c:x val="2.4235392451152325E-2"/>
                  <c:y val="-3.26863831616225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462-4118-B59D-038331E0E823}"/>
                </c:ext>
              </c:extLst>
            </c:dLbl>
            <c:dLbl>
              <c:idx val="8"/>
              <c:layout>
                <c:manualLayout>
                  <c:x val="3.2313856601536434E-3"/>
                  <c:y val="-4.6694833088032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3462-4118-B59D-038331E0E823}"/>
                </c:ext>
              </c:extLst>
            </c:dLbl>
            <c:dLbl>
              <c:idx val="9"/>
              <c:delete val="1"/>
              <c:extLst>
                <c:ext xmlns:c15="http://schemas.microsoft.com/office/drawing/2012/chart" uri="{CE6537A1-D6FC-4f65-9D91-7224C49458BB}"/>
                <c:ext xmlns:c16="http://schemas.microsoft.com/office/drawing/2014/chart" uri="{C3380CC4-5D6E-409C-BE32-E72D297353CC}">
                  <c16:uniqueId val="{0000000F-3462-4118-B59D-038331E0E823}"/>
                </c:ext>
              </c:extLst>
            </c:dLbl>
            <c:numFmt formatCode="#,##0.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 Trade</c:v>
                </c:pt>
                <c:pt idx="1">
                  <c:v> Brand-Building</c:v>
                </c:pt>
                <c:pt idx="2">
                  <c:v> TV</c:v>
                </c:pt>
                <c:pt idx="3">
                  <c:v> Sampling</c:v>
                </c:pt>
                <c:pt idx="4">
                  <c:v>Digital Video</c:v>
                </c:pt>
                <c:pt idx="5">
                  <c:v> Coupon</c:v>
                </c:pt>
                <c:pt idx="6">
                  <c:v> Search</c:v>
                </c:pt>
                <c:pt idx="7">
                  <c:v> Social</c:v>
                </c:pt>
                <c:pt idx="8">
                  <c:v> OOH</c:v>
                </c:pt>
                <c:pt idx="9">
                  <c:v> POS</c:v>
                </c:pt>
                <c:pt idx="10">
                  <c:v> Corporate Promotion</c:v>
                </c:pt>
              </c:strCache>
            </c:strRef>
          </c:cat>
          <c:val>
            <c:numRef>
              <c:f>Sheet1!$D$2:$D$12</c:f>
              <c:numCache>
                <c:formatCode>General</c:formatCode>
                <c:ptCount val="11"/>
                <c:pt idx="0">
                  <c:v>0.81508433083347831</c:v>
                </c:pt>
                <c:pt idx="1">
                  <c:v>0.56327368315113735</c:v>
                </c:pt>
                <c:pt idx="2">
                  <c:v>0.73051175387915457</c:v>
                </c:pt>
                <c:pt idx="3">
                  <c:v>0.21408243706184518</c:v>
                </c:pt>
                <c:pt idx="4" formatCode="0.00">
                  <c:v>0.59839355254563631</c:v>
                </c:pt>
                <c:pt idx="5" formatCode="0.00">
                  <c:v>0.22395148488013866</c:v>
                </c:pt>
                <c:pt idx="6" formatCode="0.00">
                  <c:v>1.3959752889835675E-2</c:v>
                </c:pt>
                <c:pt idx="7" formatCode="0.00">
                  <c:v>0.69815235627517425</c:v>
                </c:pt>
                <c:pt idx="8" formatCode="0.00">
                  <c:v>0.35082101515215974</c:v>
                </c:pt>
                <c:pt idx="9">
                  <c:v>0</c:v>
                </c:pt>
              </c:numCache>
            </c:numRef>
          </c:val>
          <c:extLst>
            <c:ext xmlns:c16="http://schemas.microsoft.com/office/drawing/2014/chart" uri="{C3380CC4-5D6E-409C-BE32-E72D297353CC}">
              <c16:uniqueId val="{00000010-3462-4118-B59D-038331E0E823}"/>
            </c:ext>
          </c:extLst>
        </c:ser>
        <c:dLbls>
          <c:showLegendKey val="0"/>
          <c:showVal val="0"/>
          <c:showCatName val="0"/>
          <c:showSerName val="0"/>
          <c:showPercent val="0"/>
          <c:showBubbleSize val="0"/>
        </c:dLbls>
        <c:gapWidth val="75"/>
        <c:overlap val="1"/>
        <c:axId val="-1374294800"/>
        <c:axId val="-1374301872"/>
      </c:barChart>
      <c:catAx>
        <c:axId val="-137429480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374301872"/>
        <c:crosses val="autoZero"/>
        <c:auto val="1"/>
        <c:lblAlgn val="ctr"/>
        <c:lblOffset val="100"/>
        <c:tickLblSkip val="1"/>
        <c:noMultiLvlLbl val="0"/>
      </c:catAx>
      <c:valAx>
        <c:axId val="-1374301872"/>
        <c:scaling>
          <c:orientation val="minMax"/>
          <c:max val="1.2"/>
          <c:min val="0"/>
        </c:scaling>
        <c:delete val="1"/>
        <c:axPos val="l"/>
        <c:numFmt formatCode="#,##0" sourceLinked="0"/>
        <c:majorTickMark val="out"/>
        <c:minorTickMark val="none"/>
        <c:tickLblPos val="nextTo"/>
        <c:crossAx val="-1374294800"/>
        <c:crosses val="autoZero"/>
        <c:crossBetween val="between"/>
        <c:majorUnit val="1"/>
      </c:valAx>
      <c:spPr>
        <a:noFill/>
        <a:ln>
          <a:noFill/>
        </a:ln>
        <a:effectLst/>
      </c:spPr>
    </c:plotArea>
    <c:legend>
      <c:legendPos val="b"/>
      <c:layout>
        <c:manualLayout>
          <c:xMode val="edge"/>
          <c:yMode val="edge"/>
          <c:x val="0.36952154500944928"/>
          <c:y val="7.9816544457341723E-2"/>
          <c:w val="0.63047845499055077"/>
          <c:h val="7.9676459958077595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Broadcast</c:v>
                </c:pt>
              </c:strCache>
            </c:strRef>
          </c:tx>
          <c:spPr>
            <a:solidFill>
              <a:srgbClr val="FF0000"/>
            </a:solidFill>
            <a:ln w="38100">
              <a:solidFill>
                <a:srgbClr val="FF000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0.0</c:formatCode>
                <c:ptCount val="104"/>
                <c:pt idx="0">
                  <c:v>41.756861475404342</c:v>
                </c:pt>
                <c:pt idx="1">
                  <c:v>26.299295547265555</c:v>
                </c:pt>
                <c:pt idx="2">
                  <c:v>29.579799293447437</c:v>
                </c:pt>
                <c:pt idx="3">
                  <c:v>0</c:v>
                </c:pt>
                <c:pt idx="4">
                  <c:v>21.620129830916675</c:v>
                </c:pt>
                <c:pt idx="5">
                  <c:v>0</c:v>
                </c:pt>
                <c:pt idx="6">
                  <c:v>26.343156033109281</c:v>
                </c:pt>
                <c:pt idx="7">
                  <c:v>14.183005194433715</c:v>
                </c:pt>
                <c:pt idx="8">
                  <c:v>84.87410762696102</c:v>
                </c:pt>
                <c:pt idx="9">
                  <c:v>75.413956884497935</c:v>
                </c:pt>
                <c:pt idx="10">
                  <c:v>51.142305899343704</c:v>
                </c:pt>
                <c:pt idx="11">
                  <c:v>48.145644687116146</c:v>
                </c:pt>
                <c:pt idx="12">
                  <c:v>0</c:v>
                </c:pt>
                <c:pt idx="13">
                  <c:v>42.787930132313207</c:v>
                </c:pt>
                <c:pt idx="14">
                  <c:v>33.089174507422882</c:v>
                </c:pt>
                <c:pt idx="15">
                  <c:v>0</c:v>
                </c:pt>
                <c:pt idx="16">
                  <c:v>59.831760819324039</c:v>
                </c:pt>
                <c:pt idx="17">
                  <c:v>0</c:v>
                </c:pt>
                <c:pt idx="18">
                  <c:v>52.862391188537529</c:v>
                </c:pt>
                <c:pt idx="19">
                  <c:v>0</c:v>
                </c:pt>
                <c:pt idx="20">
                  <c:v>45.136250511353666</c:v>
                </c:pt>
                <c:pt idx="21">
                  <c:v>0</c:v>
                </c:pt>
                <c:pt idx="22">
                  <c:v>72.12455452707681</c:v>
                </c:pt>
                <c:pt idx="23">
                  <c:v>0</c:v>
                </c:pt>
                <c:pt idx="24">
                  <c:v>70.555827537991775</c:v>
                </c:pt>
                <c:pt idx="25">
                  <c:v>0</c:v>
                </c:pt>
                <c:pt idx="26">
                  <c:v>80.596266874670974</c:v>
                </c:pt>
                <c:pt idx="27">
                  <c:v>0</c:v>
                </c:pt>
                <c:pt idx="28">
                  <c:v>79.861903380128467</c:v>
                </c:pt>
                <c:pt idx="29">
                  <c:v>0</c:v>
                </c:pt>
                <c:pt idx="30">
                  <c:v>85.875030681219968</c:v>
                </c:pt>
                <c:pt idx="31">
                  <c:v>73.4119238342751</c:v>
                </c:pt>
                <c:pt idx="32">
                  <c:v>0</c:v>
                </c:pt>
                <c:pt idx="33">
                  <c:v>110.08562832379883</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91.999989944189792</c:v>
                </c:pt>
                <c:pt idx="52">
                  <c:v>113.40751165389456</c:v>
                </c:pt>
                <c:pt idx="53">
                  <c:v>57.84804917885215</c:v>
                </c:pt>
                <c:pt idx="54">
                  <c:v>53.554611934054307</c:v>
                </c:pt>
                <c:pt idx="55">
                  <c:v>0</c:v>
                </c:pt>
                <c:pt idx="56">
                  <c:v>53.762335683001119</c:v>
                </c:pt>
                <c:pt idx="57">
                  <c:v>45.807498397953786</c:v>
                </c:pt>
                <c:pt idx="58">
                  <c:v>0</c:v>
                </c:pt>
                <c:pt idx="59">
                  <c:v>39.755613856509761</c:v>
                </c:pt>
                <c:pt idx="60">
                  <c:v>55.907630957361455</c:v>
                </c:pt>
                <c:pt idx="61">
                  <c:v>0</c:v>
                </c:pt>
                <c:pt idx="62">
                  <c:v>51.888759031039704</c:v>
                </c:pt>
                <c:pt idx="63">
                  <c:v>0</c:v>
                </c:pt>
                <c:pt idx="64">
                  <c:v>0</c:v>
                </c:pt>
                <c:pt idx="65">
                  <c:v>72.570743211825004</c:v>
                </c:pt>
                <c:pt idx="66">
                  <c:v>87.667976051392415</c:v>
                </c:pt>
                <c:pt idx="67">
                  <c:v>65.016038486185323</c:v>
                </c:pt>
                <c:pt idx="68">
                  <c:v>0</c:v>
                </c:pt>
                <c:pt idx="69">
                  <c:v>55.981970924844532</c:v>
                </c:pt>
                <c:pt idx="70">
                  <c:v>45.253769082888041</c:v>
                </c:pt>
                <c:pt idx="71">
                  <c:v>0</c:v>
                </c:pt>
                <c:pt idx="72">
                  <c:v>51.85940945127934</c:v>
                </c:pt>
                <c:pt idx="73">
                  <c:v>36.825474449346203</c:v>
                </c:pt>
                <c:pt idx="74">
                  <c:v>0</c:v>
                </c:pt>
                <c:pt idx="75">
                  <c:v>46.764153944741309</c:v>
                </c:pt>
                <c:pt idx="76">
                  <c:v>54.537823388288075</c:v>
                </c:pt>
                <c:pt idx="77">
                  <c:v>75.601001922455453</c:v>
                </c:pt>
                <c:pt idx="78">
                  <c:v>0</c:v>
                </c:pt>
                <c:pt idx="79">
                  <c:v>51.495335042182631</c:v>
                </c:pt>
                <c:pt idx="80">
                  <c:v>0</c:v>
                </c:pt>
                <c:pt idx="81">
                  <c:v>47.445215738715738</c:v>
                </c:pt>
                <c:pt idx="82">
                  <c:v>0</c:v>
                </c:pt>
                <c:pt idx="83">
                  <c:v>59.136887745536455</c:v>
                </c:pt>
                <c:pt idx="84">
                  <c:v>0</c:v>
                </c:pt>
                <c:pt idx="85">
                  <c:v>54.103782338828807</c:v>
                </c:pt>
                <c:pt idx="86">
                  <c:v>0</c:v>
                </c:pt>
                <c:pt idx="87">
                  <c:v>53.963284581693514</c:v>
                </c:pt>
                <c:pt idx="88">
                  <c:v>56.383131918589179</c:v>
                </c:pt>
                <c:pt idx="89">
                  <c:v>40.868977973847869</c:v>
                </c:pt>
                <c:pt idx="90">
                  <c:v>0</c:v>
                </c:pt>
                <c:pt idx="91">
                  <c:v>58.877425270494044</c:v>
                </c:pt>
                <c:pt idx="92">
                  <c:v>53.718991229788635</c:v>
                </c:pt>
                <c:pt idx="93">
                  <c:v>0</c:v>
                </c:pt>
                <c:pt idx="94">
                  <c:v>47.326476371801661</c:v>
                </c:pt>
                <c:pt idx="95">
                  <c:v>45.103795594769579</c:v>
                </c:pt>
                <c:pt idx="96">
                  <c:v>0</c:v>
                </c:pt>
                <c:pt idx="97">
                  <c:v>51.316064998066864</c:v>
                </c:pt>
                <c:pt idx="98">
                  <c:v>0</c:v>
                </c:pt>
                <c:pt idx="99">
                  <c:v>53.86226940329729</c:v>
                </c:pt>
                <c:pt idx="100">
                  <c:v>0</c:v>
                </c:pt>
                <c:pt idx="101">
                  <c:v>0</c:v>
                </c:pt>
                <c:pt idx="102">
                  <c:v>0</c:v>
                </c:pt>
                <c:pt idx="103">
                  <c:v>33.960596956905526</c:v>
                </c:pt>
              </c:numCache>
            </c:numRef>
          </c:val>
          <c:extLst>
            <c:ext xmlns:c16="http://schemas.microsoft.com/office/drawing/2014/chart" uri="{C3380CC4-5D6E-409C-BE32-E72D297353CC}">
              <c16:uniqueId val="{00000000-1144-4987-AC13-3A3056D44AC7}"/>
            </c:ext>
          </c:extLst>
        </c:ser>
        <c:dLbls>
          <c:showLegendKey val="0"/>
          <c:showVal val="0"/>
          <c:showCatName val="0"/>
          <c:showSerName val="0"/>
          <c:showPercent val="0"/>
          <c:showBubbleSize val="0"/>
        </c:dLbls>
        <c:gapWidth val="150"/>
        <c:overlap val="100"/>
        <c:axId val="-1374700832"/>
        <c:axId val="-1374698112"/>
      </c:barChart>
      <c:dateAx>
        <c:axId val="-1374700832"/>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374698112"/>
        <c:crosses val="autoZero"/>
        <c:auto val="1"/>
        <c:lblOffset val="100"/>
        <c:baseTimeUnit val="days"/>
      </c:dateAx>
      <c:valAx>
        <c:axId val="-1374698112"/>
        <c:scaling>
          <c:orientation val="minMax"/>
        </c:scaling>
        <c:delete val="1"/>
        <c:axPos val="l"/>
        <c:numFmt formatCode="0.0" sourceLinked="1"/>
        <c:majorTickMark val="none"/>
        <c:minorTickMark val="none"/>
        <c:tickLblPos val="nextTo"/>
        <c:crossAx val="-1374700832"/>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sz="5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3"/>
              <c:layout>
                <c:manualLayout>
                  <c:x val="-4.566210592913485E-3"/>
                  <c:y val="5.00876533934385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DE4-4AE4-B10C-8685231C1D3C}"/>
                </c:ext>
              </c:extLst>
            </c:dLbl>
            <c:dLbl>
              <c:idx val="7"/>
              <c:layout>
                <c:manualLayout>
                  <c:x val="-3.0441403952757495E-3"/>
                  <c:y val="5.00876533934385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DE4-4AE4-B10C-8685231C1D3C}"/>
                </c:ext>
              </c:extLst>
            </c:dLbl>
            <c:dLbl>
              <c:idx val="8"/>
              <c:delete val="1"/>
              <c:extLst>
                <c:ext xmlns:c15="http://schemas.microsoft.com/office/drawing/2012/chart" uri="{CE6537A1-D6FC-4f65-9D91-7224C49458BB}"/>
                <c:ext xmlns:c16="http://schemas.microsoft.com/office/drawing/2014/chart" uri="{C3380CC4-5D6E-409C-BE32-E72D297353CC}">
                  <c16:uniqueId val="{00000000-C75D-40D9-810E-AE32E013B35A}"/>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 Trade</c:v>
                </c:pt>
                <c:pt idx="1">
                  <c:v> Brand-Building</c:v>
                </c:pt>
                <c:pt idx="2">
                  <c:v> TV</c:v>
                </c:pt>
                <c:pt idx="3">
                  <c:v> Sampling</c:v>
                </c:pt>
                <c:pt idx="4">
                  <c:v>Digital Video</c:v>
                </c:pt>
                <c:pt idx="5">
                  <c:v> Coupon</c:v>
                </c:pt>
                <c:pt idx="6">
                  <c:v> Search</c:v>
                </c:pt>
                <c:pt idx="7">
                  <c:v> Social</c:v>
                </c:pt>
                <c:pt idx="8">
                  <c:v> OOH</c:v>
                </c:pt>
                <c:pt idx="9">
                  <c:v> POS</c:v>
                </c:pt>
                <c:pt idx="10">
                  <c:v> Corporate Promotion</c:v>
                </c:pt>
              </c:strCache>
            </c:strRef>
          </c:cat>
          <c:val>
            <c:numRef>
              <c:f>Sheet1!$B$2:$B$12</c:f>
              <c:numCache>
                <c:formatCode>0.00</c:formatCode>
                <c:ptCount val="11"/>
                <c:pt idx="0">
                  <c:v>1.291872804233507</c:v>
                </c:pt>
                <c:pt idx="1">
                  <c:v>1.148322231838355</c:v>
                </c:pt>
                <c:pt idx="2">
                  <c:v>1.5386050142895042</c:v>
                </c:pt>
                <c:pt idx="3">
                  <c:v>0.58941794039046613</c:v>
                </c:pt>
                <c:pt idx="4">
                  <c:v>0.77814383442951773</c:v>
                </c:pt>
                <c:pt idx="5">
                  <c:v>0.60877979355494205</c:v>
                </c:pt>
                <c:pt idx="6">
                  <c:v>7.830620720660797E-2</c:v>
                </c:pt>
                <c:pt idx="7">
                  <c:v>0.99366663944246925</c:v>
                </c:pt>
                <c:pt idx="8">
                  <c:v>0</c:v>
                </c:pt>
                <c:pt idx="9">
                  <c:v>1.0875739557984716</c:v>
                </c:pt>
                <c:pt idx="10">
                  <c:v>1.1749877719559028</c:v>
                </c:pt>
              </c:numCache>
            </c:numRef>
          </c:val>
          <c:extLs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0"/>
              <c:layout>
                <c:manualLayout>
                  <c:x val="4.5662105929134573E-3"/>
                  <c:y val="1.00175306786876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DE4-4AE4-B10C-8685231C1D3C}"/>
                </c:ext>
              </c:extLst>
            </c:dLbl>
            <c:dLbl>
              <c:idx val="1"/>
              <c:layout>
                <c:manualLayout>
                  <c:x val="6.0882807905512761E-3"/>
                  <c:y val="1.00175306786876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6DE4-4AE4-B10C-8685231C1D3C}"/>
                </c:ext>
              </c:extLst>
            </c:dLbl>
            <c:dLbl>
              <c:idx val="2"/>
              <c:layout>
                <c:manualLayout>
                  <c:x val="9.132421185826914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6DE4-4AE4-B10C-8685231C1D3C}"/>
                </c:ext>
              </c:extLst>
            </c:dLbl>
            <c:dLbl>
              <c:idx val="3"/>
              <c:delete val="1"/>
              <c:extLst>
                <c:ext xmlns:c15="http://schemas.microsoft.com/office/drawing/2012/chart" uri="{CE6537A1-D6FC-4f65-9D91-7224C49458BB}"/>
                <c:ext xmlns:c16="http://schemas.microsoft.com/office/drawing/2014/chart" uri="{C3380CC4-5D6E-409C-BE32-E72D297353CC}">
                  <c16:uniqueId val="{00000000-2835-499A-B48B-C849A6F75DE0}"/>
                </c:ext>
              </c:extLst>
            </c:dLbl>
            <c:dLbl>
              <c:idx val="4"/>
              <c:layout>
                <c:manualLayout>
                  <c:x val="9.1324211858269146E-3"/>
                  <c:y val="1.00175306786877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6DE4-4AE4-B10C-8685231C1D3C}"/>
                </c:ext>
              </c:extLst>
            </c:dLbl>
            <c:dLbl>
              <c:idx val="5"/>
              <c:layout>
                <c:manualLayout>
                  <c:x val="4.5662105929134573E-3"/>
                  <c:y val="5.008765339343759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6DE4-4AE4-B10C-8685231C1D3C}"/>
                </c:ext>
              </c:extLst>
            </c:dLbl>
            <c:dLbl>
              <c:idx val="7"/>
              <c:layout>
                <c:manualLayout>
                  <c:x val="4.5662105929133454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6DE4-4AE4-B10C-8685231C1D3C}"/>
                </c:ext>
              </c:extLst>
            </c:dLbl>
            <c:dLbl>
              <c:idx val="8"/>
              <c:layout>
                <c:manualLayout>
                  <c:x val="6.0882807905512761E-3"/>
                  <c:y val="1.50262960180315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6DE4-4AE4-B10C-8685231C1D3C}"/>
                </c:ext>
              </c:extLst>
            </c:dLbl>
            <c:dLbl>
              <c:idx val="9"/>
              <c:delete val="1"/>
              <c:extLst>
                <c:ext xmlns:c15="http://schemas.microsoft.com/office/drawing/2012/chart" uri="{CE6537A1-D6FC-4f65-9D91-7224C49458BB}"/>
                <c:ext xmlns:c16="http://schemas.microsoft.com/office/drawing/2014/chart" uri="{C3380CC4-5D6E-409C-BE32-E72D297353CC}">
                  <c16:uniqueId val="{00000013-6DE4-4AE4-B10C-8685231C1D3C}"/>
                </c:ext>
              </c:extLst>
            </c:dLbl>
            <c:dLbl>
              <c:idx val="10"/>
              <c:delete val="1"/>
              <c:extLst>
                <c:ext xmlns:c15="http://schemas.microsoft.com/office/drawing/2012/chart" uri="{CE6537A1-D6FC-4f65-9D91-7224C49458BB}"/>
                <c:ext xmlns:c16="http://schemas.microsoft.com/office/drawing/2014/chart" uri="{C3380CC4-5D6E-409C-BE32-E72D297353CC}">
                  <c16:uniqueId val="{00000014-6DE4-4AE4-B10C-8685231C1D3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 Trade</c:v>
                </c:pt>
                <c:pt idx="1">
                  <c:v> Brand-Building</c:v>
                </c:pt>
                <c:pt idx="2">
                  <c:v> TV</c:v>
                </c:pt>
                <c:pt idx="3">
                  <c:v> Sampling</c:v>
                </c:pt>
                <c:pt idx="4">
                  <c:v>Digital Video</c:v>
                </c:pt>
                <c:pt idx="5">
                  <c:v> Coupon</c:v>
                </c:pt>
                <c:pt idx="6">
                  <c:v> Search</c:v>
                </c:pt>
                <c:pt idx="7">
                  <c:v> Social</c:v>
                </c:pt>
                <c:pt idx="8">
                  <c:v> OOH</c:v>
                </c:pt>
                <c:pt idx="9">
                  <c:v> POS</c:v>
                </c:pt>
                <c:pt idx="10">
                  <c:v> Corporate Promotion</c:v>
                </c:pt>
              </c:strCache>
            </c:strRef>
          </c:cat>
          <c:val>
            <c:numRef>
              <c:f>Sheet1!$C$2:$C$12</c:f>
              <c:numCache>
                <c:formatCode>0.00</c:formatCode>
                <c:ptCount val="11"/>
                <c:pt idx="0">
                  <c:v>1.3176234669008942</c:v>
                </c:pt>
                <c:pt idx="1">
                  <c:v>1.4774642910085105</c:v>
                </c:pt>
                <c:pt idx="2">
                  <c:v>1.91612898454702</c:v>
                </c:pt>
                <c:pt idx="3">
                  <c:v>0.56153725187633863</c:v>
                </c:pt>
                <c:pt idx="4">
                  <c:v>1.5695835475748294</c:v>
                </c:pt>
                <c:pt idx="5">
                  <c:v>0.58742371910167079</c:v>
                </c:pt>
                <c:pt idx="6">
                  <c:v>3.661636789180682E-2</c:v>
                </c:pt>
                <c:pt idx="7">
                  <c:v>1.831250432843764</c:v>
                </c:pt>
                <c:pt idx="8">
                  <c:v>0.9202019159194319</c:v>
                </c:pt>
                <c:pt idx="9">
                  <c:v>0</c:v>
                </c:pt>
                <c:pt idx="10">
                  <c:v>0</c:v>
                </c:pt>
              </c:numCache>
            </c:numRef>
          </c:val>
          <c:extLst>
            <c:ext xmlns:c16="http://schemas.microsoft.com/office/drawing/2014/chart" uri="{C3380CC4-5D6E-409C-BE32-E72D297353CC}">
              <c16:uniqueId val="{00000017-6DE4-4AE4-B10C-8685231C1D3C}"/>
            </c:ext>
          </c:extLst>
        </c:ser>
        <c:dLbls>
          <c:showLegendKey val="0"/>
          <c:showVal val="0"/>
          <c:showCatName val="0"/>
          <c:showSerName val="0"/>
          <c:showPercent val="0"/>
          <c:showBubbleSize val="0"/>
        </c:dLbls>
        <c:gapWidth val="75"/>
        <c:overlap val="1"/>
        <c:axId val="-1374298064"/>
        <c:axId val="-1374296976"/>
      </c:barChart>
      <c:catAx>
        <c:axId val="-137429806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374296976"/>
        <c:crosses val="autoZero"/>
        <c:auto val="1"/>
        <c:lblAlgn val="ctr"/>
        <c:lblOffset val="100"/>
        <c:tickLblSkip val="1"/>
        <c:noMultiLvlLbl val="0"/>
      </c:catAx>
      <c:valAx>
        <c:axId val="-1374296976"/>
        <c:scaling>
          <c:orientation val="minMax"/>
          <c:max val="2.2000000000000002"/>
          <c:min val="0"/>
        </c:scaling>
        <c:delete val="1"/>
        <c:axPos val="l"/>
        <c:numFmt formatCode="#,##0" sourceLinked="0"/>
        <c:majorTickMark val="out"/>
        <c:minorTickMark val="none"/>
        <c:tickLblPos val="nextTo"/>
        <c:crossAx val="-1374298064"/>
        <c:crosses val="autoZero"/>
        <c:crossBetween val="between"/>
        <c:majorUnit val="1"/>
      </c:valAx>
      <c:spPr>
        <a:noFill/>
        <a:ln>
          <a:noFill/>
        </a:ln>
        <a:effectLst/>
      </c:spPr>
    </c:plotArea>
    <c:legend>
      <c:legendPos val="b"/>
      <c:layout>
        <c:manualLayout>
          <c:xMode val="edge"/>
          <c:yMode val="edge"/>
          <c:x val="0.87361770799341765"/>
          <c:y val="7.9816544457341723E-2"/>
          <c:w val="0.12523871225464844"/>
          <c:h val="7.9676459958077595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023792699510388"/>
          <c:h val="0.40620609664455842"/>
        </c:manualLayout>
      </c:layout>
      <c:barChart>
        <c:barDir val="col"/>
        <c:grouping val="stacked"/>
        <c:varyColors val="0"/>
        <c:ser>
          <c:idx val="1"/>
          <c:order val="1"/>
          <c:tx>
            <c:strRef>
              <c:f>Sheet1!$C$1</c:f>
              <c:strCache>
                <c:ptCount val="1"/>
                <c:pt idx="0">
                  <c:v>Nourish </c:v>
                </c:pt>
              </c:strCache>
            </c:strRef>
          </c:tx>
          <c:spPr>
            <a:solidFill>
              <a:schemeClr val="accent2"/>
            </a:solidFill>
            <a:ln>
              <a:solidFill>
                <a:schemeClr val="accent2"/>
              </a:solidFill>
            </a:ln>
            <a:effectLst/>
          </c:spPr>
          <c:invertIfNegative val="0"/>
          <c:cat>
            <c:numRef>
              <c:f>Sheet1!$A$2:$A$157</c:f>
              <c:numCache>
                <c:formatCode>m/d/yyyy</c:formatCode>
                <c:ptCount val="156"/>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pt idx="104">
                  <c:v>43470</c:v>
                </c:pt>
                <c:pt idx="105">
                  <c:v>43477</c:v>
                </c:pt>
                <c:pt idx="106">
                  <c:v>43484</c:v>
                </c:pt>
                <c:pt idx="107">
                  <c:v>43491</c:v>
                </c:pt>
                <c:pt idx="108">
                  <c:v>43498</c:v>
                </c:pt>
                <c:pt idx="109">
                  <c:v>43505</c:v>
                </c:pt>
                <c:pt idx="110">
                  <c:v>43512</c:v>
                </c:pt>
                <c:pt idx="111">
                  <c:v>43519</c:v>
                </c:pt>
                <c:pt idx="112">
                  <c:v>43526</c:v>
                </c:pt>
                <c:pt idx="113">
                  <c:v>43533</c:v>
                </c:pt>
                <c:pt idx="114">
                  <c:v>43540</c:v>
                </c:pt>
                <c:pt idx="115">
                  <c:v>43547</c:v>
                </c:pt>
                <c:pt idx="116">
                  <c:v>43554</c:v>
                </c:pt>
                <c:pt idx="117">
                  <c:v>43561</c:v>
                </c:pt>
                <c:pt idx="118">
                  <c:v>43568</c:v>
                </c:pt>
                <c:pt idx="119">
                  <c:v>43575</c:v>
                </c:pt>
                <c:pt idx="120">
                  <c:v>43582</c:v>
                </c:pt>
                <c:pt idx="121">
                  <c:v>43589</c:v>
                </c:pt>
                <c:pt idx="122">
                  <c:v>43596</c:v>
                </c:pt>
                <c:pt idx="123">
                  <c:v>43603</c:v>
                </c:pt>
                <c:pt idx="124">
                  <c:v>43610</c:v>
                </c:pt>
                <c:pt idx="125">
                  <c:v>43617</c:v>
                </c:pt>
                <c:pt idx="126">
                  <c:v>43624</c:v>
                </c:pt>
                <c:pt idx="127">
                  <c:v>43631</c:v>
                </c:pt>
                <c:pt idx="128">
                  <c:v>43638</c:v>
                </c:pt>
                <c:pt idx="129">
                  <c:v>43645</c:v>
                </c:pt>
                <c:pt idx="130">
                  <c:v>43652</c:v>
                </c:pt>
                <c:pt idx="131">
                  <c:v>43659</c:v>
                </c:pt>
                <c:pt idx="132">
                  <c:v>43666</c:v>
                </c:pt>
                <c:pt idx="133">
                  <c:v>43673</c:v>
                </c:pt>
                <c:pt idx="134">
                  <c:v>43680</c:v>
                </c:pt>
                <c:pt idx="135">
                  <c:v>43687</c:v>
                </c:pt>
                <c:pt idx="136">
                  <c:v>43694</c:v>
                </c:pt>
                <c:pt idx="137">
                  <c:v>43701</c:v>
                </c:pt>
                <c:pt idx="138">
                  <c:v>43708</c:v>
                </c:pt>
                <c:pt idx="139">
                  <c:v>43715</c:v>
                </c:pt>
                <c:pt idx="140">
                  <c:v>43722</c:v>
                </c:pt>
                <c:pt idx="141">
                  <c:v>43729</c:v>
                </c:pt>
                <c:pt idx="142">
                  <c:v>43736</c:v>
                </c:pt>
                <c:pt idx="143">
                  <c:v>43743</c:v>
                </c:pt>
                <c:pt idx="144">
                  <c:v>43750</c:v>
                </c:pt>
                <c:pt idx="145">
                  <c:v>43757</c:v>
                </c:pt>
                <c:pt idx="146">
                  <c:v>43764</c:v>
                </c:pt>
                <c:pt idx="147">
                  <c:v>43771</c:v>
                </c:pt>
                <c:pt idx="148">
                  <c:v>43778</c:v>
                </c:pt>
                <c:pt idx="149">
                  <c:v>43785</c:v>
                </c:pt>
                <c:pt idx="150">
                  <c:v>43792</c:v>
                </c:pt>
                <c:pt idx="151">
                  <c:v>43799</c:v>
                </c:pt>
                <c:pt idx="152">
                  <c:v>43806</c:v>
                </c:pt>
                <c:pt idx="153">
                  <c:v>43813</c:v>
                </c:pt>
                <c:pt idx="154">
                  <c:v>43820</c:v>
                </c:pt>
                <c:pt idx="155">
                  <c:v>43827</c:v>
                </c:pt>
              </c:numCache>
            </c:numRef>
          </c:cat>
          <c:val>
            <c:numRef>
              <c:f>Sheet1!$C$2:$C$157</c:f>
              <c:numCache>
                <c:formatCode>General</c:formatCode>
                <c:ptCount val="156"/>
                <c:pt idx="0">
                  <c:v>0</c:v>
                </c:pt>
                <c:pt idx="1">
                  <c:v>0</c:v>
                </c:pt>
                <c:pt idx="2">
                  <c:v>0</c:v>
                </c:pt>
                <c:pt idx="3">
                  <c:v>0</c:v>
                </c:pt>
                <c:pt idx="4">
                  <c:v>0</c:v>
                </c:pt>
                <c:pt idx="5">
                  <c:v>0</c:v>
                </c:pt>
                <c:pt idx="6">
                  <c:v>0</c:v>
                </c:pt>
                <c:pt idx="7">
                  <c:v>28.36601038886743</c:v>
                </c:pt>
                <c:pt idx="8">
                  <c:v>169.74821525392204</c:v>
                </c:pt>
                <c:pt idx="9">
                  <c:v>150.82791376899587</c:v>
                </c:pt>
                <c:pt idx="10">
                  <c:v>102.28461179868741</c:v>
                </c:pt>
                <c:pt idx="11">
                  <c:v>96.291289374232292</c:v>
                </c:pt>
                <c:pt idx="12">
                  <c:v>0</c:v>
                </c:pt>
                <c:pt idx="13">
                  <c:v>85.575860264626414</c:v>
                </c:pt>
                <c:pt idx="14">
                  <c:v>66.178349014845764</c:v>
                </c:pt>
                <c:pt idx="15">
                  <c:v>0</c:v>
                </c:pt>
                <c:pt idx="16">
                  <c:v>119.66352163864808</c:v>
                </c:pt>
                <c:pt idx="17">
                  <c:v>0</c:v>
                </c:pt>
                <c:pt idx="18">
                  <c:v>105.72478237707506</c:v>
                </c:pt>
                <c:pt idx="19">
                  <c:v>0</c:v>
                </c:pt>
                <c:pt idx="20">
                  <c:v>90.272501022707331</c:v>
                </c:pt>
                <c:pt idx="21">
                  <c:v>0</c:v>
                </c:pt>
                <c:pt idx="22">
                  <c:v>72.12455452707681</c:v>
                </c:pt>
                <c:pt idx="23">
                  <c:v>0</c:v>
                </c:pt>
                <c:pt idx="24">
                  <c:v>70.555827537991775</c:v>
                </c:pt>
                <c:pt idx="25">
                  <c:v>0</c:v>
                </c:pt>
                <c:pt idx="26">
                  <c:v>80.596266874670974</c:v>
                </c:pt>
                <c:pt idx="27">
                  <c:v>0</c:v>
                </c:pt>
                <c:pt idx="28">
                  <c:v>79.861903380128467</c:v>
                </c:pt>
                <c:pt idx="29">
                  <c:v>0</c:v>
                </c:pt>
                <c:pt idx="30">
                  <c:v>85.875030681219968</c:v>
                </c:pt>
                <c:pt idx="31">
                  <c:v>73.4119238342751</c:v>
                </c:pt>
                <c:pt idx="32">
                  <c:v>0</c:v>
                </c:pt>
                <c:pt idx="33">
                  <c:v>110.08562832379883</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226.81502330778912</c:v>
                </c:pt>
                <c:pt idx="53">
                  <c:v>115.6960983577043</c:v>
                </c:pt>
                <c:pt idx="54">
                  <c:v>107.10922386810861</c:v>
                </c:pt>
                <c:pt idx="55">
                  <c:v>0</c:v>
                </c:pt>
                <c:pt idx="56">
                  <c:v>107.52467136600224</c:v>
                </c:pt>
                <c:pt idx="57">
                  <c:v>91.614996795907572</c:v>
                </c:pt>
                <c:pt idx="58">
                  <c:v>0</c:v>
                </c:pt>
                <c:pt idx="59">
                  <c:v>79.511227713019522</c:v>
                </c:pt>
                <c:pt idx="60">
                  <c:v>111.81526191472291</c:v>
                </c:pt>
                <c:pt idx="61">
                  <c:v>0</c:v>
                </c:pt>
                <c:pt idx="62">
                  <c:v>103.77751806207941</c:v>
                </c:pt>
                <c:pt idx="63">
                  <c:v>0</c:v>
                </c:pt>
                <c:pt idx="64">
                  <c:v>0</c:v>
                </c:pt>
                <c:pt idx="65">
                  <c:v>0</c:v>
                </c:pt>
                <c:pt idx="66">
                  <c:v>0</c:v>
                </c:pt>
                <c:pt idx="67">
                  <c:v>0</c:v>
                </c:pt>
                <c:pt idx="68">
                  <c:v>0</c:v>
                </c:pt>
                <c:pt idx="69">
                  <c:v>0</c:v>
                </c:pt>
                <c:pt idx="70">
                  <c:v>0</c:v>
                </c:pt>
                <c:pt idx="71">
                  <c:v>0</c:v>
                </c:pt>
                <c:pt idx="72">
                  <c:v>0</c:v>
                </c:pt>
                <c:pt idx="73">
                  <c:v>16.48265470472159</c:v>
                </c:pt>
                <c:pt idx="74">
                  <c:v>0</c:v>
                </c:pt>
                <c:pt idx="75">
                  <c:v>20.965574528258507</c:v>
                </c:pt>
                <c:pt idx="76">
                  <c:v>18.565627552021574</c:v>
                </c:pt>
                <c:pt idx="77">
                  <c:v>30.13518325822038</c:v>
                </c:pt>
                <c:pt idx="78">
                  <c:v>0</c:v>
                </c:pt>
                <c:pt idx="79">
                  <c:v>0</c:v>
                </c:pt>
                <c:pt idx="80">
                  <c:v>0</c:v>
                </c:pt>
                <c:pt idx="81">
                  <c:v>0</c:v>
                </c:pt>
                <c:pt idx="82">
                  <c:v>0</c:v>
                </c:pt>
                <c:pt idx="83">
                  <c:v>0</c:v>
                </c:pt>
                <c:pt idx="84">
                  <c:v>0</c:v>
                </c:pt>
                <c:pt idx="85">
                  <c:v>0</c:v>
                </c:pt>
                <c:pt idx="86">
                  <c:v>0</c:v>
                </c:pt>
                <c:pt idx="87">
                  <c:v>107.92656916338703</c:v>
                </c:pt>
                <c:pt idx="88">
                  <c:v>112.76626383717836</c:v>
                </c:pt>
                <c:pt idx="89">
                  <c:v>81.737955947695738</c:v>
                </c:pt>
                <c:pt idx="90">
                  <c:v>0</c:v>
                </c:pt>
                <c:pt idx="91">
                  <c:v>117.75485054098809</c:v>
                </c:pt>
                <c:pt idx="92">
                  <c:v>107.43798245957727</c:v>
                </c:pt>
                <c:pt idx="93">
                  <c:v>0</c:v>
                </c:pt>
                <c:pt idx="94">
                  <c:v>94.652952743603322</c:v>
                </c:pt>
                <c:pt idx="95">
                  <c:v>90.207591189539158</c:v>
                </c:pt>
                <c:pt idx="96">
                  <c:v>0</c:v>
                </c:pt>
                <c:pt idx="97">
                  <c:v>102.63212999613373</c:v>
                </c:pt>
                <c:pt idx="98">
                  <c:v>0</c:v>
                </c:pt>
                <c:pt idx="99">
                  <c:v>107.72453880659458</c:v>
                </c:pt>
                <c:pt idx="100">
                  <c:v>0</c:v>
                </c:pt>
                <c:pt idx="101">
                  <c:v>0</c:v>
                </c:pt>
                <c:pt idx="102">
                  <c:v>0</c:v>
                </c:pt>
                <c:pt idx="103">
                  <c:v>67.921193913811052</c:v>
                </c:pt>
              </c:numCache>
            </c:numRef>
          </c:val>
          <c:extLst>
            <c:ext xmlns:c16="http://schemas.microsoft.com/office/drawing/2014/chart" uri="{C3380CC4-5D6E-409C-BE32-E72D297353CC}">
              <c16:uniqueId val="{00000000-C07D-4E44-A1E2-8A46B62E24EF}"/>
            </c:ext>
          </c:extLst>
        </c:ser>
        <c:ser>
          <c:idx val="2"/>
          <c:order val="2"/>
          <c:tx>
            <c:strRef>
              <c:f>Sheet1!$D$1</c:f>
              <c:strCache>
                <c:ptCount val="1"/>
                <c:pt idx="0">
                  <c:v>Own it Resolutions</c:v>
                </c:pt>
              </c:strCache>
            </c:strRef>
          </c:tx>
          <c:spPr>
            <a:solidFill>
              <a:schemeClr val="accent3"/>
            </a:solidFill>
            <a:ln>
              <a:solidFill>
                <a:schemeClr val="accent3"/>
              </a:solidFill>
            </a:ln>
            <a:effectLst/>
          </c:spPr>
          <c:invertIfNegative val="0"/>
          <c:cat>
            <c:numRef>
              <c:f>Sheet1!$A$2:$A$157</c:f>
              <c:numCache>
                <c:formatCode>m/d/yyyy</c:formatCode>
                <c:ptCount val="156"/>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pt idx="104">
                  <c:v>43470</c:v>
                </c:pt>
                <c:pt idx="105">
                  <c:v>43477</c:v>
                </c:pt>
                <c:pt idx="106">
                  <c:v>43484</c:v>
                </c:pt>
                <c:pt idx="107">
                  <c:v>43491</c:v>
                </c:pt>
                <c:pt idx="108">
                  <c:v>43498</c:v>
                </c:pt>
                <c:pt idx="109">
                  <c:v>43505</c:v>
                </c:pt>
                <c:pt idx="110">
                  <c:v>43512</c:v>
                </c:pt>
                <c:pt idx="111">
                  <c:v>43519</c:v>
                </c:pt>
                <c:pt idx="112">
                  <c:v>43526</c:v>
                </c:pt>
                <c:pt idx="113">
                  <c:v>43533</c:v>
                </c:pt>
                <c:pt idx="114">
                  <c:v>43540</c:v>
                </c:pt>
                <c:pt idx="115">
                  <c:v>43547</c:v>
                </c:pt>
                <c:pt idx="116">
                  <c:v>43554</c:v>
                </c:pt>
                <c:pt idx="117">
                  <c:v>43561</c:v>
                </c:pt>
                <c:pt idx="118">
                  <c:v>43568</c:v>
                </c:pt>
                <c:pt idx="119">
                  <c:v>43575</c:v>
                </c:pt>
                <c:pt idx="120">
                  <c:v>43582</c:v>
                </c:pt>
                <c:pt idx="121">
                  <c:v>43589</c:v>
                </c:pt>
                <c:pt idx="122">
                  <c:v>43596</c:v>
                </c:pt>
                <c:pt idx="123">
                  <c:v>43603</c:v>
                </c:pt>
                <c:pt idx="124">
                  <c:v>43610</c:v>
                </c:pt>
                <c:pt idx="125">
                  <c:v>43617</c:v>
                </c:pt>
                <c:pt idx="126">
                  <c:v>43624</c:v>
                </c:pt>
                <c:pt idx="127">
                  <c:v>43631</c:v>
                </c:pt>
                <c:pt idx="128">
                  <c:v>43638</c:v>
                </c:pt>
                <c:pt idx="129">
                  <c:v>43645</c:v>
                </c:pt>
                <c:pt idx="130">
                  <c:v>43652</c:v>
                </c:pt>
                <c:pt idx="131">
                  <c:v>43659</c:v>
                </c:pt>
                <c:pt idx="132">
                  <c:v>43666</c:v>
                </c:pt>
                <c:pt idx="133">
                  <c:v>43673</c:v>
                </c:pt>
                <c:pt idx="134">
                  <c:v>43680</c:v>
                </c:pt>
                <c:pt idx="135">
                  <c:v>43687</c:v>
                </c:pt>
                <c:pt idx="136">
                  <c:v>43694</c:v>
                </c:pt>
                <c:pt idx="137">
                  <c:v>43701</c:v>
                </c:pt>
                <c:pt idx="138">
                  <c:v>43708</c:v>
                </c:pt>
                <c:pt idx="139">
                  <c:v>43715</c:v>
                </c:pt>
                <c:pt idx="140">
                  <c:v>43722</c:v>
                </c:pt>
                <c:pt idx="141">
                  <c:v>43729</c:v>
                </c:pt>
                <c:pt idx="142">
                  <c:v>43736</c:v>
                </c:pt>
                <c:pt idx="143">
                  <c:v>43743</c:v>
                </c:pt>
                <c:pt idx="144">
                  <c:v>43750</c:v>
                </c:pt>
                <c:pt idx="145">
                  <c:v>43757</c:v>
                </c:pt>
                <c:pt idx="146">
                  <c:v>43764</c:v>
                </c:pt>
                <c:pt idx="147">
                  <c:v>43771</c:v>
                </c:pt>
                <c:pt idx="148">
                  <c:v>43778</c:v>
                </c:pt>
                <c:pt idx="149">
                  <c:v>43785</c:v>
                </c:pt>
                <c:pt idx="150">
                  <c:v>43792</c:v>
                </c:pt>
                <c:pt idx="151">
                  <c:v>43799</c:v>
                </c:pt>
                <c:pt idx="152">
                  <c:v>43806</c:v>
                </c:pt>
                <c:pt idx="153">
                  <c:v>43813</c:v>
                </c:pt>
                <c:pt idx="154">
                  <c:v>43820</c:v>
                </c:pt>
                <c:pt idx="155">
                  <c:v>43827</c:v>
                </c:pt>
              </c:numCache>
            </c:numRef>
          </c:cat>
          <c:val>
            <c:numRef>
              <c:f>Sheet1!$D$2:$D$157</c:f>
              <c:numCache>
                <c:formatCode>General</c:formatCode>
                <c:ptCount val="156"/>
                <c:pt idx="0">
                  <c:v>126.53594386486165</c:v>
                </c:pt>
                <c:pt idx="1">
                  <c:v>79.694834991713805</c:v>
                </c:pt>
                <c:pt idx="2">
                  <c:v>89.635755434689202</c:v>
                </c:pt>
                <c:pt idx="3">
                  <c:v>0</c:v>
                </c:pt>
                <c:pt idx="4">
                  <c:v>65.515544942171729</c:v>
                </c:pt>
                <c:pt idx="5">
                  <c:v>0</c:v>
                </c:pt>
                <c:pt idx="6">
                  <c:v>79.8277455548766</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278.78784831572665</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c:ext xmlns:c16="http://schemas.microsoft.com/office/drawing/2014/chart" uri="{C3380CC4-5D6E-409C-BE32-E72D297353CC}">
              <c16:uniqueId val="{00000001-C07D-4E44-A1E2-8A46B62E24EF}"/>
            </c:ext>
          </c:extLst>
        </c:ser>
        <c:ser>
          <c:idx val="3"/>
          <c:order val="3"/>
          <c:tx>
            <c:strRef>
              <c:f>Sheet1!$E$1</c:f>
              <c:strCache>
                <c:ptCount val="1"/>
                <c:pt idx="0">
                  <c:v>Protein </c:v>
                </c:pt>
              </c:strCache>
            </c:strRef>
          </c:tx>
          <c:spPr>
            <a:solidFill>
              <a:schemeClr val="accent5"/>
            </a:solidFill>
            <a:ln>
              <a:solidFill>
                <a:schemeClr val="accent5"/>
              </a:solidFill>
            </a:ln>
            <a:effectLst/>
          </c:spPr>
          <c:invertIfNegative val="0"/>
          <c:cat>
            <c:numRef>
              <c:f>Sheet1!$A$2:$A$157</c:f>
              <c:numCache>
                <c:formatCode>m/d/yyyy</c:formatCode>
                <c:ptCount val="156"/>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pt idx="104">
                  <c:v>43470</c:v>
                </c:pt>
                <c:pt idx="105">
                  <c:v>43477</c:v>
                </c:pt>
                <c:pt idx="106">
                  <c:v>43484</c:v>
                </c:pt>
                <c:pt idx="107">
                  <c:v>43491</c:v>
                </c:pt>
                <c:pt idx="108">
                  <c:v>43498</c:v>
                </c:pt>
                <c:pt idx="109">
                  <c:v>43505</c:v>
                </c:pt>
                <c:pt idx="110">
                  <c:v>43512</c:v>
                </c:pt>
                <c:pt idx="111">
                  <c:v>43519</c:v>
                </c:pt>
                <c:pt idx="112">
                  <c:v>43526</c:v>
                </c:pt>
                <c:pt idx="113">
                  <c:v>43533</c:v>
                </c:pt>
                <c:pt idx="114">
                  <c:v>43540</c:v>
                </c:pt>
                <c:pt idx="115">
                  <c:v>43547</c:v>
                </c:pt>
                <c:pt idx="116">
                  <c:v>43554</c:v>
                </c:pt>
                <c:pt idx="117">
                  <c:v>43561</c:v>
                </c:pt>
                <c:pt idx="118">
                  <c:v>43568</c:v>
                </c:pt>
                <c:pt idx="119">
                  <c:v>43575</c:v>
                </c:pt>
                <c:pt idx="120">
                  <c:v>43582</c:v>
                </c:pt>
                <c:pt idx="121">
                  <c:v>43589</c:v>
                </c:pt>
                <c:pt idx="122">
                  <c:v>43596</c:v>
                </c:pt>
                <c:pt idx="123">
                  <c:v>43603</c:v>
                </c:pt>
                <c:pt idx="124">
                  <c:v>43610</c:v>
                </c:pt>
                <c:pt idx="125">
                  <c:v>43617</c:v>
                </c:pt>
                <c:pt idx="126">
                  <c:v>43624</c:v>
                </c:pt>
                <c:pt idx="127">
                  <c:v>43631</c:v>
                </c:pt>
                <c:pt idx="128">
                  <c:v>43638</c:v>
                </c:pt>
                <c:pt idx="129">
                  <c:v>43645</c:v>
                </c:pt>
                <c:pt idx="130">
                  <c:v>43652</c:v>
                </c:pt>
                <c:pt idx="131">
                  <c:v>43659</c:v>
                </c:pt>
                <c:pt idx="132">
                  <c:v>43666</c:v>
                </c:pt>
                <c:pt idx="133">
                  <c:v>43673</c:v>
                </c:pt>
                <c:pt idx="134">
                  <c:v>43680</c:v>
                </c:pt>
                <c:pt idx="135">
                  <c:v>43687</c:v>
                </c:pt>
                <c:pt idx="136">
                  <c:v>43694</c:v>
                </c:pt>
                <c:pt idx="137">
                  <c:v>43701</c:v>
                </c:pt>
                <c:pt idx="138">
                  <c:v>43708</c:v>
                </c:pt>
                <c:pt idx="139">
                  <c:v>43715</c:v>
                </c:pt>
                <c:pt idx="140">
                  <c:v>43722</c:v>
                </c:pt>
                <c:pt idx="141">
                  <c:v>43729</c:v>
                </c:pt>
                <c:pt idx="142">
                  <c:v>43736</c:v>
                </c:pt>
                <c:pt idx="143">
                  <c:v>43743</c:v>
                </c:pt>
                <c:pt idx="144">
                  <c:v>43750</c:v>
                </c:pt>
                <c:pt idx="145">
                  <c:v>43757</c:v>
                </c:pt>
                <c:pt idx="146">
                  <c:v>43764</c:v>
                </c:pt>
                <c:pt idx="147">
                  <c:v>43771</c:v>
                </c:pt>
                <c:pt idx="148">
                  <c:v>43778</c:v>
                </c:pt>
                <c:pt idx="149">
                  <c:v>43785</c:v>
                </c:pt>
                <c:pt idx="150">
                  <c:v>43792</c:v>
                </c:pt>
                <c:pt idx="151">
                  <c:v>43799</c:v>
                </c:pt>
                <c:pt idx="152">
                  <c:v>43806</c:v>
                </c:pt>
                <c:pt idx="153">
                  <c:v>43813</c:v>
                </c:pt>
                <c:pt idx="154">
                  <c:v>43820</c:v>
                </c:pt>
                <c:pt idx="155">
                  <c:v>43827</c:v>
                </c:pt>
              </c:numCache>
            </c:numRef>
          </c:cat>
          <c:val>
            <c:numRef>
              <c:f>Sheet1!$E$2:$E$157</c:f>
              <c:numCache>
                <c:formatCode>General</c:formatCode>
                <c:ptCount val="15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145.14148642365001</c:v>
                </c:pt>
                <c:pt idx="66">
                  <c:v>175.33595210278483</c:v>
                </c:pt>
                <c:pt idx="67">
                  <c:v>130.03207697237065</c:v>
                </c:pt>
                <c:pt idx="68">
                  <c:v>0</c:v>
                </c:pt>
                <c:pt idx="69">
                  <c:v>111.96394184968906</c:v>
                </c:pt>
                <c:pt idx="70">
                  <c:v>90.507538165776083</c:v>
                </c:pt>
                <c:pt idx="71">
                  <c:v>0</c:v>
                </c:pt>
                <c:pt idx="72">
                  <c:v>103.71881890255868</c:v>
                </c:pt>
                <c:pt idx="73">
                  <c:v>57.168294193970809</c:v>
                </c:pt>
                <c:pt idx="74">
                  <c:v>0</c:v>
                </c:pt>
                <c:pt idx="75">
                  <c:v>72.562733361224105</c:v>
                </c:pt>
                <c:pt idx="76">
                  <c:v>90.510019224554583</c:v>
                </c:pt>
                <c:pt idx="77">
                  <c:v>121.06682058669054</c:v>
                </c:pt>
                <c:pt idx="78">
                  <c:v>0</c:v>
                </c:pt>
                <c:pt idx="79">
                  <c:v>102.99067008436526</c:v>
                </c:pt>
                <c:pt idx="80">
                  <c:v>0</c:v>
                </c:pt>
                <c:pt idx="81">
                  <c:v>94.890431477431477</c:v>
                </c:pt>
                <c:pt idx="82">
                  <c:v>0</c:v>
                </c:pt>
                <c:pt idx="83">
                  <c:v>118.27377549107291</c:v>
                </c:pt>
                <c:pt idx="84">
                  <c:v>0</c:v>
                </c:pt>
                <c:pt idx="85">
                  <c:v>108.20756467765761</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c:ext xmlns:c16="http://schemas.microsoft.com/office/drawing/2014/chart" uri="{C3380CC4-5D6E-409C-BE32-E72D297353CC}">
              <c16:uniqueId val="{00000002-C07D-4E44-A1E2-8A46B62E24EF}"/>
            </c:ext>
          </c:extLst>
        </c:ser>
        <c:dLbls>
          <c:showLegendKey val="0"/>
          <c:showVal val="0"/>
          <c:showCatName val="0"/>
          <c:showSerName val="0"/>
          <c:showPercent val="0"/>
          <c:showBubbleSize val="0"/>
        </c:dLbls>
        <c:gapWidth val="150"/>
        <c:overlap val="100"/>
        <c:axId val="-1374290448"/>
        <c:axId val="-1374292080"/>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Sheet1!$A$2:$A$157</c:f>
              <c:numCache>
                <c:formatCode>m/d/yyyy</c:formatCode>
                <c:ptCount val="156"/>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pt idx="104">
                  <c:v>43470</c:v>
                </c:pt>
                <c:pt idx="105">
                  <c:v>43477</c:v>
                </c:pt>
                <c:pt idx="106">
                  <c:v>43484</c:v>
                </c:pt>
                <c:pt idx="107">
                  <c:v>43491</c:v>
                </c:pt>
                <c:pt idx="108">
                  <c:v>43498</c:v>
                </c:pt>
                <c:pt idx="109">
                  <c:v>43505</c:v>
                </c:pt>
                <c:pt idx="110">
                  <c:v>43512</c:v>
                </c:pt>
                <c:pt idx="111">
                  <c:v>43519</c:v>
                </c:pt>
                <c:pt idx="112">
                  <c:v>43526</c:v>
                </c:pt>
                <c:pt idx="113">
                  <c:v>43533</c:v>
                </c:pt>
                <c:pt idx="114">
                  <c:v>43540</c:v>
                </c:pt>
                <c:pt idx="115">
                  <c:v>43547</c:v>
                </c:pt>
                <c:pt idx="116">
                  <c:v>43554</c:v>
                </c:pt>
                <c:pt idx="117">
                  <c:v>43561</c:v>
                </c:pt>
                <c:pt idx="118">
                  <c:v>43568</c:v>
                </c:pt>
                <c:pt idx="119">
                  <c:v>43575</c:v>
                </c:pt>
                <c:pt idx="120">
                  <c:v>43582</c:v>
                </c:pt>
                <c:pt idx="121">
                  <c:v>43589</c:v>
                </c:pt>
                <c:pt idx="122">
                  <c:v>43596</c:v>
                </c:pt>
                <c:pt idx="123">
                  <c:v>43603</c:v>
                </c:pt>
                <c:pt idx="124">
                  <c:v>43610</c:v>
                </c:pt>
                <c:pt idx="125">
                  <c:v>43617</c:v>
                </c:pt>
                <c:pt idx="126">
                  <c:v>43624</c:v>
                </c:pt>
                <c:pt idx="127">
                  <c:v>43631</c:v>
                </c:pt>
                <c:pt idx="128">
                  <c:v>43638</c:v>
                </c:pt>
                <c:pt idx="129">
                  <c:v>43645</c:v>
                </c:pt>
                <c:pt idx="130">
                  <c:v>43652</c:v>
                </c:pt>
                <c:pt idx="131">
                  <c:v>43659</c:v>
                </c:pt>
                <c:pt idx="132">
                  <c:v>43666</c:v>
                </c:pt>
                <c:pt idx="133">
                  <c:v>43673</c:v>
                </c:pt>
                <c:pt idx="134">
                  <c:v>43680</c:v>
                </c:pt>
                <c:pt idx="135">
                  <c:v>43687</c:v>
                </c:pt>
                <c:pt idx="136">
                  <c:v>43694</c:v>
                </c:pt>
                <c:pt idx="137">
                  <c:v>43701</c:v>
                </c:pt>
                <c:pt idx="138">
                  <c:v>43708</c:v>
                </c:pt>
                <c:pt idx="139">
                  <c:v>43715</c:v>
                </c:pt>
                <c:pt idx="140">
                  <c:v>43722</c:v>
                </c:pt>
                <c:pt idx="141">
                  <c:v>43729</c:v>
                </c:pt>
                <c:pt idx="142">
                  <c:v>43736</c:v>
                </c:pt>
                <c:pt idx="143">
                  <c:v>43743</c:v>
                </c:pt>
                <c:pt idx="144">
                  <c:v>43750</c:v>
                </c:pt>
                <c:pt idx="145">
                  <c:v>43757</c:v>
                </c:pt>
                <c:pt idx="146">
                  <c:v>43764</c:v>
                </c:pt>
                <c:pt idx="147">
                  <c:v>43771</c:v>
                </c:pt>
                <c:pt idx="148">
                  <c:v>43778</c:v>
                </c:pt>
                <c:pt idx="149">
                  <c:v>43785</c:v>
                </c:pt>
                <c:pt idx="150">
                  <c:v>43792</c:v>
                </c:pt>
                <c:pt idx="151">
                  <c:v>43799</c:v>
                </c:pt>
                <c:pt idx="152">
                  <c:v>43806</c:v>
                </c:pt>
                <c:pt idx="153">
                  <c:v>43813</c:v>
                </c:pt>
                <c:pt idx="154">
                  <c:v>43820</c:v>
                </c:pt>
                <c:pt idx="155">
                  <c:v>43827</c:v>
                </c:pt>
              </c:numCache>
            </c:numRef>
          </c:cat>
          <c:val>
            <c:numRef>
              <c:f>Sheet1!$B$2:$B$157</c:f>
              <c:numCache>
                <c:formatCode>_(* #,##0_);_(* \(#,##0\);_(* "-"??_);_(@_)</c:formatCode>
                <c:ptCount val="156"/>
                <c:pt idx="0">
                  <c:v>19463</c:v>
                </c:pt>
                <c:pt idx="1">
                  <c:v>28146</c:v>
                </c:pt>
                <c:pt idx="2">
                  <c:v>29711</c:v>
                </c:pt>
                <c:pt idx="3">
                  <c:v>31757</c:v>
                </c:pt>
                <c:pt idx="4">
                  <c:v>32861</c:v>
                </c:pt>
                <c:pt idx="5">
                  <c:v>28629</c:v>
                </c:pt>
                <c:pt idx="6">
                  <c:v>26435</c:v>
                </c:pt>
                <c:pt idx="7">
                  <c:v>32895</c:v>
                </c:pt>
                <c:pt idx="8">
                  <c:v>36762</c:v>
                </c:pt>
                <c:pt idx="9">
                  <c:v>28128</c:v>
                </c:pt>
                <c:pt idx="10">
                  <c:v>31440</c:v>
                </c:pt>
                <c:pt idx="11">
                  <c:v>31780</c:v>
                </c:pt>
                <c:pt idx="12">
                  <c:v>27830</c:v>
                </c:pt>
                <c:pt idx="13">
                  <c:v>29411</c:v>
                </c:pt>
                <c:pt idx="14">
                  <c:v>27016</c:v>
                </c:pt>
                <c:pt idx="15">
                  <c:v>25480</c:v>
                </c:pt>
                <c:pt idx="16">
                  <c:v>30299</c:v>
                </c:pt>
                <c:pt idx="17">
                  <c:v>32002</c:v>
                </c:pt>
                <c:pt idx="18">
                  <c:v>30614</c:v>
                </c:pt>
                <c:pt idx="19">
                  <c:v>31516</c:v>
                </c:pt>
                <c:pt idx="20">
                  <c:v>29632</c:v>
                </c:pt>
                <c:pt idx="21">
                  <c:v>36061</c:v>
                </c:pt>
                <c:pt idx="22">
                  <c:v>32831</c:v>
                </c:pt>
                <c:pt idx="23">
                  <c:v>32748</c:v>
                </c:pt>
                <c:pt idx="24">
                  <c:v>28067</c:v>
                </c:pt>
                <c:pt idx="25">
                  <c:v>26981</c:v>
                </c:pt>
                <c:pt idx="26">
                  <c:v>27385</c:v>
                </c:pt>
                <c:pt idx="27">
                  <c:v>31007</c:v>
                </c:pt>
                <c:pt idx="28">
                  <c:v>27115</c:v>
                </c:pt>
                <c:pt idx="29">
                  <c:v>27621</c:v>
                </c:pt>
                <c:pt idx="30">
                  <c:v>24098</c:v>
                </c:pt>
                <c:pt idx="31">
                  <c:v>26091</c:v>
                </c:pt>
                <c:pt idx="32">
                  <c:v>29497</c:v>
                </c:pt>
                <c:pt idx="33">
                  <c:v>35360</c:v>
                </c:pt>
                <c:pt idx="34">
                  <c:v>43120</c:v>
                </c:pt>
                <c:pt idx="35">
                  <c:v>36870</c:v>
                </c:pt>
                <c:pt idx="36">
                  <c:v>30993</c:v>
                </c:pt>
                <c:pt idx="37">
                  <c:v>32708</c:v>
                </c:pt>
                <c:pt idx="38">
                  <c:v>36315</c:v>
                </c:pt>
                <c:pt idx="39">
                  <c:v>29658</c:v>
                </c:pt>
                <c:pt idx="40">
                  <c:v>25489</c:v>
                </c:pt>
                <c:pt idx="41">
                  <c:v>29269</c:v>
                </c:pt>
                <c:pt idx="42">
                  <c:v>27307</c:v>
                </c:pt>
                <c:pt idx="43">
                  <c:v>24912</c:v>
                </c:pt>
                <c:pt idx="44">
                  <c:v>25837</c:v>
                </c:pt>
                <c:pt idx="45">
                  <c:v>23647</c:v>
                </c:pt>
                <c:pt idx="46">
                  <c:v>27729</c:v>
                </c:pt>
                <c:pt idx="47">
                  <c:v>26758</c:v>
                </c:pt>
                <c:pt idx="48">
                  <c:v>23209</c:v>
                </c:pt>
                <c:pt idx="49">
                  <c:v>22660</c:v>
                </c:pt>
                <c:pt idx="50">
                  <c:v>19403</c:v>
                </c:pt>
                <c:pt idx="51">
                  <c:v>9254</c:v>
                </c:pt>
                <c:pt idx="52">
                  <c:v>17690</c:v>
                </c:pt>
                <c:pt idx="53">
                  <c:v>26005</c:v>
                </c:pt>
                <c:pt idx="54">
                  <c:v>26876</c:v>
                </c:pt>
                <c:pt idx="55">
                  <c:v>34562</c:v>
                </c:pt>
                <c:pt idx="56">
                  <c:v>32813</c:v>
                </c:pt>
                <c:pt idx="57">
                  <c:v>30197</c:v>
                </c:pt>
                <c:pt idx="58">
                  <c:v>28895</c:v>
                </c:pt>
                <c:pt idx="59">
                  <c:v>29244</c:v>
                </c:pt>
                <c:pt idx="60">
                  <c:v>30627</c:v>
                </c:pt>
                <c:pt idx="61">
                  <c:v>33099</c:v>
                </c:pt>
                <c:pt idx="62">
                  <c:v>28280</c:v>
                </c:pt>
                <c:pt idx="63">
                  <c:v>30123</c:v>
                </c:pt>
                <c:pt idx="64">
                  <c:v>27157</c:v>
                </c:pt>
                <c:pt idx="65">
                  <c:v>26777</c:v>
                </c:pt>
                <c:pt idx="66">
                  <c:v>27426</c:v>
                </c:pt>
                <c:pt idx="67">
                  <c:v>28631</c:v>
                </c:pt>
                <c:pt idx="68">
                  <c:v>29391</c:v>
                </c:pt>
                <c:pt idx="69">
                  <c:v>32739</c:v>
                </c:pt>
                <c:pt idx="70">
                  <c:v>31934</c:v>
                </c:pt>
                <c:pt idx="71">
                  <c:v>35487</c:v>
                </c:pt>
                <c:pt idx="72">
                  <c:v>30450</c:v>
                </c:pt>
                <c:pt idx="73">
                  <c:v>30931</c:v>
                </c:pt>
                <c:pt idx="74">
                  <c:v>32811</c:v>
                </c:pt>
                <c:pt idx="75">
                  <c:v>31710</c:v>
                </c:pt>
                <c:pt idx="76">
                  <c:v>29848</c:v>
                </c:pt>
                <c:pt idx="77">
                  <c:v>28907</c:v>
                </c:pt>
                <c:pt idx="78">
                  <c:v>28886</c:v>
                </c:pt>
                <c:pt idx="79">
                  <c:v>32168</c:v>
                </c:pt>
                <c:pt idx="80">
                  <c:v>28913</c:v>
                </c:pt>
                <c:pt idx="81">
                  <c:v>26307</c:v>
                </c:pt>
                <c:pt idx="82">
                  <c:v>25824</c:v>
                </c:pt>
                <c:pt idx="83">
                  <c:v>23818</c:v>
                </c:pt>
                <c:pt idx="84">
                  <c:v>26928</c:v>
                </c:pt>
                <c:pt idx="85">
                  <c:v>25987</c:v>
                </c:pt>
                <c:pt idx="86">
                  <c:v>30787</c:v>
                </c:pt>
                <c:pt idx="87">
                  <c:v>33106</c:v>
                </c:pt>
                <c:pt idx="88">
                  <c:v>32991</c:v>
                </c:pt>
                <c:pt idx="89">
                  <c:v>32727</c:v>
                </c:pt>
                <c:pt idx="90">
                  <c:v>33687</c:v>
                </c:pt>
                <c:pt idx="91">
                  <c:v>32264</c:v>
                </c:pt>
                <c:pt idx="92">
                  <c:v>26581</c:v>
                </c:pt>
                <c:pt idx="93">
                  <c:v>34270</c:v>
                </c:pt>
                <c:pt idx="94">
                  <c:v>29466</c:v>
                </c:pt>
                <c:pt idx="95">
                  <c:v>31052</c:v>
                </c:pt>
                <c:pt idx="96">
                  <c:v>29805</c:v>
                </c:pt>
                <c:pt idx="97">
                  <c:v>28599</c:v>
                </c:pt>
                <c:pt idx="98">
                  <c:v>27457</c:v>
                </c:pt>
                <c:pt idx="99">
                  <c:v>27358</c:v>
                </c:pt>
                <c:pt idx="100">
                  <c:v>26215</c:v>
                </c:pt>
                <c:pt idx="101">
                  <c:v>25665</c:v>
                </c:pt>
                <c:pt idx="102">
                  <c:v>18065</c:v>
                </c:pt>
                <c:pt idx="103">
                  <c:v>9244</c:v>
                </c:pt>
                <c:pt idx="104">
                  <c:v>17703</c:v>
                </c:pt>
                <c:pt idx="105">
                  <c:v>29809</c:v>
                </c:pt>
                <c:pt idx="106">
                  <c:v>29973</c:v>
                </c:pt>
                <c:pt idx="107">
                  <c:v>31863</c:v>
                </c:pt>
                <c:pt idx="108">
                  <c:v>29959</c:v>
                </c:pt>
                <c:pt idx="109">
                  <c:v>27384</c:v>
                </c:pt>
                <c:pt idx="110">
                  <c:v>35956</c:v>
                </c:pt>
                <c:pt idx="111">
                  <c:v>32146</c:v>
                </c:pt>
                <c:pt idx="112">
                  <c:v>25435</c:v>
                </c:pt>
                <c:pt idx="113">
                  <c:v>25412</c:v>
                </c:pt>
                <c:pt idx="114">
                  <c:v>25245</c:v>
                </c:pt>
                <c:pt idx="115">
                  <c:v>26886</c:v>
                </c:pt>
                <c:pt idx="116">
                  <c:v>27674</c:v>
                </c:pt>
                <c:pt idx="117">
                  <c:v>30927</c:v>
                </c:pt>
                <c:pt idx="118">
                  <c:v>27269</c:v>
                </c:pt>
                <c:pt idx="119">
                  <c:v>27683</c:v>
                </c:pt>
                <c:pt idx="120">
                  <c:v>21975</c:v>
                </c:pt>
                <c:pt idx="121">
                  <c:v>25111</c:v>
                </c:pt>
                <c:pt idx="122">
                  <c:v>29064</c:v>
                </c:pt>
                <c:pt idx="123">
                  <c:v>27448</c:v>
                </c:pt>
                <c:pt idx="124">
                  <c:v>24908</c:v>
                </c:pt>
                <c:pt idx="125">
                  <c:v>29080</c:v>
                </c:pt>
                <c:pt idx="126">
                  <c:v>26911</c:v>
                </c:pt>
                <c:pt idx="127">
                  <c:v>23975</c:v>
                </c:pt>
                <c:pt idx="128">
                  <c:v>26266</c:v>
                </c:pt>
                <c:pt idx="129">
                  <c:v>26503</c:v>
                </c:pt>
                <c:pt idx="130">
                  <c:v>22861</c:v>
                </c:pt>
                <c:pt idx="131">
                  <c:v>21493</c:v>
                </c:pt>
                <c:pt idx="132">
                  <c:v>24043</c:v>
                </c:pt>
                <c:pt idx="133">
                  <c:v>20499</c:v>
                </c:pt>
                <c:pt idx="134">
                  <c:v>22756</c:v>
                </c:pt>
                <c:pt idx="135">
                  <c:v>23151</c:v>
                </c:pt>
                <c:pt idx="136">
                  <c:v>23971</c:v>
                </c:pt>
                <c:pt idx="137">
                  <c:v>23104</c:v>
                </c:pt>
                <c:pt idx="138">
                  <c:v>25828</c:v>
                </c:pt>
                <c:pt idx="139">
                  <c:v>25363</c:v>
                </c:pt>
                <c:pt idx="140">
                  <c:v>28835</c:v>
                </c:pt>
                <c:pt idx="141">
                  <c:v>30840</c:v>
                </c:pt>
                <c:pt idx="142">
                  <c:v>28109</c:v>
                </c:pt>
                <c:pt idx="143">
                  <c:v>28662</c:v>
                </c:pt>
                <c:pt idx="144">
                  <c:v>29305</c:v>
                </c:pt>
                <c:pt idx="145">
                  <c:v>25123</c:v>
                </c:pt>
                <c:pt idx="146">
                  <c:v>27305</c:v>
                </c:pt>
                <c:pt idx="147">
                  <c:v>27322</c:v>
                </c:pt>
                <c:pt idx="148">
                  <c:v>26426</c:v>
                </c:pt>
                <c:pt idx="149">
                  <c:v>19959</c:v>
                </c:pt>
                <c:pt idx="150">
                  <c:v>26381</c:v>
                </c:pt>
                <c:pt idx="151">
                  <c:v>22018</c:v>
                </c:pt>
                <c:pt idx="152">
                  <c:v>20427</c:v>
                </c:pt>
                <c:pt idx="153">
                  <c:v>22100</c:v>
                </c:pt>
                <c:pt idx="154">
                  <c:v>15812</c:v>
                </c:pt>
                <c:pt idx="155">
                  <c:v>9627</c:v>
                </c:pt>
              </c:numCache>
            </c:numRef>
          </c:val>
          <c:smooth val="0"/>
          <c:extLst>
            <c:ext xmlns:c16="http://schemas.microsoft.com/office/drawing/2014/chart" uri="{C3380CC4-5D6E-409C-BE32-E72D297353CC}">
              <c16:uniqueId val="{00000003-C07D-4E44-A1E2-8A46B62E24EF}"/>
            </c:ext>
          </c:extLst>
        </c:ser>
        <c:dLbls>
          <c:showLegendKey val="0"/>
          <c:showVal val="0"/>
          <c:showCatName val="0"/>
          <c:showSerName val="0"/>
          <c:showPercent val="0"/>
          <c:showBubbleSize val="0"/>
        </c:dLbls>
        <c:marker val="1"/>
        <c:smooth val="0"/>
        <c:axId val="-1374294256"/>
        <c:axId val="-1374300240"/>
      </c:lineChart>
      <c:dateAx>
        <c:axId val="-1374294256"/>
        <c:scaling>
          <c:orientation val="minMax"/>
          <c:max val="43472"/>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1374300240"/>
        <c:crosses val="autoZero"/>
        <c:auto val="1"/>
        <c:lblOffset val="100"/>
        <c:baseTimeUnit val="days"/>
      </c:dateAx>
      <c:valAx>
        <c:axId val="-1374300240"/>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74294256"/>
        <c:crosses val="autoZero"/>
        <c:crossBetween val="between"/>
        <c:majorUnit val="40000"/>
        <c:dispUnits>
          <c:builtInUnit val="thousands"/>
        </c:dispUnits>
      </c:valAx>
      <c:valAx>
        <c:axId val="-1374292080"/>
        <c:scaling>
          <c:orientation val="minMax"/>
        </c:scaling>
        <c:delete val="0"/>
        <c:axPos val="r"/>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374290448"/>
        <c:crosses val="max"/>
        <c:crossBetween val="between"/>
      </c:valAx>
      <c:dateAx>
        <c:axId val="-1374290448"/>
        <c:scaling>
          <c:orientation val="minMax"/>
        </c:scaling>
        <c:delete val="1"/>
        <c:axPos val="b"/>
        <c:numFmt formatCode="m/d/yyyy" sourceLinked="1"/>
        <c:majorTickMark val="out"/>
        <c:minorTickMark val="none"/>
        <c:tickLblPos val="nextTo"/>
        <c:crossAx val="-1374292080"/>
        <c:crosses val="autoZero"/>
        <c:auto val="1"/>
        <c:lblOffset val="100"/>
        <c:baseTimeUnit val="days"/>
      </c:dateAx>
      <c:spPr>
        <a:noFill/>
        <a:ln>
          <a:noFill/>
        </a:ln>
        <a:effectLst/>
      </c:spPr>
    </c:plotArea>
    <c:legend>
      <c:legendPos val="b"/>
      <c:layout>
        <c:manualLayout>
          <c:xMode val="edge"/>
          <c:yMode val="edge"/>
          <c:x val="0.25185502030356421"/>
          <c:y val="0.78803770379324989"/>
          <c:w val="0.49628995939287163"/>
          <c:h val="7.503283562583722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154249.27061677346</c:v>
                </c:pt>
                <c:pt idx="1">
                  <c:v>214112.07504513781</c:v>
                </c:pt>
              </c:numCache>
            </c:numRef>
          </c:val>
          <c:extLs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1374297520"/>
        <c:axId val="-1374293712"/>
      </c:barChart>
      <c:catAx>
        <c:axId val="-137429752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74293712"/>
        <c:crosses val="autoZero"/>
        <c:auto val="1"/>
        <c:lblAlgn val="ctr"/>
        <c:lblOffset val="100"/>
        <c:noMultiLvlLbl val="0"/>
      </c:catAx>
      <c:valAx>
        <c:axId val="-1374293712"/>
        <c:scaling>
          <c:orientation val="minMax"/>
          <c:max val="200000"/>
          <c:min val="0"/>
        </c:scaling>
        <c:delete val="1"/>
        <c:axPos val="l"/>
        <c:numFmt formatCode="#,##0" sourceLinked="0"/>
        <c:majorTickMark val="out"/>
        <c:minorTickMark val="none"/>
        <c:tickLblPos val="nextTo"/>
        <c:crossAx val="-1374297520"/>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66.848605409777704</c:v>
                </c:pt>
                <c:pt idx="1">
                  <c:v>60.429946316302335</c:v>
                </c:pt>
              </c:numCache>
            </c:numRef>
          </c:val>
          <c:extLs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1374298608"/>
        <c:axId val="-1342800272"/>
      </c:barChart>
      <c:catAx>
        <c:axId val="-13742986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42800272"/>
        <c:crosses val="autoZero"/>
        <c:auto val="1"/>
        <c:lblAlgn val="ctr"/>
        <c:lblOffset val="100"/>
        <c:noMultiLvlLbl val="0"/>
      </c:catAx>
      <c:valAx>
        <c:axId val="-1342800272"/>
        <c:scaling>
          <c:orientation val="minMax"/>
          <c:max val="200"/>
          <c:min val="0"/>
        </c:scaling>
        <c:delete val="1"/>
        <c:axPos val="l"/>
        <c:numFmt formatCode="0" sourceLinked="0"/>
        <c:majorTickMark val="out"/>
        <c:minorTickMark val="none"/>
        <c:tickLblPos val="nextTo"/>
        <c:crossAx val="-137429860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0.5864925295160166</c:v>
                </c:pt>
                <c:pt idx="1">
                  <c:v>0.67226118853480099</c:v>
                </c:pt>
              </c:numCache>
            </c:numRef>
          </c:val>
          <c:extLs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1342797552"/>
        <c:axId val="-1342807888"/>
      </c:barChart>
      <c:catAx>
        <c:axId val="-13427975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342807888"/>
        <c:crosses val="autoZero"/>
        <c:auto val="1"/>
        <c:lblAlgn val="ctr"/>
        <c:lblOffset val="100"/>
        <c:noMultiLvlLbl val="0"/>
      </c:catAx>
      <c:valAx>
        <c:axId val="-1342807888"/>
        <c:scaling>
          <c:orientation val="minMax"/>
        </c:scaling>
        <c:delete val="1"/>
        <c:axPos val="l"/>
        <c:numFmt formatCode="0.0" sourceLinked="0"/>
        <c:majorTickMark val="out"/>
        <c:minorTickMark val="none"/>
        <c:tickLblPos val="nextTo"/>
        <c:crossAx val="-1342797552"/>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F0C53C5-1684-4506-95B1-32437F923781}" type="datetimeFigureOut">
              <a:rPr lang="en-CA" smtClean="0"/>
              <a:t>2020-04-27</a:t>
            </a:fld>
            <a:endParaRPr lang="en-CA"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D4EDB1A-A31D-46C4-9C20-A6498D69C879}" type="slidenum">
              <a:rPr lang="en-CA" smtClean="0"/>
              <a:t>‹#›</a:t>
            </a:fld>
            <a:endParaRPr lang="en-CA" dirty="0"/>
          </a:p>
        </p:txBody>
      </p:sp>
    </p:spTree>
    <p:extLst>
      <p:ext uri="{BB962C8B-B14F-4D97-AF65-F5344CB8AC3E}">
        <p14:creationId xmlns:p14="http://schemas.microsoft.com/office/powerpoint/2010/main" val="677812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4C2F47-7080-4A3C-A370-7BD58512998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8969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dirty="0"/>
              <a:t>Headline: Add line</a:t>
            </a:r>
            <a:r>
              <a:rPr lang="en-CA" baseline="0" dirty="0"/>
              <a:t> “Nourish CPP declined driven by shift to less expensive 15 sec spots”; AE: Done</a:t>
            </a:r>
          </a:p>
          <a:p>
            <a:pPr marL="171450" indent="-171450">
              <a:buFont typeface="Arial" panose="020B0604020202020204" pitchFamily="34" charset="0"/>
              <a:buChar char="•"/>
            </a:pPr>
            <a:r>
              <a:rPr lang="en-CA" baseline="0" dirty="0"/>
              <a:t>Under each column, add detail as it helps explain cost differences</a:t>
            </a:r>
          </a:p>
          <a:p>
            <a:pPr marL="628650" lvl="1" indent="-171450">
              <a:buFont typeface="Arial" panose="020B0604020202020204" pitchFamily="34" charset="0"/>
              <a:buChar char="•"/>
            </a:pPr>
            <a:r>
              <a:rPr lang="en-CA" baseline="0" dirty="0"/>
              <a:t>2017: Nourish = 15/30 sec; Own It = 30 sec; Ae: Done</a:t>
            </a:r>
          </a:p>
          <a:p>
            <a:pPr marL="628650" lvl="1" indent="-171450">
              <a:buFont typeface="Arial" panose="020B0604020202020204" pitchFamily="34" charset="0"/>
              <a:buChar char="•"/>
            </a:pPr>
            <a:r>
              <a:rPr lang="en-CA" baseline="0" dirty="0"/>
              <a:t>2018: Nourish = 15 sec; Protein = 15/30 sec; Ae: Done</a:t>
            </a:r>
            <a:endParaRPr lang="en-CA" dirty="0"/>
          </a:p>
        </p:txBody>
      </p:sp>
      <p:sp>
        <p:nvSpPr>
          <p:cNvPr id="4" name="Slide Number Placeholder 3"/>
          <p:cNvSpPr>
            <a:spLocks noGrp="1"/>
          </p:cNvSpPr>
          <p:nvPr>
            <p:ph type="sldNum" sz="quarter" idx="10"/>
          </p:nvPr>
        </p:nvSpPr>
        <p:spPr/>
        <p:txBody>
          <a:bodyPr/>
          <a:lstStyle/>
          <a:p>
            <a:fld id="{5D4EDB1A-A31D-46C4-9C20-A6498D69C879}" type="slidenum">
              <a:rPr lang="en-CA" smtClean="0"/>
              <a:t>10</a:t>
            </a:fld>
            <a:endParaRPr lang="en-CA" dirty="0"/>
          </a:p>
        </p:txBody>
      </p:sp>
    </p:spTree>
    <p:extLst>
      <p:ext uri="{BB962C8B-B14F-4D97-AF65-F5344CB8AC3E}">
        <p14:creationId xmlns:p14="http://schemas.microsoft.com/office/powerpoint/2010/main" val="4222427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dirty="0"/>
              <a:t>Headline:</a:t>
            </a:r>
            <a:r>
              <a:rPr lang="en-CA" baseline="0" dirty="0"/>
              <a:t> Revise “…lower CPP driven by Nourish shift to 15 sec spots (which improved efficiency)”; AE: Done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11</a:t>
            </a:fld>
            <a:endParaRPr lang="en-CA" dirty="0"/>
          </a:p>
        </p:txBody>
      </p:sp>
    </p:spTree>
    <p:extLst>
      <p:ext uri="{BB962C8B-B14F-4D97-AF65-F5344CB8AC3E}">
        <p14:creationId xmlns:p14="http://schemas.microsoft.com/office/powerpoint/2010/main" val="772540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baseline="0" dirty="0"/>
              <a:t>Under each column, add detail as it helps explain cost differences</a:t>
            </a:r>
          </a:p>
          <a:p>
            <a:pPr marL="628650" lvl="1" indent="-171450">
              <a:buFont typeface="Arial" panose="020B0604020202020204" pitchFamily="34" charset="0"/>
              <a:buChar char="•"/>
            </a:pPr>
            <a:r>
              <a:rPr lang="en-CA" baseline="0" dirty="0"/>
              <a:t>2017: Nourish = 15/30 sec; Own It = 30 sec; Added</a:t>
            </a:r>
          </a:p>
          <a:p>
            <a:pPr marL="628650" lvl="1" indent="-171450">
              <a:buFont typeface="Arial" panose="020B0604020202020204" pitchFamily="34" charset="0"/>
              <a:buChar char="•"/>
            </a:pPr>
            <a:r>
              <a:rPr lang="en-CA" baseline="0" dirty="0"/>
              <a:t>2018: Nourish = 15 sec; Protein = 15/30 sec; Added</a:t>
            </a:r>
            <a:endParaRPr lang="en-CA" dirty="0"/>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12</a:t>
            </a:fld>
            <a:endParaRPr lang="en-CA" dirty="0"/>
          </a:p>
        </p:txBody>
      </p:sp>
    </p:spTree>
    <p:extLst>
      <p:ext uri="{BB962C8B-B14F-4D97-AF65-F5344CB8AC3E}">
        <p14:creationId xmlns:p14="http://schemas.microsoft.com/office/powerpoint/2010/main" val="2226716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4EDB1A-A31D-46C4-9C20-A6498D69C879}" type="slidenum">
              <a:rPr lang="en-CA" smtClean="0"/>
              <a:t>13</a:t>
            </a:fld>
            <a:endParaRPr lang="en-CA" dirty="0"/>
          </a:p>
        </p:txBody>
      </p:sp>
    </p:spTree>
    <p:extLst>
      <p:ext uri="{BB962C8B-B14F-4D97-AF65-F5344CB8AC3E}">
        <p14:creationId xmlns:p14="http://schemas.microsoft.com/office/powerpoint/2010/main" val="415802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Halo</a:t>
            </a:r>
            <a:r>
              <a:rPr lang="en-US" b="1" baseline="0" dirty="0"/>
              <a:t> is only from the ‘orginal’ campaign in 2017. all 2018 Campaigns are masterbrand campaigns split between Cereal &amp; Snack</a:t>
            </a:r>
          </a:p>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dirty="0"/>
              <a:t>What</a:t>
            </a:r>
            <a:r>
              <a:rPr lang="en-CA" baseline="0" dirty="0"/>
              <a:t> is “</a:t>
            </a:r>
            <a:r>
              <a:rPr lang="en-CA" dirty="0"/>
              <a:t>Own TV” – is that a typo and should read “SPK RTEC Original TV”? Not</a:t>
            </a:r>
            <a:r>
              <a:rPr lang="en-CA" baseline="0" dirty="0"/>
              <a:t> sure how to read the this chart, very confusing, please add more detail/description; Added</a:t>
            </a:r>
            <a:endParaRPr lang="en-CA" dirty="0"/>
          </a:p>
          <a:p>
            <a:endParaRPr lang="en-US"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14</a:t>
            </a:fld>
            <a:endParaRPr lang="en-CA" dirty="0"/>
          </a:p>
        </p:txBody>
      </p:sp>
    </p:spTree>
    <p:extLst>
      <p:ext uri="{BB962C8B-B14F-4D97-AF65-F5344CB8AC3E}">
        <p14:creationId xmlns:p14="http://schemas.microsoft.com/office/powerpoint/2010/main" val="4067769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dirty="0"/>
              <a:t>NOTE: ERROR IN DATA – 2018 OWN IT IMPRESSIONS SHOULD</a:t>
            </a:r>
            <a:r>
              <a:rPr lang="en-CA" baseline="0" dirty="0"/>
              <a:t> BE REDUCED TO 5,194</a:t>
            </a:r>
            <a:endParaRPr lang="en-CA" dirty="0"/>
          </a:p>
          <a:p>
            <a:pPr marL="171450" indent="-171450">
              <a:buFont typeface="Arial" panose="020B0604020202020204" pitchFamily="34" charset="0"/>
              <a:buChar char="•"/>
            </a:pPr>
            <a:r>
              <a:rPr lang="en-CA" dirty="0"/>
              <a:t>Headline: Cost</a:t>
            </a:r>
            <a:r>
              <a:rPr lang="en-CA" baseline="0" dirty="0"/>
              <a:t>s decreased with shift towards less expensive skippable media</a:t>
            </a:r>
          </a:p>
          <a:p>
            <a:pPr marL="171450" indent="-171450">
              <a:buFont typeface="Arial" panose="020B0604020202020204" pitchFamily="34" charset="0"/>
              <a:buChar char="•"/>
            </a:pPr>
            <a:r>
              <a:rPr lang="en-CA" baseline="0" dirty="0"/>
              <a:t>Under each column, add detail as it helps explain cost differences</a:t>
            </a:r>
          </a:p>
          <a:p>
            <a:pPr marL="628650" lvl="1" indent="-171450">
              <a:buFont typeface="Arial" panose="020B0604020202020204" pitchFamily="34" charset="0"/>
              <a:buChar char="•"/>
            </a:pPr>
            <a:r>
              <a:rPr lang="en-CA" baseline="0" dirty="0"/>
              <a:t>2017: Nourish = 15/30 sec forced; Own It = 30 sec forced</a:t>
            </a:r>
          </a:p>
          <a:p>
            <a:pPr marL="628650" lvl="1" indent="-171450">
              <a:buFont typeface="Arial" panose="020B0604020202020204" pitchFamily="34" charset="0"/>
              <a:buChar char="•"/>
            </a:pPr>
            <a:r>
              <a:rPr lang="en-CA" baseline="0" dirty="0"/>
              <a:t>2018: Nourish = 15 sec forced/skippable; Own It = 30 sec skippable; Protein = 15 sec &amp; long-form skippable, 6 sec</a:t>
            </a:r>
            <a:endParaRPr lang="en-CA" dirty="0"/>
          </a:p>
          <a:p>
            <a:endParaRPr lang="en-CA" dirty="0"/>
          </a:p>
        </p:txBody>
      </p:sp>
      <p:sp>
        <p:nvSpPr>
          <p:cNvPr id="4" name="Slide Number Placeholder 3"/>
          <p:cNvSpPr>
            <a:spLocks noGrp="1"/>
          </p:cNvSpPr>
          <p:nvPr>
            <p:ph type="sldNum" sz="quarter" idx="10"/>
          </p:nvPr>
        </p:nvSpPr>
        <p:spPr/>
        <p:txBody>
          <a:bodyPr/>
          <a:lstStyle/>
          <a:p>
            <a:fld id="{5D4EDB1A-A31D-46C4-9C20-A6498D69C879}" type="slidenum">
              <a:rPr lang="en-CA" smtClean="0"/>
              <a:t>15</a:t>
            </a:fld>
            <a:endParaRPr lang="en-CA" dirty="0"/>
          </a:p>
        </p:txBody>
      </p:sp>
    </p:spTree>
    <p:extLst>
      <p:ext uri="{BB962C8B-B14F-4D97-AF65-F5344CB8AC3E}">
        <p14:creationId xmlns:p14="http://schemas.microsoft.com/office/powerpoint/2010/main" val="4249677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GB" dirty="0"/>
              <a:t>Headline: Revise “CPP was almost halved with shift to skippabl</a:t>
            </a:r>
            <a:r>
              <a:rPr lang="en-GB" baseline="0" dirty="0"/>
              <a:t>e media….”</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16</a:t>
            </a:fld>
            <a:endParaRPr lang="en-CA" dirty="0"/>
          </a:p>
        </p:txBody>
      </p:sp>
    </p:spTree>
    <p:extLst>
      <p:ext uri="{BB962C8B-B14F-4D97-AF65-F5344CB8AC3E}">
        <p14:creationId xmlns:p14="http://schemas.microsoft.com/office/powerpoint/2010/main" val="1455382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baseline="0" dirty="0"/>
              <a:t>Under each column, add detail as it helps explain cost differences; Ae: Done</a:t>
            </a:r>
          </a:p>
          <a:p>
            <a:pPr marL="628650" lvl="1" indent="-171450">
              <a:buFont typeface="Arial" panose="020B0604020202020204" pitchFamily="34" charset="0"/>
              <a:buChar char="•"/>
            </a:pPr>
            <a:r>
              <a:rPr lang="en-CA" baseline="0" dirty="0"/>
              <a:t>2017: Nourish = 15/30 sec forced; Own It = 30 sec forced</a:t>
            </a:r>
          </a:p>
          <a:p>
            <a:pPr marL="628650" lvl="1" indent="-171450">
              <a:buFont typeface="Arial" panose="020B0604020202020204" pitchFamily="34" charset="0"/>
              <a:buChar char="•"/>
            </a:pPr>
            <a:r>
              <a:rPr lang="en-CA" baseline="0" dirty="0"/>
              <a:t>2018: Nourish = 15 sec forced/skippable; Own It = 30 sec skippable; Protein = 15 sec &amp; long-form skippable, 6 sec</a:t>
            </a:r>
            <a:endParaRPr lang="en-CA" dirty="0"/>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17</a:t>
            </a:fld>
            <a:endParaRPr lang="en-CA" dirty="0"/>
          </a:p>
        </p:txBody>
      </p:sp>
    </p:spTree>
    <p:extLst>
      <p:ext uri="{BB962C8B-B14F-4D97-AF65-F5344CB8AC3E}">
        <p14:creationId xmlns:p14="http://schemas.microsoft.com/office/powerpoint/2010/main" val="1904355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19</a:t>
            </a:fld>
            <a:endParaRPr lang="en-CA" dirty="0"/>
          </a:p>
        </p:txBody>
      </p:sp>
    </p:spTree>
    <p:extLst>
      <p:ext uri="{BB962C8B-B14F-4D97-AF65-F5344CB8AC3E}">
        <p14:creationId xmlns:p14="http://schemas.microsoft.com/office/powerpoint/2010/main" val="2397218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20</a:t>
            </a:fld>
            <a:endParaRPr lang="en-CA" dirty="0"/>
          </a:p>
        </p:txBody>
      </p:sp>
    </p:spTree>
    <p:extLst>
      <p:ext uri="{BB962C8B-B14F-4D97-AF65-F5344CB8AC3E}">
        <p14:creationId xmlns:p14="http://schemas.microsoft.com/office/powerpoint/2010/main" val="413784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GB" dirty="0"/>
              <a:t>Second bullet: instead of volume decline – volume “generally</a:t>
            </a:r>
            <a:r>
              <a:rPr lang="en-GB" baseline="0" dirty="0"/>
              <a:t> flat with key drains being lower distribution, loss of cereal halo, and category contraction, offset by…” </a:t>
            </a:r>
            <a:r>
              <a:rPr lang="en-GB" baseline="0" dirty="0">
                <a:sym typeface="Wingdings" panose="05000000000000000000" pitchFamily="2" charset="2"/>
              </a:rPr>
              <a:t> This assumes “Other” is category decline, but if not, revise accordingly</a:t>
            </a:r>
          </a:p>
          <a:p>
            <a:pPr marL="171450" indent="-171450">
              <a:buFont typeface="Arial" panose="020B0604020202020204" pitchFamily="34" charset="0"/>
              <a:buChar char="•"/>
            </a:pPr>
            <a:r>
              <a:rPr lang="en-GB" baseline="0" dirty="0">
                <a:sym typeface="Wingdings" panose="05000000000000000000" pitchFamily="2" charset="2"/>
              </a:rPr>
              <a:t>Third bullet, 1</a:t>
            </a:r>
            <a:r>
              <a:rPr lang="en-GB" baseline="30000" dirty="0">
                <a:sym typeface="Wingdings" panose="05000000000000000000" pitchFamily="2" charset="2"/>
              </a:rPr>
              <a:t>st</a:t>
            </a:r>
            <a:r>
              <a:rPr lang="en-GB" baseline="0" dirty="0">
                <a:sym typeface="Wingdings" panose="05000000000000000000" pitchFamily="2" charset="2"/>
              </a:rPr>
              <a:t> sub-bullet  after “lower CPP” add “(increased 15 sec)”</a:t>
            </a:r>
          </a:p>
          <a:p>
            <a:pPr marL="171450" indent="-171450">
              <a:buFont typeface="Arial" panose="020B0604020202020204" pitchFamily="34" charset="0"/>
              <a:buChar char="•"/>
            </a:pPr>
            <a:r>
              <a:rPr lang="en-GB" baseline="0" dirty="0">
                <a:sym typeface="Wingdings" panose="05000000000000000000" pitchFamily="2" charset="2"/>
              </a:rPr>
              <a:t>Third bullet, 2</a:t>
            </a:r>
            <a:r>
              <a:rPr lang="en-GB" baseline="30000" dirty="0">
                <a:sym typeface="Wingdings" panose="05000000000000000000" pitchFamily="2" charset="2"/>
              </a:rPr>
              <a:t>nd</a:t>
            </a:r>
            <a:r>
              <a:rPr lang="en-GB" baseline="0" dirty="0">
                <a:sym typeface="Wingdings" panose="05000000000000000000" pitchFamily="2" charset="2"/>
              </a:rPr>
              <a:t> sub-bullet  After “lower CPP” add “(shift towards skippable media)”</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a:t>
            </a:fld>
            <a:endParaRPr lang="en-CA" dirty="0"/>
          </a:p>
        </p:txBody>
      </p:sp>
    </p:spTree>
    <p:extLst>
      <p:ext uri="{BB962C8B-B14F-4D97-AF65-F5344CB8AC3E}">
        <p14:creationId xmlns:p14="http://schemas.microsoft.com/office/powerpoint/2010/main" val="451392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21</a:t>
            </a:fld>
            <a:endParaRPr lang="en-CA" dirty="0"/>
          </a:p>
        </p:txBody>
      </p:sp>
    </p:spTree>
    <p:extLst>
      <p:ext uri="{BB962C8B-B14F-4D97-AF65-F5344CB8AC3E}">
        <p14:creationId xmlns:p14="http://schemas.microsoft.com/office/powerpoint/2010/main" val="3775228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22</a:t>
            </a:fld>
            <a:endParaRPr lang="en-CA" dirty="0"/>
          </a:p>
        </p:txBody>
      </p:sp>
    </p:spTree>
    <p:extLst>
      <p:ext uri="{BB962C8B-B14F-4D97-AF65-F5344CB8AC3E}">
        <p14:creationId xmlns:p14="http://schemas.microsoft.com/office/powerpoint/2010/main" val="1112443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dirty="0"/>
              <a:t>Data review</a:t>
            </a:r>
            <a:r>
              <a:rPr lang="en-CA" baseline="0" dirty="0"/>
              <a:t> deck had different #s for % sold promo – 2017 57% and 2018 63% Please double-check; </a:t>
            </a:r>
          </a:p>
          <a:p>
            <a:pPr marL="171450" indent="-171450">
              <a:buFont typeface="Arial" panose="020B0604020202020204" pitchFamily="34" charset="0"/>
              <a:buChar char="•"/>
            </a:pPr>
            <a:r>
              <a:rPr lang="en-CA" baseline="0" dirty="0"/>
              <a:t>Add definition for Trade Lite</a:t>
            </a:r>
            <a:endParaRPr lang="en-CA" dirty="0"/>
          </a:p>
          <a:p>
            <a:endParaRPr lang="en-CA" dirty="0"/>
          </a:p>
        </p:txBody>
      </p:sp>
      <p:sp>
        <p:nvSpPr>
          <p:cNvPr id="4" name="Slide Number Placeholder 3"/>
          <p:cNvSpPr>
            <a:spLocks noGrp="1"/>
          </p:cNvSpPr>
          <p:nvPr>
            <p:ph type="sldNum" sz="quarter" idx="10"/>
          </p:nvPr>
        </p:nvSpPr>
        <p:spPr/>
        <p:txBody>
          <a:bodyPr/>
          <a:lstStyle/>
          <a:p>
            <a:fld id="{5D4EDB1A-A31D-46C4-9C20-A6498D69C879}" type="slidenum">
              <a:rPr lang="en-CA" smtClean="0"/>
              <a:t>23</a:t>
            </a:fld>
            <a:endParaRPr lang="en-CA" dirty="0"/>
          </a:p>
        </p:txBody>
      </p:sp>
    </p:spTree>
    <p:extLst>
      <p:ext uri="{BB962C8B-B14F-4D97-AF65-F5344CB8AC3E}">
        <p14:creationId xmlns:p14="http://schemas.microsoft.com/office/powerpoint/2010/main" val="3499520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625" indent="-174625">
              <a:spcBef>
                <a:spcPts val="900"/>
              </a:spcBef>
              <a:spcAft>
                <a:spcPts val="900"/>
              </a:spcAft>
              <a:buFont typeface="Arial" panose="020B0604020202020204" pitchFamily="34" charset="0"/>
              <a:buChar char="•"/>
            </a:pPr>
            <a:r>
              <a:rPr lang="en-US" sz="1600" dirty="0"/>
              <a:t>Total volume was flat, with very strong brand-building gains offsetting declines in base and trade. TV, Digital Video, Sampling and Couponing posted higher incremental volumes in 2018, thanks to their higher spends. </a:t>
            </a:r>
          </a:p>
          <a:p>
            <a:pPr marL="174625" indent="-174625">
              <a:spcBef>
                <a:spcPts val="900"/>
              </a:spcBef>
              <a:spcAft>
                <a:spcPts val="900"/>
              </a:spcAft>
              <a:buFont typeface="Arial" panose="020B0604020202020204" pitchFamily="34" charset="0"/>
              <a:buChar char="•"/>
            </a:pPr>
            <a:r>
              <a:rPr lang="en-US" sz="1600" dirty="0"/>
              <a:t>2018 volume was driven by lower distribution and offset by gains due to TV, new product launches, digital video and other brand-building activities.</a:t>
            </a:r>
          </a:p>
          <a:p>
            <a:pPr marL="174625" indent="-174625">
              <a:buFont typeface="Arial" panose="020B0604020202020204" pitchFamily="34" charset="0"/>
              <a:buChar char="•"/>
            </a:pPr>
            <a:r>
              <a:rPr lang="en-US" sz="1600" dirty="0"/>
              <a:t>Brand-Building ROI improved in 2018, helped by strong performance on TV and Digital Video. </a:t>
            </a:r>
          </a:p>
          <a:p>
            <a:pPr marL="631825" lvl="1" indent="-174625">
              <a:lnSpc>
                <a:spcPts val="1800"/>
              </a:lnSpc>
              <a:buFont typeface="Arial" panose="020B0604020202020204" pitchFamily="34" charset="0"/>
              <a:buChar char="•"/>
            </a:pPr>
            <a:r>
              <a:rPr lang="en-US" sz="1400" dirty="0"/>
              <a:t>TV ROI improved to $0.51, helped by increased GRP support and a lower CPP (increased 15 sec).  In 2018 ‘Nourish’ and ‘Protein’ were more effective campaigns and had higher ROIs, compared to ‘Own it’. </a:t>
            </a:r>
            <a:br>
              <a:rPr lang="en-US" sz="1400" dirty="0"/>
            </a:br>
            <a:endParaRPr lang="en-US" sz="1400" dirty="0"/>
          </a:p>
          <a:p>
            <a:pPr marL="631825" lvl="1" indent="-174625">
              <a:lnSpc>
                <a:spcPts val="1800"/>
              </a:lnSpc>
              <a:buFont typeface="Arial" panose="020B0604020202020204" pitchFamily="34" charset="0"/>
              <a:buChar char="•"/>
            </a:pPr>
            <a:r>
              <a:rPr lang="en-US" sz="1400" dirty="0"/>
              <a:t>Digital Video ROI also improved to $0.44, with higher support and significantly lower CPP (shift toward skippable media). </a:t>
            </a:r>
            <a:br>
              <a:rPr lang="en-US" sz="1400" dirty="0"/>
            </a:br>
            <a:endParaRPr lang="en-US" sz="1400" dirty="0"/>
          </a:p>
          <a:p>
            <a:pPr lvl="1">
              <a:lnSpc>
                <a:spcPts val="1800"/>
              </a:lnSpc>
            </a:pPr>
            <a:endParaRPr lang="en-US" sz="1400" dirty="0"/>
          </a:p>
          <a:p>
            <a:pPr marL="174625" indent="-174625">
              <a:spcBef>
                <a:spcPts val="900"/>
              </a:spcBef>
              <a:spcAft>
                <a:spcPts val="900"/>
              </a:spcAft>
              <a:buFont typeface="Arial" panose="020B0604020202020204" pitchFamily="34" charset="0"/>
              <a:buChar char="•"/>
            </a:pPr>
            <a:r>
              <a:rPr lang="en-US" sz="1600" dirty="0"/>
              <a:t>Trade ROI declined slightly, with reduced spend yielding lower incremental volume, mainly due to declines in Ad/ Display support. </a:t>
            </a:r>
          </a:p>
          <a:p>
            <a:pPr marL="174625" indent="-174625">
              <a:spcBef>
                <a:spcPts val="900"/>
              </a:spcBef>
              <a:spcAft>
                <a:spcPts val="900"/>
              </a:spcAft>
              <a:buFont typeface="Arial" panose="020B0604020202020204" pitchFamily="34" charset="0"/>
              <a:buChar char="•"/>
            </a:pPr>
            <a:r>
              <a:rPr lang="en-CA" sz="1600" dirty="0"/>
              <a:t>Given the strong performance on TV and Digital Video (which helped offset base volume declines), we recommend higher investment behind these tactics. </a:t>
            </a:r>
          </a:p>
          <a:p>
            <a:endParaRPr lang="en-US" dirty="0"/>
          </a:p>
        </p:txBody>
      </p:sp>
      <p:sp>
        <p:nvSpPr>
          <p:cNvPr id="4" name="Slide Number Placeholder 3"/>
          <p:cNvSpPr>
            <a:spLocks noGrp="1"/>
          </p:cNvSpPr>
          <p:nvPr>
            <p:ph type="sldNum" sz="quarter" idx="5"/>
          </p:nvPr>
        </p:nvSpPr>
        <p:spPr/>
        <p:txBody>
          <a:bodyPr/>
          <a:lstStyle/>
          <a:p>
            <a:fld id="{5D4EDB1A-A31D-46C4-9C20-A6498D69C879}" type="slidenum">
              <a:rPr lang="en-CA" smtClean="0"/>
              <a:t>24</a:t>
            </a:fld>
            <a:endParaRPr lang="en-CA" dirty="0"/>
          </a:p>
        </p:txBody>
      </p:sp>
    </p:spTree>
    <p:extLst>
      <p:ext uri="{BB962C8B-B14F-4D97-AF65-F5344CB8AC3E}">
        <p14:creationId xmlns:p14="http://schemas.microsoft.com/office/powerpoint/2010/main" val="3936670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dirty="0"/>
              <a:t>Please</a:t>
            </a:r>
            <a:r>
              <a:rPr lang="en-CA" baseline="0" dirty="0"/>
              <a:t> only show most common scenarios (ex trade) – TV+OLV; TV+OLV+social; OLV+Social (remove TV+Trade); AE: removed Tv + Trade and added the absolute numbers</a:t>
            </a:r>
            <a:endParaRPr lang="en-CA" dirty="0"/>
          </a:p>
          <a:p>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26</a:t>
            </a:fld>
            <a:endParaRPr lang="en-CA" dirty="0"/>
          </a:p>
        </p:txBody>
      </p:sp>
    </p:spTree>
    <p:extLst>
      <p:ext uri="{BB962C8B-B14F-4D97-AF65-F5344CB8AC3E}">
        <p14:creationId xmlns:p14="http://schemas.microsoft.com/office/powerpoint/2010/main" val="477435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a:t>
            </a:r>
          </a:p>
        </p:txBody>
      </p:sp>
      <p:sp>
        <p:nvSpPr>
          <p:cNvPr id="4" name="Slide Number Placeholder 3"/>
          <p:cNvSpPr>
            <a:spLocks noGrp="1"/>
          </p:cNvSpPr>
          <p:nvPr>
            <p:ph type="sldNum" sz="quarter" idx="5"/>
          </p:nvPr>
        </p:nvSpPr>
        <p:spPr/>
        <p:txBody>
          <a:bodyPr/>
          <a:lstStyle/>
          <a:p>
            <a:fld id="{5D4EDB1A-A31D-46C4-9C20-A6498D69C879}" type="slidenum">
              <a:rPr lang="en-CA" smtClean="0"/>
              <a:t>27</a:t>
            </a:fld>
            <a:endParaRPr lang="en-CA" dirty="0"/>
          </a:p>
        </p:txBody>
      </p:sp>
    </p:spTree>
    <p:extLst>
      <p:ext uri="{BB962C8B-B14F-4D97-AF65-F5344CB8AC3E}">
        <p14:creationId xmlns:p14="http://schemas.microsoft.com/office/powerpoint/2010/main" val="1304233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r>
              <a:rPr lang="en-CA" dirty="0"/>
              <a:t>Remove slide</a:t>
            </a:r>
          </a:p>
        </p:txBody>
      </p:sp>
      <p:sp>
        <p:nvSpPr>
          <p:cNvPr id="4" name="Slide Number Placeholder 3"/>
          <p:cNvSpPr>
            <a:spLocks noGrp="1"/>
          </p:cNvSpPr>
          <p:nvPr>
            <p:ph type="sldNum" sz="quarter" idx="10"/>
          </p:nvPr>
        </p:nvSpPr>
        <p:spPr/>
        <p:txBody>
          <a:bodyPr/>
          <a:lstStyle/>
          <a:p>
            <a:fld id="{5D4EDB1A-A31D-46C4-9C20-A6498D69C879}" type="slidenum">
              <a:rPr lang="en-CA" smtClean="0"/>
              <a:t>28</a:t>
            </a:fld>
            <a:endParaRPr lang="en-CA" dirty="0"/>
          </a:p>
        </p:txBody>
      </p:sp>
    </p:spTree>
    <p:extLst>
      <p:ext uri="{BB962C8B-B14F-4D97-AF65-F5344CB8AC3E}">
        <p14:creationId xmlns:p14="http://schemas.microsoft.com/office/powerpoint/2010/main" val="315966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Brand Building Definition Updated</a:t>
            </a:r>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3</a:t>
            </a:fld>
            <a:endParaRPr lang="en-CA" dirty="0"/>
          </a:p>
        </p:txBody>
      </p:sp>
    </p:spTree>
    <p:extLst>
      <p:ext uri="{BB962C8B-B14F-4D97-AF65-F5344CB8AC3E}">
        <p14:creationId xmlns:p14="http://schemas.microsoft.com/office/powerpoint/2010/main" val="2575128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dirty="0"/>
              <a:t>Headline: I would give more detail</a:t>
            </a:r>
            <a:r>
              <a:rPr lang="en-CA" baseline="0" dirty="0"/>
              <a:t> – e.g. Spend increased +1.3% driven by brand building increasing +7% (TV, OLV, sampling, OOH), offsetting (-2%) Trade, etc</a:t>
            </a:r>
          </a:p>
          <a:p>
            <a:pPr marL="171450" indent="-171450">
              <a:buFont typeface="Arial" panose="020B0604020202020204" pitchFamily="34" charset="0"/>
              <a:buChar char="•"/>
            </a:pPr>
            <a:r>
              <a:rPr lang="en-CA" baseline="0" dirty="0"/>
              <a:t>Add absolute $ change column and total media change; </a:t>
            </a:r>
            <a:r>
              <a:rPr lang="en-CA" b="1" baseline="0" dirty="0"/>
              <a:t>AE: Added</a:t>
            </a:r>
            <a:endParaRPr lang="en-CA" b="1" dirty="0"/>
          </a:p>
        </p:txBody>
      </p:sp>
      <p:sp>
        <p:nvSpPr>
          <p:cNvPr id="4" name="Slide Number Placeholder 3"/>
          <p:cNvSpPr>
            <a:spLocks noGrp="1"/>
          </p:cNvSpPr>
          <p:nvPr>
            <p:ph type="sldNum" sz="quarter" idx="10"/>
          </p:nvPr>
        </p:nvSpPr>
        <p:spPr/>
        <p:txBody>
          <a:bodyPr/>
          <a:lstStyle/>
          <a:p>
            <a:fld id="{5D4EDB1A-A31D-46C4-9C20-A6498D69C879}" type="slidenum">
              <a:rPr lang="en-CA" smtClean="0"/>
              <a:t>4</a:t>
            </a:fld>
            <a:endParaRPr lang="en-CA" dirty="0"/>
          </a:p>
        </p:txBody>
      </p:sp>
    </p:spTree>
    <p:extLst>
      <p:ext uri="{BB962C8B-B14F-4D97-AF65-F5344CB8AC3E}">
        <p14:creationId xmlns:p14="http://schemas.microsoft.com/office/powerpoint/2010/main" val="1067663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Tx/>
              <a:buChar char="-"/>
            </a:pPr>
            <a:r>
              <a:rPr lang="en-US" dirty="0"/>
              <a:t>For this and all decks – define at bottom what falls</a:t>
            </a:r>
            <a:r>
              <a:rPr lang="en-US" baseline="0" dirty="0"/>
              <a:t> into “base”; </a:t>
            </a:r>
            <a:r>
              <a:rPr lang="en-US" b="1" baseline="0" dirty="0"/>
              <a:t>AE: Updated</a:t>
            </a:r>
          </a:p>
          <a:p>
            <a:pPr marL="171450" indent="-171450">
              <a:buFontTx/>
              <a:buChar char="-"/>
            </a:pPr>
            <a:r>
              <a:rPr lang="en-US" baseline="0" dirty="0"/>
              <a:t>Add absolute $ change column </a:t>
            </a:r>
            <a:r>
              <a:rPr lang="en-US" b="1" baseline="0" dirty="0"/>
              <a:t>AE: Added</a:t>
            </a:r>
            <a:endParaRPr lang="en-US" b="1" dirty="0"/>
          </a:p>
        </p:txBody>
      </p:sp>
      <p:sp>
        <p:nvSpPr>
          <p:cNvPr id="4" name="Slide Number Placeholder 3"/>
          <p:cNvSpPr>
            <a:spLocks noGrp="1"/>
          </p:cNvSpPr>
          <p:nvPr>
            <p:ph type="sldNum" sz="quarter" idx="5"/>
          </p:nvPr>
        </p:nvSpPr>
        <p:spPr/>
        <p:txBody>
          <a:bodyPr/>
          <a:lstStyle/>
          <a:p>
            <a:fld id="{5D4EDB1A-A31D-46C4-9C20-A6498D69C879}" type="slidenum">
              <a:rPr lang="en-CA" smtClean="0"/>
              <a:t>5</a:t>
            </a:fld>
            <a:endParaRPr lang="en-CA" dirty="0"/>
          </a:p>
        </p:txBody>
      </p:sp>
    </p:spTree>
    <p:extLst>
      <p:ext uri="{BB962C8B-B14F-4D97-AF65-F5344CB8AC3E}">
        <p14:creationId xmlns:p14="http://schemas.microsoft.com/office/powerpoint/2010/main" val="376977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a:p>
            <a:pPr marL="0" indent="0">
              <a:buNone/>
            </a:pPr>
            <a:r>
              <a:rPr lang="en-US" dirty="0"/>
              <a:t>Which competitors’ activity declined? </a:t>
            </a:r>
            <a:r>
              <a:rPr lang="en-US" baseline="0" dirty="0"/>
              <a:t>Quaker Harvest lost distribution; </a:t>
            </a:r>
            <a:r>
              <a:rPr lang="en-US" dirty="0"/>
              <a:t>Fiber One decreased displays, Nature Valley protein decreased Any ad</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Tx/>
              <a:buChar char="-"/>
            </a:pPr>
            <a:r>
              <a:rPr lang="en-US" dirty="0"/>
              <a:t>Other: What is this?</a:t>
            </a:r>
            <a:r>
              <a:rPr lang="en-US" baseline="0" dirty="0"/>
              <a:t> Category decline?; Yes – partly along with any other factors</a:t>
            </a:r>
          </a:p>
          <a:p>
            <a:pPr marL="171450" indent="-171450">
              <a:buFontTx/>
              <a:buChar char="-"/>
            </a:pPr>
            <a:r>
              <a:rPr lang="en-US" dirty="0"/>
              <a:t>New</a:t>
            </a:r>
            <a:r>
              <a:rPr lang="en-US" baseline="0" dirty="0"/>
              <a:t> Launch: What product? Protein?; Added details</a:t>
            </a:r>
          </a:p>
          <a:p>
            <a:pPr marL="171450" indent="-171450">
              <a:buFontTx/>
              <a:buChar char="-"/>
            </a:pPr>
            <a:r>
              <a:rPr lang="en-US" baseline="0" dirty="0"/>
              <a:t>Competition: What products?; Added detals</a:t>
            </a:r>
          </a:p>
          <a:p>
            <a:pPr marL="171450" indent="-171450">
              <a:buFontTx/>
              <a:buChar char="-"/>
            </a:pPr>
            <a:r>
              <a:rPr lang="en-US" baseline="0" dirty="0"/>
              <a:t>Distribution: What products driving? Added details</a:t>
            </a:r>
          </a:p>
          <a:p>
            <a:pPr marL="171450" indent="-171450">
              <a:buFontTx/>
              <a:buChar char="-"/>
            </a:pPr>
            <a:r>
              <a:rPr lang="en-US" baseline="0" dirty="0"/>
              <a:t>SPK Cereal halo – This is a really big point and will be of interest – can you create separate slide that shows the detail behind this? – slide comes later in the deck</a:t>
            </a:r>
          </a:p>
          <a:p>
            <a:pPr marL="0" indent="0">
              <a:buNone/>
            </a:pPr>
            <a:endParaRPr lang="en-US" dirty="0"/>
          </a:p>
          <a:p>
            <a:pPr marL="0" indent="0">
              <a:buNone/>
            </a:pPr>
            <a:r>
              <a:rPr lang="en-US" dirty="0"/>
              <a:t>- Headline: After “lower distribution” add “, low of cereal</a:t>
            </a:r>
            <a:r>
              <a:rPr lang="en-US" baseline="0" dirty="0"/>
              <a:t> TV halo, and category decline”</a:t>
            </a:r>
            <a:endParaRPr lang="en-US" dirty="0"/>
          </a:p>
        </p:txBody>
      </p:sp>
      <p:sp>
        <p:nvSpPr>
          <p:cNvPr id="4" name="Slide Number Placeholder 3"/>
          <p:cNvSpPr>
            <a:spLocks noGrp="1"/>
          </p:cNvSpPr>
          <p:nvPr>
            <p:ph type="sldNum" sz="quarter" idx="5"/>
          </p:nvPr>
        </p:nvSpPr>
        <p:spPr/>
        <p:txBody>
          <a:bodyPr/>
          <a:lstStyle/>
          <a:p>
            <a:fld id="{5D4EDB1A-A31D-46C4-9C20-A6498D69C879}" type="slidenum">
              <a:rPr lang="en-CA" smtClean="0"/>
              <a:t>6</a:t>
            </a:fld>
            <a:endParaRPr lang="en-CA" dirty="0"/>
          </a:p>
        </p:txBody>
      </p:sp>
    </p:spTree>
    <p:extLst>
      <p:ext uri="{BB962C8B-B14F-4D97-AF65-F5344CB8AC3E}">
        <p14:creationId xmlns:p14="http://schemas.microsoft.com/office/powerpoint/2010/main" val="2886299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GB" b="0" dirty="0"/>
              <a:t>Need flat profit scenario – next slide</a:t>
            </a:r>
          </a:p>
        </p:txBody>
      </p:sp>
      <p:sp>
        <p:nvSpPr>
          <p:cNvPr id="4" name="Slide Number Placeholder 3"/>
          <p:cNvSpPr>
            <a:spLocks noGrp="1"/>
          </p:cNvSpPr>
          <p:nvPr>
            <p:ph type="sldNum" sz="quarter" idx="10"/>
          </p:nvPr>
        </p:nvSpPr>
        <p:spPr/>
        <p:txBody>
          <a:bodyPr/>
          <a:lstStyle/>
          <a:p>
            <a:fld id="{5D4EDB1A-A31D-46C4-9C20-A6498D69C879}" type="slidenum">
              <a:rPr lang="en-CA" smtClean="0"/>
              <a:t>7</a:t>
            </a:fld>
            <a:endParaRPr lang="en-CA" dirty="0"/>
          </a:p>
        </p:txBody>
      </p:sp>
    </p:spTree>
    <p:extLst>
      <p:ext uri="{BB962C8B-B14F-4D97-AF65-F5344CB8AC3E}">
        <p14:creationId xmlns:p14="http://schemas.microsoft.com/office/powerpoint/2010/main" val="2962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July22:</a:t>
            </a:r>
            <a:r>
              <a:rPr lang="en-US" b="1" baseline="0" dirty="0"/>
              <a:t> Updated slide with 2018 ROI calculated off 2017 Margin</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8</a:t>
            </a:fld>
            <a:endParaRPr lang="en-CA" dirty="0"/>
          </a:p>
        </p:txBody>
      </p:sp>
    </p:spTree>
    <p:extLst>
      <p:ext uri="{BB962C8B-B14F-4D97-AF65-F5344CB8AC3E}">
        <p14:creationId xmlns:p14="http://schemas.microsoft.com/office/powerpoint/2010/main" val="4267945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9</a:t>
            </a:fld>
            <a:endParaRPr lang="en-CA" dirty="0"/>
          </a:p>
        </p:txBody>
      </p:sp>
    </p:spTree>
    <p:extLst>
      <p:ext uri="{BB962C8B-B14F-4D97-AF65-F5344CB8AC3E}">
        <p14:creationId xmlns:p14="http://schemas.microsoft.com/office/powerpoint/2010/main" val="2757658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tion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1447800"/>
          </a:xfrm>
        </p:spPr>
        <p:txBody>
          <a:bodyPr>
            <a:normAutofit/>
          </a:bodyPr>
          <a:lstStyle>
            <a:lvl1pPr marL="0" indent="0">
              <a:lnSpc>
                <a:spcPct val="90000"/>
              </a:lnSpc>
              <a:spcBef>
                <a:spcPts val="90"/>
              </a:spcBef>
              <a:spcAft>
                <a:spcPts val="90"/>
              </a:spcAft>
              <a:buNone/>
              <a:defRPr sz="3600" b="1" baseline="0">
                <a:solidFill>
                  <a:schemeClr val="bg1"/>
                </a:solidFill>
                <a:latin typeface="Kellogg's Sans" pitchFamily="50" charset="0"/>
              </a:defRPr>
            </a:lvl1pPr>
            <a:lvl5pPr marL="1827282" indent="0">
              <a:buNone/>
              <a:defRPr/>
            </a:lvl5pPr>
          </a:lstStyle>
          <a:p>
            <a:pPr lvl="0"/>
            <a:r>
              <a:rPr lang="en-US" dirty="0"/>
              <a:t>SLIDE / SECTION</a:t>
            </a:r>
            <a:br>
              <a:rPr lang="en-US" dirty="0"/>
            </a:br>
            <a:r>
              <a:rPr lang="en-US" dirty="0"/>
              <a:t>TITLE PAGE – OPTION 1</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1" y="4679576"/>
            <a:ext cx="3886376" cy="1412868"/>
          </a:xfrm>
          <a:prstGeom prst="rect">
            <a:avLst/>
          </a:prstGeom>
        </p:spPr>
      </p:pic>
    </p:spTree>
    <p:extLst>
      <p:ext uri="{BB962C8B-B14F-4D97-AF65-F5344CB8AC3E}">
        <p14:creationId xmlns:p14="http://schemas.microsoft.com/office/powerpoint/2010/main" val="209544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1908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4005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3456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67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3990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4365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ubrik och innehåll">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11471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8" name="Title 7"/>
          <p:cNvSpPr>
            <a:spLocks noGrp="1"/>
          </p:cNvSpPr>
          <p:nvPr>
            <p:ph type="title"/>
          </p:nvPr>
        </p:nvSpPr>
        <p:spPr>
          <a:xfrm>
            <a:off x="118457" y="101676"/>
            <a:ext cx="8884227" cy="943804"/>
          </a:xfrm>
        </p:spPr>
        <p:txBody>
          <a:bodyPr/>
          <a:lstStyle/>
          <a:p>
            <a:r>
              <a:rPr lang="en-US"/>
              <a:t>Click to edit Master title style</a:t>
            </a:r>
          </a:p>
        </p:txBody>
      </p:sp>
      <p:sp>
        <p:nvSpPr>
          <p:cNvPr id="4" name="Slide Number Placeholder 5"/>
          <p:cNvSpPr>
            <a:spLocks noGrp="1"/>
          </p:cNvSpPr>
          <p:nvPr>
            <p:ph type="sldNum" sz="quarter" idx="4"/>
          </p:nvPr>
        </p:nvSpPr>
        <p:spPr>
          <a:xfrm>
            <a:off x="8721572" y="6466811"/>
            <a:ext cx="256260" cy="193338"/>
          </a:xfrm>
          <a:prstGeom prst="rect">
            <a:avLst/>
          </a:prstGeom>
        </p:spPr>
        <p:txBody>
          <a:bodyPr/>
          <a:lstStyle>
            <a:lvl1pPr>
              <a:defRPr sz="600" b="0" i="0">
                <a:solidFill>
                  <a:srgbClr val="D9D9D9"/>
                </a:solidFill>
                <a:latin typeface="DINPro"/>
                <a:cs typeface="DINPro"/>
              </a:defRPr>
            </a:lvl1pPr>
          </a:lstStyle>
          <a:p>
            <a:fld id="{E01241FC-AC40-4245-A71E-E1413896ABE1}" type="slidenum">
              <a:rPr lang="en-US" smtClean="0"/>
              <a:pPr/>
              <a:t>‹#›</a:t>
            </a:fld>
            <a:endParaRPr lang="en-US" dirty="0"/>
          </a:p>
        </p:txBody>
      </p:sp>
    </p:spTree>
    <p:extLst>
      <p:ext uri="{BB962C8B-B14F-4D97-AF65-F5344CB8AC3E}">
        <p14:creationId xmlns:p14="http://schemas.microsoft.com/office/powerpoint/2010/main" val="772927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ption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1447800"/>
          </a:xfrm>
        </p:spPr>
        <p:txBody>
          <a:bodyPr>
            <a:normAutofit/>
          </a:bodyPr>
          <a:lstStyle>
            <a:lvl1pPr marL="0" indent="0">
              <a:lnSpc>
                <a:spcPct val="90000"/>
              </a:lnSpc>
              <a:spcBef>
                <a:spcPts val="68"/>
              </a:spcBef>
              <a:spcAft>
                <a:spcPts val="68"/>
              </a:spcAft>
              <a:buNone/>
              <a:defRPr sz="2700" b="1" baseline="0">
                <a:solidFill>
                  <a:schemeClr val="bg1"/>
                </a:solidFill>
                <a:latin typeface="Kellogg's Sans" pitchFamily="50" charset="0"/>
              </a:defRPr>
            </a:lvl1pPr>
            <a:lvl5pPr marL="1370462" indent="0">
              <a:buNone/>
              <a:defRPr/>
            </a:lvl5pPr>
          </a:lstStyle>
          <a:p>
            <a:pPr lvl="0"/>
            <a:r>
              <a:rPr lang="en-US" dirty="0"/>
              <a:t>SLIDE / SECTION</a:t>
            </a:r>
            <a:br>
              <a:rPr lang="en-US" dirty="0"/>
            </a:br>
            <a:r>
              <a:rPr lang="en-US" dirty="0"/>
              <a:t>TITLE PAGE – OPTION 1</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2" y="4679576"/>
            <a:ext cx="3886376" cy="1412868"/>
          </a:xfrm>
          <a:prstGeom prst="rect">
            <a:avLst/>
          </a:prstGeom>
        </p:spPr>
      </p:pic>
    </p:spTree>
    <p:extLst>
      <p:ext uri="{BB962C8B-B14F-4D97-AF65-F5344CB8AC3E}">
        <p14:creationId xmlns:p14="http://schemas.microsoft.com/office/powerpoint/2010/main" val="4158951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806824"/>
          </a:xfrm>
        </p:spPr>
        <p:txBody>
          <a:bodyPr>
            <a:normAutofit/>
          </a:bodyPr>
          <a:lstStyle>
            <a:lvl1pPr marL="0" indent="0">
              <a:buNone/>
              <a:defRPr sz="2700" b="1" baseline="0">
                <a:solidFill>
                  <a:schemeClr val="bg1"/>
                </a:solidFill>
                <a:latin typeface="Kellogg's Sans" pitchFamily="50" charset="0"/>
              </a:defRPr>
            </a:lvl1pPr>
            <a:lvl5pPr marL="1370462" indent="0">
              <a:buNone/>
              <a:defRPr/>
            </a:lvl5pPr>
          </a:lstStyle>
          <a:p>
            <a:pPr lvl="0"/>
            <a:r>
              <a:rPr lang="en-US" dirty="0"/>
              <a:t>AGENDA TITLE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2" y="4679576"/>
            <a:ext cx="3886376" cy="1412868"/>
          </a:xfrm>
          <a:prstGeom prst="rect">
            <a:avLst/>
          </a:prstGeom>
        </p:spPr>
      </p:pic>
      <p:sp>
        <p:nvSpPr>
          <p:cNvPr id="9" name="Text Placeholder 8"/>
          <p:cNvSpPr>
            <a:spLocks noGrp="1"/>
          </p:cNvSpPr>
          <p:nvPr>
            <p:ph type="body" sz="quarter" idx="14" hasCustomPrompt="1"/>
          </p:nvPr>
        </p:nvSpPr>
        <p:spPr>
          <a:xfrm>
            <a:off x="1210239" y="1317720"/>
            <a:ext cx="4840288" cy="2743200"/>
          </a:xfrm>
        </p:spPr>
        <p:txBody>
          <a:bodyPr>
            <a:normAutofit/>
          </a:bodyPr>
          <a:lstStyle>
            <a:lvl1pPr marL="256961" indent="-256961">
              <a:lnSpc>
                <a:spcPct val="150000"/>
              </a:lnSpc>
              <a:buClr>
                <a:schemeClr val="bg1"/>
              </a:buClr>
              <a:buFont typeface="Kellogg's Sans" pitchFamily="50" charset="0"/>
              <a:buChar char="–"/>
              <a:defRPr sz="1800" baseline="0">
                <a:solidFill>
                  <a:schemeClr val="bg1"/>
                </a:solidFill>
                <a:latin typeface="+mj-lt"/>
              </a:defRPr>
            </a:lvl1pPr>
          </a:lstStyle>
          <a:p>
            <a:pPr lvl="0"/>
            <a:r>
              <a:rPr lang="en-US" dirty="0"/>
              <a:t>Agenda item 1</a:t>
            </a:r>
          </a:p>
          <a:p>
            <a:pPr lvl="0"/>
            <a:r>
              <a:rPr lang="en-US" dirty="0"/>
              <a:t>Agenda item 2</a:t>
            </a:r>
          </a:p>
          <a:p>
            <a:pPr lvl="0"/>
            <a:r>
              <a:rPr lang="en-US" dirty="0"/>
              <a:t>Agenda item 3</a:t>
            </a:r>
          </a:p>
          <a:p>
            <a:pPr lvl="0"/>
            <a:r>
              <a:rPr lang="en-US" dirty="0"/>
              <a:t>Agenda item 4</a:t>
            </a:r>
          </a:p>
        </p:txBody>
      </p:sp>
    </p:spTree>
    <p:extLst>
      <p:ext uri="{BB962C8B-B14F-4D97-AF65-F5344CB8AC3E}">
        <p14:creationId xmlns:p14="http://schemas.microsoft.com/office/powerpoint/2010/main" val="746298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5"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917366" y="2084574"/>
            <a:ext cx="1226634"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36512" y="2084574"/>
            <a:ext cx="5422551"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hasCustomPrompt="1"/>
          </p:nvPr>
        </p:nvSpPr>
        <p:spPr>
          <a:xfrm>
            <a:off x="395536" y="2339952"/>
            <a:ext cx="5638800" cy="2241176"/>
          </a:xfrm>
        </p:spPr>
        <p:txBody>
          <a:bodyPr anchor="ctr" anchorCtr="0">
            <a:normAutofit/>
          </a:bodyPr>
          <a:lstStyle>
            <a:lvl1pPr marL="0" indent="0">
              <a:lnSpc>
                <a:spcPct val="90000"/>
              </a:lnSpc>
              <a:buNone/>
              <a:defRPr sz="3600" b="1" baseline="0">
                <a:solidFill>
                  <a:schemeClr val="bg1"/>
                </a:solidFill>
                <a:latin typeface="+mj-lt"/>
              </a:defRPr>
            </a:lvl1pPr>
            <a:lvl5pPr marL="1370462" indent="0">
              <a:buNone/>
              <a:defRPr/>
            </a:lvl5pPr>
          </a:lstStyle>
          <a:p>
            <a:pPr lvl="0"/>
            <a:r>
              <a:rPr lang="en-US" dirty="0"/>
              <a:t>SLIDE / SECTION</a:t>
            </a:r>
          </a:p>
        </p:txBody>
      </p:sp>
      <p:pic>
        <p:nvPicPr>
          <p:cNvPr id="8" name="Picture 126" descr="Analytic Ed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8456" y="5902379"/>
            <a:ext cx="1509712" cy="5134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0004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806824"/>
          </a:xfrm>
        </p:spPr>
        <p:txBody>
          <a:bodyPr>
            <a:normAutofit/>
          </a:bodyPr>
          <a:lstStyle>
            <a:lvl1pPr marL="0" indent="0">
              <a:buNone/>
              <a:defRPr sz="3600" b="1" baseline="0">
                <a:solidFill>
                  <a:schemeClr val="bg1"/>
                </a:solidFill>
                <a:latin typeface="Kellogg's Sans" pitchFamily="50" charset="0"/>
              </a:defRPr>
            </a:lvl1pPr>
            <a:lvl5pPr marL="1827282" indent="0">
              <a:buNone/>
              <a:defRPr/>
            </a:lvl5pPr>
          </a:lstStyle>
          <a:p>
            <a:pPr lvl="0"/>
            <a:r>
              <a:rPr lang="en-US" dirty="0"/>
              <a:t>AGENDA TITLE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1" y="4679576"/>
            <a:ext cx="3886376" cy="1412868"/>
          </a:xfrm>
          <a:prstGeom prst="rect">
            <a:avLst/>
          </a:prstGeom>
        </p:spPr>
      </p:pic>
      <p:sp>
        <p:nvSpPr>
          <p:cNvPr id="9" name="Text Placeholder 8"/>
          <p:cNvSpPr>
            <a:spLocks noGrp="1"/>
          </p:cNvSpPr>
          <p:nvPr>
            <p:ph type="body" sz="quarter" idx="14" hasCustomPrompt="1"/>
          </p:nvPr>
        </p:nvSpPr>
        <p:spPr>
          <a:xfrm>
            <a:off x="1210239" y="1317720"/>
            <a:ext cx="4840288" cy="2743200"/>
          </a:xfrm>
        </p:spPr>
        <p:txBody>
          <a:bodyPr>
            <a:normAutofit/>
          </a:bodyPr>
          <a:lstStyle>
            <a:lvl1pPr marL="342615" indent="-342615">
              <a:lnSpc>
                <a:spcPct val="150000"/>
              </a:lnSpc>
              <a:buClr>
                <a:schemeClr val="bg1"/>
              </a:buClr>
              <a:buFont typeface="Kellogg's Sans" pitchFamily="50" charset="0"/>
              <a:buChar char="–"/>
              <a:defRPr sz="2400" baseline="0">
                <a:solidFill>
                  <a:schemeClr val="bg1"/>
                </a:solidFill>
                <a:latin typeface="+mj-lt"/>
              </a:defRPr>
            </a:lvl1pPr>
          </a:lstStyle>
          <a:p>
            <a:pPr lvl="0"/>
            <a:r>
              <a:rPr lang="en-US" dirty="0"/>
              <a:t>Agenda item 1</a:t>
            </a:r>
          </a:p>
          <a:p>
            <a:pPr lvl="0"/>
            <a:r>
              <a:rPr lang="en-US" dirty="0"/>
              <a:t>Agenda item 2</a:t>
            </a:r>
          </a:p>
          <a:p>
            <a:pPr lvl="0"/>
            <a:r>
              <a:rPr lang="en-US" dirty="0"/>
              <a:t>Agenda item 3</a:t>
            </a:r>
          </a:p>
          <a:p>
            <a:pPr lvl="0"/>
            <a:r>
              <a:rPr lang="en-US" dirty="0"/>
              <a:t>Agenda item 4</a:t>
            </a:r>
          </a:p>
        </p:txBody>
      </p:sp>
    </p:spTree>
    <p:extLst>
      <p:ext uri="{BB962C8B-B14F-4D97-AF65-F5344CB8AC3E}">
        <p14:creationId xmlns:p14="http://schemas.microsoft.com/office/powerpoint/2010/main" val="4227758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dy slides">
    <p:spTree>
      <p:nvGrpSpPr>
        <p:cNvPr id="1" name=""/>
        <p:cNvGrpSpPr/>
        <p:nvPr/>
      </p:nvGrpSpPr>
      <p:grpSpPr>
        <a:xfrm>
          <a:off x="0" y="0"/>
          <a:ext cx="0" cy="0"/>
          <a:chOff x="0" y="0"/>
          <a:chExt cx="0" cy="0"/>
        </a:xfrm>
      </p:grpSpPr>
      <p:sp>
        <p:nvSpPr>
          <p:cNvPr id="2" name="Title 1"/>
          <p:cNvSpPr>
            <a:spLocks noGrp="1"/>
          </p:cNvSpPr>
          <p:nvPr>
            <p:ph type="title"/>
          </p:nvPr>
        </p:nvSpPr>
        <p:spPr>
          <a:xfrm>
            <a:off x="309490" y="147484"/>
            <a:ext cx="7301133" cy="455640"/>
          </a:xfrm>
        </p:spPr>
        <p:txBody>
          <a:bodyPr/>
          <a:lstStyle>
            <a:lvl1pPr>
              <a:defRPr sz="1350"/>
            </a:lvl1pPr>
          </a:lstStyle>
          <a:p>
            <a:r>
              <a:rPr lang="en-US" dirty="0"/>
              <a:t>Click to edit Master title style</a:t>
            </a:r>
          </a:p>
        </p:txBody>
      </p:sp>
      <p:pic>
        <p:nvPicPr>
          <p:cNvPr id="3" name="Picture 126" descr="Analytic Ed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227" y="6045044"/>
            <a:ext cx="1509712" cy="4786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EABD05-712D-498D-BF34-875A47FF9BC9}"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330611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
            <a:ext cx="9144000" cy="1012873"/>
          </a:xfrm>
          <a:prstGeom prst="rect">
            <a:avLst/>
          </a:prstGeom>
        </p:spPr>
      </p:pic>
    </p:spTree>
    <p:extLst>
      <p:ext uri="{BB962C8B-B14F-4D97-AF65-F5344CB8AC3E}">
        <p14:creationId xmlns:p14="http://schemas.microsoft.com/office/powerpoint/2010/main" val="4113303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500"/>
            </a:lvl1pPr>
          </a:lstStyle>
          <a:p>
            <a:r>
              <a:rPr lang="en-US"/>
              <a:t>Click to edit Master title style</a:t>
            </a:r>
          </a:p>
        </p:txBody>
      </p:sp>
    </p:spTree>
    <p:extLst>
      <p:ext uri="{BB962C8B-B14F-4D97-AF65-F5344CB8AC3E}">
        <p14:creationId xmlns:p14="http://schemas.microsoft.com/office/powerpoint/2010/main" val="3149039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ellogg's Sans Medium"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Kellogg's Sans Medium" pitchFamily="50" charset="0"/>
              </a:defRPr>
            </a:lvl1pPr>
            <a:lvl2pPr>
              <a:defRPr>
                <a:latin typeface="Kellogg's Sans Medium" pitchFamily="50" charset="0"/>
              </a:defRPr>
            </a:lvl2pPr>
            <a:lvl3pPr>
              <a:defRPr>
                <a:latin typeface="Kellogg's Sans Medium" pitchFamily="50" charset="0"/>
              </a:defRPr>
            </a:lvl3pPr>
            <a:lvl4pPr>
              <a:defRPr>
                <a:latin typeface="Kellogg's Sans Medium" pitchFamily="50" charset="0"/>
              </a:defRPr>
            </a:lvl4pPr>
            <a:lvl5pPr>
              <a:defRPr>
                <a:latin typeface="Kellogg's Sans Medium"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3040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2" indent="0" algn="ctr">
              <a:buNone/>
              <a:defRPr>
                <a:solidFill>
                  <a:schemeClr val="tx1">
                    <a:tint val="75000"/>
                  </a:schemeClr>
                </a:solidFill>
              </a:defRPr>
            </a:lvl2pPr>
            <a:lvl3pPr marL="685704" indent="0" algn="ctr">
              <a:buNone/>
              <a:defRPr>
                <a:solidFill>
                  <a:schemeClr val="tx1">
                    <a:tint val="75000"/>
                  </a:schemeClr>
                </a:solidFill>
              </a:defRPr>
            </a:lvl3pPr>
            <a:lvl4pPr marL="1028557" indent="0" algn="ctr">
              <a:buNone/>
              <a:defRPr>
                <a:solidFill>
                  <a:schemeClr val="tx1">
                    <a:tint val="75000"/>
                  </a:schemeClr>
                </a:solidFill>
              </a:defRPr>
            </a:lvl4pPr>
            <a:lvl5pPr marL="1371409" indent="0" algn="ctr">
              <a:buNone/>
              <a:defRPr>
                <a:solidFill>
                  <a:schemeClr val="tx1">
                    <a:tint val="75000"/>
                  </a:schemeClr>
                </a:solidFill>
              </a:defRPr>
            </a:lvl5pPr>
            <a:lvl6pPr marL="1714261" indent="0" algn="ctr">
              <a:buNone/>
              <a:defRPr>
                <a:solidFill>
                  <a:schemeClr val="tx1">
                    <a:tint val="75000"/>
                  </a:schemeClr>
                </a:solidFill>
              </a:defRPr>
            </a:lvl6pPr>
            <a:lvl7pPr marL="2057113" indent="0" algn="ctr">
              <a:buNone/>
              <a:defRPr>
                <a:solidFill>
                  <a:schemeClr val="tx1">
                    <a:tint val="75000"/>
                  </a:schemeClr>
                </a:solidFill>
              </a:defRPr>
            </a:lvl7pPr>
            <a:lvl8pPr marL="2399966" indent="0" algn="ctr">
              <a:buNone/>
              <a:defRPr>
                <a:solidFill>
                  <a:schemeClr val="tx1">
                    <a:tint val="75000"/>
                  </a:schemeClr>
                </a:solidFill>
              </a:defRPr>
            </a:lvl8pPr>
            <a:lvl9pPr marL="27428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75981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82638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8382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671277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968298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523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5"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917366" y="2851488"/>
            <a:ext cx="1226634"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36512" y="2851488"/>
            <a:ext cx="5422551"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hasCustomPrompt="1"/>
          </p:nvPr>
        </p:nvSpPr>
        <p:spPr>
          <a:xfrm>
            <a:off x="395536" y="3106868"/>
            <a:ext cx="5638800" cy="2241176"/>
          </a:xfrm>
        </p:spPr>
        <p:txBody>
          <a:bodyPr anchor="ctr" anchorCtr="0">
            <a:normAutofit/>
          </a:bodyPr>
          <a:lstStyle>
            <a:lvl1pPr marL="0" indent="0">
              <a:lnSpc>
                <a:spcPct val="90000"/>
              </a:lnSpc>
              <a:buNone/>
              <a:defRPr sz="4800" b="1" baseline="0">
                <a:solidFill>
                  <a:schemeClr val="bg1"/>
                </a:solidFill>
                <a:latin typeface="+mj-lt"/>
              </a:defRPr>
            </a:lvl1pPr>
            <a:lvl5pPr marL="1827282" indent="0">
              <a:buNone/>
              <a:defRPr/>
            </a:lvl5pPr>
          </a:lstStyle>
          <a:p>
            <a:pPr lvl="0"/>
            <a:r>
              <a:rPr lang="en-US" dirty="0"/>
              <a:t>SLIDE / SECTION</a:t>
            </a:r>
          </a:p>
        </p:txBody>
      </p:sp>
      <p:pic>
        <p:nvPicPr>
          <p:cNvPr id="8" name="Picture 126" descr="Analytic Ed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8455" y="5902379"/>
            <a:ext cx="1509712" cy="5134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p:cNvSpPr txBox="1">
            <a:spLocks/>
          </p:cNvSpPr>
          <p:nvPr userDrawn="1"/>
        </p:nvSpPr>
        <p:spPr>
          <a:xfrm>
            <a:off x="8649998" y="6614966"/>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900" smtClean="0">
                <a:solidFill>
                  <a:prstClr val="white"/>
                </a:solidFill>
              </a:rPr>
              <a:t>‹#›</a:t>
            </a:fld>
            <a:endParaRPr lang="en-US" sz="900" dirty="0">
              <a:solidFill>
                <a:prstClr val="white"/>
              </a:solidFill>
            </a:endParaRPr>
          </a:p>
        </p:txBody>
      </p:sp>
    </p:spTree>
    <p:extLst>
      <p:ext uri="{BB962C8B-B14F-4D97-AF65-F5344CB8AC3E}">
        <p14:creationId xmlns:p14="http://schemas.microsoft.com/office/powerpoint/2010/main" val="3047427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028931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5417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9489" y="147484"/>
            <a:ext cx="7301133" cy="455640"/>
          </a:xfrm>
        </p:spPr>
        <p:txBody>
          <a:bodyPr/>
          <a:lstStyle>
            <a:lvl1pPr algn="l" defTabSz="913642" rtl="0" eaLnBrk="1" latinLnBrk="0" hangingPunct="1">
              <a:lnSpc>
                <a:spcPct val="90000"/>
              </a:lnSpc>
              <a:spcBef>
                <a:spcPct val="0"/>
              </a:spcBef>
              <a:buNone/>
              <a:defRPr lang="en-US" sz="1800" b="1" kern="1200" cap="none" baseline="0" dirty="0">
                <a:solidFill>
                  <a:srgbClr val="DA0D44"/>
                </a:solidFill>
                <a:latin typeface="+mj-lt"/>
                <a:ea typeface="+mj-ea"/>
                <a:cs typeface="+mj-cs"/>
              </a:defRPr>
            </a:lvl1pPr>
          </a:lstStyle>
          <a:p>
            <a:r>
              <a:rPr lang="en-US" dirty="0"/>
              <a:t>Click To Edit Master Title Style</a:t>
            </a:r>
          </a:p>
        </p:txBody>
      </p:sp>
      <p:pic>
        <p:nvPicPr>
          <p:cNvPr id="3" name="Picture 126" descr="Analytic Ed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226" y="6045044"/>
            <a:ext cx="1509712" cy="47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4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
            <a:ext cx="9144000" cy="1012873"/>
          </a:xfrm>
          <a:prstGeom prst="rect">
            <a:avLst/>
          </a:prstGeom>
        </p:spPr>
      </p:pic>
    </p:spTree>
    <p:extLst>
      <p:ext uri="{BB962C8B-B14F-4D97-AF65-F5344CB8AC3E}">
        <p14:creationId xmlns:p14="http://schemas.microsoft.com/office/powerpoint/2010/main" val="30132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a:t>Click to edit Master title style</a:t>
            </a:r>
          </a:p>
        </p:txBody>
      </p:sp>
    </p:spTree>
    <p:extLst>
      <p:ext uri="{BB962C8B-B14F-4D97-AF65-F5344CB8AC3E}">
        <p14:creationId xmlns:p14="http://schemas.microsoft.com/office/powerpoint/2010/main" val="417060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ellogg's Sans Medium"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Kellogg's Sans Medium" pitchFamily="50" charset="0"/>
              </a:defRPr>
            </a:lvl1pPr>
            <a:lvl2pPr>
              <a:defRPr>
                <a:latin typeface="Kellogg's Sans Medium" pitchFamily="50" charset="0"/>
              </a:defRPr>
            </a:lvl2pPr>
            <a:lvl3pPr>
              <a:defRPr>
                <a:latin typeface="Kellogg's Sans Medium" pitchFamily="50" charset="0"/>
              </a:defRPr>
            </a:lvl3pPr>
            <a:lvl4pPr>
              <a:defRPr>
                <a:latin typeface="Kellogg's Sans Medium" pitchFamily="50" charset="0"/>
              </a:defRPr>
            </a:lvl4pPr>
            <a:lvl5pPr>
              <a:defRPr>
                <a:latin typeface="Kellogg's Sans Medium"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100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36" indent="0" algn="ctr">
              <a:buNone/>
              <a:defRPr>
                <a:solidFill>
                  <a:schemeClr val="tx1">
                    <a:tint val="75000"/>
                  </a:schemeClr>
                </a:solidFill>
              </a:defRPr>
            </a:lvl2pPr>
            <a:lvl3pPr marL="914272" indent="0" algn="ctr">
              <a:buNone/>
              <a:defRPr>
                <a:solidFill>
                  <a:schemeClr val="tx1">
                    <a:tint val="75000"/>
                  </a:schemeClr>
                </a:solidFill>
              </a:defRPr>
            </a:lvl3pPr>
            <a:lvl4pPr marL="1371409" indent="0" algn="ctr">
              <a:buNone/>
              <a:defRPr>
                <a:solidFill>
                  <a:schemeClr val="tx1">
                    <a:tint val="75000"/>
                  </a:schemeClr>
                </a:solidFill>
              </a:defRPr>
            </a:lvl4pPr>
            <a:lvl5pPr marL="1828545" indent="0" algn="ctr">
              <a:buNone/>
              <a:defRPr>
                <a:solidFill>
                  <a:schemeClr val="tx1">
                    <a:tint val="75000"/>
                  </a:schemeClr>
                </a:solidFill>
              </a:defRPr>
            </a:lvl5pPr>
            <a:lvl6pPr marL="2285681" indent="0" algn="ctr">
              <a:buNone/>
              <a:defRPr>
                <a:solidFill>
                  <a:schemeClr val="tx1">
                    <a:tint val="75000"/>
                  </a:schemeClr>
                </a:solidFill>
              </a:defRPr>
            </a:lvl6pPr>
            <a:lvl7pPr marL="2742817" indent="0" algn="ctr">
              <a:buNone/>
              <a:defRPr>
                <a:solidFill>
                  <a:schemeClr val="tx1">
                    <a:tint val="75000"/>
                  </a:schemeClr>
                </a:solidFill>
              </a:defRPr>
            </a:lvl7pPr>
            <a:lvl8pPr marL="3199954" indent="0" algn="ctr">
              <a:buNone/>
              <a:defRPr>
                <a:solidFill>
                  <a:schemeClr val="tx1">
                    <a:tint val="75000"/>
                  </a:schemeClr>
                </a:solidFill>
              </a:defRPr>
            </a:lvl8pPr>
            <a:lvl9pPr marL="365709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4421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4/27/2020</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5708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jpe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47484"/>
            <a:ext cx="7368532" cy="455640"/>
          </a:xfrm>
          <a:prstGeom prst="rect">
            <a:avLst/>
          </a:prstGeom>
        </p:spPr>
        <p:txBody>
          <a:bodyPr vert="horz" lIns="0" tIns="0" rIns="0" bIns="0" rtlCol="0" anchor="ctr" anchorCtr="0">
            <a:noAutofit/>
          </a:bodyPr>
          <a:lstStyle/>
          <a:p>
            <a:r>
              <a:rPr lang="en-US" dirty="0"/>
              <a:t>Slide Title</a:t>
            </a:r>
          </a:p>
        </p:txBody>
      </p:sp>
      <p:sp>
        <p:nvSpPr>
          <p:cNvPr id="3" name="Text Placeholder 2"/>
          <p:cNvSpPr>
            <a:spLocks noGrp="1"/>
          </p:cNvSpPr>
          <p:nvPr>
            <p:ph type="body" idx="1"/>
          </p:nvPr>
        </p:nvSpPr>
        <p:spPr>
          <a:xfrm>
            <a:off x="251520" y="1279301"/>
            <a:ext cx="8229600" cy="4525963"/>
          </a:xfrm>
          <a:prstGeom prst="rect">
            <a:avLst/>
          </a:prstGeom>
        </p:spPr>
        <p:txBody>
          <a:bodyPr vert="horz" lIns="91363" tIns="45681" rIns="91363" bIns="456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p:cNvPicPr>
            <a:picLocks/>
          </p:cNvPicPr>
          <p:nvPr/>
        </p:nvPicPr>
        <p:blipFill>
          <a:blip r:embed="rId18" cstate="email">
            <a:extLst>
              <a:ext uri="{28A0092B-C50C-407E-A947-70E740481C1C}">
                <a14:useLocalDpi xmlns:a14="http://schemas.microsoft.com/office/drawing/2010/main"/>
              </a:ext>
            </a:extLst>
          </a:blip>
          <a:srcRect/>
          <a:stretch>
            <a:fillRect/>
          </a:stretch>
        </p:blipFill>
        <p:spPr bwMode="auto">
          <a:xfrm>
            <a:off x="-1"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
          <p:cNvGrpSpPr>
            <a:grpSpLocks/>
          </p:cNvGrpSpPr>
          <p:nvPr/>
        </p:nvGrpSpPr>
        <p:grpSpPr bwMode="auto">
          <a:xfrm>
            <a:off x="9" y="477078"/>
            <a:ext cx="9040813" cy="475282"/>
            <a:chOff x="0" y="251873"/>
            <a:chExt cx="9040762" cy="474803"/>
          </a:xfrm>
        </p:grpSpPr>
        <p:cxnSp>
          <p:nvCxnSpPr>
            <p:cNvPr id="12" name="Straight Connector 7"/>
            <p:cNvCxnSpPr>
              <a:cxnSpLocks noChangeShapeType="1"/>
            </p:cNvCxnSpPr>
            <p:nvPr userDrawn="1"/>
          </p:nvCxnSpPr>
          <p:spPr bwMode="auto">
            <a:xfrm>
              <a:off x="0" y="602850"/>
              <a:ext cx="7620000" cy="0"/>
            </a:xfrm>
            <a:prstGeom prst="line">
              <a:avLst/>
            </a:prstGeom>
            <a:noFill/>
            <a:ln w="9525" algn="ctr">
              <a:solidFill>
                <a:srgbClr val="B51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5"/>
            <p:cNvPicPr>
              <a:picLocks noChangeAspect="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7684910" y="251873"/>
              <a:ext cx="1355852" cy="47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2"/>
          <p:cNvSpPr txBox="1">
            <a:spLocks/>
          </p:cNvSpPr>
          <p:nvPr userDrawn="1"/>
        </p:nvSpPr>
        <p:spPr>
          <a:xfrm>
            <a:off x="8649998" y="6614966"/>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900" smtClean="0">
                <a:solidFill>
                  <a:prstClr val="white"/>
                </a:solidFill>
              </a:rPr>
              <a:t>‹#›</a:t>
            </a:fld>
            <a:endParaRPr lang="en-US" sz="900" dirty="0">
              <a:solidFill>
                <a:prstClr val="white"/>
              </a:solidFill>
            </a:endParaRPr>
          </a:p>
        </p:txBody>
      </p:sp>
    </p:spTree>
    <p:extLst>
      <p:ext uri="{BB962C8B-B14F-4D97-AF65-F5344CB8AC3E}">
        <p14:creationId xmlns:p14="http://schemas.microsoft.com/office/powerpoint/2010/main" val="36710305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704" r:id="rId16"/>
  </p:sldLayoutIdLst>
  <p:hf sldNum="0" hdr="0" ftr="0" dt="0"/>
  <p:txStyles>
    <p:titleStyle>
      <a:lvl1pPr algn="l" defTabSz="913642" rtl="0" eaLnBrk="1" latinLnBrk="0" hangingPunct="1">
        <a:lnSpc>
          <a:spcPct val="90000"/>
        </a:lnSpc>
        <a:spcBef>
          <a:spcPct val="0"/>
        </a:spcBef>
        <a:buNone/>
        <a:defRPr sz="2800" b="1" kern="1200" cap="all" baseline="0">
          <a:solidFill>
            <a:srgbClr val="DA0D44"/>
          </a:solidFill>
          <a:latin typeface="+mj-lt"/>
          <a:ea typeface="+mj-ea"/>
          <a:cs typeface="+mj-cs"/>
        </a:defRPr>
      </a:lvl1pPr>
    </p:titleStyle>
    <p:bodyStyle>
      <a:lvl1pPr marL="342615" indent="-342615"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1pPr>
      <a:lvl2pPr marL="742331" indent="-285514"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2pPr>
      <a:lvl3pPr marL="1142050"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3pPr>
      <a:lvl4pPr marL="1598872"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4pPr>
      <a:lvl5pPr marL="2055691"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5pPr>
      <a:lvl6pPr marL="2512511"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34"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2"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72"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2" rtl="0" eaLnBrk="1" latinLnBrk="0" hangingPunct="1">
        <a:defRPr sz="1700" kern="1200">
          <a:solidFill>
            <a:schemeClr val="tx1"/>
          </a:solidFill>
          <a:latin typeface="+mn-lt"/>
          <a:ea typeface="+mn-ea"/>
          <a:cs typeface="+mn-cs"/>
        </a:defRPr>
      </a:lvl1pPr>
      <a:lvl2pPr marL="456820" algn="l" defTabSz="913642" rtl="0" eaLnBrk="1" latinLnBrk="0" hangingPunct="1">
        <a:defRPr sz="1700" kern="1200">
          <a:solidFill>
            <a:schemeClr val="tx1"/>
          </a:solidFill>
          <a:latin typeface="+mn-lt"/>
          <a:ea typeface="+mn-ea"/>
          <a:cs typeface="+mn-cs"/>
        </a:defRPr>
      </a:lvl2pPr>
      <a:lvl3pPr marL="913642" algn="l" defTabSz="913642" rtl="0" eaLnBrk="1" latinLnBrk="0" hangingPunct="1">
        <a:defRPr sz="1700" kern="1200">
          <a:solidFill>
            <a:schemeClr val="tx1"/>
          </a:solidFill>
          <a:latin typeface="+mn-lt"/>
          <a:ea typeface="+mn-ea"/>
          <a:cs typeface="+mn-cs"/>
        </a:defRPr>
      </a:lvl3pPr>
      <a:lvl4pPr marL="1370462" algn="l" defTabSz="913642" rtl="0" eaLnBrk="1" latinLnBrk="0" hangingPunct="1">
        <a:defRPr sz="1700" kern="1200">
          <a:solidFill>
            <a:schemeClr val="tx1"/>
          </a:solidFill>
          <a:latin typeface="+mn-lt"/>
          <a:ea typeface="+mn-ea"/>
          <a:cs typeface="+mn-cs"/>
        </a:defRPr>
      </a:lvl4pPr>
      <a:lvl5pPr marL="1827282" algn="l" defTabSz="913642" rtl="0" eaLnBrk="1" latinLnBrk="0" hangingPunct="1">
        <a:defRPr sz="1700" kern="1200">
          <a:solidFill>
            <a:schemeClr val="tx1"/>
          </a:solidFill>
          <a:latin typeface="+mn-lt"/>
          <a:ea typeface="+mn-ea"/>
          <a:cs typeface="+mn-cs"/>
        </a:defRPr>
      </a:lvl5pPr>
      <a:lvl6pPr marL="2284101" algn="l" defTabSz="913642" rtl="0" eaLnBrk="1" latinLnBrk="0" hangingPunct="1">
        <a:defRPr sz="1700" kern="1200">
          <a:solidFill>
            <a:schemeClr val="tx1"/>
          </a:solidFill>
          <a:latin typeface="+mn-lt"/>
          <a:ea typeface="+mn-ea"/>
          <a:cs typeface="+mn-cs"/>
        </a:defRPr>
      </a:lvl6pPr>
      <a:lvl7pPr marL="2740918" algn="l" defTabSz="913642" rtl="0" eaLnBrk="1" latinLnBrk="0" hangingPunct="1">
        <a:defRPr sz="1700" kern="1200">
          <a:solidFill>
            <a:schemeClr val="tx1"/>
          </a:solidFill>
          <a:latin typeface="+mn-lt"/>
          <a:ea typeface="+mn-ea"/>
          <a:cs typeface="+mn-cs"/>
        </a:defRPr>
      </a:lvl7pPr>
      <a:lvl8pPr marL="3197741" algn="l" defTabSz="913642" rtl="0" eaLnBrk="1" latinLnBrk="0" hangingPunct="1">
        <a:defRPr sz="1700" kern="1200">
          <a:solidFill>
            <a:schemeClr val="tx1"/>
          </a:solidFill>
          <a:latin typeface="+mn-lt"/>
          <a:ea typeface="+mn-ea"/>
          <a:cs typeface="+mn-cs"/>
        </a:defRPr>
      </a:lvl8pPr>
      <a:lvl9pPr marL="3654562" algn="l" defTabSz="913642"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47484"/>
            <a:ext cx="7368532" cy="455640"/>
          </a:xfrm>
          <a:prstGeom prst="rect">
            <a:avLst/>
          </a:prstGeom>
        </p:spPr>
        <p:txBody>
          <a:bodyPr vert="horz" lIns="0" tIns="0" rIns="0" bIns="0" rtlCol="0" anchor="ctr" anchorCtr="0">
            <a:noAutofit/>
          </a:bodyPr>
          <a:lstStyle/>
          <a:p>
            <a:r>
              <a:rPr lang="en-US" dirty="0"/>
              <a:t>Slide Title</a:t>
            </a:r>
          </a:p>
        </p:txBody>
      </p:sp>
      <p:sp>
        <p:nvSpPr>
          <p:cNvPr id="3" name="Text Placeholder 2"/>
          <p:cNvSpPr>
            <a:spLocks noGrp="1"/>
          </p:cNvSpPr>
          <p:nvPr>
            <p:ph type="body" idx="1"/>
          </p:nvPr>
        </p:nvSpPr>
        <p:spPr>
          <a:xfrm>
            <a:off x="251520" y="1279303"/>
            <a:ext cx="8229600" cy="4525963"/>
          </a:xfrm>
          <a:prstGeom prst="rect">
            <a:avLst/>
          </a:prstGeom>
        </p:spPr>
        <p:txBody>
          <a:bodyPr vert="horz" lIns="91363" tIns="45681" rIns="91363" bIns="456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p:cNvPicPr>
            <a:picLocks/>
          </p:cNvPicPr>
          <p:nvPr/>
        </p:nvPicPr>
        <p:blipFill>
          <a:blip r:embed="rId17" cstate="email">
            <a:extLst>
              <a:ext uri="{28A0092B-C50C-407E-A947-70E740481C1C}">
                <a14:useLocalDpi xmlns:a14="http://schemas.microsoft.com/office/drawing/2010/main"/>
              </a:ext>
            </a:extLst>
          </a:blip>
          <a:srcRect/>
          <a:stretch>
            <a:fillRect/>
          </a:stretch>
        </p:blipFill>
        <p:spPr bwMode="auto">
          <a:xfrm>
            <a:off x="-1"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
          <p:cNvGrpSpPr>
            <a:grpSpLocks/>
          </p:cNvGrpSpPr>
          <p:nvPr/>
        </p:nvGrpSpPr>
        <p:grpSpPr bwMode="auto">
          <a:xfrm>
            <a:off x="10" y="477078"/>
            <a:ext cx="9040813" cy="475282"/>
            <a:chOff x="0" y="251873"/>
            <a:chExt cx="9040762" cy="474803"/>
          </a:xfrm>
        </p:grpSpPr>
        <p:cxnSp>
          <p:nvCxnSpPr>
            <p:cNvPr id="12" name="Straight Connector 7"/>
            <p:cNvCxnSpPr>
              <a:cxnSpLocks noChangeShapeType="1"/>
            </p:cNvCxnSpPr>
            <p:nvPr userDrawn="1"/>
          </p:nvCxnSpPr>
          <p:spPr bwMode="auto">
            <a:xfrm>
              <a:off x="0" y="602850"/>
              <a:ext cx="7620000" cy="0"/>
            </a:xfrm>
            <a:prstGeom prst="line">
              <a:avLst/>
            </a:prstGeom>
            <a:noFill/>
            <a:ln w="9525" algn="ctr">
              <a:solidFill>
                <a:srgbClr val="B51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5"/>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7684910" y="251873"/>
              <a:ext cx="1355852" cy="47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87907443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ftr="0" dt="0"/>
  <p:txStyles>
    <p:titleStyle>
      <a:lvl1pPr algn="l" defTabSz="685232" rtl="0" eaLnBrk="1" latinLnBrk="0" hangingPunct="1">
        <a:lnSpc>
          <a:spcPct val="90000"/>
        </a:lnSpc>
        <a:spcBef>
          <a:spcPct val="0"/>
        </a:spcBef>
        <a:buNone/>
        <a:defRPr sz="2100" b="1" kern="1200" cap="all" baseline="0">
          <a:solidFill>
            <a:srgbClr val="DA0D44"/>
          </a:solidFill>
          <a:latin typeface="+mj-lt"/>
          <a:ea typeface="+mj-ea"/>
          <a:cs typeface="+mj-cs"/>
        </a:defRPr>
      </a:lvl1pPr>
    </p:titleStyle>
    <p:bodyStyle>
      <a:lvl1pPr marL="256961" indent="-256961"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1pPr>
      <a:lvl2pPr marL="556748" indent="-214136"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2pPr>
      <a:lvl3pPr marL="856538"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3pPr>
      <a:lvl4pPr marL="1199154"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4pPr>
      <a:lvl5pPr marL="1541768"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5pPr>
      <a:lvl6pPr marL="1884383"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1"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14"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29"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275" kern="1200">
          <a:solidFill>
            <a:schemeClr val="tx1"/>
          </a:solidFill>
          <a:latin typeface="+mn-lt"/>
          <a:ea typeface="+mn-ea"/>
          <a:cs typeface="+mn-cs"/>
        </a:defRPr>
      </a:lvl1pPr>
      <a:lvl2pPr marL="342615" algn="l" defTabSz="685232" rtl="0" eaLnBrk="1" latinLnBrk="0" hangingPunct="1">
        <a:defRPr sz="1275" kern="1200">
          <a:solidFill>
            <a:schemeClr val="tx1"/>
          </a:solidFill>
          <a:latin typeface="+mn-lt"/>
          <a:ea typeface="+mn-ea"/>
          <a:cs typeface="+mn-cs"/>
        </a:defRPr>
      </a:lvl2pPr>
      <a:lvl3pPr marL="685232" algn="l" defTabSz="685232" rtl="0" eaLnBrk="1" latinLnBrk="0" hangingPunct="1">
        <a:defRPr sz="1275" kern="1200">
          <a:solidFill>
            <a:schemeClr val="tx1"/>
          </a:solidFill>
          <a:latin typeface="+mn-lt"/>
          <a:ea typeface="+mn-ea"/>
          <a:cs typeface="+mn-cs"/>
        </a:defRPr>
      </a:lvl3pPr>
      <a:lvl4pPr marL="1027847" algn="l" defTabSz="685232" rtl="0" eaLnBrk="1" latinLnBrk="0" hangingPunct="1">
        <a:defRPr sz="1275" kern="1200">
          <a:solidFill>
            <a:schemeClr val="tx1"/>
          </a:solidFill>
          <a:latin typeface="+mn-lt"/>
          <a:ea typeface="+mn-ea"/>
          <a:cs typeface="+mn-cs"/>
        </a:defRPr>
      </a:lvl4pPr>
      <a:lvl5pPr marL="1370462" algn="l" defTabSz="685232" rtl="0" eaLnBrk="1" latinLnBrk="0" hangingPunct="1">
        <a:defRPr sz="1275" kern="1200">
          <a:solidFill>
            <a:schemeClr val="tx1"/>
          </a:solidFill>
          <a:latin typeface="+mn-lt"/>
          <a:ea typeface="+mn-ea"/>
          <a:cs typeface="+mn-cs"/>
        </a:defRPr>
      </a:lvl5pPr>
      <a:lvl6pPr marL="1713076" algn="l" defTabSz="685232" rtl="0" eaLnBrk="1" latinLnBrk="0" hangingPunct="1">
        <a:defRPr sz="1275" kern="1200">
          <a:solidFill>
            <a:schemeClr val="tx1"/>
          </a:solidFill>
          <a:latin typeface="+mn-lt"/>
          <a:ea typeface="+mn-ea"/>
          <a:cs typeface="+mn-cs"/>
        </a:defRPr>
      </a:lvl6pPr>
      <a:lvl7pPr marL="2055689" algn="l" defTabSz="685232" rtl="0" eaLnBrk="1" latinLnBrk="0" hangingPunct="1">
        <a:defRPr sz="1275" kern="1200">
          <a:solidFill>
            <a:schemeClr val="tx1"/>
          </a:solidFill>
          <a:latin typeface="+mn-lt"/>
          <a:ea typeface="+mn-ea"/>
          <a:cs typeface="+mn-cs"/>
        </a:defRPr>
      </a:lvl7pPr>
      <a:lvl8pPr marL="2398306" algn="l" defTabSz="685232" rtl="0" eaLnBrk="1" latinLnBrk="0" hangingPunct="1">
        <a:defRPr sz="1275" kern="1200">
          <a:solidFill>
            <a:schemeClr val="tx1"/>
          </a:solidFill>
          <a:latin typeface="+mn-lt"/>
          <a:ea typeface="+mn-ea"/>
          <a:cs typeface="+mn-cs"/>
        </a:defRPr>
      </a:lvl8pPr>
      <a:lvl9pPr marL="2740922" algn="l" defTabSz="685232" rtl="0" eaLnBrk="1" latinLnBrk="0" hangingPunct="1">
        <a:defRPr sz="12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chart" Target="../charts/char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chart" Target="../charts/chart11.xml"/><Relationship Id="rId5" Type="http://schemas.openxmlformats.org/officeDocument/2006/relationships/image" Target="../media/image9.png"/><Relationship Id="rId4" Type="http://schemas.openxmlformats.org/officeDocument/2006/relationships/chart" Target="../charts/char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chart" Target="../charts/chart13.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chart" Target="../charts/chart1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chart" Target="../charts/chart18.xml"/><Relationship Id="rId4" Type="http://schemas.openxmlformats.org/officeDocument/2006/relationships/chart" Target="../charts/char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chart" Target="../charts/chart21.xml"/></Relationships>
</file>

<file path=ppt/slides/_rels/slide19.xml.rels><?xml version="1.0" encoding="UTF-8" standalone="yes"?>
<Relationships xmlns="http://schemas.openxmlformats.org/package/2006/relationships"><Relationship Id="rId3" Type="http://schemas.openxmlformats.org/officeDocument/2006/relationships/chart" Target="../charts/chart22.xml"/><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chart" Target="../charts/chart24.xml"/><Relationship Id="rId4" Type="http://schemas.openxmlformats.org/officeDocument/2006/relationships/chart" Target="../charts/chart2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chart" Target="../charts/chart26.xml"/><Relationship Id="rId5" Type="http://schemas.openxmlformats.org/officeDocument/2006/relationships/image" Target="../media/image9.png"/><Relationship Id="rId4" Type="http://schemas.openxmlformats.org/officeDocument/2006/relationships/chart" Target="../charts/chart25.xml"/></Relationships>
</file>

<file path=ppt/slides/_rels/slide2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chart" Target="../charts/chart28.xml"/></Relationships>
</file>

<file path=ppt/slides/_rels/slide2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chart" Target="../charts/chart3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chart" Target="../charts/chart31.xml"/></Relationships>
</file>

<file path=ppt/slides/_rels/slide27.xml.rels><?xml version="1.0" encoding="UTF-8" standalone="yes"?>
<Relationships xmlns="http://schemas.openxmlformats.org/package/2006/relationships"><Relationship Id="rId3" Type="http://schemas.openxmlformats.org/officeDocument/2006/relationships/hyperlink" Target="https://www150.statcan.gc.ca/t1/tbl1/en/tv.action?pid=1710000501"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chart" Target="../charts/chart37.xml"/><Relationship Id="rId13" Type="http://schemas.openxmlformats.org/officeDocument/2006/relationships/image" Target="../media/image14.png"/><Relationship Id="rId18" Type="http://schemas.openxmlformats.org/officeDocument/2006/relationships/image" Target="../media/image9.png"/><Relationship Id="rId3" Type="http://schemas.openxmlformats.org/officeDocument/2006/relationships/chart" Target="../charts/chart32.xml"/><Relationship Id="rId7" Type="http://schemas.openxmlformats.org/officeDocument/2006/relationships/chart" Target="../charts/chart36.xml"/><Relationship Id="rId12" Type="http://schemas.openxmlformats.org/officeDocument/2006/relationships/image" Target="../media/image13.png"/><Relationship Id="rId17" Type="http://schemas.openxmlformats.org/officeDocument/2006/relationships/image" Target="../media/image17.png"/><Relationship Id="rId2" Type="http://schemas.openxmlformats.org/officeDocument/2006/relationships/notesSlide" Target="../notesSlides/notesSlide26.xml"/><Relationship Id="rId16"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chart" Target="../charts/chart35.xml"/><Relationship Id="rId11" Type="http://schemas.openxmlformats.org/officeDocument/2006/relationships/chart" Target="../charts/chart40.xml"/><Relationship Id="rId5" Type="http://schemas.openxmlformats.org/officeDocument/2006/relationships/chart" Target="../charts/chart34.xml"/><Relationship Id="rId15" Type="http://schemas.openxmlformats.org/officeDocument/2006/relationships/image" Target="../media/image12.png"/><Relationship Id="rId10" Type="http://schemas.openxmlformats.org/officeDocument/2006/relationships/chart" Target="../charts/chart39.xml"/><Relationship Id="rId4" Type="http://schemas.openxmlformats.org/officeDocument/2006/relationships/chart" Target="../charts/chart33.xml"/><Relationship Id="rId9" Type="http://schemas.openxmlformats.org/officeDocument/2006/relationships/chart" Target="../charts/chart38.xml"/><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8127" y="2979820"/>
            <a:ext cx="4532868" cy="2428875"/>
          </a:xfrm>
        </p:spPr>
        <p:txBody>
          <a:bodyPr>
            <a:normAutofit/>
          </a:bodyPr>
          <a:lstStyle/>
          <a:p>
            <a:pPr>
              <a:lnSpc>
                <a:spcPct val="100000"/>
              </a:lnSpc>
              <a:spcBef>
                <a:spcPts val="900"/>
              </a:spcBef>
              <a:spcAft>
                <a:spcPts val="900"/>
              </a:spcAft>
            </a:pPr>
            <a:r>
              <a:rPr lang="en-CA" sz="2200" dirty="0">
                <a:latin typeface="Kellogg's Sans" panose="02000503020000020003" pitchFamily="50" charset="0"/>
              </a:rPr>
              <a:t>Kellogg’s Canada Special K Snacks</a:t>
            </a:r>
          </a:p>
          <a:p>
            <a:pPr>
              <a:lnSpc>
                <a:spcPct val="100000"/>
              </a:lnSpc>
              <a:spcBef>
                <a:spcPts val="900"/>
              </a:spcBef>
              <a:spcAft>
                <a:spcPts val="900"/>
              </a:spcAft>
            </a:pPr>
            <a:r>
              <a:rPr lang="en-CA" sz="2200" dirty="0">
                <a:latin typeface="Kellogg's Sans" panose="02000503020000020003" pitchFamily="50" charset="0"/>
              </a:rPr>
              <a:t>Marketing Mix Results</a:t>
            </a:r>
          </a:p>
          <a:p>
            <a:pPr>
              <a:lnSpc>
                <a:spcPct val="100000"/>
              </a:lnSpc>
              <a:spcBef>
                <a:spcPts val="900"/>
              </a:spcBef>
              <a:spcAft>
                <a:spcPts val="900"/>
              </a:spcAft>
            </a:pPr>
            <a:r>
              <a:rPr lang="en-CA" sz="2200" dirty="0">
                <a:latin typeface="Kellogg's Sans" panose="02000503020000020003" pitchFamily="50" charset="0"/>
              </a:rPr>
              <a:t>AUG 2019</a:t>
            </a:r>
          </a:p>
        </p:txBody>
      </p:sp>
      <p:pic>
        <p:nvPicPr>
          <p:cNvPr id="13" name="Picture 12">
            <a:extLst>
              <a:ext uri="{FF2B5EF4-FFF2-40B4-BE49-F238E27FC236}">
                <a16:creationId xmlns:a16="http://schemas.microsoft.com/office/drawing/2014/main" id="{68C1D6A0-3001-4B07-AACB-E2B58F7873FD}"/>
              </a:ext>
            </a:extLst>
          </p:cNvPr>
          <p:cNvPicPr>
            <a:picLocks noChangeAspect="1"/>
          </p:cNvPicPr>
          <p:nvPr/>
        </p:nvPicPr>
        <p:blipFill>
          <a:blip r:embed="rId3"/>
          <a:stretch>
            <a:fillRect/>
          </a:stretch>
        </p:blipFill>
        <p:spPr>
          <a:xfrm>
            <a:off x="359234" y="1119041"/>
            <a:ext cx="1074420" cy="1481951"/>
          </a:xfrm>
          <a:prstGeom prst="rect">
            <a:avLst/>
          </a:prstGeom>
        </p:spPr>
      </p:pic>
    </p:spTree>
    <p:extLst>
      <p:ext uri="{BB962C8B-B14F-4D97-AF65-F5344CB8AC3E}">
        <p14:creationId xmlns:p14="http://schemas.microsoft.com/office/powerpoint/2010/main" val="8547161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7E2A4F8-F21C-4B00-A2F0-E010134E1B49}"/>
              </a:ext>
            </a:extLst>
          </p:cNvPr>
          <p:cNvPicPr>
            <a:picLocks noChangeAspect="1"/>
          </p:cNvPicPr>
          <p:nvPr/>
        </p:nvPicPr>
        <p:blipFill>
          <a:blip r:embed="rId3"/>
          <a:stretch>
            <a:fillRect/>
          </a:stretch>
        </p:blipFill>
        <p:spPr>
          <a:xfrm>
            <a:off x="8355262" y="5914152"/>
            <a:ext cx="458538" cy="632464"/>
          </a:xfrm>
          <a:prstGeom prst="rect">
            <a:avLst/>
          </a:prstGeom>
        </p:spPr>
      </p:pic>
      <p:sp>
        <p:nvSpPr>
          <p:cNvPr id="2" name="Title 1"/>
          <p:cNvSpPr>
            <a:spLocks noGrp="1"/>
          </p:cNvSpPr>
          <p:nvPr>
            <p:ph type="title"/>
          </p:nvPr>
        </p:nvSpPr>
        <p:spPr>
          <a:xfrm>
            <a:off x="329367" y="246875"/>
            <a:ext cx="7301133" cy="455640"/>
          </a:xfrm>
        </p:spPr>
        <p:txBody>
          <a:bodyPr anchor="ctr"/>
          <a:lstStyle/>
          <a:p>
            <a:pPr>
              <a:lnSpc>
                <a:spcPct val="100000"/>
              </a:lnSpc>
            </a:pPr>
            <a:r>
              <a:rPr lang="en-US" sz="1600" dirty="0"/>
              <a:t>TV support went up in 2018 and was more continuous with no dark periods. </a:t>
            </a:r>
            <a:r>
              <a:rPr lang="en-CA" sz="1600" dirty="0"/>
              <a:t>Nourish CPP declined driven by shift to less expensive 15 sec spots.</a:t>
            </a:r>
            <a:br>
              <a:rPr lang="en-CA" sz="1600" dirty="0"/>
            </a:br>
            <a:endParaRPr lang="en-CA" sz="1600" dirty="0"/>
          </a:p>
        </p:txBody>
      </p:sp>
      <p:sp>
        <p:nvSpPr>
          <p:cNvPr id="5" name="Title 1">
            <a:extLst>
              <a:ext uri="{FF2B5EF4-FFF2-40B4-BE49-F238E27FC236}">
                <a16:creationId xmlns:a16="http://schemas.microsoft.com/office/drawing/2014/main"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sp>
        <p:nvSpPr>
          <p:cNvPr id="29" name="TextBox 28">
            <a:extLst>
              <a:ext uri="{FF2B5EF4-FFF2-40B4-BE49-F238E27FC236}">
                <a16:creationId xmlns:a16="http://schemas.microsoft.com/office/drawing/2014/main"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id="{DCEA8E7B-5A3B-40E8-BA72-D41429ECD3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34" name="Table 33">
            <a:extLst>
              <a:ext uri="{FF2B5EF4-FFF2-40B4-BE49-F238E27FC236}">
                <a16:creationId xmlns:a16="http://schemas.microsoft.com/office/drawing/2014/main" id="{79745E4D-D850-4FFD-A55E-18367D256B0C}"/>
              </a:ext>
            </a:extLst>
          </p:cNvPr>
          <p:cNvGraphicFramePr>
            <a:graphicFrameLocks noGrp="1"/>
          </p:cNvGraphicFramePr>
          <p:nvPr>
            <p:extLst>
              <p:ext uri="{D42A27DB-BD31-4B8C-83A1-F6EECF244321}">
                <p14:modId xmlns:p14="http://schemas.microsoft.com/office/powerpoint/2010/main" val="2079572597"/>
              </p:ext>
            </p:extLst>
          </p:nvPr>
        </p:nvGraphicFramePr>
        <p:xfrm>
          <a:off x="304800" y="4478823"/>
          <a:ext cx="3980212" cy="1416607"/>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val="20000"/>
                    </a:ext>
                  </a:extLst>
                </a:gridCol>
                <a:gridCol w="1437656">
                  <a:extLst>
                    <a:ext uri="{9D8B030D-6E8A-4147-A177-3AD203B41FA5}">
                      <a16:colId xmlns:a16="http://schemas.microsoft.com/office/drawing/2014/main" val="4082510885"/>
                    </a:ext>
                  </a:extLst>
                </a:gridCol>
                <a:gridCol w="1437656">
                  <a:extLst>
                    <a:ext uri="{9D8B030D-6E8A-4147-A177-3AD203B41FA5}">
                      <a16:colId xmlns:a16="http://schemas.microsoft.com/office/drawing/2014/main" val="635388782"/>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1000" b="1" kern="1200" dirty="0">
                          <a:solidFill>
                            <a:schemeClr val="bg1"/>
                          </a:solidFill>
                          <a:latin typeface="+mj-lt"/>
                          <a:ea typeface="+mn-ea"/>
                          <a:cs typeface="+mn-cs"/>
                        </a:rPr>
                        <a:t>Nourish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1000" b="1" kern="1200" dirty="0">
                          <a:solidFill>
                            <a:schemeClr val="bg1"/>
                          </a:solidFill>
                          <a:latin typeface="+mj-lt"/>
                          <a:ea typeface="+mn-ea"/>
                          <a:cs typeface="+mn-cs"/>
                        </a:rPr>
                        <a:t>Own it Resolutions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283845">
                <a:tc>
                  <a:txBody>
                    <a:bodyPr/>
                    <a:lstStyle/>
                    <a:p>
                      <a:pPr algn="ctr" fontAlgn="b"/>
                      <a:r>
                        <a:rPr lang="en-US" sz="10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1,587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720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1"/>
                  </a:ext>
                </a:extLst>
              </a:tr>
              <a:tr h="283845">
                <a:tc>
                  <a:txBody>
                    <a:bodyPr/>
                    <a:lstStyle/>
                    <a:p>
                      <a:pPr algn="ctr" fontAlgn="b"/>
                      <a:r>
                        <a:rPr lang="en-US" sz="1000" b="1" i="0" u="none" strike="noStrike" dirty="0">
                          <a:solidFill>
                            <a:srgbClr val="000000"/>
                          </a:solidFill>
                          <a:effectLst/>
                          <a:latin typeface="+mj-lt"/>
                        </a:rPr>
                        <a:t>Spend $ (000’s)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1,455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289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2"/>
                  </a:ext>
                </a:extLst>
              </a:tr>
              <a:tr h="283845">
                <a:tc>
                  <a:txBody>
                    <a:bodyPr/>
                    <a:lstStyle/>
                    <a:p>
                      <a:pPr algn="ctr" fontAlgn="b"/>
                      <a:r>
                        <a:rPr lang="en-US" sz="10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kern="1200" dirty="0">
                          <a:solidFill>
                            <a:srgbClr val="000000"/>
                          </a:solidFill>
                          <a:effectLst/>
                          <a:latin typeface="+mj-lt"/>
                          <a:ea typeface="+mn-ea"/>
                          <a:cs typeface="+mn-cs"/>
                        </a:rPr>
                        <a:t>916</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401</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457071486"/>
                  </a:ext>
                </a:extLst>
              </a:tr>
              <a:tr h="283845">
                <a:tc>
                  <a:txBody>
                    <a:bodyPr/>
                    <a:lstStyle/>
                    <a:p>
                      <a:pPr algn="ctr" fontAlgn="b"/>
                      <a:r>
                        <a:rPr lang="en-US" sz="1000" b="1" i="0" u="none" strike="noStrike" dirty="0">
                          <a:solidFill>
                            <a:srgbClr val="000000"/>
                          </a:solidFill>
                          <a:effectLst/>
                          <a:latin typeface="+mj-lt"/>
                        </a:rPr>
                        <a:t>Ad Length</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kern="1200" dirty="0">
                          <a:solidFill>
                            <a:srgbClr val="000000"/>
                          </a:solidFill>
                          <a:effectLst/>
                          <a:latin typeface="+mj-lt"/>
                          <a:ea typeface="+mn-ea"/>
                          <a:cs typeface="+mn-cs"/>
                        </a:rPr>
                        <a:t>15/30 sec</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kern="1200" dirty="0">
                          <a:solidFill>
                            <a:srgbClr val="000000"/>
                          </a:solidFill>
                          <a:effectLst/>
                          <a:latin typeface="+mj-lt"/>
                          <a:ea typeface="+mn-ea"/>
                          <a:cs typeface="+mn-cs"/>
                        </a:rPr>
                        <a:t>15/30 sec</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4"/>
                  </a:ext>
                </a:extLst>
              </a:tr>
            </a:tbl>
          </a:graphicData>
        </a:graphic>
      </p:graphicFrame>
      <p:graphicFrame>
        <p:nvGraphicFramePr>
          <p:cNvPr id="35" name="Table 34">
            <a:extLst>
              <a:ext uri="{FF2B5EF4-FFF2-40B4-BE49-F238E27FC236}">
                <a16:creationId xmlns:a16="http://schemas.microsoft.com/office/drawing/2014/main" id="{F2A65D9E-278A-4F6C-A9B4-8473C5C8380A}"/>
              </a:ext>
            </a:extLst>
          </p:cNvPr>
          <p:cNvGraphicFramePr>
            <a:graphicFrameLocks noGrp="1"/>
          </p:cNvGraphicFramePr>
          <p:nvPr>
            <p:extLst>
              <p:ext uri="{D42A27DB-BD31-4B8C-83A1-F6EECF244321}">
                <p14:modId xmlns:p14="http://schemas.microsoft.com/office/powerpoint/2010/main" val="934072326"/>
              </p:ext>
            </p:extLst>
          </p:nvPr>
        </p:nvGraphicFramePr>
        <p:xfrm>
          <a:off x="4679980" y="4478823"/>
          <a:ext cx="3980214" cy="1416607"/>
        </p:xfrm>
        <a:graphic>
          <a:graphicData uri="http://schemas.openxmlformats.org/drawingml/2006/table">
            <a:tbl>
              <a:tblPr firstRow="1" bandRow="1">
                <a:tableStyleId>{5C22544A-7EE6-4342-B048-85BDC9FD1C3A}</a:tableStyleId>
              </a:tblPr>
              <a:tblGrid>
                <a:gridCol w="1149320">
                  <a:extLst>
                    <a:ext uri="{9D8B030D-6E8A-4147-A177-3AD203B41FA5}">
                      <a16:colId xmlns:a16="http://schemas.microsoft.com/office/drawing/2014/main" val="20000"/>
                    </a:ext>
                  </a:extLst>
                </a:gridCol>
                <a:gridCol w="1415447">
                  <a:extLst>
                    <a:ext uri="{9D8B030D-6E8A-4147-A177-3AD203B41FA5}">
                      <a16:colId xmlns:a16="http://schemas.microsoft.com/office/drawing/2014/main" val="4082510885"/>
                    </a:ext>
                  </a:extLst>
                </a:gridCol>
                <a:gridCol w="1415447">
                  <a:extLst>
                    <a:ext uri="{9D8B030D-6E8A-4147-A177-3AD203B41FA5}">
                      <a16:colId xmlns:a16="http://schemas.microsoft.com/office/drawing/2014/main" val="635388782"/>
                    </a:ext>
                  </a:extLst>
                </a:gridCol>
              </a:tblGrid>
              <a:tr h="281227">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1000" b="1" kern="1200" dirty="0">
                          <a:solidFill>
                            <a:schemeClr val="bg1"/>
                          </a:solidFill>
                          <a:latin typeface="+mj-lt"/>
                          <a:ea typeface="+mn-ea"/>
                          <a:cs typeface="+mn-cs"/>
                        </a:rPr>
                        <a:t>Nourish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1000" b="1" kern="1200" dirty="0">
                          <a:solidFill>
                            <a:schemeClr val="bg1"/>
                          </a:solidFill>
                          <a:latin typeface="+mj-lt"/>
                          <a:ea typeface="+mn-ea"/>
                          <a:cs typeface="+mn-cs"/>
                        </a:rPr>
                        <a:t>Protein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283845">
                <a:tc>
                  <a:txBody>
                    <a:bodyPr/>
                    <a:lstStyle/>
                    <a:p>
                      <a:pPr algn="ctr" fontAlgn="b"/>
                      <a:r>
                        <a:rPr lang="en-US" sz="10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kern="1200" dirty="0">
                          <a:solidFill>
                            <a:srgbClr val="000000"/>
                          </a:solidFill>
                          <a:effectLst/>
                          <a:latin typeface="+mj-lt"/>
                          <a:ea typeface="+mn-ea"/>
                          <a:cs typeface="+mn-cs"/>
                        </a:rPr>
                        <a:t>2,021</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n-lt"/>
                          <a:ea typeface="+mn-ea"/>
                          <a:cs typeface="+mn-cs"/>
                        </a:rPr>
                        <a:t>1,522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1"/>
                  </a:ext>
                </a:extLst>
              </a:tr>
              <a:tr h="283845">
                <a:tc>
                  <a:txBody>
                    <a:bodyPr/>
                    <a:lstStyle/>
                    <a:p>
                      <a:pPr algn="ctr" fontAlgn="b"/>
                      <a:r>
                        <a:rPr lang="en-US" sz="1000" b="1" i="0" u="none" strike="noStrike" dirty="0">
                          <a:solidFill>
                            <a:srgbClr val="000000"/>
                          </a:solidFill>
                          <a:effectLst/>
                          <a:latin typeface="+mj-lt"/>
                        </a:rPr>
                        <a:t>Spend $ (000’s)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933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1,010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2"/>
                  </a:ext>
                </a:extLst>
              </a:tr>
              <a:tr h="283845">
                <a:tc>
                  <a:txBody>
                    <a:bodyPr/>
                    <a:lstStyle/>
                    <a:p>
                      <a:pPr algn="ctr" fontAlgn="b"/>
                      <a:r>
                        <a:rPr lang="en-US" sz="10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kern="1200" dirty="0">
                          <a:solidFill>
                            <a:srgbClr val="000000"/>
                          </a:solidFill>
                          <a:effectLst/>
                          <a:latin typeface="+mj-lt"/>
                          <a:ea typeface="+mn-ea"/>
                          <a:cs typeface="+mn-cs"/>
                        </a:rPr>
                        <a:t>462</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663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457071486"/>
                  </a:ext>
                </a:extLst>
              </a:tr>
              <a:tr h="283845">
                <a:tc>
                  <a:txBody>
                    <a:bodyPr/>
                    <a:lstStyle/>
                    <a:p>
                      <a:pPr algn="ctr" fontAlgn="b"/>
                      <a:r>
                        <a:rPr lang="en-US" sz="1000" b="1" i="0" u="none" strike="noStrike" dirty="0">
                          <a:solidFill>
                            <a:srgbClr val="000000"/>
                          </a:solidFill>
                          <a:effectLst/>
                          <a:latin typeface="+mj-lt"/>
                        </a:rPr>
                        <a:t>Ad</a:t>
                      </a:r>
                      <a:r>
                        <a:rPr lang="en-US" sz="1000" b="1" i="0" u="none" strike="noStrike" baseline="0" dirty="0">
                          <a:solidFill>
                            <a:srgbClr val="000000"/>
                          </a:solidFill>
                          <a:effectLst/>
                          <a:latin typeface="+mj-lt"/>
                        </a:rPr>
                        <a:t> Length</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kern="1200" dirty="0">
                          <a:solidFill>
                            <a:srgbClr val="000000"/>
                          </a:solidFill>
                          <a:effectLst/>
                          <a:latin typeface="+mj-lt"/>
                          <a:ea typeface="+mn-ea"/>
                          <a:cs typeface="+mn-cs"/>
                        </a:rPr>
                        <a:t>15 sec</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kern="1200" dirty="0">
                          <a:solidFill>
                            <a:srgbClr val="000000"/>
                          </a:solidFill>
                          <a:effectLst/>
                          <a:latin typeface="+mj-lt"/>
                          <a:ea typeface="+mn-ea"/>
                          <a:cs typeface="+mn-cs"/>
                        </a:rPr>
                        <a:t>15/30 sec</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4"/>
                  </a:ext>
                </a:extLst>
              </a:tr>
            </a:tbl>
          </a:graphicData>
        </a:graphic>
      </p:graphicFrame>
      <p:grpSp>
        <p:nvGrpSpPr>
          <p:cNvPr id="25" name="Group 24">
            <a:extLst>
              <a:ext uri="{FF2B5EF4-FFF2-40B4-BE49-F238E27FC236}">
                <a16:creationId xmlns:a16="http://schemas.microsoft.com/office/drawing/2014/main" id="{9DFDA81A-7555-401C-9DE2-D604AD29C2C1}"/>
              </a:ext>
            </a:extLst>
          </p:cNvPr>
          <p:cNvGrpSpPr/>
          <p:nvPr/>
        </p:nvGrpSpPr>
        <p:grpSpPr>
          <a:xfrm>
            <a:off x="591788" y="1584399"/>
            <a:ext cx="7960425" cy="3118939"/>
            <a:chOff x="308835" y="1343767"/>
            <a:chExt cx="7960425" cy="3118939"/>
          </a:xfrm>
        </p:grpSpPr>
        <p:graphicFrame>
          <p:nvGraphicFramePr>
            <p:cNvPr id="31" name="Chart 30">
              <a:extLst>
                <a:ext uri="{FF2B5EF4-FFF2-40B4-BE49-F238E27FC236}">
                  <a16:creationId xmlns:a16="http://schemas.microsoft.com/office/drawing/2014/main" id="{70136003-BD9A-4FA0-81E2-081E5DBA559B}"/>
                </a:ext>
              </a:extLst>
            </p:cNvPr>
            <p:cNvGraphicFramePr/>
            <p:nvPr>
              <p:extLst>
                <p:ext uri="{D42A27DB-BD31-4B8C-83A1-F6EECF244321}">
                  <p14:modId xmlns:p14="http://schemas.microsoft.com/office/powerpoint/2010/main" val="2743440929"/>
                </p:ext>
              </p:extLst>
            </p:nvPr>
          </p:nvGraphicFramePr>
          <p:xfrm>
            <a:off x="308835" y="1402006"/>
            <a:ext cx="7960425" cy="3060700"/>
          </p:xfrm>
          <a:graphic>
            <a:graphicData uri="http://schemas.openxmlformats.org/drawingml/2006/chart">
              <c:chart xmlns:c="http://schemas.openxmlformats.org/drawingml/2006/chart" xmlns:r="http://schemas.openxmlformats.org/officeDocument/2006/relationships" r:id="rId5"/>
            </a:graphicData>
          </a:graphic>
        </p:graphicFrame>
        <p:sp>
          <p:nvSpPr>
            <p:cNvPr id="32" name="Rectangle 31">
              <a:extLst>
                <a:ext uri="{FF2B5EF4-FFF2-40B4-BE49-F238E27FC236}">
                  <a16:creationId xmlns:a16="http://schemas.microsoft.com/office/drawing/2014/main" id="{6C3C9B77-1FC6-47B3-84D0-4ED695698054}"/>
                </a:ext>
              </a:extLst>
            </p:cNvPr>
            <p:cNvSpPr/>
            <p:nvPr/>
          </p:nvSpPr>
          <p:spPr>
            <a:xfrm>
              <a:off x="4087331" y="1343767"/>
              <a:ext cx="352982" cy="276999"/>
            </a:xfrm>
            <a:prstGeom prst="rect">
              <a:avLst/>
            </a:prstGeom>
          </p:spPr>
          <p:txBody>
            <a:bodyPr wrap="none">
              <a:spAutoFit/>
            </a:bodyPr>
            <a:lstStyle/>
            <a:p>
              <a:pPr algn="ctr"/>
              <a:r>
                <a:rPr lang="en-IN" sz="1200" b="1" dirty="0">
                  <a:solidFill>
                    <a:schemeClr val="accent6"/>
                  </a:solidFill>
                </a:rPr>
                <a:t>TV</a:t>
              </a:r>
            </a:p>
          </p:txBody>
        </p:sp>
        <p:sp>
          <p:nvSpPr>
            <p:cNvPr id="33" name="Rectangle 32">
              <a:extLst>
                <a:ext uri="{FF2B5EF4-FFF2-40B4-BE49-F238E27FC236}">
                  <a16:creationId xmlns:a16="http://schemas.microsoft.com/office/drawing/2014/main" id="{6D5770B2-1673-4818-9BC1-C7DEC2253A3F}"/>
                </a:ext>
              </a:extLst>
            </p:cNvPr>
            <p:cNvSpPr/>
            <p:nvPr/>
          </p:nvSpPr>
          <p:spPr>
            <a:xfrm rot="16200000">
              <a:off x="-104025" y="22517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40" name="Rectangle 39">
              <a:extLst>
                <a:ext uri="{FF2B5EF4-FFF2-40B4-BE49-F238E27FC236}">
                  <a16:creationId xmlns:a16="http://schemas.microsoft.com/office/drawing/2014/main" id="{22B81171-C3C4-4FDF-8AAF-BFBE3A85C8C1}"/>
                </a:ext>
              </a:extLst>
            </p:cNvPr>
            <p:cNvSpPr/>
            <p:nvPr/>
          </p:nvSpPr>
          <p:spPr>
            <a:xfrm rot="16200000">
              <a:off x="7564753" y="2090598"/>
              <a:ext cx="602869" cy="246221"/>
            </a:xfrm>
            <a:prstGeom prst="rect">
              <a:avLst/>
            </a:prstGeom>
          </p:spPr>
          <p:txBody>
            <a:bodyPr wrap="square">
              <a:spAutoFit/>
            </a:bodyPr>
            <a:lstStyle/>
            <a:p>
              <a:pPr algn="ctr">
                <a:defRPr sz="1000" b="1" i="0" u="none" strike="noStrike" kern="1200" baseline="0">
                  <a:solidFill>
                    <a:prstClr val="black"/>
                  </a:solidFill>
                  <a:latin typeface="+mn-lt"/>
                  <a:ea typeface="+mn-ea"/>
                  <a:cs typeface="+mn-cs"/>
                </a:defRPr>
              </a:pPr>
              <a:r>
                <a:rPr lang="en-IN" b="1" dirty="0"/>
                <a:t>GRP</a:t>
              </a:r>
            </a:p>
          </p:txBody>
        </p:sp>
        <p:cxnSp>
          <p:nvCxnSpPr>
            <p:cNvPr id="41" name="Straight Connector 40">
              <a:extLst>
                <a:ext uri="{FF2B5EF4-FFF2-40B4-BE49-F238E27FC236}">
                  <a16:creationId xmlns:a16="http://schemas.microsoft.com/office/drawing/2014/main" id="{CE83C31F-C742-496A-91B6-AC698E411EB8}"/>
                </a:ext>
              </a:extLst>
            </p:cNvPr>
            <p:cNvCxnSpPr/>
            <p:nvPr/>
          </p:nvCxnSpPr>
          <p:spPr>
            <a:xfrm flipV="1">
              <a:off x="4208454" y="1774061"/>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AA78FFF-B1D7-46AF-9BE4-D7EE2926A6E1}"/>
              </a:ext>
            </a:extLst>
          </p:cNvPr>
          <p:cNvSpPr txBox="1"/>
          <p:nvPr/>
        </p:nvSpPr>
        <p:spPr>
          <a:xfrm>
            <a:off x="329367" y="5914152"/>
            <a:ext cx="1482435" cy="246221"/>
          </a:xfrm>
          <a:prstGeom prst="rect">
            <a:avLst/>
          </a:prstGeom>
          <a:noFill/>
        </p:spPr>
        <p:txBody>
          <a:bodyPr wrap="square" rtlCol="0">
            <a:spAutoFit/>
          </a:bodyPr>
          <a:lstStyle/>
          <a:p>
            <a:r>
              <a:rPr lang="en-US" sz="1000" dirty="0"/>
              <a:t>Source: Media Agency</a:t>
            </a:r>
            <a:endParaRPr lang="en-GB" sz="1000" dirty="0"/>
          </a:p>
        </p:txBody>
      </p:sp>
    </p:spTree>
    <p:extLst>
      <p:ext uri="{BB962C8B-B14F-4D97-AF65-F5344CB8AC3E}">
        <p14:creationId xmlns:p14="http://schemas.microsoft.com/office/powerpoint/2010/main" val="259333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TV ROI improved to $0.67, helped by increased GRP support (which elevated effectiveness) and a lower CPP </a:t>
            </a:r>
            <a:r>
              <a:rPr lang="en-CA" sz="1700" dirty="0"/>
              <a:t>driven by Nourish shift to 15 sec spots (which improved efficiency). </a:t>
            </a:r>
          </a:p>
        </p:txBody>
      </p:sp>
      <p:sp>
        <p:nvSpPr>
          <p:cNvPr id="5" name="Title 1">
            <a:extLst>
              <a:ext uri="{FF2B5EF4-FFF2-40B4-BE49-F238E27FC236}">
                <a16:creationId xmlns:a16="http://schemas.microsoft.com/office/drawing/2014/main"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sp>
        <p:nvSpPr>
          <p:cNvPr id="29" name="TextBox 28">
            <a:extLst>
              <a:ext uri="{FF2B5EF4-FFF2-40B4-BE49-F238E27FC236}">
                <a16:creationId xmlns:a16="http://schemas.microsoft.com/office/drawing/2014/main"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2" name="Chart 21">
            <a:extLst>
              <a:ext uri="{FF2B5EF4-FFF2-40B4-BE49-F238E27FC236}">
                <a16:creationId xmlns:a16="http://schemas.microsoft.com/office/drawing/2014/main" id="{53010605-73C6-449C-853A-657E6D1A2536}"/>
              </a:ext>
            </a:extLst>
          </p:cNvPr>
          <p:cNvGraphicFramePr/>
          <p:nvPr>
            <p:extLst>
              <p:ext uri="{D42A27DB-BD31-4B8C-83A1-F6EECF244321}">
                <p14:modId xmlns:p14="http://schemas.microsoft.com/office/powerpoint/2010/main" val="2216191983"/>
              </p:ext>
            </p:extLst>
          </p:nvPr>
        </p:nvGraphicFramePr>
        <p:xfrm>
          <a:off x="5897583" y="2415806"/>
          <a:ext cx="278887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id="{DEE6F917-4F0D-4932-BDD9-4EF1C497382D}"/>
              </a:ext>
            </a:extLst>
          </p:cNvPr>
          <p:cNvGraphicFramePr/>
          <p:nvPr>
            <p:extLst>
              <p:ext uri="{D42A27DB-BD31-4B8C-83A1-F6EECF244321}">
                <p14:modId xmlns:p14="http://schemas.microsoft.com/office/powerpoint/2010/main" val="2311397315"/>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a16="http://schemas.microsoft.com/office/drawing/2014/main" id="{708B53F6-BF4B-4409-81D8-244EC70B9A3A}"/>
              </a:ext>
            </a:extLst>
          </p:cNvPr>
          <p:cNvGraphicFramePr/>
          <p:nvPr>
            <p:extLst>
              <p:ext uri="{D42A27DB-BD31-4B8C-83A1-F6EECF244321}">
                <p14:modId xmlns:p14="http://schemas.microsoft.com/office/powerpoint/2010/main" val="2609370742"/>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4" name="Table 33">
            <a:extLst>
              <a:ext uri="{FF2B5EF4-FFF2-40B4-BE49-F238E27FC236}">
                <a16:creationId xmlns:a16="http://schemas.microsoft.com/office/drawing/2014/main" id="{D04C7338-211D-4B77-8A64-F33ED5F346D5}"/>
              </a:ext>
            </a:extLst>
          </p:cNvPr>
          <p:cNvGraphicFramePr>
            <a:graphicFrameLocks noGrp="1"/>
          </p:cNvGraphicFramePr>
          <p:nvPr>
            <p:extLst>
              <p:ext uri="{D42A27DB-BD31-4B8C-83A1-F6EECF244321}">
                <p14:modId xmlns:p14="http://schemas.microsoft.com/office/powerpoint/2010/main" val="1098007084"/>
              </p:ext>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val="20000"/>
                    </a:ext>
                  </a:extLst>
                </a:gridCol>
                <a:gridCol w="1251024">
                  <a:extLst>
                    <a:ext uri="{9D8B030D-6E8A-4147-A177-3AD203B41FA5}">
                      <a16:colId xmlns:a16="http://schemas.microsoft.com/office/drawing/2014/main" val="20001"/>
                    </a:ext>
                  </a:extLst>
                </a:gridCol>
              </a:tblGrid>
              <a:tr h="278130">
                <a:tc>
                  <a:txBody>
                    <a:bodyPr/>
                    <a:lstStyle/>
                    <a:p>
                      <a:pPr algn="l" fontAlgn="b"/>
                      <a:r>
                        <a:rPr lang="en-GB" sz="1400" b="1" i="0" u="none" strike="noStrike" dirty="0">
                          <a:solidFill>
                            <a:srgbClr val="000000"/>
                          </a:solidFill>
                          <a:effectLst/>
                          <a:latin typeface="Calibri" panose="020F0502020204030204" pitchFamily="34" charset="0"/>
                        </a:rPr>
                        <a:t>           2,307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fontAlgn="b"/>
                      <a:r>
                        <a:rPr lang="en-GB" sz="1400" b="1" i="0" u="none" strike="noStrike" dirty="0">
                          <a:solidFill>
                            <a:srgbClr val="000000"/>
                          </a:solidFill>
                          <a:effectLst/>
                          <a:latin typeface="Calibri" panose="020F0502020204030204" pitchFamily="34" charset="0"/>
                        </a:rPr>
                        <a:t>          3,543 </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5" name="Table 34">
            <a:extLst>
              <a:ext uri="{FF2B5EF4-FFF2-40B4-BE49-F238E27FC236}">
                <a16:creationId xmlns:a16="http://schemas.microsoft.com/office/drawing/2014/main" id="{779DE155-E773-4643-8B25-083646894266}"/>
              </a:ext>
            </a:extLst>
          </p:cNvPr>
          <p:cNvGraphicFramePr>
            <a:graphicFrameLocks noGrp="1"/>
          </p:cNvGraphicFramePr>
          <p:nvPr>
            <p:extLst>
              <p:ext uri="{D42A27DB-BD31-4B8C-83A1-F6EECF244321}">
                <p14:modId xmlns:p14="http://schemas.microsoft.com/office/powerpoint/2010/main" val="2740994783"/>
              </p:ext>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val="20000"/>
                    </a:ext>
                  </a:extLst>
                </a:gridCol>
                <a:gridCol w="1256280">
                  <a:extLst>
                    <a:ext uri="{9D8B030D-6E8A-4147-A177-3AD203B41FA5}">
                      <a16:colId xmlns:a16="http://schemas.microsoft.com/office/drawing/2014/main" val="20001"/>
                    </a:ext>
                  </a:extLst>
                </a:gridCol>
              </a:tblGrid>
              <a:tr h="278130">
                <a:tc>
                  <a:txBody>
                    <a:bodyPr/>
                    <a:lstStyle/>
                    <a:p>
                      <a:pPr algn="ctr" fontAlgn="b"/>
                      <a:r>
                        <a:rPr lang="en-GB" sz="1400" b="1" i="0" u="none" strike="noStrike">
                          <a:solidFill>
                            <a:srgbClr val="000000"/>
                          </a:solidFill>
                          <a:effectLst/>
                          <a:latin typeface="Calibri" panose="020F0502020204030204" pitchFamily="34" charset="0"/>
                        </a:rPr>
                        <a:t>10.3%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14.3%</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0B4AF8D1-584C-4250-924E-F8000E3A389D}"/>
              </a:ext>
            </a:extLst>
          </p:cNvPr>
          <p:cNvGraphicFramePr>
            <a:graphicFrameLocks noGrp="1"/>
          </p:cNvGraphicFramePr>
          <p:nvPr>
            <p:extLst>
              <p:ext uri="{D42A27DB-BD31-4B8C-83A1-F6EECF244321}">
                <p14:modId xmlns:p14="http://schemas.microsoft.com/office/powerpoint/2010/main" val="218276153"/>
              </p:ext>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val="20000"/>
                    </a:ext>
                  </a:extLst>
                </a:gridCol>
                <a:gridCol w="1247274">
                  <a:extLst>
                    <a:ext uri="{9D8B030D-6E8A-4147-A177-3AD203B41FA5}">
                      <a16:colId xmlns:a16="http://schemas.microsoft.com/office/drawing/2014/main"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$1.7MM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$1.9MM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7" name="Table 36">
            <a:extLst>
              <a:ext uri="{FF2B5EF4-FFF2-40B4-BE49-F238E27FC236}">
                <a16:creationId xmlns:a16="http://schemas.microsoft.com/office/drawing/2014/main" id="{EE420C63-F7C0-4E41-8859-7CD8FF59C37E}"/>
              </a:ext>
            </a:extLst>
          </p:cNvPr>
          <p:cNvGraphicFramePr>
            <a:graphicFrameLocks noGrp="1"/>
          </p:cNvGraphicFramePr>
          <p:nvPr>
            <p:extLst>
              <p:ext uri="{D42A27DB-BD31-4B8C-83A1-F6EECF244321}">
                <p14:modId xmlns:p14="http://schemas.microsoft.com/office/powerpoint/2010/main" val="4037172073"/>
              </p:ext>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val="20000"/>
                    </a:ext>
                  </a:extLst>
                </a:gridCol>
                <a:gridCol w="1254901">
                  <a:extLst>
                    <a:ext uri="{9D8B030D-6E8A-4147-A177-3AD203B41FA5}">
                      <a16:colId xmlns:a16="http://schemas.microsoft.com/office/drawing/2014/main" val="20001"/>
                    </a:ext>
                  </a:extLst>
                </a:gridCol>
              </a:tblGrid>
              <a:tr h="278130">
                <a:tc>
                  <a:txBody>
                    <a:bodyPr/>
                    <a:lstStyle/>
                    <a:p>
                      <a:pPr algn="ctr" fontAlgn="b"/>
                      <a:r>
                        <a:rPr lang="en-GB" sz="1400" b="1" i="0" u="none" strike="noStrike">
                          <a:solidFill>
                            <a:srgbClr val="000000"/>
                          </a:solidFill>
                          <a:effectLst/>
                          <a:latin typeface="Calibri" panose="020F0502020204030204" pitchFamily="34" charset="0"/>
                        </a:rPr>
                        <a:t>755</a:t>
                      </a:r>
                    </a:p>
                  </a:txBody>
                  <a:tcPr marL="9525" marR="9525" marT="952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b"/>
                      <a:r>
                        <a:rPr lang="en-GB" sz="1400" b="1" i="0" u="none" strike="noStrike" dirty="0">
                          <a:solidFill>
                            <a:srgbClr val="000000"/>
                          </a:solidFill>
                          <a:effectLst/>
                          <a:latin typeface="Calibri" panose="020F0502020204030204" pitchFamily="34" charset="0"/>
                        </a:rPr>
                        <a:t>548</a:t>
                      </a:r>
                    </a:p>
                  </a:txBody>
                  <a:tcPr marL="9525" marR="9525" marT="9525"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38" name="Rectangle 37">
            <a:extLst>
              <a:ext uri="{FF2B5EF4-FFF2-40B4-BE49-F238E27FC236}">
                <a16:creationId xmlns:a16="http://schemas.microsoft.com/office/drawing/2014/main" id="{0CC3699E-FD54-4532-8770-F9CA0FED0737}"/>
              </a:ext>
            </a:extLst>
          </p:cNvPr>
          <p:cNvSpPr/>
          <p:nvPr/>
        </p:nvSpPr>
        <p:spPr>
          <a:xfrm>
            <a:off x="646478" y="3889781"/>
            <a:ext cx="2505558" cy="307777"/>
          </a:xfrm>
          <a:prstGeom prst="rect">
            <a:avLst/>
          </a:prstGeom>
        </p:spPr>
        <p:txBody>
          <a:bodyPr wrap="none">
            <a:spAutoFit/>
          </a:bodyPr>
          <a:lstStyle/>
          <a:p>
            <a:r>
              <a:rPr lang="en-US" sz="1400" b="1" dirty="0"/>
              <a:t>Adjusted Support (GRP’s)* </a:t>
            </a:r>
          </a:p>
        </p:txBody>
      </p:sp>
      <p:sp>
        <p:nvSpPr>
          <p:cNvPr id="39" name="Rectangle 38">
            <a:extLst>
              <a:ext uri="{FF2B5EF4-FFF2-40B4-BE49-F238E27FC236}">
                <a16:creationId xmlns:a16="http://schemas.microsoft.com/office/drawing/2014/main"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id="{C422783C-815D-4F5B-AA1C-729340B1C31B}"/>
              </a:ext>
            </a:extLst>
          </p:cNvPr>
          <p:cNvSpPr/>
          <p:nvPr/>
        </p:nvSpPr>
        <p:spPr>
          <a:xfrm>
            <a:off x="706209" y="4911768"/>
            <a:ext cx="2246128" cy="307777"/>
          </a:xfrm>
          <a:prstGeom prst="rect">
            <a:avLst/>
          </a:prstGeom>
        </p:spPr>
        <p:txBody>
          <a:bodyPr wrap="none">
            <a:spAutoFit/>
          </a:bodyPr>
          <a:lstStyle/>
          <a:p>
            <a:r>
              <a:rPr lang="en-US" sz="1400" b="1" dirty="0"/>
              <a:t>Adjusted Cost Per GRP*</a:t>
            </a:r>
          </a:p>
        </p:txBody>
      </p:sp>
      <p:sp>
        <p:nvSpPr>
          <p:cNvPr id="42" name="TextBox 41">
            <a:extLst>
              <a:ext uri="{FF2B5EF4-FFF2-40B4-BE49-F238E27FC236}">
                <a16:creationId xmlns:a16="http://schemas.microsoft.com/office/drawing/2014/main" id="{5B2DF8A1-4854-4017-B821-366FFA8F0318}"/>
              </a:ext>
            </a:extLst>
          </p:cNvPr>
          <p:cNvSpPr txBox="1"/>
          <p:nvPr/>
        </p:nvSpPr>
        <p:spPr>
          <a:xfrm>
            <a:off x="6402202" y="1651797"/>
            <a:ext cx="1765126" cy="276999"/>
          </a:xfrm>
          <a:prstGeom prst="rect">
            <a:avLst/>
          </a:prstGeom>
          <a:noFill/>
        </p:spPr>
        <p:txBody>
          <a:bodyPr wrap="square" rtlCol="0">
            <a:spAutoFit/>
          </a:bodyPr>
          <a:lstStyle/>
          <a:p>
            <a:pPr algn="ctr"/>
            <a:r>
              <a:rPr lang="en-US" sz="1200" b="1" u="sng" dirty="0">
                <a:solidFill>
                  <a:srgbClr val="C00000"/>
                </a:solidFill>
              </a:rPr>
              <a:t>TV EFFECTIVENESS</a:t>
            </a:r>
            <a:endParaRPr lang="en-GB" sz="1200" b="1" u="sng" dirty="0">
              <a:solidFill>
                <a:srgbClr val="C00000"/>
              </a:solidFill>
            </a:endParaRPr>
          </a:p>
        </p:txBody>
      </p:sp>
      <p:sp>
        <p:nvSpPr>
          <p:cNvPr id="43" name="TextBox 42">
            <a:extLst>
              <a:ext uri="{FF2B5EF4-FFF2-40B4-BE49-F238E27FC236}">
                <a16:creationId xmlns:a16="http://schemas.microsoft.com/office/drawing/2014/main" id="{2A2D817E-A819-4B8B-91AC-BDCC612564D0}"/>
              </a:ext>
            </a:extLst>
          </p:cNvPr>
          <p:cNvSpPr txBox="1"/>
          <p:nvPr/>
        </p:nvSpPr>
        <p:spPr>
          <a:xfrm>
            <a:off x="6655911" y="4168374"/>
            <a:ext cx="1491343" cy="276999"/>
          </a:xfrm>
          <a:prstGeom prst="rect">
            <a:avLst/>
          </a:prstGeom>
          <a:noFill/>
        </p:spPr>
        <p:txBody>
          <a:bodyPr wrap="square" rtlCol="0">
            <a:spAutoFit/>
          </a:bodyPr>
          <a:lstStyle/>
          <a:p>
            <a:pPr algn="ctr"/>
            <a:r>
              <a:rPr lang="en-US" sz="1200" b="1" dirty="0"/>
              <a:t>Tonn Vol/GRP)</a:t>
            </a:r>
            <a:endParaRPr lang="en-GB" sz="1200" b="1" dirty="0"/>
          </a:p>
        </p:txBody>
      </p:sp>
      <p:sp>
        <p:nvSpPr>
          <p:cNvPr id="44" name="TextBox 43">
            <a:extLst>
              <a:ext uri="{FF2B5EF4-FFF2-40B4-BE49-F238E27FC236}">
                <a16:creationId xmlns:a16="http://schemas.microsoft.com/office/drawing/2014/main"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TV ROI</a:t>
            </a:r>
            <a:endParaRPr lang="en-GB" sz="1400" b="1" u="sng" dirty="0">
              <a:solidFill>
                <a:srgbClr val="FF0000"/>
              </a:solidFill>
            </a:endParaRPr>
          </a:p>
        </p:txBody>
      </p:sp>
      <p:sp>
        <p:nvSpPr>
          <p:cNvPr id="45" name="TextBox 44">
            <a:extLst>
              <a:ext uri="{FF2B5EF4-FFF2-40B4-BE49-F238E27FC236}">
                <a16:creationId xmlns:a16="http://schemas.microsoft.com/office/drawing/2014/main" id="{4A28B8B1-1837-4CAE-B0F4-0BD5715B1473}"/>
              </a:ext>
            </a:extLst>
          </p:cNvPr>
          <p:cNvSpPr txBox="1"/>
          <p:nvPr/>
        </p:nvSpPr>
        <p:spPr>
          <a:xfrm>
            <a:off x="6541386" y="2149310"/>
            <a:ext cx="1491343" cy="461665"/>
          </a:xfrm>
          <a:prstGeom prst="rect">
            <a:avLst/>
          </a:prstGeom>
          <a:noFill/>
        </p:spPr>
        <p:txBody>
          <a:bodyPr wrap="square" rtlCol="0">
            <a:spAutoFit/>
          </a:bodyPr>
          <a:lstStyle/>
          <a:p>
            <a:pPr algn="ctr"/>
            <a:r>
              <a:rPr lang="en-US" sz="1200" b="1" dirty="0"/>
              <a:t>Total Tonn Volume Due To TV </a:t>
            </a:r>
            <a:endParaRPr lang="en-GB" sz="1200" b="1" dirty="0"/>
          </a:p>
        </p:txBody>
      </p:sp>
      <p:sp>
        <p:nvSpPr>
          <p:cNvPr id="46" name="Rectangle 45">
            <a:extLst>
              <a:ext uri="{FF2B5EF4-FFF2-40B4-BE49-F238E27FC236}">
                <a16:creationId xmlns:a16="http://schemas.microsoft.com/office/drawing/2014/main"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EF020A5-A466-4650-8C5A-9A90EF4AE262}"/>
              </a:ext>
            </a:extLst>
          </p:cNvPr>
          <p:cNvPicPr>
            <a:picLocks noChangeAspect="1"/>
          </p:cNvPicPr>
          <p:nvPr/>
        </p:nvPicPr>
        <p:blipFill>
          <a:blip r:embed="rId7"/>
          <a:stretch>
            <a:fillRect/>
          </a:stretch>
        </p:blipFill>
        <p:spPr>
          <a:xfrm>
            <a:off x="8355262" y="5914152"/>
            <a:ext cx="458538" cy="632464"/>
          </a:xfrm>
          <a:prstGeom prst="rect">
            <a:avLst/>
          </a:prstGeom>
        </p:spPr>
      </p:pic>
      <p:sp>
        <p:nvSpPr>
          <p:cNvPr id="24" name="TextBox 2">
            <a:extLst>
              <a:ext uri="{FF2B5EF4-FFF2-40B4-BE49-F238E27FC236}">
                <a16:creationId xmlns:a16="http://schemas.microsoft.com/office/drawing/2014/main" id="{ED1783DC-61FD-43FD-83B9-774A4F7C1ECB}"/>
              </a:ext>
            </a:extLst>
          </p:cNvPr>
          <p:cNvSpPr txBox="1"/>
          <p:nvPr/>
        </p:nvSpPr>
        <p:spPr>
          <a:xfrm>
            <a:off x="812495" y="1492863"/>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5" name="TextBox 23">
            <a:extLst>
              <a:ext uri="{FF2B5EF4-FFF2-40B4-BE49-F238E27FC236}">
                <a16:creationId xmlns:a16="http://schemas.microsoft.com/office/drawing/2014/main" id="{5677B1BA-AE77-4E80-81B5-2FFADC1940C8}"/>
              </a:ext>
            </a:extLst>
          </p:cNvPr>
          <p:cNvSpPr txBox="1"/>
          <p:nvPr/>
        </p:nvSpPr>
        <p:spPr>
          <a:xfrm>
            <a:off x="2139136" y="1480405"/>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
        <p:nvSpPr>
          <p:cNvPr id="27" name="Rectangle 26">
            <a:extLst>
              <a:ext uri="{FF2B5EF4-FFF2-40B4-BE49-F238E27FC236}">
                <a16:creationId xmlns:a16="http://schemas.microsoft.com/office/drawing/2014/main" id="{A6651BFF-DD99-40FC-9514-E02353CDE755}"/>
              </a:ext>
            </a:extLst>
          </p:cNvPr>
          <p:cNvSpPr/>
          <p:nvPr/>
        </p:nvSpPr>
        <p:spPr>
          <a:xfrm>
            <a:off x="329367" y="5712927"/>
            <a:ext cx="8418132" cy="430887"/>
          </a:xfrm>
          <a:prstGeom prst="rect">
            <a:avLst/>
          </a:prstGeom>
        </p:spPr>
        <p:txBody>
          <a:bodyPr wrap="square">
            <a:spAutoFit/>
          </a:bodyPr>
          <a:lstStyle/>
          <a:p>
            <a:r>
              <a:rPr lang="en-US" sz="1050" dirty="0">
                <a:latin typeface="Calibri" panose="020F0502020204030204" pitchFamily="34" charset="0"/>
                <a:ea typeface="Calibri" panose="020F0502020204030204" pitchFamily="34" charset="0"/>
              </a:rPr>
              <a:t>* Numbers shown here are based on population-weighted national GRPs to harmonize across geographies and demographic targets (therefore differ from internally-reported GRPs and Costs/GRP).  </a:t>
            </a:r>
            <a:endParaRPr lang="en-US" sz="1050" dirty="0"/>
          </a:p>
        </p:txBody>
      </p:sp>
    </p:spTree>
    <p:extLst>
      <p:ext uri="{BB962C8B-B14F-4D97-AF65-F5344CB8AC3E}">
        <p14:creationId xmlns:p14="http://schemas.microsoft.com/office/powerpoint/2010/main" val="65733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6" name="Table 25">
            <a:extLst>
              <a:ext uri="{FF2B5EF4-FFF2-40B4-BE49-F238E27FC236}">
                <a16:creationId xmlns:a16="http://schemas.microsoft.com/office/drawing/2014/main" id="{224B8202-7ECA-4AB9-89AC-109157B26FC8}"/>
              </a:ext>
            </a:extLst>
          </p:cNvPr>
          <p:cNvGraphicFramePr>
            <a:graphicFrameLocks noGrp="1"/>
          </p:cNvGraphicFramePr>
          <p:nvPr>
            <p:extLst>
              <p:ext uri="{D42A27DB-BD31-4B8C-83A1-F6EECF244321}">
                <p14:modId xmlns:p14="http://schemas.microsoft.com/office/powerpoint/2010/main" val="4266737543"/>
              </p:ext>
            </p:extLst>
          </p:nvPr>
        </p:nvGraphicFramePr>
        <p:xfrm>
          <a:off x="329367" y="2963711"/>
          <a:ext cx="8220076" cy="900446"/>
        </p:xfrm>
        <a:graphic>
          <a:graphicData uri="http://schemas.openxmlformats.org/drawingml/2006/table">
            <a:tbl>
              <a:tblPr>
                <a:tableStyleId>{5C22544A-7EE6-4342-B048-85BDC9FD1C3A}</a:tableStyleId>
              </a:tblPr>
              <a:tblGrid>
                <a:gridCol w="1325880">
                  <a:extLst>
                    <a:ext uri="{9D8B030D-6E8A-4147-A177-3AD203B41FA5}">
                      <a16:colId xmlns:a16="http://schemas.microsoft.com/office/drawing/2014/main" val="20000"/>
                    </a:ext>
                  </a:extLst>
                </a:gridCol>
                <a:gridCol w="1723549">
                  <a:extLst>
                    <a:ext uri="{9D8B030D-6E8A-4147-A177-3AD203B41FA5}">
                      <a16:colId xmlns:a16="http://schemas.microsoft.com/office/drawing/2014/main" val="20001"/>
                    </a:ext>
                  </a:extLst>
                </a:gridCol>
                <a:gridCol w="1723549">
                  <a:extLst>
                    <a:ext uri="{9D8B030D-6E8A-4147-A177-3AD203B41FA5}">
                      <a16:colId xmlns:a16="http://schemas.microsoft.com/office/drawing/2014/main" val="20002"/>
                    </a:ext>
                  </a:extLst>
                </a:gridCol>
                <a:gridCol w="1723549">
                  <a:extLst>
                    <a:ext uri="{9D8B030D-6E8A-4147-A177-3AD203B41FA5}">
                      <a16:colId xmlns:a16="http://schemas.microsoft.com/office/drawing/2014/main" val="20003"/>
                    </a:ext>
                  </a:extLst>
                </a:gridCol>
                <a:gridCol w="1723549">
                  <a:extLst>
                    <a:ext uri="{9D8B030D-6E8A-4147-A177-3AD203B41FA5}">
                      <a16:colId xmlns:a16="http://schemas.microsoft.com/office/drawing/2014/main" val="20004"/>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algn="ctr" rtl="0" fontAlgn="ctr"/>
                      <a:r>
                        <a:rPr lang="en-GB" sz="1000" u="none" strike="noStrike" kern="1200" dirty="0">
                          <a:solidFill>
                            <a:schemeClr val="dk1"/>
                          </a:solidFill>
                          <a:effectLst/>
                          <a:latin typeface="+mj-lt"/>
                          <a:ea typeface="+mn-ea"/>
                          <a:cs typeface="+mn-cs"/>
                        </a:rPr>
                        <a:t>1,578</a:t>
                      </a:r>
                    </a:p>
                  </a:txBody>
                  <a:tcPr marL="9525" marR="9525" marT="9525" marB="0" anchor="ctr"/>
                </a:tc>
                <a:tc>
                  <a:txBody>
                    <a:bodyPr/>
                    <a:lstStyle/>
                    <a:p>
                      <a:pPr algn="ctr" rtl="0" fontAlgn="ctr"/>
                      <a:r>
                        <a:rPr lang="en-GB" sz="1000" u="none" strike="noStrike" kern="1200" dirty="0">
                          <a:solidFill>
                            <a:schemeClr val="dk1"/>
                          </a:solidFill>
                          <a:effectLst/>
                          <a:latin typeface="+mj-lt"/>
                          <a:ea typeface="+mn-ea"/>
                          <a:cs typeface="+mn-cs"/>
                        </a:rPr>
                        <a:t>720</a:t>
                      </a:r>
                    </a:p>
                  </a:txBody>
                  <a:tcPr marL="9525" marR="9525" marT="9525" marB="0" anchor="ctr"/>
                </a:tc>
                <a:tc>
                  <a:txBody>
                    <a:bodyPr/>
                    <a:lstStyle/>
                    <a:p>
                      <a:pPr algn="ctr" rtl="0" fontAlgn="ctr"/>
                      <a:r>
                        <a:rPr lang="en-GB" sz="1000" u="none" strike="noStrike" kern="1200" dirty="0">
                          <a:solidFill>
                            <a:schemeClr val="dk1"/>
                          </a:solidFill>
                          <a:effectLst/>
                          <a:latin typeface="+mj-lt"/>
                          <a:ea typeface="+mn-ea"/>
                          <a:cs typeface="+mn-cs"/>
                        </a:rPr>
                        <a:t>2,021</a:t>
                      </a:r>
                    </a:p>
                  </a:txBody>
                  <a:tcPr marL="9525" marR="9525" marT="9525" marB="0" anchor="ctr"/>
                </a:tc>
                <a:tc>
                  <a:txBody>
                    <a:bodyPr/>
                    <a:lstStyle/>
                    <a:p>
                      <a:pPr algn="ctr" rtl="0" fontAlgn="ctr"/>
                      <a:r>
                        <a:rPr lang="en-GB" sz="1000" u="none" strike="noStrike" kern="1200" dirty="0">
                          <a:solidFill>
                            <a:schemeClr val="dk1"/>
                          </a:solidFill>
                          <a:effectLst/>
                          <a:latin typeface="+mj-lt"/>
                          <a:ea typeface="+mn-ea"/>
                          <a:cs typeface="+mn-cs"/>
                        </a:rPr>
                        <a:t>1,522</a:t>
                      </a:r>
                    </a:p>
                  </a:txBody>
                  <a:tcPr marL="9525" marR="9525" marT="9525" marB="0" anchor="ctr"/>
                </a:tc>
                <a:extLst>
                  <a:ext uri="{0D108BD9-81ED-4DB2-BD59-A6C34878D82A}">
                    <a16:rowId xmlns:a16="http://schemas.microsoft.com/office/drawing/2014/main"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algn="ctr" rtl="0" fontAlgn="ctr"/>
                      <a:r>
                        <a:rPr lang="en-US" sz="1000" u="none" strike="noStrike" kern="1200" dirty="0">
                          <a:solidFill>
                            <a:schemeClr val="dk1"/>
                          </a:solidFill>
                          <a:effectLst/>
                          <a:latin typeface="+mj-lt"/>
                          <a:ea typeface="+mn-ea"/>
                          <a:cs typeface="+mn-cs"/>
                        </a:rPr>
                        <a:t>916</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401</a:t>
                      </a: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461</a:t>
                      </a: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663</a:t>
                      </a:r>
                    </a:p>
                  </a:txBody>
                  <a:tcPr marL="9525" marR="9525" marT="9525" marB="0" anchor="ctr">
                    <a:solidFill>
                      <a:schemeClr val="accent5">
                        <a:lumMod val="20000"/>
                        <a:lumOff val="80000"/>
                      </a:schemeClr>
                    </a:solidFill>
                  </a:tcPr>
                </a:tc>
                <a:extLst>
                  <a:ext uri="{0D108BD9-81ED-4DB2-BD59-A6C34878D82A}">
                    <a16:rowId xmlns:a16="http://schemas.microsoft.com/office/drawing/2014/main" val="10002"/>
                  </a:ext>
                </a:extLst>
              </a:tr>
              <a:tr h="283035">
                <a:tc>
                  <a:txBody>
                    <a:bodyPr/>
                    <a:lstStyle/>
                    <a:p>
                      <a:pPr algn="l" fontAlgn="b"/>
                      <a:r>
                        <a:rPr lang="en-US" sz="1200" b="0" i="0" u="none" strike="noStrike" dirty="0">
                          <a:solidFill>
                            <a:srgbClr val="000000"/>
                          </a:solidFill>
                          <a:effectLst/>
                          <a:latin typeface="+mj-lt"/>
                        </a:rPr>
                        <a:t>  </a:t>
                      </a:r>
                      <a:r>
                        <a:rPr lang="en-US" sz="1200" b="1" i="0" u="none" strike="noStrike" dirty="0">
                          <a:solidFill>
                            <a:srgbClr val="000000"/>
                          </a:solidFill>
                          <a:effectLst/>
                          <a:latin typeface="+mj-lt"/>
                        </a:rPr>
                        <a:t>Ad Length</a:t>
                      </a:r>
                    </a:p>
                  </a:txBody>
                  <a:tcPr marL="9496" marR="9496" marT="9496" marB="0" anchor="ctr">
                    <a:solidFill>
                      <a:schemeClr val="accent5">
                        <a:lumMod val="20000"/>
                        <a:lumOff val="80000"/>
                      </a:schemeClr>
                    </a:solidFill>
                  </a:tcPr>
                </a:tc>
                <a:tc>
                  <a:txBody>
                    <a:bodyPr/>
                    <a:lstStyle/>
                    <a:p>
                      <a:pPr algn="ctr" rtl="0" fontAlgn="ctr"/>
                      <a:r>
                        <a:rPr lang="en-US" sz="1000" u="none" strike="noStrike" kern="1200" dirty="0">
                          <a:solidFill>
                            <a:schemeClr val="dk1"/>
                          </a:solidFill>
                          <a:effectLst/>
                          <a:latin typeface="+mj-lt"/>
                          <a:ea typeface="+mn-ea"/>
                          <a:cs typeface="+mn-cs"/>
                        </a:rPr>
                        <a:t>15/30 sec</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000" u="none" strike="noStrike" kern="1200" dirty="0">
                          <a:solidFill>
                            <a:schemeClr val="dk1"/>
                          </a:solidFill>
                          <a:effectLst/>
                          <a:latin typeface="+mj-lt"/>
                          <a:ea typeface="+mn-ea"/>
                          <a:cs typeface="+mn-cs"/>
                        </a:rPr>
                        <a:t>30 sec</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000" u="none" strike="noStrike" kern="1200" dirty="0">
                          <a:solidFill>
                            <a:schemeClr val="dk1"/>
                          </a:solidFill>
                          <a:effectLst/>
                          <a:latin typeface="+mj-lt"/>
                          <a:ea typeface="+mn-ea"/>
                          <a:cs typeface="+mn-cs"/>
                        </a:rPr>
                        <a:t>15 sec</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000" u="none" strike="noStrike" kern="1200" dirty="0">
                          <a:solidFill>
                            <a:schemeClr val="dk1"/>
                          </a:solidFill>
                          <a:effectLst/>
                          <a:latin typeface="+mj-lt"/>
                          <a:ea typeface="+mn-ea"/>
                          <a:cs typeface="+mn-cs"/>
                        </a:rPr>
                        <a:t>15/30 sec</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val="10003"/>
                  </a:ext>
                </a:extLst>
              </a:tr>
            </a:tbl>
          </a:graphicData>
        </a:graphic>
      </p:graphicFrame>
      <p:sp>
        <p:nvSpPr>
          <p:cNvPr id="28" name="TextBox 27">
            <a:extLst>
              <a:ext uri="{FF2B5EF4-FFF2-40B4-BE49-F238E27FC236}">
                <a16:creationId xmlns:a16="http://schemas.microsoft.com/office/drawing/2014/main" id="{3D72BD13-2FC8-4F44-A910-933F0E5387FF}"/>
              </a:ext>
            </a:extLst>
          </p:cNvPr>
          <p:cNvSpPr txBox="1"/>
          <p:nvPr/>
        </p:nvSpPr>
        <p:spPr>
          <a:xfrm>
            <a:off x="304800" y="4186838"/>
            <a:ext cx="1341783" cy="400110"/>
          </a:xfrm>
          <a:prstGeom prst="rect">
            <a:avLst/>
          </a:prstGeom>
          <a:noFill/>
        </p:spPr>
        <p:txBody>
          <a:bodyPr wrap="square" rtlCol="0">
            <a:spAutoFit/>
          </a:bodyPr>
          <a:lstStyle/>
          <a:p>
            <a:r>
              <a:rPr lang="en-US" sz="1000" b="1" dirty="0">
                <a:solidFill>
                  <a:schemeClr val="accent2"/>
                </a:solidFill>
              </a:rPr>
              <a:t>Ton Vol/GRP </a:t>
            </a:r>
          </a:p>
          <a:p>
            <a:r>
              <a:rPr lang="en-US" sz="1000" b="1" dirty="0">
                <a:solidFill>
                  <a:schemeClr val="accent2"/>
                </a:solidFill>
              </a:rPr>
              <a:t>(Effectiveness)</a:t>
            </a:r>
            <a:endParaRPr lang="en-GB" sz="1000" b="1" dirty="0">
              <a:solidFill>
                <a:schemeClr val="accent2"/>
              </a:solidFill>
            </a:endParaRPr>
          </a:p>
        </p:txBody>
      </p:sp>
      <p:sp>
        <p:nvSpPr>
          <p:cNvPr id="31" name="TextBox 30">
            <a:extLst>
              <a:ext uri="{FF2B5EF4-FFF2-40B4-BE49-F238E27FC236}">
                <a16:creationId xmlns:a16="http://schemas.microsoft.com/office/drawing/2014/main" id="{D9189ADC-2515-43B1-9D9B-957DC92FEDE1}"/>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49" name="TextBox 48">
            <a:extLst>
              <a:ext uri="{FF2B5EF4-FFF2-40B4-BE49-F238E27FC236}">
                <a16:creationId xmlns:a16="http://schemas.microsoft.com/office/drawing/2014/main" id="{3CAE2115-8214-489A-AEAD-75B0899AC542}"/>
              </a:ext>
            </a:extLst>
          </p:cNvPr>
          <p:cNvSpPr txBox="1"/>
          <p:nvPr/>
        </p:nvSpPr>
        <p:spPr>
          <a:xfrm>
            <a:off x="356423" y="3290823"/>
            <a:ext cx="1341783" cy="246221"/>
          </a:xfrm>
          <a:prstGeom prst="rect">
            <a:avLst/>
          </a:prstGeom>
          <a:noFill/>
        </p:spPr>
        <p:txBody>
          <a:bodyPr wrap="square" rtlCol="0">
            <a:spAutoFit/>
          </a:bodyPr>
          <a:lstStyle/>
          <a:p>
            <a:r>
              <a:rPr lang="en-US" sz="1000" b="1" dirty="0">
                <a:solidFill>
                  <a:schemeClr val="accent5"/>
                </a:solidFill>
              </a:rPr>
              <a:t>CPP $/GRP</a:t>
            </a:r>
          </a:p>
        </p:txBody>
      </p:sp>
      <p:sp>
        <p:nvSpPr>
          <p:cNvPr id="50" name="TextBox 49">
            <a:extLst>
              <a:ext uri="{FF2B5EF4-FFF2-40B4-BE49-F238E27FC236}">
                <a16:creationId xmlns:a16="http://schemas.microsoft.com/office/drawing/2014/main" id="{FFF975BA-D015-4D87-9704-CF4D2E993378}"/>
              </a:ext>
            </a:extLst>
          </p:cNvPr>
          <p:cNvSpPr txBox="1"/>
          <p:nvPr/>
        </p:nvSpPr>
        <p:spPr>
          <a:xfrm>
            <a:off x="372559" y="3008933"/>
            <a:ext cx="1341783" cy="246221"/>
          </a:xfrm>
          <a:prstGeom prst="rect">
            <a:avLst/>
          </a:prstGeom>
          <a:noFill/>
        </p:spPr>
        <p:txBody>
          <a:bodyPr wrap="square" rtlCol="0">
            <a:spAutoFit/>
          </a:bodyPr>
          <a:lstStyle/>
          <a:p>
            <a:r>
              <a:rPr lang="en-US" sz="1000" b="1" dirty="0">
                <a:solidFill>
                  <a:schemeClr val="accent2"/>
                </a:solidFill>
              </a:rPr>
              <a:t>GRP</a:t>
            </a:r>
          </a:p>
        </p:txBody>
      </p:sp>
      <p:graphicFrame>
        <p:nvGraphicFramePr>
          <p:cNvPr id="51" name="Chart 50">
            <a:extLst>
              <a:ext uri="{FF2B5EF4-FFF2-40B4-BE49-F238E27FC236}">
                <a16:creationId xmlns:a16="http://schemas.microsoft.com/office/drawing/2014/main" id="{0ABCE545-382B-4C08-88D6-4208A03A898A}"/>
              </a:ext>
            </a:extLst>
          </p:cNvPr>
          <p:cNvGraphicFramePr/>
          <p:nvPr>
            <p:extLst>
              <p:ext uri="{D42A27DB-BD31-4B8C-83A1-F6EECF244321}">
                <p14:modId xmlns:p14="http://schemas.microsoft.com/office/powerpoint/2010/main" val="2950711612"/>
              </p:ext>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4"/>
          </a:graphicData>
        </a:graphic>
      </p:graphicFrame>
      <p:sp>
        <p:nvSpPr>
          <p:cNvPr id="52" name="Rounded Rectangle 1">
            <a:extLst>
              <a:ext uri="{FF2B5EF4-FFF2-40B4-BE49-F238E27FC236}">
                <a16:creationId xmlns:a16="http://schemas.microsoft.com/office/drawing/2014/main" id="{5F836A99-E5B4-4290-829F-9952C2F822B3}"/>
              </a:ext>
            </a:extLst>
          </p:cNvPr>
          <p:cNvSpPr/>
          <p:nvPr/>
        </p:nvSpPr>
        <p:spPr>
          <a:xfrm>
            <a:off x="1624013" y="1220137"/>
            <a:ext cx="3417887" cy="245256"/>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53" name="Rounded Rectangle 1">
            <a:extLst>
              <a:ext uri="{FF2B5EF4-FFF2-40B4-BE49-F238E27FC236}">
                <a16:creationId xmlns:a16="http://schemas.microsoft.com/office/drawing/2014/main" id="{EBEE7E22-22D5-4520-9FED-B24D4C4FC308}"/>
              </a:ext>
            </a:extLst>
          </p:cNvPr>
          <p:cNvSpPr/>
          <p:nvPr/>
        </p:nvSpPr>
        <p:spPr>
          <a:xfrm>
            <a:off x="5137150" y="1219200"/>
            <a:ext cx="3349514" cy="24619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pic>
        <p:nvPicPr>
          <p:cNvPr id="19" name="Picture 18">
            <a:extLst>
              <a:ext uri="{FF2B5EF4-FFF2-40B4-BE49-F238E27FC236}">
                <a16:creationId xmlns:a16="http://schemas.microsoft.com/office/drawing/2014/main" id="{F72FD1E5-4986-4C98-BA88-5D50F935FA03}"/>
              </a:ext>
            </a:extLst>
          </p:cNvPr>
          <p:cNvPicPr>
            <a:picLocks noChangeAspect="1"/>
          </p:cNvPicPr>
          <p:nvPr/>
        </p:nvPicPr>
        <p:blipFill>
          <a:blip r:embed="rId5"/>
          <a:stretch>
            <a:fillRect/>
          </a:stretch>
        </p:blipFill>
        <p:spPr>
          <a:xfrm>
            <a:off x="8355262" y="5914152"/>
            <a:ext cx="458538" cy="632464"/>
          </a:xfrm>
          <a:prstGeom prst="rect">
            <a:avLst/>
          </a:prstGeom>
        </p:spPr>
      </p:pic>
      <p:graphicFrame>
        <p:nvGraphicFramePr>
          <p:cNvPr id="20" name="Chart 19">
            <a:extLst>
              <a:ext uri="{FF2B5EF4-FFF2-40B4-BE49-F238E27FC236}">
                <a16:creationId xmlns:a16="http://schemas.microsoft.com/office/drawing/2014/main" id="{68D5F41E-E478-4E05-AF77-66821B7091F7}"/>
              </a:ext>
            </a:extLst>
          </p:cNvPr>
          <p:cNvGraphicFramePr/>
          <p:nvPr>
            <p:extLst>
              <p:ext uri="{D42A27DB-BD31-4B8C-83A1-F6EECF244321}">
                <p14:modId xmlns:p14="http://schemas.microsoft.com/office/powerpoint/2010/main" val="3020586540"/>
              </p:ext>
            </p:extLst>
          </p:nvPr>
        </p:nvGraphicFramePr>
        <p:xfrm>
          <a:off x="1469440" y="3848100"/>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25" name="Title 1">
            <a:extLst>
              <a:ext uri="{FF2B5EF4-FFF2-40B4-BE49-F238E27FC236}">
                <a16:creationId xmlns:a16="http://schemas.microsoft.com/office/drawing/2014/main" id="{C2BEDE08-8A3B-4F12-A9FE-0FCECAAA4292}"/>
              </a:ext>
            </a:extLst>
          </p:cNvPr>
          <p:cNvSpPr>
            <a:spLocks noGrp="1"/>
          </p:cNvSpPr>
          <p:nvPr>
            <p:ph type="title"/>
          </p:nvPr>
        </p:nvSpPr>
        <p:spPr>
          <a:xfrm>
            <a:off x="329367" y="246875"/>
            <a:ext cx="7301133" cy="455640"/>
          </a:xfrm>
        </p:spPr>
        <p:txBody>
          <a:bodyPr anchor="ctr"/>
          <a:lstStyle/>
          <a:p>
            <a:pPr>
              <a:lnSpc>
                <a:spcPct val="100000"/>
              </a:lnSpc>
            </a:pPr>
            <a:r>
              <a:rPr lang="en-US" dirty="0"/>
              <a:t>‘Nourish’ and ‘Own it’ in 2017 were more effective</a:t>
            </a:r>
            <a:endParaRPr lang="en-CA" dirty="0"/>
          </a:p>
        </p:txBody>
      </p:sp>
      <p:sp>
        <p:nvSpPr>
          <p:cNvPr id="17" name="TextBox 16">
            <a:extLst>
              <a:ext uri="{FF2B5EF4-FFF2-40B4-BE49-F238E27FC236}">
                <a16:creationId xmlns:a16="http://schemas.microsoft.com/office/drawing/2014/main" id="{12DC13E8-7E1E-4A40-B1F5-CF5203ECF7C4}"/>
              </a:ext>
            </a:extLst>
          </p:cNvPr>
          <p:cNvSpPr txBox="1"/>
          <p:nvPr/>
        </p:nvSpPr>
        <p:spPr>
          <a:xfrm>
            <a:off x="356423" y="5764122"/>
            <a:ext cx="83439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The average of campaigns does not match with the full year number because of volume attribution across two years</a:t>
            </a:r>
          </a:p>
        </p:txBody>
      </p:sp>
      <p:sp>
        <p:nvSpPr>
          <p:cNvPr id="18" name="Rectangle 17">
            <a:extLst>
              <a:ext uri="{FF2B5EF4-FFF2-40B4-BE49-F238E27FC236}">
                <a16:creationId xmlns:a16="http://schemas.microsoft.com/office/drawing/2014/main" id="{A6651BFF-DD99-40FC-9514-E02353CDE755}"/>
              </a:ext>
            </a:extLst>
          </p:cNvPr>
          <p:cNvSpPr/>
          <p:nvPr/>
        </p:nvSpPr>
        <p:spPr>
          <a:xfrm>
            <a:off x="1907445" y="6023572"/>
            <a:ext cx="6159923" cy="430887"/>
          </a:xfrm>
          <a:prstGeom prst="rect">
            <a:avLst/>
          </a:prstGeom>
        </p:spPr>
        <p:txBody>
          <a:bodyPr wrap="square">
            <a:spAutoFit/>
          </a:bodyPr>
          <a:lstStyle/>
          <a:p>
            <a:r>
              <a:rPr lang="en-US" sz="1050" dirty="0">
                <a:latin typeface="Calibri" panose="020F0502020204030204" pitchFamily="34" charset="0"/>
                <a:ea typeface="Calibri" panose="020F0502020204030204" pitchFamily="34" charset="0"/>
              </a:rPr>
              <a:t>* Numbers shown here are based on population-weighted national GRPs to harmonize across geographies and demographic targets (therefore differ from internally-reported GRPs and Costs/GRP).  </a:t>
            </a:r>
            <a:endParaRPr lang="en-US" sz="1050" dirty="0"/>
          </a:p>
        </p:txBody>
      </p:sp>
    </p:spTree>
    <p:extLst>
      <p:ext uri="{BB962C8B-B14F-4D97-AF65-F5344CB8AC3E}">
        <p14:creationId xmlns:p14="http://schemas.microsoft.com/office/powerpoint/2010/main" val="253443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005" y="46297"/>
            <a:ext cx="7301133" cy="853481"/>
          </a:xfrm>
        </p:spPr>
        <p:txBody>
          <a:bodyPr/>
          <a:lstStyle/>
          <a:p>
            <a:r>
              <a:rPr lang="en-US" sz="1200" i="1" dirty="0"/>
              <a:t>Three-quarters of the incremental volume from the Nourish campaign was within the Nourish subline, with the remaining quarter coming from its halo impact to other variants within SPK.  On the other hand, the Protein campaign had a higher halo (35%) to other variants, indicating the value of this campaign in driving overall brand volume. </a:t>
            </a:r>
            <a:endParaRPr lang="en-GB" sz="1200" i="1" dirty="0"/>
          </a:p>
        </p:txBody>
      </p:sp>
      <p:sp>
        <p:nvSpPr>
          <p:cNvPr id="3" name="TextBox 2">
            <a:extLst>
              <a:ext uri="{FF2B5EF4-FFF2-40B4-BE49-F238E27FC236}">
                <a16:creationId xmlns:a16="http://schemas.microsoft.com/office/drawing/2014/main" id="{C5698967-8443-43CD-A7E0-13E6702A0759}"/>
              </a:ext>
            </a:extLst>
          </p:cNvPr>
          <p:cNvSpPr txBox="1"/>
          <p:nvPr/>
        </p:nvSpPr>
        <p:spPr>
          <a:xfrm>
            <a:off x="480407" y="1131274"/>
            <a:ext cx="332142" cy="230832"/>
          </a:xfrm>
          <a:prstGeom prst="rect">
            <a:avLst/>
          </a:prstGeom>
          <a:noFill/>
        </p:spPr>
        <p:txBody>
          <a:bodyPr wrap="none" rtlCol="0">
            <a:spAutoFit/>
          </a:bodyPr>
          <a:lstStyle/>
          <a:p>
            <a:r>
              <a:rPr lang="en-US" sz="900" b="1" dirty="0">
                <a:solidFill>
                  <a:srgbClr val="FF0000"/>
                </a:solidFill>
              </a:rPr>
              <a:t>TV</a:t>
            </a:r>
          </a:p>
        </p:txBody>
      </p:sp>
      <p:pic>
        <p:nvPicPr>
          <p:cNvPr id="4" name="Picture 3">
            <a:extLst>
              <a:ext uri="{FF2B5EF4-FFF2-40B4-BE49-F238E27FC236}">
                <a16:creationId xmlns:a16="http://schemas.microsoft.com/office/drawing/2014/main"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77900783"/>
              </p:ext>
            </p:extLst>
          </p:nvPr>
        </p:nvGraphicFramePr>
        <p:xfrm>
          <a:off x="1478184" y="4648914"/>
          <a:ext cx="2479638" cy="1491493"/>
        </p:xfrm>
        <a:graphic>
          <a:graphicData uri="http://schemas.openxmlformats.org/drawingml/2006/table">
            <a:tbl>
              <a:tblPr firstRow="1" bandRow="1">
                <a:tableStyleId>{5C22544A-7EE6-4342-B048-85BDC9FD1C3A}</a:tableStyleId>
              </a:tblPr>
              <a:tblGrid>
                <a:gridCol w="1239819">
                  <a:extLst>
                    <a:ext uri="{9D8B030D-6E8A-4147-A177-3AD203B41FA5}">
                      <a16:colId xmlns:a16="http://schemas.microsoft.com/office/drawing/2014/main" val="20000"/>
                    </a:ext>
                  </a:extLst>
                </a:gridCol>
                <a:gridCol w="1239819">
                  <a:extLst>
                    <a:ext uri="{9D8B030D-6E8A-4147-A177-3AD203B41FA5}">
                      <a16:colId xmlns:a16="http://schemas.microsoft.com/office/drawing/2014/main" val="20002"/>
                    </a:ext>
                  </a:extLst>
                </a:gridCol>
              </a:tblGrid>
              <a:tr h="302773">
                <a:tc>
                  <a:txBody>
                    <a:bodyPr/>
                    <a:lstStyle/>
                    <a:p>
                      <a:pPr algn="ctr"/>
                      <a:endParaRPr lang="en-GB" sz="1000" dirty="0"/>
                    </a:p>
                  </a:txBody>
                  <a:tcPr anchor="ctr"/>
                </a:tc>
                <a:tc>
                  <a:txBody>
                    <a:bodyPr/>
                    <a:lstStyle/>
                    <a:p>
                      <a:pPr algn="ctr"/>
                      <a:r>
                        <a:rPr lang="en-US" sz="1000" dirty="0"/>
                        <a:t>Total</a:t>
                      </a:r>
                      <a:endParaRPr lang="en-GB" sz="1000" dirty="0"/>
                    </a:p>
                  </a:txBody>
                  <a:tcPr anchor="ctr"/>
                </a:tc>
                <a:extLst>
                  <a:ext uri="{0D108BD9-81ED-4DB2-BD59-A6C34878D82A}">
                    <a16:rowId xmlns:a16="http://schemas.microsoft.com/office/drawing/2014/main" val="10000"/>
                  </a:ext>
                </a:extLst>
              </a:tr>
              <a:tr h="302773">
                <a:tc>
                  <a:txBody>
                    <a:bodyPr/>
                    <a:lstStyle/>
                    <a:p>
                      <a:pPr algn="ctr"/>
                      <a:r>
                        <a:rPr lang="en-US" sz="1000" dirty="0"/>
                        <a:t>Nourish</a:t>
                      </a:r>
                      <a:r>
                        <a:rPr lang="en-US" sz="1000" baseline="0" dirty="0"/>
                        <a:t> Campaign Total Volume </a:t>
                      </a:r>
                      <a:endParaRPr lang="en-GB" sz="1000" dirty="0"/>
                    </a:p>
                  </a:txBody>
                  <a:tcPr anchor="ctr"/>
                </a:tc>
                <a:tc>
                  <a:txBody>
                    <a:bodyPr/>
                    <a:lstStyle/>
                    <a:p>
                      <a:pPr algn="ctr" fontAlgn="b"/>
                      <a:r>
                        <a:rPr lang="en-US" sz="1100" b="0" i="0" u="none" strike="noStrike" dirty="0">
                          <a:solidFill>
                            <a:srgbClr val="000000"/>
                          </a:solidFill>
                          <a:effectLst/>
                          <a:latin typeface="Calibri" panose="020F0502020204030204" pitchFamily="34" charset="0"/>
                        </a:rPr>
                        <a:t>229,412</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02773">
                <a:tc>
                  <a:txBody>
                    <a:bodyPr/>
                    <a:lstStyle/>
                    <a:p>
                      <a:pPr algn="ctr"/>
                      <a:r>
                        <a:rPr lang="en-US" sz="1000" dirty="0"/>
                        <a:t>Impact to</a:t>
                      </a:r>
                      <a:r>
                        <a:rPr lang="en-US" sz="1000" baseline="0" dirty="0"/>
                        <a:t> Nou</a:t>
                      </a:r>
                      <a:r>
                        <a:rPr lang="en-US" sz="1000" dirty="0"/>
                        <a:t>rish Subline</a:t>
                      </a:r>
                      <a:endParaRPr lang="en-GB" sz="1000" dirty="0"/>
                    </a:p>
                  </a:txBody>
                  <a:tcPr anchor="ctr"/>
                </a:tc>
                <a:tc>
                  <a:txBody>
                    <a:bodyPr/>
                    <a:lstStyle/>
                    <a:p>
                      <a:pPr algn="ctr" fontAlgn="b"/>
                      <a:r>
                        <a:rPr lang="en-US" sz="1100" b="0" i="0" u="none" strike="noStrike" dirty="0">
                          <a:solidFill>
                            <a:srgbClr val="000000"/>
                          </a:solidFill>
                          <a:effectLst/>
                          <a:latin typeface="Calibri" panose="020F0502020204030204" pitchFamily="34" charset="0"/>
                        </a:rPr>
                        <a:t>172,856</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52847">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1000" dirty="0"/>
                        <a:t>Impact to</a:t>
                      </a:r>
                      <a:r>
                        <a:rPr lang="en-US" sz="1000" baseline="0" dirty="0"/>
                        <a:t> other </a:t>
                      </a:r>
                      <a:r>
                        <a:rPr lang="en-US" sz="1000" dirty="0"/>
                        <a:t>Sublines</a:t>
                      </a:r>
                      <a:endParaRPr lang="en-GB" sz="1000" dirty="0"/>
                    </a:p>
                  </a:txBody>
                  <a:tcPr anchor="ctr"/>
                </a:tc>
                <a:tc>
                  <a:txBody>
                    <a:bodyPr/>
                    <a:lstStyle/>
                    <a:p>
                      <a:pPr algn="ctr" fontAlgn="b"/>
                      <a:r>
                        <a:rPr lang="en-US" sz="1100" b="0" i="0" u="none" strike="noStrike" dirty="0">
                          <a:solidFill>
                            <a:srgbClr val="000000"/>
                          </a:solidFill>
                          <a:effectLst/>
                          <a:latin typeface="Calibri" panose="020F0502020204030204" pitchFamily="34" charset="0"/>
                        </a:rPr>
                        <a:t>56,556</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bl>
          </a:graphicData>
        </a:graphic>
      </p:graphicFrame>
      <p:graphicFrame>
        <p:nvGraphicFramePr>
          <p:cNvPr id="14" name="Chart 13"/>
          <p:cNvGraphicFramePr/>
          <p:nvPr>
            <p:extLst>
              <p:ext uri="{D42A27DB-BD31-4B8C-83A1-F6EECF244321}">
                <p14:modId xmlns:p14="http://schemas.microsoft.com/office/powerpoint/2010/main" val="483653941"/>
              </p:ext>
            </p:extLst>
          </p:nvPr>
        </p:nvGraphicFramePr>
        <p:xfrm>
          <a:off x="595843" y="1385588"/>
          <a:ext cx="3704823" cy="29045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p:nvPr>
            <p:extLst>
              <p:ext uri="{D42A27DB-BD31-4B8C-83A1-F6EECF244321}">
                <p14:modId xmlns:p14="http://schemas.microsoft.com/office/powerpoint/2010/main" val="3903662922"/>
              </p:ext>
            </p:extLst>
          </p:nvPr>
        </p:nvGraphicFramePr>
        <p:xfrm>
          <a:off x="4388993" y="1383359"/>
          <a:ext cx="3704823" cy="29045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20621436"/>
              </p:ext>
            </p:extLst>
          </p:nvPr>
        </p:nvGraphicFramePr>
        <p:xfrm>
          <a:off x="5000391" y="4636214"/>
          <a:ext cx="2347178" cy="1450462"/>
        </p:xfrm>
        <a:graphic>
          <a:graphicData uri="http://schemas.openxmlformats.org/drawingml/2006/table">
            <a:tbl>
              <a:tblPr firstRow="1" bandRow="1">
                <a:tableStyleId>{5C22544A-7EE6-4342-B048-85BDC9FD1C3A}</a:tableStyleId>
              </a:tblPr>
              <a:tblGrid>
                <a:gridCol w="1173589">
                  <a:extLst>
                    <a:ext uri="{9D8B030D-6E8A-4147-A177-3AD203B41FA5}">
                      <a16:colId xmlns:a16="http://schemas.microsoft.com/office/drawing/2014/main" val="20000"/>
                    </a:ext>
                  </a:extLst>
                </a:gridCol>
                <a:gridCol w="1173589">
                  <a:extLst>
                    <a:ext uri="{9D8B030D-6E8A-4147-A177-3AD203B41FA5}">
                      <a16:colId xmlns:a16="http://schemas.microsoft.com/office/drawing/2014/main" val="20002"/>
                    </a:ext>
                  </a:extLst>
                </a:gridCol>
              </a:tblGrid>
              <a:tr h="261742">
                <a:tc>
                  <a:txBody>
                    <a:bodyPr/>
                    <a:lstStyle/>
                    <a:p>
                      <a:pPr algn="ctr"/>
                      <a:endParaRPr lang="en-GB" sz="1000" dirty="0"/>
                    </a:p>
                  </a:txBody>
                  <a:tcPr anchor="ctr"/>
                </a:tc>
                <a:tc>
                  <a:txBody>
                    <a:bodyPr/>
                    <a:lstStyle/>
                    <a:p>
                      <a:pPr algn="ctr"/>
                      <a:r>
                        <a:rPr lang="en-US" sz="1000" dirty="0"/>
                        <a:t>Total</a:t>
                      </a:r>
                      <a:endParaRPr lang="en-GB" sz="1000" dirty="0"/>
                    </a:p>
                  </a:txBody>
                  <a:tcPr anchor="ctr"/>
                </a:tc>
                <a:extLst>
                  <a:ext uri="{0D108BD9-81ED-4DB2-BD59-A6C34878D82A}">
                    <a16:rowId xmlns:a16="http://schemas.microsoft.com/office/drawing/2014/main" val="10000"/>
                  </a:ext>
                </a:extLst>
              </a:tr>
              <a:tr h="302773">
                <a:tc>
                  <a:txBody>
                    <a:bodyPr/>
                    <a:lstStyle/>
                    <a:p>
                      <a:pPr algn="ctr"/>
                      <a:r>
                        <a:rPr lang="en-US" sz="1000" baseline="0" dirty="0"/>
                        <a:t>Protein Campaign Total Volume </a:t>
                      </a:r>
                      <a:endParaRPr lang="en-GB" sz="1000" dirty="0"/>
                    </a:p>
                  </a:txBody>
                  <a:tcPr anchor="ctr"/>
                </a:tc>
                <a:tc>
                  <a:txBody>
                    <a:bodyPr/>
                    <a:lstStyle/>
                    <a:p>
                      <a:pPr algn="ctr" fontAlgn="b"/>
                      <a:r>
                        <a:rPr lang="en-GB" sz="1100" b="0" i="0" u="none" strike="noStrike" dirty="0">
                          <a:solidFill>
                            <a:srgbClr val="000000"/>
                          </a:solidFill>
                          <a:effectLst/>
                          <a:latin typeface="Calibri" panose="020F0502020204030204" pitchFamily="34" charset="0"/>
                        </a:rPr>
                        <a:t>84,774 </a:t>
                      </a:r>
                    </a:p>
                  </a:txBody>
                  <a:tcPr marL="9525" marR="9525" marT="9525" marB="0" anchor="ctr"/>
                </a:tc>
                <a:extLst>
                  <a:ext uri="{0D108BD9-81ED-4DB2-BD59-A6C34878D82A}">
                    <a16:rowId xmlns:a16="http://schemas.microsoft.com/office/drawing/2014/main" val="10001"/>
                  </a:ext>
                </a:extLst>
              </a:tr>
              <a:tr h="302773">
                <a:tc>
                  <a:txBody>
                    <a:bodyPr/>
                    <a:lstStyle/>
                    <a:p>
                      <a:pPr algn="ctr"/>
                      <a:r>
                        <a:rPr lang="en-US" sz="1000" dirty="0"/>
                        <a:t>Impact to</a:t>
                      </a:r>
                      <a:r>
                        <a:rPr lang="en-US" sz="1000" baseline="0" dirty="0"/>
                        <a:t> Protein </a:t>
                      </a:r>
                      <a:r>
                        <a:rPr lang="en-US" sz="1000" dirty="0"/>
                        <a:t>Subline</a:t>
                      </a:r>
                      <a:endParaRPr lang="en-GB" sz="1000" dirty="0"/>
                    </a:p>
                  </a:txBody>
                  <a:tcPr anchor="ctr"/>
                </a:tc>
                <a:tc>
                  <a:txBody>
                    <a:bodyPr/>
                    <a:lstStyle/>
                    <a:p>
                      <a:pPr algn="ctr" fontAlgn="b"/>
                      <a:r>
                        <a:rPr lang="en-US" sz="1100" b="0" i="0" u="none" strike="noStrike" dirty="0">
                          <a:solidFill>
                            <a:srgbClr val="000000"/>
                          </a:solidFill>
                          <a:effectLst/>
                          <a:latin typeface="Calibri" panose="020F0502020204030204" pitchFamily="34" charset="0"/>
                        </a:rPr>
                        <a:t>55,109</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02773">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1000" dirty="0"/>
                        <a:t>Impact to</a:t>
                      </a:r>
                      <a:r>
                        <a:rPr lang="en-US" sz="1000" baseline="0" dirty="0"/>
                        <a:t> other </a:t>
                      </a:r>
                      <a:r>
                        <a:rPr lang="en-US" sz="1000" dirty="0"/>
                        <a:t>Sublines</a:t>
                      </a:r>
                      <a:endParaRPr lang="en-GB" sz="1000" dirty="0"/>
                    </a:p>
                  </a:txBody>
                  <a:tcPr anchor="ctr"/>
                </a:tc>
                <a:tc>
                  <a:txBody>
                    <a:bodyPr/>
                    <a:lstStyle/>
                    <a:p>
                      <a:pPr algn="ctr" fontAlgn="b"/>
                      <a:r>
                        <a:rPr lang="en-US" sz="1100" b="0" i="0" u="none" strike="noStrike" dirty="0">
                          <a:solidFill>
                            <a:srgbClr val="000000"/>
                          </a:solidFill>
                          <a:effectLst/>
                          <a:latin typeface="Calibri" panose="020F0502020204030204" pitchFamily="34" charset="0"/>
                        </a:rPr>
                        <a:t>29,665</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bl>
          </a:graphicData>
        </a:graphic>
      </p:graphicFrame>
      <p:pic>
        <p:nvPicPr>
          <p:cNvPr id="10" name="Picture 9">
            <a:extLst>
              <a:ext uri="{FF2B5EF4-FFF2-40B4-BE49-F238E27FC236}">
                <a16:creationId xmlns:a16="http://schemas.microsoft.com/office/drawing/2014/main" id="{F72FD1E5-4986-4C98-BA88-5D50F935FA03}"/>
              </a:ext>
            </a:extLst>
          </p:cNvPr>
          <p:cNvPicPr>
            <a:picLocks noChangeAspect="1"/>
          </p:cNvPicPr>
          <p:nvPr/>
        </p:nvPicPr>
        <p:blipFill>
          <a:blip r:embed="rId6"/>
          <a:stretch>
            <a:fillRect/>
          </a:stretch>
        </p:blipFill>
        <p:spPr>
          <a:xfrm>
            <a:off x="8355262" y="5914152"/>
            <a:ext cx="458538" cy="632464"/>
          </a:xfrm>
          <a:prstGeom prst="rect">
            <a:avLst/>
          </a:prstGeom>
        </p:spPr>
      </p:pic>
      <p:sp>
        <p:nvSpPr>
          <p:cNvPr id="11" name="TextBox 10">
            <a:extLst>
              <a:ext uri="{FF2B5EF4-FFF2-40B4-BE49-F238E27FC236}">
                <a16:creationId xmlns:a16="http://schemas.microsoft.com/office/drawing/2014/main" id="{718B54CE-836E-411B-ABDA-ED28A2276270}"/>
              </a:ext>
            </a:extLst>
          </p:cNvPr>
          <p:cNvSpPr txBox="1"/>
          <p:nvPr/>
        </p:nvSpPr>
        <p:spPr>
          <a:xfrm>
            <a:off x="865143" y="4341137"/>
            <a:ext cx="3523850" cy="307777"/>
          </a:xfrm>
          <a:prstGeom prst="rect">
            <a:avLst/>
          </a:prstGeom>
          <a:noFill/>
        </p:spPr>
        <p:txBody>
          <a:bodyPr wrap="none" rtlCol="0">
            <a:spAutoFit/>
          </a:bodyPr>
          <a:lstStyle/>
          <a:p>
            <a:r>
              <a:rPr lang="en-US" sz="1400" b="1" u="sng" dirty="0"/>
              <a:t>Incremental Volume From Nourish Campaign</a:t>
            </a:r>
          </a:p>
        </p:txBody>
      </p:sp>
      <p:sp>
        <p:nvSpPr>
          <p:cNvPr id="12" name="TextBox 11">
            <a:extLst>
              <a:ext uri="{FF2B5EF4-FFF2-40B4-BE49-F238E27FC236}">
                <a16:creationId xmlns:a16="http://schemas.microsoft.com/office/drawing/2014/main" id="{E9D05CC0-F043-4988-891C-F263BF9EC203}"/>
              </a:ext>
            </a:extLst>
          </p:cNvPr>
          <p:cNvSpPr txBox="1"/>
          <p:nvPr/>
        </p:nvSpPr>
        <p:spPr>
          <a:xfrm>
            <a:off x="4738643" y="4328437"/>
            <a:ext cx="3481018" cy="307777"/>
          </a:xfrm>
          <a:prstGeom prst="rect">
            <a:avLst/>
          </a:prstGeom>
          <a:noFill/>
        </p:spPr>
        <p:txBody>
          <a:bodyPr wrap="none" rtlCol="0">
            <a:spAutoFit/>
          </a:bodyPr>
          <a:lstStyle/>
          <a:p>
            <a:r>
              <a:rPr lang="en-US" sz="1400" b="1" u="sng" dirty="0"/>
              <a:t>Incremental Volume From Protein Campaign</a:t>
            </a:r>
          </a:p>
        </p:txBody>
      </p:sp>
      <p:sp>
        <p:nvSpPr>
          <p:cNvPr id="13" name="TextBox 12">
            <a:extLst>
              <a:ext uri="{FF2B5EF4-FFF2-40B4-BE49-F238E27FC236}">
                <a16:creationId xmlns:a16="http://schemas.microsoft.com/office/drawing/2014/main" id="{91CF86E1-6B0A-46CC-A3EF-B89B4A5CFBB9}"/>
              </a:ext>
            </a:extLst>
          </p:cNvPr>
          <p:cNvSpPr txBox="1"/>
          <p:nvPr/>
        </p:nvSpPr>
        <p:spPr>
          <a:xfrm>
            <a:off x="1937777" y="1035293"/>
            <a:ext cx="4902432" cy="338554"/>
          </a:xfrm>
          <a:prstGeom prst="rect">
            <a:avLst/>
          </a:prstGeom>
          <a:noFill/>
        </p:spPr>
        <p:txBody>
          <a:bodyPr wrap="none" rtlCol="0">
            <a:spAutoFit/>
          </a:bodyPr>
          <a:lstStyle/>
          <a:p>
            <a:r>
              <a:rPr lang="en-US" sz="1600" b="1" u="sng" dirty="0"/>
              <a:t>Contribution To Own Volume vs. Halo To Other Variants</a:t>
            </a:r>
          </a:p>
        </p:txBody>
      </p:sp>
    </p:spTree>
    <p:extLst>
      <p:ext uri="{BB962C8B-B14F-4D97-AF65-F5344CB8AC3E}">
        <p14:creationId xmlns:p14="http://schemas.microsoft.com/office/powerpoint/2010/main" val="115326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The SPK Cereal ‘Original’ campaign had a small halo impact on SPK Snacks volume; it drove 0.6% of Snacks volume in 2017.</a:t>
            </a:r>
            <a:endParaRPr lang="en-CA" dirty="0"/>
          </a:p>
        </p:txBody>
      </p:sp>
      <p:pic>
        <p:nvPicPr>
          <p:cNvPr id="5" name="Picture 4">
            <a:extLst>
              <a:ext uri="{FF2B5EF4-FFF2-40B4-BE49-F238E27FC236}">
                <a16:creationId xmlns:a16="http://schemas.microsoft.com/office/drawing/2014/main" id="{10BCB96F-8FC3-4D07-BFA8-1D29C4D5216F}"/>
              </a:ext>
            </a:extLst>
          </p:cNvPr>
          <p:cNvPicPr>
            <a:picLocks noChangeAspect="1"/>
          </p:cNvPicPr>
          <p:nvPr/>
        </p:nvPicPr>
        <p:blipFill>
          <a:blip r:embed="rId3"/>
          <a:stretch>
            <a:fillRect/>
          </a:stretch>
        </p:blipFill>
        <p:spPr>
          <a:xfrm>
            <a:off x="8355262" y="5914152"/>
            <a:ext cx="458538" cy="632464"/>
          </a:xfrm>
          <a:prstGeom prst="rect">
            <a:avLst/>
          </a:prstGeom>
        </p:spPr>
      </p:pic>
      <p:graphicFrame>
        <p:nvGraphicFramePr>
          <p:cNvPr id="6" name="Chart 5"/>
          <p:cNvGraphicFramePr/>
          <p:nvPr>
            <p:extLst>
              <p:ext uri="{D42A27DB-BD31-4B8C-83A1-F6EECF244321}">
                <p14:modId xmlns:p14="http://schemas.microsoft.com/office/powerpoint/2010/main" val="3442491362"/>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F29AB267-B464-48FD-B8AC-E8D11DD933A3}"/>
              </a:ext>
            </a:extLst>
          </p:cNvPr>
          <p:cNvSpPr txBox="1"/>
          <p:nvPr/>
        </p:nvSpPr>
        <p:spPr>
          <a:xfrm>
            <a:off x="40420" y="1058446"/>
            <a:ext cx="7618560" cy="338554"/>
          </a:xfrm>
          <a:prstGeom prst="rect">
            <a:avLst/>
          </a:prstGeom>
          <a:noFill/>
        </p:spPr>
        <p:txBody>
          <a:bodyPr wrap="none" rtlCol="0">
            <a:spAutoFit/>
          </a:bodyPr>
          <a:lstStyle/>
          <a:p>
            <a:r>
              <a:rPr lang="en-US" sz="1600" b="1" u="sng" dirty="0"/>
              <a:t>SPK Snacks TV Contribution To Own Volume vs. Halo From SPK RTEC ‘Original’ Campaign</a:t>
            </a:r>
          </a:p>
        </p:txBody>
      </p:sp>
    </p:spTree>
    <p:extLst>
      <p:ext uri="{BB962C8B-B14F-4D97-AF65-F5344CB8AC3E}">
        <p14:creationId xmlns:p14="http://schemas.microsoft.com/office/powerpoint/2010/main" val="134500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Digital Video had much more support in 2018. </a:t>
            </a:r>
            <a:endParaRPr lang="en-CA" dirty="0"/>
          </a:p>
        </p:txBody>
      </p:sp>
      <p:sp>
        <p:nvSpPr>
          <p:cNvPr id="18" name="TextBox 17">
            <a:extLst>
              <a:ext uri="{FF2B5EF4-FFF2-40B4-BE49-F238E27FC236}">
                <a16:creationId xmlns:a16="http://schemas.microsoft.com/office/drawing/2014/main"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19" name="Picture 18" descr="Related image">
            <a:extLst>
              <a:ext uri="{FF2B5EF4-FFF2-40B4-BE49-F238E27FC236}">
                <a16:creationId xmlns:a16="http://schemas.microsoft.com/office/drawing/2014/main" id="{5DD6FED8-CA0D-4A30-A2D2-05746D986E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id="{019B5763-C3E8-473C-B811-F56E8834924F}"/>
              </a:ext>
            </a:extLst>
          </p:cNvPr>
          <p:cNvSpPr txBox="1">
            <a:spLocks/>
          </p:cNvSpPr>
          <p:nvPr/>
        </p:nvSpPr>
        <p:spPr>
          <a:xfrm>
            <a:off x="307027" y="1048863"/>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Video Impression 2017-2018</a:t>
            </a:r>
          </a:p>
        </p:txBody>
      </p:sp>
      <p:graphicFrame>
        <p:nvGraphicFramePr>
          <p:cNvPr id="26" name="Table 25">
            <a:extLst>
              <a:ext uri="{FF2B5EF4-FFF2-40B4-BE49-F238E27FC236}">
                <a16:creationId xmlns:a16="http://schemas.microsoft.com/office/drawing/2014/main" id="{BBDF1339-B5FB-4B35-8A0C-7A5164704AC0}"/>
              </a:ext>
            </a:extLst>
          </p:cNvPr>
          <p:cNvGraphicFramePr>
            <a:graphicFrameLocks noGrp="1"/>
          </p:cNvGraphicFramePr>
          <p:nvPr>
            <p:extLst>
              <p:ext uri="{D42A27DB-BD31-4B8C-83A1-F6EECF244321}">
                <p14:modId xmlns:p14="http://schemas.microsoft.com/office/powerpoint/2010/main" val="3256601393"/>
              </p:ext>
            </p:extLst>
          </p:nvPr>
        </p:nvGraphicFramePr>
        <p:xfrm>
          <a:off x="4668491" y="4430793"/>
          <a:ext cx="3980209" cy="1799590"/>
        </p:xfrm>
        <a:graphic>
          <a:graphicData uri="http://schemas.openxmlformats.org/drawingml/2006/table">
            <a:tbl>
              <a:tblPr firstRow="1" bandRow="1">
                <a:tableStyleId>{5C22544A-7EE6-4342-B048-85BDC9FD1C3A}</a:tableStyleId>
              </a:tblPr>
              <a:tblGrid>
                <a:gridCol w="1009618">
                  <a:extLst>
                    <a:ext uri="{9D8B030D-6E8A-4147-A177-3AD203B41FA5}">
                      <a16:colId xmlns:a16="http://schemas.microsoft.com/office/drawing/2014/main" val="20000"/>
                    </a:ext>
                  </a:extLst>
                </a:gridCol>
                <a:gridCol w="990197">
                  <a:extLst>
                    <a:ext uri="{9D8B030D-6E8A-4147-A177-3AD203B41FA5}">
                      <a16:colId xmlns:a16="http://schemas.microsoft.com/office/drawing/2014/main" val="2477751459"/>
                    </a:ext>
                  </a:extLst>
                </a:gridCol>
                <a:gridCol w="990197">
                  <a:extLst>
                    <a:ext uri="{9D8B030D-6E8A-4147-A177-3AD203B41FA5}">
                      <a16:colId xmlns:a16="http://schemas.microsoft.com/office/drawing/2014/main" val="635388782"/>
                    </a:ext>
                  </a:extLst>
                </a:gridCol>
                <a:gridCol w="990197">
                  <a:extLst>
                    <a:ext uri="{9D8B030D-6E8A-4147-A177-3AD203B41FA5}">
                      <a16:colId xmlns:a16="http://schemas.microsoft.com/office/drawing/2014/main" val="31289910"/>
                    </a:ext>
                  </a:extLst>
                </a:gridCol>
              </a:tblGrid>
              <a:tr h="340217">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GB" sz="1000" b="1" i="0" u="none" strike="noStrike" kern="1200" dirty="0">
                          <a:solidFill>
                            <a:srgbClr val="FFFFFF"/>
                          </a:solidFill>
                          <a:effectLst/>
                          <a:latin typeface="+mj-lt"/>
                          <a:ea typeface="+mn-ea"/>
                          <a:cs typeface="+mn-cs"/>
                        </a:rPr>
                        <a:t>Nourish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US" sz="1000" b="1" i="0" u="none" strike="noStrike" kern="1200" dirty="0">
                          <a:solidFill>
                            <a:srgbClr val="FFFFFF"/>
                          </a:solidFill>
                          <a:effectLst/>
                          <a:latin typeface="+mj-lt"/>
                          <a:ea typeface="+mn-ea"/>
                          <a:cs typeface="+mn-cs"/>
                        </a:rPr>
                        <a:t>Own</a:t>
                      </a:r>
                      <a:r>
                        <a:rPr lang="en-US" sz="1000" b="1" i="0" u="none" strike="noStrike" kern="1200" baseline="0" dirty="0">
                          <a:solidFill>
                            <a:srgbClr val="FFFFFF"/>
                          </a:solidFill>
                          <a:effectLst/>
                          <a:latin typeface="+mj-lt"/>
                          <a:ea typeface="+mn-ea"/>
                          <a:cs typeface="+mn-cs"/>
                        </a:rPr>
                        <a:t> it Resolution</a:t>
                      </a:r>
                      <a:endParaRPr lang="en-GB" sz="1000" b="1" i="0" u="none" strike="noStrike" kern="1200" dirty="0">
                        <a:solidFill>
                          <a:srgbClr val="FFFFFF"/>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GB" sz="1000" b="1" i="0" u="none" strike="noStrike" kern="1200" dirty="0">
                          <a:solidFill>
                            <a:srgbClr val="FFFFFF"/>
                          </a:solidFill>
                          <a:effectLst/>
                          <a:latin typeface="+mj-lt"/>
                          <a:ea typeface="+mn-ea"/>
                          <a:cs typeface="+mn-cs"/>
                        </a:rPr>
                        <a:t>Protein</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340217">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Kellogg's Sans"/>
                        </a:rPr>
                        <a:t>39,581</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a:solidFill>
                            <a:srgbClr val="000000"/>
                          </a:solidFill>
                          <a:effectLst/>
                          <a:latin typeface="Kellogg's Sans"/>
                        </a:rPr>
                        <a:t>15,739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Kellogg's Sans"/>
                        </a:rPr>
                        <a:t>63,187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1"/>
                  </a:ext>
                </a:extLst>
              </a:tr>
              <a:tr h="306993">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GB" sz="1000" b="0" i="0" u="none" strike="noStrike" kern="1200" dirty="0">
                          <a:solidFill>
                            <a:srgbClr val="000000"/>
                          </a:solidFill>
                          <a:effectLst/>
                          <a:latin typeface="+mj-lt"/>
                          <a:ea typeface="+mn-ea"/>
                          <a:cs typeface="+mn-cs"/>
                        </a:rPr>
                        <a:t>199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GB" sz="1000" b="0" i="0" u="none" strike="noStrike" kern="1200" dirty="0">
                          <a:solidFill>
                            <a:srgbClr val="000000"/>
                          </a:solidFill>
                          <a:effectLst/>
                          <a:latin typeface="+mj-lt"/>
                          <a:ea typeface="+mn-ea"/>
                          <a:cs typeface="+mn-cs"/>
                        </a:rPr>
                        <a:t>52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GB" sz="1000" b="0" i="0" u="none" strike="noStrike" kern="1200" dirty="0">
                          <a:solidFill>
                            <a:srgbClr val="000000"/>
                          </a:solidFill>
                          <a:effectLst/>
                          <a:latin typeface="+mj-lt"/>
                          <a:ea typeface="+mn-ea"/>
                          <a:cs typeface="+mn-cs"/>
                        </a:rPr>
                        <a:t>274</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2"/>
                  </a:ext>
                </a:extLst>
              </a:tr>
              <a:tr h="306993">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a:solidFill>
                            <a:srgbClr val="000000"/>
                          </a:solidFill>
                          <a:effectLst/>
                          <a:latin typeface="Kellogg's Sans"/>
                        </a:rPr>
                        <a:t>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Kellogg's Sans"/>
                        </a:rPr>
                        <a:t>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Kellogg's Sans"/>
                        </a:rPr>
                        <a:t>4</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457071486"/>
                  </a:ext>
                </a:extLst>
              </a:tr>
              <a:tr h="505170">
                <a:tc>
                  <a:txBody>
                    <a:bodyPr/>
                    <a:lstStyle/>
                    <a:p>
                      <a:pPr algn="ctr" fontAlgn="b"/>
                      <a:r>
                        <a:rPr lang="en-US" sz="1000" b="1" i="0" u="none" strike="noStrike" dirty="0">
                          <a:solidFill>
                            <a:srgbClr val="000000"/>
                          </a:solidFill>
                          <a:effectLst/>
                          <a:latin typeface="+mj-lt"/>
                        </a:rPr>
                        <a:t>Details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US" sz="1000" b="0" i="0" u="none" strike="noStrike" kern="1200" dirty="0">
                          <a:solidFill>
                            <a:srgbClr val="000000"/>
                          </a:solidFill>
                          <a:effectLst/>
                          <a:latin typeface="+mj-lt"/>
                          <a:ea typeface="+mn-ea"/>
                          <a:cs typeface="+mn-cs"/>
                        </a:rPr>
                        <a:t>15 sec</a:t>
                      </a:r>
                      <a:r>
                        <a:rPr lang="en-US" sz="1000" b="0" i="0" u="none" strike="noStrike" kern="1200" baseline="0" dirty="0">
                          <a:solidFill>
                            <a:srgbClr val="000000"/>
                          </a:solidFill>
                          <a:effectLst/>
                          <a:latin typeface="+mj-lt"/>
                          <a:ea typeface="+mn-ea"/>
                          <a:cs typeface="+mn-cs"/>
                        </a:rPr>
                        <a:t> Forced/Skippable</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US" sz="1000" b="0" i="0" u="none" strike="noStrike" kern="1200" dirty="0">
                          <a:solidFill>
                            <a:srgbClr val="000000"/>
                          </a:solidFill>
                          <a:effectLst/>
                          <a:latin typeface="+mj-lt"/>
                          <a:ea typeface="+mn-ea"/>
                          <a:cs typeface="+mn-cs"/>
                        </a:rPr>
                        <a:t>30 sec Skippable</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US" sz="1000" b="0" i="0" u="none" strike="noStrike" kern="1200" dirty="0">
                          <a:solidFill>
                            <a:srgbClr val="000000"/>
                          </a:solidFill>
                          <a:effectLst/>
                          <a:latin typeface="+mj-lt"/>
                          <a:ea typeface="+mn-ea"/>
                          <a:cs typeface="+mn-cs"/>
                        </a:rPr>
                        <a:t>15 sec &amp; long-form skippable; 6 sec</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4"/>
                  </a:ext>
                </a:extLst>
              </a:tr>
            </a:tbl>
          </a:graphicData>
        </a:graphic>
      </p:graphicFrame>
      <p:graphicFrame>
        <p:nvGraphicFramePr>
          <p:cNvPr id="28" name="Table 27">
            <a:extLst>
              <a:ext uri="{FF2B5EF4-FFF2-40B4-BE49-F238E27FC236}">
                <a16:creationId xmlns:a16="http://schemas.microsoft.com/office/drawing/2014/main" id="{B10A86BA-3305-4D32-83AE-4A682CB2077A}"/>
              </a:ext>
            </a:extLst>
          </p:cNvPr>
          <p:cNvGraphicFramePr>
            <a:graphicFrameLocks noGrp="1"/>
          </p:cNvGraphicFramePr>
          <p:nvPr>
            <p:extLst>
              <p:ext uri="{D42A27DB-BD31-4B8C-83A1-F6EECF244321}">
                <p14:modId xmlns:p14="http://schemas.microsoft.com/office/powerpoint/2010/main" val="2443706300"/>
              </p:ext>
            </p:extLst>
          </p:nvPr>
        </p:nvGraphicFramePr>
        <p:xfrm>
          <a:off x="591787" y="4430793"/>
          <a:ext cx="3980213" cy="1416607"/>
        </p:xfrm>
        <a:graphic>
          <a:graphicData uri="http://schemas.openxmlformats.org/drawingml/2006/table">
            <a:tbl>
              <a:tblPr firstRow="1" bandRow="1">
                <a:tableStyleId>{5C22544A-7EE6-4342-B048-85BDC9FD1C3A}</a:tableStyleId>
              </a:tblPr>
              <a:tblGrid>
                <a:gridCol w="995053">
                  <a:extLst>
                    <a:ext uri="{9D8B030D-6E8A-4147-A177-3AD203B41FA5}">
                      <a16:colId xmlns:a16="http://schemas.microsoft.com/office/drawing/2014/main" val="20000"/>
                    </a:ext>
                  </a:extLst>
                </a:gridCol>
                <a:gridCol w="1492580">
                  <a:extLst>
                    <a:ext uri="{9D8B030D-6E8A-4147-A177-3AD203B41FA5}">
                      <a16:colId xmlns:a16="http://schemas.microsoft.com/office/drawing/2014/main" val="4082510885"/>
                    </a:ext>
                  </a:extLst>
                </a:gridCol>
                <a:gridCol w="1492580">
                  <a:extLst>
                    <a:ext uri="{9D8B030D-6E8A-4147-A177-3AD203B41FA5}">
                      <a16:colId xmlns:a16="http://schemas.microsoft.com/office/drawing/2014/main" val="635388782"/>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Nourish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Own it Resolutions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a:solidFill>
                            <a:srgbClr val="000000"/>
                          </a:solidFill>
                          <a:effectLst/>
                          <a:latin typeface="Kellogg's Sans"/>
                        </a:rPr>
                        <a:t>34,503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Kellogg's Sans"/>
                        </a:rPr>
                        <a:t>3,165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432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21</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13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kern="1200" dirty="0">
                          <a:solidFill>
                            <a:srgbClr val="000000"/>
                          </a:solidFill>
                          <a:effectLst/>
                          <a:latin typeface="+mj-lt"/>
                          <a:ea typeface="+mn-ea"/>
                          <a:cs typeface="+mn-cs"/>
                        </a:rPr>
                        <a:t>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457071486"/>
                  </a:ext>
                </a:extLst>
              </a:tr>
              <a:tr h="283845">
                <a:tc>
                  <a:txBody>
                    <a:bodyPr/>
                    <a:lstStyle/>
                    <a:p>
                      <a:pPr algn="ctr" fontAlgn="b"/>
                      <a:r>
                        <a:rPr lang="en-US" sz="1000" b="1" i="0" u="none" strike="noStrike" dirty="0">
                          <a:solidFill>
                            <a:srgbClr val="000000"/>
                          </a:solidFill>
                          <a:effectLst/>
                          <a:latin typeface="+mj-lt"/>
                        </a:rPr>
                        <a:t>Details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kern="1200" dirty="0">
                          <a:solidFill>
                            <a:srgbClr val="000000"/>
                          </a:solidFill>
                          <a:effectLst/>
                          <a:latin typeface="+mj-lt"/>
                          <a:ea typeface="+mn-ea"/>
                          <a:cs typeface="+mn-cs"/>
                        </a:rPr>
                        <a:t>15/30 sec Forced</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kern="1200" dirty="0">
                          <a:solidFill>
                            <a:srgbClr val="000000"/>
                          </a:solidFill>
                          <a:effectLst/>
                          <a:latin typeface="+mj-lt"/>
                          <a:ea typeface="+mn-ea"/>
                          <a:cs typeface="+mn-cs"/>
                        </a:rPr>
                        <a:t>30 sec Forced</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4"/>
                  </a:ext>
                </a:extLst>
              </a:tr>
            </a:tbl>
          </a:graphicData>
        </a:graphic>
      </p:graphicFrame>
      <p:sp>
        <p:nvSpPr>
          <p:cNvPr id="52" name="Rectangle 51">
            <a:extLst>
              <a:ext uri="{FF2B5EF4-FFF2-40B4-BE49-F238E27FC236}">
                <a16:creationId xmlns:a16="http://schemas.microsoft.com/office/drawing/2014/main" id="{60EBE226-7E8E-4099-B86D-AE31D4FC7A2F}"/>
              </a:ext>
            </a:extLst>
          </p:cNvPr>
          <p:cNvSpPr/>
          <p:nvPr/>
        </p:nvSpPr>
        <p:spPr>
          <a:xfrm>
            <a:off x="4211685" y="1531940"/>
            <a:ext cx="593431" cy="276999"/>
          </a:xfrm>
          <a:prstGeom prst="rect">
            <a:avLst/>
          </a:prstGeom>
        </p:spPr>
        <p:txBody>
          <a:bodyPr wrap="none">
            <a:spAutoFit/>
          </a:bodyPr>
          <a:lstStyle/>
          <a:p>
            <a:pPr algn="ctr"/>
            <a:r>
              <a:rPr lang="en-IN" sz="1200" b="1" dirty="0">
                <a:solidFill>
                  <a:schemeClr val="accent6"/>
                </a:solidFill>
              </a:rPr>
              <a:t>Video </a:t>
            </a:r>
          </a:p>
        </p:txBody>
      </p:sp>
      <p:pic>
        <p:nvPicPr>
          <p:cNvPr id="21" name="Picture 20">
            <a:extLst>
              <a:ext uri="{FF2B5EF4-FFF2-40B4-BE49-F238E27FC236}">
                <a16:creationId xmlns:a16="http://schemas.microsoft.com/office/drawing/2014/main" id="{D0E256A3-1910-45C9-B8FB-6CE901169B6D}"/>
              </a:ext>
            </a:extLst>
          </p:cNvPr>
          <p:cNvPicPr>
            <a:picLocks noChangeAspect="1"/>
          </p:cNvPicPr>
          <p:nvPr/>
        </p:nvPicPr>
        <p:blipFill>
          <a:blip r:embed="rId4"/>
          <a:stretch>
            <a:fillRect/>
          </a:stretch>
        </p:blipFill>
        <p:spPr>
          <a:xfrm>
            <a:off x="8355262" y="5914152"/>
            <a:ext cx="458538" cy="632464"/>
          </a:xfrm>
          <a:prstGeom prst="rect">
            <a:avLst/>
          </a:prstGeom>
        </p:spPr>
      </p:pic>
      <p:grpSp>
        <p:nvGrpSpPr>
          <p:cNvPr id="53" name="Group 52">
            <a:extLst>
              <a:ext uri="{FF2B5EF4-FFF2-40B4-BE49-F238E27FC236}">
                <a16:creationId xmlns:a16="http://schemas.microsoft.com/office/drawing/2014/main" id="{0B178ED5-2781-40A1-A94A-176E4074F502}"/>
              </a:ext>
            </a:extLst>
          </p:cNvPr>
          <p:cNvGrpSpPr/>
          <p:nvPr/>
        </p:nvGrpSpPr>
        <p:grpSpPr>
          <a:xfrm>
            <a:off x="591788" y="1524000"/>
            <a:ext cx="7960425" cy="3060700"/>
            <a:chOff x="304800" y="1320800"/>
            <a:chExt cx="7960425" cy="3060700"/>
          </a:xfrm>
        </p:grpSpPr>
        <p:graphicFrame>
          <p:nvGraphicFramePr>
            <p:cNvPr id="54" name="Chart 53">
              <a:extLst>
                <a:ext uri="{FF2B5EF4-FFF2-40B4-BE49-F238E27FC236}">
                  <a16:creationId xmlns:a16="http://schemas.microsoft.com/office/drawing/2014/main" id="{6F578BE0-3153-4940-B3D6-690DF96232BE}"/>
                </a:ext>
              </a:extLst>
            </p:cNvPr>
            <p:cNvGraphicFramePr/>
            <p:nvPr>
              <p:extLst>
                <p:ext uri="{D42A27DB-BD31-4B8C-83A1-F6EECF244321}">
                  <p14:modId xmlns:p14="http://schemas.microsoft.com/office/powerpoint/2010/main" val="3600277188"/>
                </p:ext>
              </p:extLst>
            </p:nvPr>
          </p:nvGraphicFramePr>
          <p:xfrm>
            <a:off x="304800" y="1320800"/>
            <a:ext cx="7960425" cy="3060700"/>
          </p:xfrm>
          <a:graphic>
            <a:graphicData uri="http://schemas.openxmlformats.org/drawingml/2006/chart">
              <c:chart xmlns:c="http://schemas.openxmlformats.org/drawingml/2006/chart" xmlns:r="http://schemas.openxmlformats.org/officeDocument/2006/relationships" r:id="rId5"/>
            </a:graphicData>
          </a:graphic>
        </p:graphicFrame>
        <p:sp>
          <p:nvSpPr>
            <p:cNvPr id="63" name="Rectangle 62">
              <a:extLst>
                <a:ext uri="{FF2B5EF4-FFF2-40B4-BE49-F238E27FC236}">
                  <a16:creationId xmlns:a16="http://schemas.microsoft.com/office/drawing/2014/main" id="{9ACD5F60-2EC1-4363-8E65-91DEF167E43B}"/>
                </a:ext>
              </a:extLst>
            </p:cNvPr>
            <p:cNvSpPr/>
            <p:nvPr/>
          </p:nvSpPr>
          <p:spPr>
            <a:xfrm rot="16200000">
              <a:off x="-104028" y="2226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64" name="Rectangle 63">
              <a:extLst>
                <a:ext uri="{FF2B5EF4-FFF2-40B4-BE49-F238E27FC236}">
                  <a16:creationId xmlns:a16="http://schemas.microsoft.com/office/drawing/2014/main" id="{43A4A79A-7FF8-4E5B-AB42-1A1EFC5727A1}"/>
                </a:ext>
              </a:extLst>
            </p:cNvPr>
            <p:cNvSpPr/>
            <p:nvPr/>
          </p:nvSpPr>
          <p:spPr>
            <a:xfrm rot="16200000">
              <a:off x="7394926" y="2226390"/>
              <a:ext cx="1242649"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Impression in (‘000)</a:t>
              </a:r>
            </a:p>
          </p:txBody>
        </p:sp>
        <p:cxnSp>
          <p:nvCxnSpPr>
            <p:cNvPr id="65" name="Straight Connector 64">
              <a:extLst>
                <a:ext uri="{FF2B5EF4-FFF2-40B4-BE49-F238E27FC236}">
                  <a16:creationId xmlns:a16="http://schemas.microsoft.com/office/drawing/2014/main" id="{80045209-461C-430B-957D-3E725822C204}"/>
                </a:ext>
              </a:extLst>
            </p:cNvPr>
            <p:cNvCxnSpPr/>
            <p:nvPr/>
          </p:nvCxnSpPr>
          <p:spPr>
            <a:xfrm flipV="1">
              <a:off x="4285012" y="17073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6F661EE5-9A57-4E60-8EA0-B8C8857C0063}"/>
              </a:ext>
            </a:extLst>
          </p:cNvPr>
          <p:cNvSpPr txBox="1"/>
          <p:nvPr/>
        </p:nvSpPr>
        <p:spPr>
          <a:xfrm>
            <a:off x="1752369" y="6230384"/>
            <a:ext cx="1482435" cy="246221"/>
          </a:xfrm>
          <a:prstGeom prst="rect">
            <a:avLst/>
          </a:prstGeom>
          <a:noFill/>
        </p:spPr>
        <p:txBody>
          <a:bodyPr wrap="square" rtlCol="0">
            <a:spAutoFit/>
          </a:bodyPr>
          <a:lstStyle/>
          <a:p>
            <a:r>
              <a:rPr lang="en-US" sz="1000" dirty="0"/>
              <a:t>Source: Media Agency</a:t>
            </a:r>
            <a:endParaRPr lang="en-GB" sz="1000" dirty="0"/>
          </a:p>
        </p:txBody>
      </p:sp>
    </p:spTree>
    <p:extLst>
      <p:ext uri="{BB962C8B-B14F-4D97-AF65-F5344CB8AC3E}">
        <p14:creationId xmlns:p14="http://schemas.microsoft.com/office/powerpoint/2010/main" val="91317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Video Summary 2017-2018</a:t>
            </a:r>
          </a:p>
        </p:txBody>
      </p:sp>
      <p:graphicFrame>
        <p:nvGraphicFramePr>
          <p:cNvPr id="22" name="Chart 21">
            <a:extLst>
              <a:ext uri="{FF2B5EF4-FFF2-40B4-BE49-F238E27FC236}">
                <a16:creationId xmlns:a16="http://schemas.microsoft.com/office/drawing/2014/main" id="{53010605-73C6-449C-853A-657E6D1A2536}"/>
              </a:ext>
            </a:extLst>
          </p:cNvPr>
          <p:cNvGraphicFramePr/>
          <p:nvPr>
            <p:extLst>
              <p:ext uri="{D42A27DB-BD31-4B8C-83A1-F6EECF244321}">
                <p14:modId xmlns:p14="http://schemas.microsoft.com/office/powerpoint/2010/main" val="1798899588"/>
              </p:ext>
            </p:extLst>
          </p:nvPr>
        </p:nvGraphicFramePr>
        <p:xfrm>
          <a:off x="5898508" y="2159076"/>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id="{DEE6F917-4F0D-4932-BDD9-4EF1C497382D}"/>
              </a:ext>
            </a:extLst>
          </p:cNvPr>
          <p:cNvGraphicFramePr/>
          <p:nvPr>
            <p:extLst>
              <p:ext uri="{D42A27DB-BD31-4B8C-83A1-F6EECF244321}">
                <p14:modId xmlns:p14="http://schemas.microsoft.com/office/powerpoint/2010/main" val="2721849891"/>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id="{708B53F6-BF4B-4409-81D8-244EC70B9A3A}"/>
              </a:ext>
            </a:extLst>
          </p:cNvPr>
          <p:cNvGraphicFramePr/>
          <p:nvPr>
            <p:extLst>
              <p:ext uri="{D42A27DB-BD31-4B8C-83A1-F6EECF244321}">
                <p14:modId xmlns:p14="http://schemas.microsoft.com/office/powerpoint/2010/main" val="2100571566"/>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Table 33">
            <a:extLst>
              <a:ext uri="{FF2B5EF4-FFF2-40B4-BE49-F238E27FC236}">
                <a16:creationId xmlns:a16="http://schemas.microsoft.com/office/drawing/2014/main" id="{D04C7338-211D-4B77-8A64-F33ED5F346D5}"/>
              </a:ext>
            </a:extLst>
          </p:cNvPr>
          <p:cNvGraphicFramePr>
            <a:graphicFrameLocks noGrp="1"/>
          </p:cNvGraphicFramePr>
          <p:nvPr>
            <p:extLst>
              <p:ext uri="{D42A27DB-BD31-4B8C-83A1-F6EECF244321}">
                <p14:modId xmlns:p14="http://schemas.microsoft.com/office/powerpoint/2010/main" val="4150111905"/>
              </p:ext>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val="20000"/>
                    </a:ext>
                  </a:extLst>
                </a:gridCol>
                <a:gridCol w="1251024">
                  <a:extLst>
                    <a:ext uri="{9D8B030D-6E8A-4147-A177-3AD203B41FA5}">
                      <a16:colId xmlns:a16="http://schemas.microsoft.com/office/drawing/2014/main" val="20001"/>
                    </a:ext>
                  </a:extLst>
                </a:gridCol>
              </a:tblGrid>
              <a:tr h="278130">
                <a:tc>
                  <a:txBody>
                    <a:bodyPr/>
                    <a:lstStyle/>
                    <a:p>
                      <a:pPr algn="ctr"/>
                      <a:r>
                        <a:rPr lang="en-US" sz="1200" dirty="0">
                          <a:solidFill>
                            <a:schemeClr val="tx1"/>
                          </a:solidFill>
                        </a:rPr>
                        <a:t>37.7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118.5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5" name="Table 34">
            <a:extLst>
              <a:ext uri="{FF2B5EF4-FFF2-40B4-BE49-F238E27FC236}">
                <a16:creationId xmlns:a16="http://schemas.microsoft.com/office/drawing/2014/main" id="{779DE155-E773-4643-8B25-083646894266}"/>
              </a:ext>
            </a:extLst>
          </p:cNvPr>
          <p:cNvGraphicFramePr>
            <a:graphicFrameLocks noGrp="1"/>
          </p:cNvGraphicFramePr>
          <p:nvPr>
            <p:extLst>
              <p:ext uri="{D42A27DB-BD31-4B8C-83A1-F6EECF244321}">
                <p14:modId xmlns:p14="http://schemas.microsoft.com/office/powerpoint/2010/main" val="757900760"/>
              </p:ext>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val="20000"/>
                    </a:ext>
                  </a:extLst>
                </a:gridCol>
                <a:gridCol w="1256280">
                  <a:extLst>
                    <a:ext uri="{9D8B030D-6E8A-4147-A177-3AD203B41FA5}">
                      <a16:colId xmlns:a16="http://schemas.microsoft.com/office/drawing/2014/main" val="20001"/>
                    </a:ext>
                  </a:extLst>
                </a:gridCol>
              </a:tblGrid>
              <a:tr h="278130">
                <a:tc>
                  <a:txBody>
                    <a:bodyPr/>
                    <a:lstStyle/>
                    <a:p>
                      <a:pPr algn="ctr"/>
                      <a:r>
                        <a:rPr lang="en-US" sz="1200" dirty="0">
                          <a:solidFill>
                            <a:schemeClr val="tx1"/>
                          </a:solidFill>
                        </a:rPr>
                        <a:t>1.4%</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3.2%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0B4AF8D1-584C-4250-924E-F8000E3A389D}"/>
              </a:ext>
            </a:extLst>
          </p:cNvPr>
          <p:cNvGraphicFramePr>
            <a:graphicFrameLocks noGrp="1"/>
          </p:cNvGraphicFramePr>
          <p:nvPr>
            <p:extLst>
              <p:ext uri="{D42A27DB-BD31-4B8C-83A1-F6EECF244321}">
                <p14:modId xmlns:p14="http://schemas.microsoft.com/office/powerpoint/2010/main" val="3523158720"/>
              </p:ext>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val="20000"/>
                    </a:ext>
                  </a:extLst>
                </a:gridCol>
                <a:gridCol w="1247274">
                  <a:extLst>
                    <a:ext uri="{9D8B030D-6E8A-4147-A177-3AD203B41FA5}">
                      <a16:colId xmlns:a16="http://schemas.microsoft.com/office/drawing/2014/main"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$0.45</a:t>
                      </a:r>
                      <a:r>
                        <a:rPr lang="en-US" sz="1200" b="1" kern="1200" baseline="0" dirty="0">
                          <a:solidFill>
                            <a:schemeClr val="tx1"/>
                          </a:solidFill>
                          <a:latin typeface="+mn-lt"/>
                          <a:ea typeface="+mn-ea"/>
                          <a:cs typeface="+mn-cs"/>
                        </a:rPr>
                        <a:t> </a:t>
                      </a:r>
                      <a:r>
                        <a:rPr lang="en-US" sz="1200" b="1" kern="1200" dirty="0">
                          <a:solidFill>
                            <a:schemeClr val="tx1"/>
                          </a:solidFill>
                          <a:latin typeface="+mn-lt"/>
                          <a:ea typeface="+mn-ea"/>
                          <a:cs typeface="+mn-cs"/>
                        </a:rPr>
                        <a:t>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$0.52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7" name="Table 36">
            <a:extLst>
              <a:ext uri="{FF2B5EF4-FFF2-40B4-BE49-F238E27FC236}">
                <a16:creationId xmlns:a16="http://schemas.microsoft.com/office/drawing/2014/main" id="{EE420C63-F7C0-4E41-8859-7CD8FF59C37E}"/>
              </a:ext>
            </a:extLst>
          </p:cNvPr>
          <p:cNvGraphicFramePr>
            <a:graphicFrameLocks noGrp="1"/>
          </p:cNvGraphicFramePr>
          <p:nvPr>
            <p:extLst>
              <p:ext uri="{D42A27DB-BD31-4B8C-83A1-F6EECF244321}">
                <p14:modId xmlns:p14="http://schemas.microsoft.com/office/powerpoint/2010/main" val="1488601535"/>
              </p:ext>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val="20000"/>
                    </a:ext>
                  </a:extLst>
                </a:gridCol>
                <a:gridCol w="1254901">
                  <a:extLst>
                    <a:ext uri="{9D8B030D-6E8A-4147-A177-3AD203B41FA5}">
                      <a16:colId xmlns:a16="http://schemas.microsoft.com/office/drawing/2014/main" val="20001"/>
                    </a:ext>
                  </a:extLst>
                </a:gridCol>
              </a:tblGrid>
              <a:tr h="278130">
                <a:tc>
                  <a:txBody>
                    <a:bodyPr/>
                    <a:lstStyle/>
                    <a:p>
                      <a:pPr algn="ctr"/>
                      <a:r>
                        <a:rPr lang="en-US" sz="1200" dirty="0">
                          <a:solidFill>
                            <a:schemeClr val="tx1"/>
                          </a:solidFill>
                        </a:rPr>
                        <a:t>12,019</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4,432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38" name="Rectangle 37">
            <a:extLst>
              <a:ext uri="{FF2B5EF4-FFF2-40B4-BE49-F238E27FC236}">
                <a16:creationId xmlns:a16="http://schemas.microsoft.com/office/drawing/2014/main" id="{0CC3699E-FD54-4532-8770-F9CA0FED0737}"/>
              </a:ext>
            </a:extLst>
          </p:cNvPr>
          <p:cNvSpPr/>
          <p:nvPr/>
        </p:nvSpPr>
        <p:spPr>
          <a:xfrm>
            <a:off x="791381" y="3860597"/>
            <a:ext cx="2143536" cy="307777"/>
          </a:xfrm>
          <a:prstGeom prst="rect">
            <a:avLst/>
          </a:prstGeom>
        </p:spPr>
        <p:txBody>
          <a:bodyPr wrap="none">
            <a:spAutoFit/>
          </a:bodyPr>
          <a:lstStyle/>
          <a:p>
            <a:r>
              <a:rPr lang="en-US" sz="1400" b="1" dirty="0"/>
              <a:t>Support (Impressions) </a:t>
            </a:r>
          </a:p>
        </p:txBody>
      </p:sp>
      <p:sp>
        <p:nvSpPr>
          <p:cNvPr id="39" name="Rectangle 38">
            <a:extLst>
              <a:ext uri="{FF2B5EF4-FFF2-40B4-BE49-F238E27FC236}">
                <a16:creationId xmlns:a16="http://schemas.microsoft.com/office/drawing/2014/main"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id="{C422783C-815D-4F5B-AA1C-729340B1C31B}"/>
              </a:ext>
            </a:extLst>
          </p:cNvPr>
          <p:cNvSpPr/>
          <p:nvPr/>
        </p:nvSpPr>
        <p:spPr>
          <a:xfrm>
            <a:off x="974712" y="4882584"/>
            <a:ext cx="1638590" cy="307777"/>
          </a:xfrm>
          <a:prstGeom prst="rect">
            <a:avLst/>
          </a:prstGeom>
        </p:spPr>
        <p:txBody>
          <a:bodyPr wrap="none">
            <a:spAutoFit/>
          </a:bodyPr>
          <a:lstStyle/>
          <a:p>
            <a:r>
              <a:rPr lang="en-US" sz="1400" b="1" dirty="0"/>
              <a:t>Cost Per MM Imp</a:t>
            </a:r>
          </a:p>
        </p:txBody>
      </p:sp>
      <p:sp>
        <p:nvSpPr>
          <p:cNvPr id="42" name="TextBox 41">
            <a:extLst>
              <a:ext uri="{FF2B5EF4-FFF2-40B4-BE49-F238E27FC236}">
                <a16:creationId xmlns:a16="http://schemas.microsoft.com/office/drawing/2014/main" id="{5B2DF8A1-4854-4017-B821-366FFA8F0318}"/>
              </a:ext>
            </a:extLst>
          </p:cNvPr>
          <p:cNvSpPr txBox="1"/>
          <p:nvPr/>
        </p:nvSpPr>
        <p:spPr>
          <a:xfrm>
            <a:off x="6402202" y="1651797"/>
            <a:ext cx="1765126" cy="276999"/>
          </a:xfrm>
          <a:prstGeom prst="rect">
            <a:avLst/>
          </a:prstGeom>
          <a:noFill/>
        </p:spPr>
        <p:txBody>
          <a:bodyPr wrap="square" rtlCol="0">
            <a:spAutoFit/>
          </a:bodyPr>
          <a:lstStyle/>
          <a:p>
            <a:pPr algn="ctr"/>
            <a:r>
              <a:rPr lang="en-US" sz="1200" b="1" u="sng" dirty="0">
                <a:solidFill>
                  <a:srgbClr val="C00000"/>
                </a:solidFill>
              </a:rPr>
              <a:t>EFFECTIVENESS</a:t>
            </a:r>
            <a:endParaRPr lang="en-GB" sz="1200" b="1" u="sng" dirty="0">
              <a:solidFill>
                <a:srgbClr val="C00000"/>
              </a:solidFill>
            </a:endParaRPr>
          </a:p>
        </p:txBody>
      </p:sp>
      <p:sp>
        <p:nvSpPr>
          <p:cNvPr id="43" name="TextBox 42">
            <a:extLst>
              <a:ext uri="{FF2B5EF4-FFF2-40B4-BE49-F238E27FC236}">
                <a16:creationId xmlns:a16="http://schemas.microsoft.com/office/drawing/2014/main" id="{2A2D817E-A819-4B8B-91AC-BDCC612564D0}"/>
              </a:ext>
            </a:extLst>
          </p:cNvPr>
          <p:cNvSpPr txBox="1"/>
          <p:nvPr/>
        </p:nvSpPr>
        <p:spPr>
          <a:xfrm>
            <a:off x="6584308" y="3843966"/>
            <a:ext cx="1491343" cy="246221"/>
          </a:xfrm>
          <a:prstGeom prst="rect">
            <a:avLst/>
          </a:prstGeom>
          <a:noFill/>
        </p:spPr>
        <p:txBody>
          <a:bodyPr wrap="square" rtlCol="0">
            <a:spAutoFit/>
          </a:bodyPr>
          <a:lstStyle/>
          <a:p>
            <a:pPr algn="ctr"/>
            <a:r>
              <a:rPr lang="en-US" sz="1000" b="1" dirty="0"/>
              <a:t>Tonn Vol/MM IMP)</a:t>
            </a:r>
            <a:endParaRPr lang="en-GB" sz="1000" b="1" dirty="0"/>
          </a:p>
        </p:txBody>
      </p:sp>
      <p:sp>
        <p:nvSpPr>
          <p:cNvPr id="44" name="TextBox 43">
            <a:extLst>
              <a:ext uri="{FF2B5EF4-FFF2-40B4-BE49-F238E27FC236}">
                <a16:creationId xmlns:a16="http://schemas.microsoft.com/office/drawing/2014/main"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id="{4A28B8B1-1837-4CAE-B0F4-0BD5715B1473}"/>
              </a:ext>
            </a:extLst>
          </p:cNvPr>
          <p:cNvSpPr txBox="1"/>
          <p:nvPr/>
        </p:nvSpPr>
        <p:spPr>
          <a:xfrm>
            <a:off x="6541386" y="2149310"/>
            <a:ext cx="1491343" cy="400110"/>
          </a:xfrm>
          <a:prstGeom prst="rect">
            <a:avLst/>
          </a:prstGeom>
          <a:noFill/>
        </p:spPr>
        <p:txBody>
          <a:bodyPr wrap="square" rtlCol="0">
            <a:spAutoFit/>
          </a:bodyPr>
          <a:lstStyle/>
          <a:p>
            <a:pPr algn="ctr"/>
            <a:r>
              <a:rPr lang="en-US" sz="1000" b="1" dirty="0"/>
              <a:t>Total Tonn Volume Due To Video</a:t>
            </a:r>
            <a:endParaRPr lang="en-GB" sz="1000" b="1" dirty="0"/>
          </a:p>
        </p:txBody>
      </p:sp>
      <p:sp>
        <p:nvSpPr>
          <p:cNvPr id="46" name="Rectangle 45">
            <a:extLst>
              <a:ext uri="{FF2B5EF4-FFF2-40B4-BE49-F238E27FC236}">
                <a16:creationId xmlns:a16="http://schemas.microsoft.com/office/drawing/2014/main"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EF020A5-A466-4650-8C5A-9A90EF4AE262}"/>
              </a:ext>
            </a:extLst>
          </p:cNvPr>
          <p:cNvPicPr>
            <a:picLocks noChangeAspect="1"/>
          </p:cNvPicPr>
          <p:nvPr/>
        </p:nvPicPr>
        <p:blipFill>
          <a:blip r:embed="rId6"/>
          <a:stretch>
            <a:fillRect/>
          </a:stretch>
        </p:blipFill>
        <p:spPr>
          <a:xfrm>
            <a:off x="8355262" y="5914152"/>
            <a:ext cx="458538" cy="632464"/>
          </a:xfrm>
          <a:prstGeom prst="rect">
            <a:avLst/>
          </a:prstGeom>
        </p:spPr>
      </p:pic>
      <p:sp>
        <p:nvSpPr>
          <p:cNvPr id="28" name="TextBox 27">
            <a:extLst>
              <a:ext uri="{FF2B5EF4-FFF2-40B4-BE49-F238E27FC236}">
                <a16:creationId xmlns:a16="http://schemas.microsoft.com/office/drawing/2014/main"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31" name="Picture 30" descr="Related image">
            <a:extLst>
              <a:ext uri="{FF2B5EF4-FFF2-40B4-BE49-F238E27FC236}">
                <a16:creationId xmlns:a16="http://schemas.microsoft.com/office/drawing/2014/main" id="{5DD6FED8-CA0D-4A30-A2D2-05746D986E8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1"/>
          <p:cNvSpPr>
            <a:spLocks noGrp="1"/>
          </p:cNvSpPr>
          <p:nvPr>
            <p:ph type="title"/>
          </p:nvPr>
        </p:nvSpPr>
        <p:spPr>
          <a:xfrm>
            <a:off x="329367" y="246875"/>
            <a:ext cx="7301133" cy="455640"/>
          </a:xfrm>
        </p:spPr>
        <p:txBody>
          <a:bodyPr anchor="ctr"/>
          <a:lstStyle/>
          <a:p>
            <a:pPr>
              <a:lnSpc>
                <a:spcPct val="100000"/>
              </a:lnSpc>
            </a:pPr>
            <a:r>
              <a:rPr lang="en-US" sz="1700" dirty="0"/>
              <a:t>Higher Digital Video impressions drove higher volume in 2018.  At the same time the CPP was almost halved </a:t>
            </a:r>
            <a:r>
              <a:rPr lang="en-GB" sz="1700" dirty="0"/>
              <a:t>with shift to skippable media </a:t>
            </a:r>
            <a:r>
              <a:rPr lang="en-US" sz="1700" dirty="0"/>
              <a:t>. Therefore the ROI had a strong improvement to $0.55. </a:t>
            </a:r>
            <a:endParaRPr lang="en-CA" sz="1700" dirty="0"/>
          </a:p>
        </p:txBody>
      </p:sp>
      <p:sp>
        <p:nvSpPr>
          <p:cNvPr id="23" name="TextBox 2">
            <a:extLst>
              <a:ext uri="{FF2B5EF4-FFF2-40B4-BE49-F238E27FC236}">
                <a16:creationId xmlns:a16="http://schemas.microsoft.com/office/drawing/2014/main" id="{EC97D002-20DB-4F56-B90A-7977E36FB489}"/>
              </a:ext>
            </a:extLst>
          </p:cNvPr>
          <p:cNvSpPr txBox="1"/>
          <p:nvPr/>
        </p:nvSpPr>
        <p:spPr>
          <a:xfrm>
            <a:off x="812495" y="1492863"/>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4" name="TextBox 23">
            <a:extLst>
              <a:ext uri="{FF2B5EF4-FFF2-40B4-BE49-F238E27FC236}">
                <a16:creationId xmlns:a16="http://schemas.microsoft.com/office/drawing/2014/main" id="{90C88D3A-C46E-4856-A8FF-49E03B3E589F}"/>
              </a:ext>
            </a:extLst>
          </p:cNvPr>
          <p:cNvSpPr txBox="1"/>
          <p:nvPr/>
        </p:nvSpPr>
        <p:spPr>
          <a:xfrm>
            <a:off x="2139136" y="1480405"/>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122412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2375A99B-9E66-4C2F-8D7A-B9638A749D5C}"/>
              </a:ext>
            </a:extLst>
          </p:cNvPr>
          <p:cNvGraphicFramePr>
            <a:graphicFrameLocks noGrp="1"/>
          </p:cNvGraphicFramePr>
          <p:nvPr>
            <p:extLst>
              <p:ext uri="{D42A27DB-BD31-4B8C-83A1-F6EECF244321}">
                <p14:modId xmlns:p14="http://schemas.microsoft.com/office/powerpoint/2010/main" val="1690788389"/>
              </p:ext>
            </p:extLst>
          </p:nvPr>
        </p:nvGraphicFramePr>
        <p:xfrm>
          <a:off x="304800" y="2963711"/>
          <a:ext cx="8050462" cy="901256"/>
        </p:xfrm>
        <a:graphic>
          <a:graphicData uri="http://schemas.openxmlformats.org/drawingml/2006/table">
            <a:tbl>
              <a:tblPr>
                <a:tableStyleId>{5C22544A-7EE6-4342-B048-85BDC9FD1C3A}</a:tableStyleId>
              </a:tblPr>
              <a:tblGrid>
                <a:gridCol w="1287327">
                  <a:extLst>
                    <a:ext uri="{9D8B030D-6E8A-4147-A177-3AD203B41FA5}">
                      <a16:colId xmlns:a16="http://schemas.microsoft.com/office/drawing/2014/main" val="20000"/>
                    </a:ext>
                  </a:extLst>
                </a:gridCol>
                <a:gridCol w="1352627">
                  <a:extLst>
                    <a:ext uri="{9D8B030D-6E8A-4147-A177-3AD203B41FA5}">
                      <a16:colId xmlns:a16="http://schemas.microsoft.com/office/drawing/2014/main" val="20001"/>
                    </a:ext>
                  </a:extLst>
                </a:gridCol>
                <a:gridCol w="1352627">
                  <a:extLst>
                    <a:ext uri="{9D8B030D-6E8A-4147-A177-3AD203B41FA5}">
                      <a16:colId xmlns:a16="http://schemas.microsoft.com/office/drawing/2014/main" val="20004"/>
                    </a:ext>
                  </a:extLst>
                </a:gridCol>
                <a:gridCol w="1352627">
                  <a:extLst>
                    <a:ext uri="{9D8B030D-6E8A-4147-A177-3AD203B41FA5}">
                      <a16:colId xmlns:a16="http://schemas.microsoft.com/office/drawing/2014/main" val="20002"/>
                    </a:ext>
                  </a:extLst>
                </a:gridCol>
                <a:gridCol w="1352627">
                  <a:extLst>
                    <a:ext uri="{9D8B030D-6E8A-4147-A177-3AD203B41FA5}">
                      <a16:colId xmlns:a16="http://schemas.microsoft.com/office/drawing/2014/main" val="20003"/>
                    </a:ext>
                  </a:extLst>
                </a:gridCol>
                <a:gridCol w="1352627">
                  <a:extLst>
                    <a:ext uri="{9D8B030D-6E8A-4147-A177-3AD203B41FA5}">
                      <a16:colId xmlns:a16="http://schemas.microsoft.com/office/drawing/2014/main" val="20006"/>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marL="0" algn="ctr" defTabSz="913642" rtl="0" eaLnBrk="1" fontAlgn="b" latinLnBrk="0" hangingPunct="1"/>
                      <a:r>
                        <a:rPr lang="en-US" sz="1000" u="none" strike="noStrike" kern="1200" dirty="0">
                          <a:solidFill>
                            <a:schemeClr val="dk1"/>
                          </a:solidFill>
                          <a:effectLst/>
                          <a:latin typeface="+mj-lt"/>
                          <a:ea typeface="+mn-ea"/>
                          <a:cs typeface="+mn-cs"/>
                        </a:rPr>
                        <a:t>34,305</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marL="0" algn="ctr" defTabSz="913642" rtl="0" eaLnBrk="1" fontAlgn="b" latinLnBrk="0" hangingPunct="1"/>
                      <a:r>
                        <a:rPr lang="en-US" sz="1000" u="none" strike="noStrike" kern="1200" dirty="0">
                          <a:solidFill>
                            <a:schemeClr val="dk1"/>
                          </a:solidFill>
                          <a:effectLst/>
                          <a:latin typeface="+mj-lt"/>
                          <a:ea typeface="+mn-ea"/>
                          <a:cs typeface="+mn-cs"/>
                        </a:rPr>
                        <a:t>3,165</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marL="0" algn="ctr" defTabSz="913642" rtl="0" eaLnBrk="1" fontAlgn="b" latinLnBrk="0" hangingPunct="1"/>
                      <a:r>
                        <a:rPr lang="en-GB" sz="1000" u="none" strike="noStrike" kern="1200" dirty="0">
                          <a:solidFill>
                            <a:schemeClr val="dk1"/>
                          </a:solidFill>
                          <a:effectLst/>
                          <a:latin typeface="+mj-lt"/>
                          <a:ea typeface="+mn-ea"/>
                          <a:cs typeface="+mn-cs"/>
                        </a:rPr>
                        <a:t>15,739</a:t>
                      </a:r>
                    </a:p>
                  </a:txBody>
                  <a:tcPr marL="9525" marR="9525" marT="9525" marB="0" anchor="ctr"/>
                </a:tc>
                <a:tc>
                  <a:txBody>
                    <a:bodyPr/>
                    <a:lstStyle/>
                    <a:p>
                      <a:pPr marL="0" algn="ctr" defTabSz="913642" rtl="0" eaLnBrk="1" fontAlgn="b" latinLnBrk="0" hangingPunct="1"/>
                      <a:r>
                        <a:rPr lang="en-GB" sz="1000" u="none" strike="noStrike" kern="1200" dirty="0">
                          <a:solidFill>
                            <a:schemeClr val="dk1"/>
                          </a:solidFill>
                          <a:effectLst/>
                          <a:latin typeface="+mj-lt"/>
                          <a:ea typeface="+mn-ea"/>
                          <a:cs typeface="+mn-cs"/>
                        </a:rPr>
                        <a:t>39,581</a:t>
                      </a:r>
                    </a:p>
                  </a:txBody>
                  <a:tcPr marL="9525" marR="9525" marT="9525" marB="0" anchor="ctr"/>
                </a:tc>
                <a:tc>
                  <a:txBody>
                    <a:bodyPr/>
                    <a:lstStyle/>
                    <a:p>
                      <a:pPr marL="0" algn="ctr" defTabSz="913642" rtl="0" eaLnBrk="1" fontAlgn="b" latinLnBrk="0" hangingPunct="1"/>
                      <a:r>
                        <a:rPr lang="en-GB" sz="1000" u="none" strike="noStrike" kern="1200" dirty="0">
                          <a:solidFill>
                            <a:schemeClr val="dk1"/>
                          </a:solidFill>
                          <a:effectLst/>
                          <a:latin typeface="+mj-lt"/>
                          <a:ea typeface="+mn-ea"/>
                          <a:cs typeface="+mn-cs"/>
                        </a:rPr>
                        <a:t>63,187</a:t>
                      </a:r>
                    </a:p>
                  </a:txBody>
                  <a:tcPr marL="9525" marR="9525" marT="9525" marB="0" anchor="ctr"/>
                </a:tc>
                <a:extLst>
                  <a:ext uri="{0D108BD9-81ED-4DB2-BD59-A6C34878D82A}">
                    <a16:rowId xmlns:a16="http://schemas.microsoft.com/office/drawing/2014/main"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r>
                        <a:rPr lang="en-US" sz="100" b="0" i="0" u="none" strike="noStrike" dirty="0">
                          <a:solidFill>
                            <a:srgbClr val="000000"/>
                          </a:solidFill>
                          <a:effectLst/>
                          <a:latin typeface="+mj-lt"/>
                        </a:rPr>
                        <a:t>19</a:t>
                      </a: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marL="0" algn="ctr" defTabSz="913642" rtl="0" eaLnBrk="1" fontAlgn="b" latinLnBrk="0" hangingPunct="1"/>
                      <a:r>
                        <a:rPr lang="en-GB" sz="1000" u="none" strike="noStrike" kern="1200" dirty="0">
                          <a:solidFill>
                            <a:schemeClr val="dk1"/>
                          </a:solidFill>
                          <a:effectLst/>
                          <a:latin typeface="+mj-lt"/>
                          <a:ea typeface="+mn-ea"/>
                          <a:cs typeface="+mn-cs"/>
                        </a:rPr>
                        <a:t>12</a:t>
                      </a: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US" sz="1000" u="none" strike="noStrike" kern="1200" dirty="0">
                          <a:solidFill>
                            <a:schemeClr val="dk1"/>
                          </a:solidFill>
                          <a:effectLst/>
                          <a:latin typeface="+mj-lt"/>
                          <a:ea typeface="+mn-ea"/>
                          <a:cs typeface="+mn-cs"/>
                        </a:rPr>
                        <a:t>7</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GB" sz="1000" u="none" strike="noStrike" kern="1200" dirty="0">
                          <a:solidFill>
                            <a:schemeClr val="dk1"/>
                          </a:solidFill>
                          <a:effectLst/>
                          <a:latin typeface="+mj-lt"/>
                          <a:ea typeface="+mn-ea"/>
                          <a:cs typeface="+mn-cs"/>
                        </a:rPr>
                        <a:t>3</a:t>
                      </a: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US" sz="1000" u="none" strike="noStrike" kern="1200" dirty="0">
                          <a:solidFill>
                            <a:schemeClr val="dk1"/>
                          </a:solidFill>
                          <a:effectLst/>
                          <a:latin typeface="+mj-lt"/>
                          <a:ea typeface="+mn-ea"/>
                          <a:cs typeface="+mn-cs"/>
                        </a:rPr>
                        <a:t>5</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US" sz="1000" u="none" strike="noStrike" kern="1200" dirty="0">
                          <a:solidFill>
                            <a:schemeClr val="dk1"/>
                          </a:solidFill>
                          <a:effectLst/>
                          <a:latin typeface="+mj-lt"/>
                          <a:ea typeface="+mn-ea"/>
                          <a:cs typeface="+mn-cs"/>
                        </a:rPr>
                        <a:t>4</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val="10002"/>
                  </a:ext>
                </a:extLst>
              </a:tr>
              <a:tr h="283035">
                <a:tc>
                  <a:txBody>
                    <a:bodyPr/>
                    <a:lstStyle/>
                    <a:p>
                      <a:pPr algn="ctr" fontAlgn="b"/>
                      <a:r>
                        <a:rPr lang="en-US" sz="900" b="0" i="0" u="none" strike="noStrike" dirty="0">
                          <a:solidFill>
                            <a:srgbClr val="000000"/>
                          </a:solidFill>
                          <a:effectLst/>
                          <a:latin typeface="+mn-lt"/>
                        </a:rPr>
                        <a:t>Campaign Details</a:t>
                      </a:r>
                    </a:p>
                  </a:txBody>
                  <a:tcPr marL="9496" marR="9496" marT="9496" marB="0" anchor="ctr">
                    <a:solidFill>
                      <a:schemeClr val="accent5">
                        <a:lumMod val="20000"/>
                        <a:lumOff val="80000"/>
                      </a:schemeClr>
                    </a:solidFill>
                  </a:tcPr>
                </a:tc>
                <a:tc>
                  <a:txBody>
                    <a:bodyPr/>
                    <a:lstStyle/>
                    <a:p>
                      <a:pPr marL="0" algn="ctr" defTabSz="913642" rtl="0" eaLnBrk="1" fontAlgn="b" latinLnBrk="0" hangingPunct="1"/>
                      <a:r>
                        <a:rPr lang="en-US" sz="900" u="none" strike="noStrike" kern="1200" dirty="0">
                          <a:solidFill>
                            <a:schemeClr val="dk1"/>
                          </a:solidFill>
                          <a:effectLst/>
                          <a:latin typeface="+mn-lt"/>
                          <a:ea typeface="+mn-ea"/>
                          <a:cs typeface="+mn-cs"/>
                        </a:rPr>
                        <a:t>15/30 sec Forced</a:t>
                      </a:r>
                      <a:endParaRPr lang="en-GB" sz="900" u="none" strike="noStrike" kern="1200" dirty="0">
                        <a:solidFill>
                          <a:schemeClr val="dk1"/>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US" sz="900" u="none" strike="noStrike" kern="1200" dirty="0">
                          <a:solidFill>
                            <a:schemeClr val="dk1"/>
                          </a:solidFill>
                          <a:effectLst/>
                          <a:latin typeface="+mn-lt"/>
                          <a:ea typeface="+mn-ea"/>
                          <a:cs typeface="+mn-cs"/>
                        </a:rPr>
                        <a:t>30 sec Forced</a:t>
                      </a:r>
                      <a:endParaRPr lang="en-GB" sz="900" u="none" strike="noStrike" kern="1200" dirty="0">
                        <a:solidFill>
                          <a:schemeClr val="dk1"/>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US" sz="900" u="none" strike="noStrike" kern="1200" dirty="0">
                          <a:solidFill>
                            <a:schemeClr val="dk1"/>
                          </a:solidFill>
                          <a:effectLst/>
                          <a:latin typeface="+mn-lt"/>
                          <a:ea typeface="+mn-ea"/>
                          <a:cs typeface="+mn-cs"/>
                        </a:rPr>
                        <a:t>30</a:t>
                      </a:r>
                      <a:r>
                        <a:rPr lang="en-US" sz="900" u="none" strike="noStrike" kern="1200" baseline="0" dirty="0">
                          <a:solidFill>
                            <a:schemeClr val="dk1"/>
                          </a:solidFill>
                          <a:effectLst/>
                          <a:latin typeface="+mn-lt"/>
                          <a:ea typeface="+mn-ea"/>
                          <a:cs typeface="+mn-cs"/>
                        </a:rPr>
                        <a:t> sec Skippable</a:t>
                      </a:r>
                      <a:endParaRPr lang="en-GB" sz="900" u="none" strike="noStrike" kern="1200" dirty="0">
                        <a:solidFill>
                          <a:schemeClr val="dk1"/>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US" sz="900" u="none" strike="noStrike" kern="1200" dirty="0">
                          <a:solidFill>
                            <a:schemeClr val="dk1"/>
                          </a:solidFill>
                          <a:effectLst/>
                          <a:latin typeface="+mn-lt"/>
                          <a:ea typeface="+mn-ea"/>
                          <a:cs typeface="+mn-cs"/>
                        </a:rPr>
                        <a:t>15 sec Forced/Skippablle</a:t>
                      </a:r>
                      <a:endParaRPr lang="en-GB" sz="900" u="none" strike="noStrike" kern="1200" dirty="0">
                        <a:solidFill>
                          <a:schemeClr val="dk1"/>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US" sz="900" u="none" strike="noStrike" kern="1200" dirty="0">
                          <a:solidFill>
                            <a:schemeClr val="dk1"/>
                          </a:solidFill>
                          <a:effectLst/>
                          <a:latin typeface="+mn-lt"/>
                          <a:ea typeface="+mn-ea"/>
                          <a:cs typeface="+mn-cs"/>
                        </a:rPr>
                        <a:t>15 sec &amp; long-form Skippable; 6 sec</a:t>
                      </a:r>
                      <a:endParaRPr lang="en-GB" sz="900" u="none" strike="noStrike" kern="1200" dirty="0">
                        <a:solidFill>
                          <a:schemeClr val="dk1"/>
                        </a:solidFill>
                        <a:effectLst/>
                        <a:latin typeface="+mn-lt"/>
                        <a:ea typeface="+mn-ea"/>
                        <a:cs typeface="+mn-cs"/>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val="10003"/>
                  </a:ext>
                </a:extLst>
              </a:tr>
            </a:tbl>
          </a:graphicData>
        </a:graphic>
      </p:graphicFrame>
      <p:sp>
        <p:nvSpPr>
          <p:cNvPr id="18" name="TextBox 17">
            <a:extLst>
              <a:ext uri="{FF2B5EF4-FFF2-40B4-BE49-F238E27FC236}">
                <a16:creationId xmlns:a16="http://schemas.microsoft.com/office/drawing/2014/main"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19" name="Picture 18" descr="Related image">
            <a:extLst>
              <a:ext uri="{FF2B5EF4-FFF2-40B4-BE49-F238E27FC236}">
                <a16:creationId xmlns:a16="http://schemas.microsoft.com/office/drawing/2014/main" id="{5DD6FED8-CA0D-4A30-A2D2-05746D986E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48C2C7FD-5FBD-42C2-AB6A-D598ACE30376}"/>
              </a:ext>
            </a:extLst>
          </p:cNvPr>
          <p:cNvSpPr txBox="1"/>
          <p:nvPr/>
        </p:nvSpPr>
        <p:spPr>
          <a:xfrm>
            <a:off x="304800" y="4186838"/>
            <a:ext cx="1341783" cy="400110"/>
          </a:xfrm>
          <a:prstGeom prst="rect">
            <a:avLst/>
          </a:prstGeom>
          <a:noFill/>
        </p:spPr>
        <p:txBody>
          <a:bodyPr wrap="square" rtlCol="0">
            <a:spAutoFit/>
          </a:bodyPr>
          <a:lstStyle/>
          <a:p>
            <a:r>
              <a:rPr lang="nl-NL" sz="1000" b="1" dirty="0">
                <a:solidFill>
                  <a:schemeClr val="accent2"/>
                </a:solidFill>
              </a:rPr>
              <a:t>Ton Vol/IMP(MM) </a:t>
            </a:r>
          </a:p>
          <a:p>
            <a:r>
              <a:rPr lang="nl-NL" sz="1000" b="1" dirty="0">
                <a:solidFill>
                  <a:schemeClr val="accent2"/>
                </a:solidFill>
              </a:rPr>
              <a:t>(Effectiveness)</a:t>
            </a:r>
          </a:p>
        </p:txBody>
      </p:sp>
      <p:sp>
        <p:nvSpPr>
          <p:cNvPr id="30" name="TextBox 29">
            <a:extLst>
              <a:ext uri="{FF2B5EF4-FFF2-40B4-BE49-F238E27FC236}">
                <a16:creationId xmlns:a16="http://schemas.microsoft.com/office/drawing/2014/main" id="{12382F67-5E80-43AA-AE87-FB66C3C34AD9}"/>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31" name="TextBox 30">
            <a:extLst>
              <a:ext uri="{FF2B5EF4-FFF2-40B4-BE49-F238E27FC236}">
                <a16:creationId xmlns:a16="http://schemas.microsoft.com/office/drawing/2014/main" id="{7C40FF5F-E095-46A2-AFAE-B5966CBAE109}"/>
              </a:ext>
            </a:extLst>
          </p:cNvPr>
          <p:cNvSpPr txBox="1"/>
          <p:nvPr/>
        </p:nvSpPr>
        <p:spPr>
          <a:xfrm>
            <a:off x="304800" y="3325446"/>
            <a:ext cx="1341783" cy="246221"/>
          </a:xfrm>
          <a:prstGeom prst="rect">
            <a:avLst/>
          </a:prstGeom>
          <a:noFill/>
        </p:spPr>
        <p:txBody>
          <a:bodyPr wrap="square" rtlCol="0">
            <a:spAutoFit/>
          </a:bodyPr>
          <a:lstStyle/>
          <a:p>
            <a:r>
              <a:rPr lang="en-US" sz="1000" b="1" dirty="0">
                <a:solidFill>
                  <a:schemeClr val="accent5"/>
                </a:solidFill>
              </a:rPr>
              <a:t>CPP $/(000)</a:t>
            </a:r>
          </a:p>
        </p:txBody>
      </p:sp>
      <p:sp>
        <p:nvSpPr>
          <p:cNvPr id="40" name="TextBox 39">
            <a:extLst>
              <a:ext uri="{FF2B5EF4-FFF2-40B4-BE49-F238E27FC236}">
                <a16:creationId xmlns:a16="http://schemas.microsoft.com/office/drawing/2014/main" id="{CB21E31D-4663-4C8F-B8FF-EC6F196C02B1}"/>
              </a:ext>
            </a:extLst>
          </p:cNvPr>
          <p:cNvSpPr txBox="1"/>
          <p:nvPr/>
        </p:nvSpPr>
        <p:spPr>
          <a:xfrm>
            <a:off x="304800" y="3008501"/>
            <a:ext cx="1341783" cy="246221"/>
          </a:xfrm>
          <a:prstGeom prst="rect">
            <a:avLst/>
          </a:prstGeom>
          <a:noFill/>
        </p:spPr>
        <p:txBody>
          <a:bodyPr wrap="square" rtlCol="0">
            <a:spAutoFit/>
          </a:bodyPr>
          <a:lstStyle/>
          <a:p>
            <a:r>
              <a:rPr lang="en-US" sz="1000" b="1" dirty="0">
                <a:solidFill>
                  <a:schemeClr val="accent2"/>
                </a:solidFill>
              </a:rPr>
              <a:t>Impression (000)</a:t>
            </a:r>
          </a:p>
        </p:txBody>
      </p:sp>
      <p:sp>
        <p:nvSpPr>
          <p:cNvPr id="42" name="Rounded Rectangle 1">
            <a:extLst>
              <a:ext uri="{FF2B5EF4-FFF2-40B4-BE49-F238E27FC236}">
                <a16:creationId xmlns:a16="http://schemas.microsoft.com/office/drawing/2014/main" id="{C131EDAD-5A77-4D52-ADE2-882BC1BB5EA1}"/>
              </a:ext>
            </a:extLst>
          </p:cNvPr>
          <p:cNvSpPr/>
          <p:nvPr/>
        </p:nvSpPr>
        <p:spPr>
          <a:xfrm>
            <a:off x="1624013" y="1220137"/>
            <a:ext cx="2681287" cy="245256"/>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43" name="Rounded Rectangle 1">
            <a:extLst>
              <a:ext uri="{FF2B5EF4-FFF2-40B4-BE49-F238E27FC236}">
                <a16:creationId xmlns:a16="http://schemas.microsoft.com/office/drawing/2014/main" id="{524B0E9A-7E83-434F-9E78-3DEE95FF68EC}"/>
              </a:ext>
            </a:extLst>
          </p:cNvPr>
          <p:cNvSpPr/>
          <p:nvPr/>
        </p:nvSpPr>
        <p:spPr>
          <a:xfrm>
            <a:off x="4476750" y="1219200"/>
            <a:ext cx="4009914" cy="24619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pic>
        <p:nvPicPr>
          <p:cNvPr id="16" name="Picture 15">
            <a:extLst>
              <a:ext uri="{FF2B5EF4-FFF2-40B4-BE49-F238E27FC236}">
                <a16:creationId xmlns:a16="http://schemas.microsoft.com/office/drawing/2014/main" id="{86113722-4AE6-4881-BBBC-BBF558980C4F}"/>
              </a:ext>
            </a:extLst>
          </p:cNvPr>
          <p:cNvPicPr>
            <a:picLocks noChangeAspect="1"/>
          </p:cNvPicPr>
          <p:nvPr/>
        </p:nvPicPr>
        <p:blipFill>
          <a:blip r:embed="rId4"/>
          <a:stretch>
            <a:fillRect/>
          </a:stretch>
        </p:blipFill>
        <p:spPr>
          <a:xfrm>
            <a:off x="8355262" y="5914152"/>
            <a:ext cx="458538" cy="632464"/>
          </a:xfrm>
          <a:prstGeom prst="rect">
            <a:avLst/>
          </a:prstGeom>
        </p:spPr>
      </p:pic>
      <p:sp>
        <p:nvSpPr>
          <p:cNvPr id="20" name="Title 1">
            <a:extLst>
              <a:ext uri="{FF2B5EF4-FFF2-40B4-BE49-F238E27FC236}">
                <a16:creationId xmlns:a16="http://schemas.microsoft.com/office/drawing/2014/main" id="{09BD32AA-3646-421B-ADCE-CAF3C6B27050}"/>
              </a:ext>
            </a:extLst>
          </p:cNvPr>
          <p:cNvSpPr>
            <a:spLocks noGrp="1"/>
          </p:cNvSpPr>
          <p:nvPr>
            <p:ph type="title"/>
          </p:nvPr>
        </p:nvSpPr>
        <p:spPr>
          <a:xfrm>
            <a:off x="329367" y="246875"/>
            <a:ext cx="7301133" cy="455640"/>
          </a:xfrm>
        </p:spPr>
        <p:txBody>
          <a:bodyPr anchor="ctr"/>
          <a:lstStyle/>
          <a:p>
            <a:pPr>
              <a:lnSpc>
                <a:spcPct val="100000"/>
              </a:lnSpc>
            </a:pPr>
            <a:r>
              <a:rPr lang="en-US" dirty="0"/>
              <a:t>“Nourish” and “Own It” had strong effectiveness in 2018.</a:t>
            </a:r>
            <a:endParaRPr lang="en-CA" dirty="0"/>
          </a:p>
        </p:txBody>
      </p:sp>
      <p:graphicFrame>
        <p:nvGraphicFramePr>
          <p:cNvPr id="22" name="Chart 21">
            <a:extLst>
              <a:ext uri="{FF2B5EF4-FFF2-40B4-BE49-F238E27FC236}">
                <a16:creationId xmlns:a16="http://schemas.microsoft.com/office/drawing/2014/main" id="{ADC0319D-218E-46B7-AC43-78F7B5EC5778}"/>
              </a:ext>
            </a:extLst>
          </p:cNvPr>
          <p:cNvGraphicFramePr/>
          <p:nvPr>
            <p:extLst>
              <p:ext uri="{D42A27DB-BD31-4B8C-83A1-F6EECF244321}">
                <p14:modId xmlns:p14="http://schemas.microsoft.com/office/powerpoint/2010/main" val="3406452594"/>
              </p:ext>
            </p:extLst>
          </p:nvPr>
        </p:nvGraphicFramePr>
        <p:xfrm>
          <a:off x="1361509" y="1602416"/>
          <a:ext cx="7179259" cy="13460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a:extLst>
              <a:ext uri="{FF2B5EF4-FFF2-40B4-BE49-F238E27FC236}">
                <a16:creationId xmlns:a16="http://schemas.microsoft.com/office/drawing/2014/main" id="{ADC0319D-218E-46B7-AC43-78F7B5EC5778}"/>
              </a:ext>
            </a:extLst>
          </p:cNvPr>
          <p:cNvGraphicFramePr/>
          <p:nvPr>
            <p:extLst>
              <p:ext uri="{D42A27DB-BD31-4B8C-83A1-F6EECF244321}">
                <p14:modId xmlns:p14="http://schemas.microsoft.com/office/powerpoint/2010/main" val="3293314863"/>
              </p:ext>
            </p:extLst>
          </p:nvPr>
        </p:nvGraphicFramePr>
        <p:xfrm>
          <a:off x="1361509" y="3913939"/>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12DC13E8-7E1E-4A40-B1F5-CF5203ECF7C4}"/>
              </a:ext>
            </a:extLst>
          </p:cNvPr>
          <p:cNvSpPr txBox="1"/>
          <p:nvPr/>
        </p:nvSpPr>
        <p:spPr>
          <a:xfrm>
            <a:off x="356423" y="5764122"/>
            <a:ext cx="83439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The average of campaigns does not match with the full year number because of volume attribution across two years</a:t>
            </a:r>
          </a:p>
        </p:txBody>
      </p:sp>
    </p:spTree>
    <p:extLst>
      <p:ext uri="{BB962C8B-B14F-4D97-AF65-F5344CB8AC3E}">
        <p14:creationId xmlns:p14="http://schemas.microsoft.com/office/powerpoint/2010/main" val="327809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579B8DC6-C917-49D6-A87B-214BDD0C3259}"/>
              </a:ext>
            </a:extLst>
          </p:cNvPr>
          <p:cNvSpPr/>
          <p:nvPr/>
        </p:nvSpPr>
        <p:spPr>
          <a:xfrm>
            <a:off x="4283574" y="1524682"/>
            <a:ext cx="591829" cy="276999"/>
          </a:xfrm>
          <a:prstGeom prst="rect">
            <a:avLst/>
          </a:prstGeom>
        </p:spPr>
        <p:txBody>
          <a:bodyPr wrap="none">
            <a:spAutoFit/>
          </a:bodyPr>
          <a:lstStyle/>
          <a:p>
            <a:pPr algn="ctr"/>
            <a:r>
              <a:rPr lang="en-IN" sz="1200" b="1" dirty="0">
                <a:solidFill>
                  <a:schemeClr val="accent6"/>
                </a:solidFill>
              </a:rPr>
              <a:t>Social </a:t>
            </a:r>
          </a:p>
        </p:txBody>
      </p:sp>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Social activity declined sharply in 2018 (-49%)</a:t>
            </a:r>
            <a:endParaRPr lang="en-CA" dirty="0"/>
          </a:p>
        </p:txBody>
      </p:sp>
      <p:sp>
        <p:nvSpPr>
          <p:cNvPr id="26" name="TextBox 25">
            <a:extLst>
              <a:ext uri="{FF2B5EF4-FFF2-40B4-BE49-F238E27FC236}">
                <a16:creationId xmlns:a16="http://schemas.microsoft.com/office/drawing/2014/main" id="{02808FD2-FA3E-49B4-8AFB-B30D06E8726E}"/>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28" name="Picture 18" descr="Related image">
            <a:extLst>
              <a:ext uri="{FF2B5EF4-FFF2-40B4-BE49-F238E27FC236}">
                <a16:creationId xmlns:a16="http://schemas.microsoft.com/office/drawing/2014/main" id="{62C6A879-3396-44F9-A041-8AD3E62CDD9D}"/>
              </a:ext>
            </a:extLst>
          </p:cNvPr>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Table 21">
            <a:extLst>
              <a:ext uri="{FF2B5EF4-FFF2-40B4-BE49-F238E27FC236}">
                <a16:creationId xmlns:a16="http://schemas.microsoft.com/office/drawing/2014/main" id="{24790088-E50A-4992-BC3B-BC49E6E12718}"/>
              </a:ext>
            </a:extLst>
          </p:cNvPr>
          <p:cNvGraphicFramePr>
            <a:graphicFrameLocks noGrp="1"/>
          </p:cNvGraphicFramePr>
          <p:nvPr>
            <p:extLst>
              <p:ext uri="{D42A27DB-BD31-4B8C-83A1-F6EECF244321}">
                <p14:modId xmlns:p14="http://schemas.microsoft.com/office/powerpoint/2010/main" val="4241004816"/>
              </p:ext>
            </p:extLst>
          </p:nvPr>
        </p:nvGraphicFramePr>
        <p:xfrm>
          <a:off x="751705" y="4463556"/>
          <a:ext cx="3980212" cy="1132762"/>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val="20000"/>
                    </a:ext>
                  </a:extLst>
                </a:gridCol>
                <a:gridCol w="1437656">
                  <a:extLst>
                    <a:ext uri="{9D8B030D-6E8A-4147-A177-3AD203B41FA5}">
                      <a16:colId xmlns:a16="http://schemas.microsoft.com/office/drawing/2014/main" val="4082510885"/>
                    </a:ext>
                  </a:extLst>
                </a:gridCol>
                <a:gridCol w="1437656">
                  <a:extLst>
                    <a:ext uri="{9D8B030D-6E8A-4147-A177-3AD203B41FA5}">
                      <a16:colId xmlns:a16="http://schemas.microsoft.com/office/drawing/2014/main" val="635388782"/>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1000" b="1" i="0" u="none" strike="noStrike" dirty="0">
                          <a:solidFill>
                            <a:srgbClr val="FFFFFF"/>
                          </a:solidFill>
                          <a:effectLst/>
                          <a:latin typeface="+mj-lt"/>
                        </a:rPr>
                        <a:t>Nourish</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1000" b="1" i="0" u="none" strike="noStrike" dirty="0">
                          <a:solidFill>
                            <a:srgbClr val="FFFFFF"/>
                          </a:solidFill>
                          <a:effectLst/>
                          <a:latin typeface="+mj-lt"/>
                        </a:rPr>
                        <a:t>Own it Resolutions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a:solidFill>
                            <a:srgbClr val="000000"/>
                          </a:solidFill>
                          <a:effectLst/>
                          <a:latin typeface="Kellogg's Sans"/>
                        </a:rPr>
                        <a:t>27,318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Kellogg's Sans"/>
                        </a:rPr>
                        <a:t>8,423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GB" sz="1000" b="0" i="0" u="none" strike="noStrike" kern="1200" dirty="0">
                          <a:solidFill>
                            <a:srgbClr val="000000"/>
                          </a:solidFill>
                          <a:effectLst/>
                          <a:latin typeface="+mj-lt"/>
                          <a:ea typeface="+mn-ea"/>
                          <a:cs typeface="+mn-cs"/>
                        </a:rPr>
                        <a:t>256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GB" sz="1000" b="0" i="0" u="none" strike="noStrike" kern="1200" dirty="0">
                          <a:solidFill>
                            <a:srgbClr val="000000"/>
                          </a:solidFill>
                          <a:effectLst/>
                          <a:latin typeface="+mj-lt"/>
                          <a:ea typeface="+mn-ea"/>
                          <a:cs typeface="+mn-cs"/>
                        </a:rPr>
                        <a:t>15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GB" sz="1000" b="0" i="0" u="none" strike="noStrike" kern="1200" dirty="0">
                          <a:solidFill>
                            <a:srgbClr val="000000"/>
                          </a:solidFill>
                          <a:effectLst/>
                          <a:latin typeface="+mj-lt"/>
                          <a:ea typeface="+mn-ea"/>
                          <a:cs typeface="+mn-cs"/>
                        </a:rPr>
                        <a:t>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US" sz="1000" b="0" i="0" u="none" strike="noStrike" kern="1200" dirty="0">
                          <a:solidFill>
                            <a:srgbClr val="000000"/>
                          </a:solidFill>
                          <a:effectLst/>
                          <a:latin typeface="+mj-lt"/>
                          <a:ea typeface="+mn-ea"/>
                          <a:cs typeface="+mn-cs"/>
                        </a:rPr>
                        <a:t>2</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457071486"/>
                  </a:ext>
                </a:extLst>
              </a:tr>
            </a:tbl>
          </a:graphicData>
        </a:graphic>
      </p:graphicFrame>
      <p:graphicFrame>
        <p:nvGraphicFramePr>
          <p:cNvPr id="23" name="Table 22">
            <a:extLst>
              <a:ext uri="{FF2B5EF4-FFF2-40B4-BE49-F238E27FC236}">
                <a16:creationId xmlns:a16="http://schemas.microsoft.com/office/drawing/2014/main" id="{8EE7649C-5845-4CF2-AB76-ECAB55622E71}"/>
              </a:ext>
            </a:extLst>
          </p:cNvPr>
          <p:cNvGraphicFramePr>
            <a:graphicFrameLocks noGrp="1"/>
          </p:cNvGraphicFramePr>
          <p:nvPr>
            <p:extLst>
              <p:ext uri="{D42A27DB-BD31-4B8C-83A1-F6EECF244321}">
                <p14:modId xmlns:p14="http://schemas.microsoft.com/office/powerpoint/2010/main" val="2516439005"/>
              </p:ext>
            </p:extLst>
          </p:nvPr>
        </p:nvGraphicFramePr>
        <p:xfrm>
          <a:off x="5126884" y="4463556"/>
          <a:ext cx="3053243" cy="1132762"/>
        </p:xfrm>
        <a:graphic>
          <a:graphicData uri="http://schemas.openxmlformats.org/drawingml/2006/table">
            <a:tbl>
              <a:tblPr firstRow="1" bandRow="1">
                <a:tableStyleId>{5C22544A-7EE6-4342-B048-85BDC9FD1C3A}</a:tableStyleId>
              </a:tblPr>
              <a:tblGrid>
                <a:gridCol w="1385019">
                  <a:extLst>
                    <a:ext uri="{9D8B030D-6E8A-4147-A177-3AD203B41FA5}">
                      <a16:colId xmlns:a16="http://schemas.microsoft.com/office/drawing/2014/main" val="20000"/>
                    </a:ext>
                  </a:extLst>
                </a:gridCol>
                <a:gridCol w="1668224">
                  <a:extLst>
                    <a:ext uri="{9D8B030D-6E8A-4147-A177-3AD203B41FA5}">
                      <a16:colId xmlns:a16="http://schemas.microsoft.com/office/drawing/2014/main" val="4082510885"/>
                    </a:ext>
                  </a:extLst>
                </a:gridCol>
              </a:tblGrid>
              <a:tr h="281227">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1000" b="1" i="0" u="none" strike="noStrike" dirty="0">
                          <a:solidFill>
                            <a:srgbClr val="FFFFFF"/>
                          </a:solidFill>
                          <a:effectLst/>
                          <a:latin typeface="+mj-lt"/>
                        </a:rPr>
                        <a:t>Protein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Kellogg's Sans"/>
                        </a:rPr>
                        <a:t>30,266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124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4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val="457071486"/>
                  </a:ext>
                </a:extLst>
              </a:tr>
            </a:tbl>
          </a:graphicData>
        </a:graphic>
      </p:graphicFrame>
      <p:pic>
        <p:nvPicPr>
          <p:cNvPr id="24" name="Picture 23">
            <a:extLst>
              <a:ext uri="{FF2B5EF4-FFF2-40B4-BE49-F238E27FC236}">
                <a16:creationId xmlns:a16="http://schemas.microsoft.com/office/drawing/2014/main" id="{DF2059FF-4523-4244-874A-6F68BA60C72D}"/>
              </a:ext>
            </a:extLst>
          </p:cNvPr>
          <p:cNvPicPr>
            <a:picLocks noChangeAspect="1"/>
          </p:cNvPicPr>
          <p:nvPr/>
        </p:nvPicPr>
        <p:blipFill>
          <a:blip r:embed="rId3"/>
          <a:stretch>
            <a:fillRect/>
          </a:stretch>
        </p:blipFill>
        <p:spPr>
          <a:xfrm>
            <a:off x="8355262" y="5914152"/>
            <a:ext cx="458538" cy="632464"/>
          </a:xfrm>
          <a:prstGeom prst="rect">
            <a:avLst/>
          </a:prstGeom>
        </p:spPr>
      </p:pic>
      <p:grpSp>
        <p:nvGrpSpPr>
          <p:cNvPr id="54" name="Group 53">
            <a:extLst>
              <a:ext uri="{FF2B5EF4-FFF2-40B4-BE49-F238E27FC236}">
                <a16:creationId xmlns:a16="http://schemas.microsoft.com/office/drawing/2014/main" id="{A8F94A2D-F534-41C8-BAB2-E42C7DB7729A}"/>
              </a:ext>
            </a:extLst>
          </p:cNvPr>
          <p:cNvGrpSpPr/>
          <p:nvPr/>
        </p:nvGrpSpPr>
        <p:grpSpPr>
          <a:xfrm>
            <a:off x="591788" y="1646990"/>
            <a:ext cx="7960425" cy="3060700"/>
            <a:chOff x="304800" y="1422400"/>
            <a:chExt cx="7960425" cy="3060700"/>
          </a:xfrm>
        </p:grpSpPr>
        <p:graphicFrame>
          <p:nvGraphicFramePr>
            <p:cNvPr id="55" name="Chart 54">
              <a:extLst>
                <a:ext uri="{FF2B5EF4-FFF2-40B4-BE49-F238E27FC236}">
                  <a16:creationId xmlns:a16="http://schemas.microsoft.com/office/drawing/2014/main" id="{F3BE9C07-4095-4FA5-9A8C-AD8C7C4A5F56}"/>
                </a:ext>
              </a:extLst>
            </p:cNvPr>
            <p:cNvGraphicFramePr/>
            <p:nvPr>
              <p:extLst>
                <p:ext uri="{D42A27DB-BD31-4B8C-83A1-F6EECF244321}">
                  <p14:modId xmlns:p14="http://schemas.microsoft.com/office/powerpoint/2010/main" val="2759367144"/>
                </p:ext>
              </p:extLst>
            </p:nvPr>
          </p:nvGraphicFramePr>
          <p:xfrm>
            <a:off x="304800" y="1422400"/>
            <a:ext cx="7960425" cy="3060700"/>
          </p:xfrm>
          <a:graphic>
            <a:graphicData uri="http://schemas.openxmlformats.org/drawingml/2006/chart">
              <c:chart xmlns:c="http://schemas.openxmlformats.org/drawingml/2006/chart" xmlns:r="http://schemas.openxmlformats.org/officeDocument/2006/relationships" r:id="rId4"/>
            </a:graphicData>
          </a:graphic>
        </p:graphicFrame>
        <p:cxnSp>
          <p:nvCxnSpPr>
            <p:cNvPr id="57" name="Straight Connector 56">
              <a:extLst>
                <a:ext uri="{FF2B5EF4-FFF2-40B4-BE49-F238E27FC236}">
                  <a16:creationId xmlns:a16="http://schemas.microsoft.com/office/drawing/2014/main" id="{883FFD46-2A87-436D-B2AD-E6FD528EA06A}"/>
                </a:ext>
              </a:extLst>
            </p:cNvPr>
            <p:cNvCxnSpPr/>
            <p:nvPr/>
          </p:nvCxnSpPr>
          <p:spPr>
            <a:xfrm flipV="1">
              <a:off x="4285012" y="16565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AB10EB59-DE08-4855-A2E5-391FCC6B6F92}"/>
                </a:ext>
              </a:extLst>
            </p:cNvPr>
            <p:cNvSpPr/>
            <p:nvPr/>
          </p:nvSpPr>
          <p:spPr>
            <a:xfrm rot="16200000">
              <a:off x="-104028" y="2226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63" name="Rectangle 62">
              <a:extLst>
                <a:ext uri="{FF2B5EF4-FFF2-40B4-BE49-F238E27FC236}">
                  <a16:creationId xmlns:a16="http://schemas.microsoft.com/office/drawing/2014/main" id="{9F90DC50-79F4-46A8-B175-C597DB06C124}"/>
                </a:ext>
              </a:extLst>
            </p:cNvPr>
            <p:cNvSpPr/>
            <p:nvPr/>
          </p:nvSpPr>
          <p:spPr>
            <a:xfrm rot="16200000">
              <a:off x="7394926" y="2226390"/>
              <a:ext cx="1242649"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Impression in (‘000)</a:t>
              </a:r>
            </a:p>
          </p:txBody>
        </p:sp>
      </p:grpSp>
      <p:sp>
        <p:nvSpPr>
          <p:cNvPr id="27" name="TextBox 26">
            <a:extLst>
              <a:ext uri="{FF2B5EF4-FFF2-40B4-BE49-F238E27FC236}">
                <a16:creationId xmlns:a16="http://schemas.microsoft.com/office/drawing/2014/main" id="{46C4D2AF-CC22-40A2-BE89-D71C9627C5B4}"/>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spTree>
    <p:extLst>
      <p:ext uri="{BB962C8B-B14F-4D97-AF65-F5344CB8AC3E}">
        <p14:creationId xmlns:p14="http://schemas.microsoft.com/office/powerpoint/2010/main" val="4271855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Social Summary 2017-2018</a:t>
            </a:r>
          </a:p>
        </p:txBody>
      </p:sp>
      <p:graphicFrame>
        <p:nvGraphicFramePr>
          <p:cNvPr id="22" name="Chart 21">
            <a:extLst>
              <a:ext uri="{FF2B5EF4-FFF2-40B4-BE49-F238E27FC236}">
                <a16:creationId xmlns:a16="http://schemas.microsoft.com/office/drawing/2014/main" id="{53010605-73C6-449C-853A-657E6D1A2536}"/>
              </a:ext>
            </a:extLst>
          </p:cNvPr>
          <p:cNvGraphicFramePr/>
          <p:nvPr>
            <p:extLst>
              <p:ext uri="{D42A27DB-BD31-4B8C-83A1-F6EECF244321}">
                <p14:modId xmlns:p14="http://schemas.microsoft.com/office/powerpoint/2010/main" val="1426229796"/>
              </p:ext>
            </p:extLst>
          </p:nvPr>
        </p:nvGraphicFramePr>
        <p:xfrm>
          <a:off x="5898508" y="2159076"/>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id="{DEE6F917-4F0D-4932-BDD9-4EF1C497382D}"/>
              </a:ext>
            </a:extLst>
          </p:cNvPr>
          <p:cNvGraphicFramePr/>
          <p:nvPr>
            <p:extLst>
              <p:ext uri="{D42A27DB-BD31-4B8C-83A1-F6EECF244321}">
                <p14:modId xmlns:p14="http://schemas.microsoft.com/office/powerpoint/2010/main" val="2337746202"/>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id="{708B53F6-BF4B-4409-81D8-244EC70B9A3A}"/>
              </a:ext>
            </a:extLst>
          </p:cNvPr>
          <p:cNvGraphicFramePr/>
          <p:nvPr>
            <p:extLst>
              <p:ext uri="{D42A27DB-BD31-4B8C-83A1-F6EECF244321}">
                <p14:modId xmlns:p14="http://schemas.microsoft.com/office/powerpoint/2010/main" val="2060436693"/>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Table 33">
            <a:extLst>
              <a:ext uri="{FF2B5EF4-FFF2-40B4-BE49-F238E27FC236}">
                <a16:creationId xmlns:a16="http://schemas.microsoft.com/office/drawing/2014/main" id="{D04C7338-211D-4B77-8A64-F33ED5F346D5}"/>
              </a:ext>
            </a:extLst>
          </p:cNvPr>
          <p:cNvGraphicFramePr>
            <a:graphicFrameLocks noGrp="1"/>
          </p:cNvGraphicFramePr>
          <p:nvPr>
            <p:extLst>
              <p:ext uri="{D42A27DB-BD31-4B8C-83A1-F6EECF244321}">
                <p14:modId xmlns:p14="http://schemas.microsoft.com/office/powerpoint/2010/main" val="1837628890"/>
              </p:ext>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val="20000"/>
                    </a:ext>
                  </a:extLst>
                </a:gridCol>
                <a:gridCol w="1251024">
                  <a:extLst>
                    <a:ext uri="{9D8B030D-6E8A-4147-A177-3AD203B41FA5}">
                      <a16:colId xmlns:a16="http://schemas.microsoft.com/office/drawing/2014/main" val="20001"/>
                    </a:ext>
                  </a:extLst>
                </a:gridCol>
              </a:tblGrid>
              <a:tr h="278130">
                <a:tc>
                  <a:txBody>
                    <a:bodyPr/>
                    <a:lstStyle/>
                    <a:p>
                      <a:pPr algn="ctr"/>
                      <a:r>
                        <a:rPr lang="en-US" sz="1200" dirty="0">
                          <a:solidFill>
                            <a:schemeClr val="tx1"/>
                          </a:solidFill>
                        </a:rPr>
                        <a:t>35.7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30.3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5" name="Table 34">
            <a:extLst>
              <a:ext uri="{FF2B5EF4-FFF2-40B4-BE49-F238E27FC236}">
                <a16:creationId xmlns:a16="http://schemas.microsoft.com/office/drawing/2014/main" id="{779DE155-E773-4643-8B25-083646894266}"/>
              </a:ext>
            </a:extLst>
          </p:cNvPr>
          <p:cNvGraphicFramePr>
            <a:graphicFrameLocks noGrp="1"/>
          </p:cNvGraphicFramePr>
          <p:nvPr>
            <p:extLst>
              <p:ext uri="{D42A27DB-BD31-4B8C-83A1-F6EECF244321}">
                <p14:modId xmlns:p14="http://schemas.microsoft.com/office/powerpoint/2010/main" val="618351599"/>
              </p:ext>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val="20000"/>
                    </a:ext>
                  </a:extLst>
                </a:gridCol>
                <a:gridCol w="1256280">
                  <a:extLst>
                    <a:ext uri="{9D8B030D-6E8A-4147-A177-3AD203B41FA5}">
                      <a16:colId xmlns:a16="http://schemas.microsoft.com/office/drawing/2014/main" val="20001"/>
                    </a:ext>
                  </a:extLst>
                </a:gridCol>
              </a:tblGrid>
              <a:tr h="278130">
                <a:tc>
                  <a:txBody>
                    <a:bodyPr/>
                    <a:lstStyle/>
                    <a:p>
                      <a:pPr algn="ctr"/>
                      <a:r>
                        <a:rPr lang="en-US" sz="1200" dirty="0">
                          <a:solidFill>
                            <a:schemeClr val="tx1"/>
                          </a:solidFill>
                        </a:rPr>
                        <a:t>1.03%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0.9%</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0B4AF8D1-584C-4250-924E-F8000E3A389D}"/>
              </a:ext>
            </a:extLst>
          </p:cNvPr>
          <p:cNvGraphicFramePr>
            <a:graphicFrameLocks noGrp="1"/>
          </p:cNvGraphicFramePr>
          <p:nvPr>
            <p:extLst>
              <p:ext uri="{D42A27DB-BD31-4B8C-83A1-F6EECF244321}">
                <p14:modId xmlns:p14="http://schemas.microsoft.com/office/powerpoint/2010/main" val="2441615564"/>
              </p:ext>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val="20000"/>
                    </a:ext>
                  </a:extLst>
                </a:gridCol>
                <a:gridCol w="1247274">
                  <a:extLst>
                    <a:ext uri="{9D8B030D-6E8A-4147-A177-3AD203B41FA5}">
                      <a16:colId xmlns:a16="http://schemas.microsoft.com/office/drawing/2014/main"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$0.27</a:t>
                      </a:r>
                      <a:r>
                        <a:rPr lang="en-US" sz="1200" b="1" kern="1200" baseline="0" dirty="0">
                          <a:solidFill>
                            <a:schemeClr val="tx1"/>
                          </a:solidFill>
                          <a:latin typeface="+mn-lt"/>
                          <a:ea typeface="+mn-ea"/>
                          <a:cs typeface="+mn-cs"/>
                        </a:rPr>
                        <a:t> </a:t>
                      </a:r>
                      <a:r>
                        <a:rPr lang="en-US" sz="1200" b="1" kern="1200" dirty="0">
                          <a:solidFill>
                            <a:schemeClr val="tx1"/>
                          </a:solidFill>
                          <a:latin typeface="+mn-lt"/>
                          <a:ea typeface="+mn-ea"/>
                          <a:cs typeface="+mn-cs"/>
                        </a:rPr>
                        <a:t>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$0.12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7" name="Table 36">
            <a:extLst>
              <a:ext uri="{FF2B5EF4-FFF2-40B4-BE49-F238E27FC236}">
                <a16:creationId xmlns:a16="http://schemas.microsoft.com/office/drawing/2014/main" id="{EE420C63-F7C0-4E41-8859-7CD8FF59C37E}"/>
              </a:ext>
            </a:extLst>
          </p:cNvPr>
          <p:cNvGraphicFramePr>
            <a:graphicFrameLocks noGrp="1"/>
          </p:cNvGraphicFramePr>
          <p:nvPr>
            <p:extLst>
              <p:ext uri="{D42A27DB-BD31-4B8C-83A1-F6EECF244321}">
                <p14:modId xmlns:p14="http://schemas.microsoft.com/office/powerpoint/2010/main" val="2731983009"/>
              </p:ext>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val="20000"/>
                    </a:ext>
                  </a:extLst>
                </a:gridCol>
                <a:gridCol w="1254901">
                  <a:extLst>
                    <a:ext uri="{9D8B030D-6E8A-4147-A177-3AD203B41FA5}">
                      <a16:colId xmlns:a16="http://schemas.microsoft.com/office/drawing/2014/main" val="20001"/>
                    </a:ext>
                  </a:extLst>
                </a:gridCol>
              </a:tblGrid>
              <a:tr h="278130">
                <a:tc>
                  <a:txBody>
                    <a:bodyPr/>
                    <a:lstStyle/>
                    <a:p>
                      <a:pPr algn="ctr"/>
                      <a:r>
                        <a:rPr lang="en-US" sz="1200" dirty="0">
                          <a:solidFill>
                            <a:schemeClr val="tx1"/>
                          </a:solidFill>
                        </a:rPr>
                        <a:t>7,572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4,109</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38" name="Rectangle 37">
            <a:extLst>
              <a:ext uri="{FF2B5EF4-FFF2-40B4-BE49-F238E27FC236}">
                <a16:creationId xmlns:a16="http://schemas.microsoft.com/office/drawing/2014/main" id="{0CC3699E-FD54-4532-8770-F9CA0FED0737}"/>
              </a:ext>
            </a:extLst>
          </p:cNvPr>
          <p:cNvSpPr/>
          <p:nvPr/>
        </p:nvSpPr>
        <p:spPr>
          <a:xfrm>
            <a:off x="791381" y="3860597"/>
            <a:ext cx="2143536" cy="307777"/>
          </a:xfrm>
          <a:prstGeom prst="rect">
            <a:avLst/>
          </a:prstGeom>
        </p:spPr>
        <p:txBody>
          <a:bodyPr wrap="none">
            <a:spAutoFit/>
          </a:bodyPr>
          <a:lstStyle/>
          <a:p>
            <a:r>
              <a:rPr lang="en-US" sz="1400" b="1" dirty="0"/>
              <a:t>Support (Impressions) </a:t>
            </a:r>
          </a:p>
        </p:txBody>
      </p:sp>
      <p:sp>
        <p:nvSpPr>
          <p:cNvPr id="39" name="Rectangle 38">
            <a:extLst>
              <a:ext uri="{FF2B5EF4-FFF2-40B4-BE49-F238E27FC236}">
                <a16:creationId xmlns:a16="http://schemas.microsoft.com/office/drawing/2014/main"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id="{C422783C-815D-4F5B-AA1C-729340B1C31B}"/>
              </a:ext>
            </a:extLst>
          </p:cNvPr>
          <p:cNvSpPr/>
          <p:nvPr/>
        </p:nvSpPr>
        <p:spPr>
          <a:xfrm>
            <a:off x="1220805" y="4893934"/>
            <a:ext cx="1638590" cy="307777"/>
          </a:xfrm>
          <a:prstGeom prst="rect">
            <a:avLst/>
          </a:prstGeom>
        </p:spPr>
        <p:txBody>
          <a:bodyPr wrap="none">
            <a:spAutoFit/>
          </a:bodyPr>
          <a:lstStyle/>
          <a:p>
            <a:r>
              <a:rPr lang="en-US" sz="1400" b="1" dirty="0"/>
              <a:t>Cost Per MM Imp</a:t>
            </a:r>
          </a:p>
        </p:txBody>
      </p:sp>
      <p:sp>
        <p:nvSpPr>
          <p:cNvPr id="42" name="TextBox 41">
            <a:extLst>
              <a:ext uri="{FF2B5EF4-FFF2-40B4-BE49-F238E27FC236}">
                <a16:creationId xmlns:a16="http://schemas.microsoft.com/office/drawing/2014/main" id="{5B2DF8A1-4854-4017-B821-366FFA8F0318}"/>
              </a:ext>
            </a:extLst>
          </p:cNvPr>
          <p:cNvSpPr txBox="1"/>
          <p:nvPr/>
        </p:nvSpPr>
        <p:spPr>
          <a:xfrm>
            <a:off x="6402202" y="1651797"/>
            <a:ext cx="1765126" cy="276999"/>
          </a:xfrm>
          <a:prstGeom prst="rect">
            <a:avLst/>
          </a:prstGeom>
          <a:noFill/>
        </p:spPr>
        <p:txBody>
          <a:bodyPr wrap="square" rtlCol="0">
            <a:spAutoFit/>
          </a:bodyPr>
          <a:lstStyle/>
          <a:p>
            <a:pPr algn="ctr"/>
            <a:r>
              <a:rPr lang="en-US" sz="1200" b="1" u="sng" dirty="0">
                <a:solidFill>
                  <a:srgbClr val="C00000"/>
                </a:solidFill>
              </a:rPr>
              <a:t>EFFECTIVENESS</a:t>
            </a:r>
            <a:endParaRPr lang="en-GB" sz="1200" b="1" u="sng" dirty="0">
              <a:solidFill>
                <a:srgbClr val="C00000"/>
              </a:solidFill>
            </a:endParaRPr>
          </a:p>
        </p:txBody>
      </p:sp>
      <p:sp>
        <p:nvSpPr>
          <p:cNvPr id="43" name="TextBox 42">
            <a:extLst>
              <a:ext uri="{FF2B5EF4-FFF2-40B4-BE49-F238E27FC236}">
                <a16:creationId xmlns:a16="http://schemas.microsoft.com/office/drawing/2014/main" id="{2A2D817E-A819-4B8B-91AC-BDCC612564D0}"/>
              </a:ext>
            </a:extLst>
          </p:cNvPr>
          <p:cNvSpPr txBox="1"/>
          <p:nvPr/>
        </p:nvSpPr>
        <p:spPr>
          <a:xfrm>
            <a:off x="6584308" y="3843966"/>
            <a:ext cx="1491343" cy="246221"/>
          </a:xfrm>
          <a:prstGeom prst="rect">
            <a:avLst/>
          </a:prstGeom>
          <a:noFill/>
        </p:spPr>
        <p:txBody>
          <a:bodyPr wrap="square" rtlCol="0">
            <a:spAutoFit/>
          </a:bodyPr>
          <a:lstStyle/>
          <a:p>
            <a:pPr algn="ctr"/>
            <a:r>
              <a:rPr lang="en-US" sz="1000" b="1" dirty="0"/>
              <a:t>Tonn Vol/MM IMP)</a:t>
            </a:r>
            <a:endParaRPr lang="en-GB" sz="1000" b="1" dirty="0"/>
          </a:p>
        </p:txBody>
      </p:sp>
      <p:sp>
        <p:nvSpPr>
          <p:cNvPr id="44" name="TextBox 43">
            <a:extLst>
              <a:ext uri="{FF2B5EF4-FFF2-40B4-BE49-F238E27FC236}">
                <a16:creationId xmlns:a16="http://schemas.microsoft.com/office/drawing/2014/main"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id="{4A28B8B1-1837-4CAE-B0F4-0BD5715B1473}"/>
              </a:ext>
            </a:extLst>
          </p:cNvPr>
          <p:cNvSpPr txBox="1"/>
          <p:nvPr/>
        </p:nvSpPr>
        <p:spPr>
          <a:xfrm>
            <a:off x="6541386" y="2149310"/>
            <a:ext cx="1491343" cy="400110"/>
          </a:xfrm>
          <a:prstGeom prst="rect">
            <a:avLst/>
          </a:prstGeom>
          <a:noFill/>
        </p:spPr>
        <p:txBody>
          <a:bodyPr wrap="square" rtlCol="0">
            <a:spAutoFit/>
          </a:bodyPr>
          <a:lstStyle/>
          <a:p>
            <a:pPr algn="ctr"/>
            <a:r>
              <a:rPr lang="en-US" sz="1000" b="1" dirty="0"/>
              <a:t>Total Tonn Volume Due To Social</a:t>
            </a:r>
            <a:endParaRPr lang="en-GB" sz="1000" b="1" dirty="0"/>
          </a:p>
        </p:txBody>
      </p:sp>
      <p:sp>
        <p:nvSpPr>
          <p:cNvPr id="46" name="Rectangle 45">
            <a:extLst>
              <a:ext uri="{FF2B5EF4-FFF2-40B4-BE49-F238E27FC236}">
                <a16:creationId xmlns:a16="http://schemas.microsoft.com/office/drawing/2014/main"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EF020A5-A466-4650-8C5A-9A90EF4AE262}"/>
              </a:ext>
            </a:extLst>
          </p:cNvPr>
          <p:cNvPicPr>
            <a:picLocks noChangeAspect="1"/>
          </p:cNvPicPr>
          <p:nvPr/>
        </p:nvPicPr>
        <p:blipFill>
          <a:blip r:embed="rId6"/>
          <a:stretch>
            <a:fillRect/>
          </a:stretch>
        </p:blipFill>
        <p:spPr>
          <a:xfrm>
            <a:off x="8355262" y="5914152"/>
            <a:ext cx="458538" cy="632464"/>
          </a:xfrm>
          <a:prstGeom prst="rect">
            <a:avLst/>
          </a:prstGeom>
        </p:spPr>
      </p:pic>
      <p:sp>
        <p:nvSpPr>
          <p:cNvPr id="25" name="TextBox 24">
            <a:extLst>
              <a:ext uri="{FF2B5EF4-FFF2-40B4-BE49-F238E27FC236}">
                <a16:creationId xmlns:a16="http://schemas.microsoft.com/office/drawing/2014/main" id="{02808FD2-FA3E-49B4-8AFB-B30D06E8726E}"/>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27" name="Picture 18" descr="Related image">
            <a:extLst>
              <a:ext uri="{FF2B5EF4-FFF2-40B4-BE49-F238E27FC236}">
                <a16:creationId xmlns:a16="http://schemas.microsoft.com/office/drawing/2014/main" id="{62C6A879-3396-44F9-A041-8AD3E62CDD9D}"/>
              </a:ext>
            </a:extLst>
          </p:cNvPr>
          <p:cNvPicPr>
            <a:picLocks noChangeAspect="1" noChangeArrowheads="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sp>
        <p:nvSpPr>
          <p:cNvPr id="29" name="Title 1">
            <a:extLst>
              <a:ext uri="{FF2B5EF4-FFF2-40B4-BE49-F238E27FC236}">
                <a16:creationId xmlns:a16="http://schemas.microsoft.com/office/drawing/2014/main" id="{09BD32AA-3646-421B-ADCE-CAF3C6B27050}"/>
              </a:ext>
            </a:extLst>
          </p:cNvPr>
          <p:cNvSpPr>
            <a:spLocks noGrp="1"/>
          </p:cNvSpPr>
          <p:nvPr>
            <p:ph type="title"/>
          </p:nvPr>
        </p:nvSpPr>
        <p:spPr>
          <a:xfrm>
            <a:off x="329367" y="246875"/>
            <a:ext cx="7301133" cy="455640"/>
          </a:xfrm>
        </p:spPr>
        <p:txBody>
          <a:bodyPr anchor="ctr"/>
          <a:lstStyle/>
          <a:p>
            <a:pPr>
              <a:lnSpc>
                <a:spcPct val="100000"/>
              </a:lnSpc>
            </a:pPr>
            <a:r>
              <a:rPr lang="en-US" dirty="0"/>
              <a:t>Due to the reduced support, effectiveness remained similar in 2018.  However, this was offset by CPP improvements, causing the ROI to increase.  </a:t>
            </a:r>
            <a:endParaRPr lang="en-CA" dirty="0"/>
          </a:p>
        </p:txBody>
      </p:sp>
      <p:sp>
        <p:nvSpPr>
          <p:cNvPr id="23" name="TextBox 2">
            <a:extLst>
              <a:ext uri="{FF2B5EF4-FFF2-40B4-BE49-F238E27FC236}">
                <a16:creationId xmlns:a16="http://schemas.microsoft.com/office/drawing/2014/main" id="{7C7A7019-733B-4705-87F2-8B2C64F9FD09}"/>
              </a:ext>
            </a:extLst>
          </p:cNvPr>
          <p:cNvSpPr txBox="1"/>
          <p:nvPr/>
        </p:nvSpPr>
        <p:spPr>
          <a:xfrm>
            <a:off x="812495" y="1492863"/>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4" name="TextBox 23">
            <a:extLst>
              <a:ext uri="{FF2B5EF4-FFF2-40B4-BE49-F238E27FC236}">
                <a16:creationId xmlns:a16="http://schemas.microsoft.com/office/drawing/2014/main" id="{164CE661-5E31-4C8E-846A-855A0326F21A}"/>
              </a:ext>
            </a:extLst>
          </p:cNvPr>
          <p:cNvSpPr txBox="1"/>
          <p:nvPr/>
        </p:nvSpPr>
        <p:spPr>
          <a:xfrm>
            <a:off x="2139136" y="1480405"/>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387173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lstStyle/>
          <a:p>
            <a:r>
              <a:rPr lang="en-CA" dirty="0"/>
              <a:t>Special K Snacks – Key Takeaways</a:t>
            </a:r>
          </a:p>
        </p:txBody>
      </p:sp>
      <p:sp>
        <p:nvSpPr>
          <p:cNvPr id="3" name="TextBox 2"/>
          <p:cNvSpPr txBox="1"/>
          <p:nvPr/>
        </p:nvSpPr>
        <p:spPr>
          <a:xfrm>
            <a:off x="266698" y="855609"/>
            <a:ext cx="8343900" cy="4878259"/>
          </a:xfrm>
          <a:prstGeom prst="rect">
            <a:avLst/>
          </a:prstGeom>
          <a:noFill/>
        </p:spPr>
        <p:txBody>
          <a:bodyPr wrap="square" rtlCol="0">
            <a:spAutoFit/>
          </a:bodyPr>
          <a:lstStyle/>
          <a:p>
            <a:pPr marL="174625" indent="-174625">
              <a:spcBef>
                <a:spcPts val="900"/>
              </a:spcBef>
              <a:spcAft>
                <a:spcPts val="900"/>
              </a:spcAft>
              <a:buFont typeface="Arial" panose="020B0604020202020204" pitchFamily="34" charset="0"/>
              <a:buChar char="•"/>
            </a:pPr>
            <a:r>
              <a:rPr lang="en-US" sz="1600" dirty="0"/>
              <a:t>Total volume was flat, with very strong brand-building gains offsetting declines in base and trade. TV, Digital Video, Sampling and Couponing posted higher incremental volumes in 2018, thanks to their higher spends. </a:t>
            </a:r>
          </a:p>
          <a:p>
            <a:pPr marL="174625" indent="-174625">
              <a:spcBef>
                <a:spcPts val="900"/>
              </a:spcBef>
              <a:spcAft>
                <a:spcPts val="900"/>
              </a:spcAft>
              <a:buFont typeface="Arial" panose="020B0604020202020204" pitchFamily="34" charset="0"/>
              <a:buChar char="•"/>
            </a:pPr>
            <a:r>
              <a:rPr lang="en-US" sz="1600" dirty="0"/>
              <a:t>2018 volume was driven by lower distribution and offset by gains due to TV, new product launches, digital video and other brand-building activities.</a:t>
            </a:r>
          </a:p>
          <a:p>
            <a:pPr marL="174625" indent="-174625">
              <a:buFont typeface="Arial" panose="020B0604020202020204" pitchFamily="34" charset="0"/>
              <a:buChar char="•"/>
            </a:pPr>
            <a:r>
              <a:rPr lang="en-US" sz="1600" dirty="0"/>
              <a:t>Brand-Building ROI improved in 2018, helped by strong performance on TV and Digital Video. </a:t>
            </a:r>
          </a:p>
          <a:p>
            <a:pPr marL="631825" lvl="1" indent="-174625">
              <a:lnSpc>
                <a:spcPts val="1800"/>
              </a:lnSpc>
              <a:buFont typeface="Arial" panose="020B0604020202020204" pitchFamily="34" charset="0"/>
              <a:buChar char="•"/>
            </a:pPr>
            <a:r>
              <a:rPr lang="en-US" sz="1400" dirty="0"/>
              <a:t>TV ROI improved to $0.67, helped by increased GRP support and a lower CPP (increased 15 sec).  In 2018 ‘Nourish’ and ‘Protein’ were more effective campaigns and had higher ROIs, compared to ‘Own it’. </a:t>
            </a:r>
          </a:p>
          <a:p>
            <a:pPr marL="631825" lvl="1" indent="-174625">
              <a:lnSpc>
                <a:spcPts val="1800"/>
              </a:lnSpc>
              <a:buFont typeface="Arial" panose="020B0604020202020204" pitchFamily="34" charset="0"/>
              <a:buChar char="•"/>
            </a:pPr>
            <a:r>
              <a:rPr lang="en-US" sz="1400" dirty="0"/>
              <a:t>Digital Video ROI also improved to $0.55, with higher support and significantly lower CPP (shift toward skippable media). </a:t>
            </a:r>
          </a:p>
          <a:p>
            <a:pPr lvl="1">
              <a:lnSpc>
                <a:spcPts val="1800"/>
              </a:lnSpc>
            </a:pPr>
            <a:endParaRPr lang="en-US" sz="1400" dirty="0"/>
          </a:p>
          <a:p>
            <a:pPr marL="174625" indent="-174625">
              <a:spcBef>
                <a:spcPts val="900"/>
              </a:spcBef>
              <a:spcAft>
                <a:spcPts val="900"/>
              </a:spcAft>
              <a:buFont typeface="Arial" panose="020B0604020202020204" pitchFamily="34" charset="0"/>
              <a:buChar char="•"/>
            </a:pPr>
            <a:r>
              <a:rPr lang="en-US" sz="1600" dirty="0"/>
              <a:t>Trade ROI declined slightly, with reduced spend yielding lower incremental volume, mainly due to declines in Ad/ Display support. </a:t>
            </a:r>
          </a:p>
          <a:p>
            <a:pPr marL="174625" indent="-174625">
              <a:spcBef>
                <a:spcPts val="900"/>
              </a:spcBef>
              <a:spcAft>
                <a:spcPts val="900"/>
              </a:spcAft>
              <a:buFont typeface="Arial" panose="020B0604020202020204" pitchFamily="34" charset="0"/>
              <a:buChar char="•"/>
            </a:pPr>
            <a:r>
              <a:rPr lang="en-CA" sz="1600" dirty="0"/>
              <a:t>Given the strong performance on TV and Digital Video (which helped offset base volume declines), we recommend higher investment behind these tactics. </a:t>
            </a:r>
          </a:p>
        </p:txBody>
      </p:sp>
      <p:pic>
        <p:nvPicPr>
          <p:cNvPr id="5" name="Picture 4">
            <a:extLst>
              <a:ext uri="{FF2B5EF4-FFF2-40B4-BE49-F238E27FC236}">
                <a16:creationId xmlns:a16="http://schemas.microsoft.com/office/drawing/2014/main" id="{91EF2A86-EEE0-487E-8377-17F2030CAB6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Tree>
    <p:extLst>
      <p:ext uri="{BB962C8B-B14F-4D97-AF65-F5344CB8AC3E}">
        <p14:creationId xmlns:p14="http://schemas.microsoft.com/office/powerpoint/2010/main" val="400209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2375A99B-9E66-4C2F-8D7A-B9638A749D5C}"/>
              </a:ext>
            </a:extLst>
          </p:cNvPr>
          <p:cNvGraphicFramePr>
            <a:graphicFrameLocks noGrp="1"/>
          </p:cNvGraphicFramePr>
          <p:nvPr>
            <p:extLst>
              <p:ext uri="{D42A27DB-BD31-4B8C-83A1-F6EECF244321}">
                <p14:modId xmlns:p14="http://schemas.microsoft.com/office/powerpoint/2010/main" val="2528766411"/>
              </p:ext>
            </p:extLst>
          </p:nvPr>
        </p:nvGraphicFramePr>
        <p:xfrm>
          <a:off x="304800" y="3065590"/>
          <a:ext cx="8216901" cy="617411"/>
        </p:xfrm>
        <a:graphic>
          <a:graphicData uri="http://schemas.openxmlformats.org/drawingml/2006/table">
            <a:tbl>
              <a:tblPr>
                <a:tableStyleId>{5C22544A-7EE6-4342-B048-85BDC9FD1C3A}</a:tableStyleId>
              </a:tblPr>
              <a:tblGrid>
                <a:gridCol w="1314450">
                  <a:extLst>
                    <a:ext uri="{9D8B030D-6E8A-4147-A177-3AD203B41FA5}">
                      <a16:colId xmlns:a16="http://schemas.microsoft.com/office/drawing/2014/main" val="20000"/>
                    </a:ext>
                  </a:extLst>
                </a:gridCol>
                <a:gridCol w="2300817">
                  <a:extLst>
                    <a:ext uri="{9D8B030D-6E8A-4147-A177-3AD203B41FA5}">
                      <a16:colId xmlns:a16="http://schemas.microsoft.com/office/drawing/2014/main" val="20001"/>
                    </a:ext>
                  </a:extLst>
                </a:gridCol>
                <a:gridCol w="2300817">
                  <a:extLst>
                    <a:ext uri="{9D8B030D-6E8A-4147-A177-3AD203B41FA5}">
                      <a16:colId xmlns:a16="http://schemas.microsoft.com/office/drawing/2014/main" val="20002"/>
                    </a:ext>
                  </a:extLst>
                </a:gridCol>
                <a:gridCol w="2300817">
                  <a:extLst>
                    <a:ext uri="{9D8B030D-6E8A-4147-A177-3AD203B41FA5}">
                      <a16:colId xmlns:a16="http://schemas.microsoft.com/office/drawing/2014/main" val="20003"/>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algn="ctr" fontAlgn="b"/>
                      <a:r>
                        <a:rPr lang="en-GB" sz="1000" u="none" strike="noStrike" kern="1200" dirty="0">
                          <a:solidFill>
                            <a:schemeClr val="dk1"/>
                          </a:solidFill>
                          <a:effectLst/>
                          <a:latin typeface="+mj-lt"/>
                          <a:ea typeface="+mn-ea"/>
                          <a:cs typeface="+mn-cs"/>
                        </a:rPr>
                        <a:t>27,318</a:t>
                      </a:r>
                    </a:p>
                  </a:txBody>
                  <a:tcPr marL="9525" marR="9525" marT="9525" marB="0" anchor="ctr"/>
                </a:tc>
                <a:tc>
                  <a:txBody>
                    <a:bodyPr/>
                    <a:lstStyle/>
                    <a:p>
                      <a:pPr algn="ctr" fontAlgn="b"/>
                      <a:r>
                        <a:rPr lang="en-US" sz="1000" u="none" strike="noStrike" kern="1200" dirty="0">
                          <a:solidFill>
                            <a:schemeClr val="dk1"/>
                          </a:solidFill>
                          <a:effectLst/>
                          <a:latin typeface="+mj-lt"/>
                          <a:ea typeface="+mn-ea"/>
                          <a:cs typeface="+mn-cs"/>
                        </a:rPr>
                        <a:t>8,422</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ctr"/>
                      <a:r>
                        <a:rPr lang="en-GB" sz="1000" u="none" strike="noStrike" kern="1200" dirty="0">
                          <a:solidFill>
                            <a:schemeClr val="dk1"/>
                          </a:solidFill>
                          <a:effectLst/>
                          <a:latin typeface="+mj-lt"/>
                          <a:ea typeface="+mn-ea"/>
                          <a:cs typeface="+mn-cs"/>
                        </a:rPr>
                        <a:t>30,266</a:t>
                      </a:r>
                    </a:p>
                  </a:txBody>
                  <a:tcPr marL="9525" marR="9525" marT="9525" marB="0" anchor="ctr"/>
                </a:tc>
                <a:extLst>
                  <a:ext uri="{0D108BD9-81ED-4DB2-BD59-A6C34878D82A}">
                    <a16:rowId xmlns:a16="http://schemas.microsoft.com/office/drawing/2014/main"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9</a:t>
                      </a:r>
                    </a:p>
                  </a:txBody>
                  <a:tcPr marL="9525" marR="9525" marT="9525" marB="0" anchor="ctr">
                    <a:solidFill>
                      <a:schemeClr val="accent5">
                        <a:lumMod val="20000"/>
                        <a:lumOff val="80000"/>
                      </a:schemeClr>
                    </a:solidFill>
                  </a:tcPr>
                </a:tc>
                <a:tc>
                  <a:txBody>
                    <a:bodyPr/>
                    <a:lstStyle/>
                    <a:p>
                      <a:pPr algn="ctr" rtl="0" fontAlgn="ctr"/>
                      <a:r>
                        <a:rPr lang="en-US" sz="1000" u="none" strike="noStrike" kern="1200" dirty="0">
                          <a:solidFill>
                            <a:schemeClr val="dk1"/>
                          </a:solidFill>
                          <a:effectLst/>
                          <a:latin typeface="+mj-lt"/>
                          <a:ea typeface="+mn-ea"/>
                          <a:cs typeface="+mn-cs"/>
                        </a:rPr>
                        <a:t>2</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4</a:t>
                      </a:r>
                    </a:p>
                  </a:txBody>
                  <a:tcPr marL="9525" marR="9525" marT="9525" marB="0" anchor="ctr">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29" name="TextBox 28">
            <a:extLst>
              <a:ext uri="{FF2B5EF4-FFF2-40B4-BE49-F238E27FC236}">
                <a16:creationId xmlns:a16="http://schemas.microsoft.com/office/drawing/2014/main" id="{48C2C7FD-5FBD-42C2-AB6A-D598ACE30376}"/>
              </a:ext>
            </a:extLst>
          </p:cNvPr>
          <p:cNvSpPr txBox="1"/>
          <p:nvPr/>
        </p:nvSpPr>
        <p:spPr>
          <a:xfrm>
            <a:off x="304800" y="4186838"/>
            <a:ext cx="1341783" cy="400110"/>
          </a:xfrm>
          <a:prstGeom prst="rect">
            <a:avLst/>
          </a:prstGeom>
          <a:noFill/>
        </p:spPr>
        <p:txBody>
          <a:bodyPr wrap="square" rtlCol="0">
            <a:spAutoFit/>
          </a:bodyPr>
          <a:lstStyle/>
          <a:p>
            <a:r>
              <a:rPr lang="nl-NL" sz="1000" b="1" dirty="0">
                <a:solidFill>
                  <a:schemeClr val="accent2"/>
                </a:solidFill>
              </a:rPr>
              <a:t>Uplift/IMP(MM) </a:t>
            </a:r>
          </a:p>
          <a:p>
            <a:r>
              <a:rPr lang="nl-NL" sz="1000" b="1" dirty="0">
                <a:solidFill>
                  <a:schemeClr val="accent2"/>
                </a:solidFill>
              </a:rPr>
              <a:t>(Effectiveness)</a:t>
            </a:r>
          </a:p>
        </p:txBody>
      </p:sp>
      <p:sp>
        <p:nvSpPr>
          <p:cNvPr id="30" name="TextBox 29">
            <a:extLst>
              <a:ext uri="{FF2B5EF4-FFF2-40B4-BE49-F238E27FC236}">
                <a16:creationId xmlns:a16="http://schemas.microsoft.com/office/drawing/2014/main" id="{12382F67-5E80-43AA-AE87-FB66C3C34AD9}"/>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42" name="Rounded Rectangle 1">
            <a:extLst>
              <a:ext uri="{FF2B5EF4-FFF2-40B4-BE49-F238E27FC236}">
                <a16:creationId xmlns:a16="http://schemas.microsoft.com/office/drawing/2014/main" id="{C131EDAD-5A77-4D52-ADE2-882BC1BB5EA1}"/>
              </a:ext>
            </a:extLst>
          </p:cNvPr>
          <p:cNvSpPr/>
          <p:nvPr/>
        </p:nvSpPr>
        <p:spPr>
          <a:xfrm>
            <a:off x="1624013" y="1220137"/>
            <a:ext cx="4548187" cy="245256"/>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43" name="Rounded Rectangle 1">
            <a:extLst>
              <a:ext uri="{FF2B5EF4-FFF2-40B4-BE49-F238E27FC236}">
                <a16:creationId xmlns:a16="http://schemas.microsoft.com/office/drawing/2014/main" id="{524B0E9A-7E83-434F-9E78-3DEE95FF68EC}"/>
              </a:ext>
            </a:extLst>
          </p:cNvPr>
          <p:cNvSpPr/>
          <p:nvPr/>
        </p:nvSpPr>
        <p:spPr>
          <a:xfrm>
            <a:off x="6334124" y="1219200"/>
            <a:ext cx="2152539" cy="24619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sp>
        <p:nvSpPr>
          <p:cNvPr id="16" name="TextBox 15">
            <a:extLst>
              <a:ext uri="{FF2B5EF4-FFF2-40B4-BE49-F238E27FC236}">
                <a16:creationId xmlns:a16="http://schemas.microsoft.com/office/drawing/2014/main" id="{E4AEAE29-2A2F-4C10-8433-36C7135A5F04}"/>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17" name="Picture 18" descr="Related image">
            <a:extLst>
              <a:ext uri="{FF2B5EF4-FFF2-40B4-BE49-F238E27FC236}">
                <a16:creationId xmlns:a16="http://schemas.microsoft.com/office/drawing/2014/main" id="{9D385039-1EA6-4FD0-8906-9123180F1ECE}"/>
              </a:ext>
            </a:extLst>
          </p:cNvP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Chart 20">
            <a:extLst>
              <a:ext uri="{FF2B5EF4-FFF2-40B4-BE49-F238E27FC236}">
                <a16:creationId xmlns:a16="http://schemas.microsoft.com/office/drawing/2014/main" id="{C910C97C-F797-49C7-990D-DC2C67C5C581}"/>
              </a:ext>
            </a:extLst>
          </p:cNvPr>
          <p:cNvGraphicFramePr/>
          <p:nvPr>
            <p:extLst>
              <p:ext uri="{D42A27DB-BD31-4B8C-83A1-F6EECF244321}">
                <p14:modId xmlns:p14="http://schemas.microsoft.com/office/powerpoint/2010/main" val="1065673105"/>
              </p:ext>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B9EA2960-F7E7-493F-B590-722F8107D66D}"/>
              </a:ext>
            </a:extLst>
          </p:cNvPr>
          <p:cNvSpPr txBox="1"/>
          <p:nvPr/>
        </p:nvSpPr>
        <p:spPr>
          <a:xfrm>
            <a:off x="304800" y="3413934"/>
            <a:ext cx="1341783" cy="246221"/>
          </a:xfrm>
          <a:prstGeom prst="rect">
            <a:avLst/>
          </a:prstGeom>
          <a:noFill/>
        </p:spPr>
        <p:txBody>
          <a:bodyPr wrap="square" rtlCol="0">
            <a:spAutoFit/>
          </a:bodyPr>
          <a:lstStyle/>
          <a:p>
            <a:r>
              <a:rPr lang="en-US" sz="1000" b="1" dirty="0">
                <a:solidFill>
                  <a:schemeClr val="accent5"/>
                </a:solidFill>
              </a:rPr>
              <a:t>CPP $/(000)</a:t>
            </a:r>
          </a:p>
        </p:txBody>
      </p:sp>
      <p:sp>
        <p:nvSpPr>
          <p:cNvPr id="19" name="TextBox 18">
            <a:extLst>
              <a:ext uri="{FF2B5EF4-FFF2-40B4-BE49-F238E27FC236}">
                <a16:creationId xmlns:a16="http://schemas.microsoft.com/office/drawing/2014/main" id="{C865A27C-E6FA-41A5-AE7F-33844CB29DE2}"/>
              </a:ext>
            </a:extLst>
          </p:cNvPr>
          <p:cNvSpPr txBox="1"/>
          <p:nvPr/>
        </p:nvSpPr>
        <p:spPr>
          <a:xfrm>
            <a:off x="304800" y="3096989"/>
            <a:ext cx="1341783" cy="246221"/>
          </a:xfrm>
          <a:prstGeom prst="rect">
            <a:avLst/>
          </a:prstGeom>
          <a:noFill/>
        </p:spPr>
        <p:txBody>
          <a:bodyPr wrap="square" rtlCol="0">
            <a:spAutoFit/>
          </a:bodyPr>
          <a:lstStyle/>
          <a:p>
            <a:r>
              <a:rPr lang="en-US" sz="1000" b="1" dirty="0">
                <a:solidFill>
                  <a:schemeClr val="accent2"/>
                </a:solidFill>
              </a:rPr>
              <a:t>Impression (000)</a:t>
            </a:r>
          </a:p>
        </p:txBody>
      </p:sp>
      <p:pic>
        <p:nvPicPr>
          <p:cNvPr id="23" name="Picture 22">
            <a:extLst>
              <a:ext uri="{FF2B5EF4-FFF2-40B4-BE49-F238E27FC236}">
                <a16:creationId xmlns:a16="http://schemas.microsoft.com/office/drawing/2014/main" id="{1A460F33-0511-4A39-AE76-BA8DB028FE2C}"/>
              </a:ext>
            </a:extLst>
          </p:cNvPr>
          <p:cNvPicPr>
            <a:picLocks noChangeAspect="1"/>
          </p:cNvPicPr>
          <p:nvPr/>
        </p:nvPicPr>
        <p:blipFill>
          <a:blip r:embed="rId5"/>
          <a:stretch>
            <a:fillRect/>
          </a:stretch>
        </p:blipFill>
        <p:spPr>
          <a:xfrm>
            <a:off x="8355262" y="5914152"/>
            <a:ext cx="458538" cy="632464"/>
          </a:xfrm>
          <a:prstGeom prst="rect">
            <a:avLst/>
          </a:prstGeom>
        </p:spPr>
      </p:pic>
      <p:graphicFrame>
        <p:nvGraphicFramePr>
          <p:cNvPr id="24" name="Chart 23">
            <a:extLst>
              <a:ext uri="{FF2B5EF4-FFF2-40B4-BE49-F238E27FC236}">
                <a16:creationId xmlns:a16="http://schemas.microsoft.com/office/drawing/2014/main" id="{754ABE5F-5690-4685-B039-B28D9BC903A9}"/>
              </a:ext>
            </a:extLst>
          </p:cNvPr>
          <p:cNvGraphicFramePr/>
          <p:nvPr>
            <p:extLst>
              <p:ext uri="{D42A27DB-BD31-4B8C-83A1-F6EECF244321}">
                <p14:modId xmlns:p14="http://schemas.microsoft.com/office/powerpoint/2010/main" val="2182409917"/>
              </p:ext>
            </p:extLst>
          </p:nvPr>
        </p:nvGraphicFramePr>
        <p:xfrm>
          <a:off x="1469440" y="3848100"/>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31" name="Title 1">
            <a:extLst>
              <a:ext uri="{FF2B5EF4-FFF2-40B4-BE49-F238E27FC236}">
                <a16:creationId xmlns:a16="http://schemas.microsoft.com/office/drawing/2014/main" id="{09BD32AA-3646-421B-ADCE-CAF3C6B27050}"/>
              </a:ext>
            </a:extLst>
          </p:cNvPr>
          <p:cNvSpPr>
            <a:spLocks noGrp="1"/>
          </p:cNvSpPr>
          <p:nvPr>
            <p:ph type="title"/>
          </p:nvPr>
        </p:nvSpPr>
        <p:spPr>
          <a:xfrm>
            <a:off x="329367" y="233623"/>
            <a:ext cx="7301133" cy="455640"/>
          </a:xfrm>
        </p:spPr>
        <p:txBody>
          <a:bodyPr anchor="ctr"/>
          <a:lstStyle/>
          <a:p>
            <a:pPr>
              <a:lnSpc>
                <a:spcPct val="100000"/>
              </a:lnSpc>
            </a:pPr>
            <a:r>
              <a:rPr lang="en-US" dirty="0"/>
              <a:t>All three campaigns had a similar impact on sales; returns were higher for ‘Own It’ resulting from a lower CPP.</a:t>
            </a:r>
            <a:endParaRPr lang="en-CA" dirty="0"/>
          </a:p>
        </p:txBody>
      </p:sp>
      <p:sp>
        <p:nvSpPr>
          <p:cNvPr id="20" name="TextBox 19">
            <a:extLst>
              <a:ext uri="{FF2B5EF4-FFF2-40B4-BE49-F238E27FC236}">
                <a16:creationId xmlns:a16="http://schemas.microsoft.com/office/drawing/2014/main" id="{12DC13E8-7E1E-4A40-B1F5-CF5203ECF7C4}"/>
              </a:ext>
            </a:extLst>
          </p:cNvPr>
          <p:cNvSpPr txBox="1"/>
          <p:nvPr/>
        </p:nvSpPr>
        <p:spPr>
          <a:xfrm>
            <a:off x="356423" y="5764122"/>
            <a:ext cx="83439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The average of campaigns does not match with the full year number because of volume attribution across two years</a:t>
            </a:r>
          </a:p>
        </p:txBody>
      </p:sp>
    </p:spTree>
    <p:extLst>
      <p:ext uri="{BB962C8B-B14F-4D97-AF65-F5344CB8AC3E}">
        <p14:creationId xmlns:p14="http://schemas.microsoft.com/office/powerpoint/2010/main" val="3189173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Sampling Summary 2017-2018</a:t>
            </a:r>
          </a:p>
        </p:txBody>
      </p:sp>
      <p:graphicFrame>
        <p:nvGraphicFramePr>
          <p:cNvPr id="22" name="Chart 21">
            <a:extLst>
              <a:ext uri="{FF2B5EF4-FFF2-40B4-BE49-F238E27FC236}">
                <a16:creationId xmlns:a16="http://schemas.microsoft.com/office/drawing/2014/main" id="{53010605-73C6-449C-853A-657E6D1A2536}"/>
              </a:ext>
            </a:extLst>
          </p:cNvPr>
          <p:cNvGraphicFramePr/>
          <p:nvPr>
            <p:extLst>
              <p:ext uri="{D42A27DB-BD31-4B8C-83A1-F6EECF244321}">
                <p14:modId xmlns:p14="http://schemas.microsoft.com/office/powerpoint/2010/main" val="3131916344"/>
              </p:ext>
            </p:extLst>
          </p:nvPr>
        </p:nvGraphicFramePr>
        <p:xfrm>
          <a:off x="5859830" y="2527366"/>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Chart 32">
            <a:extLst>
              <a:ext uri="{FF2B5EF4-FFF2-40B4-BE49-F238E27FC236}">
                <a16:creationId xmlns:a16="http://schemas.microsoft.com/office/drawing/2014/main" id="{708B53F6-BF4B-4409-81D8-244EC70B9A3A}"/>
              </a:ext>
            </a:extLst>
          </p:cNvPr>
          <p:cNvGraphicFramePr/>
          <p:nvPr>
            <p:extLst>
              <p:ext uri="{D42A27DB-BD31-4B8C-83A1-F6EECF244321}">
                <p14:modId xmlns:p14="http://schemas.microsoft.com/office/powerpoint/2010/main" val="3080853695"/>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Table 34">
            <a:extLst>
              <a:ext uri="{FF2B5EF4-FFF2-40B4-BE49-F238E27FC236}">
                <a16:creationId xmlns:a16="http://schemas.microsoft.com/office/drawing/2014/main" id="{779DE155-E773-4643-8B25-083646894266}"/>
              </a:ext>
            </a:extLst>
          </p:cNvPr>
          <p:cNvGraphicFramePr>
            <a:graphicFrameLocks noGrp="1"/>
          </p:cNvGraphicFramePr>
          <p:nvPr>
            <p:extLst>
              <p:ext uri="{D42A27DB-BD31-4B8C-83A1-F6EECF244321}">
                <p14:modId xmlns:p14="http://schemas.microsoft.com/office/powerpoint/2010/main" val="1163546329"/>
              </p:ext>
            </p:extLst>
          </p:nvPr>
        </p:nvGraphicFramePr>
        <p:xfrm>
          <a:off x="457547" y="2900027"/>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val="20000"/>
                    </a:ext>
                  </a:extLst>
                </a:gridCol>
                <a:gridCol w="1256280">
                  <a:extLst>
                    <a:ext uri="{9D8B030D-6E8A-4147-A177-3AD203B41FA5}">
                      <a16:colId xmlns:a16="http://schemas.microsoft.com/office/drawing/2014/main" val="20001"/>
                    </a:ext>
                  </a:extLst>
                </a:gridCol>
              </a:tblGrid>
              <a:tr h="278130">
                <a:tc>
                  <a:txBody>
                    <a:bodyPr/>
                    <a:lstStyle/>
                    <a:p>
                      <a:pPr algn="ctr"/>
                      <a:r>
                        <a:rPr lang="en-US" sz="1200" dirty="0">
                          <a:solidFill>
                            <a:schemeClr val="tx1"/>
                          </a:solidFill>
                        </a:rPr>
                        <a:t>1.3%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1.5%</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0B4AF8D1-584C-4250-924E-F8000E3A389D}"/>
              </a:ext>
            </a:extLst>
          </p:cNvPr>
          <p:cNvGraphicFramePr>
            <a:graphicFrameLocks noGrp="1"/>
          </p:cNvGraphicFramePr>
          <p:nvPr>
            <p:extLst>
              <p:ext uri="{D42A27DB-BD31-4B8C-83A1-F6EECF244321}">
                <p14:modId xmlns:p14="http://schemas.microsoft.com/office/powerpoint/2010/main" val="3291165202"/>
              </p:ext>
            </p:extLst>
          </p:nvPr>
        </p:nvGraphicFramePr>
        <p:xfrm>
          <a:off x="475559" y="3910718"/>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val="20000"/>
                    </a:ext>
                  </a:extLst>
                </a:gridCol>
                <a:gridCol w="1247274">
                  <a:extLst>
                    <a:ext uri="{9D8B030D-6E8A-4147-A177-3AD203B41FA5}">
                      <a16:colId xmlns:a16="http://schemas.microsoft.com/office/drawing/2014/main"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$0.57</a:t>
                      </a:r>
                      <a:r>
                        <a:rPr lang="en-US" sz="1200" b="1" kern="1200" baseline="0" dirty="0">
                          <a:solidFill>
                            <a:schemeClr val="tx1"/>
                          </a:solidFill>
                          <a:latin typeface="+mn-lt"/>
                          <a:ea typeface="+mn-ea"/>
                          <a:cs typeface="+mn-cs"/>
                        </a:rPr>
                        <a:t> </a:t>
                      </a:r>
                      <a:r>
                        <a:rPr lang="en-US" sz="1200" b="1" kern="1200" dirty="0">
                          <a:solidFill>
                            <a:schemeClr val="tx1"/>
                          </a:solidFill>
                          <a:latin typeface="+mn-lt"/>
                          <a:ea typeface="+mn-ea"/>
                          <a:cs typeface="+mn-cs"/>
                        </a:rPr>
                        <a:t>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$0.68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39" name="Rectangle 38">
            <a:extLst>
              <a:ext uri="{FF2B5EF4-FFF2-40B4-BE49-F238E27FC236}">
                <a16:creationId xmlns:a16="http://schemas.microsoft.com/office/drawing/2014/main" id="{19CFDE63-3CF4-4873-8E6B-9DE7C7E8DDEC}"/>
              </a:ext>
            </a:extLst>
          </p:cNvPr>
          <p:cNvSpPr/>
          <p:nvPr/>
        </p:nvSpPr>
        <p:spPr>
          <a:xfrm>
            <a:off x="1227217" y="2581151"/>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id="{78ABA815-0E73-43A6-B1B4-1CA45280784A}"/>
              </a:ext>
            </a:extLst>
          </p:cNvPr>
          <p:cNvSpPr/>
          <p:nvPr/>
        </p:nvSpPr>
        <p:spPr>
          <a:xfrm>
            <a:off x="1348212" y="3585304"/>
            <a:ext cx="891591" cy="307777"/>
          </a:xfrm>
          <a:prstGeom prst="rect">
            <a:avLst/>
          </a:prstGeom>
        </p:spPr>
        <p:txBody>
          <a:bodyPr wrap="none">
            <a:spAutoFit/>
          </a:bodyPr>
          <a:lstStyle/>
          <a:p>
            <a:r>
              <a:rPr lang="en-US" sz="1400" b="1" dirty="0"/>
              <a:t>Spend ($)</a:t>
            </a:r>
          </a:p>
        </p:txBody>
      </p:sp>
      <p:sp>
        <p:nvSpPr>
          <p:cNvPr id="42" name="TextBox 41">
            <a:extLst>
              <a:ext uri="{FF2B5EF4-FFF2-40B4-BE49-F238E27FC236}">
                <a16:creationId xmlns:a16="http://schemas.microsoft.com/office/drawing/2014/main" id="{5B2DF8A1-4854-4017-B821-366FFA8F0318}"/>
              </a:ext>
            </a:extLst>
          </p:cNvPr>
          <p:cNvSpPr txBox="1"/>
          <p:nvPr/>
        </p:nvSpPr>
        <p:spPr>
          <a:xfrm>
            <a:off x="6402202" y="1651797"/>
            <a:ext cx="1765126" cy="276999"/>
          </a:xfrm>
          <a:prstGeom prst="rect">
            <a:avLst/>
          </a:prstGeom>
          <a:noFill/>
        </p:spPr>
        <p:txBody>
          <a:bodyPr wrap="square" rtlCol="0">
            <a:spAutoFit/>
          </a:bodyPr>
          <a:lstStyle/>
          <a:p>
            <a:pPr algn="ctr"/>
            <a:r>
              <a:rPr lang="en-US" sz="1200" b="1" u="sng" dirty="0">
                <a:solidFill>
                  <a:srgbClr val="C00000"/>
                </a:solidFill>
              </a:rPr>
              <a:t>EFFECTIVENESS</a:t>
            </a:r>
            <a:endParaRPr lang="en-GB" sz="1200" b="1" u="sng" dirty="0">
              <a:solidFill>
                <a:srgbClr val="C00000"/>
              </a:solidFill>
            </a:endParaRPr>
          </a:p>
        </p:txBody>
      </p:sp>
      <p:sp>
        <p:nvSpPr>
          <p:cNvPr id="44" name="TextBox 43">
            <a:extLst>
              <a:ext uri="{FF2B5EF4-FFF2-40B4-BE49-F238E27FC236}">
                <a16:creationId xmlns:a16="http://schemas.microsoft.com/office/drawing/2014/main"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id="{4A28B8B1-1837-4CAE-B0F4-0BD5715B1473}"/>
              </a:ext>
            </a:extLst>
          </p:cNvPr>
          <p:cNvSpPr txBox="1"/>
          <p:nvPr/>
        </p:nvSpPr>
        <p:spPr>
          <a:xfrm>
            <a:off x="6541386" y="2149310"/>
            <a:ext cx="1491343" cy="400110"/>
          </a:xfrm>
          <a:prstGeom prst="rect">
            <a:avLst/>
          </a:prstGeom>
          <a:noFill/>
        </p:spPr>
        <p:txBody>
          <a:bodyPr wrap="square" rtlCol="0">
            <a:spAutoFit/>
          </a:bodyPr>
          <a:lstStyle/>
          <a:p>
            <a:pPr algn="ctr"/>
            <a:r>
              <a:rPr lang="en-US" sz="1000" b="1" dirty="0"/>
              <a:t>Total Tonn Volume Due To Sampling</a:t>
            </a:r>
            <a:endParaRPr lang="en-GB" sz="1000" b="1" dirty="0"/>
          </a:p>
        </p:txBody>
      </p:sp>
      <p:pic>
        <p:nvPicPr>
          <p:cNvPr id="26" name="Picture 25">
            <a:extLst>
              <a:ext uri="{FF2B5EF4-FFF2-40B4-BE49-F238E27FC236}">
                <a16:creationId xmlns:a16="http://schemas.microsoft.com/office/drawing/2014/main" id="{7EF020A5-A466-4650-8C5A-9A90EF4AE262}"/>
              </a:ext>
            </a:extLst>
          </p:cNvPr>
          <p:cNvPicPr>
            <a:picLocks noChangeAspect="1"/>
          </p:cNvPicPr>
          <p:nvPr/>
        </p:nvPicPr>
        <p:blipFill>
          <a:blip r:embed="rId5"/>
          <a:stretch>
            <a:fillRect/>
          </a:stretch>
        </p:blipFill>
        <p:spPr>
          <a:xfrm>
            <a:off x="8355262" y="5914152"/>
            <a:ext cx="458538" cy="632464"/>
          </a:xfrm>
          <a:prstGeom prst="rect">
            <a:avLst/>
          </a:prstGeom>
        </p:spPr>
      </p:pic>
      <p:sp>
        <p:nvSpPr>
          <p:cNvPr id="29" name="Title 1">
            <a:extLst>
              <a:ext uri="{FF2B5EF4-FFF2-40B4-BE49-F238E27FC236}">
                <a16:creationId xmlns:a16="http://schemas.microsoft.com/office/drawing/2014/main" id="{09BD32AA-3646-421B-ADCE-CAF3C6B27050}"/>
              </a:ext>
            </a:extLst>
          </p:cNvPr>
          <p:cNvSpPr>
            <a:spLocks noGrp="1"/>
          </p:cNvSpPr>
          <p:nvPr>
            <p:ph type="title"/>
          </p:nvPr>
        </p:nvSpPr>
        <p:spPr>
          <a:xfrm>
            <a:off x="457547" y="187058"/>
            <a:ext cx="7301133" cy="455640"/>
          </a:xfrm>
        </p:spPr>
        <p:txBody>
          <a:bodyPr anchor="ctr"/>
          <a:lstStyle/>
          <a:p>
            <a:pPr>
              <a:lnSpc>
                <a:spcPct val="100000"/>
              </a:lnSpc>
            </a:pPr>
            <a:r>
              <a:rPr lang="en-US" dirty="0"/>
              <a:t>Higher investment for sampling drove higher effectiveness, while the ROI was relatively unchanged. </a:t>
            </a:r>
            <a:endParaRPr lang="en-CA" dirty="0"/>
          </a:p>
        </p:txBody>
      </p:sp>
      <p:sp>
        <p:nvSpPr>
          <p:cNvPr id="23" name="TextBox 2">
            <a:extLst>
              <a:ext uri="{FF2B5EF4-FFF2-40B4-BE49-F238E27FC236}">
                <a16:creationId xmlns:a16="http://schemas.microsoft.com/office/drawing/2014/main" id="{7C7A7019-733B-4705-87F2-8B2C64F9FD09}"/>
              </a:ext>
            </a:extLst>
          </p:cNvPr>
          <p:cNvSpPr txBox="1"/>
          <p:nvPr/>
        </p:nvSpPr>
        <p:spPr>
          <a:xfrm>
            <a:off x="812495" y="2298776"/>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4" name="TextBox 23">
            <a:extLst>
              <a:ext uri="{FF2B5EF4-FFF2-40B4-BE49-F238E27FC236}">
                <a16:creationId xmlns:a16="http://schemas.microsoft.com/office/drawing/2014/main" id="{164CE661-5E31-4C8E-846A-855A0326F21A}"/>
              </a:ext>
            </a:extLst>
          </p:cNvPr>
          <p:cNvSpPr txBox="1"/>
          <p:nvPr/>
        </p:nvSpPr>
        <p:spPr>
          <a:xfrm>
            <a:off x="2139136" y="2286318"/>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2810336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Coupon Summary 2017-2018</a:t>
            </a:r>
          </a:p>
        </p:txBody>
      </p:sp>
      <p:graphicFrame>
        <p:nvGraphicFramePr>
          <p:cNvPr id="22" name="Chart 21">
            <a:extLst>
              <a:ext uri="{FF2B5EF4-FFF2-40B4-BE49-F238E27FC236}">
                <a16:creationId xmlns:a16="http://schemas.microsoft.com/office/drawing/2014/main" id="{53010605-73C6-449C-853A-657E6D1A2536}"/>
              </a:ext>
            </a:extLst>
          </p:cNvPr>
          <p:cNvGraphicFramePr/>
          <p:nvPr>
            <p:extLst>
              <p:ext uri="{D42A27DB-BD31-4B8C-83A1-F6EECF244321}">
                <p14:modId xmlns:p14="http://schemas.microsoft.com/office/powerpoint/2010/main" val="3774480965"/>
              </p:ext>
            </p:extLst>
          </p:nvPr>
        </p:nvGraphicFramePr>
        <p:xfrm>
          <a:off x="5859830" y="2527366"/>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Chart 32">
            <a:extLst>
              <a:ext uri="{FF2B5EF4-FFF2-40B4-BE49-F238E27FC236}">
                <a16:creationId xmlns:a16="http://schemas.microsoft.com/office/drawing/2014/main" id="{708B53F6-BF4B-4409-81D8-244EC70B9A3A}"/>
              </a:ext>
            </a:extLst>
          </p:cNvPr>
          <p:cNvGraphicFramePr/>
          <p:nvPr>
            <p:extLst>
              <p:ext uri="{D42A27DB-BD31-4B8C-83A1-F6EECF244321}">
                <p14:modId xmlns:p14="http://schemas.microsoft.com/office/powerpoint/2010/main" val="2160465263"/>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Table 34">
            <a:extLst>
              <a:ext uri="{FF2B5EF4-FFF2-40B4-BE49-F238E27FC236}">
                <a16:creationId xmlns:a16="http://schemas.microsoft.com/office/drawing/2014/main" id="{779DE155-E773-4643-8B25-083646894266}"/>
              </a:ext>
            </a:extLst>
          </p:cNvPr>
          <p:cNvGraphicFramePr>
            <a:graphicFrameLocks noGrp="1"/>
          </p:cNvGraphicFramePr>
          <p:nvPr>
            <p:extLst>
              <p:ext uri="{D42A27DB-BD31-4B8C-83A1-F6EECF244321}">
                <p14:modId xmlns:p14="http://schemas.microsoft.com/office/powerpoint/2010/main" val="1565216683"/>
              </p:ext>
            </p:extLst>
          </p:nvPr>
        </p:nvGraphicFramePr>
        <p:xfrm>
          <a:off x="457547" y="2900027"/>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val="20000"/>
                    </a:ext>
                  </a:extLst>
                </a:gridCol>
                <a:gridCol w="1256280">
                  <a:extLst>
                    <a:ext uri="{9D8B030D-6E8A-4147-A177-3AD203B41FA5}">
                      <a16:colId xmlns:a16="http://schemas.microsoft.com/office/drawing/2014/main" val="20001"/>
                    </a:ext>
                  </a:extLst>
                </a:gridCol>
              </a:tblGrid>
              <a:tr h="278130">
                <a:tc>
                  <a:txBody>
                    <a:bodyPr/>
                    <a:lstStyle/>
                    <a:p>
                      <a:pPr algn="ctr"/>
                      <a:r>
                        <a:rPr lang="en-US" sz="1200" dirty="0">
                          <a:solidFill>
                            <a:schemeClr val="tx1"/>
                          </a:solidFill>
                        </a:rPr>
                        <a:t>0.3%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0.4%</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0B4AF8D1-584C-4250-924E-F8000E3A389D}"/>
              </a:ext>
            </a:extLst>
          </p:cNvPr>
          <p:cNvGraphicFramePr>
            <a:graphicFrameLocks noGrp="1"/>
          </p:cNvGraphicFramePr>
          <p:nvPr>
            <p:extLst>
              <p:ext uri="{D42A27DB-BD31-4B8C-83A1-F6EECF244321}">
                <p14:modId xmlns:p14="http://schemas.microsoft.com/office/powerpoint/2010/main" val="3040859561"/>
              </p:ext>
            </p:extLst>
          </p:nvPr>
        </p:nvGraphicFramePr>
        <p:xfrm>
          <a:off x="475559" y="3910718"/>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val="20000"/>
                    </a:ext>
                  </a:extLst>
                </a:gridCol>
                <a:gridCol w="1247274">
                  <a:extLst>
                    <a:ext uri="{9D8B030D-6E8A-4147-A177-3AD203B41FA5}">
                      <a16:colId xmlns:a16="http://schemas.microsoft.com/office/drawing/2014/main"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$0.12</a:t>
                      </a:r>
                      <a:r>
                        <a:rPr lang="en-US" sz="1200" b="1" kern="1200" baseline="0" dirty="0">
                          <a:solidFill>
                            <a:schemeClr val="tx1"/>
                          </a:solidFill>
                          <a:latin typeface="+mn-lt"/>
                          <a:ea typeface="+mn-ea"/>
                          <a:cs typeface="+mn-cs"/>
                        </a:rPr>
                        <a:t> </a:t>
                      </a:r>
                      <a:r>
                        <a:rPr lang="en-US" sz="1200" b="1" kern="1200" dirty="0">
                          <a:solidFill>
                            <a:schemeClr val="tx1"/>
                          </a:solidFill>
                          <a:latin typeface="+mn-lt"/>
                          <a:ea typeface="+mn-ea"/>
                          <a:cs typeface="+mn-cs"/>
                        </a:rPr>
                        <a:t>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$0.18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39" name="Rectangle 38">
            <a:extLst>
              <a:ext uri="{FF2B5EF4-FFF2-40B4-BE49-F238E27FC236}">
                <a16:creationId xmlns:a16="http://schemas.microsoft.com/office/drawing/2014/main" id="{19CFDE63-3CF4-4873-8E6B-9DE7C7E8DDEC}"/>
              </a:ext>
            </a:extLst>
          </p:cNvPr>
          <p:cNvSpPr/>
          <p:nvPr/>
        </p:nvSpPr>
        <p:spPr>
          <a:xfrm>
            <a:off x="1227217" y="2581151"/>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id="{78ABA815-0E73-43A6-B1B4-1CA45280784A}"/>
              </a:ext>
            </a:extLst>
          </p:cNvPr>
          <p:cNvSpPr/>
          <p:nvPr/>
        </p:nvSpPr>
        <p:spPr>
          <a:xfrm>
            <a:off x="1348212" y="3585304"/>
            <a:ext cx="891591" cy="307777"/>
          </a:xfrm>
          <a:prstGeom prst="rect">
            <a:avLst/>
          </a:prstGeom>
        </p:spPr>
        <p:txBody>
          <a:bodyPr wrap="none">
            <a:spAutoFit/>
          </a:bodyPr>
          <a:lstStyle/>
          <a:p>
            <a:r>
              <a:rPr lang="en-US" sz="1400" b="1" dirty="0"/>
              <a:t>Spend ($)</a:t>
            </a:r>
          </a:p>
        </p:txBody>
      </p:sp>
      <p:sp>
        <p:nvSpPr>
          <p:cNvPr id="42" name="TextBox 41">
            <a:extLst>
              <a:ext uri="{FF2B5EF4-FFF2-40B4-BE49-F238E27FC236}">
                <a16:creationId xmlns:a16="http://schemas.microsoft.com/office/drawing/2014/main" id="{5B2DF8A1-4854-4017-B821-366FFA8F0318}"/>
              </a:ext>
            </a:extLst>
          </p:cNvPr>
          <p:cNvSpPr txBox="1"/>
          <p:nvPr/>
        </p:nvSpPr>
        <p:spPr>
          <a:xfrm>
            <a:off x="6402202" y="1651797"/>
            <a:ext cx="1765126" cy="276999"/>
          </a:xfrm>
          <a:prstGeom prst="rect">
            <a:avLst/>
          </a:prstGeom>
          <a:noFill/>
        </p:spPr>
        <p:txBody>
          <a:bodyPr wrap="square" rtlCol="0">
            <a:spAutoFit/>
          </a:bodyPr>
          <a:lstStyle/>
          <a:p>
            <a:pPr algn="ctr"/>
            <a:r>
              <a:rPr lang="en-US" sz="1200" b="1" u="sng" dirty="0">
                <a:solidFill>
                  <a:srgbClr val="C00000"/>
                </a:solidFill>
              </a:rPr>
              <a:t>EFFECTIVENESS</a:t>
            </a:r>
            <a:endParaRPr lang="en-GB" sz="1200" b="1" u="sng" dirty="0">
              <a:solidFill>
                <a:srgbClr val="C00000"/>
              </a:solidFill>
            </a:endParaRPr>
          </a:p>
        </p:txBody>
      </p:sp>
      <p:sp>
        <p:nvSpPr>
          <p:cNvPr id="44" name="TextBox 43">
            <a:extLst>
              <a:ext uri="{FF2B5EF4-FFF2-40B4-BE49-F238E27FC236}">
                <a16:creationId xmlns:a16="http://schemas.microsoft.com/office/drawing/2014/main"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id="{4A28B8B1-1837-4CAE-B0F4-0BD5715B1473}"/>
              </a:ext>
            </a:extLst>
          </p:cNvPr>
          <p:cNvSpPr txBox="1"/>
          <p:nvPr/>
        </p:nvSpPr>
        <p:spPr>
          <a:xfrm>
            <a:off x="6541386" y="2149310"/>
            <a:ext cx="1491343" cy="400110"/>
          </a:xfrm>
          <a:prstGeom prst="rect">
            <a:avLst/>
          </a:prstGeom>
          <a:noFill/>
        </p:spPr>
        <p:txBody>
          <a:bodyPr wrap="square" rtlCol="0">
            <a:spAutoFit/>
          </a:bodyPr>
          <a:lstStyle/>
          <a:p>
            <a:pPr algn="ctr"/>
            <a:r>
              <a:rPr lang="en-US" sz="1000" b="1" dirty="0"/>
              <a:t>Total Tonn Volume Due To Coupons</a:t>
            </a:r>
            <a:endParaRPr lang="en-GB" sz="1000" b="1" dirty="0"/>
          </a:p>
        </p:txBody>
      </p:sp>
      <p:pic>
        <p:nvPicPr>
          <p:cNvPr id="26" name="Picture 25">
            <a:extLst>
              <a:ext uri="{FF2B5EF4-FFF2-40B4-BE49-F238E27FC236}">
                <a16:creationId xmlns:a16="http://schemas.microsoft.com/office/drawing/2014/main" id="{7EF020A5-A466-4650-8C5A-9A90EF4AE262}"/>
              </a:ext>
            </a:extLst>
          </p:cNvPr>
          <p:cNvPicPr>
            <a:picLocks noChangeAspect="1"/>
          </p:cNvPicPr>
          <p:nvPr/>
        </p:nvPicPr>
        <p:blipFill>
          <a:blip r:embed="rId5"/>
          <a:stretch>
            <a:fillRect/>
          </a:stretch>
        </p:blipFill>
        <p:spPr>
          <a:xfrm>
            <a:off x="8355262" y="5914152"/>
            <a:ext cx="458538" cy="632464"/>
          </a:xfrm>
          <a:prstGeom prst="rect">
            <a:avLst/>
          </a:prstGeom>
        </p:spPr>
      </p:pic>
      <p:sp>
        <p:nvSpPr>
          <p:cNvPr id="29" name="Title 1">
            <a:extLst>
              <a:ext uri="{FF2B5EF4-FFF2-40B4-BE49-F238E27FC236}">
                <a16:creationId xmlns:a16="http://schemas.microsoft.com/office/drawing/2014/main" id="{09BD32AA-3646-421B-ADCE-CAF3C6B27050}"/>
              </a:ext>
            </a:extLst>
          </p:cNvPr>
          <p:cNvSpPr>
            <a:spLocks noGrp="1"/>
          </p:cNvSpPr>
          <p:nvPr>
            <p:ph type="title"/>
          </p:nvPr>
        </p:nvSpPr>
        <p:spPr>
          <a:xfrm>
            <a:off x="433083" y="187058"/>
            <a:ext cx="7301133" cy="455640"/>
          </a:xfrm>
        </p:spPr>
        <p:txBody>
          <a:bodyPr anchor="ctr"/>
          <a:lstStyle/>
          <a:p>
            <a:pPr>
              <a:lnSpc>
                <a:spcPct val="100000"/>
              </a:lnSpc>
            </a:pPr>
            <a:r>
              <a:rPr lang="en-US" dirty="0"/>
              <a:t>Coupon investment was higher in 2018; effectiveness increased, while ROI was relatively unchanged. </a:t>
            </a:r>
            <a:endParaRPr lang="en-CA" dirty="0"/>
          </a:p>
        </p:txBody>
      </p:sp>
      <p:sp>
        <p:nvSpPr>
          <p:cNvPr id="23" name="TextBox 2">
            <a:extLst>
              <a:ext uri="{FF2B5EF4-FFF2-40B4-BE49-F238E27FC236}">
                <a16:creationId xmlns:a16="http://schemas.microsoft.com/office/drawing/2014/main" id="{7C7A7019-733B-4705-87F2-8B2C64F9FD09}"/>
              </a:ext>
            </a:extLst>
          </p:cNvPr>
          <p:cNvSpPr txBox="1"/>
          <p:nvPr/>
        </p:nvSpPr>
        <p:spPr>
          <a:xfrm>
            <a:off x="812495" y="2298776"/>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4" name="TextBox 23">
            <a:extLst>
              <a:ext uri="{FF2B5EF4-FFF2-40B4-BE49-F238E27FC236}">
                <a16:creationId xmlns:a16="http://schemas.microsoft.com/office/drawing/2014/main" id="{164CE661-5E31-4C8E-846A-855A0326F21A}"/>
              </a:ext>
            </a:extLst>
          </p:cNvPr>
          <p:cNvSpPr txBox="1"/>
          <p:nvPr/>
        </p:nvSpPr>
        <p:spPr>
          <a:xfrm>
            <a:off x="2139136" y="2286318"/>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3266776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A460F33-0511-4A39-AE76-BA8DB028FE2C}"/>
              </a:ext>
            </a:extLst>
          </p:cNvPr>
          <p:cNvPicPr>
            <a:picLocks noChangeAspect="1"/>
          </p:cNvPicPr>
          <p:nvPr/>
        </p:nvPicPr>
        <p:blipFill>
          <a:blip r:embed="rId3"/>
          <a:stretch>
            <a:fillRect/>
          </a:stretch>
        </p:blipFill>
        <p:spPr>
          <a:xfrm>
            <a:off x="8355262" y="5914152"/>
            <a:ext cx="458538" cy="63246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187854029"/>
              </p:ext>
            </p:extLst>
          </p:nvPr>
        </p:nvGraphicFramePr>
        <p:xfrm>
          <a:off x="126940" y="1278637"/>
          <a:ext cx="4575688" cy="2808739"/>
        </p:xfrm>
        <a:graphic>
          <a:graphicData uri="http://schemas.openxmlformats.org/drawingml/2006/table">
            <a:tbl>
              <a:tblPr firstRow="1" bandRow="1">
                <a:tableStyleId>{21E4AEA4-8DFA-4A89-87EB-49C32662AFE0}</a:tableStyleId>
              </a:tblPr>
              <a:tblGrid>
                <a:gridCol w="958712">
                  <a:extLst>
                    <a:ext uri="{9D8B030D-6E8A-4147-A177-3AD203B41FA5}">
                      <a16:colId xmlns:a16="http://schemas.microsoft.com/office/drawing/2014/main" val="20000"/>
                    </a:ext>
                  </a:extLst>
                </a:gridCol>
                <a:gridCol w="904244">
                  <a:extLst>
                    <a:ext uri="{9D8B030D-6E8A-4147-A177-3AD203B41FA5}">
                      <a16:colId xmlns:a16="http://schemas.microsoft.com/office/drawing/2014/main" val="20001"/>
                    </a:ext>
                  </a:extLst>
                </a:gridCol>
                <a:gridCol w="904244">
                  <a:extLst>
                    <a:ext uri="{9D8B030D-6E8A-4147-A177-3AD203B41FA5}">
                      <a16:colId xmlns:a16="http://schemas.microsoft.com/office/drawing/2014/main" val="20002"/>
                    </a:ext>
                  </a:extLst>
                </a:gridCol>
                <a:gridCol w="904244">
                  <a:extLst>
                    <a:ext uri="{9D8B030D-6E8A-4147-A177-3AD203B41FA5}">
                      <a16:colId xmlns:a16="http://schemas.microsoft.com/office/drawing/2014/main" val="20005"/>
                    </a:ext>
                  </a:extLst>
                </a:gridCol>
                <a:gridCol w="904244">
                  <a:extLst>
                    <a:ext uri="{9D8B030D-6E8A-4147-A177-3AD203B41FA5}">
                      <a16:colId xmlns:a16="http://schemas.microsoft.com/office/drawing/2014/main" val="20006"/>
                    </a:ext>
                  </a:extLst>
                </a:gridCol>
              </a:tblGrid>
              <a:tr h="690910">
                <a:tc>
                  <a:txBody>
                    <a:bodyPr/>
                    <a:lstStyle/>
                    <a:p>
                      <a:pPr algn="ctr"/>
                      <a:r>
                        <a:rPr lang="en-US" sz="1100" dirty="0"/>
                        <a:t>Trade Tactic</a:t>
                      </a:r>
                      <a:endParaRPr lang="en-GB" sz="1100" dirty="0"/>
                    </a:p>
                  </a:txBody>
                  <a:tcPr anchor="ctr"/>
                </a:tc>
                <a:tc>
                  <a:txBody>
                    <a:bodyPr/>
                    <a:lstStyle/>
                    <a:p>
                      <a:pPr algn="ctr"/>
                      <a:r>
                        <a:rPr lang="en-US" sz="1100" dirty="0"/>
                        <a:t>2017 Support</a:t>
                      </a:r>
                      <a:endParaRPr lang="en-GB" sz="1100" dirty="0"/>
                    </a:p>
                  </a:txBody>
                  <a:tcPr anchor="ctr"/>
                </a:tc>
                <a:tc>
                  <a:txBody>
                    <a:bodyPr/>
                    <a:lstStyle/>
                    <a:p>
                      <a:pPr algn="ctr"/>
                      <a:r>
                        <a:rPr lang="en-US" sz="1100" dirty="0"/>
                        <a:t>2018</a:t>
                      </a:r>
                    </a:p>
                    <a:p>
                      <a:pPr algn="ctr"/>
                      <a:r>
                        <a:rPr lang="en-US" sz="1100" dirty="0"/>
                        <a:t>Support</a:t>
                      </a:r>
                    </a:p>
                  </a:txBody>
                  <a:tcPr anchor="ctr"/>
                </a:tc>
                <a:tc>
                  <a:txBody>
                    <a:bodyPr/>
                    <a:lstStyle/>
                    <a:p>
                      <a:pPr algn="ctr"/>
                      <a:r>
                        <a:rPr lang="en-US" sz="1100" dirty="0"/>
                        <a:t>2017 Incr. Vol. (%)</a:t>
                      </a:r>
                      <a:endParaRPr lang="en-GB" sz="1100" dirty="0"/>
                    </a:p>
                  </a:txBody>
                  <a:tcPr anchor="ctr"/>
                </a:tc>
                <a:tc>
                  <a:txBody>
                    <a:bodyPr/>
                    <a:lstStyle/>
                    <a:p>
                      <a:pPr algn="ctr"/>
                      <a:r>
                        <a:rPr lang="en-US" sz="1100" dirty="0"/>
                        <a:t>2018 Incr.</a:t>
                      </a:r>
                    </a:p>
                    <a:p>
                      <a:pPr algn="ctr"/>
                      <a:r>
                        <a:rPr lang="en-US" sz="1100" dirty="0"/>
                        <a:t>Vol. (%)</a:t>
                      </a:r>
                      <a:endParaRPr lang="en-GB" sz="1100" dirty="0"/>
                    </a:p>
                  </a:txBody>
                  <a:tcPr anchor="ctr"/>
                </a:tc>
                <a:extLst>
                  <a:ext uri="{0D108BD9-81ED-4DB2-BD59-A6C34878D82A}">
                    <a16:rowId xmlns:a16="http://schemas.microsoft.com/office/drawing/2014/main" val="10000"/>
                  </a:ext>
                </a:extLst>
              </a:tr>
              <a:tr h="648088">
                <a:tc>
                  <a:txBody>
                    <a:bodyPr/>
                    <a:lstStyle/>
                    <a:p>
                      <a:pPr algn="ctr"/>
                      <a:r>
                        <a:rPr lang="en-US" sz="1200" dirty="0"/>
                        <a:t>Any Ad CWW</a:t>
                      </a:r>
                      <a:endParaRPr lang="en-GB" sz="1200" dirty="0"/>
                    </a:p>
                  </a:txBody>
                  <a:tcPr anchor="ctr"/>
                </a:tc>
                <a:tc>
                  <a:txBody>
                    <a:bodyPr/>
                    <a:lstStyle/>
                    <a:p>
                      <a:pPr algn="ctr"/>
                      <a:r>
                        <a:rPr lang="en-US" sz="1200" dirty="0"/>
                        <a:t>15.2</a:t>
                      </a:r>
                      <a:endParaRPr lang="en-GB" sz="1200" dirty="0"/>
                    </a:p>
                  </a:txBody>
                  <a:tcPr anchor="ctr"/>
                </a:tc>
                <a:tc>
                  <a:txBody>
                    <a:bodyPr/>
                    <a:lstStyle/>
                    <a:p>
                      <a:pPr algn="ctr"/>
                      <a:r>
                        <a:rPr lang="en-US" sz="1200" dirty="0"/>
                        <a:t>13.1</a:t>
                      </a:r>
                      <a:endParaRPr lang="en-GB" sz="1200" dirty="0"/>
                    </a:p>
                  </a:txBody>
                  <a:tcPr anchor="ctr"/>
                </a:tc>
                <a:tc>
                  <a:txBody>
                    <a:bodyPr/>
                    <a:lstStyle/>
                    <a:p>
                      <a:pPr marL="0" algn="ctr" defTabSz="913642" rtl="0" eaLnBrk="1" fontAlgn="b" latinLnBrk="0" hangingPunct="1"/>
                      <a:r>
                        <a:rPr lang="en-GB" sz="1200" kern="1200" dirty="0">
                          <a:solidFill>
                            <a:schemeClr val="dk1"/>
                          </a:solidFill>
                          <a:latin typeface="+mn-lt"/>
                          <a:ea typeface="+mn-ea"/>
                          <a:cs typeface="+mn-cs"/>
                        </a:rPr>
                        <a:t>151,226 (10.1%) </a:t>
                      </a:r>
                    </a:p>
                  </a:txBody>
                  <a:tcPr marL="9525" marR="9525" marT="9525" marB="0" anchor="ctr"/>
                </a:tc>
                <a:tc>
                  <a:txBody>
                    <a:bodyPr/>
                    <a:lstStyle/>
                    <a:p>
                      <a:pPr marL="0" algn="ctr" defTabSz="913642" rtl="0" eaLnBrk="1" fontAlgn="b" latinLnBrk="0" hangingPunct="1"/>
                      <a:r>
                        <a:rPr lang="en-GB" sz="1200" kern="1200" dirty="0">
                          <a:solidFill>
                            <a:schemeClr val="dk1"/>
                          </a:solidFill>
                          <a:latin typeface="+mn-lt"/>
                          <a:ea typeface="+mn-ea"/>
                          <a:cs typeface="+mn-cs"/>
                        </a:rPr>
                        <a:t>146,791</a:t>
                      </a:r>
                    </a:p>
                    <a:p>
                      <a:pPr marL="0" algn="ctr" defTabSz="913642" rtl="0" eaLnBrk="1" fontAlgn="b" latinLnBrk="0" hangingPunct="1"/>
                      <a:r>
                        <a:rPr lang="en-GB" sz="1200" kern="1200" dirty="0">
                          <a:solidFill>
                            <a:schemeClr val="dk1"/>
                          </a:solidFill>
                          <a:latin typeface="+mn-lt"/>
                          <a:ea typeface="+mn-ea"/>
                          <a:cs typeface="+mn-cs"/>
                        </a:rPr>
                        <a:t>(9.8%)</a:t>
                      </a:r>
                    </a:p>
                  </a:txBody>
                  <a:tcPr marL="9525" marR="9525" marT="9525" marB="0" anchor="ctr"/>
                </a:tc>
                <a:extLst>
                  <a:ext uri="{0D108BD9-81ED-4DB2-BD59-A6C34878D82A}">
                    <a16:rowId xmlns:a16="http://schemas.microsoft.com/office/drawing/2014/main" val="10001"/>
                  </a:ext>
                </a:extLst>
              </a:tr>
              <a:tr h="648088">
                <a:tc>
                  <a:txBody>
                    <a:bodyPr/>
                    <a:lstStyle/>
                    <a:p>
                      <a:pPr algn="ctr"/>
                      <a:r>
                        <a:rPr lang="en-US" sz="1200" dirty="0"/>
                        <a:t>Any.</a:t>
                      </a:r>
                      <a:r>
                        <a:rPr lang="en-US" sz="1200" baseline="0" dirty="0"/>
                        <a:t> Disp. CWW</a:t>
                      </a:r>
                      <a:endParaRPr lang="en-US" sz="1200" dirty="0"/>
                    </a:p>
                  </a:txBody>
                  <a:tcPr anchor="ctr"/>
                </a:tc>
                <a:tc>
                  <a:txBody>
                    <a:bodyPr/>
                    <a:lstStyle/>
                    <a:p>
                      <a:pPr algn="ctr"/>
                      <a:r>
                        <a:rPr lang="en-US" sz="1200" dirty="0"/>
                        <a:t>9.1</a:t>
                      </a:r>
                    </a:p>
                  </a:txBody>
                  <a:tcPr anchor="ctr"/>
                </a:tc>
                <a:tc>
                  <a:txBody>
                    <a:bodyPr/>
                    <a:lstStyle/>
                    <a:p>
                      <a:pPr algn="ctr"/>
                      <a:r>
                        <a:rPr lang="en-US" sz="1200" dirty="0"/>
                        <a:t>8.9</a:t>
                      </a:r>
                      <a:endParaRPr lang="en-GB" sz="1200" dirty="0"/>
                    </a:p>
                  </a:txBody>
                  <a:tcPr anchor="ctr"/>
                </a:tc>
                <a:tc>
                  <a:txBody>
                    <a:bodyPr/>
                    <a:lstStyle/>
                    <a:p>
                      <a:pPr marL="0" algn="ctr" defTabSz="913642" rtl="0" eaLnBrk="1" fontAlgn="b" latinLnBrk="0" hangingPunct="1"/>
                      <a:r>
                        <a:rPr lang="en-US" sz="1200" kern="1200" dirty="0">
                          <a:solidFill>
                            <a:schemeClr val="dk1"/>
                          </a:solidFill>
                          <a:latin typeface="+mn-lt"/>
                          <a:ea typeface="+mn-ea"/>
                          <a:cs typeface="+mn-cs"/>
                        </a:rPr>
                        <a:t>222,658 (14.8%)</a:t>
                      </a:r>
                      <a:endParaRPr lang="en-GB" sz="1200" kern="1200" dirty="0">
                        <a:solidFill>
                          <a:schemeClr val="dk1"/>
                        </a:solidFill>
                        <a:latin typeface="+mn-lt"/>
                        <a:ea typeface="+mn-ea"/>
                        <a:cs typeface="+mn-cs"/>
                      </a:endParaRPr>
                    </a:p>
                  </a:txBody>
                  <a:tcPr marL="9525" marR="9525" marT="9525" marB="0" anchor="ctr"/>
                </a:tc>
                <a:tc>
                  <a:txBody>
                    <a:bodyPr/>
                    <a:lstStyle/>
                    <a:p>
                      <a:pPr marL="0" algn="ctr" defTabSz="913642" rtl="0" eaLnBrk="1" fontAlgn="b" latinLnBrk="0" hangingPunct="1"/>
                      <a:r>
                        <a:rPr lang="en-US" sz="1200" kern="1200" dirty="0">
                          <a:solidFill>
                            <a:schemeClr val="dk1"/>
                          </a:solidFill>
                          <a:latin typeface="+mn-lt"/>
                          <a:ea typeface="+mn-ea"/>
                          <a:cs typeface="+mn-cs"/>
                        </a:rPr>
                        <a:t>219,224 (14.6%)</a:t>
                      </a:r>
                      <a:endParaRPr lang="en-GB" sz="1200" kern="1200" dirty="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10002"/>
                  </a:ext>
                </a:extLst>
              </a:tr>
              <a:tr h="821653">
                <a:tc>
                  <a:txBody>
                    <a:bodyPr/>
                    <a:lstStyle/>
                    <a:p>
                      <a:pPr algn="ctr"/>
                      <a:r>
                        <a:rPr lang="en-US" sz="1200" dirty="0"/>
                        <a:t>%</a:t>
                      </a:r>
                      <a:r>
                        <a:rPr lang="en-US" sz="1200" baseline="0" dirty="0"/>
                        <a:t> Sold on Promo</a:t>
                      </a:r>
                      <a:endParaRPr lang="en-GB" sz="1200" dirty="0"/>
                    </a:p>
                  </a:txBody>
                  <a:tcPr anchor="ctr"/>
                </a:tc>
                <a:tc>
                  <a:txBody>
                    <a:bodyPr/>
                    <a:lstStyle/>
                    <a:p>
                      <a:pPr algn="ctr"/>
                      <a:r>
                        <a:rPr lang="en-US" sz="1200" dirty="0"/>
                        <a:t>60%</a:t>
                      </a:r>
                      <a:endParaRPr lang="en-GB" sz="1200" dirty="0"/>
                    </a:p>
                  </a:txBody>
                  <a:tcPr anchor="ctr"/>
                </a:tc>
                <a:tc>
                  <a:txBody>
                    <a:bodyPr/>
                    <a:lstStyle/>
                    <a:p>
                      <a:pPr algn="ctr"/>
                      <a:r>
                        <a:rPr lang="en-US" sz="1200" dirty="0"/>
                        <a:t>67%</a:t>
                      </a:r>
                      <a:endParaRPr lang="en-GB" sz="1200" dirty="0"/>
                    </a:p>
                  </a:txBody>
                  <a:tcPr anchor="ctr"/>
                </a:tc>
                <a:tc>
                  <a:txBody>
                    <a:bodyPr/>
                    <a:lstStyle/>
                    <a:p>
                      <a:pPr marL="0" algn="ctr" defTabSz="913642" rtl="0" eaLnBrk="1" fontAlgn="b" latinLnBrk="0" hangingPunct="1"/>
                      <a:r>
                        <a:rPr lang="en-US" sz="1200" kern="1200" dirty="0">
                          <a:solidFill>
                            <a:schemeClr val="dk1"/>
                          </a:solidFill>
                          <a:latin typeface="+mn-lt"/>
                          <a:ea typeface="+mn-ea"/>
                          <a:cs typeface="+mn-cs"/>
                        </a:rPr>
                        <a:t>60,471</a:t>
                      </a:r>
                    </a:p>
                    <a:p>
                      <a:pPr marL="0" algn="ctr" defTabSz="913642" rtl="0" eaLnBrk="1" fontAlgn="b" latinLnBrk="0" hangingPunct="1"/>
                      <a:r>
                        <a:rPr lang="en-US" sz="1200" kern="1200" dirty="0">
                          <a:solidFill>
                            <a:schemeClr val="dk1"/>
                          </a:solidFill>
                          <a:latin typeface="+mn-lt"/>
                          <a:ea typeface="+mn-ea"/>
                          <a:cs typeface="+mn-cs"/>
                        </a:rPr>
                        <a:t>(4.3%)</a:t>
                      </a:r>
                      <a:endParaRPr lang="en-GB" sz="1200" kern="1200" dirty="0">
                        <a:solidFill>
                          <a:schemeClr val="dk1"/>
                        </a:solidFill>
                        <a:latin typeface="+mn-lt"/>
                        <a:ea typeface="+mn-ea"/>
                        <a:cs typeface="+mn-cs"/>
                      </a:endParaRPr>
                    </a:p>
                  </a:txBody>
                  <a:tcPr marL="9525" marR="9525" marT="9525" marB="0" anchor="ctr"/>
                </a:tc>
                <a:tc>
                  <a:txBody>
                    <a:bodyPr/>
                    <a:lstStyle/>
                    <a:p>
                      <a:pPr marL="0" algn="ctr" defTabSz="913642" rtl="0" eaLnBrk="1" fontAlgn="b" latinLnBrk="0" hangingPunct="1"/>
                      <a:r>
                        <a:rPr lang="en-US" sz="1200" kern="1200" dirty="0">
                          <a:solidFill>
                            <a:schemeClr val="dk1"/>
                          </a:solidFill>
                          <a:latin typeface="+mn-lt"/>
                          <a:ea typeface="+mn-ea"/>
                          <a:cs typeface="+mn-cs"/>
                        </a:rPr>
                        <a:t>65,913  </a:t>
                      </a:r>
                    </a:p>
                    <a:p>
                      <a:pPr marL="0" algn="ctr" defTabSz="913642" rtl="0" eaLnBrk="1" fontAlgn="b" latinLnBrk="0" hangingPunct="1"/>
                      <a:r>
                        <a:rPr lang="en-US" sz="1200" kern="1200" dirty="0">
                          <a:solidFill>
                            <a:schemeClr val="dk1"/>
                          </a:solidFill>
                          <a:latin typeface="+mn-lt"/>
                          <a:ea typeface="+mn-ea"/>
                          <a:cs typeface="+mn-cs"/>
                        </a:rPr>
                        <a:t>(4.4%)</a:t>
                      </a:r>
                      <a:endParaRPr lang="en-GB" sz="1200" kern="1200" dirty="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36937230"/>
              </p:ext>
            </p:extLst>
          </p:nvPr>
        </p:nvGraphicFramePr>
        <p:xfrm>
          <a:off x="4992917" y="1278636"/>
          <a:ext cx="3643083" cy="4781407"/>
        </p:xfrm>
        <a:graphic>
          <a:graphicData uri="http://schemas.openxmlformats.org/drawingml/2006/table">
            <a:tbl>
              <a:tblPr firstRow="1" bandRow="1">
                <a:tableStyleId>{21E4AEA4-8DFA-4A89-87EB-49C32662AFE0}</a:tableStyleId>
              </a:tblPr>
              <a:tblGrid>
                <a:gridCol w="1214361">
                  <a:extLst>
                    <a:ext uri="{9D8B030D-6E8A-4147-A177-3AD203B41FA5}">
                      <a16:colId xmlns:a16="http://schemas.microsoft.com/office/drawing/2014/main" val="20000"/>
                    </a:ext>
                  </a:extLst>
                </a:gridCol>
                <a:gridCol w="1214361">
                  <a:extLst>
                    <a:ext uri="{9D8B030D-6E8A-4147-A177-3AD203B41FA5}">
                      <a16:colId xmlns:a16="http://schemas.microsoft.com/office/drawing/2014/main" val="20003"/>
                    </a:ext>
                  </a:extLst>
                </a:gridCol>
                <a:gridCol w="1214361">
                  <a:extLst>
                    <a:ext uri="{9D8B030D-6E8A-4147-A177-3AD203B41FA5}">
                      <a16:colId xmlns:a16="http://schemas.microsoft.com/office/drawing/2014/main" val="20004"/>
                    </a:ext>
                  </a:extLst>
                </a:gridCol>
              </a:tblGrid>
              <a:tr h="704167">
                <a:tc>
                  <a:txBody>
                    <a:bodyPr/>
                    <a:lstStyle/>
                    <a:p>
                      <a:pPr algn="ctr"/>
                      <a:r>
                        <a:rPr lang="en-US" sz="1100" dirty="0"/>
                        <a:t>Total Trade</a:t>
                      </a:r>
                      <a:endParaRPr lang="en-GB" sz="1100" dirty="0"/>
                    </a:p>
                  </a:txBody>
                  <a:tcPr anchor="ctr">
                    <a:lnB w="12700" cap="flat" cmpd="sng" algn="ctr">
                      <a:noFill/>
                      <a:prstDash val="solid"/>
                      <a:round/>
                      <a:headEnd type="none" w="med" len="med"/>
                      <a:tailEnd type="none" w="med" len="med"/>
                    </a:lnB>
                  </a:tcPr>
                </a:tc>
                <a:tc>
                  <a:txBody>
                    <a:bodyPr/>
                    <a:lstStyle/>
                    <a:p>
                      <a:pPr algn="ctr"/>
                      <a:r>
                        <a:rPr lang="en-US" sz="1100" dirty="0"/>
                        <a:t>2017</a:t>
                      </a:r>
                      <a:endParaRPr lang="en-GB" sz="1100" dirty="0"/>
                    </a:p>
                  </a:txBody>
                  <a:tcPr anchor="ctr">
                    <a:lnB w="12700" cap="flat" cmpd="sng" algn="ctr">
                      <a:noFill/>
                      <a:prstDash val="solid"/>
                      <a:round/>
                      <a:headEnd type="none" w="med" len="med"/>
                      <a:tailEnd type="none" w="med" len="med"/>
                    </a:lnB>
                  </a:tcPr>
                </a:tc>
                <a:tc>
                  <a:txBody>
                    <a:bodyPr/>
                    <a:lstStyle/>
                    <a:p>
                      <a:pPr algn="ctr"/>
                      <a:r>
                        <a:rPr lang="en-US" sz="1100" dirty="0"/>
                        <a:t>2018</a:t>
                      </a:r>
                      <a:endParaRPr lang="en-GB" sz="1100" dirty="0"/>
                    </a:p>
                  </a:txBody>
                  <a:tcPr anchor="ct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67954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Spend ($)</a:t>
                      </a:r>
                      <a:endParaRPr lang="en-GB" sz="1400" b="0" kern="1200" dirty="0">
                        <a:solidFill>
                          <a:schemeClr val="dk1"/>
                        </a:solidFill>
                        <a:latin typeface="+mn-lt"/>
                        <a:ea typeface="+mn-ea"/>
                        <a:cs typeface="+mn-cs"/>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GB" sz="1400" b="0" kern="1200" dirty="0">
                          <a:solidFill>
                            <a:schemeClr val="dk1"/>
                          </a:solidFill>
                          <a:latin typeface="+mn-lt"/>
                          <a:ea typeface="+mn-ea"/>
                          <a:cs typeface="+mn-cs"/>
                        </a:rPr>
                        <a:t>6,011,120</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GB" sz="1400" b="0" kern="1200" dirty="0">
                          <a:solidFill>
                            <a:schemeClr val="dk1"/>
                          </a:solidFill>
                          <a:latin typeface="+mn-lt"/>
                          <a:ea typeface="+mn-ea"/>
                          <a:cs typeface="+mn-cs"/>
                        </a:rPr>
                        <a:t>5,880,168</a:t>
                      </a:r>
                    </a:p>
                  </a:txBody>
                  <a:tcPr marL="95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79540">
                <a:tc>
                  <a:txBody>
                    <a:bodyPr/>
                    <a:lstStyle/>
                    <a:p>
                      <a:pPr algn="ctr"/>
                      <a:r>
                        <a:rPr lang="en-US" sz="1400" dirty="0"/>
                        <a:t>Lite Spend ($)</a:t>
                      </a:r>
                      <a:endParaRPr lang="en-GB" sz="1400" dirty="0"/>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3642" rtl="0" eaLnBrk="1" fontAlgn="b" latinLnBrk="0" hangingPunct="1"/>
                      <a:r>
                        <a:rPr lang="en-GB" sz="1400" b="0" i="0" u="none" strike="noStrike" kern="1200" dirty="0">
                          <a:solidFill>
                            <a:srgbClr val="000000"/>
                          </a:solidFill>
                          <a:effectLst/>
                          <a:latin typeface="Kellogg's Sans Medium" panose="02000503020000020003"/>
                          <a:ea typeface="+mn-ea"/>
                          <a:cs typeface="+mn-cs"/>
                        </a:rPr>
                        <a:t>2,004,215</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3642" rtl="0" eaLnBrk="1" fontAlgn="b" latinLnBrk="0" hangingPunct="1"/>
                      <a:r>
                        <a:rPr lang="en-GB" sz="1400" b="0" i="0" u="none" strike="noStrike" kern="1200" dirty="0">
                          <a:solidFill>
                            <a:srgbClr val="000000"/>
                          </a:solidFill>
                          <a:effectLst/>
                          <a:latin typeface="Kellogg's Sans Medium" panose="02000503020000020003"/>
                          <a:ea typeface="+mn-ea"/>
                          <a:cs typeface="+mn-cs"/>
                        </a:rPr>
                        <a:t>2,236,949</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7954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Incr. Vol.</a:t>
                      </a:r>
                      <a:endParaRPr lang="en-GB" sz="14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n-lt"/>
                          <a:ea typeface="+mn-ea"/>
                          <a:cs typeface="+mn-cs"/>
                        </a:rPr>
                        <a:t>446,591</a:t>
                      </a:r>
                    </a:p>
                    <a:p>
                      <a:pPr marL="0" marR="0" lvl="0" indent="0" algn="ctr" defTabSz="913642"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n-lt"/>
                          <a:ea typeface="+mn-ea"/>
                          <a:cs typeface="+mn-cs"/>
                        </a:rPr>
                        <a:t> (29.7%)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n-lt"/>
                          <a:ea typeface="+mn-ea"/>
                          <a:cs typeface="+mn-cs"/>
                        </a:rPr>
                        <a:t>445,639</a:t>
                      </a:r>
                    </a:p>
                    <a:p>
                      <a:pPr marL="0" marR="0" lvl="0" indent="0" algn="ctr" defTabSz="913642" rtl="0" eaLnBrk="1" fontAlgn="auto" latinLnBrk="0" hangingPunct="1">
                        <a:lnSpc>
                          <a:spcPct val="100000"/>
                        </a:lnSpc>
                        <a:spcBef>
                          <a:spcPts val="0"/>
                        </a:spcBef>
                        <a:spcAft>
                          <a:spcPts val="0"/>
                        </a:spcAft>
                        <a:buClrTx/>
                        <a:buSzTx/>
                        <a:buFontTx/>
                        <a:buNone/>
                        <a:tabLst/>
                        <a:defRPr/>
                      </a:pPr>
                      <a:r>
                        <a:rPr lang="en-GB" sz="1400" b="1" kern="1200" dirty="0">
                          <a:solidFill>
                            <a:schemeClr val="dk1"/>
                          </a:solidFill>
                          <a:latin typeface="+mn-lt"/>
                          <a:ea typeface="+mn-ea"/>
                          <a:cs typeface="+mn-cs"/>
                        </a:rPr>
                        <a:t>(29.7%)</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7954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Incr. Vol/$MM</a:t>
                      </a:r>
                      <a:endParaRPr lang="en-GB" sz="14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3642" rtl="0" eaLnBrk="1" fontAlgn="b" latinLnBrk="0" hangingPunct="1"/>
                      <a:r>
                        <a:rPr lang="en-GB" sz="1400" b="1" kern="1200" dirty="0">
                          <a:solidFill>
                            <a:schemeClr val="dk1"/>
                          </a:solidFill>
                          <a:latin typeface="+mn-lt"/>
                          <a:ea typeface="+mn-ea"/>
                          <a:cs typeface="+mn-cs"/>
                        </a:rPr>
                        <a:t>74,294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3642" rtl="0" eaLnBrk="1" fontAlgn="b" latinLnBrk="0" hangingPunct="1"/>
                      <a:r>
                        <a:rPr lang="en-GB" sz="1400" b="1" kern="1200" dirty="0">
                          <a:solidFill>
                            <a:schemeClr val="dk1"/>
                          </a:solidFill>
                          <a:latin typeface="+mn-lt"/>
                          <a:ea typeface="+mn-ea"/>
                          <a:cs typeface="+mn-cs"/>
                        </a:rPr>
                        <a:t>75,787</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79540">
                <a:tc>
                  <a:txBody>
                    <a:bodyPr/>
                    <a:lstStyle/>
                    <a:p>
                      <a:pPr algn="ctr"/>
                      <a:r>
                        <a:rPr lang="en-US" sz="1400" dirty="0">
                          <a:latin typeface="+mn-lt"/>
                        </a:rPr>
                        <a:t>ROI </a:t>
                      </a:r>
                      <a:endParaRPr lang="en-GB" sz="140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dirty="0">
                          <a:solidFill>
                            <a:srgbClr val="000000"/>
                          </a:solidFill>
                          <a:effectLst/>
                          <a:latin typeface="+mn-lt"/>
                        </a:rPr>
                        <a:t>$0.80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dirty="0">
                          <a:solidFill>
                            <a:srgbClr val="000000"/>
                          </a:solidFill>
                          <a:effectLst/>
                          <a:latin typeface="+mn-lt"/>
                        </a:rPr>
                        <a:t>$0.78</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79540">
                <a:tc>
                  <a:txBody>
                    <a:bodyPr/>
                    <a:lstStyle/>
                    <a:p>
                      <a:pPr algn="ctr"/>
                      <a:r>
                        <a:rPr lang="en-US" sz="1400" dirty="0">
                          <a:latin typeface="+mn-lt"/>
                        </a:rPr>
                        <a:t>Lite Spend ROI </a:t>
                      </a:r>
                      <a:endParaRPr lang="en-GB" sz="1400" dirty="0">
                        <a:latin typeface="+mn-lt"/>
                      </a:endParaRPr>
                    </a:p>
                  </a:txBody>
                  <a:tcPr anchor="ctr"/>
                </a:tc>
                <a:tc>
                  <a:txBody>
                    <a:bodyPr/>
                    <a:lstStyle/>
                    <a:p>
                      <a:pPr algn="ctr" fontAlgn="b"/>
                      <a:r>
                        <a:rPr lang="en-US" sz="1400" b="0" i="0" u="none" strike="noStrike" dirty="0">
                          <a:solidFill>
                            <a:srgbClr val="000000"/>
                          </a:solidFill>
                          <a:effectLst/>
                          <a:latin typeface="+mn-lt"/>
                        </a:rPr>
                        <a:t>$2.40</a:t>
                      </a:r>
                      <a:endParaRPr lang="en-GB" sz="1400" b="0" i="0" u="none" strike="noStrike" dirty="0">
                        <a:solidFill>
                          <a:srgbClr val="000000"/>
                        </a:solidFill>
                        <a:effectLst/>
                        <a:latin typeface="+mn-lt"/>
                      </a:endParaRPr>
                    </a:p>
                  </a:txBody>
                  <a:tcPr marL="9525" marR="9525" marT="9525" marB="0" anchor="ctr"/>
                </a:tc>
                <a:tc>
                  <a:txBody>
                    <a:bodyPr/>
                    <a:lstStyle/>
                    <a:p>
                      <a:pPr algn="ctr" fontAlgn="b"/>
                      <a:r>
                        <a:rPr lang="en-US" sz="1400" b="0" i="0" u="none" strike="noStrike" dirty="0">
                          <a:solidFill>
                            <a:srgbClr val="000000"/>
                          </a:solidFill>
                          <a:effectLst/>
                          <a:latin typeface="+mn-lt"/>
                        </a:rPr>
                        <a:t>$2.04</a:t>
                      </a:r>
                      <a:endParaRPr lang="en-GB"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bl>
          </a:graphicData>
        </a:graphic>
      </p:graphicFrame>
      <p:sp>
        <p:nvSpPr>
          <p:cNvPr id="4" name="Title 3"/>
          <p:cNvSpPr>
            <a:spLocks noGrp="1"/>
          </p:cNvSpPr>
          <p:nvPr>
            <p:ph type="title"/>
          </p:nvPr>
        </p:nvSpPr>
        <p:spPr/>
        <p:txBody>
          <a:bodyPr/>
          <a:lstStyle/>
          <a:p>
            <a:r>
              <a:rPr lang="en-US" dirty="0"/>
              <a:t>Reduced trade spend yielded lower incremental volume, driven by declines in Ad/ Display support.  Consequently, the ROI declined slightly. </a:t>
            </a:r>
            <a:endParaRPr lang="en-GB" dirty="0"/>
          </a:p>
        </p:txBody>
      </p:sp>
      <p:sp>
        <p:nvSpPr>
          <p:cNvPr id="6" name="TextBox 5">
            <a:extLst>
              <a:ext uri="{FF2B5EF4-FFF2-40B4-BE49-F238E27FC236}">
                <a16:creationId xmlns:a16="http://schemas.microsoft.com/office/drawing/2014/main" id="{DD1917A5-4910-4ECE-ABF8-D760BC380068}"/>
              </a:ext>
            </a:extLst>
          </p:cNvPr>
          <p:cNvSpPr txBox="1"/>
          <p:nvPr/>
        </p:nvSpPr>
        <p:spPr>
          <a:xfrm>
            <a:off x="1553662" y="905044"/>
            <a:ext cx="2273699" cy="369332"/>
          </a:xfrm>
          <a:prstGeom prst="rect">
            <a:avLst/>
          </a:prstGeom>
          <a:noFill/>
        </p:spPr>
        <p:txBody>
          <a:bodyPr wrap="none" rtlCol="0">
            <a:spAutoFit/>
          </a:bodyPr>
          <a:lstStyle/>
          <a:p>
            <a:r>
              <a:rPr lang="en-US" b="1" u="sng" dirty="0"/>
              <a:t>Trade Tactic Summary</a:t>
            </a:r>
          </a:p>
        </p:txBody>
      </p:sp>
      <p:sp>
        <p:nvSpPr>
          <p:cNvPr id="7" name="TextBox 6">
            <a:extLst>
              <a:ext uri="{FF2B5EF4-FFF2-40B4-BE49-F238E27FC236}">
                <a16:creationId xmlns:a16="http://schemas.microsoft.com/office/drawing/2014/main" id="{F821228A-BEFE-4CEC-9069-DF4CBACD7754}"/>
              </a:ext>
            </a:extLst>
          </p:cNvPr>
          <p:cNvSpPr txBox="1"/>
          <p:nvPr/>
        </p:nvSpPr>
        <p:spPr>
          <a:xfrm>
            <a:off x="5899443" y="907190"/>
            <a:ext cx="2200026" cy="369332"/>
          </a:xfrm>
          <a:prstGeom prst="rect">
            <a:avLst/>
          </a:prstGeom>
          <a:noFill/>
        </p:spPr>
        <p:txBody>
          <a:bodyPr wrap="none" rtlCol="0">
            <a:spAutoFit/>
          </a:bodyPr>
          <a:lstStyle/>
          <a:p>
            <a:r>
              <a:rPr lang="en-US" b="1" u="sng" dirty="0"/>
              <a:t>Total Trade Summary</a:t>
            </a:r>
          </a:p>
        </p:txBody>
      </p:sp>
      <p:sp>
        <p:nvSpPr>
          <p:cNvPr id="9" name="TextBox 8">
            <a:extLst>
              <a:ext uri="{FF2B5EF4-FFF2-40B4-BE49-F238E27FC236}">
                <a16:creationId xmlns:a16="http://schemas.microsoft.com/office/drawing/2014/main" id="{12DC13E8-7E1E-4A40-B1F5-CF5203ECF7C4}"/>
              </a:ext>
            </a:extLst>
          </p:cNvPr>
          <p:cNvSpPr txBox="1"/>
          <p:nvPr/>
        </p:nvSpPr>
        <p:spPr>
          <a:xfrm>
            <a:off x="290557" y="5376452"/>
            <a:ext cx="2757443" cy="400110"/>
          </a:xfrm>
          <a:prstGeom prst="rect">
            <a:avLst/>
          </a:prstGeom>
          <a:noFill/>
        </p:spPr>
        <p:txBody>
          <a:bodyPr wrap="square" rtlCol="0">
            <a:spAutoFit/>
          </a:bodyPr>
          <a:lstStyle/>
          <a:p>
            <a:r>
              <a:rPr lang="en-US" sz="1000" i="1" dirty="0"/>
              <a:t>Trade Lite: Excludes EDLP or activity spend,</a:t>
            </a:r>
          </a:p>
          <a:p>
            <a:r>
              <a:rPr lang="en-US" sz="1000" i="1" dirty="0"/>
              <a:t> Costco, non-reporting Nielsen Customers</a:t>
            </a:r>
          </a:p>
        </p:txBody>
      </p:sp>
    </p:spTree>
    <p:extLst>
      <p:ext uri="{BB962C8B-B14F-4D97-AF65-F5344CB8AC3E}">
        <p14:creationId xmlns:p14="http://schemas.microsoft.com/office/powerpoint/2010/main" val="191764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lstStyle/>
          <a:p>
            <a:r>
              <a:rPr lang="en-CA" dirty="0"/>
              <a:t>Implications/Recommendations</a:t>
            </a:r>
          </a:p>
        </p:txBody>
      </p:sp>
      <p:sp>
        <p:nvSpPr>
          <p:cNvPr id="3" name="TextBox 2"/>
          <p:cNvSpPr txBox="1"/>
          <p:nvPr/>
        </p:nvSpPr>
        <p:spPr>
          <a:xfrm>
            <a:off x="304801" y="1219200"/>
            <a:ext cx="8343900" cy="2851999"/>
          </a:xfrm>
          <a:prstGeom prst="rect">
            <a:avLst/>
          </a:prstGeom>
          <a:noFill/>
        </p:spPr>
        <p:txBody>
          <a:bodyPr wrap="square" rtlCol="0">
            <a:spAutoFit/>
          </a:bodyPr>
          <a:lstStyle/>
          <a:p>
            <a:pPr marL="174625" indent="-174625">
              <a:lnSpc>
                <a:spcPts val="1800"/>
              </a:lnSpc>
              <a:buFont typeface="Arial" panose="020B0604020202020204" pitchFamily="34" charset="0"/>
              <a:buChar char="•"/>
            </a:pPr>
            <a:r>
              <a:rPr lang="en-US" sz="1600" dirty="0"/>
              <a:t>Trade ROI remained within the normative range of CPG benchmarks. It could be strengthened by higher support behind quality merchandising tactics (ad/display) to drive higher effectiveness. </a:t>
            </a:r>
          </a:p>
          <a:p>
            <a:pPr marL="174625" indent="-174625">
              <a:lnSpc>
                <a:spcPts val="1800"/>
              </a:lnSpc>
              <a:buFont typeface="Arial" panose="020B0604020202020204" pitchFamily="34" charset="0"/>
              <a:buChar char="•"/>
            </a:pPr>
            <a:endParaRPr lang="en-US" sz="1200" dirty="0"/>
          </a:p>
          <a:p>
            <a:pPr marL="174625" indent="-174625">
              <a:lnSpc>
                <a:spcPts val="1800"/>
              </a:lnSpc>
              <a:buFont typeface="Arial" panose="020B0604020202020204" pitchFamily="34" charset="0"/>
              <a:buChar char="•"/>
            </a:pPr>
            <a:r>
              <a:rPr lang="en-CA" sz="1600" dirty="0"/>
              <a:t>Brand-building ROI was below CPG benchmarks. </a:t>
            </a:r>
          </a:p>
          <a:p>
            <a:pPr marL="631825" lvl="1" indent="-174625">
              <a:lnSpc>
                <a:spcPts val="1800"/>
              </a:lnSpc>
              <a:buFont typeface="Arial" panose="020B0604020202020204" pitchFamily="34" charset="0"/>
              <a:buChar char="•"/>
            </a:pPr>
            <a:r>
              <a:rPr lang="en-US" sz="1400" dirty="0"/>
              <a:t>TV and Digital Video ROIs were nearly at benchmark levels and improved in 2018.  Continued cost efficiencies through the use of 15 second ads (TV) and skippable media (Digital Video) should be explored to drive higher ROIs.  Higher performing campaigns like Nourish and Protein should receive more support to drive incremental volumes. </a:t>
            </a:r>
            <a:br>
              <a:rPr lang="en-US" sz="1400" dirty="0"/>
            </a:br>
            <a:endParaRPr lang="en-US" sz="1400" dirty="0"/>
          </a:p>
          <a:p>
            <a:pPr marL="631825" lvl="1" indent="-174625">
              <a:lnSpc>
                <a:spcPts val="1800"/>
              </a:lnSpc>
              <a:buFont typeface="Arial" panose="020B0604020202020204" pitchFamily="34" charset="0"/>
              <a:buChar char="•"/>
            </a:pPr>
            <a:r>
              <a:rPr lang="en-US" sz="1400" dirty="0"/>
              <a:t>Spending behind lower-performing tactics like search, social, couponing, sampling and POS should be reconsidered. </a:t>
            </a:r>
          </a:p>
          <a:p>
            <a:pPr lvl="1">
              <a:lnSpc>
                <a:spcPts val="1800"/>
              </a:lnSpc>
            </a:pPr>
            <a:endParaRPr lang="en-US" sz="1400" dirty="0"/>
          </a:p>
        </p:txBody>
      </p:sp>
      <p:pic>
        <p:nvPicPr>
          <p:cNvPr id="6" name="Picture 5">
            <a:extLst>
              <a:ext uri="{FF2B5EF4-FFF2-40B4-BE49-F238E27FC236}">
                <a16:creationId xmlns:a16="http://schemas.microsoft.com/office/drawing/2014/main" id="{4AF2875D-63B3-43A0-87C1-A9FE45CB8395}"/>
              </a:ext>
            </a:extLst>
          </p:cNvPr>
          <p:cNvPicPr>
            <a:picLocks noChangeAspect="1"/>
          </p:cNvPicPr>
          <p:nvPr/>
        </p:nvPicPr>
        <p:blipFill>
          <a:blip r:embed="rId3"/>
          <a:stretch>
            <a:fillRect/>
          </a:stretch>
        </p:blipFill>
        <p:spPr>
          <a:xfrm>
            <a:off x="8355262" y="5914152"/>
            <a:ext cx="458538" cy="632464"/>
          </a:xfrm>
          <a:prstGeom prst="rect">
            <a:avLst/>
          </a:prstGeom>
        </p:spPr>
      </p:pic>
    </p:spTree>
    <p:extLst>
      <p:ext uri="{BB962C8B-B14F-4D97-AF65-F5344CB8AC3E}">
        <p14:creationId xmlns:p14="http://schemas.microsoft.com/office/powerpoint/2010/main" val="325927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a:t>Appendix</a:t>
            </a:r>
          </a:p>
        </p:txBody>
      </p:sp>
    </p:spTree>
    <p:extLst>
      <p:ext uri="{BB962C8B-B14F-4D97-AF65-F5344CB8AC3E}">
        <p14:creationId xmlns:p14="http://schemas.microsoft.com/office/powerpoint/2010/main" val="714296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TV works well with Trade to drive higher incremental volume. </a:t>
            </a:r>
            <a:endParaRPr lang="en-CA" dirty="0"/>
          </a:p>
        </p:txBody>
      </p:sp>
      <p:sp>
        <p:nvSpPr>
          <p:cNvPr id="6" name="Title 1">
            <a:extLst>
              <a:ext uri="{FF2B5EF4-FFF2-40B4-BE49-F238E27FC236}">
                <a16:creationId xmlns:a16="http://schemas.microsoft.com/office/drawing/2014/main" id="{D3214377-4946-444F-819E-66FAF389712F}"/>
              </a:ext>
            </a:extLst>
          </p:cNvPr>
          <p:cNvSpPr txBox="1">
            <a:spLocks/>
          </p:cNvSpPr>
          <p:nvPr/>
        </p:nvSpPr>
        <p:spPr>
          <a:xfrm>
            <a:off x="240631" y="83115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 Incremental Volume From Stacking Media Tactics &amp; Trade</a:t>
            </a:r>
          </a:p>
        </p:txBody>
      </p:sp>
      <p:sp>
        <p:nvSpPr>
          <p:cNvPr id="15" name="Rounded Rectangle 47">
            <a:extLst>
              <a:ext uri="{FF2B5EF4-FFF2-40B4-BE49-F238E27FC236}">
                <a16:creationId xmlns:a16="http://schemas.microsoft.com/office/drawing/2014/main" id="{9303A72D-B514-4B48-BC10-BE55D3D44279}"/>
              </a:ext>
            </a:extLst>
          </p:cNvPr>
          <p:cNvSpPr/>
          <p:nvPr/>
        </p:nvSpPr>
        <p:spPr>
          <a:xfrm>
            <a:off x="442913" y="5288280"/>
            <a:ext cx="8205787" cy="495300"/>
          </a:xfrm>
          <a:prstGeom prst="roundRect">
            <a:avLst/>
          </a:prstGeom>
          <a:ln>
            <a:solidFill>
              <a:schemeClr val="accent6"/>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i="1" dirty="0"/>
              <a:t>Numbers represent the share of incremental volume </a:t>
            </a:r>
            <a:br>
              <a:rPr lang="en-US" sz="1200" b="1" i="1" dirty="0"/>
            </a:br>
            <a:r>
              <a:rPr lang="en-US" sz="1200" b="1" i="1" dirty="0"/>
              <a:t>contributed by synergy impact when two tactics were executed together</a:t>
            </a:r>
          </a:p>
        </p:txBody>
      </p:sp>
      <p:pic>
        <p:nvPicPr>
          <p:cNvPr id="8" name="Picture 7">
            <a:extLst>
              <a:ext uri="{FF2B5EF4-FFF2-40B4-BE49-F238E27FC236}">
                <a16:creationId xmlns:a16="http://schemas.microsoft.com/office/drawing/2014/main" id="{53E0D565-DE9A-49CD-8605-59DD216CD73F}"/>
              </a:ext>
            </a:extLst>
          </p:cNvPr>
          <p:cNvPicPr>
            <a:picLocks noChangeAspect="1"/>
          </p:cNvPicPr>
          <p:nvPr/>
        </p:nvPicPr>
        <p:blipFill>
          <a:blip r:embed="rId3"/>
          <a:stretch>
            <a:fillRect/>
          </a:stretch>
        </p:blipFill>
        <p:spPr>
          <a:xfrm>
            <a:off x="8355262" y="5914152"/>
            <a:ext cx="458538" cy="632464"/>
          </a:xfrm>
          <a:prstGeom prst="rect">
            <a:avLst/>
          </a:prstGeom>
        </p:spPr>
      </p:pic>
      <p:graphicFrame>
        <p:nvGraphicFramePr>
          <p:cNvPr id="9" name="Chart 8"/>
          <p:cNvGraphicFramePr/>
          <p:nvPr>
            <p:extLst>
              <p:ext uri="{D42A27DB-BD31-4B8C-83A1-F6EECF244321}">
                <p14:modId xmlns:p14="http://schemas.microsoft.com/office/powerpoint/2010/main" val="996846957"/>
              </p:ext>
            </p:extLst>
          </p:nvPr>
        </p:nvGraphicFramePr>
        <p:xfrm>
          <a:off x="1578590" y="2319453"/>
          <a:ext cx="6628707" cy="2709225"/>
        </p:xfrm>
        <a:graphic>
          <a:graphicData uri="http://schemas.openxmlformats.org/drawingml/2006/chart">
            <c:chart xmlns:c="http://schemas.openxmlformats.org/drawingml/2006/chart" xmlns:r="http://schemas.openxmlformats.org/officeDocument/2006/relationships" r:id="rId4"/>
          </a:graphicData>
        </a:graphic>
      </p:graphicFrame>
      <p:sp>
        <p:nvSpPr>
          <p:cNvPr id="7" name="Rounded Rectangle 6"/>
          <p:cNvSpPr/>
          <p:nvPr/>
        </p:nvSpPr>
        <p:spPr>
          <a:xfrm>
            <a:off x="4224035" y="1379998"/>
            <a:ext cx="1445819" cy="6703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1500" b="1" dirty="0"/>
              <a:t>396,928</a:t>
            </a:r>
          </a:p>
          <a:p>
            <a:pPr algn="ctr">
              <a:lnSpc>
                <a:spcPct val="150000"/>
              </a:lnSpc>
            </a:pPr>
            <a:r>
              <a:rPr lang="en-US" sz="1500" b="1" dirty="0"/>
              <a:t>3,335</a:t>
            </a:r>
            <a:endParaRPr lang="en-GB" sz="1500" b="1" dirty="0"/>
          </a:p>
        </p:txBody>
      </p:sp>
      <p:sp>
        <p:nvSpPr>
          <p:cNvPr id="10" name="Rounded Rectangle 9"/>
          <p:cNvSpPr/>
          <p:nvPr/>
        </p:nvSpPr>
        <p:spPr>
          <a:xfrm>
            <a:off x="6363292" y="1335393"/>
            <a:ext cx="1445819" cy="6703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1500" b="1" dirty="0"/>
              <a:t>436,033</a:t>
            </a:r>
          </a:p>
          <a:p>
            <a:pPr algn="ctr">
              <a:lnSpc>
                <a:spcPct val="150000"/>
              </a:lnSpc>
            </a:pPr>
            <a:r>
              <a:rPr lang="en-US" sz="1500" b="1" dirty="0"/>
              <a:t>6,771</a:t>
            </a:r>
            <a:endParaRPr lang="en-GB" sz="1500" b="1" dirty="0"/>
          </a:p>
        </p:txBody>
      </p:sp>
      <p:sp>
        <p:nvSpPr>
          <p:cNvPr id="11" name="Rounded Rectangle 10"/>
          <p:cNvSpPr/>
          <p:nvPr/>
        </p:nvSpPr>
        <p:spPr>
          <a:xfrm>
            <a:off x="51053" y="1320879"/>
            <a:ext cx="1886852" cy="455640"/>
          </a:xfrm>
          <a:prstGeom prst="roundRect">
            <a:avLst/>
          </a:prstGeom>
          <a:ln w="9525">
            <a:prstDash val="sysDash"/>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1000" b="1" dirty="0"/>
              <a:t>Total Incr Vol (Tonn)</a:t>
            </a:r>
          </a:p>
          <a:p>
            <a:pPr algn="ctr">
              <a:lnSpc>
                <a:spcPct val="150000"/>
              </a:lnSpc>
            </a:pPr>
            <a:r>
              <a:rPr lang="en-US" sz="1000" b="1" dirty="0"/>
              <a:t>Synergy Driven Vol (Tonn)</a:t>
            </a:r>
            <a:endParaRPr lang="en-GB" sz="1000" b="1" dirty="0"/>
          </a:p>
        </p:txBody>
      </p:sp>
      <p:sp>
        <p:nvSpPr>
          <p:cNvPr id="12" name="Rounded Rectangle 11"/>
          <p:cNvSpPr/>
          <p:nvPr/>
        </p:nvSpPr>
        <p:spPr>
          <a:xfrm>
            <a:off x="2034675" y="1353980"/>
            <a:ext cx="1445819" cy="6703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1500" b="1" dirty="0"/>
              <a:t>1,260,591</a:t>
            </a:r>
          </a:p>
          <a:p>
            <a:pPr algn="ctr">
              <a:lnSpc>
                <a:spcPct val="150000"/>
              </a:lnSpc>
            </a:pPr>
            <a:r>
              <a:rPr lang="en-US" sz="1500" b="1" dirty="0"/>
              <a:t>31,326</a:t>
            </a:r>
            <a:endParaRPr lang="en-GB" sz="1500" b="1" dirty="0"/>
          </a:p>
        </p:txBody>
      </p:sp>
    </p:spTree>
    <p:extLst>
      <p:ext uri="{BB962C8B-B14F-4D97-AF65-F5344CB8AC3E}">
        <p14:creationId xmlns:p14="http://schemas.microsoft.com/office/powerpoint/2010/main" val="1883717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45" y="246732"/>
            <a:ext cx="7301133" cy="455640"/>
          </a:xfrm>
        </p:spPr>
        <p:txBody>
          <a:bodyPr anchor="ctr"/>
          <a:lstStyle/>
          <a:p>
            <a:pPr>
              <a:lnSpc>
                <a:spcPct val="100000"/>
              </a:lnSpc>
            </a:pPr>
            <a:r>
              <a:rPr lang="en-US" dirty="0"/>
              <a:t>Trade &amp; Marketing Summary</a:t>
            </a:r>
            <a:endParaRPr lang="en-CA" dirty="0"/>
          </a:p>
        </p:txBody>
      </p:sp>
      <p:sp>
        <p:nvSpPr>
          <p:cNvPr id="35" name="TextBox 34">
            <a:extLst>
              <a:ext uri="{FF2B5EF4-FFF2-40B4-BE49-F238E27FC236}">
                <a16:creationId xmlns:a16="http://schemas.microsoft.com/office/drawing/2014/main" id="{FA49C7EC-4ED5-4025-8609-DC5E53A72271}"/>
              </a:ext>
            </a:extLst>
          </p:cNvPr>
          <p:cNvSpPr txBox="1"/>
          <p:nvPr/>
        </p:nvSpPr>
        <p:spPr>
          <a:xfrm>
            <a:off x="1911774" y="6032562"/>
            <a:ext cx="4908645" cy="400110"/>
          </a:xfrm>
          <a:prstGeom prst="rect">
            <a:avLst/>
          </a:prstGeom>
          <a:noFill/>
        </p:spPr>
        <p:txBody>
          <a:bodyPr wrap="square" rtlCol="0">
            <a:spAutoFit/>
          </a:bodyPr>
          <a:lstStyle/>
          <a:p>
            <a:r>
              <a:rPr lang="en-US" sz="1000" dirty="0">
                <a:latin typeface="+mj-lt"/>
              </a:rPr>
              <a:t>TV impression is calculated using Population Number for Female 24-54 age Canada</a:t>
            </a:r>
          </a:p>
          <a:p>
            <a:r>
              <a:rPr lang="en-CA" sz="1000" dirty="0">
                <a:solidFill>
                  <a:srgbClr val="1F497D"/>
                </a:solidFill>
                <a:latin typeface="+mj-lt"/>
                <a:ea typeface="Calibri" panose="020F0502020204030204" pitchFamily="34" charset="0"/>
                <a:hlinkClick r:id="rId3"/>
              </a:rPr>
              <a:t>Source</a:t>
            </a:r>
            <a:r>
              <a:rPr lang="en-CA" sz="1000" u="sng" dirty="0">
                <a:solidFill>
                  <a:srgbClr val="1F497D"/>
                </a:solidFill>
                <a:latin typeface="+mj-lt"/>
                <a:ea typeface="Calibri" panose="020F0502020204030204" pitchFamily="34" charset="0"/>
                <a:hlinkClick r:id="rId3"/>
              </a:rPr>
              <a:t> : https://www150.statcan.gc.ca/t1/tbl1/en/tv.action?pid=1710000501</a:t>
            </a:r>
            <a:endParaRPr lang="en-GB" sz="10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2610087679"/>
              </p:ext>
            </p:extLst>
          </p:nvPr>
        </p:nvGraphicFramePr>
        <p:xfrm>
          <a:off x="85060" y="1363547"/>
          <a:ext cx="8918998" cy="4196040"/>
        </p:xfrm>
        <a:graphic>
          <a:graphicData uri="http://schemas.openxmlformats.org/drawingml/2006/table">
            <a:tbl>
              <a:tblPr firstRow="1" bandRow="1">
                <a:tableStyleId>{5C22544A-7EE6-4342-B048-85BDC9FD1C3A}</a:tableStyleId>
              </a:tblPr>
              <a:tblGrid>
                <a:gridCol w="810818">
                  <a:extLst>
                    <a:ext uri="{9D8B030D-6E8A-4147-A177-3AD203B41FA5}">
                      <a16:colId xmlns:a16="http://schemas.microsoft.com/office/drawing/2014/main" val="20000"/>
                    </a:ext>
                  </a:extLst>
                </a:gridCol>
                <a:gridCol w="810818">
                  <a:extLst>
                    <a:ext uri="{9D8B030D-6E8A-4147-A177-3AD203B41FA5}">
                      <a16:colId xmlns:a16="http://schemas.microsoft.com/office/drawing/2014/main" val="20001"/>
                    </a:ext>
                  </a:extLst>
                </a:gridCol>
                <a:gridCol w="810818">
                  <a:extLst>
                    <a:ext uri="{9D8B030D-6E8A-4147-A177-3AD203B41FA5}">
                      <a16:colId xmlns:a16="http://schemas.microsoft.com/office/drawing/2014/main" val="20002"/>
                    </a:ext>
                  </a:extLst>
                </a:gridCol>
                <a:gridCol w="810818">
                  <a:extLst>
                    <a:ext uri="{9D8B030D-6E8A-4147-A177-3AD203B41FA5}">
                      <a16:colId xmlns:a16="http://schemas.microsoft.com/office/drawing/2014/main" val="20003"/>
                    </a:ext>
                  </a:extLst>
                </a:gridCol>
                <a:gridCol w="810818">
                  <a:extLst>
                    <a:ext uri="{9D8B030D-6E8A-4147-A177-3AD203B41FA5}">
                      <a16:colId xmlns:a16="http://schemas.microsoft.com/office/drawing/2014/main" val="20004"/>
                    </a:ext>
                  </a:extLst>
                </a:gridCol>
                <a:gridCol w="810818">
                  <a:extLst>
                    <a:ext uri="{9D8B030D-6E8A-4147-A177-3AD203B41FA5}">
                      <a16:colId xmlns:a16="http://schemas.microsoft.com/office/drawing/2014/main" val="20005"/>
                    </a:ext>
                  </a:extLst>
                </a:gridCol>
                <a:gridCol w="810818">
                  <a:extLst>
                    <a:ext uri="{9D8B030D-6E8A-4147-A177-3AD203B41FA5}">
                      <a16:colId xmlns:a16="http://schemas.microsoft.com/office/drawing/2014/main" val="20006"/>
                    </a:ext>
                  </a:extLst>
                </a:gridCol>
                <a:gridCol w="810818">
                  <a:extLst>
                    <a:ext uri="{9D8B030D-6E8A-4147-A177-3AD203B41FA5}">
                      <a16:colId xmlns:a16="http://schemas.microsoft.com/office/drawing/2014/main" val="20007"/>
                    </a:ext>
                  </a:extLst>
                </a:gridCol>
                <a:gridCol w="810818">
                  <a:extLst>
                    <a:ext uri="{9D8B030D-6E8A-4147-A177-3AD203B41FA5}">
                      <a16:colId xmlns:a16="http://schemas.microsoft.com/office/drawing/2014/main" val="20008"/>
                    </a:ext>
                  </a:extLst>
                </a:gridCol>
                <a:gridCol w="810818">
                  <a:extLst>
                    <a:ext uri="{9D8B030D-6E8A-4147-A177-3AD203B41FA5}">
                      <a16:colId xmlns:a16="http://schemas.microsoft.com/office/drawing/2014/main" val="20009"/>
                    </a:ext>
                  </a:extLst>
                </a:gridCol>
                <a:gridCol w="810818">
                  <a:extLst>
                    <a:ext uri="{9D8B030D-6E8A-4147-A177-3AD203B41FA5}">
                      <a16:colId xmlns:a16="http://schemas.microsoft.com/office/drawing/2014/main" val="20010"/>
                    </a:ext>
                  </a:extLst>
                </a:gridCol>
              </a:tblGrid>
              <a:tr h="474330">
                <a:tc>
                  <a:txBody>
                    <a:bodyPr/>
                    <a:lstStyle/>
                    <a:p>
                      <a:r>
                        <a:rPr lang="en-US" sz="1000" dirty="0"/>
                        <a:t>Tactics</a:t>
                      </a:r>
                      <a:endParaRPr lang="en-GB" sz="1000" dirty="0"/>
                    </a:p>
                  </a:txBody>
                  <a:tcPr/>
                </a:tc>
                <a:tc>
                  <a:txBody>
                    <a:bodyPr/>
                    <a:lstStyle/>
                    <a:p>
                      <a:r>
                        <a:rPr lang="en-US" sz="1000" dirty="0"/>
                        <a:t>Volume 17</a:t>
                      </a:r>
                      <a:endParaRPr lang="en-GB" sz="1000" dirty="0"/>
                    </a:p>
                  </a:txBody>
                  <a:tcPr/>
                </a:tc>
                <a:tc>
                  <a:txBody>
                    <a:bodyPr/>
                    <a:lstStyle/>
                    <a:p>
                      <a:r>
                        <a:rPr lang="en-US" sz="1000" dirty="0"/>
                        <a:t>Volume 18</a:t>
                      </a:r>
                      <a:endParaRPr lang="en-GB" sz="1000" dirty="0"/>
                    </a:p>
                  </a:txBody>
                  <a:tcPr/>
                </a:tc>
                <a:tc>
                  <a:txBody>
                    <a:bodyPr/>
                    <a:lstStyle/>
                    <a:p>
                      <a:r>
                        <a:rPr lang="en-US" sz="1000" dirty="0"/>
                        <a:t>Spend 17</a:t>
                      </a:r>
                      <a:endParaRPr lang="en-GB" sz="1000" dirty="0"/>
                    </a:p>
                  </a:txBody>
                  <a:tcPr/>
                </a:tc>
                <a:tc>
                  <a:txBody>
                    <a:bodyPr/>
                    <a:lstStyle/>
                    <a:p>
                      <a:r>
                        <a:rPr lang="en-US" sz="1000" dirty="0"/>
                        <a:t>Spend 18</a:t>
                      </a:r>
                      <a:endParaRPr lang="en-GB" sz="1000" dirty="0"/>
                    </a:p>
                  </a:txBody>
                  <a:tcPr/>
                </a:tc>
                <a:tc>
                  <a:txBody>
                    <a:bodyPr/>
                    <a:lstStyle/>
                    <a:p>
                      <a:r>
                        <a:rPr lang="en-US" sz="1000" dirty="0"/>
                        <a:t>ROI</a:t>
                      </a:r>
                      <a:r>
                        <a:rPr lang="en-US" sz="1000" baseline="0" dirty="0"/>
                        <a:t> 17</a:t>
                      </a:r>
                      <a:endParaRPr lang="en-GB" sz="1000" dirty="0"/>
                    </a:p>
                  </a:txBody>
                  <a:tcPr/>
                </a:tc>
                <a:tc>
                  <a:txBody>
                    <a:bodyPr/>
                    <a:lstStyle/>
                    <a:p>
                      <a:r>
                        <a:rPr lang="en-US" sz="1000" dirty="0"/>
                        <a:t>ROI 18</a:t>
                      </a:r>
                      <a:endParaRPr lang="en-GB" sz="1000" dirty="0"/>
                    </a:p>
                  </a:txBody>
                  <a:tcPr/>
                </a:tc>
                <a:tc>
                  <a:txBody>
                    <a:bodyPr/>
                    <a:lstStyle/>
                    <a:p>
                      <a:r>
                        <a:rPr lang="en-US" sz="1000" dirty="0"/>
                        <a:t>Effectiveness 17 (MM)</a:t>
                      </a:r>
                      <a:endParaRPr lang="en-GB" sz="1000" dirty="0"/>
                    </a:p>
                  </a:txBody>
                  <a:tcPr/>
                </a:tc>
                <a:tc>
                  <a:txBody>
                    <a:bodyPr/>
                    <a:lstStyle/>
                    <a:p>
                      <a:r>
                        <a:rPr lang="en-US" sz="1000" dirty="0"/>
                        <a:t>Effectiveness 18</a:t>
                      </a:r>
                      <a:r>
                        <a:rPr lang="en-US" sz="1000" baseline="0" dirty="0"/>
                        <a:t> (MM)</a:t>
                      </a:r>
                      <a:endParaRPr lang="en-GB" sz="1000" dirty="0"/>
                    </a:p>
                  </a:txBody>
                  <a:tcPr/>
                </a:tc>
                <a:tc>
                  <a:txBody>
                    <a:bodyPr/>
                    <a:lstStyle/>
                    <a:p>
                      <a:r>
                        <a:rPr lang="en-US" sz="1000" dirty="0"/>
                        <a:t>CPP17</a:t>
                      </a:r>
                      <a:endParaRPr lang="en-GB" sz="1000" dirty="0"/>
                    </a:p>
                  </a:txBody>
                  <a:tcPr/>
                </a:tc>
                <a:tc>
                  <a:txBody>
                    <a:bodyPr/>
                    <a:lstStyle/>
                    <a:p>
                      <a:r>
                        <a:rPr lang="en-US" sz="1000" dirty="0"/>
                        <a:t>CPP</a:t>
                      </a:r>
                      <a:r>
                        <a:rPr lang="en-US" sz="1000" baseline="0" dirty="0"/>
                        <a:t> 18</a:t>
                      </a:r>
                      <a:endParaRPr lang="en-GB" sz="1000" dirty="0"/>
                    </a:p>
                  </a:txBody>
                  <a:tcPr/>
                </a:tc>
                <a:extLst>
                  <a:ext uri="{0D108BD9-81ED-4DB2-BD59-A6C34878D82A}">
                    <a16:rowId xmlns:a16="http://schemas.microsoft.com/office/drawing/2014/main" val="10000"/>
                  </a:ext>
                </a:extLst>
              </a:tr>
              <a:tr h="361240">
                <a:tc>
                  <a:txBody>
                    <a:bodyPr/>
                    <a:lstStyle/>
                    <a:p>
                      <a:pPr algn="l" fontAlgn="b"/>
                      <a:r>
                        <a:rPr lang="en-GB" sz="1100" b="0" i="0" u="none" strike="noStrike">
                          <a:solidFill>
                            <a:srgbClr val="000000"/>
                          </a:solidFill>
                          <a:effectLst/>
                          <a:latin typeface="Calibri" panose="020F0502020204030204" pitchFamily="34" charset="0"/>
                        </a:rPr>
                        <a:t>CORPPROMO</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2,331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34,499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0.447887</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67,572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61240">
                <a:tc>
                  <a:txBody>
                    <a:bodyPr/>
                    <a:lstStyle/>
                    <a:p>
                      <a:pPr algn="l" fontAlgn="b"/>
                      <a:r>
                        <a:rPr lang="en-GB" sz="1100" b="0" i="0" u="none" strike="noStrike" dirty="0">
                          <a:solidFill>
                            <a:srgbClr val="000000"/>
                          </a:solidFill>
                          <a:effectLst/>
                          <a:latin typeface="Calibri" panose="020F0502020204030204" pitchFamily="34" charset="0"/>
                        </a:rPr>
                        <a:t>COUPON</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4,316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6,090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123,275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180,252 </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0.232057</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0.206094</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35,010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a:t>
                      </a:r>
                      <a:r>
                        <a:rPr lang="en-GB" sz="1100" b="0" i="0" u="none" strike="noStrike" baseline="0" dirty="0">
                          <a:solidFill>
                            <a:srgbClr val="000000"/>
                          </a:solidFill>
                          <a:effectLst/>
                          <a:latin typeface="Calibri" panose="020F0502020204030204" pitchFamily="34" charset="0"/>
                        </a:rPr>
                        <a:t>    </a:t>
                      </a:r>
                      <a:r>
                        <a:rPr lang="en-GB" sz="1100" b="0" i="0" u="none" strike="noStrike" dirty="0">
                          <a:solidFill>
                            <a:srgbClr val="000000"/>
                          </a:solidFill>
                          <a:effectLst/>
                          <a:latin typeface="Calibri" panose="020F0502020204030204" pitchFamily="34" charset="0"/>
                        </a:rPr>
                        <a:t>33,787 </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61240">
                <a:tc>
                  <a:txBody>
                    <a:bodyPr/>
                    <a:lstStyle/>
                    <a:p>
                      <a:pPr algn="l" fontAlgn="b"/>
                      <a:r>
                        <a:rPr lang="en-GB" sz="1100" b="0" i="0" u="none" strike="noStrike">
                          <a:solidFill>
                            <a:srgbClr val="000000"/>
                          </a:solidFill>
                          <a:effectLst/>
                          <a:latin typeface="Calibri" panose="020F0502020204030204" pitchFamily="34" charset="0"/>
                        </a:rPr>
                        <a:t>OOH</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3,176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60,000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0.322847</a:t>
                      </a:r>
                    </a:p>
                  </a:txBody>
                  <a:tcPr marL="9525" marR="9525" marT="9525" marB="0" anchor="b"/>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995</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b="1" i="0" u="none" strike="noStrike" dirty="0">
                          <a:solidFill>
                            <a:srgbClr val="000000"/>
                          </a:solidFill>
                          <a:effectLst/>
                          <a:latin typeface="Calibri" panose="020F0502020204030204" pitchFamily="34" charset="0"/>
                        </a:rPr>
                        <a:t>          0.01881 </a:t>
                      </a:r>
                    </a:p>
                  </a:txBody>
                  <a:tcPr marL="9525" marR="9525" marT="9525" marB="0" anchor="b"/>
                </a:tc>
                <a:extLst>
                  <a:ext uri="{0D108BD9-81ED-4DB2-BD59-A6C34878D82A}">
                    <a16:rowId xmlns:a16="http://schemas.microsoft.com/office/drawing/2014/main" val="10003"/>
                  </a:ext>
                </a:extLst>
              </a:tr>
              <a:tr h="361240">
                <a:tc>
                  <a:txBody>
                    <a:bodyPr/>
                    <a:lstStyle/>
                    <a:p>
                      <a:pPr algn="l" fontAlgn="b"/>
                      <a:r>
                        <a:rPr lang="en-GB" sz="1100" b="0" i="0" u="none" strike="noStrike" dirty="0">
                          <a:solidFill>
                            <a:srgbClr val="000000"/>
                          </a:solidFill>
                          <a:effectLst/>
                          <a:latin typeface="Calibri" panose="020F0502020204030204" pitchFamily="34" charset="0"/>
                        </a:rPr>
                        <a:t>POS</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3,243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66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51,846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0.414566</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62,545 </a:t>
                      </a:r>
                    </a:p>
                  </a:txBody>
                  <a:tcPr marL="9525" marR="9525" marT="9525" marB="0" anchor="b"/>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361240">
                <a:tc>
                  <a:txBody>
                    <a:bodyPr/>
                    <a:lstStyle/>
                    <a:p>
                      <a:pPr algn="l" fontAlgn="b"/>
                      <a:r>
                        <a:rPr lang="en-GB" sz="1100" b="0" i="0" u="none" strike="noStrike">
                          <a:solidFill>
                            <a:srgbClr val="000000"/>
                          </a:solidFill>
                          <a:effectLst/>
                          <a:latin typeface="Calibri" panose="020F0502020204030204" pitchFamily="34" charset="0"/>
                        </a:rPr>
                        <a:t>SAMPLING</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19,502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22,060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575,345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683,000 </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0.224677</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0.197012</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33,897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a:t>
                      </a:r>
                      <a:r>
                        <a:rPr lang="en-GB" sz="1100" b="0" i="0" u="none" strike="noStrike" baseline="0" dirty="0">
                          <a:solidFill>
                            <a:srgbClr val="000000"/>
                          </a:solidFill>
                          <a:effectLst/>
                          <a:latin typeface="Calibri" panose="020F0502020204030204" pitchFamily="34" charset="0"/>
                        </a:rPr>
                        <a:t>    </a:t>
                      </a:r>
                      <a:r>
                        <a:rPr lang="en-GB" sz="1100" b="0" i="0" u="none" strike="noStrike" dirty="0">
                          <a:solidFill>
                            <a:srgbClr val="000000"/>
                          </a:solidFill>
                          <a:effectLst/>
                          <a:latin typeface="Calibri" panose="020F0502020204030204" pitchFamily="34" charset="0"/>
                        </a:rPr>
                        <a:t>32,298 </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361240">
                <a:tc>
                  <a:txBody>
                    <a:bodyPr/>
                    <a:lstStyle/>
                    <a:p>
                      <a:pPr algn="l" fontAlgn="b"/>
                      <a:r>
                        <a:rPr lang="en-GB" sz="1100" b="0" i="0" u="none" strike="noStrike">
                          <a:solidFill>
                            <a:srgbClr val="000000"/>
                          </a:solidFill>
                          <a:effectLst/>
                          <a:latin typeface="Calibri" panose="020F0502020204030204" pitchFamily="34" charset="0"/>
                        </a:rPr>
                        <a:t>Search</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339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185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75,334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87,651 </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0.029849</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0.012847</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3.75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4.34 </a:t>
                      </a:r>
                    </a:p>
                  </a:txBody>
                  <a:tcPr marL="9525" marR="9525" marT="9525" marB="0" anchor="b"/>
                </a:tc>
                <a:tc>
                  <a:txBody>
                    <a:bodyPr/>
                    <a:lstStyle/>
                    <a:p>
                      <a:pPr algn="l" fontAlgn="b"/>
                      <a:r>
                        <a:rPr lang="en-GB" sz="1100" b="1" i="0" u="none" strike="noStrike" dirty="0">
                          <a:solidFill>
                            <a:srgbClr val="000000"/>
                          </a:solidFill>
                          <a:effectLst/>
                          <a:latin typeface="Calibri" panose="020F0502020204030204" pitchFamily="34" charset="0"/>
                        </a:rPr>
                        <a:t>          0.00083 </a:t>
                      </a:r>
                    </a:p>
                  </a:txBody>
                  <a:tcPr marL="9525" marR="9525" marT="9525" marB="0" anchor="b"/>
                </a:tc>
                <a:tc>
                  <a:txBody>
                    <a:bodyPr/>
                    <a:lstStyle/>
                    <a:p>
                      <a:pPr algn="l" fontAlgn="b"/>
                      <a:r>
                        <a:rPr lang="en-GB" sz="1100" b="1" i="0" u="none" strike="noStrike" dirty="0">
                          <a:solidFill>
                            <a:srgbClr val="000000"/>
                          </a:solidFill>
                          <a:effectLst/>
                          <a:latin typeface="Calibri" panose="020F0502020204030204" pitchFamily="34" charset="0"/>
                        </a:rPr>
                        <a:t>          0.00206 </a:t>
                      </a:r>
                    </a:p>
                  </a:txBody>
                  <a:tcPr marL="9525" marR="9525" marT="9525" marB="0" anchor="b"/>
                </a:tc>
                <a:extLst>
                  <a:ext uri="{0D108BD9-81ED-4DB2-BD59-A6C34878D82A}">
                    <a16:rowId xmlns:a16="http://schemas.microsoft.com/office/drawing/2014/main" val="10006"/>
                  </a:ext>
                </a:extLst>
              </a:tr>
              <a:tr h="361240">
                <a:tc>
                  <a:txBody>
                    <a:bodyPr/>
                    <a:lstStyle/>
                    <a:p>
                      <a:pPr algn="l" fontAlgn="b"/>
                      <a:r>
                        <a:rPr lang="en-GB" sz="1100" b="0" i="0" u="none" strike="noStrike" dirty="0">
                          <a:solidFill>
                            <a:srgbClr val="000000"/>
                          </a:solidFill>
                          <a:effectLst/>
                          <a:latin typeface="Calibri" panose="020F0502020204030204" pitchFamily="34" charset="0"/>
                        </a:rPr>
                        <a:t>Social</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15,466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13,101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270,642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124,381 </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0.37877</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0.642482</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433</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433</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b="1" i="0" u="none" strike="noStrike" dirty="0">
                          <a:solidFill>
                            <a:srgbClr val="000000"/>
                          </a:solidFill>
                          <a:effectLst/>
                          <a:latin typeface="Calibri" panose="020F0502020204030204" pitchFamily="34" charset="0"/>
                        </a:rPr>
                        <a:t>          0.00757 </a:t>
                      </a:r>
                    </a:p>
                  </a:txBody>
                  <a:tcPr marL="9525" marR="9525" marT="9525" marB="0" anchor="b"/>
                </a:tc>
                <a:tc>
                  <a:txBody>
                    <a:bodyPr/>
                    <a:lstStyle/>
                    <a:p>
                      <a:pPr algn="l" fontAlgn="b"/>
                      <a:r>
                        <a:rPr lang="en-GB" sz="1100" b="1" i="0" u="none" strike="noStrike" dirty="0">
                          <a:solidFill>
                            <a:srgbClr val="000000"/>
                          </a:solidFill>
                          <a:effectLst/>
                          <a:latin typeface="Calibri" panose="020F0502020204030204" pitchFamily="34" charset="0"/>
                        </a:rPr>
                        <a:t>          0.00411 </a:t>
                      </a:r>
                    </a:p>
                  </a:txBody>
                  <a:tcPr marL="9525" marR="9525" marT="9525" marB="0" anchor="b"/>
                </a:tc>
                <a:extLst>
                  <a:ext uri="{0D108BD9-81ED-4DB2-BD59-A6C34878D82A}">
                    <a16:rowId xmlns:a16="http://schemas.microsoft.com/office/drawing/2014/main" val="10007"/>
                  </a:ext>
                </a:extLst>
              </a:tr>
              <a:tr h="361240">
                <a:tc>
                  <a:txBody>
                    <a:bodyPr/>
                    <a:lstStyle/>
                    <a:p>
                      <a:pPr algn="l" fontAlgn="b"/>
                      <a:r>
                        <a:rPr lang="en-GB" sz="1100" b="0" i="0" u="none" strike="noStrike">
                          <a:solidFill>
                            <a:srgbClr val="000000"/>
                          </a:solidFill>
                          <a:effectLst/>
                          <a:latin typeface="Calibri" panose="020F0502020204030204" pitchFamily="34" charset="0"/>
                        </a:rPr>
                        <a:t>Trade</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446,591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445,639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3,326,934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3,603,191 </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0.799031</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0.777193</a:t>
                      </a:r>
                    </a:p>
                  </a:txBody>
                  <a:tcPr marL="9525" marR="9525" marT="9525" marB="0" anchor="b"/>
                </a:tc>
                <a:tc>
                  <a:txBody>
                    <a:bodyPr/>
                    <a:lstStyle/>
                    <a:p>
                      <a:pPr algn="l" fontAlgn="b"/>
                      <a:r>
                        <a:rPr lang="en-GB" sz="1100" b="0" i="0" u="none" strike="noStrike" baseline="0" dirty="0">
                          <a:solidFill>
                            <a:srgbClr val="000000"/>
                          </a:solidFill>
                          <a:effectLst/>
                          <a:latin typeface="Calibri" panose="020F0502020204030204" pitchFamily="34" charset="0"/>
                        </a:rPr>
                        <a:t>       </a:t>
                      </a:r>
                      <a:r>
                        <a:rPr lang="en-GB" sz="1100" b="0" i="0" u="none" strike="noStrike" dirty="0">
                          <a:solidFill>
                            <a:srgbClr val="000000"/>
                          </a:solidFill>
                          <a:effectLst/>
                          <a:latin typeface="Calibri" panose="020F0502020204030204" pitchFamily="34" charset="0"/>
                        </a:rPr>
                        <a:t>74,294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a:t>
                      </a:r>
                      <a:r>
                        <a:rPr lang="en-GB" sz="1100" b="0" i="0" u="none" strike="noStrike" baseline="0" dirty="0">
                          <a:solidFill>
                            <a:srgbClr val="000000"/>
                          </a:solidFill>
                          <a:effectLst/>
                          <a:latin typeface="Calibri" panose="020F0502020204030204" pitchFamily="34" charset="0"/>
                        </a:rPr>
                        <a:t>   </a:t>
                      </a:r>
                      <a:r>
                        <a:rPr lang="en-GB" sz="1100" b="0" i="0" u="none" strike="noStrike" dirty="0">
                          <a:solidFill>
                            <a:srgbClr val="000000"/>
                          </a:solidFill>
                          <a:effectLst/>
                          <a:latin typeface="Calibri" panose="020F0502020204030204" pitchFamily="34" charset="0"/>
                        </a:rPr>
                        <a:t>75,787 </a:t>
                      </a:r>
                    </a:p>
                  </a:txBody>
                  <a:tcPr marL="9525" marR="9525" marT="9525" marB="0" anchor="b"/>
                </a:tc>
                <a:tc>
                  <a:txBody>
                    <a:bodyPr/>
                    <a:lstStyle/>
                    <a:p>
                      <a:pPr algn="ctr"/>
                      <a:r>
                        <a:rPr lang="en-US" sz="1000"/>
                        <a:t>NA</a:t>
                      </a:r>
                      <a:endParaRPr lang="en-GB" sz="1000" dirty="0"/>
                    </a:p>
                  </a:txBody>
                  <a:tcPr/>
                </a:tc>
                <a:tc>
                  <a:txBody>
                    <a:bodyPr/>
                    <a:lstStyle/>
                    <a:p>
                      <a:pPr algn="ctr"/>
                      <a:r>
                        <a:rPr lang="en-US" sz="1000" dirty="0"/>
                        <a:t>NA</a:t>
                      </a:r>
                    </a:p>
                    <a:p>
                      <a:pPr algn="ctr"/>
                      <a:endParaRPr lang="en-GB" sz="1000" dirty="0"/>
                    </a:p>
                  </a:txBody>
                  <a:tcPr/>
                </a:tc>
                <a:extLst>
                  <a:ext uri="{0D108BD9-81ED-4DB2-BD59-A6C34878D82A}">
                    <a16:rowId xmlns:a16="http://schemas.microsoft.com/office/drawing/2014/main" val="10008"/>
                  </a:ext>
                </a:extLst>
              </a:tr>
              <a:tr h="361240">
                <a:tc>
                  <a:txBody>
                    <a:bodyPr/>
                    <a:lstStyle/>
                    <a:p>
                      <a:pPr algn="l" fontAlgn="b"/>
                      <a:r>
                        <a:rPr lang="en-GB" sz="1100" b="0" i="0" u="none" strike="noStrike">
                          <a:solidFill>
                            <a:srgbClr val="000000"/>
                          </a:solidFill>
                          <a:effectLst/>
                          <a:latin typeface="Calibri" panose="020F0502020204030204" pitchFamily="34" charset="0"/>
                        </a:rPr>
                        <a:t>TV</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154,249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214,112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1,743,256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1,942,739 </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0.586493</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0.672261</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66,848,605 </a:t>
                      </a:r>
                    </a:p>
                  </a:txBody>
                  <a:tcPr marL="9525" marR="9525" marT="9525" marB="0" anchor="b"/>
                </a:tc>
                <a:tc>
                  <a:txBody>
                    <a:bodyPr/>
                    <a:lstStyle/>
                    <a:p>
                      <a:pPr algn="l" fontAlgn="b"/>
                      <a:r>
                        <a:rPr lang="en-GB" sz="1100" b="0" i="0" u="none" strike="noStrike" baseline="0" dirty="0">
                          <a:solidFill>
                            <a:srgbClr val="000000"/>
                          </a:solidFill>
                          <a:effectLst/>
                          <a:latin typeface="Calibri" panose="020F0502020204030204" pitchFamily="34" charset="0"/>
                        </a:rPr>
                        <a:t>    </a:t>
                      </a:r>
                      <a:r>
                        <a:rPr lang="en-GB" sz="1100" b="0" i="0" u="none" strike="noStrike" dirty="0">
                          <a:solidFill>
                            <a:srgbClr val="000000"/>
                          </a:solidFill>
                          <a:effectLst/>
                          <a:latin typeface="Calibri" panose="020F0502020204030204" pitchFamily="34" charset="0"/>
                        </a:rPr>
                        <a:t>60,429,946 </a:t>
                      </a:r>
                    </a:p>
                  </a:txBody>
                  <a:tcPr marL="9525" marR="9525" marT="9525" marB="0" anchor="b"/>
                </a:tc>
                <a:tc>
                  <a:txBody>
                    <a:bodyPr/>
                    <a:lstStyle/>
                    <a:p>
                      <a:pPr algn="l" fontAlgn="b"/>
                      <a:r>
                        <a:rPr lang="en-GB" sz="1100" b="1" i="0" u="none" strike="noStrike" dirty="0">
                          <a:solidFill>
                            <a:srgbClr val="000000"/>
                          </a:solidFill>
                          <a:effectLst/>
                          <a:latin typeface="Calibri" panose="020F0502020204030204" pitchFamily="34" charset="0"/>
                        </a:rPr>
                        <a:t>                   755 </a:t>
                      </a:r>
                    </a:p>
                  </a:txBody>
                  <a:tcPr marL="9525" marR="9525" marT="9525" marB="0" anchor="b"/>
                </a:tc>
                <a:tc>
                  <a:txBody>
                    <a:bodyPr/>
                    <a:lstStyle/>
                    <a:p>
                      <a:pPr algn="l" fontAlgn="b"/>
                      <a:r>
                        <a:rPr lang="en-GB" sz="1100" b="1" i="0" u="none" strike="noStrike">
                          <a:solidFill>
                            <a:srgbClr val="000000"/>
                          </a:solidFill>
                          <a:effectLst/>
                          <a:latin typeface="Calibri" panose="020F0502020204030204" pitchFamily="34" charset="0"/>
                        </a:rPr>
                        <a:t>                   548 </a:t>
                      </a:r>
                    </a:p>
                  </a:txBody>
                  <a:tcPr marL="9525" marR="9525" marT="9525" marB="0" anchor="b"/>
                </a:tc>
                <a:extLst>
                  <a:ext uri="{0D108BD9-81ED-4DB2-BD59-A6C34878D82A}">
                    <a16:rowId xmlns:a16="http://schemas.microsoft.com/office/drawing/2014/main" val="10009"/>
                  </a:ext>
                </a:extLst>
              </a:tr>
              <a:tr h="361240">
                <a:tc>
                  <a:txBody>
                    <a:bodyPr/>
                    <a:lstStyle/>
                    <a:p>
                      <a:pPr algn="l" fontAlgn="b"/>
                      <a:r>
                        <a:rPr lang="en-GB" sz="1100" b="0" i="0" u="none" strike="noStrike" dirty="0">
                          <a:solidFill>
                            <a:srgbClr val="000000"/>
                          </a:solidFill>
                          <a:effectLst/>
                          <a:latin typeface="Calibri" panose="020F0502020204030204" pitchFamily="34" charset="0"/>
                        </a:rPr>
                        <a:t>VIDEO</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20,260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47,412 </a:t>
                      </a:r>
                    </a:p>
                  </a:txBody>
                  <a:tcPr marL="9525" marR="9525" marT="9525" marB="0" anchor="b"/>
                </a:tc>
                <a:tc>
                  <a:txBody>
                    <a:bodyPr/>
                    <a:lstStyle/>
                    <a:p>
                      <a:pPr algn="l" fontAlgn="b"/>
                      <a:r>
                        <a:rPr lang="en-GB" sz="1100" b="0" i="0" u="none" strike="noStrike">
                          <a:solidFill>
                            <a:srgbClr val="000000"/>
                          </a:solidFill>
                          <a:effectLst/>
                          <a:latin typeface="Calibri" panose="020F0502020204030204" pitchFamily="34" charset="0"/>
                        </a:rPr>
                        <a:t>             452,738 </a:t>
                      </a: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525,169 </a:t>
                      </a:r>
                    </a:p>
                  </a:txBody>
                  <a:tcPr marL="9525" marR="9525" marT="9525" marB="0" anchor="b"/>
                </a:tc>
                <a:tc>
                  <a:txBody>
                    <a:bodyPr/>
                    <a:lstStyle/>
                    <a:p>
                      <a:pPr algn="r" fontAlgn="b"/>
                      <a:r>
                        <a:rPr lang="en-GB" sz="1100" b="0" i="0" u="none" strike="noStrike">
                          <a:solidFill>
                            <a:srgbClr val="000000"/>
                          </a:solidFill>
                          <a:effectLst/>
                          <a:latin typeface="Calibri" panose="020F0502020204030204" pitchFamily="34" charset="0"/>
                        </a:rPr>
                        <a:t>0.296616</a:t>
                      </a:r>
                    </a:p>
                  </a:txBody>
                  <a:tcPr marL="9525" marR="9525" marT="9525" marB="0" anchor="b"/>
                </a:tc>
                <a:tc>
                  <a:txBody>
                    <a:bodyPr/>
                    <a:lstStyle/>
                    <a:p>
                      <a:pPr algn="r" fontAlgn="b"/>
                      <a:r>
                        <a:rPr lang="en-GB" sz="1100" b="0" i="0" u="none" strike="noStrike" dirty="0">
                          <a:solidFill>
                            <a:srgbClr val="000000"/>
                          </a:solidFill>
                          <a:effectLst/>
                          <a:latin typeface="Calibri" panose="020F0502020204030204" pitchFamily="34" charset="0"/>
                        </a:rPr>
                        <a:t>0.550678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538</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400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b="1" i="0" u="none" strike="noStrike">
                          <a:solidFill>
                            <a:srgbClr val="000000"/>
                          </a:solidFill>
                          <a:effectLst/>
                          <a:latin typeface="Calibri" panose="020F0502020204030204" pitchFamily="34" charset="0"/>
                        </a:rPr>
                        <a:t>             0.0120 </a:t>
                      </a:r>
                    </a:p>
                  </a:txBody>
                  <a:tcPr marL="9525" marR="9525" marT="9525" marB="0" anchor="b"/>
                </a:tc>
                <a:tc>
                  <a:txBody>
                    <a:bodyPr/>
                    <a:lstStyle/>
                    <a:p>
                      <a:pPr algn="l" fontAlgn="b"/>
                      <a:r>
                        <a:rPr lang="en-GB" sz="1100" b="1" i="0" u="none" strike="noStrike" dirty="0">
                          <a:solidFill>
                            <a:srgbClr val="000000"/>
                          </a:solidFill>
                          <a:effectLst/>
                          <a:latin typeface="Calibri" panose="020F0502020204030204" pitchFamily="34" charset="0"/>
                        </a:rPr>
                        <a:t>             0.0044 </a:t>
                      </a:r>
                    </a:p>
                  </a:txBody>
                  <a:tcPr marL="9525" marR="9525" marT="9525" marB="0" anchor="b"/>
                </a:tc>
                <a:extLst>
                  <a:ext uri="{0D108BD9-81ED-4DB2-BD59-A6C34878D82A}">
                    <a16:rowId xmlns:a16="http://schemas.microsoft.com/office/drawing/2014/main" val="10010"/>
                  </a:ext>
                </a:extLst>
              </a:tr>
            </a:tbl>
          </a:graphicData>
        </a:graphic>
      </p:graphicFrame>
      <p:pic>
        <p:nvPicPr>
          <p:cNvPr id="6" name="Picture 5">
            <a:extLst>
              <a:ext uri="{FF2B5EF4-FFF2-40B4-BE49-F238E27FC236}">
                <a16:creationId xmlns:a16="http://schemas.microsoft.com/office/drawing/2014/main" id="{53E0D565-DE9A-49CD-8605-59DD216CD73F}"/>
              </a:ext>
            </a:extLst>
          </p:cNvPr>
          <p:cNvPicPr>
            <a:picLocks noChangeAspect="1"/>
          </p:cNvPicPr>
          <p:nvPr/>
        </p:nvPicPr>
        <p:blipFill>
          <a:blip r:embed="rId4"/>
          <a:stretch>
            <a:fillRect/>
          </a:stretch>
        </p:blipFill>
        <p:spPr>
          <a:xfrm>
            <a:off x="8355262" y="5914152"/>
            <a:ext cx="458538" cy="632464"/>
          </a:xfrm>
          <a:prstGeom prst="rect">
            <a:avLst/>
          </a:prstGeom>
        </p:spPr>
      </p:pic>
    </p:spTree>
    <p:extLst>
      <p:ext uri="{BB962C8B-B14F-4D97-AF65-F5344CB8AC3E}">
        <p14:creationId xmlns:p14="http://schemas.microsoft.com/office/powerpoint/2010/main" val="2658950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a:extLst>
              <a:ext uri="{FF2B5EF4-FFF2-40B4-BE49-F238E27FC236}">
                <a16:creationId xmlns:a16="http://schemas.microsoft.com/office/drawing/2014/main" id="{902087DE-93C7-4D2F-9535-4B4D52790DF6}"/>
              </a:ext>
            </a:extLst>
          </p:cNvPr>
          <p:cNvGraphicFramePr/>
          <p:nvPr/>
        </p:nvGraphicFramePr>
        <p:xfrm>
          <a:off x="1524000" y="3908216"/>
          <a:ext cx="7124700" cy="10430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6D133290-C63A-4C72-A855-A6AA1802A618}"/>
              </a:ext>
            </a:extLst>
          </p:cNvPr>
          <p:cNvGraphicFramePr/>
          <p:nvPr/>
        </p:nvGraphicFramePr>
        <p:xfrm>
          <a:off x="1524000" y="3526747"/>
          <a:ext cx="7124700" cy="10430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id="{D35E864C-7246-4B97-BAD9-D3A3C0FF8A87}"/>
              </a:ext>
            </a:extLst>
          </p:cNvPr>
          <p:cNvGraphicFramePr/>
          <p:nvPr/>
        </p:nvGraphicFramePr>
        <p:xfrm>
          <a:off x="1524000" y="2763809"/>
          <a:ext cx="7124700" cy="10430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Chart 23">
            <a:extLst>
              <a:ext uri="{FF2B5EF4-FFF2-40B4-BE49-F238E27FC236}">
                <a16:creationId xmlns:a16="http://schemas.microsoft.com/office/drawing/2014/main" id="{EE994097-EF57-4085-9788-392AD2D276CE}"/>
              </a:ext>
            </a:extLst>
          </p:cNvPr>
          <p:cNvGraphicFramePr/>
          <p:nvPr/>
        </p:nvGraphicFramePr>
        <p:xfrm>
          <a:off x="1524000" y="2382340"/>
          <a:ext cx="7124700" cy="104300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a:extLst>
              <a:ext uri="{FF2B5EF4-FFF2-40B4-BE49-F238E27FC236}">
                <a16:creationId xmlns:a16="http://schemas.microsoft.com/office/drawing/2014/main" id="{6F9AD5CC-52AE-4D5F-8AB9-F7E5CB3761A2}"/>
              </a:ext>
            </a:extLst>
          </p:cNvPr>
          <p:cNvGraphicFramePr/>
          <p:nvPr/>
        </p:nvGraphicFramePr>
        <p:xfrm>
          <a:off x="1524000" y="2000871"/>
          <a:ext cx="7124700" cy="104300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Chart 20">
            <a:extLst>
              <a:ext uri="{FF2B5EF4-FFF2-40B4-BE49-F238E27FC236}">
                <a16:creationId xmlns:a16="http://schemas.microsoft.com/office/drawing/2014/main" id="{3E25793F-07B1-4D84-94D8-37E1C5FEC846}"/>
              </a:ext>
            </a:extLst>
          </p:cNvPr>
          <p:cNvGraphicFramePr/>
          <p:nvPr/>
        </p:nvGraphicFramePr>
        <p:xfrm>
          <a:off x="1524000" y="4289685"/>
          <a:ext cx="7124700" cy="104300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0" name="Chart 19">
            <a:extLst>
              <a:ext uri="{FF2B5EF4-FFF2-40B4-BE49-F238E27FC236}">
                <a16:creationId xmlns:a16="http://schemas.microsoft.com/office/drawing/2014/main" id="{7275C9C8-F3D8-4512-91C3-725625F7B4C4}"/>
              </a:ext>
            </a:extLst>
          </p:cNvPr>
          <p:cNvGraphicFramePr/>
          <p:nvPr/>
        </p:nvGraphicFramePr>
        <p:xfrm>
          <a:off x="1524000" y="4671152"/>
          <a:ext cx="7124700" cy="96389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3" name="Chart 32">
            <a:extLst>
              <a:ext uri="{FF2B5EF4-FFF2-40B4-BE49-F238E27FC236}">
                <a16:creationId xmlns:a16="http://schemas.microsoft.com/office/drawing/2014/main" id="{80D11786-83DC-440E-BD74-ABD5853EC15E}"/>
              </a:ext>
            </a:extLst>
          </p:cNvPr>
          <p:cNvGraphicFramePr/>
          <p:nvPr/>
        </p:nvGraphicFramePr>
        <p:xfrm>
          <a:off x="1524000" y="3145278"/>
          <a:ext cx="7124700" cy="104300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3" name="Chart 22">
            <a:extLst>
              <a:ext uri="{FF2B5EF4-FFF2-40B4-BE49-F238E27FC236}">
                <a16:creationId xmlns:a16="http://schemas.microsoft.com/office/drawing/2014/main" id="{3610D7C6-3673-437F-B423-2949674FEE8F}"/>
              </a:ext>
            </a:extLst>
          </p:cNvPr>
          <p:cNvGraphicFramePr/>
          <p:nvPr/>
        </p:nvGraphicFramePr>
        <p:xfrm>
          <a:off x="1524000" y="1619402"/>
          <a:ext cx="7124700" cy="1043006"/>
        </p:xfrm>
        <a:graphic>
          <a:graphicData uri="http://schemas.openxmlformats.org/drawingml/2006/chart">
            <c:chart xmlns:c="http://schemas.openxmlformats.org/drawingml/2006/chart" xmlns:r="http://schemas.openxmlformats.org/officeDocument/2006/relationships" r:id="rId11"/>
          </a:graphicData>
        </a:graphic>
      </p:graphicFrame>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Cadence of Brand-Building Tactics, Relative to Sales</a:t>
            </a:r>
            <a:endParaRPr lang="en-CA" dirty="0"/>
          </a:p>
        </p:txBody>
      </p:sp>
      <p:sp>
        <p:nvSpPr>
          <p:cNvPr id="5" name="Title 1">
            <a:extLst>
              <a:ext uri="{FF2B5EF4-FFF2-40B4-BE49-F238E27FC236}">
                <a16:creationId xmlns:a16="http://schemas.microsoft.com/office/drawing/2014/main"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Special K Snacks</a:t>
            </a:r>
          </a:p>
        </p:txBody>
      </p:sp>
      <p:sp>
        <p:nvSpPr>
          <p:cNvPr id="17" name="TextBox 16">
            <a:extLst>
              <a:ext uri="{FF2B5EF4-FFF2-40B4-BE49-F238E27FC236}">
                <a16:creationId xmlns:a16="http://schemas.microsoft.com/office/drawing/2014/main" id="{121A769A-B385-43AD-9154-659BFFF8A916}"/>
              </a:ext>
            </a:extLst>
          </p:cNvPr>
          <p:cNvSpPr txBox="1"/>
          <p:nvPr/>
        </p:nvSpPr>
        <p:spPr>
          <a:xfrm>
            <a:off x="317500" y="5531452"/>
            <a:ext cx="8343900" cy="246221"/>
          </a:xfrm>
          <a:prstGeom prst="rect">
            <a:avLst/>
          </a:prstGeom>
          <a:noFill/>
        </p:spPr>
        <p:txBody>
          <a:bodyPr wrap="square" rtlCol="0">
            <a:spAutoFit/>
          </a:bodyPr>
          <a:lstStyle/>
          <a:p>
            <a:r>
              <a:rPr lang="en-US" sz="1000" dirty="0"/>
              <a:t>Trade activities were driven by TPR’s and Any Ads and Display.</a:t>
            </a:r>
          </a:p>
        </p:txBody>
      </p:sp>
      <p:sp>
        <p:nvSpPr>
          <p:cNvPr id="26" name="TextBox 25">
            <a:extLst>
              <a:ext uri="{FF2B5EF4-FFF2-40B4-BE49-F238E27FC236}">
                <a16:creationId xmlns:a16="http://schemas.microsoft.com/office/drawing/2014/main" id="{6CF257EA-CEF7-4815-9BE3-381EBC3654DF}"/>
              </a:ext>
            </a:extLst>
          </p:cNvPr>
          <p:cNvSpPr txBox="1"/>
          <p:nvPr/>
        </p:nvSpPr>
        <p:spPr>
          <a:xfrm>
            <a:off x="634346" y="1611086"/>
            <a:ext cx="736099" cy="198809"/>
          </a:xfrm>
          <a:prstGeom prst="rect">
            <a:avLst/>
          </a:prstGeom>
          <a:noFill/>
        </p:spPr>
        <p:txBody>
          <a:bodyPr wrap="none" rtlCol="0">
            <a:spAutoFit/>
          </a:bodyPr>
          <a:lstStyle/>
          <a:p>
            <a:r>
              <a:rPr lang="en-US" sz="900" b="1" dirty="0"/>
              <a:t>Presence:</a:t>
            </a:r>
          </a:p>
        </p:txBody>
      </p:sp>
      <p:sp>
        <p:nvSpPr>
          <p:cNvPr id="28" name="TextBox 27">
            <a:extLst>
              <a:ext uri="{FF2B5EF4-FFF2-40B4-BE49-F238E27FC236}">
                <a16:creationId xmlns:a16="http://schemas.microsoft.com/office/drawing/2014/main" id="{CF34642A-0378-4F57-AAF3-46DCD70389FD}"/>
              </a:ext>
            </a:extLst>
          </p:cNvPr>
          <p:cNvSpPr txBox="1"/>
          <p:nvPr/>
        </p:nvSpPr>
        <p:spPr>
          <a:xfrm>
            <a:off x="634346" y="2691286"/>
            <a:ext cx="883575" cy="198809"/>
          </a:xfrm>
          <a:prstGeom prst="rect">
            <a:avLst/>
          </a:prstGeom>
          <a:noFill/>
        </p:spPr>
        <p:txBody>
          <a:bodyPr wrap="none" rtlCol="0">
            <a:spAutoFit/>
          </a:bodyPr>
          <a:lstStyle/>
          <a:p>
            <a:r>
              <a:rPr lang="en-US" sz="900" b="1" dirty="0"/>
              <a:t>Digital Video</a:t>
            </a:r>
          </a:p>
        </p:txBody>
      </p:sp>
      <p:sp>
        <p:nvSpPr>
          <p:cNvPr id="30" name="TextBox 29">
            <a:extLst>
              <a:ext uri="{FF2B5EF4-FFF2-40B4-BE49-F238E27FC236}">
                <a16:creationId xmlns:a16="http://schemas.microsoft.com/office/drawing/2014/main" id="{4D3888D7-19DA-4E34-A25C-358496752DB1}"/>
              </a:ext>
            </a:extLst>
          </p:cNvPr>
          <p:cNvSpPr txBox="1"/>
          <p:nvPr/>
        </p:nvSpPr>
        <p:spPr>
          <a:xfrm>
            <a:off x="634346" y="3443481"/>
            <a:ext cx="524503" cy="198809"/>
          </a:xfrm>
          <a:prstGeom prst="rect">
            <a:avLst/>
          </a:prstGeom>
          <a:noFill/>
        </p:spPr>
        <p:txBody>
          <a:bodyPr wrap="none" rtlCol="0">
            <a:spAutoFit/>
          </a:bodyPr>
          <a:lstStyle/>
          <a:p>
            <a:r>
              <a:rPr lang="en-US" sz="900" b="1" dirty="0">
                <a:solidFill>
                  <a:srgbClr val="0070C0"/>
                </a:solidFill>
              </a:rPr>
              <a:t>Social</a:t>
            </a:r>
          </a:p>
        </p:txBody>
      </p:sp>
      <p:sp>
        <p:nvSpPr>
          <p:cNvPr id="31" name="TextBox 30">
            <a:extLst>
              <a:ext uri="{FF2B5EF4-FFF2-40B4-BE49-F238E27FC236}">
                <a16:creationId xmlns:a16="http://schemas.microsoft.com/office/drawing/2014/main" id="{9ADEBD78-988A-4C2F-8E85-C043480760EF}"/>
              </a:ext>
            </a:extLst>
          </p:cNvPr>
          <p:cNvSpPr txBox="1"/>
          <p:nvPr/>
        </p:nvSpPr>
        <p:spPr>
          <a:xfrm>
            <a:off x="634346" y="4963568"/>
            <a:ext cx="870751" cy="198809"/>
          </a:xfrm>
          <a:prstGeom prst="rect">
            <a:avLst/>
          </a:prstGeom>
          <a:noFill/>
        </p:spPr>
        <p:txBody>
          <a:bodyPr wrap="none" rtlCol="0">
            <a:spAutoFit/>
          </a:bodyPr>
          <a:lstStyle/>
          <a:p>
            <a:r>
              <a:rPr lang="en-US" sz="900" b="1" dirty="0">
                <a:solidFill>
                  <a:srgbClr val="C00000"/>
                </a:solidFill>
              </a:rPr>
              <a:t>Actual Sales</a:t>
            </a:r>
          </a:p>
        </p:txBody>
      </p:sp>
      <p:pic>
        <p:nvPicPr>
          <p:cNvPr id="35" name="Picture 14" descr="Related image">
            <a:extLst>
              <a:ext uri="{FF2B5EF4-FFF2-40B4-BE49-F238E27FC236}">
                <a16:creationId xmlns:a16="http://schemas.microsoft.com/office/drawing/2014/main" id="{4D856D95-247E-4F24-B83C-A5855FC9091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5379" y="2647025"/>
            <a:ext cx="319659" cy="27531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Related image">
            <a:extLst>
              <a:ext uri="{FF2B5EF4-FFF2-40B4-BE49-F238E27FC236}">
                <a16:creationId xmlns:a16="http://schemas.microsoft.com/office/drawing/2014/main" id="{E6DE536E-1ACF-4CA6-9D11-4A19641A5E55}"/>
              </a:ext>
            </a:extLst>
          </p:cNvPr>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0039" y="3406529"/>
            <a:ext cx="322149" cy="2774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Image result for Sales icon">
            <a:extLst>
              <a:ext uri="{FF2B5EF4-FFF2-40B4-BE49-F238E27FC236}">
                <a16:creationId xmlns:a16="http://schemas.microsoft.com/office/drawing/2014/main" id="{6122BBA1-8F31-477D-A0E3-13F27CB8AEFF}"/>
              </a:ext>
            </a:extLst>
          </p:cNvPr>
          <p:cNvPicPr>
            <a:picLocks noChangeAspect="1" noChangeArrowheads="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529" y="4925583"/>
            <a:ext cx="360040" cy="31009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74128CD-159A-4903-B3EB-0D5A66547B5C}"/>
              </a:ext>
            </a:extLst>
          </p:cNvPr>
          <p:cNvSpPr txBox="1"/>
          <p:nvPr/>
        </p:nvSpPr>
        <p:spPr>
          <a:xfrm>
            <a:off x="634346" y="1923122"/>
            <a:ext cx="332142" cy="198809"/>
          </a:xfrm>
          <a:prstGeom prst="rect">
            <a:avLst/>
          </a:prstGeom>
          <a:noFill/>
        </p:spPr>
        <p:txBody>
          <a:bodyPr wrap="none" rtlCol="0">
            <a:spAutoFit/>
          </a:bodyPr>
          <a:lstStyle/>
          <a:p>
            <a:r>
              <a:rPr lang="en-US" sz="900" b="1" dirty="0">
                <a:solidFill>
                  <a:srgbClr val="FF0000"/>
                </a:solidFill>
              </a:rPr>
              <a:t>TV</a:t>
            </a:r>
          </a:p>
        </p:txBody>
      </p:sp>
      <p:pic>
        <p:nvPicPr>
          <p:cNvPr id="40" name="Picture 39">
            <a:extLst>
              <a:ext uri="{FF2B5EF4-FFF2-40B4-BE49-F238E27FC236}">
                <a16:creationId xmlns:a16="http://schemas.microsoft.com/office/drawing/2014/main" id="{F7F6EDEF-01F4-4654-BE34-E1DB98BC30B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8932" y="1814361"/>
            <a:ext cx="350043" cy="301482"/>
          </a:xfrm>
          <a:prstGeom prst="rect">
            <a:avLst/>
          </a:prstGeom>
        </p:spPr>
      </p:pic>
      <p:sp>
        <p:nvSpPr>
          <p:cNvPr id="54" name="Rounded Rectangle 1">
            <a:extLst>
              <a:ext uri="{FF2B5EF4-FFF2-40B4-BE49-F238E27FC236}">
                <a16:creationId xmlns:a16="http://schemas.microsoft.com/office/drawing/2014/main" id="{5784E7AA-6859-4EFD-A047-C77B197F9700}"/>
              </a:ext>
            </a:extLst>
          </p:cNvPr>
          <p:cNvSpPr/>
          <p:nvPr/>
        </p:nvSpPr>
        <p:spPr>
          <a:xfrm>
            <a:off x="1835697" y="1621442"/>
            <a:ext cx="3312368" cy="164484"/>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2017</a:t>
            </a:r>
          </a:p>
        </p:txBody>
      </p:sp>
      <p:sp>
        <p:nvSpPr>
          <p:cNvPr id="55" name="Rounded Rectangle 1">
            <a:extLst>
              <a:ext uri="{FF2B5EF4-FFF2-40B4-BE49-F238E27FC236}">
                <a16:creationId xmlns:a16="http://schemas.microsoft.com/office/drawing/2014/main" id="{3F11E47E-FCBF-4014-BCB4-B16C73C165C9}"/>
              </a:ext>
            </a:extLst>
          </p:cNvPr>
          <p:cNvSpPr/>
          <p:nvPr/>
        </p:nvSpPr>
        <p:spPr>
          <a:xfrm>
            <a:off x="5239366" y="1621442"/>
            <a:ext cx="3281672" cy="165385"/>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2018</a:t>
            </a:r>
          </a:p>
        </p:txBody>
      </p:sp>
      <p:cxnSp>
        <p:nvCxnSpPr>
          <p:cNvPr id="42" name="Straight Connector 41">
            <a:extLst>
              <a:ext uri="{FF2B5EF4-FFF2-40B4-BE49-F238E27FC236}">
                <a16:creationId xmlns:a16="http://schemas.microsoft.com/office/drawing/2014/main" id="{1E03D6BC-EF77-4518-9B48-33F50B45E653}"/>
              </a:ext>
            </a:extLst>
          </p:cNvPr>
          <p:cNvCxnSpPr>
            <a:cxnSpLocks/>
          </p:cNvCxnSpPr>
          <p:nvPr/>
        </p:nvCxnSpPr>
        <p:spPr>
          <a:xfrm>
            <a:off x="5185152" y="1548521"/>
            <a:ext cx="0" cy="36082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3" name="Picture 2" descr="Image result for ads icon">
            <a:extLst>
              <a:ext uri="{FF2B5EF4-FFF2-40B4-BE49-F238E27FC236}">
                <a16:creationId xmlns:a16="http://schemas.microsoft.com/office/drawing/2014/main" id="{3463CCAE-C38C-42BD-BB1E-FE9F1676C05F}"/>
              </a:ext>
            </a:extLst>
          </p:cNvPr>
          <p:cNvPicPr>
            <a:picLocks noChangeAspect="1" noChangeArrowheads="1"/>
          </p:cNvPicPr>
          <p:nvPr/>
        </p:nvPicPr>
        <p:blipFill>
          <a:blip r:embed="rId1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794" y="3832404"/>
            <a:ext cx="344411" cy="296631"/>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75F490BB-B186-4408-B604-95DC8471DFBB}"/>
              </a:ext>
            </a:extLst>
          </p:cNvPr>
          <p:cNvSpPr txBox="1"/>
          <p:nvPr/>
        </p:nvSpPr>
        <p:spPr>
          <a:xfrm>
            <a:off x="634346" y="3846827"/>
            <a:ext cx="558166" cy="198809"/>
          </a:xfrm>
          <a:prstGeom prst="rect">
            <a:avLst/>
          </a:prstGeom>
          <a:noFill/>
        </p:spPr>
        <p:txBody>
          <a:bodyPr wrap="none" rtlCol="0">
            <a:spAutoFit/>
          </a:bodyPr>
          <a:lstStyle/>
          <a:p>
            <a:r>
              <a:rPr lang="en-US" sz="900" b="1" dirty="0">
                <a:solidFill>
                  <a:srgbClr val="669E18"/>
                </a:solidFill>
              </a:rPr>
              <a:t>ANY AD</a:t>
            </a:r>
          </a:p>
        </p:txBody>
      </p:sp>
      <p:sp>
        <p:nvSpPr>
          <p:cNvPr id="45" name="TextBox 44">
            <a:extLst>
              <a:ext uri="{FF2B5EF4-FFF2-40B4-BE49-F238E27FC236}">
                <a16:creationId xmlns:a16="http://schemas.microsoft.com/office/drawing/2014/main" id="{B8A607FA-73BC-4F5F-9654-2B222FC2CC3A}"/>
              </a:ext>
            </a:extLst>
          </p:cNvPr>
          <p:cNvSpPr txBox="1"/>
          <p:nvPr/>
        </p:nvSpPr>
        <p:spPr>
          <a:xfrm>
            <a:off x="634346" y="4222499"/>
            <a:ext cx="633507" cy="198809"/>
          </a:xfrm>
          <a:prstGeom prst="rect">
            <a:avLst/>
          </a:prstGeom>
          <a:noFill/>
        </p:spPr>
        <p:txBody>
          <a:bodyPr wrap="none" rtlCol="0">
            <a:spAutoFit/>
          </a:bodyPr>
          <a:lstStyle/>
          <a:p>
            <a:r>
              <a:rPr lang="en-US" sz="900" b="1" dirty="0">
                <a:solidFill>
                  <a:srgbClr val="973C4A"/>
                </a:solidFill>
              </a:rPr>
              <a:t>ANY DISP</a:t>
            </a:r>
          </a:p>
        </p:txBody>
      </p:sp>
      <p:sp>
        <p:nvSpPr>
          <p:cNvPr id="46" name="TextBox 45">
            <a:extLst>
              <a:ext uri="{FF2B5EF4-FFF2-40B4-BE49-F238E27FC236}">
                <a16:creationId xmlns:a16="http://schemas.microsoft.com/office/drawing/2014/main" id="{866A7F98-DBCA-45C8-A6E0-E671FC042E21}"/>
              </a:ext>
            </a:extLst>
          </p:cNvPr>
          <p:cNvSpPr txBox="1"/>
          <p:nvPr/>
        </p:nvSpPr>
        <p:spPr>
          <a:xfrm>
            <a:off x="634346" y="4553398"/>
            <a:ext cx="857927" cy="369332"/>
          </a:xfrm>
          <a:prstGeom prst="rect">
            <a:avLst/>
          </a:prstGeom>
          <a:noFill/>
        </p:spPr>
        <p:txBody>
          <a:bodyPr wrap="none" rtlCol="0">
            <a:spAutoFit/>
          </a:bodyPr>
          <a:lstStyle/>
          <a:p>
            <a:r>
              <a:rPr lang="en-US" sz="900" b="1" dirty="0">
                <a:solidFill>
                  <a:schemeClr val="bg1">
                    <a:lumMod val="50000"/>
                  </a:schemeClr>
                </a:solidFill>
              </a:rPr>
              <a:t>Unit % Sold </a:t>
            </a:r>
            <a:br>
              <a:rPr lang="en-US" sz="900" b="1" dirty="0">
                <a:solidFill>
                  <a:schemeClr val="bg1">
                    <a:lumMod val="50000"/>
                  </a:schemeClr>
                </a:solidFill>
              </a:rPr>
            </a:br>
            <a:r>
              <a:rPr lang="en-US" sz="900" b="1" dirty="0">
                <a:solidFill>
                  <a:schemeClr val="bg1">
                    <a:lumMod val="50000"/>
                  </a:schemeClr>
                </a:solidFill>
              </a:rPr>
              <a:t>any promo</a:t>
            </a:r>
          </a:p>
        </p:txBody>
      </p:sp>
      <p:pic>
        <p:nvPicPr>
          <p:cNvPr id="47" name="Picture 6" descr="Related image">
            <a:extLst>
              <a:ext uri="{FF2B5EF4-FFF2-40B4-BE49-F238E27FC236}">
                <a16:creationId xmlns:a16="http://schemas.microsoft.com/office/drawing/2014/main" id="{C617D295-9ECA-4C69-AD5E-4D08EC03637A}"/>
              </a:ext>
            </a:extLst>
          </p:cNvPr>
          <p:cNvPicPr>
            <a:picLocks noChangeAspect="1" noChangeArrowheads="1"/>
          </p:cNvPicPr>
          <p:nvPr/>
        </p:nvPicPr>
        <p:blipFill>
          <a:blip r:embed="rId17"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5120" y="4191044"/>
            <a:ext cx="360040" cy="31009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B65C802F-DBB0-4367-9D08-721E8254C129}"/>
              </a:ext>
            </a:extLst>
          </p:cNvPr>
          <p:cNvGrpSpPr/>
          <p:nvPr/>
        </p:nvGrpSpPr>
        <p:grpSpPr>
          <a:xfrm>
            <a:off x="322395" y="4613856"/>
            <a:ext cx="341974" cy="225474"/>
            <a:chOff x="322395" y="4523368"/>
            <a:chExt cx="341974" cy="225474"/>
          </a:xfrm>
        </p:grpSpPr>
        <p:sp>
          <p:nvSpPr>
            <p:cNvPr id="49" name="Rectangle 249">
              <a:extLst>
                <a:ext uri="{FF2B5EF4-FFF2-40B4-BE49-F238E27FC236}">
                  <a16:creationId xmlns:a16="http://schemas.microsoft.com/office/drawing/2014/main" id="{6A0CD5F8-FAD9-4BB6-AD2F-9D9EC658D96D}"/>
                </a:ext>
              </a:extLst>
            </p:cNvPr>
            <p:cNvSpPr>
              <a:spLocks noChangeArrowheads="1"/>
            </p:cNvSpPr>
            <p:nvPr/>
          </p:nvSpPr>
          <p:spPr bwMode="auto">
            <a:xfrm>
              <a:off x="322395" y="4593462"/>
              <a:ext cx="44902" cy="46614"/>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0" name="Freeform 250">
              <a:extLst>
                <a:ext uri="{FF2B5EF4-FFF2-40B4-BE49-F238E27FC236}">
                  <a16:creationId xmlns:a16="http://schemas.microsoft.com/office/drawing/2014/main" id="{AE43B280-543B-4482-816A-164436945CB5}"/>
                </a:ext>
              </a:extLst>
            </p:cNvPr>
            <p:cNvSpPr>
              <a:spLocks/>
            </p:cNvSpPr>
            <p:nvPr/>
          </p:nvSpPr>
          <p:spPr bwMode="auto">
            <a:xfrm>
              <a:off x="430239" y="4663210"/>
              <a:ext cx="45303" cy="46614"/>
            </a:xfrm>
            <a:custGeom>
              <a:avLst/>
              <a:gdLst>
                <a:gd name="T0" fmla="*/ 0 w 727"/>
                <a:gd name="T1" fmla="*/ 0 h 872"/>
                <a:gd name="T2" fmla="*/ 727 w 727"/>
                <a:gd name="T3" fmla="*/ 0 h 872"/>
                <a:gd name="T4" fmla="*/ 727 w 727"/>
                <a:gd name="T5" fmla="*/ 583 h 872"/>
                <a:gd name="T6" fmla="*/ 438 w 727"/>
                <a:gd name="T7" fmla="*/ 872 h 872"/>
                <a:gd name="T8" fmla="*/ 0 w 727"/>
                <a:gd name="T9" fmla="*/ 872 h 872"/>
                <a:gd name="T10" fmla="*/ 0 w 727"/>
                <a:gd name="T11" fmla="*/ 0 h 872"/>
              </a:gdLst>
              <a:ahLst/>
              <a:cxnLst>
                <a:cxn ang="0">
                  <a:pos x="T0" y="T1"/>
                </a:cxn>
                <a:cxn ang="0">
                  <a:pos x="T2" y="T3"/>
                </a:cxn>
                <a:cxn ang="0">
                  <a:pos x="T4" y="T5"/>
                </a:cxn>
                <a:cxn ang="0">
                  <a:pos x="T6" y="T7"/>
                </a:cxn>
                <a:cxn ang="0">
                  <a:pos x="T8" y="T9"/>
                </a:cxn>
                <a:cxn ang="0">
                  <a:pos x="T10" y="T11"/>
                </a:cxn>
              </a:cxnLst>
              <a:rect l="0" t="0" r="r" b="b"/>
              <a:pathLst>
                <a:path w="727" h="872">
                  <a:moveTo>
                    <a:pt x="0" y="0"/>
                  </a:moveTo>
                  <a:lnTo>
                    <a:pt x="727" y="0"/>
                  </a:lnTo>
                  <a:lnTo>
                    <a:pt x="727" y="583"/>
                  </a:lnTo>
                  <a:cubicBezTo>
                    <a:pt x="727" y="743"/>
                    <a:pt x="597" y="872"/>
                    <a:pt x="438" y="872"/>
                  </a:cubicBezTo>
                  <a:lnTo>
                    <a:pt x="0" y="872"/>
                  </a:lnTo>
                  <a:lnTo>
                    <a:pt x="0"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1" name="Freeform 251">
              <a:extLst>
                <a:ext uri="{FF2B5EF4-FFF2-40B4-BE49-F238E27FC236}">
                  <a16:creationId xmlns:a16="http://schemas.microsoft.com/office/drawing/2014/main" id="{D305012D-1F99-4195-A3D3-34BBFCBB1645}"/>
                </a:ext>
              </a:extLst>
            </p:cNvPr>
            <p:cNvSpPr>
              <a:spLocks/>
            </p:cNvSpPr>
            <p:nvPr/>
          </p:nvSpPr>
          <p:spPr bwMode="auto">
            <a:xfrm>
              <a:off x="496790" y="4523368"/>
              <a:ext cx="167579" cy="186456"/>
            </a:xfrm>
            <a:custGeom>
              <a:avLst/>
              <a:gdLst>
                <a:gd name="T0" fmla="*/ 0 w 2704"/>
                <a:gd name="T1" fmla="*/ 1202 h 3488"/>
                <a:gd name="T2" fmla="*/ 2704 w 2704"/>
                <a:gd name="T3" fmla="*/ 0 h 3488"/>
                <a:gd name="T4" fmla="*/ 2704 w 2704"/>
                <a:gd name="T5" fmla="*/ 3488 h 3488"/>
                <a:gd name="T6" fmla="*/ 0 w 2704"/>
                <a:gd name="T7" fmla="*/ 2286 h 3488"/>
                <a:gd name="T8" fmla="*/ 0 w 2704"/>
                <a:gd name="T9" fmla="*/ 1202 h 3488"/>
              </a:gdLst>
              <a:ahLst/>
              <a:cxnLst>
                <a:cxn ang="0">
                  <a:pos x="T0" y="T1"/>
                </a:cxn>
                <a:cxn ang="0">
                  <a:pos x="T2" y="T3"/>
                </a:cxn>
                <a:cxn ang="0">
                  <a:pos x="T4" y="T5"/>
                </a:cxn>
                <a:cxn ang="0">
                  <a:pos x="T6" y="T7"/>
                </a:cxn>
                <a:cxn ang="0">
                  <a:pos x="T8" y="T9"/>
                </a:cxn>
              </a:cxnLst>
              <a:rect l="0" t="0" r="r" b="b"/>
              <a:pathLst>
                <a:path w="2704" h="3488">
                  <a:moveTo>
                    <a:pt x="0" y="1202"/>
                  </a:moveTo>
                  <a:lnTo>
                    <a:pt x="2704" y="0"/>
                  </a:lnTo>
                  <a:lnTo>
                    <a:pt x="2704" y="3488"/>
                  </a:lnTo>
                  <a:lnTo>
                    <a:pt x="0" y="2286"/>
                  </a:lnTo>
                  <a:lnTo>
                    <a:pt x="0" y="1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2" name="Rectangle 252">
              <a:extLst>
                <a:ext uri="{FF2B5EF4-FFF2-40B4-BE49-F238E27FC236}">
                  <a16:creationId xmlns:a16="http://schemas.microsoft.com/office/drawing/2014/main" id="{594A11B5-F5A3-41E3-A106-D835CECE8E3A}"/>
                </a:ext>
              </a:extLst>
            </p:cNvPr>
            <p:cNvSpPr>
              <a:spLocks noChangeArrowheads="1"/>
            </p:cNvSpPr>
            <p:nvPr/>
          </p:nvSpPr>
          <p:spPr bwMode="auto">
            <a:xfrm>
              <a:off x="385338" y="4663210"/>
              <a:ext cx="54123" cy="85632"/>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3" name="Freeform 254">
              <a:extLst>
                <a:ext uri="{FF2B5EF4-FFF2-40B4-BE49-F238E27FC236}">
                  <a16:creationId xmlns:a16="http://schemas.microsoft.com/office/drawing/2014/main" id="{9F6ED883-6763-414E-BF44-AEF0622440D3}"/>
                </a:ext>
              </a:extLst>
            </p:cNvPr>
            <p:cNvSpPr>
              <a:spLocks/>
            </p:cNvSpPr>
            <p:nvPr/>
          </p:nvSpPr>
          <p:spPr bwMode="auto">
            <a:xfrm>
              <a:off x="358477" y="4562386"/>
              <a:ext cx="143926" cy="108766"/>
            </a:xfrm>
            <a:custGeom>
              <a:avLst/>
              <a:gdLst>
                <a:gd name="T0" fmla="*/ 418 w 2326"/>
                <a:gd name="T1" fmla="*/ 0 h 2035"/>
                <a:gd name="T2" fmla="*/ 1909 w 2326"/>
                <a:gd name="T3" fmla="*/ 0 h 2035"/>
                <a:gd name="T4" fmla="*/ 2326 w 2326"/>
                <a:gd name="T5" fmla="*/ 417 h 2035"/>
                <a:gd name="T6" fmla="*/ 2326 w 2326"/>
                <a:gd name="T7" fmla="*/ 1617 h 2035"/>
                <a:gd name="T8" fmla="*/ 1909 w 2326"/>
                <a:gd name="T9" fmla="*/ 2035 h 2035"/>
                <a:gd name="T10" fmla="*/ 418 w 2326"/>
                <a:gd name="T11" fmla="*/ 2035 h 2035"/>
                <a:gd name="T12" fmla="*/ 0 w 2326"/>
                <a:gd name="T13" fmla="*/ 1617 h 2035"/>
                <a:gd name="T14" fmla="*/ 0 w 2326"/>
                <a:gd name="T15" fmla="*/ 417 h 2035"/>
                <a:gd name="T16" fmla="*/ 418 w 2326"/>
                <a:gd name="T17" fmla="*/ 0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6" h="2035">
                  <a:moveTo>
                    <a:pt x="418" y="0"/>
                  </a:moveTo>
                  <a:lnTo>
                    <a:pt x="1909" y="0"/>
                  </a:lnTo>
                  <a:cubicBezTo>
                    <a:pt x="2139" y="0"/>
                    <a:pt x="2326" y="187"/>
                    <a:pt x="2326" y="417"/>
                  </a:cubicBezTo>
                  <a:lnTo>
                    <a:pt x="2326" y="1617"/>
                  </a:lnTo>
                  <a:cubicBezTo>
                    <a:pt x="2326" y="1848"/>
                    <a:pt x="2139" y="2035"/>
                    <a:pt x="1909" y="2035"/>
                  </a:cubicBezTo>
                  <a:lnTo>
                    <a:pt x="418" y="2035"/>
                  </a:lnTo>
                  <a:cubicBezTo>
                    <a:pt x="187" y="2035"/>
                    <a:pt x="0" y="1848"/>
                    <a:pt x="0" y="1617"/>
                  </a:cubicBezTo>
                  <a:lnTo>
                    <a:pt x="0" y="417"/>
                  </a:lnTo>
                  <a:cubicBezTo>
                    <a:pt x="0" y="187"/>
                    <a:pt x="187" y="0"/>
                    <a:pt x="418"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grpSp>
      <p:pic>
        <p:nvPicPr>
          <p:cNvPr id="62" name="Picture 61">
            <a:extLst>
              <a:ext uri="{FF2B5EF4-FFF2-40B4-BE49-F238E27FC236}">
                <a16:creationId xmlns:a16="http://schemas.microsoft.com/office/drawing/2014/main" id="{C884B649-5DF8-4BEA-998B-04830497E9AA}"/>
              </a:ext>
            </a:extLst>
          </p:cNvPr>
          <p:cNvPicPr>
            <a:picLocks noChangeAspect="1"/>
          </p:cNvPicPr>
          <p:nvPr/>
        </p:nvPicPr>
        <p:blipFill>
          <a:blip r:embed="rId18"/>
          <a:stretch>
            <a:fillRect/>
          </a:stretch>
        </p:blipFill>
        <p:spPr>
          <a:xfrm>
            <a:off x="8355262" y="5914152"/>
            <a:ext cx="458538" cy="632464"/>
          </a:xfrm>
          <a:prstGeom prst="rect">
            <a:avLst/>
          </a:prstGeom>
        </p:spPr>
      </p:pic>
      <p:grpSp>
        <p:nvGrpSpPr>
          <p:cNvPr id="69" name="Group 68">
            <a:extLst>
              <a:ext uri="{FF2B5EF4-FFF2-40B4-BE49-F238E27FC236}">
                <a16:creationId xmlns:a16="http://schemas.microsoft.com/office/drawing/2014/main" id="{47EB5AE3-217C-499E-A792-67D7E159F732}"/>
              </a:ext>
            </a:extLst>
          </p:cNvPr>
          <p:cNvGrpSpPr/>
          <p:nvPr/>
        </p:nvGrpSpPr>
        <p:grpSpPr>
          <a:xfrm>
            <a:off x="317500" y="3035031"/>
            <a:ext cx="739760" cy="295223"/>
            <a:chOff x="152070" y="917550"/>
            <a:chExt cx="739760" cy="295223"/>
          </a:xfrm>
        </p:grpSpPr>
        <p:sp>
          <p:nvSpPr>
            <p:cNvPr id="70" name="TextBox 69">
              <a:extLst>
                <a:ext uri="{FF2B5EF4-FFF2-40B4-BE49-F238E27FC236}">
                  <a16:creationId xmlns:a16="http://schemas.microsoft.com/office/drawing/2014/main" id="{10DBD421-EDA6-4748-A33E-7AF22C386D5B}"/>
                </a:ext>
              </a:extLst>
            </p:cNvPr>
            <p:cNvSpPr txBox="1"/>
            <p:nvPr/>
          </p:nvSpPr>
          <p:spPr>
            <a:xfrm>
              <a:off x="477934" y="944251"/>
              <a:ext cx="413896" cy="230832"/>
            </a:xfrm>
            <a:prstGeom prst="rect">
              <a:avLst/>
            </a:prstGeom>
            <a:noFill/>
          </p:spPr>
          <p:txBody>
            <a:bodyPr wrap="none" rtlCol="0">
              <a:spAutoFit/>
            </a:bodyPr>
            <a:lstStyle/>
            <a:p>
              <a:r>
                <a:rPr lang="en-US" sz="900" b="1" dirty="0">
                  <a:solidFill>
                    <a:srgbClr val="002060"/>
                  </a:solidFill>
                </a:rPr>
                <a:t>OOH</a:t>
              </a:r>
            </a:p>
          </p:txBody>
        </p:sp>
        <p:grpSp>
          <p:nvGrpSpPr>
            <p:cNvPr id="71" name="Group 70">
              <a:extLst>
                <a:ext uri="{FF2B5EF4-FFF2-40B4-BE49-F238E27FC236}">
                  <a16:creationId xmlns:a16="http://schemas.microsoft.com/office/drawing/2014/main" id="{C8889942-13F9-4958-B867-C96FDA75A094}"/>
                </a:ext>
              </a:extLst>
            </p:cNvPr>
            <p:cNvGrpSpPr/>
            <p:nvPr/>
          </p:nvGrpSpPr>
          <p:grpSpPr>
            <a:xfrm>
              <a:off x="152070" y="917550"/>
              <a:ext cx="360996" cy="295223"/>
              <a:chOff x="152070" y="917550"/>
              <a:chExt cx="360996" cy="295223"/>
            </a:xfrm>
          </p:grpSpPr>
          <p:grpSp>
            <p:nvGrpSpPr>
              <p:cNvPr id="72" name="Group 71">
                <a:extLst>
                  <a:ext uri="{FF2B5EF4-FFF2-40B4-BE49-F238E27FC236}">
                    <a16:creationId xmlns:a16="http://schemas.microsoft.com/office/drawing/2014/main" id="{58172446-4CDF-4DB4-A305-0D33B8689A1E}"/>
                  </a:ext>
                </a:extLst>
              </p:cNvPr>
              <p:cNvGrpSpPr/>
              <p:nvPr/>
            </p:nvGrpSpPr>
            <p:grpSpPr>
              <a:xfrm>
                <a:off x="182847" y="917550"/>
                <a:ext cx="294332" cy="295223"/>
                <a:chOff x="11039475" y="0"/>
                <a:chExt cx="6819900" cy="6840538"/>
              </a:xfrm>
              <a:solidFill>
                <a:srgbClr val="002060"/>
              </a:solidFill>
            </p:grpSpPr>
            <p:sp>
              <p:nvSpPr>
                <p:cNvPr id="74" name="Freeform 7">
                  <a:extLst>
                    <a:ext uri="{FF2B5EF4-FFF2-40B4-BE49-F238E27FC236}">
                      <a16:creationId xmlns:a16="http://schemas.microsoft.com/office/drawing/2014/main" id="{AFCA3C6B-668C-48CE-B583-2AFAE9BCE8F6}"/>
                    </a:ext>
                  </a:extLst>
                </p:cNvPr>
                <p:cNvSpPr>
                  <a:spLocks noEditPoints="1"/>
                </p:cNvSpPr>
                <p:nvPr/>
              </p:nvSpPr>
              <p:spPr bwMode="auto">
                <a:xfrm>
                  <a:off x="11039475" y="0"/>
                  <a:ext cx="6819900" cy="6840538"/>
                </a:xfrm>
                <a:custGeom>
                  <a:avLst/>
                  <a:gdLst>
                    <a:gd name="T0" fmla="*/ 6167 w 6267"/>
                    <a:gd name="T1" fmla="*/ 400 h 6267"/>
                    <a:gd name="T2" fmla="*/ 6133 w 6267"/>
                    <a:gd name="T3" fmla="*/ 400 h 6267"/>
                    <a:gd name="T4" fmla="*/ 6133 w 6267"/>
                    <a:gd name="T5" fmla="*/ 300 h 6267"/>
                    <a:gd name="T6" fmla="*/ 5833 w 6267"/>
                    <a:gd name="T7" fmla="*/ 0 h 6267"/>
                    <a:gd name="T8" fmla="*/ 5533 w 6267"/>
                    <a:gd name="T9" fmla="*/ 300 h 6267"/>
                    <a:gd name="T10" fmla="*/ 5533 w 6267"/>
                    <a:gd name="T11" fmla="*/ 400 h 6267"/>
                    <a:gd name="T12" fmla="*/ 1433 w 6267"/>
                    <a:gd name="T13" fmla="*/ 400 h 6267"/>
                    <a:gd name="T14" fmla="*/ 1333 w 6267"/>
                    <a:gd name="T15" fmla="*/ 500 h 6267"/>
                    <a:gd name="T16" fmla="*/ 1433 w 6267"/>
                    <a:gd name="T17" fmla="*/ 600 h 6267"/>
                    <a:gd name="T18" fmla="*/ 6067 w 6267"/>
                    <a:gd name="T19" fmla="*/ 600 h 6267"/>
                    <a:gd name="T20" fmla="*/ 6067 w 6267"/>
                    <a:gd name="T21" fmla="*/ 4533 h 6267"/>
                    <a:gd name="T22" fmla="*/ 200 w 6267"/>
                    <a:gd name="T23" fmla="*/ 4533 h 6267"/>
                    <a:gd name="T24" fmla="*/ 200 w 6267"/>
                    <a:gd name="T25" fmla="*/ 600 h 6267"/>
                    <a:gd name="T26" fmla="*/ 1033 w 6267"/>
                    <a:gd name="T27" fmla="*/ 600 h 6267"/>
                    <a:gd name="T28" fmla="*/ 1133 w 6267"/>
                    <a:gd name="T29" fmla="*/ 500 h 6267"/>
                    <a:gd name="T30" fmla="*/ 1033 w 6267"/>
                    <a:gd name="T31" fmla="*/ 400 h 6267"/>
                    <a:gd name="T32" fmla="*/ 733 w 6267"/>
                    <a:gd name="T33" fmla="*/ 400 h 6267"/>
                    <a:gd name="T34" fmla="*/ 733 w 6267"/>
                    <a:gd name="T35" fmla="*/ 300 h 6267"/>
                    <a:gd name="T36" fmla="*/ 433 w 6267"/>
                    <a:gd name="T37" fmla="*/ 0 h 6267"/>
                    <a:gd name="T38" fmla="*/ 133 w 6267"/>
                    <a:gd name="T39" fmla="*/ 300 h 6267"/>
                    <a:gd name="T40" fmla="*/ 133 w 6267"/>
                    <a:gd name="T41" fmla="*/ 400 h 6267"/>
                    <a:gd name="T42" fmla="*/ 100 w 6267"/>
                    <a:gd name="T43" fmla="*/ 400 h 6267"/>
                    <a:gd name="T44" fmla="*/ 0 w 6267"/>
                    <a:gd name="T45" fmla="*/ 500 h 6267"/>
                    <a:gd name="T46" fmla="*/ 0 w 6267"/>
                    <a:gd name="T47" fmla="*/ 4633 h 6267"/>
                    <a:gd name="T48" fmla="*/ 100 w 6267"/>
                    <a:gd name="T49" fmla="*/ 4733 h 6267"/>
                    <a:gd name="T50" fmla="*/ 133 w 6267"/>
                    <a:gd name="T51" fmla="*/ 4733 h 6267"/>
                    <a:gd name="T52" fmla="*/ 133 w 6267"/>
                    <a:gd name="T53" fmla="*/ 5967 h 6267"/>
                    <a:gd name="T54" fmla="*/ 433 w 6267"/>
                    <a:gd name="T55" fmla="*/ 6267 h 6267"/>
                    <a:gd name="T56" fmla="*/ 733 w 6267"/>
                    <a:gd name="T57" fmla="*/ 5967 h 6267"/>
                    <a:gd name="T58" fmla="*/ 733 w 6267"/>
                    <a:gd name="T59" fmla="*/ 4733 h 6267"/>
                    <a:gd name="T60" fmla="*/ 5533 w 6267"/>
                    <a:gd name="T61" fmla="*/ 4733 h 6267"/>
                    <a:gd name="T62" fmla="*/ 5533 w 6267"/>
                    <a:gd name="T63" fmla="*/ 5967 h 6267"/>
                    <a:gd name="T64" fmla="*/ 5833 w 6267"/>
                    <a:gd name="T65" fmla="*/ 6267 h 6267"/>
                    <a:gd name="T66" fmla="*/ 6133 w 6267"/>
                    <a:gd name="T67" fmla="*/ 5967 h 6267"/>
                    <a:gd name="T68" fmla="*/ 6133 w 6267"/>
                    <a:gd name="T69" fmla="*/ 4733 h 6267"/>
                    <a:gd name="T70" fmla="*/ 6167 w 6267"/>
                    <a:gd name="T71" fmla="*/ 4733 h 6267"/>
                    <a:gd name="T72" fmla="*/ 6267 w 6267"/>
                    <a:gd name="T73" fmla="*/ 4633 h 6267"/>
                    <a:gd name="T74" fmla="*/ 6267 w 6267"/>
                    <a:gd name="T75" fmla="*/ 500 h 6267"/>
                    <a:gd name="T76" fmla="*/ 6167 w 6267"/>
                    <a:gd name="T77" fmla="*/ 400 h 6267"/>
                    <a:gd name="T78" fmla="*/ 5733 w 6267"/>
                    <a:gd name="T79" fmla="*/ 300 h 6267"/>
                    <a:gd name="T80" fmla="*/ 5833 w 6267"/>
                    <a:gd name="T81" fmla="*/ 200 h 6267"/>
                    <a:gd name="T82" fmla="*/ 5933 w 6267"/>
                    <a:gd name="T83" fmla="*/ 300 h 6267"/>
                    <a:gd name="T84" fmla="*/ 5933 w 6267"/>
                    <a:gd name="T85" fmla="*/ 400 h 6267"/>
                    <a:gd name="T86" fmla="*/ 5733 w 6267"/>
                    <a:gd name="T87" fmla="*/ 400 h 6267"/>
                    <a:gd name="T88" fmla="*/ 5733 w 6267"/>
                    <a:gd name="T89" fmla="*/ 300 h 6267"/>
                    <a:gd name="T90" fmla="*/ 333 w 6267"/>
                    <a:gd name="T91" fmla="*/ 300 h 6267"/>
                    <a:gd name="T92" fmla="*/ 433 w 6267"/>
                    <a:gd name="T93" fmla="*/ 200 h 6267"/>
                    <a:gd name="T94" fmla="*/ 533 w 6267"/>
                    <a:gd name="T95" fmla="*/ 300 h 6267"/>
                    <a:gd name="T96" fmla="*/ 533 w 6267"/>
                    <a:gd name="T97" fmla="*/ 400 h 6267"/>
                    <a:gd name="T98" fmla="*/ 333 w 6267"/>
                    <a:gd name="T99" fmla="*/ 400 h 6267"/>
                    <a:gd name="T100" fmla="*/ 333 w 6267"/>
                    <a:gd name="T101" fmla="*/ 300 h 6267"/>
                    <a:gd name="T102" fmla="*/ 533 w 6267"/>
                    <a:gd name="T103" fmla="*/ 5967 h 6267"/>
                    <a:gd name="T104" fmla="*/ 433 w 6267"/>
                    <a:gd name="T105" fmla="*/ 6067 h 6267"/>
                    <a:gd name="T106" fmla="*/ 333 w 6267"/>
                    <a:gd name="T107" fmla="*/ 5967 h 6267"/>
                    <a:gd name="T108" fmla="*/ 333 w 6267"/>
                    <a:gd name="T109" fmla="*/ 4733 h 6267"/>
                    <a:gd name="T110" fmla="*/ 533 w 6267"/>
                    <a:gd name="T111" fmla="*/ 4733 h 6267"/>
                    <a:gd name="T112" fmla="*/ 533 w 6267"/>
                    <a:gd name="T113" fmla="*/ 5967 h 6267"/>
                    <a:gd name="T114" fmla="*/ 5933 w 6267"/>
                    <a:gd name="T115" fmla="*/ 5967 h 6267"/>
                    <a:gd name="T116" fmla="*/ 5833 w 6267"/>
                    <a:gd name="T117" fmla="*/ 6067 h 6267"/>
                    <a:gd name="T118" fmla="*/ 5733 w 6267"/>
                    <a:gd name="T119" fmla="*/ 5967 h 6267"/>
                    <a:gd name="T120" fmla="*/ 5733 w 6267"/>
                    <a:gd name="T121" fmla="*/ 4733 h 6267"/>
                    <a:gd name="T122" fmla="*/ 5933 w 6267"/>
                    <a:gd name="T123" fmla="*/ 4733 h 6267"/>
                    <a:gd name="T124" fmla="*/ 5933 w 6267"/>
                    <a:gd name="T125" fmla="*/ 5967 h 6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67" h="6267">
                      <a:moveTo>
                        <a:pt x="6167" y="400"/>
                      </a:moveTo>
                      <a:lnTo>
                        <a:pt x="6133" y="400"/>
                      </a:lnTo>
                      <a:lnTo>
                        <a:pt x="6133" y="300"/>
                      </a:lnTo>
                      <a:cubicBezTo>
                        <a:pt x="6133" y="135"/>
                        <a:pt x="5999" y="0"/>
                        <a:pt x="5833" y="0"/>
                      </a:cubicBezTo>
                      <a:cubicBezTo>
                        <a:pt x="5668" y="0"/>
                        <a:pt x="5533" y="135"/>
                        <a:pt x="5533" y="300"/>
                      </a:cubicBezTo>
                      <a:lnTo>
                        <a:pt x="5533" y="400"/>
                      </a:lnTo>
                      <a:lnTo>
                        <a:pt x="1433" y="400"/>
                      </a:lnTo>
                      <a:cubicBezTo>
                        <a:pt x="1378" y="400"/>
                        <a:pt x="1333" y="445"/>
                        <a:pt x="1333" y="500"/>
                      </a:cubicBezTo>
                      <a:cubicBezTo>
                        <a:pt x="1333" y="555"/>
                        <a:pt x="1378" y="600"/>
                        <a:pt x="1433" y="600"/>
                      </a:cubicBezTo>
                      <a:lnTo>
                        <a:pt x="6067" y="600"/>
                      </a:lnTo>
                      <a:lnTo>
                        <a:pt x="6067" y="4533"/>
                      </a:lnTo>
                      <a:lnTo>
                        <a:pt x="200" y="4533"/>
                      </a:lnTo>
                      <a:lnTo>
                        <a:pt x="200" y="600"/>
                      </a:lnTo>
                      <a:lnTo>
                        <a:pt x="1033" y="600"/>
                      </a:lnTo>
                      <a:cubicBezTo>
                        <a:pt x="1089" y="600"/>
                        <a:pt x="1133" y="555"/>
                        <a:pt x="1133" y="500"/>
                      </a:cubicBezTo>
                      <a:cubicBezTo>
                        <a:pt x="1133" y="445"/>
                        <a:pt x="1089" y="400"/>
                        <a:pt x="1033" y="400"/>
                      </a:cubicBezTo>
                      <a:lnTo>
                        <a:pt x="733" y="400"/>
                      </a:lnTo>
                      <a:lnTo>
                        <a:pt x="733" y="300"/>
                      </a:lnTo>
                      <a:cubicBezTo>
                        <a:pt x="733" y="135"/>
                        <a:pt x="599" y="0"/>
                        <a:pt x="433" y="0"/>
                      </a:cubicBezTo>
                      <a:cubicBezTo>
                        <a:pt x="268" y="0"/>
                        <a:pt x="133" y="135"/>
                        <a:pt x="133" y="300"/>
                      </a:cubicBezTo>
                      <a:lnTo>
                        <a:pt x="133" y="400"/>
                      </a:lnTo>
                      <a:lnTo>
                        <a:pt x="100" y="400"/>
                      </a:lnTo>
                      <a:cubicBezTo>
                        <a:pt x="45" y="400"/>
                        <a:pt x="0" y="445"/>
                        <a:pt x="0" y="500"/>
                      </a:cubicBezTo>
                      <a:lnTo>
                        <a:pt x="0" y="4633"/>
                      </a:lnTo>
                      <a:cubicBezTo>
                        <a:pt x="0" y="4689"/>
                        <a:pt x="45" y="4733"/>
                        <a:pt x="100" y="4733"/>
                      </a:cubicBezTo>
                      <a:lnTo>
                        <a:pt x="133" y="4733"/>
                      </a:lnTo>
                      <a:lnTo>
                        <a:pt x="133" y="5967"/>
                      </a:lnTo>
                      <a:cubicBezTo>
                        <a:pt x="133" y="6132"/>
                        <a:pt x="268" y="6267"/>
                        <a:pt x="433" y="6267"/>
                      </a:cubicBezTo>
                      <a:cubicBezTo>
                        <a:pt x="599" y="6267"/>
                        <a:pt x="733" y="6132"/>
                        <a:pt x="733" y="5967"/>
                      </a:cubicBezTo>
                      <a:lnTo>
                        <a:pt x="733" y="4733"/>
                      </a:lnTo>
                      <a:lnTo>
                        <a:pt x="5533" y="4733"/>
                      </a:lnTo>
                      <a:lnTo>
                        <a:pt x="5533" y="5967"/>
                      </a:lnTo>
                      <a:cubicBezTo>
                        <a:pt x="5533" y="6132"/>
                        <a:pt x="5668" y="6267"/>
                        <a:pt x="5833" y="6267"/>
                      </a:cubicBezTo>
                      <a:cubicBezTo>
                        <a:pt x="5999" y="6267"/>
                        <a:pt x="6133" y="6132"/>
                        <a:pt x="6133" y="5967"/>
                      </a:cubicBezTo>
                      <a:lnTo>
                        <a:pt x="6133" y="4733"/>
                      </a:lnTo>
                      <a:lnTo>
                        <a:pt x="6167" y="4733"/>
                      </a:lnTo>
                      <a:cubicBezTo>
                        <a:pt x="6222" y="4733"/>
                        <a:pt x="6267" y="4689"/>
                        <a:pt x="6267" y="4633"/>
                      </a:cubicBezTo>
                      <a:lnTo>
                        <a:pt x="6267" y="500"/>
                      </a:lnTo>
                      <a:cubicBezTo>
                        <a:pt x="6267" y="445"/>
                        <a:pt x="6222" y="400"/>
                        <a:pt x="6167" y="400"/>
                      </a:cubicBezTo>
                      <a:close/>
                      <a:moveTo>
                        <a:pt x="5733" y="300"/>
                      </a:moveTo>
                      <a:cubicBezTo>
                        <a:pt x="5733" y="245"/>
                        <a:pt x="5778" y="200"/>
                        <a:pt x="5833" y="200"/>
                      </a:cubicBezTo>
                      <a:cubicBezTo>
                        <a:pt x="5888" y="200"/>
                        <a:pt x="5933" y="245"/>
                        <a:pt x="5933" y="300"/>
                      </a:cubicBezTo>
                      <a:lnTo>
                        <a:pt x="5933" y="400"/>
                      </a:lnTo>
                      <a:lnTo>
                        <a:pt x="5733" y="400"/>
                      </a:lnTo>
                      <a:lnTo>
                        <a:pt x="5733" y="300"/>
                      </a:lnTo>
                      <a:close/>
                      <a:moveTo>
                        <a:pt x="333" y="300"/>
                      </a:moveTo>
                      <a:cubicBezTo>
                        <a:pt x="333" y="245"/>
                        <a:pt x="378" y="200"/>
                        <a:pt x="433" y="200"/>
                      </a:cubicBezTo>
                      <a:cubicBezTo>
                        <a:pt x="488" y="200"/>
                        <a:pt x="533" y="245"/>
                        <a:pt x="533" y="300"/>
                      </a:cubicBezTo>
                      <a:lnTo>
                        <a:pt x="533" y="400"/>
                      </a:lnTo>
                      <a:lnTo>
                        <a:pt x="333" y="400"/>
                      </a:lnTo>
                      <a:lnTo>
                        <a:pt x="333" y="300"/>
                      </a:lnTo>
                      <a:close/>
                      <a:moveTo>
                        <a:pt x="533" y="5967"/>
                      </a:moveTo>
                      <a:cubicBezTo>
                        <a:pt x="533" y="6022"/>
                        <a:pt x="488" y="6067"/>
                        <a:pt x="433" y="6067"/>
                      </a:cubicBezTo>
                      <a:cubicBezTo>
                        <a:pt x="378" y="6067"/>
                        <a:pt x="333" y="6022"/>
                        <a:pt x="333" y="5967"/>
                      </a:cubicBezTo>
                      <a:lnTo>
                        <a:pt x="333" y="4733"/>
                      </a:lnTo>
                      <a:lnTo>
                        <a:pt x="533" y="4733"/>
                      </a:lnTo>
                      <a:lnTo>
                        <a:pt x="533" y="5967"/>
                      </a:lnTo>
                      <a:close/>
                      <a:moveTo>
                        <a:pt x="5933" y="5967"/>
                      </a:moveTo>
                      <a:cubicBezTo>
                        <a:pt x="5933" y="6022"/>
                        <a:pt x="5888" y="6067"/>
                        <a:pt x="5833" y="6067"/>
                      </a:cubicBezTo>
                      <a:cubicBezTo>
                        <a:pt x="5778" y="6067"/>
                        <a:pt x="5733" y="6022"/>
                        <a:pt x="5733" y="5967"/>
                      </a:cubicBezTo>
                      <a:lnTo>
                        <a:pt x="5733" y="4733"/>
                      </a:lnTo>
                      <a:lnTo>
                        <a:pt x="5933" y="4733"/>
                      </a:lnTo>
                      <a:lnTo>
                        <a:pt x="5933" y="59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5" name="Freeform 8">
                  <a:extLst>
                    <a:ext uri="{FF2B5EF4-FFF2-40B4-BE49-F238E27FC236}">
                      <a16:creationId xmlns:a16="http://schemas.microsoft.com/office/drawing/2014/main" id="{A3FCDF9E-28AE-416E-8B1B-2E529EF00275}"/>
                    </a:ext>
                  </a:extLst>
                </p:cNvPr>
                <p:cNvSpPr>
                  <a:spLocks/>
                </p:cNvSpPr>
                <p:nvPr/>
              </p:nvSpPr>
              <p:spPr bwMode="auto">
                <a:xfrm>
                  <a:off x="11618913" y="873125"/>
                  <a:ext cx="217488" cy="3856038"/>
                </a:xfrm>
                <a:custGeom>
                  <a:avLst/>
                  <a:gdLst>
                    <a:gd name="T0" fmla="*/ 0 w 200"/>
                    <a:gd name="T1" fmla="*/ 100 h 3533"/>
                    <a:gd name="T2" fmla="*/ 0 w 200"/>
                    <a:gd name="T3" fmla="*/ 3433 h 3533"/>
                    <a:gd name="T4" fmla="*/ 100 w 200"/>
                    <a:gd name="T5" fmla="*/ 3533 h 3533"/>
                    <a:gd name="T6" fmla="*/ 200 w 200"/>
                    <a:gd name="T7" fmla="*/ 3433 h 3533"/>
                    <a:gd name="T8" fmla="*/ 200 w 200"/>
                    <a:gd name="T9" fmla="*/ 100 h 3533"/>
                    <a:gd name="T10" fmla="*/ 100 w 200"/>
                    <a:gd name="T11" fmla="*/ 0 h 3533"/>
                    <a:gd name="T12" fmla="*/ 0 w 200"/>
                    <a:gd name="T13" fmla="*/ 100 h 3533"/>
                  </a:gdLst>
                  <a:ahLst/>
                  <a:cxnLst>
                    <a:cxn ang="0">
                      <a:pos x="T0" y="T1"/>
                    </a:cxn>
                    <a:cxn ang="0">
                      <a:pos x="T2" y="T3"/>
                    </a:cxn>
                    <a:cxn ang="0">
                      <a:pos x="T4" y="T5"/>
                    </a:cxn>
                    <a:cxn ang="0">
                      <a:pos x="T6" y="T7"/>
                    </a:cxn>
                    <a:cxn ang="0">
                      <a:pos x="T8" y="T9"/>
                    </a:cxn>
                    <a:cxn ang="0">
                      <a:pos x="T10" y="T11"/>
                    </a:cxn>
                    <a:cxn ang="0">
                      <a:pos x="T12" y="T13"/>
                    </a:cxn>
                  </a:cxnLst>
                  <a:rect l="0" t="0" r="r" b="b"/>
                  <a:pathLst>
                    <a:path w="200" h="3533">
                      <a:moveTo>
                        <a:pt x="0" y="100"/>
                      </a:moveTo>
                      <a:lnTo>
                        <a:pt x="0" y="3433"/>
                      </a:lnTo>
                      <a:cubicBezTo>
                        <a:pt x="0" y="3489"/>
                        <a:pt x="45" y="3533"/>
                        <a:pt x="100" y="3533"/>
                      </a:cubicBezTo>
                      <a:cubicBezTo>
                        <a:pt x="156" y="3533"/>
                        <a:pt x="200" y="3489"/>
                        <a:pt x="200" y="3433"/>
                      </a:cubicBezTo>
                      <a:lnTo>
                        <a:pt x="200" y="100"/>
                      </a:lnTo>
                      <a:cubicBezTo>
                        <a:pt x="200" y="45"/>
                        <a:pt x="156" y="0"/>
                        <a:pt x="100" y="0"/>
                      </a:cubicBezTo>
                      <a:cubicBezTo>
                        <a:pt x="45" y="0"/>
                        <a:pt x="0" y="45"/>
                        <a:pt x="0"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Freeform 9">
                  <a:extLst>
                    <a:ext uri="{FF2B5EF4-FFF2-40B4-BE49-F238E27FC236}">
                      <a16:creationId xmlns:a16="http://schemas.microsoft.com/office/drawing/2014/main" id="{9B7A3E54-A7B3-4324-8263-4C6E97BE6992}"/>
                    </a:ext>
                  </a:extLst>
                </p:cNvPr>
                <p:cNvSpPr>
                  <a:spLocks/>
                </p:cNvSpPr>
                <p:nvPr/>
              </p:nvSpPr>
              <p:spPr bwMode="auto">
                <a:xfrm>
                  <a:off x="17060863" y="873125"/>
                  <a:ext cx="217488" cy="3856038"/>
                </a:xfrm>
                <a:custGeom>
                  <a:avLst/>
                  <a:gdLst>
                    <a:gd name="T0" fmla="*/ 200 w 200"/>
                    <a:gd name="T1" fmla="*/ 3433 h 3533"/>
                    <a:gd name="T2" fmla="*/ 200 w 200"/>
                    <a:gd name="T3" fmla="*/ 100 h 3533"/>
                    <a:gd name="T4" fmla="*/ 100 w 200"/>
                    <a:gd name="T5" fmla="*/ 0 h 3533"/>
                    <a:gd name="T6" fmla="*/ 0 w 200"/>
                    <a:gd name="T7" fmla="*/ 100 h 3533"/>
                    <a:gd name="T8" fmla="*/ 0 w 200"/>
                    <a:gd name="T9" fmla="*/ 3433 h 3533"/>
                    <a:gd name="T10" fmla="*/ 100 w 200"/>
                    <a:gd name="T11" fmla="*/ 3533 h 3533"/>
                    <a:gd name="T12" fmla="*/ 200 w 200"/>
                    <a:gd name="T13" fmla="*/ 3433 h 3533"/>
                  </a:gdLst>
                  <a:ahLst/>
                  <a:cxnLst>
                    <a:cxn ang="0">
                      <a:pos x="T0" y="T1"/>
                    </a:cxn>
                    <a:cxn ang="0">
                      <a:pos x="T2" y="T3"/>
                    </a:cxn>
                    <a:cxn ang="0">
                      <a:pos x="T4" y="T5"/>
                    </a:cxn>
                    <a:cxn ang="0">
                      <a:pos x="T6" y="T7"/>
                    </a:cxn>
                    <a:cxn ang="0">
                      <a:pos x="T8" y="T9"/>
                    </a:cxn>
                    <a:cxn ang="0">
                      <a:pos x="T10" y="T11"/>
                    </a:cxn>
                    <a:cxn ang="0">
                      <a:pos x="T12" y="T13"/>
                    </a:cxn>
                  </a:cxnLst>
                  <a:rect l="0" t="0" r="r" b="b"/>
                  <a:pathLst>
                    <a:path w="200" h="3533">
                      <a:moveTo>
                        <a:pt x="200" y="3433"/>
                      </a:moveTo>
                      <a:lnTo>
                        <a:pt x="200" y="100"/>
                      </a:lnTo>
                      <a:cubicBezTo>
                        <a:pt x="200" y="45"/>
                        <a:pt x="156" y="0"/>
                        <a:pt x="100" y="0"/>
                      </a:cubicBezTo>
                      <a:cubicBezTo>
                        <a:pt x="45" y="0"/>
                        <a:pt x="0" y="45"/>
                        <a:pt x="0" y="100"/>
                      </a:cubicBezTo>
                      <a:lnTo>
                        <a:pt x="0" y="3433"/>
                      </a:lnTo>
                      <a:cubicBezTo>
                        <a:pt x="0" y="3489"/>
                        <a:pt x="45" y="3533"/>
                        <a:pt x="100" y="3533"/>
                      </a:cubicBezTo>
                      <a:cubicBezTo>
                        <a:pt x="156" y="3533"/>
                        <a:pt x="200" y="3489"/>
                        <a:pt x="200" y="34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3" name="Rectangle 72">
                <a:extLst>
                  <a:ext uri="{FF2B5EF4-FFF2-40B4-BE49-F238E27FC236}">
                    <a16:creationId xmlns:a16="http://schemas.microsoft.com/office/drawing/2014/main" id="{793339E9-0756-4D72-8BA5-84EAAFF30B12}"/>
                  </a:ext>
                </a:extLst>
              </p:cNvPr>
              <p:cNvSpPr/>
              <p:nvPr/>
            </p:nvSpPr>
            <p:spPr>
              <a:xfrm>
                <a:off x="152070" y="919486"/>
                <a:ext cx="360996" cy="246221"/>
              </a:xfrm>
              <a:prstGeom prst="rect">
                <a:avLst/>
              </a:prstGeom>
            </p:spPr>
            <p:txBody>
              <a:bodyPr wrap="none">
                <a:spAutoFit/>
              </a:bodyPr>
              <a:lstStyle/>
              <a:p>
                <a:pPr algn="ctr"/>
                <a:r>
                  <a:rPr lang="en-US" sz="500" b="1" dirty="0">
                    <a:solidFill>
                      <a:srgbClr val="002060"/>
                    </a:solidFill>
                  </a:rPr>
                  <a:t>White </a:t>
                </a:r>
                <a:br>
                  <a:rPr lang="en-US" sz="500" b="1" dirty="0">
                    <a:solidFill>
                      <a:srgbClr val="002060"/>
                    </a:solidFill>
                  </a:rPr>
                </a:br>
                <a:r>
                  <a:rPr lang="en-US" sz="500" b="1" dirty="0">
                    <a:solidFill>
                      <a:srgbClr val="002060"/>
                    </a:solidFill>
                  </a:rPr>
                  <a:t>Space</a:t>
                </a:r>
                <a:endParaRPr lang="en-IN" sz="500" dirty="0"/>
              </a:p>
            </p:txBody>
          </p:sp>
        </p:grpSp>
      </p:grpSp>
      <p:sp>
        <p:nvSpPr>
          <p:cNvPr id="77" name="TextBox 76">
            <a:extLst>
              <a:ext uri="{FF2B5EF4-FFF2-40B4-BE49-F238E27FC236}">
                <a16:creationId xmlns:a16="http://schemas.microsoft.com/office/drawing/2014/main" id="{7CA9CACA-DABA-4C3E-879D-98BE6FDC3DE2}"/>
              </a:ext>
            </a:extLst>
          </p:cNvPr>
          <p:cNvSpPr txBox="1"/>
          <p:nvPr/>
        </p:nvSpPr>
        <p:spPr>
          <a:xfrm>
            <a:off x="648164" y="2307565"/>
            <a:ext cx="506870" cy="230832"/>
          </a:xfrm>
          <a:prstGeom prst="rect">
            <a:avLst/>
          </a:prstGeom>
          <a:noFill/>
        </p:spPr>
        <p:txBody>
          <a:bodyPr wrap="none" rtlCol="0">
            <a:spAutoFit/>
          </a:bodyPr>
          <a:lstStyle/>
          <a:p>
            <a:r>
              <a:rPr lang="en-US" sz="900" b="1" dirty="0">
                <a:solidFill>
                  <a:schemeClr val="accent4">
                    <a:lumMod val="60000"/>
                    <a:lumOff val="40000"/>
                  </a:schemeClr>
                </a:solidFill>
              </a:rPr>
              <a:t>Search</a:t>
            </a:r>
          </a:p>
        </p:txBody>
      </p:sp>
      <p:sp>
        <p:nvSpPr>
          <p:cNvPr id="78" name="Freeform 6">
            <a:extLst>
              <a:ext uri="{FF2B5EF4-FFF2-40B4-BE49-F238E27FC236}">
                <a16:creationId xmlns:a16="http://schemas.microsoft.com/office/drawing/2014/main" id="{A8773FA8-0E39-472B-AA43-A64ED5AA4B59}"/>
              </a:ext>
            </a:extLst>
          </p:cNvPr>
          <p:cNvSpPr>
            <a:spLocks noEditPoints="1"/>
          </p:cNvSpPr>
          <p:nvPr/>
        </p:nvSpPr>
        <p:spPr bwMode="auto">
          <a:xfrm>
            <a:off x="344854" y="2264545"/>
            <a:ext cx="308079" cy="306849"/>
          </a:xfrm>
          <a:custGeom>
            <a:avLst/>
            <a:gdLst>
              <a:gd name="T0" fmla="*/ 3225 w 3271"/>
              <a:gd name="T1" fmla="*/ 3062 h 3248"/>
              <a:gd name="T2" fmla="*/ 2253 w 3271"/>
              <a:gd name="T3" fmla="*/ 2090 h 3248"/>
              <a:gd name="T4" fmla="*/ 2552 w 3271"/>
              <a:gd name="T5" fmla="*/ 1276 h 3248"/>
              <a:gd name="T6" fmla="*/ 1276 w 3271"/>
              <a:gd name="T7" fmla="*/ 0 h 3248"/>
              <a:gd name="T8" fmla="*/ 0 w 3271"/>
              <a:gd name="T9" fmla="*/ 1276 h 3248"/>
              <a:gd name="T10" fmla="*/ 1276 w 3271"/>
              <a:gd name="T11" fmla="*/ 2552 h 3248"/>
              <a:gd name="T12" fmla="*/ 2077 w 3271"/>
              <a:gd name="T13" fmla="*/ 2263 h 3248"/>
              <a:gd name="T14" fmla="*/ 3039 w 3271"/>
              <a:gd name="T15" fmla="*/ 3225 h 3248"/>
              <a:gd name="T16" fmla="*/ 3132 w 3271"/>
              <a:gd name="T17" fmla="*/ 3248 h 3248"/>
              <a:gd name="T18" fmla="*/ 3225 w 3271"/>
              <a:gd name="T19" fmla="*/ 3225 h 3248"/>
              <a:gd name="T20" fmla="*/ 3225 w 3271"/>
              <a:gd name="T21" fmla="*/ 3062 h 3248"/>
              <a:gd name="T22" fmla="*/ 1276 w 3271"/>
              <a:gd name="T23" fmla="*/ 2320 h 3248"/>
              <a:gd name="T24" fmla="*/ 232 w 3271"/>
              <a:gd name="T25" fmla="*/ 1276 h 3248"/>
              <a:gd name="T26" fmla="*/ 1276 w 3271"/>
              <a:gd name="T27" fmla="*/ 232 h 3248"/>
              <a:gd name="T28" fmla="*/ 2320 w 3271"/>
              <a:gd name="T29" fmla="*/ 1276 h 3248"/>
              <a:gd name="T30" fmla="*/ 1276 w 3271"/>
              <a:gd name="T31" fmla="*/ 2320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71" h="3248">
                <a:moveTo>
                  <a:pt x="3225" y="3062"/>
                </a:moveTo>
                <a:lnTo>
                  <a:pt x="2253" y="2090"/>
                </a:lnTo>
                <a:cubicBezTo>
                  <a:pt x="2439" y="1868"/>
                  <a:pt x="2552" y="1583"/>
                  <a:pt x="2552" y="1276"/>
                </a:cubicBezTo>
                <a:cubicBezTo>
                  <a:pt x="2552" y="580"/>
                  <a:pt x="1972" y="0"/>
                  <a:pt x="1276" y="0"/>
                </a:cubicBezTo>
                <a:cubicBezTo>
                  <a:pt x="580" y="0"/>
                  <a:pt x="0" y="580"/>
                  <a:pt x="0" y="1276"/>
                </a:cubicBezTo>
                <a:cubicBezTo>
                  <a:pt x="0" y="1972"/>
                  <a:pt x="580" y="2552"/>
                  <a:pt x="1276" y="2552"/>
                </a:cubicBezTo>
                <a:cubicBezTo>
                  <a:pt x="1578" y="2552"/>
                  <a:pt x="1857" y="2443"/>
                  <a:pt x="2077" y="2263"/>
                </a:cubicBezTo>
                <a:lnTo>
                  <a:pt x="3039" y="3225"/>
                </a:lnTo>
                <a:cubicBezTo>
                  <a:pt x="3063" y="3248"/>
                  <a:pt x="3086" y="3248"/>
                  <a:pt x="3132" y="3248"/>
                </a:cubicBezTo>
                <a:cubicBezTo>
                  <a:pt x="3179" y="3248"/>
                  <a:pt x="3202" y="3248"/>
                  <a:pt x="3225" y="3225"/>
                </a:cubicBezTo>
                <a:cubicBezTo>
                  <a:pt x="3271" y="3178"/>
                  <a:pt x="3271" y="3109"/>
                  <a:pt x="3225" y="3062"/>
                </a:cubicBezTo>
                <a:close/>
                <a:moveTo>
                  <a:pt x="1276" y="2320"/>
                </a:moveTo>
                <a:cubicBezTo>
                  <a:pt x="696" y="2320"/>
                  <a:pt x="232" y="1856"/>
                  <a:pt x="232" y="1276"/>
                </a:cubicBezTo>
                <a:cubicBezTo>
                  <a:pt x="232" y="696"/>
                  <a:pt x="696" y="232"/>
                  <a:pt x="1276" y="232"/>
                </a:cubicBezTo>
                <a:cubicBezTo>
                  <a:pt x="1856" y="232"/>
                  <a:pt x="2320" y="696"/>
                  <a:pt x="2320" y="1276"/>
                </a:cubicBezTo>
                <a:cubicBezTo>
                  <a:pt x="2320" y="1856"/>
                  <a:pt x="1856" y="2320"/>
                  <a:pt x="1276" y="2320"/>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67408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4881"/>
            <a:ext cx="7915731" cy="455640"/>
          </a:xfrm>
        </p:spPr>
        <p:txBody>
          <a:bodyPr anchor="ctr"/>
          <a:lstStyle/>
          <a:p>
            <a:pPr>
              <a:lnSpc>
                <a:spcPct val="100000"/>
              </a:lnSpc>
            </a:pPr>
            <a:r>
              <a:rPr lang="en-US" sz="1700" dirty="0"/>
              <a:t>Special K Snacks’ 2018 spend was slightly higher, mainly due to higher brand-building investment more than offsetting reduction in Trade spend.</a:t>
            </a:r>
            <a:endParaRPr lang="en-CA" sz="1700" dirty="0"/>
          </a:p>
        </p:txBody>
      </p:sp>
      <p:graphicFrame>
        <p:nvGraphicFramePr>
          <p:cNvPr id="4" name="Chart 3">
            <a:extLst>
              <a:ext uri="{FF2B5EF4-FFF2-40B4-BE49-F238E27FC236}">
                <a16:creationId xmlns:a16="http://schemas.microsoft.com/office/drawing/2014/main" id="{A7BADB3F-4DDE-4078-A525-EF0AB8B097C7}"/>
              </a:ext>
            </a:extLst>
          </p:cNvPr>
          <p:cNvGraphicFramePr/>
          <p:nvPr>
            <p:extLst>
              <p:ext uri="{D42A27DB-BD31-4B8C-83A1-F6EECF244321}">
                <p14:modId xmlns:p14="http://schemas.microsoft.com/office/powerpoint/2010/main" val="2754005205"/>
              </p:ext>
            </p:extLst>
          </p:nvPr>
        </p:nvGraphicFramePr>
        <p:xfrm>
          <a:off x="251520" y="1219200"/>
          <a:ext cx="8420100" cy="4350327"/>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id="{96D6FA0F-7016-472E-9211-A106D6C20906}"/>
              </a:ext>
            </a:extLst>
          </p:cNvPr>
          <p:cNvSpPr txBox="1">
            <a:spLocks/>
          </p:cNvSpPr>
          <p:nvPr/>
        </p:nvSpPr>
        <p:spPr>
          <a:xfrm>
            <a:off x="304800" y="1029137"/>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Trade &amp; Brand-Building Spend ($MM)</a:t>
            </a:r>
          </a:p>
        </p:txBody>
      </p:sp>
      <p:sp>
        <p:nvSpPr>
          <p:cNvPr id="10" name="TextBox 9">
            <a:extLst>
              <a:ext uri="{FF2B5EF4-FFF2-40B4-BE49-F238E27FC236}">
                <a16:creationId xmlns:a16="http://schemas.microsoft.com/office/drawing/2014/main" id="{FE2A4E6F-3BBA-4D77-A0C3-A5CF1B6E46A8}"/>
              </a:ext>
            </a:extLst>
          </p:cNvPr>
          <p:cNvSpPr txBox="1"/>
          <p:nvPr/>
        </p:nvSpPr>
        <p:spPr>
          <a:xfrm>
            <a:off x="2576324" y="1444398"/>
            <a:ext cx="676656" cy="389513"/>
          </a:xfrm>
          <a:prstGeom prst="ellipse">
            <a:avLst/>
          </a:prstGeom>
          <a:solidFill>
            <a:schemeClr val="bg1"/>
          </a:solidFill>
          <a:ln>
            <a:solidFill>
              <a:srgbClr val="FF0000"/>
            </a:solidFill>
            <a:prstDash val="dash"/>
          </a:ln>
        </p:spPr>
        <p:txBody>
          <a:bodyPr wrap="none" rtlCol="0">
            <a:noAutofit/>
          </a:bodyPr>
          <a:lstStyle/>
          <a:p>
            <a:pPr algn="ctr"/>
            <a:r>
              <a:rPr lang="en-US" sz="1200" b="1" dirty="0"/>
              <a:t>9.3</a:t>
            </a:r>
          </a:p>
        </p:txBody>
      </p:sp>
      <p:sp>
        <p:nvSpPr>
          <p:cNvPr id="11" name="TextBox 10">
            <a:extLst>
              <a:ext uri="{FF2B5EF4-FFF2-40B4-BE49-F238E27FC236}">
                <a16:creationId xmlns:a16="http://schemas.microsoft.com/office/drawing/2014/main" id="{0586FF02-7344-4A8A-8C31-C4760A197209}"/>
              </a:ext>
            </a:extLst>
          </p:cNvPr>
          <p:cNvSpPr txBox="1"/>
          <p:nvPr/>
        </p:nvSpPr>
        <p:spPr>
          <a:xfrm>
            <a:off x="6377409" y="1394453"/>
            <a:ext cx="676656" cy="389513"/>
          </a:xfrm>
          <a:prstGeom prst="ellipse">
            <a:avLst/>
          </a:prstGeom>
          <a:solidFill>
            <a:schemeClr val="bg1"/>
          </a:solidFill>
          <a:ln>
            <a:solidFill>
              <a:srgbClr val="FF0000"/>
            </a:solidFill>
            <a:prstDash val="dash"/>
          </a:ln>
        </p:spPr>
        <p:txBody>
          <a:bodyPr wrap="none" rtlCol="0">
            <a:noAutofit/>
          </a:bodyPr>
          <a:lstStyle/>
          <a:p>
            <a:pPr algn="ctr"/>
            <a:r>
              <a:rPr lang="en-US" sz="1200" b="1" dirty="0"/>
              <a:t>9.5</a:t>
            </a:r>
          </a:p>
        </p:txBody>
      </p:sp>
      <p:graphicFrame>
        <p:nvGraphicFramePr>
          <p:cNvPr id="14" name="Table 13">
            <a:extLst>
              <a:ext uri="{FF2B5EF4-FFF2-40B4-BE49-F238E27FC236}">
                <a16:creationId xmlns:a16="http://schemas.microsoft.com/office/drawing/2014/main" id="{284E0F6F-1BF3-4C95-9DDF-38E458413BC6}"/>
              </a:ext>
            </a:extLst>
          </p:cNvPr>
          <p:cNvGraphicFramePr>
            <a:graphicFrameLocks noGrp="1"/>
          </p:cNvGraphicFramePr>
          <p:nvPr>
            <p:extLst>
              <p:ext uri="{D42A27DB-BD31-4B8C-83A1-F6EECF244321}">
                <p14:modId xmlns:p14="http://schemas.microsoft.com/office/powerpoint/2010/main" val="1271529774"/>
              </p:ext>
            </p:extLst>
          </p:nvPr>
        </p:nvGraphicFramePr>
        <p:xfrm>
          <a:off x="6428010" y="5878824"/>
          <a:ext cx="1511126" cy="594360"/>
        </p:xfrm>
        <a:graphic>
          <a:graphicData uri="http://schemas.openxmlformats.org/drawingml/2006/table">
            <a:tbl>
              <a:tblPr firstRow="1" bandRow="1">
                <a:tableStyleId>{5C22544A-7EE6-4342-B048-85BDC9FD1C3A}</a:tableStyleId>
              </a:tblPr>
              <a:tblGrid>
                <a:gridCol w="407714">
                  <a:extLst>
                    <a:ext uri="{9D8B030D-6E8A-4147-A177-3AD203B41FA5}">
                      <a16:colId xmlns:a16="http://schemas.microsoft.com/office/drawing/2014/main" val="20000"/>
                    </a:ext>
                  </a:extLst>
                </a:gridCol>
                <a:gridCol w="1103412">
                  <a:extLst>
                    <a:ext uri="{9D8B030D-6E8A-4147-A177-3AD203B41FA5}">
                      <a16:colId xmlns:a16="http://schemas.microsoft.com/office/drawing/2014/main" val="20001"/>
                    </a:ext>
                  </a:extLst>
                </a:gridCol>
              </a:tblGrid>
              <a:tr h="0">
                <a:tc>
                  <a:txBody>
                    <a:bodyPr/>
                    <a:lstStyle/>
                    <a:p>
                      <a:pPr algn="ctr"/>
                      <a:r>
                        <a:rPr lang="en-US" sz="700" b="1" dirty="0">
                          <a:solidFill>
                            <a:schemeClr val="bg1"/>
                          </a:solidFill>
                        </a:rPr>
                        <a:t>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97172E"/>
                    </a:solidFill>
                  </a:tcPr>
                </a:tc>
                <a:tc>
                  <a:txBody>
                    <a:bodyPr/>
                    <a:lstStyle/>
                    <a:p>
                      <a:pPr algn="ctr"/>
                      <a:r>
                        <a:rPr lang="en-US" sz="700" b="1" dirty="0">
                          <a:solidFill>
                            <a:schemeClr val="bg1"/>
                          </a:solidFill>
                        </a:rPr>
                        <a:t>Period def.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97172E"/>
                    </a:solidFill>
                  </a:tcPr>
                </a:tc>
                <a:extLst>
                  <a:ext uri="{0D108BD9-81ED-4DB2-BD59-A6C34878D82A}">
                    <a16:rowId xmlns:a16="http://schemas.microsoft.com/office/drawing/2014/main" val="10000"/>
                  </a:ext>
                </a:extLst>
              </a:tr>
              <a:tr h="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1" dirty="0">
                          <a:solidFill>
                            <a:schemeClr val="tx1"/>
                          </a:solidFill>
                        </a:rPr>
                        <a:t>2017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6C5CE">
                        <a:alpha val="40000"/>
                      </a:srgbClr>
                    </a:solidFill>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0" dirty="0">
                          <a:solidFill>
                            <a:schemeClr val="tx1"/>
                          </a:solidFill>
                        </a:rPr>
                        <a:t>52 WE 30 Dec 2017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6C5CE">
                        <a:alpha val="40000"/>
                      </a:srgbClr>
                    </a:solidFill>
                  </a:tcPr>
                </a:tc>
                <a:extLst>
                  <a:ext uri="{0D108BD9-81ED-4DB2-BD59-A6C34878D82A}">
                    <a16:rowId xmlns:a16="http://schemas.microsoft.com/office/drawing/2014/main" val="10001"/>
                  </a:ext>
                </a:extLst>
              </a:tr>
              <a:tr h="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1" dirty="0">
                          <a:solidFill>
                            <a:schemeClr val="tx1"/>
                          </a:solidFill>
                        </a:rPr>
                        <a:t>2018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0" dirty="0">
                          <a:solidFill>
                            <a:schemeClr val="tx1"/>
                          </a:solidFill>
                        </a:rPr>
                        <a:t>52 WE 29 Dec 2018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pic>
        <p:nvPicPr>
          <p:cNvPr id="17" name="Picture 16">
            <a:extLst>
              <a:ext uri="{FF2B5EF4-FFF2-40B4-BE49-F238E27FC236}">
                <a16:creationId xmlns:a16="http://schemas.microsoft.com/office/drawing/2014/main" id="{AAEDBFCE-A15E-4173-8647-DCA8A730ED12}"/>
              </a:ext>
            </a:extLst>
          </p:cNvPr>
          <p:cNvPicPr>
            <a:picLocks noChangeAspect="1"/>
          </p:cNvPicPr>
          <p:nvPr/>
        </p:nvPicPr>
        <p:blipFill>
          <a:blip r:embed="rId4"/>
          <a:stretch>
            <a:fillRect/>
          </a:stretch>
        </p:blipFill>
        <p:spPr>
          <a:xfrm>
            <a:off x="8355262" y="5914152"/>
            <a:ext cx="458538" cy="632464"/>
          </a:xfrm>
          <a:prstGeom prst="rect">
            <a:avLst/>
          </a:prstGeom>
        </p:spPr>
      </p:pic>
      <p:sp>
        <p:nvSpPr>
          <p:cNvPr id="12" name="TextBox 11">
            <a:extLst>
              <a:ext uri="{FF2B5EF4-FFF2-40B4-BE49-F238E27FC236}">
                <a16:creationId xmlns:a16="http://schemas.microsoft.com/office/drawing/2014/main" id="{ECE09DA7-BDEF-44DD-8F73-E0C8901CE8E0}"/>
              </a:ext>
            </a:extLst>
          </p:cNvPr>
          <p:cNvSpPr txBox="1"/>
          <p:nvPr/>
        </p:nvSpPr>
        <p:spPr>
          <a:xfrm>
            <a:off x="317500" y="5531452"/>
            <a:ext cx="8343900" cy="246221"/>
          </a:xfrm>
          <a:prstGeom prst="rect">
            <a:avLst/>
          </a:prstGeom>
          <a:noFill/>
        </p:spPr>
        <p:txBody>
          <a:bodyPr wrap="square" rtlCol="0">
            <a:spAutoFit/>
          </a:bodyPr>
          <a:lstStyle/>
          <a:p>
            <a:r>
              <a:rPr lang="en-US" sz="1000" dirty="0"/>
              <a:t>Total Brand-Building includes all spend (TV, Digital Video, Search, Social, Sampling, OOH Coupons, POS, Corp Promo ) excluding Trade Spend</a:t>
            </a:r>
          </a:p>
        </p:txBody>
      </p:sp>
    </p:spTree>
    <p:extLst>
      <p:ext uri="{BB962C8B-B14F-4D97-AF65-F5344CB8AC3E}">
        <p14:creationId xmlns:p14="http://schemas.microsoft.com/office/powerpoint/2010/main" val="46132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Total spend increased 1.6%, driven by brand-building increasing +8.3% (TV, Digital Video, Sampling, OOH and Couponing) offsetting Trade (-2.2%). </a:t>
            </a:r>
            <a:endParaRPr lang="en-CA" dirty="0"/>
          </a:p>
        </p:txBody>
      </p:sp>
      <p:pic>
        <p:nvPicPr>
          <p:cNvPr id="18" name="Picture 17">
            <a:extLst>
              <a:ext uri="{FF2B5EF4-FFF2-40B4-BE49-F238E27FC236}">
                <a16:creationId xmlns:a16="http://schemas.microsoft.com/office/drawing/2014/main" id="{81B8A94F-7B5E-45C8-B0AE-10CEE57695E9}"/>
              </a:ext>
            </a:extLst>
          </p:cNvPr>
          <p:cNvPicPr>
            <a:picLocks noChangeAspect="1"/>
          </p:cNvPicPr>
          <p:nvPr/>
        </p:nvPicPr>
        <p:blipFill>
          <a:blip r:embed="rId3"/>
          <a:stretch>
            <a:fillRect/>
          </a:stretch>
        </p:blipFill>
        <p:spPr>
          <a:xfrm>
            <a:off x="8355262" y="5914152"/>
            <a:ext cx="458538" cy="632464"/>
          </a:xfrm>
          <a:prstGeom prst="rect">
            <a:avLst/>
          </a:prstGeom>
        </p:spPr>
      </p:pic>
      <p:sp>
        <p:nvSpPr>
          <p:cNvPr id="9" name="Title 1">
            <a:extLst>
              <a:ext uri="{FF2B5EF4-FFF2-40B4-BE49-F238E27FC236}">
                <a16:creationId xmlns:a16="http://schemas.microsoft.com/office/drawing/2014/main" id="{96D6FA0F-7016-472E-9211-A106D6C20906}"/>
              </a:ext>
            </a:extLst>
          </p:cNvPr>
          <p:cNvSpPr txBox="1">
            <a:spLocks/>
          </p:cNvSpPr>
          <p:nvPr/>
        </p:nvSpPr>
        <p:spPr>
          <a:xfrm>
            <a:off x="304800" y="73222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Total Spend Mix</a:t>
            </a:r>
          </a:p>
        </p:txBody>
      </p:sp>
      <p:graphicFrame>
        <p:nvGraphicFramePr>
          <p:cNvPr id="11" name="Table 10">
            <a:extLst>
              <a:ext uri="{FF2B5EF4-FFF2-40B4-BE49-F238E27FC236}">
                <a16:creationId xmlns:a16="http://schemas.microsoft.com/office/drawing/2014/main" id="{36E1E40A-6CD8-4170-9FE5-3434924FC584}"/>
              </a:ext>
            </a:extLst>
          </p:cNvPr>
          <p:cNvGraphicFramePr>
            <a:graphicFrameLocks noGrp="1"/>
          </p:cNvGraphicFramePr>
          <p:nvPr>
            <p:extLst>
              <p:ext uri="{D42A27DB-BD31-4B8C-83A1-F6EECF244321}">
                <p14:modId xmlns:p14="http://schemas.microsoft.com/office/powerpoint/2010/main" val="4194282211"/>
              </p:ext>
            </p:extLst>
          </p:nvPr>
        </p:nvGraphicFramePr>
        <p:xfrm>
          <a:off x="304800" y="1592400"/>
          <a:ext cx="8343902" cy="4045435"/>
        </p:xfrm>
        <a:graphic>
          <a:graphicData uri="http://schemas.openxmlformats.org/drawingml/2006/table">
            <a:tbl>
              <a:tblPr firstRow="1" bandRow="1">
                <a:effectLst/>
                <a:tableStyleId>{5C22544A-7EE6-4342-B048-85BDC9FD1C3A}</a:tableStyleId>
              </a:tblPr>
              <a:tblGrid>
                <a:gridCol w="1818968">
                  <a:extLst>
                    <a:ext uri="{9D8B030D-6E8A-4147-A177-3AD203B41FA5}">
                      <a16:colId xmlns:a16="http://schemas.microsoft.com/office/drawing/2014/main" val="1439083950"/>
                    </a:ext>
                  </a:extLst>
                </a:gridCol>
                <a:gridCol w="1087489">
                  <a:extLst>
                    <a:ext uri="{9D8B030D-6E8A-4147-A177-3AD203B41FA5}">
                      <a16:colId xmlns:a16="http://schemas.microsoft.com/office/drawing/2014/main" val="20001"/>
                    </a:ext>
                  </a:extLst>
                </a:gridCol>
                <a:gridCol w="1087489">
                  <a:extLst>
                    <a:ext uri="{9D8B030D-6E8A-4147-A177-3AD203B41FA5}">
                      <a16:colId xmlns:a16="http://schemas.microsoft.com/office/drawing/2014/main" val="114579452"/>
                    </a:ext>
                  </a:extLst>
                </a:gridCol>
                <a:gridCol w="1087489">
                  <a:extLst>
                    <a:ext uri="{9D8B030D-6E8A-4147-A177-3AD203B41FA5}">
                      <a16:colId xmlns:a16="http://schemas.microsoft.com/office/drawing/2014/main" val="20003"/>
                    </a:ext>
                  </a:extLst>
                </a:gridCol>
                <a:gridCol w="1087489">
                  <a:extLst>
                    <a:ext uri="{9D8B030D-6E8A-4147-A177-3AD203B41FA5}">
                      <a16:colId xmlns:a16="http://schemas.microsoft.com/office/drawing/2014/main" val="2579414822"/>
                    </a:ext>
                  </a:extLst>
                </a:gridCol>
                <a:gridCol w="1087489">
                  <a:extLst>
                    <a:ext uri="{9D8B030D-6E8A-4147-A177-3AD203B41FA5}">
                      <a16:colId xmlns:a16="http://schemas.microsoft.com/office/drawing/2014/main" val="20004"/>
                    </a:ext>
                  </a:extLst>
                </a:gridCol>
                <a:gridCol w="1087489">
                  <a:extLst>
                    <a:ext uri="{9D8B030D-6E8A-4147-A177-3AD203B41FA5}">
                      <a16:colId xmlns:a16="http://schemas.microsoft.com/office/drawing/2014/main" val="20005"/>
                    </a:ext>
                  </a:extLst>
                </a:gridCol>
              </a:tblGrid>
              <a:tr h="369991">
                <a:tc>
                  <a:txBody>
                    <a:bodyPr/>
                    <a:lstStyle/>
                    <a:p>
                      <a:pPr algn="l" fontAlgn="b"/>
                      <a:r>
                        <a:rPr lang="en-US" sz="1200" b="1" i="0" u="none" strike="noStrike" dirty="0">
                          <a:solidFill>
                            <a:schemeClr val="bg1"/>
                          </a:solidFill>
                          <a:effectLst/>
                          <a:latin typeface="+mj-lt"/>
                        </a:rPr>
                        <a:t>Tactics </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 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Share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Share</a:t>
                      </a:r>
                    </a:p>
                  </a:txBody>
                  <a:tcPr marT="27432" marB="2743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822102123"/>
                  </a:ext>
                </a:extLst>
              </a:tr>
              <a:tr h="304661">
                <a:tc>
                  <a:txBody>
                    <a:bodyPr/>
                    <a:lstStyle/>
                    <a:p>
                      <a:pPr lvl="0" algn="l" rtl="0" fontAlgn="ctr"/>
                      <a:r>
                        <a:rPr lang="en-GB" sz="1200" b="1" i="0" u="none" strike="noStrike" dirty="0">
                          <a:solidFill>
                            <a:srgbClr val="000000"/>
                          </a:solidFill>
                          <a:effectLst/>
                          <a:latin typeface="Kellogg's Sans" panose="02000503020000020003"/>
                        </a:rPr>
                        <a:t> Trade</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6,011,120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5,880,168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-130,952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-2.18%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64.4%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62.0%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val="10001"/>
                  </a:ext>
                </a:extLst>
              </a:tr>
              <a:tr h="304661">
                <a:tc>
                  <a:txBody>
                    <a:bodyPr/>
                    <a:lstStyle/>
                    <a:p>
                      <a:pPr lvl="0" algn="l" rtl="0" fontAlgn="ctr"/>
                      <a:r>
                        <a:rPr lang="en-GB" sz="1200" b="1" i="0" u="none" strike="noStrike" dirty="0">
                          <a:solidFill>
                            <a:srgbClr val="000000"/>
                          </a:solidFill>
                          <a:effectLst/>
                          <a:latin typeface="Kellogg's Sans" panose="02000503020000020003"/>
                        </a:rPr>
                        <a:t> Brand-Building</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3,326,934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3,603,191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276,257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8.30%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35.6%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38.0%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val="10002"/>
                  </a:ext>
                </a:extLst>
              </a:tr>
              <a:tr h="304661">
                <a:tc>
                  <a:txBody>
                    <a:bodyPr/>
                    <a:lstStyle/>
                    <a:p>
                      <a:pPr lvl="0" algn="l" rtl="0" fontAlgn="ctr"/>
                      <a:r>
                        <a:rPr lang="en-GB" sz="1200" b="1" i="0" u="none" strike="noStrike" dirty="0">
                          <a:solidFill>
                            <a:srgbClr val="000000"/>
                          </a:solidFill>
                          <a:effectLst/>
                          <a:latin typeface="Kellogg's Sans" panose="02000503020000020003"/>
                        </a:rPr>
                        <a:t> TV</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1,743,256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1,942,739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199,483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11.44%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18.7%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20.5%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3"/>
                  </a:ext>
                </a:extLst>
              </a:tr>
              <a:tr h="304661">
                <a:tc>
                  <a:txBody>
                    <a:bodyPr/>
                    <a:lstStyle/>
                    <a:p>
                      <a:pPr lvl="0" algn="l" rtl="0" fontAlgn="ctr"/>
                      <a:r>
                        <a:rPr lang="en-GB" sz="1200" b="1" i="0" u="none" strike="noStrike" dirty="0">
                          <a:solidFill>
                            <a:srgbClr val="000000"/>
                          </a:solidFill>
                          <a:effectLst/>
                          <a:latin typeface="Kellogg's Sans" panose="02000503020000020003"/>
                        </a:rPr>
                        <a:t> Sampling</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575,345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683,000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107,655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18.71%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6.2%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7.2%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4"/>
                  </a:ext>
                </a:extLst>
              </a:tr>
              <a:tr h="304661">
                <a:tc>
                  <a:txBody>
                    <a:bodyPr/>
                    <a:lstStyle/>
                    <a:p>
                      <a:pPr lvl="0" algn="l" rtl="0" fontAlgn="ctr"/>
                      <a:r>
                        <a:rPr lang="en-GB" sz="1200" b="1" i="0" u="none" strike="noStrike" dirty="0">
                          <a:solidFill>
                            <a:srgbClr val="000000"/>
                          </a:solidFill>
                          <a:effectLst/>
                          <a:latin typeface="Kellogg's Sans" panose="02000503020000020003"/>
                        </a:rPr>
                        <a:t> Digital Video</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452,738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525,169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72,431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16.00%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4.8%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5.5%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6"/>
                  </a:ext>
                </a:extLst>
              </a:tr>
              <a:tr h="304661">
                <a:tc>
                  <a:txBody>
                    <a:bodyPr/>
                    <a:lstStyle/>
                    <a:p>
                      <a:pPr lvl="0" algn="l" rtl="0" fontAlgn="ctr"/>
                      <a:r>
                        <a:rPr lang="en-GB" sz="1200" b="1" i="0" u="none" strike="noStrike" dirty="0">
                          <a:solidFill>
                            <a:srgbClr val="000000"/>
                          </a:solidFill>
                          <a:effectLst/>
                          <a:latin typeface="Kellogg's Sans" panose="02000503020000020003"/>
                        </a:rPr>
                        <a:t> Coupon</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123,275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180,252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56,977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46.22%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5"/>
                  </a:ext>
                </a:extLst>
              </a:tr>
              <a:tr h="307913">
                <a:tc>
                  <a:txBody>
                    <a:bodyPr/>
                    <a:lstStyle/>
                    <a:p>
                      <a:pPr lvl="0" algn="l" rtl="0" fontAlgn="ctr"/>
                      <a:r>
                        <a:rPr lang="en-GB" sz="1200" b="1" i="0" u="none" strike="noStrike" dirty="0">
                          <a:solidFill>
                            <a:srgbClr val="000000"/>
                          </a:solidFill>
                          <a:effectLst/>
                          <a:latin typeface="Kellogg's Sans" panose="02000503020000020003"/>
                        </a:rPr>
                        <a:t> Search</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75,334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87,651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12,317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16.35%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8"/>
                  </a:ext>
                </a:extLst>
              </a:tr>
              <a:tr h="307913">
                <a:tc>
                  <a:txBody>
                    <a:bodyPr/>
                    <a:lstStyle/>
                    <a:p>
                      <a:pPr lvl="0" algn="l" rtl="0" fontAlgn="ctr"/>
                      <a:r>
                        <a:rPr lang="en-GB" sz="1200" b="1" i="0" u="none" strike="noStrike" dirty="0">
                          <a:solidFill>
                            <a:srgbClr val="000000"/>
                          </a:solidFill>
                          <a:effectLst/>
                          <a:latin typeface="Kellogg's Sans" panose="02000503020000020003"/>
                        </a:rPr>
                        <a:t> Social</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270,642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124,381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-146,261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-54.04%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2.9%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9"/>
                  </a:ext>
                </a:extLst>
              </a:tr>
              <a:tr h="307913">
                <a:tc>
                  <a:txBody>
                    <a:bodyPr/>
                    <a:lstStyle/>
                    <a:p>
                      <a:pPr lvl="0" algn="l" rtl="0" fontAlgn="ctr"/>
                      <a:r>
                        <a:rPr lang="en-GB" sz="1200" b="1" i="0" u="none" strike="noStrike" dirty="0">
                          <a:solidFill>
                            <a:srgbClr val="000000"/>
                          </a:solidFill>
                          <a:effectLst/>
                          <a:latin typeface="Kellogg's Sans" panose="02000503020000020003"/>
                        </a:rPr>
                        <a:t> OOH</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60,000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60,000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NA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panose="02000503020000020003"/>
                        </a:rPr>
                        <a:t> NA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0.6%</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10"/>
                  </a:ext>
                </a:extLst>
              </a:tr>
              <a:tr h="307913">
                <a:tc>
                  <a:txBody>
                    <a:bodyPr/>
                    <a:lstStyle/>
                    <a:p>
                      <a:pPr lvl="0" algn="l" rtl="0" fontAlgn="ctr"/>
                      <a:r>
                        <a:rPr lang="en-GB" sz="1200" b="1" i="0" u="none" strike="noStrike" dirty="0">
                          <a:solidFill>
                            <a:srgbClr val="000000"/>
                          </a:solidFill>
                          <a:effectLst/>
                          <a:latin typeface="Kellogg's Sans" panose="02000503020000020003"/>
                        </a:rPr>
                        <a:t> POS</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51,846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-51,846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NA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panose="02000503020000020003"/>
                        </a:rPr>
                        <a:t>NA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14"/>
                  </a:ext>
                </a:extLst>
              </a:tr>
              <a:tr h="307913">
                <a:tc>
                  <a:txBody>
                    <a:bodyPr/>
                    <a:lstStyle/>
                    <a:p>
                      <a:pPr lvl="0" algn="l" rtl="0" fontAlgn="ctr"/>
                      <a:r>
                        <a:rPr lang="en-GB" sz="1200" b="1" i="0" u="none" strike="noStrike" dirty="0">
                          <a:solidFill>
                            <a:srgbClr val="000000"/>
                          </a:solidFill>
                          <a:effectLst/>
                          <a:latin typeface="Kellogg's Sans" panose="02000503020000020003"/>
                        </a:rPr>
                        <a:t> Corporate  Promotion</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34,499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-34,499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NA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panose="02000503020000020003"/>
                        </a:rPr>
                        <a:t>NA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15"/>
                  </a:ext>
                </a:extLst>
              </a:tr>
              <a:tr h="307913">
                <a:tc>
                  <a:txBody>
                    <a:bodyPr/>
                    <a:lstStyle/>
                    <a:p>
                      <a:pPr lvl="0" algn="l" rtl="0" fontAlgn="ctr"/>
                      <a:r>
                        <a:rPr lang="en-US" sz="1200" b="1" i="0" u="none" strike="noStrike" dirty="0">
                          <a:solidFill>
                            <a:srgbClr val="000000"/>
                          </a:solidFill>
                          <a:effectLst/>
                          <a:latin typeface="Kellogg's Sans" panose="02000503020000020003"/>
                        </a:rPr>
                        <a:t> TOTAL MEDIA*</a:t>
                      </a:r>
                      <a:endParaRPr lang="en-GB" sz="1200" b="1" i="0" u="none" strike="noStrike" dirty="0">
                        <a:solidFill>
                          <a:srgbClr val="000000"/>
                        </a:solidFill>
                        <a:effectLst/>
                        <a:latin typeface="Kellogg's Sans" panose="02000503020000020003"/>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2,653,971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2,827,591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173,620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6.54%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28.4%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panose="02000503020000020003"/>
                        </a:rPr>
                        <a:t>29.8%</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12"/>
                  </a:ext>
                </a:extLst>
              </a:tr>
            </a:tbl>
          </a:graphicData>
        </a:graphic>
      </p:graphicFrame>
      <p:sp>
        <p:nvSpPr>
          <p:cNvPr id="12" name="Rounded Rectangle 11">
            <a:extLst>
              <a:ext uri="{FF2B5EF4-FFF2-40B4-BE49-F238E27FC236}">
                <a16:creationId xmlns:a16="http://schemas.microsoft.com/office/drawing/2014/main" id="{01290C20-BEC7-47D4-B54A-BAB34281756D}"/>
              </a:ext>
            </a:extLst>
          </p:cNvPr>
          <p:cNvSpPr/>
          <p:nvPr/>
        </p:nvSpPr>
        <p:spPr>
          <a:xfrm>
            <a:off x="2120522" y="1136761"/>
            <a:ext cx="1087896" cy="274320"/>
          </a:xfrm>
          <a:prstGeom prst="roundRect">
            <a:avLst/>
          </a:prstGeom>
          <a:noFill/>
          <a:ln>
            <a:solidFill>
              <a:schemeClr val="accent2"/>
            </a:solidFill>
            <a:prstDash val="dash"/>
          </a:ln>
        </p:spPr>
        <p:txBody>
          <a:bodyPr wrap="square"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200" dirty="0"/>
              <a:t> $ 9,338,055 </a:t>
            </a:r>
            <a:endParaRPr lang="en-US" sz="1200" b="1" dirty="0">
              <a:solidFill>
                <a:srgbClr val="000000"/>
              </a:solidFill>
              <a:latin typeface="+mj-lt"/>
            </a:endParaRPr>
          </a:p>
        </p:txBody>
      </p:sp>
      <p:sp>
        <p:nvSpPr>
          <p:cNvPr id="13" name="Rounded Rectangle 12">
            <a:extLst>
              <a:ext uri="{FF2B5EF4-FFF2-40B4-BE49-F238E27FC236}">
                <a16:creationId xmlns:a16="http://schemas.microsoft.com/office/drawing/2014/main" id="{F98C66B3-52A7-47C8-BE36-4EE074BF6F11}"/>
              </a:ext>
            </a:extLst>
          </p:cNvPr>
          <p:cNvSpPr/>
          <p:nvPr/>
        </p:nvSpPr>
        <p:spPr>
          <a:xfrm>
            <a:off x="3245378" y="1136761"/>
            <a:ext cx="997527" cy="274320"/>
          </a:xfrm>
          <a:prstGeom prst="roundRect">
            <a:avLst/>
          </a:prstGeom>
          <a:noFill/>
          <a:ln>
            <a:solidFill>
              <a:schemeClr val="accent2"/>
            </a:solidFill>
            <a:prstDash val="dash"/>
          </a:ln>
        </p:spPr>
        <p:txBody>
          <a:bodyPr wrap="square"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200" b="1" dirty="0"/>
              <a:t>$</a:t>
            </a:r>
            <a:r>
              <a:rPr lang="en-GB" sz="1200" dirty="0"/>
              <a:t>9,483,359 </a:t>
            </a:r>
            <a:r>
              <a:rPr lang="en-GB" sz="1200" b="1" dirty="0"/>
              <a:t> </a:t>
            </a:r>
            <a:endParaRPr lang="en-US" sz="1200" b="1" dirty="0">
              <a:solidFill>
                <a:srgbClr val="000000"/>
              </a:solidFill>
              <a:latin typeface="+mj-lt"/>
            </a:endParaRPr>
          </a:p>
        </p:txBody>
      </p:sp>
      <p:sp>
        <p:nvSpPr>
          <p:cNvPr id="14" name="Rounded Rectangle 13">
            <a:extLst>
              <a:ext uri="{FF2B5EF4-FFF2-40B4-BE49-F238E27FC236}">
                <a16:creationId xmlns:a16="http://schemas.microsoft.com/office/drawing/2014/main" id="{72AA0364-90BF-4A2D-9CDC-568E69ECF897}"/>
              </a:ext>
            </a:extLst>
          </p:cNvPr>
          <p:cNvSpPr/>
          <p:nvPr/>
        </p:nvSpPr>
        <p:spPr>
          <a:xfrm>
            <a:off x="5563642" y="1147912"/>
            <a:ext cx="681325" cy="274320"/>
          </a:xfrm>
          <a:prstGeom prst="roundRect">
            <a:avLst/>
          </a:prstGeom>
          <a:noFill/>
          <a:ln>
            <a:solidFill>
              <a:schemeClr val="accent2"/>
            </a:solidFill>
            <a:prstDash val="dash"/>
          </a:ln>
        </p:spPr>
        <p:txBody>
          <a:bodyPr wrap="square"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200" b="1" dirty="0"/>
              <a:t>1.6% </a:t>
            </a:r>
            <a:endParaRPr lang="en-US" sz="1200" b="1" dirty="0">
              <a:solidFill>
                <a:srgbClr val="000000"/>
              </a:solidFill>
              <a:latin typeface="+mj-lt"/>
            </a:endParaRPr>
          </a:p>
        </p:txBody>
      </p:sp>
      <p:sp>
        <p:nvSpPr>
          <p:cNvPr id="15" name="Rounded Rectangle 14">
            <a:extLst>
              <a:ext uri="{FF2B5EF4-FFF2-40B4-BE49-F238E27FC236}">
                <a16:creationId xmlns:a16="http://schemas.microsoft.com/office/drawing/2014/main" id="{F98C66B3-52A7-47C8-BE36-4EE074BF6F11}"/>
              </a:ext>
            </a:extLst>
          </p:cNvPr>
          <p:cNvSpPr/>
          <p:nvPr/>
        </p:nvSpPr>
        <p:spPr>
          <a:xfrm>
            <a:off x="4346874" y="1136761"/>
            <a:ext cx="997527" cy="274320"/>
          </a:xfrm>
          <a:prstGeom prst="roundRect">
            <a:avLst/>
          </a:prstGeom>
          <a:noFill/>
          <a:ln>
            <a:solidFill>
              <a:schemeClr val="accent2"/>
            </a:solidFill>
            <a:prstDash val="dash"/>
          </a:ln>
        </p:spPr>
        <p:txBody>
          <a:bodyPr wrap="square" anchor="t">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200" b="1" dirty="0"/>
              <a:t>145,304</a:t>
            </a:r>
            <a:endParaRPr lang="en-US" sz="1200" b="1" dirty="0">
              <a:solidFill>
                <a:srgbClr val="000000"/>
              </a:solidFill>
              <a:latin typeface="+mj-lt"/>
            </a:endParaRPr>
          </a:p>
        </p:txBody>
      </p:sp>
      <p:sp>
        <p:nvSpPr>
          <p:cNvPr id="16" name="TextBox 15">
            <a:extLst>
              <a:ext uri="{FF2B5EF4-FFF2-40B4-BE49-F238E27FC236}">
                <a16:creationId xmlns:a16="http://schemas.microsoft.com/office/drawing/2014/main" id="{ECE09DA7-BDEF-44DD-8F73-E0C8901CE8E0}"/>
              </a:ext>
            </a:extLst>
          </p:cNvPr>
          <p:cNvSpPr txBox="1"/>
          <p:nvPr/>
        </p:nvSpPr>
        <p:spPr>
          <a:xfrm>
            <a:off x="1852875" y="5892105"/>
            <a:ext cx="8343900" cy="246221"/>
          </a:xfrm>
          <a:prstGeom prst="rect">
            <a:avLst/>
          </a:prstGeom>
          <a:noFill/>
        </p:spPr>
        <p:txBody>
          <a:bodyPr wrap="square" rtlCol="0">
            <a:spAutoFit/>
          </a:bodyPr>
          <a:lstStyle/>
          <a:p>
            <a:r>
              <a:rPr lang="en-US" sz="1000" dirty="0"/>
              <a:t>*Total Media Included TV, Digital Video, Search, Social &amp; OOH</a:t>
            </a:r>
          </a:p>
        </p:txBody>
      </p:sp>
    </p:spTree>
    <p:extLst>
      <p:ext uri="{BB962C8B-B14F-4D97-AF65-F5344CB8AC3E}">
        <p14:creationId xmlns:p14="http://schemas.microsoft.com/office/powerpoint/2010/main" val="323077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Total volume was almost flat, with very strong brand-building gains offsetting declines in base and trade. TV, Digital Video, Sampling and Couponing posted higher incremental volumes in 2018, thanks to their higher spends. </a:t>
            </a:r>
            <a:endParaRPr lang="en-CA" sz="1700" dirty="0"/>
          </a:p>
        </p:txBody>
      </p:sp>
      <p:pic>
        <p:nvPicPr>
          <p:cNvPr id="20" name="Picture 19">
            <a:extLst>
              <a:ext uri="{FF2B5EF4-FFF2-40B4-BE49-F238E27FC236}">
                <a16:creationId xmlns:a16="http://schemas.microsoft.com/office/drawing/2014/main" id="{441E20F1-EFFB-4FEF-8F14-1F8CB4668285}"/>
              </a:ext>
            </a:extLst>
          </p:cNvPr>
          <p:cNvPicPr>
            <a:picLocks noChangeAspect="1"/>
          </p:cNvPicPr>
          <p:nvPr/>
        </p:nvPicPr>
        <p:blipFill>
          <a:blip r:embed="rId3"/>
          <a:stretch>
            <a:fillRect/>
          </a:stretch>
        </p:blipFill>
        <p:spPr>
          <a:xfrm>
            <a:off x="8355262" y="5914152"/>
            <a:ext cx="458538" cy="632464"/>
          </a:xfrm>
          <a:prstGeom prst="rect">
            <a:avLst/>
          </a:prstGeom>
        </p:spPr>
      </p:pic>
      <p:sp>
        <p:nvSpPr>
          <p:cNvPr id="10" name="Rectangle 9">
            <a:extLst>
              <a:ext uri="{FF2B5EF4-FFF2-40B4-BE49-F238E27FC236}">
                <a16:creationId xmlns:a16="http://schemas.microsoft.com/office/drawing/2014/main" id="{E18F598C-4467-4866-B4AC-F959A0B24316}"/>
              </a:ext>
            </a:extLst>
          </p:cNvPr>
          <p:cNvSpPr/>
          <p:nvPr/>
        </p:nvSpPr>
        <p:spPr>
          <a:xfrm>
            <a:off x="304800" y="1338409"/>
            <a:ext cx="1292391" cy="276999"/>
          </a:xfrm>
          <a:prstGeom prst="rect">
            <a:avLst/>
          </a:prstGeom>
          <a:noFill/>
          <a:ln>
            <a:noFill/>
            <a:prstDash val="dash"/>
          </a:ln>
        </p:spPr>
        <p:txBody>
          <a:bodyPr wrap="square">
            <a:spAutoFit/>
          </a:bodyPr>
          <a:lstStyle/>
          <a:p>
            <a:pPr algn="ctr"/>
            <a:r>
              <a:rPr lang="en-US" sz="1200" b="1" dirty="0">
                <a:solidFill>
                  <a:schemeClr val="accent2"/>
                </a:solidFill>
                <a:latin typeface="+mj-lt"/>
              </a:rPr>
              <a:t>Tonn Volume</a:t>
            </a:r>
          </a:p>
        </p:txBody>
      </p:sp>
      <p:sp>
        <p:nvSpPr>
          <p:cNvPr id="11" name="Title 1">
            <a:extLst>
              <a:ext uri="{FF2B5EF4-FFF2-40B4-BE49-F238E27FC236}">
                <a16:creationId xmlns:a16="http://schemas.microsoft.com/office/drawing/2014/main" id="{96D6FA0F-7016-472E-9211-A106D6C20906}"/>
              </a:ext>
            </a:extLst>
          </p:cNvPr>
          <p:cNvSpPr txBox="1">
            <a:spLocks/>
          </p:cNvSpPr>
          <p:nvPr/>
        </p:nvSpPr>
        <p:spPr>
          <a:xfrm>
            <a:off x="304800" y="882769"/>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Total Volume Mix</a:t>
            </a:r>
          </a:p>
        </p:txBody>
      </p:sp>
      <p:graphicFrame>
        <p:nvGraphicFramePr>
          <p:cNvPr id="12" name="Table 11">
            <a:extLst>
              <a:ext uri="{FF2B5EF4-FFF2-40B4-BE49-F238E27FC236}">
                <a16:creationId xmlns:a16="http://schemas.microsoft.com/office/drawing/2014/main" id="{36E1E40A-6CD8-4170-9FE5-3434924FC584}"/>
              </a:ext>
            </a:extLst>
          </p:cNvPr>
          <p:cNvGraphicFramePr>
            <a:graphicFrameLocks noGrp="1"/>
          </p:cNvGraphicFramePr>
          <p:nvPr>
            <p:extLst>
              <p:ext uri="{D42A27DB-BD31-4B8C-83A1-F6EECF244321}">
                <p14:modId xmlns:p14="http://schemas.microsoft.com/office/powerpoint/2010/main" val="2302747837"/>
              </p:ext>
            </p:extLst>
          </p:nvPr>
        </p:nvGraphicFramePr>
        <p:xfrm>
          <a:off x="304800" y="1669456"/>
          <a:ext cx="8343903" cy="4121584"/>
        </p:xfrm>
        <a:graphic>
          <a:graphicData uri="http://schemas.openxmlformats.org/drawingml/2006/table">
            <a:tbl>
              <a:tblPr firstRow="1" bandRow="1">
                <a:effectLst/>
                <a:tableStyleId>{5C22544A-7EE6-4342-B048-85BDC9FD1C3A}</a:tableStyleId>
              </a:tblPr>
              <a:tblGrid>
                <a:gridCol w="1656735">
                  <a:extLst>
                    <a:ext uri="{9D8B030D-6E8A-4147-A177-3AD203B41FA5}">
                      <a16:colId xmlns:a16="http://schemas.microsoft.com/office/drawing/2014/main" val="1439083950"/>
                    </a:ext>
                  </a:extLst>
                </a:gridCol>
                <a:gridCol w="1114528">
                  <a:extLst>
                    <a:ext uri="{9D8B030D-6E8A-4147-A177-3AD203B41FA5}">
                      <a16:colId xmlns:a16="http://schemas.microsoft.com/office/drawing/2014/main" val="20001"/>
                    </a:ext>
                  </a:extLst>
                </a:gridCol>
                <a:gridCol w="1114528">
                  <a:extLst>
                    <a:ext uri="{9D8B030D-6E8A-4147-A177-3AD203B41FA5}">
                      <a16:colId xmlns:a16="http://schemas.microsoft.com/office/drawing/2014/main" val="114579452"/>
                    </a:ext>
                  </a:extLst>
                </a:gridCol>
                <a:gridCol w="1114528">
                  <a:extLst>
                    <a:ext uri="{9D8B030D-6E8A-4147-A177-3AD203B41FA5}">
                      <a16:colId xmlns:a16="http://schemas.microsoft.com/office/drawing/2014/main" val="20003"/>
                    </a:ext>
                  </a:extLst>
                </a:gridCol>
                <a:gridCol w="1114528">
                  <a:extLst>
                    <a:ext uri="{9D8B030D-6E8A-4147-A177-3AD203B41FA5}">
                      <a16:colId xmlns:a16="http://schemas.microsoft.com/office/drawing/2014/main" val="2579414822"/>
                    </a:ext>
                  </a:extLst>
                </a:gridCol>
                <a:gridCol w="1114528">
                  <a:extLst>
                    <a:ext uri="{9D8B030D-6E8A-4147-A177-3AD203B41FA5}">
                      <a16:colId xmlns:a16="http://schemas.microsoft.com/office/drawing/2014/main" val="20004"/>
                    </a:ext>
                  </a:extLst>
                </a:gridCol>
                <a:gridCol w="1114528">
                  <a:extLst>
                    <a:ext uri="{9D8B030D-6E8A-4147-A177-3AD203B41FA5}">
                      <a16:colId xmlns:a16="http://schemas.microsoft.com/office/drawing/2014/main" val="20005"/>
                    </a:ext>
                  </a:extLst>
                </a:gridCol>
              </a:tblGrid>
              <a:tr h="377259">
                <a:tc>
                  <a:txBody>
                    <a:bodyPr/>
                    <a:lstStyle/>
                    <a:p>
                      <a:pPr algn="l" fontAlgn="b"/>
                      <a:r>
                        <a:rPr lang="en-US" sz="1200" b="1" i="0" u="none" strike="noStrike" dirty="0">
                          <a:solidFill>
                            <a:schemeClr val="bg1"/>
                          </a:solidFill>
                          <a:effectLst/>
                          <a:latin typeface="+mj-lt"/>
                        </a:rPr>
                        <a:t>Tactics </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 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Share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Share</a:t>
                      </a:r>
                    </a:p>
                  </a:txBody>
                  <a:tcPr marT="27432" marB="2743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822102123"/>
                  </a:ext>
                </a:extLst>
              </a:tr>
              <a:tr h="310645">
                <a:tc>
                  <a:txBody>
                    <a:bodyPr/>
                    <a:lstStyle/>
                    <a:p>
                      <a:pPr algn="l" rtl="0" fontAlgn="ctr"/>
                      <a:r>
                        <a:rPr lang="en-GB" sz="1200" b="1" i="0" u="none" strike="noStrike" dirty="0">
                          <a:solidFill>
                            <a:srgbClr val="000000"/>
                          </a:solidFill>
                          <a:effectLst/>
                          <a:latin typeface="Kellogg's Sans" panose="02000503020000020003"/>
                        </a:rPr>
                        <a:t> Base</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835,509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748,940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-86,569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-10.4%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55.6%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49.9%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val="10006"/>
                  </a:ext>
                </a:extLst>
              </a:tr>
              <a:tr h="310645">
                <a:tc>
                  <a:txBody>
                    <a:bodyPr/>
                    <a:lstStyle/>
                    <a:p>
                      <a:pPr algn="l" rtl="0" fontAlgn="ctr"/>
                      <a:r>
                        <a:rPr lang="en-GB" sz="1200" b="1" i="0" u="none" strike="noStrike" dirty="0">
                          <a:solidFill>
                            <a:srgbClr val="000000"/>
                          </a:solidFill>
                          <a:effectLst/>
                          <a:latin typeface="Kellogg's Sans" panose="02000503020000020003"/>
                        </a:rPr>
                        <a:t> Trade</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446,591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445,639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-4,567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29.7%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29.7%</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val="10001"/>
                  </a:ext>
                </a:extLst>
              </a:tr>
              <a:tr h="310645">
                <a:tc>
                  <a:txBody>
                    <a:bodyPr/>
                    <a:lstStyle/>
                    <a:p>
                      <a:pPr algn="l" rtl="0" fontAlgn="ctr"/>
                      <a:r>
                        <a:rPr lang="en-GB" sz="1200" b="1" i="0" u="none" strike="noStrike" dirty="0">
                          <a:solidFill>
                            <a:srgbClr val="000000"/>
                          </a:solidFill>
                          <a:effectLst/>
                          <a:latin typeface="Kellogg's Sans" panose="02000503020000020003"/>
                        </a:rPr>
                        <a:t> Brand-Building</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219,706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306,201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62,884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39.4%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14.6%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panose="02000503020000020003"/>
                        </a:rPr>
                        <a:t>20.4%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val="10002"/>
                  </a:ext>
                </a:extLst>
              </a:tr>
              <a:tr h="310645">
                <a:tc>
                  <a:txBody>
                    <a:bodyPr/>
                    <a:lstStyle/>
                    <a:p>
                      <a:pPr algn="l" rtl="0" fontAlgn="ctr"/>
                      <a:r>
                        <a:rPr lang="en-GB" sz="1200" b="1" i="0" u="none" strike="noStrike" dirty="0">
                          <a:solidFill>
                            <a:srgbClr val="000000"/>
                          </a:solidFill>
                          <a:effectLst/>
                          <a:latin typeface="Kellogg's Sans" panose="02000503020000020003"/>
                        </a:rPr>
                        <a:t> TV</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154,249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214,112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50,882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38.8%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14.3%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3"/>
                  </a:ext>
                </a:extLst>
              </a:tr>
              <a:tr h="310645">
                <a:tc>
                  <a:txBody>
                    <a:bodyPr/>
                    <a:lstStyle/>
                    <a:p>
                      <a:pPr algn="l" rtl="0" fontAlgn="ctr"/>
                      <a:r>
                        <a:rPr lang="en-GB" sz="1200" b="1" i="0" u="none" strike="noStrike" dirty="0">
                          <a:solidFill>
                            <a:srgbClr val="000000"/>
                          </a:solidFill>
                          <a:effectLst/>
                          <a:latin typeface="Kellogg's Sans" panose="02000503020000020003"/>
                        </a:rPr>
                        <a:t> Digital Video</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20,260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47,412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16,618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134.0%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3.2%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4"/>
                  </a:ext>
                </a:extLst>
              </a:tr>
              <a:tr h="310645">
                <a:tc>
                  <a:txBody>
                    <a:bodyPr/>
                    <a:lstStyle/>
                    <a:p>
                      <a:pPr algn="l" rtl="0" fontAlgn="ctr"/>
                      <a:r>
                        <a:rPr lang="en-GB" sz="1200" b="1" i="0" u="none" strike="noStrike" dirty="0">
                          <a:solidFill>
                            <a:srgbClr val="000000"/>
                          </a:solidFill>
                          <a:effectLst/>
                          <a:latin typeface="Kellogg's Sans" panose="02000503020000020003"/>
                        </a:rPr>
                        <a:t> Sampling</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19,502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22,060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2,557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7"/>
                  </a:ext>
                </a:extLst>
              </a:tr>
              <a:tr h="310645">
                <a:tc>
                  <a:txBody>
                    <a:bodyPr/>
                    <a:lstStyle/>
                    <a:p>
                      <a:pPr algn="l" rtl="0" fontAlgn="ctr"/>
                      <a:r>
                        <a:rPr lang="en-GB" sz="1200" b="1" i="0" u="none" strike="noStrike" dirty="0">
                          <a:solidFill>
                            <a:srgbClr val="000000"/>
                          </a:solidFill>
                          <a:effectLst/>
                          <a:latin typeface="Kellogg's Sans" panose="02000503020000020003"/>
                        </a:rPr>
                        <a:t> Social</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15,466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13,101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-6,460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-15.3%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5"/>
                  </a:ext>
                </a:extLst>
              </a:tr>
              <a:tr h="313962">
                <a:tc>
                  <a:txBody>
                    <a:bodyPr/>
                    <a:lstStyle/>
                    <a:p>
                      <a:pPr algn="l" rtl="0" fontAlgn="ctr"/>
                      <a:r>
                        <a:rPr lang="en-GB" sz="1200" b="1" i="0" u="none" strike="noStrike" dirty="0">
                          <a:solidFill>
                            <a:srgbClr val="000000"/>
                          </a:solidFill>
                          <a:effectLst/>
                          <a:latin typeface="Kellogg's Sans" panose="02000503020000020003"/>
                        </a:rPr>
                        <a:t> Coupon</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4,316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6,090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1,774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41.1%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8"/>
                  </a:ext>
                </a:extLst>
              </a:tr>
              <a:tr h="313962">
                <a:tc>
                  <a:txBody>
                    <a:bodyPr/>
                    <a:lstStyle/>
                    <a:p>
                      <a:pPr algn="l" rtl="0" fontAlgn="ctr"/>
                      <a:r>
                        <a:rPr lang="en-GB" sz="1200" b="1" i="0" u="none" strike="noStrike" dirty="0">
                          <a:solidFill>
                            <a:srgbClr val="000000"/>
                          </a:solidFill>
                          <a:effectLst/>
                          <a:latin typeface="Kellogg's Sans" panose="02000503020000020003"/>
                        </a:rPr>
                        <a:t> OOH</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3,176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3,176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09"/>
                  </a:ext>
                </a:extLst>
              </a:tr>
              <a:tr h="313962">
                <a:tc>
                  <a:txBody>
                    <a:bodyPr/>
                    <a:lstStyle/>
                    <a:p>
                      <a:pPr algn="l" rtl="0" fontAlgn="ctr"/>
                      <a:r>
                        <a:rPr lang="en-GB" sz="1200" b="1" i="0" u="none" strike="noStrike" dirty="0">
                          <a:solidFill>
                            <a:srgbClr val="000000"/>
                          </a:solidFill>
                          <a:effectLst/>
                          <a:latin typeface="Kellogg's Sans" panose="02000503020000020003"/>
                        </a:rPr>
                        <a:t> Search</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339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185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-155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-45.6%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10"/>
                  </a:ext>
                </a:extLst>
              </a:tr>
              <a:tr h="313962">
                <a:tc>
                  <a:txBody>
                    <a:bodyPr/>
                    <a:lstStyle/>
                    <a:p>
                      <a:pPr algn="l" rtl="0" fontAlgn="ctr"/>
                      <a:r>
                        <a:rPr lang="en-GB" sz="1200" b="1" i="0" u="none" strike="noStrike" dirty="0">
                          <a:solidFill>
                            <a:srgbClr val="000000"/>
                          </a:solidFill>
                          <a:effectLst/>
                          <a:latin typeface="Kellogg's Sans" panose="02000503020000020003"/>
                        </a:rPr>
                        <a:t> POS</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3,243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-3,177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-98.0%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14"/>
                  </a:ext>
                </a:extLst>
              </a:tr>
              <a:tr h="313962">
                <a:tc>
                  <a:txBody>
                    <a:bodyPr/>
                    <a:lstStyle/>
                    <a:p>
                      <a:pPr algn="l" rtl="0" fontAlgn="ctr"/>
                      <a:r>
                        <a:rPr lang="en-GB" sz="1200" b="1" i="0" u="none" strike="noStrike" dirty="0">
                          <a:solidFill>
                            <a:srgbClr val="000000"/>
                          </a:solidFill>
                          <a:effectLst/>
                          <a:latin typeface="Kellogg's Sans" panose="02000503020000020003"/>
                        </a:rPr>
                        <a:t> Corporate Promotion</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panose="02000503020000020003"/>
                        </a:rPr>
                        <a:t>2,331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-2,331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panose="02000503020000020003"/>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val="10015"/>
                  </a:ext>
                </a:extLst>
              </a:tr>
            </a:tbl>
          </a:graphicData>
        </a:graphic>
      </p:graphicFrame>
      <p:sp>
        <p:nvSpPr>
          <p:cNvPr id="13" name="Rounded Rectangle 12">
            <a:extLst>
              <a:ext uri="{FF2B5EF4-FFF2-40B4-BE49-F238E27FC236}">
                <a16:creationId xmlns:a16="http://schemas.microsoft.com/office/drawing/2014/main" id="{01290C20-BEC7-47D4-B54A-BAB34281756D}"/>
              </a:ext>
            </a:extLst>
          </p:cNvPr>
          <p:cNvSpPr/>
          <p:nvPr/>
        </p:nvSpPr>
        <p:spPr>
          <a:xfrm>
            <a:off x="2009982" y="1310883"/>
            <a:ext cx="997527" cy="274320"/>
          </a:xfrm>
          <a:prstGeom prst="roundRect">
            <a:avLst/>
          </a:prstGeom>
          <a:noFill/>
          <a:ln>
            <a:solidFill>
              <a:schemeClr val="accent2"/>
            </a:solidFill>
            <a:prstDash val="dash"/>
          </a:ln>
        </p:spPr>
        <p:txBody>
          <a:bodyPr wrap="square"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200" b="1" dirty="0"/>
              <a:t> 1,501,807</a:t>
            </a:r>
            <a:endParaRPr lang="en-US" sz="1200" b="1" dirty="0">
              <a:solidFill>
                <a:srgbClr val="000000"/>
              </a:solidFill>
              <a:latin typeface="+mj-lt"/>
            </a:endParaRPr>
          </a:p>
        </p:txBody>
      </p:sp>
      <p:sp>
        <p:nvSpPr>
          <p:cNvPr id="21" name="Rounded Rectangle 20">
            <a:extLst>
              <a:ext uri="{FF2B5EF4-FFF2-40B4-BE49-F238E27FC236}">
                <a16:creationId xmlns:a16="http://schemas.microsoft.com/office/drawing/2014/main" id="{F98C66B3-52A7-47C8-BE36-4EE074BF6F11}"/>
              </a:ext>
            </a:extLst>
          </p:cNvPr>
          <p:cNvSpPr/>
          <p:nvPr/>
        </p:nvSpPr>
        <p:spPr>
          <a:xfrm>
            <a:off x="3048356" y="1310883"/>
            <a:ext cx="997527" cy="274320"/>
          </a:xfrm>
          <a:prstGeom prst="roundRect">
            <a:avLst/>
          </a:prstGeom>
          <a:noFill/>
          <a:ln>
            <a:solidFill>
              <a:schemeClr val="accent2"/>
            </a:solidFill>
            <a:prstDash val="dash"/>
          </a:ln>
        </p:spPr>
        <p:txBody>
          <a:bodyPr wrap="square"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200" b="1" dirty="0"/>
              <a:t> 1,500,780</a:t>
            </a:r>
            <a:endParaRPr lang="en-US" sz="1200" b="1" dirty="0">
              <a:solidFill>
                <a:srgbClr val="000000"/>
              </a:solidFill>
              <a:latin typeface="+mj-lt"/>
            </a:endParaRPr>
          </a:p>
        </p:txBody>
      </p:sp>
      <p:sp>
        <p:nvSpPr>
          <p:cNvPr id="22" name="Rounded Rectangle 21">
            <a:extLst>
              <a:ext uri="{FF2B5EF4-FFF2-40B4-BE49-F238E27FC236}">
                <a16:creationId xmlns:a16="http://schemas.microsoft.com/office/drawing/2014/main" id="{72AA0364-90BF-4A2D-9CDC-568E69ECF897}"/>
              </a:ext>
            </a:extLst>
          </p:cNvPr>
          <p:cNvSpPr/>
          <p:nvPr/>
        </p:nvSpPr>
        <p:spPr>
          <a:xfrm>
            <a:off x="5483487" y="1310883"/>
            <a:ext cx="824403" cy="274320"/>
          </a:xfrm>
          <a:prstGeom prst="roundRect">
            <a:avLst/>
          </a:prstGeom>
          <a:noFill/>
          <a:ln>
            <a:solidFill>
              <a:schemeClr val="accent2"/>
            </a:solidFill>
            <a:prstDash val="dash"/>
          </a:ln>
        </p:spPr>
        <p:txBody>
          <a:bodyPr wrap="square"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200" b="1" dirty="0"/>
              <a:t>-0.07% </a:t>
            </a:r>
            <a:endParaRPr lang="en-US" sz="1200" b="1" dirty="0">
              <a:solidFill>
                <a:srgbClr val="000000"/>
              </a:solidFill>
              <a:latin typeface="+mj-lt"/>
            </a:endParaRPr>
          </a:p>
        </p:txBody>
      </p:sp>
      <p:sp>
        <p:nvSpPr>
          <p:cNvPr id="23" name="Rounded Rectangle 22">
            <a:extLst>
              <a:ext uri="{FF2B5EF4-FFF2-40B4-BE49-F238E27FC236}">
                <a16:creationId xmlns:a16="http://schemas.microsoft.com/office/drawing/2014/main" id="{F98C66B3-52A7-47C8-BE36-4EE074BF6F11}"/>
              </a:ext>
            </a:extLst>
          </p:cNvPr>
          <p:cNvSpPr/>
          <p:nvPr/>
        </p:nvSpPr>
        <p:spPr>
          <a:xfrm>
            <a:off x="4136204" y="1310883"/>
            <a:ext cx="997527" cy="274320"/>
          </a:xfrm>
          <a:prstGeom prst="roundRect">
            <a:avLst/>
          </a:prstGeom>
          <a:noFill/>
          <a:ln>
            <a:solidFill>
              <a:schemeClr val="accent2"/>
            </a:solidFill>
            <a:prstDash val="dash"/>
          </a:ln>
        </p:spPr>
        <p:txBody>
          <a:bodyPr wrap="square"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GB" sz="1200" b="1" dirty="0"/>
              <a:t> 1,026</a:t>
            </a:r>
            <a:endParaRPr lang="en-US" sz="1200" b="1" dirty="0">
              <a:solidFill>
                <a:srgbClr val="000000"/>
              </a:solidFill>
              <a:latin typeface="+mj-lt"/>
            </a:endParaRPr>
          </a:p>
        </p:txBody>
      </p:sp>
      <p:sp>
        <p:nvSpPr>
          <p:cNvPr id="24" name="TextBox 23">
            <a:extLst>
              <a:ext uri="{FF2B5EF4-FFF2-40B4-BE49-F238E27FC236}">
                <a16:creationId xmlns:a16="http://schemas.microsoft.com/office/drawing/2014/main" id="{ECE09DA7-BDEF-44DD-8F73-E0C8901CE8E0}"/>
              </a:ext>
            </a:extLst>
          </p:cNvPr>
          <p:cNvSpPr txBox="1"/>
          <p:nvPr/>
        </p:nvSpPr>
        <p:spPr>
          <a:xfrm>
            <a:off x="240631" y="5791041"/>
            <a:ext cx="8343900" cy="246221"/>
          </a:xfrm>
          <a:prstGeom prst="rect">
            <a:avLst/>
          </a:prstGeom>
          <a:noFill/>
        </p:spPr>
        <p:txBody>
          <a:bodyPr wrap="square" rtlCol="0">
            <a:spAutoFit/>
          </a:bodyPr>
          <a:lstStyle/>
          <a:p>
            <a:r>
              <a:rPr lang="en-US" sz="1000" dirty="0"/>
              <a:t>Base = Total Sales – Trade – Brand-Building; Base factors includes Price, Distribution, competitive impacts, season and others</a:t>
            </a:r>
          </a:p>
        </p:txBody>
      </p:sp>
    </p:spTree>
    <p:extLst>
      <p:ext uri="{BB962C8B-B14F-4D97-AF65-F5344CB8AC3E}">
        <p14:creationId xmlns:p14="http://schemas.microsoft.com/office/powerpoint/2010/main" val="217565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2018 volume came in relatively flat, with the declines mainly driven by lower distribution and absence of cereal TV halo, offset by gains due to TV, new product launches, digital video and other brand-building activities. </a:t>
            </a:r>
            <a:endParaRPr lang="en-CA" sz="1700" dirty="0"/>
          </a:p>
        </p:txBody>
      </p:sp>
      <p:pic>
        <p:nvPicPr>
          <p:cNvPr id="12" name="Picture 11">
            <a:extLst>
              <a:ext uri="{FF2B5EF4-FFF2-40B4-BE49-F238E27FC236}">
                <a16:creationId xmlns:a16="http://schemas.microsoft.com/office/drawing/2014/main" id="{9F9860A5-42BB-4416-A7CF-268BB9B1D4B9}"/>
              </a:ext>
            </a:extLst>
          </p:cNvPr>
          <p:cNvPicPr>
            <a:picLocks noChangeAspect="1"/>
          </p:cNvPicPr>
          <p:nvPr/>
        </p:nvPicPr>
        <p:blipFill>
          <a:blip r:embed="rId3"/>
          <a:stretch>
            <a:fillRect/>
          </a:stretch>
        </p:blipFill>
        <p:spPr>
          <a:xfrm>
            <a:off x="8355262" y="5914152"/>
            <a:ext cx="458538" cy="632464"/>
          </a:xfrm>
          <a:prstGeom prst="rect">
            <a:avLst/>
          </a:prstGeom>
        </p:spPr>
      </p:pic>
      <p:sp>
        <p:nvSpPr>
          <p:cNvPr id="10" name="Title 1">
            <a:extLst>
              <a:ext uri="{FF2B5EF4-FFF2-40B4-BE49-F238E27FC236}">
                <a16:creationId xmlns:a16="http://schemas.microsoft.com/office/drawing/2014/main" id="{D7744A9C-D777-42D5-8BB1-C9D8562DDC95}"/>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2018 Vs. 2017 Tonnage Volume Change Due-To</a:t>
            </a:r>
          </a:p>
        </p:txBody>
      </p:sp>
      <p:graphicFrame>
        <p:nvGraphicFramePr>
          <p:cNvPr id="11" name="Chart 10">
            <a:extLst>
              <a:ext uri="{FF2B5EF4-FFF2-40B4-BE49-F238E27FC236}">
                <a16:creationId xmlns:a16="http://schemas.microsoft.com/office/drawing/2014/main" id="{3C628354-4EED-49F9-8BBF-B02DF1277E20}"/>
              </a:ext>
            </a:extLst>
          </p:cNvPr>
          <p:cNvGraphicFramePr/>
          <p:nvPr>
            <p:extLst>
              <p:ext uri="{D42A27DB-BD31-4B8C-83A1-F6EECF244321}">
                <p14:modId xmlns:p14="http://schemas.microsoft.com/office/powerpoint/2010/main" val="361312325"/>
              </p:ext>
            </p:extLst>
          </p:nvPr>
        </p:nvGraphicFramePr>
        <p:xfrm>
          <a:off x="304800" y="2280302"/>
          <a:ext cx="8343900" cy="2752891"/>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E3D33BEC-EBB5-497E-BF61-84E9BAEBB2A0}"/>
              </a:ext>
            </a:extLst>
          </p:cNvPr>
          <p:cNvSpPr txBox="1"/>
          <p:nvPr/>
        </p:nvSpPr>
        <p:spPr>
          <a:xfrm>
            <a:off x="4177111" y="2229957"/>
            <a:ext cx="725884" cy="320362"/>
          </a:xfrm>
          <a:prstGeom prst="ellipse">
            <a:avLst/>
          </a:prstGeom>
          <a:solidFill>
            <a:schemeClr val="bg1"/>
          </a:solidFill>
          <a:ln>
            <a:solidFill>
              <a:srgbClr val="FF0000"/>
            </a:solidFill>
            <a:prstDash val="dash"/>
          </a:ln>
        </p:spPr>
        <p:txBody>
          <a:bodyPr wrap="none" rtlCol="0" anchor="ctr">
            <a:noAutofit/>
          </a:bodyPr>
          <a:lstStyle/>
          <a:p>
            <a:pPr algn="ctr"/>
            <a:r>
              <a:rPr lang="en-US" sz="1400" b="1" dirty="0">
                <a:solidFill>
                  <a:srgbClr val="FF0000"/>
                </a:solidFill>
              </a:rPr>
              <a:t>-0.07%</a:t>
            </a:r>
          </a:p>
        </p:txBody>
      </p:sp>
      <p:graphicFrame>
        <p:nvGraphicFramePr>
          <p:cNvPr id="14" name="Table 13">
            <a:extLst>
              <a:ext uri="{FF2B5EF4-FFF2-40B4-BE49-F238E27FC236}">
                <a16:creationId xmlns:a16="http://schemas.microsoft.com/office/drawing/2014/main" id="{84A8F9D2-D23F-4CE7-8473-6562E8E38049}"/>
              </a:ext>
            </a:extLst>
          </p:cNvPr>
          <p:cNvGraphicFramePr>
            <a:graphicFrameLocks noGrp="1"/>
          </p:cNvGraphicFramePr>
          <p:nvPr>
            <p:extLst>
              <p:ext uri="{D42A27DB-BD31-4B8C-83A1-F6EECF244321}">
                <p14:modId xmlns:p14="http://schemas.microsoft.com/office/powerpoint/2010/main" val="194444396"/>
              </p:ext>
            </p:extLst>
          </p:nvPr>
        </p:nvGraphicFramePr>
        <p:xfrm>
          <a:off x="862254" y="1796604"/>
          <a:ext cx="7229488" cy="361440"/>
        </p:xfrm>
        <a:graphic>
          <a:graphicData uri="http://schemas.openxmlformats.org/drawingml/2006/table">
            <a:tbl>
              <a:tblPr firstRow="1" firstCol="1" bandRow="1">
                <a:tableStyleId>{5C22544A-7EE6-4342-B048-85BDC9FD1C3A}</a:tableStyleId>
              </a:tblPr>
              <a:tblGrid>
                <a:gridCol w="451843">
                  <a:extLst>
                    <a:ext uri="{9D8B030D-6E8A-4147-A177-3AD203B41FA5}">
                      <a16:colId xmlns:a16="http://schemas.microsoft.com/office/drawing/2014/main" val="20000"/>
                    </a:ext>
                  </a:extLst>
                </a:gridCol>
                <a:gridCol w="451843">
                  <a:extLst>
                    <a:ext uri="{9D8B030D-6E8A-4147-A177-3AD203B41FA5}">
                      <a16:colId xmlns:a16="http://schemas.microsoft.com/office/drawing/2014/main" val="20014"/>
                    </a:ext>
                  </a:extLst>
                </a:gridCol>
                <a:gridCol w="451843">
                  <a:extLst>
                    <a:ext uri="{9D8B030D-6E8A-4147-A177-3AD203B41FA5}">
                      <a16:colId xmlns:a16="http://schemas.microsoft.com/office/drawing/2014/main" val="20015"/>
                    </a:ext>
                  </a:extLst>
                </a:gridCol>
                <a:gridCol w="451843">
                  <a:extLst>
                    <a:ext uri="{9D8B030D-6E8A-4147-A177-3AD203B41FA5}">
                      <a16:colId xmlns:a16="http://schemas.microsoft.com/office/drawing/2014/main" val="20016"/>
                    </a:ext>
                  </a:extLst>
                </a:gridCol>
                <a:gridCol w="451843">
                  <a:extLst>
                    <a:ext uri="{9D8B030D-6E8A-4147-A177-3AD203B41FA5}">
                      <a16:colId xmlns:a16="http://schemas.microsoft.com/office/drawing/2014/main" val="20017"/>
                    </a:ext>
                  </a:extLst>
                </a:gridCol>
                <a:gridCol w="451843">
                  <a:extLst>
                    <a:ext uri="{9D8B030D-6E8A-4147-A177-3AD203B41FA5}">
                      <a16:colId xmlns:a16="http://schemas.microsoft.com/office/drawing/2014/main" val="20001"/>
                    </a:ext>
                  </a:extLst>
                </a:gridCol>
                <a:gridCol w="451843">
                  <a:extLst>
                    <a:ext uri="{9D8B030D-6E8A-4147-A177-3AD203B41FA5}">
                      <a16:colId xmlns:a16="http://schemas.microsoft.com/office/drawing/2014/main" val="20002"/>
                    </a:ext>
                  </a:extLst>
                </a:gridCol>
                <a:gridCol w="451843">
                  <a:extLst>
                    <a:ext uri="{9D8B030D-6E8A-4147-A177-3AD203B41FA5}">
                      <a16:colId xmlns:a16="http://schemas.microsoft.com/office/drawing/2014/main" val="20003"/>
                    </a:ext>
                  </a:extLst>
                </a:gridCol>
                <a:gridCol w="451843">
                  <a:extLst>
                    <a:ext uri="{9D8B030D-6E8A-4147-A177-3AD203B41FA5}">
                      <a16:colId xmlns:a16="http://schemas.microsoft.com/office/drawing/2014/main" val="20004"/>
                    </a:ext>
                  </a:extLst>
                </a:gridCol>
                <a:gridCol w="451843">
                  <a:extLst>
                    <a:ext uri="{9D8B030D-6E8A-4147-A177-3AD203B41FA5}">
                      <a16:colId xmlns:a16="http://schemas.microsoft.com/office/drawing/2014/main" val="20005"/>
                    </a:ext>
                  </a:extLst>
                </a:gridCol>
                <a:gridCol w="451843">
                  <a:extLst>
                    <a:ext uri="{9D8B030D-6E8A-4147-A177-3AD203B41FA5}">
                      <a16:colId xmlns:a16="http://schemas.microsoft.com/office/drawing/2014/main" val="20006"/>
                    </a:ext>
                  </a:extLst>
                </a:gridCol>
                <a:gridCol w="451843">
                  <a:extLst>
                    <a:ext uri="{9D8B030D-6E8A-4147-A177-3AD203B41FA5}">
                      <a16:colId xmlns:a16="http://schemas.microsoft.com/office/drawing/2014/main" val="20007"/>
                    </a:ext>
                  </a:extLst>
                </a:gridCol>
                <a:gridCol w="451843">
                  <a:extLst>
                    <a:ext uri="{9D8B030D-6E8A-4147-A177-3AD203B41FA5}">
                      <a16:colId xmlns:a16="http://schemas.microsoft.com/office/drawing/2014/main" val="20008"/>
                    </a:ext>
                  </a:extLst>
                </a:gridCol>
                <a:gridCol w="451843">
                  <a:extLst>
                    <a:ext uri="{9D8B030D-6E8A-4147-A177-3AD203B41FA5}">
                      <a16:colId xmlns:a16="http://schemas.microsoft.com/office/drawing/2014/main" val="20009"/>
                    </a:ext>
                  </a:extLst>
                </a:gridCol>
                <a:gridCol w="451843">
                  <a:extLst>
                    <a:ext uri="{9D8B030D-6E8A-4147-A177-3AD203B41FA5}">
                      <a16:colId xmlns:a16="http://schemas.microsoft.com/office/drawing/2014/main" val="20010"/>
                    </a:ext>
                  </a:extLst>
                </a:gridCol>
                <a:gridCol w="451843">
                  <a:extLst>
                    <a:ext uri="{9D8B030D-6E8A-4147-A177-3AD203B41FA5}">
                      <a16:colId xmlns:a16="http://schemas.microsoft.com/office/drawing/2014/main" val="20011"/>
                    </a:ext>
                  </a:extLst>
                </a:gridCol>
              </a:tblGrid>
              <a:tr h="361440">
                <a:tc>
                  <a:txBody>
                    <a:bodyPr/>
                    <a:lstStyle/>
                    <a:p>
                      <a:pPr algn="ctr" rtl="0" fontAlgn="ctr"/>
                      <a:r>
                        <a:rPr lang="en-GB" sz="1000" b="1" i="0" u="none" strike="noStrike">
                          <a:solidFill>
                            <a:srgbClr val="000000"/>
                          </a:solidFill>
                          <a:effectLst/>
                          <a:latin typeface="Kellogg's Sans" panose="02000503020000020003"/>
                        </a:rPr>
                        <a:t>50.9</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33.2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20.1</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3.2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2.6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1.8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0.8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-0.2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-1.9</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-2.3</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-3.2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-4.6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-6.5</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-7.4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a:solidFill>
                            <a:srgbClr val="000000"/>
                          </a:solidFill>
                          <a:effectLst/>
                          <a:latin typeface="Kellogg's Sans" panose="02000503020000020003"/>
                        </a:rPr>
                        <a:t>-9.0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-78.5</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5" name="Rectangle 14">
            <a:extLst>
              <a:ext uri="{FF2B5EF4-FFF2-40B4-BE49-F238E27FC236}">
                <a16:creationId xmlns:a16="http://schemas.microsoft.com/office/drawing/2014/main" id="{8569CB6F-B822-45CC-8838-EAECC6DF04AC}"/>
              </a:ext>
            </a:extLst>
          </p:cNvPr>
          <p:cNvSpPr/>
          <p:nvPr/>
        </p:nvSpPr>
        <p:spPr>
          <a:xfrm>
            <a:off x="108408" y="1794895"/>
            <a:ext cx="741940" cy="365088"/>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 (000’s)</a:t>
            </a:r>
            <a:endParaRPr lang="en-GB" sz="1000" b="1" dirty="0"/>
          </a:p>
        </p:txBody>
      </p:sp>
      <p:graphicFrame>
        <p:nvGraphicFramePr>
          <p:cNvPr id="16" name="Table 15">
            <a:extLst>
              <a:ext uri="{FF2B5EF4-FFF2-40B4-BE49-F238E27FC236}">
                <a16:creationId xmlns:a16="http://schemas.microsoft.com/office/drawing/2014/main" id="{21A660DE-6BB7-4D79-95A4-665B71A55491}"/>
              </a:ext>
            </a:extLst>
          </p:cNvPr>
          <p:cNvGraphicFramePr>
            <a:graphicFrameLocks noGrp="1"/>
          </p:cNvGraphicFramePr>
          <p:nvPr>
            <p:extLst>
              <p:ext uri="{D42A27DB-BD31-4B8C-83A1-F6EECF244321}">
                <p14:modId xmlns:p14="http://schemas.microsoft.com/office/powerpoint/2010/main" val="4023840235"/>
              </p:ext>
            </p:extLst>
          </p:nvPr>
        </p:nvGraphicFramePr>
        <p:xfrm>
          <a:off x="850346" y="4914900"/>
          <a:ext cx="7241392" cy="899225"/>
        </p:xfrm>
        <a:graphic>
          <a:graphicData uri="http://schemas.openxmlformats.org/drawingml/2006/table">
            <a:tbl>
              <a:tblPr firstRow="1" firstCol="1" bandRow="1">
                <a:tableStyleId>{5C22544A-7EE6-4342-B048-85BDC9FD1C3A}</a:tableStyleId>
              </a:tblPr>
              <a:tblGrid>
                <a:gridCol w="452587">
                  <a:extLst>
                    <a:ext uri="{9D8B030D-6E8A-4147-A177-3AD203B41FA5}">
                      <a16:colId xmlns:a16="http://schemas.microsoft.com/office/drawing/2014/main" val="20000"/>
                    </a:ext>
                  </a:extLst>
                </a:gridCol>
                <a:gridCol w="452587">
                  <a:extLst>
                    <a:ext uri="{9D8B030D-6E8A-4147-A177-3AD203B41FA5}">
                      <a16:colId xmlns:a16="http://schemas.microsoft.com/office/drawing/2014/main" val="20014"/>
                    </a:ext>
                  </a:extLst>
                </a:gridCol>
                <a:gridCol w="452587">
                  <a:extLst>
                    <a:ext uri="{9D8B030D-6E8A-4147-A177-3AD203B41FA5}">
                      <a16:colId xmlns:a16="http://schemas.microsoft.com/office/drawing/2014/main" val="20015"/>
                    </a:ext>
                  </a:extLst>
                </a:gridCol>
                <a:gridCol w="452587">
                  <a:extLst>
                    <a:ext uri="{9D8B030D-6E8A-4147-A177-3AD203B41FA5}">
                      <a16:colId xmlns:a16="http://schemas.microsoft.com/office/drawing/2014/main" val="20016"/>
                    </a:ext>
                  </a:extLst>
                </a:gridCol>
                <a:gridCol w="452587">
                  <a:extLst>
                    <a:ext uri="{9D8B030D-6E8A-4147-A177-3AD203B41FA5}">
                      <a16:colId xmlns:a16="http://schemas.microsoft.com/office/drawing/2014/main" val="20017"/>
                    </a:ext>
                  </a:extLst>
                </a:gridCol>
                <a:gridCol w="452587">
                  <a:extLst>
                    <a:ext uri="{9D8B030D-6E8A-4147-A177-3AD203B41FA5}">
                      <a16:colId xmlns:a16="http://schemas.microsoft.com/office/drawing/2014/main" val="20001"/>
                    </a:ext>
                  </a:extLst>
                </a:gridCol>
                <a:gridCol w="452587">
                  <a:extLst>
                    <a:ext uri="{9D8B030D-6E8A-4147-A177-3AD203B41FA5}">
                      <a16:colId xmlns:a16="http://schemas.microsoft.com/office/drawing/2014/main" val="20002"/>
                    </a:ext>
                  </a:extLst>
                </a:gridCol>
                <a:gridCol w="452587">
                  <a:extLst>
                    <a:ext uri="{9D8B030D-6E8A-4147-A177-3AD203B41FA5}">
                      <a16:colId xmlns:a16="http://schemas.microsoft.com/office/drawing/2014/main" val="20003"/>
                    </a:ext>
                  </a:extLst>
                </a:gridCol>
                <a:gridCol w="580460">
                  <a:extLst>
                    <a:ext uri="{9D8B030D-6E8A-4147-A177-3AD203B41FA5}">
                      <a16:colId xmlns:a16="http://schemas.microsoft.com/office/drawing/2014/main" val="20004"/>
                    </a:ext>
                  </a:extLst>
                </a:gridCol>
                <a:gridCol w="324714">
                  <a:extLst>
                    <a:ext uri="{9D8B030D-6E8A-4147-A177-3AD203B41FA5}">
                      <a16:colId xmlns:a16="http://schemas.microsoft.com/office/drawing/2014/main" val="20005"/>
                    </a:ext>
                  </a:extLst>
                </a:gridCol>
                <a:gridCol w="452587">
                  <a:extLst>
                    <a:ext uri="{9D8B030D-6E8A-4147-A177-3AD203B41FA5}">
                      <a16:colId xmlns:a16="http://schemas.microsoft.com/office/drawing/2014/main" val="20006"/>
                    </a:ext>
                  </a:extLst>
                </a:gridCol>
                <a:gridCol w="520482">
                  <a:extLst>
                    <a:ext uri="{9D8B030D-6E8A-4147-A177-3AD203B41FA5}">
                      <a16:colId xmlns:a16="http://schemas.microsoft.com/office/drawing/2014/main" val="20007"/>
                    </a:ext>
                  </a:extLst>
                </a:gridCol>
                <a:gridCol w="437881">
                  <a:extLst>
                    <a:ext uri="{9D8B030D-6E8A-4147-A177-3AD203B41FA5}">
                      <a16:colId xmlns:a16="http://schemas.microsoft.com/office/drawing/2014/main" val="20008"/>
                    </a:ext>
                  </a:extLst>
                </a:gridCol>
                <a:gridCol w="321972">
                  <a:extLst>
                    <a:ext uri="{9D8B030D-6E8A-4147-A177-3AD203B41FA5}">
                      <a16:colId xmlns:a16="http://schemas.microsoft.com/office/drawing/2014/main" val="20009"/>
                    </a:ext>
                  </a:extLst>
                </a:gridCol>
                <a:gridCol w="386366">
                  <a:extLst>
                    <a:ext uri="{9D8B030D-6E8A-4147-A177-3AD203B41FA5}">
                      <a16:colId xmlns:a16="http://schemas.microsoft.com/office/drawing/2014/main" val="20010"/>
                    </a:ext>
                  </a:extLst>
                </a:gridCol>
                <a:gridCol w="596234">
                  <a:extLst>
                    <a:ext uri="{9D8B030D-6E8A-4147-A177-3AD203B41FA5}">
                      <a16:colId xmlns:a16="http://schemas.microsoft.com/office/drawing/2014/main" val="20011"/>
                    </a:ext>
                  </a:extLst>
                </a:gridCol>
              </a:tblGrid>
              <a:tr h="899225">
                <a:tc>
                  <a:txBody>
                    <a:bodyPr/>
                    <a:lstStyle/>
                    <a:p>
                      <a:pPr algn="l" rtl="0" fontAlgn="ctr"/>
                      <a:r>
                        <a:rPr lang="en-GB" sz="800" b="0" i="0" u="none" strike="noStrike" dirty="0">
                          <a:solidFill>
                            <a:srgbClr val="000000"/>
                          </a:solidFill>
                          <a:effectLst/>
                          <a:latin typeface="Kellogg's Sans" panose="02000503020000020003"/>
                        </a:rPr>
                        <a:t>53% Increase in GRP</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l" rtl="0" fontAlgn="t"/>
                      <a:endParaRPr lang="en-GB" sz="800" b="0" i="0" u="none" strike="noStrike" dirty="0">
                        <a:solidFill>
                          <a:srgbClr val="000000"/>
                        </a:solidFill>
                        <a:effectLst/>
                        <a:latin typeface="Arial" panose="020B0604020202020204" pitchFamily="34" charset="0"/>
                      </a:endParaRPr>
                    </a:p>
                    <a:p>
                      <a:pPr algn="l" rtl="0" fontAlgn="t"/>
                      <a:endParaRPr lang="en-GB" sz="800" b="0" i="0" u="none" strike="noStrike" dirty="0">
                        <a:solidFill>
                          <a:srgbClr val="000000"/>
                        </a:solidFill>
                        <a:effectLst/>
                        <a:latin typeface="Arial" panose="020B0604020202020204" pitchFamily="34" charset="0"/>
                      </a:endParaRPr>
                    </a:p>
                    <a:p>
                      <a:pPr algn="l" rtl="0" fontAlgn="t"/>
                      <a:r>
                        <a:rPr lang="en-GB" sz="800" b="0" i="0" u="none" strike="noStrike" dirty="0">
                          <a:solidFill>
                            <a:srgbClr val="000000"/>
                          </a:solidFill>
                          <a:effectLst/>
                          <a:latin typeface="Arial" panose="020B0604020202020204" pitchFamily="34" charset="0"/>
                        </a:rPr>
                        <a:t>Protein SKUs*</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215% increase in Imp</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2018 only</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19% increase in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46% increase in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Quaker Harvest Bars Dist declined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53% decline in Imp</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Any Ad (-13%); Any Disp. (-2%)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2% Increase in Price</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Only in 2017</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15% Decline in Imp</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Only in 2017</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l" rtl="0" fontAlgn="ctr"/>
                      <a:r>
                        <a:rPr lang="en-GB" sz="800" b="0" i="0" u="none" strike="noStrike">
                          <a:solidFill>
                            <a:srgbClr val="000000"/>
                          </a:solidFill>
                          <a:effectLst/>
                          <a:latin typeface="Arial" panose="020B0604020202020204" pitchFamily="34" charset="0"/>
                        </a:rPr>
                        <a:t>No Halo In 2018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l" rtl="0" fontAlgn="ctr"/>
                      <a:r>
                        <a:rPr lang="en-GB" sz="800" b="0" i="0" u="none" strike="noStrike">
                          <a:solidFill>
                            <a:srgbClr val="000000"/>
                          </a:solidFill>
                          <a:effectLst/>
                          <a:latin typeface="Kellogg's Sans" panose="02000503020000020003"/>
                        </a:rPr>
                        <a:t> </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l" rtl="0" fontAlgn="ctr"/>
                      <a:r>
                        <a:rPr lang="en-GB" sz="800" b="0" i="0" u="none" strike="noStrike" dirty="0">
                          <a:solidFill>
                            <a:srgbClr val="000000"/>
                          </a:solidFill>
                          <a:effectLst/>
                          <a:latin typeface="Kellogg's Sans" panose="02000503020000020003"/>
                        </a:rPr>
                        <a:t>678 P decline in TDP – Primarily driven by Crisps and Granola line</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p:cNvSpPr/>
          <p:nvPr/>
        </p:nvSpPr>
        <p:spPr>
          <a:xfrm>
            <a:off x="1331897" y="5814125"/>
            <a:ext cx="5690427" cy="200055"/>
          </a:xfrm>
          <a:prstGeom prst="rect">
            <a:avLst/>
          </a:prstGeom>
        </p:spPr>
        <p:txBody>
          <a:bodyPr wrap="square">
            <a:spAutoFit/>
          </a:bodyPr>
          <a:lstStyle/>
          <a:p>
            <a:r>
              <a:rPr lang="en-GB" sz="700" dirty="0">
                <a:solidFill>
                  <a:srgbClr val="000000"/>
                </a:solidFill>
              </a:rPr>
              <a:t>*New Launches:</a:t>
            </a:r>
            <a:r>
              <a:rPr lang="en-GB" sz="700" dirty="0"/>
              <a:t> </a:t>
            </a:r>
            <a:r>
              <a:rPr lang="en-GB" sz="700" dirty="0">
                <a:solidFill>
                  <a:srgbClr val="000000"/>
                </a:solidFill>
              </a:rPr>
              <a:t>PROTEIN CHOC CHUNKS&amp;PCN BR 4S 144GM</a:t>
            </a:r>
            <a:r>
              <a:rPr lang="en-GB" sz="700" dirty="0"/>
              <a:t> &amp; </a:t>
            </a:r>
            <a:r>
              <a:rPr lang="en-GB" sz="700" dirty="0">
                <a:solidFill>
                  <a:srgbClr val="000000"/>
                </a:solidFill>
              </a:rPr>
              <a:t>PROTEIN CSHW CRML PRTZL BR 4S 144GM</a:t>
            </a:r>
            <a:r>
              <a:rPr lang="en-GB" sz="700" dirty="0"/>
              <a:t> </a:t>
            </a:r>
          </a:p>
        </p:txBody>
      </p:sp>
      <p:sp>
        <p:nvSpPr>
          <p:cNvPr id="19" name="TextBox 9">
            <a:extLst>
              <a:ext uri="{FF2B5EF4-FFF2-40B4-BE49-F238E27FC236}">
                <a16:creationId xmlns:a16="http://schemas.microsoft.com/office/drawing/2014/main" id="{1378A7EA-FE65-4B7D-A12C-C91251621A2F}"/>
              </a:ext>
            </a:extLst>
          </p:cNvPr>
          <p:cNvSpPr txBox="1"/>
          <p:nvPr/>
        </p:nvSpPr>
        <p:spPr>
          <a:xfrm>
            <a:off x="3979933" y="6093086"/>
            <a:ext cx="448698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 Others include all other factors influencing sales that are not captured explicitly in the model – e.g Brand Equity, Category Trend, Consumer Perceptions, Long Term effects.</a:t>
            </a:r>
          </a:p>
        </p:txBody>
      </p:sp>
    </p:spTree>
    <p:extLst>
      <p:ext uri="{BB962C8B-B14F-4D97-AF65-F5344CB8AC3E}">
        <p14:creationId xmlns:p14="http://schemas.microsoft.com/office/powerpoint/2010/main" val="273908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Brand-Building ROI improved in 2018, helped by strong performance on TV and Digital Video. Trade ROI declined slightly. </a:t>
            </a:r>
            <a:endParaRPr lang="en-CA" sz="1700" dirty="0"/>
          </a:p>
        </p:txBody>
      </p:sp>
      <p:sp>
        <p:nvSpPr>
          <p:cNvPr id="5" name="Title 1">
            <a:extLst>
              <a:ext uri="{FF2B5EF4-FFF2-40B4-BE49-F238E27FC236}">
                <a16:creationId xmlns:a16="http://schemas.microsoft.com/office/drawing/2014/main" id="{96D6FA0F-7016-472E-9211-A106D6C20906}"/>
              </a:ext>
            </a:extLst>
          </p:cNvPr>
          <p:cNvSpPr txBox="1">
            <a:spLocks/>
          </p:cNvSpPr>
          <p:nvPr/>
        </p:nvSpPr>
        <p:spPr>
          <a:xfrm>
            <a:off x="304800" y="955238"/>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a16="http://schemas.microsoft.com/office/drawing/2014/main" id="{2DDADA9F-7017-49D8-8601-BBFE88D3EE02}"/>
              </a:ext>
            </a:extLst>
          </p:cNvPr>
          <p:cNvSpPr/>
          <p:nvPr/>
        </p:nvSpPr>
        <p:spPr>
          <a:xfrm>
            <a:off x="304800" y="1270384"/>
            <a:ext cx="8343900" cy="307777"/>
          </a:xfrm>
          <a:prstGeom prst="rect">
            <a:avLst/>
          </a:prstGeom>
        </p:spPr>
        <p:txBody>
          <a:bodyPr wrap="square">
            <a:spAutoFit/>
          </a:bodyPr>
          <a:lstStyle/>
          <a:p>
            <a:pPr algn="ctr" defTabSz="913642">
              <a:spcBef>
                <a:spcPts val="300"/>
              </a:spcBef>
            </a:pPr>
            <a:r>
              <a:rPr lang="en-IN" sz="1400" dirty="0">
                <a:solidFill>
                  <a:srgbClr val="FF0000"/>
                </a:solidFill>
                <a:latin typeface="+mj-lt"/>
                <a:ea typeface="+mj-ea"/>
                <a:cs typeface="+mj-cs"/>
              </a:rPr>
              <a:t>(Incremental Volume From Activity x Profit Margin) / Spend Behind Activity</a:t>
            </a:r>
          </a:p>
        </p:txBody>
      </p:sp>
      <p:sp>
        <p:nvSpPr>
          <p:cNvPr id="20" name="TextBox 19">
            <a:extLst>
              <a:ext uri="{FF2B5EF4-FFF2-40B4-BE49-F238E27FC236}">
                <a16:creationId xmlns:a16="http://schemas.microsoft.com/office/drawing/2014/main" id="{1378A7EA-FE65-4B7D-A12C-C91251621A2F}"/>
              </a:ext>
            </a:extLst>
          </p:cNvPr>
          <p:cNvSpPr txBox="1"/>
          <p:nvPr/>
        </p:nvSpPr>
        <p:spPr>
          <a:xfrm>
            <a:off x="381726" y="5935575"/>
            <a:ext cx="8343900" cy="246221"/>
          </a:xfrm>
          <a:prstGeom prst="rect">
            <a:avLst/>
          </a:prstGeom>
          <a:noFill/>
        </p:spPr>
        <p:txBody>
          <a:bodyPr wrap="square" rtlCol="0">
            <a:spAutoFit/>
          </a:bodyPr>
          <a:lstStyle/>
          <a:p>
            <a:r>
              <a:rPr lang="en-US" sz="1000" dirty="0"/>
              <a:t>Total Brand-Building includes all spend Media and Others minus Trade</a:t>
            </a:r>
          </a:p>
        </p:txBody>
      </p:sp>
      <p:pic>
        <p:nvPicPr>
          <p:cNvPr id="14" name="Picture 13">
            <a:extLst>
              <a:ext uri="{FF2B5EF4-FFF2-40B4-BE49-F238E27FC236}">
                <a16:creationId xmlns:a16="http://schemas.microsoft.com/office/drawing/2014/main" id="{D1694F52-17FF-4948-B2BC-11B9038CCCDE}"/>
              </a:ext>
            </a:extLst>
          </p:cNvPr>
          <p:cNvPicPr>
            <a:picLocks noChangeAspect="1"/>
          </p:cNvPicPr>
          <p:nvPr/>
        </p:nvPicPr>
        <p:blipFill>
          <a:blip r:embed="rId3"/>
          <a:stretch>
            <a:fillRect/>
          </a:stretch>
        </p:blipFill>
        <p:spPr>
          <a:xfrm>
            <a:off x="8355262" y="5914152"/>
            <a:ext cx="458538" cy="632464"/>
          </a:xfrm>
          <a:prstGeom prst="rect">
            <a:avLst/>
          </a:prstGeom>
        </p:spPr>
      </p:pic>
      <p:graphicFrame>
        <p:nvGraphicFramePr>
          <p:cNvPr id="15" name="Table 14">
            <a:extLst>
              <a:ext uri="{FF2B5EF4-FFF2-40B4-BE49-F238E27FC236}">
                <a16:creationId xmlns:a16="http://schemas.microsoft.com/office/drawing/2014/main" id="{DE0340FB-51B9-4C3A-A86D-D2C4C47E44DF}"/>
              </a:ext>
            </a:extLst>
          </p:cNvPr>
          <p:cNvGraphicFramePr>
            <a:graphicFrameLocks noGrp="1"/>
          </p:cNvGraphicFramePr>
          <p:nvPr>
            <p:extLst>
              <p:ext uri="{D42A27DB-BD31-4B8C-83A1-F6EECF244321}">
                <p14:modId xmlns:p14="http://schemas.microsoft.com/office/powerpoint/2010/main" val="906057023"/>
              </p:ext>
            </p:extLst>
          </p:nvPr>
        </p:nvGraphicFramePr>
        <p:xfrm>
          <a:off x="316841" y="4254790"/>
          <a:ext cx="8163704" cy="972422"/>
        </p:xfrm>
        <a:graphic>
          <a:graphicData uri="http://schemas.openxmlformats.org/drawingml/2006/table">
            <a:tbl>
              <a:tblPr/>
              <a:tblGrid>
                <a:gridCol w="553871">
                  <a:extLst>
                    <a:ext uri="{9D8B030D-6E8A-4147-A177-3AD203B41FA5}">
                      <a16:colId xmlns:a16="http://schemas.microsoft.com/office/drawing/2014/main" val="20000"/>
                    </a:ext>
                  </a:extLst>
                </a:gridCol>
                <a:gridCol w="783877">
                  <a:extLst>
                    <a:ext uri="{9D8B030D-6E8A-4147-A177-3AD203B41FA5}">
                      <a16:colId xmlns:a16="http://schemas.microsoft.com/office/drawing/2014/main" val="20015"/>
                    </a:ext>
                  </a:extLst>
                </a:gridCol>
                <a:gridCol w="650081">
                  <a:extLst>
                    <a:ext uri="{9D8B030D-6E8A-4147-A177-3AD203B41FA5}">
                      <a16:colId xmlns:a16="http://schemas.microsoft.com/office/drawing/2014/main" val="20002"/>
                    </a:ext>
                  </a:extLst>
                </a:gridCol>
                <a:gridCol w="745576">
                  <a:extLst>
                    <a:ext uri="{9D8B030D-6E8A-4147-A177-3AD203B41FA5}">
                      <a16:colId xmlns:a16="http://schemas.microsoft.com/office/drawing/2014/main" val="20016"/>
                    </a:ext>
                  </a:extLst>
                </a:gridCol>
                <a:gridCol w="623015">
                  <a:extLst>
                    <a:ext uri="{9D8B030D-6E8A-4147-A177-3AD203B41FA5}">
                      <a16:colId xmlns:a16="http://schemas.microsoft.com/office/drawing/2014/main" val="20017"/>
                    </a:ext>
                  </a:extLst>
                </a:gridCol>
                <a:gridCol w="672892">
                  <a:extLst>
                    <a:ext uri="{9D8B030D-6E8A-4147-A177-3AD203B41FA5}">
                      <a16:colId xmlns:a16="http://schemas.microsoft.com/office/drawing/2014/main" val="20018"/>
                    </a:ext>
                  </a:extLst>
                </a:gridCol>
                <a:gridCol w="707106">
                  <a:extLst>
                    <a:ext uri="{9D8B030D-6E8A-4147-A177-3AD203B41FA5}">
                      <a16:colId xmlns:a16="http://schemas.microsoft.com/office/drawing/2014/main" val="20003"/>
                    </a:ext>
                  </a:extLst>
                </a:gridCol>
                <a:gridCol w="661485">
                  <a:extLst>
                    <a:ext uri="{9D8B030D-6E8A-4147-A177-3AD203B41FA5}">
                      <a16:colId xmlns:a16="http://schemas.microsoft.com/office/drawing/2014/main" val="20004"/>
                    </a:ext>
                  </a:extLst>
                </a:gridCol>
                <a:gridCol w="695701">
                  <a:extLst>
                    <a:ext uri="{9D8B030D-6E8A-4147-A177-3AD203B41FA5}">
                      <a16:colId xmlns:a16="http://schemas.microsoft.com/office/drawing/2014/main" val="20005"/>
                    </a:ext>
                  </a:extLst>
                </a:gridCol>
                <a:gridCol w="729917">
                  <a:extLst>
                    <a:ext uri="{9D8B030D-6E8A-4147-A177-3AD203B41FA5}">
                      <a16:colId xmlns:a16="http://schemas.microsoft.com/office/drawing/2014/main" val="20007"/>
                    </a:ext>
                  </a:extLst>
                </a:gridCol>
                <a:gridCol w="718511">
                  <a:extLst>
                    <a:ext uri="{9D8B030D-6E8A-4147-A177-3AD203B41FA5}">
                      <a16:colId xmlns:a16="http://schemas.microsoft.com/office/drawing/2014/main" val="20008"/>
                    </a:ext>
                  </a:extLst>
                </a:gridCol>
                <a:gridCol w="621672">
                  <a:extLst>
                    <a:ext uri="{9D8B030D-6E8A-4147-A177-3AD203B41FA5}">
                      <a16:colId xmlns:a16="http://schemas.microsoft.com/office/drawing/2014/main" val="20009"/>
                    </a:ext>
                  </a:extLst>
                </a:gridCol>
              </a:tblGrid>
              <a:tr h="421069">
                <a:tc>
                  <a:txBody>
                    <a:bodyPr/>
                    <a:lstStyle/>
                    <a:p>
                      <a:pPr algn="ctr" fontAlgn="b"/>
                      <a:r>
                        <a:rPr lang="en-US" sz="1000" b="1" i="0" u="none" strike="noStrike" dirty="0">
                          <a:solidFill>
                            <a:schemeClr val="bg1"/>
                          </a:solidFill>
                          <a:effectLst/>
                          <a:latin typeface="+mj-lt"/>
                        </a:rPr>
                        <a:t>Spend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Sampling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POS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266816">
                <a:tc>
                  <a:txBody>
                    <a:bodyPr/>
                    <a:lstStyle/>
                    <a:p>
                      <a:pPr algn="ctr" fontAlgn="b"/>
                      <a:r>
                        <a:rPr lang="en-US" sz="1000" b="1" i="0" u="none" strike="noStrike" dirty="0">
                          <a:solidFill>
                            <a:srgbClr val="000000"/>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000" b="0" i="0" u="none" strike="noStrike" dirty="0">
                          <a:solidFill>
                            <a:srgbClr val="000000"/>
                          </a:solidFill>
                          <a:effectLst/>
                          <a:latin typeface="Kellogg's Sans" panose="02000503020000020003"/>
                        </a:rPr>
                        <a:t>6,011,120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3,326,934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1,743,256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575,345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452,738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123,275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     75,334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270,642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51,846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34,499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r h="284537">
                <a:tc>
                  <a:txBody>
                    <a:bodyPr/>
                    <a:lstStyle/>
                    <a:p>
                      <a:pPr algn="ctr" fontAlgn="b"/>
                      <a:r>
                        <a:rPr lang="en-US" sz="1000" b="1" i="0" u="none" strike="noStrike" dirty="0">
                          <a:solidFill>
                            <a:srgbClr val="000000"/>
                          </a:solidFill>
                          <a:effectLst/>
                          <a:latin typeface="+mj-lt"/>
                        </a:rPr>
                        <a:t>2018</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000" b="0" i="0" u="none" strike="noStrike" dirty="0">
                          <a:solidFill>
                            <a:srgbClr val="000000"/>
                          </a:solidFill>
                          <a:effectLst/>
                          <a:latin typeface="Kellogg's Sans" panose="02000503020000020003"/>
                        </a:rPr>
                        <a:t>5,880,168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3,603,191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1,942,739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683,000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525,169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180,252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     87,651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124,381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60,000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BD0E319B-8B1F-4D0E-AC2D-7AC69A32EA36}"/>
              </a:ext>
            </a:extLst>
          </p:cNvPr>
          <p:cNvSpPr txBox="1"/>
          <p:nvPr/>
        </p:nvSpPr>
        <p:spPr>
          <a:xfrm>
            <a:off x="381726" y="5368182"/>
            <a:ext cx="6209731" cy="646331"/>
          </a:xfrm>
          <a:prstGeom prst="rect">
            <a:avLst/>
          </a:prstGeom>
          <a:noFill/>
        </p:spPr>
        <p:txBody>
          <a:bodyPr wrap="square" rtlCol="0">
            <a:spAutoFit/>
          </a:bodyPr>
          <a:lstStyle/>
          <a:p>
            <a:r>
              <a:rPr lang="en-US" sz="900" dirty="0"/>
              <a:t>Note: </a:t>
            </a:r>
          </a:p>
          <a:p>
            <a:r>
              <a:rPr lang="en-US" sz="900" dirty="0"/>
              <a:t>Profit Margin Marketing 2017, 2018 = 6.63 $/kg, 6.10 $/kg</a:t>
            </a:r>
          </a:p>
          <a:p>
            <a:r>
              <a:rPr lang="en-US" sz="900" dirty="0"/>
              <a:t>Profit Margin Trade 2017, 2018 = 10.754$/kg, 10.26 $/kg</a:t>
            </a:r>
          </a:p>
          <a:p>
            <a:r>
              <a:rPr lang="en-US" sz="900" dirty="0"/>
              <a:t>Trade Spend was Provided at monthly level</a:t>
            </a:r>
          </a:p>
        </p:txBody>
      </p:sp>
      <p:sp>
        <p:nvSpPr>
          <p:cNvPr id="4" name="TextBox 3">
            <a:extLst>
              <a:ext uri="{FF2B5EF4-FFF2-40B4-BE49-F238E27FC236}">
                <a16:creationId xmlns:a16="http://schemas.microsoft.com/office/drawing/2014/main" id="{06DF3372-7E1A-4EA3-B1FA-1E567D4F2AD1}"/>
              </a:ext>
            </a:extLst>
          </p:cNvPr>
          <p:cNvSpPr txBox="1"/>
          <p:nvPr/>
        </p:nvSpPr>
        <p:spPr>
          <a:xfrm>
            <a:off x="4398693" y="3919924"/>
            <a:ext cx="686406" cy="307777"/>
          </a:xfrm>
          <a:prstGeom prst="rect">
            <a:avLst/>
          </a:prstGeom>
          <a:noFill/>
        </p:spPr>
        <p:txBody>
          <a:bodyPr wrap="none" rtlCol="0">
            <a:spAutoFit/>
          </a:bodyPr>
          <a:lstStyle/>
          <a:p>
            <a:r>
              <a:rPr lang="en-US" sz="1400" b="1" dirty="0">
                <a:solidFill>
                  <a:srgbClr val="FF0000"/>
                </a:solidFill>
              </a:rPr>
              <a:t>SPEND</a:t>
            </a:r>
          </a:p>
        </p:txBody>
      </p:sp>
      <p:graphicFrame>
        <p:nvGraphicFramePr>
          <p:cNvPr id="12" name="Chart 11">
            <a:extLst>
              <a:ext uri="{FF2B5EF4-FFF2-40B4-BE49-F238E27FC236}">
                <a16:creationId xmlns:a16="http://schemas.microsoft.com/office/drawing/2014/main" id="{8A818819-C78F-41A9-B11C-C6FAAC7AEF3A}"/>
              </a:ext>
            </a:extLst>
          </p:cNvPr>
          <p:cNvGraphicFramePr/>
          <p:nvPr>
            <p:extLst>
              <p:ext uri="{D42A27DB-BD31-4B8C-83A1-F6EECF244321}">
                <p14:modId xmlns:p14="http://schemas.microsoft.com/office/powerpoint/2010/main" val="3556237743"/>
              </p:ext>
            </p:extLst>
          </p:nvPr>
        </p:nvGraphicFramePr>
        <p:xfrm>
          <a:off x="724126" y="1578161"/>
          <a:ext cx="7860405" cy="2719787"/>
        </p:xfrm>
        <a:graphic>
          <a:graphicData uri="http://schemas.openxmlformats.org/drawingml/2006/chart">
            <c:chart xmlns:c="http://schemas.openxmlformats.org/drawingml/2006/chart" xmlns:r="http://schemas.openxmlformats.org/officeDocument/2006/relationships" r:id="rId4"/>
          </a:graphicData>
        </a:graphic>
      </p:graphicFrame>
      <p:pic>
        <p:nvPicPr>
          <p:cNvPr id="13" name="table"/>
          <p:cNvPicPr>
            <a:picLocks noChangeAspect="1"/>
          </p:cNvPicPr>
          <p:nvPr/>
        </p:nvPicPr>
        <p:blipFill>
          <a:blip r:embed="rId5"/>
          <a:stretch>
            <a:fillRect/>
          </a:stretch>
        </p:blipFill>
        <p:spPr>
          <a:xfrm>
            <a:off x="5904888" y="5349002"/>
            <a:ext cx="2362200" cy="1130300"/>
          </a:xfrm>
          <a:prstGeom prst="rect">
            <a:avLst/>
          </a:prstGeom>
        </p:spPr>
      </p:pic>
    </p:spTree>
    <p:extLst>
      <p:ext uri="{BB962C8B-B14F-4D97-AF65-F5344CB8AC3E}">
        <p14:creationId xmlns:p14="http://schemas.microsoft.com/office/powerpoint/2010/main" val="125491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Using static (2017) margins, both brand-building and trade ROIs were somewhat stronger. </a:t>
            </a:r>
            <a:endParaRPr lang="en-CA" sz="1700" dirty="0"/>
          </a:p>
        </p:txBody>
      </p:sp>
      <p:sp>
        <p:nvSpPr>
          <p:cNvPr id="5" name="Title 1">
            <a:extLst>
              <a:ext uri="{FF2B5EF4-FFF2-40B4-BE49-F238E27FC236}">
                <a16:creationId xmlns:a16="http://schemas.microsoft.com/office/drawing/2014/main" id="{96D6FA0F-7016-472E-9211-A106D6C20906}"/>
              </a:ext>
            </a:extLst>
          </p:cNvPr>
          <p:cNvSpPr txBox="1">
            <a:spLocks/>
          </p:cNvSpPr>
          <p:nvPr/>
        </p:nvSpPr>
        <p:spPr>
          <a:xfrm>
            <a:off x="304800" y="955238"/>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a16="http://schemas.microsoft.com/office/drawing/2014/main" id="{2DDADA9F-7017-49D8-8601-BBFE88D3EE02}"/>
              </a:ext>
            </a:extLst>
          </p:cNvPr>
          <p:cNvSpPr/>
          <p:nvPr/>
        </p:nvSpPr>
        <p:spPr>
          <a:xfrm>
            <a:off x="304800" y="1270384"/>
            <a:ext cx="8343900" cy="307777"/>
          </a:xfrm>
          <a:prstGeom prst="rect">
            <a:avLst/>
          </a:prstGeom>
        </p:spPr>
        <p:txBody>
          <a:bodyPr wrap="square">
            <a:spAutoFit/>
          </a:bodyPr>
          <a:lstStyle/>
          <a:p>
            <a:pPr algn="ctr" defTabSz="913642">
              <a:spcBef>
                <a:spcPts val="300"/>
              </a:spcBef>
            </a:pPr>
            <a:r>
              <a:rPr lang="en-IN" sz="1400" dirty="0">
                <a:solidFill>
                  <a:srgbClr val="FF0000"/>
                </a:solidFill>
                <a:latin typeface="+mj-lt"/>
                <a:ea typeface="+mj-ea"/>
                <a:cs typeface="+mj-cs"/>
              </a:rPr>
              <a:t>(Incremental Volume From Activity x Profit Margin) / Spend Behind Activity</a:t>
            </a:r>
          </a:p>
        </p:txBody>
      </p:sp>
      <p:sp>
        <p:nvSpPr>
          <p:cNvPr id="20" name="TextBox 19">
            <a:extLst>
              <a:ext uri="{FF2B5EF4-FFF2-40B4-BE49-F238E27FC236}">
                <a16:creationId xmlns:a16="http://schemas.microsoft.com/office/drawing/2014/main" id="{1378A7EA-FE65-4B7D-A12C-C91251621A2F}"/>
              </a:ext>
            </a:extLst>
          </p:cNvPr>
          <p:cNvSpPr txBox="1"/>
          <p:nvPr/>
        </p:nvSpPr>
        <p:spPr>
          <a:xfrm>
            <a:off x="381726" y="5935575"/>
            <a:ext cx="8343900" cy="246221"/>
          </a:xfrm>
          <a:prstGeom prst="rect">
            <a:avLst/>
          </a:prstGeom>
          <a:noFill/>
        </p:spPr>
        <p:txBody>
          <a:bodyPr wrap="square" rtlCol="0">
            <a:spAutoFit/>
          </a:bodyPr>
          <a:lstStyle/>
          <a:p>
            <a:r>
              <a:rPr lang="en-US" sz="1000" dirty="0"/>
              <a:t>Total Brand-Building includes all spend Media and Others minus Trade</a:t>
            </a:r>
          </a:p>
        </p:txBody>
      </p:sp>
      <p:pic>
        <p:nvPicPr>
          <p:cNvPr id="14" name="Picture 13">
            <a:extLst>
              <a:ext uri="{FF2B5EF4-FFF2-40B4-BE49-F238E27FC236}">
                <a16:creationId xmlns:a16="http://schemas.microsoft.com/office/drawing/2014/main" id="{D1694F52-17FF-4948-B2BC-11B9038CCCDE}"/>
              </a:ext>
            </a:extLst>
          </p:cNvPr>
          <p:cNvPicPr>
            <a:picLocks noChangeAspect="1"/>
          </p:cNvPicPr>
          <p:nvPr/>
        </p:nvPicPr>
        <p:blipFill>
          <a:blip r:embed="rId3"/>
          <a:stretch>
            <a:fillRect/>
          </a:stretch>
        </p:blipFill>
        <p:spPr>
          <a:xfrm>
            <a:off x="8355262" y="5914152"/>
            <a:ext cx="458538" cy="632464"/>
          </a:xfrm>
          <a:prstGeom prst="rect">
            <a:avLst/>
          </a:prstGeom>
        </p:spPr>
      </p:pic>
      <p:graphicFrame>
        <p:nvGraphicFramePr>
          <p:cNvPr id="15" name="Table 14">
            <a:extLst>
              <a:ext uri="{FF2B5EF4-FFF2-40B4-BE49-F238E27FC236}">
                <a16:creationId xmlns:a16="http://schemas.microsoft.com/office/drawing/2014/main" id="{DE0340FB-51B9-4C3A-A86D-D2C4C47E44DF}"/>
              </a:ext>
            </a:extLst>
          </p:cNvPr>
          <p:cNvGraphicFramePr>
            <a:graphicFrameLocks noGrp="1"/>
          </p:cNvGraphicFramePr>
          <p:nvPr>
            <p:extLst>
              <p:ext uri="{D42A27DB-BD31-4B8C-83A1-F6EECF244321}">
                <p14:modId xmlns:p14="http://schemas.microsoft.com/office/powerpoint/2010/main" val="929951609"/>
              </p:ext>
            </p:extLst>
          </p:nvPr>
        </p:nvGraphicFramePr>
        <p:xfrm>
          <a:off x="316841" y="4254790"/>
          <a:ext cx="8163704" cy="972422"/>
        </p:xfrm>
        <a:graphic>
          <a:graphicData uri="http://schemas.openxmlformats.org/drawingml/2006/table">
            <a:tbl>
              <a:tblPr/>
              <a:tblGrid>
                <a:gridCol w="553871">
                  <a:extLst>
                    <a:ext uri="{9D8B030D-6E8A-4147-A177-3AD203B41FA5}">
                      <a16:colId xmlns:a16="http://schemas.microsoft.com/office/drawing/2014/main" val="20000"/>
                    </a:ext>
                  </a:extLst>
                </a:gridCol>
                <a:gridCol w="783877">
                  <a:extLst>
                    <a:ext uri="{9D8B030D-6E8A-4147-A177-3AD203B41FA5}">
                      <a16:colId xmlns:a16="http://schemas.microsoft.com/office/drawing/2014/main" val="20015"/>
                    </a:ext>
                  </a:extLst>
                </a:gridCol>
                <a:gridCol w="650081">
                  <a:extLst>
                    <a:ext uri="{9D8B030D-6E8A-4147-A177-3AD203B41FA5}">
                      <a16:colId xmlns:a16="http://schemas.microsoft.com/office/drawing/2014/main" val="20002"/>
                    </a:ext>
                  </a:extLst>
                </a:gridCol>
                <a:gridCol w="745576">
                  <a:extLst>
                    <a:ext uri="{9D8B030D-6E8A-4147-A177-3AD203B41FA5}">
                      <a16:colId xmlns:a16="http://schemas.microsoft.com/office/drawing/2014/main" val="20016"/>
                    </a:ext>
                  </a:extLst>
                </a:gridCol>
                <a:gridCol w="623015">
                  <a:extLst>
                    <a:ext uri="{9D8B030D-6E8A-4147-A177-3AD203B41FA5}">
                      <a16:colId xmlns:a16="http://schemas.microsoft.com/office/drawing/2014/main" val="20017"/>
                    </a:ext>
                  </a:extLst>
                </a:gridCol>
                <a:gridCol w="672892">
                  <a:extLst>
                    <a:ext uri="{9D8B030D-6E8A-4147-A177-3AD203B41FA5}">
                      <a16:colId xmlns:a16="http://schemas.microsoft.com/office/drawing/2014/main" val="20018"/>
                    </a:ext>
                  </a:extLst>
                </a:gridCol>
                <a:gridCol w="707106">
                  <a:extLst>
                    <a:ext uri="{9D8B030D-6E8A-4147-A177-3AD203B41FA5}">
                      <a16:colId xmlns:a16="http://schemas.microsoft.com/office/drawing/2014/main" val="20003"/>
                    </a:ext>
                  </a:extLst>
                </a:gridCol>
                <a:gridCol w="661485">
                  <a:extLst>
                    <a:ext uri="{9D8B030D-6E8A-4147-A177-3AD203B41FA5}">
                      <a16:colId xmlns:a16="http://schemas.microsoft.com/office/drawing/2014/main" val="20004"/>
                    </a:ext>
                  </a:extLst>
                </a:gridCol>
                <a:gridCol w="695701">
                  <a:extLst>
                    <a:ext uri="{9D8B030D-6E8A-4147-A177-3AD203B41FA5}">
                      <a16:colId xmlns:a16="http://schemas.microsoft.com/office/drawing/2014/main" val="20005"/>
                    </a:ext>
                  </a:extLst>
                </a:gridCol>
                <a:gridCol w="729917">
                  <a:extLst>
                    <a:ext uri="{9D8B030D-6E8A-4147-A177-3AD203B41FA5}">
                      <a16:colId xmlns:a16="http://schemas.microsoft.com/office/drawing/2014/main" val="20007"/>
                    </a:ext>
                  </a:extLst>
                </a:gridCol>
                <a:gridCol w="718511">
                  <a:extLst>
                    <a:ext uri="{9D8B030D-6E8A-4147-A177-3AD203B41FA5}">
                      <a16:colId xmlns:a16="http://schemas.microsoft.com/office/drawing/2014/main" val="20008"/>
                    </a:ext>
                  </a:extLst>
                </a:gridCol>
                <a:gridCol w="621672">
                  <a:extLst>
                    <a:ext uri="{9D8B030D-6E8A-4147-A177-3AD203B41FA5}">
                      <a16:colId xmlns:a16="http://schemas.microsoft.com/office/drawing/2014/main" val="20009"/>
                    </a:ext>
                  </a:extLst>
                </a:gridCol>
              </a:tblGrid>
              <a:tr h="421069">
                <a:tc>
                  <a:txBody>
                    <a:bodyPr/>
                    <a:lstStyle/>
                    <a:p>
                      <a:pPr algn="ctr" fontAlgn="b"/>
                      <a:r>
                        <a:rPr lang="en-US" sz="1000" b="1" i="0" u="none" strike="noStrike" dirty="0">
                          <a:solidFill>
                            <a:schemeClr val="bg1"/>
                          </a:solidFill>
                          <a:effectLst/>
                          <a:latin typeface="+mj-lt"/>
                        </a:rPr>
                        <a:t>Spend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Sampling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POS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266816">
                <a:tc>
                  <a:txBody>
                    <a:bodyPr/>
                    <a:lstStyle/>
                    <a:p>
                      <a:pPr algn="ctr" fontAlgn="b"/>
                      <a:r>
                        <a:rPr lang="en-US" sz="1000" b="1" i="0" u="none" strike="noStrike" dirty="0">
                          <a:solidFill>
                            <a:srgbClr val="000000"/>
                          </a:solidFill>
                          <a:effectLst/>
                          <a:latin typeface="+mj-lt"/>
                        </a:rPr>
                        <a:t>2017</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000" b="0" i="0" u="none" strike="noStrike" dirty="0">
                          <a:solidFill>
                            <a:srgbClr val="000000"/>
                          </a:solidFill>
                          <a:effectLst/>
                          <a:latin typeface="Kellogg's Sans" panose="02000503020000020003"/>
                        </a:rPr>
                        <a:t>6,011,120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3,326,934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1,743,256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575,345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452,738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123,275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     75,334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270,642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51,846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34,499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r h="284537">
                <a:tc>
                  <a:txBody>
                    <a:bodyPr/>
                    <a:lstStyle/>
                    <a:p>
                      <a:pPr algn="ctr" fontAlgn="b"/>
                      <a:r>
                        <a:rPr lang="en-US" sz="1000" b="1" i="0" u="none" strike="noStrike" dirty="0">
                          <a:solidFill>
                            <a:srgbClr val="000000"/>
                          </a:solidFill>
                          <a:effectLst/>
                          <a:latin typeface="+mj-lt"/>
                        </a:rPr>
                        <a:t>2018</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000" b="0" i="0" u="none" strike="noStrike" dirty="0">
                          <a:solidFill>
                            <a:srgbClr val="000000"/>
                          </a:solidFill>
                          <a:effectLst/>
                          <a:latin typeface="Kellogg's Sans" panose="02000503020000020003"/>
                        </a:rPr>
                        <a:t>5,880,168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3,603,191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1,942,739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683,000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525,169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180,252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     87,651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124,381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60,000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BD0E319B-8B1F-4D0E-AC2D-7AC69A32EA36}"/>
              </a:ext>
            </a:extLst>
          </p:cNvPr>
          <p:cNvSpPr txBox="1"/>
          <p:nvPr/>
        </p:nvSpPr>
        <p:spPr>
          <a:xfrm>
            <a:off x="381726" y="5368182"/>
            <a:ext cx="6209731" cy="646331"/>
          </a:xfrm>
          <a:prstGeom prst="rect">
            <a:avLst/>
          </a:prstGeom>
          <a:noFill/>
        </p:spPr>
        <p:txBody>
          <a:bodyPr wrap="square" rtlCol="0">
            <a:spAutoFit/>
          </a:bodyPr>
          <a:lstStyle/>
          <a:p>
            <a:r>
              <a:rPr lang="en-US" sz="900" dirty="0"/>
              <a:t>Note: </a:t>
            </a:r>
          </a:p>
          <a:p>
            <a:r>
              <a:rPr lang="en-US" sz="900" dirty="0"/>
              <a:t>Profit Margin Marketing 2017, 2018 = 6.63 $/kg, 6.10 $/kg</a:t>
            </a:r>
          </a:p>
          <a:p>
            <a:r>
              <a:rPr lang="en-US" sz="900" dirty="0"/>
              <a:t>Profit Margin Trade 2017, 2018 = 10.754$/kg, 10.26 $/kg</a:t>
            </a:r>
          </a:p>
          <a:p>
            <a:r>
              <a:rPr lang="en-US" sz="900" dirty="0"/>
              <a:t>Trade Spend was Provided at monthly level</a:t>
            </a:r>
          </a:p>
        </p:txBody>
      </p:sp>
      <p:sp>
        <p:nvSpPr>
          <p:cNvPr id="4" name="TextBox 3">
            <a:extLst>
              <a:ext uri="{FF2B5EF4-FFF2-40B4-BE49-F238E27FC236}">
                <a16:creationId xmlns:a16="http://schemas.microsoft.com/office/drawing/2014/main" id="{06DF3372-7E1A-4EA3-B1FA-1E567D4F2AD1}"/>
              </a:ext>
            </a:extLst>
          </p:cNvPr>
          <p:cNvSpPr txBox="1"/>
          <p:nvPr/>
        </p:nvSpPr>
        <p:spPr>
          <a:xfrm>
            <a:off x="4398693" y="3919924"/>
            <a:ext cx="686406" cy="307777"/>
          </a:xfrm>
          <a:prstGeom prst="rect">
            <a:avLst/>
          </a:prstGeom>
          <a:noFill/>
        </p:spPr>
        <p:txBody>
          <a:bodyPr wrap="none" rtlCol="0">
            <a:spAutoFit/>
          </a:bodyPr>
          <a:lstStyle/>
          <a:p>
            <a:r>
              <a:rPr lang="en-US" sz="1400" b="1" dirty="0">
                <a:solidFill>
                  <a:srgbClr val="FF0000"/>
                </a:solidFill>
              </a:rPr>
              <a:t>SPEND</a:t>
            </a:r>
          </a:p>
        </p:txBody>
      </p:sp>
      <p:graphicFrame>
        <p:nvGraphicFramePr>
          <p:cNvPr id="12" name="Chart 11">
            <a:extLst>
              <a:ext uri="{FF2B5EF4-FFF2-40B4-BE49-F238E27FC236}">
                <a16:creationId xmlns:a16="http://schemas.microsoft.com/office/drawing/2014/main" id="{8A818819-C78F-41A9-B11C-C6FAAC7AEF3A}"/>
              </a:ext>
            </a:extLst>
          </p:cNvPr>
          <p:cNvGraphicFramePr/>
          <p:nvPr>
            <p:extLst>
              <p:ext uri="{D42A27DB-BD31-4B8C-83A1-F6EECF244321}">
                <p14:modId xmlns:p14="http://schemas.microsoft.com/office/powerpoint/2010/main" val="2388959809"/>
              </p:ext>
            </p:extLst>
          </p:nvPr>
        </p:nvGraphicFramePr>
        <p:xfrm>
          <a:off x="724126" y="1578161"/>
          <a:ext cx="7860405" cy="2719787"/>
        </p:xfrm>
        <a:graphic>
          <a:graphicData uri="http://schemas.openxmlformats.org/drawingml/2006/chart">
            <c:chart xmlns:c="http://schemas.openxmlformats.org/drawingml/2006/chart" xmlns:r="http://schemas.openxmlformats.org/officeDocument/2006/relationships" r:id="rId4"/>
          </a:graphicData>
        </a:graphic>
      </p:graphicFrame>
      <p:pic>
        <p:nvPicPr>
          <p:cNvPr id="13" name="table"/>
          <p:cNvPicPr>
            <a:picLocks noChangeAspect="1"/>
          </p:cNvPicPr>
          <p:nvPr/>
        </p:nvPicPr>
        <p:blipFill>
          <a:blip r:embed="rId5"/>
          <a:stretch>
            <a:fillRect/>
          </a:stretch>
        </p:blipFill>
        <p:spPr>
          <a:xfrm>
            <a:off x="5904888" y="5349002"/>
            <a:ext cx="2362200" cy="1130300"/>
          </a:xfrm>
          <a:prstGeom prst="rect">
            <a:avLst/>
          </a:prstGeom>
        </p:spPr>
      </p:pic>
    </p:spTree>
    <p:extLst>
      <p:ext uri="{BB962C8B-B14F-4D97-AF65-F5344CB8AC3E}">
        <p14:creationId xmlns:p14="http://schemas.microsoft.com/office/powerpoint/2010/main" val="281468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Looking at it from a GSV/$ standpoint, Brand-Building ROI improved in 2018, helped by strong performance on TV and Digital Video. </a:t>
            </a:r>
            <a:endParaRPr lang="en-CA" dirty="0"/>
          </a:p>
        </p:txBody>
      </p:sp>
      <p:sp>
        <p:nvSpPr>
          <p:cNvPr id="5" name="Title 1">
            <a:extLst>
              <a:ext uri="{FF2B5EF4-FFF2-40B4-BE49-F238E27FC236}">
                <a16:creationId xmlns:a16="http://schemas.microsoft.com/office/drawing/2014/main" id="{96D6FA0F-7016-472E-9211-A106D6C20906}"/>
              </a:ext>
            </a:extLst>
          </p:cNvPr>
          <p:cNvSpPr txBox="1">
            <a:spLocks/>
          </p:cNvSpPr>
          <p:nvPr/>
        </p:nvSpPr>
        <p:spPr>
          <a:xfrm>
            <a:off x="329367" y="924238"/>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Incremental GSV/$</a:t>
            </a:r>
          </a:p>
        </p:txBody>
      </p:sp>
      <p:sp>
        <p:nvSpPr>
          <p:cNvPr id="3" name="Rectangle 2">
            <a:extLst>
              <a:ext uri="{FF2B5EF4-FFF2-40B4-BE49-F238E27FC236}">
                <a16:creationId xmlns:a16="http://schemas.microsoft.com/office/drawing/2014/main" id="{2DDADA9F-7017-49D8-8601-BBFE88D3EE02}"/>
              </a:ext>
            </a:extLst>
          </p:cNvPr>
          <p:cNvSpPr/>
          <p:nvPr/>
        </p:nvSpPr>
        <p:spPr>
          <a:xfrm>
            <a:off x="329367" y="1239384"/>
            <a:ext cx="8343900" cy="307777"/>
          </a:xfrm>
          <a:prstGeom prst="rect">
            <a:avLst/>
          </a:prstGeom>
        </p:spPr>
        <p:txBody>
          <a:bodyPr wrap="square">
            <a:spAutoFit/>
          </a:bodyPr>
          <a:lstStyle/>
          <a:p>
            <a:pPr algn="ctr" defTabSz="913642">
              <a:spcBef>
                <a:spcPts val="300"/>
              </a:spcBef>
            </a:pPr>
            <a:r>
              <a:rPr lang="en-US" sz="1400" dirty="0">
                <a:solidFill>
                  <a:srgbClr val="FF0000"/>
                </a:solidFill>
                <a:latin typeface="+mj-lt"/>
                <a:ea typeface="+mj-ea"/>
                <a:cs typeface="+mj-cs"/>
              </a:rPr>
              <a:t>(Incremental Volume From Activity x GSV) / Spend Behind Activity</a:t>
            </a:r>
          </a:p>
        </p:txBody>
      </p:sp>
      <p:pic>
        <p:nvPicPr>
          <p:cNvPr id="11" name="Picture 10">
            <a:extLst>
              <a:ext uri="{FF2B5EF4-FFF2-40B4-BE49-F238E27FC236}">
                <a16:creationId xmlns:a16="http://schemas.microsoft.com/office/drawing/2014/main" id="{D1466EE0-FEDE-44AD-8DCA-8A783D6D664E}"/>
              </a:ext>
            </a:extLst>
          </p:cNvPr>
          <p:cNvPicPr>
            <a:picLocks noChangeAspect="1"/>
          </p:cNvPicPr>
          <p:nvPr/>
        </p:nvPicPr>
        <p:blipFill>
          <a:blip r:embed="rId3"/>
          <a:stretch>
            <a:fillRect/>
          </a:stretch>
        </p:blipFill>
        <p:spPr>
          <a:xfrm>
            <a:off x="8355262" y="5914152"/>
            <a:ext cx="458538" cy="632464"/>
          </a:xfrm>
          <a:prstGeom prst="rect">
            <a:avLst/>
          </a:prstGeom>
        </p:spPr>
      </p:pic>
      <p:graphicFrame>
        <p:nvGraphicFramePr>
          <p:cNvPr id="9" name="Chart 8">
            <a:extLst>
              <a:ext uri="{FF2B5EF4-FFF2-40B4-BE49-F238E27FC236}">
                <a16:creationId xmlns:a16="http://schemas.microsoft.com/office/drawing/2014/main" id="{8A818819-C78F-41A9-B11C-C6FAAC7AEF3A}"/>
              </a:ext>
            </a:extLst>
          </p:cNvPr>
          <p:cNvGraphicFramePr/>
          <p:nvPr>
            <p:extLst>
              <p:ext uri="{D42A27DB-BD31-4B8C-83A1-F6EECF244321}">
                <p14:modId xmlns:p14="http://schemas.microsoft.com/office/powerpoint/2010/main" val="2165901531"/>
              </p:ext>
            </p:extLst>
          </p:nvPr>
        </p:nvGraphicFramePr>
        <p:xfrm>
          <a:off x="812862" y="1614194"/>
          <a:ext cx="7860405" cy="2719787"/>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1378A7EA-FE65-4B7D-A12C-C91251621A2F}"/>
              </a:ext>
            </a:extLst>
          </p:cNvPr>
          <p:cNvSpPr txBox="1"/>
          <p:nvPr/>
        </p:nvSpPr>
        <p:spPr>
          <a:xfrm>
            <a:off x="304800" y="5822643"/>
            <a:ext cx="8343900" cy="246221"/>
          </a:xfrm>
          <a:prstGeom prst="rect">
            <a:avLst/>
          </a:prstGeom>
          <a:noFill/>
        </p:spPr>
        <p:txBody>
          <a:bodyPr wrap="square" rtlCol="0">
            <a:spAutoFit/>
          </a:bodyPr>
          <a:lstStyle/>
          <a:p>
            <a:r>
              <a:rPr lang="en-US" sz="1000" dirty="0"/>
              <a:t>Total Brand-Building includes all spend Media and Others minus Trade</a:t>
            </a:r>
          </a:p>
        </p:txBody>
      </p:sp>
      <p:graphicFrame>
        <p:nvGraphicFramePr>
          <p:cNvPr id="13" name="Table 12">
            <a:extLst>
              <a:ext uri="{FF2B5EF4-FFF2-40B4-BE49-F238E27FC236}">
                <a16:creationId xmlns:a16="http://schemas.microsoft.com/office/drawing/2014/main" id="{DE0340FB-51B9-4C3A-A86D-D2C4C47E44DF}"/>
              </a:ext>
            </a:extLst>
          </p:cNvPr>
          <p:cNvGraphicFramePr>
            <a:graphicFrameLocks noGrp="1"/>
          </p:cNvGraphicFramePr>
          <p:nvPr>
            <p:extLst>
              <p:ext uri="{D42A27DB-BD31-4B8C-83A1-F6EECF244321}">
                <p14:modId xmlns:p14="http://schemas.microsoft.com/office/powerpoint/2010/main" val="2250551794"/>
              </p:ext>
            </p:extLst>
          </p:nvPr>
        </p:nvGraphicFramePr>
        <p:xfrm>
          <a:off x="394898" y="4410902"/>
          <a:ext cx="8163704" cy="972422"/>
        </p:xfrm>
        <a:graphic>
          <a:graphicData uri="http://schemas.openxmlformats.org/drawingml/2006/table">
            <a:tbl>
              <a:tblPr/>
              <a:tblGrid>
                <a:gridCol w="553871">
                  <a:extLst>
                    <a:ext uri="{9D8B030D-6E8A-4147-A177-3AD203B41FA5}">
                      <a16:colId xmlns:a16="http://schemas.microsoft.com/office/drawing/2014/main" val="20000"/>
                    </a:ext>
                  </a:extLst>
                </a:gridCol>
                <a:gridCol w="783877">
                  <a:extLst>
                    <a:ext uri="{9D8B030D-6E8A-4147-A177-3AD203B41FA5}">
                      <a16:colId xmlns:a16="http://schemas.microsoft.com/office/drawing/2014/main" val="20015"/>
                    </a:ext>
                  </a:extLst>
                </a:gridCol>
                <a:gridCol w="650081">
                  <a:extLst>
                    <a:ext uri="{9D8B030D-6E8A-4147-A177-3AD203B41FA5}">
                      <a16:colId xmlns:a16="http://schemas.microsoft.com/office/drawing/2014/main" val="20002"/>
                    </a:ext>
                  </a:extLst>
                </a:gridCol>
                <a:gridCol w="745576">
                  <a:extLst>
                    <a:ext uri="{9D8B030D-6E8A-4147-A177-3AD203B41FA5}">
                      <a16:colId xmlns:a16="http://schemas.microsoft.com/office/drawing/2014/main" val="20016"/>
                    </a:ext>
                  </a:extLst>
                </a:gridCol>
                <a:gridCol w="623015">
                  <a:extLst>
                    <a:ext uri="{9D8B030D-6E8A-4147-A177-3AD203B41FA5}">
                      <a16:colId xmlns:a16="http://schemas.microsoft.com/office/drawing/2014/main" val="20017"/>
                    </a:ext>
                  </a:extLst>
                </a:gridCol>
                <a:gridCol w="672892">
                  <a:extLst>
                    <a:ext uri="{9D8B030D-6E8A-4147-A177-3AD203B41FA5}">
                      <a16:colId xmlns:a16="http://schemas.microsoft.com/office/drawing/2014/main" val="20018"/>
                    </a:ext>
                  </a:extLst>
                </a:gridCol>
                <a:gridCol w="707106">
                  <a:extLst>
                    <a:ext uri="{9D8B030D-6E8A-4147-A177-3AD203B41FA5}">
                      <a16:colId xmlns:a16="http://schemas.microsoft.com/office/drawing/2014/main" val="20003"/>
                    </a:ext>
                  </a:extLst>
                </a:gridCol>
                <a:gridCol w="661485">
                  <a:extLst>
                    <a:ext uri="{9D8B030D-6E8A-4147-A177-3AD203B41FA5}">
                      <a16:colId xmlns:a16="http://schemas.microsoft.com/office/drawing/2014/main" val="20004"/>
                    </a:ext>
                  </a:extLst>
                </a:gridCol>
                <a:gridCol w="695701">
                  <a:extLst>
                    <a:ext uri="{9D8B030D-6E8A-4147-A177-3AD203B41FA5}">
                      <a16:colId xmlns:a16="http://schemas.microsoft.com/office/drawing/2014/main" val="20005"/>
                    </a:ext>
                  </a:extLst>
                </a:gridCol>
                <a:gridCol w="729917">
                  <a:extLst>
                    <a:ext uri="{9D8B030D-6E8A-4147-A177-3AD203B41FA5}">
                      <a16:colId xmlns:a16="http://schemas.microsoft.com/office/drawing/2014/main" val="20007"/>
                    </a:ext>
                  </a:extLst>
                </a:gridCol>
                <a:gridCol w="718511">
                  <a:extLst>
                    <a:ext uri="{9D8B030D-6E8A-4147-A177-3AD203B41FA5}">
                      <a16:colId xmlns:a16="http://schemas.microsoft.com/office/drawing/2014/main" val="20008"/>
                    </a:ext>
                  </a:extLst>
                </a:gridCol>
                <a:gridCol w="621672">
                  <a:extLst>
                    <a:ext uri="{9D8B030D-6E8A-4147-A177-3AD203B41FA5}">
                      <a16:colId xmlns:a16="http://schemas.microsoft.com/office/drawing/2014/main" val="20009"/>
                    </a:ext>
                  </a:extLst>
                </a:gridCol>
              </a:tblGrid>
              <a:tr h="421069">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Sampling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POS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panose="02000503020000020003"/>
                        </a:rPr>
                        <a:t> 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266816">
                <a:tc>
                  <a:txBody>
                    <a:bodyPr/>
                    <a:lstStyle/>
                    <a:p>
                      <a:pPr algn="ctr" fontAlgn="b"/>
                      <a:r>
                        <a:rPr lang="en-US" sz="1000" b="1" i="0" u="none" strike="noStrike" dirty="0">
                          <a:solidFill>
                            <a:srgbClr val="000000"/>
                          </a:solidFill>
                          <a:effectLst/>
                          <a:latin typeface="+mj-lt"/>
                        </a:rPr>
                        <a:t>2017</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000" b="0" i="0" u="none" strike="noStrike" dirty="0">
                          <a:solidFill>
                            <a:srgbClr val="000000"/>
                          </a:solidFill>
                          <a:effectLst/>
                          <a:latin typeface="Kellogg's Sans" panose="02000503020000020003"/>
                        </a:rPr>
                        <a:t>6,011,120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3,326,934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1,743,256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575,345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452,738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123,275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     75,334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270,642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51,846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34,499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r h="284537">
                <a:tc>
                  <a:txBody>
                    <a:bodyPr/>
                    <a:lstStyle/>
                    <a:p>
                      <a:pPr algn="ctr" fontAlgn="b"/>
                      <a:r>
                        <a:rPr lang="en-US" sz="1000" b="1" i="0" u="none" strike="noStrike" dirty="0">
                          <a:solidFill>
                            <a:srgbClr val="000000"/>
                          </a:solidFill>
                          <a:effectLst/>
                          <a:latin typeface="+mj-lt"/>
                        </a:rPr>
                        <a:t>2018</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000" b="0" i="0" u="none" strike="noStrike" dirty="0">
                          <a:solidFill>
                            <a:srgbClr val="000000"/>
                          </a:solidFill>
                          <a:effectLst/>
                          <a:latin typeface="Kellogg's Sans" panose="02000503020000020003"/>
                        </a:rPr>
                        <a:t>5,880,168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3,603,191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1,942,739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683,000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525,169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180,252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     87,651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124,381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60,000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000" b="0" i="0" u="none" strike="noStrike" dirty="0">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BD0E319B-8B1F-4D0E-AC2D-7AC69A32EA36}"/>
              </a:ext>
            </a:extLst>
          </p:cNvPr>
          <p:cNvSpPr txBox="1"/>
          <p:nvPr/>
        </p:nvSpPr>
        <p:spPr>
          <a:xfrm>
            <a:off x="329367" y="5453311"/>
            <a:ext cx="6209731" cy="369332"/>
          </a:xfrm>
          <a:prstGeom prst="rect">
            <a:avLst/>
          </a:prstGeom>
          <a:noFill/>
        </p:spPr>
        <p:txBody>
          <a:bodyPr wrap="square" rtlCol="0">
            <a:spAutoFit/>
          </a:bodyPr>
          <a:lstStyle/>
          <a:p>
            <a:r>
              <a:rPr lang="en-US" sz="900" dirty="0"/>
              <a:t>Note: </a:t>
            </a:r>
          </a:p>
          <a:p>
            <a:r>
              <a:rPr lang="en-US" sz="900" dirty="0"/>
              <a:t>GSV:  2017, 2018 = 17.38 $/kg, 17.38 $/kg</a:t>
            </a:r>
          </a:p>
        </p:txBody>
      </p:sp>
      <p:sp>
        <p:nvSpPr>
          <p:cNvPr id="10" name="TextBox 9">
            <a:extLst>
              <a:ext uri="{FF2B5EF4-FFF2-40B4-BE49-F238E27FC236}">
                <a16:creationId xmlns:a16="http://schemas.microsoft.com/office/drawing/2014/main" id="{804B5CF4-A8D9-4A16-A103-A78EBCB599AA}"/>
              </a:ext>
            </a:extLst>
          </p:cNvPr>
          <p:cNvSpPr txBox="1"/>
          <p:nvPr/>
        </p:nvSpPr>
        <p:spPr>
          <a:xfrm>
            <a:off x="4476750" y="4033138"/>
            <a:ext cx="686406" cy="307777"/>
          </a:xfrm>
          <a:prstGeom prst="rect">
            <a:avLst/>
          </a:prstGeom>
          <a:noFill/>
        </p:spPr>
        <p:txBody>
          <a:bodyPr wrap="none" rtlCol="0">
            <a:spAutoFit/>
          </a:bodyPr>
          <a:lstStyle/>
          <a:p>
            <a:r>
              <a:rPr lang="en-US" sz="1400" b="1" dirty="0">
                <a:solidFill>
                  <a:srgbClr val="FF0000"/>
                </a:solidFill>
              </a:rPr>
              <a:t>SPEND</a:t>
            </a:r>
          </a:p>
        </p:txBody>
      </p:sp>
    </p:spTree>
    <p:extLst>
      <p:ext uri="{BB962C8B-B14F-4D97-AF65-F5344CB8AC3E}">
        <p14:creationId xmlns:p14="http://schemas.microsoft.com/office/powerpoint/2010/main" val="4213559282"/>
      </p:ext>
    </p:extLst>
  </p:cSld>
  <p:clrMapOvr>
    <a:masterClrMapping/>
  </p:clrMapOvr>
</p:sld>
</file>

<file path=ppt/theme/theme1.xml><?xml version="1.0" encoding="utf-8"?>
<a:theme xmlns:a="http://schemas.openxmlformats.org/drawingml/2006/main" name="body slides">
  <a:themeElements>
    <a:clrScheme name="kelloggs">
      <a:dk1>
        <a:sysClr val="windowText" lastClr="000000"/>
      </a:dk1>
      <a:lt1>
        <a:sysClr val="window" lastClr="FFFFFF"/>
      </a:lt1>
      <a:dk2>
        <a:srgbClr val="1F497D"/>
      </a:dk2>
      <a:lt2>
        <a:srgbClr val="EEECE1"/>
      </a:lt2>
      <a:accent1>
        <a:srgbClr val="EEAE30"/>
      </a:accent1>
      <a:accent2>
        <a:srgbClr val="97172E"/>
      </a:accent2>
      <a:accent3>
        <a:srgbClr val="8DC63F"/>
      </a:accent3>
      <a:accent4>
        <a:srgbClr val="9F1A84"/>
      </a:accent4>
      <a:accent5>
        <a:srgbClr val="4BAEEF"/>
      </a:accent5>
      <a:accent6>
        <a:srgbClr val="EE3523"/>
      </a:accent6>
      <a:hlink>
        <a:srgbClr val="00767C"/>
      </a:hlink>
      <a:folHlink>
        <a:srgbClr val="DA0D44"/>
      </a:folHlink>
    </a:clrScheme>
    <a:fontScheme name="Custom 12">
      <a:majorFont>
        <a:latin typeface="Kellogg's Sans"/>
        <a:ea typeface=""/>
        <a:cs typeface=""/>
      </a:majorFont>
      <a:minorFont>
        <a:latin typeface="Kellogg's San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ody slides">
  <a:themeElements>
    <a:clrScheme name="kelloggs">
      <a:dk1>
        <a:sysClr val="windowText" lastClr="000000"/>
      </a:dk1>
      <a:lt1>
        <a:sysClr val="window" lastClr="FFFFFF"/>
      </a:lt1>
      <a:dk2>
        <a:srgbClr val="1F497D"/>
      </a:dk2>
      <a:lt2>
        <a:srgbClr val="EEECE1"/>
      </a:lt2>
      <a:accent1>
        <a:srgbClr val="EEAE30"/>
      </a:accent1>
      <a:accent2>
        <a:srgbClr val="97172E"/>
      </a:accent2>
      <a:accent3>
        <a:srgbClr val="8DC63F"/>
      </a:accent3>
      <a:accent4>
        <a:srgbClr val="9F1A84"/>
      </a:accent4>
      <a:accent5>
        <a:srgbClr val="4BAEEF"/>
      </a:accent5>
      <a:accent6>
        <a:srgbClr val="EE3523"/>
      </a:accent6>
      <a:hlink>
        <a:srgbClr val="00767C"/>
      </a:hlink>
      <a:folHlink>
        <a:srgbClr val="DA0D44"/>
      </a:folHlink>
    </a:clrScheme>
    <a:fontScheme name="Custom 12">
      <a:majorFont>
        <a:latin typeface="Kellogg's Sans"/>
        <a:ea typeface=""/>
        <a:cs typeface=""/>
      </a:majorFont>
      <a:minorFont>
        <a:latin typeface="Kellogg's San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33554</TotalTime>
  <Words>4016</Words>
  <Application>Microsoft Office PowerPoint</Application>
  <PresentationFormat>On-screen Show (4:3)</PresentationFormat>
  <Paragraphs>1023</Paragraphs>
  <Slides>28</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DINPro</vt:lpstr>
      <vt:lpstr>Kellogg's Sans</vt:lpstr>
      <vt:lpstr>Kellogg's Sans Medium</vt:lpstr>
      <vt:lpstr>body slides</vt:lpstr>
      <vt:lpstr>1_body slides</vt:lpstr>
      <vt:lpstr>PowerPoint Presentation</vt:lpstr>
      <vt:lpstr>Special K Snacks – Key Takeaways</vt:lpstr>
      <vt:lpstr>Special K Snacks’ 2018 spend was slightly higher, mainly due to higher brand-building investment more than offsetting reduction in Trade spend.</vt:lpstr>
      <vt:lpstr>Total spend increased 1.6%, driven by brand-building increasing +8.3% (TV, Digital Video, Sampling, OOH and Couponing) offsetting Trade (-2.2%). </vt:lpstr>
      <vt:lpstr>Total volume was almost flat, with very strong brand-building gains offsetting declines in base and trade. TV, Digital Video, Sampling and Couponing posted higher incremental volumes in 2018, thanks to their higher spends. </vt:lpstr>
      <vt:lpstr>2018 volume came in relatively flat, with the declines mainly driven by lower distribution and absence of cereal TV halo, offset by gains due to TV, new product launches, digital video and other brand-building activities. </vt:lpstr>
      <vt:lpstr>Brand-Building ROI improved in 2018, helped by strong performance on TV and Digital Video. Trade ROI declined slightly. </vt:lpstr>
      <vt:lpstr>Using static (2017) margins, both brand-building and trade ROIs were somewhat stronger. </vt:lpstr>
      <vt:lpstr>Looking at it from a GSV/$ standpoint, Brand-Building ROI improved in 2018, helped by strong performance on TV and Digital Video. </vt:lpstr>
      <vt:lpstr>TV support went up in 2018 and was more continuous with no dark periods. Nourish CPP declined driven by shift to less expensive 15 sec spots. </vt:lpstr>
      <vt:lpstr>TV ROI improved to $0.67, helped by increased GRP support (which elevated effectiveness) and a lower CPP driven by Nourish shift to 15 sec spots (which improved efficiency). </vt:lpstr>
      <vt:lpstr>‘Nourish’ and ‘Own it’ in 2017 were more effective</vt:lpstr>
      <vt:lpstr>Three-quarters of the incremental volume from the Nourish campaign was within the Nourish subline, with the remaining quarter coming from its halo impact to other variants within SPK.  On the other hand, the Protein campaign had a higher halo (35%) to other variants, indicating the value of this campaign in driving overall brand volume. </vt:lpstr>
      <vt:lpstr>The SPK Cereal ‘Original’ campaign had a small halo impact on SPK Snacks volume; it drove 0.6% of Snacks volume in 2017.</vt:lpstr>
      <vt:lpstr>Digital Video had much more support in 2018. </vt:lpstr>
      <vt:lpstr>Higher Digital Video impressions drove higher volume in 2018.  At the same time the CPP was almost halved with shift to skippable media . Therefore the ROI had a strong improvement to $0.55. </vt:lpstr>
      <vt:lpstr>“Nourish” and “Own It” had strong effectiveness in 2018.</vt:lpstr>
      <vt:lpstr>Social activity declined sharply in 2018 (-49%)</vt:lpstr>
      <vt:lpstr>Due to the reduced support, effectiveness remained similar in 2018.  However, this was offset by CPP improvements, causing the ROI to increase.  </vt:lpstr>
      <vt:lpstr>All three campaigns had a similar impact on sales; returns were higher for ‘Own It’ resulting from a lower CPP.</vt:lpstr>
      <vt:lpstr>Higher investment for sampling drove higher effectiveness, while the ROI was relatively unchanged. </vt:lpstr>
      <vt:lpstr>Coupon investment was higher in 2018; effectiveness increased, while ROI was relatively unchanged. </vt:lpstr>
      <vt:lpstr>Reduced trade spend yielded lower incremental volume, driven by declines in Ad/ Display support.  Consequently, the ROI declined slightly. </vt:lpstr>
      <vt:lpstr>Implications/Recommendations</vt:lpstr>
      <vt:lpstr>PowerPoint Presentation</vt:lpstr>
      <vt:lpstr>TV works well with Trade to drive higher incremental volume. </vt:lpstr>
      <vt:lpstr>Trade &amp; Marketing Summary</vt:lpstr>
      <vt:lpstr>Cadence of Brand-Building Tactics, Relative to Sales</vt:lpstr>
    </vt:vector>
  </TitlesOfParts>
  <Company>Kellogg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Sally</dc:creator>
  <cp:lastModifiedBy>Prasad Degala</cp:lastModifiedBy>
  <cp:revision>2791</cp:revision>
  <cp:lastPrinted>2019-07-24T13:23:19Z</cp:lastPrinted>
  <dcterms:created xsi:type="dcterms:W3CDTF">2017-02-10T14:55:07Z</dcterms:created>
  <dcterms:modified xsi:type="dcterms:W3CDTF">2020-04-27T08:44:59Z</dcterms:modified>
</cp:coreProperties>
</file>