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charts/chart4.xml" ContentType="application/vnd.openxmlformats-officedocument.drawingml.chart+xml"/>
  <Override PartName="/ppt/notesSlides/notesSlide10.xml" ContentType="application/vnd.openxmlformats-officedocument.presentationml.notesSlide+xml"/>
  <Override PartName="/ppt/charts/chart5.xml" ContentType="application/vnd.openxmlformats-officedocument.drawingml.chart+xml"/>
  <Override PartName="/ppt/notesSlides/notesSlide11.xml" ContentType="application/vnd.openxmlformats-officedocument.presentationml.notesSlide+xml"/>
  <Override PartName="/ppt/charts/chart6.xml" ContentType="application/vnd.openxmlformats-officedocument.drawingml.chart+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13.xml" ContentType="application/vnd.openxmlformats-officedocument.presentationml.notesSlide+xml"/>
  <Override PartName="/ppt/charts/chart8.xml" ContentType="application/vnd.openxmlformats-officedocument.drawingml.chart+xml"/>
  <Override PartName="/ppt/notesSlides/notesSlide14.xml" ContentType="application/vnd.openxmlformats-officedocument.presentationml.notesSlide+xml"/>
  <Override PartName="/ppt/charts/chart9.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5.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notesSlides/notesSlide16.xml" ContentType="application/vnd.openxmlformats-officedocument.presentationml.notesSlide+xml"/>
  <Override PartName="/ppt/charts/chart13.xml" ContentType="application/vnd.openxmlformats-officedocument.drawingml.chart+xml"/>
  <Override PartName="/ppt/charts/style2.xml" ContentType="application/vnd.ms-office.chartstyle+xml"/>
  <Override PartName="/ppt/charts/colors2.xml" ContentType="application/vnd.ms-office.chartcolorstyle+xml"/>
  <Override PartName="/ppt/charts/chart14.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7.xml" ContentType="application/vnd.openxmlformats-officedocument.presentationml.notesSlide+xml"/>
  <Override PartName="/ppt/charts/chart1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8.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notesSlides/notesSlide19.xml" ContentType="application/vnd.openxmlformats-officedocument.presentationml.notesSlide+xml"/>
  <Override PartName="/ppt/charts/chart19.xml" ContentType="application/vnd.openxmlformats-officedocument.drawingml.chart+xml"/>
  <Override PartName="/ppt/charts/style5.xml" ContentType="application/vnd.ms-office.chartstyle+xml"/>
  <Override PartName="/ppt/charts/colors5.xml" ContentType="application/vnd.ms-office.chartcolorstyle+xml"/>
  <Override PartName="/ppt/charts/chart20.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charts/chart21.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1.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notesSlides/notesSlide22.xml" ContentType="application/vnd.openxmlformats-officedocument.presentationml.notesSlide+xml"/>
  <Override PartName="/ppt/charts/chart25.xml" ContentType="application/vnd.openxmlformats-officedocument.drawingml.chart+xml"/>
  <Override PartName="/ppt/charts/style8.xml" ContentType="application/vnd.ms-office.chartstyle+xml"/>
  <Override PartName="/ppt/charts/colors8.xml" ContentType="application/vnd.ms-office.chartcolorstyle+xml"/>
  <Override PartName="/ppt/charts/chart26.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27.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5.xml" ContentType="application/vnd.openxmlformats-officedocument.presentationml.notesSlide+xml"/>
  <Override PartName="/ppt/charts/chart28.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6.xml" ContentType="application/vnd.openxmlformats-officedocument.presentationml.notesSlide+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notesSlides/notesSlide27.xml" ContentType="application/vnd.openxmlformats-officedocument.presentationml.notesSlide+xml"/>
  <Override PartName="/ppt/charts/chart3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3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3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4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4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4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43.xml" ContentType="application/vnd.openxmlformats-officedocument.drawingml.chart+xml"/>
  <Override PartName="/ppt/charts/style23.xml" ContentType="application/vnd.ms-office.chartstyle+xml"/>
  <Override PartName="/ppt/charts/colors2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8" r:id="rId2"/>
  </p:sldMasterIdLst>
  <p:notesMasterIdLst>
    <p:notesMasterId r:id="rId34"/>
  </p:notesMasterIdLst>
  <p:sldIdLst>
    <p:sldId id="829" r:id="rId3"/>
    <p:sldId id="833" r:id="rId4"/>
    <p:sldId id="835" r:id="rId5"/>
    <p:sldId id="875" r:id="rId6"/>
    <p:sldId id="836" r:id="rId7"/>
    <p:sldId id="838" r:id="rId8"/>
    <p:sldId id="839" r:id="rId9"/>
    <p:sldId id="876" r:id="rId10"/>
    <p:sldId id="879" r:id="rId11"/>
    <p:sldId id="877" r:id="rId12"/>
    <p:sldId id="880" r:id="rId13"/>
    <p:sldId id="878" r:id="rId14"/>
    <p:sldId id="841" r:id="rId15"/>
    <p:sldId id="871" r:id="rId16"/>
    <p:sldId id="872" r:id="rId17"/>
    <p:sldId id="873" r:id="rId18"/>
    <p:sldId id="874" r:id="rId19"/>
    <p:sldId id="881" r:id="rId20"/>
    <p:sldId id="843" r:id="rId21"/>
    <p:sldId id="844" r:id="rId22"/>
    <p:sldId id="846" r:id="rId23"/>
    <p:sldId id="859" r:id="rId24"/>
    <p:sldId id="847" r:id="rId25"/>
    <p:sldId id="850" r:id="rId26"/>
    <p:sldId id="867" r:id="rId27"/>
    <p:sldId id="852" r:id="rId28"/>
    <p:sldId id="868" r:id="rId29"/>
    <p:sldId id="869" r:id="rId30"/>
    <p:sldId id="870" r:id="rId31"/>
    <p:sldId id="854" r:id="rId32"/>
    <p:sldId id="861"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userDrawn="1">
          <p15:clr>
            <a:srgbClr val="A4A3A4"/>
          </p15:clr>
        </p15:guide>
        <p15:guide id="2" pos="182" userDrawn="1">
          <p15:clr>
            <a:srgbClr val="A4A3A4"/>
          </p15:clr>
        </p15:guide>
        <p15:guide id="3" pos="5448" userDrawn="1">
          <p15:clr>
            <a:srgbClr val="A4A3A4"/>
          </p15:clr>
        </p15:guide>
        <p15:guide id="4" orient="horz" pos="3840" userDrawn="1">
          <p15:clr>
            <a:srgbClr val="A4A3A4"/>
          </p15:clr>
        </p15:guide>
        <p15:guide id="5" orient="horz" pos="3528" userDrawn="1">
          <p15:clr>
            <a:srgbClr val="A4A3A4"/>
          </p15:clr>
        </p15:guide>
        <p15:guide id="7" orient="horz" pos="768" userDrawn="1">
          <p15:clr>
            <a:srgbClr val="A4A3A4"/>
          </p15:clr>
        </p15:guide>
        <p15:guide id="8" orient="horz" pos="10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ren Shah" initials="BS" lastIdx="85" clrIdx="0"/>
  <p:cmAuthor id="2" name="Santosh Nair" initials="SN" lastIdx="4" clrIdx="1">
    <p:extLst>
      <p:ext uri="{19B8F6BF-5375-455C-9EA6-DF929625EA0E}">
        <p15:presenceInfo xmlns:p15="http://schemas.microsoft.com/office/powerpoint/2012/main" userId="Santosh Nair" providerId="None"/>
      </p:ext>
    </p:extLst>
  </p:cmAuthor>
  <p:cmAuthor id="3" name="RupaMazumdar" initials="R" lastIdx="9" clrIdx="2">
    <p:extLst>
      <p:ext uri="{19B8F6BF-5375-455C-9EA6-DF929625EA0E}">
        <p15:presenceInfo xmlns:p15="http://schemas.microsoft.com/office/powerpoint/2012/main" userId="RupaMazumdar" providerId="None"/>
      </p:ext>
    </p:extLst>
  </p:cmAuthor>
  <p:cmAuthor id="4" name="PriyankaSingh" initials="P" lastIdx="12" clrIdx="3">
    <p:extLst>
      <p:ext uri="{19B8F6BF-5375-455C-9EA6-DF929625EA0E}">
        <p15:presenceInfo xmlns:p15="http://schemas.microsoft.com/office/powerpoint/2012/main" userId="Priyanka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AEEF"/>
    <a:srgbClr val="EB81D5"/>
    <a:srgbClr val="216CA0"/>
    <a:srgbClr val="DA0D44"/>
    <a:srgbClr val="FFE1E1"/>
    <a:srgbClr val="FCD7D3"/>
    <a:srgbClr val="FEEFED"/>
    <a:srgbClr val="EE3523"/>
    <a:srgbClr val="C00000"/>
    <a:srgbClr val="F8AE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662" autoAdjust="0"/>
    <p:restoredTop sz="93779" autoAdjust="0"/>
  </p:normalViewPr>
  <p:slideViewPr>
    <p:cSldViewPr snapToGrid="0">
      <p:cViewPr varScale="1">
        <p:scale>
          <a:sx n="86" d="100"/>
          <a:sy n="86" d="100"/>
        </p:scale>
        <p:origin x="1338" y="60"/>
      </p:cViewPr>
      <p:guideLst>
        <p:guide orient="horz" pos="3696"/>
        <p:guide pos="182"/>
        <p:guide pos="5448"/>
        <p:guide orient="horz" pos="3840"/>
        <p:guide orient="horz" pos="3528"/>
        <p:guide orient="horz" pos="768"/>
        <p:guide orient="horz" pos="1032"/>
      </p:guideLst>
    </p:cSldViewPr>
  </p:slideViewPr>
  <p:notesTextViewPr>
    <p:cViewPr>
      <p:scale>
        <a:sx n="75" d="100"/>
        <a:sy n="7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2.xml"/><Relationship Id="rId1" Type="http://schemas.microsoft.com/office/2011/relationships/chartStyle" Target="style2.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3.xml"/><Relationship Id="rId1" Type="http://schemas.microsoft.com/office/2011/relationships/chartStyle" Target="style3.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4.xml"/><Relationship Id="rId1" Type="http://schemas.microsoft.com/office/2011/relationships/chartStyle" Target="style4.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5.xml"/><Relationship Id="rId1" Type="http://schemas.microsoft.com/office/2011/relationships/chartStyle" Target="style5.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6.xml"/><Relationship Id="rId1" Type="http://schemas.microsoft.com/office/2011/relationships/chartStyle" Target="style6.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7.xml"/><Relationship Id="rId1" Type="http://schemas.microsoft.com/office/2011/relationships/chartStyle" Target="style7.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8.xml"/><Relationship Id="rId1" Type="http://schemas.microsoft.com/office/2011/relationships/chartStyle" Target="style8.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9.xml"/><Relationship Id="rId1" Type="http://schemas.microsoft.com/office/2011/relationships/chartStyle" Target="style9.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10.xml"/><Relationship Id="rId1" Type="http://schemas.microsoft.com/office/2011/relationships/chartStyle" Target="style10.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11.xml"/><Relationship Id="rId1" Type="http://schemas.microsoft.com/office/2011/relationships/chartStyle" Target="style11.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12.xml"/><Relationship Id="rId1" Type="http://schemas.microsoft.com/office/2011/relationships/chartStyle" Target="style1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13.xml"/><Relationship Id="rId1" Type="http://schemas.microsoft.com/office/2011/relationships/chartStyle" Target="style1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14.xml"/><Relationship Id="rId1" Type="http://schemas.microsoft.com/office/2011/relationships/chartStyle" Target="style1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15.xml"/><Relationship Id="rId1" Type="http://schemas.microsoft.com/office/2011/relationships/chartStyle" Target="style1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6.xml"/><Relationship Id="rId1" Type="http://schemas.microsoft.com/office/2011/relationships/chartStyle" Target="style1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7.xml"/><Relationship Id="rId1" Type="http://schemas.microsoft.com/office/2011/relationships/chartStyle" Target="style1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18.xml"/><Relationship Id="rId1" Type="http://schemas.microsoft.com/office/2011/relationships/chartStyle" Target="style1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19.xml"/><Relationship Id="rId1" Type="http://schemas.microsoft.com/office/2011/relationships/chartStyle" Target="style19.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20.xml"/><Relationship Id="rId1" Type="http://schemas.microsoft.com/office/2011/relationships/chartStyle" Target="style2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21.xml"/><Relationship Id="rId1" Type="http://schemas.microsoft.com/office/2011/relationships/chartStyle" Target="style2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22.xml"/><Relationship Id="rId1" Type="http://schemas.microsoft.com/office/2011/relationships/chartStyle" Target="style2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23.xml"/><Relationship Id="rId1" Type="http://schemas.microsoft.com/office/2011/relationships/chartStyle" Target="style23.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8.8622700442987618E-2"/>
          <c:y val="0.1096475199702359"/>
          <c:w val="0.90232752580135633"/>
          <c:h val="0.7220721568746441"/>
        </c:manualLayout>
      </c:layout>
      <c:barChart>
        <c:barDir val="col"/>
        <c:grouping val="stacked"/>
        <c:varyColors val="0"/>
        <c:ser>
          <c:idx val="0"/>
          <c:order val="0"/>
          <c:tx>
            <c:strRef>
              <c:f>Sheet1!$A$2</c:f>
              <c:strCache>
                <c:ptCount val="1"/>
                <c:pt idx="0">
                  <c:v>Trade</c:v>
                </c:pt>
              </c:strCache>
            </c:strRef>
          </c:tx>
          <c:spPr>
            <a:solidFill>
              <a:srgbClr val="97172E"/>
            </a:solidFill>
            <a:ln>
              <a:solidFill>
                <a:schemeClr val="bg1"/>
              </a:solidFill>
            </a:ln>
          </c:spPr>
          <c:invertIfNegative val="0"/>
          <c:dLbls>
            <c:numFmt formatCode="#,##0.0" sourceLinked="0"/>
            <c:spPr>
              <a:noFill/>
              <a:ln>
                <a:noFill/>
              </a:ln>
              <a:effectLst/>
            </c:spPr>
            <c:txPr>
              <a:bodyPr rot="0" vert="horz"/>
              <a:lstStyle/>
              <a:p>
                <a:pPr>
                  <a:defRPr sz="1200" b="0">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Sheet1!$B$1:$C$1</c:f>
              <c:strCache>
                <c:ptCount val="2"/>
                <c:pt idx="0">
                  <c:v>2017</c:v>
                </c:pt>
                <c:pt idx="1">
                  <c:v>2018</c:v>
                </c:pt>
              </c:strCache>
            </c:strRef>
          </c:cat>
          <c:val>
            <c:numRef>
              <c:f>Sheet1!$B$2:$C$2</c:f>
              <c:numCache>
                <c:formatCode>_(* #,##0_);_(* \(#,##0\);_(* "-"??_);_(@_)</c:formatCode>
                <c:ptCount val="2"/>
                <c:pt idx="0">
                  <c:v>15367256.18</c:v>
                </c:pt>
                <c:pt idx="1">
                  <c:v>14595124.92</c:v>
                </c:pt>
              </c:numCache>
            </c:numRef>
          </c:val>
          <c:extLst xmlns:c16r2="http://schemas.microsoft.com/office/drawing/2015/06/chart">
            <c:ext xmlns:c16="http://schemas.microsoft.com/office/drawing/2014/chart" uri="{C3380CC4-5D6E-409C-BE32-E72D297353CC}">
              <c16:uniqueId val="{00000000-B948-4198-B926-67112C5AA4BE}"/>
            </c:ext>
          </c:extLst>
        </c:ser>
        <c:ser>
          <c:idx val="1"/>
          <c:order val="1"/>
          <c:tx>
            <c:strRef>
              <c:f>Sheet1!$A$3</c:f>
              <c:strCache>
                <c:ptCount val="1"/>
                <c:pt idx="0">
                  <c:v>Brand Building</c:v>
                </c:pt>
              </c:strCache>
            </c:strRef>
          </c:tx>
          <c:spPr>
            <a:solidFill>
              <a:srgbClr val="0070C0"/>
            </a:solidFill>
            <a:ln>
              <a:solidFill>
                <a:schemeClr val="bg1"/>
              </a:solidFill>
            </a:ln>
          </c:spPr>
          <c:invertIfNegative val="0"/>
          <c:dLbls>
            <c:numFmt formatCode="#,##0.0" sourceLinked="0"/>
            <c:spPr>
              <a:noFill/>
              <a:ln>
                <a:noFill/>
              </a:ln>
              <a:effectLst/>
            </c:spPr>
            <c:txPr>
              <a:bodyPr/>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Sheet1!$B$1:$C$1</c:f>
              <c:strCache>
                <c:ptCount val="2"/>
                <c:pt idx="0">
                  <c:v>2017</c:v>
                </c:pt>
                <c:pt idx="1">
                  <c:v>2018</c:v>
                </c:pt>
              </c:strCache>
            </c:strRef>
          </c:cat>
          <c:val>
            <c:numRef>
              <c:f>Sheet1!$B$3:$C$3</c:f>
              <c:numCache>
                <c:formatCode>_(* #,##0_);_(* \(#,##0\);_(* "-"??_);_(@_)</c:formatCode>
                <c:ptCount val="2"/>
                <c:pt idx="0">
                  <c:v>4737814.7220299998</c:v>
                </c:pt>
                <c:pt idx="1">
                  <c:v>4123781.7399999998</c:v>
                </c:pt>
              </c:numCache>
            </c:numRef>
          </c:val>
          <c:extLst xmlns:c16r2="http://schemas.microsoft.com/office/drawing/2015/06/chart">
            <c:ext xmlns:c16="http://schemas.microsoft.com/office/drawing/2014/chart" uri="{C3380CC4-5D6E-409C-BE32-E72D297353CC}">
              <c16:uniqueId val="{00000001-B948-4198-B926-67112C5AA4BE}"/>
            </c:ext>
          </c:extLst>
        </c:ser>
        <c:dLbls>
          <c:showLegendKey val="0"/>
          <c:showVal val="1"/>
          <c:showCatName val="0"/>
          <c:showSerName val="0"/>
          <c:showPercent val="0"/>
          <c:showBubbleSize val="0"/>
        </c:dLbls>
        <c:gapWidth val="350"/>
        <c:overlap val="100"/>
        <c:axId val="1986545472"/>
        <c:axId val="1986547648"/>
      </c:barChart>
      <c:catAx>
        <c:axId val="19865454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sz="1400"/>
            </a:pPr>
            <a:endParaRPr lang="en-US"/>
          </a:p>
        </c:txPr>
        <c:crossAx val="1986547648"/>
        <c:crosses val="autoZero"/>
        <c:auto val="1"/>
        <c:lblAlgn val="ctr"/>
        <c:lblOffset val="100"/>
        <c:noMultiLvlLbl val="0"/>
      </c:catAx>
      <c:valAx>
        <c:axId val="1986547648"/>
        <c:scaling>
          <c:orientation val="minMax"/>
        </c:scaling>
        <c:delete val="1"/>
        <c:axPos val="l"/>
        <c:numFmt formatCode="_(* #,##0_);_(* \(#,##0\)" sourceLinked="0"/>
        <c:majorTickMark val="out"/>
        <c:minorTickMark val="none"/>
        <c:tickLblPos val="nextTo"/>
        <c:crossAx val="1986545472"/>
        <c:crosses val="autoZero"/>
        <c:crossBetween val="between"/>
        <c:dispUnits>
          <c:builtInUnit val="millions"/>
        </c:dispUnits>
      </c:valAx>
      <c:spPr>
        <a:noFill/>
        <a:ln>
          <a:noFill/>
        </a:ln>
        <a:effectLst/>
      </c:spPr>
    </c:plotArea>
    <c:legend>
      <c:legendPos val="b"/>
      <c:layout>
        <c:manualLayout>
          <c:xMode val="edge"/>
          <c:yMode val="edge"/>
          <c:x val="0.37854407904894244"/>
          <c:y val="0.88370536623381768"/>
          <c:w val="0.24291184190211518"/>
          <c:h val="6.7366592660023317E-2"/>
        </c:manualLayout>
      </c:layout>
      <c:overlay val="0"/>
      <c:txPr>
        <a:bodyPr/>
        <a:lstStyle/>
        <a:p>
          <a:pPr>
            <a:defRPr sz="1400"/>
          </a:pPr>
          <a:endParaRPr lang="en-US"/>
        </a:p>
      </c:txPr>
    </c:legend>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dLbl>
              <c:idx val="0"/>
              <c:layout>
                <c:manualLayout>
                  <c:x val="2.2767285674843217E-3"/>
                  <c:y val="-1.3684257595152237E-2"/>
                </c:manualLayout>
              </c:layout>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1E20-4587-96D6-27FA3E2FD05B}"/>
                </c:ext>
                <c:ext xmlns:c15="http://schemas.microsoft.com/office/drawing/2012/chart" uri="{CE6537A1-D6FC-4f65-9D91-7224C49458BB}">
                  <c15:layout>
                    <c:manualLayout>
                      <c:w val="0.25799660794515339"/>
                      <c:h val="0.30754763536373542"/>
                    </c:manualLayout>
                  </c15:layout>
                </c:ext>
              </c:extLst>
            </c:dLbl>
            <c:dLbl>
              <c:idx val="1"/>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1E20-4587-96D6-27FA3E2FD05B}"/>
                </c:ext>
                <c:ext xmlns:c15="http://schemas.microsoft.com/office/drawing/2012/chart" uri="{CE6537A1-D6FC-4f65-9D91-7224C49458BB}">
                  <c15:spPr xmlns:c15="http://schemas.microsoft.com/office/drawing/2012/chart">
                    <a:prstGeom prst="rect">
                      <a:avLst/>
                    </a:prstGeom>
                  </c15:spPr>
                </c:ext>
              </c:extLst>
            </c:dLbl>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351307.73546026833</c:v>
                </c:pt>
                <c:pt idx="1">
                  <c:v>470185.93932829163</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986555808"/>
        <c:axId val="1986546016"/>
      </c:barChart>
      <c:catAx>
        <c:axId val="19865558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6546016"/>
        <c:crosses val="autoZero"/>
        <c:auto val="1"/>
        <c:lblAlgn val="ctr"/>
        <c:lblOffset val="100"/>
        <c:noMultiLvlLbl val="0"/>
      </c:catAx>
      <c:valAx>
        <c:axId val="1986546016"/>
        <c:scaling>
          <c:orientation val="minMax"/>
          <c:max val="1000000"/>
          <c:min val="0"/>
        </c:scaling>
        <c:delete val="1"/>
        <c:axPos val="l"/>
        <c:numFmt formatCode="#,##0" sourceLinked="0"/>
        <c:majorTickMark val="out"/>
        <c:minorTickMark val="none"/>
        <c:tickLblPos val="nextTo"/>
        <c:crossAx val="1986555808"/>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823626704432E-2"/>
          <c:y val="0.12210319666584778"/>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186.14516102912935</c:v>
                </c:pt>
                <c:pt idx="1">
                  <c:v>204.83868231343729</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986546560"/>
        <c:axId val="1986558528"/>
      </c:barChart>
      <c:catAx>
        <c:axId val="19865465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6558528"/>
        <c:crosses val="autoZero"/>
        <c:auto val="1"/>
        <c:lblAlgn val="ctr"/>
        <c:lblOffset val="100"/>
        <c:noMultiLvlLbl val="0"/>
      </c:catAx>
      <c:valAx>
        <c:axId val="1986558528"/>
        <c:scaling>
          <c:orientation val="minMax"/>
          <c:max val="400"/>
          <c:min val="0"/>
        </c:scaling>
        <c:delete val="1"/>
        <c:axPos val="l"/>
        <c:numFmt formatCode="0" sourceLinked="0"/>
        <c:majorTickMark val="out"/>
        <c:minorTickMark val="none"/>
        <c:tickLblPos val="nextTo"/>
        <c:crossAx val="1986546560"/>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0.41833985367476606</c:v>
                </c:pt>
                <c:pt idx="1">
                  <c:v>0.60072176905163588</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986559072"/>
        <c:axId val="1986548192"/>
      </c:barChart>
      <c:catAx>
        <c:axId val="198655907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6548192"/>
        <c:crosses val="autoZero"/>
        <c:auto val="1"/>
        <c:lblAlgn val="ctr"/>
        <c:lblOffset val="100"/>
        <c:noMultiLvlLbl val="0"/>
      </c:catAx>
      <c:valAx>
        <c:axId val="1986548192"/>
        <c:scaling>
          <c:orientation val="minMax"/>
        </c:scaling>
        <c:delete val="1"/>
        <c:axPos val="l"/>
        <c:numFmt formatCode="0.0" sourceLinked="0"/>
        <c:majorTickMark val="out"/>
        <c:minorTickMark val="none"/>
        <c:tickLblPos val="nextTo"/>
        <c:crossAx val="1986559072"/>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c:v>
                </c:pt>
                <c:pt idx="2">
                  <c:v>KIDULT </c:v>
                </c:pt>
              </c:strCache>
            </c:strRef>
          </c:cat>
          <c:val>
            <c:numRef>
              <c:f>Sheet1!$B$21:$B$23</c:f>
              <c:numCache>
                <c:formatCode>0.0</c:formatCode>
                <c:ptCount val="3"/>
                <c:pt idx="0">
                  <c:v>0.40108225870246689</c:v>
                </c:pt>
                <c:pt idx="1">
                  <c:v>0.54302580411056511</c:v>
                </c:pt>
                <c:pt idx="2">
                  <c:v>0.84035491008275454</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951453792"/>
        <c:axId val="1951447264"/>
      </c:barChart>
      <c:catAx>
        <c:axId val="195145379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51447264"/>
        <c:crosses val="autoZero"/>
        <c:auto val="1"/>
        <c:lblAlgn val="ctr"/>
        <c:lblOffset val="100"/>
        <c:noMultiLvlLbl val="0"/>
      </c:catAx>
      <c:valAx>
        <c:axId val="1951447264"/>
        <c:scaling>
          <c:orientation val="minMax"/>
        </c:scaling>
        <c:delete val="1"/>
        <c:axPos val="l"/>
        <c:numFmt formatCode="0.0" sourceLinked="1"/>
        <c:majorTickMark val="out"/>
        <c:minorTickMark val="none"/>
        <c:tickLblPos val="nextTo"/>
        <c:crossAx val="195145379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c:v>
                </c:pt>
                <c:pt idx="2">
                  <c:v>KIDULT </c:v>
                </c:pt>
              </c:strCache>
            </c:strRef>
          </c:cat>
          <c:val>
            <c:numRef>
              <c:f>Sheet1!$B$21:$B$23</c:f>
              <c:numCache>
                <c:formatCode>0.0</c:formatCode>
                <c:ptCount val="3"/>
                <c:pt idx="0">
                  <c:v>180.28525195862801</c:v>
                </c:pt>
                <c:pt idx="1">
                  <c:v>213.95953052653576</c:v>
                </c:pt>
                <c:pt idx="2">
                  <c:v>198.83794380838265</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951447808"/>
        <c:axId val="1988546400"/>
      </c:barChart>
      <c:catAx>
        <c:axId val="19514478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88546400"/>
        <c:crosses val="autoZero"/>
        <c:auto val="1"/>
        <c:lblAlgn val="ctr"/>
        <c:lblOffset val="100"/>
        <c:noMultiLvlLbl val="0"/>
      </c:catAx>
      <c:valAx>
        <c:axId val="1988546400"/>
        <c:scaling>
          <c:orientation val="minMax"/>
          <c:min val="0"/>
        </c:scaling>
        <c:delete val="1"/>
        <c:axPos val="l"/>
        <c:numFmt formatCode="0.0" sourceLinked="1"/>
        <c:majorTickMark val="out"/>
        <c:minorTickMark val="none"/>
        <c:tickLblPos val="nextTo"/>
        <c:crossAx val="195144780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023792699510388"/>
          <c:h val="0.40620609664455842"/>
        </c:manualLayout>
      </c:layout>
      <c:barChart>
        <c:barDir val="col"/>
        <c:grouping val="stacked"/>
        <c:varyColors val="0"/>
        <c:ser>
          <c:idx val="1"/>
          <c:order val="1"/>
          <c:tx>
            <c:strRef>
              <c:f>Sheet1!$C$1</c:f>
              <c:strCache>
                <c:ptCount val="1"/>
                <c:pt idx="0">
                  <c:v>Kidult</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107.70192430926633</c:v>
                </c:pt>
                <c:pt idx="76">
                  <c:v>102.55859311199461</c:v>
                </c:pt>
                <c:pt idx="77">
                  <c:v>0</c:v>
                </c:pt>
                <c:pt idx="78">
                  <c:v>128.80368954724344</c:v>
                </c:pt>
                <c:pt idx="79">
                  <c:v>0</c:v>
                </c:pt>
                <c:pt idx="80">
                  <c:v>119.12277356861745</c:v>
                </c:pt>
                <c:pt idx="81">
                  <c:v>108.1169211051739</c:v>
                </c:pt>
                <c:pt idx="82">
                  <c:v>0</c:v>
                </c:pt>
                <c:pt idx="83">
                  <c:v>0</c:v>
                </c:pt>
                <c:pt idx="84">
                  <c:v>116.09620440523042</c:v>
                </c:pt>
                <c:pt idx="85">
                  <c:v>124.84151293553153</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9868-4D5A-A1C7-B135B67B669B}"/>
            </c:ext>
          </c:extLst>
        </c:ser>
        <c:ser>
          <c:idx val="2"/>
          <c:order val="2"/>
          <c:tx>
            <c:strRef>
              <c:f>Sheet1!$D$1</c:f>
              <c:strCache>
                <c:ptCount val="1"/>
                <c:pt idx="0">
                  <c:v>Try It Hot</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25.456137204576603</c:v>
                </c:pt>
                <c:pt idx="50">
                  <c:v>40.125775593654645</c:v>
                </c:pt>
                <c:pt idx="51">
                  <c:v>0</c:v>
                </c:pt>
                <c:pt idx="52">
                  <c:v>0</c:v>
                </c:pt>
                <c:pt idx="53">
                  <c:v>90.301791749858651</c:v>
                </c:pt>
                <c:pt idx="54">
                  <c:v>126.13964165002827</c:v>
                </c:pt>
                <c:pt idx="55">
                  <c:v>156.74702074451517</c:v>
                </c:pt>
                <c:pt idx="56">
                  <c:v>101.47166559863587</c:v>
                </c:pt>
                <c:pt idx="57">
                  <c:v>0</c:v>
                </c:pt>
                <c:pt idx="58">
                  <c:v>104.07332478908685</c:v>
                </c:pt>
                <c:pt idx="59">
                  <c:v>85.614970284026043</c:v>
                </c:pt>
                <c:pt idx="60">
                  <c:v>100.90593199908815</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110.03771734076196</c:v>
                </c:pt>
                <c:pt idx="95">
                  <c:v>150.73603163842944</c:v>
                </c:pt>
                <c:pt idx="96">
                  <c:v>97.562097076067332</c:v>
                </c:pt>
                <c:pt idx="97">
                  <c:v>0</c:v>
                </c:pt>
                <c:pt idx="98">
                  <c:v>109.52825486571955</c:v>
                </c:pt>
                <c:pt idx="99">
                  <c:v>127.11146631995331</c:v>
                </c:pt>
                <c:pt idx="100">
                  <c:v>100.46225614735653</c:v>
                </c:pt>
                <c:pt idx="101">
                  <c:v>0</c:v>
                </c:pt>
                <c:pt idx="102">
                  <c:v>0</c:v>
                </c:pt>
                <c:pt idx="103">
                  <c:v>0</c:v>
                </c:pt>
              </c:numCache>
            </c:numRef>
          </c:val>
          <c:extLst xmlns:c16r2="http://schemas.microsoft.com/office/drawing/2015/06/chart">
            <c:ext xmlns:c16="http://schemas.microsoft.com/office/drawing/2014/chart" uri="{C3380CC4-5D6E-409C-BE32-E72D297353CC}">
              <c16:uniqueId val="{00000001-9868-4D5A-A1C7-B135B67B669B}"/>
            </c:ext>
          </c:extLst>
        </c:ser>
        <c:ser>
          <c:idx val="3"/>
          <c:order val="3"/>
          <c:tx>
            <c:strRef>
              <c:f>Sheet1!$E$1</c:f>
              <c:strCache>
                <c:ptCount val="1"/>
                <c:pt idx="0">
                  <c:v>Try it Hot BT Partnership</c:v>
                </c:pt>
              </c:strCache>
            </c:strRef>
          </c:tx>
          <c:spPr>
            <a:solidFill>
              <a:schemeClr val="accent4"/>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13.537823388288079</c:v>
                </c:pt>
                <c:pt idx="55">
                  <c:v>13.924618342239167</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9868-4D5A-A1C7-B135B67B669B}"/>
            </c:ext>
          </c:extLst>
        </c:ser>
        <c:ser>
          <c:idx val="4"/>
          <c:order val="4"/>
          <c:tx>
            <c:strRef>
              <c:f>Sheet1!$F$1</c:f>
              <c:strCache>
                <c:ptCount val="1"/>
                <c:pt idx="0">
                  <c:v>Feed Your Inner Kid</c:v>
                </c:pt>
              </c:strCache>
            </c:strRef>
          </c:tx>
          <c:spPr>
            <a:solidFill>
              <a:srgbClr val="4BAEEF"/>
            </a:solidFill>
            <a:ln>
              <a:solidFill>
                <a:srgbClr val="00B0F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190.01049251746045</c:v>
                </c:pt>
                <c:pt idx="14">
                  <c:v>171.46416428034954</c:v>
                </c:pt>
                <c:pt idx="15">
                  <c:v>143.44440031200645</c:v>
                </c:pt>
                <c:pt idx="16">
                  <c:v>0</c:v>
                </c:pt>
                <c:pt idx="17">
                  <c:v>150.42998772751201</c:v>
                </c:pt>
                <c:pt idx="18">
                  <c:v>99.463106846944839</c:v>
                </c:pt>
                <c:pt idx="19">
                  <c:v>0</c:v>
                </c:pt>
                <c:pt idx="20">
                  <c:v>86.151451770961287</c:v>
                </c:pt>
                <c:pt idx="21">
                  <c:v>0</c:v>
                </c:pt>
                <c:pt idx="22">
                  <c:v>92.014143826202911</c:v>
                </c:pt>
                <c:pt idx="23">
                  <c:v>0</c:v>
                </c:pt>
                <c:pt idx="24">
                  <c:v>93.061032888428741</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140.39842264977366</c:v>
                </c:pt>
                <c:pt idx="40">
                  <c:v>90.162505113536653</c:v>
                </c:pt>
                <c:pt idx="41">
                  <c:v>76.730028635805297</c:v>
                </c:pt>
                <c:pt idx="42">
                  <c:v>3.9418706534938384</c:v>
                </c:pt>
                <c:pt idx="43">
                  <c:v>95.629385994103814</c:v>
                </c:pt>
                <c:pt idx="44">
                  <c:v>89.525652868774785</c:v>
                </c:pt>
                <c:pt idx="45">
                  <c:v>9.0431150286035109</c:v>
                </c:pt>
                <c:pt idx="46">
                  <c:v>84.553794487768954</c:v>
                </c:pt>
                <c:pt idx="47">
                  <c:v>98.624057918787017</c:v>
                </c:pt>
                <c:pt idx="48">
                  <c:v>0</c:v>
                </c:pt>
                <c:pt idx="49">
                  <c:v>98.160308430140674</c:v>
                </c:pt>
                <c:pt idx="50">
                  <c:v>8.8885318657214007</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ser>
        <c:dLbls>
          <c:showLegendKey val="0"/>
          <c:showVal val="0"/>
          <c:showCatName val="0"/>
          <c:showSerName val="0"/>
          <c:showPercent val="0"/>
          <c:showBubbleSize val="0"/>
        </c:dLbls>
        <c:gapWidth val="150"/>
        <c:overlap val="100"/>
        <c:axId val="2112902960"/>
        <c:axId val="2112916560"/>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_(* #,##0_);_(* \(#,##0\);_(* "-"??_);_(@_)</c:formatCode>
                <c:ptCount val="104"/>
                <c:pt idx="0">
                  <c:v>122840</c:v>
                </c:pt>
                <c:pt idx="1">
                  <c:v>143191</c:v>
                </c:pt>
                <c:pt idx="2">
                  <c:v>125407</c:v>
                </c:pt>
                <c:pt idx="3">
                  <c:v>123562</c:v>
                </c:pt>
                <c:pt idx="4">
                  <c:v>142937</c:v>
                </c:pt>
                <c:pt idx="5">
                  <c:v>120078</c:v>
                </c:pt>
                <c:pt idx="6">
                  <c:v>118373</c:v>
                </c:pt>
                <c:pt idx="7">
                  <c:v>120544</c:v>
                </c:pt>
                <c:pt idx="8">
                  <c:v>134754</c:v>
                </c:pt>
                <c:pt idx="9">
                  <c:v>128688</c:v>
                </c:pt>
                <c:pt idx="10">
                  <c:v>136774</c:v>
                </c:pt>
                <c:pt idx="11">
                  <c:v>126355</c:v>
                </c:pt>
                <c:pt idx="12">
                  <c:v>127189</c:v>
                </c:pt>
                <c:pt idx="13">
                  <c:v>138822</c:v>
                </c:pt>
                <c:pt idx="14">
                  <c:v>133355</c:v>
                </c:pt>
                <c:pt idx="15">
                  <c:v>117006</c:v>
                </c:pt>
                <c:pt idx="16">
                  <c:v>122901</c:v>
                </c:pt>
                <c:pt idx="17">
                  <c:v>144564</c:v>
                </c:pt>
                <c:pt idx="18">
                  <c:v>129530</c:v>
                </c:pt>
                <c:pt idx="19">
                  <c:v>121519</c:v>
                </c:pt>
                <c:pt idx="20">
                  <c:v>110281</c:v>
                </c:pt>
                <c:pt idx="21">
                  <c:v>118663</c:v>
                </c:pt>
                <c:pt idx="22">
                  <c:v>114468</c:v>
                </c:pt>
                <c:pt idx="23">
                  <c:v>118179</c:v>
                </c:pt>
                <c:pt idx="24">
                  <c:v>114930</c:v>
                </c:pt>
                <c:pt idx="25">
                  <c:v>126998</c:v>
                </c:pt>
                <c:pt idx="26">
                  <c:v>105076</c:v>
                </c:pt>
                <c:pt idx="27">
                  <c:v>118807</c:v>
                </c:pt>
                <c:pt idx="28">
                  <c:v>153301</c:v>
                </c:pt>
                <c:pt idx="29">
                  <c:v>136986</c:v>
                </c:pt>
                <c:pt idx="30">
                  <c:v>137612</c:v>
                </c:pt>
                <c:pt idx="31">
                  <c:v>118318</c:v>
                </c:pt>
                <c:pt idx="32">
                  <c:v>122861</c:v>
                </c:pt>
                <c:pt idx="33">
                  <c:v>126383</c:v>
                </c:pt>
                <c:pt idx="34">
                  <c:v>158978</c:v>
                </c:pt>
                <c:pt idx="35">
                  <c:v>125368</c:v>
                </c:pt>
                <c:pt idx="36">
                  <c:v>130458</c:v>
                </c:pt>
                <c:pt idx="37">
                  <c:v>135262</c:v>
                </c:pt>
                <c:pt idx="38">
                  <c:v>127274</c:v>
                </c:pt>
                <c:pt idx="39">
                  <c:v>146018</c:v>
                </c:pt>
                <c:pt idx="40">
                  <c:v>121987</c:v>
                </c:pt>
                <c:pt idx="41">
                  <c:v>133230</c:v>
                </c:pt>
                <c:pt idx="42">
                  <c:v>124091</c:v>
                </c:pt>
                <c:pt idx="43">
                  <c:v>135474</c:v>
                </c:pt>
                <c:pt idx="44">
                  <c:v>133386</c:v>
                </c:pt>
                <c:pt idx="45">
                  <c:v>126149</c:v>
                </c:pt>
                <c:pt idx="46">
                  <c:v>111805</c:v>
                </c:pt>
                <c:pt idx="47">
                  <c:v>140285</c:v>
                </c:pt>
                <c:pt idx="48">
                  <c:v>131727</c:v>
                </c:pt>
                <c:pt idx="49">
                  <c:v>125040</c:v>
                </c:pt>
                <c:pt idx="50">
                  <c:v>140895</c:v>
                </c:pt>
                <c:pt idx="51">
                  <c:v>105169</c:v>
                </c:pt>
                <c:pt idx="52">
                  <c:v>117129</c:v>
                </c:pt>
                <c:pt idx="53">
                  <c:v>136076</c:v>
                </c:pt>
                <c:pt idx="54">
                  <c:v>158111</c:v>
                </c:pt>
                <c:pt idx="55">
                  <c:v>145326</c:v>
                </c:pt>
                <c:pt idx="56">
                  <c:v>144202</c:v>
                </c:pt>
                <c:pt idx="57">
                  <c:v>121244</c:v>
                </c:pt>
                <c:pt idx="58">
                  <c:v>118789</c:v>
                </c:pt>
                <c:pt idx="59">
                  <c:v>135155</c:v>
                </c:pt>
                <c:pt idx="60">
                  <c:v>132777</c:v>
                </c:pt>
                <c:pt idx="61">
                  <c:v>127659</c:v>
                </c:pt>
                <c:pt idx="62">
                  <c:v>129918</c:v>
                </c:pt>
                <c:pt idx="63">
                  <c:v>141469</c:v>
                </c:pt>
                <c:pt idx="64">
                  <c:v>157999</c:v>
                </c:pt>
                <c:pt idx="65">
                  <c:v>129965</c:v>
                </c:pt>
                <c:pt idx="66">
                  <c:v>121651</c:v>
                </c:pt>
                <c:pt idx="67">
                  <c:v>142669</c:v>
                </c:pt>
                <c:pt idx="68">
                  <c:v>123611</c:v>
                </c:pt>
                <c:pt idx="69">
                  <c:v>135081</c:v>
                </c:pt>
                <c:pt idx="70">
                  <c:v>132958</c:v>
                </c:pt>
                <c:pt idx="71">
                  <c:v>123225</c:v>
                </c:pt>
                <c:pt idx="72">
                  <c:v>125686</c:v>
                </c:pt>
                <c:pt idx="73">
                  <c:v>135344</c:v>
                </c:pt>
                <c:pt idx="74">
                  <c:v>115457</c:v>
                </c:pt>
                <c:pt idx="75">
                  <c:v>111807</c:v>
                </c:pt>
                <c:pt idx="76">
                  <c:v>111313</c:v>
                </c:pt>
                <c:pt idx="77">
                  <c:v>125825</c:v>
                </c:pt>
                <c:pt idx="78">
                  <c:v>106211</c:v>
                </c:pt>
                <c:pt idx="79">
                  <c:v>122304</c:v>
                </c:pt>
                <c:pt idx="80">
                  <c:v>129790</c:v>
                </c:pt>
                <c:pt idx="81">
                  <c:v>128386</c:v>
                </c:pt>
                <c:pt idx="82">
                  <c:v>129810</c:v>
                </c:pt>
                <c:pt idx="83">
                  <c:v>102024</c:v>
                </c:pt>
                <c:pt idx="84">
                  <c:v>118027</c:v>
                </c:pt>
                <c:pt idx="85">
                  <c:v>138905</c:v>
                </c:pt>
                <c:pt idx="86">
                  <c:v>147866</c:v>
                </c:pt>
                <c:pt idx="87">
                  <c:v>141793</c:v>
                </c:pt>
                <c:pt idx="88">
                  <c:v>123991</c:v>
                </c:pt>
                <c:pt idx="89">
                  <c:v>131048</c:v>
                </c:pt>
                <c:pt idx="90">
                  <c:v>132614</c:v>
                </c:pt>
                <c:pt idx="91">
                  <c:v>127226</c:v>
                </c:pt>
                <c:pt idx="92">
                  <c:v>107704</c:v>
                </c:pt>
                <c:pt idx="93">
                  <c:v>136434</c:v>
                </c:pt>
                <c:pt idx="94">
                  <c:v>118668</c:v>
                </c:pt>
                <c:pt idx="95">
                  <c:v>122923</c:v>
                </c:pt>
                <c:pt idx="96">
                  <c:v>131473</c:v>
                </c:pt>
                <c:pt idx="97">
                  <c:v>133030</c:v>
                </c:pt>
                <c:pt idx="98">
                  <c:v>117041</c:v>
                </c:pt>
                <c:pt idx="99">
                  <c:v>133011</c:v>
                </c:pt>
                <c:pt idx="100">
                  <c:v>119778</c:v>
                </c:pt>
                <c:pt idx="101">
                  <c:v>113261</c:v>
                </c:pt>
                <c:pt idx="102">
                  <c:v>103491</c:v>
                </c:pt>
                <c:pt idx="103">
                  <c:v>86529</c:v>
                </c:pt>
              </c:numCache>
            </c:numRef>
          </c:val>
          <c:smooth val="0"/>
          <c:extLst xmlns:c16r2="http://schemas.microsoft.com/office/drawing/2015/06/chart">
            <c:ext xmlns:c16="http://schemas.microsoft.com/office/drawing/2014/chart" uri="{C3380CC4-5D6E-409C-BE32-E72D297353CC}">
              <c16:uniqueId val="{00000004-9868-4D5A-A1C7-B135B67B669B}"/>
            </c:ext>
          </c:extLst>
        </c:ser>
        <c:dLbls>
          <c:showLegendKey val="0"/>
          <c:showVal val="0"/>
          <c:showCatName val="0"/>
          <c:showSerName val="0"/>
          <c:showPercent val="0"/>
          <c:showBubbleSize val="0"/>
        </c:dLbls>
        <c:marker val="1"/>
        <c:smooth val="0"/>
        <c:axId val="2112914928"/>
        <c:axId val="2112913296"/>
      </c:lineChart>
      <c:dateAx>
        <c:axId val="2112914928"/>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2112913296"/>
        <c:crosses val="autoZero"/>
        <c:auto val="1"/>
        <c:lblOffset val="100"/>
        <c:baseTimeUnit val="days"/>
      </c:dateAx>
      <c:valAx>
        <c:axId val="2112913296"/>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112914928"/>
        <c:crosses val="autoZero"/>
        <c:crossBetween val="between"/>
        <c:majorUnit val="40000"/>
        <c:dispUnits>
          <c:builtInUnit val="thousands"/>
        </c:dispUnits>
      </c:valAx>
      <c:valAx>
        <c:axId val="2112916560"/>
        <c:scaling>
          <c:orientation val="minMax"/>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112902960"/>
        <c:crosses val="max"/>
        <c:crossBetween val="between"/>
      </c:valAx>
      <c:dateAx>
        <c:axId val="2112902960"/>
        <c:scaling>
          <c:orientation val="minMax"/>
        </c:scaling>
        <c:delete val="1"/>
        <c:axPos val="b"/>
        <c:numFmt formatCode="m/d/yyyy" sourceLinked="1"/>
        <c:majorTickMark val="out"/>
        <c:minorTickMark val="none"/>
        <c:tickLblPos val="nextTo"/>
        <c:crossAx val="2112916560"/>
        <c:crosses val="autoZero"/>
        <c:auto val="1"/>
        <c:lblOffset val="100"/>
        <c:baseTimeUnit val="days"/>
      </c:dateAx>
      <c:spPr>
        <a:noFill/>
        <a:ln>
          <a:noFill/>
        </a:ln>
        <a:effectLst/>
      </c:spPr>
    </c:plotArea>
    <c:legend>
      <c:legendPos val="b"/>
      <c:layout>
        <c:manualLayout>
          <c:xMode val="edge"/>
          <c:yMode val="edge"/>
          <c:x val="7.1396941746200732E-2"/>
          <c:y val="0.75622929395236382"/>
          <c:w val="0.78619646564096768"/>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dLbl>
              <c:idx val="0"/>
              <c:layout>
                <c:manualLayout>
                  <c:x val="2.2767285674843217E-3"/>
                  <c:y val="-1.3684257595152237E-2"/>
                </c:manualLayout>
              </c:layout>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1E20-4587-96D6-27FA3E2FD05B}"/>
                </c:ext>
                <c:ext xmlns:c15="http://schemas.microsoft.com/office/drawing/2012/chart" uri="{CE6537A1-D6FC-4f65-9D91-7224C49458BB}">
                  <c15:layout>
                    <c:manualLayout>
                      <c:w val="0.25799660794515339"/>
                      <c:h val="0.30754763536373542"/>
                    </c:manualLayout>
                  </c15:layout>
                </c:ext>
              </c:extLst>
            </c:dLbl>
            <c:dLbl>
              <c:idx val="1"/>
              <c:layout/>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1E20-4587-96D6-27FA3E2FD05B}"/>
                </c:ext>
                <c:ext xmlns:c15="http://schemas.microsoft.com/office/drawing/2012/chart" uri="{CE6537A1-D6FC-4f65-9D91-7224C49458BB}">
                  <c15:spPr xmlns:c15="http://schemas.microsoft.com/office/drawing/2012/chart">
                    <a:prstGeom prst="rect">
                      <a:avLst/>
                    </a:prstGeom>
                  </c15:spPr>
                  <c15:layout>
                    <c:manualLayout>
                      <c:w val="0.23522752942948219"/>
                      <c:h val="0.28017965891312502"/>
                    </c:manualLayout>
                  </c15:layout>
                </c:ext>
              </c:extLst>
            </c:dLbl>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351307.73546026833</c:v>
                </c:pt>
                <c:pt idx="1">
                  <c:v>470185.93932829163</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1988545856"/>
        <c:axId val="1988544768"/>
      </c:barChart>
      <c:catAx>
        <c:axId val="19885458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8544768"/>
        <c:crosses val="autoZero"/>
        <c:auto val="1"/>
        <c:lblAlgn val="ctr"/>
        <c:lblOffset val="100"/>
        <c:noMultiLvlLbl val="0"/>
      </c:catAx>
      <c:valAx>
        <c:axId val="1988544768"/>
        <c:scaling>
          <c:orientation val="minMax"/>
          <c:max val="1000000"/>
          <c:min val="0"/>
        </c:scaling>
        <c:delete val="1"/>
        <c:axPos val="l"/>
        <c:numFmt formatCode="#,##0" sourceLinked="0"/>
        <c:majorTickMark val="out"/>
        <c:minorTickMark val="none"/>
        <c:tickLblPos val="nextTo"/>
        <c:crossAx val="1988545856"/>
        <c:crosses val="autoZero"/>
        <c:crossBetween val="between"/>
        <c:majorUnit val="50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823626704432E-2"/>
          <c:y val="0.12210319666584778"/>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186.14516102912935</c:v>
                </c:pt>
                <c:pt idx="1">
                  <c:v>204.83868231343729</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1988542592"/>
        <c:axId val="1988548032"/>
      </c:barChart>
      <c:catAx>
        <c:axId val="198854259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8548032"/>
        <c:crosses val="autoZero"/>
        <c:auto val="1"/>
        <c:lblAlgn val="ctr"/>
        <c:lblOffset val="100"/>
        <c:noMultiLvlLbl val="0"/>
      </c:catAx>
      <c:valAx>
        <c:axId val="1988548032"/>
        <c:scaling>
          <c:orientation val="minMax"/>
          <c:max val="400"/>
          <c:min val="0"/>
        </c:scaling>
        <c:delete val="1"/>
        <c:axPos val="l"/>
        <c:numFmt formatCode="0" sourceLinked="0"/>
        <c:majorTickMark val="out"/>
        <c:minorTickMark val="none"/>
        <c:tickLblPos val="nextTo"/>
        <c:crossAx val="1988542592"/>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0.41833985367476606</c:v>
                </c:pt>
                <c:pt idx="1">
                  <c:v>0.63812057439910053</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1988549120"/>
        <c:axId val="1988549664"/>
      </c:barChart>
      <c:catAx>
        <c:axId val="198854912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1988549664"/>
        <c:crosses val="autoZero"/>
        <c:auto val="1"/>
        <c:lblAlgn val="ctr"/>
        <c:lblOffset val="100"/>
        <c:noMultiLvlLbl val="0"/>
      </c:catAx>
      <c:valAx>
        <c:axId val="1988549664"/>
        <c:scaling>
          <c:orientation val="minMax"/>
        </c:scaling>
        <c:delete val="1"/>
        <c:axPos val="l"/>
        <c:numFmt formatCode="0.0" sourceLinked="0"/>
        <c:majorTickMark val="out"/>
        <c:minorTickMark val="none"/>
        <c:tickLblPos val="nextTo"/>
        <c:crossAx val="1988549120"/>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c:v>
                </c:pt>
                <c:pt idx="2">
                  <c:v>Kidult </c:v>
                </c:pt>
              </c:strCache>
            </c:strRef>
          </c:cat>
          <c:val>
            <c:numRef>
              <c:f>Sheet1!$B$21:$B$23</c:f>
              <c:numCache>
                <c:formatCode>0.0</c:formatCode>
                <c:ptCount val="3"/>
                <c:pt idx="0">
                  <c:v>0.40108225870246689</c:v>
                </c:pt>
                <c:pt idx="1">
                  <c:v>0.59</c:v>
                </c:pt>
                <c:pt idx="2">
                  <c:v>0.84035491008275454</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988543136"/>
        <c:axId val="1988543680"/>
      </c:barChart>
      <c:catAx>
        <c:axId val="19885431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88543680"/>
        <c:crosses val="autoZero"/>
        <c:auto val="1"/>
        <c:lblAlgn val="ctr"/>
        <c:lblOffset val="100"/>
        <c:noMultiLvlLbl val="0"/>
      </c:catAx>
      <c:valAx>
        <c:axId val="1988543680"/>
        <c:scaling>
          <c:orientation val="minMax"/>
        </c:scaling>
        <c:delete val="1"/>
        <c:axPos val="l"/>
        <c:numFmt formatCode="0.0" sourceLinked="1"/>
        <c:majorTickMark val="out"/>
        <c:minorTickMark val="none"/>
        <c:tickLblPos val="nextTo"/>
        <c:crossAx val="198854313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003092079243523E-2"/>
          <c:y val="0.11130529305062062"/>
          <c:w val="0.9610200266062634"/>
          <c:h val="0.37776307297222017"/>
        </c:manualLayout>
      </c:layout>
      <c:barChart>
        <c:barDir val="col"/>
        <c:grouping val="stacked"/>
        <c:varyColors val="0"/>
        <c:ser>
          <c:idx val="0"/>
          <c:order val="0"/>
          <c:tx>
            <c:strRef>
              <c:f>Sheet1!$B$1</c:f>
              <c:strCache>
                <c:ptCount val="1"/>
                <c:pt idx="0">
                  <c:v>Total</c:v>
                </c:pt>
              </c:strCache>
            </c:strRef>
          </c:tx>
          <c:invertIfNegative val="0"/>
          <c:dLbls>
            <c:numFmt formatCode="#,##0.0" sourceLinked="0"/>
            <c:spPr>
              <a:noFill/>
              <a:ln>
                <a:noFill/>
              </a:ln>
              <a:effectLst/>
            </c:spPr>
            <c:txPr>
              <a:bodyPr rot="-5400000" vert="horz"/>
              <a:lstStyle/>
              <a:p>
                <a:pPr>
                  <a:defRPr>
                    <a:solidFill>
                      <a:schemeClr val="bg1"/>
                    </a:solidFill>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Sheet1!$A$2:$A$20</c:f>
              <c:strCache>
                <c:ptCount val="19"/>
                <c:pt idx="0">
                  <c:v>Actual 2017</c:v>
                </c:pt>
                <c:pt idx="1">
                  <c:v>TV</c:v>
                </c:pt>
                <c:pt idx="2">
                  <c:v>Sampling</c:v>
                </c:pt>
                <c:pt idx="3">
                  <c:v>PR</c:v>
                </c:pt>
                <c:pt idx="4">
                  <c:v>Price</c:v>
                </c:pt>
                <c:pt idx="5">
                  <c:v>IN/Out SKU</c:v>
                </c:pt>
                <c:pt idx="6">
                  <c:v>Digital 
Display</c:v>
                </c:pt>
                <c:pt idx="7">
                  <c:v>Trade</c:v>
                </c:pt>
                <c:pt idx="8">
                  <c:v>Pos</c:v>
                </c:pt>
                <c:pt idx="9">
                  <c:v>OOH</c:v>
                </c:pt>
                <c:pt idx="10">
                  <c:v>Search</c:v>
                </c:pt>
                <c:pt idx="11">
                  <c:v>Coupon</c:v>
                </c:pt>
                <c:pt idx="12">
                  <c:v>Digital Video</c:v>
                </c:pt>
                <c:pt idx="13">
                  <c:v>Social</c:v>
                </c:pt>
                <c:pt idx="14">
                  <c:v>Others</c:v>
                </c:pt>
                <c:pt idx="15">
                  <c:v>Corporate 
Promotion</c:v>
                </c:pt>
                <c:pt idx="16">
                  <c:v>Competition</c:v>
                </c:pt>
                <c:pt idx="17">
                  <c:v>Distribution</c:v>
                </c:pt>
                <c:pt idx="18">
                  <c:v>Actual 2018</c:v>
                </c:pt>
              </c:strCache>
            </c:strRef>
          </c:cat>
          <c:val>
            <c:numRef>
              <c:f>Sheet1!$B$2:$B$20</c:f>
              <c:numCache>
                <c:formatCode>General</c:formatCode>
                <c:ptCount val="19"/>
                <c:pt idx="0">
                  <c:v>6653848</c:v>
                </c:pt>
                <c:pt idx="18">
                  <c:v>6603784</c:v>
                </c:pt>
              </c:numCache>
            </c:numRef>
          </c:val>
          <c:extLst xmlns:c16r2="http://schemas.microsoft.com/office/drawing/2015/06/chart">
            <c:ext xmlns:c16="http://schemas.microsoft.com/office/drawing/2014/chart" uri="{C3380CC4-5D6E-409C-BE32-E72D297353CC}">
              <c16:uniqueId val="{00000000-D9C3-426E-AF4B-FCBDF215A75B}"/>
            </c:ext>
          </c:extLst>
        </c:ser>
        <c:ser>
          <c:idx val="1"/>
          <c:order val="1"/>
          <c:tx>
            <c:strRef>
              <c:f>Sheet1!$C$1</c:f>
              <c:strCache>
                <c:ptCount val="1"/>
              </c:strCache>
            </c:strRef>
          </c:tx>
          <c:spPr>
            <a:noFill/>
          </c:spPr>
          <c:invertIfNegative val="0"/>
          <c:cat>
            <c:strRef>
              <c:f>Sheet1!$A$2:$A$20</c:f>
              <c:strCache>
                <c:ptCount val="19"/>
                <c:pt idx="0">
                  <c:v>Actual 2017</c:v>
                </c:pt>
                <c:pt idx="1">
                  <c:v>TV</c:v>
                </c:pt>
                <c:pt idx="2">
                  <c:v>Sampling</c:v>
                </c:pt>
                <c:pt idx="3">
                  <c:v>PR</c:v>
                </c:pt>
                <c:pt idx="4">
                  <c:v>Price</c:v>
                </c:pt>
                <c:pt idx="5">
                  <c:v>IN/Out SKU</c:v>
                </c:pt>
                <c:pt idx="6">
                  <c:v>Digital 
Display</c:v>
                </c:pt>
                <c:pt idx="7">
                  <c:v>Trade</c:v>
                </c:pt>
                <c:pt idx="8">
                  <c:v>Pos</c:v>
                </c:pt>
                <c:pt idx="9">
                  <c:v>OOH</c:v>
                </c:pt>
                <c:pt idx="10">
                  <c:v>Search</c:v>
                </c:pt>
                <c:pt idx="11">
                  <c:v>Coupon</c:v>
                </c:pt>
                <c:pt idx="12">
                  <c:v>Digital Video</c:v>
                </c:pt>
                <c:pt idx="13">
                  <c:v>Social</c:v>
                </c:pt>
                <c:pt idx="14">
                  <c:v>Others</c:v>
                </c:pt>
                <c:pt idx="15">
                  <c:v>Corporate 
Promotion</c:v>
                </c:pt>
                <c:pt idx="16">
                  <c:v>Competition</c:v>
                </c:pt>
                <c:pt idx="17">
                  <c:v>Distribution</c:v>
                </c:pt>
                <c:pt idx="18">
                  <c:v>Actual 2018</c:v>
                </c:pt>
              </c:strCache>
            </c:strRef>
          </c:cat>
          <c:val>
            <c:numRef>
              <c:f>Sheet1!$C$2:$C$20</c:f>
              <c:numCache>
                <c:formatCode>#,##0</c:formatCode>
                <c:ptCount val="19"/>
                <c:pt idx="1">
                  <c:v>6653848</c:v>
                </c:pt>
                <c:pt idx="2">
                  <c:v>6772726.2038680231</c:v>
                </c:pt>
                <c:pt idx="3">
                  <c:v>6796795.3399257232</c:v>
                </c:pt>
                <c:pt idx="4">
                  <c:v>6807576.9399517234</c:v>
                </c:pt>
                <c:pt idx="5">
                  <c:v>6815931.3510342231</c:v>
                </c:pt>
                <c:pt idx="6">
                  <c:v>6819643.3510439228</c:v>
                </c:pt>
                <c:pt idx="7">
                  <c:v>6822554.2270969208</c:v>
                </c:pt>
                <c:pt idx="8">
                  <c:v>6823297.3956361199</c:v>
                </c:pt>
                <c:pt idx="9">
                  <c:v>6821111.2303089201</c:v>
                </c:pt>
                <c:pt idx="10">
                  <c:v>6818781.6877339203</c:v>
                </c:pt>
                <c:pt idx="11">
                  <c:v>6810263.2663988201</c:v>
                </c:pt>
                <c:pt idx="12">
                  <c:v>6800817.3846972408</c:v>
                </c:pt>
                <c:pt idx="13">
                  <c:v>6782136.5946385991</c:v>
                </c:pt>
                <c:pt idx="14">
                  <c:v>6763209.2908759005</c:v>
                </c:pt>
                <c:pt idx="15">
                  <c:v>6729320.9936578004</c:v>
                </c:pt>
                <c:pt idx="16">
                  <c:v>6689032.0002034009</c:v>
                </c:pt>
                <c:pt idx="17">
                  <c:v>6603784.0000000009</c:v>
                </c:pt>
              </c:numCache>
            </c:numRef>
          </c:val>
          <c:extLst xmlns:c16r2="http://schemas.microsoft.com/office/drawing/2015/06/chart">
            <c:ext xmlns:c16="http://schemas.microsoft.com/office/drawing/2014/chart" uri="{C3380CC4-5D6E-409C-BE32-E72D297353CC}">
              <c16:uniqueId val="{00000001-D9C3-426E-AF4B-FCBDF215A75B}"/>
            </c:ext>
          </c:extLst>
        </c:ser>
        <c:ser>
          <c:idx val="2"/>
          <c:order val="2"/>
          <c:tx>
            <c:strRef>
              <c:f>Sheet1!$D$1</c:f>
              <c:strCache>
                <c:ptCount val="1"/>
              </c:strCache>
            </c:strRef>
          </c:tx>
          <c:invertIfNegative val="0"/>
          <c:dLbls>
            <c:dLbl>
              <c:idx val="0"/>
              <c:tx>
                <c:rich>
                  <a:bodyPr/>
                  <a:lstStyle/>
                  <a:p>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2-D9C3-426E-AF4B-FCBDF215A75B}"/>
                </c:ext>
                <c:ext xmlns:c15="http://schemas.microsoft.com/office/drawing/2012/chart" uri="{CE6537A1-D6FC-4f65-9D91-7224C49458BB}"/>
              </c:extLst>
            </c:dLbl>
            <c:dLbl>
              <c:idx val="1"/>
              <c:layout>
                <c:manualLayout>
                  <c:x val="-3.0441400304414001E-3"/>
                  <c:y val="-4.0287828323024778E-2"/>
                </c:manualLayout>
              </c:layout>
              <c:tx>
                <c:rich>
                  <a:bodyPr/>
                  <a:lstStyle/>
                  <a:p>
                    <a:fld id="{6AC9D02B-2E9B-462A-A4C2-E921DA02784B}"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4-D9C3-426E-AF4B-FCBDF215A75B}"/>
                </c:ext>
                <c:ext xmlns:c15="http://schemas.microsoft.com/office/drawing/2012/chart" uri="{CE6537A1-D6FC-4f65-9D91-7224C49458BB}">
                  <c15:layout/>
                  <c15:dlblFieldTable/>
                  <c15:showDataLabelsRange val="1"/>
                </c:ext>
              </c:extLst>
            </c:dLbl>
            <c:dLbl>
              <c:idx val="2"/>
              <c:layout>
                <c:manualLayout>
                  <c:x val="0"/>
                  <c:y val="-3.4512510785159621E-2"/>
                </c:manualLayout>
              </c:layout>
              <c:tx>
                <c:rich>
                  <a:bodyPr/>
                  <a:lstStyle/>
                  <a:p>
                    <a:fld id="{FF7487E7-E459-4148-AA4D-EB20A23169D5}"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5-D9C3-426E-AF4B-FCBDF215A75B}"/>
                </c:ext>
                <c:ext xmlns:c15="http://schemas.microsoft.com/office/drawing/2012/chart" uri="{CE6537A1-D6FC-4f65-9D91-7224C49458BB}">
                  <c15:layout/>
                  <c15:dlblFieldTable/>
                  <c15:showDataLabelsRange val="1"/>
                </c:ext>
              </c:extLst>
            </c:dLbl>
            <c:dLbl>
              <c:idx val="3"/>
              <c:layout>
                <c:manualLayout>
                  <c:x val="-2.7904294592920531E-17"/>
                  <c:y val="-3.5639623944427878E-2"/>
                </c:manualLayout>
              </c:layout>
              <c:tx>
                <c:rich>
                  <a:bodyPr/>
                  <a:lstStyle/>
                  <a:p>
                    <a:fld id="{F03412EE-DD23-4CA4-B7B0-7371C0C83750}"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6-D9C3-426E-AF4B-FCBDF215A75B}"/>
                </c:ext>
                <c:ext xmlns:c15="http://schemas.microsoft.com/office/drawing/2012/chart" uri="{CE6537A1-D6FC-4f65-9D91-7224C49458BB}">
                  <c15:layout/>
                  <c15:dlblFieldTable/>
                  <c15:showDataLabelsRange val="1"/>
                </c:ext>
              </c:extLst>
            </c:dLbl>
            <c:dLbl>
              <c:idx val="4"/>
              <c:layout>
                <c:manualLayout>
                  <c:x val="0"/>
                  <c:y val="-3.1061259706643675E-2"/>
                </c:manualLayout>
              </c:layout>
              <c:tx>
                <c:rich>
                  <a:bodyPr/>
                  <a:lstStyle/>
                  <a:p>
                    <a:fld id="{C311C27D-40AA-4122-BBB3-969478A723C2}"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7-D9C3-426E-AF4B-FCBDF215A75B}"/>
                </c:ext>
                <c:ext xmlns:c15="http://schemas.microsoft.com/office/drawing/2012/chart" uri="{CE6537A1-D6FC-4f65-9D91-7224C49458BB}">
                  <c15:layout/>
                  <c15:dlblFieldTable/>
                  <c15:showDataLabelsRange val="1"/>
                </c:ext>
              </c:extLst>
            </c:dLbl>
            <c:dLbl>
              <c:idx val="5"/>
              <c:layout>
                <c:manualLayout>
                  <c:x val="0"/>
                  <c:y val="-2.7610008628127711E-2"/>
                </c:manualLayout>
              </c:layout>
              <c:tx>
                <c:rich>
                  <a:bodyPr/>
                  <a:lstStyle/>
                  <a:p>
                    <a:fld id="{C1B8EFDD-F942-4350-9A82-96B0FB5FDA9C}"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8-D9C3-426E-AF4B-FCBDF215A75B}"/>
                </c:ext>
                <c:ext xmlns:c15="http://schemas.microsoft.com/office/drawing/2012/chart" uri="{CE6537A1-D6FC-4f65-9D91-7224C49458BB}">
                  <c15:layout/>
                  <c15:dlblFieldTable/>
                  <c15:showDataLabelsRange val="1"/>
                </c:ext>
              </c:extLst>
            </c:dLbl>
            <c:dLbl>
              <c:idx val="6"/>
              <c:layout>
                <c:manualLayout>
                  <c:x val="0"/>
                  <c:y val="-2.7610008628127698E-2"/>
                </c:manualLayout>
              </c:layout>
              <c:tx>
                <c:rich>
                  <a:bodyPr/>
                  <a:lstStyle/>
                  <a:p>
                    <a:fld id="{D2506106-96D8-4597-ACE6-DFAB5FC00D62}"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9-D9C3-426E-AF4B-FCBDF215A75B}"/>
                </c:ext>
                <c:ext xmlns:c15="http://schemas.microsoft.com/office/drawing/2012/chart" uri="{CE6537A1-D6FC-4f65-9D91-7224C49458BB}">
                  <c15:layout/>
                  <c15:dlblFieldTable/>
                  <c15:showDataLabelsRange val="1"/>
                </c:ext>
              </c:extLst>
            </c:dLbl>
            <c:dLbl>
              <c:idx val="7"/>
              <c:layout>
                <c:manualLayout>
                  <c:x val="5.5808589185841061E-17"/>
                  <c:y val="-2.7610008628127711E-2"/>
                </c:manualLayout>
              </c:layout>
              <c:tx>
                <c:rich>
                  <a:bodyPr/>
                  <a:lstStyle/>
                  <a:p>
                    <a:fld id="{4E82A0F9-8409-45DF-A4A0-56BDD3F8ABA1}"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A-D9C3-426E-AF4B-FCBDF215A75B}"/>
                </c:ext>
                <c:ext xmlns:c15="http://schemas.microsoft.com/office/drawing/2012/chart" uri="{CE6537A1-D6FC-4f65-9D91-7224C49458BB}">
                  <c15:layout/>
                  <c15:dlblFieldTable/>
                  <c15:showDataLabelsRange val="1"/>
                </c:ext>
              </c:extLst>
            </c:dLbl>
            <c:dLbl>
              <c:idx val="8"/>
              <c:layout>
                <c:manualLayout>
                  <c:x val="-1.1161717837168212E-16"/>
                  <c:y val="-7.0108115432125068E-5"/>
                </c:manualLayout>
              </c:layout>
              <c:tx>
                <c:rich>
                  <a:bodyPr/>
                  <a:lstStyle/>
                  <a:p>
                    <a:fld id="{1AC2C59C-7EDA-4E92-9E1A-67B16AD7A84E}"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B-D9C3-426E-AF4B-FCBDF215A75B}"/>
                </c:ext>
                <c:ext xmlns:c15="http://schemas.microsoft.com/office/drawing/2012/chart" uri="{CE6537A1-D6FC-4f65-9D91-7224C49458BB}">
                  <c15:layout/>
                  <c15:dlblFieldTable/>
                  <c15:showDataLabelsRange val="1"/>
                </c:ext>
              </c:extLst>
            </c:dLbl>
            <c:dLbl>
              <c:idx val="9"/>
              <c:layout>
                <c:manualLayout>
                  <c:x val="-4.5662100456621002E-3"/>
                  <c:y val="3.680167503907706E-2"/>
                </c:manualLayout>
              </c:layout>
              <c:tx>
                <c:rich>
                  <a:bodyPr/>
                  <a:lstStyle/>
                  <a:p>
                    <a:fld id="{96530923-9437-43B8-9626-05784C078C25}"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C-D9C3-426E-AF4B-FCBDF215A75B}"/>
                </c:ext>
                <c:ext xmlns:c15="http://schemas.microsoft.com/office/drawing/2012/chart" uri="{CE6537A1-D6FC-4f65-9D91-7224C49458BB}">
                  <c15:layout/>
                  <c15:dlblFieldTable/>
                  <c15:showDataLabelsRange val="1"/>
                </c:ext>
              </c:extLst>
            </c:dLbl>
            <c:dLbl>
              <c:idx val="10"/>
              <c:layout>
                <c:manualLayout>
                  <c:x val="-4.5662100456621002E-3"/>
                  <c:y val="3.3350394185603427E-2"/>
                </c:manualLayout>
              </c:layout>
              <c:tx>
                <c:rich>
                  <a:bodyPr/>
                  <a:lstStyle/>
                  <a:p>
                    <a:fld id="{4E5C48AA-D2CF-4DDB-8983-A79AE7FDF060}"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D-D9C3-426E-AF4B-FCBDF215A75B}"/>
                </c:ext>
                <c:ext xmlns:c15="http://schemas.microsoft.com/office/drawing/2012/chart" uri="{CE6537A1-D6FC-4f65-9D91-7224C49458BB}">
                  <c15:layout/>
                  <c15:dlblFieldTable/>
                  <c15:showDataLabelsRange val="1"/>
                </c:ext>
              </c:extLst>
            </c:dLbl>
            <c:dLbl>
              <c:idx val="11"/>
              <c:layout>
                <c:manualLayout>
                  <c:x val="0"/>
                  <c:y val="3.2223215521428157E-2"/>
                </c:manualLayout>
              </c:layout>
              <c:tx>
                <c:rich>
                  <a:bodyPr/>
                  <a:lstStyle/>
                  <a:p>
                    <a:fld id="{F0592C9D-5A22-4512-B842-7869B37C99D1}"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E-D9C3-426E-AF4B-FCBDF215A75B}"/>
                </c:ext>
                <c:ext xmlns:c15="http://schemas.microsoft.com/office/drawing/2012/chart" uri="{CE6537A1-D6FC-4f65-9D91-7224C49458BB}">
                  <c15:layout/>
                  <c15:dlblFieldTable/>
                  <c15:showDataLabelsRange val="1"/>
                </c:ext>
              </c:extLst>
            </c:dLbl>
            <c:dLbl>
              <c:idx val="12"/>
              <c:layout>
                <c:manualLayout>
                  <c:x val="1.5220700152205886E-3"/>
                  <c:y val="3.2223215521428199E-2"/>
                </c:manualLayout>
              </c:layout>
              <c:tx>
                <c:rich>
                  <a:bodyPr/>
                  <a:lstStyle/>
                  <a:p>
                    <a:fld id="{2362DFFE-8C68-4581-848D-EBA32847B33C}" type="CELLRANGE">
                      <a:rPr lang="en-US" dirty="0"/>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0F-D9C3-426E-AF4B-FCBDF215A75B}"/>
                </c:ext>
                <c:ext xmlns:c15="http://schemas.microsoft.com/office/drawing/2012/chart" uri="{CE6537A1-D6FC-4f65-9D91-7224C49458BB}">
                  <c15:layout/>
                  <c15:dlblFieldTable/>
                  <c15:showDataLabelsRange val="1"/>
                </c:ext>
              </c:extLst>
            </c:dLbl>
            <c:dLbl>
              <c:idx val="13"/>
              <c:layout>
                <c:manualLayout>
                  <c:x val="4.5662100456621002E-3"/>
                  <c:y val="2.9899113332129749E-2"/>
                </c:manualLayout>
              </c:layout>
              <c:tx>
                <c:rich>
                  <a:bodyPr/>
                  <a:lstStyle/>
                  <a:p>
                    <a:fld id="{D65D8696-A12D-4325-B623-98F5687A9088}"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0-D9C3-426E-AF4B-FCBDF215A75B}"/>
                </c:ext>
                <c:ext xmlns:c15="http://schemas.microsoft.com/office/drawing/2012/chart" uri="{CE6537A1-D6FC-4f65-9D91-7224C49458BB}">
                  <c15:layout/>
                  <c15:dlblFieldTable/>
                  <c15:showDataLabelsRange val="1"/>
                </c:ext>
              </c:extLst>
            </c:dLbl>
            <c:dLbl>
              <c:idx val="14"/>
              <c:layout>
                <c:manualLayout>
                  <c:x val="4.5662100456621002E-3"/>
                  <c:y val="2.5321017068964911E-2"/>
                </c:manualLayout>
              </c:layout>
              <c:tx>
                <c:rich>
                  <a:bodyPr/>
                  <a:lstStyle/>
                  <a:p>
                    <a:fld id="{6597A2C5-16BD-427E-924D-A06591A6B828}"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1-D9C3-426E-AF4B-FCBDF215A75B}"/>
                </c:ext>
                <c:ext xmlns:c15="http://schemas.microsoft.com/office/drawing/2012/chart" uri="{CE6537A1-D6FC-4f65-9D91-7224C49458BB}">
                  <c15:layout/>
                  <c15:dlblFieldTable/>
                  <c15:showDataLabelsRange val="1"/>
                </c:ext>
              </c:extLst>
            </c:dLbl>
            <c:dLbl>
              <c:idx val="15"/>
              <c:layout>
                <c:manualLayout>
                  <c:x val="3.8051750380517502E-3"/>
                  <c:y val="2.4141166504594583E-2"/>
                </c:manualLayout>
              </c:layout>
              <c:tx>
                <c:rich>
                  <a:bodyPr/>
                  <a:lstStyle/>
                  <a:p>
                    <a:pPr>
                      <a:defRPr/>
                    </a:pPr>
                    <a:fld id="{48BBB208-221E-4662-B597-368ADB84CA7F}" type="CELLRANGE">
                      <a:rPr lang="en-US"/>
                      <a:pPr>
                        <a:defRPr/>
                      </a:pPr>
                      <a:t>[CELLRANGE]</a:t>
                    </a:fld>
                    <a:endParaRPr lang="en-GB"/>
                  </a:p>
                </c:rich>
              </c:tx>
              <c:spPr>
                <a:noFill/>
                <a:ln>
                  <a:noFill/>
                </a:ln>
                <a:effectLst/>
              </c:spPr>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2-D9C3-426E-AF4B-FCBDF215A75B}"/>
                </c:ext>
                <c:ext xmlns:c15="http://schemas.microsoft.com/office/drawing/2012/chart" uri="{CE6537A1-D6FC-4f65-9D91-7224C49458BB}">
                  <c15:layout>
                    <c:manualLayout>
                      <c:w val="6.0563165905631662E-2"/>
                      <c:h val="0.11001634281923985"/>
                    </c:manualLayout>
                  </c15:layout>
                  <c15:dlblFieldTable/>
                  <c15:showDataLabelsRange val="1"/>
                </c:ext>
              </c:extLst>
            </c:dLbl>
            <c:dLbl>
              <c:idx val="16"/>
              <c:layout>
                <c:manualLayout>
                  <c:x val="-1.1161717837168212E-16"/>
                  <c:y val="4.6063211365796858E-2"/>
                </c:manualLayout>
              </c:layout>
              <c:tx>
                <c:rich>
                  <a:bodyPr/>
                  <a:lstStyle/>
                  <a:p>
                    <a:fld id="{969E431C-C9CF-4D40-A9A7-E40A5050CADA}"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3-D9C3-426E-AF4B-FCBDF215A75B}"/>
                </c:ext>
                <c:ext xmlns:c15="http://schemas.microsoft.com/office/drawing/2012/chart" uri="{CE6537A1-D6FC-4f65-9D91-7224C49458BB}">
                  <c15:layout/>
                  <c15:dlblFieldTable/>
                  <c15:showDataLabelsRange val="1"/>
                </c:ext>
              </c:extLst>
            </c:dLbl>
            <c:dLbl>
              <c:idx val="17"/>
              <c:layout>
                <c:manualLayout>
                  <c:x val="1.5220700152207001E-3"/>
                  <c:y val="3.6801675039077102E-2"/>
                </c:manualLayout>
              </c:layout>
              <c:tx>
                <c:rich>
                  <a:bodyPr/>
                  <a:lstStyle/>
                  <a:p>
                    <a:fld id="{50737A08-8B45-4F2A-A713-7DFF8D9D1EC0}" type="CELLRANGE">
                      <a:rPr lang="en-US"/>
                      <a:pPr/>
                      <a:t>[CELLRANGE]</a:t>
                    </a:fld>
                    <a:endParaRPr lang="en-GB"/>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4-D9C3-426E-AF4B-FCBDF215A75B}"/>
                </c:ext>
                <c:ext xmlns:c15="http://schemas.microsoft.com/office/drawing/2012/chart" uri="{CE6537A1-D6FC-4f65-9D91-7224C49458BB}">
                  <c15:layout/>
                  <c15:dlblFieldTable/>
                  <c15:showDataLabelsRange val="1"/>
                </c:ext>
              </c:extLst>
            </c:dLbl>
            <c:dLbl>
              <c:idx val="18"/>
              <c:tx>
                <c:rich>
                  <a:bodyPr/>
                  <a:lstStyle/>
                  <a:p>
                    <a:endParaRPr lang="en-US"/>
                  </a:p>
                </c:rich>
              </c:tx>
              <c:showLegendKey val="0"/>
              <c:showVal val="0"/>
              <c:showCatName val="0"/>
              <c:showSerName val="0"/>
              <c:showPercent val="0"/>
              <c:showBubbleSize val="0"/>
              <c:extLst xmlns:c16r2="http://schemas.microsoft.com/office/drawing/2015/06/chart">
                <c:ext xmlns:c16="http://schemas.microsoft.com/office/drawing/2014/chart" uri="{C3380CC4-5D6E-409C-BE32-E72D297353CC}">
                  <c16:uniqueId val="{00000015-D9C3-426E-AF4B-FCBDF215A75B}"/>
                </c:ext>
                <c:ext xmlns:c15="http://schemas.microsoft.com/office/drawing/2012/chart" uri="{CE6537A1-D6FC-4f65-9D91-7224C49458BB}"/>
              </c:extLst>
            </c:dLbl>
            <c:spPr>
              <a:noFill/>
              <a:ln>
                <a:noFill/>
              </a:ln>
              <a:effectLst/>
            </c:spPr>
            <c:showLegendKey val="0"/>
            <c:showVal val="0"/>
            <c:showCatName val="0"/>
            <c:showSerName val="0"/>
            <c:showPercent val="0"/>
            <c:showBubbleSize val="0"/>
            <c:showLeaderLines val="0"/>
            <c:extLst xmlns:c16r2="http://schemas.microsoft.com/office/drawing/2015/06/chart">
              <c:ext xmlns:c15="http://schemas.microsoft.com/office/drawing/2012/chart" uri="{CE6537A1-D6FC-4f65-9D91-7224C49458BB}">
                <c15:showDataLabelsRange val="1"/>
                <c15:showLeaderLines val="0"/>
              </c:ext>
            </c:extLst>
          </c:dLbls>
          <c:cat>
            <c:strRef>
              <c:f>Sheet1!$A$2:$A$20</c:f>
              <c:strCache>
                <c:ptCount val="19"/>
                <c:pt idx="0">
                  <c:v>Actual 2017</c:v>
                </c:pt>
                <c:pt idx="1">
                  <c:v>TV</c:v>
                </c:pt>
                <c:pt idx="2">
                  <c:v>Sampling</c:v>
                </c:pt>
                <c:pt idx="3">
                  <c:v>PR</c:v>
                </c:pt>
                <c:pt idx="4">
                  <c:v>Price</c:v>
                </c:pt>
                <c:pt idx="5">
                  <c:v>IN/Out SKU</c:v>
                </c:pt>
                <c:pt idx="6">
                  <c:v>Digital 
Display</c:v>
                </c:pt>
                <c:pt idx="7">
                  <c:v>Trade</c:v>
                </c:pt>
                <c:pt idx="8">
                  <c:v>Pos</c:v>
                </c:pt>
                <c:pt idx="9">
                  <c:v>OOH</c:v>
                </c:pt>
                <c:pt idx="10">
                  <c:v>Search</c:v>
                </c:pt>
                <c:pt idx="11">
                  <c:v>Coupon</c:v>
                </c:pt>
                <c:pt idx="12">
                  <c:v>Digital Video</c:v>
                </c:pt>
                <c:pt idx="13">
                  <c:v>Social</c:v>
                </c:pt>
                <c:pt idx="14">
                  <c:v>Others</c:v>
                </c:pt>
                <c:pt idx="15">
                  <c:v>Corporate 
Promotion</c:v>
                </c:pt>
                <c:pt idx="16">
                  <c:v>Competition</c:v>
                </c:pt>
                <c:pt idx="17">
                  <c:v>Distribution</c:v>
                </c:pt>
                <c:pt idx="18">
                  <c:v>Actual 2018</c:v>
                </c:pt>
              </c:strCache>
            </c:strRef>
          </c:cat>
          <c:val>
            <c:numRef>
              <c:f>Sheet1!$D$2:$D$20</c:f>
              <c:numCache>
                <c:formatCode>0.0</c:formatCode>
                <c:ptCount val="19"/>
                <c:pt idx="1">
                  <c:v>118878.2038680235</c:v>
                </c:pt>
                <c:pt idx="2">
                  <c:v>24069.136057700023</c:v>
                </c:pt>
                <c:pt idx="3">
                  <c:v>10781.600025999998</c:v>
                </c:pt>
                <c:pt idx="4">
                  <c:v>8354.4110824996606</c:v>
                </c:pt>
                <c:pt idx="5">
                  <c:v>3712.000009699972</c:v>
                </c:pt>
                <c:pt idx="6">
                  <c:v>2910.8760529976139</c:v>
                </c:pt>
                <c:pt idx="7">
                  <c:v>743.16853919927962</c:v>
                </c:pt>
                <c:pt idx="8">
                  <c:v>0</c:v>
                </c:pt>
                <c:pt idx="9">
                  <c:v>0</c:v>
                </c:pt>
                <c:pt idx="10">
                  <c:v>0</c:v>
                </c:pt>
                <c:pt idx="11">
                  <c:v>0</c:v>
                </c:pt>
                <c:pt idx="12">
                  <c:v>0</c:v>
                </c:pt>
                <c:pt idx="13">
                  <c:v>0</c:v>
                </c:pt>
                <c:pt idx="14">
                  <c:v>0</c:v>
                </c:pt>
                <c:pt idx="15">
                  <c:v>0</c:v>
                </c:pt>
                <c:pt idx="16">
                  <c:v>0</c:v>
                </c:pt>
                <c:pt idx="17">
                  <c:v>0</c:v>
                </c:pt>
              </c:numCache>
            </c:numRef>
          </c:val>
          <c:extLst xmlns:c16r2="http://schemas.microsoft.com/office/drawing/2015/06/chart">
            <c:ext xmlns:c16="http://schemas.microsoft.com/office/drawing/2014/chart" uri="{C3380CC4-5D6E-409C-BE32-E72D297353CC}">
              <c16:uniqueId val="{00000016-D9C3-426E-AF4B-FCBDF215A75B}"/>
            </c:ext>
            <c:ext xmlns:c15="http://schemas.microsoft.com/office/drawing/2012/chart" uri="{02D57815-91ED-43cb-92C2-25804820EDAC}">
              <c15:datalabelsRange>
                <c15:f>Sheet1!$H$2:$H$19</c15:f>
                <c15:dlblRangeCache>
                  <c:ptCount val="18"/>
                  <c:pt idx="1">
                    <c:v>1.8%</c:v>
                  </c:pt>
                  <c:pt idx="2">
                    <c:v>0.4%</c:v>
                  </c:pt>
                  <c:pt idx="3">
                    <c:v>0.2%</c:v>
                  </c:pt>
                  <c:pt idx="4">
                    <c:v>0.1%</c:v>
                  </c:pt>
                  <c:pt idx="5">
                    <c:v>0.1%</c:v>
                  </c:pt>
                  <c:pt idx="6">
                    <c:v>0.0%</c:v>
                  </c:pt>
                  <c:pt idx="7">
                    <c:v>0.0%</c:v>
                  </c:pt>
                  <c:pt idx="8">
                    <c:v>0.0%</c:v>
                  </c:pt>
                  <c:pt idx="9">
                    <c:v>-0.03%</c:v>
                  </c:pt>
                  <c:pt idx="10">
                    <c:v>-0.04%</c:v>
                  </c:pt>
                  <c:pt idx="11">
                    <c:v>-0.1%</c:v>
                  </c:pt>
                  <c:pt idx="12">
                    <c:v>-0.1%</c:v>
                  </c:pt>
                  <c:pt idx="13">
                    <c:v>-0.3%</c:v>
                  </c:pt>
                  <c:pt idx="14">
                    <c:v>-0.3%</c:v>
                  </c:pt>
                  <c:pt idx="15">
                    <c:v>-0.5%</c:v>
                  </c:pt>
                  <c:pt idx="16">
                    <c:v>-0.6%</c:v>
                  </c:pt>
                  <c:pt idx="17">
                    <c:v>-1.3%</c:v>
                  </c:pt>
                </c15:dlblRangeCache>
              </c15:datalabelsRange>
            </c:ext>
          </c:extLst>
        </c:ser>
        <c:ser>
          <c:idx val="3"/>
          <c:order val="3"/>
          <c:tx>
            <c:strRef>
              <c:f>Sheet1!$E$1</c:f>
              <c:strCache>
                <c:ptCount val="1"/>
              </c:strCache>
            </c:strRef>
          </c:tx>
          <c:spPr>
            <a:solidFill>
              <a:srgbClr val="FF0000"/>
            </a:solidFill>
          </c:spPr>
          <c:invertIfNegative val="0"/>
          <c:cat>
            <c:strRef>
              <c:f>Sheet1!$A$2:$A$20</c:f>
              <c:strCache>
                <c:ptCount val="19"/>
                <c:pt idx="0">
                  <c:v>Actual 2017</c:v>
                </c:pt>
                <c:pt idx="1">
                  <c:v>TV</c:v>
                </c:pt>
                <c:pt idx="2">
                  <c:v>Sampling</c:v>
                </c:pt>
                <c:pt idx="3">
                  <c:v>PR</c:v>
                </c:pt>
                <c:pt idx="4">
                  <c:v>Price</c:v>
                </c:pt>
                <c:pt idx="5">
                  <c:v>IN/Out SKU</c:v>
                </c:pt>
                <c:pt idx="6">
                  <c:v>Digital 
Display</c:v>
                </c:pt>
                <c:pt idx="7">
                  <c:v>Trade</c:v>
                </c:pt>
                <c:pt idx="8">
                  <c:v>Pos</c:v>
                </c:pt>
                <c:pt idx="9">
                  <c:v>OOH</c:v>
                </c:pt>
                <c:pt idx="10">
                  <c:v>Search</c:v>
                </c:pt>
                <c:pt idx="11">
                  <c:v>Coupon</c:v>
                </c:pt>
                <c:pt idx="12">
                  <c:v>Digital Video</c:v>
                </c:pt>
                <c:pt idx="13">
                  <c:v>Social</c:v>
                </c:pt>
                <c:pt idx="14">
                  <c:v>Others</c:v>
                </c:pt>
                <c:pt idx="15">
                  <c:v>Corporate 
Promotion</c:v>
                </c:pt>
                <c:pt idx="16">
                  <c:v>Competition</c:v>
                </c:pt>
                <c:pt idx="17">
                  <c:v>Distribution</c:v>
                </c:pt>
                <c:pt idx="18">
                  <c:v>Actual 2018</c:v>
                </c:pt>
              </c:strCache>
            </c:strRef>
          </c:cat>
          <c:val>
            <c:numRef>
              <c:f>Sheet1!$E$2:$E$20</c:f>
              <c:numCache>
                <c:formatCode>_(* #,##0.0_);_(* \(#,##0.0\);_(* "-"??_);_(@_)</c:formatCode>
                <c:ptCount val="19"/>
                <c:pt idx="1">
                  <c:v>0</c:v>
                </c:pt>
                <c:pt idx="2">
                  <c:v>0</c:v>
                </c:pt>
                <c:pt idx="3">
                  <c:v>0</c:v>
                </c:pt>
                <c:pt idx="4">
                  <c:v>0</c:v>
                </c:pt>
                <c:pt idx="5">
                  <c:v>0</c:v>
                </c:pt>
                <c:pt idx="6">
                  <c:v>0</c:v>
                </c:pt>
                <c:pt idx="7">
                  <c:v>0</c:v>
                </c:pt>
                <c:pt idx="8">
                  <c:v>0</c:v>
                </c:pt>
                <c:pt idx="9">
                  <c:v>2186.1653272000003</c:v>
                </c:pt>
                <c:pt idx="10">
                  <c:v>2329.5425750000009</c:v>
                </c:pt>
                <c:pt idx="11">
                  <c:v>8518.4213350999962</c:v>
                </c:pt>
                <c:pt idx="12">
                  <c:v>9445.8817015794975</c:v>
                </c:pt>
                <c:pt idx="13">
                  <c:v>18680.790058641363</c:v>
                </c:pt>
                <c:pt idx="14">
                  <c:v>18927.30376269808</c:v>
                </c:pt>
                <c:pt idx="15">
                  <c:v>33888.297218100008</c:v>
                </c:pt>
                <c:pt idx="16">
                  <c:v>40288.993454399926</c:v>
                </c:pt>
                <c:pt idx="17">
                  <c:v>85248.000203400123</c:v>
                </c:pt>
              </c:numCache>
            </c:numRef>
          </c:val>
          <c:extLst xmlns:c16r2="http://schemas.microsoft.com/office/drawing/2015/06/chart">
            <c:ext xmlns:c16="http://schemas.microsoft.com/office/drawing/2014/chart" uri="{C3380CC4-5D6E-409C-BE32-E72D297353CC}">
              <c16:uniqueId val="{00000017-D9C3-426E-AF4B-FCBDF215A75B}"/>
            </c:ext>
          </c:extLst>
        </c:ser>
        <c:dLbls>
          <c:showLegendKey val="0"/>
          <c:showVal val="0"/>
          <c:showCatName val="0"/>
          <c:showSerName val="0"/>
          <c:showPercent val="0"/>
          <c:showBubbleSize val="0"/>
        </c:dLbls>
        <c:gapWidth val="50"/>
        <c:overlap val="100"/>
        <c:axId val="1986556896"/>
        <c:axId val="1986548736"/>
      </c:barChart>
      <c:catAx>
        <c:axId val="1986556896"/>
        <c:scaling>
          <c:orientation val="minMax"/>
        </c:scaling>
        <c:delete val="0"/>
        <c:axPos val="b"/>
        <c:numFmt formatCode="General" sourceLinked="1"/>
        <c:majorTickMark val="out"/>
        <c:minorTickMark val="none"/>
        <c:tickLblPos val="nextTo"/>
        <c:spPr>
          <a:ln w="3175">
            <a:solidFill>
              <a:schemeClr val="tx1"/>
            </a:solidFill>
          </a:ln>
        </c:spPr>
        <c:txPr>
          <a:bodyPr rot="-5400000" vert="horz"/>
          <a:lstStyle/>
          <a:p>
            <a:pPr>
              <a:defRPr/>
            </a:pPr>
            <a:endParaRPr lang="en-US"/>
          </a:p>
        </c:txPr>
        <c:crossAx val="1986548736"/>
        <c:crosses val="autoZero"/>
        <c:auto val="1"/>
        <c:lblAlgn val="ctr"/>
        <c:lblOffset val="100"/>
        <c:tickLblSkip val="1"/>
        <c:noMultiLvlLbl val="0"/>
      </c:catAx>
      <c:valAx>
        <c:axId val="1986548736"/>
        <c:scaling>
          <c:orientation val="minMax"/>
          <c:min val="5000000"/>
        </c:scaling>
        <c:delete val="1"/>
        <c:axPos val="l"/>
        <c:numFmt formatCode="General" sourceLinked="1"/>
        <c:majorTickMark val="out"/>
        <c:minorTickMark val="none"/>
        <c:tickLblPos val="nextTo"/>
        <c:crossAx val="1986556896"/>
        <c:crosses val="autoZero"/>
        <c:crossBetween val="between"/>
        <c:dispUnits>
          <c:builtInUnit val="millions"/>
        </c:dispUnits>
      </c:valAx>
      <c:spPr>
        <a:noFill/>
        <a:ln w="25400">
          <a:noFill/>
        </a:ln>
      </c:spPr>
    </c:plotArea>
    <c:plotVisOnly val="1"/>
    <c:dispBlanksAs val="gap"/>
    <c:showDLblsOverMax val="0"/>
  </c:chart>
  <c:txPr>
    <a:bodyPr/>
    <a:lstStyle/>
    <a:p>
      <a:pPr>
        <a:defRPr sz="1000">
          <a:solidFill>
            <a:schemeClr val="tx1"/>
          </a:solidFill>
          <a:latin typeface="+mn-lt"/>
          <a:cs typeface="Arial" panose="020B0604020202020204"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c:v>
                </c:pt>
                <c:pt idx="2">
                  <c:v>Kidult </c:v>
                </c:pt>
              </c:strCache>
            </c:strRef>
          </c:cat>
          <c:val>
            <c:numRef>
              <c:f>Sheet1!$B$21:$B$23</c:f>
              <c:numCache>
                <c:formatCode>0.0</c:formatCode>
                <c:ptCount val="3"/>
                <c:pt idx="0">
                  <c:v>180.28525195862801</c:v>
                </c:pt>
                <c:pt idx="1">
                  <c:v>213.95953052653576</c:v>
                </c:pt>
                <c:pt idx="2">
                  <c:v>198.83794380838265</c:v>
                </c:pt>
              </c:numCache>
            </c:numRef>
          </c:val>
          <c:extLst xmlns:c16r2="http://schemas.microsoft.com/office/drawing/2015/06/chart">
            <c:ext xmlns:c16="http://schemas.microsoft.com/office/drawing/2014/chart" uri="{C3380CC4-5D6E-409C-BE32-E72D297353CC}">
              <c16:uniqueId val="{00000000-81EA-417C-B600-979EC201201C}"/>
            </c:ext>
          </c:extLst>
        </c:ser>
        <c:dLbls>
          <c:showLegendKey val="0"/>
          <c:showVal val="0"/>
          <c:showCatName val="0"/>
          <c:showSerName val="0"/>
          <c:showPercent val="0"/>
          <c:showBubbleSize val="0"/>
        </c:dLbls>
        <c:gapWidth val="182"/>
        <c:axId val="1988545312"/>
        <c:axId val="2003859632"/>
      </c:barChart>
      <c:catAx>
        <c:axId val="19885453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9632"/>
        <c:crosses val="autoZero"/>
        <c:auto val="1"/>
        <c:lblAlgn val="ctr"/>
        <c:lblOffset val="100"/>
        <c:noMultiLvlLbl val="0"/>
      </c:catAx>
      <c:valAx>
        <c:axId val="2003859632"/>
        <c:scaling>
          <c:orientation val="minMax"/>
          <c:min val="0"/>
        </c:scaling>
        <c:delete val="1"/>
        <c:axPos val="l"/>
        <c:numFmt formatCode="0.0" sourceLinked="1"/>
        <c:majorTickMark val="out"/>
        <c:minorTickMark val="none"/>
        <c:tickLblPos val="nextTo"/>
        <c:crossAx val="198854531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805968274312E-2"/>
          <c:y val="0.14954193485150455"/>
          <c:w val="0.809810280230013"/>
          <c:h val="0.40620609664455842"/>
        </c:manualLayout>
      </c:layout>
      <c:barChart>
        <c:barDir val="col"/>
        <c:grouping val="stacked"/>
        <c:varyColors val="0"/>
        <c:ser>
          <c:idx val="1"/>
          <c:order val="1"/>
          <c:tx>
            <c:strRef>
              <c:f>Sheet1!$C$1</c:f>
              <c:strCache>
                <c:ptCount val="1"/>
                <c:pt idx="0">
                  <c:v>Kidult</c:v>
                </c:pt>
              </c:strCache>
            </c:strRef>
          </c:tx>
          <c:spPr>
            <a:solidFill>
              <a:srgbClr val="FFC000"/>
            </a:solidFill>
            <a:ln>
              <a:solidFill>
                <a:srgbClr val="FFC00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522728</c:v>
                </c:pt>
                <c:pt idx="76">
                  <c:v>612946</c:v>
                </c:pt>
                <c:pt idx="77">
                  <c:v>566745</c:v>
                </c:pt>
                <c:pt idx="78">
                  <c:v>672906</c:v>
                </c:pt>
                <c:pt idx="79">
                  <c:v>551238</c:v>
                </c:pt>
                <c:pt idx="80">
                  <c:v>380399</c:v>
                </c:pt>
                <c:pt idx="81">
                  <c:v>379355</c:v>
                </c:pt>
                <c:pt idx="82">
                  <c:v>414282</c:v>
                </c:pt>
                <c:pt idx="83">
                  <c:v>422403</c:v>
                </c:pt>
                <c:pt idx="84">
                  <c:v>416610</c:v>
                </c:pt>
                <c:pt idx="85">
                  <c:v>444278</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3E95-421B-B530-E91F874DB351}"/>
            </c:ext>
          </c:extLst>
        </c:ser>
        <c:ser>
          <c:idx val="2"/>
          <c:order val="2"/>
          <c:tx>
            <c:strRef>
              <c:f>Sheet1!$D$1</c:f>
              <c:strCache>
                <c:ptCount val="1"/>
                <c:pt idx="0">
                  <c:v>Try It Hot</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526407.30000000005</c:v>
                </c:pt>
                <c:pt idx="50">
                  <c:v>526407.30000000005</c:v>
                </c:pt>
                <c:pt idx="51">
                  <c:v>526407.30000000005</c:v>
                </c:pt>
                <c:pt idx="52">
                  <c:v>0</c:v>
                </c:pt>
                <c:pt idx="53">
                  <c:v>2101437</c:v>
                </c:pt>
                <c:pt idx="54">
                  <c:v>2101757</c:v>
                </c:pt>
                <c:pt idx="55">
                  <c:v>2004545</c:v>
                </c:pt>
                <c:pt idx="56">
                  <c:v>2069089</c:v>
                </c:pt>
                <c:pt idx="57">
                  <c:v>1001732</c:v>
                </c:pt>
                <c:pt idx="58">
                  <c:v>1139113</c:v>
                </c:pt>
                <c:pt idx="59">
                  <c:v>1179539</c:v>
                </c:pt>
                <c:pt idx="60">
                  <c:v>1352209</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1228908</c:v>
                </c:pt>
                <c:pt idx="95">
                  <c:v>1701161</c:v>
                </c:pt>
                <c:pt idx="96">
                  <c:v>1678306</c:v>
                </c:pt>
                <c:pt idx="97">
                  <c:v>1624485</c:v>
                </c:pt>
                <c:pt idx="98">
                  <c:v>1747021</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1-3E95-421B-B530-E91F874DB351}"/>
            </c:ext>
          </c:extLst>
        </c:ser>
        <c:ser>
          <c:idx val="3"/>
          <c:order val="3"/>
          <c:tx>
            <c:strRef>
              <c:f>Sheet1!$E$1</c:f>
              <c:strCache>
                <c:ptCount val="1"/>
                <c:pt idx="0">
                  <c:v>Feed Your Inner Kid</c:v>
                </c:pt>
              </c:strCache>
            </c:strRef>
          </c:tx>
          <c:spPr>
            <a:solidFill>
              <a:schemeClr val="accent4"/>
            </a:solidFill>
            <a:ln>
              <a:solidFill>
                <a:schemeClr val="accent4"/>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391883</c:v>
                </c:pt>
                <c:pt idx="14">
                  <c:v>575877</c:v>
                </c:pt>
                <c:pt idx="15">
                  <c:v>610992</c:v>
                </c:pt>
                <c:pt idx="16">
                  <c:v>941718</c:v>
                </c:pt>
                <c:pt idx="17">
                  <c:v>1039547</c:v>
                </c:pt>
                <c:pt idx="18">
                  <c:v>1037573</c:v>
                </c:pt>
                <c:pt idx="19">
                  <c:v>1039567</c:v>
                </c:pt>
                <c:pt idx="20">
                  <c:v>974573</c:v>
                </c:pt>
                <c:pt idx="21">
                  <c:v>1031477</c:v>
                </c:pt>
                <c:pt idx="22">
                  <c:v>951610</c:v>
                </c:pt>
                <c:pt idx="23">
                  <c:v>978860</c:v>
                </c:pt>
                <c:pt idx="24">
                  <c:v>953668</c:v>
                </c:pt>
                <c:pt idx="25">
                  <c:v>609315</c:v>
                </c:pt>
                <c:pt idx="26">
                  <c:v>377686</c:v>
                </c:pt>
                <c:pt idx="27">
                  <c:v>3537443</c:v>
                </c:pt>
                <c:pt idx="28">
                  <c:v>3197882</c:v>
                </c:pt>
                <c:pt idx="29">
                  <c:v>3179176</c:v>
                </c:pt>
                <c:pt idx="30">
                  <c:v>3223248</c:v>
                </c:pt>
                <c:pt idx="31">
                  <c:v>3179176</c:v>
                </c:pt>
                <c:pt idx="32">
                  <c:v>3179176</c:v>
                </c:pt>
                <c:pt idx="33">
                  <c:v>3179176</c:v>
                </c:pt>
                <c:pt idx="34">
                  <c:v>3179176</c:v>
                </c:pt>
                <c:pt idx="35">
                  <c:v>3179176</c:v>
                </c:pt>
                <c:pt idx="36">
                  <c:v>3179176</c:v>
                </c:pt>
                <c:pt idx="37">
                  <c:v>0</c:v>
                </c:pt>
                <c:pt idx="38">
                  <c:v>0</c:v>
                </c:pt>
                <c:pt idx="39">
                  <c:v>446130</c:v>
                </c:pt>
                <c:pt idx="40">
                  <c:v>549191</c:v>
                </c:pt>
                <c:pt idx="41">
                  <c:v>545383</c:v>
                </c:pt>
                <c:pt idx="42">
                  <c:v>538354</c:v>
                </c:pt>
                <c:pt idx="43">
                  <c:v>521198</c:v>
                </c:pt>
                <c:pt idx="44">
                  <c:v>523297</c:v>
                </c:pt>
                <c:pt idx="45">
                  <c:v>521993</c:v>
                </c:pt>
                <c:pt idx="46">
                  <c:v>523287</c:v>
                </c:pt>
                <c:pt idx="47">
                  <c:v>503101</c:v>
                </c:pt>
                <c:pt idx="48">
                  <c:v>121560</c:v>
                </c:pt>
                <c:pt idx="49">
                  <c:v>460273</c:v>
                </c:pt>
                <c:pt idx="50">
                  <c:v>1126163</c:v>
                </c:pt>
                <c:pt idx="51">
                  <c:v>42608</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ser>
        <c:dLbls>
          <c:showLegendKey val="0"/>
          <c:showVal val="0"/>
          <c:showCatName val="0"/>
          <c:showSerName val="0"/>
          <c:showPercent val="0"/>
          <c:showBubbleSize val="0"/>
        </c:dLbls>
        <c:gapWidth val="150"/>
        <c:overlap val="100"/>
        <c:axId val="2003857456"/>
        <c:axId val="2003844944"/>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122840</c:v>
                </c:pt>
                <c:pt idx="1">
                  <c:v>143191</c:v>
                </c:pt>
                <c:pt idx="2">
                  <c:v>125407</c:v>
                </c:pt>
                <c:pt idx="3">
                  <c:v>123562</c:v>
                </c:pt>
                <c:pt idx="4">
                  <c:v>142937</c:v>
                </c:pt>
                <c:pt idx="5">
                  <c:v>120078</c:v>
                </c:pt>
                <c:pt idx="6">
                  <c:v>118373</c:v>
                </c:pt>
                <c:pt idx="7">
                  <c:v>120544</c:v>
                </c:pt>
                <c:pt idx="8">
                  <c:v>134754</c:v>
                </c:pt>
                <c:pt idx="9">
                  <c:v>128688</c:v>
                </c:pt>
                <c:pt idx="10">
                  <c:v>136774</c:v>
                </c:pt>
                <c:pt idx="11">
                  <c:v>126355</c:v>
                </c:pt>
                <c:pt idx="12">
                  <c:v>127189</c:v>
                </c:pt>
                <c:pt idx="13">
                  <c:v>138822</c:v>
                </c:pt>
                <c:pt idx="14">
                  <c:v>133355</c:v>
                </c:pt>
                <c:pt idx="15">
                  <c:v>117006</c:v>
                </c:pt>
                <c:pt idx="16">
                  <c:v>122901</c:v>
                </c:pt>
                <c:pt idx="17">
                  <c:v>144564</c:v>
                </c:pt>
                <c:pt idx="18">
                  <c:v>129530</c:v>
                </c:pt>
                <c:pt idx="19">
                  <c:v>121519</c:v>
                </c:pt>
                <c:pt idx="20">
                  <c:v>110281</c:v>
                </c:pt>
                <c:pt idx="21">
                  <c:v>118663</c:v>
                </c:pt>
                <c:pt idx="22">
                  <c:v>114468</c:v>
                </c:pt>
                <c:pt idx="23">
                  <c:v>118179</c:v>
                </c:pt>
                <c:pt idx="24">
                  <c:v>114930</c:v>
                </c:pt>
                <c:pt idx="25">
                  <c:v>126998</c:v>
                </c:pt>
                <c:pt idx="26">
                  <c:v>105076</c:v>
                </c:pt>
                <c:pt idx="27">
                  <c:v>118807</c:v>
                </c:pt>
                <c:pt idx="28">
                  <c:v>153301</c:v>
                </c:pt>
                <c:pt idx="29">
                  <c:v>136986</c:v>
                </c:pt>
                <c:pt idx="30">
                  <c:v>137612</c:v>
                </c:pt>
                <c:pt idx="31">
                  <c:v>118318</c:v>
                </c:pt>
                <c:pt idx="32">
                  <c:v>122861</c:v>
                </c:pt>
                <c:pt idx="33">
                  <c:v>126383</c:v>
                </c:pt>
                <c:pt idx="34">
                  <c:v>158978</c:v>
                </c:pt>
                <c:pt idx="35">
                  <c:v>125368</c:v>
                </c:pt>
                <c:pt idx="36">
                  <c:v>130458</c:v>
                </c:pt>
                <c:pt idx="37">
                  <c:v>135262</c:v>
                </c:pt>
                <c:pt idx="38">
                  <c:v>127274</c:v>
                </c:pt>
                <c:pt idx="39">
                  <c:v>146018</c:v>
                </c:pt>
                <c:pt idx="40">
                  <c:v>121987</c:v>
                </c:pt>
                <c:pt idx="41">
                  <c:v>133230</c:v>
                </c:pt>
                <c:pt idx="42">
                  <c:v>124091</c:v>
                </c:pt>
                <c:pt idx="43">
                  <c:v>135474</c:v>
                </c:pt>
                <c:pt idx="44">
                  <c:v>133386</c:v>
                </c:pt>
                <c:pt idx="45">
                  <c:v>126149</c:v>
                </c:pt>
                <c:pt idx="46">
                  <c:v>111805</c:v>
                </c:pt>
                <c:pt idx="47">
                  <c:v>140285</c:v>
                </c:pt>
                <c:pt idx="48">
                  <c:v>131727</c:v>
                </c:pt>
                <c:pt idx="49">
                  <c:v>125040</c:v>
                </c:pt>
                <c:pt idx="50">
                  <c:v>140895</c:v>
                </c:pt>
                <c:pt idx="51">
                  <c:v>105169</c:v>
                </c:pt>
                <c:pt idx="52">
                  <c:v>117129</c:v>
                </c:pt>
                <c:pt idx="53">
                  <c:v>136076</c:v>
                </c:pt>
                <c:pt idx="54">
                  <c:v>158111</c:v>
                </c:pt>
                <c:pt idx="55">
                  <c:v>145326</c:v>
                </c:pt>
                <c:pt idx="56">
                  <c:v>144202</c:v>
                </c:pt>
                <c:pt idx="57">
                  <c:v>121244</c:v>
                </c:pt>
                <c:pt idx="58">
                  <c:v>118789</c:v>
                </c:pt>
                <c:pt idx="59">
                  <c:v>135155</c:v>
                </c:pt>
                <c:pt idx="60">
                  <c:v>132777</c:v>
                </c:pt>
                <c:pt idx="61">
                  <c:v>127659</c:v>
                </c:pt>
                <c:pt idx="62">
                  <c:v>129918</c:v>
                </c:pt>
                <c:pt idx="63">
                  <c:v>141469</c:v>
                </c:pt>
                <c:pt idx="64">
                  <c:v>157999</c:v>
                </c:pt>
                <c:pt idx="65">
                  <c:v>129965</c:v>
                </c:pt>
                <c:pt idx="66">
                  <c:v>121651</c:v>
                </c:pt>
                <c:pt idx="67">
                  <c:v>142669</c:v>
                </c:pt>
                <c:pt idx="68">
                  <c:v>123611</c:v>
                </c:pt>
                <c:pt idx="69">
                  <c:v>135081</c:v>
                </c:pt>
                <c:pt idx="70">
                  <c:v>132958</c:v>
                </c:pt>
                <c:pt idx="71">
                  <c:v>123225</c:v>
                </c:pt>
                <c:pt idx="72">
                  <c:v>125686</c:v>
                </c:pt>
                <c:pt idx="73">
                  <c:v>135344</c:v>
                </c:pt>
                <c:pt idx="74">
                  <c:v>115457</c:v>
                </c:pt>
                <c:pt idx="75">
                  <c:v>111807</c:v>
                </c:pt>
                <c:pt idx="76">
                  <c:v>111313</c:v>
                </c:pt>
                <c:pt idx="77">
                  <c:v>125825</c:v>
                </c:pt>
                <c:pt idx="78">
                  <c:v>106211</c:v>
                </c:pt>
                <c:pt idx="79">
                  <c:v>122304</c:v>
                </c:pt>
                <c:pt idx="80">
                  <c:v>129790</c:v>
                </c:pt>
                <c:pt idx="81">
                  <c:v>128386</c:v>
                </c:pt>
                <c:pt idx="82">
                  <c:v>129810</c:v>
                </c:pt>
                <c:pt idx="83">
                  <c:v>102024</c:v>
                </c:pt>
                <c:pt idx="84">
                  <c:v>118027</c:v>
                </c:pt>
                <c:pt idx="85">
                  <c:v>138905</c:v>
                </c:pt>
                <c:pt idx="86">
                  <c:v>147866</c:v>
                </c:pt>
                <c:pt idx="87">
                  <c:v>141793</c:v>
                </c:pt>
                <c:pt idx="88">
                  <c:v>123991</c:v>
                </c:pt>
                <c:pt idx="89">
                  <c:v>131048</c:v>
                </c:pt>
                <c:pt idx="90">
                  <c:v>132614</c:v>
                </c:pt>
                <c:pt idx="91">
                  <c:v>127226</c:v>
                </c:pt>
                <c:pt idx="92">
                  <c:v>107704</c:v>
                </c:pt>
                <c:pt idx="93">
                  <c:v>136434</c:v>
                </c:pt>
                <c:pt idx="94">
                  <c:v>118668</c:v>
                </c:pt>
                <c:pt idx="95">
                  <c:v>122923</c:v>
                </c:pt>
                <c:pt idx="96">
                  <c:v>131473</c:v>
                </c:pt>
                <c:pt idx="97">
                  <c:v>133030</c:v>
                </c:pt>
                <c:pt idx="98">
                  <c:v>117041</c:v>
                </c:pt>
                <c:pt idx="99">
                  <c:v>133011</c:v>
                </c:pt>
                <c:pt idx="100">
                  <c:v>119778</c:v>
                </c:pt>
                <c:pt idx="101">
                  <c:v>113261</c:v>
                </c:pt>
                <c:pt idx="102">
                  <c:v>103491</c:v>
                </c:pt>
                <c:pt idx="103">
                  <c:v>86529</c:v>
                </c:pt>
              </c:numCache>
            </c:numRef>
          </c:val>
          <c:smooth val="0"/>
          <c:extLst xmlns:c16r2="http://schemas.microsoft.com/office/drawing/2015/06/chart">
            <c:ext xmlns:c16="http://schemas.microsoft.com/office/drawing/2014/chart" uri="{C3380CC4-5D6E-409C-BE32-E72D297353CC}">
              <c16:uniqueId val="{00000003-3E95-421B-B530-E91F874DB351}"/>
            </c:ext>
          </c:extLst>
        </c:ser>
        <c:dLbls>
          <c:showLegendKey val="0"/>
          <c:showVal val="0"/>
          <c:showCatName val="0"/>
          <c:showSerName val="0"/>
          <c:showPercent val="0"/>
          <c:showBubbleSize val="0"/>
        </c:dLbls>
        <c:marker val="1"/>
        <c:smooth val="0"/>
        <c:axId val="2003858000"/>
        <c:axId val="2003846032"/>
      </c:lineChart>
      <c:dateAx>
        <c:axId val="2003858000"/>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2003846032"/>
        <c:crosses val="autoZero"/>
        <c:auto val="1"/>
        <c:lblOffset val="100"/>
        <c:baseTimeUnit val="days"/>
      </c:dateAx>
      <c:valAx>
        <c:axId val="2003846032"/>
        <c:scaling>
          <c:orientation val="minMax"/>
          <c:max val="200000"/>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8000"/>
        <c:crosses val="autoZero"/>
        <c:crossBetween val="between"/>
        <c:dispUnits>
          <c:builtInUnit val="thousands"/>
        </c:dispUnits>
      </c:valAx>
      <c:valAx>
        <c:axId val="2003844944"/>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7456"/>
        <c:crosses val="max"/>
        <c:crossBetween val="between"/>
        <c:dispUnits>
          <c:builtInUnit val="thousands"/>
        </c:dispUnits>
      </c:valAx>
      <c:dateAx>
        <c:axId val="2003857456"/>
        <c:scaling>
          <c:orientation val="minMax"/>
        </c:scaling>
        <c:delete val="1"/>
        <c:axPos val="b"/>
        <c:numFmt formatCode="m/d/yyyy" sourceLinked="1"/>
        <c:majorTickMark val="out"/>
        <c:minorTickMark val="none"/>
        <c:tickLblPos val="nextTo"/>
        <c:crossAx val="2003844944"/>
        <c:crosses val="autoZero"/>
        <c:auto val="1"/>
        <c:lblOffset val="100"/>
        <c:baseTimeUnit val="days"/>
      </c:dateAx>
      <c:spPr>
        <a:noFill/>
        <a:ln>
          <a:noFill/>
        </a:ln>
        <a:effectLst/>
      </c:spPr>
    </c:plotArea>
    <c:legend>
      <c:legendPos val="b"/>
      <c:layout>
        <c:manualLayout>
          <c:xMode val="edge"/>
          <c:yMode val="edge"/>
          <c:x val="0.24535524171134082"/>
          <c:y val="0.83783023491358188"/>
          <c:w val="0.52959998995028534"/>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dLbl>
              <c:idx val="0"/>
              <c:layout>
                <c:manualLayout>
                  <c:x val="2.2767285674843217E-3"/>
                  <c:y val="-1.3684257595152237E-2"/>
                </c:manualLayout>
              </c:layout>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A12B-46F6-AD91-5B9E0C961775}"/>
                </c:ext>
                <c:ext xmlns:c15="http://schemas.microsoft.com/office/drawing/2012/chart" uri="{CE6537A1-D6FC-4f65-9D91-7224C49458BB}">
                  <c15:layout>
                    <c:manualLayout>
                      <c:w val="0.25799660794515339"/>
                      <c:h val="0.30754763536373542"/>
                    </c:manualLayout>
                  </c15:layout>
                </c:ext>
              </c:extLst>
            </c:dLbl>
            <c:dLbl>
              <c:idx val="1"/>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12B-46F6-AD91-5B9E0C961775}"/>
                </c:ext>
                <c:ext xmlns:c15="http://schemas.microsoft.com/office/drawing/2012/chart" uri="{CE6537A1-D6FC-4f65-9D91-7224C49458BB}">
                  <c15:spPr xmlns:c15="http://schemas.microsoft.com/office/drawing/2012/chart">
                    <a:prstGeom prst="rect">
                      <a:avLst/>
                    </a:prstGeom>
                  </c15:spPr>
                </c:ext>
              </c:extLst>
            </c:dLbl>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21737.032278676365</c:v>
                </c:pt>
                <c:pt idx="1">
                  <c:v>12291.150577096867</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2003846576"/>
        <c:axId val="2003847120"/>
      </c:barChart>
      <c:catAx>
        <c:axId val="200384657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47120"/>
        <c:crosses val="autoZero"/>
        <c:auto val="1"/>
        <c:lblAlgn val="ctr"/>
        <c:lblOffset val="100"/>
        <c:noMultiLvlLbl val="0"/>
      </c:catAx>
      <c:valAx>
        <c:axId val="2003847120"/>
        <c:scaling>
          <c:orientation val="minMax"/>
          <c:max val="50000"/>
          <c:min val="0"/>
        </c:scaling>
        <c:delete val="1"/>
        <c:axPos val="l"/>
        <c:numFmt formatCode="#,##0" sourceLinked="0"/>
        <c:majorTickMark val="out"/>
        <c:minorTickMark val="none"/>
        <c:tickLblPos val="nextTo"/>
        <c:crossAx val="2003846576"/>
        <c:crosses val="autoZero"/>
        <c:crossBetween val="between"/>
        <c:majorUnit val="5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823626704432E-2"/>
          <c:y val="0.12210319666584778"/>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420.21051478731925</c:v>
                </c:pt>
                <c:pt idx="1">
                  <c:v>467.10982753809827</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2003848208"/>
        <c:axId val="2003844400"/>
      </c:barChart>
      <c:catAx>
        <c:axId val="200384820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44400"/>
        <c:crosses val="autoZero"/>
        <c:auto val="1"/>
        <c:lblAlgn val="ctr"/>
        <c:lblOffset val="100"/>
        <c:noMultiLvlLbl val="0"/>
      </c:catAx>
      <c:valAx>
        <c:axId val="2003844400"/>
        <c:scaling>
          <c:orientation val="minMax"/>
          <c:max val="700"/>
          <c:min val="0"/>
        </c:scaling>
        <c:delete val="1"/>
        <c:axPos val="l"/>
        <c:numFmt formatCode="0" sourceLinked="0"/>
        <c:majorTickMark val="out"/>
        <c:minorTickMark val="none"/>
        <c:tickLblPos val="nextTo"/>
        <c:crossAx val="2003848208"/>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0.15431375598151109</c:v>
                </c:pt>
                <c:pt idx="1">
                  <c:v>0.10310384560300052</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2003847664"/>
        <c:axId val="2003849296"/>
      </c:barChart>
      <c:catAx>
        <c:axId val="200384766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49296"/>
        <c:crosses val="autoZero"/>
        <c:auto val="1"/>
        <c:lblAlgn val="ctr"/>
        <c:lblOffset val="100"/>
        <c:noMultiLvlLbl val="0"/>
      </c:catAx>
      <c:valAx>
        <c:axId val="2003849296"/>
        <c:scaling>
          <c:orientation val="minMax"/>
        </c:scaling>
        <c:delete val="1"/>
        <c:axPos val="l"/>
        <c:numFmt formatCode="0.0" sourceLinked="0"/>
        <c:majorTickMark val="out"/>
        <c:minorTickMark val="none"/>
        <c:tickLblPos val="nextTo"/>
        <c:crossAx val="2003847664"/>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 </c:v>
                </c:pt>
                <c:pt idx="2">
                  <c:v>kidult </c:v>
                </c:pt>
              </c:strCache>
            </c:strRef>
          </c:cat>
          <c:val>
            <c:numRef>
              <c:f>Sheet1!$B$21:$B$23</c:f>
              <c:numCache>
                <c:formatCode>0.0</c:formatCode>
                <c:ptCount val="3"/>
                <c:pt idx="0">
                  <c:v>0.15711446561479145</c:v>
                </c:pt>
                <c:pt idx="1">
                  <c:v>0.10077041393615971</c:v>
                </c:pt>
                <c:pt idx="2">
                  <c:v>0.10245457509338721</c:v>
                </c:pt>
              </c:numCache>
            </c:numRef>
          </c:val>
          <c:extLst xmlns:c16r2="http://schemas.microsoft.com/office/drawing/2015/06/chart">
            <c:ext xmlns:c16="http://schemas.microsoft.com/office/drawing/2014/chart" uri="{C3380CC4-5D6E-409C-BE32-E72D297353CC}">
              <c16:uniqueId val="{00000000-C776-4537-9210-F44A119D97AA}"/>
            </c:ext>
          </c:extLst>
        </c:ser>
        <c:dLbls>
          <c:showLegendKey val="0"/>
          <c:showVal val="0"/>
          <c:showCatName val="0"/>
          <c:showSerName val="0"/>
          <c:showPercent val="0"/>
          <c:showBubbleSize val="0"/>
        </c:dLbls>
        <c:gapWidth val="182"/>
        <c:axId val="2003848752"/>
        <c:axId val="2003856912"/>
      </c:barChart>
      <c:catAx>
        <c:axId val="200384875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6912"/>
        <c:crosses val="autoZero"/>
        <c:auto val="1"/>
        <c:lblAlgn val="ctr"/>
        <c:lblOffset val="100"/>
        <c:noMultiLvlLbl val="0"/>
      </c:catAx>
      <c:valAx>
        <c:axId val="2003856912"/>
        <c:scaling>
          <c:orientation val="minMax"/>
        </c:scaling>
        <c:delete val="1"/>
        <c:axPos val="l"/>
        <c:numFmt formatCode="0.0" sourceLinked="1"/>
        <c:majorTickMark val="out"/>
        <c:minorTickMark val="none"/>
        <c:tickLblPos val="nextTo"/>
        <c:crossAx val="2003848752"/>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Sheet1!$A$21:$A$23</c:f>
              <c:strCache>
                <c:ptCount val="3"/>
                <c:pt idx="0">
                  <c:v>Feed Your Inner Kid</c:v>
                </c:pt>
                <c:pt idx="1">
                  <c:v>Try it Hot </c:v>
                </c:pt>
                <c:pt idx="2">
                  <c:v>Kidult </c:v>
                </c:pt>
              </c:strCache>
            </c:strRef>
          </c:cat>
          <c:val>
            <c:numRef>
              <c:f>Sheet1!$B$21:$B$23</c:f>
              <c:numCache>
                <c:formatCode>0.0</c:formatCode>
                <c:ptCount val="3"/>
                <c:pt idx="0">
                  <c:v>425.58869371169163</c:v>
                </c:pt>
                <c:pt idx="1">
                  <c:v>453.56853957296624</c:v>
                </c:pt>
                <c:pt idx="2">
                  <c:v>469</c:v>
                </c:pt>
              </c:numCache>
            </c:numRef>
          </c:val>
          <c:extLst xmlns:c16r2="http://schemas.microsoft.com/office/drawing/2015/06/chart">
            <c:ext xmlns:c16="http://schemas.microsoft.com/office/drawing/2014/chart" uri="{C3380CC4-5D6E-409C-BE32-E72D297353CC}">
              <c16:uniqueId val="{00000000-C776-4537-9210-F44A119D97AA}"/>
            </c:ext>
          </c:extLst>
        </c:ser>
        <c:dLbls>
          <c:showLegendKey val="0"/>
          <c:showVal val="0"/>
          <c:showCatName val="0"/>
          <c:showSerName val="0"/>
          <c:showPercent val="0"/>
          <c:showBubbleSize val="0"/>
        </c:dLbls>
        <c:gapWidth val="182"/>
        <c:axId val="2003845488"/>
        <c:axId val="2003849840"/>
      </c:barChart>
      <c:catAx>
        <c:axId val="20038454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49840"/>
        <c:crosses val="autoZero"/>
        <c:auto val="1"/>
        <c:lblAlgn val="ctr"/>
        <c:lblOffset val="100"/>
        <c:noMultiLvlLbl val="0"/>
      </c:catAx>
      <c:valAx>
        <c:axId val="2003849840"/>
        <c:scaling>
          <c:orientation val="minMax"/>
        </c:scaling>
        <c:delete val="1"/>
        <c:axPos val="l"/>
        <c:numFmt formatCode="0.0" sourceLinked="1"/>
        <c:majorTickMark val="out"/>
        <c:minorTickMark val="none"/>
        <c:tickLblPos val="nextTo"/>
        <c:crossAx val="2003845488"/>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Mini Wheats</c:v>
                </c:pt>
              </c:strCache>
            </c:strRef>
          </c:tx>
          <c:spPr>
            <a:solidFill>
              <a:schemeClr val="accent1"/>
            </a:solidFill>
            <a:ln>
              <a:noFill/>
            </a:ln>
            <a:effectLst/>
          </c:spPr>
          <c:invertIfNegative val="0"/>
          <c:dLbls>
            <c:numFmt formatCode="0.0%" sourceLinked="0"/>
            <c:spPr>
              <a:noFill/>
              <a:ln>
                <a:noFill/>
              </a:ln>
              <a:effectLst/>
            </c:spPr>
            <c:txPr>
              <a:bodyPr rot="0" spcFirstLastPara="1" vertOverflow="clip" horzOverflow="clip"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TV + Display</c:v>
                </c:pt>
                <c:pt idx="1">
                  <c:v>TV + Social</c:v>
                </c:pt>
                <c:pt idx="2">
                  <c:v>TV + Digital Video</c:v>
                </c:pt>
              </c:strCache>
            </c:strRef>
          </c:cat>
          <c:val>
            <c:numRef>
              <c:f>Sheet1!$B$2:$B$4</c:f>
              <c:numCache>
                <c:formatCode>0.0%</c:formatCode>
                <c:ptCount val="3"/>
                <c:pt idx="0">
                  <c:v>7.4583632575929003E-4</c:v>
                </c:pt>
                <c:pt idx="1">
                  <c:v>2.3210859588372371E-3</c:v>
                </c:pt>
                <c:pt idx="2">
                  <c:v>2.5139912916101598E-3</c:v>
                </c:pt>
              </c:numCache>
            </c:numRef>
          </c:val>
          <c:extLst xmlns:c16r2="http://schemas.microsoft.com/office/drawing/2015/06/chart">
            <c:ext xmlns:c16="http://schemas.microsoft.com/office/drawing/2014/chart" uri="{C3380CC4-5D6E-409C-BE32-E72D297353CC}">
              <c16:uniqueId val="{00000000-0076-41C0-88D4-4A0B1F0E8200}"/>
            </c:ext>
          </c:extLst>
        </c:ser>
        <c:dLbls>
          <c:dLblPos val="outEnd"/>
          <c:showLegendKey val="0"/>
          <c:showVal val="1"/>
          <c:showCatName val="0"/>
          <c:showSerName val="0"/>
          <c:showPercent val="0"/>
          <c:showBubbleSize val="0"/>
        </c:dLbls>
        <c:gapWidth val="444"/>
        <c:overlap val="-90"/>
        <c:axId val="2003859088"/>
        <c:axId val="2003850384"/>
      </c:barChart>
      <c:catAx>
        <c:axId val="2003859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cap="all" spc="120" normalizeH="0" baseline="0">
                <a:solidFill>
                  <a:schemeClr val="tx1"/>
                </a:solidFill>
                <a:latin typeface="+mn-lt"/>
                <a:ea typeface="+mn-ea"/>
                <a:cs typeface="+mn-cs"/>
              </a:defRPr>
            </a:pPr>
            <a:endParaRPr lang="en-US"/>
          </a:p>
        </c:txPr>
        <c:crossAx val="2003850384"/>
        <c:crosses val="autoZero"/>
        <c:auto val="1"/>
        <c:lblAlgn val="ctr"/>
        <c:lblOffset val="100"/>
        <c:noMultiLvlLbl val="0"/>
      </c:catAx>
      <c:valAx>
        <c:axId val="2003850384"/>
        <c:scaling>
          <c:orientation val="minMax"/>
          <c:max val="2.5000000000000005E-2"/>
        </c:scaling>
        <c:delete val="1"/>
        <c:axPos val="l"/>
        <c:numFmt formatCode="0.0%" sourceLinked="1"/>
        <c:majorTickMark val="out"/>
        <c:minorTickMark val="none"/>
        <c:tickLblPos val="nextTo"/>
        <c:crossAx val="2003859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9810280230013"/>
          <c:h val="0.40620609664455842"/>
        </c:manualLayout>
      </c:layout>
      <c:barChart>
        <c:barDir val="col"/>
        <c:grouping val="stacked"/>
        <c:varyColors val="0"/>
        <c:ser>
          <c:idx val="1"/>
          <c:order val="1"/>
          <c:tx>
            <c:strRef>
              <c:f>Sheet1!$C$1</c:f>
              <c:strCache>
                <c:ptCount val="1"/>
                <c:pt idx="0">
                  <c:v>Feed your inner Kid</c:v>
                </c:pt>
              </c:strCache>
            </c:strRef>
          </c:tx>
          <c:spPr>
            <a:solidFill>
              <a:schemeClr val="accent2"/>
            </a:solidFill>
            <a:ln>
              <a:solidFill>
                <a:schemeClr val="accent2"/>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Sheet1!$C$2:$C$157</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2652050</c:v>
                </c:pt>
                <c:pt idx="14">
                  <c:v>2576806</c:v>
                </c:pt>
                <c:pt idx="15">
                  <c:v>859030</c:v>
                </c:pt>
                <c:pt idx="16">
                  <c:v>0</c:v>
                </c:pt>
                <c:pt idx="17">
                  <c:v>0</c:v>
                </c:pt>
                <c:pt idx="18">
                  <c:v>4550065</c:v>
                </c:pt>
                <c:pt idx="19">
                  <c:v>4967070</c:v>
                </c:pt>
                <c:pt idx="20">
                  <c:v>4321411</c:v>
                </c:pt>
                <c:pt idx="21">
                  <c:v>2491080</c:v>
                </c:pt>
                <c:pt idx="22">
                  <c:v>786865</c:v>
                </c:pt>
                <c:pt idx="23">
                  <c:v>4001713</c:v>
                </c:pt>
                <c:pt idx="24">
                  <c:v>4074922</c:v>
                </c:pt>
                <c:pt idx="25">
                  <c:v>1023962</c:v>
                </c:pt>
                <c:pt idx="26">
                  <c:v>658177</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55C7-4527-966D-F4A6C92D8081}"/>
            </c:ext>
          </c:extLst>
        </c:ser>
        <c:ser>
          <c:idx val="2"/>
          <c:order val="2"/>
          <c:tx>
            <c:strRef>
              <c:f>Sheet1!$D$1</c:f>
              <c:strCache>
                <c:ptCount val="1"/>
                <c:pt idx="0">
                  <c:v>Try It Hot</c:v>
                </c:pt>
              </c:strCache>
            </c:strRef>
          </c:tx>
          <c:spPr>
            <a:solidFill>
              <a:schemeClr val="accent6"/>
            </a:solidFill>
            <a:ln>
              <a:solidFill>
                <a:schemeClr val="accent6"/>
              </a:solidFill>
            </a:ln>
            <a:effectLst/>
          </c:spPr>
          <c:invertIfNegative val="0"/>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Sheet1!$D$2:$D$157</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887000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1-55C7-4527-966D-F4A6C92D8081}"/>
            </c:ext>
          </c:extLst>
        </c:ser>
        <c:dLbls>
          <c:showLegendKey val="0"/>
          <c:showVal val="0"/>
          <c:showCatName val="0"/>
          <c:showSerName val="0"/>
          <c:showPercent val="0"/>
          <c:showBubbleSize val="0"/>
        </c:dLbls>
        <c:gapWidth val="219"/>
        <c:overlap val="100"/>
        <c:axId val="2003852016"/>
        <c:axId val="2003851472"/>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Sheet1!$A$2:$A$157</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Sheet1!$B$2:$B$157</c:f>
              <c:numCache>
                <c:formatCode>General</c:formatCode>
                <c:ptCount val="104"/>
                <c:pt idx="0">
                  <c:v>122840</c:v>
                </c:pt>
                <c:pt idx="1">
                  <c:v>143191</c:v>
                </c:pt>
                <c:pt idx="2">
                  <c:v>125407</c:v>
                </c:pt>
                <c:pt idx="3">
                  <c:v>123562</c:v>
                </c:pt>
                <c:pt idx="4">
                  <c:v>142937</c:v>
                </c:pt>
                <c:pt idx="5">
                  <c:v>120078</c:v>
                </c:pt>
                <c:pt idx="6">
                  <c:v>118373</c:v>
                </c:pt>
                <c:pt idx="7">
                  <c:v>120544</c:v>
                </c:pt>
                <c:pt idx="8">
                  <c:v>134754</c:v>
                </c:pt>
                <c:pt idx="9">
                  <c:v>128688</c:v>
                </c:pt>
                <c:pt idx="10">
                  <c:v>136774</c:v>
                </c:pt>
                <c:pt idx="11">
                  <c:v>126355</c:v>
                </c:pt>
                <c:pt idx="12">
                  <c:v>127189</c:v>
                </c:pt>
                <c:pt idx="13">
                  <c:v>138822</c:v>
                </c:pt>
                <c:pt idx="14">
                  <c:v>133355</c:v>
                </c:pt>
                <c:pt idx="15">
                  <c:v>117006</c:v>
                </c:pt>
                <c:pt idx="16">
                  <c:v>122901</c:v>
                </c:pt>
                <c:pt idx="17">
                  <c:v>144564</c:v>
                </c:pt>
                <c:pt idx="18">
                  <c:v>129530</c:v>
                </c:pt>
                <c:pt idx="19">
                  <c:v>121519</c:v>
                </c:pt>
                <c:pt idx="20">
                  <c:v>110281</c:v>
                </c:pt>
                <c:pt idx="21">
                  <c:v>118663</c:v>
                </c:pt>
                <c:pt idx="22">
                  <c:v>114468</c:v>
                </c:pt>
                <c:pt idx="23">
                  <c:v>118179</c:v>
                </c:pt>
                <c:pt idx="24">
                  <c:v>114930</c:v>
                </c:pt>
                <c:pt idx="25">
                  <c:v>126998</c:v>
                </c:pt>
                <c:pt idx="26">
                  <c:v>105076</c:v>
                </c:pt>
                <c:pt idx="27">
                  <c:v>118807</c:v>
                </c:pt>
                <c:pt idx="28">
                  <c:v>153301</c:v>
                </c:pt>
                <c:pt idx="29">
                  <c:v>136986</c:v>
                </c:pt>
                <c:pt idx="30">
                  <c:v>137612</c:v>
                </c:pt>
                <c:pt idx="31">
                  <c:v>118318</c:v>
                </c:pt>
                <c:pt idx="32">
                  <c:v>122861</c:v>
                </c:pt>
                <c:pt idx="33">
                  <c:v>126383</c:v>
                </c:pt>
                <c:pt idx="34">
                  <c:v>158978</c:v>
                </c:pt>
                <c:pt idx="35">
                  <c:v>125368</c:v>
                </c:pt>
                <c:pt idx="36">
                  <c:v>130458</c:v>
                </c:pt>
                <c:pt idx="37">
                  <c:v>135262</c:v>
                </c:pt>
                <c:pt idx="38">
                  <c:v>127274</c:v>
                </c:pt>
                <c:pt idx="39">
                  <c:v>146018</c:v>
                </c:pt>
                <c:pt idx="40">
                  <c:v>121987</c:v>
                </c:pt>
                <c:pt idx="41">
                  <c:v>133230</c:v>
                </c:pt>
                <c:pt idx="42">
                  <c:v>124091</c:v>
                </c:pt>
                <c:pt idx="43">
                  <c:v>135474</c:v>
                </c:pt>
                <c:pt idx="44">
                  <c:v>133386</c:v>
                </c:pt>
                <c:pt idx="45">
                  <c:v>126149</c:v>
                </c:pt>
                <c:pt idx="46">
                  <c:v>111805</c:v>
                </c:pt>
                <c:pt idx="47">
                  <c:v>140285</c:v>
                </c:pt>
                <c:pt idx="48">
                  <c:v>131727</c:v>
                </c:pt>
                <c:pt idx="49">
                  <c:v>125040</c:v>
                </c:pt>
                <c:pt idx="50">
                  <c:v>140895</c:v>
                </c:pt>
                <c:pt idx="51">
                  <c:v>105169</c:v>
                </c:pt>
                <c:pt idx="52">
                  <c:v>117129</c:v>
                </c:pt>
                <c:pt idx="53">
                  <c:v>136076</c:v>
                </c:pt>
                <c:pt idx="54">
                  <c:v>158111</c:v>
                </c:pt>
                <c:pt idx="55">
                  <c:v>145326</c:v>
                </c:pt>
                <c:pt idx="56">
                  <c:v>144202</c:v>
                </c:pt>
                <c:pt idx="57">
                  <c:v>121244</c:v>
                </c:pt>
                <c:pt idx="58">
                  <c:v>118789</c:v>
                </c:pt>
                <c:pt idx="59">
                  <c:v>135155</c:v>
                </c:pt>
                <c:pt idx="60">
                  <c:v>132777</c:v>
                </c:pt>
                <c:pt idx="61">
                  <c:v>127659</c:v>
                </c:pt>
                <c:pt idx="62">
                  <c:v>129918</c:v>
                </c:pt>
                <c:pt idx="63">
                  <c:v>141469</c:v>
                </c:pt>
                <c:pt idx="64">
                  <c:v>157999</c:v>
                </c:pt>
                <c:pt idx="65">
                  <c:v>129965</c:v>
                </c:pt>
                <c:pt idx="66">
                  <c:v>121651</c:v>
                </c:pt>
                <c:pt idx="67">
                  <c:v>142669</c:v>
                </c:pt>
                <c:pt idx="68">
                  <c:v>123611</c:v>
                </c:pt>
                <c:pt idx="69">
                  <c:v>135081</c:v>
                </c:pt>
                <c:pt idx="70">
                  <c:v>132958</c:v>
                </c:pt>
                <c:pt idx="71">
                  <c:v>123225</c:v>
                </c:pt>
                <c:pt idx="72">
                  <c:v>125686</c:v>
                </c:pt>
                <c:pt idx="73">
                  <c:v>135344</c:v>
                </c:pt>
                <c:pt idx="74">
                  <c:v>115457</c:v>
                </c:pt>
                <c:pt idx="75">
                  <c:v>111807</c:v>
                </c:pt>
                <c:pt idx="76">
                  <c:v>111313</c:v>
                </c:pt>
                <c:pt idx="77">
                  <c:v>125825</c:v>
                </c:pt>
                <c:pt idx="78">
                  <c:v>106211</c:v>
                </c:pt>
                <c:pt idx="79">
                  <c:v>122304</c:v>
                </c:pt>
                <c:pt idx="80">
                  <c:v>129790</c:v>
                </c:pt>
                <c:pt idx="81">
                  <c:v>128386</c:v>
                </c:pt>
                <c:pt idx="82">
                  <c:v>129810</c:v>
                </c:pt>
                <c:pt idx="83">
                  <c:v>102024</c:v>
                </c:pt>
                <c:pt idx="84">
                  <c:v>118027</c:v>
                </c:pt>
                <c:pt idx="85">
                  <c:v>138905</c:v>
                </c:pt>
                <c:pt idx="86">
                  <c:v>147866</c:v>
                </c:pt>
                <c:pt idx="87">
                  <c:v>141793</c:v>
                </c:pt>
                <c:pt idx="88">
                  <c:v>123991</c:v>
                </c:pt>
                <c:pt idx="89">
                  <c:v>131048</c:v>
                </c:pt>
                <c:pt idx="90">
                  <c:v>132614</c:v>
                </c:pt>
                <c:pt idx="91">
                  <c:v>127226</c:v>
                </c:pt>
                <c:pt idx="92">
                  <c:v>107704</c:v>
                </c:pt>
                <c:pt idx="93">
                  <c:v>136434</c:v>
                </c:pt>
                <c:pt idx="94">
                  <c:v>118668</c:v>
                </c:pt>
                <c:pt idx="95">
                  <c:v>122923</c:v>
                </c:pt>
                <c:pt idx="96">
                  <c:v>131473</c:v>
                </c:pt>
                <c:pt idx="97">
                  <c:v>133030</c:v>
                </c:pt>
                <c:pt idx="98">
                  <c:v>117041</c:v>
                </c:pt>
                <c:pt idx="99">
                  <c:v>133011</c:v>
                </c:pt>
                <c:pt idx="100">
                  <c:v>119778</c:v>
                </c:pt>
                <c:pt idx="101">
                  <c:v>113261</c:v>
                </c:pt>
                <c:pt idx="102">
                  <c:v>103491</c:v>
                </c:pt>
                <c:pt idx="103">
                  <c:v>86529</c:v>
                </c:pt>
              </c:numCache>
            </c:numRef>
          </c:val>
          <c:smooth val="0"/>
          <c:extLst xmlns:c16r2="http://schemas.microsoft.com/office/drawing/2015/06/chart">
            <c:ext xmlns:c16="http://schemas.microsoft.com/office/drawing/2014/chart" uri="{C3380CC4-5D6E-409C-BE32-E72D297353CC}">
              <c16:uniqueId val="{00000002-55C7-4527-966D-F4A6C92D8081}"/>
            </c:ext>
          </c:extLst>
        </c:ser>
        <c:dLbls>
          <c:showLegendKey val="0"/>
          <c:showVal val="0"/>
          <c:showCatName val="0"/>
          <c:showSerName val="0"/>
          <c:showPercent val="0"/>
          <c:showBubbleSize val="0"/>
        </c:dLbls>
        <c:marker val="1"/>
        <c:smooth val="0"/>
        <c:axId val="2003858544"/>
        <c:axId val="2003850928"/>
      </c:lineChart>
      <c:dateAx>
        <c:axId val="200385854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2003850928"/>
        <c:crosses val="autoZero"/>
        <c:auto val="1"/>
        <c:lblOffset val="100"/>
        <c:baseTimeUnit val="days"/>
      </c:dateAx>
      <c:valAx>
        <c:axId val="2003850928"/>
        <c:scaling>
          <c:orientation val="minMax"/>
        </c:scaling>
        <c:delete val="0"/>
        <c:axPos val="l"/>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8544"/>
        <c:crosses val="autoZero"/>
        <c:crossBetween val="between"/>
        <c:majorUnit val="40000"/>
        <c:dispUnits>
          <c:builtInUnit val="thousands"/>
        </c:dispUnits>
      </c:valAx>
      <c:valAx>
        <c:axId val="2003851472"/>
        <c:scaling>
          <c:orientation val="minMax"/>
        </c:scaling>
        <c:delete val="0"/>
        <c:axPos val="r"/>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2016"/>
        <c:crosses val="max"/>
        <c:crossBetween val="between"/>
        <c:dispUnits>
          <c:builtInUnit val="thousands"/>
        </c:dispUnits>
      </c:valAx>
      <c:dateAx>
        <c:axId val="2003852016"/>
        <c:scaling>
          <c:orientation val="minMax"/>
        </c:scaling>
        <c:delete val="1"/>
        <c:axPos val="b"/>
        <c:numFmt formatCode="m/d/yyyy" sourceLinked="1"/>
        <c:majorTickMark val="out"/>
        <c:minorTickMark val="none"/>
        <c:tickLblPos val="nextTo"/>
        <c:crossAx val="2003851472"/>
        <c:crosses val="autoZero"/>
        <c:auto val="1"/>
        <c:lblOffset val="100"/>
        <c:baseTimeUnit val="days"/>
      </c:dateAx>
      <c:spPr>
        <a:noFill/>
        <a:ln>
          <a:noFill/>
        </a:ln>
        <a:effectLst/>
      </c:spPr>
    </c:plotArea>
    <c:legend>
      <c:legendPos val="b"/>
      <c:layout>
        <c:manualLayout>
          <c:xMode val="edge"/>
          <c:yMode val="edge"/>
          <c:x val="0.24708354139383262"/>
          <c:y val="0.82953147972685992"/>
          <c:w val="0.49785583056181043"/>
          <c:h val="7.5032835625837221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878284036186702E-2"/>
          <c:y val="0.19736513190502666"/>
          <c:w val="0.94502146030471124"/>
          <c:h val="0.54486085431185705"/>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dLbl>
              <c:idx val="0"/>
              <c:layout>
                <c:manualLayout>
                  <c:x val="2.2767285674843217E-3"/>
                  <c:y val="-1.3684257595152237E-2"/>
                </c:manualLayout>
              </c:layout>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E0FD-4651-8FD6-50A2F716BFDE}"/>
                </c:ext>
                <c:ext xmlns:c15="http://schemas.microsoft.com/office/drawing/2012/chart" uri="{CE6537A1-D6FC-4f65-9D91-7224C49458BB}">
                  <c15:layout>
                    <c:manualLayout>
                      <c:w val="0.25799660794515339"/>
                      <c:h val="0.30754763536373542"/>
                    </c:manualLayout>
                  </c15:layout>
                </c:ext>
              </c:extLst>
            </c:dLbl>
            <c:dLbl>
              <c:idx val="1"/>
              <c:spPr>
                <a:noFill/>
                <a:ln>
                  <a:noFill/>
                </a:ln>
                <a:effectLst/>
              </c:spPr>
              <c:txPr>
                <a:bodyPr wrap="square" lIns="38100" tIns="19050" rIns="38100" bIns="19050" anchor="ctr">
                  <a:noAutofit/>
                </a:bodyPr>
                <a:lstStyle/>
                <a:p>
                  <a:pPr>
                    <a:defRPr sz="1100"/>
                  </a:pPr>
                  <a:endParaRPr lang="en-US"/>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E0FD-4651-8FD6-50A2F716BFDE}"/>
                </c:ext>
                <c:ext xmlns:c15="http://schemas.microsoft.com/office/drawing/2012/chart" uri="{CE6537A1-D6FC-4f65-9D91-7224C49458BB}">
                  <c15:spPr xmlns:c15="http://schemas.microsoft.com/office/drawing/2012/chart">
                    <a:prstGeom prst="rect">
                      <a:avLst/>
                    </a:prstGeom>
                  </c15:spPr>
                </c:ext>
              </c:extLst>
            </c:dLbl>
            <c:spPr>
              <a:noFill/>
              <a:ln>
                <a:noFill/>
              </a:ln>
              <a:effectLst/>
            </c:spPr>
            <c:txPr>
              <a:bodyPr wrap="square" lIns="38100" tIns="19050" rIns="38100" bIns="19050" anchor="ctr">
                <a:spAutoFit/>
              </a:bodyPr>
              <a:lstStyle/>
              <a:p>
                <a:pPr>
                  <a:defRPr sz="11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19199.036929338061</c:v>
                </c:pt>
                <c:pt idx="1">
                  <c:v>518.24687069669778</c:v>
                </c:pt>
              </c:numCache>
            </c:numRef>
          </c:val>
          <c:extLst xmlns:c16r2="http://schemas.microsoft.com/office/drawing/2015/06/chart">
            <c:ext xmlns:c16="http://schemas.microsoft.com/office/drawing/2014/chart" uri="{C3380CC4-5D6E-409C-BE32-E72D297353CC}">
              <c16:uniqueId val="{00000000-C36D-4E79-9BB7-93736173602C}"/>
            </c:ext>
          </c:extLst>
        </c:ser>
        <c:dLbls>
          <c:showLegendKey val="0"/>
          <c:showVal val="0"/>
          <c:showCatName val="0"/>
          <c:showSerName val="0"/>
          <c:showPercent val="0"/>
          <c:showBubbleSize val="0"/>
        </c:dLbls>
        <c:gapWidth val="275"/>
        <c:overlap val="1"/>
        <c:axId val="2003852560"/>
        <c:axId val="2003853648"/>
      </c:barChart>
      <c:catAx>
        <c:axId val="200385256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53648"/>
        <c:crosses val="autoZero"/>
        <c:auto val="1"/>
        <c:lblAlgn val="ctr"/>
        <c:lblOffset val="100"/>
        <c:noMultiLvlLbl val="0"/>
      </c:catAx>
      <c:valAx>
        <c:axId val="2003853648"/>
        <c:scaling>
          <c:orientation val="minMax"/>
          <c:max val="50000"/>
          <c:min val="0"/>
        </c:scaling>
        <c:delete val="1"/>
        <c:axPos val="l"/>
        <c:numFmt formatCode="#,##0" sourceLinked="0"/>
        <c:majorTickMark val="out"/>
        <c:minorTickMark val="none"/>
        <c:tickLblPos val="nextTo"/>
        <c:crossAx val="2003852560"/>
        <c:crosses val="autoZero"/>
        <c:crossBetween val="between"/>
        <c:majorUnit val="500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EC3A-4FB8-93D3-D84727869C26}"/>
                </c:ext>
                <c:ext xmlns:c15="http://schemas.microsoft.com/office/drawing/2012/chart" uri="{CE6537A1-D6FC-4f65-9D91-7224C49458BB}"/>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0.76297673632667795</c:v>
                </c:pt>
                <c:pt idx="1">
                  <c:v>0.42377102560883928</c:v>
                </c:pt>
                <c:pt idx="2">
                  <c:v>0.41833985367476606</c:v>
                </c:pt>
                <c:pt idx="3">
                  <c:v>0.15431375598151109</c:v>
                </c:pt>
                <c:pt idx="4">
                  <c:v>0.6691680118670893</c:v>
                </c:pt>
                <c:pt idx="5">
                  <c:v>0.50863938037783762</c:v>
                </c:pt>
                <c:pt idx="6">
                  <c:v>0.47927146757332539</c:v>
                </c:pt>
                <c:pt idx="7">
                  <c:v>0.79908452858260082</c:v>
                </c:pt>
                <c:pt idx="8">
                  <c:v>0</c:v>
                </c:pt>
                <c:pt idx="9">
                  <c:v>0.16816432380606447</c:v>
                </c:pt>
                <c:pt idx="10">
                  <c:v>0.25397827056872119</c:v>
                </c:pt>
                <c:pt idx="11">
                  <c:v>1.1888901900707012</c:v>
                </c:pt>
                <c:pt idx="12">
                  <c:v>0.77417430580027835</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xmlns:c16r2="http://schemas.microsoft.com/office/drawing/2015/06/chart">
                <c:ext xmlns:c16="http://schemas.microsoft.com/office/drawing/2014/chart" uri="{C3380CC4-5D6E-409C-BE32-E72D297353CC}">
                  <c16:uniqueId val="{00000001-EC3A-4FB8-93D3-D84727869C26}"/>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EC3A-4FB8-93D3-D84727869C26}"/>
                </c:ext>
                <c:ext xmlns:c15="http://schemas.microsoft.com/office/drawing/2012/chart" uri="{CE6537A1-D6FC-4f65-9D91-7224C49458BB}"/>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0.80838968402539835</c:v>
                </c:pt>
                <c:pt idx="1">
                  <c:v>0.53066703669409432</c:v>
                </c:pt>
                <c:pt idx="2">
                  <c:v>0.60072176905163588</c:v>
                </c:pt>
                <c:pt idx="3">
                  <c:v>0.10310384560300052</c:v>
                </c:pt>
                <c:pt idx="4">
                  <c:v>0.65603386410040565</c:v>
                </c:pt>
                <c:pt idx="5">
                  <c:v>0.49865602094456218</c:v>
                </c:pt>
                <c:pt idx="6">
                  <c:v>0.42752934023352013</c:v>
                </c:pt>
                <c:pt idx="7">
                  <c:v>0.80683817064267949</c:v>
                </c:pt>
                <c:pt idx="8">
                  <c:v>0.20326620271842755</c:v>
                </c:pt>
                <c:pt idx="9">
                  <c:v>0</c:v>
                </c:pt>
                <c:pt idx="10">
                  <c:v>0</c:v>
                </c:pt>
                <c:pt idx="11">
                  <c:v>3.3259224474416677E-2</c:v>
                </c:pt>
                <c:pt idx="12">
                  <c:v>0.75897913874911604</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986551456"/>
        <c:axId val="1986552544"/>
      </c:barChart>
      <c:catAx>
        <c:axId val="198655145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52544"/>
        <c:crosses val="autoZero"/>
        <c:auto val="1"/>
        <c:lblAlgn val="ctr"/>
        <c:lblOffset val="100"/>
        <c:tickLblSkip val="1"/>
        <c:noMultiLvlLbl val="0"/>
      </c:catAx>
      <c:valAx>
        <c:axId val="1986552544"/>
        <c:scaling>
          <c:orientation val="minMax"/>
          <c:max val="2"/>
        </c:scaling>
        <c:delete val="1"/>
        <c:axPos val="l"/>
        <c:numFmt formatCode="#,##0" sourceLinked="0"/>
        <c:majorTickMark val="out"/>
        <c:minorTickMark val="none"/>
        <c:tickLblPos val="nextTo"/>
        <c:crossAx val="1986551456"/>
        <c:crosses val="autoZero"/>
        <c:crossBetween val="between"/>
        <c:majorUnit val="1"/>
      </c:valAx>
      <c:spPr>
        <a:noFill/>
        <a:ln>
          <a:noFill/>
        </a:ln>
        <a:effectLst/>
      </c:spPr>
    </c:plotArea>
    <c:legend>
      <c:legendPos val="b"/>
      <c:layout>
        <c:manualLayout>
          <c:xMode val="edge"/>
          <c:yMode val="edge"/>
          <c:x val="0.87479917961614828"/>
          <c:y val="6.7502626080382058E-2"/>
          <c:w val="0.11798165342126025"/>
          <c:h val="8.241556799779721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823626704432E-2"/>
          <c:y val="0.12210319666584778"/>
          <c:w val="0.86577032239283891"/>
          <c:h val="0.71591050226042041"/>
        </c:manualLayout>
      </c:layout>
      <c:barChart>
        <c:barDir val="col"/>
        <c:grouping val="clustered"/>
        <c:varyColors val="0"/>
        <c:ser>
          <c:idx val="0"/>
          <c:order val="0"/>
          <c:tx>
            <c:strRef>
              <c:f>Sheet1!$B$1</c:f>
              <c:strCache>
                <c:ptCount val="1"/>
                <c:pt idx="0">
                  <c:v>TV</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_(* #,##0_);_(* \(#,##0\);_(* "-"??_);_(@_)</c:formatCode>
                <c:ptCount val="2"/>
                <c:pt idx="0">
                  <c:v>582.43937083982223</c:v>
                </c:pt>
                <c:pt idx="1">
                  <c:v>584.26930180011027</c:v>
                </c:pt>
              </c:numCache>
            </c:numRef>
          </c:val>
          <c:extLst xmlns:c16r2="http://schemas.microsoft.com/office/drawing/2015/06/chart">
            <c:ext xmlns:c16="http://schemas.microsoft.com/office/drawing/2014/chart" uri="{C3380CC4-5D6E-409C-BE32-E72D297353CC}">
              <c16:uniqueId val="{00000000-87C8-4C8B-8AAA-862BE1E34E56}"/>
            </c:ext>
          </c:extLst>
        </c:ser>
        <c:dLbls>
          <c:showLegendKey val="0"/>
          <c:showVal val="0"/>
          <c:showCatName val="0"/>
          <c:showSerName val="0"/>
          <c:showPercent val="0"/>
          <c:showBubbleSize val="0"/>
        </c:dLbls>
        <c:gapWidth val="275"/>
        <c:overlap val="1"/>
        <c:axId val="2003853104"/>
        <c:axId val="2003854192"/>
      </c:barChart>
      <c:catAx>
        <c:axId val="2003853104"/>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54192"/>
        <c:crosses val="autoZero"/>
        <c:auto val="1"/>
        <c:lblAlgn val="ctr"/>
        <c:lblOffset val="100"/>
        <c:noMultiLvlLbl val="0"/>
      </c:catAx>
      <c:valAx>
        <c:axId val="2003854192"/>
        <c:scaling>
          <c:orientation val="minMax"/>
          <c:max val="700"/>
          <c:min val="0"/>
        </c:scaling>
        <c:delete val="1"/>
        <c:axPos val="l"/>
        <c:numFmt formatCode="0" sourceLinked="0"/>
        <c:majorTickMark val="out"/>
        <c:minorTickMark val="none"/>
        <c:tickLblPos val="nextTo"/>
        <c:crossAx val="2003853104"/>
        <c:crosses val="autoZero"/>
        <c:crossBetween val="between"/>
        <c:majorUnit val="20"/>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308767625044914E-2"/>
          <c:y val="0.10157721432788991"/>
          <c:w val="0.84878649461627775"/>
          <c:h val="0.71591050226042041"/>
        </c:manualLayout>
      </c:layout>
      <c:barChart>
        <c:barDir val="col"/>
        <c:grouping val="clustered"/>
        <c:varyColors val="0"/>
        <c:ser>
          <c:idx val="0"/>
          <c:order val="0"/>
          <c:tx>
            <c:strRef>
              <c:f>Sheet1!$B$1</c:f>
              <c:strCache>
                <c:ptCount val="1"/>
                <c:pt idx="0">
                  <c:v>TV</c:v>
                </c:pt>
              </c:strCache>
            </c:strRef>
          </c:tx>
          <c:spPr>
            <a:solidFill>
              <a:schemeClr val="accent6"/>
            </a:solidFill>
            <a:ln>
              <a:noFill/>
            </a:ln>
            <a:effectLst/>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ext>
            </c:extLst>
          </c:dLbls>
          <c:cat>
            <c:numRef>
              <c:f>Sheet1!$A$2:$A$3</c:f>
              <c:numCache>
                <c:formatCode>General</c:formatCode>
                <c:ptCount val="2"/>
                <c:pt idx="0">
                  <c:v>2017</c:v>
                </c:pt>
                <c:pt idx="1">
                  <c:v>2018</c:v>
                </c:pt>
              </c:numCache>
            </c:numRef>
          </c:cat>
          <c:val>
            <c:numRef>
              <c:f>Sheet1!$B$2:$B$3</c:f>
              <c:numCache>
                <c:formatCode>0.00</c:formatCode>
                <c:ptCount val="2"/>
                <c:pt idx="0">
                  <c:v>0.47927146757332539</c:v>
                </c:pt>
                <c:pt idx="1">
                  <c:v>0.42752934023352013</c:v>
                </c:pt>
              </c:numCache>
            </c:numRef>
          </c:val>
          <c:extLst xmlns:c16r2="http://schemas.microsoft.com/office/drawing/2015/06/chart">
            <c:ext xmlns:c16="http://schemas.microsoft.com/office/drawing/2014/chart" uri="{C3380CC4-5D6E-409C-BE32-E72D297353CC}">
              <c16:uniqueId val="{00000000-8065-4CC8-9592-ED445959D6A3}"/>
            </c:ext>
          </c:extLst>
        </c:ser>
        <c:dLbls>
          <c:showLegendKey val="0"/>
          <c:showVal val="0"/>
          <c:showCatName val="0"/>
          <c:showSerName val="0"/>
          <c:showPercent val="0"/>
          <c:showBubbleSize val="0"/>
        </c:dLbls>
        <c:gapWidth val="275"/>
        <c:overlap val="1"/>
        <c:axId val="2003854736"/>
        <c:axId val="2003855824"/>
      </c:barChart>
      <c:catAx>
        <c:axId val="200385473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vert="horz"/>
          <a:lstStyle/>
          <a:p>
            <a:pPr>
              <a:defRPr/>
            </a:pPr>
            <a:endParaRPr lang="en-US"/>
          </a:p>
        </c:txPr>
        <c:crossAx val="2003855824"/>
        <c:crosses val="autoZero"/>
        <c:auto val="1"/>
        <c:lblAlgn val="ctr"/>
        <c:lblOffset val="100"/>
        <c:noMultiLvlLbl val="0"/>
      </c:catAx>
      <c:valAx>
        <c:axId val="2003855824"/>
        <c:scaling>
          <c:orientation val="minMax"/>
          <c:min val="0"/>
        </c:scaling>
        <c:delete val="1"/>
        <c:axPos val="l"/>
        <c:numFmt formatCode="0.0" sourceLinked="0"/>
        <c:majorTickMark val="out"/>
        <c:minorTickMark val="none"/>
        <c:tickLblPos val="nextTo"/>
        <c:crossAx val="2003854736"/>
        <c:crosses val="autoZero"/>
        <c:crossBetween val="between"/>
      </c:valAx>
      <c:spPr>
        <a:noFill/>
        <a:ln>
          <a:noFill/>
        </a:ln>
        <a:effectLst/>
      </c:spPr>
    </c:plotArea>
    <c:plotVisOnly val="1"/>
    <c:dispBlanksAs val="gap"/>
    <c:showDLblsOverMax val="0"/>
  </c:chart>
  <c:spPr>
    <a:noFill/>
    <a:ln>
      <a:noFill/>
    </a:ln>
    <a:effectLst/>
  </c:spPr>
  <c:txPr>
    <a:bodyPr/>
    <a:lstStyle/>
    <a:p>
      <a:pPr>
        <a:defRPr sz="1200">
          <a:solidFill>
            <a:schemeClr val="tx1"/>
          </a:solidFill>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Sheet1!$A$21:$A$22</c:f>
              <c:strCache>
                <c:ptCount val="2"/>
                <c:pt idx="0">
                  <c:v>Feed Your Inner Kid</c:v>
                </c:pt>
                <c:pt idx="1">
                  <c:v>Try It Hot</c:v>
                </c:pt>
              </c:strCache>
            </c:strRef>
          </c:cat>
          <c:val>
            <c:numRef>
              <c:f>Sheet1!$B$21:$B$22</c:f>
              <c:numCache>
                <c:formatCode>0.0</c:formatCode>
                <c:ptCount val="2"/>
                <c:pt idx="0">
                  <c:v>0.47927146757332539</c:v>
                </c:pt>
                <c:pt idx="1">
                  <c:v>0.42752934023352013</c:v>
                </c:pt>
              </c:numCache>
            </c:numRef>
          </c:val>
          <c:extLst xmlns:c16r2="http://schemas.microsoft.com/office/drawing/2015/06/chart">
            <c:ext xmlns:c16="http://schemas.microsoft.com/office/drawing/2014/chart" uri="{C3380CC4-5D6E-409C-BE32-E72D297353CC}">
              <c16:uniqueId val="{00000000-1F2B-4BD3-B18F-1817695A8F56}"/>
            </c:ext>
          </c:extLst>
        </c:ser>
        <c:dLbls>
          <c:showLegendKey val="0"/>
          <c:showVal val="0"/>
          <c:showCatName val="0"/>
          <c:showSerName val="0"/>
          <c:showPercent val="0"/>
          <c:showBubbleSize val="0"/>
        </c:dLbls>
        <c:gapWidth val="182"/>
        <c:axId val="2003855280"/>
        <c:axId val="2003856368"/>
      </c:barChart>
      <c:catAx>
        <c:axId val="20038552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3856368"/>
        <c:crosses val="autoZero"/>
        <c:auto val="1"/>
        <c:lblAlgn val="ctr"/>
        <c:lblOffset val="100"/>
        <c:noMultiLvlLbl val="0"/>
      </c:catAx>
      <c:valAx>
        <c:axId val="2003856368"/>
        <c:scaling>
          <c:orientation val="minMax"/>
          <c:min val="0"/>
        </c:scaling>
        <c:delete val="1"/>
        <c:axPos val="l"/>
        <c:numFmt formatCode="0.0" sourceLinked="1"/>
        <c:majorTickMark val="out"/>
        <c:minorTickMark val="none"/>
        <c:tickLblPos val="nextTo"/>
        <c:crossAx val="2003855280"/>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996802316227902E-2"/>
          <c:y val="0.26601278734756889"/>
          <c:w val="0.96108233454176817"/>
          <c:h val="0.41808133323625685"/>
        </c:manualLayout>
      </c:layout>
      <c:barChart>
        <c:barDir val="col"/>
        <c:grouping val="clustered"/>
        <c:varyColors val="0"/>
        <c:ser>
          <c:idx val="0"/>
          <c:order val="0"/>
          <c:tx>
            <c:strRef>
              <c:f>Sheet1!$B$20</c:f>
              <c:strCache>
                <c:ptCount val="1"/>
                <c:pt idx="0">
                  <c:v>Campaigns</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Sheet1!$A$21:$A$22</c:f>
              <c:strCache>
                <c:ptCount val="2"/>
                <c:pt idx="0">
                  <c:v>Feed Your Inner Kid</c:v>
                </c:pt>
                <c:pt idx="1">
                  <c:v>Try It Hot</c:v>
                </c:pt>
              </c:strCache>
            </c:strRef>
          </c:cat>
          <c:val>
            <c:numRef>
              <c:f>Sheet1!$B$21:$B$22</c:f>
              <c:numCache>
                <c:formatCode>0.0</c:formatCode>
                <c:ptCount val="2"/>
                <c:pt idx="0">
                  <c:v>582</c:v>
                </c:pt>
                <c:pt idx="1">
                  <c:v>583</c:v>
                </c:pt>
              </c:numCache>
            </c:numRef>
          </c:val>
          <c:extLst xmlns:c16r2="http://schemas.microsoft.com/office/drawing/2015/06/chart">
            <c:ext xmlns:c16="http://schemas.microsoft.com/office/drawing/2014/chart" uri="{C3380CC4-5D6E-409C-BE32-E72D297353CC}">
              <c16:uniqueId val="{00000000-1F2B-4BD3-B18F-1817695A8F56}"/>
            </c:ext>
          </c:extLst>
        </c:ser>
        <c:dLbls>
          <c:showLegendKey val="0"/>
          <c:showVal val="0"/>
          <c:showCatName val="0"/>
          <c:showSerName val="0"/>
          <c:showPercent val="0"/>
          <c:showBubbleSize val="0"/>
        </c:dLbls>
        <c:gapWidth val="182"/>
        <c:axId val="2007039296"/>
        <c:axId val="2007033856"/>
      </c:barChart>
      <c:catAx>
        <c:axId val="2007039296"/>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007033856"/>
        <c:crosses val="autoZero"/>
        <c:auto val="1"/>
        <c:lblAlgn val="ctr"/>
        <c:lblOffset val="100"/>
        <c:noMultiLvlLbl val="0"/>
      </c:catAx>
      <c:valAx>
        <c:axId val="2007033856"/>
        <c:scaling>
          <c:orientation val="minMax"/>
          <c:min val="0"/>
        </c:scaling>
        <c:delete val="1"/>
        <c:axPos val="l"/>
        <c:numFmt formatCode="0.0" sourceLinked="1"/>
        <c:majorTickMark val="out"/>
        <c:minorTickMark val="none"/>
        <c:tickLblPos val="nextTo"/>
        <c:crossAx val="2007039296"/>
        <c:crosses val="autoZero"/>
        <c:crossBetween val="between"/>
      </c:valAx>
      <c:spPr>
        <a:noFill/>
        <a:ln>
          <a:noFill/>
        </a:ln>
        <a:effectLst/>
      </c:spPr>
    </c:plotArea>
    <c:plotVisOnly val="1"/>
    <c:dispBlanksAs val="gap"/>
    <c:showDLblsOverMax val="0"/>
  </c:chart>
  <c:spPr>
    <a:noFill/>
    <a:ln>
      <a:noFill/>
    </a:ln>
    <a:effectLst/>
  </c:spPr>
  <c:txPr>
    <a:bodyPr/>
    <a:lstStyle/>
    <a:p>
      <a:pPr>
        <a:defRPr sz="1000">
          <a:solidFill>
            <a:schemeClr val="tx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Print</c:v>
                </c:pt>
              </c:strCache>
            </c:strRef>
          </c:tx>
          <c:spPr>
            <a:solidFill>
              <a:srgbClr val="EB81D5"/>
            </a:solidFill>
            <a:ln w="38100">
              <a:solidFill>
                <a:srgbClr val="EB81D5"/>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32153</c:v>
                </c:pt>
                <c:pt idx="1">
                  <c:v>22832</c:v>
                </c:pt>
                <c:pt idx="2">
                  <c:v>76462</c:v>
                </c:pt>
                <c:pt idx="3">
                  <c:v>56330</c:v>
                </c:pt>
                <c:pt idx="4">
                  <c:v>107656</c:v>
                </c:pt>
                <c:pt idx="5">
                  <c:v>101532</c:v>
                </c:pt>
                <c:pt idx="6">
                  <c:v>39187</c:v>
                </c:pt>
                <c:pt idx="7">
                  <c:v>16083</c:v>
                </c:pt>
                <c:pt idx="8">
                  <c:v>11432</c:v>
                </c:pt>
                <c:pt idx="9">
                  <c:v>4238</c:v>
                </c:pt>
                <c:pt idx="10">
                  <c:v>1685</c:v>
                </c:pt>
                <c:pt idx="11">
                  <c:v>2574</c:v>
                </c:pt>
                <c:pt idx="12">
                  <c:v>32115</c:v>
                </c:pt>
                <c:pt idx="13">
                  <c:v>6304</c:v>
                </c:pt>
                <c:pt idx="14">
                  <c:v>3012</c:v>
                </c:pt>
                <c:pt idx="15">
                  <c:v>12833</c:v>
                </c:pt>
                <c:pt idx="16">
                  <c:v>57165</c:v>
                </c:pt>
                <c:pt idx="17">
                  <c:v>84638</c:v>
                </c:pt>
                <c:pt idx="18">
                  <c:v>33166</c:v>
                </c:pt>
                <c:pt idx="19">
                  <c:v>75138</c:v>
                </c:pt>
                <c:pt idx="20">
                  <c:v>323369</c:v>
                </c:pt>
                <c:pt idx="21">
                  <c:v>196412</c:v>
                </c:pt>
                <c:pt idx="22">
                  <c:v>289128</c:v>
                </c:pt>
                <c:pt idx="23">
                  <c:v>597945</c:v>
                </c:pt>
                <c:pt idx="24">
                  <c:v>166360</c:v>
                </c:pt>
                <c:pt idx="25">
                  <c:v>3826</c:v>
                </c:pt>
                <c:pt idx="26">
                  <c:v>1590</c:v>
                </c:pt>
                <c:pt idx="27">
                  <c:v>13172</c:v>
                </c:pt>
                <c:pt idx="28">
                  <c:v>14894</c:v>
                </c:pt>
                <c:pt idx="29">
                  <c:v>12371</c:v>
                </c:pt>
                <c:pt idx="30">
                  <c:v>58728</c:v>
                </c:pt>
                <c:pt idx="31">
                  <c:v>188307</c:v>
                </c:pt>
                <c:pt idx="32">
                  <c:v>168638</c:v>
                </c:pt>
                <c:pt idx="33">
                  <c:v>41868</c:v>
                </c:pt>
                <c:pt idx="34">
                  <c:v>2109</c:v>
                </c:pt>
                <c:pt idx="35">
                  <c:v>0</c:v>
                </c:pt>
                <c:pt idx="36">
                  <c:v>2911</c:v>
                </c:pt>
                <c:pt idx="37">
                  <c:v>9122</c:v>
                </c:pt>
                <c:pt idx="38">
                  <c:v>41497</c:v>
                </c:pt>
                <c:pt idx="39">
                  <c:v>0</c:v>
                </c:pt>
                <c:pt idx="40">
                  <c:v>0</c:v>
                </c:pt>
                <c:pt idx="41">
                  <c:v>73231</c:v>
                </c:pt>
                <c:pt idx="42">
                  <c:v>419810</c:v>
                </c:pt>
                <c:pt idx="43">
                  <c:v>149142</c:v>
                </c:pt>
                <c:pt idx="44">
                  <c:v>17361</c:v>
                </c:pt>
                <c:pt idx="45">
                  <c:v>11483</c:v>
                </c:pt>
                <c:pt idx="46">
                  <c:v>318037</c:v>
                </c:pt>
                <c:pt idx="47">
                  <c:v>176821</c:v>
                </c:pt>
                <c:pt idx="48">
                  <c:v>25021</c:v>
                </c:pt>
                <c:pt idx="49">
                  <c:v>5740</c:v>
                </c:pt>
                <c:pt idx="50">
                  <c:v>11268</c:v>
                </c:pt>
                <c:pt idx="51">
                  <c:v>7970</c:v>
                </c:pt>
                <c:pt idx="52">
                  <c:v>20847</c:v>
                </c:pt>
                <c:pt idx="53">
                  <c:v>1917</c:v>
                </c:pt>
                <c:pt idx="54">
                  <c:v>1081</c:v>
                </c:pt>
                <c:pt idx="55">
                  <c:v>1101</c:v>
                </c:pt>
                <c:pt idx="56">
                  <c:v>1223</c:v>
                </c:pt>
                <c:pt idx="57">
                  <c:v>1141</c:v>
                </c:pt>
                <c:pt idx="58">
                  <c:v>2228</c:v>
                </c:pt>
                <c:pt idx="59">
                  <c:v>2218</c:v>
                </c:pt>
                <c:pt idx="60">
                  <c:v>2259</c:v>
                </c:pt>
                <c:pt idx="61">
                  <c:v>2091</c:v>
                </c:pt>
                <c:pt idx="62">
                  <c:v>2083</c:v>
                </c:pt>
                <c:pt idx="63">
                  <c:v>1831</c:v>
                </c:pt>
                <c:pt idx="64">
                  <c:v>1627</c:v>
                </c:pt>
                <c:pt idx="65">
                  <c:v>1703</c:v>
                </c:pt>
                <c:pt idx="66">
                  <c:v>1878</c:v>
                </c:pt>
                <c:pt idx="67">
                  <c:v>1749</c:v>
                </c:pt>
                <c:pt idx="68">
                  <c:v>1569</c:v>
                </c:pt>
                <c:pt idx="69">
                  <c:v>1566</c:v>
                </c:pt>
                <c:pt idx="70">
                  <c:v>1476</c:v>
                </c:pt>
                <c:pt idx="71">
                  <c:v>1533</c:v>
                </c:pt>
                <c:pt idx="72">
                  <c:v>1540</c:v>
                </c:pt>
                <c:pt idx="73">
                  <c:v>1491</c:v>
                </c:pt>
                <c:pt idx="74">
                  <c:v>1676</c:v>
                </c:pt>
                <c:pt idx="75">
                  <c:v>1562</c:v>
                </c:pt>
                <c:pt idx="76">
                  <c:v>1495</c:v>
                </c:pt>
                <c:pt idx="77">
                  <c:v>1168</c:v>
                </c:pt>
                <c:pt idx="78">
                  <c:v>1459</c:v>
                </c:pt>
                <c:pt idx="79">
                  <c:v>1461</c:v>
                </c:pt>
                <c:pt idx="80">
                  <c:v>1607</c:v>
                </c:pt>
                <c:pt idx="81">
                  <c:v>1658</c:v>
                </c:pt>
                <c:pt idx="82">
                  <c:v>1446</c:v>
                </c:pt>
                <c:pt idx="83">
                  <c:v>1530</c:v>
                </c:pt>
                <c:pt idx="84">
                  <c:v>1736</c:v>
                </c:pt>
                <c:pt idx="85">
                  <c:v>1908</c:v>
                </c:pt>
                <c:pt idx="86">
                  <c:v>1522</c:v>
                </c:pt>
                <c:pt idx="87">
                  <c:v>1430</c:v>
                </c:pt>
                <c:pt idx="88">
                  <c:v>1511</c:v>
                </c:pt>
                <c:pt idx="89">
                  <c:v>1730</c:v>
                </c:pt>
                <c:pt idx="90">
                  <c:v>733</c:v>
                </c:pt>
                <c:pt idx="91">
                  <c:v>1150</c:v>
                </c:pt>
                <c:pt idx="92">
                  <c:v>1152</c:v>
                </c:pt>
                <c:pt idx="93">
                  <c:v>1339</c:v>
                </c:pt>
                <c:pt idx="94">
                  <c:v>1652</c:v>
                </c:pt>
                <c:pt idx="95">
                  <c:v>1926</c:v>
                </c:pt>
                <c:pt idx="96">
                  <c:v>1516</c:v>
                </c:pt>
                <c:pt idx="97">
                  <c:v>1379</c:v>
                </c:pt>
                <c:pt idx="98">
                  <c:v>1582</c:v>
                </c:pt>
                <c:pt idx="99">
                  <c:v>1535</c:v>
                </c:pt>
                <c:pt idx="100">
                  <c:v>1167</c:v>
                </c:pt>
                <c:pt idx="101">
                  <c:v>119</c:v>
                </c:pt>
                <c:pt idx="102">
                  <c:v>0</c:v>
                </c:pt>
                <c:pt idx="103">
                  <c:v>0</c:v>
                </c:pt>
              </c:numCache>
            </c:numRef>
          </c:val>
          <c:extLst xmlns:c16r2="http://schemas.microsoft.com/office/drawing/2015/06/chart">
            <c:ext xmlns:c16="http://schemas.microsoft.com/office/drawing/2014/chart" uri="{C3380CC4-5D6E-409C-BE32-E72D297353CC}">
              <c16:uniqueId val="{00000000-B21D-449B-960D-7BDC6B3FE56A}"/>
            </c:ext>
          </c:extLst>
        </c:ser>
        <c:dLbls>
          <c:showLegendKey val="0"/>
          <c:showVal val="0"/>
          <c:showCatName val="0"/>
          <c:showSerName val="0"/>
          <c:showPercent val="0"/>
          <c:showBubbleSize val="0"/>
        </c:dLbls>
        <c:gapWidth val="150"/>
        <c:overlap val="100"/>
        <c:axId val="2007040928"/>
        <c:axId val="2007030592"/>
      </c:barChart>
      <c:dateAx>
        <c:axId val="200704092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30592"/>
        <c:crosses val="autoZero"/>
        <c:auto val="1"/>
        <c:lblOffset val="100"/>
        <c:baseTimeUnit val="days"/>
      </c:dateAx>
      <c:valAx>
        <c:axId val="2007030592"/>
        <c:scaling>
          <c:orientation val="minMax"/>
        </c:scaling>
        <c:delete val="1"/>
        <c:axPos val="l"/>
        <c:numFmt formatCode="#,##0" sourceLinked="0"/>
        <c:majorTickMark val="none"/>
        <c:minorTickMark val="none"/>
        <c:tickLblPos val="nextTo"/>
        <c:crossAx val="2007040928"/>
        <c:crosses val="autoZero"/>
        <c:crossBetween val="between"/>
        <c:majorUnit val="3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rgbClr val="002060"/>
            </a:solidFill>
            <a:ln w="38100">
              <a:solidFill>
                <a:srgbClr val="00206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6329391</c:v>
                </c:pt>
                <c:pt idx="15">
                  <c:v>12658782</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2007041472"/>
        <c:axId val="2007042016"/>
      </c:barChart>
      <c:dateAx>
        <c:axId val="2007041472"/>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42016"/>
        <c:crosses val="autoZero"/>
        <c:auto val="1"/>
        <c:lblOffset val="100"/>
        <c:baseTimeUnit val="days"/>
      </c:dateAx>
      <c:valAx>
        <c:axId val="2007042016"/>
        <c:scaling>
          <c:orientation val="minMax"/>
        </c:scaling>
        <c:delete val="1"/>
        <c:axPos val="l"/>
        <c:numFmt formatCode="#,##0" sourceLinked="0"/>
        <c:majorTickMark val="none"/>
        <c:minorTickMark val="none"/>
        <c:tickLblPos val="nextTo"/>
        <c:crossAx val="2007041472"/>
        <c:crosses val="autoZero"/>
        <c:crossBetween val="between"/>
        <c:majorUnit val="4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669E18"/>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170</c:v>
                </c:pt>
                <c:pt idx="1">
                  <c:v>170</c:v>
                </c:pt>
                <c:pt idx="2">
                  <c:v>170</c:v>
                </c:pt>
                <c:pt idx="3">
                  <c:v>170</c:v>
                </c:pt>
                <c:pt idx="4">
                  <c:v>180</c:v>
                </c:pt>
                <c:pt idx="5">
                  <c:v>180</c:v>
                </c:pt>
                <c:pt idx="6">
                  <c:v>180</c:v>
                </c:pt>
                <c:pt idx="7">
                  <c:v>180</c:v>
                </c:pt>
                <c:pt idx="8">
                  <c:v>240</c:v>
                </c:pt>
                <c:pt idx="9">
                  <c:v>240</c:v>
                </c:pt>
                <c:pt idx="10">
                  <c:v>240</c:v>
                </c:pt>
                <c:pt idx="11">
                  <c:v>240</c:v>
                </c:pt>
                <c:pt idx="12">
                  <c:v>180</c:v>
                </c:pt>
                <c:pt idx="13">
                  <c:v>180</c:v>
                </c:pt>
                <c:pt idx="14">
                  <c:v>180</c:v>
                </c:pt>
                <c:pt idx="15">
                  <c:v>180</c:v>
                </c:pt>
                <c:pt idx="16">
                  <c:v>180</c:v>
                </c:pt>
                <c:pt idx="17">
                  <c:v>170</c:v>
                </c:pt>
                <c:pt idx="18">
                  <c:v>170</c:v>
                </c:pt>
                <c:pt idx="19">
                  <c:v>170</c:v>
                </c:pt>
                <c:pt idx="20">
                  <c:v>170</c:v>
                </c:pt>
                <c:pt idx="21">
                  <c:v>229.99999999999997</c:v>
                </c:pt>
                <c:pt idx="22">
                  <c:v>229.99999999999997</c:v>
                </c:pt>
                <c:pt idx="23">
                  <c:v>229.99999999999997</c:v>
                </c:pt>
                <c:pt idx="24">
                  <c:v>229.99999999999997</c:v>
                </c:pt>
                <c:pt idx="25">
                  <c:v>190</c:v>
                </c:pt>
                <c:pt idx="26">
                  <c:v>190</c:v>
                </c:pt>
                <c:pt idx="27">
                  <c:v>190</c:v>
                </c:pt>
                <c:pt idx="28">
                  <c:v>190</c:v>
                </c:pt>
                <c:pt idx="29">
                  <c:v>190</c:v>
                </c:pt>
                <c:pt idx="30">
                  <c:v>210</c:v>
                </c:pt>
                <c:pt idx="31">
                  <c:v>210</c:v>
                </c:pt>
                <c:pt idx="32">
                  <c:v>210</c:v>
                </c:pt>
                <c:pt idx="33">
                  <c:v>210</c:v>
                </c:pt>
                <c:pt idx="34">
                  <c:v>229.99999999999997</c:v>
                </c:pt>
                <c:pt idx="35">
                  <c:v>229.99999999999997</c:v>
                </c:pt>
                <c:pt idx="36">
                  <c:v>229.99999999999997</c:v>
                </c:pt>
                <c:pt idx="37">
                  <c:v>229.99999999999997</c:v>
                </c:pt>
                <c:pt idx="38">
                  <c:v>229.99999999999997</c:v>
                </c:pt>
                <c:pt idx="39">
                  <c:v>170</c:v>
                </c:pt>
                <c:pt idx="40">
                  <c:v>170</c:v>
                </c:pt>
                <c:pt idx="41">
                  <c:v>170</c:v>
                </c:pt>
                <c:pt idx="42">
                  <c:v>170</c:v>
                </c:pt>
                <c:pt idx="43">
                  <c:v>180</c:v>
                </c:pt>
                <c:pt idx="44">
                  <c:v>180</c:v>
                </c:pt>
                <c:pt idx="45">
                  <c:v>180</c:v>
                </c:pt>
                <c:pt idx="46">
                  <c:v>180</c:v>
                </c:pt>
                <c:pt idx="47">
                  <c:v>240</c:v>
                </c:pt>
                <c:pt idx="48">
                  <c:v>240</c:v>
                </c:pt>
                <c:pt idx="49">
                  <c:v>240</c:v>
                </c:pt>
                <c:pt idx="50">
                  <c:v>240</c:v>
                </c:pt>
                <c:pt idx="51">
                  <c:v>240</c:v>
                </c:pt>
                <c:pt idx="52">
                  <c:v>170</c:v>
                </c:pt>
                <c:pt idx="53">
                  <c:v>170</c:v>
                </c:pt>
                <c:pt idx="54">
                  <c:v>170</c:v>
                </c:pt>
                <c:pt idx="55">
                  <c:v>170</c:v>
                </c:pt>
                <c:pt idx="56">
                  <c:v>160</c:v>
                </c:pt>
                <c:pt idx="57">
                  <c:v>160</c:v>
                </c:pt>
                <c:pt idx="58">
                  <c:v>160</c:v>
                </c:pt>
                <c:pt idx="59">
                  <c:v>160</c:v>
                </c:pt>
                <c:pt idx="60">
                  <c:v>280</c:v>
                </c:pt>
                <c:pt idx="61">
                  <c:v>280</c:v>
                </c:pt>
                <c:pt idx="62">
                  <c:v>280</c:v>
                </c:pt>
                <c:pt idx="63">
                  <c:v>280</c:v>
                </c:pt>
                <c:pt idx="64">
                  <c:v>280</c:v>
                </c:pt>
                <c:pt idx="65">
                  <c:v>160</c:v>
                </c:pt>
                <c:pt idx="66">
                  <c:v>160</c:v>
                </c:pt>
                <c:pt idx="67">
                  <c:v>160</c:v>
                </c:pt>
                <c:pt idx="68">
                  <c:v>160</c:v>
                </c:pt>
                <c:pt idx="69">
                  <c:v>180</c:v>
                </c:pt>
                <c:pt idx="70">
                  <c:v>180</c:v>
                </c:pt>
                <c:pt idx="71">
                  <c:v>180</c:v>
                </c:pt>
                <c:pt idx="72">
                  <c:v>180</c:v>
                </c:pt>
                <c:pt idx="73">
                  <c:v>210</c:v>
                </c:pt>
                <c:pt idx="74">
                  <c:v>210</c:v>
                </c:pt>
                <c:pt idx="75">
                  <c:v>210</c:v>
                </c:pt>
                <c:pt idx="76">
                  <c:v>210</c:v>
                </c:pt>
                <c:pt idx="77">
                  <c:v>210</c:v>
                </c:pt>
                <c:pt idx="78">
                  <c:v>180</c:v>
                </c:pt>
                <c:pt idx="79">
                  <c:v>180</c:v>
                </c:pt>
                <c:pt idx="80">
                  <c:v>180</c:v>
                </c:pt>
                <c:pt idx="81">
                  <c:v>180</c:v>
                </c:pt>
                <c:pt idx="82">
                  <c:v>180</c:v>
                </c:pt>
                <c:pt idx="83">
                  <c:v>180</c:v>
                </c:pt>
                <c:pt idx="84">
                  <c:v>180</c:v>
                </c:pt>
                <c:pt idx="85">
                  <c:v>180</c:v>
                </c:pt>
                <c:pt idx="86">
                  <c:v>180</c:v>
                </c:pt>
                <c:pt idx="87">
                  <c:v>180</c:v>
                </c:pt>
                <c:pt idx="88">
                  <c:v>180</c:v>
                </c:pt>
                <c:pt idx="89">
                  <c:v>180</c:v>
                </c:pt>
                <c:pt idx="90">
                  <c:v>180</c:v>
                </c:pt>
                <c:pt idx="91">
                  <c:v>160</c:v>
                </c:pt>
                <c:pt idx="92">
                  <c:v>160</c:v>
                </c:pt>
                <c:pt idx="93">
                  <c:v>160</c:v>
                </c:pt>
                <c:pt idx="94">
                  <c:v>160</c:v>
                </c:pt>
                <c:pt idx="95">
                  <c:v>150</c:v>
                </c:pt>
                <c:pt idx="96">
                  <c:v>150</c:v>
                </c:pt>
                <c:pt idx="97">
                  <c:v>150</c:v>
                </c:pt>
                <c:pt idx="98">
                  <c:v>150</c:v>
                </c:pt>
                <c:pt idx="99">
                  <c:v>220.00000000000003</c:v>
                </c:pt>
                <c:pt idx="100">
                  <c:v>220.00000000000003</c:v>
                </c:pt>
                <c:pt idx="101">
                  <c:v>220.00000000000003</c:v>
                </c:pt>
                <c:pt idx="102">
                  <c:v>220.00000000000003</c:v>
                </c:pt>
                <c:pt idx="103">
                  <c:v>220.00000000000003</c:v>
                </c:pt>
              </c:numCache>
            </c:numRef>
          </c:val>
          <c:smooth val="0"/>
          <c:extLst xmlns:c16r2="http://schemas.microsoft.com/office/drawing/2015/06/chart">
            <c:ext xmlns:c16="http://schemas.microsoft.com/office/drawing/2014/chart" uri="{C3380CC4-5D6E-409C-BE32-E72D297353CC}">
              <c16:uniqueId val="{00000000-49EF-42F5-BB94-11D72DDC135D}"/>
            </c:ext>
          </c:extLst>
        </c:ser>
        <c:dLbls>
          <c:showLegendKey val="0"/>
          <c:showVal val="0"/>
          <c:showCatName val="0"/>
          <c:showSerName val="0"/>
          <c:showPercent val="0"/>
          <c:showBubbleSize val="0"/>
        </c:dLbls>
        <c:smooth val="0"/>
        <c:axId val="2007039840"/>
        <c:axId val="2007040384"/>
      </c:lineChart>
      <c:dateAx>
        <c:axId val="2007039840"/>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40384"/>
        <c:crosses val="autoZero"/>
        <c:auto val="1"/>
        <c:lblOffset val="100"/>
        <c:baseTimeUnit val="days"/>
      </c:dateAx>
      <c:valAx>
        <c:axId val="2007040384"/>
        <c:scaling>
          <c:orientation val="minMax"/>
        </c:scaling>
        <c:delete val="1"/>
        <c:axPos val="l"/>
        <c:numFmt formatCode="#,##0" sourceLinked="0"/>
        <c:majorTickMark val="none"/>
        <c:minorTickMark val="none"/>
        <c:tickLblPos val="nextTo"/>
        <c:crossAx val="2007039840"/>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Social</c:v>
                </c:pt>
              </c:strCache>
            </c:strRef>
          </c:tx>
          <c:spPr>
            <a:solidFill>
              <a:srgbClr val="0070C0"/>
            </a:solidFill>
            <a:ln w="38100">
              <a:solidFill>
                <a:srgbClr val="0070C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2652050</c:v>
                </c:pt>
                <c:pt idx="14">
                  <c:v>2576806</c:v>
                </c:pt>
                <c:pt idx="15">
                  <c:v>859030</c:v>
                </c:pt>
                <c:pt idx="16">
                  <c:v>0</c:v>
                </c:pt>
                <c:pt idx="17">
                  <c:v>0</c:v>
                </c:pt>
                <c:pt idx="18">
                  <c:v>4550065</c:v>
                </c:pt>
                <c:pt idx="19">
                  <c:v>4967070</c:v>
                </c:pt>
                <c:pt idx="20">
                  <c:v>4321411</c:v>
                </c:pt>
                <c:pt idx="21">
                  <c:v>2491080</c:v>
                </c:pt>
                <c:pt idx="22">
                  <c:v>786865</c:v>
                </c:pt>
                <c:pt idx="23">
                  <c:v>4001713</c:v>
                </c:pt>
                <c:pt idx="24">
                  <c:v>4074922</c:v>
                </c:pt>
                <c:pt idx="25">
                  <c:v>1023962</c:v>
                </c:pt>
                <c:pt idx="26">
                  <c:v>658177</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887000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EF6A-4041-9F4E-6737E6ECC928}"/>
            </c:ext>
          </c:extLst>
        </c:ser>
        <c:dLbls>
          <c:showLegendKey val="0"/>
          <c:showVal val="0"/>
          <c:showCatName val="0"/>
          <c:showSerName val="0"/>
          <c:showPercent val="0"/>
          <c:showBubbleSize val="0"/>
        </c:dLbls>
        <c:gapWidth val="150"/>
        <c:overlap val="100"/>
        <c:axId val="2007028416"/>
        <c:axId val="2007030048"/>
      </c:barChart>
      <c:dateAx>
        <c:axId val="200702841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30048"/>
        <c:crosses val="autoZero"/>
        <c:auto val="1"/>
        <c:lblOffset val="100"/>
        <c:baseTimeUnit val="days"/>
      </c:dateAx>
      <c:valAx>
        <c:axId val="2007030048"/>
        <c:scaling>
          <c:orientation val="minMax"/>
        </c:scaling>
        <c:delete val="1"/>
        <c:axPos val="l"/>
        <c:numFmt formatCode="#,##0" sourceLinked="0"/>
        <c:majorTickMark val="none"/>
        <c:minorTickMark val="none"/>
        <c:tickLblPos val="nextTo"/>
        <c:crossAx val="2007028416"/>
        <c:crosses val="autoZero"/>
        <c:crossBetween val="between"/>
        <c:majorUnit val="2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rgbClr val="973C4A"/>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130</c:v>
                </c:pt>
                <c:pt idx="1">
                  <c:v>130</c:v>
                </c:pt>
                <c:pt idx="2">
                  <c:v>130</c:v>
                </c:pt>
                <c:pt idx="3">
                  <c:v>130</c:v>
                </c:pt>
                <c:pt idx="4">
                  <c:v>100</c:v>
                </c:pt>
                <c:pt idx="5">
                  <c:v>100</c:v>
                </c:pt>
                <c:pt idx="6">
                  <c:v>100</c:v>
                </c:pt>
                <c:pt idx="7">
                  <c:v>100</c:v>
                </c:pt>
                <c:pt idx="8">
                  <c:v>180</c:v>
                </c:pt>
                <c:pt idx="9">
                  <c:v>180</c:v>
                </c:pt>
                <c:pt idx="10">
                  <c:v>180</c:v>
                </c:pt>
                <c:pt idx="11">
                  <c:v>180</c:v>
                </c:pt>
                <c:pt idx="12">
                  <c:v>120</c:v>
                </c:pt>
                <c:pt idx="13">
                  <c:v>120</c:v>
                </c:pt>
                <c:pt idx="14">
                  <c:v>120</c:v>
                </c:pt>
                <c:pt idx="15">
                  <c:v>120</c:v>
                </c:pt>
                <c:pt idx="16">
                  <c:v>120</c:v>
                </c:pt>
                <c:pt idx="17">
                  <c:v>100</c:v>
                </c:pt>
                <c:pt idx="18">
                  <c:v>100</c:v>
                </c:pt>
                <c:pt idx="19">
                  <c:v>100</c:v>
                </c:pt>
                <c:pt idx="20">
                  <c:v>100</c:v>
                </c:pt>
                <c:pt idx="21">
                  <c:v>110.00000000000001</c:v>
                </c:pt>
                <c:pt idx="22">
                  <c:v>110.00000000000001</c:v>
                </c:pt>
                <c:pt idx="23">
                  <c:v>110.00000000000001</c:v>
                </c:pt>
                <c:pt idx="24">
                  <c:v>110.00000000000001</c:v>
                </c:pt>
                <c:pt idx="25">
                  <c:v>150</c:v>
                </c:pt>
                <c:pt idx="26">
                  <c:v>150</c:v>
                </c:pt>
                <c:pt idx="27">
                  <c:v>150</c:v>
                </c:pt>
                <c:pt idx="28">
                  <c:v>150</c:v>
                </c:pt>
                <c:pt idx="29">
                  <c:v>150</c:v>
                </c:pt>
                <c:pt idx="30">
                  <c:v>170</c:v>
                </c:pt>
                <c:pt idx="31">
                  <c:v>170</c:v>
                </c:pt>
                <c:pt idx="32">
                  <c:v>170</c:v>
                </c:pt>
                <c:pt idx="33">
                  <c:v>170</c:v>
                </c:pt>
                <c:pt idx="34">
                  <c:v>220.00000000000003</c:v>
                </c:pt>
                <c:pt idx="35">
                  <c:v>220.00000000000003</c:v>
                </c:pt>
                <c:pt idx="36">
                  <c:v>220.00000000000003</c:v>
                </c:pt>
                <c:pt idx="37">
                  <c:v>220.00000000000003</c:v>
                </c:pt>
                <c:pt idx="38">
                  <c:v>220.00000000000003</c:v>
                </c:pt>
                <c:pt idx="39">
                  <c:v>160</c:v>
                </c:pt>
                <c:pt idx="40">
                  <c:v>160</c:v>
                </c:pt>
                <c:pt idx="41">
                  <c:v>160</c:v>
                </c:pt>
                <c:pt idx="42">
                  <c:v>160</c:v>
                </c:pt>
                <c:pt idx="43">
                  <c:v>170</c:v>
                </c:pt>
                <c:pt idx="44">
                  <c:v>170</c:v>
                </c:pt>
                <c:pt idx="45">
                  <c:v>170</c:v>
                </c:pt>
                <c:pt idx="46">
                  <c:v>170</c:v>
                </c:pt>
                <c:pt idx="47">
                  <c:v>170</c:v>
                </c:pt>
                <c:pt idx="48">
                  <c:v>170</c:v>
                </c:pt>
                <c:pt idx="49">
                  <c:v>170</c:v>
                </c:pt>
                <c:pt idx="50">
                  <c:v>170</c:v>
                </c:pt>
                <c:pt idx="51">
                  <c:v>170</c:v>
                </c:pt>
                <c:pt idx="52">
                  <c:v>160</c:v>
                </c:pt>
                <c:pt idx="53">
                  <c:v>160</c:v>
                </c:pt>
                <c:pt idx="54">
                  <c:v>160</c:v>
                </c:pt>
                <c:pt idx="55">
                  <c:v>160</c:v>
                </c:pt>
                <c:pt idx="56">
                  <c:v>120</c:v>
                </c:pt>
                <c:pt idx="57">
                  <c:v>120</c:v>
                </c:pt>
                <c:pt idx="58">
                  <c:v>120</c:v>
                </c:pt>
                <c:pt idx="59">
                  <c:v>120</c:v>
                </c:pt>
                <c:pt idx="60">
                  <c:v>190</c:v>
                </c:pt>
                <c:pt idx="61">
                  <c:v>190</c:v>
                </c:pt>
                <c:pt idx="62">
                  <c:v>190</c:v>
                </c:pt>
                <c:pt idx="63">
                  <c:v>190</c:v>
                </c:pt>
                <c:pt idx="64">
                  <c:v>190</c:v>
                </c:pt>
                <c:pt idx="65">
                  <c:v>130</c:v>
                </c:pt>
                <c:pt idx="66">
                  <c:v>130</c:v>
                </c:pt>
                <c:pt idx="67">
                  <c:v>130</c:v>
                </c:pt>
                <c:pt idx="68">
                  <c:v>130</c:v>
                </c:pt>
                <c:pt idx="69">
                  <c:v>120</c:v>
                </c:pt>
                <c:pt idx="70">
                  <c:v>120</c:v>
                </c:pt>
                <c:pt idx="71">
                  <c:v>120</c:v>
                </c:pt>
                <c:pt idx="72">
                  <c:v>120</c:v>
                </c:pt>
                <c:pt idx="73">
                  <c:v>140</c:v>
                </c:pt>
                <c:pt idx="74">
                  <c:v>140</c:v>
                </c:pt>
                <c:pt idx="75">
                  <c:v>140</c:v>
                </c:pt>
                <c:pt idx="76">
                  <c:v>140</c:v>
                </c:pt>
                <c:pt idx="77">
                  <c:v>140</c:v>
                </c:pt>
                <c:pt idx="78">
                  <c:v>120</c:v>
                </c:pt>
                <c:pt idx="79">
                  <c:v>120</c:v>
                </c:pt>
                <c:pt idx="80">
                  <c:v>120</c:v>
                </c:pt>
                <c:pt idx="81">
                  <c:v>120</c:v>
                </c:pt>
                <c:pt idx="82">
                  <c:v>160</c:v>
                </c:pt>
                <c:pt idx="83">
                  <c:v>160</c:v>
                </c:pt>
                <c:pt idx="84">
                  <c:v>160</c:v>
                </c:pt>
                <c:pt idx="85">
                  <c:v>160</c:v>
                </c:pt>
                <c:pt idx="86">
                  <c:v>229.99999999999997</c:v>
                </c:pt>
                <c:pt idx="87">
                  <c:v>229.99999999999997</c:v>
                </c:pt>
                <c:pt idx="88">
                  <c:v>229.99999999999997</c:v>
                </c:pt>
                <c:pt idx="89">
                  <c:v>229.99999999999997</c:v>
                </c:pt>
                <c:pt idx="90">
                  <c:v>229.99999999999997</c:v>
                </c:pt>
                <c:pt idx="91">
                  <c:v>170</c:v>
                </c:pt>
                <c:pt idx="92">
                  <c:v>170</c:v>
                </c:pt>
                <c:pt idx="93">
                  <c:v>170</c:v>
                </c:pt>
                <c:pt idx="94">
                  <c:v>170</c:v>
                </c:pt>
                <c:pt idx="95">
                  <c:v>150</c:v>
                </c:pt>
                <c:pt idx="96">
                  <c:v>150</c:v>
                </c:pt>
                <c:pt idx="97">
                  <c:v>150</c:v>
                </c:pt>
                <c:pt idx="98">
                  <c:v>150</c:v>
                </c:pt>
                <c:pt idx="99">
                  <c:v>120</c:v>
                </c:pt>
                <c:pt idx="100">
                  <c:v>120</c:v>
                </c:pt>
                <c:pt idx="101">
                  <c:v>120</c:v>
                </c:pt>
                <c:pt idx="102">
                  <c:v>120</c:v>
                </c:pt>
                <c:pt idx="103">
                  <c:v>120</c:v>
                </c:pt>
              </c:numCache>
            </c:numRef>
          </c:val>
          <c:smooth val="0"/>
          <c:extLst xmlns:c16r2="http://schemas.microsoft.com/office/drawing/2015/06/chart">
            <c:ext xmlns:c16="http://schemas.microsoft.com/office/drawing/2014/chart" uri="{C3380CC4-5D6E-409C-BE32-E72D297353CC}">
              <c16:uniqueId val="{00000000-F3B1-463F-8176-3F4B8D58603E}"/>
            </c:ext>
          </c:extLst>
        </c:ser>
        <c:dLbls>
          <c:showLegendKey val="0"/>
          <c:showVal val="0"/>
          <c:showCatName val="0"/>
          <c:showSerName val="0"/>
          <c:showPercent val="0"/>
          <c:showBubbleSize val="0"/>
        </c:dLbls>
        <c:smooth val="0"/>
        <c:axId val="2007034944"/>
        <c:axId val="2007032768"/>
      </c:lineChart>
      <c:dateAx>
        <c:axId val="200703494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32768"/>
        <c:crosses val="autoZero"/>
        <c:auto val="1"/>
        <c:lblOffset val="100"/>
        <c:baseTimeUnit val="days"/>
      </c:dateAx>
      <c:valAx>
        <c:axId val="2007032768"/>
        <c:scaling>
          <c:orientation val="minMax"/>
        </c:scaling>
        <c:delete val="1"/>
        <c:axPos val="l"/>
        <c:numFmt formatCode="#,##0" sourceLinked="0"/>
        <c:majorTickMark val="none"/>
        <c:minorTickMark val="none"/>
        <c:tickLblPos val="nextTo"/>
        <c:crossAx val="2007034944"/>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Broadcast</c:v>
                </c:pt>
              </c:strCache>
            </c:strRef>
          </c:tx>
          <c:spPr>
            <a:solidFill>
              <a:srgbClr val="FF0000"/>
            </a:solidFill>
            <a:ln w="38100">
              <a:solidFill>
                <a:srgbClr val="FF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190.01049251746045</c:v>
                </c:pt>
                <c:pt idx="14">
                  <c:v>171.46416428034954</c:v>
                </c:pt>
                <c:pt idx="15">
                  <c:v>143.44440031200645</c:v>
                </c:pt>
                <c:pt idx="16">
                  <c:v>0</c:v>
                </c:pt>
                <c:pt idx="17">
                  <c:v>150.42998772751201</c:v>
                </c:pt>
                <c:pt idx="18">
                  <c:v>99.463106846944839</c:v>
                </c:pt>
                <c:pt idx="19">
                  <c:v>0</c:v>
                </c:pt>
                <c:pt idx="20">
                  <c:v>86.151451770961287</c:v>
                </c:pt>
                <c:pt idx="21">
                  <c:v>0</c:v>
                </c:pt>
                <c:pt idx="22">
                  <c:v>92.014143826202911</c:v>
                </c:pt>
                <c:pt idx="23">
                  <c:v>0</c:v>
                </c:pt>
                <c:pt idx="24">
                  <c:v>93.061032888428741</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140.39842264977366</c:v>
                </c:pt>
                <c:pt idx="40">
                  <c:v>90.162505113536653</c:v>
                </c:pt>
                <c:pt idx="41">
                  <c:v>76.730028635805297</c:v>
                </c:pt>
                <c:pt idx="42">
                  <c:v>3.9418706534938384</c:v>
                </c:pt>
                <c:pt idx="43">
                  <c:v>95.629385994103814</c:v>
                </c:pt>
                <c:pt idx="44">
                  <c:v>89.525652868774785</c:v>
                </c:pt>
                <c:pt idx="45">
                  <c:v>9.0431150286035109</c:v>
                </c:pt>
                <c:pt idx="46">
                  <c:v>84.553794487768954</c:v>
                </c:pt>
                <c:pt idx="47">
                  <c:v>98.624057918787017</c:v>
                </c:pt>
                <c:pt idx="48">
                  <c:v>0</c:v>
                </c:pt>
                <c:pt idx="49">
                  <c:v>123.61644563471728</c:v>
                </c:pt>
                <c:pt idx="50">
                  <c:v>49.014307459376042</c:v>
                </c:pt>
                <c:pt idx="51">
                  <c:v>0</c:v>
                </c:pt>
                <c:pt idx="52">
                  <c:v>0</c:v>
                </c:pt>
                <c:pt idx="53">
                  <c:v>90.301791749858651</c:v>
                </c:pt>
                <c:pt idx="54">
                  <c:v>139.67746503831634</c:v>
                </c:pt>
                <c:pt idx="55">
                  <c:v>170.67163908675434</c:v>
                </c:pt>
                <c:pt idx="56">
                  <c:v>101.47166559863587</c:v>
                </c:pt>
                <c:pt idx="57">
                  <c:v>0</c:v>
                </c:pt>
                <c:pt idx="58">
                  <c:v>104.07332478908685</c:v>
                </c:pt>
                <c:pt idx="59">
                  <c:v>85.614970284026043</c:v>
                </c:pt>
                <c:pt idx="60">
                  <c:v>100.90593199908815</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107.70192430926633</c:v>
                </c:pt>
                <c:pt idx="76">
                  <c:v>102.55859311199461</c:v>
                </c:pt>
                <c:pt idx="77">
                  <c:v>0</c:v>
                </c:pt>
                <c:pt idx="78">
                  <c:v>128.80368954724344</c:v>
                </c:pt>
                <c:pt idx="79">
                  <c:v>0</c:v>
                </c:pt>
                <c:pt idx="80">
                  <c:v>119.12277356861745</c:v>
                </c:pt>
                <c:pt idx="81">
                  <c:v>108.1169211051739</c:v>
                </c:pt>
                <c:pt idx="82">
                  <c:v>0</c:v>
                </c:pt>
                <c:pt idx="83">
                  <c:v>0</c:v>
                </c:pt>
                <c:pt idx="84">
                  <c:v>116.09620440523042</c:v>
                </c:pt>
                <c:pt idx="85">
                  <c:v>124.84151293553153</c:v>
                </c:pt>
                <c:pt idx="86">
                  <c:v>0</c:v>
                </c:pt>
                <c:pt idx="87">
                  <c:v>0</c:v>
                </c:pt>
                <c:pt idx="88">
                  <c:v>0</c:v>
                </c:pt>
                <c:pt idx="89">
                  <c:v>0</c:v>
                </c:pt>
                <c:pt idx="90">
                  <c:v>0</c:v>
                </c:pt>
                <c:pt idx="91">
                  <c:v>0</c:v>
                </c:pt>
                <c:pt idx="92">
                  <c:v>0</c:v>
                </c:pt>
                <c:pt idx="93">
                  <c:v>0</c:v>
                </c:pt>
                <c:pt idx="94">
                  <c:v>110.03771734076196</c:v>
                </c:pt>
                <c:pt idx="95">
                  <c:v>150.73603163842944</c:v>
                </c:pt>
                <c:pt idx="96">
                  <c:v>97.562097076067332</c:v>
                </c:pt>
                <c:pt idx="97">
                  <c:v>0</c:v>
                </c:pt>
                <c:pt idx="98">
                  <c:v>109.52825486571955</c:v>
                </c:pt>
                <c:pt idx="99">
                  <c:v>127.11146631995331</c:v>
                </c:pt>
                <c:pt idx="100">
                  <c:v>100.46225614735653</c:v>
                </c:pt>
                <c:pt idx="101">
                  <c:v>0</c:v>
                </c:pt>
                <c:pt idx="102">
                  <c:v>0</c:v>
                </c:pt>
                <c:pt idx="103">
                  <c:v>0</c:v>
                </c:pt>
              </c:numCache>
            </c:numRef>
          </c:val>
          <c:extLst xmlns:c16r2="http://schemas.microsoft.com/office/drawing/2015/06/chart">
            <c:ext xmlns:c16="http://schemas.microsoft.com/office/drawing/2014/chart" uri="{C3380CC4-5D6E-409C-BE32-E72D297353CC}">
              <c16:uniqueId val="{00000000-1144-4987-AC13-3A3056D44AC7}"/>
            </c:ext>
          </c:extLst>
        </c:ser>
        <c:dLbls>
          <c:showLegendKey val="0"/>
          <c:showVal val="0"/>
          <c:showCatName val="0"/>
          <c:showSerName val="0"/>
          <c:showPercent val="0"/>
          <c:showBubbleSize val="0"/>
        </c:dLbls>
        <c:gapWidth val="150"/>
        <c:overlap val="100"/>
        <c:axId val="2007035488"/>
        <c:axId val="2007042560"/>
      </c:barChart>
      <c:dateAx>
        <c:axId val="2007035488"/>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42560"/>
        <c:crosses val="autoZero"/>
        <c:auto val="1"/>
        <c:lblOffset val="100"/>
        <c:baseTimeUnit val="days"/>
      </c:dateAx>
      <c:valAx>
        <c:axId val="2007042560"/>
        <c:scaling>
          <c:orientation val="minMax"/>
        </c:scaling>
        <c:delete val="1"/>
        <c:axPos val="l"/>
        <c:numFmt formatCode="General" sourceLinked="1"/>
        <c:majorTickMark val="none"/>
        <c:minorTickMark val="none"/>
        <c:tickLblPos val="nextTo"/>
        <c:crossAx val="2007035488"/>
        <c:crosses val="autoZero"/>
        <c:crossBetween val="between"/>
        <c:majorUnit val="100"/>
      </c:valAx>
      <c:spPr>
        <a:noFill/>
        <a:ln>
          <a:noFill/>
        </a:ln>
        <a:effectLst/>
      </c:spPr>
    </c:plotArea>
    <c:plotVisOnly val="1"/>
    <c:dispBlanksAs val="gap"/>
    <c:showDLblsOverMax val="0"/>
  </c:chart>
  <c:spPr>
    <a:noFill/>
    <a:ln>
      <a:noFill/>
    </a:ln>
    <a:effectLst/>
  </c:spPr>
  <c:txPr>
    <a:bodyPr/>
    <a:lstStyle/>
    <a:p>
      <a:pPr>
        <a:defRPr sz="5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EC3A-4FB8-93D3-D84727869C26}"/>
                </c:ext>
                <c:ext xmlns:c15="http://schemas.microsoft.com/office/drawing/2012/chart" uri="{CE6537A1-D6FC-4f65-9D91-7224C49458BB}"/>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0.76297673632667795</c:v>
                </c:pt>
                <c:pt idx="1">
                  <c:v>0.42377102560883928</c:v>
                </c:pt>
                <c:pt idx="2">
                  <c:v>0.41833985367476595</c:v>
                </c:pt>
                <c:pt idx="3">
                  <c:v>0.15431375598151109</c:v>
                </c:pt>
                <c:pt idx="4">
                  <c:v>0.6691680118670893</c:v>
                </c:pt>
                <c:pt idx="5">
                  <c:v>0.50863938037783762</c:v>
                </c:pt>
                <c:pt idx="6">
                  <c:v>0.47927146757332539</c:v>
                </c:pt>
                <c:pt idx="7">
                  <c:v>0.79908452858260082</c:v>
                </c:pt>
                <c:pt idx="8">
                  <c:v>0</c:v>
                </c:pt>
                <c:pt idx="9">
                  <c:v>0.16816432380606447</c:v>
                </c:pt>
                <c:pt idx="10">
                  <c:v>0.25397827056872119</c:v>
                </c:pt>
                <c:pt idx="11">
                  <c:v>1.1888901900707012</c:v>
                </c:pt>
                <c:pt idx="12">
                  <c:v>0.77417430580027835</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xmlns:c16r2="http://schemas.microsoft.com/office/drawing/2015/06/chart">
                <c:ext xmlns:c16="http://schemas.microsoft.com/office/drawing/2014/chart" uri="{C3380CC4-5D6E-409C-BE32-E72D297353CC}">
                  <c16:uniqueId val="{00000001-EC3A-4FB8-93D3-D84727869C26}"/>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EC3A-4FB8-93D3-D84727869C26}"/>
                </c:ext>
                <c:ext xmlns:c15="http://schemas.microsoft.com/office/drawing/2012/chart" uri="{CE6537A1-D6FC-4f65-9D91-7224C49458BB}"/>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0.80838968402539835</c:v>
                </c:pt>
                <c:pt idx="1">
                  <c:v>0.53066703669409432</c:v>
                </c:pt>
                <c:pt idx="2">
                  <c:v>0.63812057439910053</c:v>
                </c:pt>
                <c:pt idx="3">
                  <c:v>0.10310384560300052</c:v>
                </c:pt>
                <c:pt idx="4">
                  <c:v>0.65603386410040565</c:v>
                </c:pt>
                <c:pt idx="5">
                  <c:v>0.49865602094456218</c:v>
                </c:pt>
                <c:pt idx="6">
                  <c:v>0.42752934023352013</c:v>
                </c:pt>
                <c:pt idx="7">
                  <c:v>0.80683817064267949</c:v>
                </c:pt>
                <c:pt idx="8">
                  <c:v>0.20326620271842755</c:v>
                </c:pt>
                <c:pt idx="9">
                  <c:v>0</c:v>
                </c:pt>
                <c:pt idx="10">
                  <c:v>0</c:v>
                </c:pt>
                <c:pt idx="11">
                  <c:v>3.3259224474416677E-2</c:v>
                </c:pt>
                <c:pt idx="12">
                  <c:v>0.75897913874911604</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986549280"/>
        <c:axId val="1986557440"/>
      </c:barChart>
      <c:catAx>
        <c:axId val="198654928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57440"/>
        <c:crosses val="autoZero"/>
        <c:auto val="1"/>
        <c:lblAlgn val="ctr"/>
        <c:lblOffset val="100"/>
        <c:tickLblSkip val="1"/>
        <c:noMultiLvlLbl val="0"/>
      </c:catAx>
      <c:valAx>
        <c:axId val="1986557440"/>
        <c:scaling>
          <c:orientation val="minMax"/>
          <c:max val="2"/>
        </c:scaling>
        <c:delete val="1"/>
        <c:axPos val="l"/>
        <c:numFmt formatCode="#,##0" sourceLinked="0"/>
        <c:majorTickMark val="out"/>
        <c:minorTickMark val="none"/>
        <c:tickLblPos val="nextTo"/>
        <c:crossAx val="1986549280"/>
        <c:crosses val="autoZero"/>
        <c:crossBetween val="between"/>
        <c:majorUnit val="1"/>
      </c:valAx>
      <c:spPr>
        <a:noFill/>
        <a:ln>
          <a:noFill/>
        </a:ln>
        <a:effectLst/>
      </c:spPr>
    </c:plotArea>
    <c:legend>
      <c:legendPos val="b"/>
      <c:layout>
        <c:manualLayout>
          <c:xMode val="edge"/>
          <c:yMode val="edge"/>
          <c:x val="0.87479917961614828"/>
          <c:y val="6.7502626080382058E-2"/>
          <c:w val="0.11798165342126025"/>
          <c:h val="8.241556799779721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Video</c:v>
                </c:pt>
              </c:strCache>
            </c:strRef>
          </c:tx>
          <c:spPr>
            <a:solidFill>
              <a:schemeClr val="tx1"/>
            </a:solidFill>
            <a:ln w="38100">
              <a:solidFill>
                <a:schemeClr val="tx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391883</c:v>
                </c:pt>
                <c:pt idx="14">
                  <c:v>575877</c:v>
                </c:pt>
                <c:pt idx="15">
                  <c:v>610992</c:v>
                </c:pt>
                <c:pt idx="16">
                  <c:v>941718</c:v>
                </c:pt>
                <c:pt idx="17">
                  <c:v>1039547</c:v>
                </c:pt>
                <c:pt idx="18">
                  <c:v>1037573</c:v>
                </c:pt>
                <c:pt idx="19">
                  <c:v>1039567</c:v>
                </c:pt>
                <c:pt idx="20">
                  <c:v>974573</c:v>
                </c:pt>
                <c:pt idx="21">
                  <c:v>1031477</c:v>
                </c:pt>
                <c:pt idx="22">
                  <c:v>951610</c:v>
                </c:pt>
                <c:pt idx="23">
                  <c:v>978860</c:v>
                </c:pt>
                <c:pt idx="24">
                  <c:v>953668</c:v>
                </c:pt>
                <c:pt idx="25">
                  <c:v>609315</c:v>
                </c:pt>
                <c:pt idx="26">
                  <c:v>377686</c:v>
                </c:pt>
                <c:pt idx="27">
                  <c:v>3537443</c:v>
                </c:pt>
                <c:pt idx="28">
                  <c:v>3197882</c:v>
                </c:pt>
                <c:pt idx="29">
                  <c:v>3179176</c:v>
                </c:pt>
                <c:pt idx="30">
                  <c:v>3223248</c:v>
                </c:pt>
                <c:pt idx="31">
                  <c:v>3179176</c:v>
                </c:pt>
                <c:pt idx="32">
                  <c:v>3179176</c:v>
                </c:pt>
                <c:pt idx="33">
                  <c:v>3179176</c:v>
                </c:pt>
                <c:pt idx="34">
                  <c:v>3179176</c:v>
                </c:pt>
                <c:pt idx="35">
                  <c:v>3179176</c:v>
                </c:pt>
                <c:pt idx="36">
                  <c:v>3179176</c:v>
                </c:pt>
                <c:pt idx="37">
                  <c:v>0</c:v>
                </c:pt>
                <c:pt idx="38">
                  <c:v>0</c:v>
                </c:pt>
                <c:pt idx="39">
                  <c:v>446130</c:v>
                </c:pt>
                <c:pt idx="40">
                  <c:v>549191</c:v>
                </c:pt>
                <c:pt idx="41">
                  <c:v>545383</c:v>
                </c:pt>
                <c:pt idx="42">
                  <c:v>538354</c:v>
                </c:pt>
                <c:pt idx="43">
                  <c:v>521198</c:v>
                </c:pt>
                <c:pt idx="44">
                  <c:v>523297</c:v>
                </c:pt>
                <c:pt idx="45">
                  <c:v>521993</c:v>
                </c:pt>
                <c:pt idx="46">
                  <c:v>523287</c:v>
                </c:pt>
                <c:pt idx="47">
                  <c:v>503101</c:v>
                </c:pt>
                <c:pt idx="48">
                  <c:v>121560</c:v>
                </c:pt>
                <c:pt idx="49">
                  <c:v>986680.3</c:v>
                </c:pt>
                <c:pt idx="50">
                  <c:v>1652570.3</c:v>
                </c:pt>
                <c:pt idx="51">
                  <c:v>569015.30000000005</c:v>
                </c:pt>
                <c:pt idx="52">
                  <c:v>0</c:v>
                </c:pt>
                <c:pt idx="53">
                  <c:v>2101437</c:v>
                </c:pt>
                <c:pt idx="54">
                  <c:v>2101757</c:v>
                </c:pt>
                <c:pt idx="55">
                  <c:v>2004545</c:v>
                </c:pt>
                <c:pt idx="56">
                  <c:v>2069089</c:v>
                </c:pt>
                <c:pt idx="57">
                  <c:v>1001732</c:v>
                </c:pt>
                <c:pt idx="58">
                  <c:v>1139113</c:v>
                </c:pt>
                <c:pt idx="59">
                  <c:v>1179539</c:v>
                </c:pt>
                <c:pt idx="60">
                  <c:v>1352209</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522728</c:v>
                </c:pt>
                <c:pt idx="76">
                  <c:v>612946</c:v>
                </c:pt>
                <c:pt idx="77">
                  <c:v>566745</c:v>
                </c:pt>
                <c:pt idx="78">
                  <c:v>672906</c:v>
                </c:pt>
                <c:pt idx="79">
                  <c:v>551238</c:v>
                </c:pt>
                <c:pt idx="80">
                  <c:v>380399</c:v>
                </c:pt>
                <c:pt idx="81">
                  <c:v>379355</c:v>
                </c:pt>
                <c:pt idx="82">
                  <c:v>414282</c:v>
                </c:pt>
                <c:pt idx="83">
                  <c:v>422403</c:v>
                </c:pt>
                <c:pt idx="84">
                  <c:v>416610</c:v>
                </c:pt>
                <c:pt idx="85">
                  <c:v>444278</c:v>
                </c:pt>
                <c:pt idx="86">
                  <c:v>0</c:v>
                </c:pt>
                <c:pt idx="87">
                  <c:v>0</c:v>
                </c:pt>
                <c:pt idx="88">
                  <c:v>0</c:v>
                </c:pt>
                <c:pt idx="89">
                  <c:v>0</c:v>
                </c:pt>
                <c:pt idx="90">
                  <c:v>0</c:v>
                </c:pt>
                <c:pt idx="91">
                  <c:v>0</c:v>
                </c:pt>
                <c:pt idx="92">
                  <c:v>0</c:v>
                </c:pt>
                <c:pt idx="93">
                  <c:v>0</c:v>
                </c:pt>
                <c:pt idx="94">
                  <c:v>1228908</c:v>
                </c:pt>
                <c:pt idx="95">
                  <c:v>1701161</c:v>
                </c:pt>
                <c:pt idx="96">
                  <c:v>1678306</c:v>
                </c:pt>
                <c:pt idx="97">
                  <c:v>1624485</c:v>
                </c:pt>
                <c:pt idx="98">
                  <c:v>1747021</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CBBA-463B-A576-5E07F6FEE996}"/>
            </c:ext>
          </c:extLst>
        </c:ser>
        <c:dLbls>
          <c:showLegendKey val="0"/>
          <c:showVal val="0"/>
          <c:showCatName val="0"/>
          <c:showSerName val="0"/>
          <c:showPercent val="0"/>
          <c:showBubbleSize val="0"/>
        </c:dLbls>
        <c:gapWidth val="150"/>
        <c:overlap val="100"/>
        <c:axId val="2007029504"/>
        <c:axId val="2007028960"/>
      </c:barChart>
      <c:dateAx>
        <c:axId val="200702950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28960"/>
        <c:crosses val="autoZero"/>
        <c:auto val="1"/>
        <c:lblOffset val="100"/>
        <c:baseTimeUnit val="days"/>
      </c:dateAx>
      <c:valAx>
        <c:axId val="2007028960"/>
        <c:scaling>
          <c:orientation val="minMax"/>
        </c:scaling>
        <c:delete val="1"/>
        <c:axPos val="l"/>
        <c:numFmt formatCode="#,##0" sourceLinked="0"/>
        <c:majorTickMark val="none"/>
        <c:minorTickMark val="none"/>
        <c:tickLblPos val="nextTo"/>
        <c:crossAx val="2007029504"/>
        <c:crosses val="autoZero"/>
        <c:crossBetween val="between"/>
        <c:majorUnit val="1000000"/>
        <c:dispUnits>
          <c:builtInUnit val="thousands"/>
          <c:dispUnitsLbl>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lineChart>
        <c:grouping val="standard"/>
        <c:varyColors val="0"/>
        <c:ser>
          <c:idx val="0"/>
          <c:order val="0"/>
          <c:tx>
            <c:strRef>
              <c:f>Sheet1!$B$1</c:f>
              <c:strCache>
                <c:ptCount val="1"/>
                <c:pt idx="0">
                  <c:v>Social</c:v>
                </c:pt>
              </c:strCache>
            </c:strRef>
          </c:tx>
          <c:spPr>
            <a:ln w="12700" cap="rnd">
              <a:solidFill>
                <a:schemeClr val="bg1">
                  <a:lumMod val="50000"/>
                </a:schemeClr>
              </a:solidFill>
              <a:miter lim="800000"/>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75</c:v>
                </c:pt>
                <c:pt idx="1">
                  <c:v>80</c:v>
                </c:pt>
                <c:pt idx="2">
                  <c:v>77</c:v>
                </c:pt>
                <c:pt idx="3">
                  <c:v>75</c:v>
                </c:pt>
                <c:pt idx="4">
                  <c:v>74</c:v>
                </c:pt>
                <c:pt idx="5">
                  <c:v>73</c:v>
                </c:pt>
                <c:pt idx="6">
                  <c:v>72</c:v>
                </c:pt>
                <c:pt idx="7">
                  <c:v>63</c:v>
                </c:pt>
                <c:pt idx="8">
                  <c:v>75</c:v>
                </c:pt>
                <c:pt idx="9">
                  <c:v>81</c:v>
                </c:pt>
                <c:pt idx="10">
                  <c:v>84</c:v>
                </c:pt>
                <c:pt idx="11">
                  <c:v>82</c:v>
                </c:pt>
                <c:pt idx="12">
                  <c:v>80</c:v>
                </c:pt>
                <c:pt idx="13">
                  <c:v>74</c:v>
                </c:pt>
                <c:pt idx="14">
                  <c:v>74</c:v>
                </c:pt>
                <c:pt idx="15">
                  <c:v>75</c:v>
                </c:pt>
                <c:pt idx="16">
                  <c:v>71</c:v>
                </c:pt>
                <c:pt idx="17">
                  <c:v>75</c:v>
                </c:pt>
                <c:pt idx="18">
                  <c:v>77</c:v>
                </c:pt>
                <c:pt idx="19">
                  <c:v>71</c:v>
                </c:pt>
                <c:pt idx="20">
                  <c:v>69</c:v>
                </c:pt>
                <c:pt idx="21">
                  <c:v>69</c:v>
                </c:pt>
                <c:pt idx="22">
                  <c:v>69</c:v>
                </c:pt>
                <c:pt idx="23">
                  <c:v>75</c:v>
                </c:pt>
                <c:pt idx="24">
                  <c:v>74</c:v>
                </c:pt>
                <c:pt idx="25">
                  <c:v>74</c:v>
                </c:pt>
                <c:pt idx="26">
                  <c:v>68</c:v>
                </c:pt>
                <c:pt idx="27">
                  <c:v>78</c:v>
                </c:pt>
                <c:pt idx="28">
                  <c:v>85</c:v>
                </c:pt>
                <c:pt idx="29">
                  <c:v>83</c:v>
                </c:pt>
                <c:pt idx="30">
                  <c:v>83</c:v>
                </c:pt>
                <c:pt idx="31">
                  <c:v>81</c:v>
                </c:pt>
                <c:pt idx="32">
                  <c:v>81</c:v>
                </c:pt>
                <c:pt idx="33">
                  <c:v>84</c:v>
                </c:pt>
                <c:pt idx="34">
                  <c:v>87</c:v>
                </c:pt>
                <c:pt idx="35">
                  <c:v>77</c:v>
                </c:pt>
                <c:pt idx="36">
                  <c:v>80</c:v>
                </c:pt>
                <c:pt idx="37">
                  <c:v>81</c:v>
                </c:pt>
                <c:pt idx="38">
                  <c:v>78</c:v>
                </c:pt>
                <c:pt idx="39">
                  <c:v>79</c:v>
                </c:pt>
                <c:pt idx="40">
                  <c:v>76</c:v>
                </c:pt>
                <c:pt idx="41">
                  <c:v>74</c:v>
                </c:pt>
                <c:pt idx="42">
                  <c:v>69</c:v>
                </c:pt>
                <c:pt idx="43">
                  <c:v>77</c:v>
                </c:pt>
                <c:pt idx="44">
                  <c:v>82</c:v>
                </c:pt>
                <c:pt idx="45">
                  <c:v>82</c:v>
                </c:pt>
                <c:pt idx="46">
                  <c:v>71</c:v>
                </c:pt>
                <c:pt idx="47">
                  <c:v>88</c:v>
                </c:pt>
                <c:pt idx="48">
                  <c:v>83</c:v>
                </c:pt>
                <c:pt idx="49">
                  <c:v>84</c:v>
                </c:pt>
                <c:pt idx="50">
                  <c:v>81</c:v>
                </c:pt>
                <c:pt idx="51">
                  <c:v>85</c:v>
                </c:pt>
                <c:pt idx="52">
                  <c:v>74</c:v>
                </c:pt>
                <c:pt idx="53">
                  <c:v>74</c:v>
                </c:pt>
                <c:pt idx="54">
                  <c:v>79</c:v>
                </c:pt>
                <c:pt idx="55">
                  <c:v>80</c:v>
                </c:pt>
                <c:pt idx="56">
                  <c:v>76</c:v>
                </c:pt>
                <c:pt idx="57">
                  <c:v>72</c:v>
                </c:pt>
                <c:pt idx="58">
                  <c:v>70</c:v>
                </c:pt>
                <c:pt idx="59">
                  <c:v>83</c:v>
                </c:pt>
                <c:pt idx="60">
                  <c:v>83</c:v>
                </c:pt>
                <c:pt idx="61">
                  <c:v>82</c:v>
                </c:pt>
                <c:pt idx="62">
                  <c:v>87</c:v>
                </c:pt>
                <c:pt idx="63">
                  <c:v>87</c:v>
                </c:pt>
                <c:pt idx="64">
                  <c:v>87</c:v>
                </c:pt>
                <c:pt idx="65">
                  <c:v>78</c:v>
                </c:pt>
                <c:pt idx="66">
                  <c:v>74</c:v>
                </c:pt>
                <c:pt idx="67">
                  <c:v>78</c:v>
                </c:pt>
                <c:pt idx="68">
                  <c:v>66</c:v>
                </c:pt>
                <c:pt idx="69">
                  <c:v>76</c:v>
                </c:pt>
                <c:pt idx="70">
                  <c:v>78</c:v>
                </c:pt>
                <c:pt idx="71">
                  <c:v>78</c:v>
                </c:pt>
                <c:pt idx="72">
                  <c:v>81</c:v>
                </c:pt>
                <c:pt idx="73">
                  <c:v>82</c:v>
                </c:pt>
                <c:pt idx="74">
                  <c:v>69</c:v>
                </c:pt>
                <c:pt idx="75">
                  <c:v>73</c:v>
                </c:pt>
                <c:pt idx="76">
                  <c:v>74</c:v>
                </c:pt>
                <c:pt idx="77">
                  <c:v>73</c:v>
                </c:pt>
                <c:pt idx="78">
                  <c:v>70</c:v>
                </c:pt>
                <c:pt idx="79">
                  <c:v>77</c:v>
                </c:pt>
                <c:pt idx="80">
                  <c:v>78</c:v>
                </c:pt>
                <c:pt idx="81">
                  <c:v>79</c:v>
                </c:pt>
                <c:pt idx="82">
                  <c:v>76</c:v>
                </c:pt>
                <c:pt idx="83">
                  <c:v>69</c:v>
                </c:pt>
                <c:pt idx="84">
                  <c:v>78</c:v>
                </c:pt>
                <c:pt idx="85">
                  <c:v>90</c:v>
                </c:pt>
                <c:pt idx="86">
                  <c:v>91</c:v>
                </c:pt>
                <c:pt idx="87">
                  <c:v>83</c:v>
                </c:pt>
                <c:pt idx="88">
                  <c:v>83</c:v>
                </c:pt>
                <c:pt idx="89">
                  <c:v>80</c:v>
                </c:pt>
                <c:pt idx="90">
                  <c:v>77</c:v>
                </c:pt>
                <c:pt idx="91">
                  <c:v>78</c:v>
                </c:pt>
                <c:pt idx="92">
                  <c:v>74</c:v>
                </c:pt>
                <c:pt idx="93">
                  <c:v>78</c:v>
                </c:pt>
                <c:pt idx="94">
                  <c:v>72</c:v>
                </c:pt>
                <c:pt idx="95">
                  <c:v>72</c:v>
                </c:pt>
                <c:pt idx="96">
                  <c:v>80</c:v>
                </c:pt>
                <c:pt idx="97">
                  <c:v>82</c:v>
                </c:pt>
                <c:pt idx="98">
                  <c:v>76</c:v>
                </c:pt>
                <c:pt idx="99">
                  <c:v>81</c:v>
                </c:pt>
                <c:pt idx="100">
                  <c:v>71</c:v>
                </c:pt>
                <c:pt idx="101">
                  <c:v>67</c:v>
                </c:pt>
                <c:pt idx="102">
                  <c:v>60</c:v>
                </c:pt>
                <c:pt idx="103">
                  <c:v>69</c:v>
                </c:pt>
              </c:numCache>
            </c:numRef>
          </c:val>
          <c:smooth val="0"/>
          <c:extLst xmlns:c16r2="http://schemas.microsoft.com/office/drawing/2015/06/chart">
            <c:ext xmlns:c16="http://schemas.microsoft.com/office/drawing/2014/chart" uri="{C3380CC4-5D6E-409C-BE32-E72D297353CC}">
              <c16:uniqueId val="{00000000-4A15-4C70-96C4-36C6C638BA8C}"/>
            </c:ext>
          </c:extLst>
        </c:ser>
        <c:dLbls>
          <c:showLegendKey val="0"/>
          <c:showVal val="0"/>
          <c:showCatName val="0"/>
          <c:showSerName val="0"/>
          <c:showPercent val="0"/>
          <c:showBubbleSize val="0"/>
        </c:dLbls>
        <c:smooth val="0"/>
        <c:axId val="2007036576"/>
        <c:axId val="2007031136"/>
      </c:lineChart>
      <c:dateAx>
        <c:axId val="2007036576"/>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31136"/>
        <c:crosses val="autoZero"/>
        <c:auto val="1"/>
        <c:lblOffset val="100"/>
        <c:baseTimeUnit val="days"/>
      </c:dateAx>
      <c:valAx>
        <c:axId val="2007031136"/>
        <c:scaling>
          <c:orientation val="minMax"/>
        </c:scaling>
        <c:delete val="1"/>
        <c:axPos val="l"/>
        <c:numFmt formatCode="#,##0" sourceLinked="0"/>
        <c:majorTickMark val="none"/>
        <c:minorTickMark val="none"/>
        <c:tickLblPos val="nextTo"/>
        <c:crossAx val="2007036576"/>
        <c:crosses val="autoZero"/>
        <c:crossBetween val="between"/>
        <c:majorUnit val="40"/>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Digital Display</c:v>
                </c:pt>
              </c:strCache>
            </c:strRef>
          </c:tx>
          <c:spPr>
            <a:solidFill>
              <a:srgbClr val="F98F01"/>
            </a:solidFill>
            <a:ln w="38100">
              <a:solidFill>
                <a:srgbClr val="F98F01"/>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445632</c:v>
                </c:pt>
                <c:pt idx="51">
                  <c:v>445633</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907B-4DDB-8722-AF3561F629CC}"/>
            </c:ext>
          </c:extLst>
        </c:ser>
        <c:dLbls>
          <c:showLegendKey val="0"/>
          <c:showVal val="0"/>
          <c:showCatName val="0"/>
          <c:showSerName val="0"/>
          <c:showPercent val="0"/>
          <c:showBubbleSize val="0"/>
        </c:dLbls>
        <c:gapWidth val="150"/>
        <c:overlap val="100"/>
        <c:axId val="2007037664"/>
        <c:axId val="2007036032"/>
      </c:barChart>
      <c:dateAx>
        <c:axId val="2007037664"/>
        <c:scaling>
          <c:orientation val="minMax"/>
        </c:scaling>
        <c:delete val="0"/>
        <c:axPos val="b"/>
        <c:numFmt formatCode="m/d/yyyy" sourceLinked="1"/>
        <c:majorTickMark val="none"/>
        <c:minorTickMark val="none"/>
        <c:tickLblPos val="none"/>
        <c:spPr>
          <a:noFill/>
          <a:ln w="3175" cap="flat" cmpd="sng" algn="ctr">
            <a:solidFill>
              <a:schemeClr val="bg1">
                <a:lumMod val="75000"/>
              </a:schemeClr>
            </a:solidFill>
            <a:round/>
          </a:ln>
          <a:effectLst/>
        </c:spPr>
        <c:txPr>
          <a:bodyPr rot="-5400000" spcFirstLastPara="1" vertOverflow="ellipsis" wrap="square" anchor="ctr" anchorCtr="1"/>
          <a:lstStyle/>
          <a:p>
            <a:pPr>
              <a:defRPr sz="500" b="0" i="0" u="none" strike="noStrike" kern="1200" baseline="0">
                <a:solidFill>
                  <a:schemeClr val="tx1"/>
                </a:solidFill>
                <a:latin typeface="+mn-lt"/>
                <a:ea typeface="+mn-ea"/>
                <a:cs typeface="+mn-cs"/>
              </a:defRPr>
            </a:pPr>
            <a:endParaRPr lang="en-US"/>
          </a:p>
        </c:txPr>
        <c:crossAx val="2007036032"/>
        <c:crosses val="autoZero"/>
        <c:auto val="1"/>
        <c:lblOffset val="100"/>
        <c:baseTimeUnit val="days"/>
      </c:dateAx>
      <c:valAx>
        <c:axId val="2007036032"/>
        <c:scaling>
          <c:orientation val="minMax"/>
        </c:scaling>
        <c:delete val="1"/>
        <c:axPos val="l"/>
        <c:numFmt formatCode="#,##0" sourceLinked="0"/>
        <c:majorTickMark val="none"/>
        <c:minorTickMark val="none"/>
        <c:tickLblPos val="nextTo"/>
        <c:crossAx val="2007037664"/>
        <c:crosses val="autoZero"/>
        <c:crossBetween val="between"/>
        <c:majorUnit val="200000"/>
        <c:dispUnits>
          <c:builtInUnit val="thousands"/>
          <c:dispUnitsLbl>
            <c:layout>
              <c:manualLayout>
                <c:xMode val="edge"/>
                <c:yMode val="edge"/>
                <c:x val="9.4460117618988288E-4"/>
                <c:y val="0.28746411483253587"/>
              </c:manualLayout>
            </c:layout>
            <c:tx>
              <c:rich>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r>
                    <a:rPr lang="en-US" sz="500" b="1" dirty="0"/>
                    <a:t>(‘000)</a:t>
                  </a:r>
                </a:p>
              </c:rich>
            </c:tx>
            <c:spPr>
              <a:noFill/>
              <a:ln>
                <a:noFill/>
              </a:ln>
              <a:effectLst/>
            </c:spPr>
            <c:txPr>
              <a:bodyPr rot="-5400000" spcFirstLastPara="1" vertOverflow="ellipsis" vert="horz" wrap="square" anchor="ctr" anchorCtr="1"/>
              <a:lstStyle/>
              <a:p>
                <a:pPr>
                  <a:defRPr sz="5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648462391398937E-2"/>
          <c:y val="0.29703349282296648"/>
          <c:w val="0.9327436944713462"/>
          <c:h val="0.23122254455035227"/>
        </c:manualLayout>
      </c:layout>
      <c:barChart>
        <c:barDir val="col"/>
        <c:grouping val="stacked"/>
        <c:varyColors val="0"/>
        <c:ser>
          <c:idx val="0"/>
          <c:order val="0"/>
          <c:tx>
            <c:strRef>
              <c:f>Sheet1!$B$1</c:f>
              <c:strCache>
                <c:ptCount val="1"/>
                <c:pt idx="0">
                  <c:v>Actual Sales</c:v>
                </c:pt>
              </c:strCache>
            </c:strRef>
          </c:tx>
          <c:spPr>
            <a:solidFill>
              <a:srgbClr val="C00000"/>
            </a:solidFill>
            <a:ln w="38100">
              <a:solidFill>
                <a:srgbClr val="C00000"/>
              </a:solidFill>
              <a:miter lim="800000"/>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General</c:formatCode>
                <c:ptCount val="104"/>
                <c:pt idx="0">
                  <c:v>122840</c:v>
                </c:pt>
                <c:pt idx="1">
                  <c:v>143191</c:v>
                </c:pt>
                <c:pt idx="2">
                  <c:v>125407</c:v>
                </c:pt>
                <c:pt idx="3">
                  <c:v>123562</c:v>
                </c:pt>
                <c:pt idx="4">
                  <c:v>142937</c:v>
                </c:pt>
                <c:pt idx="5">
                  <c:v>120078</c:v>
                </c:pt>
                <c:pt idx="6">
                  <c:v>118373</c:v>
                </c:pt>
                <c:pt idx="7">
                  <c:v>120544</c:v>
                </c:pt>
                <c:pt idx="8">
                  <c:v>134754</c:v>
                </c:pt>
                <c:pt idx="9">
                  <c:v>128688</c:v>
                </c:pt>
                <c:pt idx="10">
                  <c:v>136774</c:v>
                </c:pt>
                <c:pt idx="11">
                  <c:v>126355</c:v>
                </c:pt>
                <c:pt idx="12">
                  <c:v>127189</c:v>
                </c:pt>
                <c:pt idx="13">
                  <c:v>138822</c:v>
                </c:pt>
                <c:pt idx="14">
                  <c:v>133355</c:v>
                </c:pt>
                <c:pt idx="15">
                  <c:v>117006</c:v>
                </c:pt>
                <c:pt idx="16">
                  <c:v>122901</c:v>
                </c:pt>
                <c:pt idx="17">
                  <c:v>144564</c:v>
                </c:pt>
                <c:pt idx="18">
                  <c:v>129530</c:v>
                </c:pt>
                <c:pt idx="19">
                  <c:v>121519</c:v>
                </c:pt>
                <c:pt idx="20">
                  <c:v>110281</c:v>
                </c:pt>
                <c:pt idx="21">
                  <c:v>118663</c:v>
                </c:pt>
                <c:pt idx="22">
                  <c:v>114468</c:v>
                </c:pt>
                <c:pt idx="23">
                  <c:v>118179</c:v>
                </c:pt>
                <c:pt idx="24">
                  <c:v>114930</c:v>
                </c:pt>
                <c:pt idx="25">
                  <c:v>126998</c:v>
                </c:pt>
                <c:pt idx="26">
                  <c:v>105076</c:v>
                </c:pt>
                <c:pt idx="27">
                  <c:v>118807</c:v>
                </c:pt>
                <c:pt idx="28">
                  <c:v>153301</c:v>
                </c:pt>
                <c:pt idx="29">
                  <c:v>136986</c:v>
                </c:pt>
                <c:pt idx="30">
                  <c:v>137612</c:v>
                </c:pt>
                <c:pt idx="31">
                  <c:v>118318</c:v>
                </c:pt>
                <c:pt idx="32">
                  <c:v>122861</c:v>
                </c:pt>
                <c:pt idx="33">
                  <c:v>126383</c:v>
                </c:pt>
                <c:pt idx="34">
                  <c:v>158978</c:v>
                </c:pt>
                <c:pt idx="35">
                  <c:v>125368</c:v>
                </c:pt>
                <c:pt idx="36">
                  <c:v>130458</c:v>
                </c:pt>
                <c:pt idx="37">
                  <c:v>135262</c:v>
                </c:pt>
                <c:pt idx="38">
                  <c:v>127274</c:v>
                </c:pt>
                <c:pt idx="39">
                  <c:v>146018</c:v>
                </c:pt>
                <c:pt idx="40">
                  <c:v>121987</c:v>
                </c:pt>
                <c:pt idx="41">
                  <c:v>133230</c:v>
                </c:pt>
                <c:pt idx="42">
                  <c:v>124091</c:v>
                </c:pt>
                <c:pt idx="43">
                  <c:v>135474</c:v>
                </c:pt>
                <c:pt idx="44">
                  <c:v>133386</c:v>
                </c:pt>
                <c:pt idx="45">
                  <c:v>126149</c:v>
                </c:pt>
                <c:pt idx="46">
                  <c:v>111805</c:v>
                </c:pt>
                <c:pt idx="47">
                  <c:v>140285</c:v>
                </c:pt>
                <c:pt idx="48">
                  <c:v>131727</c:v>
                </c:pt>
                <c:pt idx="49">
                  <c:v>125040</c:v>
                </c:pt>
                <c:pt idx="50">
                  <c:v>140895</c:v>
                </c:pt>
                <c:pt idx="51">
                  <c:v>105169</c:v>
                </c:pt>
                <c:pt idx="52">
                  <c:v>117129</c:v>
                </c:pt>
                <c:pt idx="53">
                  <c:v>136076</c:v>
                </c:pt>
                <c:pt idx="54">
                  <c:v>158111</c:v>
                </c:pt>
                <c:pt idx="55">
                  <c:v>145326</c:v>
                </c:pt>
                <c:pt idx="56">
                  <c:v>144202</c:v>
                </c:pt>
                <c:pt idx="57">
                  <c:v>121244</c:v>
                </c:pt>
                <c:pt idx="58">
                  <c:v>118789</c:v>
                </c:pt>
                <c:pt idx="59">
                  <c:v>135155</c:v>
                </c:pt>
                <c:pt idx="60">
                  <c:v>132777</c:v>
                </c:pt>
                <c:pt idx="61">
                  <c:v>127659</c:v>
                </c:pt>
                <c:pt idx="62">
                  <c:v>129918</c:v>
                </c:pt>
                <c:pt idx="63">
                  <c:v>141469</c:v>
                </c:pt>
                <c:pt idx="64">
                  <c:v>157999</c:v>
                </c:pt>
                <c:pt idx="65">
                  <c:v>129965</c:v>
                </c:pt>
                <c:pt idx="66">
                  <c:v>121651</c:v>
                </c:pt>
                <c:pt idx="67">
                  <c:v>142669</c:v>
                </c:pt>
                <c:pt idx="68">
                  <c:v>123611</c:v>
                </c:pt>
                <c:pt idx="69">
                  <c:v>135081</c:v>
                </c:pt>
                <c:pt idx="70">
                  <c:v>132958</c:v>
                </c:pt>
                <c:pt idx="71">
                  <c:v>123225</c:v>
                </c:pt>
                <c:pt idx="72">
                  <c:v>125686</c:v>
                </c:pt>
                <c:pt idx="73">
                  <c:v>135344</c:v>
                </c:pt>
                <c:pt idx="74">
                  <c:v>115457</c:v>
                </c:pt>
                <c:pt idx="75">
                  <c:v>111807</c:v>
                </c:pt>
                <c:pt idx="76">
                  <c:v>111313</c:v>
                </c:pt>
                <c:pt idx="77">
                  <c:v>125825</c:v>
                </c:pt>
                <c:pt idx="78">
                  <c:v>106211</c:v>
                </c:pt>
                <c:pt idx="79">
                  <c:v>122304</c:v>
                </c:pt>
                <c:pt idx="80">
                  <c:v>129790</c:v>
                </c:pt>
                <c:pt idx="81">
                  <c:v>128386</c:v>
                </c:pt>
                <c:pt idx="82">
                  <c:v>129810</c:v>
                </c:pt>
                <c:pt idx="83">
                  <c:v>102024</c:v>
                </c:pt>
                <c:pt idx="84">
                  <c:v>118027</c:v>
                </c:pt>
                <c:pt idx="85">
                  <c:v>138905</c:v>
                </c:pt>
                <c:pt idx="86">
                  <c:v>147866</c:v>
                </c:pt>
                <c:pt idx="87">
                  <c:v>141793</c:v>
                </c:pt>
                <c:pt idx="88">
                  <c:v>123991</c:v>
                </c:pt>
                <c:pt idx="89">
                  <c:v>131048</c:v>
                </c:pt>
                <c:pt idx="90">
                  <c:v>132614</c:v>
                </c:pt>
                <c:pt idx="91">
                  <c:v>127226</c:v>
                </c:pt>
                <c:pt idx="92">
                  <c:v>107704</c:v>
                </c:pt>
                <c:pt idx="93">
                  <c:v>136434</c:v>
                </c:pt>
                <c:pt idx="94">
                  <c:v>118668</c:v>
                </c:pt>
                <c:pt idx="95">
                  <c:v>122923</c:v>
                </c:pt>
                <c:pt idx="96">
                  <c:v>131473</c:v>
                </c:pt>
                <c:pt idx="97">
                  <c:v>133030</c:v>
                </c:pt>
                <c:pt idx="98">
                  <c:v>117041</c:v>
                </c:pt>
                <c:pt idx="99">
                  <c:v>133011</c:v>
                </c:pt>
                <c:pt idx="100">
                  <c:v>119778</c:v>
                </c:pt>
                <c:pt idx="101">
                  <c:v>113261</c:v>
                </c:pt>
                <c:pt idx="102">
                  <c:v>103491</c:v>
                </c:pt>
                <c:pt idx="103">
                  <c:v>86529</c:v>
                </c:pt>
              </c:numCache>
            </c:numRef>
          </c:val>
          <c:extLst xmlns:c16r2="http://schemas.microsoft.com/office/drawing/2015/06/chart">
            <c:ext xmlns:c16="http://schemas.microsoft.com/office/drawing/2014/chart" uri="{C3380CC4-5D6E-409C-BE32-E72D297353CC}">
              <c16:uniqueId val="{00000000-61E7-431B-928E-D59DCC07F434}"/>
            </c:ext>
          </c:extLst>
        </c:ser>
        <c:dLbls>
          <c:showLegendKey val="0"/>
          <c:showVal val="0"/>
          <c:showCatName val="0"/>
          <c:showSerName val="0"/>
          <c:showPercent val="0"/>
          <c:showBubbleSize val="0"/>
        </c:dLbls>
        <c:gapWidth val="150"/>
        <c:overlap val="100"/>
        <c:axId val="2007031680"/>
        <c:axId val="2007032224"/>
      </c:barChart>
      <c:dateAx>
        <c:axId val="2007031680"/>
        <c:scaling>
          <c:orientation val="minMax"/>
        </c:scaling>
        <c:delete val="0"/>
        <c:axPos val="b"/>
        <c:numFmt formatCode="m/d/yyyy" sourceLinked="1"/>
        <c:majorTickMark val="out"/>
        <c:minorTickMark val="none"/>
        <c:tickLblPos val="nextTo"/>
        <c:spPr>
          <a:noFill/>
          <a:ln w="3175" cap="flat" cmpd="sng" algn="ctr">
            <a:solidFill>
              <a:schemeClr val="tx1"/>
            </a:solidFill>
            <a:round/>
          </a:ln>
          <a:effectLst/>
        </c:spPr>
        <c:txPr>
          <a:bodyPr rot="-5400000" spcFirstLastPara="1" vertOverflow="ellipsis" wrap="square" anchor="ctr" anchorCtr="1"/>
          <a:lstStyle/>
          <a:p>
            <a:pPr>
              <a:defRPr sz="600" b="0" i="0" u="none" strike="noStrike" kern="1200" baseline="0">
                <a:solidFill>
                  <a:schemeClr val="tx1"/>
                </a:solidFill>
                <a:latin typeface="+mn-lt"/>
                <a:ea typeface="+mn-ea"/>
                <a:cs typeface="+mn-cs"/>
              </a:defRPr>
            </a:pPr>
            <a:endParaRPr lang="en-US"/>
          </a:p>
        </c:txPr>
        <c:crossAx val="2007032224"/>
        <c:crosses val="autoZero"/>
        <c:auto val="1"/>
        <c:lblOffset val="100"/>
        <c:baseTimeUnit val="days"/>
      </c:dateAx>
      <c:valAx>
        <c:axId val="2007032224"/>
        <c:scaling>
          <c:orientation val="minMax"/>
        </c:scaling>
        <c:delete val="1"/>
        <c:axPos val="l"/>
        <c:numFmt formatCode="#,##0" sourceLinked="0"/>
        <c:majorTickMark val="none"/>
        <c:minorTickMark val="none"/>
        <c:tickLblPos val="nextTo"/>
        <c:crossAx val="2007031680"/>
        <c:crosses val="autoZero"/>
        <c:crossBetween val="between"/>
        <c:majorUnit val="100000"/>
        <c:dispUnits>
          <c:builtInUnit val="thousands"/>
        </c:dispUnits>
      </c:valAx>
      <c:spPr>
        <a:noFill/>
        <a:ln>
          <a:noFill/>
        </a:ln>
        <a:effectLst/>
      </c:spPr>
    </c:plotArea>
    <c:plotVisOnly val="1"/>
    <c:dispBlanksAs val="gap"/>
    <c:showDLblsOverMax val="0"/>
  </c:chart>
  <c:spPr>
    <a:noFill/>
    <a:ln>
      <a:noFill/>
    </a:ln>
    <a:effectLst/>
  </c:spPr>
  <c:txPr>
    <a:bodyPr/>
    <a:lstStyle/>
    <a:p>
      <a:pPr>
        <a:defRPr sz="800"/>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0"/>
              <c:layout>
                <c:manualLayout>
                  <c:x val="-4.7070061624717701E-3"/>
                  <c:y val="-4.291906857042593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09B-49F6-9D3F-B3C2CF7A679B}"/>
                </c:ext>
                <c:ext xmlns:c15="http://schemas.microsoft.com/office/drawing/2012/chart" uri="{CE6537A1-D6FC-4f65-9D91-7224C49458BB}">
                  <c15:layout/>
                </c:ext>
              </c:extLst>
            </c:dLbl>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9.3201192886318805E-3"/>
                  <c:y val="-2.470433025066451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EC3A-4FB8-93D3-D84727869C26}"/>
                </c:ext>
                <c:ext xmlns:c15="http://schemas.microsoft.com/office/drawing/2012/chart" uri="{CE6537A1-D6FC-4f65-9D91-7224C49458BB}"/>
              </c:extLst>
            </c:dLbl>
            <c:dLbl>
              <c:idx val="12"/>
              <c:layout>
                <c:manualLayout>
                  <c:x val="-1.7259022595729819E-2"/>
                  <c:y val="6.602933626219304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809B-49F6-9D3F-B3C2CF7A679B}"/>
                </c:ext>
                <c:ext xmlns:c15="http://schemas.microsoft.com/office/drawing/2012/chart" uri="{CE6537A1-D6FC-4f65-9D91-7224C49458BB}">
                  <c15:layout/>
                </c:ext>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0.76297673632667795</c:v>
                </c:pt>
                <c:pt idx="1">
                  <c:v>0.42377102560883928</c:v>
                </c:pt>
                <c:pt idx="2">
                  <c:v>0.41833985367476606</c:v>
                </c:pt>
                <c:pt idx="3">
                  <c:v>0.15431375598151109</c:v>
                </c:pt>
                <c:pt idx="4">
                  <c:v>0.6691680118670893</c:v>
                </c:pt>
                <c:pt idx="5">
                  <c:v>0.50863938037783762</c:v>
                </c:pt>
                <c:pt idx="6">
                  <c:v>0.47927146757332539</c:v>
                </c:pt>
                <c:pt idx="7">
                  <c:v>0.79908452858260082</c:v>
                </c:pt>
                <c:pt idx="8">
                  <c:v>0</c:v>
                </c:pt>
                <c:pt idx="9">
                  <c:v>0.16816432380606447</c:v>
                </c:pt>
                <c:pt idx="10">
                  <c:v>0.25397827056872119</c:v>
                </c:pt>
                <c:pt idx="11">
                  <c:v>1.1888901900707012</c:v>
                </c:pt>
                <c:pt idx="12">
                  <c:v>0.77417430580027835</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xmlns:c16r2="http://schemas.microsoft.com/office/drawing/2015/06/chart">
                <c:ext xmlns:c16="http://schemas.microsoft.com/office/drawing/2014/chart" uri="{C3380CC4-5D6E-409C-BE32-E72D297353CC}">
                  <c16:uniqueId val="{00000001-EC3A-4FB8-93D3-D84727869C26}"/>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EC3A-4FB8-93D3-D84727869C26}"/>
                </c:ext>
                <c:ext xmlns:c15="http://schemas.microsoft.com/office/drawing/2012/chart" uri="{CE6537A1-D6FC-4f65-9D91-7224C49458BB}"/>
              </c:extLst>
            </c:dLbl>
            <c:dLbl>
              <c:idx val="12"/>
              <c:layout>
                <c:manualLayout>
                  <c:x val="0"/>
                  <c:y val="-2.641173450487746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809B-49F6-9D3F-B3C2CF7A679B}"/>
                </c:ext>
                <c:ext xmlns:c15="http://schemas.microsoft.com/office/drawing/2012/chart" uri="{CE6537A1-D6FC-4f65-9D91-7224C49458BB}">
                  <c15:layout/>
                </c:ext>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0.80838968402539835</c:v>
                </c:pt>
                <c:pt idx="1">
                  <c:v>0.53066703669409432</c:v>
                </c:pt>
                <c:pt idx="2">
                  <c:v>0.60072176905163588</c:v>
                </c:pt>
                <c:pt idx="3">
                  <c:v>0.10310384560300052</c:v>
                </c:pt>
                <c:pt idx="4">
                  <c:v>0.65603386410040565</c:v>
                </c:pt>
                <c:pt idx="5">
                  <c:v>0.49865602094456218</c:v>
                </c:pt>
                <c:pt idx="6">
                  <c:v>0.42752934023352013</c:v>
                </c:pt>
                <c:pt idx="7">
                  <c:v>0.80683817064267949</c:v>
                </c:pt>
                <c:pt idx="8">
                  <c:v>0.20326620271842755</c:v>
                </c:pt>
                <c:pt idx="9">
                  <c:v>0</c:v>
                </c:pt>
                <c:pt idx="10">
                  <c:v>0</c:v>
                </c:pt>
                <c:pt idx="11">
                  <c:v>3.3259224474416677E-2</c:v>
                </c:pt>
                <c:pt idx="12">
                  <c:v>0.75897913874911604</c:v>
                </c:pt>
              </c:numCache>
            </c:numRef>
          </c:val>
          <c:extLst xmlns:c16r2="http://schemas.microsoft.com/office/drawing/2015/06/chart">
            <c:ext xmlns:c16="http://schemas.microsoft.com/office/drawing/2014/chart" uri="{C3380CC4-5D6E-409C-BE32-E72D297353CC}">
              <c16:uniqueId val="{00000017-6DE4-4AE4-B10C-8685231C1D3C}"/>
            </c:ext>
          </c:extLst>
        </c:ser>
        <c:ser>
          <c:idx val="2"/>
          <c:order val="2"/>
          <c:tx>
            <c:strRef>
              <c:f>Sheet1!$D$1</c:f>
              <c:strCache>
                <c:ptCount val="1"/>
                <c:pt idx="0">
                  <c:v>2018 (With 2017 Margin)</c:v>
                </c:pt>
              </c:strCache>
            </c:strRef>
          </c:tx>
          <c:spPr>
            <a:solidFill>
              <a:schemeClr val="tx2"/>
            </a:solidFill>
          </c:spPr>
          <c:invertIfNegative val="0"/>
          <c:dLbls>
            <c:dLbl>
              <c:idx val="0"/>
              <c:layout>
                <c:manualLayout>
                  <c:x val="2.51040328665161E-2"/>
                  <c:y val="-1.650733406554847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09B-49F6-9D3F-B3C2CF7A679B}"/>
                </c:ext>
                <c:ext xmlns:c15="http://schemas.microsoft.com/office/drawing/2012/chart" uri="{CE6537A1-D6FC-4f65-9D91-7224C49458BB}">
                  <c15:layout/>
                </c:ext>
              </c:extLst>
            </c:dLbl>
            <c:dLbl>
              <c:idx val="1"/>
              <c:layout>
                <c:manualLayout>
                  <c:x val="1.8828024649887073E-2"/>
                  <c:y val="-2.311026769176784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809B-49F6-9D3F-B3C2CF7A679B}"/>
                </c:ext>
                <c:ext xmlns:c15="http://schemas.microsoft.com/office/drawing/2012/chart" uri="{CE6537A1-D6FC-4f65-9D91-7224C49458BB}">
                  <c15:layout/>
                </c:ext>
              </c:extLst>
            </c:dLbl>
            <c:dLbl>
              <c:idx val="2"/>
              <c:layout>
                <c:manualLayout>
                  <c:x val="1.2552016433258021E-2"/>
                  <c:y val="-1.650733406554841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809B-49F6-9D3F-B3C2CF7A679B}"/>
                </c:ext>
                <c:ext xmlns:c15="http://schemas.microsoft.com/office/drawing/2012/chart" uri="{CE6537A1-D6FC-4f65-9D91-7224C49458BB}">
                  <c15:layout/>
                </c:ext>
              </c:extLst>
            </c:dLbl>
            <c:dLbl>
              <c:idx val="4"/>
              <c:layout>
                <c:manualLayout>
                  <c:x val="2.3535030812358845E-2"/>
                  <c:y val="-3.3014668131096825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809B-49F6-9D3F-B3C2CF7A679B}"/>
                </c:ext>
                <c:ext xmlns:c15="http://schemas.microsoft.com/office/drawing/2012/chart" uri="{CE6537A1-D6FC-4f65-9D91-7224C49458BB}">
                  <c15:layout/>
                </c:ext>
              </c:extLst>
            </c:dLbl>
            <c:dLbl>
              <c:idx val="5"/>
              <c:layout>
                <c:manualLayout>
                  <c:x val="7.8450102707862818E-3"/>
                  <c:y val="-2.311026769176784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809B-49F6-9D3F-B3C2CF7A679B}"/>
                </c:ext>
                <c:ext xmlns:c15="http://schemas.microsoft.com/office/drawing/2012/chart" uri="{CE6537A1-D6FC-4f65-9D91-7224C49458BB}">
                  <c15:layout/>
                </c:ext>
              </c:extLst>
            </c:dLbl>
            <c:dLbl>
              <c:idx val="7"/>
              <c:layout>
                <c:manualLayout>
                  <c:x val="1.8828024649887073E-2"/>
                  <c:y val="-3.631613494420657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809B-49F6-9D3F-B3C2CF7A679B}"/>
                </c:ext>
                <c:ext xmlns:c15="http://schemas.microsoft.com/office/drawing/2012/chart" uri="{CE6537A1-D6FC-4f65-9D91-7224C49458BB}">
                  <c15:layout/>
                </c:ext>
              </c:extLst>
            </c:dLbl>
            <c:dLbl>
              <c:idx val="12"/>
              <c:layout>
                <c:manualLayout>
                  <c:x val="0"/>
                  <c:y val="-8.583813714085175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809B-49F6-9D3F-B3C2CF7A679B}"/>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Sheet1!$D$2:$D$14</c:f>
              <c:numCache>
                <c:formatCode>_(* #,##0.00_);_(* \(#,##0.00\);_(* "-"??_);_(@_)</c:formatCode>
                <c:ptCount val="13"/>
                <c:pt idx="0">
                  <c:v>0.8036485396092321</c:v>
                </c:pt>
                <c:pt idx="1">
                  <c:v>0.54129127372437924</c:v>
                </c:pt>
                <c:pt idx="2">
                  <c:v>0.61274853917743077</c:v>
                </c:pt>
                <c:pt idx="3">
                  <c:v>0.10516803956772125</c:v>
                </c:pt>
                <c:pt idx="4">
                  <c:v>0.66916801186190344</c:v>
                </c:pt>
                <c:pt idx="5">
                  <c:v>0.5086393803710263</c:v>
                </c:pt>
                <c:pt idx="6">
                  <c:v>0.43608870558686613</c:v>
                </c:pt>
                <c:pt idx="7">
                  <c:v>0.82299150103114804</c:v>
                </c:pt>
                <c:pt idx="8">
                  <c:v>0.20733570047992392</c:v>
                </c:pt>
                <c:pt idx="11">
                  <c:v>3.3925091882464009E-2</c:v>
                </c:pt>
                <c:pt idx="12">
                  <c:v>0.77417430580027835</c:v>
                </c:pt>
              </c:numCache>
            </c:numRef>
          </c:val>
          <c:extLst xmlns:c16r2="http://schemas.microsoft.com/office/drawing/2015/06/chart">
            <c:ext xmlns:c16="http://schemas.microsoft.com/office/drawing/2014/chart" uri="{C3380CC4-5D6E-409C-BE32-E72D297353CC}">
              <c16:uniqueId val="{0000000A-809B-49F6-9D3F-B3C2CF7A679B}"/>
            </c:ext>
          </c:extLst>
        </c:ser>
        <c:dLbls>
          <c:showLegendKey val="0"/>
          <c:showVal val="0"/>
          <c:showCatName val="0"/>
          <c:showSerName val="0"/>
          <c:showPercent val="0"/>
          <c:showBubbleSize val="0"/>
        </c:dLbls>
        <c:gapWidth val="75"/>
        <c:overlap val="1"/>
        <c:axId val="1986553088"/>
        <c:axId val="1986557984"/>
      </c:barChart>
      <c:catAx>
        <c:axId val="1986553088"/>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57984"/>
        <c:crosses val="autoZero"/>
        <c:auto val="1"/>
        <c:lblAlgn val="ctr"/>
        <c:lblOffset val="100"/>
        <c:tickLblSkip val="1"/>
        <c:noMultiLvlLbl val="0"/>
      </c:catAx>
      <c:valAx>
        <c:axId val="1986557984"/>
        <c:scaling>
          <c:orientation val="minMax"/>
          <c:max val="2"/>
        </c:scaling>
        <c:delete val="1"/>
        <c:axPos val="l"/>
        <c:numFmt formatCode="#,##0" sourceLinked="0"/>
        <c:majorTickMark val="out"/>
        <c:minorTickMark val="none"/>
        <c:tickLblPos val="nextTo"/>
        <c:crossAx val="1986553088"/>
        <c:crosses val="autoZero"/>
        <c:crossBetween val="between"/>
        <c:majorUnit val="1"/>
      </c:valAx>
      <c:spPr>
        <a:noFill/>
        <a:ln>
          <a:noFill/>
        </a:ln>
        <a:effectLst/>
      </c:spPr>
    </c:plotArea>
    <c:legend>
      <c:legendPos val="b"/>
      <c:layout>
        <c:manualLayout>
          <c:xMode val="edge"/>
          <c:yMode val="edge"/>
          <c:x val="0.60963784838177215"/>
          <c:y val="0.15994358911035866"/>
          <c:w val="0.39036215161822796"/>
          <c:h val="9.5951283867655376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26050993554E-2"/>
          <c:y val="5.28954773804030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0"/>
              <c:layout>
                <c:manualLayout>
                  <c:x val="-7.8169659033615804E-3"/>
                  <c:y val="3.301466813109682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809B-49F6-9D3F-B3C2CF7A679B}"/>
                </c:ext>
                <c:ext xmlns:c15="http://schemas.microsoft.com/office/drawing/2012/chart" uri="{CE6537A1-D6FC-4f65-9D91-7224C49458BB}">
                  <c15:layout/>
                </c:ext>
              </c:extLst>
            </c:dLbl>
            <c:dLbl>
              <c:idx val="1"/>
              <c:layout>
                <c:manualLayout>
                  <c:x val="-7.8450102707862956E-3"/>
                  <c:y val="9.9044004393289871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6.2760082166290251E-3"/>
                  <c:y val="9.904400439329108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6.1351686621613655E-3"/>
                  <c:y val="5.0088710673225068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4"/>
              <c:layout>
                <c:manualLayout>
                  <c:x val="-7.8450102707862818E-3"/>
                  <c:y val="3.301466813109622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6.2760082166290823E-3"/>
                  <c:y val="-6.052619236993836E-17"/>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1.5690020541571988E-3"/>
                  <c:y val="3.301466813109622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9.3201192886317643E-3"/>
                  <c:y val="1.491327150665167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EC3A-4FB8-93D3-D84727869C26}"/>
                </c:ext>
                <c:ext xmlns:c15="http://schemas.microsoft.com/office/drawing/2012/chart" uri="{CE6537A1-D6FC-4f65-9D91-7224C49458BB}"/>
              </c:extLst>
            </c:dLbl>
            <c:dLbl>
              <c:idx val="12"/>
              <c:layout>
                <c:manualLayout>
                  <c:x val="-1.5690020541572564E-2"/>
                  <c:y val="1.650733406554841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809B-49F6-9D3F-B3C2CF7A679B}"/>
                </c:ext>
                <c:ext xmlns:c15="http://schemas.microsoft.com/office/drawing/2012/chart" uri="{CE6537A1-D6FC-4f65-9D91-7224C49458BB}">
                  <c15:layout/>
                </c:ext>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0.76297673632667795</c:v>
                </c:pt>
                <c:pt idx="1">
                  <c:v>0.42377102560883922</c:v>
                </c:pt>
                <c:pt idx="2">
                  <c:v>0.41833985367476595</c:v>
                </c:pt>
                <c:pt idx="3">
                  <c:v>0.15431375598151109</c:v>
                </c:pt>
                <c:pt idx="4">
                  <c:v>0.6691680118670893</c:v>
                </c:pt>
                <c:pt idx="5">
                  <c:v>0.50863938037783762</c:v>
                </c:pt>
                <c:pt idx="6">
                  <c:v>0.47927146757332539</c:v>
                </c:pt>
                <c:pt idx="7">
                  <c:v>0.79908452858260082</c:v>
                </c:pt>
                <c:pt idx="8">
                  <c:v>0</c:v>
                </c:pt>
                <c:pt idx="9">
                  <c:v>0.16816432380606447</c:v>
                </c:pt>
                <c:pt idx="10">
                  <c:v>0.25397827056872119</c:v>
                </c:pt>
                <c:pt idx="11">
                  <c:v>1.1888901900707012</c:v>
                </c:pt>
                <c:pt idx="12">
                  <c:v>0.77417430580027835</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0"/>
              <c:layout>
                <c:manualLayout>
                  <c:x val="-3.1380041083145125E-3"/>
                  <c:y val="-1.9808800878658096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6.2760082166290251E-3"/>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5690020541572563E-3"/>
                  <c:y val="1.320586725243867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1.5690020541572274E-3"/>
                  <c:y val="6.602933626219365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
                  <c:y val="9.9044004393289281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1.5690020541571988E-3"/>
                  <c:y val="9.9044004393289871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1.320586725243879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
                  <c:y val="0"/>
                </c:manualLayout>
              </c:layout>
              <c:showLegendKey val="0"/>
              <c:showVal val="1"/>
              <c:showCatName val="0"/>
              <c:showSerName val="0"/>
              <c:showPercent val="0"/>
              <c:showBubbleSize val="0"/>
              <c:extLst>
                <c:ext xmlns:c15="http://schemas.microsoft.com/office/drawing/2012/chart" uri="{CE6537A1-D6FC-4f65-9D91-7224C49458BB}">
                  <c15:layout/>
                </c:ext>
              </c:extLst>
            </c:dLbl>
            <c:dLbl>
              <c:idx val="8"/>
              <c:layout>
                <c:manualLayout>
                  <c:x val="-7.8450102707862818E-3"/>
                  <c:y val="9.9044004393289281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9"/>
              <c:delete val="1"/>
              <c:extLst xmlns:c16r2="http://schemas.microsoft.com/office/drawing/2015/06/chart">
                <c:ext xmlns:c16="http://schemas.microsoft.com/office/drawing/2014/chart" uri="{C3380CC4-5D6E-409C-BE32-E72D297353CC}">
                  <c16:uniqueId val="{00000001-EC3A-4FB8-93D3-D84727869C26}"/>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EC3A-4FB8-93D3-D84727869C26}"/>
                </c:ext>
                <c:ext xmlns:c15="http://schemas.microsoft.com/office/drawing/2012/chart" uri="{CE6537A1-D6FC-4f65-9D91-7224C49458BB}"/>
              </c:extLst>
            </c:dLbl>
            <c:dLbl>
              <c:idx val="11"/>
              <c:layout>
                <c:manualLayout>
                  <c:x val="1.5690020541571411E-3"/>
                  <c:y val="-6.6029336262193655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1.5690020541573714E-3"/>
                  <c:y val="1.320586725243873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809B-49F6-9D3F-B3C2CF7A679B}"/>
                </c:ext>
                <c:ext xmlns:c15="http://schemas.microsoft.com/office/drawing/2012/chart" uri="{CE6537A1-D6FC-4f65-9D91-7224C49458BB}">
                  <c15:layout/>
                </c:ext>
              </c:extLst>
            </c:dLbl>
            <c:numFmt formatCode="#,##0.00" sourceLinked="0"/>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0.80838968402539835</c:v>
                </c:pt>
                <c:pt idx="1">
                  <c:v>0.55292521632377722</c:v>
                </c:pt>
                <c:pt idx="2">
                  <c:v>0.63812057439910053</c:v>
                </c:pt>
                <c:pt idx="3">
                  <c:v>0.10310384560300052</c:v>
                </c:pt>
                <c:pt idx="4">
                  <c:v>0.65603386410040565</c:v>
                </c:pt>
                <c:pt idx="5">
                  <c:v>0.49865602094456218</c:v>
                </c:pt>
                <c:pt idx="6">
                  <c:v>0.42752934023352013</c:v>
                </c:pt>
                <c:pt idx="7">
                  <c:v>0.80683817064267949</c:v>
                </c:pt>
                <c:pt idx="8">
                  <c:v>0.20326620271842755</c:v>
                </c:pt>
                <c:pt idx="9">
                  <c:v>0</c:v>
                </c:pt>
                <c:pt idx="10">
                  <c:v>0</c:v>
                </c:pt>
                <c:pt idx="11">
                  <c:v>3.3259224474416677E-2</c:v>
                </c:pt>
                <c:pt idx="12">
                  <c:v>0.75897913874911604</c:v>
                </c:pt>
              </c:numCache>
            </c:numRef>
          </c:val>
          <c:extLst xmlns:c16r2="http://schemas.microsoft.com/office/drawing/2015/06/chart">
            <c:ext xmlns:c16="http://schemas.microsoft.com/office/drawing/2014/chart" uri="{C3380CC4-5D6E-409C-BE32-E72D297353CC}">
              <c16:uniqueId val="{00000017-6DE4-4AE4-B10C-8685231C1D3C}"/>
            </c:ext>
          </c:extLst>
        </c:ser>
        <c:ser>
          <c:idx val="2"/>
          <c:order val="2"/>
          <c:tx>
            <c:strRef>
              <c:f>Sheet1!$D$1</c:f>
              <c:strCache>
                <c:ptCount val="1"/>
                <c:pt idx="0">
                  <c:v>2018 (With 2017 Margin)</c:v>
                </c:pt>
              </c:strCache>
            </c:strRef>
          </c:tx>
          <c:spPr>
            <a:solidFill>
              <a:schemeClr val="tx2"/>
            </a:solidFill>
            <a:ln>
              <a:solidFill>
                <a:schemeClr val="bg1"/>
              </a:solidFill>
            </a:ln>
          </c:spPr>
          <c:invertIfNegative val="0"/>
          <c:dLbls>
            <c:dLbl>
              <c:idx val="0"/>
              <c:layout>
                <c:manualLayout>
                  <c:x val="6.2760082166290181E-3"/>
                  <c:y val="-1.650733406554841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809B-49F6-9D3F-B3C2CF7A679B}"/>
                </c:ext>
                <c:ext xmlns:c15="http://schemas.microsoft.com/office/drawing/2012/chart" uri="{CE6537A1-D6FC-4f65-9D91-7224C49458BB}">
                  <c15:layout/>
                </c:ext>
              </c:extLst>
            </c:dLbl>
            <c:dLbl>
              <c:idx val="1"/>
              <c:layout>
                <c:manualLayout>
                  <c:x val="1.569002054157242E-3"/>
                  <c:y val="-3.301466813109682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809B-49F6-9D3F-B3C2CF7A679B}"/>
                </c:ext>
                <c:ext xmlns:c15="http://schemas.microsoft.com/office/drawing/2012/chart" uri="{CE6537A1-D6FC-4f65-9D91-7224C49458BB}">
                  <c15:layout/>
                </c:ext>
              </c:extLst>
            </c:dLbl>
            <c:dLbl>
              <c:idx val="2"/>
              <c:layout>
                <c:manualLayout>
                  <c:x val="9.4140123249435367E-3"/>
                  <c:y val="6.6029336262193655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809B-49F6-9D3F-B3C2CF7A679B}"/>
                </c:ext>
                <c:ext xmlns:c15="http://schemas.microsoft.com/office/drawing/2012/chart" uri="{CE6537A1-D6FC-4f65-9D91-7224C49458BB}">
                  <c15:layout/>
                </c:ext>
              </c:extLst>
            </c:dLbl>
            <c:dLbl>
              <c:idx val="3"/>
              <c:layout>
                <c:manualLayout>
                  <c:x val="7.8450102707862818E-3"/>
                  <c:y val="-1.6507334065548412E-2"/>
                </c:manualLayout>
              </c:layout>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6.2760082166289678E-3"/>
                  <c:y val="-6.052619236993836E-17"/>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809B-49F6-9D3F-B3C2CF7A679B}"/>
                </c:ext>
                <c:ext xmlns:c15="http://schemas.microsoft.com/office/drawing/2012/chart" uri="{CE6537A1-D6FC-4f65-9D91-7224C49458BB}">
                  <c15:layout/>
                </c:ext>
              </c:extLst>
            </c:dLbl>
            <c:dLbl>
              <c:idx val="5"/>
              <c:layout>
                <c:manualLayout>
                  <c:x val="6.2760082166290251E-3"/>
                  <c:y val="-3.3014668131096225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809B-49F6-9D3F-B3C2CF7A679B}"/>
                </c:ext>
                <c:ext xmlns:c15="http://schemas.microsoft.com/office/drawing/2012/chart" uri="{CE6537A1-D6FC-4f65-9D91-7224C49458BB}">
                  <c15:layout/>
                </c:ext>
              </c:extLst>
            </c:dLbl>
            <c:dLbl>
              <c:idx val="6"/>
              <c:layout>
                <c:manualLayout>
                  <c:x val="3.1380041083144549E-3"/>
                  <c:y val="-9.9044004393290478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9.4140123249435367E-3"/>
                  <c:y val="3.301466813109682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809B-49F6-9D3F-B3C2CF7A679B}"/>
                </c:ext>
                <c:ext xmlns:c15="http://schemas.microsoft.com/office/drawing/2012/chart" uri="{CE6537A1-D6FC-4f65-9D91-7224C49458BB}">
                  <c15:layout/>
                </c:ext>
              </c:extLst>
            </c:dLbl>
            <c:dLbl>
              <c:idx val="8"/>
              <c:layout>
                <c:manualLayout>
                  <c:x val="1.5690020541572563E-3"/>
                  <c:y val="9.9044004393290478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11"/>
              <c:layout>
                <c:manualLayout>
                  <c:x val="9.4140123249435367E-3"/>
                  <c:y val="-9.9044004393290478E-3"/>
                </c:manualLayout>
              </c:layout>
              <c:showLegendKey val="0"/>
              <c:showVal val="1"/>
              <c:showCatName val="0"/>
              <c:showSerName val="0"/>
              <c:showPercent val="0"/>
              <c:showBubbleSize val="0"/>
              <c:extLst>
                <c:ext xmlns:c15="http://schemas.microsoft.com/office/drawing/2012/chart" uri="{CE6537A1-D6FC-4f65-9D91-7224C49458BB}">
                  <c15:layout/>
                </c:ext>
              </c:extLst>
            </c:dLbl>
            <c:dLbl>
              <c:idx val="12"/>
              <c:layout>
                <c:manualLayout>
                  <c:x val="9.414012324943653E-3"/>
                  <c:y val="1.650733406554841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809B-49F6-9D3F-B3C2CF7A679B}"/>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Sheet1!$D$2:$D$14</c:f>
              <c:numCache>
                <c:formatCode>_(* #,##0.00_);_(* \(#,##0.00\);_(* "-"??_);_(@_)</c:formatCode>
                <c:ptCount val="13"/>
                <c:pt idx="0">
                  <c:v>0.8036485396092321</c:v>
                </c:pt>
                <c:pt idx="1">
                  <c:v>0.5639950739784777</c:v>
                </c:pt>
                <c:pt idx="2">
                  <c:v>0.65089608854927694</c:v>
                </c:pt>
                <c:pt idx="3">
                  <c:v>0.10516803956772125</c:v>
                </c:pt>
                <c:pt idx="4">
                  <c:v>0.66916801186190344</c:v>
                </c:pt>
                <c:pt idx="5">
                  <c:v>0.5086393803710263</c:v>
                </c:pt>
                <c:pt idx="6">
                  <c:v>0.43608870558686613</c:v>
                </c:pt>
                <c:pt idx="7">
                  <c:v>0.82299150103114804</c:v>
                </c:pt>
                <c:pt idx="8">
                  <c:v>0.20733570047992392</c:v>
                </c:pt>
                <c:pt idx="11">
                  <c:v>3.3925091882464009E-2</c:v>
                </c:pt>
                <c:pt idx="12">
                  <c:v>0.77417430580027835</c:v>
                </c:pt>
              </c:numCache>
            </c:numRef>
          </c:val>
          <c:extLst xmlns:c16r2="http://schemas.microsoft.com/office/drawing/2015/06/chart">
            <c:ext xmlns:c16="http://schemas.microsoft.com/office/drawing/2014/chart" uri="{C3380CC4-5D6E-409C-BE32-E72D297353CC}">
              <c16:uniqueId val="{0000000A-809B-49F6-9D3F-B3C2CF7A679B}"/>
            </c:ext>
          </c:extLst>
        </c:ser>
        <c:dLbls>
          <c:showLegendKey val="0"/>
          <c:showVal val="0"/>
          <c:showCatName val="0"/>
          <c:showSerName val="0"/>
          <c:showPercent val="0"/>
          <c:showBubbleSize val="0"/>
        </c:dLbls>
        <c:gapWidth val="75"/>
        <c:overlap val="1"/>
        <c:axId val="1986553632"/>
        <c:axId val="1986550368"/>
      </c:barChart>
      <c:catAx>
        <c:axId val="198655363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50368"/>
        <c:crosses val="autoZero"/>
        <c:auto val="1"/>
        <c:lblAlgn val="ctr"/>
        <c:lblOffset val="100"/>
        <c:tickLblSkip val="1"/>
        <c:noMultiLvlLbl val="0"/>
      </c:catAx>
      <c:valAx>
        <c:axId val="1986550368"/>
        <c:scaling>
          <c:orientation val="minMax"/>
          <c:max val="2"/>
        </c:scaling>
        <c:delete val="1"/>
        <c:axPos val="l"/>
        <c:numFmt formatCode="#,##0" sourceLinked="0"/>
        <c:majorTickMark val="out"/>
        <c:minorTickMark val="none"/>
        <c:tickLblPos val="nextTo"/>
        <c:crossAx val="1986553632"/>
        <c:crosses val="autoZero"/>
        <c:crossBetween val="between"/>
        <c:majorUnit val="1"/>
      </c:valAx>
      <c:spPr>
        <a:noFill/>
        <a:ln>
          <a:noFill/>
        </a:ln>
        <a:effectLst/>
      </c:spPr>
    </c:plotArea>
    <c:legend>
      <c:legendPos val="b"/>
      <c:layout>
        <c:manualLayout>
          <c:xMode val="edge"/>
          <c:yMode val="edge"/>
          <c:x val="0.60963784838177215"/>
          <c:y val="0.15994358911035866"/>
          <c:w val="0.39036215161822796"/>
          <c:h val="9.5951283867655376E-2"/>
        </c:manualLayout>
      </c:layout>
      <c:overlay val="0"/>
    </c:legend>
    <c:plotVisOnly val="1"/>
    <c:dispBlanksAs val="gap"/>
    <c:showDLblsOverMax val="0"/>
  </c:chart>
  <c:spPr>
    <a:noFill/>
    <a:ln>
      <a:noFill/>
    </a:ln>
    <a:effectLst/>
  </c:spPr>
  <c:txPr>
    <a:bodyPr/>
    <a:lstStyle/>
    <a:p>
      <a:pPr>
        <a:defRPr sz="900">
          <a:solidFill>
            <a:schemeClr val="tx1"/>
          </a:solidFill>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8292-4213-8E4F-484E4412943B}"/>
                </c:ext>
                <c:ext xmlns:c15="http://schemas.microsoft.com/office/drawing/2012/chart" uri="{CE6537A1-D6FC-4f65-9D91-7224C49458BB}"/>
              </c:extLst>
            </c:dLbl>
            <c:numFmt formatCode="#,##0.00" sourceLinked="0"/>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1.0043656537608943</c:v>
                </c:pt>
                <c:pt idx="1">
                  <c:v>0.87665744874128881</c:v>
                </c:pt>
                <c:pt idx="2">
                  <c:v>0.86542195352412676</c:v>
                </c:pt>
                <c:pt idx="3">
                  <c:v>0.3192297147500297</c:v>
                </c:pt>
                <c:pt idx="4">
                  <c:v>1.384311542347332</c:v>
                </c:pt>
                <c:pt idx="5">
                  <c:v>1.0522250804918742</c:v>
                </c:pt>
                <c:pt idx="6">
                  <c:v>0.99147151793513477</c:v>
                </c:pt>
                <c:pt idx="7">
                  <c:v>1.653070554197055</c:v>
                </c:pt>
                <c:pt idx="8">
                  <c:v>0</c:v>
                </c:pt>
                <c:pt idx="9">
                  <c:v>0.34788246049933191</c:v>
                </c:pt>
                <c:pt idx="10">
                  <c:v>0.52540624360198274</c:v>
                </c:pt>
                <c:pt idx="11">
                  <c:v>2.4594636675867791</c:v>
                </c:pt>
                <c:pt idx="12">
                  <c:v>1.6015386394783617</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xmlns:c16r2="http://schemas.microsoft.com/office/drawing/2015/06/chart">
                <c:ext xmlns:c16="http://schemas.microsoft.com/office/drawing/2014/chart" uri="{C3380CC4-5D6E-409C-BE32-E72D297353CC}">
                  <c16:uniqueId val="{00000001-8292-4213-8E4F-484E4412943B}"/>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8292-4213-8E4F-484E4412943B}"/>
                </c:ext>
                <c:ext xmlns:c15="http://schemas.microsoft.com/office/drawing/2012/chart" uri="{CE6537A1-D6FC-4f65-9D91-7224C49458BB}"/>
              </c:extLst>
            </c:dLbl>
            <c:numFmt formatCode="#,##0.00" sourceLinked="0"/>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1.0579051135485995</c:v>
                </c:pt>
                <c:pt idx="1">
                  <c:v>1.1197722316370629</c:v>
                </c:pt>
                <c:pt idx="2">
                  <c:v>1.2675962692434568</c:v>
                </c:pt>
                <c:pt idx="3">
                  <c:v>0.21756170121376586</c:v>
                </c:pt>
                <c:pt idx="4">
                  <c:v>1.3843115423366039</c:v>
                </c:pt>
                <c:pt idx="5">
                  <c:v>1.052225080477784</c:v>
                </c:pt>
                <c:pt idx="6">
                  <c:v>0.90213910098127958</c:v>
                </c:pt>
                <c:pt idx="7">
                  <c:v>1.7025270394387266</c:v>
                </c:pt>
                <c:pt idx="8">
                  <c:v>0.42891650261972697</c:v>
                </c:pt>
                <c:pt idx="9">
                  <c:v>0</c:v>
                </c:pt>
                <c:pt idx="10">
                  <c:v>0</c:v>
                </c:pt>
                <c:pt idx="11">
                  <c:v>7.0181023951002175E-2</c:v>
                </c:pt>
                <c:pt idx="12">
                  <c:v>1.6015386394783617</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986550912"/>
        <c:axId val="1986544928"/>
      </c:barChart>
      <c:catAx>
        <c:axId val="1986550912"/>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44928"/>
        <c:crosses val="autoZero"/>
        <c:auto val="1"/>
        <c:lblAlgn val="ctr"/>
        <c:lblOffset val="100"/>
        <c:tickLblSkip val="1"/>
        <c:noMultiLvlLbl val="0"/>
      </c:catAx>
      <c:valAx>
        <c:axId val="1986544928"/>
        <c:scaling>
          <c:orientation val="minMax"/>
          <c:max val="3.5"/>
          <c:min val="0"/>
        </c:scaling>
        <c:delete val="1"/>
        <c:axPos val="l"/>
        <c:numFmt formatCode="#,##0" sourceLinked="0"/>
        <c:majorTickMark val="out"/>
        <c:minorTickMark val="none"/>
        <c:tickLblPos val="nextTo"/>
        <c:crossAx val="1986550912"/>
        <c:crosses val="autoZero"/>
        <c:crossBetween val="between"/>
        <c:majorUnit val="1"/>
      </c:valAx>
      <c:spPr>
        <a:noFill/>
        <a:ln>
          <a:noFill/>
        </a:ln>
        <a:effectLst/>
      </c:spPr>
    </c:plotArea>
    <c:legend>
      <c:legendPos val="b"/>
      <c:layout>
        <c:manualLayout>
          <c:xMode val="edge"/>
          <c:yMode val="edge"/>
          <c:x val="0.87479917961614828"/>
          <c:y val="6.7502626080382058E-2"/>
          <c:w val="0.11798165342126025"/>
          <c:h val="8.241556799779721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0155057687315819E-2"/>
          <c:y val="5.2895573143331376E-2"/>
          <c:w val="0.97729734142083913"/>
          <c:h val="0.64781010377296044"/>
        </c:manualLayout>
      </c:layout>
      <c:barChart>
        <c:barDir val="col"/>
        <c:grouping val="clustered"/>
        <c:varyColors val="0"/>
        <c:ser>
          <c:idx val="0"/>
          <c:order val="0"/>
          <c:tx>
            <c:strRef>
              <c:f>Sheet1!$B$1</c:f>
              <c:strCache>
                <c:ptCount val="1"/>
                <c:pt idx="0">
                  <c:v>2017</c:v>
                </c:pt>
              </c:strCache>
            </c:strRef>
          </c:tx>
          <c:spPr>
            <a:solidFill>
              <a:schemeClr val="accent2"/>
            </a:solidFill>
            <a:ln>
              <a:solidFill>
                <a:schemeClr val="bg1"/>
              </a:solidFill>
            </a:ln>
            <a:effectLst/>
          </c:spPr>
          <c:invertIfNegative val="0"/>
          <c:dLbls>
            <c:dLbl>
              <c:idx val="3"/>
              <c:layout>
                <c:manualLayout>
                  <c:x val="-4.56621059291348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DE4-4AE4-B10C-8685231C1D3C}"/>
                </c:ext>
                <c:ext xmlns:c15="http://schemas.microsoft.com/office/drawing/2012/chart" uri="{CE6537A1-D6FC-4f65-9D91-7224C49458BB}">
                  <c15:layout/>
                </c:ext>
              </c:extLst>
            </c:dLbl>
            <c:dLbl>
              <c:idx val="7"/>
              <c:layout>
                <c:manualLayout>
                  <c:x val="-3.0441403952757495E-3"/>
                  <c:y val="5.0087653393438517E-3"/>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DE4-4AE4-B10C-8685231C1D3C}"/>
                </c:ext>
                <c:ext xmlns:c15="http://schemas.microsoft.com/office/drawing/2012/chart" uri="{CE6537A1-D6FC-4f65-9D91-7224C49458BB}">
                  <c15:layout/>
                </c:ext>
              </c:extLst>
            </c:dLbl>
            <c:dLbl>
              <c:idx val="8"/>
              <c:delete val="1"/>
              <c:extLst xmlns:c16r2="http://schemas.microsoft.com/office/drawing/2015/06/chart">
                <c:ext xmlns:c16="http://schemas.microsoft.com/office/drawing/2014/chart" uri="{C3380CC4-5D6E-409C-BE32-E72D297353CC}">
                  <c16:uniqueId val="{00000000-8292-4213-8E4F-484E4412943B}"/>
                </c:ext>
                <c:ext xmlns:c15="http://schemas.microsoft.com/office/drawing/2012/chart" uri="{CE6537A1-D6FC-4f65-9D91-7224C49458BB}"/>
              </c:extLst>
            </c:dLbl>
            <c:numFmt formatCode="#,##0.00" sourceLinked="0"/>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Sheet1!$B$2:$B$14</c:f>
              <c:numCache>
                <c:formatCode>0.00</c:formatCode>
                <c:ptCount val="13"/>
                <c:pt idx="0" formatCode="General">
                  <c:v>1.0043656537608943</c:v>
                </c:pt>
                <c:pt idx="1">
                  <c:v>0.87665744874128859</c:v>
                </c:pt>
                <c:pt idx="2">
                  <c:v>0.86542195352412654</c:v>
                </c:pt>
                <c:pt idx="3">
                  <c:v>0.3192297147500297</c:v>
                </c:pt>
                <c:pt idx="4">
                  <c:v>1.384311542347332</c:v>
                </c:pt>
                <c:pt idx="5">
                  <c:v>1.0522250804918742</c:v>
                </c:pt>
                <c:pt idx="6">
                  <c:v>0.99147151793513477</c:v>
                </c:pt>
                <c:pt idx="7">
                  <c:v>1.653070554197055</c:v>
                </c:pt>
                <c:pt idx="8">
                  <c:v>0</c:v>
                </c:pt>
                <c:pt idx="9">
                  <c:v>0.34788246049933191</c:v>
                </c:pt>
                <c:pt idx="10">
                  <c:v>0.52540624360198274</c:v>
                </c:pt>
                <c:pt idx="11">
                  <c:v>2.4594636675867791</c:v>
                </c:pt>
                <c:pt idx="12">
                  <c:v>1.6015386394783617</c:v>
                </c:pt>
              </c:numCache>
            </c:numRef>
          </c:val>
          <c:extLst xmlns:c16r2="http://schemas.microsoft.com/office/drawing/2015/06/chart">
            <c:ext xmlns:c16="http://schemas.microsoft.com/office/drawing/2014/chart" uri="{C3380CC4-5D6E-409C-BE32-E72D297353CC}">
              <c16:uniqueId val="{0000000A-6DE4-4AE4-B10C-8685231C1D3C}"/>
            </c:ext>
          </c:extLst>
        </c:ser>
        <c:ser>
          <c:idx val="1"/>
          <c:order val="1"/>
          <c:tx>
            <c:strRef>
              <c:f>Sheet1!$C$1</c:f>
              <c:strCache>
                <c:ptCount val="1"/>
                <c:pt idx="0">
                  <c:v>2018</c:v>
                </c:pt>
              </c:strCache>
            </c:strRef>
          </c:tx>
          <c:spPr>
            <a:solidFill>
              <a:schemeClr val="accent1"/>
            </a:solidFill>
            <a:ln>
              <a:solidFill>
                <a:schemeClr val="bg1"/>
              </a:solidFill>
            </a:ln>
            <a:effectLst/>
          </c:spPr>
          <c:invertIfNegative val="0"/>
          <c:dLbls>
            <c:dLbl>
              <c:idx val="9"/>
              <c:delete val="1"/>
              <c:extLst xmlns:c16r2="http://schemas.microsoft.com/office/drawing/2015/06/chart">
                <c:ext xmlns:c16="http://schemas.microsoft.com/office/drawing/2014/chart" uri="{C3380CC4-5D6E-409C-BE32-E72D297353CC}">
                  <c16:uniqueId val="{00000001-8292-4213-8E4F-484E4412943B}"/>
                </c:ext>
                <c:ext xmlns:c15="http://schemas.microsoft.com/office/drawing/2012/chart" uri="{CE6537A1-D6FC-4f65-9D91-7224C49458BB}"/>
              </c:extLst>
            </c:dLbl>
            <c:dLbl>
              <c:idx val="10"/>
              <c:delete val="1"/>
              <c:extLst xmlns:c16r2="http://schemas.microsoft.com/office/drawing/2015/06/chart">
                <c:ext xmlns:c16="http://schemas.microsoft.com/office/drawing/2014/chart" uri="{C3380CC4-5D6E-409C-BE32-E72D297353CC}">
                  <c16:uniqueId val="{00000002-8292-4213-8E4F-484E4412943B}"/>
                </c:ext>
                <c:ext xmlns:c15="http://schemas.microsoft.com/office/drawing/2012/chart" uri="{CE6537A1-D6FC-4f65-9D91-7224C49458BB}"/>
              </c:extLst>
            </c:dLbl>
            <c:numFmt formatCode="#,##0.00" sourceLinked="0"/>
            <c:spPr>
              <a:noFill/>
              <a:ln>
                <a:noFill/>
              </a:ln>
              <a:effectLst/>
            </c:spPr>
            <c:txPr>
              <a:bodyPr wrap="square" lIns="38100" tIns="19050" rIns="38100" bIns="19050" anchor="ctr">
                <a:spAutoFit/>
              </a:bodyPr>
              <a:lstStyle/>
              <a:p>
                <a:pPr>
                  <a:defRPr sz="900"/>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ext>
            </c:extLst>
          </c:dLbls>
          <c:cat>
            <c:strRef>
              <c:f>Sheet1!$A$2:$A$14</c:f>
              <c:strCache>
                <c:ptCount val="13"/>
                <c:pt idx="0">
                  <c:v>Trade</c:v>
                </c:pt>
                <c:pt idx="1">
                  <c:v>Brand-Building</c:v>
                </c:pt>
                <c:pt idx="2">
                  <c:v>TV</c:v>
                </c:pt>
                <c:pt idx="3">
                  <c:v>Digital Video</c:v>
                </c:pt>
                <c:pt idx="4">
                  <c:v>Corp Promo</c:v>
                </c:pt>
                <c:pt idx="5">
                  <c:v>Samples</c:v>
                </c:pt>
                <c:pt idx="6">
                  <c:v>Social</c:v>
                </c:pt>
                <c:pt idx="7">
                  <c:v>Coupon</c:v>
                </c:pt>
                <c:pt idx="8">
                  <c:v>PR</c:v>
                </c:pt>
                <c:pt idx="9">
                  <c:v>OOH</c:v>
                </c:pt>
                <c:pt idx="10">
                  <c:v>Digital Display</c:v>
                </c:pt>
                <c:pt idx="11">
                  <c:v>Search</c:v>
                </c:pt>
                <c:pt idx="12">
                  <c:v>POS</c:v>
                </c:pt>
              </c:strCache>
            </c:strRef>
          </c:cat>
          <c:val>
            <c:numRef>
              <c:f>Sheet1!$C$2:$C$14</c:f>
              <c:numCache>
                <c:formatCode>0.00</c:formatCode>
                <c:ptCount val="13"/>
                <c:pt idx="0" formatCode="General">
                  <c:v>1.0579051135485995</c:v>
                </c:pt>
                <c:pt idx="1">
                  <c:v>1.1667397079502304</c:v>
                </c:pt>
                <c:pt idx="2">
                  <c:v>1.3465123141995927</c:v>
                </c:pt>
                <c:pt idx="3">
                  <c:v>0.21756170121376586</c:v>
                </c:pt>
                <c:pt idx="4">
                  <c:v>1.3843115423366039</c:v>
                </c:pt>
                <c:pt idx="5">
                  <c:v>1.052225080477784</c:v>
                </c:pt>
                <c:pt idx="6">
                  <c:v>0.90213910098127958</c:v>
                </c:pt>
                <c:pt idx="7">
                  <c:v>1.7025270394387266</c:v>
                </c:pt>
                <c:pt idx="8">
                  <c:v>0.42891650261972697</c:v>
                </c:pt>
                <c:pt idx="9">
                  <c:v>0</c:v>
                </c:pt>
                <c:pt idx="10">
                  <c:v>0</c:v>
                </c:pt>
                <c:pt idx="11">
                  <c:v>7.0181023951002175E-2</c:v>
                </c:pt>
                <c:pt idx="12">
                  <c:v>1.6015386394783617</c:v>
                </c:pt>
              </c:numCache>
            </c:numRef>
          </c:val>
          <c:extLst xmlns:c16r2="http://schemas.microsoft.com/office/drawing/2015/06/chart">
            <c:ext xmlns:c16="http://schemas.microsoft.com/office/drawing/2014/chart" uri="{C3380CC4-5D6E-409C-BE32-E72D297353CC}">
              <c16:uniqueId val="{00000017-6DE4-4AE4-B10C-8685231C1D3C}"/>
            </c:ext>
          </c:extLst>
        </c:ser>
        <c:dLbls>
          <c:showLegendKey val="0"/>
          <c:showVal val="0"/>
          <c:showCatName val="0"/>
          <c:showSerName val="0"/>
          <c:showPercent val="0"/>
          <c:showBubbleSize val="0"/>
        </c:dLbls>
        <c:gapWidth val="75"/>
        <c:overlap val="1"/>
        <c:axId val="1986552000"/>
        <c:axId val="1986543840"/>
      </c:barChart>
      <c:catAx>
        <c:axId val="1986552000"/>
        <c:scaling>
          <c:orientation val="minMax"/>
        </c:scaling>
        <c:delete val="0"/>
        <c:axPos val="b"/>
        <c:numFmt formatCode="General" sourceLinked="1"/>
        <c:majorTickMark val="out"/>
        <c:minorTickMark val="none"/>
        <c:tickLblPos val="nextTo"/>
        <c:spPr>
          <a:noFill/>
          <a:ln w="9525" cap="flat" cmpd="sng" algn="ctr">
            <a:solidFill>
              <a:schemeClr val="tx1"/>
            </a:solidFill>
            <a:round/>
          </a:ln>
          <a:effectLst/>
        </c:spPr>
        <c:txPr>
          <a:bodyPr rot="0" vert="horz"/>
          <a:lstStyle/>
          <a:p>
            <a:pPr>
              <a:defRPr/>
            </a:pPr>
            <a:endParaRPr lang="en-US"/>
          </a:p>
        </c:txPr>
        <c:crossAx val="1986543840"/>
        <c:crosses val="autoZero"/>
        <c:auto val="1"/>
        <c:lblAlgn val="ctr"/>
        <c:lblOffset val="100"/>
        <c:tickLblSkip val="1"/>
        <c:noMultiLvlLbl val="0"/>
      </c:catAx>
      <c:valAx>
        <c:axId val="1986543840"/>
        <c:scaling>
          <c:orientation val="minMax"/>
          <c:max val="3.5"/>
          <c:min val="0"/>
        </c:scaling>
        <c:delete val="1"/>
        <c:axPos val="l"/>
        <c:numFmt formatCode="#,##0" sourceLinked="0"/>
        <c:majorTickMark val="out"/>
        <c:minorTickMark val="none"/>
        <c:tickLblPos val="nextTo"/>
        <c:crossAx val="1986552000"/>
        <c:crosses val="autoZero"/>
        <c:crossBetween val="between"/>
        <c:majorUnit val="1"/>
      </c:valAx>
      <c:spPr>
        <a:noFill/>
        <a:ln>
          <a:noFill/>
        </a:ln>
        <a:effectLst/>
      </c:spPr>
    </c:plotArea>
    <c:legend>
      <c:legendPos val="b"/>
      <c:layout>
        <c:manualLayout>
          <c:xMode val="edge"/>
          <c:yMode val="edge"/>
          <c:x val="0.87479917961614828"/>
          <c:y val="6.7502626080382058E-2"/>
          <c:w val="0.11798165342126025"/>
          <c:h val="8.2415567997797215E-2"/>
        </c:manualLayout>
      </c:layout>
      <c:overlay val="0"/>
    </c:legend>
    <c:plotVisOnly val="1"/>
    <c:dispBlanksAs val="gap"/>
    <c:showDLblsOverMax val="0"/>
  </c:chart>
  <c:spPr>
    <a:noFill/>
    <a:ln>
      <a:noFill/>
    </a:ln>
    <a:effectLst/>
  </c:spPr>
  <c:txPr>
    <a:bodyPr/>
    <a:lstStyle/>
    <a:p>
      <a:pPr>
        <a:defRPr sz="1000">
          <a:solidFill>
            <a:schemeClr val="tx1"/>
          </a:solidFill>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98760771341935E-2"/>
          <c:y val="0.11634698778681708"/>
          <c:w val="0.80023792699510388"/>
          <c:h val="0.40620609664455842"/>
        </c:manualLayout>
      </c:layout>
      <c:barChart>
        <c:barDir val="col"/>
        <c:grouping val="stacked"/>
        <c:varyColors val="0"/>
        <c:ser>
          <c:idx val="1"/>
          <c:order val="1"/>
          <c:tx>
            <c:strRef>
              <c:f>Sheet1!$C$1</c:f>
              <c:strCache>
                <c:ptCount val="1"/>
                <c:pt idx="0">
                  <c:v>Kidult</c:v>
                </c:pt>
              </c:strCache>
            </c:strRef>
          </c:tx>
          <c:spPr>
            <a:solidFill>
              <a:schemeClr val="accent1"/>
            </a:solidFill>
            <a:ln>
              <a:solidFill>
                <a:schemeClr val="accent1"/>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Sheet1!$C$2:$C$105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107.70192430926633</c:v>
                </c:pt>
                <c:pt idx="76">
                  <c:v>102.55859311199461</c:v>
                </c:pt>
                <c:pt idx="77">
                  <c:v>0</c:v>
                </c:pt>
                <c:pt idx="78">
                  <c:v>128.80368954724344</c:v>
                </c:pt>
                <c:pt idx="79">
                  <c:v>0</c:v>
                </c:pt>
                <c:pt idx="80">
                  <c:v>119.12277356861745</c:v>
                </c:pt>
                <c:pt idx="81">
                  <c:v>108.1169211051739</c:v>
                </c:pt>
                <c:pt idx="82">
                  <c:v>0</c:v>
                </c:pt>
                <c:pt idx="83">
                  <c:v>0</c:v>
                </c:pt>
                <c:pt idx="84">
                  <c:v>116.09620440523042</c:v>
                </c:pt>
                <c:pt idx="85">
                  <c:v>124.84151293553153</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0-9868-4D5A-A1C7-B135B67B669B}"/>
            </c:ext>
          </c:extLst>
        </c:ser>
        <c:ser>
          <c:idx val="2"/>
          <c:order val="2"/>
          <c:tx>
            <c:strRef>
              <c:f>Sheet1!$D$1</c:f>
              <c:strCache>
                <c:ptCount val="1"/>
                <c:pt idx="0">
                  <c:v>Try It Hot</c:v>
                </c:pt>
              </c:strCache>
            </c:strRef>
          </c:tx>
          <c:spPr>
            <a:solidFill>
              <a:schemeClr val="accent3"/>
            </a:solidFill>
            <a:ln>
              <a:solidFill>
                <a:schemeClr val="accent3"/>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Sheet1!$D$2:$D$105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25.456137204576603</c:v>
                </c:pt>
                <c:pt idx="50">
                  <c:v>40.125775593654645</c:v>
                </c:pt>
                <c:pt idx="51">
                  <c:v>0</c:v>
                </c:pt>
                <c:pt idx="52">
                  <c:v>0</c:v>
                </c:pt>
                <c:pt idx="53">
                  <c:v>90.301791749858651</c:v>
                </c:pt>
                <c:pt idx="54">
                  <c:v>126.13964165002827</c:v>
                </c:pt>
                <c:pt idx="55">
                  <c:v>156.74702074451517</c:v>
                </c:pt>
                <c:pt idx="56">
                  <c:v>101.47166559863587</c:v>
                </c:pt>
                <c:pt idx="57">
                  <c:v>0</c:v>
                </c:pt>
                <c:pt idx="58">
                  <c:v>104.07332478908685</c:v>
                </c:pt>
                <c:pt idx="59">
                  <c:v>85.614970284026043</c:v>
                </c:pt>
                <c:pt idx="60">
                  <c:v>100.90593199908815</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110.03771734076196</c:v>
                </c:pt>
                <c:pt idx="95">
                  <c:v>150.73603163842944</c:v>
                </c:pt>
                <c:pt idx="96">
                  <c:v>97.562097076067332</c:v>
                </c:pt>
                <c:pt idx="97">
                  <c:v>0</c:v>
                </c:pt>
                <c:pt idx="98">
                  <c:v>109.52825486571955</c:v>
                </c:pt>
                <c:pt idx="99">
                  <c:v>127.11146631995331</c:v>
                </c:pt>
                <c:pt idx="100">
                  <c:v>100.46225614735653</c:v>
                </c:pt>
                <c:pt idx="101">
                  <c:v>0</c:v>
                </c:pt>
                <c:pt idx="102">
                  <c:v>0</c:v>
                </c:pt>
                <c:pt idx="103">
                  <c:v>0</c:v>
                </c:pt>
              </c:numCache>
            </c:numRef>
          </c:val>
          <c:extLst xmlns:c16r2="http://schemas.microsoft.com/office/drawing/2015/06/chart">
            <c:ext xmlns:c16="http://schemas.microsoft.com/office/drawing/2014/chart" uri="{C3380CC4-5D6E-409C-BE32-E72D297353CC}">
              <c16:uniqueId val="{00000001-9868-4D5A-A1C7-B135B67B669B}"/>
            </c:ext>
          </c:extLst>
        </c:ser>
        <c:ser>
          <c:idx val="3"/>
          <c:order val="3"/>
          <c:tx>
            <c:strRef>
              <c:f>Sheet1!$E$1</c:f>
              <c:strCache>
                <c:ptCount val="1"/>
                <c:pt idx="0">
                  <c:v>Try it Hot BT Partnership</c:v>
                </c:pt>
              </c:strCache>
            </c:strRef>
          </c:tx>
          <c:spPr>
            <a:solidFill>
              <a:schemeClr val="accent4"/>
            </a:solidFill>
            <a:ln>
              <a:solidFill>
                <a:schemeClr val="accent2"/>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Sheet1!$E$2:$E$105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13.537823388288079</c:v>
                </c:pt>
                <c:pt idx="55">
                  <c:v>13.924618342239167</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extLst xmlns:c16r2="http://schemas.microsoft.com/office/drawing/2015/06/chart">
            <c:ext xmlns:c16="http://schemas.microsoft.com/office/drawing/2014/chart" uri="{C3380CC4-5D6E-409C-BE32-E72D297353CC}">
              <c16:uniqueId val="{00000002-9868-4D5A-A1C7-B135B67B669B}"/>
            </c:ext>
          </c:extLst>
        </c:ser>
        <c:ser>
          <c:idx val="4"/>
          <c:order val="4"/>
          <c:tx>
            <c:strRef>
              <c:f>Sheet1!$F$1</c:f>
              <c:strCache>
                <c:ptCount val="1"/>
                <c:pt idx="0">
                  <c:v>Feed Your Inner Kid</c:v>
                </c:pt>
              </c:strCache>
            </c:strRef>
          </c:tx>
          <c:spPr>
            <a:solidFill>
              <a:srgbClr val="4BAEEF"/>
            </a:solidFill>
            <a:ln>
              <a:solidFill>
                <a:srgbClr val="00B0F0"/>
              </a:solidFill>
            </a:ln>
            <a:effectLst/>
          </c:spPr>
          <c:invertIfNegative val="0"/>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Sheet1!$F$2:$F$105</c:f>
              <c:numCache>
                <c:formatCode>General</c:formatCode>
                <c:ptCount val="104"/>
                <c:pt idx="0">
                  <c:v>0</c:v>
                </c:pt>
                <c:pt idx="1">
                  <c:v>0</c:v>
                </c:pt>
                <c:pt idx="2">
                  <c:v>0</c:v>
                </c:pt>
                <c:pt idx="3">
                  <c:v>0</c:v>
                </c:pt>
                <c:pt idx="4">
                  <c:v>0</c:v>
                </c:pt>
                <c:pt idx="5">
                  <c:v>0</c:v>
                </c:pt>
                <c:pt idx="6">
                  <c:v>0</c:v>
                </c:pt>
                <c:pt idx="7">
                  <c:v>0</c:v>
                </c:pt>
                <c:pt idx="8">
                  <c:v>0</c:v>
                </c:pt>
                <c:pt idx="9">
                  <c:v>0</c:v>
                </c:pt>
                <c:pt idx="10">
                  <c:v>0</c:v>
                </c:pt>
                <c:pt idx="11">
                  <c:v>0</c:v>
                </c:pt>
                <c:pt idx="12">
                  <c:v>0</c:v>
                </c:pt>
                <c:pt idx="13">
                  <c:v>190.01049251746045</c:v>
                </c:pt>
                <c:pt idx="14">
                  <c:v>171.46416428034954</c:v>
                </c:pt>
                <c:pt idx="15">
                  <c:v>143.44440031200645</c:v>
                </c:pt>
                <c:pt idx="16">
                  <c:v>0</c:v>
                </c:pt>
                <c:pt idx="17">
                  <c:v>150.42998772751201</c:v>
                </c:pt>
                <c:pt idx="18">
                  <c:v>99.463106846944839</c:v>
                </c:pt>
                <c:pt idx="19">
                  <c:v>0</c:v>
                </c:pt>
                <c:pt idx="20">
                  <c:v>86.151451770961287</c:v>
                </c:pt>
                <c:pt idx="21">
                  <c:v>0</c:v>
                </c:pt>
                <c:pt idx="22">
                  <c:v>92.014143826202911</c:v>
                </c:pt>
                <c:pt idx="23">
                  <c:v>0</c:v>
                </c:pt>
                <c:pt idx="24">
                  <c:v>93.061032888428741</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140.39842264977366</c:v>
                </c:pt>
                <c:pt idx="40">
                  <c:v>90.162505113536653</c:v>
                </c:pt>
                <c:pt idx="41">
                  <c:v>76.730028635805297</c:v>
                </c:pt>
                <c:pt idx="42">
                  <c:v>3.9418706534938384</c:v>
                </c:pt>
                <c:pt idx="43">
                  <c:v>95.629385994103814</c:v>
                </c:pt>
                <c:pt idx="44">
                  <c:v>89.525652868774785</c:v>
                </c:pt>
                <c:pt idx="45">
                  <c:v>9.0431150286035109</c:v>
                </c:pt>
                <c:pt idx="46">
                  <c:v>84.553794487768954</c:v>
                </c:pt>
                <c:pt idx="47">
                  <c:v>98.624057918787017</c:v>
                </c:pt>
                <c:pt idx="48">
                  <c:v>0</c:v>
                </c:pt>
                <c:pt idx="49">
                  <c:v>98.160308430140674</c:v>
                </c:pt>
                <c:pt idx="50">
                  <c:v>8.8885318657214007</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numCache>
            </c:numRef>
          </c:val>
        </c:ser>
        <c:dLbls>
          <c:showLegendKey val="0"/>
          <c:showVal val="0"/>
          <c:showCatName val="0"/>
          <c:showSerName val="0"/>
          <c:showPercent val="0"/>
          <c:showBubbleSize val="0"/>
        </c:dLbls>
        <c:gapWidth val="150"/>
        <c:overlap val="100"/>
        <c:axId val="1986544384"/>
        <c:axId val="1986555264"/>
      </c:barChart>
      <c:lineChart>
        <c:grouping val="standard"/>
        <c:varyColors val="0"/>
        <c:ser>
          <c:idx val="0"/>
          <c:order val="0"/>
          <c:tx>
            <c:strRef>
              <c:f>Sheet1!$B$1</c:f>
              <c:strCache>
                <c:ptCount val="1"/>
                <c:pt idx="0">
                  <c:v>Sales</c:v>
                </c:pt>
              </c:strCache>
            </c:strRef>
          </c:tx>
          <c:spPr>
            <a:ln w="28575" cap="rnd">
              <a:solidFill>
                <a:schemeClr val="tx1"/>
              </a:solidFill>
              <a:round/>
            </a:ln>
            <a:effectLst/>
          </c:spPr>
          <c:marker>
            <c:symbol val="none"/>
          </c:marker>
          <c:cat>
            <c:numRef>
              <c:f>Sheet1!$A$2:$A$105</c:f>
              <c:numCache>
                <c:formatCode>m/d/yyyy</c:formatCode>
                <c:ptCount val="104"/>
                <c:pt idx="0">
                  <c:v>42742</c:v>
                </c:pt>
                <c:pt idx="1">
                  <c:v>42749</c:v>
                </c:pt>
                <c:pt idx="2">
                  <c:v>42756</c:v>
                </c:pt>
                <c:pt idx="3">
                  <c:v>42763</c:v>
                </c:pt>
                <c:pt idx="4">
                  <c:v>42770</c:v>
                </c:pt>
                <c:pt idx="5">
                  <c:v>42777</c:v>
                </c:pt>
                <c:pt idx="6">
                  <c:v>42784</c:v>
                </c:pt>
                <c:pt idx="7">
                  <c:v>42791</c:v>
                </c:pt>
                <c:pt idx="8">
                  <c:v>42798</c:v>
                </c:pt>
                <c:pt idx="9">
                  <c:v>42805</c:v>
                </c:pt>
                <c:pt idx="10">
                  <c:v>42812</c:v>
                </c:pt>
                <c:pt idx="11">
                  <c:v>42819</c:v>
                </c:pt>
                <c:pt idx="12">
                  <c:v>42826</c:v>
                </c:pt>
                <c:pt idx="13">
                  <c:v>42833</c:v>
                </c:pt>
                <c:pt idx="14">
                  <c:v>42840</c:v>
                </c:pt>
                <c:pt idx="15">
                  <c:v>42847</c:v>
                </c:pt>
                <c:pt idx="16">
                  <c:v>42854</c:v>
                </c:pt>
                <c:pt idx="17">
                  <c:v>42861</c:v>
                </c:pt>
                <c:pt idx="18">
                  <c:v>42868</c:v>
                </c:pt>
                <c:pt idx="19">
                  <c:v>42875</c:v>
                </c:pt>
                <c:pt idx="20">
                  <c:v>42882</c:v>
                </c:pt>
                <c:pt idx="21">
                  <c:v>42889</c:v>
                </c:pt>
                <c:pt idx="22">
                  <c:v>42896</c:v>
                </c:pt>
                <c:pt idx="23">
                  <c:v>42903</c:v>
                </c:pt>
                <c:pt idx="24">
                  <c:v>42910</c:v>
                </c:pt>
                <c:pt idx="25">
                  <c:v>42917</c:v>
                </c:pt>
                <c:pt idx="26">
                  <c:v>42924</c:v>
                </c:pt>
                <c:pt idx="27">
                  <c:v>42931</c:v>
                </c:pt>
                <c:pt idx="28">
                  <c:v>42938</c:v>
                </c:pt>
                <c:pt idx="29">
                  <c:v>42945</c:v>
                </c:pt>
                <c:pt idx="30">
                  <c:v>42952</c:v>
                </c:pt>
                <c:pt idx="31">
                  <c:v>42959</c:v>
                </c:pt>
                <c:pt idx="32">
                  <c:v>42966</c:v>
                </c:pt>
                <c:pt idx="33">
                  <c:v>42973</c:v>
                </c:pt>
                <c:pt idx="34">
                  <c:v>42980</c:v>
                </c:pt>
                <c:pt idx="35">
                  <c:v>42987</c:v>
                </c:pt>
                <c:pt idx="36">
                  <c:v>42994</c:v>
                </c:pt>
                <c:pt idx="37">
                  <c:v>43001</c:v>
                </c:pt>
                <c:pt idx="38">
                  <c:v>43008</c:v>
                </c:pt>
                <c:pt idx="39">
                  <c:v>43015</c:v>
                </c:pt>
                <c:pt idx="40">
                  <c:v>43022</c:v>
                </c:pt>
                <c:pt idx="41">
                  <c:v>43029</c:v>
                </c:pt>
                <c:pt idx="42">
                  <c:v>43036</c:v>
                </c:pt>
                <c:pt idx="43">
                  <c:v>43043</c:v>
                </c:pt>
                <c:pt idx="44">
                  <c:v>43050</c:v>
                </c:pt>
                <c:pt idx="45">
                  <c:v>43057</c:v>
                </c:pt>
                <c:pt idx="46">
                  <c:v>43064</c:v>
                </c:pt>
                <c:pt idx="47">
                  <c:v>43071</c:v>
                </c:pt>
                <c:pt idx="48">
                  <c:v>43078</c:v>
                </c:pt>
                <c:pt idx="49">
                  <c:v>43085</c:v>
                </c:pt>
                <c:pt idx="50">
                  <c:v>43092</c:v>
                </c:pt>
                <c:pt idx="51">
                  <c:v>43099</c:v>
                </c:pt>
                <c:pt idx="52">
                  <c:v>43106</c:v>
                </c:pt>
                <c:pt idx="53">
                  <c:v>43113</c:v>
                </c:pt>
                <c:pt idx="54">
                  <c:v>43120</c:v>
                </c:pt>
                <c:pt idx="55">
                  <c:v>43127</c:v>
                </c:pt>
                <c:pt idx="56">
                  <c:v>43134</c:v>
                </c:pt>
                <c:pt idx="57">
                  <c:v>43141</c:v>
                </c:pt>
                <c:pt idx="58">
                  <c:v>43148</c:v>
                </c:pt>
                <c:pt idx="59">
                  <c:v>43155</c:v>
                </c:pt>
                <c:pt idx="60">
                  <c:v>43162</c:v>
                </c:pt>
                <c:pt idx="61">
                  <c:v>43169</c:v>
                </c:pt>
                <c:pt idx="62">
                  <c:v>43176</c:v>
                </c:pt>
                <c:pt idx="63">
                  <c:v>43183</c:v>
                </c:pt>
                <c:pt idx="64">
                  <c:v>43190</c:v>
                </c:pt>
                <c:pt idx="65">
                  <c:v>43197</c:v>
                </c:pt>
                <c:pt idx="66">
                  <c:v>43204</c:v>
                </c:pt>
                <c:pt idx="67">
                  <c:v>43211</c:v>
                </c:pt>
                <c:pt idx="68">
                  <c:v>43218</c:v>
                </c:pt>
                <c:pt idx="69">
                  <c:v>43225</c:v>
                </c:pt>
                <c:pt idx="70">
                  <c:v>43232</c:v>
                </c:pt>
                <c:pt idx="71">
                  <c:v>43239</c:v>
                </c:pt>
                <c:pt idx="72">
                  <c:v>43246</c:v>
                </c:pt>
                <c:pt idx="73">
                  <c:v>43253</c:v>
                </c:pt>
                <c:pt idx="74">
                  <c:v>43260</c:v>
                </c:pt>
                <c:pt idx="75">
                  <c:v>43267</c:v>
                </c:pt>
                <c:pt idx="76">
                  <c:v>43274</c:v>
                </c:pt>
                <c:pt idx="77">
                  <c:v>43281</c:v>
                </c:pt>
                <c:pt idx="78">
                  <c:v>43288</c:v>
                </c:pt>
                <c:pt idx="79">
                  <c:v>43295</c:v>
                </c:pt>
                <c:pt idx="80">
                  <c:v>43302</c:v>
                </c:pt>
                <c:pt idx="81">
                  <c:v>43309</c:v>
                </c:pt>
                <c:pt idx="82">
                  <c:v>43316</c:v>
                </c:pt>
                <c:pt idx="83">
                  <c:v>43323</c:v>
                </c:pt>
                <c:pt idx="84">
                  <c:v>43330</c:v>
                </c:pt>
                <c:pt idx="85">
                  <c:v>43337</c:v>
                </c:pt>
                <c:pt idx="86">
                  <c:v>43344</c:v>
                </c:pt>
                <c:pt idx="87">
                  <c:v>43351</c:v>
                </c:pt>
                <c:pt idx="88">
                  <c:v>43358</c:v>
                </c:pt>
                <c:pt idx="89">
                  <c:v>43365</c:v>
                </c:pt>
                <c:pt idx="90">
                  <c:v>43372</c:v>
                </c:pt>
                <c:pt idx="91">
                  <c:v>43379</c:v>
                </c:pt>
                <c:pt idx="92">
                  <c:v>43386</c:v>
                </c:pt>
                <c:pt idx="93">
                  <c:v>43393</c:v>
                </c:pt>
                <c:pt idx="94">
                  <c:v>43400</c:v>
                </c:pt>
                <c:pt idx="95">
                  <c:v>43407</c:v>
                </c:pt>
                <c:pt idx="96">
                  <c:v>43414</c:v>
                </c:pt>
                <c:pt idx="97">
                  <c:v>43421</c:v>
                </c:pt>
                <c:pt idx="98">
                  <c:v>43428</c:v>
                </c:pt>
                <c:pt idx="99">
                  <c:v>43435</c:v>
                </c:pt>
                <c:pt idx="100">
                  <c:v>43442</c:v>
                </c:pt>
                <c:pt idx="101">
                  <c:v>43449</c:v>
                </c:pt>
                <c:pt idx="102">
                  <c:v>43456</c:v>
                </c:pt>
                <c:pt idx="103">
                  <c:v>43463</c:v>
                </c:pt>
              </c:numCache>
            </c:numRef>
          </c:cat>
          <c:val>
            <c:numRef>
              <c:f>Sheet1!$B$2:$B$105</c:f>
              <c:numCache>
                <c:formatCode>_(* #,##0_);_(* \(#,##0\);_(* "-"??_);_(@_)</c:formatCode>
                <c:ptCount val="104"/>
                <c:pt idx="0">
                  <c:v>122840</c:v>
                </c:pt>
                <c:pt idx="1">
                  <c:v>143191</c:v>
                </c:pt>
                <c:pt idx="2">
                  <c:v>125407</c:v>
                </c:pt>
                <c:pt idx="3">
                  <c:v>123562</c:v>
                </c:pt>
                <c:pt idx="4">
                  <c:v>142937</c:v>
                </c:pt>
                <c:pt idx="5">
                  <c:v>120078</c:v>
                </c:pt>
                <c:pt idx="6">
                  <c:v>118373</c:v>
                </c:pt>
                <c:pt idx="7">
                  <c:v>120544</c:v>
                </c:pt>
                <c:pt idx="8">
                  <c:v>134754</c:v>
                </c:pt>
                <c:pt idx="9">
                  <c:v>128688</c:v>
                </c:pt>
                <c:pt idx="10">
                  <c:v>136774</c:v>
                </c:pt>
                <c:pt idx="11">
                  <c:v>126355</c:v>
                </c:pt>
                <c:pt idx="12">
                  <c:v>127189</c:v>
                </c:pt>
                <c:pt idx="13">
                  <c:v>138822</c:v>
                </c:pt>
                <c:pt idx="14">
                  <c:v>133355</c:v>
                </c:pt>
                <c:pt idx="15">
                  <c:v>117006</c:v>
                </c:pt>
                <c:pt idx="16">
                  <c:v>122901</c:v>
                </c:pt>
                <c:pt idx="17">
                  <c:v>144564</c:v>
                </c:pt>
                <c:pt idx="18">
                  <c:v>129530</c:v>
                </c:pt>
                <c:pt idx="19">
                  <c:v>121519</c:v>
                </c:pt>
                <c:pt idx="20">
                  <c:v>110281</c:v>
                </c:pt>
                <c:pt idx="21">
                  <c:v>118663</c:v>
                </c:pt>
                <c:pt idx="22">
                  <c:v>114468</c:v>
                </c:pt>
                <c:pt idx="23">
                  <c:v>118179</c:v>
                </c:pt>
                <c:pt idx="24">
                  <c:v>114930</c:v>
                </c:pt>
                <c:pt idx="25">
                  <c:v>126998</c:v>
                </c:pt>
                <c:pt idx="26">
                  <c:v>105076</c:v>
                </c:pt>
                <c:pt idx="27">
                  <c:v>118807</c:v>
                </c:pt>
                <c:pt idx="28">
                  <c:v>153301</c:v>
                </c:pt>
                <c:pt idx="29">
                  <c:v>136986</c:v>
                </c:pt>
                <c:pt idx="30">
                  <c:v>137612</c:v>
                </c:pt>
                <c:pt idx="31">
                  <c:v>118318</c:v>
                </c:pt>
                <c:pt idx="32">
                  <c:v>122861</c:v>
                </c:pt>
                <c:pt idx="33">
                  <c:v>126383</c:v>
                </c:pt>
                <c:pt idx="34">
                  <c:v>158978</c:v>
                </c:pt>
                <c:pt idx="35">
                  <c:v>125368</c:v>
                </c:pt>
                <c:pt idx="36">
                  <c:v>130458</c:v>
                </c:pt>
                <c:pt idx="37">
                  <c:v>135262</c:v>
                </c:pt>
                <c:pt idx="38">
                  <c:v>127274</c:v>
                </c:pt>
                <c:pt idx="39">
                  <c:v>146018</c:v>
                </c:pt>
                <c:pt idx="40">
                  <c:v>121987</c:v>
                </c:pt>
                <c:pt idx="41">
                  <c:v>133230</c:v>
                </c:pt>
                <c:pt idx="42">
                  <c:v>124091</c:v>
                </c:pt>
                <c:pt idx="43">
                  <c:v>135474</c:v>
                </c:pt>
                <c:pt idx="44">
                  <c:v>133386</c:v>
                </c:pt>
                <c:pt idx="45">
                  <c:v>126149</c:v>
                </c:pt>
                <c:pt idx="46">
                  <c:v>111805</c:v>
                </c:pt>
                <c:pt idx="47">
                  <c:v>140285</c:v>
                </c:pt>
                <c:pt idx="48">
                  <c:v>131727</c:v>
                </c:pt>
                <c:pt idx="49">
                  <c:v>125040</c:v>
                </c:pt>
                <c:pt idx="50">
                  <c:v>140895</c:v>
                </c:pt>
                <c:pt idx="51">
                  <c:v>105169</c:v>
                </c:pt>
                <c:pt idx="52">
                  <c:v>117129</c:v>
                </c:pt>
                <c:pt idx="53">
                  <c:v>136076</c:v>
                </c:pt>
                <c:pt idx="54">
                  <c:v>158111</c:v>
                </c:pt>
                <c:pt idx="55">
                  <c:v>145326</c:v>
                </c:pt>
                <c:pt idx="56">
                  <c:v>144202</c:v>
                </c:pt>
                <c:pt idx="57">
                  <c:v>121244</c:v>
                </c:pt>
                <c:pt idx="58">
                  <c:v>118789</c:v>
                </c:pt>
                <c:pt idx="59">
                  <c:v>135155</c:v>
                </c:pt>
                <c:pt idx="60">
                  <c:v>132777</c:v>
                </c:pt>
                <c:pt idx="61">
                  <c:v>127659</c:v>
                </c:pt>
                <c:pt idx="62">
                  <c:v>129918</c:v>
                </c:pt>
                <c:pt idx="63">
                  <c:v>141469</c:v>
                </c:pt>
                <c:pt idx="64">
                  <c:v>157999</c:v>
                </c:pt>
                <c:pt idx="65">
                  <c:v>129965</c:v>
                </c:pt>
                <c:pt idx="66">
                  <c:v>121651</c:v>
                </c:pt>
                <c:pt idx="67">
                  <c:v>142669</c:v>
                </c:pt>
                <c:pt idx="68">
                  <c:v>123611</c:v>
                </c:pt>
                <c:pt idx="69">
                  <c:v>135081</c:v>
                </c:pt>
                <c:pt idx="70">
                  <c:v>132958</c:v>
                </c:pt>
                <c:pt idx="71">
                  <c:v>123225</c:v>
                </c:pt>
                <c:pt idx="72">
                  <c:v>125686</c:v>
                </c:pt>
                <c:pt idx="73">
                  <c:v>135344</c:v>
                </c:pt>
                <c:pt idx="74">
                  <c:v>115457</c:v>
                </c:pt>
                <c:pt idx="75">
                  <c:v>111807</c:v>
                </c:pt>
                <c:pt idx="76">
                  <c:v>111313</c:v>
                </c:pt>
                <c:pt idx="77">
                  <c:v>125825</c:v>
                </c:pt>
                <c:pt idx="78">
                  <c:v>106211</c:v>
                </c:pt>
                <c:pt idx="79">
                  <c:v>122304</c:v>
                </c:pt>
                <c:pt idx="80">
                  <c:v>129790</c:v>
                </c:pt>
                <c:pt idx="81">
                  <c:v>128386</c:v>
                </c:pt>
                <c:pt idx="82">
                  <c:v>129810</c:v>
                </c:pt>
                <c:pt idx="83">
                  <c:v>102024</c:v>
                </c:pt>
                <c:pt idx="84">
                  <c:v>118027</c:v>
                </c:pt>
                <c:pt idx="85">
                  <c:v>138905</c:v>
                </c:pt>
                <c:pt idx="86">
                  <c:v>147866</c:v>
                </c:pt>
                <c:pt idx="87">
                  <c:v>141793</c:v>
                </c:pt>
                <c:pt idx="88">
                  <c:v>123991</c:v>
                </c:pt>
                <c:pt idx="89">
                  <c:v>131048</c:v>
                </c:pt>
                <c:pt idx="90">
                  <c:v>132614</c:v>
                </c:pt>
                <c:pt idx="91">
                  <c:v>127226</c:v>
                </c:pt>
                <c:pt idx="92">
                  <c:v>107704</c:v>
                </c:pt>
                <c:pt idx="93">
                  <c:v>136434</c:v>
                </c:pt>
                <c:pt idx="94">
                  <c:v>118668</c:v>
                </c:pt>
                <c:pt idx="95">
                  <c:v>122923</c:v>
                </c:pt>
                <c:pt idx="96">
                  <c:v>131473</c:v>
                </c:pt>
                <c:pt idx="97">
                  <c:v>133030</c:v>
                </c:pt>
                <c:pt idx="98">
                  <c:v>117041</c:v>
                </c:pt>
                <c:pt idx="99">
                  <c:v>133011</c:v>
                </c:pt>
                <c:pt idx="100">
                  <c:v>119778</c:v>
                </c:pt>
                <c:pt idx="101">
                  <c:v>113261</c:v>
                </c:pt>
                <c:pt idx="102">
                  <c:v>103491</c:v>
                </c:pt>
                <c:pt idx="103">
                  <c:v>86529</c:v>
                </c:pt>
              </c:numCache>
            </c:numRef>
          </c:val>
          <c:smooth val="0"/>
          <c:extLst xmlns:c16r2="http://schemas.microsoft.com/office/drawing/2015/06/chart">
            <c:ext xmlns:c16="http://schemas.microsoft.com/office/drawing/2014/chart" uri="{C3380CC4-5D6E-409C-BE32-E72D297353CC}">
              <c16:uniqueId val="{00000004-9868-4D5A-A1C7-B135B67B669B}"/>
            </c:ext>
          </c:extLst>
        </c:ser>
        <c:dLbls>
          <c:showLegendKey val="0"/>
          <c:showVal val="0"/>
          <c:showCatName val="0"/>
          <c:showSerName val="0"/>
          <c:showPercent val="0"/>
          <c:showBubbleSize val="0"/>
        </c:dLbls>
        <c:marker val="1"/>
        <c:smooth val="0"/>
        <c:axId val="1986547104"/>
        <c:axId val="1986554720"/>
      </c:lineChart>
      <c:dateAx>
        <c:axId val="1986547104"/>
        <c:scaling>
          <c:orientation val="minMax"/>
        </c:scaling>
        <c:delete val="0"/>
        <c:axPos val="b"/>
        <c:numFmt formatCode="m/d/yyyy" sourceLinked="1"/>
        <c:majorTickMark val="out"/>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000" b="0" i="0" u="none" strike="noStrike" kern="1200" baseline="0">
                <a:solidFill>
                  <a:schemeClr val="tx1"/>
                </a:solidFill>
                <a:latin typeface="+mn-lt"/>
                <a:ea typeface="+mn-ea"/>
                <a:cs typeface="+mn-cs"/>
              </a:defRPr>
            </a:pPr>
            <a:endParaRPr lang="en-US"/>
          </a:p>
        </c:txPr>
        <c:crossAx val="1986554720"/>
        <c:crosses val="autoZero"/>
        <c:auto val="1"/>
        <c:lblOffset val="100"/>
        <c:baseTimeUnit val="days"/>
      </c:dateAx>
      <c:valAx>
        <c:axId val="1986554720"/>
        <c:scaling>
          <c:orientation val="minMax"/>
        </c:scaling>
        <c:delete val="0"/>
        <c:axPos val="l"/>
        <c:numFmt formatCode="#,##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86547104"/>
        <c:crosses val="autoZero"/>
        <c:crossBetween val="between"/>
        <c:majorUnit val="40000"/>
        <c:dispUnits>
          <c:builtInUnit val="thousands"/>
        </c:dispUnits>
      </c:valAx>
      <c:valAx>
        <c:axId val="1986555264"/>
        <c:scaling>
          <c:orientation val="minMax"/>
        </c:scaling>
        <c:delete val="0"/>
        <c:axPos val="r"/>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1986544384"/>
        <c:crosses val="max"/>
        <c:crossBetween val="between"/>
      </c:valAx>
      <c:dateAx>
        <c:axId val="1986544384"/>
        <c:scaling>
          <c:orientation val="minMax"/>
        </c:scaling>
        <c:delete val="1"/>
        <c:axPos val="b"/>
        <c:numFmt formatCode="m/d/yyyy" sourceLinked="1"/>
        <c:majorTickMark val="out"/>
        <c:minorTickMark val="none"/>
        <c:tickLblPos val="nextTo"/>
        <c:crossAx val="1986555264"/>
        <c:crosses val="autoZero"/>
        <c:auto val="1"/>
        <c:lblOffset val="100"/>
        <c:baseTimeUnit val="days"/>
      </c:dateAx>
      <c:spPr>
        <a:noFill/>
        <a:ln>
          <a:noFill/>
        </a:ln>
        <a:effectLst/>
      </c:spPr>
    </c:plotArea>
    <c:legend>
      <c:legendPos val="b"/>
      <c:layout>
        <c:manualLayout>
          <c:xMode val="edge"/>
          <c:yMode val="edge"/>
          <c:x val="7.1396941746200732E-2"/>
          <c:y val="0.75622929395236382"/>
          <c:w val="0.78619646564096768"/>
          <c:h val="7.08017773711896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4F0C53C5-1684-4506-95B1-32437F923781}" type="datetimeFigureOut">
              <a:rPr lang="en-CA" smtClean="0"/>
              <a:t>2019-08-20</a:t>
            </a:fld>
            <a:endParaRPr lang="en-CA"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CA"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D4EDB1A-A31D-46C4-9C20-A6498D69C879}" type="slidenum">
              <a:rPr lang="en-CA" smtClean="0"/>
              <a:t>‹#›</a:t>
            </a:fld>
            <a:endParaRPr lang="en-CA" dirty="0"/>
          </a:p>
        </p:txBody>
      </p:sp>
    </p:spTree>
    <p:extLst>
      <p:ext uri="{BB962C8B-B14F-4D97-AF65-F5344CB8AC3E}">
        <p14:creationId xmlns:p14="http://schemas.microsoft.com/office/powerpoint/2010/main" val="677812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4C2F47-7080-4A3C-A370-7BD58512998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589691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updated with 2018 ROI using</a:t>
            </a:r>
            <a:r>
              <a:rPr lang="en-US" baseline="0" dirty="0"/>
              <a:t> 2017 Margin</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10</a:t>
            </a:fld>
            <a:endParaRPr lang="en-CA" dirty="0"/>
          </a:p>
        </p:txBody>
      </p:sp>
    </p:spTree>
    <p:extLst>
      <p:ext uri="{BB962C8B-B14F-4D97-AF65-F5344CB8AC3E}">
        <p14:creationId xmlns:p14="http://schemas.microsoft.com/office/powerpoint/2010/main" val="1549408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updated with 2018 ROI using</a:t>
            </a:r>
            <a:r>
              <a:rPr lang="en-US" baseline="0" dirty="0"/>
              <a:t> 2017 Margin</a:t>
            </a:r>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11</a:t>
            </a:fld>
            <a:endParaRPr lang="en-CA" dirty="0"/>
          </a:p>
        </p:txBody>
      </p:sp>
    </p:spTree>
    <p:extLst>
      <p:ext uri="{BB962C8B-B14F-4D97-AF65-F5344CB8AC3E}">
        <p14:creationId xmlns:p14="http://schemas.microsoft.com/office/powerpoint/2010/main" val="94656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Headline: Similar to profit ROI, GSV</a:t>
            </a:r>
            <a:r>
              <a:rPr lang="en-GB" u="none" baseline="0" dirty="0"/>
              <a:t> ROI showing increases for both trade and brand building</a:t>
            </a:r>
          </a:p>
          <a:p>
            <a:pPr marL="171450" indent="-171450">
              <a:buFont typeface="Arial" panose="020B0604020202020204" pitchFamily="34" charset="0"/>
              <a:buChar char="•"/>
            </a:pPr>
            <a:endParaRPr lang="en-US" u="none" baseline="0" dirty="0"/>
          </a:p>
        </p:txBody>
      </p:sp>
      <p:sp>
        <p:nvSpPr>
          <p:cNvPr id="4" name="Slide Number Placeholder 3"/>
          <p:cNvSpPr>
            <a:spLocks noGrp="1"/>
          </p:cNvSpPr>
          <p:nvPr>
            <p:ph type="sldNum" sz="quarter" idx="10"/>
          </p:nvPr>
        </p:nvSpPr>
        <p:spPr/>
        <p:txBody>
          <a:bodyPr/>
          <a:lstStyle/>
          <a:p>
            <a:fld id="{5D4EDB1A-A31D-46C4-9C20-A6498D69C879}" type="slidenum">
              <a:rPr lang="en-CA" smtClean="0"/>
              <a:t>12</a:t>
            </a:fld>
            <a:endParaRPr lang="en-CA" dirty="0"/>
          </a:p>
        </p:txBody>
      </p:sp>
    </p:spTree>
    <p:extLst>
      <p:ext uri="{BB962C8B-B14F-4D97-AF65-F5344CB8AC3E}">
        <p14:creationId xmlns:p14="http://schemas.microsoft.com/office/powerpoint/2010/main" val="24035399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Headline: Similar to profit ROI, GSV</a:t>
            </a:r>
            <a:r>
              <a:rPr lang="en-GB" u="none" baseline="0" dirty="0"/>
              <a:t> ROI showing increases for both trade and brand building</a:t>
            </a:r>
          </a:p>
          <a:p>
            <a:pPr marL="171450" indent="-171450">
              <a:buFont typeface="Arial" panose="020B0604020202020204" pitchFamily="34" charset="0"/>
              <a:buChar char="•"/>
            </a:pPr>
            <a:endParaRPr lang="en-US" u="none" baseline="0" dirty="0"/>
          </a:p>
        </p:txBody>
      </p:sp>
      <p:sp>
        <p:nvSpPr>
          <p:cNvPr id="4" name="Slide Number Placeholder 3"/>
          <p:cNvSpPr>
            <a:spLocks noGrp="1"/>
          </p:cNvSpPr>
          <p:nvPr>
            <p:ph type="sldNum" sz="quarter" idx="10"/>
          </p:nvPr>
        </p:nvSpPr>
        <p:spPr/>
        <p:txBody>
          <a:bodyPr/>
          <a:lstStyle/>
          <a:p>
            <a:fld id="{5D4EDB1A-A31D-46C4-9C20-A6498D69C879}" type="slidenum">
              <a:rPr lang="en-CA" smtClean="0"/>
              <a:t>13</a:t>
            </a:fld>
            <a:endParaRPr lang="en-CA" dirty="0"/>
          </a:p>
        </p:txBody>
      </p:sp>
    </p:spTree>
    <p:extLst>
      <p:ext uri="{BB962C8B-B14F-4D97-AF65-F5344CB8AC3E}">
        <p14:creationId xmlns:p14="http://schemas.microsoft.com/office/powerpoint/2010/main" val="250918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t>SL 7/23</a:t>
            </a:r>
          </a:p>
          <a:p>
            <a:pPr marL="171450" indent="-171450">
              <a:buFont typeface="Arial" panose="020B0604020202020204" pitchFamily="34" charset="0"/>
              <a:buChar char="•"/>
            </a:pPr>
            <a:r>
              <a:rPr lang="en-CA" u="none" dirty="0"/>
              <a:t>Change “Feed your inner kid” to Kidult (chart and table) – same campaign ran both years</a:t>
            </a:r>
          </a:p>
          <a:p>
            <a:pPr marL="171450" indent="-171450">
              <a:buFont typeface="Arial" panose="020B0604020202020204" pitchFamily="34" charset="0"/>
              <a:buChar char="•"/>
            </a:pPr>
            <a:r>
              <a:rPr lang="en-CA" u="none" dirty="0"/>
              <a:t>Add detail to tables</a:t>
            </a:r>
          </a:p>
          <a:p>
            <a:pPr marL="628650" lvl="1" indent="-171450">
              <a:buFont typeface="Arial" panose="020B0604020202020204" pitchFamily="34" charset="0"/>
              <a:buChar char="•"/>
            </a:pPr>
            <a:r>
              <a:rPr lang="en-CA" u="none" dirty="0"/>
              <a:t>2017: Try It</a:t>
            </a:r>
            <a:r>
              <a:rPr lang="en-CA" u="none" baseline="0" dirty="0"/>
              <a:t> Hot = 30 sec; Kidult = 15/30 sec (Q4 heavy-up @ premium cost)</a:t>
            </a:r>
          </a:p>
          <a:p>
            <a:pPr marL="628650" lvl="1" indent="-171450">
              <a:buFont typeface="Arial" panose="020B0604020202020204" pitchFamily="34" charset="0"/>
              <a:buChar char="•"/>
            </a:pPr>
            <a:r>
              <a:rPr lang="en-CA" u="none" baseline="0" dirty="0"/>
              <a:t>2018: Kidult = 15 sec; Try It Hot = 15/30 sec,  premium dayparting; TIH partnership = 1 day tactical BT partnership (Toronto)</a:t>
            </a:r>
          </a:p>
          <a:p>
            <a:pPr marL="171450" lvl="0" indent="-171450">
              <a:buFont typeface="Arial" panose="020B0604020202020204" pitchFamily="34" charset="0"/>
              <a:buChar char="•"/>
            </a:pPr>
            <a:r>
              <a:rPr lang="en-CA" u="none" baseline="0" dirty="0"/>
              <a:t>Headline: TV GRPs support higher in 2018 despite lower spend enabled by increased use of 15 sec spots. Both years included premium buys which impacted CPP for some activations.</a:t>
            </a:r>
            <a:endParaRPr lang="en-CA"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14</a:t>
            </a:fld>
            <a:endParaRPr lang="en-CA" dirty="0"/>
          </a:p>
        </p:txBody>
      </p:sp>
    </p:spTree>
    <p:extLst>
      <p:ext uri="{BB962C8B-B14F-4D97-AF65-F5344CB8AC3E}">
        <p14:creationId xmlns:p14="http://schemas.microsoft.com/office/powerpoint/2010/main" val="2814697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Headline “…CPP was</a:t>
            </a:r>
            <a:r>
              <a:rPr lang="en-GB" u="none" baseline="0" dirty="0"/>
              <a:t> lower (greater proportion 15 sec spots)…”; Done</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15</a:t>
            </a:fld>
            <a:endParaRPr lang="en-CA" dirty="0"/>
          </a:p>
        </p:txBody>
      </p:sp>
    </p:spTree>
    <p:extLst>
      <p:ext uri="{BB962C8B-B14F-4D97-AF65-F5344CB8AC3E}">
        <p14:creationId xmlns:p14="http://schemas.microsoft.com/office/powerpoint/2010/main" val="2375186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Change feed your inner kid to </a:t>
            </a:r>
            <a:r>
              <a:rPr lang="en-GB" u="none" baseline="0" dirty="0"/>
              <a:t> Kidult</a:t>
            </a:r>
          </a:p>
          <a:p>
            <a:pPr marL="171450" indent="-171450">
              <a:buFont typeface="Arial" panose="020B0604020202020204" pitchFamily="34" charset="0"/>
              <a:buChar char="•"/>
            </a:pPr>
            <a:r>
              <a:rPr lang="en-CA" u="none" dirty="0"/>
              <a:t>Add detail to tables</a:t>
            </a:r>
          </a:p>
          <a:p>
            <a:pPr marL="628650" lvl="1" indent="-171450">
              <a:buFont typeface="Arial" panose="020B0604020202020204" pitchFamily="34" charset="0"/>
              <a:buChar char="•"/>
            </a:pPr>
            <a:r>
              <a:rPr lang="en-CA" u="none" dirty="0"/>
              <a:t>2017: Try It</a:t>
            </a:r>
            <a:r>
              <a:rPr lang="en-CA" u="none" baseline="0" dirty="0"/>
              <a:t> Hot = 30 sec; Kidult = 15/30 sec (Q4 heavy-up @ premium cost)</a:t>
            </a:r>
          </a:p>
          <a:p>
            <a:pPr marL="628650" lvl="1" indent="-171450">
              <a:buFont typeface="Arial" panose="020B0604020202020204" pitchFamily="34" charset="0"/>
              <a:buChar char="•"/>
            </a:pPr>
            <a:r>
              <a:rPr lang="en-CA" u="none" baseline="0" dirty="0"/>
              <a:t>2018: Kidult = 15 sec; Try It Hot = 15/30 sec,  premium dayparting; TIH partnership = 1 day tactical BT partnership (Toronto)</a:t>
            </a:r>
          </a:p>
          <a:p>
            <a:pPr marL="171450" indent="-171450">
              <a:buFont typeface="Arial" panose="020B0604020202020204" pitchFamily="34" charset="0"/>
              <a:buChar char="•"/>
            </a:pP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16</a:t>
            </a:fld>
            <a:endParaRPr lang="en-CA" dirty="0"/>
          </a:p>
        </p:txBody>
      </p:sp>
    </p:spTree>
    <p:extLst>
      <p:ext uri="{BB962C8B-B14F-4D97-AF65-F5344CB8AC3E}">
        <p14:creationId xmlns:p14="http://schemas.microsoft.com/office/powerpoint/2010/main" val="4151457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t>SL 7/23</a:t>
            </a:r>
          </a:p>
          <a:p>
            <a:pPr marL="171450" indent="-171450">
              <a:buFont typeface="Arial" panose="020B0604020202020204" pitchFamily="34" charset="0"/>
              <a:buChar char="•"/>
            </a:pPr>
            <a:r>
              <a:rPr lang="en-CA" u="none" dirty="0"/>
              <a:t>Change “Feed your inner kid” to Kidult (chart and table) – same campaign ran both years</a:t>
            </a:r>
          </a:p>
          <a:p>
            <a:pPr marL="171450" indent="-171450">
              <a:buFont typeface="Arial" panose="020B0604020202020204" pitchFamily="34" charset="0"/>
              <a:buChar char="•"/>
            </a:pPr>
            <a:r>
              <a:rPr lang="en-CA" u="none" dirty="0"/>
              <a:t>Add detail to tables</a:t>
            </a:r>
          </a:p>
          <a:p>
            <a:pPr marL="628650" lvl="1" indent="-171450">
              <a:buFont typeface="Arial" panose="020B0604020202020204" pitchFamily="34" charset="0"/>
              <a:buChar char="•"/>
            </a:pPr>
            <a:r>
              <a:rPr lang="en-CA" u="none" dirty="0"/>
              <a:t>2017: Try It</a:t>
            </a:r>
            <a:r>
              <a:rPr lang="en-CA" u="none" baseline="0" dirty="0"/>
              <a:t> Hot = 30 sec; Kidult = 15/30 sec (Q4 heavy-up @ premium cost)</a:t>
            </a:r>
          </a:p>
          <a:p>
            <a:pPr marL="628650" lvl="1" indent="-171450">
              <a:buFont typeface="Arial" panose="020B0604020202020204" pitchFamily="34" charset="0"/>
              <a:buChar char="•"/>
            </a:pPr>
            <a:r>
              <a:rPr lang="en-CA" u="none" baseline="0" dirty="0"/>
              <a:t>2018: Kidult = 15 sec; Try It Hot = 15/30 sec,  premium dayparting; TIH partnership = 1 day tactical BT partnership (Toronto)</a:t>
            </a:r>
          </a:p>
          <a:p>
            <a:pPr marL="171450" lvl="0" indent="-171450">
              <a:buFont typeface="Arial" panose="020B0604020202020204" pitchFamily="34" charset="0"/>
              <a:buChar char="•"/>
            </a:pPr>
            <a:r>
              <a:rPr lang="en-CA" u="none" baseline="0" dirty="0"/>
              <a:t>Headline: TV GRPs support higher in 2018 despite lower spend enabled by increased use of 15 sec spots. Both years included premium buys which impacted CPP for some activations.</a:t>
            </a:r>
            <a:endParaRPr lang="en-CA"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18</a:t>
            </a:fld>
            <a:endParaRPr lang="en-CA" dirty="0"/>
          </a:p>
        </p:txBody>
      </p:sp>
    </p:spTree>
    <p:extLst>
      <p:ext uri="{BB962C8B-B14F-4D97-AF65-F5344CB8AC3E}">
        <p14:creationId xmlns:p14="http://schemas.microsoft.com/office/powerpoint/2010/main" val="3440662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Headline “…CPP was</a:t>
            </a:r>
            <a:r>
              <a:rPr lang="en-GB" u="none" baseline="0" dirty="0"/>
              <a:t> lower (greater proportion 15 sec spots)…”; Done</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19</a:t>
            </a:fld>
            <a:endParaRPr lang="en-CA" dirty="0"/>
          </a:p>
        </p:txBody>
      </p:sp>
    </p:spTree>
    <p:extLst>
      <p:ext uri="{BB962C8B-B14F-4D97-AF65-F5344CB8AC3E}">
        <p14:creationId xmlns:p14="http://schemas.microsoft.com/office/powerpoint/2010/main" val="1751487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Change feed your inner kid to </a:t>
            </a:r>
            <a:r>
              <a:rPr lang="en-GB" u="none" baseline="0" dirty="0"/>
              <a:t> Kidult</a:t>
            </a:r>
          </a:p>
          <a:p>
            <a:pPr marL="171450" indent="-171450">
              <a:buFont typeface="Arial" panose="020B0604020202020204" pitchFamily="34" charset="0"/>
              <a:buChar char="•"/>
            </a:pPr>
            <a:r>
              <a:rPr lang="en-CA" u="none" dirty="0"/>
              <a:t>Add detail to tables</a:t>
            </a:r>
          </a:p>
          <a:p>
            <a:pPr marL="628650" lvl="1" indent="-171450">
              <a:buFont typeface="Arial" panose="020B0604020202020204" pitchFamily="34" charset="0"/>
              <a:buChar char="•"/>
            </a:pPr>
            <a:r>
              <a:rPr lang="en-CA" u="none" dirty="0"/>
              <a:t>2017: Try It</a:t>
            </a:r>
            <a:r>
              <a:rPr lang="en-CA" u="none" baseline="0" dirty="0"/>
              <a:t> Hot = 30 sec; Kidult = 15/30 sec (Q4 heavy-up @ premium cost)</a:t>
            </a:r>
          </a:p>
          <a:p>
            <a:pPr marL="628650" lvl="1" indent="-171450">
              <a:buFont typeface="Arial" panose="020B0604020202020204" pitchFamily="34" charset="0"/>
              <a:buChar char="•"/>
            </a:pPr>
            <a:r>
              <a:rPr lang="en-CA" u="none" baseline="0" dirty="0"/>
              <a:t>2018: Kidult = 15 sec; Try It Hot = 15/30 sec,  premium dayparting; TIH partnership = 1 day tactical BT partnership (Toronto)</a:t>
            </a:r>
          </a:p>
          <a:p>
            <a:pPr marL="171450" indent="-171450">
              <a:buFont typeface="Arial" panose="020B0604020202020204" pitchFamily="34" charset="0"/>
              <a:buChar char="•"/>
            </a:pP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20</a:t>
            </a:fld>
            <a:endParaRPr lang="en-CA" dirty="0"/>
          </a:p>
        </p:txBody>
      </p:sp>
    </p:spTree>
    <p:extLst>
      <p:ext uri="{BB962C8B-B14F-4D97-AF65-F5344CB8AC3E}">
        <p14:creationId xmlns:p14="http://schemas.microsoft.com/office/powerpoint/2010/main" val="864260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u="sng" dirty="0" smtClean="0"/>
          </a:p>
          <a:p>
            <a:endParaRPr lang="en-CA" u="sng" dirty="0" smtClean="0"/>
          </a:p>
          <a:p>
            <a:endParaRPr lang="en-CA" u="sng" dirty="0" smtClean="0"/>
          </a:p>
          <a:p>
            <a:endParaRPr lang="en-CA" u="sng" dirty="0" smtClean="0"/>
          </a:p>
          <a:p>
            <a:endParaRPr lang="en-CA" u="sng" dirty="0" smtClean="0"/>
          </a:p>
          <a:p>
            <a:r>
              <a:rPr lang="en-CA" u="sng" dirty="0" smtClean="0"/>
              <a:t>SL </a:t>
            </a:r>
            <a:r>
              <a:rPr lang="en-CA" u="sng" dirty="0"/>
              <a:t>7/23</a:t>
            </a:r>
          </a:p>
          <a:p>
            <a:pPr marL="171450" indent="-171450">
              <a:buFont typeface="Arial" panose="020B0604020202020204" pitchFamily="34" charset="0"/>
              <a:buChar char="•"/>
            </a:pPr>
            <a:r>
              <a:rPr lang="en-CA" u="none" dirty="0"/>
              <a:t>Bullet 1: “base volume” – can you isolate what within</a:t>
            </a:r>
            <a:r>
              <a:rPr lang="en-CA" u="none" baseline="0" dirty="0"/>
              <a:t> this are key drivers? We need to be careful as we have a very defined expectation of what is in “base” based on Nielsen – so on Exec Summary better to be more specific in clarifying what are key drivers</a:t>
            </a:r>
          </a:p>
          <a:p>
            <a:pPr marL="171450" indent="-171450">
              <a:buFont typeface="Arial" panose="020B0604020202020204" pitchFamily="34" charset="0"/>
              <a:buChar char="•"/>
            </a:pPr>
            <a:r>
              <a:rPr lang="en-CA" u="sng" baseline="0" dirty="0"/>
              <a:t>AE: Base includes ( Distribution , Price , Intercept , Others , SKU Level analysis – High growth SKU </a:t>
            </a:r>
            <a:r>
              <a:rPr lang="en-CA" u="sng" baseline="0" dirty="0" err="1"/>
              <a:t>andIN</a:t>
            </a:r>
            <a:r>
              <a:rPr lang="en-CA" u="sng" baseline="0" dirty="0"/>
              <a:t>/OUT </a:t>
            </a:r>
            <a:r>
              <a:rPr lang="en-CA" u="sng" baseline="0" dirty="0" err="1"/>
              <a:t>Skus</a:t>
            </a:r>
            <a:r>
              <a:rPr lang="en-CA" u="sng" baseline="0" dirty="0"/>
              <a:t>) </a:t>
            </a:r>
          </a:p>
          <a:p>
            <a:pPr marL="171450" indent="-171450">
              <a:buFont typeface="Arial" panose="020B0604020202020204" pitchFamily="34" charset="0"/>
              <a:buChar char="•"/>
            </a:pPr>
            <a:r>
              <a:rPr lang="en-CA" u="none" baseline="0" dirty="0"/>
              <a:t>Bullet 1 sub-bullet – High growth products </a:t>
            </a:r>
            <a:r>
              <a:rPr lang="en-CA" u="none" baseline="0" dirty="0">
                <a:sym typeface="Wingdings" panose="05000000000000000000" pitchFamily="2" charset="2"/>
              </a:rPr>
              <a:t> Please specify or there will be questions!</a:t>
            </a:r>
          </a:p>
          <a:p>
            <a:pPr marL="171450" indent="-171450">
              <a:buFont typeface="Arial" panose="020B0604020202020204" pitchFamily="34" charset="0"/>
              <a:buChar char="•"/>
            </a:pPr>
            <a:r>
              <a:rPr lang="en-CA" u="sng" baseline="0" dirty="0">
                <a:sym typeface="Wingdings" panose="05000000000000000000" pitchFamily="2" charset="2"/>
              </a:rPr>
              <a:t>AE: </a:t>
            </a:r>
            <a:r>
              <a:rPr lang="en-GB" sz="1200" b="0" i="0" u="sng" strike="noStrike" kern="1200" dirty="0">
                <a:solidFill>
                  <a:schemeClr val="tx1"/>
                </a:solidFill>
                <a:effectLst/>
                <a:latin typeface="+mn-lt"/>
                <a:ea typeface="+mn-ea"/>
                <a:cs typeface="+mn-cs"/>
              </a:rPr>
              <a:t>KELLOGGS MINI WHEATS JUMBO ORIGINAL BX1.2KG</a:t>
            </a:r>
            <a:r>
              <a:rPr lang="en-GB" u="sng" dirty="0"/>
              <a:t>  &amp; </a:t>
            </a:r>
            <a:r>
              <a:rPr lang="en-GB" sz="1200" b="0" i="0" u="sng" strike="noStrike" kern="1200" dirty="0">
                <a:solidFill>
                  <a:schemeClr val="tx1"/>
                </a:solidFill>
                <a:effectLst/>
                <a:latin typeface="+mn-lt"/>
                <a:ea typeface="+mn-ea"/>
                <a:cs typeface="+mn-cs"/>
              </a:rPr>
              <a:t>KELLOGGS MINI WHEATS W/BROWN SUGAR JUMBO BX1.2KG</a:t>
            </a:r>
            <a:r>
              <a:rPr lang="en-GB" u="sng" dirty="0"/>
              <a:t>  are High Growth SKU </a:t>
            </a:r>
            <a:endParaRPr lang="en-CA" u="sng" baseline="0" dirty="0">
              <a:sym typeface="Wingdings" panose="05000000000000000000" pitchFamily="2" charset="2"/>
            </a:endParaRPr>
          </a:p>
          <a:p>
            <a:pPr marL="171450" indent="-171450">
              <a:buFont typeface="Arial" panose="020B0604020202020204" pitchFamily="34" charset="0"/>
              <a:buChar char="•"/>
            </a:pPr>
            <a:r>
              <a:rPr lang="en-CA" u="none" baseline="0" dirty="0">
                <a:sym typeface="Wingdings" panose="05000000000000000000" pitchFamily="2" charset="2"/>
              </a:rPr>
              <a:t>Bullet 2, 1</a:t>
            </a:r>
            <a:r>
              <a:rPr lang="en-CA" u="none" baseline="30000" dirty="0">
                <a:sym typeface="Wingdings" panose="05000000000000000000" pitchFamily="2" charset="2"/>
              </a:rPr>
              <a:t>st</a:t>
            </a:r>
            <a:r>
              <a:rPr lang="en-CA" u="none" baseline="0" dirty="0">
                <a:sym typeface="Wingdings" panose="05000000000000000000" pitchFamily="2" charset="2"/>
              </a:rPr>
              <a:t> sub bullet – “Cost per GRP was lower (shift to more 15 sec)…”</a:t>
            </a:r>
          </a:p>
          <a:p>
            <a:pPr marL="171450" indent="-171450">
              <a:buFont typeface="Arial" panose="020B0604020202020204" pitchFamily="34" charset="0"/>
              <a:buChar char="•"/>
            </a:pPr>
            <a:r>
              <a:rPr lang="en-CA" u="none" baseline="0" dirty="0">
                <a:sym typeface="Wingdings" panose="05000000000000000000" pitchFamily="2" charset="2"/>
              </a:rPr>
              <a:t>Bullet 2 – Remove social sub-bullet – we only spent $5k against a tactical Snapchat filter in 2018 – so not sure it’s really meaningful analysis to call out</a:t>
            </a:r>
          </a:p>
        </p:txBody>
      </p:sp>
      <p:sp>
        <p:nvSpPr>
          <p:cNvPr id="4" name="Slide Number Placeholder 3"/>
          <p:cNvSpPr>
            <a:spLocks noGrp="1"/>
          </p:cNvSpPr>
          <p:nvPr>
            <p:ph type="sldNum" sz="quarter" idx="10"/>
          </p:nvPr>
        </p:nvSpPr>
        <p:spPr/>
        <p:txBody>
          <a:bodyPr/>
          <a:lstStyle/>
          <a:p>
            <a:fld id="{5D4EDB1A-A31D-46C4-9C20-A6498D69C879}" type="slidenum">
              <a:rPr lang="en-CA" smtClean="0"/>
              <a:t>2</a:t>
            </a:fld>
            <a:endParaRPr lang="en-CA" dirty="0"/>
          </a:p>
        </p:txBody>
      </p:sp>
    </p:spTree>
    <p:extLst>
      <p:ext uri="{BB962C8B-B14F-4D97-AF65-F5344CB8AC3E}">
        <p14:creationId xmlns:p14="http://schemas.microsoft.com/office/powerpoint/2010/main" val="655317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t>SL 7/23</a:t>
            </a:r>
          </a:p>
          <a:p>
            <a:pPr marL="171450" indent="-171450">
              <a:buFont typeface="Arial" panose="020B0604020202020204" pitchFamily="34" charset="0"/>
              <a:buChar char="•"/>
            </a:pPr>
            <a:r>
              <a:rPr lang="en-CA" u="none" dirty="0"/>
              <a:t>Change FYIK to Kidult</a:t>
            </a:r>
            <a:r>
              <a:rPr lang="en-CA" u="none" baseline="0" dirty="0"/>
              <a:t> (chart and table)</a:t>
            </a:r>
          </a:p>
          <a:p>
            <a:pPr marL="171450" indent="-171450">
              <a:buFont typeface="Arial" panose="020B0604020202020204" pitchFamily="34" charset="0"/>
              <a:buChar char="•"/>
            </a:pPr>
            <a:r>
              <a:rPr lang="en-CA" u="none" baseline="0" dirty="0"/>
              <a:t>Add detail :</a:t>
            </a:r>
          </a:p>
          <a:p>
            <a:pPr marL="628650" lvl="1" indent="-171450">
              <a:buFont typeface="Arial" panose="020B0604020202020204" pitchFamily="34" charset="0"/>
              <a:buChar char="•"/>
            </a:pPr>
            <a:r>
              <a:rPr lang="en-CA" u="none" baseline="0" dirty="0"/>
              <a:t>2017: Kidult = 15 sec forced, 6 sec; Try it hot = 30 sec </a:t>
            </a:r>
            <a:r>
              <a:rPr lang="en-CA" u="none" baseline="0" dirty="0" err="1"/>
              <a:t>skippable</a:t>
            </a:r>
            <a:endParaRPr lang="en-CA" u="none" baseline="0" dirty="0"/>
          </a:p>
          <a:p>
            <a:pPr marL="628650" lvl="1" indent="-171450">
              <a:buFont typeface="Arial" panose="020B0604020202020204" pitchFamily="34" charset="0"/>
              <a:buChar char="•"/>
            </a:pPr>
            <a:r>
              <a:rPr lang="en-CA" u="none" baseline="0" dirty="0"/>
              <a:t>2018: Kidult = 15/30 sec </a:t>
            </a:r>
            <a:r>
              <a:rPr lang="en-CA" u="none" baseline="0" dirty="0" err="1"/>
              <a:t>skippable</a:t>
            </a:r>
            <a:r>
              <a:rPr lang="en-CA" u="none" baseline="0" dirty="0"/>
              <a:t>; TIH = 15/30 sec </a:t>
            </a:r>
            <a:r>
              <a:rPr lang="en-CA" u="none" baseline="0" dirty="0" err="1"/>
              <a:t>skippable</a:t>
            </a:r>
            <a:r>
              <a:rPr lang="en-CA" u="none" baseline="0" dirty="0"/>
              <a:t> (inflationary rates to 2017)</a:t>
            </a:r>
            <a:endParaRPr lang="en-CA"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21</a:t>
            </a:fld>
            <a:endParaRPr lang="en-CA" dirty="0"/>
          </a:p>
        </p:txBody>
      </p:sp>
    </p:spTree>
    <p:extLst>
      <p:ext uri="{BB962C8B-B14F-4D97-AF65-F5344CB8AC3E}">
        <p14:creationId xmlns:p14="http://schemas.microsoft.com/office/powerpoint/2010/main" val="569960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22</a:t>
            </a:fld>
            <a:endParaRPr lang="en-CA" dirty="0"/>
          </a:p>
        </p:txBody>
      </p:sp>
    </p:spTree>
    <p:extLst>
      <p:ext uri="{BB962C8B-B14F-4D97-AF65-F5344CB8AC3E}">
        <p14:creationId xmlns:p14="http://schemas.microsoft.com/office/powerpoint/2010/main" val="2269043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r>
              <a:rPr lang="en-GB" u="none" dirty="0"/>
              <a:t>:</a:t>
            </a:r>
          </a:p>
          <a:p>
            <a:pPr marL="171450" indent="-171450">
              <a:buFont typeface="Arial" panose="020B0604020202020204" pitchFamily="34" charset="0"/>
              <a:buChar char="•"/>
            </a:pPr>
            <a:r>
              <a:rPr lang="en-GB" u="none" dirty="0"/>
              <a:t>Change</a:t>
            </a:r>
            <a:r>
              <a:rPr lang="en-GB" u="none" baseline="0" dirty="0"/>
              <a:t> FYIK to Kidult</a:t>
            </a:r>
          </a:p>
          <a:p>
            <a:pPr marL="171450" indent="-171450">
              <a:buFont typeface="Arial" panose="020B0604020202020204" pitchFamily="34" charset="0"/>
              <a:buChar char="•"/>
            </a:pPr>
            <a:r>
              <a:rPr lang="en-CA" u="none" baseline="0" dirty="0"/>
              <a:t>Add detail :</a:t>
            </a:r>
          </a:p>
          <a:p>
            <a:pPr marL="628650" lvl="1" indent="-171450">
              <a:buFont typeface="Arial" panose="020B0604020202020204" pitchFamily="34" charset="0"/>
              <a:buChar char="•"/>
            </a:pPr>
            <a:r>
              <a:rPr lang="en-CA" u="none" baseline="0" dirty="0"/>
              <a:t>2017: Kidult = 15 sec forced, 6 sec; Try it hot = 30 sec </a:t>
            </a:r>
            <a:r>
              <a:rPr lang="en-CA" u="none" baseline="0" dirty="0" err="1"/>
              <a:t>skippable</a:t>
            </a:r>
            <a:endParaRPr lang="en-CA" u="none" baseline="0" dirty="0"/>
          </a:p>
          <a:p>
            <a:pPr marL="628650" lvl="1" indent="-171450">
              <a:buFont typeface="Arial" panose="020B0604020202020204" pitchFamily="34" charset="0"/>
              <a:buChar char="•"/>
            </a:pPr>
            <a:r>
              <a:rPr lang="en-CA" u="none" baseline="0" dirty="0"/>
              <a:t>2018: Kidult = 15/30 sec </a:t>
            </a:r>
            <a:r>
              <a:rPr lang="en-CA" u="none" baseline="0" dirty="0" err="1"/>
              <a:t>skippable</a:t>
            </a:r>
            <a:r>
              <a:rPr lang="en-CA" u="none" baseline="0" dirty="0"/>
              <a:t>; TIH = 15/30 sec </a:t>
            </a:r>
            <a:r>
              <a:rPr lang="en-CA" u="none" baseline="0" dirty="0" err="1"/>
              <a:t>skippable</a:t>
            </a:r>
            <a:r>
              <a:rPr lang="en-CA" u="none" baseline="0" dirty="0"/>
              <a:t> (inflationary rates to 2017)</a:t>
            </a:r>
            <a:endParaRPr lang="en-CA" u="none" dirty="0"/>
          </a:p>
          <a:p>
            <a:pPr marL="171450" indent="-171450">
              <a:buFont typeface="Arial" panose="020B0604020202020204" pitchFamily="34" charset="0"/>
              <a:buChar char="•"/>
            </a:pPr>
            <a:endParaRPr lang="en-GB" u="sng" dirty="0"/>
          </a:p>
        </p:txBody>
      </p:sp>
      <p:sp>
        <p:nvSpPr>
          <p:cNvPr id="4" name="Slide Number Placeholder 3"/>
          <p:cNvSpPr>
            <a:spLocks noGrp="1"/>
          </p:cNvSpPr>
          <p:nvPr>
            <p:ph type="sldNum" sz="quarter" idx="10"/>
          </p:nvPr>
        </p:nvSpPr>
        <p:spPr/>
        <p:txBody>
          <a:bodyPr/>
          <a:lstStyle/>
          <a:p>
            <a:fld id="{5D4EDB1A-A31D-46C4-9C20-A6498D69C879}" type="slidenum">
              <a:rPr lang="en-CA" smtClean="0"/>
              <a:t>23</a:t>
            </a:fld>
            <a:endParaRPr lang="en-CA" dirty="0"/>
          </a:p>
        </p:txBody>
      </p:sp>
    </p:spTree>
    <p:extLst>
      <p:ext uri="{BB962C8B-B14F-4D97-AF65-F5344CB8AC3E}">
        <p14:creationId xmlns:p14="http://schemas.microsoft.com/office/powerpoint/2010/main" val="2695010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sng" dirty="0" smtClean="0"/>
          </a:p>
          <a:p>
            <a:endParaRPr lang="en-GB" u="sng" dirty="0" smtClean="0"/>
          </a:p>
          <a:p>
            <a:endParaRPr lang="en-GB" u="sng" dirty="0" smtClean="0"/>
          </a:p>
          <a:p>
            <a:endParaRPr lang="en-GB" u="sng" dirty="0" smtClean="0"/>
          </a:p>
          <a:p>
            <a:endParaRPr lang="en-GB" u="sng" dirty="0" smtClean="0"/>
          </a:p>
          <a:p>
            <a:r>
              <a:rPr lang="en-GB" u="sng" dirty="0" smtClean="0"/>
              <a:t>7/23 </a:t>
            </a:r>
            <a:r>
              <a:rPr lang="en-GB" u="sng" dirty="0"/>
              <a:t>SL</a:t>
            </a:r>
          </a:p>
          <a:p>
            <a:pPr marL="171450" indent="-171450">
              <a:buFont typeface="Arial" panose="020B0604020202020204" pitchFamily="34" charset="0"/>
              <a:buChar char="•"/>
            </a:pPr>
            <a:r>
              <a:rPr lang="en-GB" u="none" dirty="0"/>
              <a:t>% sold on promo doesn’t match data review which was 72% 2017,</a:t>
            </a:r>
            <a:r>
              <a:rPr lang="en-GB" u="none" baseline="0" dirty="0"/>
              <a:t> 73% 2018 – please check</a:t>
            </a:r>
          </a:p>
          <a:p>
            <a:pPr marL="171450" indent="-171450">
              <a:buFont typeface="Arial" panose="020B0604020202020204" pitchFamily="34" charset="0"/>
              <a:buChar char="•"/>
            </a:pPr>
            <a:r>
              <a:rPr lang="en-US" u="none" baseline="0" dirty="0"/>
              <a:t>AE: We have checked and confirmed it is Unit Sold on Promotion</a:t>
            </a:r>
            <a:endParaRPr lang="en-GB" u="none" baseline="0" dirty="0"/>
          </a:p>
          <a:p>
            <a:pPr marL="171450" indent="-171450">
              <a:buFont typeface="Arial" panose="020B0604020202020204" pitchFamily="34" charset="0"/>
              <a:buChar char="•"/>
            </a:pPr>
            <a:r>
              <a:rPr lang="en-GB" u="none" baseline="0" dirty="0"/>
              <a:t>Add definition for Trade </a:t>
            </a:r>
            <a:r>
              <a:rPr lang="en-GB" u="none" baseline="0" dirty="0" err="1"/>
              <a:t>Lite</a:t>
            </a:r>
            <a:endParaRPr lang="en-GB" u="none" baseline="0" dirty="0"/>
          </a:p>
          <a:p>
            <a:pPr marL="171450" indent="-171450">
              <a:buFont typeface="Arial" panose="020B0604020202020204" pitchFamily="34" charset="0"/>
              <a:buChar char="•"/>
            </a:pPr>
            <a:r>
              <a:rPr lang="en-US" u="none" baseline="0" dirty="0"/>
              <a:t>AE: Added</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24</a:t>
            </a:fld>
            <a:endParaRPr lang="en-CA" dirty="0"/>
          </a:p>
        </p:txBody>
      </p:sp>
    </p:spTree>
    <p:extLst>
      <p:ext uri="{BB962C8B-B14F-4D97-AF65-F5344CB8AC3E}">
        <p14:creationId xmlns:p14="http://schemas.microsoft.com/office/powerpoint/2010/main" val="1523506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How did you choose these combinations?</a:t>
            </a:r>
          </a:p>
          <a:p>
            <a:pPr marL="171450" indent="-171450">
              <a:buFont typeface="Arial" panose="020B0604020202020204" pitchFamily="34" charset="0"/>
              <a:buChar char="•"/>
            </a:pPr>
            <a:r>
              <a:rPr lang="en-US" u="none" dirty="0"/>
              <a:t>AE: We have test all possible synergy between</a:t>
            </a:r>
            <a:r>
              <a:rPr lang="en-US" u="none" baseline="0" dirty="0"/>
              <a:t> media and this was significant</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26</a:t>
            </a:fld>
            <a:endParaRPr lang="en-CA" dirty="0"/>
          </a:p>
        </p:txBody>
      </p:sp>
    </p:spTree>
    <p:extLst>
      <p:ext uri="{BB962C8B-B14F-4D97-AF65-F5344CB8AC3E}">
        <p14:creationId xmlns:p14="http://schemas.microsoft.com/office/powerpoint/2010/main" val="2976972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u="sng" dirty="0"/>
              <a:t>SL 7/23</a:t>
            </a:r>
          </a:p>
          <a:p>
            <a:pPr marL="171450" indent="-171450">
              <a:buFont typeface="Arial" panose="020B0604020202020204" pitchFamily="34" charset="0"/>
              <a:buChar char="•"/>
            </a:pPr>
            <a:r>
              <a:rPr lang="en-CA" u="none" dirty="0"/>
              <a:t>Under 2018 TIH add “Tactical Snapchat</a:t>
            </a:r>
            <a:r>
              <a:rPr lang="en-CA" u="none" baseline="0" dirty="0"/>
              <a:t> filter”</a:t>
            </a:r>
          </a:p>
          <a:p>
            <a:pPr marL="171450" indent="-171450">
              <a:buFont typeface="Arial" panose="020B0604020202020204" pitchFamily="34" charset="0"/>
              <a:buChar char="•"/>
            </a:pPr>
            <a:r>
              <a:rPr lang="en-CA" u="none" baseline="0" dirty="0"/>
              <a:t>Headline: “…in 2018 (tactical Snapchat activation)”</a:t>
            </a:r>
            <a:endParaRPr lang="en-CA"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27</a:t>
            </a:fld>
            <a:endParaRPr lang="en-CA" dirty="0"/>
          </a:p>
        </p:txBody>
      </p:sp>
    </p:spTree>
    <p:extLst>
      <p:ext uri="{BB962C8B-B14F-4D97-AF65-F5344CB8AC3E}">
        <p14:creationId xmlns:p14="http://schemas.microsoft.com/office/powerpoint/2010/main" val="6758543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Not sure if even worth including as such minimal spend @ $5</a:t>
            </a:r>
            <a:r>
              <a:rPr lang="en-GB" u="none" baseline="0" dirty="0"/>
              <a:t> – can discuss with team</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28</a:t>
            </a:fld>
            <a:endParaRPr lang="en-CA" dirty="0"/>
          </a:p>
        </p:txBody>
      </p:sp>
    </p:spTree>
    <p:extLst>
      <p:ext uri="{BB962C8B-B14F-4D97-AF65-F5344CB8AC3E}">
        <p14:creationId xmlns:p14="http://schemas.microsoft.com/office/powerpoint/2010/main" val="26388787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a:t>
            </a:r>
            <a:r>
              <a:rPr lang="en-GB" u="sng" baseline="0" dirty="0"/>
              <a:t> 7/23</a:t>
            </a:r>
          </a:p>
          <a:p>
            <a:pPr marL="171450" indent="-171450">
              <a:buFont typeface="Arial" panose="020B0604020202020204" pitchFamily="34" charset="0"/>
              <a:buChar char="•"/>
            </a:pPr>
            <a:r>
              <a:rPr lang="en-GB" u="none" baseline="0" dirty="0"/>
              <a:t>Under TIH put “Snapchat filter”</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29</a:t>
            </a:fld>
            <a:endParaRPr lang="en-CA" dirty="0"/>
          </a:p>
        </p:txBody>
      </p:sp>
    </p:spTree>
    <p:extLst>
      <p:ext uri="{BB962C8B-B14F-4D97-AF65-F5344CB8AC3E}">
        <p14:creationId xmlns:p14="http://schemas.microsoft.com/office/powerpoint/2010/main" val="1011926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30</a:t>
            </a:fld>
            <a:endParaRPr lang="en-CA" dirty="0"/>
          </a:p>
        </p:txBody>
      </p:sp>
    </p:spTree>
    <p:extLst>
      <p:ext uri="{BB962C8B-B14F-4D97-AF65-F5344CB8AC3E}">
        <p14:creationId xmlns:p14="http://schemas.microsoft.com/office/powerpoint/2010/main" val="1177659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 7/23: Remove</a:t>
            </a:r>
          </a:p>
        </p:txBody>
      </p:sp>
      <p:sp>
        <p:nvSpPr>
          <p:cNvPr id="4" name="Slide Number Placeholder 3"/>
          <p:cNvSpPr>
            <a:spLocks noGrp="1"/>
          </p:cNvSpPr>
          <p:nvPr>
            <p:ph type="sldNum" sz="quarter" idx="10"/>
          </p:nvPr>
        </p:nvSpPr>
        <p:spPr/>
        <p:txBody>
          <a:bodyPr/>
          <a:lstStyle/>
          <a:p>
            <a:fld id="{5D4EDB1A-A31D-46C4-9C20-A6498D69C879}" type="slidenum">
              <a:rPr lang="en-CA" smtClean="0"/>
              <a:t>31</a:t>
            </a:fld>
            <a:endParaRPr lang="en-CA" dirty="0"/>
          </a:p>
        </p:txBody>
      </p:sp>
    </p:spTree>
    <p:extLst>
      <p:ext uri="{BB962C8B-B14F-4D97-AF65-F5344CB8AC3E}">
        <p14:creationId xmlns:p14="http://schemas.microsoft.com/office/powerpoint/2010/main" val="6544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D4EDB1A-A31D-46C4-9C20-A6498D69C879}" type="slidenum">
              <a:rPr lang="en-CA" smtClean="0"/>
              <a:t>3</a:t>
            </a:fld>
            <a:endParaRPr lang="en-CA" dirty="0"/>
          </a:p>
        </p:txBody>
      </p:sp>
    </p:spTree>
    <p:extLst>
      <p:ext uri="{BB962C8B-B14F-4D97-AF65-F5344CB8AC3E}">
        <p14:creationId xmlns:p14="http://schemas.microsoft.com/office/powerpoint/2010/main" val="240913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Headline – need to be higher level and tell full picture – perspective is too negative focused on BB cuts, </a:t>
            </a:r>
            <a:r>
              <a:rPr lang="en-GB" u="none" dirty="0" err="1"/>
              <a:t>eg</a:t>
            </a:r>
            <a:r>
              <a:rPr lang="en-GB" u="none" dirty="0"/>
              <a:t>; Done</a:t>
            </a:r>
          </a:p>
          <a:p>
            <a:pPr marL="628650" lvl="1" indent="-171450">
              <a:buFont typeface="Arial" panose="020B0604020202020204" pitchFamily="34" charset="0"/>
              <a:buChar char="•"/>
            </a:pPr>
            <a:r>
              <a:rPr lang="en-GB" u="none" dirty="0"/>
              <a:t>Total spend decreased (-6.1%)</a:t>
            </a:r>
            <a:r>
              <a:rPr lang="en-GB" u="none" baseline="0" dirty="0"/>
              <a:t> from cuts to trade and brand building (especially TV)</a:t>
            </a:r>
            <a:endParaRPr lang="en-GB" u="none" dirty="0"/>
          </a:p>
          <a:p>
            <a:pPr marL="171450" indent="-171450">
              <a:buFont typeface="Arial" panose="020B0604020202020204" pitchFamily="34" charset="0"/>
              <a:buChar char="•"/>
            </a:pPr>
            <a:r>
              <a:rPr lang="en-GB" u="none" dirty="0"/>
              <a:t>Add</a:t>
            </a:r>
            <a:r>
              <a:rPr lang="en-GB" u="none" baseline="0" dirty="0"/>
              <a:t> absolute $ change column; Done</a:t>
            </a:r>
          </a:p>
          <a:p>
            <a:pPr marL="171450" indent="-171450">
              <a:buFont typeface="Arial" panose="020B0604020202020204" pitchFamily="34" charset="0"/>
              <a:buChar char="•"/>
            </a:pPr>
            <a:r>
              <a:rPr lang="en-GB" u="none" baseline="0" dirty="0"/>
              <a:t>Add total media $ change amount – and add definition at bottom what is in media; Done</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4</a:t>
            </a:fld>
            <a:endParaRPr lang="en-CA" dirty="0"/>
          </a:p>
        </p:txBody>
      </p:sp>
    </p:spTree>
    <p:extLst>
      <p:ext uri="{BB962C8B-B14F-4D97-AF65-F5344CB8AC3E}">
        <p14:creationId xmlns:p14="http://schemas.microsoft.com/office/powerpoint/2010/main" val="89766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sng" dirty="0" smtClean="0"/>
          </a:p>
          <a:p>
            <a:endParaRPr lang="en-GB" u="sng" dirty="0" smtClean="0"/>
          </a:p>
          <a:p>
            <a:endParaRPr lang="en-GB" u="sng" dirty="0" smtClean="0"/>
          </a:p>
          <a:p>
            <a:endParaRPr lang="en-GB" u="sng" dirty="0" smtClean="0"/>
          </a:p>
          <a:p>
            <a:endParaRPr lang="en-GB" u="sng" dirty="0" smtClean="0"/>
          </a:p>
          <a:p>
            <a:endParaRPr lang="en-GB" u="sng" dirty="0" smtClean="0"/>
          </a:p>
          <a:p>
            <a:r>
              <a:rPr lang="en-GB" u="sng" dirty="0" smtClean="0"/>
              <a:t>SL </a:t>
            </a:r>
            <a:r>
              <a:rPr lang="en-GB" u="sng" dirty="0"/>
              <a:t>7/23</a:t>
            </a:r>
          </a:p>
          <a:p>
            <a:pPr marL="171450" indent="-171450">
              <a:buFont typeface="Arial" panose="020B0604020202020204" pitchFamily="34" charset="0"/>
              <a:buChar char="•"/>
            </a:pPr>
            <a:r>
              <a:rPr lang="en-GB" u="none" dirty="0"/>
              <a:t>Headline – need to be higher level and tell full picture – perspective is too negative focused on BB cuts, </a:t>
            </a:r>
            <a:r>
              <a:rPr lang="en-GB" u="none" dirty="0" err="1"/>
              <a:t>eg</a:t>
            </a:r>
            <a:r>
              <a:rPr lang="en-GB" u="none" dirty="0"/>
              <a:t>; Done</a:t>
            </a:r>
          </a:p>
          <a:p>
            <a:pPr marL="628650" lvl="1" indent="-171450">
              <a:buFont typeface="Arial" panose="020B0604020202020204" pitchFamily="34" charset="0"/>
              <a:buChar char="•"/>
            </a:pPr>
            <a:r>
              <a:rPr lang="en-GB" u="none" dirty="0"/>
              <a:t>Total spend decreased (-6.1%)</a:t>
            </a:r>
            <a:r>
              <a:rPr lang="en-GB" u="none" baseline="0" dirty="0"/>
              <a:t> from cuts to trade and brand building (especially TV)</a:t>
            </a:r>
            <a:endParaRPr lang="en-GB" u="none" dirty="0"/>
          </a:p>
          <a:p>
            <a:pPr marL="171450" indent="-171450">
              <a:buFont typeface="Arial" panose="020B0604020202020204" pitchFamily="34" charset="0"/>
              <a:buChar char="•"/>
            </a:pPr>
            <a:r>
              <a:rPr lang="en-GB" u="none" dirty="0"/>
              <a:t>Add</a:t>
            </a:r>
            <a:r>
              <a:rPr lang="en-GB" u="none" baseline="0" dirty="0"/>
              <a:t> absolute $ change column; Done</a:t>
            </a:r>
          </a:p>
          <a:p>
            <a:pPr marL="171450" indent="-171450">
              <a:buFont typeface="Arial" panose="020B0604020202020204" pitchFamily="34" charset="0"/>
              <a:buChar char="•"/>
            </a:pPr>
            <a:r>
              <a:rPr lang="en-GB" u="none" baseline="0" dirty="0"/>
              <a:t>Add total media $ change amount – and add definition at bottom what is in media; Done</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5</a:t>
            </a:fld>
            <a:endParaRPr lang="en-CA" dirty="0"/>
          </a:p>
        </p:txBody>
      </p:sp>
    </p:spTree>
    <p:extLst>
      <p:ext uri="{BB962C8B-B14F-4D97-AF65-F5344CB8AC3E}">
        <p14:creationId xmlns:p14="http://schemas.microsoft.com/office/powerpoint/2010/main" val="1108464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u="sng" dirty="0" smtClean="0"/>
          </a:p>
          <a:p>
            <a:endParaRPr lang="en-GB" u="sng" dirty="0" smtClean="0"/>
          </a:p>
          <a:p>
            <a:endParaRPr lang="en-GB" u="sng" dirty="0" smtClean="0"/>
          </a:p>
          <a:p>
            <a:endParaRPr lang="en-GB" u="sng" dirty="0" smtClean="0"/>
          </a:p>
          <a:p>
            <a:r>
              <a:rPr lang="en-GB" u="sng" dirty="0" smtClean="0"/>
              <a:t>SL</a:t>
            </a:r>
            <a:r>
              <a:rPr lang="en-GB" u="sng" baseline="0" dirty="0" smtClean="0"/>
              <a:t> </a:t>
            </a:r>
            <a:r>
              <a:rPr lang="en-GB" u="sng" baseline="0" dirty="0"/>
              <a:t>7/23</a:t>
            </a:r>
          </a:p>
          <a:p>
            <a:pPr marL="171450" indent="-171450">
              <a:buFont typeface="Arial" panose="020B0604020202020204" pitchFamily="34" charset="0"/>
              <a:buChar char="•"/>
            </a:pPr>
            <a:r>
              <a:rPr lang="en-GB" u="none" baseline="0" dirty="0"/>
              <a:t>Headline: “…brand building, especially TV”; Done</a:t>
            </a:r>
          </a:p>
          <a:p>
            <a:pPr marL="171450" indent="-171450">
              <a:buFont typeface="Arial" panose="020B0604020202020204" pitchFamily="34" charset="0"/>
              <a:buChar char="•"/>
            </a:pPr>
            <a:r>
              <a:rPr lang="en-GB" u="none" baseline="0" dirty="0"/>
              <a:t>Add absolute $ change column; Done</a:t>
            </a:r>
          </a:p>
          <a:p>
            <a:pPr marL="171450" indent="-171450">
              <a:buFont typeface="Arial" panose="020B0604020202020204" pitchFamily="34" charset="0"/>
              <a:buChar char="•"/>
            </a:pPr>
            <a:r>
              <a:rPr lang="en-GB" u="none" baseline="0" dirty="0"/>
              <a:t>Add definition of “base” at bottom; Done</a:t>
            </a: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6</a:t>
            </a:fld>
            <a:endParaRPr lang="en-CA" dirty="0"/>
          </a:p>
        </p:txBody>
      </p:sp>
    </p:spTree>
    <p:extLst>
      <p:ext uri="{BB962C8B-B14F-4D97-AF65-F5344CB8AC3E}">
        <p14:creationId xmlns:p14="http://schemas.microsoft.com/office/powerpoint/2010/main" val="3011058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High </a:t>
            </a:r>
            <a:r>
              <a:rPr lang="en-US" dirty="0"/>
              <a:t>Growth SKUs were </a:t>
            </a:r>
            <a:r>
              <a:rPr lang="en-US" baseline="0" dirty="0"/>
              <a:t>Box 1.2Kg (Jumbo Original and W/Brown Sugar).</a:t>
            </a:r>
          </a:p>
          <a:p>
            <a:endParaRPr lang="en-US" baseline="0" dirty="0"/>
          </a:p>
          <a:p>
            <a:r>
              <a:rPr lang="en-US" u="sng" baseline="0" dirty="0"/>
              <a:t>SL 7/23</a:t>
            </a:r>
          </a:p>
          <a:p>
            <a:pPr marL="171450" indent="-171450">
              <a:buFont typeface="Arial" panose="020B0604020202020204" pitchFamily="34" charset="0"/>
              <a:buChar char="•"/>
            </a:pPr>
            <a:r>
              <a:rPr lang="en-US" u="none" baseline="0" dirty="0"/>
              <a:t>High growth SKUs – add what products (from above note, is it Jumbo sizes of </a:t>
            </a:r>
            <a:r>
              <a:rPr lang="en-US" u="none" baseline="0" dirty="0" err="1"/>
              <a:t>Orig</a:t>
            </a:r>
            <a:r>
              <a:rPr lang="en-US" u="none" baseline="0" dirty="0"/>
              <a:t> and Brown Sugar, or just Jumbo for Brown Sugar?)</a:t>
            </a:r>
          </a:p>
          <a:p>
            <a:pPr marL="628650" lvl="1" indent="-171450">
              <a:buFont typeface="Arial" panose="020B0604020202020204" pitchFamily="34" charset="0"/>
              <a:buChar char="•"/>
            </a:pPr>
            <a:r>
              <a:rPr lang="en-US" u="none" baseline="0" dirty="0"/>
              <a:t>Also, if existing SKUs but growing in size/velocity – does this contribute to base volume trend? (slide 7)</a:t>
            </a:r>
          </a:p>
          <a:p>
            <a:pPr marL="628650" lvl="1" indent="-171450">
              <a:buFont typeface="Arial" panose="020B0604020202020204" pitchFamily="34" charset="0"/>
              <a:buChar char="•"/>
            </a:pPr>
            <a:r>
              <a:rPr lang="en-US" u="none" baseline="0" dirty="0"/>
              <a:t>AE: Yes</a:t>
            </a:r>
          </a:p>
          <a:p>
            <a:pPr marL="171450" indent="-171450">
              <a:buFont typeface="Arial" panose="020B0604020202020204" pitchFamily="34" charset="0"/>
              <a:buChar char="•"/>
            </a:pPr>
            <a:r>
              <a:rPr lang="en-GB" u="none" dirty="0"/>
              <a:t>Change</a:t>
            </a:r>
            <a:r>
              <a:rPr lang="en-GB" u="none" baseline="0" dirty="0"/>
              <a:t> “sample” to “sampling” – and underneath add “DTG”</a:t>
            </a:r>
          </a:p>
          <a:p>
            <a:pPr marL="171450" indent="-171450">
              <a:buFont typeface="Arial" panose="020B0604020202020204" pitchFamily="34" charset="0"/>
              <a:buChar char="•"/>
            </a:pPr>
            <a:r>
              <a:rPr lang="en-GB" u="none" dirty="0" err="1"/>
              <a:t>In&amp;</a:t>
            </a:r>
            <a:r>
              <a:rPr lang="en-GB" u="none" baseline="0" dirty="0" err="1"/>
              <a:t>Out</a:t>
            </a:r>
            <a:r>
              <a:rPr lang="en-GB" u="none" baseline="0" dirty="0"/>
              <a:t> SKU – list what one (I assume pumpkin spice)</a:t>
            </a:r>
          </a:p>
          <a:p>
            <a:pPr marL="171450" indent="-171450">
              <a:buFont typeface="Arial" panose="020B0604020202020204" pitchFamily="34" charset="0"/>
              <a:buChar char="•"/>
            </a:pPr>
            <a:r>
              <a:rPr lang="en-GB" u="none" dirty="0"/>
              <a:t>Distribution:</a:t>
            </a:r>
            <a:r>
              <a:rPr lang="en-GB" u="none" baseline="0" dirty="0"/>
              <a:t> What products?</a:t>
            </a:r>
          </a:p>
          <a:p>
            <a:pPr marL="171450" indent="-171450">
              <a:buFont typeface="Arial" panose="020B0604020202020204" pitchFamily="34" charset="0"/>
              <a:buChar char="•"/>
            </a:pPr>
            <a:r>
              <a:rPr lang="en-GB" sz="1200" b="0" i="0" u="none" strike="noStrike" kern="1200" dirty="0">
                <a:solidFill>
                  <a:schemeClr val="tx1"/>
                </a:solidFill>
                <a:effectLst/>
                <a:latin typeface="+mn-lt"/>
                <a:ea typeface="+mn-ea"/>
                <a:cs typeface="+mn-cs"/>
              </a:rPr>
              <a:t>AE: HARVEST BLUEBERRY BX405GM,</a:t>
            </a:r>
            <a:r>
              <a:rPr lang="en-GB" dirty="0"/>
              <a:t> </a:t>
            </a:r>
            <a:r>
              <a:rPr lang="en-GB" sz="1200" b="0" i="0" u="none" strike="noStrike" kern="1200" dirty="0">
                <a:solidFill>
                  <a:schemeClr val="tx1"/>
                </a:solidFill>
                <a:effectLst/>
                <a:latin typeface="+mn-lt"/>
                <a:ea typeface="+mn-ea"/>
                <a:cs typeface="+mn-cs"/>
              </a:rPr>
              <a:t>W/FROSTING 1.3 KG,</a:t>
            </a:r>
            <a:r>
              <a:rPr lang="en-GB" dirty="0"/>
              <a:t> </a:t>
            </a:r>
            <a:r>
              <a:rPr lang="en-GB" sz="1200" b="0" i="0" u="none" strike="noStrike" kern="1200" dirty="0">
                <a:solidFill>
                  <a:schemeClr val="tx1"/>
                </a:solidFill>
                <a:effectLst/>
                <a:latin typeface="+mn-lt"/>
                <a:ea typeface="+mn-ea"/>
                <a:cs typeface="+mn-cs"/>
              </a:rPr>
              <a:t>W/BROWNSUGAR JU MBO, 1.3 KG</a:t>
            </a:r>
            <a:r>
              <a:rPr lang="en-GB" dirty="0"/>
              <a:t> </a:t>
            </a:r>
            <a:r>
              <a:rPr lang="en-GB" sz="1200" b="0" i="0" u="none" strike="noStrike" kern="1200" dirty="0">
                <a:solidFill>
                  <a:schemeClr val="tx1"/>
                </a:solidFill>
                <a:effectLst/>
                <a:latin typeface="+mn-lt"/>
                <a:ea typeface="+mn-ea"/>
                <a:cs typeface="+mn-cs"/>
              </a:rPr>
              <a:t>CENTRES RASPBERRY BX510GM,</a:t>
            </a:r>
            <a:r>
              <a:rPr lang="en-GB" dirty="0"/>
              <a:t> </a:t>
            </a:r>
            <a:r>
              <a:rPr lang="en-GB" sz="1200" b="0" i="0" u="none" strike="noStrike" kern="1200" dirty="0">
                <a:solidFill>
                  <a:schemeClr val="tx1"/>
                </a:solidFill>
                <a:effectLst/>
                <a:latin typeface="+mn-lt"/>
                <a:ea typeface="+mn-ea"/>
                <a:cs typeface="+mn-cs"/>
              </a:rPr>
              <a:t>MAPLE FLAVOUR 500GM,</a:t>
            </a:r>
            <a:r>
              <a:rPr lang="en-GB" dirty="0"/>
              <a:t> </a:t>
            </a:r>
            <a:endParaRPr lang="en-GB" u="none" baseline="0" dirty="0"/>
          </a:p>
          <a:p>
            <a:pPr marL="171450" indent="-171450">
              <a:buFont typeface="Arial" panose="020B0604020202020204" pitchFamily="34" charset="0"/>
              <a:buChar char="•"/>
            </a:pPr>
            <a:endParaRPr lang="en-GB"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7</a:t>
            </a:fld>
            <a:endParaRPr lang="en-CA" dirty="0"/>
          </a:p>
        </p:txBody>
      </p:sp>
    </p:spTree>
    <p:extLst>
      <p:ext uri="{BB962C8B-B14F-4D97-AF65-F5344CB8AC3E}">
        <p14:creationId xmlns:p14="http://schemas.microsoft.com/office/powerpoint/2010/main" val="2073471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Search</a:t>
            </a:r>
            <a:r>
              <a:rPr lang="en-GB" u="none" baseline="0" dirty="0"/>
              <a:t> – </a:t>
            </a:r>
            <a:r>
              <a:rPr lang="en-GB" b="1" u="none" baseline="0" dirty="0"/>
              <a:t>Cristina – why did 2018 search decline so much on ROI with same spend?</a:t>
            </a:r>
          </a:p>
          <a:p>
            <a:pPr marL="171450" indent="-171450">
              <a:buFont typeface="Arial" panose="020B0604020202020204" pitchFamily="34" charset="0"/>
              <a:buChar char="•"/>
            </a:pPr>
            <a:r>
              <a:rPr lang="en-GB" b="0" u="none" dirty="0"/>
              <a:t>Add</a:t>
            </a:r>
            <a:r>
              <a:rPr lang="en-GB" b="0" u="none" baseline="0" dirty="0"/>
              <a:t> separate slide with flat profit scenario; </a:t>
            </a:r>
            <a:r>
              <a:rPr lang="en-GB" b="0" u="none" baseline="0" dirty="0" err="1"/>
              <a:t>udated</a:t>
            </a:r>
            <a:r>
              <a:rPr lang="en-GB" b="0" u="none" baseline="0" dirty="0"/>
              <a:t> next slide</a:t>
            </a:r>
            <a:endParaRPr lang="en-GB" b="0"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8</a:t>
            </a:fld>
            <a:endParaRPr lang="en-CA" dirty="0"/>
          </a:p>
        </p:txBody>
      </p:sp>
    </p:spTree>
    <p:extLst>
      <p:ext uri="{BB962C8B-B14F-4D97-AF65-F5344CB8AC3E}">
        <p14:creationId xmlns:p14="http://schemas.microsoft.com/office/powerpoint/2010/main" val="300313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SL 7/23</a:t>
            </a:r>
          </a:p>
          <a:p>
            <a:pPr marL="171450" indent="-171450">
              <a:buFont typeface="Arial" panose="020B0604020202020204" pitchFamily="34" charset="0"/>
              <a:buChar char="•"/>
            </a:pPr>
            <a:r>
              <a:rPr lang="en-GB" u="none" dirty="0"/>
              <a:t>Search</a:t>
            </a:r>
            <a:r>
              <a:rPr lang="en-GB" u="none" baseline="0" dirty="0"/>
              <a:t> – </a:t>
            </a:r>
            <a:r>
              <a:rPr lang="en-GB" b="1" u="none" baseline="0" dirty="0"/>
              <a:t>Cristina – why did 2018 search decline so much on ROI with same spend?</a:t>
            </a:r>
          </a:p>
          <a:p>
            <a:pPr marL="171450" indent="-171450">
              <a:buFont typeface="Arial" panose="020B0604020202020204" pitchFamily="34" charset="0"/>
              <a:buChar char="•"/>
            </a:pPr>
            <a:r>
              <a:rPr lang="en-GB" b="0" u="none" dirty="0"/>
              <a:t>Add</a:t>
            </a:r>
            <a:r>
              <a:rPr lang="en-GB" b="0" u="none" baseline="0" dirty="0"/>
              <a:t> separate slide with flat profit scenario; </a:t>
            </a:r>
            <a:r>
              <a:rPr lang="en-GB" b="0" u="none" baseline="0" dirty="0" err="1"/>
              <a:t>udated</a:t>
            </a:r>
            <a:r>
              <a:rPr lang="en-GB" b="0" u="none" baseline="0" dirty="0"/>
              <a:t> next slide</a:t>
            </a:r>
            <a:endParaRPr lang="en-GB" b="0" u="none" dirty="0"/>
          </a:p>
        </p:txBody>
      </p:sp>
      <p:sp>
        <p:nvSpPr>
          <p:cNvPr id="4" name="Slide Number Placeholder 3"/>
          <p:cNvSpPr>
            <a:spLocks noGrp="1"/>
          </p:cNvSpPr>
          <p:nvPr>
            <p:ph type="sldNum" sz="quarter" idx="10"/>
          </p:nvPr>
        </p:nvSpPr>
        <p:spPr/>
        <p:txBody>
          <a:bodyPr/>
          <a:lstStyle/>
          <a:p>
            <a:fld id="{5D4EDB1A-A31D-46C4-9C20-A6498D69C879}" type="slidenum">
              <a:rPr lang="en-CA" smtClean="0"/>
              <a:t>9</a:t>
            </a:fld>
            <a:endParaRPr lang="en-CA" dirty="0"/>
          </a:p>
        </p:txBody>
      </p:sp>
    </p:spTree>
    <p:extLst>
      <p:ext uri="{BB962C8B-B14F-4D97-AF65-F5344CB8AC3E}">
        <p14:creationId xmlns:p14="http://schemas.microsoft.com/office/powerpoint/2010/main" val="7441816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90"/>
              </a:spcBef>
              <a:spcAft>
                <a:spcPts val="90"/>
              </a:spcAft>
              <a:buNone/>
              <a:defRPr sz="3600" b="1" baseline="0">
                <a:solidFill>
                  <a:schemeClr val="bg1"/>
                </a:solidFill>
                <a:latin typeface="Kellogg's Sans" pitchFamily="50" charset="0"/>
              </a:defRPr>
            </a:lvl1pPr>
            <a:lvl5pPr marL="182728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Tree>
    <p:extLst>
      <p:ext uri="{BB962C8B-B14F-4D97-AF65-F5344CB8AC3E}">
        <p14:creationId xmlns:p14="http://schemas.microsoft.com/office/powerpoint/2010/main" val="2095444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1908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40059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83456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867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39909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4365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Rubrik och innehåll">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114715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8" name="Title 7"/>
          <p:cNvSpPr>
            <a:spLocks noGrp="1"/>
          </p:cNvSpPr>
          <p:nvPr>
            <p:ph type="title"/>
          </p:nvPr>
        </p:nvSpPr>
        <p:spPr>
          <a:xfrm>
            <a:off x="118457" y="101676"/>
            <a:ext cx="8884227" cy="943804"/>
          </a:xfrm>
        </p:spPr>
        <p:txBody>
          <a:bodyPr/>
          <a:lstStyle/>
          <a:p>
            <a:r>
              <a:rPr lang="en-US"/>
              <a:t>Click to edit Master title style</a:t>
            </a:r>
          </a:p>
        </p:txBody>
      </p:sp>
      <p:sp>
        <p:nvSpPr>
          <p:cNvPr id="4" name="Slide Number Placeholder 5"/>
          <p:cNvSpPr>
            <a:spLocks noGrp="1"/>
          </p:cNvSpPr>
          <p:nvPr>
            <p:ph type="sldNum" sz="quarter" idx="4"/>
          </p:nvPr>
        </p:nvSpPr>
        <p:spPr>
          <a:xfrm>
            <a:off x="8721572" y="6466811"/>
            <a:ext cx="256260" cy="193338"/>
          </a:xfrm>
          <a:prstGeom prst="rect">
            <a:avLst/>
          </a:prstGeom>
        </p:spPr>
        <p:txBody>
          <a:bodyPr/>
          <a:lstStyle>
            <a:lvl1pPr>
              <a:defRPr sz="600" b="0" i="0">
                <a:solidFill>
                  <a:srgbClr val="D9D9D9"/>
                </a:solidFill>
                <a:latin typeface="DINPro"/>
                <a:cs typeface="DINPro"/>
              </a:defRPr>
            </a:lvl1pPr>
          </a:lstStyle>
          <a:p>
            <a:fld id="{E01241FC-AC40-4245-A71E-E1413896ABE1}" type="slidenum">
              <a:rPr lang="en-US" smtClean="0"/>
              <a:pPr/>
              <a:t>‹#›</a:t>
            </a:fld>
            <a:endParaRPr lang="en-US"/>
          </a:p>
        </p:txBody>
      </p:sp>
    </p:spTree>
    <p:extLst>
      <p:ext uri="{BB962C8B-B14F-4D97-AF65-F5344CB8AC3E}">
        <p14:creationId xmlns:p14="http://schemas.microsoft.com/office/powerpoint/2010/main" val="772927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tion 1">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1447800"/>
          </a:xfrm>
        </p:spPr>
        <p:txBody>
          <a:bodyPr>
            <a:normAutofit/>
          </a:bodyPr>
          <a:lstStyle>
            <a:lvl1pPr marL="0" indent="0">
              <a:lnSpc>
                <a:spcPct val="90000"/>
              </a:lnSpc>
              <a:spcBef>
                <a:spcPts val="68"/>
              </a:spcBef>
              <a:spcAft>
                <a:spcPts val="68"/>
              </a:spcAft>
              <a:buNone/>
              <a:defRPr sz="2700" b="1" baseline="0">
                <a:solidFill>
                  <a:schemeClr val="bg1"/>
                </a:solidFill>
                <a:latin typeface="Kellogg's Sans" pitchFamily="50" charset="0"/>
              </a:defRPr>
            </a:lvl1pPr>
            <a:lvl5pPr marL="1370462" indent="0">
              <a:buNone/>
              <a:defRPr/>
            </a:lvl5pPr>
          </a:lstStyle>
          <a:p>
            <a:pPr lvl="0"/>
            <a:r>
              <a:rPr lang="en-US" dirty="0"/>
              <a:t>SLIDE / SECTION</a:t>
            </a:r>
            <a:br>
              <a:rPr lang="en-US" dirty="0"/>
            </a:br>
            <a:r>
              <a:rPr lang="en-US" dirty="0"/>
              <a:t>TITLE PAGE – OPTION 1</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Tree>
    <p:extLst>
      <p:ext uri="{BB962C8B-B14F-4D97-AF65-F5344CB8AC3E}">
        <p14:creationId xmlns:p14="http://schemas.microsoft.com/office/powerpoint/2010/main" val="41589510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2700" b="1" baseline="0">
                <a:solidFill>
                  <a:schemeClr val="bg1"/>
                </a:solidFill>
                <a:latin typeface="Kellogg's Sans" pitchFamily="50" charset="0"/>
              </a:defRPr>
            </a:lvl1pPr>
            <a:lvl5pPr marL="137046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2"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256961" indent="-256961">
              <a:lnSpc>
                <a:spcPct val="150000"/>
              </a:lnSpc>
              <a:buClr>
                <a:schemeClr val="bg1"/>
              </a:buClr>
              <a:buFont typeface="Kellogg's Sans" pitchFamily="50" charset="0"/>
              <a:buChar char="–"/>
              <a:defRPr sz="18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746298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084574"/>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084574"/>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2339952"/>
            <a:ext cx="5638800" cy="2241176"/>
          </a:xfrm>
        </p:spPr>
        <p:txBody>
          <a:bodyPr anchor="ctr" anchorCtr="0">
            <a:normAutofit/>
          </a:bodyPr>
          <a:lstStyle>
            <a:lvl1pPr marL="0" indent="0">
              <a:lnSpc>
                <a:spcPct val="90000"/>
              </a:lnSpc>
              <a:buNone/>
              <a:defRPr sz="3600" b="1" baseline="0">
                <a:solidFill>
                  <a:schemeClr val="bg1"/>
                </a:solidFill>
                <a:latin typeface="+mj-lt"/>
              </a:defRPr>
            </a:lvl1pPr>
            <a:lvl5pPr marL="137046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6"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00046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6858000"/>
          </a:xfrm>
          <a:prstGeom prst="rect">
            <a:avLst/>
          </a:prstGeom>
        </p:spPr>
      </p:pic>
      <p:sp>
        <p:nvSpPr>
          <p:cNvPr id="7" name="Text Placeholder 6"/>
          <p:cNvSpPr>
            <a:spLocks noGrp="1"/>
          </p:cNvSpPr>
          <p:nvPr>
            <p:ph type="body" sz="quarter" idx="13" hasCustomPrompt="1"/>
          </p:nvPr>
        </p:nvSpPr>
        <p:spPr>
          <a:xfrm>
            <a:off x="457200" y="457200"/>
            <a:ext cx="5638800" cy="806824"/>
          </a:xfrm>
        </p:spPr>
        <p:txBody>
          <a:bodyPr>
            <a:normAutofit/>
          </a:bodyPr>
          <a:lstStyle>
            <a:lvl1pPr marL="0" indent="0">
              <a:buNone/>
              <a:defRPr sz="3600" b="1" baseline="0">
                <a:solidFill>
                  <a:schemeClr val="bg1"/>
                </a:solidFill>
                <a:latin typeface="Kellogg's Sans" pitchFamily="50" charset="0"/>
              </a:defRPr>
            </a:lvl1pPr>
            <a:lvl5pPr marL="1827282" indent="0">
              <a:buNone/>
              <a:defRPr/>
            </a:lvl5pPr>
          </a:lstStyle>
          <a:p>
            <a:pPr lvl="0"/>
            <a:r>
              <a:rPr lang="en-US" dirty="0"/>
              <a:t>AGENDA TITLE</a:t>
            </a:r>
          </a:p>
        </p:txBody>
      </p:sp>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62191" y="4679576"/>
            <a:ext cx="3886376" cy="1412868"/>
          </a:xfrm>
          <a:prstGeom prst="rect">
            <a:avLst/>
          </a:prstGeom>
        </p:spPr>
      </p:pic>
      <p:sp>
        <p:nvSpPr>
          <p:cNvPr id="9" name="Text Placeholder 8"/>
          <p:cNvSpPr>
            <a:spLocks noGrp="1"/>
          </p:cNvSpPr>
          <p:nvPr>
            <p:ph type="body" sz="quarter" idx="14" hasCustomPrompt="1"/>
          </p:nvPr>
        </p:nvSpPr>
        <p:spPr>
          <a:xfrm>
            <a:off x="1210239" y="1317720"/>
            <a:ext cx="4840288" cy="2743200"/>
          </a:xfrm>
        </p:spPr>
        <p:txBody>
          <a:bodyPr>
            <a:normAutofit/>
          </a:bodyPr>
          <a:lstStyle>
            <a:lvl1pPr marL="342615" indent="-342615">
              <a:lnSpc>
                <a:spcPct val="150000"/>
              </a:lnSpc>
              <a:buClr>
                <a:schemeClr val="bg1"/>
              </a:buClr>
              <a:buFont typeface="Kellogg's Sans" pitchFamily="50" charset="0"/>
              <a:buChar char="–"/>
              <a:defRPr sz="2400" baseline="0">
                <a:solidFill>
                  <a:schemeClr val="bg1"/>
                </a:solidFill>
                <a:latin typeface="+mj-lt"/>
              </a:defRPr>
            </a:lvl1pPr>
          </a:lstStyle>
          <a:p>
            <a:pPr lvl="0"/>
            <a:r>
              <a:rPr lang="en-US" dirty="0"/>
              <a:t>Agenda item 1</a:t>
            </a:r>
          </a:p>
          <a:p>
            <a:pPr lvl="0"/>
            <a:r>
              <a:rPr lang="en-US" dirty="0"/>
              <a:t>Agenda item 2</a:t>
            </a:r>
          </a:p>
          <a:p>
            <a:pPr lvl="0"/>
            <a:r>
              <a:rPr lang="en-US" dirty="0"/>
              <a:t>Agenda item 3</a:t>
            </a:r>
          </a:p>
          <a:p>
            <a:pPr lvl="0"/>
            <a:r>
              <a:rPr lang="en-US" dirty="0"/>
              <a:t>Agenda item 4</a:t>
            </a:r>
          </a:p>
        </p:txBody>
      </p:sp>
    </p:spTree>
    <p:extLst>
      <p:ext uri="{BB962C8B-B14F-4D97-AF65-F5344CB8AC3E}">
        <p14:creationId xmlns:p14="http://schemas.microsoft.com/office/powerpoint/2010/main" val="42277589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p:nvPr>
        </p:nvSpPr>
        <p:spPr>
          <a:xfrm>
            <a:off x="309490" y="147484"/>
            <a:ext cx="7301133" cy="455640"/>
          </a:xfrm>
        </p:spPr>
        <p:txBody>
          <a:bodyPr/>
          <a:lstStyle>
            <a:lvl1pPr>
              <a:defRPr sz="1350"/>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7"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AEABD05-712D-498D-BF34-875A47FF9BC9}"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330611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41133037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1500"/>
            </a:lvl1pPr>
          </a:lstStyle>
          <a:p>
            <a:r>
              <a:rPr lang="en-US"/>
              <a:t>Click to edit Master title style</a:t>
            </a:r>
          </a:p>
        </p:txBody>
      </p:sp>
    </p:spTree>
    <p:extLst>
      <p:ext uri="{BB962C8B-B14F-4D97-AF65-F5344CB8AC3E}">
        <p14:creationId xmlns:p14="http://schemas.microsoft.com/office/powerpoint/2010/main" val="31490393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3040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852" indent="0" algn="ctr">
              <a:buNone/>
              <a:defRPr>
                <a:solidFill>
                  <a:schemeClr val="tx1">
                    <a:tint val="75000"/>
                  </a:schemeClr>
                </a:solidFill>
              </a:defRPr>
            </a:lvl2pPr>
            <a:lvl3pPr marL="685704" indent="0" algn="ctr">
              <a:buNone/>
              <a:defRPr>
                <a:solidFill>
                  <a:schemeClr val="tx1">
                    <a:tint val="75000"/>
                  </a:schemeClr>
                </a:solidFill>
              </a:defRPr>
            </a:lvl3pPr>
            <a:lvl4pPr marL="1028557" indent="0" algn="ctr">
              <a:buNone/>
              <a:defRPr>
                <a:solidFill>
                  <a:schemeClr val="tx1">
                    <a:tint val="75000"/>
                  </a:schemeClr>
                </a:solidFill>
              </a:defRPr>
            </a:lvl4pPr>
            <a:lvl5pPr marL="1371409" indent="0" algn="ctr">
              <a:buNone/>
              <a:defRPr>
                <a:solidFill>
                  <a:schemeClr val="tx1">
                    <a:tint val="75000"/>
                  </a:schemeClr>
                </a:solidFill>
              </a:defRPr>
            </a:lvl5pPr>
            <a:lvl6pPr marL="1714261" indent="0" algn="ctr">
              <a:buNone/>
              <a:defRPr>
                <a:solidFill>
                  <a:schemeClr val="tx1">
                    <a:tint val="75000"/>
                  </a:schemeClr>
                </a:solidFill>
              </a:defRPr>
            </a:lvl6pPr>
            <a:lvl7pPr marL="2057113" indent="0" algn="ctr">
              <a:buNone/>
              <a:defRPr>
                <a:solidFill>
                  <a:schemeClr val="tx1">
                    <a:tint val="75000"/>
                  </a:schemeClr>
                </a:solidFill>
              </a:defRPr>
            </a:lvl7pPr>
            <a:lvl8pPr marL="2399966" indent="0" algn="ctr">
              <a:buNone/>
              <a:defRPr>
                <a:solidFill>
                  <a:schemeClr val="tx1">
                    <a:tint val="75000"/>
                  </a:schemeClr>
                </a:solidFill>
              </a:defRPr>
            </a:lvl8pPr>
            <a:lvl9pPr marL="2742818"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975981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282638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8382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3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3671277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4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1968298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5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952342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ption 2">
    <p:spTree>
      <p:nvGrpSpPr>
        <p:cNvPr id="1" name=""/>
        <p:cNvGrpSpPr/>
        <p:nvPr/>
      </p:nvGrpSpPr>
      <p:grpSpPr>
        <a:xfrm>
          <a:off x="0" y="0"/>
          <a:ext cx="0" cy="0"/>
          <a:chOff x="0" y="0"/>
          <a:chExt cx="0" cy="0"/>
        </a:xfrm>
      </p:grpSpPr>
      <p:pic>
        <p:nvPicPr>
          <p:cNvPr id="5" name="Picture 10"/>
          <p:cNvPicPr>
            <a:picLocks/>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7917366" y="2851488"/>
            <a:ext cx="1226634"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p:cNvPicPr>
          <p:nvPr userDrawn="1"/>
        </p:nvPicPr>
        <p:blipFill rotWithShape="1">
          <a:blip r:embed="rId3" cstate="email">
            <a:extLst>
              <a:ext uri="{28A0092B-C50C-407E-A947-70E740481C1C}">
                <a14:useLocalDpi xmlns:a14="http://schemas.microsoft.com/office/drawing/2010/main"/>
              </a:ext>
            </a:extLst>
          </a:blip>
          <a:srcRect/>
          <a:stretch/>
        </p:blipFill>
        <p:spPr bwMode="auto">
          <a:xfrm>
            <a:off x="-36512" y="2851488"/>
            <a:ext cx="5422551" cy="2676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Placeholder 6"/>
          <p:cNvSpPr>
            <a:spLocks noGrp="1"/>
          </p:cNvSpPr>
          <p:nvPr>
            <p:ph type="body" sz="quarter" idx="13" hasCustomPrompt="1"/>
          </p:nvPr>
        </p:nvSpPr>
        <p:spPr>
          <a:xfrm>
            <a:off x="395536" y="3106868"/>
            <a:ext cx="5638800" cy="2241176"/>
          </a:xfrm>
        </p:spPr>
        <p:txBody>
          <a:bodyPr anchor="ctr" anchorCtr="0">
            <a:normAutofit/>
          </a:bodyPr>
          <a:lstStyle>
            <a:lvl1pPr marL="0" indent="0">
              <a:lnSpc>
                <a:spcPct val="90000"/>
              </a:lnSpc>
              <a:buNone/>
              <a:defRPr sz="4800" b="1" baseline="0">
                <a:solidFill>
                  <a:schemeClr val="bg1"/>
                </a:solidFill>
                <a:latin typeface="+mj-lt"/>
              </a:defRPr>
            </a:lvl1pPr>
            <a:lvl5pPr marL="1827282" indent="0">
              <a:buNone/>
              <a:defRPr/>
            </a:lvl5pPr>
          </a:lstStyle>
          <a:p>
            <a:pPr lvl="0"/>
            <a:r>
              <a:rPr lang="en-US" dirty="0"/>
              <a:t>SLIDE / SECTION</a:t>
            </a:r>
          </a:p>
        </p:txBody>
      </p:sp>
      <p:pic>
        <p:nvPicPr>
          <p:cNvPr id="8" name="Picture 126" descr="Analytic Edge"/>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48455" y="5902379"/>
            <a:ext cx="1509712" cy="513456"/>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047427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6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4028931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23" dirty="0">
              <a:solidFill>
                <a:prstClr val="white"/>
              </a:solidFill>
            </a:endParaRPr>
          </a:p>
        </p:txBody>
      </p:sp>
      <p:sp>
        <p:nvSpPr>
          <p:cNvPr id="4" name="Date Placeholder 3"/>
          <p:cNvSpPr>
            <a:spLocks noGrp="1"/>
          </p:cNvSpPr>
          <p:nvPr>
            <p:ph type="dt" sz="half" idx="10"/>
          </p:nvPr>
        </p:nvSpPr>
        <p:spPr>
          <a:xfrm>
            <a:off x="457200" y="6602669"/>
            <a:ext cx="2133600" cy="365125"/>
          </a:xfrm>
          <a:prstGeom prst="rect">
            <a:avLst/>
          </a:prstGeom>
        </p:spPr>
        <p:txBody>
          <a:bodyPr/>
          <a:lstStyle>
            <a:lvl1pPr>
              <a:defRPr sz="682">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9"/>
            <a:ext cx="2895600" cy="365125"/>
          </a:xfrm>
          <a:prstGeom prst="rect">
            <a:avLst/>
          </a:prstGeom>
        </p:spPr>
        <p:txBody>
          <a:bodyPr/>
          <a:lstStyle>
            <a:lvl1pPr algn="ctr">
              <a:defRPr sz="682">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9"/>
            <a:ext cx="2133600" cy="365125"/>
          </a:xfrm>
          <a:prstGeom prst="rect">
            <a:avLst/>
          </a:prstGeom>
        </p:spPr>
        <p:txBody>
          <a:bodyPr/>
          <a:lstStyle>
            <a:lvl1pPr algn="r">
              <a:defRPr sz="682">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6"/>
            <a:ext cx="8229600" cy="1021977"/>
          </a:xfrm>
          <a:prstGeom prst="rect">
            <a:avLst/>
          </a:prstGeom>
        </p:spPr>
        <p:txBody>
          <a:bodyPr vert="horz" lIns="91440" tIns="45720" rIns="91440" bIns="45720" rtlCol="0" anchor="ctr">
            <a:normAutofit/>
          </a:bodyPr>
          <a:lstStyle>
            <a:lvl1pPr algn="l">
              <a:defRPr sz="1818">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05417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ody slid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9489" y="147484"/>
            <a:ext cx="7301133" cy="455640"/>
          </a:xfrm>
        </p:spPr>
        <p:txBody>
          <a:bodyPr/>
          <a:lstStyle>
            <a:lvl1pPr algn="l" defTabSz="913642" rtl="0" eaLnBrk="1" latinLnBrk="0" hangingPunct="1">
              <a:lnSpc>
                <a:spcPct val="90000"/>
              </a:lnSpc>
              <a:spcBef>
                <a:spcPct val="0"/>
              </a:spcBef>
              <a:buNone/>
              <a:defRPr lang="en-US" sz="1800" b="1" kern="1200" cap="none" baseline="0" dirty="0">
                <a:solidFill>
                  <a:srgbClr val="DA0D44"/>
                </a:solidFill>
                <a:latin typeface="+mj-lt"/>
                <a:ea typeface="+mj-ea"/>
                <a:cs typeface="+mj-cs"/>
              </a:defRPr>
            </a:lvl1pPr>
          </a:lstStyle>
          <a:p>
            <a:r>
              <a:rPr lang="en-US" dirty="0"/>
              <a:t>Click To Edit Master Title Style</a:t>
            </a:r>
          </a:p>
        </p:txBody>
      </p:sp>
      <p:pic>
        <p:nvPicPr>
          <p:cNvPr id="3" name="Picture 126" descr="Analytic Edg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71226" y="6045044"/>
            <a:ext cx="1509712" cy="478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94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dirty="0"/>
          </a:p>
        </p:txBody>
      </p:sp>
      <p:pic>
        <p:nvPicPr>
          <p:cNvPr id="3" name="Picture 2"/>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6"/>
            <a:ext cx="9144000" cy="1012873"/>
          </a:xfrm>
          <a:prstGeom prst="rect">
            <a:avLst/>
          </a:prstGeom>
        </p:spPr>
      </p:pic>
    </p:spTree>
    <p:extLst>
      <p:ext uri="{BB962C8B-B14F-4D97-AF65-F5344CB8AC3E}">
        <p14:creationId xmlns:p14="http://schemas.microsoft.com/office/powerpoint/2010/main" val="30132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000"/>
            </a:lvl1pPr>
          </a:lstStyle>
          <a:p>
            <a:r>
              <a:rPr lang="en-US"/>
              <a:t>Click to edit Master title style</a:t>
            </a:r>
          </a:p>
        </p:txBody>
      </p:sp>
    </p:spTree>
    <p:extLst>
      <p:ext uri="{BB962C8B-B14F-4D97-AF65-F5344CB8AC3E}">
        <p14:creationId xmlns:p14="http://schemas.microsoft.com/office/powerpoint/2010/main" val="4170609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Kellogg's Sans Medium"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Kellogg's Sans Medium" pitchFamily="50" charset="0"/>
              </a:defRPr>
            </a:lvl1pPr>
            <a:lvl2pPr>
              <a:defRPr>
                <a:latin typeface="Kellogg's Sans Medium" pitchFamily="50" charset="0"/>
              </a:defRPr>
            </a:lvl2pPr>
            <a:lvl3pPr>
              <a:defRPr>
                <a:latin typeface="Kellogg's Sans Medium" pitchFamily="50" charset="0"/>
              </a:defRPr>
            </a:lvl3pPr>
            <a:lvl4pPr>
              <a:defRPr>
                <a:latin typeface="Kellogg's Sans Medium" pitchFamily="50" charset="0"/>
              </a:defRPr>
            </a:lvl4pPr>
            <a:lvl5pPr>
              <a:defRPr>
                <a:latin typeface="Kellogg's Sans Medium"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001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36" indent="0" algn="ctr">
              <a:buNone/>
              <a:defRPr>
                <a:solidFill>
                  <a:schemeClr val="tx1">
                    <a:tint val="75000"/>
                  </a:schemeClr>
                </a:solidFill>
              </a:defRPr>
            </a:lvl2pPr>
            <a:lvl3pPr marL="914272" indent="0" algn="ctr">
              <a:buNone/>
              <a:defRPr>
                <a:solidFill>
                  <a:schemeClr val="tx1">
                    <a:tint val="75000"/>
                  </a:schemeClr>
                </a:solidFill>
              </a:defRPr>
            </a:lvl3pPr>
            <a:lvl4pPr marL="1371409" indent="0" algn="ctr">
              <a:buNone/>
              <a:defRPr>
                <a:solidFill>
                  <a:schemeClr val="tx1">
                    <a:tint val="75000"/>
                  </a:schemeClr>
                </a:solidFill>
              </a:defRPr>
            </a:lvl4pPr>
            <a:lvl5pPr marL="1828545" indent="0" algn="ctr">
              <a:buNone/>
              <a:defRPr>
                <a:solidFill>
                  <a:schemeClr val="tx1">
                    <a:tint val="75000"/>
                  </a:schemeClr>
                </a:solidFill>
              </a:defRPr>
            </a:lvl5pPr>
            <a:lvl6pPr marL="2285681" indent="0" algn="ctr">
              <a:buNone/>
              <a:defRPr>
                <a:solidFill>
                  <a:schemeClr val="tx1">
                    <a:tint val="75000"/>
                  </a:schemeClr>
                </a:solidFill>
              </a:defRPr>
            </a:lvl6pPr>
            <a:lvl7pPr marL="2742817" indent="0" algn="ctr">
              <a:buNone/>
              <a:defRPr>
                <a:solidFill>
                  <a:schemeClr val="tx1">
                    <a:tint val="75000"/>
                  </a:schemeClr>
                </a:solidFill>
              </a:defRPr>
            </a:lvl7pPr>
            <a:lvl8pPr marL="3199954" indent="0" algn="ctr">
              <a:buNone/>
              <a:defRPr>
                <a:solidFill>
                  <a:schemeClr val="tx1">
                    <a:tint val="75000"/>
                  </a:schemeClr>
                </a:solidFill>
              </a:defRPr>
            </a:lvl8pPr>
            <a:lvl9pPr marL="365709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544219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10" name="Rectangle 9"/>
          <p:cNvSpPr/>
          <p:nvPr userDrawn="1"/>
        </p:nvSpPr>
        <p:spPr>
          <a:xfrm>
            <a:off x="0" y="6616700"/>
            <a:ext cx="9144000" cy="248556"/>
          </a:xfrm>
          <a:prstGeom prst="rect">
            <a:avLst/>
          </a:prstGeom>
          <a:solidFill>
            <a:srgbClr val="3939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64" dirty="0">
              <a:solidFill>
                <a:prstClr val="white"/>
              </a:solidFill>
            </a:endParaRPr>
          </a:p>
        </p:txBody>
      </p:sp>
      <p:sp>
        <p:nvSpPr>
          <p:cNvPr id="4" name="Date Placeholder 3"/>
          <p:cNvSpPr>
            <a:spLocks noGrp="1"/>
          </p:cNvSpPr>
          <p:nvPr>
            <p:ph type="dt" sz="half" idx="10"/>
          </p:nvPr>
        </p:nvSpPr>
        <p:spPr>
          <a:xfrm>
            <a:off x="457200" y="6602667"/>
            <a:ext cx="2133600" cy="365125"/>
          </a:xfrm>
          <a:prstGeom prst="rect">
            <a:avLst/>
          </a:prstGeom>
        </p:spPr>
        <p:txBody>
          <a:bodyPr/>
          <a:lstStyle>
            <a:lvl1pPr>
              <a:defRPr sz="909">
                <a:solidFill>
                  <a:schemeClr val="bg1"/>
                </a:solidFill>
              </a:defRPr>
            </a:lvl1pPr>
          </a:lstStyle>
          <a:p>
            <a:fld id="{BAE0C4D6-28A6-49BE-8633-95C6F6472F7C}" type="datetime1">
              <a:rPr lang="en-US" smtClean="0">
                <a:solidFill>
                  <a:prstClr val="white"/>
                </a:solidFill>
              </a:rPr>
              <a:t>8/20/2019</a:t>
            </a:fld>
            <a:endParaRPr lang="en-US" dirty="0">
              <a:solidFill>
                <a:prstClr val="white"/>
              </a:solidFill>
            </a:endParaRPr>
          </a:p>
        </p:txBody>
      </p:sp>
      <p:sp>
        <p:nvSpPr>
          <p:cNvPr id="5" name="Footer Placeholder 4"/>
          <p:cNvSpPr>
            <a:spLocks noGrp="1"/>
          </p:cNvSpPr>
          <p:nvPr>
            <p:ph type="ftr" sz="quarter" idx="11"/>
          </p:nvPr>
        </p:nvSpPr>
        <p:spPr>
          <a:xfrm>
            <a:off x="3124200" y="6602667"/>
            <a:ext cx="2895600" cy="365125"/>
          </a:xfrm>
          <a:prstGeom prst="rect">
            <a:avLst/>
          </a:prstGeom>
        </p:spPr>
        <p:txBody>
          <a:bodyPr/>
          <a:lstStyle>
            <a:lvl1pPr algn="ctr">
              <a:defRPr sz="909">
                <a:solidFill>
                  <a:schemeClr val="bg1"/>
                </a:solidFill>
              </a:defRPr>
            </a:lvl1pPr>
          </a:lstStyle>
          <a:p>
            <a:r>
              <a:rPr lang="en-US" dirty="0">
                <a:solidFill>
                  <a:prstClr val="white"/>
                </a:solidFill>
              </a:rPr>
              <a:t>Analytic Edge  Proprietary and confidential</a:t>
            </a:r>
          </a:p>
        </p:txBody>
      </p:sp>
      <p:sp>
        <p:nvSpPr>
          <p:cNvPr id="6" name="Slide Number Placeholder 5"/>
          <p:cNvSpPr>
            <a:spLocks noGrp="1"/>
          </p:cNvSpPr>
          <p:nvPr>
            <p:ph type="sldNum" sz="quarter" idx="12"/>
          </p:nvPr>
        </p:nvSpPr>
        <p:spPr>
          <a:xfrm>
            <a:off x="6553200" y="6602667"/>
            <a:ext cx="2133600" cy="365125"/>
          </a:xfrm>
          <a:prstGeom prst="rect">
            <a:avLst/>
          </a:prstGeom>
        </p:spPr>
        <p:txBody>
          <a:bodyPr/>
          <a:lstStyle>
            <a:lvl1pPr algn="r">
              <a:defRPr sz="909">
                <a:solidFill>
                  <a:schemeClr val="bg1"/>
                </a:solidFill>
              </a:defRPr>
            </a:lvl1pPr>
          </a:lstStyle>
          <a:p>
            <a:fld id="{4C2143BD-DDDC-4030-AFD1-D2DD3F00D3BF}" type="slidenum">
              <a:rPr lang="en-US" smtClean="0">
                <a:solidFill>
                  <a:prstClr val="white"/>
                </a:solidFill>
              </a:rPr>
              <a:pPr/>
              <a:t>‹#›</a:t>
            </a:fld>
            <a:endParaRPr lang="en-US" dirty="0">
              <a:solidFill>
                <a:prstClr val="white"/>
              </a:solidFill>
            </a:endParaRPr>
          </a:p>
        </p:txBody>
      </p:sp>
      <p:sp>
        <p:nvSpPr>
          <p:cNvPr id="11" name="Title Placeholder 1"/>
          <p:cNvSpPr>
            <a:spLocks noGrp="1"/>
          </p:cNvSpPr>
          <p:nvPr>
            <p:ph type="title"/>
          </p:nvPr>
        </p:nvSpPr>
        <p:spPr>
          <a:xfrm>
            <a:off x="109904" y="44824"/>
            <a:ext cx="8229600" cy="1021977"/>
          </a:xfrm>
          <a:prstGeom prst="rect">
            <a:avLst/>
          </a:prstGeom>
        </p:spPr>
        <p:txBody>
          <a:bodyPr vert="horz" lIns="91440" tIns="45720" rIns="91440" bIns="45720" rtlCol="0" anchor="ctr">
            <a:normAutofit/>
          </a:bodyPr>
          <a:lstStyle>
            <a:lvl1pPr algn="l">
              <a:defRPr sz="2424">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570873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1.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1"/>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8"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9"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9"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8" y="6614966"/>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900" smtClean="0">
                <a:solidFill>
                  <a:prstClr val="white"/>
                </a:solidFill>
              </a:rPr>
              <a:t>‹#›</a:t>
            </a:fld>
            <a:endParaRPr lang="en-US" sz="900" dirty="0">
              <a:solidFill>
                <a:prstClr val="white"/>
              </a:solidFill>
            </a:endParaRPr>
          </a:p>
        </p:txBody>
      </p:sp>
    </p:spTree>
    <p:extLst>
      <p:ext uri="{BB962C8B-B14F-4D97-AF65-F5344CB8AC3E}">
        <p14:creationId xmlns:p14="http://schemas.microsoft.com/office/powerpoint/2010/main" val="36710305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704" r:id="rId16"/>
  </p:sldLayoutIdLst>
  <p:hf sldNum="0" hdr="0" ftr="0" dt="0"/>
  <p:txStyles>
    <p:titleStyle>
      <a:lvl1pPr algn="l" defTabSz="913642" rtl="0" eaLnBrk="1" latinLnBrk="0" hangingPunct="1">
        <a:lnSpc>
          <a:spcPct val="90000"/>
        </a:lnSpc>
        <a:spcBef>
          <a:spcPct val="0"/>
        </a:spcBef>
        <a:buNone/>
        <a:defRPr sz="2800" b="1" kern="1200" cap="all" baseline="0">
          <a:solidFill>
            <a:srgbClr val="DA0D44"/>
          </a:solidFill>
          <a:latin typeface="+mj-lt"/>
          <a:ea typeface="+mj-ea"/>
          <a:cs typeface="+mj-cs"/>
        </a:defRPr>
      </a:lvl1pPr>
    </p:titleStyle>
    <p:bodyStyle>
      <a:lvl1pPr marL="342615" indent="-342615"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1pPr>
      <a:lvl2pPr marL="742331" indent="-285514"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2pPr>
      <a:lvl3pPr marL="1142050"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3pPr>
      <a:lvl4pPr marL="1598872"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4pPr>
      <a:lvl5pPr marL="2055691" indent="-228410" algn="l" defTabSz="913642" rtl="0" eaLnBrk="1" latinLnBrk="0" hangingPunct="1">
        <a:spcBef>
          <a:spcPct val="20000"/>
        </a:spcBef>
        <a:buFont typeface="Arial" pitchFamily="34" charset="0"/>
        <a:buChar char="»"/>
        <a:defRPr sz="2400" b="0" kern="1200">
          <a:solidFill>
            <a:schemeClr val="tx1"/>
          </a:solidFill>
          <a:latin typeface="Kellogg's Sans Medium" pitchFamily="50" charset="0"/>
          <a:ea typeface="+mn-ea"/>
          <a:cs typeface="Arial" pitchFamily="34" charset="0"/>
        </a:defRPr>
      </a:lvl5pPr>
      <a:lvl6pPr marL="2512511"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34"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5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72" indent="-228410" algn="l" defTabSz="9136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3642" rtl="0" eaLnBrk="1" latinLnBrk="0" hangingPunct="1">
        <a:defRPr sz="1700" kern="1200">
          <a:solidFill>
            <a:schemeClr val="tx1"/>
          </a:solidFill>
          <a:latin typeface="+mn-lt"/>
          <a:ea typeface="+mn-ea"/>
          <a:cs typeface="+mn-cs"/>
        </a:defRPr>
      </a:lvl1pPr>
      <a:lvl2pPr marL="456820" algn="l" defTabSz="913642" rtl="0" eaLnBrk="1" latinLnBrk="0" hangingPunct="1">
        <a:defRPr sz="1700" kern="1200">
          <a:solidFill>
            <a:schemeClr val="tx1"/>
          </a:solidFill>
          <a:latin typeface="+mn-lt"/>
          <a:ea typeface="+mn-ea"/>
          <a:cs typeface="+mn-cs"/>
        </a:defRPr>
      </a:lvl2pPr>
      <a:lvl3pPr marL="913642" algn="l" defTabSz="913642" rtl="0" eaLnBrk="1" latinLnBrk="0" hangingPunct="1">
        <a:defRPr sz="1700" kern="1200">
          <a:solidFill>
            <a:schemeClr val="tx1"/>
          </a:solidFill>
          <a:latin typeface="+mn-lt"/>
          <a:ea typeface="+mn-ea"/>
          <a:cs typeface="+mn-cs"/>
        </a:defRPr>
      </a:lvl3pPr>
      <a:lvl4pPr marL="1370462" algn="l" defTabSz="913642" rtl="0" eaLnBrk="1" latinLnBrk="0" hangingPunct="1">
        <a:defRPr sz="1700" kern="1200">
          <a:solidFill>
            <a:schemeClr val="tx1"/>
          </a:solidFill>
          <a:latin typeface="+mn-lt"/>
          <a:ea typeface="+mn-ea"/>
          <a:cs typeface="+mn-cs"/>
        </a:defRPr>
      </a:lvl4pPr>
      <a:lvl5pPr marL="1827282" algn="l" defTabSz="913642" rtl="0" eaLnBrk="1" latinLnBrk="0" hangingPunct="1">
        <a:defRPr sz="1700" kern="1200">
          <a:solidFill>
            <a:schemeClr val="tx1"/>
          </a:solidFill>
          <a:latin typeface="+mn-lt"/>
          <a:ea typeface="+mn-ea"/>
          <a:cs typeface="+mn-cs"/>
        </a:defRPr>
      </a:lvl5pPr>
      <a:lvl6pPr marL="2284101" algn="l" defTabSz="913642" rtl="0" eaLnBrk="1" latinLnBrk="0" hangingPunct="1">
        <a:defRPr sz="1700" kern="1200">
          <a:solidFill>
            <a:schemeClr val="tx1"/>
          </a:solidFill>
          <a:latin typeface="+mn-lt"/>
          <a:ea typeface="+mn-ea"/>
          <a:cs typeface="+mn-cs"/>
        </a:defRPr>
      </a:lvl6pPr>
      <a:lvl7pPr marL="2740918" algn="l" defTabSz="913642" rtl="0" eaLnBrk="1" latinLnBrk="0" hangingPunct="1">
        <a:defRPr sz="1700" kern="1200">
          <a:solidFill>
            <a:schemeClr val="tx1"/>
          </a:solidFill>
          <a:latin typeface="+mn-lt"/>
          <a:ea typeface="+mn-ea"/>
          <a:cs typeface="+mn-cs"/>
        </a:defRPr>
      </a:lvl7pPr>
      <a:lvl8pPr marL="3197741" algn="l" defTabSz="913642" rtl="0" eaLnBrk="1" latinLnBrk="0" hangingPunct="1">
        <a:defRPr sz="1700" kern="1200">
          <a:solidFill>
            <a:schemeClr val="tx1"/>
          </a:solidFill>
          <a:latin typeface="+mn-lt"/>
          <a:ea typeface="+mn-ea"/>
          <a:cs typeface="+mn-cs"/>
        </a:defRPr>
      </a:lvl8pPr>
      <a:lvl9pPr marL="3654562" algn="l" defTabSz="913642" rtl="0" eaLnBrk="1" latinLnBrk="0" hangingPunct="1">
        <a:defRPr sz="1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520" y="147484"/>
            <a:ext cx="7368532" cy="455640"/>
          </a:xfrm>
          <a:prstGeom prst="rect">
            <a:avLst/>
          </a:prstGeom>
        </p:spPr>
        <p:txBody>
          <a:bodyPr vert="horz" lIns="0" tIns="0" rIns="0" bIns="0" rtlCol="0" anchor="ctr" anchorCtr="0">
            <a:noAutofit/>
          </a:bodyPr>
          <a:lstStyle/>
          <a:p>
            <a:r>
              <a:rPr lang="en-US" dirty="0"/>
              <a:t>Slide Title</a:t>
            </a:r>
          </a:p>
        </p:txBody>
      </p:sp>
      <p:sp>
        <p:nvSpPr>
          <p:cNvPr id="3" name="Text Placeholder 2"/>
          <p:cNvSpPr>
            <a:spLocks noGrp="1"/>
          </p:cNvSpPr>
          <p:nvPr>
            <p:ph type="body" idx="1"/>
          </p:nvPr>
        </p:nvSpPr>
        <p:spPr>
          <a:xfrm>
            <a:off x="251520" y="1279303"/>
            <a:ext cx="8229600" cy="4525963"/>
          </a:xfrm>
          <a:prstGeom prst="rect">
            <a:avLst/>
          </a:prstGeom>
        </p:spPr>
        <p:txBody>
          <a:bodyPr vert="horz" lIns="91363" tIns="45681" rIns="91363" bIns="45681"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10"/>
          <p:cNvPicPr>
            <a:picLocks/>
          </p:cNvPicPr>
          <p:nvPr/>
        </p:nvPicPr>
        <p:blipFill>
          <a:blip r:embed="rId17" cstate="email">
            <a:extLst>
              <a:ext uri="{28A0092B-C50C-407E-A947-70E740481C1C}">
                <a14:useLocalDpi xmlns:a14="http://schemas.microsoft.com/office/drawing/2010/main"/>
              </a:ext>
            </a:extLst>
          </a:blip>
          <a:srcRect/>
          <a:stretch>
            <a:fillRect/>
          </a:stretch>
        </p:blipFill>
        <p:spPr bwMode="auto">
          <a:xfrm>
            <a:off x="-1" y="6583362"/>
            <a:ext cx="9144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Group 1"/>
          <p:cNvGrpSpPr>
            <a:grpSpLocks/>
          </p:cNvGrpSpPr>
          <p:nvPr/>
        </p:nvGrpSpPr>
        <p:grpSpPr bwMode="auto">
          <a:xfrm>
            <a:off x="10" y="477078"/>
            <a:ext cx="9040813" cy="475282"/>
            <a:chOff x="0" y="251873"/>
            <a:chExt cx="9040762" cy="474803"/>
          </a:xfrm>
        </p:grpSpPr>
        <p:cxnSp>
          <p:nvCxnSpPr>
            <p:cNvPr id="12" name="Straight Connector 7"/>
            <p:cNvCxnSpPr>
              <a:cxnSpLocks noChangeShapeType="1"/>
            </p:cNvCxnSpPr>
            <p:nvPr userDrawn="1"/>
          </p:nvCxnSpPr>
          <p:spPr bwMode="auto">
            <a:xfrm>
              <a:off x="0" y="602850"/>
              <a:ext cx="7620000" cy="0"/>
            </a:xfrm>
            <a:prstGeom prst="line">
              <a:avLst/>
            </a:prstGeom>
            <a:noFill/>
            <a:ln w="9525" algn="ctr">
              <a:solidFill>
                <a:srgbClr val="B5194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5"/>
            <p:cNvPicPr>
              <a:picLocks noChangeAspect="1"/>
            </p:cNvPicPr>
            <p:nvPr userDrawn="1"/>
          </p:nvPicPr>
          <p:blipFill>
            <a:blip r:embed="rId18" cstate="email">
              <a:extLst>
                <a:ext uri="{28A0092B-C50C-407E-A947-70E740481C1C}">
                  <a14:useLocalDpi xmlns:a14="http://schemas.microsoft.com/office/drawing/2010/main"/>
                </a:ext>
              </a:extLst>
            </a:blip>
            <a:srcRect/>
            <a:stretch>
              <a:fillRect/>
            </a:stretch>
          </p:blipFill>
          <p:spPr bwMode="auto">
            <a:xfrm>
              <a:off x="7684910" y="251873"/>
              <a:ext cx="1355852" cy="47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2"/>
          <p:cNvSpPr txBox="1">
            <a:spLocks/>
          </p:cNvSpPr>
          <p:nvPr userDrawn="1"/>
        </p:nvSpPr>
        <p:spPr>
          <a:xfrm>
            <a:off x="8649999" y="6614968"/>
            <a:ext cx="350312" cy="3528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334CA2-FDB1-42C0-A2F7-6F528A94D05F}" type="slidenum">
              <a:rPr lang="en-US" sz="675" smtClean="0">
                <a:solidFill>
                  <a:prstClr val="white"/>
                </a:solidFill>
              </a:rPr>
              <a:t>‹#›</a:t>
            </a:fld>
            <a:endParaRPr lang="en-US" sz="675" dirty="0">
              <a:solidFill>
                <a:prstClr val="white"/>
              </a:solidFill>
            </a:endParaRPr>
          </a:p>
        </p:txBody>
      </p:sp>
    </p:spTree>
    <p:extLst>
      <p:ext uri="{BB962C8B-B14F-4D97-AF65-F5344CB8AC3E}">
        <p14:creationId xmlns:p14="http://schemas.microsoft.com/office/powerpoint/2010/main" val="287907443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Lst>
  <p:hf sldNum="0" hdr="0" ftr="0" dt="0"/>
  <p:txStyles>
    <p:titleStyle>
      <a:lvl1pPr algn="l" defTabSz="685232" rtl="0" eaLnBrk="1" latinLnBrk="0" hangingPunct="1">
        <a:lnSpc>
          <a:spcPct val="90000"/>
        </a:lnSpc>
        <a:spcBef>
          <a:spcPct val="0"/>
        </a:spcBef>
        <a:buNone/>
        <a:defRPr sz="2100" b="1" kern="1200" cap="all" baseline="0">
          <a:solidFill>
            <a:srgbClr val="DA0D44"/>
          </a:solidFill>
          <a:latin typeface="+mj-lt"/>
          <a:ea typeface="+mj-ea"/>
          <a:cs typeface="+mj-cs"/>
        </a:defRPr>
      </a:lvl1pPr>
    </p:titleStyle>
    <p:bodyStyle>
      <a:lvl1pPr marL="256961" indent="-256961"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1pPr>
      <a:lvl2pPr marL="556748" indent="-214136"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2pPr>
      <a:lvl3pPr marL="85653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3pPr>
      <a:lvl4pPr marL="1199154"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4pPr>
      <a:lvl5pPr marL="1541768" indent="-171308" algn="l" defTabSz="685232" rtl="0" eaLnBrk="1" latinLnBrk="0" hangingPunct="1">
        <a:spcBef>
          <a:spcPct val="20000"/>
        </a:spcBef>
        <a:buFont typeface="Arial" pitchFamily="34" charset="0"/>
        <a:buChar char="»"/>
        <a:defRPr sz="1800" b="0" kern="1200">
          <a:solidFill>
            <a:schemeClr val="tx1"/>
          </a:solidFill>
          <a:latin typeface="Kellogg's Sans Medium" pitchFamily="50" charset="0"/>
          <a:ea typeface="+mn-ea"/>
          <a:cs typeface="Arial" pitchFamily="34" charset="0"/>
        </a:defRPr>
      </a:lvl5pPr>
      <a:lvl6pPr marL="1884383"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1"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14"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29" indent="-171308"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275" kern="1200">
          <a:solidFill>
            <a:schemeClr val="tx1"/>
          </a:solidFill>
          <a:latin typeface="+mn-lt"/>
          <a:ea typeface="+mn-ea"/>
          <a:cs typeface="+mn-cs"/>
        </a:defRPr>
      </a:lvl1pPr>
      <a:lvl2pPr marL="342615" algn="l" defTabSz="685232" rtl="0" eaLnBrk="1" latinLnBrk="0" hangingPunct="1">
        <a:defRPr sz="1275" kern="1200">
          <a:solidFill>
            <a:schemeClr val="tx1"/>
          </a:solidFill>
          <a:latin typeface="+mn-lt"/>
          <a:ea typeface="+mn-ea"/>
          <a:cs typeface="+mn-cs"/>
        </a:defRPr>
      </a:lvl2pPr>
      <a:lvl3pPr marL="685232" algn="l" defTabSz="685232" rtl="0" eaLnBrk="1" latinLnBrk="0" hangingPunct="1">
        <a:defRPr sz="1275" kern="1200">
          <a:solidFill>
            <a:schemeClr val="tx1"/>
          </a:solidFill>
          <a:latin typeface="+mn-lt"/>
          <a:ea typeface="+mn-ea"/>
          <a:cs typeface="+mn-cs"/>
        </a:defRPr>
      </a:lvl3pPr>
      <a:lvl4pPr marL="1027847" algn="l" defTabSz="685232" rtl="0" eaLnBrk="1" latinLnBrk="0" hangingPunct="1">
        <a:defRPr sz="1275" kern="1200">
          <a:solidFill>
            <a:schemeClr val="tx1"/>
          </a:solidFill>
          <a:latin typeface="+mn-lt"/>
          <a:ea typeface="+mn-ea"/>
          <a:cs typeface="+mn-cs"/>
        </a:defRPr>
      </a:lvl4pPr>
      <a:lvl5pPr marL="1370462" algn="l" defTabSz="685232" rtl="0" eaLnBrk="1" latinLnBrk="0" hangingPunct="1">
        <a:defRPr sz="1275" kern="1200">
          <a:solidFill>
            <a:schemeClr val="tx1"/>
          </a:solidFill>
          <a:latin typeface="+mn-lt"/>
          <a:ea typeface="+mn-ea"/>
          <a:cs typeface="+mn-cs"/>
        </a:defRPr>
      </a:lvl5pPr>
      <a:lvl6pPr marL="1713076" algn="l" defTabSz="685232" rtl="0" eaLnBrk="1" latinLnBrk="0" hangingPunct="1">
        <a:defRPr sz="1275" kern="1200">
          <a:solidFill>
            <a:schemeClr val="tx1"/>
          </a:solidFill>
          <a:latin typeface="+mn-lt"/>
          <a:ea typeface="+mn-ea"/>
          <a:cs typeface="+mn-cs"/>
        </a:defRPr>
      </a:lvl6pPr>
      <a:lvl7pPr marL="2055689" algn="l" defTabSz="685232" rtl="0" eaLnBrk="1" latinLnBrk="0" hangingPunct="1">
        <a:defRPr sz="1275" kern="1200">
          <a:solidFill>
            <a:schemeClr val="tx1"/>
          </a:solidFill>
          <a:latin typeface="+mn-lt"/>
          <a:ea typeface="+mn-ea"/>
          <a:cs typeface="+mn-cs"/>
        </a:defRPr>
      </a:lvl7pPr>
      <a:lvl8pPr marL="2398306" algn="l" defTabSz="685232" rtl="0" eaLnBrk="1" latinLnBrk="0" hangingPunct="1">
        <a:defRPr sz="1275" kern="1200">
          <a:solidFill>
            <a:schemeClr val="tx1"/>
          </a:solidFill>
          <a:latin typeface="+mn-lt"/>
          <a:ea typeface="+mn-ea"/>
          <a:cs typeface="+mn-cs"/>
        </a:defRPr>
      </a:lvl8pPr>
      <a:lvl9pPr marL="2740922" algn="l" defTabSz="685232" rtl="0" eaLnBrk="1" latinLnBrk="0" hangingPunct="1">
        <a:defRPr sz="12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chart" Target="../charts/chart9.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chart" Target="../charts/chart14.xml"/><Relationship Id="rId5" Type="http://schemas.openxmlformats.org/officeDocument/2006/relationships/image" Target="../media/image10.jpeg"/><Relationship Id="rId4" Type="http://schemas.openxmlformats.org/officeDocument/2006/relationships/chart" Target="../charts/char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chart" Target="../charts/chart15.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chart" Target="../charts/chart16.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chart" Target="../charts/chart20.xml"/><Relationship Id="rId5" Type="http://schemas.openxmlformats.org/officeDocument/2006/relationships/image" Target="../media/image10.jpeg"/><Relationship Id="rId4" Type="http://schemas.openxmlformats.org/officeDocument/2006/relationships/chart" Target="../charts/chart19.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chart" Target="../charts/chart21.xml"/><Relationship Id="rId4" Type="http://schemas.openxmlformats.org/officeDocument/2006/relationships/image" Target="../media/image10.jpeg"/></Relationships>
</file>

<file path=ppt/slides/_rels/slide22.xml.rels><?xml version="1.0" encoding="UTF-8" standalone="yes"?>
<Relationships xmlns="http://schemas.openxmlformats.org/package/2006/relationships"><Relationship Id="rId3" Type="http://schemas.openxmlformats.org/officeDocument/2006/relationships/chart" Target="../charts/chart22.xml"/><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chart" Target="../charts/chart24.xml"/><Relationship Id="rId4" Type="http://schemas.openxmlformats.org/officeDocument/2006/relationships/chart" Target="../charts/char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chart" Target="../charts/chart26.xml"/><Relationship Id="rId5" Type="http://schemas.openxmlformats.org/officeDocument/2006/relationships/image" Target="../media/image10.jpeg"/><Relationship Id="rId4" Type="http://schemas.openxmlformats.org/officeDocument/2006/relationships/chart" Target="../charts/char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chart" Target="../charts/chart2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chart" Target="../charts/chart28.xml"/><Relationship Id="rId4" Type="http://schemas.openxmlformats.org/officeDocument/2006/relationships/image" Target="../media/image10.jpeg"/></Relationships>
</file>

<file path=ppt/slides/_rels/slide28.xml.rels><?xml version="1.0" encoding="UTF-8" standalone="yes"?>
<Relationships xmlns="http://schemas.openxmlformats.org/package/2006/relationships"><Relationship Id="rId3" Type="http://schemas.openxmlformats.org/officeDocument/2006/relationships/chart" Target="../charts/chart29.xml"/><Relationship Id="rId7"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chart" Target="../charts/chart31.xml"/><Relationship Id="rId4" Type="http://schemas.openxmlformats.org/officeDocument/2006/relationships/chart" Target="../charts/char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chart" Target="../charts/chart33.xml"/><Relationship Id="rId5" Type="http://schemas.openxmlformats.org/officeDocument/2006/relationships/image" Target="../media/image10.jpeg"/><Relationship Id="rId4" Type="http://schemas.openxmlformats.org/officeDocument/2006/relationships/chart" Target="../charts/chart3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chart" Target="../charts/chart39.xml"/><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chart" Target="../charts/chart34.xml"/><Relationship Id="rId7" Type="http://schemas.openxmlformats.org/officeDocument/2006/relationships/chart" Target="../charts/chart38.xml"/><Relationship Id="rId12" Type="http://schemas.openxmlformats.org/officeDocument/2006/relationships/chart" Target="../charts/chart43.xml"/><Relationship Id="rId17" Type="http://schemas.openxmlformats.org/officeDocument/2006/relationships/image" Target="../media/image16.png"/><Relationship Id="rId2" Type="http://schemas.openxmlformats.org/officeDocument/2006/relationships/notesSlide" Target="../notesSlides/notesSlide29.xml"/><Relationship Id="rId16"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chart" Target="../charts/chart37.xml"/><Relationship Id="rId11" Type="http://schemas.openxmlformats.org/officeDocument/2006/relationships/chart" Target="../charts/chart42.xml"/><Relationship Id="rId5" Type="http://schemas.openxmlformats.org/officeDocument/2006/relationships/chart" Target="../charts/chart36.xml"/><Relationship Id="rId15" Type="http://schemas.openxmlformats.org/officeDocument/2006/relationships/image" Target="../media/image15.png"/><Relationship Id="rId10" Type="http://schemas.openxmlformats.org/officeDocument/2006/relationships/chart" Target="../charts/chart41.xml"/><Relationship Id="rId19" Type="http://schemas.openxmlformats.org/officeDocument/2006/relationships/image" Target="../media/image10.jpeg"/><Relationship Id="rId4" Type="http://schemas.openxmlformats.org/officeDocument/2006/relationships/chart" Target="../charts/chart35.xml"/><Relationship Id="rId9" Type="http://schemas.openxmlformats.org/officeDocument/2006/relationships/chart" Target="../charts/chart40.xml"/><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48127" y="2979820"/>
            <a:ext cx="4532868" cy="2428875"/>
          </a:xfrm>
        </p:spPr>
        <p:txBody>
          <a:bodyPr>
            <a:normAutofit/>
          </a:bodyPr>
          <a:lstStyle/>
          <a:p>
            <a:pPr>
              <a:lnSpc>
                <a:spcPct val="100000"/>
              </a:lnSpc>
              <a:spcBef>
                <a:spcPts val="900"/>
              </a:spcBef>
              <a:spcAft>
                <a:spcPts val="900"/>
              </a:spcAft>
            </a:pPr>
            <a:r>
              <a:rPr lang="en-CA" sz="2200" dirty="0">
                <a:latin typeface="Kellogg's Sans" panose="02000503020000020003" pitchFamily="50" charset="0"/>
              </a:rPr>
              <a:t>Kellogg’s Canada Mini Wheats </a:t>
            </a:r>
          </a:p>
          <a:p>
            <a:pPr>
              <a:lnSpc>
                <a:spcPct val="100000"/>
              </a:lnSpc>
              <a:spcBef>
                <a:spcPts val="900"/>
              </a:spcBef>
              <a:spcAft>
                <a:spcPts val="900"/>
              </a:spcAft>
            </a:pPr>
            <a:r>
              <a:rPr lang="en-CA" sz="2200" dirty="0">
                <a:latin typeface="Kellogg's Sans" panose="02000503020000020003" pitchFamily="50" charset="0"/>
              </a:rPr>
              <a:t>Marketing Mix Results</a:t>
            </a:r>
          </a:p>
          <a:p>
            <a:pPr>
              <a:lnSpc>
                <a:spcPct val="100000"/>
              </a:lnSpc>
              <a:spcBef>
                <a:spcPts val="900"/>
              </a:spcBef>
              <a:spcAft>
                <a:spcPts val="900"/>
              </a:spcAft>
            </a:pPr>
            <a:r>
              <a:rPr lang="en-CA" sz="2200" dirty="0">
                <a:latin typeface="Kellogg's Sans" panose="02000503020000020003" pitchFamily="50" charset="0"/>
              </a:rPr>
              <a:t>July 2019</a:t>
            </a:r>
          </a:p>
        </p:txBody>
      </p:sp>
      <p:pic>
        <p:nvPicPr>
          <p:cNvPr id="9" name="Picture 2" descr="Image result for mini wheats">
            <a:extLst>
              <a:ext uri="{FF2B5EF4-FFF2-40B4-BE49-F238E27FC236}">
                <a16:creationId xmlns:a16="http://schemas.microsoft.com/office/drawing/2014/main" xmlns="" id="{4DE7C28B-E079-47A3-BFB1-DD0466BD24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93" y="1062170"/>
            <a:ext cx="1146309" cy="165298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716169"/>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Profit ROI based on static  (2017) margins. </a:t>
            </a:r>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942939"/>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 xmlns:a16="http://schemas.microsoft.com/office/drawing/2014/main" id="{2DDADA9F-7017-49D8-8601-BBFE88D3EE02}"/>
              </a:ext>
            </a:extLst>
          </p:cNvPr>
          <p:cNvSpPr/>
          <p:nvPr/>
        </p:nvSpPr>
        <p:spPr>
          <a:xfrm>
            <a:off x="304800" y="1258085"/>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 xmlns:a16="http://schemas.microsoft.com/office/drawing/2014/main" id="{8A818819-C78F-41A9-B11C-C6FAAC7AEF3A}"/>
              </a:ext>
            </a:extLst>
          </p:cNvPr>
          <p:cNvGraphicFramePr/>
          <p:nvPr>
            <p:extLst/>
          </p:nvPr>
        </p:nvGraphicFramePr>
        <p:xfrm>
          <a:off x="827314" y="942939"/>
          <a:ext cx="8094317" cy="384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a:extLst>
              <a:ext uri="{FF2B5EF4-FFF2-40B4-BE49-F238E27FC236}">
                <a16:creationId xmlns="" xmlns:a16="http://schemas.microsoft.com/office/drawing/2014/main" id="{DE0340FB-51B9-4C3A-A86D-D2C4C47E44DF}"/>
              </a:ext>
            </a:extLst>
          </p:cNvPr>
          <p:cNvGraphicFramePr>
            <a:graphicFrameLocks noGrp="1"/>
          </p:cNvGraphicFramePr>
          <p:nvPr/>
        </p:nvGraphicFramePr>
        <p:xfrm>
          <a:off x="329770" y="4490227"/>
          <a:ext cx="8343497" cy="695426"/>
        </p:xfrm>
        <a:graphic>
          <a:graphicData uri="http://schemas.openxmlformats.org/drawingml/2006/table">
            <a:tbl>
              <a:tblPr/>
              <a:tblGrid>
                <a:gridCol w="570519">
                  <a:extLst>
                    <a:ext uri="{9D8B030D-6E8A-4147-A177-3AD203B41FA5}">
                      <a16:colId xmlns="" xmlns:a16="http://schemas.microsoft.com/office/drawing/2014/main" val="20000"/>
                    </a:ext>
                  </a:extLst>
                </a:gridCol>
                <a:gridCol w="603745">
                  <a:extLst>
                    <a:ext uri="{9D8B030D-6E8A-4147-A177-3AD203B41FA5}">
                      <a16:colId xmlns="" xmlns:a16="http://schemas.microsoft.com/office/drawing/2014/main" val="20015"/>
                    </a:ext>
                  </a:extLst>
                </a:gridCol>
                <a:gridCol w="570636">
                  <a:extLst>
                    <a:ext uri="{9D8B030D-6E8A-4147-A177-3AD203B41FA5}">
                      <a16:colId xmlns="" xmlns:a16="http://schemas.microsoft.com/office/drawing/2014/main" val="20002"/>
                    </a:ext>
                  </a:extLst>
                </a:gridCol>
                <a:gridCol w="570636">
                  <a:extLst>
                    <a:ext uri="{9D8B030D-6E8A-4147-A177-3AD203B41FA5}">
                      <a16:colId xmlns="" xmlns:a16="http://schemas.microsoft.com/office/drawing/2014/main" val="20016"/>
                    </a:ext>
                  </a:extLst>
                </a:gridCol>
                <a:gridCol w="630703">
                  <a:extLst>
                    <a:ext uri="{9D8B030D-6E8A-4147-A177-3AD203B41FA5}">
                      <a16:colId xmlns="" xmlns:a16="http://schemas.microsoft.com/office/drawing/2014/main" val="20017"/>
                    </a:ext>
                  </a:extLst>
                </a:gridCol>
                <a:gridCol w="590659">
                  <a:extLst>
                    <a:ext uri="{9D8B030D-6E8A-4147-A177-3AD203B41FA5}">
                      <a16:colId xmlns="" xmlns:a16="http://schemas.microsoft.com/office/drawing/2014/main" val="20018"/>
                    </a:ext>
                  </a:extLst>
                </a:gridCol>
                <a:gridCol w="620692">
                  <a:extLst>
                    <a:ext uri="{9D8B030D-6E8A-4147-A177-3AD203B41FA5}">
                      <a16:colId xmlns="" xmlns:a16="http://schemas.microsoft.com/office/drawing/2014/main" val="20003"/>
                    </a:ext>
                  </a:extLst>
                </a:gridCol>
                <a:gridCol w="580647">
                  <a:extLst>
                    <a:ext uri="{9D8B030D-6E8A-4147-A177-3AD203B41FA5}">
                      <a16:colId xmlns="" xmlns:a16="http://schemas.microsoft.com/office/drawing/2014/main" val="20004"/>
                    </a:ext>
                  </a:extLst>
                </a:gridCol>
                <a:gridCol w="610681">
                  <a:extLst>
                    <a:ext uri="{9D8B030D-6E8A-4147-A177-3AD203B41FA5}">
                      <a16:colId xmlns="" xmlns:a16="http://schemas.microsoft.com/office/drawing/2014/main" val="20005"/>
                    </a:ext>
                  </a:extLst>
                </a:gridCol>
                <a:gridCol w="640715">
                  <a:extLst>
                    <a:ext uri="{9D8B030D-6E8A-4147-A177-3AD203B41FA5}">
                      <a16:colId xmlns="" xmlns:a16="http://schemas.microsoft.com/office/drawing/2014/main" val="20007"/>
                    </a:ext>
                  </a:extLst>
                </a:gridCol>
                <a:gridCol w="630703">
                  <a:extLst>
                    <a:ext uri="{9D8B030D-6E8A-4147-A177-3AD203B41FA5}">
                      <a16:colId xmlns="" xmlns:a16="http://schemas.microsoft.com/office/drawing/2014/main" val="20008"/>
                    </a:ext>
                  </a:extLst>
                </a:gridCol>
                <a:gridCol w="545699">
                  <a:extLst>
                    <a:ext uri="{9D8B030D-6E8A-4147-A177-3AD203B41FA5}">
                      <a16:colId xmlns="" xmlns:a16="http://schemas.microsoft.com/office/drawing/2014/main" val="20009"/>
                    </a:ext>
                  </a:extLst>
                </a:gridCol>
                <a:gridCol w="588731">
                  <a:extLst>
                    <a:ext uri="{9D8B030D-6E8A-4147-A177-3AD203B41FA5}">
                      <a16:colId xmlns="" xmlns:a16="http://schemas.microsoft.com/office/drawing/2014/main" val="20010"/>
                    </a:ext>
                  </a:extLst>
                </a:gridCol>
                <a:gridCol w="588731">
                  <a:extLst>
                    <a:ext uri="{9D8B030D-6E8A-4147-A177-3AD203B41FA5}">
                      <a16:colId xmlns="" xmlns:a16="http://schemas.microsoft.com/office/drawing/2014/main" val="20011"/>
                    </a:ext>
                  </a:extLst>
                </a:gridCol>
              </a:tblGrid>
              <a:tr h="199176">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0"/>
                  </a:ext>
                </a:extLst>
              </a:tr>
              <a:tr h="199176">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1"/>
                  </a:ext>
                </a:extLst>
              </a:tr>
              <a:tr h="212405">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4,296,749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2,951,265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2"/>
                  </a:ext>
                </a:extLst>
              </a:tr>
            </a:tbl>
          </a:graphicData>
        </a:graphic>
      </p:graphicFrame>
      <p:pic>
        <p:nvPicPr>
          <p:cNvPr id="13" name="Picture 2" descr="Image result for mini wheats">
            <a:extLst>
              <a:ext uri="{FF2B5EF4-FFF2-40B4-BE49-F238E27FC236}">
                <a16:creationId xmlns="" xmlns:a16="http://schemas.microsoft.com/office/drawing/2014/main" id="{9A1828D4-29BB-46CB-84C6-D0EFF61D60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1378A7EA-FE65-4B7D-A12C-C91251621A2F}"/>
              </a:ext>
            </a:extLst>
          </p:cNvPr>
          <p:cNvSpPr txBox="1"/>
          <p:nvPr/>
        </p:nvSpPr>
        <p:spPr>
          <a:xfrm>
            <a:off x="329367" y="5817627"/>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 xmlns:a16="http://schemas.microsoft.com/office/drawing/2014/main" id="{BD0E319B-8B1F-4D0E-AC2D-7AC69A32EA36}"/>
              </a:ext>
            </a:extLst>
          </p:cNvPr>
          <p:cNvSpPr txBox="1"/>
          <p:nvPr/>
        </p:nvSpPr>
        <p:spPr>
          <a:xfrm>
            <a:off x="329367" y="5212237"/>
            <a:ext cx="6209731" cy="646331"/>
          </a:xfrm>
          <a:prstGeom prst="rect">
            <a:avLst/>
          </a:prstGeom>
          <a:noFill/>
        </p:spPr>
        <p:txBody>
          <a:bodyPr wrap="square" rtlCol="0">
            <a:spAutoFit/>
          </a:bodyPr>
          <a:lstStyle/>
          <a:p>
            <a:r>
              <a:rPr lang="en-US" sz="900" dirty="0"/>
              <a:t>Note: </a:t>
            </a:r>
          </a:p>
          <a:p>
            <a:r>
              <a:rPr lang="en-US" sz="900" dirty="0"/>
              <a:t>Profit Margin Marketing 2017, 2018 = 3.85 $/kg, 3.77 $/kg</a:t>
            </a:r>
          </a:p>
          <a:p>
            <a:r>
              <a:rPr lang="en-US" sz="900" dirty="0"/>
              <a:t>Profit Margin Trade 2017, 2018 = 6.04$/kg, 6.08 $/kg</a:t>
            </a:r>
          </a:p>
          <a:p>
            <a:r>
              <a:rPr lang="en-US" sz="900" dirty="0"/>
              <a:t>Trade Spend was Provided at monthly level</a:t>
            </a:r>
          </a:p>
        </p:txBody>
      </p:sp>
      <p:sp>
        <p:nvSpPr>
          <p:cNvPr id="4" name="TextBox 3">
            <a:extLst>
              <a:ext uri="{FF2B5EF4-FFF2-40B4-BE49-F238E27FC236}">
                <a16:creationId xmlns="" xmlns:a16="http://schemas.microsoft.com/office/drawing/2014/main" id="{F317A82B-38F9-4A64-AABF-C93B3095DF2A}"/>
              </a:ext>
            </a:extLst>
          </p:cNvPr>
          <p:cNvSpPr txBox="1"/>
          <p:nvPr/>
        </p:nvSpPr>
        <p:spPr>
          <a:xfrm>
            <a:off x="4188066" y="4182450"/>
            <a:ext cx="686406" cy="307777"/>
          </a:xfrm>
          <a:prstGeom prst="rect">
            <a:avLst/>
          </a:prstGeom>
          <a:noFill/>
        </p:spPr>
        <p:txBody>
          <a:bodyPr wrap="none" rtlCol="0">
            <a:spAutoFit/>
          </a:bodyPr>
          <a:lstStyle/>
          <a:p>
            <a:r>
              <a:rPr lang="en-US" sz="1400" b="1" dirty="0">
                <a:solidFill>
                  <a:srgbClr val="FF0000"/>
                </a:solidFill>
              </a:rPr>
              <a:t>SPEND</a:t>
            </a:r>
          </a:p>
        </p:txBody>
      </p:sp>
      <p:pic>
        <p:nvPicPr>
          <p:cNvPr id="14" name="table"/>
          <p:cNvPicPr>
            <a:picLocks noChangeAspect="1"/>
          </p:cNvPicPr>
          <p:nvPr/>
        </p:nvPicPr>
        <p:blipFill>
          <a:blip r:embed="rId5"/>
          <a:stretch>
            <a:fillRect/>
          </a:stretch>
        </p:blipFill>
        <p:spPr>
          <a:xfrm>
            <a:off x="6013569" y="5367893"/>
            <a:ext cx="2362200" cy="1130300"/>
          </a:xfrm>
          <a:prstGeom prst="rect">
            <a:avLst/>
          </a:prstGeom>
        </p:spPr>
      </p:pic>
    </p:spTree>
    <p:extLst>
      <p:ext uri="{BB962C8B-B14F-4D97-AF65-F5344CB8AC3E}">
        <p14:creationId xmlns:p14="http://schemas.microsoft.com/office/powerpoint/2010/main" val="175672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Profit ROI based on static </a:t>
            </a:r>
            <a:r>
              <a:rPr lang="en-CA" sz="1700" dirty="0" smtClean="0"/>
              <a:t>(</a:t>
            </a:r>
            <a:r>
              <a:rPr lang="en-CA" sz="1700" dirty="0"/>
              <a:t>2017) margins.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42939"/>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58085"/>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nvPr>
        </p:nvGraphicFramePr>
        <p:xfrm>
          <a:off x="827314" y="942939"/>
          <a:ext cx="8094317" cy="3846775"/>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2" descr="Image result for mini wheats">
            <a:extLst>
              <a:ext uri="{FF2B5EF4-FFF2-40B4-BE49-F238E27FC236}">
                <a16:creationId xmlns:a16="http://schemas.microsoft.com/office/drawing/2014/main" xmlns="" id="{9A1828D4-29BB-46CB-84C6-D0EFF61D60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1378A7EA-FE65-4B7D-A12C-C91251621A2F}"/>
              </a:ext>
            </a:extLst>
          </p:cNvPr>
          <p:cNvSpPr txBox="1"/>
          <p:nvPr/>
        </p:nvSpPr>
        <p:spPr>
          <a:xfrm>
            <a:off x="329367" y="5817627"/>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a16="http://schemas.microsoft.com/office/drawing/2014/main" xmlns="" id="{BD0E319B-8B1F-4D0E-AC2D-7AC69A32EA36}"/>
              </a:ext>
            </a:extLst>
          </p:cNvPr>
          <p:cNvSpPr txBox="1"/>
          <p:nvPr/>
        </p:nvSpPr>
        <p:spPr>
          <a:xfrm>
            <a:off x="329367" y="5212237"/>
            <a:ext cx="6209731" cy="646331"/>
          </a:xfrm>
          <a:prstGeom prst="rect">
            <a:avLst/>
          </a:prstGeom>
          <a:noFill/>
        </p:spPr>
        <p:txBody>
          <a:bodyPr wrap="square" rtlCol="0">
            <a:spAutoFit/>
          </a:bodyPr>
          <a:lstStyle/>
          <a:p>
            <a:r>
              <a:rPr lang="en-US" sz="900" dirty="0"/>
              <a:t>Note: </a:t>
            </a:r>
          </a:p>
          <a:p>
            <a:r>
              <a:rPr lang="en-US" sz="900" dirty="0"/>
              <a:t>Profit Margin Marketing 2017, 2018 = 3.85 $/kg, 3.77 $/kg</a:t>
            </a:r>
          </a:p>
          <a:p>
            <a:r>
              <a:rPr lang="en-US" sz="900" dirty="0"/>
              <a:t>Profit Margin Trade 2017, 2018 = 6.04$/kg, 6.08 $/kg</a:t>
            </a:r>
          </a:p>
          <a:p>
            <a:r>
              <a:rPr lang="en-US" sz="900" dirty="0"/>
              <a:t>Trade Spend was Provided at monthly level</a:t>
            </a:r>
          </a:p>
        </p:txBody>
      </p:sp>
      <p:sp>
        <p:nvSpPr>
          <p:cNvPr id="4" name="TextBox 3">
            <a:extLst>
              <a:ext uri="{FF2B5EF4-FFF2-40B4-BE49-F238E27FC236}">
                <a16:creationId xmlns:a16="http://schemas.microsoft.com/office/drawing/2014/main" xmlns="" id="{F317A82B-38F9-4A64-AABF-C93B3095DF2A}"/>
              </a:ext>
            </a:extLst>
          </p:cNvPr>
          <p:cNvSpPr txBox="1"/>
          <p:nvPr/>
        </p:nvSpPr>
        <p:spPr>
          <a:xfrm>
            <a:off x="4188066" y="4182450"/>
            <a:ext cx="686406" cy="307777"/>
          </a:xfrm>
          <a:prstGeom prst="rect">
            <a:avLst/>
          </a:prstGeom>
          <a:noFill/>
        </p:spPr>
        <p:txBody>
          <a:bodyPr wrap="none" rtlCol="0">
            <a:spAutoFit/>
          </a:bodyPr>
          <a:lstStyle/>
          <a:p>
            <a:r>
              <a:rPr lang="en-US" sz="1400" b="1" dirty="0">
                <a:solidFill>
                  <a:srgbClr val="FF0000"/>
                </a:solidFill>
              </a:rPr>
              <a:t>SPEND</a:t>
            </a:r>
          </a:p>
        </p:txBody>
      </p:sp>
      <p:pic>
        <p:nvPicPr>
          <p:cNvPr id="14" name="table"/>
          <p:cNvPicPr>
            <a:picLocks noChangeAspect="1"/>
          </p:cNvPicPr>
          <p:nvPr/>
        </p:nvPicPr>
        <p:blipFill>
          <a:blip r:embed="rId5"/>
          <a:stretch>
            <a:fillRect/>
          </a:stretch>
        </p:blipFill>
        <p:spPr>
          <a:xfrm>
            <a:off x="6013569" y="5367893"/>
            <a:ext cx="2362200" cy="1130300"/>
          </a:xfrm>
          <a:prstGeom prst="rect">
            <a:avLst/>
          </a:prstGeom>
        </p:spPr>
      </p:pic>
      <p:graphicFrame>
        <p:nvGraphicFramePr>
          <p:cNvPr id="15" name="Table 14">
            <a:extLst>
              <a:ext uri="{FF2B5EF4-FFF2-40B4-BE49-F238E27FC236}">
                <a16:creationId xmlns:a16="http://schemas.microsoft.com/office/drawing/2014/main" xmlns="" id="{DE0340FB-51B9-4C3A-A86D-D2C4C47E44DF}"/>
              </a:ext>
            </a:extLst>
          </p:cNvPr>
          <p:cNvGraphicFramePr>
            <a:graphicFrameLocks noGrp="1"/>
          </p:cNvGraphicFramePr>
          <p:nvPr>
            <p:extLst/>
          </p:nvPr>
        </p:nvGraphicFramePr>
        <p:xfrm>
          <a:off x="329770" y="4490227"/>
          <a:ext cx="8343497" cy="695426"/>
        </p:xfrm>
        <a:graphic>
          <a:graphicData uri="http://schemas.openxmlformats.org/drawingml/2006/table">
            <a:tbl>
              <a:tblPr/>
              <a:tblGrid>
                <a:gridCol w="570519">
                  <a:extLst>
                    <a:ext uri="{9D8B030D-6E8A-4147-A177-3AD203B41FA5}">
                      <a16:colId xmlns:a16="http://schemas.microsoft.com/office/drawing/2014/main" xmlns="" val="20000"/>
                    </a:ext>
                  </a:extLst>
                </a:gridCol>
                <a:gridCol w="603745">
                  <a:extLst>
                    <a:ext uri="{9D8B030D-6E8A-4147-A177-3AD203B41FA5}">
                      <a16:colId xmlns:a16="http://schemas.microsoft.com/office/drawing/2014/main" xmlns="" val="20015"/>
                    </a:ext>
                  </a:extLst>
                </a:gridCol>
                <a:gridCol w="570636">
                  <a:extLst>
                    <a:ext uri="{9D8B030D-6E8A-4147-A177-3AD203B41FA5}">
                      <a16:colId xmlns:a16="http://schemas.microsoft.com/office/drawing/2014/main" xmlns="" val="20002"/>
                    </a:ext>
                  </a:extLst>
                </a:gridCol>
                <a:gridCol w="570636">
                  <a:extLst>
                    <a:ext uri="{9D8B030D-6E8A-4147-A177-3AD203B41FA5}">
                      <a16:colId xmlns:a16="http://schemas.microsoft.com/office/drawing/2014/main" xmlns="" val="20016"/>
                    </a:ext>
                  </a:extLst>
                </a:gridCol>
                <a:gridCol w="630703">
                  <a:extLst>
                    <a:ext uri="{9D8B030D-6E8A-4147-A177-3AD203B41FA5}">
                      <a16:colId xmlns:a16="http://schemas.microsoft.com/office/drawing/2014/main" xmlns="" val="20017"/>
                    </a:ext>
                  </a:extLst>
                </a:gridCol>
                <a:gridCol w="590659">
                  <a:extLst>
                    <a:ext uri="{9D8B030D-6E8A-4147-A177-3AD203B41FA5}">
                      <a16:colId xmlns:a16="http://schemas.microsoft.com/office/drawing/2014/main" xmlns="" val="20018"/>
                    </a:ext>
                  </a:extLst>
                </a:gridCol>
                <a:gridCol w="620692">
                  <a:extLst>
                    <a:ext uri="{9D8B030D-6E8A-4147-A177-3AD203B41FA5}">
                      <a16:colId xmlns:a16="http://schemas.microsoft.com/office/drawing/2014/main" xmlns="" val="20003"/>
                    </a:ext>
                  </a:extLst>
                </a:gridCol>
                <a:gridCol w="580647">
                  <a:extLst>
                    <a:ext uri="{9D8B030D-6E8A-4147-A177-3AD203B41FA5}">
                      <a16:colId xmlns:a16="http://schemas.microsoft.com/office/drawing/2014/main" xmlns="" val="20004"/>
                    </a:ext>
                  </a:extLst>
                </a:gridCol>
                <a:gridCol w="610681">
                  <a:extLst>
                    <a:ext uri="{9D8B030D-6E8A-4147-A177-3AD203B41FA5}">
                      <a16:colId xmlns:a16="http://schemas.microsoft.com/office/drawing/2014/main" xmlns="" val="20005"/>
                    </a:ext>
                  </a:extLst>
                </a:gridCol>
                <a:gridCol w="640715">
                  <a:extLst>
                    <a:ext uri="{9D8B030D-6E8A-4147-A177-3AD203B41FA5}">
                      <a16:colId xmlns:a16="http://schemas.microsoft.com/office/drawing/2014/main" xmlns="" val="20007"/>
                    </a:ext>
                  </a:extLst>
                </a:gridCol>
                <a:gridCol w="630703">
                  <a:extLst>
                    <a:ext uri="{9D8B030D-6E8A-4147-A177-3AD203B41FA5}">
                      <a16:colId xmlns:a16="http://schemas.microsoft.com/office/drawing/2014/main" xmlns="" val="20008"/>
                    </a:ext>
                  </a:extLst>
                </a:gridCol>
                <a:gridCol w="545699">
                  <a:extLst>
                    <a:ext uri="{9D8B030D-6E8A-4147-A177-3AD203B41FA5}">
                      <a16:colId xmlns:a16="http://schemas.microsoft.com/office/drawing/2014/main" xmlns="" val="20009"/>
                    </a:ext>
                  </a:extLst>
                </a:gridCol>
                <a:gridCol w="588731">
                  <a:extLst>
                    <a:ext uri="{9D8B030D-6E8A-4147-A177-3AD203B41FA5}">
                      <a16:colId xmlns:a16="http://schemas.microsoft.com/office/drawing/2014/main" xmlns="" val="20010"/>
                    </a:ext>
                  </a:extLst>
                </a:gridCol>
                <a:gridCol w="588731">
                  <a:extLst>
                    <a:ext uri="{9D8B030D-6E8A-4147-A177-3AD203B41FA5}">
                      <a16:colId xmlns:a16="http://schemas.microsoft.com/office/drawing/2014/main" xmlns="" val="20011"/>
                    </a:ext>
                  </a:extLst>
                </a:gridCol>
              </a:tblGrid>
              <a:tr h="199176">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199176">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12405">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4,123,782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2,778,298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16" name="TextBox 15"/>
          <p:cNvSpPr txBox="1"/>
          <p:nvPr/>
        </p:nvSpPr>
        <p:spPr>
          <a:xfrm>
            <a:off x="-627797" y="1537539"/>
            <a:ext cx="3603077" cy="923330"/>
          </a:xfrm>
          <a:prstGeom prst="rect">
            <a:avLst/>
          </a:prstGeom>
          <a:solidFill>
            <a:srgbClr val="FFFF00"/>
          </a:solidFill>
        </p:spPr>
        <p:txBody>
          <a:bodyPr wrap="square" rtlCol="0">
            <a:spAutoFit/>
          </a:bodyPr>
          <a:lstStyle/>
          <a:p>
            <a:r>
              <a:rPr lang="en-US" dirty="0" smtClean="0"/>
              <a:t>TV &amp; BB ROI updated after removing TIH Partnership spend</a:t>
            </a:r>
          </a:p>
          <a:p>
            <a:endParaRPr lang="en-GB" dirty="0"/>
          </a:p>
        </p:txBody>
      </p:sp>
    </p:spTree>
    <p:extLst>
      <p:ext uri="{BB962C8B-B14F-4D97-AF65-F5344CB8AC3E}">
        <p14:creationId xmlns:p14="http://schemas.microsoft.com/office/powerpoint/2010/main" val="16398599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GB" sz="1600" dirty="0"/>
              <a:t>GSV ROI showing increases for both trade and brand building</a:t>
            </a:r>
            <a:endParaRPr lang="en-CA" sz="1700" dirty="0"/>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94293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 xmlns:a16="http://schemas.microsoft.com/office/drawing/2014/main" id="{2DDADA9F-7017-49D8-8601-BBFE88D3EE02}"/>
              </a:ext>
            </a:extLst>
          </p:cNvPr>
          <p:cNvSpPr/>
          <p:nvPr/>
        </p:nvSpPr>
        <p:spPr>
          <a:xfrm>
            <a:off x="304800" y="1258083"/>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0" name="Picture 2" descr="Image result for mini wheats">
            <a:extLst>
              <a:ext uri="{FF2B5EF4-FFF2-40B4-BE49-F238E27FC236}">
                <a16:creationId xmlns="" xmlns:a16="http://schemas.microsoft.com/office/drawing/2014/main" id="{E8F78451-0155-4DE2-90DC-694C910CC1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1378A7EA-FE65-4B7D-A12C-C91251621A2F}"/>
              </a:ext>
            </a:extLst>
          </p:cNvPr>
          <p:cNvSpPr txBox="1"/>
          <p:nvPr/>
        </p:nvSpPr>
        <p:spPr>
          <a:xfrm>
            <a:off x="2799298" y="5799645"/>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 xmlns:a16="http://schemas.microsoft.com/office/drawing/2014/main" id="{BD0E319B-8B1F-4D0E-AC2D-7AC69A32EA36}"/>
              </a:ext>
            </a:extLst>
          </p:cNvPr>
          <p:cNvSpPr txBox="1"/>
          <p:nvPr/>
        </p:nvSpPr>
        <p:spPr>
          <a:xfrm>
            <a:off x="329367" y="5638650"/>
            <a:ext cx="6209731" cy="369332"/>
          </a:xfrm>
          <a:prstGeom prst="rect">
            <a:avLst/>
          </a:prstGeom>
          <a:noFill/>
        </p:spPr>
        <p:txBody>
          <a:bodyPr wrap="square" rtlCol="0">
            <a:spAutoFit/>
          </a:bodyPr>
          <a:lstStyle/>
          <a:p>
            <a:r>
              <a:rPr lang="en-US" sz="900" dirty="0"/>
              <a:t>Note: </a:t>
            </a:r>
          </a:p>
          <a:p>
            <a:r>
              <a:rPr lang="en-US" sz="900" dirty="0"/>
              <a:t>GSV 2017, 2018 = 7.95 $/kg, 7.96 $/kg</a:t>
            </a:r>
          </a:p>
        </p:txBody>
      </p:sp>
      <p:graphicFrame>
        <p:nvGraphicFramePr>
          <p:cNvPr id="13" name="Chart 12">
            <a:extLst>
              <a:ext uri="{FF2B5EF4-FFF2-40B4-BE49-F238E27FC236}">
                <a16:creationId xmlns="" xmlns:a16="http://schemas.microsoft.com/office/drawing/2014/main" id="{8A818819-C78F-41A9-B11C-C6FAAC7AEF3A}"/>
              </a:ext>
            </a:extLst>
          </p:cNvPr>
          <p:cNvGraphicFramePr/>
          <p:nvPr>
            <p:extLst/>
          </p:nvPr>
        </p:nvGraphicFramePr>
        <p:xfrm>
          <a:off x="827314" y="942939"/>
          <a:ext cx="8094317" cy="451443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able 14">
            <a:extLst>
              <a:ext uri="{FF2B5EF4-FFF2-40B4-BE49-F238E27FC236}">
                <a16:creationId xmlns="" xmlns:a16="http://schemas.microsoft.com/office/drawing/2014/main" id="{DE0340FB-51B9-4C3A-A86D-D2C4C47E44DF}"/>
              </a:ext>
            </a:extLst>
          </p:cNvPr>
          <p:cNvGraphicFramePr>
            <a:graphicFrameLocks noGrp="1"/>
          </p:cNvGraphicFramePr>
          <p:nvPr>
            <p:extLst/>
          </p:nvPr>
        </p:nvGraphicFramePr>
        <p:xfrm>
          <a:off x="329770" y="4811146"/>
          <a:ext cx="8451374" cy="827504"/>
        </p:xfrm>
        <a:graphic>
          <a:graphicData uri="http://schemas.openxmlformats.org/drawingml/2006/table">
            <a:tbl>
              <a:tblPr/>
              <a:tblGrid>
                <a:gridCol w="577895">
                  <a:extLst>
                    <a:ext uri="{9D8B030D-6E8A-4147-A177-3AD203B41FA5}">
                      <a16:colId xmlns="" xmlns:a16="http://schemas.microsoft.com/office/drawing/2014/main" val="20000"/>
                    </a:ext>
                  </a:extLst>
                </a:gridCol>
                <a:gridCol w="611551">
                  <a:extLst>
                    <a:ext uri="{9D8B030D-6E8A-4147-A177-3AD203B41FA5}">
                      <a16:colId xmlns="" xmlns:a16="http://schemas.microsoft.com/office/drawing/2014/main" val="20015"/>
                    </a:ext>
                  </a:extLst>
                </a:gridCol>
                <a:gridCol w="578014">
                  <a:extLst>
                    <a:ext uri="{9D8B030D-6E8A-4147-A177-3AD203B41FA5}">
                      <a16:colId xmlns="" xmlns:a16="http://schemas.microsoft.com/office/drawing/2014/main" val="20002"/>
                    </a:ext>
                  </a:extLst>
                </a:gridCol>
                <a:gridCol w="578014">
                  <a:extLst>
                    <a:ext uri="{9D8B030D-6E8A-4147-A177-3AD203B41FA5}">
                      <a16:colId xmlns="" xmlns:a16="http://schemas.microsoft.com/office/drawing/2014/main" val="20016"/>
                    </a:ext>
                  </a:extLst>
                </a:gridCol>
                <a:gridCol w="638858">
                  <a:extLst>
                    <a:ext uri="{9D8B030D-6E8A-4147-A177-3AD203B41FA5}">
                      <a16:colId xmlns="" xmlns:a16="http://schemas.microsoft.com/office/drawing/2014/main" val="20017"/>
                    </a:ext>
                  </a:extLst>
                </a:gridCol>
                <a:gridCol w="598296">
                  <a:extLst>
                    <a:ext uri="{9D8B030D-6E8A-4147-A177-3AD203B41FA5}">
                      <a16:colId xmlns="" xmlns:a16="http://schemas.microsoft.com/office/drawing/2014/main" val="20018"/>
                    </a:ext>
                  </a:extLst>
                </a:gridCol>
                <a:gridCol w="628717">
                  <a:extLst>
                    <a:ext uri="{9D8B030D-6E8A-4147-A177-3AD203B41FA5}">
                      <a16:colId xmlns="" xmlns:a16="http://schemas.microsoft.com/office/drawing/2014/main" val="20003"/>
                    </a:ext>
                  </a:extLst>
                </a:gridCol>
                <a:gridCol w="588154">
                  <a:extLst>
                    <a:ext uri="{9D8B030D-6E8A-4147-A177-3AD203B41FA5}">
                      <a16:colId xmlns="" xmlns:a16="http://schemas.microsoft.com/office/drawing/2014/main" val="20004"/>
                    </a:ext>
                  </a:extLst>
                </a:gridCol>
                <a:gridCol w="618577">
                  <a:extLst>
                    <a:ext uri="{9D8B030D-6E8A-4147-A177-3AD203B41FA5}">
                      <a16:colId xmlns="" xmlns:a16="http://schemas.microsoft.com/office/drawing/2014/main" val="20005"/>
                    </a:ext>
                  </a:extLst>
                </a:gridCol>
                <a:gridCol w="648999">
                  <a:extLst>
                    <a:ext uri="{9D8B030D-6E8A-4147-A177-3AD203B41FA5}">
                      <a16:colId xmlns="" xmlns:a16="http://schemas.microsoft.com/office/drawing/2014/main" val="20007"/>
                    </a:ext>
                  </a:extLst>
                </a:gridCol>
                <a:gridCol w="638858">
                  <a:extLst>
                    <a:ext uri="{9D8B030D-6E8A-4147-A177-3AD203B41FA5}">
                      <a16:colId xmlns="" xmlns:a16="http://schemas.microsoft.com/office/drawing/2014/main" val="20008"/>
                    </a:ext>
                  </a:extLst>
                </a:gridCol>
                <a:gridCol w="552755">
                  <a:extLst>
                    <a:ext uri="{9D8B030D-6E8A-4147-A177-3AD203B41FA5}">
                      <a16:colId xmlns="" xmlns:a16="http://schemas.microsoft.com/office/drawing/2014/main" val="20009"/>
                    </a:ext>
                  </a:extLst>
                </a:gridCol>
                <a:gridCol w="596343">
                  <a:extLst>
                    <a:ext uri="{9D8B030D-6E8A-4147-A177-3AD203B41FA5}">
                      <a16:colId xmlns="" xmlns:a16="http://schemas.microsoft.com/office/drawing/2014/main" val="20010"/>
                    </a:ext>
                  </a:extLst>
                </a:gridCol>
                <a:gridCol w="596343">
                  <a:extLst>
                    <a:ext uri="{9D8B030D-6E8A-4147-A177-3AD203B41FA5}">
                      <a16:colId xmlns="" xmlns:a16="http://schemas.microsoft.com/office/drawing/2014/main" val="20011"/>
                    </a:ext>
                  </a:extLst>
                </a:gridCol>
              </a:tblGrid>
              <a:tr h="358318">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10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0"/>
                  </a:ext>
                </a:extLst>
              </a:tr>
              <a:tr h="227053">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900" b="0" i="0" u="none" strike="noStrike" dirty="0">
                          <a:solidFill>
                            <a:srgbClr val="000000"/>
                          </a:solidFill>
                          <a:effectLst/>
                          <a:latin typeface="+mn-lt"/>
                        </a:rPr>
                        <a:t>-</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1"/>
                  </a:ext>
                </a:extLst>
              </a:tr>
              <a:tr h="242133">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dirty="0">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4,296,749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2,951,265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900" b="0" i="0" u="none" strike="noStrike" dirty="0">
                          <a:solidFill>
                            <a:srgbClr val="000000"/>
                          </a:solidFill>
                          <a:effectLst/>
                          <a:latin typeface="+mn-lt"/>
                        </a:rPr>
                        <a:t>-</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900" b="0" i="0" u="none" strike="noStrike" dirty="0">
                          <a:solidFill>
                            <a:srgbClr val="000000"/>
                          </a:solidFill>
                          <a:effectLst/>
                          <a:latin typeface="+mn-lt"/>
                        </a:rPr>
                        <a:t>-</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2"/>
                  </a:ext>
                </a:extLst>
              </a:tr>
            </a:tbl>
          </a:graphicData>
        </a:graphic>
      </p:graphicFrame>
      <p:sp>
        <p:nvSpPr>
          <p:cNvPr id="14" name="TextBox 13">
            <a:extLst>
              <a:ext uri="{FF2B5EF4-FFF2-40B4-BE49-F238E27FC236}">
                <a16:creationId xmlns="" xmlns:a16="http://schemas.microsoft.com/office/drawing/2014/main" id="{4FFB6382-B851-4274-B2DB-0321B9653B6D}"/>
              </a:ext>
            </a:extLst>
          </p:cNvPr>
          <p:cNvSpPr txBox="1"/>
          <p:nvPr/>
        </p:nvSpPr>
        <p:spPr>
          <a:xfrm>
            <a:off x="4188066" y="4434695"/>
            <a:ext cx="686406" cy="307777"/>
          </a:xfrm>
          <a:prstGeom prst="rect">
            <a:avLst/>
          </a:prstGeom>
          <a:noFill/>
        </p:spPr>
        <p:txBody>
          <a:bodyPr wrap="none" rtlCol="0">
            <a:spAutoFit/>
          </a:bodyPr>
          <a:lstStyle/>
          <a:p>
            <a:r>
              <a:rPr lang="en-US" sz="1400" b="1" dirty="0">
                <a:solidFill>
                  <a:srgbClr val="FF0000"/>
                </a:solidFill>
              </a:rPr>
              <a:t>SPEND</a:t>
            </a:r>
          </a:p>
        </p:txBody>
      </p:sp>
    </p:spTree>
    <p:extLst>
      <p:ext uri="{BB962C8B-B14F-4D97-AF65-F5344CB8AC3E}">
        <p14:creationId xmlns:p14="http://schemas.microsoft.com/office/powerpoint/2010/main" val="2738158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GB" sz="1600" dirty="0"/>
              <a:t>GSV ROI showing increases for both trade and brand building</a:t>
            </a:r>
            <a:endParaRPr lang="en-CA" sz="1700" dirty="0"/>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42937"/>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Incremental GSV/$</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58083"/>
            <a:ext cx="8343900" cy="307777"/>
          </a:xfrm>
          <a:prstGeom prst="rect">
            <a:avLst/>
          </a:prstGeom>
        </p:spPr>
        <p:txBody>
          <a:bodyPr wrap="square">
            <a:spAutoFit/>
          </a:bodyPr>
          <a:lstStyle/>
          <a:p>
            <a:pPr algn="ctr" defTabSz="913642">
              <a:spcBef>
                <a:spcPts val="300"/>
              </a:spcBef>
            </a:pPr>
            <a:r>
              <a:rPr lang="en-US" sz="1400" dirty="0">
                <a:solidFill>
                  <a:srgbClr val="FF0000"/>
                </a:solidFill>
                <a:latin typeface="+mj-lt"/>
                <a:ea typeface="+mj-ea"/>
                <a:cs typeface="+mj-cs"/>
              </a:rPr>
              <a:t>(Incremental Volume From Activity x GSV) / Spend Behind Activity</a:t>
            </a:r>
          </a:p>
        </p:txBody>
      </p:sp>
      <p:pic>
        <p:nvPicPr>
          <p:cNvPr id="10" name="Picture 2" descr="Image result for mini wheats">
            <a:extLst>
              <a:ext uri="{FF2B5EF4-FFF2-40B4-BE49-F238E27FC236}">
                <a16:creationId xmlns:a16="http://schemas.microsoft.com/office/drawing/2014/main" xmlns="" id="{E8F78451-0155-4DE2-90DC-694C910CC1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1378A7EA-FE65-4B7D-A12C-C91251621A2F}"/>
              </a:ext>
            </a:extLst>
          </p:cNvPr>
          <p:cNvSpPr txBox="1"/>
          <p:nvPr/>
        </p:nvSpPr>
        <p:spPr>
          <a:xfrm>
            <a:off x="2799298" y="5799645"/>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a16="http://schemas.microsoft.com/office/drawing/2014/main" xmlns="" id="{BD0E319B-8B1F-4D0E-AC2D-7AC69A32EA36}"/>
              </a:ext>
            </a:extLst>
          </p:cNvPr>
          <p:cNvSpPr txBox="1"/>
          <p:nvPr/>
        </p:nvSpPr>
        <p:spPr>
          <a:xfrm>
            <a:off x="329367" y="5638650"/>
            <a:ext cx="6209731" cy="369332"/>
          </a:xfrm>
          <a:prstGeom prst="rect">
            <a:avLst/>
          </a:prstGeom>
          <a:noFill/>
        </p:spPr>
        <p:txBody>
          <a:bodyPr wrap="square" rtlCol="0">
            <a:spAutoFit/>
          </a:bodyPr>
          <a:lstStyle/>
          <a:p>
            <a:r>
              <a:rPr lang="en-US" sz="900" dirty="0"/>
              <a:t>Note: </a:t>
            </a:r>
          </a:p>
          <a:p>
            <a:r>
              <a:rPr lang="en-US" sz="900" dirty="0"/>
              <a:t>GSV 2017, 2018 = 7.95 $/kg, 7.96 $/kg</a:t>
            </a:r>
          </a:p>
        </p:txBody>
      </p:sp>
      <p:graphicFrame>
        <p:nvGraphicFramePr>
          <p:cNvPr id="13" name="Chart 12">
            <a:extLst>
              <a:ext uri="{FF2B5EF4-FFF2-40B4-BE49-F238E27FC236}">
                <a16:creationId xmlns:a16="http://schemas.microsoft.com/office/drawing/2014/main" xmlns="" id="{8A818819-C78F-41A9-B11C-C6FAAC7AEF3A}"/>
              </a:ext>
            </a:extLst>
          </p:cNvPr>
          <p:cNvGraphicFramePr/>
          <p:nvPr>
            <p:extLst>
              <p:ext uri="{D42A27DB-BD31-4B8C-83A1-F6EECF244321}">
                <p14:modId xmlns:p14="http://schemas.microsoft.com/office/powerpoint/2010/main" val="889973960"/>
              </p:ext>
            </p:extLst>
          </p:nvPr>
        </p:nvGraphicFramePr>
        <p:xfrm>
          <a:off x="827314" y="942939"/>
          <a:ext cx="8094317" cy="451443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xmlns="" id="{4FFB6382-B851-4274-B2DB-0321B9653B6D}"/>
              </a:ext>
            </a:extLst>
          </p:cNvPr>
          <p:cNvSpPr txBox="1"/>
          <p:nvPr/>
        </p:nvSpPr>
        <p:spPr>
          <a:xfrm>
            <a:off x="4188066" y="4434695"/>
            <a:ext cx="686406" cy="307777"/>
          </a:xfrm>
          <a:prstGeom prst="rect">
            <a:avLst/>
          </a:prstGeom>
          <a:noFill/>
        </p:spPr>
        <p:txBody>
          <a:bodyPr wrap="none" rtlCol="0">
            <a:spAutoFit/>
          </a:bodyPr>
          <a:lstStyle/>
          <a:p>
            <a:r>
              <a:rPr lang="en-US" sz="1400" b="1" dirty="0">
                <a:solidFill>
                  <a:srgbClr val="FF0000"/>
                </a:solidFill>
              </a:rPr>
              <a:t>SPEND</a:t>
            </a:r>
          </a:p>
        </p:txBody>
      </p:sp>
      <p:graphicFrame>
        <p:nvGraphicFramePr>
          <p:cNvPr id="16" name="Table 15">
            <a:extLst>
              <a:ext uri="{FF2B5EF4-FFF2-40B4-BE49-F238E27FC236}">
                <a16:creationId xmlns:a16="http://schemas.microsoft.com/office/drawing/2014/main" xmlns="" id="{DE0340FB-51B9-4C3A-A86D-D2C4C47E44DF}"/>
              </a:ext>
            </a:extLst>
          </p:cNvPr>
          <p:cNvGraphicFramePr>
            <a:graphicFrameLocks noGrp="1"/>
          </p:cNvGraphicFramePr>
          <p:nvPr>
            <p:extLst>
              <p:ext uri="{D42A27DB-BD31-4B8C-83A1-F6EECF244321}">
                <p14:modId xmlns:p14="http://schemas.microsoft.com/office/powerpoint/2010/main" val="2240866632"/>
              </p:ext>
            </p:extLst>
          </p:nvPr>
        </p:nvGraphicFramePr>
        <p:xfrm>
          <a:off x="438952" y="4742472"/>
          <a:ext cx="8343497" cy="695426"/>
        </p:xfrm>
        <a:graphic>
          <a:graphicData uri="http://schemas.openxmlformats.org/drawingml/2006/table">
            <a:tbl>
              <a:tblPr/>
              <a:tblGrid>
                <a:gridCol w="570519">
                  <a:extLst>
                    <a:ext uri="{9D8B030D-6E8A-4147-A177-3AD203B41FA5}">
                      <a16:colId xmlns:a16="http://schemas.microsoft.com/office/drawing/2014/main" xmlns="" val="20000"/>
                    </a:ext>
                  </a:extLst>
                </a:gridCol>
                <a:gridCol w="603745">
                  <a:extLst>
                    <a:ext uri="{9D8B030D-6E8A-4147-A177-3AD203B41FA5}">
                      <a16:colId xmlns:a16="http://schemas.microsoft.com/office/drawing/2014/main" xmlns="" val="20015"/>
                    </a:ext>
                  </a:extLst>
                </a:gridCol>
                <a:gridCol w="570636">
                  <a:extLst>
                    <a:ext uri="{9D8B030D-6E8A-4147-A177-3AD203B41FA5}">
                      <a16:colId xmlns:a16="http://schemas.microsoft.com/office/drawing/2014/main" xmlns="" val="20002"/>
                    </a:ext>
                  </a:extLst>
                </a:gridCol>
                <a:gridCol w="570636">
                  <a:extLst>
                    <a:ext uri="{9D8B030D-6E8A-4147-A177-3AD203B41FA5}">
                      <a16:colId xmlns:a16="http://schemas.microsoft.com/office/drawing/2014/main" xmlns="" val="20016"/>
                    </a:ext>
                  </a:extLst>
                </a:gridCol>
                <a:gridCol w="630703">
                  <a:extLst>
                    <a:ext uri="{9D8B030D-6E8A-4147-A177-3AD203B41FA5}">
                      <a16:colId xmlns:a16="http://schemas.microsoft.com/office/drawing/2014/main" xmlns="" val="20017"/>
                    </a:ext>
                  </a:extLst>
                </a:gridCol>
                <a:gridCol w="590659">
                  <a:extLst>
                    <a:ext uri="{9D8B030D-6E8A-4147-A177-3AD203B41FA5}">
                      <a16:colId xmlns:a16="http://schemas.microsoft.com/office/drawing/2014/main" xmlns="" val="20018"/>
                    </a:ext>
                  </a:extLst>
                </a:gridCol>
                <a:gridCol w="620692">
                  <a:extLst>
                    <a:ext uri="{9D8B030D-6E8A-4147-A177-3AD203B41FA5}">
                      <a16:colId xmlns:a16="http://schemas.microsoft.com/office/drawing/2014/main" xmlns="" val="20003"/>
                    </a:ext>
                  </a:extLst>
                </a:gridCol>
                <a:gridCol w="580647">
                  <a:extLst>
                    <a:ext uri="{9D8B030D-6E8A-4147-A177-3AD203B41FA5}">
                      <a16:colId xmlns:a16="http://schemas.microsoft.com/office/drawing/2014/main" xmlns="" val="20004"/>
                    </a:ext>
                  </a:extLst>
                </a:gridCol>
                <a:gridCol w="610681">
                  <a:extLst>
                    <a:ext uri="{9D8B030D-6E8A-4147-A177-3AD203B41FA5}">
                      <a16:colId xmlns:a16="http://schemas.microsoft.com/office/drawing/2014/main" xmlns="" val="20005"/>
                    </a:ext>
                  </a:extLst>
                </a:gridCol>
                <a:gridCol w="640715">
                  <a:extLst>
                    <a:ext uri="{9D8B030D-6E8A-4147-A177-3AD203B41FA5}">
                      <a16:colId xmlns:a16="http://schemas.microsoft.com/office/drawing/2014/main" xmlns="" val="20007"/>
                    </a:ext>
                  </a:extLst>
                </a:gridCol>
                <a:gridCol w="630703">
                  <a:extLst>
                    <a:ext uri="{9D8B030D-6E8A-4147-A177-3AD203B41FA5}">
                      <a16:colId xmlns:a16="http://schemas.microsoft.com/office/drawing/2014/main" xmlns="" val="20008"/>
                    </a:ext>
                  </a:extLst>
                </a:gridCol>
                <a:gridCol w="545699">
                  <a:extLst>
                    <a:ext uri="{9D8B030D-6E8A-4147-A177-3AD203B41FA5}">
                      <a16:colId xmlns:a16="http://schemas.microsoft.com/office/drawing/2014/main" xmlns="" val="20009"/>
                    </a:ext>
                  </a:extLst>
                </a:gridCol>
                <a:gridCol w="588731">
                  <a:extLst>
                    <a:ext uri="{9D8B030D-6E8A-4147-A177-3AD203B41FA5}">
                      <a16:colId xmlns:a16="http://schemas.microsoft.com/office/drawing/2014/main" xmlns="" val="20010"/>
                    </a:ext>
                  </a:extLst>
                </a:gridCol>
                <a:gridCol w="588731">
                  <a:extLst>
                    <a:ext uri="{9D8B030D-6E8A-4147-A177-3AD203B41FA5}">
                      <a16:colId xmlns:a16="http://schemas.microsoft.com/office/drawing/2014/main" xmlns="" val="20011"/>
                    </a:ext>
                  </a:extLst>
                </a:gridCol>
              </a:tblGrid>
              <a:tr h="199176">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199176">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12405">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4,123,782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2,778,298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sp>
        <p:nvSpPr>
          <p:cNvPr id="17" name="TextBox 16"/>
          <p:cNvSpPr txBox="1"/>
          <p:nvPr/>
        </p:nvSpPr>
        <p:spPr>
          <a:xfrm>
            <a:off x="-627797" y="1537539"/>
            <a:ext cx="3603077" cy="923330"/>
          </a:xfrm>
          <a:prstGeom prst="rect">
            <a:avLst/>
          </a:prstGeom>
          <a:solidFill>
            <a:srgbClr val="FFFF00"/>
          </a:solidFill>
        </p:spPr>
        <p:txBody>
          <a:bodyPr wrap="square" rtlCol="0">
            <a:spAutoFit/>
          </a:bodyPr>
          <a:lstStyle/>
          <a:p>
            <a:r>
              <a:rPr lang="en-US" dirty="0" smtClean="0"/>
              <a:t>TV &amp; BB GSV/$ updated after removing TIH Partnership spend</a:t>
            </a:r>
          </a:p>
          <a:p>
            <a:endParaRPr lang="en-GB" dirty="0"/>
          </a:p>
        </p:txBody>
      </p:sp>
    </p:spTree>
    <p:extLst>
      <p:ext uri="{BB962C8B-B14F-4D97-AF65-F5344CB8AC3E}">
        <p14:creationId xmlns:p14="http://schemas.microsoft.com/office/powerpoint/2010/main" val="42135592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600" dirty="0"/>
              <a:t>TV GRPs support higher in 2018 despite lower spend enabled by increased use of 15 sec spots. Both years included premium buys which impacted CPP for some activations</a:t>
            </a:r>
            <a:endParaRPr lang="en-CA" sz="1700" dirty="0"/>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sp>
        <p:nvSpPr>
          <p:cNvPr id="32" name="Rectangle 31">
            <a:extLst>
              <a:ext uri="{FF2B5EF4-FFF2-40B4-BE49-F238E27FC236}">
                <a16:creationId xmlns="" xmlns:a16="http://schemas.microsoft.com/office/drawing/2014/main" id="{6C3C9B77-1FC6-47B3-84D0-4ED695698054}"/>
              </a:ext>
            </a:extLst>
          </p:cNvPr>
          <p:cNvSpPr/>
          <p:nvPr/>
        </p:nvSpPr>
        <p:spPr>
          <a:xfrm>
            <a:off x="4370284" y="1584399"/>
            <a:ext cx="352982" cy="276999"/>
          </a:xfrm>
          <a:prstGeom prst="rect">
            <a:avLst/>
          </a:prstGeom>
        </p:spPr>
        <p:txBody>
          <a:bodyPr wrap="none">
            <a:spAutoFit/>
          </a:bodyPr>
          <a:lstStyle/>
          <a:p>
            <a:pPr algn="ctr"/>
            <a:r>
              <a:rPr lang="en-IN" sz="1200" b="1" dirty="0">
                <a:solidFill>
                  <a:schemeClr val="accent6"/>
                </a:solidFill>
              </a:rPr>
              <a:t>TV</a:t>
            </a:r>
          </a:p>
        </p:txBody>
      </p:sp>
      <p:sp>
        <p:nvSpPr>
          <p:cNvPr id="24" name="TextBox 23">
            <a:extLst>
              <a:ext uri="{FF2B5EF4-FFF2-40B4-BE49-F238E27FC236}">
                <a16:creationId xmlns="" xmlns:a16="http://schemas.microsoft.com/office/drawing/2014/main" id="{2AA78FFF-B1D7-46AF-9BE4-D7EE2926A6E1}"/>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26" name="Picture 2" descr="Image result for mini wheats">
            <a:extLst>
              <a:ext uri="{FF2B5EF4-FFF2-40B4-BE49-F238E27FC236}">
                <a16:creationId xmlns="" xmlns:a16="http://schemas.microsoft.com/office/drawing/2014/main" id="{277EC999-4458-457A-859C-DA4007D2D8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 xmlns:a16="http://schemas.microsoft.com/office/drawing/2014/main" id="{09C1350D-4CBF-4417-A1CF-B1440543A043}"/>
              </a:ext>
            </a:extLst>
          </p:cNvPr>
          <p:cNvGrpSpPr/>
          <p:nvPr/>
        </p:nvGrpSpPr>
        <p:grpSpPr>
          <a:xfrm>
            <a:off x="591788" y="1623935"/>
            <a:ext cx="7960425" cy="3060700"/>
            <a:chOff x="304800" y="1219200"/>
            <a:chExt cx="7960425" cy="3060700"/>
          </a:xfrm>
        </p:grpSpPr>
        <p:graphicFrame>
          <p:nvGraphicFramePr>
            <p:cNvPr id="45" name="Chart 44">
              <a:extLst>
                <a:ext uri="{FF2B5EF4-FFF2-40B4-BE49-F238E27FC236}">
                  <a16:creationId xmlns="" xmlns:a16="http://schemas.microsoft.com/office/drawing/2014/main" id="{39AE870D-0003-4DDB-8A83-A2D106F75687}"/>
                </a:ext>
              </a:extLst>
            </p:cNvPr>
            <p:cNvGraphicFramePr/>
            <p:nvPr>
              <p:extLst>
                <p:ext uri="{D42A27DB-BD31-4B8C-83A1-F6EECF244321}">
                  <p14:modId xmlns:p14="http://schemas.microsoft.com/office/powerpoint/2010/main" val="335755312"/>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grpSp>
          <p:nvGrpSpPr>
            <p:cNvPr id="46" name="Group 45">
              <a:extLst>
                <a:ext uri="{FF2B5EF4-FFF2-40B4-BE49-F238E27FC236}">
                  <a16:creationId xmlns="" xmlns:a16="http://schemas.microsoft.com/office/drawing/2014/main" id="{A302F204-8CFC-499D-A49A-6D32BBF1DD8F}"/>
                </a:ext>
              </a:extLst>
            </p:cNvPr>
            <p:cNvGrpSpPr/>
            <p:nvPr/>
          </p:nvGrpSpPr>
          <p:grpSpPr>
            <a:xfrm>
              <a:off x="464720" y="1403645"/>
              <a:ext cx="7561838" cy="1383712"/>
              <a:chOff x="464720" y="1403645"/>
              <a:chExt cx="7561838" cy="1383712"/>
            </a:xfrm>
          </p:grpSpPr>
          <p:sp>
            <p:nvSpPr>
              <p:cNvPr id="47" name="Rectangle 46">
                <a:extLst>
                  <a:ext uri="{FF2B5EF4-FFF2-40B4-BE49-F238E27FC236}">
                    <a16:creationId xmlns="" xmlns:a16="http://schemas.microsoft.com/office/drawing/2014/main" id="{C1A7DEAF-9AD8-435B-9360-3DE051FB7576}"/>
                  </a:ext>
                </a:extLst>
              </p:cNvPr>
              <p:cNvSpPr/>
              <p:nvPr/>
            </p:nvSpPr>
            <p:spPr>
              <a:xfrm rot="16200000">
                <a:off x="-104025"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err="1"/>
                  <a:t>Tonn</a:t>
                </a:r>
                <a:r>
                  <a:rPr lang="en-IN" b="1" dirty="0"/>
                  <a:t> Sales in (‘000)</a:t>
                </a:r>
              </a:p>
            </p:txBody>
          </p:sp>
          <p:cxnSp>
            <p:nvCxnSpPr>
              <p:cNvPr id="48" name="Straight Connector 47">
                <a:extLst>
                  <a:ext uri="{FF2B5EF4-FFF2-40B4-BE49-F238E27FC236}">
                    <a16:creationId xmlns="" xmlns:a16="http://schemas.microsoft.com/office/drawing/2014/main" id="{6FBFEF0C-C6EF-4EEE-87A5-11607D5655C9}"/>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 xmlns:a16="http://schemas.microsoft.com/office/drawing/2014/main" id="{85BC3766-0E59-4C18-BDBC-E6D5AFFB514C}"/>
                  </a:ext>
                </a:extLst>
              </p:cNvPr>
              <p:cNvSpPr/>
              <p:nvPr/>
            </p:nvSpPr>
            <p:spPr>
              <a:xfrm rot="16200000">
                <a:off x="7699706" y="1972390"/>
                <a:ext cx="407484"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GRP</a:t>
                </a:r>
              </a:p>
            </p:txBody>
          </p:sp>
        </p:grpSp>
      </p:grpSp>
      <p:graphicFrame>
        <p:nvGraphicFramePr>
          <p:cNvPr id="34" name="Table 33">
            <a:extLst>
              <a:ext uri="{FF2B5EF4-FFF2-40B4-BE49-F238E27FC236}">
                <a16:creationId xmlns="" xmlns:a16="http://schemas.microsoft.com/office/drawing/2014/main" id="{79745E4D-D850-4FFD-A55E-18367D256B0C}"/>
              </a:ext>
            </a:extLst>
          </p:cNvPr>
          <p:cNvGraphicFramePr>
            <a:graphicFrameLocks noGrp="1"/>
          </p:cNvGraphicFramePr>
          <p:nvPr>
            <p:extLst>
              <p:ext uri="{D42A27DB-BD31-4B8C-83A1-F6EECF244321}">
                <p14:modId xmlns:p14="http://schemas.microsoft.com/office/powerpoint/2010/main" val="491264493"/>
              </p:ext>
            </p:extLst>
          </p:nvPr>
        </p:nvGraphicFramePr>
        <p:xfrm>
          <a:off x="304800" y="4478823"/>
          <a:ext cx="3980212" cy="1416607"/>
        </p:xfrm>
        <a:graphic>
          <a:graphicData uri="http://schemas.openxmlformats.org/drawingml/2006/table">
            <a:tbl>
              <a:tblPr firstRow="1" bandRow="1">
                <a:tableStyleId>{5C22544A-7EE6-4342-B048-85BDC9FD1C3A}</a:tableStyleId>
              </a:tblPr>
              <a:tblGrid>
                <a:gridCol w="1104900">
                  <a:extLst>
                    <a:ext uri="{9D8B030D-6E8A-4147-A177-3AD203B41FA5}">
                      <a16:colId xmlns="" xmlns:a16="http://schemas.microsoft.com/office/drawing/2014/main" val="20000"/>
                    </a:ext>
                  </a:extLst>
                </a:gridCol>
                <a:gridCol w="1437656">
                  <a:extLst>
                    <a:ext uri="{9D8B030D-6E8A-4147-A177-3AD203B41FA5}">
                      <a16:colId xmlns="" xmlns:a16="http://schemas.microsoft.com/office/drawing/2014/main" val="4082510885"/>
                    </a:ext>
                  </a:extLst>
                </a:gridCol>
                <a:gridCol w="1437656">
                  <a:extLst>
                    <a:ext uri="{9D8B030D-6E8A-4147-A177-3AD203B41FA5}">
                      <a16:colId xmlns="" xmlns:a16="http://schemas.microsoft.com/office/drawing/2014/main" val="635388782"/>
                    </a:ext>
                  </a:extLst>
                </a:gridCol>
              </a:tblGrid>
              <a:tr h="281227">
                <a:tc>
                  <a:txBody>
                    <a:bodyPr/>
                    <a:lstStyle/>
                    <a:p>
                      <a:pPr algn="ctr"/>
                      <a:r>
                        <a:rPr lang="en-US" sz="9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US" sz="900" b="1" kern="1200" dirty="0" smtClean="0">
                          <a:solidFill>
                            <a:schemeClr val="bg1"/>
                          </a:solidFill>
                          <a:latin typeface="+mj-lt"/>
                          <a:ea typeface="+mn-ea"/>
                          <a:cs typeface="+mn-cs"/>
                        </a:rPr>
                        <a:t>Feed Your Inner Kid</a:t>
                      </a:r>
                      <a:endParaRPr lang="en-US" sz="900" b="1" kern="1200" dirty="0">
                        <a:solidFill>
                          <a:schemeClr val="bg1"/>
                        </a:solidFill>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 xmlns:a16="http://schemas.microsoft.com/office/drawing/2014/main" val="10000"/>
                  </a:ext>
                </a:extLst>
              </a:tr>
              <a:tr h="283845">
                <a:tc>
                  <a:txBody>
                    <a:bodyPr/>
                    <a:lstStyle/>
                    <a:p>
                      <a:pPr algn="ctr" fontAlgn="b"/>
                      <a:r>
                        <a:rPr lang="en-US" sz="9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66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marR="0" lvl="0" indent="0" algn="ctr" defTabSz="913642" rtl="0" eaLnBrk="1" fontAlgn="b" latinLnBrk="0" hangingPunct="1">
                        <a:lnSpc>
                          <a:spcPct val="100000"/>
                        </a:lnSpc>
                        <a:spcBef>
                          <a:spcPts val="0"/>
                        </a:spcBef>
                        <a:spcAft>
                          <a:spcPts val="0"/>
                        </a:spcAft>
                        <a:buClrTx/>
                        <a:buSzTx/>
                        <a:buFontTx/>
                        <a:buNone/>
                        <a:tabLst/>
                        <a:defRPr/>
                      </a:pPr>
                      <a:r>
                        <a:rPr lang="en-IN" sz="900" b="0" i="0" u="none" strike="noStrike" kern="1200" dirty="0">
                          <a:solidFill>
                            <a:srgbClr val="000000"/>
                          </a:solidFill>
                          <a:effectLst/>
                          <a:latin typeface="+mj-lt"/>
                          <a:ea typeface="+mn-ea"/>
                          <a:cs typeface="+mn-cs"/>
                        </a:rPr>
                        <a:t>1,822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1"/>
                  </a:ext>
                </a:extLst>
              </a:tr>
              <a:tr h="283845">
                <a:tc>
                  <a:txBody>
                    <a:bodyPr/>
                    <a:lstStyle/>
                    <a:p>
                      <a:pPr algn="ctr" fontAlgn="b"/>
                      <a:r>
                        <a:rPr lang="en-US" sz="9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3,149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2"/>
                  </a:ext>
                </a:extLst>
              </a:tr>
              <a:tr h="283845">
                <a:tc>
                  <a:txBody>
                    <a:bodyPr/>
                    <a:lstStyle/>
                    <a:p>
                      <a:pPr algn="ctr" fontAlgn="b"/>
                      <a:r>
                        <a:rPr lang="en-US" sz="9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1,227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1,729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457071486"/>
                  </a:ext>
                </a:extLst>
              </a:tr>
              <a:tr h="283845">
                <a:tc>
                  <a:txBody>
                    <a:bodyPr/>
                    <a:lstStyle/>
                    <a:p>
                      <a:pPr algn="ctr" fontAlgn="b"/>
                      <a:r>
                        <a:rPr lang="en-US" sz="9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30 sec</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15/30 sec (Q4 heavy up@ premium cost)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4"/>
                  </a:ext>
                </a:extLst>
              </a:tr>
            </a:tbl>
          </a:graphicData>
        </a:graphic>
      </p:graphicFrame>
      <p:graphicFrame>
        <p:nvGraphicFramePr>
          <p:cNvPr id="35" name="Table 34">
            <a:extLst>
              <a:ext uri="{FF2B5EF4-FFF2-40B4-BE49-F238E27FC236}">
                <a16:creationId xmlns="" xmlns:a16="http://schemas.microsoft.com/office/drawing/2014/main" id="{F2A65D9E-278A-4F6C-A9B4-8473C5C8380A}"/>
              </a:ext>
            </a:extLst>
          </p:cNvPr>
          <p:cNvGraphicFramePr>
            <a:graphicFrameLocks noGrp="1"/>
          </p:cNvGraphicFramePr>
          <p:nvPr>
            <p:extLst/>
          </p:nvPr>
        </p:nvGraphicFramePr>
        <p:xfrm>
          <a:off x="4679980" y="4478823"/>
          <a:ext cx="3980216" cy="1556385"/>
        </p:xfrm>
        <a:graphic>
          <a:graphicData uri="http://schemas.openxmlformats.org/drawingml/2006/table">
            <a:tbl>
              <a:tblPr firstRow="1" bandRow="1">
                <a:tableStyleId>{5C22544A-7EE6-4342-B048-85BDC9FD1C3A}</a:tableStyleId>
              </a:tblPr>
              <a:tblGrid>
                <a:gridCol w="1149320">
                  <a:extLst>
                    <a:ext uri="{9D8B030D-6E8A-4147-A177-3AD203B41FA5}">
                      <a16:colId xmlns="" xmlns:a16="http://schemas.microsoft.com/office/drawing/2014/main" val="20000"/>
                    </a:ext>
                  </a:extLst>
                </a:gridCol>
                <a:gridCol w="943632">
                  <a:extLst>
                    <a:ext uri="{9D8B030D-6E8A-4147-A177-3AD203B41FA5}">
                      <a16:colId xmlns="" xmlns:a16="http://schemas.microsoft.com/office/drawing/2014/main" val="4082510885"/>
                    </a:ext>
                  </a:extLst>
                </a:gridCol>
                <a:gridCol w="943632">
                  <a:extLst>
                    <a:ext uri="{9D8B030D-6E8A-4147-A177-3AD203B41FA5}">
                      <a16:colId xmlns="" xmlns:a16="http://schemas.microsoft.com/office/drawing/2014/main" val="635388782"/>
                    </a:ext>
                  </a:extLst>
                </a:gridCol>
                <a:gridCol w="943632">
                  <a:extLst>
                    <a:ext uri="{9D8B030D-6E8A-4147-A177-3AD203B41FA5}">
                      <a16:colId xmlns="" xmlns:a16="http://schemas.microsoft.com/office/drawing/2014/main" val="505737194"/>
                    </a:ext>
                  </a:extLst>
                </a:gridCol>
              </a:tblGrid>
              <a:tr h="281227">
                <a:tc>
                  <a:txBody>
                    <a:bodyPr/>
                    <a:lstStyle/>
                    <a:p>
                      <a:pPr algn="ctr"/>
                      <a:r>
                        <a:rPr lang="en-US" sz="9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Kidult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US" sz="900" b="1" kern="1200" dirty="0">
                          <a:solidFill>
                            <a:schemeClr val="bg1"/>
                          </a:solidFill>
                          <a:latin typeface="+mj-lt"/>
                          <a:ea typeface="+mn-ea"/>
                          <a:cs typeface="+mn-cs"/>
                        </a:rPr>
                        <a:t>Try it Hot BT Partnership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 xmlns:a16="http://schemas.microsoft.com/office/drawing/2014/main" val="10000"/>
                  </a:ext>
                </a:extLst>
              </a:tr>
              <a:tr h="283845">
                <a:tc>
                  <a:txBody>
                    <a:bodyPr/>
                    <a:lstStyle/>
                    <a:p>
                      <a:pPr algn="ctr" fontAlgn="b"/>
                      <a:r>
                        <a:rPr lang="en-US" sz="9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807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1,461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27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1"/>
                  </a:ext>
                </a:extLst>
              </a:tr>
              <a:tr h="283845">
                <a:tc>
                  <a:txBody>
                    <a:bodyPr/>
                    <a:lstStyle/>
                    <a:p>
                      <a:pPr algn="ctr" fontAlgn="b"/>
                      <a:r>
                        <a:rPr lang="en-US" sz="9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720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2,058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173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2"/>
                  </a:ext>
                </a:extLst>
              </a:tr>
              <a:tr h="283845">
                <a:tc>
                  <a:txBody>
                    <a:bodyPr/>
                    <a:lstStyle/>
                    <a:p>
                      <a:pPr algn="ctr" fontAlgn="b"/>
                      <a:r>
                        <a:rPr lang="en-US" sz="9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892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1,409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6,298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457071486"/>
                  </a:ext>
                </a:extLst>
              </a:tr>
              <a:tr h="283845">
                <a:tc>
                  <a:txBody>
                    <a:bodyPr/>
                    <a:lstStyle/>
                    <a:p>
                      <a:pPr algn="ctr" fontAlgn="b"/>
                      <a:r>
                        <a:rPr lang="en-US" sz="9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 sec</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15/30 sec premium </a:t>
                      </a:r>
                      <a:r>
                        <a:rPr lang="en-IN" sz="900" b="0" i="0" u="none" strike="noStrike" kern="1200" dirty="0" err="1">
                          <a:solidFill>
                            <a:srgbClr val="000000"/>
                          </a:solidFill>
                          <a:effectLst/>
                          <a:latin typeface="+mj-lt"/>
                          <a:ea typeface="+mn-ea"/>
                          <a:cs typeface="+mn-cs"/>
                        </a:rPr>
                        <a:t>dayparting</a:t>
                      </a:r>
                      <a:endParaRPr lang="en-IN" sz="9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 day tactical BT partnership</a:t>
                      </a:r>
                      <a:r>
                        <a:rPr lang="en-IN" sz="900" b="0" i="0" u="none" strike="noStrike" kern="1200" baseline="0" dirty="0">
                          <a:solidFill>
                            <a:srgbClr val="000000"/>
                          </a:solidFill>
                          <a:effectLst/>
                          <a:latin typeface="+mj-lt"/>
                          <a:ea typeface="+mn-ea"/>
                          <a:cs typeface="+mn-cs"/>
                        </a:rPr>
                        <a:t> (Toronto)</a:t>
                      </a:r>
                      <a:endParaRPr lang="en-IN" sz="9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21628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600" dirty="0"/>
              <a:t>Despite a spending cut, GRP support was higher in 2018, resulting in higher effectiveness.  Additionally, the </a:t>
            </a:r>
            <a:r>
              <a:rPr lang="en-GB" sz="1600" dirty="0"/>
              <a:t>CPP was lower (greater proportion 15 sec spots)</a:t>
            </a:r>
            <a:r>
              <a:rPr lang="en-CA" sz="1600" dirty="0"/>
              <a:t>.  The higher support, combined with lower CPP led to an ROI improvement. </a:t>
            </a:r>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 xmlns:a16="http://schemas.microsoft.com/office/drawing/2014/main" id="{53010605-73C6-449C-853A-657E6D1A2536}"/>
              </a:ext>
            </a:extLst>
          </p:cNvPr>
          <p:cNvGraphicFramePr/>
          <p:nvPr>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 xmlns:a16="http://schemas.microsoft.com/office/drawing/2014/main" id="{DEE6F917-4F0D-4932-BDD9-4EF1C497382D}"/>
              </a:ext>
            </a:extLst>
          </p:cNvPr>
          <p:cNvGraphicFramePr/>
          <p:nvPr>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 xmlns:a16="http://schemas.microsoft.com/office/drawing/2014/main" id="{708B53F6-BF4B-4409-81D8-244EC70B9A3A}"/>
              </a:ext>
            </a:extLst>
          </p:cNvPr>
          <p:cNvGraphicFramePr/>
          <p:nvPr>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 xmlns:a16="http://schemas.microsoft.com/office/drawing/2014/main" id="{D04C7338-211D-4B77-8A64-F33ED5F346D5}"/>
              </a:ext>
            </a:extLst>
          </p:cNvPr>
          <p:cNvGraphicFramePr>
            <a:graphicFrameLocks noGrp="1"/>
          </p:cNvGraphicFramePr>
          <p:nvPr>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 xmlns:a16="http://schemas.microsoft.com/office/drawing/2014/main" val="20000"/>
                    </a:ext>
                  </a:extLst>
                </a:gridCol>
                <a:gridCol w="1251024">
                  <a:extLst>
                    <a:ext uri="{9D8B030D-6E8A-4147-A177-3AD203B41FA5}">
                      <a16:colId xmlns="" xmlns:a16="http://schemas.microsoft.com/office/drawing/2014/main" val="20001"/>
                    </a:ext>
                  </a:extLst>
                </a:gridCol>
              </a:tblGrid>
              <a:tr h="278130">
                <a:tc>
                  <a:txBody>
                    <a:bodyPr/>
                    <a:lstStyle/>
                    <a:p>
                      <a:pPr algn="ctr"/>
                      <a:r>
                        <a:rPr lang="en-US" sz="1200" dirty="0">
                          <a:solidFill>
                            <a:schemeClr val="tx1"/>
                          </a:solidFill>
                        </a:rPr>
                        <a:t>1,887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2,295</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bl>
          </a:graphicData>
        </a:graphic>
      </p:graphicFrame>
      <p:graphicFrame>
        <p:nvGraphicFramePr>
          <p:cNvPr id="35" name="Table 34">
            <a:extLst>
              <a:ext uri="{FF2B5EF4-FFF2-40B4-BE49-F238E27FC236}">
                <a16:creationId xmlns="" xmlns:a16="http://schemas.microsoft.com/office/drawing/2014/main" id="{779DE155-E773-4643-8B25-083646894266}"/>
              </a:ext>
            </a:extLst>
          </p:cNvPr>
          <p:cNvGraphicFramePr>
            <a:graphicFrameLocks noGrp="1"/>
          </p:cNvGraphicFramePr>
          <p:nvPr>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 xmlns:a16="http://schemas.microsoft.com/office/drawing/2014/main" val="20000"/>
                    </a:ext>
                  </a:extLst>
                </a:gridCol>
                <a:gridCol w="1256280">
                  <a:extLst>
                    <a:ext uri="{9D8B030D-6E8A-4147-A177-3AD203B41FA5}">
                      <a16:colId xmlns="" xmlns:a16="http://schemas.microsoft.com/office/drawing/2014/main" val="20001"/>
                    </a:ext>
                  </a:extLst>
                </a:gridCol>
              </a:tblGrid>
              <a:tr h="278130">
                <a:tc>
                  <a:txBody>
                    <a:bodyPr/>
                    <a:lstStyle/>
                    <a:p>
                      <a:pPr algn="ctr"/>
                      <a:r>
                        <a:rPr lang="en-US" sz="1200" dirty="0">
                          <a:solidFill>
                            <a:schemeClr val="tx1"/>
                          </a:solidFill>
                        </a:rPr>
                        <a:t>5.3%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7.1%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bl>
          </a:graphicData>
        </a:graphic>
      </p:graphicFrame>
      <p:graphicFrame>
        <p:nvGraphicFramePr>
          <p:cNvPr id="36" name="Table 35">
            <a:extLst>
              <a:ext uri="{FF2B5EF4-FFF2-40B4-BE49-F238E27FC236}">
                <a16:creationId xmlns="" xmlns:a16="http://schemas.microsoft.com/office/drawing/2014/main" id="{0B4AF8D1-584C-4250-924E-F8000E3A389D}"/>
              </a:ext>
            </a:extLst>
          </p:cNvPr>
          <p:cNvGraphicFramePr>
            <a:graphicFrameLocks noGrp="1"/>
          </p:cNvGraphicFramePr>
          <p:nvPr>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 xmlns:a16="http://schemas.microsoft.com/office/drawing/2014/main" val="20000"/>
                    </a:ext>
                  </a:extLst>
                </a:gridCol>
                <a:gridCol w="1247274">
                  <a:extLst>
                    <a:ext uri="{9D8B030D-6E8A-4147-A177-3AD203B41FA5}">
                      <a16:colId xmlns="" xmlns:a16="http://schemas.microsoft.com/office/drawing/2014/main"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$3.2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$2.9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bl>
          </a:graphicData>
        </a:graphic>
      </p:graphicFrame>
      <p:graphicFrame>
        <p:nvGraphicFramePr>
          <p:cNvPr id="37" name="Table 36">
            <a:extLst>
              <a:ext uri="{FF2B5EF4-FFF2-40B4-BE49-F238E27FC236}">
                <a16:creationId xmlns="" xmlns:a16="http://schemas.microsoft.com/office/drawing/2014/main" id="{EE420C63-F7C0-4E41-8859-7CD8FF59C37E}"/>
              </a:ext>
            </a:extLst>
          </p:cNvPr>
          <p:cNvGraphicFramePr>
            <a:graphicFrameLocks noGrp="1"/>
          </p:cNvGraphicFramePr>
          <p:nvPr>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 xmlns:a16="http://schemas.microsoft.com/office/drawing/2014/main" val="20000"/>
                    </a:ext>
                  </a:extLst>
                </a:gridCol>
                <a:gridCol w="1254901">
                  <a:extLst>
                    <a:ext uri="{9D8B030D-6E8A-4147-A177-3AD203B41FA5}">
                      <a16:colId xmlns="" xmlns:a16="http://schemas.microsoft.com/office/drawing/2014/main" val="20001"/>
                    </a:ext>
                  </a:extLst>
                </a:gridCol>
              </a:tblGrid>
              <a:tr h="278130">
                <a:tc>
                  <a:txBody>
                    <a:bodyPr/>
                    <a:lstStyle/>
                    <a:p>
                      <a:pPr algn="ctr"/>
                      <a:r>
                        <a:rPr lang="en-US" sz="1200" dirty="0">
                          <a:solidFill>
                            <a:schemeClr val="tx1"/>
                          </a:solidFill>
                        </a:rPr>
                        <a:t>1,711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1,285</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0"/>
                  </a:ext>
                </a:extLst>
              </a:tr>
            </a:tbl>
          </a:graphicData>
        </a:graphic>
      </p:graphicFrame>
      <p:sp>
        <p:nvSpPr>
          <p:cNvPr id="38" name="Rectangle 37">
            <a:extLst>
              <a:ext uri="{FF2B5EF4-FFF2-40B4-BE49-F238E27FC236}">
                <a16:creationId xmlns="" xmlns:a16="http://schemas.microsoft.com/office/drawing/2014/main" id="{0CC3699E-FD54-4532-8770-F9CA0FED0737}"/>
              </a:ext>
            </a:extLst>
          </p:cNvPr>
          <p:cNvSpPr/>
          <p:nvPr/>
        </p:nvSpPr>
        <p:spPr>
          <a:xfrm>
            <a:off x="766001" y="3868665"/>
            <a:ext cx="2505558" cy="307777"/>
          </a:xfrm>
          <a:prstGeom prst="rect">
            <a:avLst/>
          </a:prstGeom>
        </p:spPr>
        <p:txBody>
          <a:bodyPr wrap="none">
            <a:spAutoFit/>
          </a:bodyPr>
          <a:lstStyle/>
          <a:p>
            <a:r>
              <a:rPr lang="en-US" sz="1400" b="1" dirty="0"/>
              <a:t>Adjusted Support (GRP’s)* </a:t>
            </a:r>
          </a:p>
        </p:txBody>
      </p:sp>
      <p:sp>
        <p:nvSpPr>
          <p:cNvPr id="39" name="Rectangle 38">
            <a:extLst>
              <a:ext uri="{FF2B5EF4-FFF2-40B4-BE49-F238E27FC236}">
                <a16:creationId xmlns="" xmlns:a16="http://schemas.microsoft.com/office/drawing/2014/main"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 xmlns:a16="http://schemas.microsoft.com/office/drawing/2014/main"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 xmlns:a16="http://schemas.microsoft.com/office/drawing/2014/main" id="{C422783C-815D-4F5B-AA1C-729340B1C31B}"/>
              </a:ext>
            </a:extLst>
          </p:cNvPr>
          <p:cNvSpPr/>
          <p:nvPr/>
        </p:nvSpPr>
        <p:spPr>
          <a:xfrm>
            <a:off x="759365" y="4896050"/>
            <a:ext cx="2246128" cy="307777"/>
          </a:xfrm>
          <a:prstGeom prst="rect">
            <a:avLst/>
          </a:prstGeom>
        </p:spPr>
        <p:txBody>
          <a:bodyPr wrap="none">
            <a:spAutoFit/>
          </a:bodyPr>
          <a:lstStyle/>
          <a:p>
            <a:r>
              <a:rPr lang="en-US" sz="1400" b="1" dirty="0"/>
              <a:t>Adjusted Cost Per GRP*</a:t>
            </a:r>
          </a:p>
        </p:txBody>
      </p:sp>
      <p:sp>
        <p:nvSpPr>
          <p:cNvPr id="42" name="TextBox 41">
            <a:extLst>
              <a:ext uri="{FF2B5EF4-FFF2-40B4-BE49-F238E27FC236}">
                <a16:creationId xmlns="" xmlns:a16="http://schemas.microsoft.com/office/drawing/2014/main" id="{5B2DF8A1-4854-4017-B821-366FFA8F0318}"/>
              </a:ext>
            </a:extLst>
          </p:cNvPr>
          <p:cNvSpPr txBox="1"/>
          <p:nvPr/>
        </p:nvSpPr>
        <p:spPr>
          <a:xfrm>
            <a:off x="6267603" y="1570904"/>
            <a:ext cx="1765126" cy="307777"/>
          </a:xfrm>
          <a:prstGeom prst="rect">
            <a:avLst/>
          </a:prstGeom>
          <a:noFill/>
        </p:spPr>
        <p:txBody>
          <a:bodyPr wrap="square" rtlCol="0">
            <a:spAutoFit/>
          </a:bodyPr>
          <a:lstStyle/>
          <a:p>
            <a:pPr algn="ctr"/>
            <a:r>
              <a:rPr lang="en-US" sz="1400" b="1" u="sng" dirty="0">
                <a:solidFill>
                  <a:srgbClr val="C00000"/>
                </a:solidFill>
              </a:rPr>
              <a:t>TV EFFECTIVENESS</a:t>
            </a:r>
            <a:endParaRPr lang="en-GB" sz="1400" b="1" u="sng" dirty="0">
              <a:solidFill>
                <a:srgbClr val="C00000"/>
              </a:solidFill>
            </a:endParaRPr>
          </a:p>
        </p:txBody>
      </p:sp>
      <p:sp>
        <p:nvSpPr>
          <p:cNvPr id="43" name="TextBox 42">
            <a:extLst>
              <a:ext uri="{FF2B5EF4-FFF2-40B4-BE49-F238E27FC236}">
                <a16:creationId xmlns="" xmlns:a16="http://schemas.microsoft.com/office/drawing/2014/main" id="{2A2D817E-A819-4B8B-91AC-BDCC612564D0}"/>
              </a:ext>
            </a:extLst>
          </p:cNvPr>
          <p:cNvSpPr txBox="1"/>
          <p:nvPr/>
        </p:nvSpPr>
        <p:spPr>
          <a:xfrm>
            <a:off x="6655911" y="4168374"/>
            <a:ext cx="1491343" cy="276999"/>
          </a:xfrm>
          <a:prstGeom prst="rect">
            <a:avLst/>
          </a:prstGeom>
          <a:noFill/>
        </p:spPr>
        <p:txBody>
          <a:bodyPr wrap="square" rtlCol="0">
            <a:spAutoFit/>
          </a:bodyPr>
          <a:lstStyle/>
          <a:p>
            <a:pPr algn="ctr"/>
            <a:r>
              <a:rPr lang="en-US" sz="1200" b="1" dirty="0"/>
              <a:t>Tonn Vol/GRP</a:t>
            </a:r>
            <a:endParaRPr lang="en-GB" sz="1200" b="1" dirty="0"/>
          </a:p>
        </p:txBody>
      </p:sp>
      <p:sp>
        <p:nvSpPr>
          <p:cNvPr id="44" name="TextBox 43">
            <a:extLst>
              <a:ext uri="{FF2B5EF4-FFF2-40B4-BE49-F238E27FC236}">
                <a16:creationId xmlns="" xmlns:a16="http://schemas.microsoft.com/office/drawing/2014/main"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 xmlns:a16="http://schemas.microsoft.com/office/drawing/2014/main"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a:t>
            </a:r>
            <a:r>
              <a:rPr lang="en-US" sz="1200" b="1" dirty="0" err="1"/>
              <a:t>Tonn</a:t>
            </a:r>
            <a:r>
              <a:rPr lang="en-US" sz="1200" b="1" dirty="0"/>
              <a:t> Volume Due To TV </a:t>
            </a:r>
            <a:endParaRPr lang="en-GB" sz="1200" b="1" dirty="0"/>
          </a:p>
        </p:txBody>
      </p:sp>
      <p:sp>
        <p:nvSpPr>
          <p:cNvPr id="46" name="Rectangle 45">
            <a:extLst>
              <a:ext uri="{FF2B5EF4-FFF2-40B4-BE49-F238E27FC236}">
                <a16:creationId xmlns="" xmlns:a16="http://schemas.microsoft.com/office/drawing/2014/main"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mini wheats">
            <a:extLst>
              <a:ext uri="{FF2B5EF4-FFF2-40B4-BE49-F238E27FC236}">
                <a16:creationId xmlns="" xmlns:a16="http://schemas.microsoft.com/office/drawing/2014/main" id="{BD237B9B-416F-4052-B6D3-7F1C027E353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 xmlns:a16="http://schemas.microsoft.com/office/drawing/2014/main"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 xmlns:a16="http://schemas.microsoft.com/office/drawing/2014/main"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
        <p:nvSpPr>
          <p:cNvPr id="28" name="Rectangle 27">
            <a:extLst>
              <a:ext uri="{FF2B5EF4-FFF2-40B4-BE49-F238E27FC236}">
                <a16:creationId xmlns="" xmlns:a16="http://schemas.microsoft.com/office/drawing/2014/main" id="{E73A909D-D41E-47E0-B3D9-86706F772B4E}"/>
              </a:ext>
            </a:extLst>
          </p:cNvPr>
          <p:cNvSpPr/>
          <p:nvPr/>
        </p:nvSpPr>
        <p:spPr>
          <a:xfrm>
            <a:off x="410602" y="5762434"/>
            <a:ext cx="8418132" cy="43088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latin typeface="Calibri" panose="020F0502020204030204" pitchFamily="34" charset="0"/>
                <a:ea typeface="Calibri" panose="020F0502020204030204" pitchFamily="34" charset="0"/>
              </a:rPr>
              <a:t>Numbers shown here are based on population-weighted national GRPs to harmonize across geographies and demographic targets (therefore differ from internally-reported GRPs and Costs/GRP).  </a:t>
            </a:r>
            <a:endParaRPr lang="en-US" sz="1050" dirty="0"/>
          </a:p>
        </p:txBody>
      </p:sp>
    </p:spTree>
    <p:extLst>
      <p:ext uri="{BB962C8B-B14F-4D97-AF65-F5344CB8AC3E}">
        <p14:creationId xmlns:p14="http://schemas.microsoft.com/office/powerpoint/2010/main" val="3363018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6" name="Table 25">
            <a:extLst>
              <a:ext uri="{FF2B5EF4-FFF2-40B4-BE49-F238E27FC236}">
                <a16:creationId xmlns="" xmlns:a16="http://schemas.microsoft.com/office/drawing/2014/main" id="{224B8202-7ECA-4AB9-89AC-109157B26FC8}"/>
              </a:ext>
            </a:extLst>
          </p:cNvPr>
          <p:cNvGraphicFramePr>
            <a:graphicFrameLocks noGrp="1"/>
          </p:cNvGraphicFramePr>
          <p:nvPr>
            <p:extLst/>
          </p:nvPr>
        </p:nvGraphicFramePr>
        <p:xfrm>
          <a:off x="304800" y="3065590"/>
          <a:ext cx="7852230" cy="1084136"/>
        </p:xfrm>
        <a:graphic>
          <a:graphicData uri="http://schemas.openxmlformats.org/drawingml/2006/table">
            <a:tbl>
              <a:tblPr>
                <a:tableStyleId>{5C22544A-7EE6-4342-B048-85BDC9FD1C3A}</a:tableStyleId>
              </a:tblPr>
              <a:tblGrid>
                <a:gridCol w="1233714">
                  <a:extLst>
                    <a:ext uri="{9D8B030D-6E8A-4147-A177-3AD203B41FA5}">
                      <a16:colId xmlns="" xmlns:a16="http://schemas.microsoft.com/office/drawing/2014/main" val="20000"/>
                    </a:ext>
                  </a:extLst>
                </a:gridCol>
                <a:gridCol w="2654336">
                  <a:extLst>
                    <a:ext uri="{9D8B030D-6E8A-4147-A177-3AD203B41FA5}">
                      <a16:colId xmlns="" xmlns:a16="http://schemas.microsoft.com/office/drawing/2014/main" val="20001"/>
                    </a:ext>
                  </a:extLst>
                </a:gridCol>
                <a:gridCol w="1982090">
                  <a:extLst>
                    <a:ext uri="{9D8B030D-6E8A-4147-A177-3AD203B41FA5}">
                      <a16:colId xmlns="" xmlns:a16="http://schemas.microsoft.com/office/drawing/2014/main" val="20003"/>
                    </a:ext>
                  </a:extLst>
                </a:gridCol>
                <a:gridCol w="1982090">
                  <a:extLst>
                    <a:ext uri="{9D8B030D-6E8A-4147-A177-3AD203B41FA5}">
                      <a16:colId xmlns="" xmlns:a16="http://schemas.microsoft.com/office/drawing/2014/main" val="1242952863"/>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marR="0" lvl="0" indent="0" algn="ctr" defTabSz="913642" rtl="0" eaLnBrk="1" fontAlgn="b" latinLnBrk="0" hangingPunct="1">
                        <a:lnSpc>
                          <a:spcPct val="100000"/>
                        </a:lnSpc>
                        <a:spcBef>
                          <a:spcPts val="0"/>
                        </a:spcBef>
                        <a:spcAft>
                          <a:spcPts val="0"/>
                        </a:spcAft>
                        <a:buClrTx/>
                        <a:buSzTx/>
                        <a:buFontTx/>
                        <a:buNone/>
                        <a:tabLst/>
                        <a:defRPr/>
                      </a:pPr>
                      <a:r>
                        <a:rPr lang="en-IN" sz="1000" u="none" strike="noStrike" kern="1200" dirty="0">
                          <a:solidFill>
                            <a:schemeClr val="dk1"/>
                          </a:solidFill>
                          <a:effectLst/>
                          <a:latin typeface="+mj-lt"/>
                          <a:ea typeface="+mn-ea"/>
                          <a:cs typeface="+mn-cs"/>
                        </a:rPr>
                        <a:t>1,822</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1,544</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807</a:t>
                      </a:r>
                    </a:p>
                  </a:txBody>
                  <a:tcPr marL="9525" marR="9525" marT="9525" marB="0" anchor="ctr"/>
                </a:tc>
                <a:extLst>
                  <a:ext uri="{0D108BD9-81ED-4DB2-BD59-A6C34878D82A}">
                    <a16:rowId xmlns="" xmlns:a16="http://schemas.microsoft.com/office/drawing/2014/main"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 xmlns:a16="http://schemas.microsoft.com/office/drawing/2014/main"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1,729</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1,488</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892</a:t>
                      </a:r>
                    </a:p>
                  </a:txBody>
                  <a:tcPr marL="9525" marR="9525" marT="9525" marB="0" anchor="ctr">
                    <a:solidFill>
                      <a:schemeClr val="accent5">
                        <a:lumMod val="20000"/>
                        <a:lumOff val="80000"/>
                      </a:schemeClr>
                    </a:solidFill>
                  </a:tcPr>
                </a:tc>
                <a:extLst>
                  <a:ext uri="{0D108BD9-81ED-4DB2-BD59-A6C34878D82A}">
                    <a16:rowId xmlns="" xmlns:a16="http://schemas.microsoft.com/office/drawing/2014/main" val="10002"/>
                  </a:ext>
                </a:extLst>
              </a:tr>
              <a:tr h="283035">
                <a:tc>
                  <a:txBody>
                    <a:bodyPr/>
                    <a:lstStyle/>
                    <a:p>
                      <a:pPr algn="l" fontAlgn="b"/>
                      <a:r>
                        <a:rPr lang="en-US" sz="1200" b="0" i="0" u="none" strike="noStrike" dirty="0">
                          <a:solidFill>
                            <a:srgbClr val="000000"/>
                          </a:solidFill>
                          <a:effectLst/>
                          <a:latin typeface="+mj-lt"/>
                        </a:rPr>
                        <a:t>Details</a:t>
                      </a: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30 Sec</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15/30 Sec (Q4 heavy-up@</a:t>
                      </a:r>
                      <a:r>
                        <a:rPr lang="en-IN" sz="1000" u="none" strike="noStrike" kern="1200" baseline="0" dirty="0">
                          <a:solidFill>
                            <a:schemeClr val="dk1"/>
                          </a:solidFill>
                          <a:effectLst/>
                          <a:latin typeface="+mj-lt"/>
                          <a:ea typeface="+mn-ea"/>
                          <a:cs typeface="+mn-cs"/>
                        </a:rPr>
                        <a:t> premium cost); TIH Partnership: 1 day tactical BT Partnership</a:t>
                      </a:r>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 sec</a:t>
                      </a:r>
                    </a:p>
                  </a:txBody>
                  <a:tcPr marL="9525" marR="9525" marT="9525" marB="0" anchor="ctr">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sp>
        <p:nvSpPr>
          <p:cNvPr id="28" name="TextBox 27">
            <a:extLst>
              <a:ext uri="{FF2B5EF4-FFF2-40B4-BE49-F238E27FC236}">
                <a16:creationId xmlns="" xmlns:a16="http://schemas.microsoft.com/office/drawing/2014/main" id="{3D72BD13-2FC8-4F44-A910-933F0E5387FF}"/>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31" name="TextBox 30">
            <a:extLst>
              <a:ext uri="{FF2B5EF4-FFF2-40B4-BE49-F238E27FC236}">
                <a16:creationId xmlns="" xmlns:a16="http://schemas.microsoft.com/office/drawing/2014/main" id="{D9189ADC-2515-43B1-9D9B-957DC92FEDE1}"/>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 xmlns:a16="http://schemas.microsoft.com/office/drawing/2014/main" id="{3CAE2115-8214-489A-AEAD-75B0899AC542}"/>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 xmlns:a16="http://schemas.microsoft.com/office/drawing/2014/main" id="{FFF975BA-D015-4D87-9704-CF4D2E993378}"/>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 xmlns:a16="http://schemas.microsoft.com/office/drawing/2014/main" id="{0ABCE545-382B-4C08-88D6-4208A03A898A}"/>
              </a:ext>
            </a:extLst>
          </p:cNvPr>
          <p:cNvGraphicFramePr/>
          <p:nvPr>
            <p:extLst>
              <p:ext uri="{D42A27DB-BD31-4B8C-83A1-F6EECF244321}">
                <p14:modId xmlns:p14="http://schemas.microsoft.com/office/powerpoint/2010/main" val="3425648804"/>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52" name="Rounded Rectangle 1">
            <a:extLst>
              <a:ext uri="{FF2B5EF4-FFF2-40B4-BE49-F238E27FC236}">
                <a16:creationId xmlns="" xmlns:a16="http://schemas.microsoft.com/office/drawing/2014/main" id="{5F836A99-E5B4-4290-829F-9952C2F822B3}"/>
              </a:ext>
            </a:extLst>
          </p:cNvPr>
          <p:cNvSpPr/>
          <p:nvPr/>
        </p:nvSpPr>
        <p:spPr>
          <a:xfrm>
            <a:off x="1624013" y="1220137"/>
            <a:ext cx="3426957" cy="21040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3" name="Rounded Rectangle 1">
            <a:extLst>
              <a:ext uri="{FF2B5EF4-FFF2-40B4-BE49-F238E27FC236}">
                <a16:creationId xmlns="" xmlns:a16="http://schemas.microsoft.com/office/drawing/2014/main" id="{EBEE7E22-22D5-4520-9FED-B24D4C4FC308}"/>
              </a:ext>
            </a:extLst>
          </p:cNvPr>
          <p:cNvSpPr/>
          <p:nvPr/>
        </p:nvSpPr>
        <p:spPr>
          <a:xfrm>
            <a:off x="5109205" y="1219200"/>
            <a:ext cx="3377459" cy="211339"/>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25" name="Title 1">
            <a:extLst>
              <a:ext uri="{FF2B5EF4-FFF2-40B4-BE49-F238E27FC236}">
                <a16:creationId xmlns="" xmlns:a16="http://schemas.microsoft.com/office/drawing/2014/main" id="{C2BEDE08-8A3B-4F12-A9FE-0FCECAAA4292}"/>
              </a:ext>
            </a:extLst>
          </p:cNvPr>
          <p:cNvSpPr>
            <a:spLocks noGrp="1"/>
          </p:cNvSpPr>
          <p:nvPr>
            <p:ph type="title"/>
          </p:nvPr>
        </p:nvSpPr>
        <p:spPr>
          <a:xfrm>
            <a:off x="329367" y="246875"/>
            <a:ext cx="7301133" cy="455640"/>
          </a:xfrm>
        </p:spPr>
        <p:txBody>
          <a:bodyPr anchor="ctr"/>
          <a:lstStyle/>
          <a:p>
            <a:pPr>
              <a:lnSpc>
                <a:spcPct val="100000"/>
              </a:lnSpc>
            </a:pPr>
            <a:r>
              <a:rPr lang="en-US" sz="1700" dirty="0"/>
              <a:t>Mini Wheats campaigns had comparable effectiveness. ROI from ‘Kidult’ was relatively higher due to a lower cost advantage. </a:t>
            </a:r>
            <a:endParaRPr lang="en-CA" sz="1700" dirty="0"/>
          </a:p>
        </p:txBody>
      </p:sp>
      <p:pic>
        <p:nvPicPr>
          <p:cNvPr id="21" name="Picture 2" descr="Image result for mini wheats">
            <a:extLst>
              <a:ext uri="{FF2B5EF4-FFF2-40B4-BE49-F238E27FC236}">
                <a16:creationId xmlns="" xmlns:a16="http://schemas.microsoft.com/office/drawing/2014/main" id="{FD869D67-837F-481E-89C5-74F590965B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6" name="Chart 15">
            <a:extLst>
              <a:ext uri="{FF2B5EF4-FFF2-40B4-BE49-F238E27FC236}">
                <a16:creationId xmlns="" xmlns:a16="http://schemas.microsoft.com/office/drawing/2014/main" id="{0ABCE545-382B-4C08-88D6-4208A03A898A}"/>
              </a:ext>
            </a:extLst>
          </p:cNvPr>
          <p:cNvGraphicFramePr/>
          <p:nvPr>
            <p:extLst>
              <p:ext uri="{D42A27DB-BD31-4B8C-83A1-F6EECF244321}">
                <p14:modId xmlns:p14="http://schemas.microsoft.com/office/powerpoint/2010/main" val="560108887"/>
              </p:ext>
            </p:extLst>
          </p:nvPr>
        </p:nvGraphicFramePr>
        <p:xfrm>
          <a:off x="1519575" y="4182147"/>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480407" y="5517901"/>
            <a:ext cx="7618564" cy="369332"/>
          </a:xfrm>
          <a:prstGeom prst="rect">
            <a:avLst/>
          </a:prstGeom>
          <a:noFill/>
        </p:spPr>
        <p:txBody>
          <a:bodyPr wrap="square" rtlCol="0">
            <a:spAutoFit/>
          </a:bodyPr>
          <a:lstStyle/>
          <a:p>
            <a:r>
              <a:rPr lang="en-US" sz="900" dirty="0"/>
              <a:t>‘Try it Hot’ includes ‘Try it Hot Partnership’ as the latter had only 27 GRPs</a:t>
            </a:r>
          </a:p>
          <a:p>
            <a:endParaRPr lang="en-GB" sz="900" dirty="0"/>
          </a:p>
        </p:txBody>
      </p:sp>
      <p:sp>
        <p:nvSpPr>
          <p:cNvPr id="18" name="TextBox 17">
            <a:extLst>
              <a:ext uri="{FF2B5EF4-FFF2-40B4-BE49-F238E27FC236}">
                <a16:creationId xmlns="" xmlns:a16="http://schemas.microsoft.com/office/drawing/2014/main" id="{12DC13E8-7E1E-4A40-B1F5-CF5203ECF7C4}"/>
              </a:ext>
            </a:extLst>
          </p:cNvPr>
          <p:cNvSpPr txBox="1"/>
          <p:nvPr/>
        </p:nvSpPr>
        <p:spPr>
          <a:xfrm>
            <a:off x="480407" y="5946999"/>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Tree>
    <p:extLst>
      <p:ext uri="{BB962C8B-B14F-4D97-AF65-F5344CB8AC3E}">
        <p14:creationId xmlns:p14="http://schemas.microsoft.com/office/powerpoint/2010/main" val="250843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43850" y="3106868"/>
            <a:ext cx="5638800" cy="2241176"/>
          </a:xfrm>
        </p:spPr>
        <p:txBody>
          <a:bodyPr/>
          <a:lstStyle/>
          <a:p>
            <a:r>
              <a:rPr lang="en-US" dirty="0"/>
              <a:t>TV-Removing </a:t>
            </a:r>
            <a:r>
              <a:rPr lang="en-US" dirty="0" smtClean="0"/>
              <a:t>BT-partnership</a:t>
            </a:r>
            <a:endParaRPr lang="en-GB" dirty="0"/>
          </a:p>
        </p:txBody>
      </p:sp>
      <p:sp>
        <p:nvSpPr>
          <p:cNvPr id="4" name="Title 3"/>
          <p:cNvSpPr>
            <a:spLocks noGrp="1"/>
          </p:cNvSpPr>
          <p:nvPr>
            <p:ph type="title" idx="4294967295"/>
          </p:nvPr>
        </p:nvSpPr>
        <p:spPr>
          <a:xfrm>
            <a:off x="0" y="101600"/>
            <a:ext cx="8883650" cy="944563"/>
          </a:xfrm>
        </p:spPr>
        <p:txBody>
          <a:bodyPr/>
          <a:lstStyle/>
          <a:p>
            <a:r>
              <a:rPr lang="en-US" dirty="0" smtClean="0"/>
              <a:t>TV-Follow up</a:t>
            </a:r>
            <a:endParaRPr lang="en-GB" dirty="0"/>
          </a:p>
        </p:txBody>
      </p:sp>
    </p:spTree>
    <p:extLst>
      <p:ext uri="{BB962C8B-B14F-4D97-AF65-F5344CB8AC3E}">
        <p14:creationId xmlns:p14="http://schemas.microsoft.com/office/powerpoint/2010/main" val="336273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600" dirty="0"/>
              <a:t>TV GRPs support higher in 2018 despite lower spend enabled by increased use of 15 sec spots. Both years included premium buys which impacted CPP for some activations</a:t>
            </a:r>
            <a:endParaRPr lang="en-CA" sz="1700" dirty="0"/>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 xmlns:a16="http://schemas.microsoft.com/office/drawing/2014/main"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 xmlns:a16="http://schemas.microsoft.com/office/drawing/2014/main"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sp>
        <p:nvSpPr>
          <p:cNvPr id="32" name="Rectangle 31">
            <a:extLst>
              <a:ext uri="{FF2B5EF4-FFF2-40B4-BE49-F238E27FC236}">
                <a16:creationId xmlns="" xmlns:a16="http://schemas.microsoft.com/office/drawing/2014/main" id="{6C3C9B77-1FC6-47B3-84D0-4ED695698054}"/>
              </a:ext>
            </a:extLst>
          </p:cNvPr>
          <p:cNvSpPr/>
          <p:nvPr/>
        </p:nvSpPr>
        <p:spPr>
          <a:xfrm>
            <a:off x="4370284" y="1584399"/>
            <a:ext cx="352982" cy="276999"/>
          </a:xfrm>
          <a:prstGeom prst="rect">
            <a:avLst/>
          </a:prstGeom>
        </p:spPr>
        <p:txBody>
          <a:bodyPr wrap="none">
            <a:spAutoFit/>
          </a:bodyPr>
          <a:lstStyle/>
          <a:p>
            <a:pPr algn="ctr"/>
            <a:r>
              <a:rPr lang="en-IN" sz="1200" b="1" dirty="0">
                <a:solidFill>
                  <a:schemeClr val="accent6"/>
                </a:solidFill>
              </a:rPr>
              <a:t>TV</a:t>
            </a:r>
          </a:p>
        </p:txBody>
      </p:sp>
      <p:sp>
        <p:nvSpPr>
          <p:cNvPr id="24" name="TextBox 23">
            <a:extLst>
              <a:ext uri="{FF2B5EF4-FFF2-40B4-BE49-F238E27FC236}">
                <a16:creationId xmlns="" xmlns:a16="http://schemas.microsoft.com/office/drawing/2014/main" id="{2AA78FFF-B1D7-46AF-9BE4-D7EE2926A6E1}"/>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26" name="Picture 2" descr="Image result for mini wheats">
            <a:extLst>
              <a:ext uri="{FF2B5EF4-FFF2-40B4-BE49-F238E27FC236}">
                <a16:creationId xmlns="" xmlns:a16="http://schemas.microsoft.com/office/drawing/2014/main" id="{277EC999-4458-457A-859C-DA4007D2D80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44" name="Group 43">
            <a:extLst>
              <a:ext uri="{FF2B5EF4-FFF2-40B4-BE49-F238E27FC236}">
                <a16:creationId xmlns="" xmlns:a16="http://schemas.microsoft.com/office/drawing/2014/main" id="{09C1350D-4CBF-4417-A1CF-B1440543A043}"/>
              </a:ext>
            </a:extLst>
          </p:cNvPr>
          <p:cNvGrpSpPr/>
          <p:nvPr/>
        </p:nvGrpSpPr>
        <p:grpSpPr>
          <a:xfrm>
            <a:off x="591788" y="1623935"/>
            <a:ext cx="7960425" cy="3060700"/>
            <a:chOff x="304800" y="1219200"/>
            <a:chExt cx="7960425" cy="3060700"/>
          </a:xfrm>
        </p:grpSpPr>
        <p:graphicFrame>
          <p:nvGraphicFramePr>
            <p:cNvPr id="45" name="Chart 44">
              <a:extLst>
                <a:ext uri="{FF2B5EF4-FFF2-40B4-BE49-F238E27FC236}">
                  <a16:creationId xmlns="" xmlns:a16="http://schemas.microsoft.com/office/drawing/2014/main" id="{39AE870D-0003-4DDB-8A83-A2D106F75687}"/>
                </a:ext>
              </a:extLst>
            </p:cNvPr>
            <p:cNvGraphicFramePr/>
            <p:nvPr>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grpSp>
          <p:nvGrpSpPr>
            <p:cNvPr id="46" name="Group 45">
              <a:extLst>
                <a:ext uri="{FF2B5EF4-FFF2-40B4-BE49-F238E27FC236}">
                  <a16:creationId xmlns="" xmlns:a16="http://schemas.microsoft.com/office/drawing/2014/main" id="{A302F204-8CFC-499D-A49A-6D32BBF1DD8F}"/>
                </a:ext>
              </a:extLst>
            </p:cNvPr>
            <p:cNvGrpSpPr/>
            <p:nvPr/>
          </p:nvGrpSpPr>
          <p:grpSpPr>
            <a:xfrm>
              <a:off x="464720" y="1403645"/>
              <a:ext cx="7561838" cy="1383712"/>
              <a:chOff x="464720" y="1403645"/>
              <a:chExt cx="7561838" cy="1383712"/>
            </a:xfrm>
          </p:grpSpPr>
          <p:sp>
            <p:nvSpPr>
              <p:cNvPr id="47" name="Rectangle 46">
                <a:extLst>
                  <a:ext uri="{FF2B5EF4-FFF2-40B4-BE49-F238E27FC236}">
                    <a16:creationId xmlns="" xmlns:a16="http://schemas.microsoft.com/office/drawing/2014/main" id="{C1A7DEAF-9AD8-435B-9360-3DE051FB7576}"/>
                  </a:ext>
                </a:extLst>
              </p:cNvPr>
              <p:cNvSpPr/>
              <p:nvPr/>
            </p:nvSpPr>
            <p:spPr>
              <a:xfrm rot="16200000">
                <a:off x="-104025"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err="1"/>
                  <a:t>Tonn</a:t>
                </a:r>
                <a:r>
                  <a:rPr lang="en-IN" b="1" dirty="0"/>
                  <a:t> Sales in (‘000)</a:t>
                </a:r>
              </a:p>
            </p:txBody>
          </p:sp>
          <p:cxnSp>
            <p:nvCxnSpPr>
              <p:cNvPr id="48" name="Straight Connector 47">
                <a:extLst>
                  <a:ext uri="{FF2B5EF4-FFF2-40B4-BE49-F238E27FC236}">
                    <a16:creationId xmlns="" xmlns:a16="http://schemas.microsoft.com/office/drawing/2014/main" id="{6FBFEF0C-C6EF-4EEE-87A5-11607D5655C9}"/>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 xmlns:a16="http://schemas.microsoft.com/office/drawing/2014/main" id="{85BC3766-0E59-4C18-BDBC-E6D5AFFB514C}"/>
                  </a:ext>
                </a:extLst>
              </p:cNvPr>
              <p:cNvSpPr/>
              <p:nvPr/>
            </p:nvSpPr>
            <p:spPr>
              <a:xfrm rot="16200000">
                <a:off x="7699706" y="1972390"/>
                <a:ext cx="407484"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GRP</a:t>
                </a:r>
              </a:p>
            </p:txBody>
          </p:sp>
        </p:grpSp>
      </p:grpSp>
      <p:graphicFrame>
        <p:nvGraphicFramePr>
          <p:cNvPr id="34" name="Table 33">
            <a:extLst>
              <a:ext uri="{FF2B5EF4-FFF2-40B4-BE49-F238E27FC236}">
                <a16:creationId xmlns="" xmlns:a16="http://schemas.microsoft.com/office/drawing/2014/main" id="{79745E4D-D850-4FFD-A55E-18367D256B0C}"/>
              </a:ext>
            </a:extLst>
          </p:cNvPr>
          <p:cNvGraphicFramePr>
            <a:graphicFrameLocks noGrp="1"/>
          </p:cNvGraphicFramePr>
          <p:nvPr>
            <p:extLst/>
          </p:nvPr>
        </p:nvGraphicFramePr>
        <p:xfrm>
          <a:off x="304800" y="4478823"/>
          <a:ext cx="3980212" cy="1416607"/>
        </p:xfrm>
        <a:graphic>
          <a:graphicData uri="http://schemas.openxmlformats.org/drawingml/2006/table">
            <a:tbl>
              <a:tblPr firstRow="1" bandRow="1">
                <a:tableStyleId>{5C22544A-7EE6-4342-B048-85BDC9FD1C3A}</a:tableStyleId>
              </a:tblPr>
              <a:tblGrid>
                <a:gridCol w="1104900">
                  <a:extLst>
                    <a:ext uri="{9D8B030D-6E8A-4147-A177-3AD203B41FA5}">
                      <a16:colId xmlns="" xmlns:a16="http://schemas.microsoft.com/office/drawing/2014/main" val="20000"/>
                    </a:ext>
                  </a:extLst>
                </a:gridCol>
                <a:gridCol w="1437656">
                  <a:extLst>
                    <a:ext uri="{9D8B030D-6E8A-4147-A177-3AD203B41FA5}">
                      <a16:colId xmlns="" xmlns:a16="http://schemas.microsoft.com/office/drawing/2014/main" val="4082510885"/>
                    </a:ext>
                  </a:extLst>
                </a:gridCol>
                <a:gridCol w="1437656">
                  <a:extLst>
                    <a:ext uri="{9D8B030D-6E8A-4147-A177-3AD203B41FA5}">
                      <a16:colId xmlns="" xmlns:a16="http://schemas.microsoft.com/office/drawing/2014/main" val="635388782"/>
                    </a:ext>
                  </a:extLst>
                </a:gridCol>
              </a:tblGrid>
              <a:tr h="281227">
                <a:tc>
                  <a:txBody>
                    <a:bodyPr/>
                    <a:lstStyle/>
                    <a:p>
                      <a:pPr algn="ctr"/>
                      <a:r>
                        <a:rPr lang="en-US" sz="9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US" sz="900" b="1" kern="1200" dirty="0" smtClean="0">
                          <a:solidFill>
                            <a:schemeClr val="bg1"/>
                          </a:solidFill>
                          <a:latin typeface="+mj-lt"/>
                          <a:ea typeface="+mn-ea"/>
                          <a:cs typeface="+mn-cs"/>
                        </a:rPr>
                        <a:t>Feed Your Inner Kid</a:t>
                      </a:r>
                      <a:endParaRPr lang="en-US" sz="900" b="1" kern="1200" dirty="0">
                        <a:solidFill>
                          <a:schemeClr val="bg1"/>
                        </a:solidFill>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 xmlns:a16="http://schemas.microsoft.com/office/drawing/2014/main" val="10000"/>
                  </a:ext>
                </a:extLst>
              </a:tr>
              <a:tr h="283845">
                <a:tc>
                  <a:txBody>
                    <a:bodyPr/>
                    <a:lstStyle/>
                    <a:p>
                      <a:pPr algn="ctr" fontAlgn="b"/>
                      <a:r>
                        <a:rPr lang="en-US" sz="9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66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marR="0" lvl="0" indent="0" algn="ctr" defTabSz="913642" rtl="0" eaLnBrk="1" fontAlgn="b" latinLnBrk="0" hangingPunct="1">
                        <a:lnSpc>
                          <a:spcPct val="100000"/>
                        </a:lnSpc>
                        <a:spcBef>
                          <a:spcPts val="0"/>
                        </a:spcBef>
                        <a:spcAft>
                          <a:spcPts val="0"/>
                        </a:spcAft>
                        <a:buClrTx/>
                        <a:buSzTx/>
                        <a:buFontTx/>
                        <a:buNone/>
                        <a:tabLst/>
                        <a:defRPr/>
                      </a:pPr>
                      <a:r>
                        <a:rPr lang="en-IN" sz="900" b="0" i="0" u="none" strike="noStrike" kern="1200" dirty="0">
                          <a:solidFill>
                            <a:srgbClr val="000000"/>
                          </a:solidFill>
                          <a:effectLst/>
                          <a:latin typeface="+mj-lt"/>
                          <a:ea typeface="+mn-ea"/>
                          <a:cs typeface="+mn-cs"/>
                        </a:rPr>
                        <a:t>1,822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1"/>
                  </a:ext>
                </a:extLst>
              </a:tr>
              <a:tr h="283845">
                <a:tc>
                  <a:txBody>
                    <a:bodyPr/>
                    <a:lstStyle/>
                    <a:p>
                      <a:pPr algn="ctr" fontAlgn="b"/>
                      <a:r>
                        <a:rPr lang="en-US" sz="9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3,149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2"/>
                  </a:ext>
                </a:extLst>
              </a:tr>
              <a:tr h="283845">
                <a:tc>
                  <a:txBody>
                    <a:bodyPr/>
                    <a:lstStyle/>
                    <a:p>
                      <a:pPr algn="ctr" fontAlgn="b"/>
                      <a:r>
                        <a:rPr lang="en-US" sz="9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1,227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1,729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457071486"/>
                  </a:ext>
                </a:extLst>
              </a:tr>
              <a:tr h="283845">
                <a:tc>
                  <a:txBody>
                    <a:bodyPr/>
                    <a:lstStyle/>
                    <a:p>
                      <a:pPr algn="ctr" fontAlgn="b"/>
                      <a:r>
                        <a:rPr lang="en-US" sz="9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30 sec</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15/30 sec (Q4 heavy up@ premium cost)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4"/>
                  </a:ext>
                </a:extLst>
              </a:tr>
            </a:tbl>
          </a:graphicData>
        </a:graphic>
      </p:graphicFrame>
      <p:graphicFrame>
        <p:nvGraphicFramePr>
          <p:cNvPr id="35" name="Table 34">
            <a:extLst>
              <a:ext uri="{FF2B5EF4-FFF2-40B4-BE49-F238E27FC236}">
                <a16:creationId xmlns="" xmlns:a16="http://schemas.microsoft.com/office/drawing/2014/main" id="{F2A65D9E-278A-4F6C-A9B4-8473C5C8380A}"/>
              </a:ext>
            </a:extLst>
          </p:cNvPr>
          <p:cNvGraphicFramePr>
            <a:graphicFrameLocks noGrp="1"/>
          </p:cNvGraphicFramePr>
          <p:nvPr>
            <p:extLst/>
          </p:nvPr>
        </p:nvGraphicFramePr>
        <p:xfrm>
          <a:off x="4679980" y="4478823"/>
          <a:ext cx="3980216" cy="1556385"/>
        </p:xfrm>
        <a:graphic>
          <a:graphicData uri="http://schemas.openxmlformats.org/drawingml/2006/table">
            <a:tbl>
              <a:tblPr firstRow="1" bandRow="1">
                <a:tableStyleId>{5C22544A-7EE6-4342-B048-85BDC9FD1C3A}</a:tableStyleId>
              </a:tblPr>
              <a:tblGrid>
                <a:gridCol w="1149320">
                  <a:extLst>
                    <a:ext uri="{9D8B030D-6E8A-4147-A177-3AD203B41FA5}">
                      <a16:colId xmlns="" xmlns:a16="http://schemas.microsoft.com/office/drawing/2014/main" val="20000"/>
                    </a:ext>
                  </a:extLst>
                </a:gridCol>
                <a:gridCol w="943632">
                  <a:extLst>
                    <a:ext uri="{9D8B030D-6E8A-4147-A177-3AD203B41FA5}">
                      <a16:colId xmlns="" xmlns:a16="http://schemas.microsoft.com/office/drawing/2014/main" val="4082510885"/>
                    </a:ext>
                  </a:extLst>
                </a:gridCol>
                <a:gridCol w="943632">
                  <a:extLst>
                    <a:ext uri="{9D8B030D-6E8A-4147-A177-3AD203B41FA5}">
                      <a16:colId xmlns="" xmlns:a16="http://schemas.microsoft.com/office/drawing/2014/main" val="635388782"/>
                    </a:ext>
                  </a:extLst>
                </a:gridCol>
                <a:gridCol w="943632">
                  <a:extLst>
                    <a:ext uri="{9D8B030D-6E8A-4147-A177-3AD203B41FA5}">
                      <a16:colId xmlns="" xmlns:a16="http://schemas.microsoft.com/office/drawing/2014/main" val="505737194"/>
                    </a:ext>
                  </a:extLst>
                </a:gridCol>
              </a:tblGrid>
              <a:tr h="281227">
                <a:tc>
                  <a:txBody>
                    <a:bodyPr/>
                    <a:lstStyle/>
                    <a:p>
                      <a:pPr algn="ctr"/>
                      <a:r>
                        <a:rPr lang="en-US" sz="9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Kidult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900" b="1" kern="1200" dirty="0">
                          <a:solidFill>
                            <a:schemeClr val="bg1"/>
                          </a:solidFill>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US" sz="900" b="1" kern="1200" dirty="0">
                          <a:solidFill>
                            <a:schemeClr val="bg1"/>
                          </a:solidFill>
                          <a:latin typeface="+mj-lt"/>
                          <a:ea typeface="+mn-ea"/>
                          <a:cs typeface="+mn-cs"/>
                        </a:rPr>
                        <a:t>Try it Hot BT Partnership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 xmlns:a16="http://schemas.microsoft.com/office/drawing/2014/main" val="10000"/>
                  </a:ext>
                </a:extLst>
              </a:tr>
              <a:tr h="283845">
                <a:tc>
                  <a:txBody>
                    <a:bodyPr/>
                    <a:lstStyle/>
                    <a:p>
                      <a:pPr algn="ctr" fontAlgn="b"/>
                      <a:r>
                        <a:rPr lang="en-US" sz="900" b="1" i="0" u="none" strike="noStrike" dirty="0">
                          <a:solidFill>
                            <a:srgbClr val="000000"/>
                          </a:solidFill>
                          <a:effectLst/>
                          <a:latin typeface="+mj-lt"/>
                        </a:rPr>
                        <a:t>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807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1,461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27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1"/>
                  </a:ext>
                </a:extLst>
              </a:tr>
              <a:tr h="283845">
                <a:tc>
                  <a:txBody>
                    <a:bodyPr/>
                    <a:lstStyle/>
                    <a:p>
                      <a:pPr algn="ctr" fontAlgn="b"/>
                      <a:r>
                        <a:rPr lang="en-US" sz="9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720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2,058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173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2"/>
                  </a:ext>
                </a:extLst>
              </a:tr>
              <a:tr h="283845">
                <a:tc>
                  <a:txBody>
                    <a:bodyPr/>
                    <a:lstStyle/>
                    <a:p>
                      <a:pPr algn="ctr" fontAlgn="b"/>
                      <a:r>
                        <a:rPr lang="en-US" sz="900" b="1" i="0" u="none" strike="noStrike" dirty="0">
                          <a:solidFill>
                            <a:srgbClr val="000000"/>
                          </a:solidFill>
                          <a:effectLst/>
                          <a:latin typeface="+mj-lt"/>
                        </a:rPr>
                        <a:t>CPP $/GRP</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892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1,409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6,298</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457071486"/>
                  </a:ext>
                </a:extLst>
              </a:tr>
              <a:tr h="283845">
                <a:tc>
                  <a:txBody>
                    <a:bodyPr/>
                    <a:lstStyle/>
                    <a:p>
                      <a:pPr algn="ctr" fontAlgn="b"/>
                      <a:r>
                        <a:rPr lang="en-US" sz="9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 sec</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15/30 sec premium </a:t>
                      </a:r>
                      <a:r>
                        <a:rPr lang="en-IN" sz="900" b="0" i="0" u="none" strike="noStrike" kern="1200" dirty="0" err="1">
                          <a:solidFill>
                            <a:srgbClr val="000000"/>
                          </a:solidFill>
                          <a:effectLst/>
                          <a:latin typeface="+mj-lt"/>
                          <a:ea typeface="+mn-ea"/>
                          <a:cs typeface="+mn-cs"/>
                        </a:rPr>
                        <a:t>dayparting</a:t>
                      </a:r>
                      <a:endParaRPr lang="en-IN" sz="9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b" latinLnBrk="0" hangingPunct="1"/>
                      <a:r>
                        <a:rPr lang="en-IN" sz="900" b="0" i="0" u="none" strike="noStrike" kern="1200" dirty="0">
                          <a:solidFill>
                            <a:srgbClr val="000000"/>
                          </a:solidFill>
                          <a:effectLst/>
                          <a:latin typeface="+mj-lt"/>
                          <a:ea typeface="+mn-ea"/>
                          <a:cs typeface="+mn-cs"/>
                        </a:rPr>
                        <a:t>1 day tactical BT partnership</a:t>
                      </a:r>
                      <a:r>
                        <a:rPr lang="en-IN" sz="900" b="0" i="0" u="none" strike="noStrike" kern="1200" baseline="0" dirty="0">
                          <a:solidFill>
                            <a:srgbClr val="000000"/>
                          </a:solidFill>
                          <a:effectLst/>
                          <a:latin typeface="+mj-lt"/>
                          <a:ea typeface="+mn-ea"/>
                          <a:cs typeface="+mn-cs"/>
                        </a:rPr>
                        <a:t> (Toronto)</a:t>
                      </a:r>
                      <a:endParaRPr lang="en-IN" sz="9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 xmlns:a16="http://schemas.microsoft.com/office/drawing/2014/main" val="10004"/>
                  </a:ext>
                </a:extLst>
              </a:tr>
            </a:tbl>
          </a:graphicData>
        </a:graphic>
      </p:graphicFrame>
      <p:sp>
        <p:nvSpPr>
          <p:cNvPr id="17" name="Rectangular Callout 16"/>
          <p:cNvSpPr/>
          <p:nvPr/>
        </p:nvSpPr>
        <p:spPr>
          <a:xfrm>
            <a:off x="7904897" y="3165536"/>
            <a:ext cx="1487606" cy="1178119"/>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TIH Partnership Spend ($173,000) removed from all ROI calculations</a:t>
            </a:r>
            <a:endParaRPr lang="en-GB" sz="1200" dirty="0"/>
          </a:p>
        </p:txBody>
      </p:sp>
    </p:spTree>
    <p:extLst>
      <p:ext uri="{BB962C8B-B14F-4D97-AF65-F5344CB8AC3E}">
        <p14:creationId xmlns:p14="http://schemas.microsoft.com/office/powerpoint/2010/main" val="2427933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181280"/>
            <a:ext cx="7703362" cy="455640"/>
          </a:xfrm>
        </p:spPr>
        <p:txBody>
          <a:bodyPr anchor="ctr"/>
          <a:lstStyle/>
          <a:p>
            <a:pPr>
              <a:lnSpc>
                <a:spcPct val="100000"/>
              </a:lnSpc>
            </a:pPr>
            <a:r>
              <a:rPr lang="en-CA" sz="1500" dirty="0"/>
              <a:t>Despite a spending cut, GRP support was higher in </a:t>
            </a:r>
            <a:r>
              <a:rPr lang="en-CA" sz="1500" dirty="0" smtClean="0"/>
              <a:t>2018.  </a:t>
            </a:r>
            <a:r>
              <a:rPr lang="en-CA" sz="1500" dirty="0"/>
              <a:t>Additionally, the </a:t>
            </a:r>
            <a:r>
              <a:rPr lang="en-GB" sz="1500" dirty="0"/>
              <a:t>CPP was lower (greater proportion 15 sec spots)</a:t>
            </a:r>
            <a:r>
              <a:rPr lang="en-CA" sz="1500" dirty="0"/>
              <a:t>.  The higher support, combined with lower CPP led to an ROI improvement.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TV Summary 2017-2018</a:t>
            </a:r>
          </a:p>
        </p:txBody>
      </p:sp>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4094737211"/>
              </p:ext>
            </p:extLst>
          </p:nvPr>
        </p:nvGraphicFramePr>
        <p:xfrm>
          <a:off x="5897583" y="2415806"/>
          <a:ext cx="278887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1628106431"/>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1100755434"/>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873622035"/>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1,887</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2,295</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1738417750"/>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5.3%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7.1%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2652681607"/>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$3.2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a:t>
                      </a:r>
                      <a:r>
                        <a:rPr lang="en-US" sz="1200" b="1" kern="1200" dirty="0" smtClean="0">
                          <a:solidFill>
                            <a:schemeClr val="tx1"/>
                          </a:solidFill>
                          <a:latin typeface="+mn-lt"/>
                          <a:ea typeface="+mn-ea"/>
                          <a:cs typeface="+mn-cs"/>
                        </a:rPr>
                        <a:t>2.7 </a:t>
                      </a:r>
                      <a:r>
                        <a:rPr lang="en-US" sz="1200" b="1" kern="1200" dirty="0">
                          <a:solidFill>
                            <a:schemeClr val="tx1"/>
                          </a:solidFill>
                          <a:latin typeface="+mn-lt"/>
                          <a:ea typeface="+mn-ea"/>
                          <a:cs typeface="+mn-cs"/>
                        </a:rPr>
                        <a:t>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763292168"/>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1,711</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smtClean="0">
                          <a:solidFill>
                            <a:schemeClr val="tx1"/>
                          </a:solidFill>
                        </a:rPr>
                        <a:t>1,210</a:t>
                      </a:r>
                      <a:endParaRPr lang="en-US" sz="1200" dirty="0">
                        <a:solidFill>
                          <a:schemeClr val="tx1"/>
                        </a:solidFill>
                      </a:endParaRP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766001" y="3868665"/>
            <a:ext cx="2505558" cy="307777"/>
          </a:xfrm>
          <a:prstGeom prst="rect">
            <a:avLst/>
          </a:prstGeom>
        </p:spPr>
        <p:txBody>
          <a:bodyPr wrap="none">
            <a:spAutoFit/>
          </a:bodyPr>
          <a:lstStyle/>
          <a:p>
            <a:r>
              <a:rPr lang="en-US" sz="1400" b="1" dirty="0"/>
              <a:t>Adjusted Support (GRP’s)*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759365" y="4896050"/>
            <a:ext cx="2246128" cy="307777"/>
          </a:xfrm>
          <a:prstGeom prst="rect">
            <a:avLst/>
          </a:prstGeom>
        </p:spPr>
        <p:txBody>
          <a:bodyPr wrap="none">
            <a:spAutoFit/>
          </a:bodyPr>
          <a:lstStyle/>
          <a:p>
            <a:r>
              <a:rPr lang="en-US" sz="1400" b="1" dirty="0"/>
              <a:t>Adjusted Cost Per GRP*</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267603" y="1570904"/>
            <a:ext cx="1765126" cy="307777"/>
          </a:xfrm>
          <a:prstGeom prst="rect">
            <a:avLst/>
          </a:prstGeom>
          <a:noFill/>
        </p:spPr>
        <p:txBody>
          <a:bodyPr wrap="square" rtlCol="0">
            <a:spAutoFit/>
          </a:bodyPr>
          <a:lstStyle/>
          <a:p>
            <a:pPr algn="ctr"/>
            <a:r>
              <a:rPr lang="en-US" sz="1400" b="1" u="sng" dirty="0">
                <a:solidFill>
                  <a:srgbClr val="C00000"/>
                </a:solidFill>
              </a:rPr>
              <a:t>TV 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655911" y="4168374"/>
            <a:ext cx="1491343" cy="276999"/>
          </a:xfrm>
          <a:prstGeom prst="rect">
            <a:avLst/>
          </a:prstGeom>
          <a:noFill/>
        </p:spPr>
        <p:txBody>
          <a:bodyPr wrap="square" rtlCol="0">
            <a:spAutoFit/>
          </a:bodyPr>
          <a:lstStyle/>
          <a:p>
            <a:pPr algn="ctr"/>
            <a:r>
              <a:rPr lang="en-US" sz="1200" b="1" dirty="0"/>
              <a:t>Tonn Vol/GRP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TV 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a:t>
            </a:r>
            <a:r>
              <a:rPr lang="en-US" sz="1200" b="1" dirty="0" err="1"/>
              <a:t>Tonn</a:t>
            </a:r>
            <a:r>
              <a:rPr lang="en-US" sz="1200" b="1" dirty="0"/>
              <a:t> Volume Due To TV </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mini wheats">
            <a:extLst>
              <a:ext uri="{FF2B5EF4-FFF2-40B4-BE49-F238E27FC236}">
                <a16:creationId xmlns:a16="http://schemas.microsoft.com/office/drawing/2014/main" xmlns="" id="{BD237B9B-416F-4052-B6D3-7F1C027E353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
        <p:nvSpPr>
          <p:cNvPr id="28" name="Rectangle 27">
            <a:extLst>
              <a:ext uri="{FF2B5EF4-FFF2-40B4-BE49-F238E27FC236}">
                <a16:creationId xmlns:a16="http://schemas.microsoft.com/office/drawing/2014/main" xmlns="" id="{E73A909D-D41E-47E0-B3D9-86706F772B4E}"/>
              </a:ext>
            </a:extLst>
          </p:cNvPr>
          <p:cNvSpPr/>
          <p:nvPr/>
        </p:nvSpPr>
        <p:spPr>
          <a:xfrm>
            <a:off x="410602" y="5762434"/>
            <a:ext cx="8418132" cy="43088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a:latin typeface="Calibri" panose="020F0502020204030204" pitchFamily="34" charset="0"/>
                <a:ea typeface="Calibri" panose="020F0502020204030204" pitchFamily="34" charset="0"/>
              </a:rPr>
              <a:t>Numbers shown here are based on population-weighted national GRPs to harmonize across geographies and demographic targets (therefore differ from internally-reported GRPs and Costs/GRP).  </a:t>
            </a:r>
            <a:endParaRPr lang="en-US" sz="1050" dirty="0"/>
          </a:p>
        </p:txBody>
      </p:sp>
      <p:sp>
        <p:nvSpPr>
          <p:cNvPr id="3" name="TextBox 2"/>
          <p:cNvSpPr txBox="1"/>
          <p:nvPr/>
        </p:nvSpPr>
        <p:spPr>
          <a:xfrm>
            <a:off x="3729360" y="4418205"/>
            <a:ext cx="1651256" cy="646331"/>
          </a:xfrm>
          <a:prstGeom prst="rect">
            <a:avLst/>
          </a:prstGeom>
          <a:solidFill>
            <a:srgbClr val="FFFF00"/>
          </a:solidFill>
        </p:spPr>
        <p:txBody>
          <a:bodyPr wrap="square" rtlCol="0">
            <a:spAutoFit/>
          </a:bodyPr>
          <a:lstStyle/>
          <a:p>
            <a:r>
              <a:rPr lang="en-US" sz="1200" dirty="0" smtClean="0"/>
              <a:t>Removed BT partnership spend from the analysis</a:t>
            </a:r>
            <a:endParaRPr lang="en-GB" sz="1200" dirty="0"/>
          </a:p>
        </p:txBody>
      </p:sp>
    </p:spTree>
    <p:extLst>
      <p:ext uri="{BB962C8B-B14F-4D97-AF65-F5344CB8AC3E}">
        <p14:creationId xmlns:p14="http://schemas.microsoft.com/office/powerpoint/2010/main" val="6573347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lstStyle/>
          <a:p>
            <a:r>
              <a:rPr lang="en-CA" dirty="0"/>
              <a:t>Mini Wheats – Key Takeaways</a:t>
            </a:r>
          </a:p>
        </p:txBody>
      </p:sp>
      <p:sp>
        <p:nvSpPr>
          <p:cNvPr id="3" name="TextBox 2"/>
          <p:cNvSpPr txBox="1"/>
          <p:nvPr/>
        </p:nvSpPr>
        <p:spPr>
          <a:xfrm>
            <a:off x="304801" y="1219200"/>
            <a:ext cx="8343900" cy="4016484"/>
          </a:xfrm>
          <a:prstGeom prst="rect">
            <a:avLst/>
          </a:prstGeom>
          <a:noFill/>
        </p:spPr>
        <p:txBody>
          <a:bodyPr wrap="square" rtlCol="0">
            <a:spAutoFit/>
          </a:bodyPr>
          <a:lstStyle/>
          <a:p>
            <a:pPr marL="174625" indent="-174625">
              <a:lnSpc>
                <a:spcPts val="1800"/>
              </a:lnSpc>
              <a:buFont typeface="Arial" panose="020B0604020202020204" pitchFamily="34" charset="0"/>
              <a:buChar char="•"/>
            </a:pPr>
            <a:r>
              <a:rPr lang="en-US" dirty="0"/>
              <a:t>Overall volume declined marginally by -0.8%, mainly due to erosion in base volume (led by distribution), partly offset by gains due to brand-building. Spend was lowered by 6%, driven by cuts in both Trade and Brand-Building. </a:t>
            </a:r>
          </a:p>
          <a:p>
            <a:pPr marL="631825" lvl="1" indent="-174625">
              <a:lnSpc>
                <a:spcPts val="1800"/>
              </a:lnSpc>
              <a:buFont typeface="Arial" panose="020B0604020202020204" pitchFamily="34" charset="0"/>
              <a:buChar char="•"/>
            </a:pPr>
            <a:r>
              <a:rPr lang="en-US" sz="1400" dirty="0"/>
              <a:t>The decline was driven by overall distribution losses, higher competitive activity and reduced corporate promotion support.  This was partly offset by high growth products (Box 1.2 kg Jumbo Original and w/brown Sugar) and TV. </a:t>
            </a:r>
            <a:br>
              <a:rPr lang="en-US" sz="1400" dirty="0"/>
            </a:br>
            <a:endParaRPr lang="en-US" sz="1400" dirty="0"/>
          </a:p>
          <a:p>
            <a:pPr marL="174625" indent="-174625">
              <a:lnSpc>
                <a:spcPts val="1800"/>
              </a:lnSpc>
              <a:buFont typeface="Arial" panose="020B0604020202020204" pitchFamily="34" charset="0"/>
              <a:buChar char="•"/>
            </a:pPr>
            <a:r>
              <a:rPr lang="en-CA" dirty="0"/>
              <a:t>Brand-Building ROI improved in </a:t>
            </a:r>
            <a:r>
              <a:rPr lang="en-CA" dirty="0" smtClean="0"/>
              <a:t>2018.TV </a:t>
            </a:r>
            <a:r>
              <a:rPr lang="en-CA" dirty="0"/>
              <a:t>posted the strongest improvement. </a:t>
            </a:r>
            <a:endParaRPr lang="en-US" dirty="0"/>
          </a:p>
          <a:p>
            <a:pPr marL="742950" lvl="1" indent="-285750">
              <a:lnSpc>
                <a:spcPts val="1800"/>
              </a:lnSpc>
              <a:buFont typeface="Arial" panose="020B0604020202020204" pitchFamily="34" charset="0"/>
              <a:buChar char="•"/>
            </a:pPr>
            <a:r>
              <a:rPr lang="en-CA" sz="1400" dirty="0"/>
              <a:t>Despite a spending cut, TV GRP support was higher in 2018, resulting in higher effectiveness.  Additionally, the Cost per GRP was lower (shift to more 15 sec).  The higher support, combined with lower cost led to an ROI improvement</a:t>
            </a:r>
            <a:r>
              <a:rPr lang="en-US" sz="1400" dirty="0"/>
              <a:t>. </a:t>
            </a:r>
          </a:p>
          <a:p>
            <a:pPr marL="742950" lvl="1" indent="-285750">
              <a:lnSpc>
                <a:spcPts val="1800"/>
              </a:lnSpc>
              <a:buFont typeface="Arial" panose="020B0604020202020204" pitchFamily="34" charset="0"/>
              <a:buChar char="•"/>
            </a:pPr>
            <a:r>
              <a:rPr lang="en-CA" sz="1400" dirty="0"/>
              <a:t>For digital video, the spending cut in 2018 resulted in fewer impressions, which led to lower incremental volumes.  The cost per impression also increased.  As a result, the ROI was weaker.  </a:t>
            </a:r>
          </a:p>
          <a:p>
            <a:pPr marL="742950" lvl="1" indent="-285750">
              <a:lnSpc>
                <a:spcPts val="1800"/>
              </a:lnSpc>
              <a:buFont typeface="Arial" panose="020B0604020202020204" pitchFamily="34" charset="0"/>
              <a:buChar char="•"/>
            </a:pPr>
            <a:endParaRPr lang="en-CA" sz="1400" dirty="0"/>
          </a:p>
          <a:p>
            <a:pPr marL="285750" indent="-285750">
              <a:lnSpc>
                <a:spcPts val="1800"/>
              </a:lnSpc>
              <a:buFont typeface="Arial" panose="020B0604020202020204" pitchFamily="34" charset="0"/>
              <a:buChar char="•"/>
            </a:pPr>
            <a:r>
              <a:rPr lang="en-CA" dirty="0"/>
              <a:t>Despite the spending cut in 2018, trade incremental volume improved, due to higher effectiveness, especially for Display.  As a result, ROI was higher. </a:t>
            </a:r>
          </a:p>
        </p:txBody>
      </p:sp>
      <p:pic>
        <p:nvPicPr>
          <p:cNvPr id="9" name="Picture 2" descr="Image result for mini wheats">
            <a:extLst>
              <a:ext uri="{FF2B5EF4-FFF2-40B4-BE49-F238E27FC236}">
                <a16:creationId xmlns:a16="http://schemas.microsoft.com/office/drawing/2014/main" xmlns="" id="{DF62B0A5-2CBC-4AA8-BA01-85375EDC1A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2098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xmlns="" id="{C5698967-8443-43CD-A7E0-13E6702A0759}"/>
              </a:ext>
            </a:extLst>
          </p:cNvPr>
          <p:cNvSpPr txBox="1"/>
          <p:nvPr/>
        </p:nvSpPr>
        <p:spPr>
          <a:xfrm>
            <a:off x="480407" y="980803"/>
            <a:ext cx="332142" cy="230832"/>
          </a:xfrm>
          <a:prstGeom prst="rect">
            <a:avLst/>
          </a:prstGeom>
          <a:noFill/>
        </p:spPr>
        <p:txBody>
          <a:bodyPr wrap="none" rtlCol="0">
            <a:spAutoFit/>
          </a:bodyPr>
          <a:lstStyle/>
          <a:p>
            <a:r>
              <a:rPr lang="en-US" sz="900" b="1" dirty="0">
                <a:solidFill>
                  <a:srgbClr val="FF0000"/>
                </a:solidFill>
              </a:rPr>
              <a:t>TV</a:t>
            </a:r>
          </a:p>
        </p:txBody>
      </p:sp>
      <p:pic>
        <p:nvPicPr>
          <p:cNvPr id="30" name="Picture 29">
            <a:extLst>
              <a:ext uri="{FF2B5EF4-FFF2-40B4-BE49-F238E27FC236}">
                <a16:creationId xmlns:a16="http://schemas.microsoft.com/office/drawing/2014/main" xmlns="" id="{DCEA8E7B-5A3B-40E8-BA72-D41429ECD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0364" y="877656"/>
            <a:ext cx="350043" cy="350043"/>
          </a:xfrm>
          <a:prstGeom prst="rect">
            <a:avLst/>
          </a:prstGeom>
        </p:spPr>
      </p:pic>
      <p:graphicFrame>
        <p:nvGraphicFramePr>
          <p:cNvPr id="26" name="Table 25">
            <a:extLst>
              <a:ext uri="{FF2B5EF4-FFF2-40B4-BE49-F238E27FC236}">
                <a16:creationId xmlns:a16="http://schemas.microsoft.com/office/drawing/2014/main" xmlns="" id="{224B8202-7ECA-4AB9-89AC-109157B26FC8}"/>
              </a:ext>
            </a:extLst>
          </p:cNvPr>
          <p:cNvGraphicFramePr>
            <a:graphicFrameLocks noGrp="1"/>
          </p:cNvGraphicFramePr>
          <p:nvPr>
            <p:extLst>
              <p:ext uri="{D42A27DB-BD31-4B8C-83A1-F6EECF244321}">
                <p14:modId xmlns:p14="http://schemas.microsoft.com/office/powerpoint/2010/main" val="105395895"/>
              </p:ext>
            </p:extLst>
          </p:nvPr>
        </p:nvGraphicFramePr>
        <p:xfrm>
          <a:off x="304800" y="3065590"/>
          <a:ext cx="7852230" cy="931736"/>
        </p:xfrm>
        <a:graphic>
          <a:graphicData uri="http://schemas.openxmlformats.org/drawingml/2006/table">
            <a:tbl>
              <a:tblPr>
                <a:tableStyleId>{5C22544A-7EE6-4342-B048-85BDC9FD1C3A}</a:tableStyleId>
              </a:tblPr>
              <a:tblGrid>
                <a:gridCol w="1233714">
                  <a:extLst>
                    <a:ext uri="{9D8B030D-6E8A-4147-A177-3AD203B41FA5}">
                      <a16:colId xmlns:a16="http://schemas.microsoft.com/office/drawing/2014/main" xmlns="" val="20000"/>
                    </a:ext>
                  </a:extLst>
                </a:gridCol>
                <a:gridCol w="2654336">
                  <a:extLst>
                    <a:ext uri="{9D8B030D-6E8A-4147-A177-3AD203B41FA5}">
                      <a16:colId xmlns:a16="http://schemas.microsoft.com/office/drawing/2014/main" xmlns="" val="20001"/>
                    </a:ext>
                  </a:extLst>
                </a:gridCol>
                <a:gridCol w="1982090">
                  <a:extLst>
                    <a:ext uri="{9D8B030D-6E8A-4147-A177-3AD203B41FA5}">
                      <a16:colId xmlns:a16="http://schemas.microsoft.com/office/drawing/2014/main" xmlns="" val="20003"/>
                    </a:ext>
                  </a:extLst>
                </a:gridCol>
                <a:gridCol w="1982090">
                  <a:extLst>
                    <a:ext uri="{9D8B030D-6E8A-4147-A177-3AD203B41FA5}">
                      <a16:colId xmlns:a16="http://schemas.microsoft.com/office/drawing/2014/main" xmlns="" val="1242952863"/>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marR="0" lvl="0" indent="0" algn="ctr" defTabSz="913642" rtl="0" eaLnBrk="1" fontAlgn="b" latinLnBrk="0" hangingPunct="1">
                        <a:lnSpc>
                          <a:spcPct val="100000"/>
                        </a:lnSpc>
                        <a:spcBef>
                          <a:spcPts val="0"/>
                        </a:spcBef>
                        <a:spcAft>
                          <a:spcPts val="0"/>
                        </a:spcAft>
                        <a:buClrTx/>
                        <a:buSzTx/>
                        <a:buFontTx/>
                        <a:buNone/>
                        <a:tabLst/>
                        <a:defRPr/>
                      </a:pPr>
                      <a:r>
                        <a:rPr lang="en-IN" sz="1000" u="none" strike="noStrike" kern="1200" dirty="0">
                          <a:solidFill>
                            <a:schemeClr val="dk1"/>
                          </a:solidFill>
                          <a:effectLst/>
                          <a:latin typeface="+mj-lt"/>
                          <a:ea typeface="+mn-ea"/>
                          <a:cs typeface="+mn-cs"/>
                        </a:rPr>
                        <a:t>1,822</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1,544</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807</a:t>
                      </a: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1,729</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smtClean="0">
                          <a:solidFill>
                            <a:schemeClr val="dk1"/>
                          </a:solidFill>
                          <a:effectLst/>
                          <a:latin typeface="+mj-lt"/>
                          <a:ea typeface="+mn-ea"/>
                          <a:cs typeface="+mn-cs"/>
                        </a:rPr>
                        <a:t>1,401</a:t>
                      </a:r>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892</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283035">
                <a:tc>
                  <a:txBody>
                    <a:bodyPr/>
                    <a:lstStyle/>
                    <a:p>
                      <a:pPr algn="l" fontAlgn="b"/>
                      <a:r>
                        <a:rPr lang="en-US" sz="1200" b="0" i="0" u="none" strike="noStrike" baseline="0" dirty="0" smtClean="0">
                          <a:solidFill>
                            <a:srgbClr val="000000"/>
                          </a:solidFill>
                          <a:effectLst/>
                          <a:latin typeface="+mj-lt"/>
                        </a:rPr>
                        <a:t>  </a:t>
                      </a:r>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30 Sec</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15/30 Sec (Q4 heavy-up@</a:t>
                      </a:r>
                      <a:r>
                        <a:rPr lang="en-IN" sz="1000" u="none" strike="noStrike" kern="1200" baseline="0" dirty="0">
                          <a:solidFill>
                            <a:schemeClr val="dk1"/>
                          </a:solidFill>
                          <a:effectLst/>
                          <a:latin typeface="+mj-lt"/>
                          <a:ea typeface="+mn-ea"/>
                          <a:cs typeface="+mn-cs"/>
                        </a:rPr>
                        <a:t> premium cost); TIH Partnership</a:t>
                      </a:r>
                      <a:r>
                        <a:rPr lang="en-IN" sz="1000" u="none" strike="noStrike" kern="1200" baseline="0" dirty="0" smtClean="0">
                          <a:solidFill>
                            <a:schemeClr val="dk1"/>
                          </a:solidFill>
                          <a:effectLst/>
                          <a:latin typeface="+mj-lt"/>
                          <a:ea typeface="+mn-ea"/>
                          <a:cs typeface="+mn-cs"/>
                        </a:rPr>
                        <a:t>:</a:t>
                      </a:r>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15 sec</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sp>
        <p:nvSpPr>
          <p:cNvPr id="28" name="TextBox 27">
            <a:extLst>
              <a:ext uri="{FF2B5EF4-FFF2-40B4-BE49-F238E27FC236}">
                <a16:creationId xmlns:a16="http://schemas.microsoft.com/office/drawing/2014/main" xmlns="" id="{3D72BD13-2FC8-4F44-A910-933F0E5387FF}"/>
              </a:ext>
            </a:extLst>
          </p:cNvPr>
          <p:cNvSpPr txBox="1"/>
          <p:nvPr/>
        </p:nvSpPr>
        <p:spPr>
          <a:xfrm>
            <a:off x="304800" y="4186838"/>
            <a:ext cx="1341783" cy="400110"/>
          </a:xfrm>
          <a:prstGeom prst="rect">
            <a:avLst/>
          </a:prstGeom>
          <a:noFill/>
        </p:spPr>
        <p:txBody>
          <a:bodyPr wrap="square" rtlCol="0">
            <a:spAutoFit/>
          </a:bodyPr>
          <a:lstStyle/>
          <a:p>
            <a:r>
              <a:rPr lang="en-US" sz="1000" b="1" dirty="0">
                <a:solidFill>
                  <a:schemeClr val="accent2"/>
                </a:solidFill>
              </a:rPr>
              <a:t>Ton Vol/GRP </a:t>
            </a:r>
          </a:p>
          <a:p>
            <a:r>
              <a:rPr lang="en-US" sz="1000" b="1" dirty="0">
                <a:solidFill>
                  <a:schemeClr val="accent2"/>
                </a:solidFill>
              </a:rPr>
              <a:t>(Effectiveness)</a:t>
            </a:r>
            <a:endParaRPr lang="en-GB" sz="1000" b="1" dirty="0">
              <a:solidFill>
                <a:schemeClr val="accent2"/>
              </a:solidFill>
            </a:endParaRPr>
          </a:p>
        </p:txBody>
      </p:sp>
      <p:sp>
        <p:nvSpPr>
          <p:cNvPr id="31" name="TextBox 30">
            <a:extLst>
              <a:ext uri="{FF2B5EF4-FFF2-40B4-BE49-F238E27FC236}">
                <a16:creationId xmlns:a16="http://schemas.microsoft.com/office/drawing/2014/main" xmlns="" id="{D9189ADC-2515-43B1-9D9B-957DC92FEDE1}"/>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9" name="TextBox 48">
            <a:extLst>
              <a:ext uri="{FF2B5EF4-FFF2-40B4-BE49-F238E27FC236}">
                <a16:creationId xmlns:a16="http://schemas.microsoft.com/office/drawing/2014/main" xmlns="" id="{3CAE2115-8214-489A-AEAD-75B0899AC542}"/>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$/GRP</a:t>
            </a:r>
          </a:p>
        </p:txBody>
      </p:sp>
      <p:sp>
        <p:nvSpPr>
          <p:cNvPr id="50" name="TextBox 49">
            <a:extLst>
              <a:ext uri="{FF2B5EF4-FFF2-40B4-BE49-F238E27FC236}">
                <a16:creationId xmlns:a16="http://schemas.microsoft.com/office/drawing/2014/main" xmlns="" id="{FFF975BA-D015-4D87-9704-CF4D2E993378}"/>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GRP</a:t>
            </a:r>
          </a:p>
        </p:txBody>
      </p:sp>
      <p:graphicFrame>
        <p:nvGraphicFramePr>
          <p:cNvPr id="51" name="Chart 50">
            <a:extLst>
              <a:ext uri="{FF2B5EF4-FFF2-40B4-BE49-F238E27FC236}">
                <a16:creationId xmlns:a16="http://schemas.microsoft.com/office/drawing/2014/main" xmlns="" id="{0ABCE545-382B-4C08-88D6-4208A03A898A}"/>
              </a:ext>
            </a:extLst>
          </p:cNvPr>
          <p:cNvGraphicFramePr/>
          <p:nvPr>
            <p:extLst>
              <p:ext uri="{D42A27DB-BD31-4B8C-83A1-F6EECF244321}">
                <p14:modId xmlns:p14="http://schemas.microsoft.com/office/powerpoint/2010/main" val="617672489"/>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52" name="Rounded Rectangle 1">
            <a:extLst>
              <a:ext uri="{FF2B5EF4-FFF2-40B4-BE49-F238E27FC236}">
                <a16:creationId xmlns:a16="http://schemas.microsoft.com/office/drawing/2014/main" xmlns="" id="{5F836A99-E5B4-4290-829F-9952C2F822B3}"/>
              </a:ext>
            </a:extLst>
          </p:cNvPr>
          <p:cNvSpPr/>
          <p:nvPr/>
        </p:nvSpPr>
        <p:spPr>
          <a:xfrm>
            <a:off x="1624013" y="1220137"/>
            <a:ext cx="3426957" cy="21040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53" name="Rounded Rectangle 1">
            <a:extLst>
              <a:ext uri="{FF2B5EF4-FFF2-40B4-BE49-F238E27FC236}">
                <a16:creationId xmlns:a16="http://schemas.microsoft.com/office/drawing/2014/main" xmlns="" id="{EBEE7E22-22D5-4520-9FED-B24D4C4FC308}"/>
              </a:ext>
            </a:extLst>
          </p:cNvPr>
          <p:cNvSpPr/>
          <p:nvPr/>
        </p:nvSpPr>
        <p:spPr>
          <a:xfrm>
            <a:off x="5109205" y="1219200"/>
            <a:ext cx="3377459" cy="211339"/>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25" name="Title 1">
            <a:extLst>
              <a:ext uri="{FF2B5EF4-FFF2-40B4-BE49-F238E27FC236}">
                <a16:creationId xmlns:a16="http://schemas.microsoft.com/office/drawing/2014/main" xmlns="" id="{C2BEDE08-8A3B-4F12-A9FE-0FCECAAA4292}"/>
              </a:ext>
            </a:extLst>
          </p:cNvPr>
          <p:cNvSpPr>
            <a:spLocks noGrp="1"/>
          </p:cNvSpPr>
          <p:nvPr>
            <p:ph type="title"/>
          </p:nvPr>
        </p:nvSpPr>
        <p:spPr>
          <a:xfrm>
            <a:off x="329367" y="246875"/>
            <a:ext cx="7301133" cy="455640"/>
          </a:xfrm>
        </p:spPr>
        <p:txBody>
          <a:bodyPr anchor="ctr"/>
          <a:lstStyle/>
          <a:p>
            <a:pPr>
              <a:lnSpc>
                <a:spcPct val="100000"/>
              </a:lnSpc>
            </a:pPr>
            <a:r>
              <a:rPr lang="en-US" sz="1700" dirty="0"/>
              <a:t>Mini Wheats campaigns had comparable effectiveness. ROI from ‘Kidult’ was relatively higher due to a lower cost advantage. </a:t>
            </a:r>
            <a:endParaRPr lang="en-CA" sz="1700" dirty="0"/>
          </a:p>
        </p:txBody>
      </p:sp>
      <p:pic>
        <p:nvPicPr>
          <p:cNvPr id="21" name="Picture 2" descr="Image result for mini wheats">
            <a:extLst>
              <a:ext uri="{FF2B5EF4-FFF2-40B4-BE49-F238E27FC236}">
                <a16:creationId xmlns:a16="http://schemas.microsoft.com/office/drawing/2014/main" xmlns="" id="{FD869D67-837F-481E-89C5-74F590965BF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6" name="Chart 15">
            <a:extLst>
              <a:ext uri="{FF2B5EF4-FFF2-40B4-BE49-F238E27FC236}">
                <a16:creationId xmlns:a16="http://schemas.microsoft.com/office/drawing/2014/main" xmlns="" id="{0ABCE545-382B-4C08-88D6-4208A03A898A}"/>
              </a:ext>
            </a:extLst>
          </p:cNvPr>
          <p:cNvGraphicFramePr/>
          <p:nvPr>
            <p:extLst>
              <p:ext uri="{D42A27DB-BD31-4B8C-83A1-F6EECF244321}">
                <p14:modId xmlns:p14="http://schemas.microsoft.com/office/powerpoint/2010/main" val="3997543618"/>
              </p:ext>
            </p:extLst>
          </p:nvPr>
        </p:nvGraphicFramePr>
        <p:xfrm>
          <a:off x="1519575" y="4182147"/>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2" name="TextBox 1"/>
          <p:cNvSpPr txBox="1"/>
          <p:nvPr/>
        </p:nvSpPr>
        <p:spPr>
          <a:xfrm>
            <a:off x="480407" y="5517901"/>
            <a:ext cx="7618564" cy="369332"/>
          </a:xfrm>
          <a:prstGeom prst="rect">
            <a:avLst/>
          </a:prstGeom>
          <a:noFill/>
        </p:spPr>
        <p:txBody>
          <a:bodyPr wrap="square" rtlCol="0">
            <a:spAutoFit/>
          </a:bodyPr>
          <a:lstStyle/>
          <a:p>
            <a:r>
              <a:rPr lang="en-US" sz="900" dirty="0"/>
              <a:t>‘Try it Hot’ includes ‘Try it Hot Partnership’ as the latter had only 27 GRPs</a:t>
            </a:r>
          </a:p>
          <a:p>
            <a:endParaRPr lang="en-GB" sz="900" dirty="0"/>
          </a:p>
        </p:txBody>
      </p:sp>
      <p:sp>
        <p:nvSpPr>
          <p:cNvPr id="18" name="TextBox 17">
            <a:extLst>
              <a:ext uri="{FF2B5EF4-FFF2-40B4-BE49-F238E27FC236}">
                <a16:creationId xmlns:a16="http://schemas.microsoft.com/office/drawing/2014/main" xmlns="" id="{12DC13E8-7E1E-4A40-B1F5-CF5203ECF7C4}"/>
              </a:ext>
            </a:extLst>
          </p:cNvPr>
          <p:cNvSpPr txBox="1"/>
          <p:nvPr/>
        </p:nvSpPr>
        <p:spPr>
          <a:xfrm>
            <a:off x="480407" y="5946999"/>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
        <p:nvSpPr>
          <p:cNvPr id="17" name="TextBox 16">
            <a:extLst>
              <a:ext uri="{FF2B5EF4-FFF2-40B4-BE49-F238E27FC236}">
                <a16:creationId xmlns:a16="http://schemas.microsoft.com/office/drawing/2014/main" xmlns="" id="{3CAE2115-8214-489A-AEAD-75B0899AC542}"/>
              </a:ext>
            </a:extLst>
          </p:cNvPr>
          <p:cNvSpPr txBox="1"/>
          <p:nvPr/>
        </p:nvSpPr>
        <p:spPr>
          <a:xfrm>
            <a:off x="317500" y="3769534"/>
            <a:ext cx="1341783" cy="400110"/>
          </a:xfrm>
          <a:prstGeom prst="rect">
            <a:avLst/>
          </a:prstGeom>
          <a:noFill/>
        </p:spPr>
        <p:txBody>
          <a:bodyPr wrap="square" rtlCol="0">
            <a:spAutoFit/>
          </a:bodyPr>
          <a:lstStyle/>
          <a:p>
            <a:r>
              <a:rPr lang="en-US" sz="1000" b="1" dirty="0" smtClean="0">
                <a:solidFill>
                  <a:schemeClr val="tx2"/>
                </a:solidFill>
              </a:rPr>
              <a:t>Ad. Length/</a:t>
            </a:r>
          </a:p>
          <a:p>
            <a:r>
              <a:rPr lang="en-US" sz="1000" b="1" dirty="0" smtClean="0">
                <a:solidFill>
                  <a:schemeClr val="tx2"/>
                </a:solidFill>
              </a:rPr>
              <a:t>Ad. Details</a:t>
            </a:r>
            <a:endParaRPr lang="en-US" sz="1000" b="1" dirty="0">
              <a:solidFill>
                <a:schemeClr val="tx2"/>
              </a:solidFill>
            </a:endParaRPr>
          </a:p>
        </p:txBody>
      </p:sp>
      <p:sp>
        <p:nvSpPr>
          <p:cNvPr id="19" name="TextBox 18"/>
          <p:cNvSpPr txBox="1"/>
          <p:nvPr/>
        </p:nvSpPr>
        <p:spPr>
          <a:xfrm>
            <a:off x="4607626" y="5461071"/>
            <a:ext cx="4216681" cy="307777"/>
          </a:xfrm>
          <a:prstGeom prst="rect">
            <a:avLst/>
          </a:prstGeom>
          <a:solidFill>
            <a:srgbClr val="FFFF00"/>
          </a:solidFill>
        </p:spPr>
        <p:txBody>
          <a:bodyPr wrap="square" rtlCol="0">
            <a:spAutoFit/>
          </a:bodyPr>
          <a:lstStyle/>
          <a:p>
            <a:r>
              <a:rPr lang="en-US" sz="1400" dirty="0" smtClean="0"/>
              <a:t>Removed BT partnership spend from the analysis</a:t>
            </a:r>
            <a:endParaRPr lang="en-GB" sz="1400" dirty="0"/>
          </a:p>
        </p:txBody>
      </p:sp>
    </p:spTree>
    <p:extLst>
      <p:ext uri="{BB962C8B-B14F-4D97-AF65-F5344CB8AC3E}">
        <p14:creationId xmlns:p14="http://schemas.microsoft.com/office/powerpoint/2010/main" val="2534431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61389"/>
            <a:ext cx="7301133" cy="455640"/>
          </a:xfrm>
        </p:spPr>
        <p:txBody>
          <a:bodyPr anchor="ctr"/>
          <a:lstStyle/>
          <a:p>
            <a:pPr>
              <a:lnSpc>
                <a:spcPct val="100000"/>
              </a:lnSpc>
            </a:pPr>
            <a:r>
              <a:rPr lang="en-US" sz="1700" dirty="0"/>
              <a:t>Digital video impressions were lower in 2018. </a:t>
            </a:r>
            <a:endParaRPr lang="en-CA" sz="1700" dirty="0"/>
          </a:p>
        </p:txBody>
      </p:sp>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Impressions 2017-2018</a:t>
            </a:r>
          </a:p>
        </p:txBody>
      </p:sp>
      <p:graphicFrame>
        <p:nvGraphicFramePr>
          <p:cNvPr id="26" name="Table 25">
            <a:extLst>
              <a:ext uri="{FF2B5EF4-FFF2-40B4-BE49-F238E27FC236}">
                <a16:creationId xmlns:a16="http://schemas.microsoft.com/office/drawing/2014/main" xmlns="" id="{BBDF1339-B5FB-4B35-8A0C-7A5164704AC0}"/>
              </a:ext>
            </a:extLst>
          </p:cNvPr>
          <p:cNvGraphicFramePr>
            <a:graphicFrameLocks noGrp="1"/>
          </p:cNvGraphicFramePr>
          <p:nvPr>
            <p:extLst>
              <p:ext uri="{D42A27DB-BD31-4B8C-83A1-F6EECF244321}">
                <p14:modId xmlns:p14="http://schemas.microsoft.com/office/powerpoint/2010/main" val="425965646"/>
              </p:ext>
            </p:extLst>
          </p:nvPr>
        </p:nvGraphicFramePr>
        <p:xfrm>
          <a:off x="4679982" y="4495476"/>
          <a:ext cx="3980210" cy="1474704"/>
        </p:xfrm>
        <a:graphic>
          <a:graphicData uri="http://schemas.openxmlformats.org/drawingml/2006/table">
            <a:tbl>
              <a:tblPr firstRow="1" bandRow="1">
                <a:tableStyleId>{5C22544A-7EE6-4342-B048-85BDC9FD1C3A}</a:tableStyleId>
              </a:tblPr>
              <a:tblGrid>
                <a:gridCol w="1009618">
                  <a:extLst>
                    <a:ext uri="{9D8B030D-6E8A-4147-A177-3AD203B41FA5}">
                      <a16:colId xmlns:a16="http://schemas.microsoft.com/office/drawing/2014/main" xmlns="" val="20000"/>
                    </a:ext>
                  </a:extLst>
                </a:gridCol>
                <a:gridCol w="1485296">
                  <a:extLst>
                    <a:ext uri="{9D8B030D-6E8A-4147-A177-3AD203B41FA5}">
                      <a16:colId xmlns:a16="http://schemas.microsoft.com/office/drawing/2014/main" xmlns="" val="2477751459"/>
                    </a:ext>
                  </a:extLst>
                </a:gridCol>
                <a:gridCol w="1485296">
                  <a:extLst>
                    <a:ext uri="{9D8B030D-6E8A-4147-A177-3AD203B41FA5}">
                      <a16:colId xmlns:a16="http://schemas.microsoft.com/office/drawing/2014/main" xmlns="" val="635388782"/>
                    </a:ext>
                  </a:extLst>
                </a:gridCol>
              </a:tblGrid>
              <a:tr h="282018">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a:solidFill>
                            <a:srgbClr val="FFFFFF"/>
                          </a:solidFill>
                          <a:effectLst/>
                          <a:latin typeface="+mj-lt"/>
                          <a:ea typeface="+mn-ea"/>
                          <a:cs typeface="+mn-cs"/>
                        </a:rPr>
                        <a:t>Kidult</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a:solidFill>
                            <a:srgbClr val="FFFFFF"/>
                          </a:solidFill>
                          <a:effectLst/>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2018">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5,384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20,929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2018">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86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363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2018">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16</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2018">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smtClean="0">
                          <a:solidFill>
                            <a:srgbClr val="000000"/>
                          </a:solidFill>
                          <a:effectLst/>
                          <a:latin typeface="+mj-lt"/>
                          <a:ea typeface="+mn-ea"/>
                          <a:cs typeface="+mn-cs"/>
                        </a:rPr>
                        <a:t>15 </a:t>
                      </a:r>
                      <a:r>
                        <a:rPr lang="en-IN" sz="1000" b="0" i="0" u="none" strike="noStrike" kern="1200" dirty="0">
                          <a:solidFill>
                            <a:srgbClr val="000000"/>
                          </a:solidFill>
                          <a:effectLst/>
                          <a:latin typeface="+mj-lt"/>
                          <a:ea typeface="+mn-ea"/>
                          <a:cs typeface="+mn-cs"/>
                        </a:rPr>
                        <a:t>sec Skippable</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smtClean="0">
                          <a:solidFill>
                            <a:srgbClr val="000000"/>
                          </a:solidFill>
                          <a:effectLst/>
                          <a:latin typeface="+mj-lt"/>
                          <a:ea typeface="+mn-ea"/>
                          <a:cs typeface="+mn-cs"/>
                        </a:rPr>
                        <a:t>15 sec forced(inflationary </a:t>
                      </a:r>
                      <a:r>
                        <a:rPr lang="en-IN" sz="1000" b="0" i="0" u="none" strike="noStrike" kern="1200" dirty="0">
                          <a:solidFill>
                            <a:srgbClr val="000000"/>
                          </a:solidFill>
                          <a:effectLst/>
                          <a:latin typeface="+mj-lt"/>
                          <a:ea typeface="+mn-ea"/>
                          <a:cs typeface="+mn-cs"/>
                        </a:rPr>
                        <a:t>rates 2017)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graphicFrame>
        <p:nvGraphicFramePr>
          <p:cNvPr id="28" name="Table 27">
            <a:extLst>
              <a:ext uri="{FF2B5EF4-FFF2-40B4-BE49-F238E27FC236}">
                <a16:creationId xmlns:a16="http://schemas.microsoft.com/office/drawing/2014/main" xmlns="" id="{B10A86BA-3305-4D32-83AE-4A682CB2077A}"/>
              </a:ext>
            </a:extLst>
          </p:cNvPr>
          <p:cNvGraphicFramePr>
            <a:graphicFrameLocks noGrp="1"/>
          </p:cNvGraphicFramePr>
          <p:nvPr>
            <p:extLst>
              <p:ext uri="{D42A27DB-BD31-4B8C-83A1-F6EECF244321}">
                <p14:modId xmlns:p14="http://schemas.microsoft.com/office/powerpoint/2010/main" val="3490529970"/>
              </p:ext>
            </p:extLst>
          </p:nvPr>
        </p:nvGraphicFramePr>
        <p:xfrm>
          <a:off x="371300" y="4495476"/>
          <a:ext cx="3980213" cy="1447087"/>
        </p:xfrm>
        <a:graphic>
          <a:graphicData uri="http://schemas.openxmlformats.org/drawingml/2006/table">
            <a:tbl>
              <a:tblPr firstRow="1" bandRow="1">
                <a:tableStyleId>{5C22544A-7EE6-4342-B048-85BDC9FD1C3A}</a:tableStyleId>
              </a:tblPr>
              <a:tblGrid>
                <a:gridCol w="995053">
                  <a:extLst>
                    <a:ext uri="{9D8B030D-6E8A-4147-A177-3AD203B41FA5}">
                      <a16:colId xmlns:a16="http://schemas.microsoft.com/office/drawing/2014/main" xmlns="" val="20000"/>
                    </a:ext>
                  </a:extLst>
                </a:gridCol>
                <a:gridCol w="1492580">
                  <a:extLst>
                    <a:ext uri="{9D8B030D-6E8A-4147-A177-3AD203B41FA5}">
                      <a16:colId xmlns:a16="http://schemas.microsoft.com/office/drawing/2014/main" xmlns="" val="4082510885"/>
                    </a:ext>
                  </a:extLst>
                </a:gridCol>
                <a:gridCol w="1492580">
                  <a:extLst>
                    <a:ext uri="{9D8B030D-6E8A-4147-A177-3AD203B41FA5}">
                      <a16:colId xmlns:a16="http://schemas.microsoft.com/office/drawing/2014/main" xmlns="" val="635388782"/>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smtClean="0">
                          <a:solidFill>
                            <a:srgbClr val="FFFFFF"/>
                          </a:solidFill>
                          <a:effectLst/>
                          <a:latin typeface="+mj-lt"/>
                          <a:ea typeface="+mn-ea"/>
                          <a:cs typeface="+mn-cs"/>
                        </a:rPr>
                        <a:t>Feed Your Inner Kid</a:t>
                      </a:r>
                      <a:endParaRPr lang="en-IN" sz="1000" b="1" i="0" u="none" strike="noStrike" kern="1200" dirty="0">
                        <a:solidFill>
                          <a:srgbClr val="FFFFFF"/>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a:solidFill>
                            <a:srgbClr val="FFFFFF"/>
                          </a:solidFill>
                          <a:effectLst/>
                          <a:latin typeface="+mj-lt"/>
                          <a:ea typeface="+mn-ea"/>
                          <a:cs typeface="+mn-cs"/>
                        </a:rPr>
                        <a:t>Try it Hot </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50,149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1,579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522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19</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11</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12</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r h="283845">
                <a:tc>
                  <a:txBody>
                    <a:bodyPr/>
                    <a:lstStyle/>
                    <a:p>
                      <a:pPr algn="ctr" fontAlgn="b"/>
                      <a:r>
                        <a:rPr lang="en-US" sz="1000" b="1" i="0" u="none" strike="noStrike" dirty="0">
                          <a:solidFill>
                            <a:srgbClr val="000000"/>
                          </a:solidFill>
                          <a:effectLst/>
                          <a:latin typeface="+mj-lt"/>
                        </a:rPr>
                        <a:t>Details</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a:solidFill>
                            <a:srgbClr val="000000"/>
                          </a:solidFill>
                          <a:effectLst/>
                          <a:latin typeface="+mj-lt"/>
                          <a:ea typeface="+mn-ea"/>
                          <a:cs typeface="+mn-cs"/>
                        </a:rPr>
                        <a:t>15 sec Forced</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algn="ctr" fontAlgn="b"/>
                      <a:r>
                        <a:rPr lang="en-IN" sz="1000" b="0" i="0" u="none" strike="noStrike" kern="1200" dirty="0" smtClean="0">
                          <a:solidFill>
                            <a:srgbClr val="000000"/>
                          </a:solidFill>
                          <a:effectLst/>
                          <a:latin typeface="+mj-lt"/>
                          <a:ea typeface="+mn-ea"/>
                          <a:cs typeface="+mn-cs"/>
                        </a:rPr>
                        <a:t>15 &amp; 30 sec skippable</a:t>
                      </a:r>
                      <a:endParaRPr lang="en-IN" sz="1000" b="0" i="0" u="none" strike="noStrike" kern="1200" dirty="0">
                        <a:solidFill>
                          <a:srgbClr val="000000"/>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4"/>
                  </a:ext>
                </a:extLst>
              </a:tr>
            </a:tbl>
          </a:graphicData>
        </a:graphic>
      </p:graphicFrame>
      <p:sp>
        <p:nvSpPr>
          <p:cNvPr id="52" name="Rectangle 51">
            <a:extLst>
              <a:ext uri="{FF2B5EF4-FFF2-40B4-BE49-F238E27FC236}">
                <a16:creationId xmlns:a16="http://schemas.microsoft.com/office/drawing/2014/main" xmlns="" id="{60EBE226-7E8E-4099-B86D-AE31D4FC7A2F}"/>
              </a:ext>
            </a:extLst>
          </p:cNvPr>
          <p:cNvSpPr/>
          <p:nvPr/>
        </p:nvSpPr>
        <p:spPr>
          <a:xfrm>
            <a:off x="4211685" y="1531940"/>
            <a:ext cx="593431" cy="276999"/>
          </a:xfrm>
          <a:prstGeom prst="rect">
            <a:avLst/>
          </a:prstGeom>
        </p:spPr>
        <p:txBody>
          <a:bodyPr wrap="none">
            <a:spAutoFit/>
          </a:bodyPr>
          <a:lstStyle/>
          <a:p>
            <a:pPr algn="ctr"/>
            <a:r>
              <a:rPr lang="en-IN" sz="1200" b="1" dirty="0">
                <a:solidFill>
                  <a:schemeClr val="accent6"/>
                </a:solidFill>
              </a:rPr>
              <a:t>Video </a:t>
            </a:r>
          </a:p>
        </p:txBody>
      </p:sp>
      <p:pic>
        <p:nvPicPr>
          <p:cNvPr id="24" name="Picture 2" descr="Image result for mini wheats">
            <a:extLst>
              <a:ext uri="{FF2B5EF4-FFF2-40B4-BE49-F238E27FC236}">
                <a16:creationId xmlns:a16="http://schemas.microsoft.com/office/drawing/2014/main" xmlns="" id="{23B79666-C4C7-4B61-8A6E-3AED3B45B5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xmlns="" id="{7C875846-5801-4B19-B44E-223A9C0FC0BF}"/>
              </a:ext>
            </a:extLst>
          </p:cNvPr>
          <p:cNvGrpSpPr/>
          <p:nvPr/>
        </p:nvGrpSpPr>
        <p:grpSpPr>
          <a:xfrm>
            <a:off x="591788" y="1538514"/>
            <a:ext cx="7960425" cy="3060700"/>
            <a:chOff x="304800" y="1219200"/>
            <a:chExt cx="7960425" cy="3060700"/>
          </a:xfrm>
        </p:grpSpPr>
        <p:graphicFrame>
          <p:nvGraphicFramePr>
            <p:cNvPr id="27" name="Chart 26">
              <a:extLst>
                <a:ext uri="{FF2B5EF4-FFF2-40B4-BE49-F238E27FC236}">
                  <a16:creationId xmlns:a16="http://schemas.microsoft.com/office/drawing/2014/main" xmlns="" id="{353CD809-398D-4CEF-AB13-CB9C5278A04C}"/>
                </a:ext>
              </a:extLst>
            </p:cNvPr>
            <p:cNvGraphicFramePr/>
            <p:nvPr>
              <p:extLst>
                <p:ext uri="{D42A27DB-BD31-4B8C-83A1-F6EECF244321}">
                  <p14:modId xmlns:p14="http://schemas.microsoft.com/office/powerpoint/2010/main" val="2279831427"/>
                </p:ext>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sp>
          <p:nvSpPr>
            <p:cNvPr id="29" name="Rectangle 28">
              <a:extLst>
                <a:ext uri="{FF2B5EF4-FFF2-40B4-BE49-F238E27FC236}">
                  <a16:creationId xmlns:a16="http://schemas.microsoft.com/office/drawing/2014/main" xmlns="" id="{75179E36-E7B0-42B7-8532-BE26CFF171F2}"/>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err="1"/>
                <a:t>Tonn</a:t>
              </a:r>
              <a:r>
                <a:rPr lang="en-IN" b="1" dirty="0"/>
                <a:t> Sales in (‘000)</a:t>
              </a:r>
            </a:p>
          </p:txBody>
        </p:sp>
        <p:sp>
          <p:nvSpPr>
            <p:cNvPr id="30" name="Rectangle 29">
              <a:extLst>
                <a:ext uri="{FF2B5EF4-FFF2-40B4-BE49-F238E27FC236}">
                  <a16:creationId xmlns:a16="http://schemas.microsoft.com/office/drawing/2014/main" xmlns="" id="{734ECDDA-FC82-4349-B61D-B55A11282A06}"/>
                </a:ext>
              </a:extLst>
            </p:cNvPr>
            <p:cNvSpPr/>
            <p:nvPr/>
          </p:nvSpPr>
          <p:spPr>
            <a:xfrm rot="16200000">
              <a:off x="7394926" y="1972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cxnSp>
          <p:nvCxnSpPr>
            <p:cNvPr id="31" name="Straight Connector 30">
              <a:extLst>
                <a:ext uri="{FF2B5EF4-FFF2-40B4-BE49-F238E27FC236}">
                  <a16:creationId xmlns:a16="http://schemas.microsoft.com/office/drawing/2014/main" xmlns="" id="{05024DD8-DA3B-48B4-B04A-7FAB45617A42}"/>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1713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The spending cut in 2018 resulted in fewer impressions, which led to lower incremental volumes.  The cost per impression also increased.  As a result, the ROI was weaker.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Digital Video Summary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ext uri="{D42A27DB-BD31-4B8C-83A1-F6EECF244321}">
                <p14:modId xmlns:p14="http://schemas.microsoft.com/office/powerpoint/2010/main" val="862853642"/>
              </p:ext>
            </p:extLst>
          </p:nvPr>
        </p:nvGraphicFramePr>
        <p:xfrm>
          <a:off x="5922788" y="2166019"/>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ext uri="{D42A27DB-BD31-4B8C-83A1-F6EECF244321}">
                <p14:modId xmlns:p14="http://schemas.microsoft.com/office/powerpoint/2010/main" val="2383640262"/>
              </p:ext>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ext uri="{D42A27DB-BD31-4B8C-83A1-F6EECF244321}">
                <p14:modId xmlns:p14="http://schemas.microsoft.com/office/powerpoint/2010/main" val="822240759"/>
              </p:ext>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ext uri="{D42A27DB-BD31-4B8C-83A1-F6EECF244321}">
                <p14:modId xmlns:p14="http://schemas.microsoft.com/office/powerpoint/2010/main" val="389143534"/>
              </p:ext>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51.7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26.3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ext uri="{D42A27DB-BD31-4B8C-83A1-F6EECF244321}">
                <p14:modId xmlns:p14="http://schemas.microsoft.com/office/powerpoint/2010/main" val="3312788821"/>
              </p:ext>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0.2%</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ext uri="{D42A27DB-BD31-4B8C-83A1-F6EECF244321}">
                <p14:modId xmlns:p14="http://schemas.microsoft.com/office/powerpoint/2010/main" val="1870490308"/>
              </p:ext>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$0.54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$0.45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ext uri="{D42A27DB-BD31-4B8C-83A1-F6EECF244321}">
                <p14:modId xmlns:p14="http://schemas.microsoft.com/office/powerpoint/2010/main" val="3155465226"/>
              </p:ext>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10,473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17,083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807455" y="3860597"/>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36263" y="4941803"/>
            <a:ext cx="1638590" cy="307777"/>
          </a:xfrm>
          <a:prstGeom prst="rect">
            <a:avLst/>
          </a:prstGeom>
        </p:spPr>
        <p:txBody>
          <a:bodyPr wrap="none">
            <a:spAutoFit/>
          </a:bodyPr>
          <a:lstStyle/>
          <a:p>
            <a:r>
              <a:rPr lang="en-US" sz="1400" b="1" dirty="0"/>
              <a:t>Cost Per MM Imp</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267603" y="1570904"/>
            <a:ext cx="1765126"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927216"/>
            <a:ext cx="1491343" cy="276999"/>
          </a:xfrm>
          <a:prstGeom prst="rect">
            <a:avLst/>
          </a:prstGeom>
          <a:noFill/>
        </p:spPr>
        <p:txBody>
          <a:bodyPr wrap="square" rtlCol="0">
            <a:spAutoFit/>
          </a:bodyPr>
          <a:lstStyle/>
          <a:p>
            <a:pPr algn="ctr"/>
            <a:r>
              <a:rPr lang="en-US" sz="1200" b="1" dirty="0" err="1"/>
              <a:t>Tonn</a:t>
            </a:r>
            <a:r>
              <a:rPr lang="en-US" sz="1200" b="1" dirty="0"/>
              <a:t> Vol/MM Imp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a:t>
            </a:r>
            <a:r>
              <a:rPr lang="en-US" sz="1200" b="1" dirty="0" err="1"/>
              <a:t>Tonn</a:t>
            </a:r>
            <a:r>
              <a:rPr lang="en-US" sz="1200" b="1" dirty="0"/>
              <a:t> Volume</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mini wheats">
            <a:extLst>
              <a:ext uri="{FF2B5EF4-FFF2-40B4-BE49-F238E27FC236}">
                <a16:creationId xmlns:a16="http://schemas.microsoft.com/office/drawing/2014/main" xmlns="" id="{BD237B9B-416F-4052-B6D3-7F1C027E35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
        <p:nvSpPr>
          <p:cNvPr id="28" name="TextBox 2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31" name="Picture 30"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8088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xmlns="" id="{2375A99B-9E66-4C2F-8D7A-B9638A749D5C}"/>
              </a:ext>
            </a:extLst>
          </p:cNvPr>
          <p:cNvGraphicFramePr>
            <a:graphicFrameLocks noGrp="1"/>
          </p:cNvGraphicFramePr>
          <p:nvPr>
            <p:extLst>
              <p:ext uri="{D42A27DB-BD31-4B8C-83A1-F6EECF244321}">
                <p14:modId xmlns:p14="http://schemas.microsoft.com/office/powerpoint/2010/main" val="1015181156"/>
              </p:ext>
            </p:extLst>
          </p:nvPr>
        </p:nvGraphicFramePr>
        <p:xfrm>
          <a:off x="304800" y="2836990"/>
          <a:ext cx="8181864" cy="1214771"/>
        </p:xfrm>
        <a:graphic>
          <a:graphicData uri="http://schemas.openxmlformats.org/drawingml/2006/table">
            <a:tbl>
              <a:tblPr>
                <a:tableStyleId>{5C22544A-7EE6-4342-B048-85BDC9FD1C3A}</a:tableStyleId>
              </a:tblPr>
              <a:tblGrid>
                <a:gridCol w="1650003">
                  <a:extLst>
                    <a:ext uri="{9D8B030D-6E8A-4147-A177-3AD203B41FA5}">
                      <a16:colId xmlns:a16="http://schemas.microsoft.com/office/drawing/2014/main" xmlns="" val="20000"/>
                    </a:ext>
                  </a:extLst>
                </a:gridCol>
                <a:gridCol w="1852426">
                  <a:extLst>
                    <a:ext uri="{9D8B030D-6E8A-4147-A177-3AD203B41FA5}">
                      <a16:colId xmlns:a16="http://schemas.microsoft.com/office/drawing/2014/main" xmlns="" val="20001"/>
                    </a:ext>
                  </a:extLst>
                </a:gridCol>
                <a:gridCol w="2676698">
                  <a:extLst>
                    <a:ext uri="{9D8B030D-6E8A-4147-A177-3AD203B41FA5}">
                      <a16:colId xmlns:a16="http://schemas.microsoft.com/office/drawing/2014/main" xmlns="" val="20003"/>
                    </a:ext>
                  </a:extLst>
                </a:gridCol>
                <a:gridCol w="2002737">
                  <a:extLst>
                    <a:ext uri="{9D8B030D-6E8A-4147-A177-3AD203B41FA5}">
                      <a16:colId xmlns:a16="http://schemas.microsoft.com/office/drawing/2014/main" xmlns="" val="20004"/>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50,149</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22,508</a:t>
                      </a:r>
                    </a:p>
                  </a:txBody>
                  <a:tcPr marL="9525" marR="9525" marT="9525" marB="0" anchor="ct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5,383</a:t>
                      </a: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10</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17</a:t>
                      </a: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IN" sz="1000" u="none" strike="noStrike" kern="1200" dirty="0">
                          <a:solidFill>
                            <a:schemeClr val="dk1"/>
                          </a:solidFill>
                          <a:effectLst/>
                          <a:latin typeface="+mj-lt"/>
                          <a:ea typeface="+mn-ea"/>
                          <a:cs typeface="+mn-cs"/>
                        </a:rPr>
                        <a:t>16</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283035">
                <a:tc>
                  <a:txBody>
                    <a:bodyPr/>
                    <a:lstStyle/>
                    <a:p>
                      <a:pPr algn="l"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r>
                        <a:rPr lang="en-CA" sz="1000" u="none" baseline="0" dirty="0"/>
                        <a:t>15 sec forced, 6 sec</a:t>
                      </a:r>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CA" sz="1000" u="none" baseline="0" dirty="0"/>
                        <a:t>30 sec skippable</a:t>
                      </a:r>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3"/>
                  </a:ext>
                </a:extLst>
              </a:tr>
              <a:tr h="283035">
                <a:tc>
                  <a:txBody>
                    <a:bodyPr/>
                    <a:lstStyle/>
                    <a:p>
                      <a:pPr algn="l"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marL="0" algn="ctr" defTabSz="913642" rtl="0" eaLnBrk="1" fontAlgn="b" latinLnBrk="0" hangingPunct="1"/>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marR="0" lvl="0" indent="0" algn="ctr" defTabSz="913642" rtl="0" eaLnBrk="1" fontAlgn="b" latinLnBrk="0" hangingPunct="1">
                        <a:lnSpc>
                          <a:spcPct val="100000"/>
                        </a:lnSpc>
                        <a:spcBef>
                          <a:spcPts val="0"/>
                        </a:spcBef>
                        <a:spcAft>
                          <a:spcPts val="0"/>
                        </a:spcAft>
                        <a:buClrTx/>
                        <a:buSzTx/>
                        <a:buFontTx/>
                        <a:buNone/>
                        <a:tabLst/>
                        <a:defRPr/>
                      </a:pPr>
                      <a:r>
                        <a:rPr lang="en-CA" sz="1000" u="none" baseline="0" dirty="0"/>
                        <a:t>15/30 sec skippable (inflationary rates to 2017)</a:t>
                      </a:r>
                      <a:endParaRPr lang="en-CA" sz="1000" u="none" dirty="0"/>
                    </a:p>
                    <a:p>
                      <a:pPr marL="0" algn="ctr" defTabSz="913642" rtl="0" eaLnBrk="1" fontAlgn="b" latinLnBrk="0" hangingPunct="1"/>
                      <a:endParaRPr lang="en-IN"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algn="ctr" defTabSz="913642" rtl="0" eaLnBrk="1" fontAlgn="b" latinLnBrk="0" hangingPunct="1"/>
                      <a:r>
                        <a:rPr lang="en-CA" sz="1000" u="none" baseline="0" dirty="0"/>
                        <a:t>15/30 sec skippable</a:t>
                      </a:r>
                      <a:endParaRPr lang="en-IN" sz="1000" u="none" strike="noStrike" kern="1200" dirty="0">
                        <a:solidFill>
                          <a:schemeClr val="dk1"/>
                        </a:solidFill>
                        <a:effectLst/>
                        <a:latin typeface="+mj-lt"/>
                        <a:ea typeface="+mn-ea"/>
                        <a:cs typeface="+mn-cs"/>
                      </a:endParaRPr>
                    </a:p>
                  </a:txBody>
                  <a:tcPr marL="9525" marR="9525" marT="9525" marB="0">
                    <a:solidFill>
                      <a:schemeClr val="accent5">
                        <a:lumMod val="20000"/>
                        <a:lumOff val="80000"/>
                      </a:schemeClr>
                    </a:solidFill>
                  </a:tcPr>
                </a:tc>
                <a:extLst>
                  <a:ext uri="{0D108BD9-81ED-4DB2-BD59-A6C34878D82A}">
                    <a16:rowId xmlns:a16="http://schemas.microsoft.com/office/drawing/2014/main" xmlns="" val="10004"/>
                  </a:ext>
                </a:extLst>
              </a:tr>
            </a:tbl>
          </a:graphicData>
        </a:graphic>
      </p:graphicFrame>
      <p:sp>
        <p:nvSpPr>
          <p:cNvPr id="18" name="TextBox 17">
            <a:extLst>
              <a:ext uri="{FF2B5EF4-FFF2-40B4-BE49-F238E27FC236}">
                <a16:creationId xmlns:a16="http://schemas.microsoft.com/office/drawing/2014/main" xmlns="" id="{DE080804-AA2E-4EDA-AAAF-B9D42F3C14DF}"/>
              </a:ext>
            </a:extLst>
          </p:cNvPr>
          <p:cNvSpPr txBox="1"/>
          <p:nvPr/>
        </p:nvSpPr>
        <p:spPr>
          <a:xfrm>
            <a:off x="477934" y="944251"/>
            <a:ext cx="883575" cy="230832"/>
          </a:xfrm>
          <a:prstGeom prst="rect">
            <a:avLst/>
          </a:prstGeom>
          <a:noFill/>
        </p:spPr>
        <p:txBody>
          <a:bodyPr wrap="none" rtlCol="0">
            <a:spAutoFit/>
          </a:bodyPr>
          <a:lstStyle/>
          <a:p>
            <a:r>
              <a:rPr lang="en-US" sz="900" b="1" dirty="0"/>
              <a:t>Digital Video</a:t>
            </a:r>
          </a:p>
        </p:txBody>
      </p:sp>
      <p:pic>
        <p:nvPicPr>
          <p:cNvPr id="19" name="Picture 18" descr="Related image">
            <a:extLst>
              <a:ext uri="{FF2B5EF4-FFF2-40B4-BE49-F238E27FC236}">
                <a16:creationId xmlns:a16="http://schemas.microsoft.com/office/drawing/2014/main" xmlns="" id="{5DD6FED8-CA0D-4A30-A2D2-05746D986E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967" y="892861"/>
            <a:ext cx="319659" cy="31965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xmlns="" id="{48C2C7FD-5FBD-42C2-AB6A-D598ACE30376}"/>
              </a:ext>
            </a:extLst>
          </p:cNvPr>
          <p:cNvSpPr txBox="1"/>
          <p:nvPr/>
        </p:nvSpPr>
        <p:spPr>
          <a:xfrm>
            <a:off x="304800" y="4303214"/>
            <a:ext cx="1341783" cy="400110"/>
          </a:xfrm>
          <a:prstGeom prst="rect">
            <a:avLst/>
          </a:prstGeom>
          <a:noFill/>
        </p:spPr>
        <p:txBody>
          <a:bodyPr wrap="square" rtlCol="0">
            <a:spAutoFit/>
          </a:bodyPr>
          <a:lstStyle/>
          <a:p>
            <a:r>
              <a:rPr lang="nl-NL" sz="1000" b="1" dirty="0">
                <a:solidFill>
                  <a:schemeClr val="accent2"/>
                </a:solidFill>
              </a:rPr>
              <a:t>Ton Vol/IMP(MM)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xmlns=""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31" name="TextBox 30">
            <a:extLst>
              <a:ext uri="{FF2B5EF4-FFF2-40B4-BE49-F238E27FC236}">
                <a16:creationId xmlns:a16="http://schemas.microsoft.com/office/drawing/2014/main" xmlns="" id="{7C40FF5F-E095-46A2-AFAE-B5966CBAE109}"/>
              </a:ext>
            </a:extLst>
          </p:cNvPr>
          <p:cNvSpPr txBox="1"/>
          <p:nvPr/>
        </p:nvSpPr>
        <p:spPr>
          <a:xfrm>
            <a:off x="330200" y="32234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40" name="TextBox 39">
            <a:extLst>
              <a:ext uri="{FF2B5EF4-FFF2-40B4-BE49-F238E27FC236}">
                <a16:creationId xmlns:a16="http://schemas.microsoft.com/office/drawing/2014/main" xmlns="" id="{CB21E31D-4663-4C8F-B8FF-EC6F196C02B1}"/>
              </a:ext>
            </a:extLst>
          </p:cNvPr>
          <p:cNvSpPr txBox="1"/>
          <p:nvPr/>
        </p:nvSpPr>
        <p:spPr>
          <a:xfrm>
            <a:off x="304800" y="2919189"/>
            <a:ext cx="1341783" cy="246221"/>
          </a:xfrm>
          <a:prstGeom prst="rect">
            <a:avLst/>
          </a:prstGeom>
          <a:noFill/>
        </p:spPr>
        <p:txBody>
          <a:bodyPr wrap="square" rtlCol="0">
            <a:spAutoFit/>
          </a:bodyPr>
          <a:lstStyle/>
          <a:p>
            <a:r>
              <a:rPr lang="en-US" sz="1000" b="1" dirty="0">
                <a:solidFill>
                  <a:schemeClr val="accent2"/>
                </a:solidFill>
              </a:rPr>
              <a:t>Impression (000)</a:t>
            </a:r>
          </a:p>
        </p:txBody>
      </p:sp>
      <p:graphicFrame>
        <p:nvGraphicFramePr>
          <p:cNvPr id="41" name="Chart 40">
            <a:extLst>
              <a:ext uri="{FF2B5EF4-FFF2-40B4-BE49-F238E27FC236}">
                <a16:creationId xmlns:a16="http://schemas.microsoft.com/office/drawing/2014/main" xmlns="" id="{ADC0319D-218E-46B7-AC43-78F7B5EC5778}"/>
              </a:ext>
            </a:extLst>
          </p:cNvPr>
          <p:cNvGraphicFramePr/>
          <p:nvPr>
            <p:extLst>
              <p:ext uri="{D42A27DB-BD31-4B8C-83A1-F6EECF244321}">
                <p14:modId xmlns:p14="http://schemas.microsoft.com/office/powerpoint/2010/main" val="672772406"/>
              </p:ext>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42" name="Rounded Rectangle 1">
            <a:extLst>
              <a:ext uri="{FF2B5EF4-FFF2-40B4-BE49-F238E27FC236}">
                <a16:creationId xmlns:a16="http://schemas.microsoft.com/office/drawing/2014/main" xmlns="" id="{C131EDAD-5A77-4D52-ADE2-882BC1BB5EA1}"/>
              </a:ext>
            </a:extLst>
          </p:cNvPr>
          <p:cNvSpPr/>
          <p:nvPr/>
        </p:nvSpPr>
        <p:spPr>
          <a:xfrm>
            <a:off x="1624013" y="1220137"/>
            <a:ext cx="3346053"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xmlns="" id="{524B0E9A-7E83-434F-9E78-3DEE95FF68EC}"/>
              </a:ext>
            </a:extLst>
          </p:cNvPr>
          <p:cNvSpPr/>
          <p:nvPr/>
        </p:nvSpPr>
        <p:spPr>
          <a:xfrm>
            <a:off x="5140610" y="1219200"/>
            <a:ext cx="3346053"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20" name="Title 1">
            <a:extLst>
              <a:ext uri="{FF2B5EF4-FFF2-40B4-BE49-F238E27FC236}">
                <a16:creationId xmlns:a16="http://schemas.microsoft.com/office/drawing/2014/main" xmlns="" id="{09BD32AA-3646-421B-ADCE-CAF3C6B27050}"/>
              </a:ext>
            </a:extLst>
          </p:cNvPr>
          <p:cNvSpPr>
            <a:spLocks noGrp="1"/>
          </p:cNvSpPr>
          <p:nvPr>
            <p:ph type="title"/>
          </p:nvPr>
        </p:nvSpPr>
        <p:spPr>
          <a:xfrm>
            <a:off x="329367" y="246875"/>
            <a:ext cx="7301133" cy="455640"/>
          </a:xfrm>
        </p:spPr>
        <p:txBody>
          <a:bodyPr anchor="ctr"/>
          <a:lstStyle/>
          <a:p>
            <a:pPr>
              <a:lnSpc>
                <a:spcPct val="100000"/>
              </a:lnSpc>
            </a:pPr>
            <a:r>
              <a:rPr lang="en-US" dirty="0"/>
              <a:t>2018 campaign yielded a lower ROI, due to higher CPP and fewer weeks of execution.  </a:t>
            </a:r>
            <a:endParaRPr lang="en-CA" dirty="0"/>
          </a:p>
        </p:txBody>
      </p:sp>
      <p:pic>
        <p:nvPicPr>
          <p:cNvPr id="22" name="Picture 2" descr="Image result for mini wheats">
            <a:extLst>
              <a:ext uri="{FF2B5EF4-FFF2-40B4-BE49-F238E27FC236}">
                <a16:creationId xmlns:a16="http://schemas.microsoft.com/office/drawing/2014/main" xmlns="" id="{7CFF3A15-948D-4580-887A-C090F68C1C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6" name="Chart 15">
            <a:extLst>
              <a:ext uri="{FF2B5EF4-FFF2-40B4-BE49-F238E27FC236}">
                <a16:creationId xmlns:a16="http://schemas.microsoft.com/office/drawing/2014/main" xmlns="" id="{ADC0319D-218E-46B7-AC43-78F7B5EC5778}"/>
              </a:ext>
            </a:extLst>
          </p:cNvPr>
          <p:cNvGraphicFramePr/>
          <p:nvPr>
            <p:extLst>
              <p:ext uri="{D42A27DB-BD31-4B8C-83A1-F6EECF244321}">
                <p14:modId xmlns:p14="http://schemas.microsoft.com/office/powerpoint/2010/main" val="3785403468"/>
              </p:ext>
            </p:extLst>
          </p:nvPr>
        </p:nvGraphicFramePr>
        <p:xfrm>
          <a:off x="1550980" y="3969740"/>
          <a:ext cx="7179259" cy="1346018"/>
        </p:xfrm>
        <a:graphic>
          <a:graphicData uri="http://schemas.openxmlformats.org/drawingml/2006/chart">
            <c:chart xmlns:c="http://schemas.openxmlformats.org/drawingml/2006/chart" xmlns:r="http://schemas.openxmlformats.org/officeDocument/2006/relationships" r:id="rId6"/>
          </a:graphicData>
        </a:graphic>
      </p:graphicFrame>
      <p:sp>
        <p:nvSpPr>
          <p:cNvPr id="17" name="TextBox 16">
            <a:extLst>
              <a:ext uri="{FF2B5EF4-FFF2-40B4-BE49-F238E27FC236}">
                <a16:creationId xmlns:a16="http://schemas.microsoft.com/office/drawing/2014/main" xmlns="" id="{12DC13E8-7E1E-4A40-B1F5-CF5203ECF7C4}"/>
              </a:ext>
            </a:extLst>
          </p:cNvPr>
          <p:cNvSpPr txBox="1"/>
          <p:nvPr/>
        </p:nvSpPr>
        <p:spPr>
          <a:xfrm>
            <a:off x="480407" y="5764122"/>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The average of campaigns does not match with the full year number because of volume attribution across two years</a:t>
            </a:r>
          </a:p>
        </p:txBody>
      </p:sp>
      <p:sp>
        <p:nvSpPr>
          <p:cNvPr id="21" name="TextBox 20">
            <a:extLst>
              <a:ext uri="{FF2B5EF4-FFF2-40B4-BE49-F238E27FC236}">
                <a16:creationId xmlns:a16="http://schemas.microsoft.com/office/drawing/2014/main" xmlns="" id="{3CAE2115-8214-489A-AEAD-75B0899AC542}"/>
              </a:ext>
            </a:extLst>
          </p:cNvPr>
          <p:cNvSpPr txBox="1"/>
          <p:nvPr/>
        </p:nvSpPr>
        <p:spPr>
          <a:xfrm>
            <a:off x="320109" y="3517909"/>
            <a:ext cx="1341783" cy="400110"/>
          </a:xfrm>
          <a:prstGeom prst="rect">
            <a:avLst/>
          </a:prstGeom>
          <a:noFill/>
        </p:spPr>
        <p:txBody>
          <a:bodyPr wrap="square" rtlCol="0">
            <a:spAutoFit/>
          </a:bodyPr>
          <a:lstStyle/>
          <a:p>
            <a:r>
              <a:rPr lang="en-US" sz="1000" b="1" dirty="0" smtClean="0">
                <a:solidFill>
                  <a:schemeClr val="tx2"/>
                </a:solidFill>
              </a:rPr>
              <a:t>Ad. Length/</a:t>
            </a:r>
          </a:p>
          <a:p>
            <a:r>
              <a:rPr lang="en-US" sz="1000" b="1" dirty="0" smtClean="0">
                <a:solidFill>
                  <a:schemeClr val="tx2"/>
                </a:solidFill>
              </a:rPr>
              <a:t>Ad. Details</a:t>
            </a:r>
            <a:endParaRPr lang="en-US" sz="1000" b="1" dirty="0">
              <a:solidFill>
                <a:schemeClr val="tx2"/>
              </a:solidFill>
            </a:endParaRPr>
          </a:p>
        </p:txBody>
      </p:sp>
    </p:spTree>
    <p:extLst>
      <p:ext uri="{BB962C8B-B14F-4D97-AF65-F5344CB8AC3E}">
        <p14:creationId xmlns:p14="http://schemas.microsoft.com/office/powerpoint/2010/main" val="32780914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dirty="0"/>
              <a:t>Despite the spending cut in 2018, trade incremental volume improved, due to higher effectiveness, especially for Display.  As a result, ROI was higher. </a:t>
            </a:r>
          </a:p>
        </p:txBody>
      </p:sp>
      <p:pic>
        <p:nvPicPr>
          <p:cNvPr id="7" name="Picture 2" descr="Image result for mini wheats">
            <a:extLst>
              <a:ext uri="{FF2B5EF4-FFF2-40B4-BE49-F238E27FC236}">
                <a16:creationId xmlns:a16="http://schemas.microsoft.com/office/drawing/2014/main" xmlns="" id="{30D5B6C9-30F8-49DF-B292-B11650B757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9" name="Table 8"/>
          <p:cNvGraphicFramePr>
            <a:graphicFrameLocks noGrp="1"/>
          </p:cNvGraphicFramePr>
          <p:nvPr>
            <p:extLst>
              <p:ext uri="{D42A27DB-BD31-4B8C-83A1-F6EECF244321}">
                <p14:modId xmlns:p14="http://schemas.microsoft.com/office/powerpoint/2010/main" val="900477363"/>
              </p:ext>
            </p:extLst>
          </p:nvPr>
        </p:nvGraphicFramePr>
        <p:xfrm>
          <a:off x="95409" y="1450453"/>
          <a:ext cx="4575688" cy="2808739"/>
        </p:xfrm>
        <a:graphic>
          <a:graphicData uri="http://schemas.openxmlformats.org/drawingml/2006/table">
            <a:tbl>
              <a:tblPr firstRow="1" bandRow="1">
                <a:tableStyleId>{21E4AEA4-8DFA-4A89-87EB-49C32662AFE0}</a:tableStyleId>
              </a:tblPr>
              <a:tblGrid>
                <a:gridCol w="958712">
                  <a:extLst>
                    <a:ext uri="{9D8B030D-6E8A-4147-A177-3AD203B41FA5}">
                      <a16:colId xmlns:a16="http://schemas.microsoft.com/office/drawing/2014/main" xmlns="" val="20000"/>
                    </a:ext>
                  </a:extLst>
                </a:gridCol>
                <a:gridCol w="904244">
                  <a:extLst>
                    <a:ext uri="{9D8B030D-6E8A-4147-A177-3AD203B41FA5}">
                      <a16:colId xmlns:a16="http://schemas.microsoft.com/office/drawing/2014/main" xmlns="" val="20001"/>
                    </a:ext>
                  </a:extLst>
                </a:gridCol>
                <a:gridCol w="904244">
                  <a:extLst>
                    <a:ext uri="{9D8B030D-6E8A-4147-A177-3AD203B41FA5}">
                      <a16:colId xmlns:a16="http://schemas.microsoft.com/office/drawing/2014/main" xmlns="" val="20002"/>
                    </a:ext>
                  </a:extLst>
                </a:gridCol>
                <a:gridCol w="904244">
                  <a:extLst>
                    <a:ext uri="{9D8B030D-6E8A-4147-A177-3AD203B41FA5}">
                      <a16:colId xmlns:a16="http://schemas.microsoft.com/office/drawing/2014/main" xmlns="" val="20005"/>
                    </a:ext>
                  </a:extLst>
                </a:gridCol>
                <a:gridCol w="904244">
                  <a:extLst>
                    <a:ext uri="{9D8B030D-6E8A-4147-A177-3AD203B41FA5}">
                      <a16:colId xmlns:a16="http://schemas.microsoft.com/office/drawing/2014/main" xmlns="" val="20006"/>
                    </a:ext>
                  </a:extLst>
                </a:gridCol>
              </a:tblGrid>
              <a:tr h="690910">
                <a:tc>
                  <a:txBody>
                    <a:bodyPr/>
                    <a:lstStyle/>
                    <a:p>
                      <a:pPr algn="ctr"/>
                      <a:r>
                        <a:rPr lang="en-US" sz="1100" dirty="0"/>
                        <a:t>Trade Tactic</a:t>
                      </a:r>
                      <a:endParaRPr lang="en-GB" sz="1100" dirty="0"/>
                    </a:p>
                  </a:txBody>
                  <a:tcPr anchor="ctr"/>
                </a:tc>
                <a:tc>
                  <a:txBody>
                    <a:bodyPr/>
                    <a:lstStyle/>
                    <a:p>
                      <a:pPr algn="ctr"/>
                      <a:r>
                        <a:rPr lang="en-US" sz="1100" dirty="0"/>
                        <a:t>2017 Support</a:t>
                      </a:r>
                      <a:endParaRPr lang="en-GB" sz="1100" dirty="0"/>
                    </a:p>
                  </a:txBody>
                  <a:tcPr anchor="ctr"/>
                </a:tc>
                <a:tc>
                  <a:txBody>
                    <a:bodyPr/>
                    <a:lstStyle/>
                    <a:p>
                      <a:pPr algn="ctr"/>
                      <a:r>
                        <a:rPr lang="en-US" sz="1100" dirty="0"/>
                        <a:t>2018</a:t>
                      </a:r>
                    </a:p>
                    <a:p>
                      <a:pPr algn="ctr"/>
                      <a:r>
                        <a:rPr lang="en-US" sz="1100" dirty="0"/>
                        <a:t>Support</a:t>
                      </a:r>
                    </a:p>
                  </a:txBody>
                  <a:tcPr anchor="ctr"/>
                </a:tc>
                <a:tc>
                  <a:txBody>
                    <a:bodyPr/>
                    <a:lstStyle/>
                    <a:p>
                      <a:pPr algn="ctr"/>
                      <a:r>
                        <a:rPr lang="en-US" sz="1100" dirty="0"/>
                        <a:t>2017 Incr. Vol. (%)</a:t>
                      </a:r>
                      <a:endParaRPr lang="en-GB" sz="1100" dirty="0"/>
                    </a:p>
                  </a:txBody>
                  <a:tcPr anchor="ctr"/>
                </a:tc>
                <a:tc>
                  <a:txBody>
                    <a:bodyPr/>
                    <a:lstStyle/>
                    <a:p>
                      <a:pPr algn="ctr"/>
                      <a:r>
                        <a:rPr lang="en-US" sz="1100" dirty="0"/>
                        <a:t>2018 Incr.</a:t>
                      </a:r>
                    </a:p>
                    <a:p>
                      <a:pPr algn="ctr"/>
                      <a:r>
                        <a:rPr lang="en-US" sz="1100" dirty="0"/>
                        <a:t>Vol. (%)</a:t>
                      </a:r>
                      <a:endParaRPr lang="en-GB" sz="1100" dirty="0"/>
                    </a:p>
                  </a:txBody>
                  <a:tcPr anchor="ctr"/>
                </a:tc>
                <a:extLst>
                  <a:ext uri="{0D108BD9-81ED-4DB2-BD59-A6C34878D82A}">
                    <a16:rowId xmlns:a16="http://schemas.microsoft.com/office/drawing/2014/main" xmlns="" val="10000"/>
                  </a:ext>
                </a:extLst>
              </a:tr>
              <a:tr h="648088">
                <a:tc>
                  <a:txBody>
                    <a:bodyPr/>
                    <a:lstStyle/>
                    <a:p>
                      <a:pPr algn="ctr"/>
                      <a:r>
                        <a:rPr lang="en-US" sz="1200" dirty="0"/>
                        <a:t>Any Ad CWW</a:t>
                      </a:r>
                      <a:endParaRPr lang="en-GB" sz="1200" dirty="0"/>
                    </a:p>
                  </a:txBody>
                  <a:tcPr anchor="ctr"/>
                </a:tc>
                <a:tc>
                  <a:txBody>
                    <a:bodyPr/>
                    <a:lstStyle/>
                    <a:p>
                      <a:pPr algn="ctr"/>
                      <a:r>
                        <a:rPr lang="en-US" sz="1200" dirty="0"/>
                        <a:t>24.0</a:t>
                      </a:r>
                      <a:endParaRPr lang="en-GB" sz="1200" dirty="0"/>
                    </a:p>
                  </a:txBody>
                  <a:tcPr anchor="ctr"/>
                </a:tc>
                <a:tc>
                  <a:txBody>
                    <a:bodyPr/>
                    <a:lstStyle/>
                    <a:p>
                      <a:pPr algn="ctr"/>
                      <a:r>
                        <a:rPr lang="en-US" sz="1200" dirty="0"/>
                        <a:t>22.3</a:t>
                      </a:r>
                      <a:endParaRPr lang="en-GB" sz="1200" dirty="0"/>
                    </a:p>
                  </a:txBody>
                  <a:tcPr anchor="ctr"/>
                </a:tc>
                <a:tc>
                  <a:txBody>
                    <a:bodyPr/>
                    <a:lstStyle/>
                    <a:p>
                      <a:pPr marL="0" algn="ctr" defTabSz="913642" rtl="0" eaLnBrk="1" fontAlgn="b" latinLnBrk="0" hangingPunct="1"/>
                      <a:r>
                        <a:rPr lang="en-GB" sz="1200" kern="1200" dirty="0">
                          <a:solidFill>
                            <a:schemeClr val="dk1"/>
                          </a:solidFill>
                          <a:latin typeface="+mn-lt"/>
                          <a:ea typeface="+mn-ea"/>
                          <a:cs typeface="+mn-cs"/>
                        </a:rPr>
                        <a:t>65,732 (1.0%) </a:t>
                      </a:r>
                    </a:p>
                  </a:txBody>
                  <a:tcPr marL="9525" marR="9525" marT="9525" marB="0" anchor="ctr"/>
                </a:tc>
                <a:tc>
                  <a:txBody>
                    <a:bodyPr/>
                    <a:lstStyle/>
                    <a:p>
                      <a:pPr marL="0" algn="ctr" defTabSz="913642" rtl="0" eaLnBrk="1" fontAlgn="b" latinLnBrk="0" hangingPunct="1"/>
                      <a:r>
                        <a:rPr lang="en-GB" sz="1200" kern="1200" dirty="0">
                          <a:solidFill>
                            <a:schemeClr val="dk1"/>
                          </a:solidFill>
                          <a:latin typeface="+mn-lt"/>
                          <a:ea typeface="+mn-ea"/>
                          <a:cs typeface="+mn-cs"/>
                        </a:rPr>
                        <a:t>64,923 (1.0%)</a:t>
                      </a:r>
                    </a:p>
                  </a:txBody>
                  <a:tcPr marL="9525" marR="9525" marT="9525" marB="0" anchor="ctr"/>
                </a:tc>
                <a:extLst>
                  <a:ext uri="{0D108BD9-81ED-4DB2-BD59-A6C34878D82A}">
                    <a16:rowId xmlns:a16="http://schemas.microsoft.com/office/drawing/2014/main" xmlns="" val="10001"/>
                  </a:ext>
                </a:extLst>
              </a:tr>
              <a:tr h="648088">
                <a:tc>
                  <a:txBody>
                    <a:bodyPr/>
                    <a:lstStyle/>
                    <a:p>
                      <a:pPr algn="ctr"/>
                      <a:r>
                        <a:rPr lang="en-US" sz="1200" dirty="0"/>
                        <a:t>Any.</a:t>
                      </a:r>
                      <a:r>
                        <a:rPr lang="en-US" sz="1200" baseline="0" dirty="0"/>
                        <a:t> Disp. CWW</a:t>
                      </a:r>
                      <a:endParaRPr lang="en-US" sz="1200" dirty="0"/>
                    </a:p>
                  </a:txBody>
                  <a:tcPr anchor="ctr"/>
                </a:tc>
                <a:tc>
                  <a:txBody>
                    <a:bodyPr/>
                    <a:lstStyle/>
                    <a:p>
                      <a:pPr algn="ctr"/>
                      <a:r>
                        <a:rPr lang="en-US" sz="1200" dirty="0"/>
                        <a:t>17.9</a:t>
                      </a:r>
                    </a:p>
                  </a:txBody>
                  <a:tcPr anchor="ctr"/>
                </a:tc>
                <a:tc>
                  <a:txBody>
                    <a:bodyPr/>
                    <a:lstStyle/>
                    <a:p>
                      <a:pPr algn="ctr"/>
                      <a:r>
                        <a:rPr lang="en-US" sz="1200" dirty="0"/>
                        <a:t>18.1</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518,338 (7.8%)</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520,877 (7.9%)</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xmlns="" val="10002"/>
                  </a:ext>
                </a:extLst>
              </a:tr>
              <a:tr h="821653">
                <a:tc>
                  <a:txBody>
                    <a:bodyPr/>
                    <a:lstStyle/>
                    <a:p>
                      <a:pPr algn="ctr"/>
                      <a:r>
                        <a:rPr lang="en-US" sz="1200" dirty="0"/>
                        <a:t>%</a:t>
                      </a:r>
                      <a:r>
                        <a:rPr lang="en-US" sz="1200" baseline="0" dirty="0"/>
                        <a:t> Unit Sold on Promo</a:t>
                      </a:r>
                      <a:endParaRPr lang="en-GB" sz="1200" dirty="0"/>
                    </a:p>
                  </a:txBody>
                  <a:tcPr anchor="ctr"/>
                </a:tc>
                <a:tc>
                  <a:txBody>
                    <a:bodyPr/>
                    <a:lstStyle/>
                    <a:p>
                      <a:pPr algn="ctr"/>
                      <a:r>
                        <a:rPr lang="en-US" sz="1200" dirty="0"/>
                        <a:t>77%</a:t>
                      </a:r>
                      <a:endParaRPr lang="en-GB" sz="1200" dirty="0"/>
                    </a:p>
                  </a:txBody>
                  <a:tcPr anchor="ctr"/>
                </a:tc>
                <a:tc>
                  <a:txBody>
                    <a:bodyPr/>
                    <a:lstStyle/>
                    <a:p>
                      <a:pPr algn="ctr"/>
                      <a:r>
                        <a:rPr lang="en-US" sz="1200" dirty="0"/>
                        <a:t>78%</a:t>
                      </a:r>
                      <a:endParaRPr lang="en-GB" sz="1200" dirty="0"/>
                    </a:p>
                  </a:txBody>
                  <a:tcPr anchor="ctr"/>
                </a:tc>
                <a:tc>
                  <a:txBody>
                    <a:bodyPr/>
                    <a:lstStyle/>
                    <a:p>
                      <a:pPr marL="0" algn="ctr" defTabSz="913642" rtl="0" eaLnBrk="1" fontAlgn="b" latinLnBrk="0" hangingPunct="1"/>
                      <a:r>
                        <a:rPr lang="en-US" sz="1200" kern="1200" dirty="0">
                          <a:solidFill>
                            <a:schemeClr val="dk1"/>
                          </a:solidFill>
                          <a:latin typeface="+mn-lt"/>
                          <a:ea typeface="+mn-ea"/>
                          <a:cs typeface="+mn-cs"/>
                        </a:rPr>
                        <a:t>1,355,782 (20.4%)</a:t>
                      </a:r>
                      <a:endParaRPr lang="en-GB" sz="1200" kern="1200" dirty="0">
                        <a:solidFill>
                          <a:schemeClr val="dk1"/>
                        </a:solidFill>
                        <a:latin typeface="+mn-lt"/>
                        <a:ea typeface="+mn-ea"/>
                        <a:cs typeface="+mn-cs"/>
                      </a:endParaRPr>
                    </a:p>
                  </a:txBody>
                  <a:tcPr marL="9525" marR="9525" marT="9525" marB="0" anchor="ctr"/>
                </a:tc>
                <a:tc>
                  <a:txBody>
                    <a:bodyPr/>
                    <a:lstStyle/>
                    <a:p>
                      <a:pPr marL="0" algn="ctr" defTabSz="913642" rtl="0" eaLnBrk="1" fontAlgn="b" latinLnBrk="0" hangingPunct="1"/>
                      <a:r>
                        <a:rPr lang="en-US" sz="1200" kern="1200" dirty="0">
                          <a:solidFill>
                            <a:schemeClr val="dk1"/>
                          </a:solidFill>
                          <a:latin typeface="+mn-lt"/>
                          <a:ea typeface="+mn-ea"/>
                          <a:cs typeface="+mn-cs"/>
                        </a:rPr>
                        <a:t>1,354,795 (20.5%)</a:t>
                      </a:r>
                      <a:endParaRPr lang="en-GB" sz="1200" kern="1200" dirty="0">
                        <a:solidFill>
                          <a:schemeClr val="dk1"/>
                        </a:solidFill>
                        <a:latin typeface="+mn-lt"/>
                        <a:ea typeface="+mn-ea"/>
                        <a:cs typeface="+mn-cs"/>
                      </a:endParaRPr>
                    </a:p>
                  </a:txBody>
                  <a:tcPr marL="9525" marR="9525" marT="9525" marB="0" anchor="ctr"/>
                </a:tc>
                <a:extLst>
                  <a:ext uri="{0D108BD9-81ED-4DB2-BD59-A6C34878D82A}">
                    <a16:rowId xmlns:a16="http://schemas.microsoft.com/office/drawing/2014/main" xmlns=""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643583310"/>
              </p:ext>
            </p:extLst>
          </p:nvPr>
        </p:nvGraphicFramePr>
        <p:xfrm>
          <a:off x="4961386" y="1450452"/>
          <a:ext cx="3643083" cy="4781407"/>
        </p:xfrm>
        <a:graphic>
          <a:graphicData uri="http://schemas.openxmlformats.org/drawingml/2006/table">
            <a:tbl>
              <a:tblPr firstRow="1" bandRow="1">
                <a:tableStyleId>{21E4AEA4-8DFA-4A89-87EB-49C32662AFE0}</a:tableStyleId>
              </a:tblPr>
              <a:tblGrid>
                <a:gridCol w="1214361">
                  <a:extLst>
                    <a:ext uri="{9D8B030D-6E8A-4147-A177-3AD203B41FA5}">
                      <a16:colId xmlns:a16="http://schemas.microsoft.com/office/drawing/2014/main" xmlns="" val="20000"/>
                    </a:ext>
                  </a:extLst>
                </a:gridCol>
                <a:gridCol w="1214361">
                  <a:extLst>
                    <a:ext uri="{9D8B030D-6E8A-4147-A177-3AD203B41FA5}">
                      <a16:colId xmlns:a16="http://schemas.microsoft.com/office/drawing/2014/main" xmlns="" val="20003"/>
                    </a:ext>
                  </a:extLst>
                </a:gridCol>
                <a:gridCol w="1214361">
                  <a:extLst>
                    <a:ext uri="{9D8B030D-6E8A-4147-A177-3AD203B41FA5}">
                      <a16:colId xmlns:a16="http://schemas.microsoft.com/office/drawing/2014/main" xmlns="" val="20004"/>
                    </a:ext>
                  </a:extLst>
                </a:gridCol>
              </a:tblGrid>
              <a:tr h="704167">
                <a:tc>
                  <a:txBody>
                    <a:bodyPr/>
                    <a:lstStyle/>
                    <a:p>
                      <a:pPr algn="ctr"/>
                      <a:r>
                        <a:rPr lang="en-US" sz="1100" dirty="0"/>
                        <a:t>Total Trade</a:t>
                      </a:r>
                      <a:endParaRPr lang="en-GB" sz="1100" dirty="0"/>
                    </a:p>
                  </a:txBody>
                  <a:tcPr anchor="ctr"/>
                </a:tc>
                <a:tc>
                  <a:txBody>
                    <a:bodyPr/>
                    <a:lstStyle/>
                    <a:p>
                      <a:pPr algn="ctr"/>
                      <a:r>
                        <a:rPr lang="en-US" sz="1100" dirty="0"/>
                        <a:t>2017</a:t>
                      </a:r>
                      <a:endParaRPr lang="en-GB" sz="1100" dirty="0"/>
                    </a:p>
                  </a:txBody>
                  <a:tcPr anchor="ctr"/>
                </a:tc>
                <a:tc>
                  <a:txBody>
                    <a:bodyPr/>
                    <a:lstStyle/>
                    <a:p>
                      <a:pPr algn="ctr"/>
                      <a:r>
                        <a:rPr lang="en-US" sz="1100" dirty="0"/>
                        <a:t>2018</a:t>
                      </a:r>
                      <a:endParaRPr lang="en-GB" sz="1100" dirty="0"/>
                    </a:p>
                  </a:txBody>
                  <a:tcPr anchor="ctr"/>
                </a:tc>
                <a:extLst>
                  <a:ext uri="{0D108BD9-81ED-4DB2-BD59-A6C34878D82A}">
                    <a16:rowId xmlns:a16="http://schemas.microsoft.com/office/drawing/2014/main" xmlns="" val="10000"/>
                  </a:ext>
                </a:extLst>
              </a:tr>
              <a:tr h="679540">
                <a:tc>
                  <a:txBody>
                    <a:bodyPr/>
                    <a:lstStyle/>
                    <a:p>
                      <a:pPr algn="ctr"/>
                      <a:r>
                        <a:rPr lang="en-US" sz="1200" dirty="0"/>
                        <a:t>Spend ($)</a:t>
                      </a:r>
                      <a:endParaRPr lang="en-GB" sz="1200" dirty="0"/>
                    </a:p>
                  </a:txBody>
                  <a:tcPr anchor="ctr"/>
                </a:tc>
                <a:tc>
                  <a:txBody>
                    <a:bodyPr/>
                    <a:lstStyle/>
                    <a:p>
                      <a:pPr algn="ctr" fontAlgn="b"/>
                      <a:r>
                        <a:rPr lang="en-GB" sz="1200" b="0" i="0" u="none" strike="noStrike" dirty="0">
                          <a:solidFill>
                            <a:srgbClr val="000000"/>
                          </a:solidFill>
                          <a:effectLst/>
                          <a:latin typeface="+mj-lt"/>
                        </a:rPr>
                        <a:t>15,367,256 </a:t>
                      </a:r>
                    </a:p>
                  </a:txBody>
                  <a:tcPr marL="0" marR="0" marT="0" marB="0" anchor="ctr"/>
                </a:tc>
                <a:tc>
                  <a:txBody>
                    <a:bodyPr/>
                    <a:lstStyle/>
                    <a:p>
                      <a:pPr algn="ctr" fontAlgn="b"/>
                      <a:r>
                        <a:rPr lang="en-GB" sz="1200" b="0" i="0" u="none" strike="noStrike" dirty="0">
                          <a:solidFill>
                            <a:srgbClr val="000000"/>
                          </a:solidFill>
                          <a:effectLst/>
                          <a:latin typeface="+mj-lt"/>
                        </a:rPr>
                        <a:t>14,595,125</a:t>
                      </a:r>
                    </a:p>
                  </a:txBody>
                  <a:tcPr marL="0" marR="0" marT="0" marB="0" anchor="ctr"/>
                </a:tc>
                <a:extLst>
                  <a:ext uri="{0D108BD9-81ED-4DB2-BD59-A6C34878D82A}">
                    <a16:rowId xmlns:a16="http://schemas.microsoft.com/office/drawing/2014/main" xmlns="" val="10001"/>
                  </a:ext>
                </a:extLst>
              </a:tr>
              <a:tr h="679540">
                <a:tc>
                  <a:txBody>
                    <a:bodyPr/>
                    <a:lstStyle/>
                    <a:p>
                      <a:pPr algn="ctr"/>
                      <a:r>
                        <a:rPr lang="en-US" sz="1200" dirty="0"/>
                        <a:t>Lite Spend ($)</a:t>
                      </a:r>
                      <a:endParaRPr lang="en-GB" sz="1200" dirty="0"/>
                    </a:p>
                  </a:txBody>
                  <a:tcPr anchor="ctr">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6,233,306</a:t>
                      </a:r>
                      <a:endParaRPr lang="en-GB" sz="1200" b="0" i="0" u="none" strike="noStrike" dirty="0">
                        <a:solidFill>
                          <a:srgbClr val="000000"/>
                        </a:solidFill>
                        <a:effectLst/>
                        <a:latin typeface="+mj-lt"/>
                      </a:endParaRPr>
                    </a:p>
                  </a:txBody>
                  <a:tcPr marL="0" marR="0" marT="0" marB="0" anchor="ctr">
                    <a:lnB w="12700" cap="flat" cmpd="sng" algn="ctr">
                      <a:solidFill>
                        <a:schemeClr val="tx1"/>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5,949,954</a:t>
                      </a:r>
                      <a:endParaRPr lang="en-GB" sz="1200" b="0" i="0" u="none" strike="noStrike" dirty="0">
                        <a:solidFill>
                          <a:srgbClr val="000000"/>
                        </a:solidFill>
                        <a:effectLst/>
                        <a:latin typeface="+mj-lt"/>
                      </a:endParaRPr>
                    </a:p>
                  </a:txBody>
                  <a:tcPr marL="0" marR="0" marT="0"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679540">
                <a:tc>
                  <a:txBody>
                    <a:bodyPr/>
                    <a:lstStyle/>
                    <a:p>
                      <a:pPr algn="ctr"/>
                      <a:r>
                        <a:rPr lang="en-US" sz="1400" b="1" dirty="0"/>
                        <a:t>Incr. Vol.</a:t>
                      </a:r>
                      <a:endParaRPr lang="en-GB" sz="1400" b="1"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rtl="0" fontAlgn="b"/>
                      <a:r>
                        <a:rPr lang="en-GB" sz="1400" b="1" i="0" u="none" strike="noStrike" dirty="0">
                          <a:solidFill>
                            <a:srgbClr val="000000"/>
                          </a:solidFill>
                          <a:effectLst/>
                          <a:latin typeface="Kellogg's Sans"/>
                        </a:rPr>
                        <a:t>1,939,852 (29.2%)</a:t>
                      </a:r>
                    </a:p>
                  </a:txBody>
                  <a:tcPr marL="0" marR="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rtl="0" fontAlgn="b"/>
                      <a:r>
                        <a:rPr lang="en-GB" sz="1400" b="1" i="0" u="none" strike="noStrike" dirty="0">
                          <a:solidFill>
                            <a:srgbClr val="000000"/>
                          </a:solidFill>
                          <a:effectLst/>
                          <a:latin typeface="Kellogg's Sans"/>
                        </a:rPr>
                        <a:t>1,940,595 (29.4%)</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10003"/>
                  </a:ext>
                </a:extLst>
              </a:tr>
              <a:tr h="67954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1400" b="1" dirty="0"/>
                        <a:t>Incr. Vol/$MM</a:t>
                      </a:r>
                      <a:endParaRPr lang="en-GB"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GB" sz="1400" b="1" i="0" u="none" strike="noStrike" dirty="0">
                          <a:solidFill>
                            <a:srgbClr val="000000"/>
                          </a:solidFill>
                          <a:effectLst/>
                          <a:latin typeface="+mj-lt"/>
                        </a:rPr>
                        <a:t>126,233 </a:t>
                      </a:r>
                    </a:p>
                  </a:txBody>
                  <a:tcPr marL="0" marR="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GB" sz="1400" b="1" i="0" u="none" strike="noStrike" dirty="0">
                          <a:solidFill>
                            <a:srgbClr val="000000"/>
                          </a:solidFill>
                          <a:effectLst/>
                          <a:latin typeface="+mj-lt"/>
                        </a:rPr>
                        <a:t>132,962</a:t>
                      </a:r>
                    </a:p>
                  </a:txBody>
                  <a:tcPr marL="0" marR="0" marT="0" marB="0" anchor="ct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79540">
                <a:tc>
                  <a:txBody>
                    <a:bodyPr/>
                    <a:lstStyle/>
                    <a:p>
                      <a:pPr algn="ctr"/>
                      <a:r>
                        <a:rPr lang="en-US" sz="1200" dirty="0">
                          <a:latin typeface="+mn-lt"/>
                        </a:rPr>
                        <a:t>ROI</a:t>
                      </a:r>
                      <a:endParaRPr lang="en-GB" sz="1200" dirty="0">
                        <a:latin typeface="+mn-lt"/>
                      </a:endParaRPr>
                    </a:p>
                  </a:txBody>
                  <a:tcPr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mn-lt"/>
                        </a:rPr>
                        <a:t>$0.76</a:t>
                      </a:r>
                    </a:p>
                  </a:txBody>
                  <a:tcPr marL="9525" marR="9525" marT="9525" marB="0" anchor="ctr">
                    <a:lnT w="12700" cap="flat" cmpd="sng" algn="ctr">
                      <a:solidFill>
                        <a:schemeClr val="tx1"/>
                      </a:solidFill>
                      <a:prstDash val="solid"/>
                      <a:round/>
                      <a:headEnd type="none" w="med" len="med"/>
                      <a:tailEnd type="none" w="med" len="med"/>
                    </a:lnT>
                  </a:tcPr>
                </a:tc>
                <a:tc>
                  <a:txBody>
                    <a:bodyPr/>
                    <a:lstStyle/>
                    <a:p>
                      <a:pPr algn="ctr" fontAlgn="b"/>
                      <a:r>
                        <a:rPr lang="en-GB" sz="1200" b="0" i="0" u="none" strike="noStrike" dirty="0">
                          <a:solidFill>
                            <a:srgbClr val="000000"/>
                          </a:solidFill>
                          <a:effectLst/>
                          <a:latin typeface="+mn-lt"/>
                        </a:rPr>
                        <a:t>$0.80</a:t>
                      </a:r>
                    </a:p>
                  </a:txBody>
                  <a:tcPr marL="9525" marR="9525" marT="9525"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10005"/>
                  </a:ext>
                </a:extLst>
              </a:tr>
              <a:tr h="679540">
                <a:tc>
                  <a:txBody>
                    <a:bodyPr/>
                    <a:lstStyle/>
                    <a:p>
                      <a:pPr algn="ctr"/>
                      <a:r>
                        <a:rPr lang="en-US" sz="1200" dirty="0">
                          <a:latin typeface="+mn-lt"/>
                        </a:rPr>
                        <a:t>Lite Spend ROI</a:t>
                      </a:r>
                      <a:endParaRPr lang="en-GB" sz="1200" dirty="0">
                        <a:latin typeface="+mn-lt"/>
                      </a:endParaRPr>
                    </a:p>
                  </a:txBody>
                  <a:tcPr anchor="ctr"/>
                </a:tc>
                <a:tc>
                  <a:txBody>
                    <a:bodyPr/>
                    <a:lstStyle/>
                    <a:p>
                      <a:pPr algn="ctr" fontAlgn="b"/>
                      <a:r>
                        <a:rPr lang="en-US" sz="1200" b="0" i="0" u="none" strike="noStrike" dirty="0">
                          <a:solidFill>
                            <a:srgbClr val="000000"/>
                          </a:solidFill>
                          <a:effectLst/>
                          <a:latin typeface="+mn-lt"/>
                        </a:rPr>
                        <a:t>$1.88</a:t>
                      </a:r>
                      <a:endParaRPr lang="en-GB" sz="1200" b="0" i="0" u="none" strike="noStrike" dirty="0">
                        <a:solidFill>
                          <a:srgbClr val="000000"/>
                        </a:solidFill>
                        <a:effectLst/>
                        <a:latin typeface="+mn-lt"/>
                      </a:endParaRPr>
                    </a:p>
                  </a:txBody>
                  <a:tcPr marL="9525" marR="9525" marT="9525" marB="0" anchor="ctr"/>
                </a:tc>
                <a:tc>
                  <a:txBody>
                    <a:bodyPr/>
                    <a:lstStyle/>
                    <a:p>
                      <a:pPr algn="ctr" fontAlgn="b"/>
                      <a:r>
                        <a:rPr lang="en-US" sz="1200" b="0" i="0" u="none" strike="noStrike" dirty="0">
                          <a:solidFill>
                            <a:srgbClr val="000000"/>
                          </a:solidFill>
                          <a:effectLst/>
                          <a:latin typeface="+mn-lt"/>
                        </a:rPr>
                        <a:t>$1.98</a:t>
                      </a:r>
                      <a:endParaRPr lang="en-GB" sz="12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xmlns="" val="10006"/>
                  </a:ext>
                </a:extLst>
              </a:tr>
            </a:tbl>
          </a:graphicData>
        </a:graphic>
      </p:graphicFrame>
      <p:sp>
        <p:nvSpPr>
          <p:cNvPr id="11" name="TextBox 10">
            <a:extLst>
              <a:ext uri="{FF2B5EF4-FFF2-40B4-BE49-F238E27FC236}">
                <a16:creationId xmlns:a16="http://schemas.microsoft.com/office/drawing/2014/main" xmlns="" id="{202D26AA-A42B-4C39-B82B-D7A208A28536}"/>
              </a:ext>
            </a:extLst>
          </p:cNvPr>
          <p:cNvSpPr txBox="1"/>
          <p:nvPr/>
        </p:nvSpPr>
        <p:spPr>
          <a:xfrm>
            <a:off x="1355302" y="997186"/>
            <a:ext cx="2273699" cy="369332"/>
          </a:xfrm>
          <a:prstGeom prst="rect">
            <a:avLst/>
          </a:prstGeom>
          <a:noFill/>
        </p:spPr>
        <p:txBody>
          <a:bodyPr wrap="none" rtlCol="0">
            <a:spAutoFit/>
          </a:bodyPr>
          <a:lstStyle/>
          <a:p>
            <a:r>
              <a:rPr lang="en-US" b="1" u="sng" dirty="0"/>
              <a:t>Trade Tactic Summary</a:t>
            </a:r>
          </a:p>
        </p:txBody>
      </p:sp>
      <p:sp>
        <p:nvSpPr>
          <p:cNvPr id="12" name="TextBox 11">
            <a:extLst>
              <a:ext uri="{FF2B5EF4-FFF2-40B4-BE49-F238E27FC236}">
                <a16:creationId xmlns:a16="http://schemas.microsoft.com/office/drawing/2014/main" xmlns="" id="{EC752179-47A8-4DDA-9554-21BDCF91FE88}"/>
              </a:ext>
            </a:extLst>
          </p:cNvPr>
          <p:cNvSpPr txBox="1"/>
          <p:nvPr/>
        </p:nvSpPr>
        <p:spPr>
          <a:xfrm>
            <a:off x="5849922" y="1081120"/>
            <a:ext cx="2200026" cy="369332"/>
          </a:xfrm>
          <a:prstGeom prst="rect">
            <a:avLst/>
          </a:prstGeom>
          <a:noFill/>
        </p:spPr>
        <p:txBody>
          <a:bodyPr wrap="none" rtlCol="0">
            <a:spAutoFit/>
          </a:bodyPr>
          <a:lstStyle/>
          <a:p>
            <a:r>
              <a:rPr lang="en-US" b="1" u="sng" dirty="0"/>
              <a:t>Total Trade Summary</a:t>
            </a:r>
          </a:p>
        </p:txBody>
      </p:sp>
      <p:sp>
        <p:nvSpPr>
          <p:cNvPr id="14" name="TextBox 13">
            <a:extLst>
              <a:ext uri="{FF2B5EF4-FFF2-40B4-BE49-F238E27FC236}">
                <a16:creationId xmlns:a16="http://schemas.microsoft.com/office/drawing/2014/main" xmlns="" id="{12DC13E8-7E1E-4A40-B1F5-CF5203ECF7C4}"/>
              </a:ext>
            </a:extLst>
          </p:cNvPr>
          <p:cNvSpPr txBox="1"/>
          <p:nvPr/>
        </p:nvSpPr>
        <p:spPr>
          <a:xfrm>
            <a:off x="290557" y="4811186"/>
            <a:ext cx="2757443" cy="400110"/>
          </a:xfrm>
          <a:prstGeom prst="rect">
            <a:avLst/>
          </a:prstGeom>
          <a:noFill/>
        </p:spPr>
        <p:txBody>
          <a:bodyPr wrap="square" rtlCol="0">
            <a:spAutoFit/>
          </a:bodyPr>
          <a:lstStyle/>
          <a:p>
            <a:r>
              <a:rPr lang="en-US" sz="1000" i="1" dirty="0"/>
              <a:t>Trade Lite: Excludes EDLP or activity spend,</a:t>
            </a:r>
          </a:p>
          <a:p>
            <a:r>
              <a:rPr lang="en-US" sz="1000" i="1" dirty="0"/>
              <a:t> Costco, non-reporting Nielsen Customers</a:t>
            </a:r>
          </a:p>
        </p:txBody>
      </p:sp>
    </p:spTree>
    <p:extLst>
      <p:ext uri="{BB962C8B-B14F-4D97-AF65-F5344CB8AC3E}">
        <p14:creationId xmlns:p14="http://schemas.microsoft.com/office/powerpoint/2010/main" val="3941259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2D58B-6F15-4A50-9AD1-AF44B83B4495}"/>
              </a:ext>
            </a:extLst>
          </p:cNvPr>
          <p:cNvSpPr>
            <a:spLocks noGrp="1"/>
          </p:cNvSpPr>
          <p:nvPr>
            <p:ph type="title"/>
          </p:nvPr>
        </p:nvSpPr>
        <p:spPr>
          <a:xfrm>
            <a:off x="441692" y="3201180"/>
            <a:ext cx="7301133" cy="455640"/>
          </a:xfrm>
        </p:spPr>
        <p:txBody>
          <a:bodyPr/>
          <a:lstStyle/>
          <a:p>
            <a:r>
              <a:rPr lang="en-US" dirty="0"/>
              <a:t>APPENDIX</a:t>
            </a:r>
          </a:p>
        </p:txBody>
      </p:sp>
    </p:spTree>
    <p:extLst>
      <p:ext uri="{BB962C8B-B14F-4D97-AF65-F5344CB8AC3E}">
        <p14:creationId xmlns:p14="http://schemas.microsoft.com/office/powerpoint/2010/main" val="20348970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Synergies from simultaneous media execution were relatively low for Mini Wheats. </a:t>
            </a:r>
          </a:p>
        </p:txBody>
      </p:sp>
      <p:sp>
        <p:nvSpPr>
          <p:cNvPr id="6" name="Title 1">
            <a:extLst>
              <a:ext uri="{FF2B5EF4-FFF2-40B4-BE49-F238E27FC236}">
                <a16:creationId xmlns:a16="http://schemas.microsoft.com/office/drawing/2014/main" xmlns="" id="{D3214377-4946-444F-819E-66FAF389712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 Incremental Volume From Stacking Media Tactics</a:t>
            </a:r>
          </a:p>
        </p:txBody>
      </p:sp>
      <p:sp>
        <p:nvSpPr>
          <p:cNvPr id="15" name="Rounded Rectangle 47">
            <a:extLst>
              <a:ext uri="{FF2B5EF4-FFF2-40B4-BE49-F238E27FC236}">
                <a16:creationId xmlns:a16="http://schemas.microsoft.com/office/drawing/2014/main" xmlns="" id="{9303A72D-B514-4B48-BC10-BE55D3D44279}"/>
              </a:ext>
            </a:extLst>
          </p:cNvPr>
          <p:cNvSpPr/>
          <p:nvPr/>
        </p:nvSpPr>
        <p:spPr>
          <a:xfrm>
            <a:off x="442913" y="5288280"/>
            <a:ext cx="8205787" cy="495300"/>
          </a:xfrm>
          <a:prstGeom prst="roundRect">
            <a:avLst/>
          </a:prstGeom>
          <a:ln>
            <a:solidFill>
              <a:schemeClr val="accent6"/>
            </a:solid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i="1" dirty="0"/>
              <a:t>Numbers represent the share of incremental volume </a:t>
            </a:r>
            <a:br>
              <a:rPr lang="en-US" sz="1200" b="1" i="1" dirty="0"/>
            </a:br>
            <a:r>
              <a:rPr lang="en-US" sz="1200" b="1" i="1" dirty="0"/>
              <a:t>contributed by synergy impact when two tactics were executed together</a:t>
            </a:r>
          </a:p>
        </p:txBody>
      </p:sp>
      <p:pic>
        <p:nvPicPr>
          <p:cNvPr id="9" name="Picture 2" descr="Image result for mini wheats">
            <a:extLst>
              <a:ext uri="{FF2B5EF4-FFF2-40B4-BE49-F238E27FC236}">
                <a16:creationId xmlns:a16="http://schemas.microsoft.com/office/drawing/2014/main" xmlns="" id="{57A3997A-F9CF-4AC1-9CEF-54E35E1B34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8" name="Chart 7"/>
          <p:cNvGraphicFramePr/>
          <p:nvPr>
            <p:extLst>
              <p:ext uri="{D42A27DB-BD31-4B8C-83A1-F6EECF244321}">
                <p14:modId xmlns:p14="http://schemas.microsoft.com/office/powerpoint/2010/main" val="2791775608"/>
              </p:ext>
            </p:extLst>
          </p:nvPr>
        </p:nvGraphicFramePr>
        <p:xfrm>
          <a:off x="1621809" y="1776673"/>
          <a:ext cx="5900382" cy="3304654"/>
        </p:xfrm>
        <a:graphic>
          <a:graphicData uri="http://schemas.openxmlformats.org/drawingml/2006/chart">
            <c:chart xmlns:c="http://schemas.openxmlformats.org/drawingml/2006/chart" xmlns:r="http://schemas.openxmlformats.org/officeDocument/2006/relationships" r:id="rId4"/>
          </a:graphicData>
        </a:graphic>
      </p:graphicFrame>
      <p:sp>
        <p:nvSpPr>
          <p:cNvPr id="10" name="Rounded Rectangle 9"/>
          <p:cNvSpPr/>
          <p:nvPr/>
        </p:nvSpPr>
        <p:spPr>
          <a:xfrm>
            <a:off x="1924866" y="1983782"/>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827,706</a:t>
            </a:r>
          </a:p>
          <a:p>
            <a:pPr algn="ctr">
              <a:lnSpc>
                <a:spcPct val="150000"/>
              </a:lnSpc>
            </a:pPr>
            <a:r>
              <a:rPr lang="en-US" sz="1500" b="1" dirty="0"/>
              <a:t>617</a:t>
            </a:r>
            <a:endParaRPr lang="en-GB" sz="1500" b="1" dirty="0"/>
          </a:p>
        </p:txBody>
      </p:sp>
      <p:sp>
        <p:nvSpPr>
          <p:cNvPr id="11" name="Rounded Rectangle 10"/>
          <p:cNvSpPr/>
          <p:nvPr/>
        </p:nvSpPr>
        <p:spPr>
          <a:xfrm>
            <a:off x="3796479" y="1983782"/>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841,210</a:t>
            </a:r>
          </a:p>
          <a:p>
            <a:pPr algn="ctr">
              <a:lnSpc>
                <a:spcPct val="150000"/>
              </a:lnSpc>
            </a:pPr>
            <a:r>
              <a:rPr lang="en-US" sz="1500" b="1" dirty="0"/>
              <a:t>1,953</a:t>
            </a:r>
            <a:endParaRPr lang="en-GB" sz="1500" b="1" dirty="0"/>
          </a:p>
        </p:txBody>
      </p:sp>
      <p:sp>
        <p:nvSpPr>
          <p:cNvPr id="12" name="Rounded Rectangle 11"/>
          <p:cNvSpPr/>
          <p:nvPr/>
        </p:nvSpPr>
        <p:spPr>
          <a:xfrm>
            <a:off x="1177" y="2118896"/>
            <a:ext cx="1886852" cy="455640"/>
          </a:xfrm>
          <a:prstGeom prst="roundRect">
            <a:avLst/>
          </a:prstGeom>
          <a:ln w="9525">
            <a:prstDash val="sysDash"/>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150000"/>
              </a:lnSpc>
            </a:pPr>
            <a:r>
              <a:rPr lang="en-US" sz="1000" b="1" dirty="0"/>
              <a:t>Total Incr Vol (Tonn)</a:t>
            </a:r>
          </a:p>
          <a:p>
            <a:pPr algn="ctr">
              <a:lnSpc>
                <a:spcPct val="150000"/>
              </a:lnSpc>
            </a:pPr>
            <a:r>
              <a:rPr lang="en-US" sz="1000" b="1" dirty="0"/>
              <a:t>Synergy Driven Vol (Tonn)</a:t>
            </a:r>
            <a:endParaRPr lang="en-GB" sz="1000" b="1" dirty="0"/>
          </a:p>
        </p:txBody>
      </p:sp>
      <p:sp>
        <p:nvSpPr>
          <p:cNvPr id="13" name="Rounded Rectangle 12"/>
          <p:cNvSpPr/>
          <p:nvPr/>
        </p:nvSpPr>
        <p:spPr>
          <a:xfrm>
            <a:off x="5727798" y="1986553"/>
            <a:ext cx="1445819" cy="67038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50000"/>
              </a:lnSpc>
            </a:pPr>
            <a:r>
              <a:rPr lang="en-US" sz="1500" b="1" dirty="0"/>
              <a:t>855,522</a:t>
            </a:r>
          </a:p>
          <a:p>
            <a:pPr algn="ctr">
              <a:lnSpc>
                <a:spcPct val="150000"/>
              </a:lnSpc>
            </a:pPr>
            <a:r>
              <a:rPr lang="en-US" sz="1500" b="1" dirty="0"/>
              <a:t>2,151</a:t>
            </a:r>
            <a:endParaRPr lang="en-GB" sz="1500" b="1" dirty="0"/>
          </a:p>
        </p:txBody>
      </p:sp>
    </p:spTree>
    <p:extLst>
      <p:ext uri="{BB962C8B-B14F-4D97-AF65-F5344CB8AC3E}">
        <p14:creationId xmlns:p14="http://schemas.microsoft.com/office/powerpoint/2010/main" val="1883717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xmlns="" id="{579B8DC6-C917-49D6-A87B-214BDD0C3259}"/>
              </a:ext>
            </a:extLst>
          </p:cNvPr>
          <p:cNvSpPr/>
          <p:nvPr/>
        </p:nvSpPr>
        <p:spPr>
          <a:xfrm>
            <a:off x="4283574" y="1524682"/>
            <a:ext cx="591829" cy="276999"/>
          </a:xfrm>
          <a:prstGeom prst="rect">
            <a:avLst/>
          </a:prstGeom>
        </p:spPr>
        <p:txBody>
          <a:bodyPr wrap="none">
            <a:spAutoFit/>
          </a:bodyPr>
          <a:lstStyle/>
          <a:p>
            <a:pPr algn="ctr"/>
            <a:r>
              <a:rPr lang="en-IN" sz="1200" b="1" dirty="0">
                <a:solidFill>
                  <a:schemeClr val="accent6"/>
                </a:solidFill>
              </a:rPr>
              <a:t>Social </a:t>
            </a:r>
          </a:p>
        </p:txBody>
      </p:sp>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Social presence was almost negligible in 2018.</a:t>
            </a:r>
            <a:r>
              <a:rPr lang="en-CA" dirty="0"/>
              <a:t> (tactical Snapchat activation)</a:t>
            </a:r>
            <a:endParaRPr lang="en-CA" sz="1700" dirty="0"/>
          </a:p>
        </p:txBody>
      </p:sp>
      <p:sp>
        <p:nvSpPr>
          <p:cNvPr id="20" name="Title 1">
            <a:extLst>
              <a:ext uri="{FF2B5EF4-FFF2-40B4-BE49-F238E27FC236}">
                <a16:creationId xmlns:a16="http://schemas.microsoft.com/office/drawing/2014/main" xmlns="" id="{019B5763-C3E8-473C-B811-F56E8834924F}"/>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2017-2018</a:t>
            </a:r>
          </a:p>
        </p:txBody>
      </p:sp>
      <p:sp>
        <p:nvSpPr>
          <p:cNvPr id="26" name="TextBox 25">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28"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
        <p:nvSpPr>
          <p:cNvPr id="25" name="Title 1">
            <a:extLst>
              <a:ext uri="{FF2B5EF4-FFF2-40B4-BE49-F238E27FC236}">
                <a16:creationId xmlns:a16="http://schemas.microsoft.com/office/drawing/2014/main" xmlns="" id="{0BF13903-3CE1-4FFE-A481-16EE8E1C0174}"/>
              </a:ext>
            </a:extLst>
          </p:cNvPr>
          <p:cNvSpPr txBox="1">
            <a:spLocks/>
          </p:cNvSpPr>
          <p:nvPr/>
        </p:nvSpPr>
        <p:spPr>
          <a:xfrm>
            <a:off x="921917" y="882250"/>
            <a:ext cx="8343900" cy="368554"/>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nSpc>
                <a:spcPct val="100000"/>
              </a:lnSpc>
              <a:spcBef>
                <a:spcPts val="300"/>
              </a:spcBef>
            </a:pPr>
            <a:endParaRPr lang="en-US" sz="1400" cap="none" dirty="0"/>
          </a:p>
        </p:txBody>
      </p:sp>
      <p:sp>
        <p:nvSpPr>
          <p:cNvPr id="27" name="TextBox 26">
            <a:extLst>
              <a:ext uri="{FF2B5EF4-FFF2-40B4-BE49-F238E27FC236}">
                <a16:creationId xmlns:a16="http://schemas.microsoft.com/office/drawing/2014/main" xmlns="" id="{46C4D2AF-CC22-40A2-BE89-D71C9627C5B4}"/>
              </a:ext>
            </a:extLst>
          </p:cNvPr>
          <p:cNvSpPr txBox="1"/>
          <p:nvPr/>
        </p:nvSpPr>
        <p:spPr>
          <a:xfrm>
            <a:off x="307027" y="5624515"/>
            <a:ext cx="1482435" cy="246221"/>
          </a:xfrm>
          <a:prstGeom prst="rect">
            <a:avLst/>
          </a:prstGeom>
          <a:noFill/>
        </p:spPr>
        <p:txBody>
          <a:bodyPr wrap="square" rtlCol="0">
            <a:spAutoFit/>
          </a:bodyPr>
          <a:lstStyle/>
          <a:p>
            <a:r>
              <a:rPr lang="en-US" sz="1000" dirty="0"/>
              <a:t>Source: Media Agency</a:t>
            </a:r>
            <a:endParaRPr lang="en-GB" sz="1000" dirty="0"/>
          </a:p>
        </p:txBody>
      </p:sp>
      <p:pic>
        <p:nvPicPr>
          <p:cNvPr id="31" name="Picture 2" descr="Image result for mini wheats">
            <a:extLst>
              <a:ext uri="{FF2B5EF4-FFF2-40B4-BE49-F238E27FC236}">
                <a16:creationId xmlns:a16="http://schemas.microsoft.com/office/drawing/2014/main" xmlns="" id="{22D593C9-7BBB-4C70-AC36-13B1BF9D502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68" name="Group 67">
            <a:extLst>
              <a:ext uri="{FF2B5EF4-FFF2-40B4-BE49-F238E27FC236}">
                <a16:creationId xmlns:a16="http://schemas.microsoft.com/office/drawing/2014/main" xmlns="" id="{5FC7D5E9-CF49-44CE-AD53-48BFCF1EF00E}"/>
              </a:ext>
            </a:extLst>
          </p:cNvPr>
          <p:cNvGrpSpPr/>
          <p:nvPr/>
        </p:nvGrpSpPr>
        <p:grpSpPr>
          <a:xfrm>
            <a:off x="591788" y="1640114"/>
            <a:ext cx="7960425" cy="3060700"/>
            <a:chOff x="304800" y="1219200"/>
            <a:chExt cx="7960425" cy="3060700"/>
          </a:xfrm>
        </p:grpSpPr>
        <p:graphicFrame>
          <p:nvGraphicFramePr>
            <p:cNvPr id="69" name="Chart 68">
              <a:extLst>
                <a:ext uri="{FF2B5EF4-FFF2-40B4-BE49-F238E27FC236}">
                  <a16:creationId xmlns:a16="http://schemas.microsoft.com/office/drawing/2014/main" xmlns="" id="{AECF9814-415C-45C7-8D72-B9993D627C52}"/>
                </a:ext>
              </a:extLst>
            </p:cNvPr>
            <p:cNvGraphicFramePr/>
            <p:nvPr>
              <p:extLst/>
            </p:nvPr>
          </p:nvGraphicFramePr>
          <p:xfrm>
            <a:off x="304800" y="1219200"/>
            <a:ext cx="7960425" cy="3060700"/>
          </p:xfrm>
          <a:graphic>
            <a:graphicData uri="http://schemas.openxmlformats.org/drawingml/2006/chart">
              <c:chart xmlns:c="http://schemas.openxmlformats.org/drawingml/2006/chart" xmlns:r="http://schemas.openxmlformats.org/officeDocument/2006/relationships" r:id="rId5"/>
            </a:graphicData>
          </a:graphic>
        </p:graphicFrame>
        <p:sp>
          <p:nvSpPr>
            <p:cNvPr id="70" name="Rectangle 69">
              <a:extLst>
                <a:ext uri="{FF2B5EF4-FFF2-40B4-BE49-F238E27FC236}">
                  <a16:creationId xmlns:a16="http://schemas.microsoft.com/office/drawing/2014/main" xmlns="" id="{E7503A16-BF41-4AE3-93F7-D0DCA3C51B34}"/>
                </a:ext>
              </a:extLst>
            </p:cNvPr>
            <p:cNvSpPr/>
            <p:nvPr/>
          </p:nvSpPr>
          <p:spPr>
            <a:xfrm rot="16200000">
              <a:off x="-104028" y="1972390"/>
              <a:ext cx="1383712"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err="1"/>
                <a:t>Tonn</a:t>
              </a:r>
              <a:r>
                <a:rPr lang="en-IN" b="1" dirty="0"/>
                <a:t> Sales in (‘000)</a:t>
              </a:r>
            </a:p>
          </p:txBody>
        </p:sp>
        <p:sp>
          <p:nvSpPr>
            <p:cNvPr id="71" name="Rectangle 70">
              <a:extLst>
                <a:ext uri="{FF2B5EF4-FFF2-40B4-BE49-F238E27FC236}">
                  <a16:creationId xmlns:a16="http://schemas.microsoft.com/office/drawing/2014/main" xmlns="" id="{E3A287D4-730C-4140-A306-80F213CBEF52}"/>
                </a:ext>
              </a:extLst>
            </p:cNvPr>
            <p:cNvSpPr/>
            <p:nvPr/>
          </p:nvSpPr>
          <p:spPr>
            <a:xfrm rot="16200000">
              <a:off x="7394923" y="1972390"/>
              <a:ext cx="1242649" cy="246221"/>
            </a:xfrm>
            <a:prstGeom prst="rect">
              <a:avLst/>
            </a:prstGeom>
          </p:spPr>
          <p:txBody>
            <a:bodyPr wrap="none">
              <a:spAutoFit/>
            </a:bodyPr>
            <a:lstStyle/>
            <a:p>
              <a:pPr algn="ctr">
                <a:defRPr sz="1000" b="1" i="0" u="none" strike="noStrike" kern="1200" baseline="0">
                  <a:solidFill>
                    <a:prstClr val="black"/>
                  </a:solidFill>
                  <a:latin typeface="+mn-lt"/>
                  <a:ea typeface="+mn-ea"/>
                  <a:cs typeface="+mn-cs"/>
                </a:defRPr>
              </a:pPr>
              <a:r>
                <a:rPr lang="en-IN" b="1" dirty="0"/>
                <a:t>Impression in (‘000)</a:t>
              </a:r>
            </a:p>
          </p:txBody>
        </p:sp>
        <p:cxnSp>
          <p:nvCxnSpPr>
            <p:cNvPr id="72" name="Straight Connector 71">
              <a:extLst>
                <a:ext uri="{FF2B5EF4-FFF2-40B4-BE49-F238E27FC236}">
                  <a16:creationId xmlns:a16="http://schemas.microsoft.com/office/drawing/2014/main" xmlns="" id="{ABA351EB-F2A2-44EC-91DA-2D6AA186254E}"/>
                </a:ext>
              </a:extLst>
            </p:cNvPr>
            <p:cNvCxnSpPr/>
            <p:nvPr/>
          </p:nvCxnSpPr>
          <p:spPr>
            <a:xfrm flipV="1">
              <a:off x="4285012" y="1453339"/>
              <a:ext cx="0" cy="129621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23" name="Table 22">
            <a:extLst>
              <a:ext uri="{FF2B5EF4-FFF2-40B4-BE49-F238E27FC236}">
                <a16:creationId xmlns:a16="http://schemas.microsoft.com/office/drawing/2014/main" xmlns="" id="{8EE7649C-5845-4CF2-AB76-ECAB55622E71}"/>
              </a:ext>
            </a:extLst>
          </p:cNvPr>
          <p:cNvGraphicFramePr>
            <a:graphicFrameLocks noGrp="1"/>
          </p:cNvGraphicFramePr>
          <p:nvPr>
            <p:extLst/>
          </p:nvPr>
        </p:nvGraphicFramePr>
        <p:xfrm>
          <a:off x="4738255" y="4463556"/>
          <a:ext cx="3637514" cy="1181100"/>
        </p:xfrm>
        <a:graphic>
          <a:graphicData uri="http://schemas.openxmlformats.org/drawingml/2006/table">
            <a:tbl>
              <a:tblPr firstRow="1" bandRow="1">
                <a:tableStyleId>{5C22544A-7EE6-4342-B048-85BDC9FD1C3A}</a:tableStyleId>
              </a:tblPr>
              <a:tblGrid>
                <a:gridCol w="1650058">
                  <a:extLst>
                    <a:ext uri="{9D8B030D-6E8A-4147-A177-3AD203B41FA5}">
                      <a16:colId xmlns:a16="http://schemas.microsoft.com/office/drawing/2014/main" xmlns="" val="20000"/>
                    </a:ext>
                  </a:extLst>
                </a:gridCol>
                <a:gridCol w="1987456">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2018</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marL="0" algn="ctr" defTabSz="913642" rtl="0" eaLnBrk="1" fontAlgn="b" latinLnBrk="0" hangingPunct="1"/>
                      <a:r>
                        <a:rPr lang="en-IN" sz="1050" b="1" i="0" u="none" strike="noStrike" kern="1200" dirty="0">
                          <a:solidFill>
                            <a:schemeClr val="bg1"/>
                          </a:solidFill>
                          <a:effectLst/>
                          <a:latin typeface="+mj-lt"/>
                          <a:ea typeface="+mn-ea"/>
                          <a:cs typeface="+mn-cs"/>
                        </a:rPr>
                        <a:t>Try It Hot </a:t>
                      </a:r>
                      <a:r>
                        <a:rPr lang="en-CA" sz="1050" u="none" dirty="0">
                          <a:latin typeface="+mj-lt"/>
                        </a:rPr>
                        <a:t>Tactical Snapchat</a:t>
                      </a:r>
                      <a:r>
                        <a:rPr lang="en-CA" sz="1050" u="none" baseline="0" dirty="0">
                          <a:latin typeface="+mj-lt"/>
                        </a:rPr>
                        <a:t> filter</a:t>
                      </a:r>
                      <a:endParaRPr lang="en-IN" sz="1050" b="1" i="0" u="none" strike="noStrike" kern="1200" dirty="0">
                        <a:solidFill>
                          <a:schemeClr val="bg1"/>
                        </a:solidFill>
                        <a:effectLst/>
                        <a:latin typeface="+mj-lt"/>
                        <a:ea typeface="+mn-ea"/>
                        <a:cs typeface="+mn-cs"/>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887</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graphicFrame>
        <p:nvGraphicFramePr>
          <p:cNvPr id="45" name="Table 44">
            <a:extLst>
              <a:ext uri="{FF2B5EF4-FFF2-40B4-BE49-F238E27FC236}">
                <a16:creationId xmlns:a16="http://schemas.microsoft.com/office/drawing/2014/main" xmlns="" id="{17D79539-59D4-4E08-B2AF-5A7D4585D5D2}"/>
              </a:ext>
            </a:extLst>
          </p:cNvPr>
          <p:cNvGraphicFramePr>
            <a:graphicFrameLocks noGrp="1"/>
          </p:cNvGraphicFramePr>
          <p:nvPr>
            <p:extLst/>
          </p:nvPr>
        </p:nvGraphicFramePr>
        <p:xfrm>
          <a:off x="1474986" y="4463556"/>
          <a:ext cx="2533650" cy="1132762"/>
        </p:xfrm>
        <a:graphic>
          <a:graphicData uri="http://schemas.openxmlformats.org/drawingml/2006/table">
            <a:tbl>
              <a:tblPr firstRow="1" bandRow="1">
                <a:tableStyleId>{5C22544A-7EE6-4342-B048-85BDC9FD1C3A}</a:tableStyleId>
              </a:tblPr>
              <a:tblGrid>
                <a:gridCol w="1149320">
                  <a:extLst>
                    <a:ext uri="{9D8B030D-6E8A-4147-A177-3AD203B41FA5}">
                      <a16:colId xmlns:a16="http://schemas.microsoft.com/office/drawing/2014/main" xmlns="" val="20000"/>
                    </a:ext>
                  </a:extLst>
                </a:gridCol>
                <a:gridCol w="1384330">
                  <a:extLst>
                    <a:ext uri="{9D8B030D-6E8A-4147-A177-3AD203B41FA5}">
                      <a16:colId xmlns:a16="http://schemas.microsoft.com/office/drawing/2014/main" xmlns="" val="4082510885"/>
                    </a:ext>
                  </a:extLst>
                </a:gridCol>
              </a:tblGrid>
              <a:tr h="281227">
                <a:tc>
                  <a:txBody>
                    <a:bodyPr/>
                    <a:lstStyle/>
                    <a:p>
                      <a:pPr algn="ctr"/>
                      <a:r>
                        <a:rPr lang="en-US" sz="1000" b="1" dirty="0">
                          <a:solidFill>
                            <a:schemeClr val="bg1"/>
                          </a:solidFill>
                          <a:latin typeface="+mj-lt"/>
                        </a:rPr>
                        <a:t>2017</a:t>
                      </a:r>
                    </a:p>
                  </a:txBody>
                  <a:tcPr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fontAlgn="b"/>
                      <a:r>
                        <a:rPr lang="en-IN" sz="1000" b="1" i="0" u="none" strike="noStrike" kern="1200" dirty="0">
                          <a:solidFill>
                            <a:srgbClr val="FFFFFF"/>
                          </a:solidFill>
                          <a:effectLst/>
                          <a:latin typeface="+mj-lt"/>
                          <a:ea typeface="+mn-ea"/>
                          <a:cs typeface="+mn-cs"/>
                        </a:rPr>
                        <a:t>Feed Your Inner Kid</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xmlns="" val="10000"/>
                  </a:ext>
                </a:extLst>
              </a:tr>
              <a:tr h="283845">
                <a:tc>
                  <a:txBody>
                    <a:bodyPr/>
                    <a:lstStyle/>
                    <a:p>
                      <a:pPr algn="ctr" fontAlgn="b"/>
                      <a:r>
                        <a:rPr lang="en-US" sz="1000" b="1" i="0" u="none" strike="noStrike" dirty="0">
                          <a:solidFill>
                            <a:srgbClr val="000000"/>
                          </a:solidFill>
                          <a:effectLst/>
                          <a:latin typeface="+mj-lt"/>
                        </a:rPr>
                        <a:t>Impression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32,963</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1"/>
                  </a:ext>
                </a:extLst>
              </a:tr>
              <a:tr h="283845">
                <a:tc>
                  <a:txBody>
                    <a:bodyPr/>
                    <a:lstStyle/>
                    <a:p>
                      <a:pPr algn="ctr" fontAlgn="b"/>
                      <a:r>
                        <a:rPr lang="en-US" sz="1000" b="1" i="0" u="none" strike="noStrike" dirty="0">
                          <a:solidFill>
                            <a:srgbClr val="000000"/>
                          </a:solidFill>
                          <a:effectLst/>
                          <a:latin typeface="+mj-lt"/>
                        </a:rPr>
                        <a:t>Spend $(000)</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154</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10002"/>
                  </a:ext>
                </a:extLst>
              </a:tr>
              <a:tr h="283845">
                <a:tc>
                  <a:txBody>
                    <a:bodyPr/>
                    <a:lstStyle/>
                    <a:p>
                      <a:pPr algn="ctr" fontAlgn="b"/>
                      <a:r>
                        <a:rPr lang="en-US" sz="1000" b="1" i="0" u="none" strike="noStrike" kern="1200" dirty="0">
                          <a:solidFill>
                            <a:srgbClr val="000000"/>
                          </a:solidFill>
                          <a:effectLst/>
                          <a:latin typeface="+mj-lt"/>
                          <a:ea typeface="+mn-ea"/>
                          <a:cs typeface="+mn-cs"/>
                        </a:rPr>
                        <a:t>CPP $/(000)</a:t>
                      </a:r>
                      <a:endParaRPr lang="en-US" sz="1000" b="1" i="0" u="none" strike="noStrike" dirty="0">
                        <a:solidFill>
                          <a:srgbClr val="000000"/>
                        </a:solidFill>
                        <a:effectLst/>
                        <a:latin typeface="+mj-lt"/>
                      </a:endParaRP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tc>
                  <a:txBody>
                    <a:bodyPr/>
                    <a:lstStyle/>
                    <a:p>
                      <a:pPr marL="0" algn="ctr" defTabSz="913642" rtl="0" eaLnBrk="1" fontAlgn="ctr" latinLnBrk="0" hangingPunct="1"/>
                      <a:r>
                        <a:rPr lang="en-IN" sz="1000" b="0" i="0" u="none" strike="noStrike" kern="1200" dirty="0">
                          <a:solidFill>
                            <a:srgbClr val="000000"/>
                          </a:solidFill>
                          <a:effectLst/>
                          <a:latin typeface="+mj-lt"/>
                          <a:ea typeface="+mn-ea"/>
                          <a:cs typeface="+mn-cs"/>
                        </a:rPr>
                        <a:t>5</a:t>
                      </a:r>
                    </a:p>
                  </a:txBody>
                  <a:tcPr marL="9525" marR="9525" marT="9525" marB="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T w="12700" cap="flat" cmpd="sng" algn="ctr">
                      <a:solidFill>
                        <a:srgbClr val="C00000"/>
                      </a:solidFill>
                      <a:prstDash val="solid"/>
                      <a:round/>
                      <a:headEnd type="none" w="med" len="med"/>
                      <a:tailEnd type="none" w="med" len="med"/>
                    </a:lnT>
                    <a:lnB w="127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E1E1"/>
                    </a:solidFill>
                  </a:tcPr>
                </a:tc>
                <a:extLst>
                  <a:ext uri="{0D108BD9-81ED-4DB2-BD59-A6C34878D82A}">
                    <a16:rowId xmlns:a16="http://schemas.microsoft.com/office/drawing/2014/main" xmlns="" val="457071486"/>
                  </a:ext>
                </a:extLst>
              </a:tr>
            </a:tbl>
          </a:graphicData>
        </a:graphic>
      </p:graphicFrame>
    </p:spTree>
    <p:extLst>
      <p:ext uri="{BB962C8B-B14F-4D97-AF65-F5344CB8AC3E}">
        <p14:creationId xmlns:p14="http://schemas.microsoft.com/office/powerpoint/2010/main" val="2706819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Although 2018 ROI was similar to 2017, the incremental volume from Social was very low.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Social Summary 2017-2018</a:t>
            </a:r>
          </a:p>
        </p:txBody>
      </p:sp>
      <p:graphicFrame>
        <p:nvGraphicFramePr>
          <p:cNvPr id="22" name="Chart 21">
            <a:extLst>
              <a:ext uri="{FF2B5EF4-FFF2-40B4-BE49-F238E27FC236}">
                <a16:creationId xmlns:a16="http://schemas.microsoft.com/office/drawing/2014/main" xmlns="" id="{53010605-73C6-449C-853A-657E6D1A2536}"/>
              </a:ext>
            </a:extLst>
          </p:cNvPr>
          <p:cNvGraphicFramePr/>
          <p:nvPr>
            <p:extLst/>
          </p:nvPr>
        </p:nvGraphicFramePr>
        <p:xfrm>
          <a:off x="5922788" y="2166019"/>
          <a:ext cx="2788870" cy="18561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2" name="Chart 31">
            <a:extLst>
              <a:ext uri="{FF2B5EF4-FFF2-40B4-BE49-F238E27FC236}">
                <a16:creationId xmlns:a16="http://schemas.microsoft.com/office/drawing/2014/main" xmlns="" id="{DEE6F917-4F0D-4932-BDD9-4EF1C497382D}"/>
              </a:ext>
            </a:extLst>
          </p:cNvPr>
          <p:cNvGraphicFramePr/>
          <p:nvPr>
            <p:extLst/>
          </p:nvPr>
        </p:nvGraphicFramePr>
        <p:xfrm>
          <a:off x="5805715" y="3871321"/>
          <a:ext cx="3023020" cy="185618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3" name="Chart 32">
            <a:extLst>
              <a:ext uri="{FF2B5EF4-FFF2-40B4-BE49-F238E27FC236}">
                <a16:creationId xmlns:a16="http://schemas.microsoft.com/office/drawing/2014/main" xmlns="" id="{708B53F6-BF4B-4409-81D8-244EC70B9A3A}"/>
              </a:ext>
            </a:extLst>
          </p:cNvPr>
          <p:cNvGraphicFramePr/>
          <p:nvPr>
            <p:extLst/>
          </p:nvPr>
        </p:nvGraphicFramePr>
        <p:xfrm>
          <a:off x="3137974" y="2415806"/>
          <a:ext cx="2646589" cy="185618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4" name="Table 33">
            <a:extLst>
              <a:ext uri="{FF2B5EF4-FFF2-40B4-BE49-F238E27FC236}">
                <a16:creationId xmlns:a16="http://schemas.microsoft.com/office/drawing/2014/main" xmlns="" id="{D04C7338-211D-4B77-8A64-F33ED5F346D5}"/>
              </a:ext>
            </a:extLst>
          </p:cNvPr>
          <p:cNvGraphicFramePr>
            <a:graphicFrameLocks noGrp="1"/>
          </p:cNvGraphicFramePr>
          <p:nvPr>
            <p:extLst/>
          </p:nvPr>
        </p:nvGraphicFramePr>
        <p:xfrm>
          <a:off x="475559" y="4205314"/>
          <a:ext cx="2502048" cy="278130"/>
        </p:xfrm>
        <a:graphic>
          <a:graphicData uri="http://schemas.openxmlformats.org/drawingml/2006/table">
            <a:tbl>
              <a:tblPr firstRow="1" bandRow="1">
                <a:tableStyleId>{5C22544A-7EE6-4342-B048-85BDC9FD1C3A}</a:tableStyleId>
              </a:tblPr>
              <a:tblGrid>
                <a:gridCol w="1251024">
                  <a:extLst>
                    <a:ext uri="{9D8B030D-6E8A-4147-A177-3AD203B41FA5}">
                      <a16:colId xmlns:a16="http://schemas.microsoft.com/office/drawing/2014/main" xmlns="" val="20000"/>
                    </a:ext>
                  </a:extLst>
                </a:gridCol>
                <a:gridCol w="1251024">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32.9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0.88 MM</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5" name="Table 34">
            <a:extLst>
              <a:ext uri="{FF2B5EF4-FFF2-40B4-BE49-F238E27FC236}">
                <a16:creationId xmlns:a16="http://schemas.microsoft.com/office/drawing/2014/main" xmlns="" id="{779DE155-E773-4643-8B25-083646894266}"/>
              </a:ext>
            </a:extLst>
          </p:cNvPr>
          <p:cNvGraphicFramePr>
            <a:graphicFrameLocks noGrp="1"/>
          </p:cNvGraphicFramePr>
          <p:nvPr>
            <p:extLst/>
          </p:nvPr>
        </p:nvGraphicFramePr>
        <p:xfrm>
          <a:off x="457547" y="2094114"/>
          <a:ext cx="2512560" cy="278130"/>
        </p:xfrm>
        <a:graphic>
          <a:graphicData uri="http://schemas.openxmlformats.org/drawingml/2006/table">
            <a:tbl>
              <a:tblPr firstRow="1" bandRow="1">
                <a:tableStyleId>{5C22544A-7EE6-4342-B048-85BDC9FD1C3A}</a:tableStyleId>
              </a:tblPr>
              <a:tblGrid>
                <a:gridCol w="1256280">
                  <a:extLst>
                    <a:ext uri="{9D8B030D-6E8A-4147-A177-3AD203B41FA5}">
                      <a16:colId xmlns:a16="http://schemas.microsoft.com/office/drawing/2014/main" xmlns="" val="20000"/>
                    </a:ext>
                  </a:extLst>
                </a:gridCol>
                <a:gridCol w="1256280">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0.3%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0.0%</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6" name="Table 35">
            <a:extLst>
              <a:ext uri="{FF2B5EF4-FFF2-40B4-BE49-F238E27FC236}">
                <a16:creationId xmlns:a16="http://schemas.microsoft.com/office/drawing/2014/main" xmlns="" id="{0B4AF8D1-584C-4250-924E-F8000E3A389D}"/>
              </a:ext>
            </a:extLst>
          </p:cNvPr>
          <p:cNvGraphicFramePr>
            <a:graphicFrameLocks noGrp="1"/>
          </p:cNvGraphicFramePr>
          <p:nvPr>
            <p:extLst/>
          </p:nvPr>
        </p:nvGraphicFramePr>
        <p:xfrm>
          <a:off x="475559" y="3104805"/>
          <a:ext cx="2494548" cy="278130"/>
        </p:xfrm>
        <a:graphic>
          <a:graphicData uri="http://schemas.openxmlformats.org/drawingml/2006/table">
            <a:tbl>
              <a:tblPr firstRow="1" bandRow="1">
                <a:tableStyleId>{5C22544A-7EE6-4342-B048-85BDC9FD1C3A}</a:tableStyleId>
              </a:tblPr>
              <a:tblGrid>
                <a:gridCol w="1247274">
                  <a:extLst>
                    <a:ext uri="{9D8B030D-6E8A-4147-A177-3AD203B41FA5}">
                      <a16:colId xmlns:a16="http://schemas.microsoft.com/office/drawing/2014/main" xmlns="" val="20000"/>
                    </a:ext>
                  </a:extLst>
                </a:gridCol>
                <a:gridCol w="1247274">
                  <a:extLst>
                    <a:ext uri="{9D8B030D-6E8A-4147-A177-3AD203B41FA5}">
                      <a16:colId xmlns:a16="http://schemas.microsoft.com/office/drawing/2014/main" xmlns="" val="20001"/>
                    </a:ext>
                  </a:extLst>
                </a:gridCol>
              </a:tblGrid>
              <a:tr h="278130">
                <a:tc>
                  <a:txBody>
                    <a:bodyPr/>
                    <a:lstStyle/>
                    <a:p>
                      <a:pPr marL="0" algn="ctr" defTabSz="913642" rtl="0" eaLnBrk="1" fontAlgn="b" latinLnBrk="0" hangingPunct="1"/>
                      <a:r>
                        <a:rPr lang="en-US" sz="1200" b="1" kern="1200" dirty="0">
                          <a:solidFill>
                            <a:schemeClr val="tx1"/>
                          </a:solidFill>
                          <a:latin typeface="+mn-lt"/>
                          <a:ea typeface="+mn-ea"/>
                          <a:cs typeface="+mn-cs"/>
                        </a:rPr>
                        <a:t>   $0.15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0" algn="ctr" defTabSz="913642" rtl="0" eaLnBrk="1" fontAlgn="b" latinLnBrk="0" hangingPunct="1"/>
                      <a:r>
                        <a:rPr lang="en-US" sz="1200" b="1" kern="1200" dirty="0">
                          <a:solidFill>
                            <a:schemeClr val="tx1"/>
                          </a:solidFill>
                          <a:latin typeface="+mn-lt"/>
                          <a:ea typeface="+mn-ea"/>
                          <a:cs typeface="+mn-cs"/>
                        </a:rPr>
                        <a:t> $0.004 MM</a:t>
                      </a:r>
                    </a:p>
                  </a:txBody>
                  <a:tcPr marL="2858" marR="2858" marT="2858" marB="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graphicFrame>
        <p:nvGraphicFramePr>
          <p:cNvPr id="37" name="Table 36">
            <a:extLst>
              <a:ext uri="{FF2B5EF4-FFF2-40B4-BE49-F238E27FC236}">
                <a16:creationId xmlns:a16="http://schemas.microsoft.com/office/drawing/2014/main" xmlns="" id="{EE420C63-F7C0-4E41-8859-7CD8FF59C37E}"/>
              </a:ext>
            </a:extLst>
          </p:cNvPr>
          <p:cNvGraphicFramePr>
            <a:graphicFrameLocks noGrp="1"/>
          </p:cNvGraphicFramePr>
          <p:nvPr>
            <p:extLst/>
          </p:nvPr>
        </p:nvGraphicFramePr>
        <p:xfrm>
          <a:off x="490789" y="5254997"/>
          <a:ext cx="2509802" cy="278130"/>
        </p:xfrm>
        <a:graphic>
          <a:graphicData uri="http://schemas.openxmlformats.org/drawingml/2006/table">
            <a:tbl>
              <a:tblPr firstRow="1" bandRow="1">
                <a:tableStyleId>{5C22544A-7EE6-4342-B048-85BDC9FD1C3A}</a:tableStyleId>
              </a:tblPr>
              <a:tblGrid>
                <a:gridCol w="1254901">
                  <a:extLst>
                    <a:ext uri="{9D8B030D-6E8A-4147-A177-3AD203B41FA5}">
                      <a16:colId xmlns:a16="http://schemas.microsoft.com/office/drawing/2014/main" xmlns="" val="20000"/>
                    </a:ext>
                  </a:extLst>
                </a:gridCol>
                <a:gridCol w="1254901">
                  <a:extLst>
                    <a:ext uri="{9D8B030D-6E8A-4147-A177-3AD203B41FA5}">
                      <a16:colId xmlns:a16="http://schemas.microsoft.com/office/drawing/2014/main" xmlns="" val="20001"/>
                    </a:ext>
                  </a:extLst>
                </a:gridCol>
              </a:tblGrid>
              <a:tr h="278130">
                <a:tc>
                  <a:txBody>
                    <a:bodyPr/>
                    <a:lstStyle/>
                    <a:p>
                      <a:pPr algn="ctr"/>
                      <a:r>
                        <a:rPr lang="en-US" sz="1200" dirty="0">
                          <a:solidFill>
                            <a:schemeClr val="tx1"/>
                          </a:solidFill>
                        </a:rPr>
                        <a:t>4,674</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algn="ctr"/>
                      <a:r>
                        <a:rPr lang="en-US" sz="1200" dirty="0">
                          <a:solidFill>
                            <a:schemeClr val="tx1"/>
                          </a:solidFill>
                        </a:rPr>
                        <a:t>5,153</a:t>
                      </a:r>
                    </a:p>
                  </a:txBody>
                  <a:tcPr marL="0" marR="0" marT="34290" marB="3429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xmlns="" val="10000"/>
                  </a:ext>
                </a:extLst>
              </a:tr>
            </a:tbl>
          </a:graphicData>
        </a:graphic>
      </p:graphicFrame>
      <p:sp>
        <p:nvSpPr>
          <p:cNvPr id="38" name="Rectangle 37">
            <a:extLst>
              <a:ext uri="{FF2B5EF4-FFF2-40B4-BE49-F238E27FC236}">
                <a16:creationId xmlns:a16="http://schemas.microsoft.com/office/drawing/2014/main" xmlns="" id="{0CC3699E-FD54-4532-8770-F9CA0FED0737}"/>
              </a:ext>
            </a:extLst>
          </p:cNvPr>
          <p:cNvSpPr/>
          <p:nvPr/>
        </p:nvSpPr>
        <p:spPr>
          <a:xfrm>
            <a:off x="807455" y="3860597"/>
            <a:ext cx="2143536" cy="307777"/>
          </a:xfrm>
          <a:prstGeom prst="rect">
            <a:avLst/>
          </a:prstGeom>
        </p:spPr>
        <p:txBody>
          <a:bodyPr wrap="none">
            <a:spAutoFit/>
          </a:bodyPr>
          <a:lstStyle/>
          <a:p>
            <a:r>
              <a:rPr lang="en-US" sz="1400" b="1" dirty="0"/>
              <a:t>Support (Impressions) </a:t>
            </a:r>
          </a:p>
        </p:txBody>
      </p:sp>
      <p:sp>
        <p:nvSpPr>
          <p:cNvPr id="39" name="Rectangle 38">
            <a:extLst>
              <a:ext uri="{FF2B5EF4-FFF2-40B4-BE49-F238E27FC236}">
                <a16:creationId xmlns:a16="http://schemas.microsoft.com/office/drawing/2014/main" xmlns="" id="{19CFDE63-3CF4-4873-8E6B-9DE7C7E8DDEC}"/>
              </a:ext>
            </a:extLst>
          </p:cNvPr>
          <p:cNvSpPr/>
          <p:nvPr/>
        </p:nvSpPr>
        <p:spPr>
          <a:xfrm>
            <a:off x="1227217" y="1775238"/>
            <a:ext cx="1133580" cy="307777"/>
          </a:xfrm>
          <a:prstGeom prst="rect">
            <a:avLst/>
          </a:prstGeom>
        </p:spPr>
        <p:txBody>
          <a:bodyPr wrap="none">
            <a:spAutoFit/>
          </a:bodyPr>
          <a:lstStyle/>
          <a:p>
            <a:r>
              <a:rPr lang="en-US" sz="1400" b="1" dirty="0"/>
              <a:t>Contribution</a:t>
            </a:r>
          </a:p>
        </p:txBody>
      </p:sp>
      <p:sp>
        <p:nvSpPr>
          <p:cNvPr id="40" name="Rectangle 39">
            <a:extLst>
              <a:ext uri="{FF2B5EF4-FFF2-40B4-BE49-F238E27FC236}">
                <a16:creationId xmlns:a16="http://schemas.microsoft.com/office/drawing/2014/main" xmlns="" id="{78ABA815-0E73-43A6-B1B4-1CA45280784A}"/>
              </a:ext>
            </a:extLst>
          </p:cNvPr>
          <p:cNvSpPr/>
          <p:nvPr/>
        </p:nvSpPr>
        <p:spPr>
          <a:xfrm>
            <a:off x="1348212" y="2779391"/>
            <a:ext cx="891591" cy="307777"/>
          </a:xfrm>
          <a:prstGeom prst="rect">
            <a:avLst/>
          </a:prstGeom>
        </p:spPr>
        <p:txBody>
          <a:bodyPr wrap="none">
            <a:spAutoFit/>
          </a:bodyPr>
          <a:lstStyle/>
          <a:p>
            <a:r>
              <a:rPr lang="en-US" sz="1400" b="1" dirty="0"/>
              <a:t>Spend ($)</a:t>
            </a:r>
          </a:p>
        </p:txBody>
      </p:sp>
      <p:sp>
        <p:nvSpPr>
          <p:cNvPr id="41" name="Rectangle 40">
            <a:extLst>
              <a:ext uri="{FF2B5EF4-FFF2-40B4-BE49-F238E27FC236}">
                <a16:creationId xmlns:a16="http://schemas.microsoft.com/office/drawing/2014/main" xmlns="" id="{C422783C-815D-4F5B-AA1C-729340B1C31B}"/>
              </a:ext>
            </a:extLst>
          </p:cNvPr>
          <p:cNvSpPr/>
          <p:nvPr/>
        </p:nvSpPr>
        <p:spPr>
          <a:xfrm>
            <a:off x="1036263" y="4941803"/>
            <a:ext cx="1638590" cy="307777"/>
          </a:xfrm>
          <a:prstGeom prst="rect">
            <a:avLst/>
          </a:prstGeom>
        </p:spPr>
        <p:txBody>
          <a:bodyPr wrap="none">
            <a:spAutoFit/>
          </a:bodyPr>
          <a:lstStyle/>
          <a:p>
            <a:r>
              <a:rPr lang="en-US" sz="1400" b="1" dirty="0"/>
              <a:t>Cost Per MM Imp</a:t>
            </a:r>
          </a:p>
        </p:txBody>
      </p:sp>
      <p:sp>
        <p:nvSpPr>
          <p:cNvPr id="42" name="TextBox 41">
            <a:extLst>
              <a:ext uri="{FF2B5EF4-FFF2-40B4-BE49-F238E27FC236}">
                <a16:creationId xmlns:a16="http://schemas.microsoft.com/office/drawing/2014/main" xmlns="" id="{5B2DF8A1-4854-4017-B821-366FFA8F0318}"/>
              </a:ext>
            </a:extLst>
          </p:cNvPr>
          <p:cNvSpPr txBox="1"/>
          <p:nvPr/>
        </p:nvSpPr>
        <p:spPr>
          <a:xfrm>
            <a:off x="6267603" y="1570904"/>
            <a:ext cx="1765126" cy="307777"/>
          </a:xfrm>
          <a:prstGeom prst="rect">
            <a:avLst/>
          </a:prstGeom>
          <a:noFill/>
        </p:spPr>
        <p:txBody>
          <a:bodyPr wrap="square" rtlCol="0">
            <a:spAutoFit/>
          </a:bodyPr>
          <a:lstStyle/>
          <a:p>
            <a:pPr algn="ctr"/>
            <a:r>
              <a:rPr lang="en-US" sz="1400" b="1" u="sng" dirty="0">
                <a:solidFill>
                  <a:srgbClr val="C00000"/>
                </a:solidFill>
              </a:rPr>
              <a:t>EFFECTIVENESS</a:t>
            </a:r>
            <a:endParaRPr lang="en-GB" sz="1400" b="1" u="sng" dirty="0">
              <a:solidFill>
                <a:srgbClr val="C00000"/>
              </a:solidFill>
            </a:endParaRPr>
          </a:p>
        </p:txBody>
      </p:sp>
      <p:sp>
        <p:nvSpPr>
          <p:cNvPr id="43" name="TextBox 42">
            <a:extLst>
              <a:ext uri="{FF2B5EF4-FFF2-40B4-BE49-F238E27FC236}">
                <a16:creationId xmlns:a16="http://schemas.microsoft.com/office/drawing/2014/main" xmlns="" id="{2A2D817E-A819-4B8B-91AC-BDCC612564D0}"/>
              </a:ext>
            </a:extLst>
          </p:cNvPr>
          <p:cNvSpPr txBox="1"/>
          <p:nvPr/>
        </p:nvSpPr>
        <p:spPr>
          <a:xfrm>
            <a:off x="6571552" y="3804086"/>
            <a:ext cx="1491343" cy="276999"/>
          </a:xfrm>
          <a:prstGeom prst="rect">
            <a:avLst/>
          </a:prstGeom>
          <a:noFill/>
        </p:spPr>
        <p:txBody>
          <a:bodyPr wrap="square" rtlCol="0">
            <a:spAutoFit/>
          </a:bodyPr>
          <a:lstStyle/>
          <a:p>
            <a:pPr algn="ctr"/>
            <a:r>
              <a:rPr lang="en-US" sz="1200" b="1" dirty="0" err="1"/>
              <a:t>Tonn</a:t>
            </a:r>
            <a:r>
              <a:rPr lang="en-US" sz="1200" b="1" dirty="0"/>
              <a:t> </a:t>
            </a:r>
            <a:r>
              <a:rPr lang="en-US" sz="1200" b="1" dirty="0" err="1"/>
              <a:t>Vol</a:t>
            </a:r>
            <a:r>
              <a:rPr lang="en-US" sz="1200" b="1" dirty="0"/>
              <a:t>/MM Imp)</a:t>
            </a:r>
            <a:endParaRPr lang="en-GB" sz="1200" b="1" dirty="0"/>
          </a:p>
        </p:txBody>
      </p:sp>
      <p:sp>
        <p:nvSpPr>
          <p:cNvPr id="44" name="TextBox 43">
            <a:extLst>
              <a:ext uri="{FF2B5EF4-FFF2-40B4-BE49-F238E27FC236}">
                <a16:creationId xmlns:a16="http://schemas.microsoft.com/office/drawing/2014/main" xmlns="" id="{EE6A76A3-48B0-4D0D-A9A3-CBDD3F325860}"/>
              </a:ext>
            </a:extLst>
          </p:cNvPr>
          <p:cNvSpPr txBox="1"/>
          <p:nvPr/>
        </p:nvSpPr>
        <p:spPr>
          <a:xfrm>
            <a:off x="3635828" y="1741617"/>
            <a:ext cx="1491343" cy="307777"/>
          </a:xfrm>
          <a:prstGeom prst="rect">
            <a:avLst/>
          </a:prstGeom>
          <a:noFill/>
        </p:spPr>
        <p:txBody>
          <a:bodyPr wrap="square" rtlCol="0">
            <a:spAutoFit/>
          </a:bodyPr>
          <a:lstStyle/>
          <a:p>
            <a:pPr algn="ctr"/>
            <a:r>
              <a:rPr lang="en-US" sz="1400" b="1" u="sng" dirty="0">
                <a:solidFill>
                  <a:srgbClr val="FF0000"/>
                </a:solidFill>
              </a:rPr>
              <a:t>ROI</a:t>
            </a:r>
            <a:endParaRPr lang="en-GB" sz="1400" b="1" u="sng" dirty="0">
              <a:solidFill>
                <a:srgbClr val="FF0000"/>
              </a:solidFill>
            </a:endParaRPr>
          </a:p>
        </p:txBody>
      </p:sp>
      <p:sp>
        <p:nvSpPr>
          <p:cNvPr id="45" name="TextBox 44">
            <a:extLst>
              <a:ext uri="{FF2B5EF4-FFF2-40B4-BE49-F238E27FC236}">
                <a16:creationId xmlns:a16="http://schemas.microsoft.com/office/drawing/2014/main" xmlns="" id="{4A28B8B1-1837-4CAE-B0F4-0BD5715B1473}"/>
              </a:ext>
            </a:extLst>
          </p:cNvPr>
          <p:cNvSpPr txBox="1"/>
          <p:nvPr/>
        </p:nvSpPr>
        <p:spPr>
          <a:xfrm>
            <a:off x="6541386" y="2149310"/>
            <a:ext cx="1491343" cy="461665"/>
          </a:xfrm>
          <a:prstGeom prst="rect">
            <a:avLst/>
          </a:prstGeom>
          <a:noFill/>
        </p:spPr>
        <p:txBody>
          <a:bodyPr wrap="square" rtlCol="0">
            <a:spAutoFit/>
          </a:bodyPr>
          <a:lstStyle/>
          <a:p>
            <a:pPr algn="ctr"/>
            <a:r>
              <a:rPr lang="en-US" sz="1200" b="1" dirty="0"/>
              <a:t>Total </a:t>
            </a:r>
            <a:r>
              <a:rPr lang="en-US" sz="1200" b="1" dirty="0" err="1"/>
              <a:t>Tonn</a:t>
            </a:r>
            <a:r>
              <a:rPr lang="en-US" sz="1200" b="1" dirty="0"/>
              <a:t> Volume</a:t>
            </a:r>
            <a:endParaRPr lang="en-GB" sz="1200" b="1" dirty="0"/>
          </a:p>
        </p:txBody>
      </p:sp>
      <p:sp>
        <p:nvSpPr>
          <p:cNvPr id="46" name="Rectangle 45">
            <a:extLst>
              <a:ext uri="{FF2B5EF4-FFF2-40B4-BE49-F238E27FC236}">
                <a16:creationId xmlns:a16="http://schemas.microsoft.com/office/drawing/2014/main" xmlns="" id="{3BAF4370-654B-498C-B6BD-7F729FBD23E3}"/>
              </a:ext>
            </a:extLst>
          </p:cNvPr>
          <p:cNvSpPr/>
          <p:nvPr/>
        </p:nvSpPr>
        <p:spPr>
          <a:xfrm>
            <a:off x="5805714" y="2135389"/>
            <a:ext cx="3023020" cy="3592116"/>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 descr="Image result for mini wheats">
            <a:extLst>
              <a:ext uri="{FF2B5EF4-FFF2-40B4-BE49-F238E27FC236}">
                <a16:creationId xmlns:a16="http://schemas.microsoft.com/office/drawing/2014/main" xmlns="" id="{BD237B9B-416F-4052-B6D3-7F1C027E353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6" name="TextBox 2">
            <a:extLst>
              <a:ext uri="{FF2B5EF4-FFF2-40B4-BE49-F238E27FC236}">
                <a16:creationId xmlns:a16="http://schemas.microsoft.com/office/drawing/2014/main" xmlns="" id="{ED1783DC-61FD-43FD-83B9-774A4F7C1ECB}"/>
              </a:ext>
            </a:extLst>
          </p:cNvPr>
          <p:cNvSpPr txBox="1"/>
          <p:nvPr/>
        </p:nvSpPr>
        <p:spPr>
          <a:xfrm>
            <a:off x="766001" y="1384377"/>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2017</a:t>
            </a:r>
          </a:p>
        </p:txBody>
      </p:sp>
      <p:sp>
        <p:nvSpPr>
          <p:cNvPr id="27" name="TextBox 23">
            <a:extLst>
              <a:ext uri="{FF2B5EF4-FFF2-40B4-BE49-F238E27FC236}">
                <a16:creationId xmlns:a16="http://schemas.microsoft.com/office/drawing/2014/main" xmlns="" id="{5677B1BA-AE77-4E80-81B5-2FFADC1940C8}"/>
              </a:ext>
            </a:extLst>
          </p:cNvPr>
          <p:cNvSpPr txBox="1"/>
          <p:nvPr/>
        </p:nvSpPr>
        <p:spPr>
          <a:xfrm>
            <a:off x="2092642" y="1371919"/>
            <a:ext cx="582211"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u="sng" dirty="0">
                <a:latin typeface="Arial" panose="020B0604020202020204" pitchFamily="34" charset="0"/>
                <a:cs typeface="Arial" panose="020B0604020202020204" pitchFamily="34" charset="0"/>
              </a:rPr>
              <a:t>2018</a:t>
            </a:r>
          </a:p>
        </p:txBody>
      </p:sp>
      <p:sp>
        <p:nvSpPr>
          <p:cNvPr id="29" name="TextBox 28">
            <a:extLst>
              <a:ext uri="{FF2B5EF4-FFF2-40B4-BE49-F238E27FC236}">
                <a16:creationId xmlns:a16="http://schemas.microsoft.com/office/drawing/2014/main" xmlns="" id="{02808FD2-FA3E-49B4-8AFB-B30D06E8726E}"/>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30" name="Picture 18" descr="Related image">
            <a:extLst>
              <a:ext uri="{FF2B5EF4-FFF2-40B4-BE49-F238E27FC236}">
                <a16:creationId xmlns:a16="http://schemas.microsoft.com/office/drawing/2014/main" xmlns="" id="{62C6A879-3396-44F9-A041-8AD3E62CDD9D}"/>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4274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xmlns="" id="{2375A99B-9E66-4C2F-8D7A-B9638A749D5C}"/>
              </a:ext>
            </a:extLst>
          </p:cNvPr>
          <p:cNvGraphicFramePr>
            <a:graphicFrameLocks noGrp="1"/>
          </p:cNvGraphicFramePr>
          <p:nvPr>
            <p:extLst/>
          </p:nvPr>
        </p:nvGraphicFramePr>
        <p:xfrm>
          <a:off x="304800" y="3065590"/>
          <a:ext cx="8204200" cy="900446"/>
        </p:xfrm>
        <a:graphic>
          <a:graphicData uri="http://schemas.openxmlformats.org/drawingml/2006/table">
            <a:tbl>
              <a:tblPr>
                <a:tableStyleId>{5C22544A-7EE6-4342-B048-85BDC9FD1C3A}</a:tableStyleId>
              </a:tblPr>
              <a:tblGrid>
                <a:gridCol w="1314450">
                  <a:extLst>
                    <a:ext uri="{9D8B030D-6E8A-4147-A177-3AD203B41FA5}">
                      <a16:colId xmlns:a16="http://schemas.microsoft.com/office/drawing/2014/main" xmlns="" val="20000"/>
                    </a:ext>
                  </a:extLst>
                </a:gridCol>
                <a:gridCol w="3444875">
                  <a:extLst>
                    <a:ext uri="{9D8B030D-6E8A-4147-A177-3AD203B41FA5}">
                      <a16:colId xmlns:a16="http://schemas.microsoft.com/office/drawing/2014/main" xmlns="" val="20001"/>
                    </a:ext>
                  </a:extLst>
                </a:gridCol>
                <a:gridCol w="3444875">
                  <a:extLst>
                    <a:ext uri="{9D8B030D-6E8A-4147-A177-3AD203B41FA5}">
                      <a16:colId xmlns:a16="http://schemas.microsoft.com/office/drawing/2014/main" xmlns="" val="20002"/>
                    </a:ext>
                  </a:extLst>
                </a:gridCol>
              </a:tblGrid>
              <a:tr h="283035">
                <a:tc>
                  <a:txBody>
                    <a:bodyPr/>
                    <a:lstStyle/>
                    <a:p>
                      <a:pPr algn="ctr" fontAlgn="b"/>
                      <a:endParaRPr lang="en-US" sz="1200" b="0" i="0" u="none" strike="noStrike" dirty="0">
                        <a:solidFill>
                          <a:srgbClr val="000000"/>
                        </a:solidFill>
                        <a:effectLst/>
                        <a:latin typeface="+mj-lt"/>
                      </a:endParaRPr>
                    </a:p>
                  </a:txBody>
                  <a:tcPr marL="9496" marR="9496" marT="9496" marB="0" anchor="ctr"/>
                </a:tc>
                <a:tc>
                  <a:txBody>
                    <a:bodyPr/>
                    <a:lstStyle/>
                    <a:p>
                      <a:pPr algn="ctr" fontAlgn="b"/>
                      <a:r>
                        <a:rPr lang="en-GB" sz="1000" u="none" strike="noStrike" kern="1200" dirty="0">
                          <a:solidFill>
                            <a:schemeClr val="dk1"/>
                          </a:solidFill>
                          <a:effectLst/>
                          <a:latin typeface="+mj-lt"/>
                          <a:ea typeface="+mn-ea"/>
                          <a:cs typeface="+mn-cs"/>
                        </a:rPr>
                        <a:t>32,963</a:t>
                      </a:r>
                    </a:p>
                  </a:txBody>
                  <a:tcPr marL="9525" marR="9525" marT="9525" marB="0" anchor="ctr"/>
                </a:tc>
                <a:tc>
                  <a:txBody>
                    <a:bodyPr/>
                    <a:lstStyle/>
                    <a:p>
                      <a:pPr algn="ctr" fontAlgn="b"/>
                      <a:r>
                        <a:rPr lang="en-GB" sz="1000" u="none" strike="noStrike" kern="1200" dirty="0">
                          <a:solidFill>
                            <a:schemeClr val="dk1"/>
                          </a:solidFill>
                          <a:effectLst/>
                          <a:latin typeface="+mj-lt"/>
                          <a:ea typeface="+mn-ea"/>
                          <a:cs typeface="+mn-cs"/>
                        </a:rPr>
                        <a:t>887</a:t>
                      </a:r>
                    </a:p>
                  </a:txBody>
                  <a:tcPr marL="9525" marR="9525" marT="9525" marB="0" anchor="ctr"/>
                </a:tc>
                <a:extLst>
                  <a:ext uri="{0D108BD9-81ED-4DB2-BD59-A6C34878D82A}">
                    <a16:rowId xmlns:a16="http://schemas.microsoft.com/office/drawing/2014/main" xmlns="" val="10000"/>
                  </a:ext>
                </a:extLst>
              </a:tr>
              <a:tr h="51341">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tc>
                  <a:txBody>
                    <a:bodyPr/>
                    <a:lstStyle/>
                    <a:p>
                      <a:pPr algn="ctr" fontAlgn="b"/>
                      <a:endParaRPr lang="en-US" sz="100" b="0" i="0" u="none" strike="noStrike" dirty="0">
                        <a:solidFill>
                          <a:srgbClr val="000000"/>
                        </a:solidFill>
                        <a:effectLst/>
                        <a:latin typeface="+mj-lt"/>
                      </a:endParaRPr>
                    </a:p>
                  </a:txBody>
                  <a:tcPr marL="9496" marR="9496" marT="9496" marB="0" anchor="ctr">
                    <a:solidFill>
                      <a:schemeClr val="bg1"/>
                    </a:solidFill>
                  </a:tcPr>
                </a:tc>
                <a:extLst>
                  <a:ext uri="{0D108BD9-81ED-4DB2-BD59-A6C34878D82A}">
                    <a16:rowId xmlns:a16="http://schemas.microsoft.com/office/drawing/2014/main" xmlns="" val="10001"/>
                  </a:ext>
                </a:extLst>
              </a:tr>
              <a:tr h="283035">
                <a:tc>
                  <a:txBody>
                    <a:bodyPr/>
                    <a:lstStyle/>
                    <a:p>
                      <a:pPr algn="ctr" fontAlgn="b"/>
                      <a:endParaRPr lang="en-US" sz="1200" b="0" i="0" u="none" strike="noStrike" dirty="0">
                        <a:solidFill>
                          <a:srgbClr val="000000"/>
                        </a:solidFill>
                        <a:effectLst/>
                        <a:latin typeface="+mj-lt"/>
                      </a:endParaRPr>
                    </a:p>
                  </a:txBody>
                  <a:tcPr marL="9496" marR="9496" marT="9496"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5</a:t>
                      </a:r>
                    </a:p>
                  </a:txBody>
                  <a:tcPr marL="9525" marR="9525" marT="9525" marB="0" anchor="ctr">
                    <a:solidFill>
                      <a:schemeClr val="accent5">
                        <a:lumMod val="20000"/>
                        <a:lumOff val="80000"/>
                      </a:schemeClr>
                    </a:solidFill>
                  </a:tcPr>
                </a:tc>
                <a:tc>
                  <a:txBody>
                    <a:bodyPr/>
                    <a:lstStyle/>
                    <a:p>
                      <a:pPr algn="ctr" rtl="0" fontAlgn="ctr"/>
                      <a:r>
                        <a:rPr lang="en-GB" sz="1000" u="none" strike="noStrike" kern="1200" dirty="0">
                          <a:solidFill>
                            <a:schemeClr val="dk1"/>
                          </a:solidFill>
                          <a:effectLst/>
                          <a:latin typeface="+mj-lt"/>
                          <a:ea typeface="+mn-ea"/>
                          <a:cs typeface="+mn-cs"/>
                        </a:rPr>
                        <a:t>5</a:t>
                      </a:r>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2"/>
                  </a:ext>
                </a:extLst>
              </a:tr>
              <a:tr h="283035">
                <a:tc>
                  <a:txBody>
                    <a:bodyPr/>
                    <a:lstStyle/>
                    <a:p>
                      <a:pPr algn="l" fontAlgn="b"/>
                      <a:r>
                        <a:rPr lang="en-US" sz="1200" b="0" i="0" u="none" strike="noStrike" dirty="0">
                          <a:solidFill>
                            <a:srgbClr val="000000"/>
                          </a:solidFill>
                          <a:effectLst/>
                          <a:latin typeface="+mj-lt"/>
                        </a:rPr>
                        <a:t>Notes</a:t>
                      </a:r>
                    </a:p>
                  </a:txBody>
                  <a:tcPr marL="9496" marR="9496" marT="9496" marB="0" anchor="ctr">
                    <a:solidFill>
                      <a:schemeClr val="accent5">
                        <a:lumMod val="20000"/>
                        <a:lumOff val="80000"/>
                      </a:schemeClr>
                    </a:solidFill>
                  </a:tcPr>
                </a:tc>
                <a:tc>
                  <a:txBody>
                    <a:bodyPr/>
                    <a:lstStyle/>
                    <a:p>
                      <a:pPr algn="ctr" rtl="0" fontAlgn="ctr"/>
                      <a:endParaRPr lang="en-GB" sz="1000" u="none" strike="noStrike" kern="1200" dirty="0">
                        <a:solidFill>
                          <a:schemeClr val="dk1"/>
                        </a:solidFill>
                        <a:effectLst/>
                        <a:latin typeface="+mj-lt"/>
                        <a:ea typeface="+mn-ea"/>
                        <a:cs typeface="+mn-cs"/>
                      </a:endParaRPr>
                    </a:p>
                  </a:txBody>
                  <a:tcPr marL="9525" marR="9525" marT="9525" marB="0" anchor="ctr">
                    <a:solidFill>
                      <a:schemeClr val="accent5">
                        <a:lumMod val="20000"/>
                        <a:lumOff val="80000"/>
                      </a:schemeClr>
                    </a:solidFill>
                  </a:tcPr>
                </a:tc>
                <a:tc>
                  <a:txBody>
                    <a:bodyPr/>
                    <a:lstStyle/>
                    <a:p>
                      <a:pPr marL="0" indent="0" algn="ctr">
                        <a:buFont typeface="Arial" panose="020B0604020202020204" pitchFamily="34" charset="0"/>
                        <a:buNone/>
                      </a:pPr>
                      <a:r>
                        <a:rPr lang="en-GB" sz="1000" u="none" baseline="0" dirty="0"/>
                        <a:t>“Snapchat filter”</a:t>
                      </a:r>
                      <a:endParaRPr lang="en-GB" sz="1000" u="none" dirty="0"/>
                    </a:p>
                  </a:txBody>
                  <a:tcPr marL="9525" marR="9525" marT="9525" marB="0" anchor="ctr">
                    <a:solidFill>
                      <a:schemeClr val="accent5">
                        <a:lumMod val="20000"/>
                        <a:lumOff val="80000"/>
                      </a:schemeClr>
                    </a:solidFill>
                  </a:tcPr>
                </a:tc>
                <a:extLst>
                  <a:ext uri="{0D108BD9-81ED-4DB2-BD59-A6C34878D82A}">
                    <a16:rowId xmlns:a16="http://schemas.microsoft.com/office/drawing/2014/main" xmlns="" val="10003"/>
                  </a:ext>
                </a:extLst>
              </a:tr>
            </a:tbl>
          </a:graphicData>
        </a:graphic>
      </p:graphicFrame>
      <p:sp>
        <p:nvSpPr>
          <p:cNvPr id="29" name="TextBox 28">
            <a:extLst>
              <a:ext uri="{FF2B5EF4-FFF2-40B4-BE49-F238E27FC236}">
                <a16:creationId xmlns:a16="http://schemas.microsoft.com/office/drawing/2014/main" xmlns="" id="{48C2C7FD-5FBD-42C2-AB6A-D598ACE30376}"/>
              </a:ext>
            </a:extLst>
          </p:cNvPr>
          <p:cNvSpPr txBox="1"/>
          <p:nvPr/>
        </p:nvSpPr>
        <p:spPr>
          <a:xfrm>
            <a:off x="304800" y="4186838"/>
            <a:ext cx="1341783" cy="400110"/>
          </a:xfrm>
          <a:prstGeom prst="rect">
            <a:avLst/>
          </a:prstGeom>
          <a:noFill/>
        </p:spPr>
        <p:txBody>
          <a:bodyPr wrap="square" rtlCol="0">
            <a:spAutoFit/>
          </a:bodyPr>
          <a:lstStyle/>
          <a:p>
            <a:r>
              <a:rPr lang="nl-NL" sz="1000" b="1" dirty="0">
                <a:solidFill>
                  <a:schemeClr val="accent2"/>
                </a:solidFill>
              </a:rPr>
              <a:t>Uplift/IMP(MM) </a:t>
            </a:r>
          </a:p>
          <a:p>
            <a:r>
              <a:rPr lang="nl-NL" sz="1000" b="1" dirty="0">
                <a:solidFill>
                  <a:schemeClr val="accent2"/>
                </a:solidFill>
              </a:rPr>
              <a:t>(Effectiveness)</a:t>
            </a:r>
          </a:p>
        </p:txBody>
      </p:sp>
      <p:sp>
        <p:nvSpPr>
          <p:cNvPr id="30" name="TextBox 29">
            <a:extLst>
              <a:ext uri="{FF2B5EF4-FFF2-40B4-BE49-F238E27FC236}">
                <a16:creationId xmlns:a16="http://schemas.microsoft.com/office/drawing/2014/main" xmlns="" id="{12382F67-5E80-43AA-AE87-FB66C3C34AD9}"/>
              </a:ext>
            </a:extLst>
          </p:cNvPr>
          <p:cNvSpPr txBox="1"/>
          <p:nvPr/>
        </p:nvSpPr>
        <p:spPr>
          <a:xfrm>
            <a:off x="304800" y="1830774"/>
            <a:ext cx="1341783" cy="246221"/>
          </a:xfrm>
          <a:prstGeom prst="rect">
            <a:avLst/>
          </a:prstGeom>
          <a:noFill/>
        </p:spPr>
        <p:txBody>
          <a:bodyPr wrap="square" rtlCol="0">
            <a:spAutoFit/>
          </a:bodyPr>
          <a:lstStyle/>
          <a:p>
            <a:r>
              <a:rPr lang="en-US" sz="1000" b="1" dirty="0">
                <a:solidFill>
                  <a:schemeClr val="accent2"/>
                </a:solidFill>
              </a:rPr>
              <a:t>ROI</a:t>
            </a:r>
            <a:endParaRPr lang="en-GB" sz="1000" b="1" dirty="0">
              <a:solidFill>
                <a:schemeClr val="accent2"/>
              </a:solidFill>
            </a:endParaRPr>
          </a:p>
        </p:txBody>
      </p:sp>
      <p:sp>
        <p:nvSpPr>
          <p:cNvPr id="42" name="Rounded Rectangle 1">
            <a:extLst>
              <a:ext uri="{FF2B5EF4-FFF2-40B4-BE49-F238E27FC236}">
                <a16:creationId xmlns:a16="http://schemas.microsoft.com/office/drawing/2014/main" xmlns="" id="{C131EDAD-5A77-4D52-ADE2-882BC1BB5EA1}"/>
              </a:ext>
            </a:extLst>
          </p:cNvPr>
          <p:cNvSpPr/>
          <p:nvPr/>
        </p:nvSpPr>
        <p:spPr>
          <a:xfrm>
            <a:off x="1624014" y="1220137"/>
            <a:ext cx="3395662" cy="245256"/>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2017</a:t>
            </a:r>
          </a:p>
        </p:txBody>
      </p:sp>
      <p:sp>
        <p:nvSpPr>
          <p:cNvPr id="43" name="Rounded Rectangle 1">
            <a:extLst>
              <a:ext uri="{FF2B5EF4-FFF2-40B4-BE49-F238E27FC236}">
                <a16:creationId xmlns:a16="http://schemas.microsoft.com/office/drawing/2014/main" xmlns="" id="{524B0E9A-7E83-434F-9E78-3DEE95FF68EC}"/>
              </a:ext>
            </a:extLst>
          </p:cNvPr>
          <p:cNvSpPr/>
          <p:nvPr/>
        </p:nvSpPr>
        <p:spPr>
          <a:xfrm>
            <a:off x="5181600" y="1219200"/>
            <a:ext cx="3305063" cy="246192"/>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bg1"/>
                </a:solidFill>
              </a:rPr>
              <a:t>2018</a:t>
            </a:r>
          </a:p>
        </p:txBody>
      </p:sp>
      <p:sp>
        <p:nvSpPr>
          <p:cNvPr id="16" name="TextBox 15">
            <a:extLst>
              <a:ext uri="{FF2B5EF4-FFF2-40B4-BE49-F238E27FC236}">
                <a16:creationId xmlns:a16="http://schemas.microsoft.com/office/drawing/2014/main" xmlns="" id="{E4AEAE29-2A2F-4C10-8433-36C7135A5F04}"/>
              </a:ext>
            </a:extLst>
          </p:cNvPr>
          <p:cNvSpPr txBox="1"/>
          <p:nvPr/>
        </p:nvSpPr>
        <p:spPr>
          <a:xfrm>
            <a:off x="441837" y="959353"/>
            <a:ext cx="524503" cy="230832"/>
          </a:xfrm>
          <a:prstGeom prst="rect">
            <a:avLst/>
          </a:prstGeom>
          <a:noFill/>
        </p:spPr>
        <p:txBody>
          <a:bodyPr wrap="none" rtlCol="0">
            <a:spAutoFit/>
          </a:bodyPr>
          <a:lstStyle/>
          <a:p>
            <a:r>
              <a:rPr lang="en-US" sz="900" b="1" dirty="0">
                <a:solidFill>
                  <a:srgbClr val="0070C0"/>
                </a:solidFill>
              </a:rPr>
              <a:t>Social</a:t>
            </a:r>
          </a:p>
        </p:txBody>
      </p:sp>
      <p:pic>
        <p:nvPicPr>
          <p:cNvPr id="17" name="Picture 18" descr="Related image">
            <a:extLst>
              <a:ext uri="{FF2B5EF4-FFF2-40B4-BE49-F238E27FC236}">
                <a16:creationId xmlns:a16="http://schemas.microsoft.com/office/drawing/2014/main" xmlns="" id="{9D385039-1EA6-4FD0-8906-9123180F1ECE}"/>
              </a:ext>
            </a:extLst>
          </p:cNvPr>
          <p:cNvPicPr>
            <a:picLocks noChangeAspect="1" noChangeArrowheads="1"/>
          </p:cNvPicPr>
          <p:nvPr/>
        </p:nvPicPr>
        <p:blipFill>
          <a:blip r:embed="rId3"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530" y="916449"/>
            <a:ext cx="322149" cy="3221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xmlns="" id="{C910C97C-F797-49C7-990D-DC2C67C5C581}"/>
              </a:ext>
            </a:extLst>
          </p:cNvPr>
          <p:cNvGraphicFramePr/>
          <p:nvPr>
            <p:extLst/>
          </p:nvPr>
        </p:nvGraphicFramePr>
        <p:xfrm>
          <a:off x="1469440" y="1585675"/>
          <a:ext cx="7179259" cy="1346018"/>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xmlns="" id="{B9EA2960-F7E7-493F-B590-722F8107D66D}"/>
              </a:ext>
            </a:extLst>
          </p:cNvPr>
          <p:cNvSpPr txBox="1"/>
          <p:nvPr/>
        </p:nvSpPr>
        <p:spPr>
          <a:xfrm>
            <a:off x="304800" y="3413934"/>
            <a:ext cx="1341783" cy="246221"/>
          </a:xfrm>
          <a:prstGeom prst="rect">
            <a:avLst/>
          </a:prstGeom>
          <a:noFill/>
        </p:spPr>
        <p:txBody>
          <a:bodyPr wrap="square" rtlCol="0">
            <a:spAutoFit/>
          </a:bodyPr>
          <a:lstStyle/>
          <a:p>
            <a:r>
              <a:rPr lang="en-US" sz="1000" b="1" dirty="0">
                <a:solidFill>
                  <a:schemeClr val="accent5"/>
                </a:solidFill>
              </a:rPr>
              <a:t>CPP $/(000)</a:t>
            </a:r>
          </a:p>
        </p:txBody>
      </p:sp>
      <p:sp>
        <p:nvSpPr>
          <p:cNvPr id="19" name="TextBox 18">
            <a:extLst>
              <a:ext uri="{FF2B5EF4-FFF2-40B4-BE49-F238E27FC236}">
                <a16:creationId xmlns:a16="http://schemas.microsoft.com/office/drawing/2014/main" xmlns="" id="{C865A27C-E6FA-41A5-AE7F-33844CB29DE2}"/>
              </a:ext>
            </a:extLst>
          </p:cNvPr>
          <p:cNvSpPr txBox="1"/>
          <p:nvPr/>
        </p:nvSpPr>
        <p:spPr>
          <a:xfrm>
            <a:off x="304800" y="3096989"/>
            <a:ext cx="1341783" cy="246221"/>
          </a:xfrm>
          <a:prstGeom prst="rect">
            <a:avLst/>
          </a:prstGeom>
          <a:noFill/>
        </p:spPr>
        <p:txBody>
          <a:bodyPr wrap="square" rtlCol="0">
            <a:spAutoFit/>
          </a:bodyPr>
          <a:lstStyle/>
          <a:p>
            <a:r>
              <a:rPr lang="en-US" sz="1000" b="1" dirty="0">
                <a:solidFill>
                  <a:schemeClr val="accent2"/>
                </a:solidFill>
              </a:rPr>
              <a:t>Impression (000)</a:t>
            </a:r>
          </a:p>
        </p:txBody>
      </p:sp>
      <p:sp>
        <p:nvSpPr>
          <p:cNvPr id="22" name="Title 1">
            <a:extLst>
              <a:ext uri="{FF2B5EF4-FFF2-40B4-BE49-F238E27FC236}">
                <a16:creationId xmlns:a16="http://schemas.microsoft.com/office/drawing/2014/main" xmlns="" id="{44359348-1974-46CE-B58E-5D445144C176}"/>
              </a:ext>
            </a:extLst>
          </p:cNvPr>
          <p:cNvSpPr>
            <a:spLocks noGrp="1"/>
          </p:cNvSpPr>
          <p:nvPr>
            <p:ph type="title"/>
          </p:nvPr>
        </p:nvSpPr>
        <p:spPr>
          <a:xfrm>
            <a:off x="329367" y="246875"/>
            <a:ext cx="7301133" cy="455640"/>
          </a:xfrm>
        </p:spPr>
        <p:txBody>
          <a:bodyPr anchor="ctr"/>
          <a:lstStyle/>
          <a:p>
            <a:pPr>
              <a:lnSpc>
                <a:spcPct val="100000"/>
              </a:lnSpc>
            </a:pPr>
            <a:r>
              <a:rPr lang="en-US" sz="1700" dirty="0"/>
              <a:t>Social – Campaign Trend Chart</a:t>
            </a:r>
            <a:endParaRPr lang="en-CA" sz="1700" dirty="0"/>
          </a:p>
        </p:txBody>
      </p:sp>
      <p:pic>
        <p:nvPicPr>
          <p:cNvPr id="27" name="Picture 2" descr="Image result for mini wheats">
            <a:extLst>
              <a:ext uri="{FF2B5EF4-FFF2-40B4-BE49-F238E27FC236}">
                <a16:creationId xmlns:a16="http://schemas.microsoft.com/office/drawing/2014/main" xmlns="" id="{5300B841-72BC-4C68-8760-95EFA61C0B3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23" name="Chart 22">
            <a:extLst>
              <a:ext uri="{FF2B5EF4-FFF2-40B4-BE49-F238E27FC236}">
                <a16:creationId xmlns:a16="http://schemas.microsoft.com/office/drawing/2014/main" xmlns="" id="{C910C97C-F797-49C7-990D-DC2C67C5C581}"/>
              </a:ext>
            </a:extLst>
          </p:cNvPr>
          <p:cNvGraphicFramePr/>
          <p:nvPr>
            <p:extLst/>
          </p:nvPr>
        </p:nvGraphicFramePr>
        <p:xfrm>
          <a:off x="1430046" y="3913939"/>
          <a:ext cx="7179259" cy="134601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81962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Total spend in 2018 declined by </a:t>
            </a:r>
            <a:r>
              <a:rPr lang="en-US" sz="1700" dirty="0" smtClean="0"/>
              <a:t>6.9%, </a:t>
            </a:r>
            <a:r>
              <a:rPr lang="en-US" sz="1700" dirty="0"/>
              <a:t>driven by cuts in both Trade and Brand-Building. </a:t>
            </a:r>
            <a:endParaRPr lang="en-CA" sz="1700" dirty="0"/>
          </a:p>
        </p:txBody>
      </p:sp>
      <p:graphicFrame>
        <p:nvGraphicFramePr>
          <p:cNvPr id="4" name="Chart 3">
            <a:extLst>
              <a:ext uri="{FF2B5EF4-FFF2-40B4-BE49-F238E27FC236}">
                <a16:creationId xmlns:a16="http://schemas.microsoft.com/office/drawing/2014/main" xmlns="" id="{A7BADB3F-4DDE-4078-A525-EF0AB8B097C7}"/>
              </a:ext>
            </a:extLst>
          </p:cNvPr>
          <p:cNvGraphicFramePr/>
          <p:nvPr>
            <p:extLst>
              <p:ext uri="{D42A27DB-BD31-4B8C-83A1-F6EECF244321}">
                <p14:modId xmlns:p14="http://schemas.microsoft.com/office/powerpoint/2010/main" val="100152817"/>
              </p:ext>
            </p:extLst>
          </p:nvPr>
        </p:nvGraphicFramePr>
        <p:xfrm>
          <a:off x="251520" y="1219200"/>
          <a:ext cx="8420100" cy="435032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Trade &amp; Brand-Building Spend ($MM)</a:t>
            </a:r>
          </a:p>
        </p:txBody>
      </p:sp>
      <p:sp>
        <p:nvSpPr>
          <p:cNvPr id="10" name="TextBox 9">
            <a:extLst>
              <a:ext uri="{FF2B5EF4-FFF2-40B4-BE49-F238E27FC236}">
                <a16:creationId xmlns:a16="http://schemas.microsoft.com/office/drawing/2014/main" xmlns="" id="{FE2A4E6F-3BBA-4D77-A0C3-A5CF1B6E46A8}"/>
              </a:ext>
            </a:extLst>
          </p:cNvPr>
          <p:cNvSpPr txBox="1"/>
          <p:nvPr/>
        </p:nvSpPr>
        <p:spPr>
          <a:xfrm>
            <a:off x="2576324" y="1805632"/>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a:t>20.1</a:t>
            </a:r>
          </a:p>
        </p:txBody>
      </p:sp>
      <p:sp>
        <p:nvSpPr>
          <p:cNvPr id="11" name="TextBox 10">
            <a:extLst>
              <a:ext uri="{FF2B5EF4-FFF2-40B4-BE49-F238E27FC236}">
                <a16:creationId xmlns:a16="http://schemas.microsoft.com/office/drawing/2014/main" xmlns="" id="{0586FF02-7344-4A8A-8C31-C4760A197209}"/>
              </a:ext>
            </a:extLst>
          </p:cNvPr>
          <p:cNvSpPr txBox="1"/>
          <p:nvPr/>
        </p:nvSpPr>
        <p:spPr>
          <a:xfrm>
            <a:off x="6351651" y="2000388"/>
            <a:ext cx="676656" cy="389513"/>
          </a:xfrm>
          <a:prstGeom prst="ellipse">
            <a:avLst/>
          </a:prstGeom>
          <a:solidFill>
            <a:schemeClr val="bg1"/>
          </a:solidFill>
          <a:ln>
            <a:solidFill>
              <a:srgbClr val="FF0000"/>
            </a:solidFill>
            <a:prstDash val="dash"/>
          </a:ln>
        </p:spPr>
        <p:txBody>
          <a:bodyPr wrap="none" rtlCol="0">
            <a:noAutofit/>
          </a:bodyPr>
          <a:lstStyle/>
          <a:p>
            <a:pPr algn="ctr"/>
            <a:r>
              <a:rPr lang="en-US" sz="1200" b="1" dirty="0" smtClean="0"/>
              <a:t>18.7</a:t>
            </a:r>
            <a:endParaRPr lang="en-US" sz="1200" b="1" dirty="0"/>
          </a:p>
        </p:txBody>
      </p:sp>
      <p:graphicFrame>
        <p:nvGraphicFramePr>
          <p:cNvPr id="14" name="Table 13">
            <a:extLst>
              <a:ext uri="{FF2B5EF4-FFF2-40B4-BE49-F238E27FC236}">
                <a16:creationId xmlns:a16="http://schemas.microsoft.com/office/drawing/2014/main" xmlns="" id="{284E0F6F-1BF3-4C95-9DDF-38E458413BC6}"/>
              </a:ext>
            </a:extLst>
          </p:cNvPr>
          <p:cNvGraphicFramePr>
            <a:graphicFrameLocks noGrp="1"/>
          </p:cNvGraphicFramePr>
          <p:nvPr>
            <p:extLst>
              <p:ext uri="{D42A27DB-BD31-4B8C-83A1-F6EECF244321}">
                <p14:modId xmlns:p14="http://schemas.microsoft.com/office/powerpoint/2010/main" val="1271529774"/>
              </p:ext>
            </p:extLst>
          </p:nvPr>
        </p:nvGraphicFramePr>
        <p:xfrm>
          <a:off x="6428010" y="5878824"/>
          <a:ext cx="1511126" cy="594360"/>
        </p:xfrm>
        <a:graphic>
          <a:graphicData uri="http://schemas.openxmlformats.org/drawingml/2006/table">
            <a:tbl>
              <a:tblPr firstRow="1" bandRow="1">
                <a:tableStyleId>{5C22544A-7EE6-4342-B048-85BDC9FD1C3A}</a:tableStyleId>
              </a:tblPr>
              <a:tblGrid>
                <a:gridCol w="407714">
                  <a:extLst>
                    <a:ext uri="{9D8B030D-6E8A-4147-A177-3AD203B41FA5}">
                      <a16:colId xmlns:a16="http://schemas.microsoft.com/office/drawing/2014/main" xmlns="" val="20000"/>
                    </a:ext>
                  </a:extLst>
                </a:gridCol>
                <a:gridCol w="1103412">
                  <a:extLst>
                    <a:ext uri="{9D8B030D-6E8A-4147-A177-3AD203B41FA5}">
                      <a16:colId xmlns:a16="http://schemas.microsoft.com/office/drawing/2014/main" xmlns="" val="20001"/>
                    </a:ext>
                  </a:extLst>
                </a:gridCol>
              </a:tblGrid>
              <a:tr h="0">
                <a:tc>
                  <a:txBody>
                    <a:bodyPr/>
                    <a:lstStyle/>
                    <a:p>
                      <a:pPr algn="ctr"/>
                      <a:r>
                        <a:rPr lang="en-US" sz="700" b="1" dirty="0">
                          <a:solidFill>
                            <a:schemeClr val="bg1"/>
                          </a:solidFill>
                        </a:rPr>
                        <a:t>Year`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tc>
                  <a:txBody>
                    <a:bodyPr/>
                    <a:lstStyle/>
                    <a:p>
                      <a:pPr algn="ctr"/>
                      <a:r>
                        <a:rPr lang="en-US" sz="700" b="1" dirty="0">
                          <a:solidFill>
                            <a:schemeClr val="bg1"/>
                          </a:solidFill>
                        </a:rPr>
                        <a:t>Period def.</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97172E"/>
                    </a:solidFill>
                  </a:tcPr>
                </a:tc>
                <a:extLst>
                  <a:ext uri="{0D108BD9-81ED-4DB2-BD59-A6C34878D82A}">
                    <a16:rowId xmlns:a16="http://schemas.microsoft.com/office/drawing/2014/main" xmlns="" val="10000"/>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30 Dec 2017</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solidFill>
                      <a:srgbClr val="F6C5CE">
                        <a:alpha val="40000"/>
                      </a:srgbClr>
                    </a:solidFill>
                  </a:tcPr>
                </a:tc>
                <a:extLst>
                  <a:ext uri="{0D108BD9-81ED-4DB2-BD59-A6C34878D82A}">
                    <a16:rowId xmlns:a16="http://schemas.microsoft.com/office/drawing/2014/main" xmlns="" val="10001"/>
                  </a:ext>
                </a:extLst>
              </a:tr>
              <a:tr h="0">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1" dirty="0">
                          <a:solidFill>
                            <a:schemeClr val="tx1"/>
                          </a:solidFill>
                        </a:rPr>
                        <a:t>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3642" rtl="0" eaLnBrk="1" fontAlgn="auto" latinLnBrk="0" hangingPunct="1">
                        <a:lnSpc>
                          <a:spcPct val="100000"/>
                        </a:lnSpc>
                        <a:spcBef>
                          <a:spcPts val="0"/>
                        </a:spcBef>
                        <a:spcAft>
                          <a:spcPts val="0"/>
                        </a:spcAft>
                        <a:buClrTx/>
                        <a:buSzTx/>
                        <a:buFontTx/>
                        <a:buNone/>
                        <a:tabLst/>
                        <a:defRPr/>
                      </a:pPr>
                      <a:r>
                        <a:rPr lang="en-US" sz="700" b="0" dirty="0">
                          <a:solidFill>
                            <a:schemeClr val="tx1"/>
                          </a:solidFill>
                        </a:rPr>
                        <a:t>52 WE 29 Dec 2018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2"/>
                  </a:ext>
                </a:extLst>
              </a:tr>
            </a:tbl>
          </a:graphicData>
        </a:graphic>
      </p:graphicFrame>
      <p:pic>
        <p:nvPicPr>
          <p:cNvPr id="13" name="Picture 2" descr="Image result for mini wheats">
            <a:extLst>
              <a:ext uri="{FF2B5EF4-FFF2-40B4-BE49-F238E27FC236}">
                <a16:creationId xmlns:a16="http://schemas.microsoft.com/office/drawing/2014/main" xmlns="" id="{D03537F8-6B75-4991-8AAD-19C130C5BA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xmlns="" id="{ECE09DA7-BDEF-44DD-8F73-E0C8901CE8E0}"/>
              </a:ext>
            </a:extLst>
          </p:cNvPr>
          <p:cNvSpPr txBox="1"/>
          <p:nvPr/>
        </p:nvSpPr>
        <p:spPr>
          <a:xfrm>
            <a:off x="304800" y="5434736"/>
            <a:ext cx="8343900" cy="400110"/>
          </a:xfrm>
          <a:prstGeom prst="rect">
            <a:avLst/>
          </a:prstGeom>
          <a:noFill/>
        </p:spPr>
        <p:txBody>
          <a:bodyPr wrap="square" rtlCol="0">
            <a:spAutoFit/>
          </a:bodyPr>
          <a:lstStyle/>
          <a:p>
            <a:r>
              <a:rPr lang="en-US" sz="1000" dirty="0"/>
              <a:t>Total Brand-Building includes all spend minus Trade. </a:t>
            </a:r>
          </a:p>
          <a:p>
            <a:r>
              <a:rPr lang="en-US" sz="1000" dirty="0"/>
              <a:t>Brand-Building: TV, Digital Video, Corp Promo, Sampling, Social, Coupon, PR, OOH, Digital Display, Search, POS</a:t>
            </a:r>
          </a:p>
        </p:txBody>
      </p:sp>
    </p:spTree>
    <p:extLst>
      <p:ext uri="{BB962C8B-B14F-4D97-AF65-F5344CB8AC3E}">
        <p14:creationId xmlns:p14="http://schemas.microsoft.com/office/powerpoint/2010/main" val="4613275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dirty="0"/>
              <a:t>Media &amp; Trade Summary</a:t>
            </a:r>
            <a:endParaRPr lang="en-CA" dirty="0"/>
          </a:p>
        </p:txBody>
      </p:sp>
      <p:graphicFrame>
        <p:nvGraphicFramePr>
          <p:cNvPr id="14" name="Table 13">
            <a:extLst>
              <a:ext uri="{FF2B5EF4-FFF2-40B4-BE49-F238E27FC236}">
                <a16:creationId xmlns:a16="http://schemas.microsoft.com/office/drawing/2014/main" xmlns="" id="{BF304ADE-3D60-4439-AF5A-A136EDB48995}"/>
              </a:ext>
            </a:extLst>
          </p:cNvPr>
          <p:cNvGraphicFramePr>
            <a:graphicFrameLocks noGrp="1"/>
          </p:cNvGraphicFramePr>
          <p:nvPr>
            <p:extLst>
              <p:ext uri="{D42A27DB-BD31-4B8C-83A1-F6EECF244321}">
                <p14:modId xmlns:p14="http://schemas.microsoft.com/office/powerpoint/2010/main" val="150353974"/>
              </p:ext>
            </p:extLst>
          </p:nvPr>
        </p:nvGraphicFramePr>
        <p:xfrm>
          <a:off x="329367" y="949992"/>
          <a:ext cx="4015678" cy="880110"/>
        </p:xfrm>
        <a:graphic>
          <a:graphicData uri="http://schemas.openxmlformats.org/drawingml/2006/table">
            <a:tbl>
              <a:tblPr/>
              <a:tblGrid>
                <a:gridCol w="2103090">
                  <a:extLst>
                    <a:ext uri="{9D8B030D-6E8A-4147-A177-3AD203B41FA5}">
                      <a16:colId xmlns:a16="http://schemas.microsoft.com/office/drawing/2014/main" xmlns="" val="20000"/>
                    </a:ext>
                  </a:extLst>
                </a:gridCol>
                <a:gridCol w="956294">
                  <a:extLst>
                    <a:ext uri="{9D8B030D-6E8A-4147-A177-3AD203B41FA5}">
                      <a16:colId xmlns:a16="http://schemas.microsoft.com/office/drawing/2014/main" xmlns="" val="20001"/>
                    </a:ext>
                  </a:extLst>
                </a:gridCol>
                <a:gridCol w="956294">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TRADE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19490">
                <a:tc>
                  <a:txBody>
                    <a:bodyPr/>
                    <a:lstStyle/>
                    <a:p>
                      <a:pPr algn="l" rtl="0" fontAlgn="b"/>
                      <a:r>
                        <a:rPr lang="en-IN" sz="900" b="0" i="0" u="none" strike="noStrike" dirty="0">
                          <a:solidFill>
                            <a:srgbClr val="000000"/>
                          </a:solidFill>
                          <a:effectLst/>
                          <a:latin typeface="Kellogg's Sans Medium"/>
                        </a:rPr>
                        <a:t>Trade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1.94MM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1.94MM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29.2%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29.4%</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panose="02000503020000020003"/>
                        </a:rPr>
                        <a:t>15.3MM </a:t>
                      </a:r>
                    </a:p>
                  </a:txBody>
                  <a:tcPr marL="9525" marR="857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panose="02000503020000020003"/>
                        </a:rPr>
                        <a:t>14.5MM </a:t>
                      </a:r>
                    </a:p>
                  </a:txBody>
                  <a:tcPr marL="9525" marR="85725" marT="9525" marB="0" anchor="b">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19490">
                <a:tc>
                  <a:txBody>
                    <a:bodyPr/>
                    <a:lstStyle/>
                    <a:p>
                      <a:pPr algn="l" rtl="0" fontAlgn="b"/>
                      <a:r>
                        <a:rPr lang="en-IN" sz="900" b="0" i="0" u="none" strike="noStrike" dirty="0">
                          <a:solidFill>
                            <a:srgbClr val="000000"/>
                          </a:solidFill>
                          <a:effectLst/>
                          <a:latin typeface="Kellogg's Sans Medium"/>
                        </a:rPr>
                        <a:t>Effectiveness( </a:t>
                      </a:r>
                      <a:r>
                        <a:rPr lang="en-IN" sz="900" b="0" i="0" u="none" strike="noStrike" dirty="0" err="1">
                          <a:solidFill>
                            <a:srgbClr val="000000"/>
                          </a:solidFill>
                          <a:effectLst/>
                          <a:latin typeface="Kellogg's Sans Medium"/>
                        </a:rPr>
                        <a:t>Tonn</a:t>
                      </a:r>
                      <a:r>
                        <a:rPr lang="en-IN" sz="900" b="0" i="0" u="none" strike="noStrike" dirty="0">
                          <a:solidFill>
                            <a:srgbClr val="000000"/>
                          </a:solidFill>
                          <a:effectLst/>
                          <a:latin typeface="Kellogg's Sans Medium"/>
                        </a:rPr>
                        <a:t> per MM Spend)</a:t>
                      </a:r>
                    </a:p>
                  </a:txBody>
                  <a:tcPr marL="85725" marR="9525" marT="9525" marB="0" anchor="b">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GB" sz="900" b="0" i="0" u="none" strike="noStrike" dirty="0">
                          <a:solidFill>
                            <a:srgbClr val="000000"/>
                          </a:solidFill>
                          <a:effectLst/>
                          <a:latin typeface="+mj-lt"/>
                        </a:rPr>
                        <a:t>126,233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fontAlgn="b"/>
                      <a:r>
                        <a:rPr lang="en-GB" sz="900" b="0" i="0" u="none" strike="noStrike" dirty="0">
                          <a:solidFill>
                            <a:srgbClr val="000000"/>
                          </a:solidFill>
                          <a:effectLst/>
                          <a:latin typeface="+mj-lt"/>
                        </a:rPr>
                        <a:t>132,962</a:t>
                      </a:r>
                    </a:p>
                  </a:txBody>
                  <a:tcPr marL="0" marR="0" marT="0"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744653976"/>
                  </a:ext>
                </a:extLst>
              </a:tr>
            </a:tbl>
          </a:graphicData>
        </a:graphic>
      </p:graphicFrame>
      <p:graphicFrame>
        <p:nvGraphicFramePr>
          <p:cNvPr id="15" name="Table 14">
            <a:extLst>
              <a:ext uri="{FF2B5EF4-FFF2-40B4-BE49-F238E27FC236}">
                <a16:creationId xmlns:a16="http://schemas.microsoft.com/office/drawing/2014/main" xmlns="" id="{01B566E7-A15B-455D-ACBD-F08C027B7F79}"/>
              </a:ext>
            </a:extLst>
          </p:cNvPr>
          <p:cNvGraphicFramePr>
            <a:graphicFrameLocks noGrp="1"/>
          </p:cNvGraphicFramePr>
          <p:nvPr>
            <p:extLst>
              <p:ext uri="{D42A27DB-BD31-4B8C-83A1-F6EECF244321}">
                <p14:modId xmlns:p14="http://schemas.microsoft.com/office/powerpoint/2010/main" val="1025202272"/>
              </p:ext>
            </p:extLst>
          </p:nvPr>
        </p:nvGraphicFramePr>
        <p:xfrm>
          <a:off x="329367" y="4224201"/>
          <a:ext cx="4015680" cy="1189222"/>
        </p:xfrm>
        <a:graphic>
          <a:graphicData uri="http://schemas.openxmlformats.org/drawingml/2006/table">
            <a:tbl>
              <a:tblPr/>
              <a:tblGrid>
                <a:gridCol w="2084040">
                  <a:extLst>
                    <a:ext uri="{9D8B030D-6E8A-4147-A177-3AD203B41FA5}">
                      <a16:colId xmlns:a16="http://schemas.microsoft.com/office/drawing/2014/main" xmlns="" val="20000"/>
                    </a:ext>
                  </a:extLst>
                </a:gridCol>
                <a:gridCol w="965820">
                  <a:extLst>
                    <a:ext uri="{9D8B030D-6E8A-4147-A177-3AD203B41FA5}">
                      <a16:colId xmlns:a16="http://schemas.microsoft.com/office/drawing/2014/main" xmlns="" val="20001"/>
                    </a:ext>
                  </a:extLst>
                </a:gridCol>
                <a:gridCol w="965820">
                  <a:extLst>
                    <a:ext uri="{9D8B030D-6E8A-4147-A177-3AD203B41FA5}">
                      <a16:colId xmlns:a16="http://schemas.microsoft.com/office/drawing/2014/main" xmlns="" val="20002"/>
                    </a:ext>
                  </a:extLst>
                </a:gridCol>
              </a:tblGrid>
              <a:tr h="162427">
                <a:tc gridSpan="3">
                  <a:txBody>
                    <a:bodyPr/>
                    <a:lstStyle/>
                    <a:p>
                      <a:pPr algn="ctr" rtl="0" fontAlgn="b"/>
                      <a:r>
                        <a:rPr lang="en-IN" sz="900" b="1" i="0" u="none" strike="noStrike" dirty="0">
                          <a:solidFill>
                            <a:srgbClr val="FFFFFF"/>
                          </a:solidFill>
                          <a:effectLst/>
                          <a:latin typeface="Kellogg's Sans Medium"/>
                        </a:rPr>
                        <a:t>DIGITAL</a:t>
                      </a:r>
                      <a:r>
                        <a:rPr lang="en-IN" sz="900" b="1" i="0" u="none" strike="noStrike" baseline="0" dirty="0">
                          <a:solidFill>
                            <a:srgbClr val="FFFFFF"/>
                          </a:solidFill>
                          <a:effectLst/>
                          <a:latin typeface="Kellogg's Sans Medium"/>
                        </a:rPr>
                        <a:t> DISPLAY</a:t>
                      </a:r>
                      <a:r>
                        <a:rPr lang="en-IN" sz="900" b="1" i="0" u="none" strike="noStrike" dirty="0">
                          <a:solidFill>
                            <a:srgbClr val="FFFFFF"/>
                          </a:solidFill>
                          <a:effectLst/>
                          <a:latin typeface="Kellogg's Sans Medium"/>
                        </a:rPr>
                        <a:t>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4555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45551">
                <a:tc>
                  <a:txBody>
                    <a:bodyPr/>
                    <a:lstStyle/>
                    <a:p>
                      <a:pPr algn="l" rtl="0" fontAlgn="b"/>
                      <a:r>
                        <a:rPr lang="en-IN" sz="900" b="0" i="0" u="none" strike="noStrike" dirty="0">
                          <a:solidFill>
                            <a:srgbClr val="000000"/>
                          </a:solidFill>
                          <a:effectLst/>
                          <a:latin typeface="Kellogg's Sans Medium"/>
                        </a:rPr>
                        <a:t>Digital Display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1,651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45551">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45551">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0.025MM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5551">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0.89 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145551">
                <a:tc>
                  <a:txBody>
                    <a:bodyPr/>
                    <a:lstStyle/>
                    <a:p>
                      <a:pPr algn="l" rtl="0" fontAlgn="b"/>
                      <a:r>
                        <a:rPr lang="en-IN" sz="900" b="0" i="0" u="none" strike="noStrike" dirty="0">
                          <a:solidFill>
                            <a:srgbClr val="000000"/>
                          </a:solidFill>
                          <a:effectLst/>
                          <a:latin typeface="Kellogg's Sans Medium"/>
                        </a:rPr>
                        <a:t>CPM (Spend/MM 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28,050</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145551">
                <a:tc>
                  <a:txBody>
                    <a:bodyPr/>
                    <a:lstStyle/>
                    <a:p>
                      <a:pPr algn="l" rtl="0" fontAlgn="b"/>
                      <a:r>
                        <a:rPr lang="en-IN" sz="900" b="0" i="0" u="none" strike="noStrike" dirty="0">
                          <a:solidFill>
                            <a:srgbClr val="000000"/>
                          </a:solidFill>
                          <a:effectLst/>
                          <a:latin typeface="Kellogg's Sans Medium"/>
                        </a:rPr>
                        <a:t>Effectiveness (MM </a:t>
                      </a:r>
                      <a:r>
                        <a:rPr lang="en-IN" sz="900" b="0" i="0" u="none" strike="noStrike" dirty="0" err="1">
                          <a:solidFill>
                            <a:srgbClr val="000000"/>
                          </a:solidFill>
                          <a:effectLst/>
                          <a:latin typeface="Kellogg's Sans Medium"/>
                        </a:rPr>
                        <a:t>Tonn</a:t>
                      </a:r>
                      <a:r>
                        <a:rPr lang="en-IN" sz="900" b="0" i="0" u="none" strike="noStrike" dirty="0">
                          <a:solidFill>
                            <a:srgbClr val="000000"/>
                          </a:solidFill>
                          <a:effectLst/>
                          <a:latin typeface="Kellogg's Sans Medium"/>
                        </a:rPr>
                        <a:t>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1,852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endParaRPr lang="en-IN" sz="900" b="0" i="0" u="none" strike="noStrike" dirty="0">
                        <a:solidFill>
                          <a:srgbClr val="000000"/>
                        </a:solidFill>
                        <a:effectLst/>
                        <a:latin typeface="Kellogg's Sans Medium"/>
                      </a:endParaRP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16" name="Table 15">
            <a:extLst>
              <a:ext uri="{FF2B5EF4-FFF2-40B4-BE49-F238E27FC236}">
                <a16:creationId xmlns:a16="http://schemas.microsoft.com/office/drawing/2014/main" xmlns="" id="{2E282B96-292F-4470-BA15-4566AD2DDB77}"/>
              </a:ext>
            </a:extLst>
          </p:cNvPr>
          <p:cNvGraphicFramePr>
            <a:graphicFrameLocks noGrp="1"/>
          </p:cNvGraphicFramePr>
          <p:nvPr>
            <p:extLst>
              <p:ext uri="{D42A27DB-BD31-4B8C-83A1-F6EECF244321}">
                <p14:modId xmlns:p14="http://schemas.microsoft.com/office/powerpoint/2010/main" val="4194556220"/>
              </p:ext>
            </p:extLst>
          </p:nvPr>
        </p:nvGraphicFramePr>
        <p:xfrm>
          <a:off x="4618506" y="944655"/>
          <a:ext cx="4015679" cy="1176396"/>
        </p:xfrm>
        <a:graphic>
          <a:graphicData uri="http://schemas.openxmlformats.org/drawingml/2006/table">
            <a:tbl>
              <a:tblPr lastCol="1"/>
              <a:tblGrid>
                <a:gridCol w="2101155">
                  <a:extLst>
                    <a:ext uri="{9D8B030D-6E8A-4147-A177-3AD203B41FA5}">
                      <a16:colId xmlns:a16="http://schemas.microsoft.com/office/drawing/2014/main" xmlns="" val="20000"/>
                    </a:ext>
                  </a:extLst>
                </a:gridCol>
                <a:gridCol w="957262">
                  <a:extLst>
                    <a:ext uri="{9D8B030D-6E8A-4147-A177-3AD203B41FA5}">
                      <a16:colId xmlns:a16="http://schemas.microsoft.com/office/drawing/2014/main" xmlns="" val="20001"/>
                    </a:ext>
                  </a:extLst>
                </a:gridCol>
                <a:gridCol w="957262">
                  <a:extLst>
                    <a:ext uri="{9D8B030D-6E8A-4147-A177-3AD203B41FA5}">
                      <a16:colId xmlns:a16="http://schemas.microsoft.com/office/drawing/2014/main" xmlns="" val="20002"/>
                    </a:ext>
                  </a:extLst>
                </a:gridCol>
              </a:tblGrid>
              <a:tr h="140219">
                <a:tc gridSpan="3">
                  <a:txBody>
                    <a:bodyPr/>
                    <a:lstStyle/>
                    <a:p>
                      <a:pPr algn="ctr" rtl="0" fontAlgn="b"/>
                      <a:r>
                        <a:rPr lang="en-IN" sz="900" b="1" i="0" u="none" strike="noStrike" dirty="0">
                          <a:solidFill>
                            <a:srgbClr val="FFFFFF"/>
                          </a:solidFill>
                          <a:effectLst/>
                          <a:latin typeface="Kellogg's Sans Medium"/>
                        </a:rPr>
                        <a:t>TV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65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25651">
                <a:tc>
                  <a:txBody>
                    <a:bodyPr/>
                    <a:lstStyle/>
                    <a:p>
                      <a:pPr algn="l" rtl="0" fontAlgn="b"/>
                      <a:r>
                        <a:rPr lang="en-IN" sz="900" b="0" i="0" u="none" strike="noStrike" dirty="0">
                          <a:solidFill>
                            <a:srgbClr val="000000"/>
                          </a:solidFill>
                          <a:effectLst/>
                          <a:latin typeface="Kellogg's Sans Medium"/>
                        </a:rPr>
                        <a:t>TV Driven Sales (Vol)</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0.35MM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0.47MM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25651">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7.1%</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25651">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3.2MM </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 2.9MM </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149601">
                <a:tc>
                  <a:txBody>
                    <a:bodyPr/>
                    <a:lstStyle/>
                    <a:p>
                      <a:pPr algn="l" rtl="0" fontAlgn="b"/>
                      <a:r>
                        <a:rPr lang="en-IN" sz="900" b="0" i="0" u="none" strike="noStrike" dirty="0">
                          <a:solidFill>
                            <a:srgbClr val="000000"/>
                          </a:solidFill>
                          <a:effectLst/>
                          <a:latin typeface="Kellogg's Sans Medium"/>
                        </a:rPr>
                        <a:t>Support (GRPs)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1,887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2,295</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125651">
                <a:tc>
                  <a:txBody>
                    <a:bodyPr/>
                    <a:lstStyle/>
                    <a:p>
                      <a:pPr algn="l" rtl="0" fontAlgn="b"/>
                      <a:r>
                        <a:rPr lang="en-IN" sz="900" b="0" i="0" u="none" strike="noStrike" dirty="0">
                          <a:solidFill>
                            <a:srgbClr val="000000"/>
                          </a:solidFill>
                          <a:effectLst/>
                          <a:latin typeface="Kellogg's Sans Medium"/>
                        </a:rPr>
                        <a:t>Cost per GRP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1,711</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1,285</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125651">
                <a:tc>
                  <a:txBody>
                    <a:bodyPr/>
                    <a:lstStyle/>
                    <a:p>
                      <a:pPr algn="l" rtl="0" fontAlgn="b"/>
                      <a:r>
                        <a:rPr lang="en-IN" sz="900" b="0" i="0" u="none" strike="noStrike" dirty="0">
                          <a:solidFill>
                            <a:srgbClr val="000000"/>
                          </a:solidFill>
                          <a:effectLst/>
                          <a:latin typeface="Kellogg's Sans Medium"/>
                        </a:rPr>
                        <a:t>Effectiveness (Tonn per GRP)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286</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205</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19" name="Table 18">
            <a:extLst>
              <a:ext uri="{FF2B5EF4-FFF2-40B4-BE49-F238E27FC236}">
                <a16:creationId xmlns:a16="http://schemas.microsoft.com/office/drawing/2014/main" xmlns="" id="{5F55684A-89A7-442B-B837-4A5BCB82AB9A}"/>
              </a:ext>
            </a:extLst>
          </p:cNvPr>
          <p:cNvGraphicFramePr>
            <a:graphicFrameLocks noGrp="1"/>
          </p:cNvGraphicFramePr>
          <p:nvPr>
            <p:extLst>
              <p:ext uri="{D42A27DB-BD31-4B8C-83A1-F6EECF244321}">
                <p14:modId xmlns:p14="http://schemas.microsoft.com/office/powerpoint/2010/main" val="515977507"/>
              </p:ext>
            </p:extLst>
          </p:nvPr>
        </p:nvGraphicFramePr>
        <p:xfrm>
          <a:off x="4603643" y="2188823"/>
          <a:ext cx="4035078" cy="1173480"/>
        </p:xfrm>
        <a:graphic>
          <a:graphicData uri="http://schemas.openxmlformats.org/drawingml/2006/table">
            <a:tbl>
              <a:tblPr/>
              <a:tblGrid>
                <a:gridCol w="2101504">
                  <a:extLst>
                    <a:ext uri="{9D8B030D-6E8A-4147-A177-3AD203B41FA5}">
                      <a16:colId xmlns:a16="http://schemas.microsoft.com/office/drawing/2014/main" xmlns="" val="20000"/>
                    </a:ext>
                  </a:extLst>
                </a:gridCol>
                <a:gridCol w="966787">
                  <a:extLst>
                    <a:ext uri="{9D8B030D-6E8A-4147-A177-3AD203B41FA5}">
                      <a16:colId xmlns:a16="http://schemas.microsoft.com/office/drawing/2014/main" xmlns="" val="20001"/>
                    </a:ext>
                  </a:extLst>
                </a:gridCol>
                <a:gridCol w="966787">
                  <a:extLst>
                    <a:ext uri="{9D8B030D-6E8A-4147-A177-3AD203B41FA5}">
                      <a16:colId xmlns:a16="http://schemas.microsoft.com/office/drawing/2014/main" xmlns="" val="20002"/>
                    </a:ext>
                  </a:extLst>
                </a:gridCol>
              </a:tblGrid>
              <a:tr h="104931">
                <a:tc gridSpan="3">
                  <a:txBody>
                    <a:bodyPr/>
                    <a:lstStyle/>
                    <a:p>
                      <a:pPr algn="ctr" rtl="0" fontAlgn="b"/>
                      <a:r>
                        <a:rPr lang="en-IN" sz="900" b="1" i="0" u="none" strike="noStrike" dirty="0">
                          <a:solidFill>
                            <a:srgbClr val="FFFFFF"/>
                          </a:solidFill>
                          <a:effectLst/>
                          <a:latin typeface="Kellogg's Sans Medium"/>
                        </a:rPr>
                        <a:t>DIGITAL VIDEO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04931">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99934">
                <a:tc>
                  <a:txBody>
                    <a:bodyPr/>
                    <a:lstStyle/>
                    <a:p>
                      <a:pPr algn="l" rtl="0" fontAlgn="b"/>
                      <a:r>
                        <a:rPr lang="en-IN" sz="900" b="0" i="0" u="none" strike="noStrike" dirty="0">
                          <a:solidFill>
                            <a:srgbClr val="000000"/>
                          </a:solidFill>
                          <a:effectLst/>
                          <a:latin typeface="Kellogg's Sans Medium"/>
                        </a:rPr>
                        <a:t>Digital Video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0.021MM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0.013MM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0.2%</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99934">
                <a:tc>
                  <a:txBody>
                    <a:bodyPr/>
                    <a:lstStyle/>
                    <a:p>
                      <a:pPr algn="l" rtl="0" fontAlgn="b"/>
                      <a:r>
                        <a:rPr lang="en-IN" sz="900" b="0" i="0" u="none" strike="noStrike" dirty="0">
                          <a:solidFill>
                            <a:srgbClr val="000000"/>
                          </a:solidFill>
                          <a:effectLst/>
                          <a:latin typeface="Kellogg's Sans Medium"/>
                        </a:rPr>
                        <a:t>Spend</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0.54MM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0.45MM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51.7MM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26.3MM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5"/>
                  </a:ext>
                </a:extLst>
              </a:tr>
              <a:tr h="99934">
                <a:tc>
                  <a:txBody>
                    <a:bodyPr/>
                    <a:lstStyle/>
                    <a:p>
                      <a:pPr algn="l" rtl="0" fontAlgn="b"/>
                      <a:r>
                        <a:rPr lang="en-IN" sz="900" b="0" i="0" u="none" strike="noStrike" dirty="0">
                          <a:solidFill>
                            <a:srgbClr val="000000"/>
                          </a:solidFill>
                          <a:effectLst/>
                          <a:latin typeface="Kellogg's Sans Medium"/>
                        </a:rPr>
                        <a:t>CPM (Spend/Support)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10,473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17,083</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6"/>
                  </a:ext>
                </a:extLst>
              </a:tr>
              <a:tr h="99934">
                <a:tc>
                  <a:txBody>
                    <a:bodyPr/>
                    <a:lstStyle/>
                    <a:p>
                      <a:pPr algn="l" rtl="0" fontAlgn="b"/>
                      <a:r>
                        <a:rPr lang="en-IN" sz="900" b="0" i="0" u="none" strike="noStrike" dirty="0">
                          <a:solidFill>
                            <a:srgbClr val="000000"/>
                          </a:solidFill>
                          <a:effectLst/>
                          <a:latin typeface="Kellogg's Sans Medium"/>
                        </a:rPr>
                        <a:t>Effectiveness (MM </a:t>
                      </a:r>
                      <a:r>
                        <a:rPr lang="en-IN" sz="900" b="0" i="0" u="none" strike="noStrike" dirty="0" err="1">
                          <a:solidFill>
                            <a:srgbClr val="000000"/>
                          </a:solidFill>
                          <a:effectLst/>
                          <a:latin typeface="Kellogg's Sans Medium"/>
                        </a:rPr>
                        <a:t>Tonn</a:t>
                      </a:r>
                      <a:r>
                        <a:rPr lang="en-IN" sz="900" b="0" i="0" u="none" strike="noStrike" dirty="0">
                          <a:solidFill>
                            <a:srgbClr val="000000"/>
                          </a:solidFill>
                          <a:effectLst/>
                          <a:latin typeface="Kellogg's Sans Medium"/>
                        </a:rPr>
                        <a:t>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420</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467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7"/>
                  </a:ext>
                </a:extLst>
              </a:tr>
            </a:tbl>
          </a:graphicData>
        </a:graphic>
      </p:graphicFrame>
      <p:graphicFrame>
        <p:nvGraphicFramePr>
          <p:cNvPr id="20" name="Table 19">
            <a:extLst>
              <a:ext uri="{FF2B5EF4-FFF2-40B4-BE49-F238E27FC236}">
                <a16:creationId xmlns:a16="http://schemas.microsoft.com/office/drawing/2014/main" xmlns="" id="{B249F93C-77DC-4F5C-BCFA-B910EFCB9BCD}"/>
              </a:ext>
            </a:extLst>
          </p:cNvPr>
          <p:cNvGraphicFramePr>
            <a:graphicFrameLocks noGrp="1"/>
          </p:cNvGraphicFramePr>
          <p:nvPr>
            <p:extLst>
              <p:ext uri="{D42A27DB-BD31-4B8C-83A1-F6EECF244321}">
                <p14:modId xmlns:p14="http://schemas.microsoft.com/office/powerpoint/2010/main" val="1997459947"/>
              </p:ext>
            </p:extLst>
          </p:nvPr>
        </p:nvGraphicFramePr>
        <p:xfrm>
          <a:off x="4589128" y="4630135"/>
          <a:ext cx="4035077" cy="733425"/>
        </p:xfrm>
        <a:graphic>
          <a:graphicData uri="http://schemas.openxmlformats.org/drawingml/2006/table">
            <a:tbl>
              <a:tblPr/>
              <a:tblGrid>
                <a:gridCol w="2111029">
                  <a:extLst>
                    <a:ext uri="{9D8B030D-6E8A-4147-A177-3AD203B41FA5}">
                      <a16:colId xmlns:a16="http://schemas.microsoft.com/office/drawing/2014/main" xmlns="" val="20000"/>
                    </a:ext>
                  </a:extLst>
                </a:gridCol>
                <a:gridCol w="962024">
                  <a:extLst>
                    <a:ext uri="{9D8B030D-6E8A-4147-A177-3AD203B41FA5}">
                      <a16:colId xmlns:a16="http://schemas.microsoft.com/office/drawing/2014/main" xmlns="" val="20001"/>
                    </a:ext>
                  </a:extLst>
                </a:gridCol>
                <a:gridCol w="962024">
                  <a:extLst>
                    <a:ext uri="{9D8B030D-6E8A-4147-A177-3AD203B41FA5}">
                      <a16:colId xmlns:a16="http://schemas.microsoft.com/office/drawing/2014/main" xmlns="" val="20002"/>
                    </a:ext>
                  </a:extLst>
                </a:gridCol>
              </a:tblGrid>
              <a:tr h="125464">
                <a:tc gridSpan="3">
                  <a:txBody>
                    <a:bodyPr/>
                    <a:lstStyle/>
                    <a:p>
                      <a:pPr algn="ctr" rtl="0" fontAlgn="b"/>
                      <a:r>
                        <a:rPr lang="en-IN" sz="900" b="1" i="0" u="none" strike="noStrike" dirty="0">
                          <a:solidFill>
                            <a:srgbClr val="FFFFFF"/>
                          </a:solidFill>
                          <a:effectLst/>
                          <a:latin typeface="Kellogg's Sans Medium"/>
                        </a:rPr>
                        <a:t>CORPORATE PROMO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0001"/>
                  </a:ext>
                </a:extLst>
              </a:tr>
              <a:tr h="119490">
                <a:tc>
                  <a:txBody>
                    <a:bodyPr/>
                    <a:lstStyle/>
                    <a:p>
                      <a:pPr algn="l" rtl="0" fontAlgn="b"/>
                      <a:r>
                        <a:rPr lang="en-IN" sz="900" b="0" i="0" u="none" strike="noStrike" dirty="0">
                          <a:solidFill>
                            <a:srgbClr val="000000"/>
                          </a:solidFill>
                          <a:effectLst/>
                          <a:latin typeface="Kellogg's Sans Medium"/>
                        </a:rPr>
                        <a:t>Corporate Promo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0.078MM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0.044MM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2"/>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1.2%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0003"/>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0.45MM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0.25MM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0004"/>
                  </a:ext>
                </a:extLst>
              </a:tr>
            </a:tbl>
          </a:graphicData>
        </a:graphic>
      </p:graphicFrame>
      <p:graphicFrame>
        <p:nvGraphicFramePr>
          <p:cNvPr id="21" name="Table 20">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4120222098"/>
              </p:ext>
            </p:extLst>
          </p:nvPr>
        </p:nvGraphicFramePr>
        <p:xfrm>
          <a:off x="329367" y="1882024"/>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COUPONS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Coupon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0.019 MM</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0.011 MM</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0.09 MM</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0.05 MM</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22" name="Table 21">
            <a:extLst>
              <a:ext uri="{FF2B5EF4-FFF2-40B4-BE49-F238E27FC236}">
                <a16:creationId xmlns:a16="http://schemas.microsoft.com/office/drawing/2014/main" xmlns="" id="{805A12D0-FAF9-405F-8D49-F432891F4239}"/>
              </a:ext>
            </a:extLst>
          </p:cNvPr>
          <p:cNvGraphicFramePr>
            <a:graphicFrameLocks noGrp="1"/>
          </p:cNvGraphicFramePr>
          <p:nvPr>
            <p:extLst>
              <p:ext uri="{D42A27DB-BD31-4B8C-83A1-F6EECF244321}">
                <p14:modId xmlns:p14="http://schemas.microsoft.com/office/powerpoint/2010/main" val="3816935126"/>
              </p:ext>
            </p:extLst>
          </p:nvPr>
        </p:nvGraphicFramePr>
        <p:xfrm>
          <a:off x="4592260" y="3441830"/>
          <a:ext cx="4015679" cy="1173480"/>
        </p:xfrm>
        <a:graphic>
          <a:graphicData uri="http://schemas.openxmlformats.org/drawingml/2006/table">
            <a:tbl>
              <a:tblPr/>
              <a:tblGrid>
                <a:gridCol w="2066895">
                  <a:extLst>
                    <a:ext uri="{9D8B030D-6E8A-4147-A177-3AD203B41FA5}">
                      <a16:colId xmlns:a16="http://schemas.microsoft.com/office/drawing/2014/main" xmlns="" val="2896882363"/>
                    </a:ext>
                  </a:extLst>
                </a:gridCol>
                <a:gridCol w="974392">
                  <a:extLst>
                    <a:ext uri="{9D8B030D-6E8A-4147-A177-3AD203B41FA5}">
                      <a16:colId xmlns:a16="http://schemas.microsoft.com/office/drawing/2014/main" xmlns="" val="1450786522"/>
                    </a:ext>
                  </a:extLst>
                </a:gridCol>
                <a:gridCol w="974392">
                  <a:extLst>
                    <a:ext uri="{9D8B030D-6E8A-4147-A177-3AD203B41FA5}">
                      <a16:colId xmlns:a16="http://schemas.microsoft.com/office/drawing/2014/main" xmlns="" val="1085914476"/>
                    </a:ext>
                  </a:extLst>
                </a:gridCol>
              </a:tblGrid>
              <a:tr h="104931">
                <a:tc gridSpan="3">
                  <a:txBody>
                    <a:bodyPr/>
                    <a:lstStyle/>
                    <a:p>
                      <a:pPr algn="ctr" rtl="0" fontAlgn="b"/>
                      <a:r>
                        <a:rPr lang="en-IN" sz="900" b="1" i="0" u="none" strike="noStrike" dirty="0">
                          <a:solidFill>
                            <a:srgbClr val="FFFFFF"/>
                          </a:solidFill>
                          <a:effectLst/>
                          <a:latin typeface="Kellogg's Sans Medium"/>
                        </a:rPr>
                        <a:t>SOCIAL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216003506"/>
                  </a:ext>
                </a:extLst>
              </a:tr>
              <a:tr h="0">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1190708780"/>
                  </a:ext>
                </a:extLst>
              </a:tr>
              <a:tr h="99934">
                <a:tc>
                  <a:txBody>
                    <a:bodyPr/>
                    <a:lstStyle/>
                    <a:p>
                      <a:pPr algn="l" rtl="0" fontAlgn="b"/>
                      <a:r>
                        <a:rPr lang="en-IN" sz="900" b="0" i="0" u="none" strike="noStrike" dirty="0">
                          <a:solidFill>
                            <a:srgbClr val="000000"/>
                          </a:solidFill>
                          <a:effectLst/>
                          <a:latin typeface="Kellogg's Sans Medium"/>
                        </a:rPr>
                        <a:t>Social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0.019MM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518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03260412"/>
                  </a:ext>
                </a:extLst>
              </a:tr>
              <a:tr h="99934">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0.3%</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866928030"/>
                  </a:ext>
                </a:extLst>
              </a:tr>
              <a:tr h="99934">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0.15MM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0.004MM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497464512"/>
                  </a:ext>
                </a:extLst>
              </a:tr>
              <a:tr h="99934">
                <a:tc>
                  <a:txBody>
                    <a:bodyPr/>
                    <a:lstStyle/>
                    <a:p>
                      <a:pPr algn="l" rtl="0" fontAlgn="b"/>
                      <a:r>
                        <a:rPr lang="en-IN" sz="900" b="0" i="0" u="none" strike="noStrike" dirty="0">
                          <a:solidFill>
                            <a:srgbClr val="000000"/>
                          </a:solidFill>
                          <a:effectLst/>
                          <a:latin typeface="Kellogg's Sans Medium"/>
                        </a:rPr>
                        <a:t>Support (Impressions)</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32.9MM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0.88MM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69866938"/>
                  </a:ext>
                </a:extLst>
              </a:tr>
              <a:tr h="99934">
                <a:tc>
                  <a:txBody>
                    <a:bodyPr/>
                    <a:lstStyle/>
                    <a:p>
                      <a:pPr algn="l" rtl="0" fontAlgn="b"/>
                      <a:r>
                        <a:rPr lang="en-IN" sz="900" b="0" i="0" u="none" strike="noStrike" dirty="0">
                          <a:solidFill>
                            <a:srgbClr val="000000"/>
                          </a:solidFill>
                          <a:effectLst/>
                          <a:latin typeface="Kellogg's Sans Medium"/>
                        </a:rPr>
                        <a:t>CPM (Spend/MM Support)</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4,674</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5.153</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4066612447"/>
                  </a:ext>
                </a:extLst>
              </a:tr>
              <a:tr h="99934">
                <a:tc>
                  <a:txBody>
                    <a:bodyPr/>
                    <a:lstStyle/>
                    <a:p>
                      <a:pPr algn="l" rtl="0" fontAlgn="b"/>
                      <a:r>
                        <a:rPr lang="en-IN" sz="900" b="0" i="0" u="none" strike="noStrike" dirty="0">
                          <a:solidFill>
                            <a:srgbClr val="000000"/>
                          </a:solidFill>
                          <a:effectLst/>
                          <a:latin typeface="Kellogg's Sans Medium"/>
                        </a:rPr>
                        <a:t>Effectiveness (Tonn per MM Imp)</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582</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584</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707025900"/>
                  </a:ext>
                </a:extLst>
              </a:tr>
            </a:tbl>
          </a:graphicData>
        </a:graphic>
      </p:graphicFrame>
      <p:graphicFrame>
        <p:nvGraphicFramePr>
          <p:cNvPr id="23" name="Table 22">
            <a:extLst>
              <a:ext uri="{FF2B5EF4-FFF2-40B4-BE49-F238E27FC236}">
                <a16:creationId xmlns:a16="http://schemas.microsoft.com/office/drawing/2014/main" xmlns="" id="{18622BB4-E5EF-4633-9835-21100A9FBBB7}"/>
              </a:ext>
            </a:extLst>
          </p:cNvPr>
          <p:cNvGraphicFramePr>
            <a:graphicFrameLocks noGrp="1"/>
          </p:cNvGraphicFramePr>
          <p:nvPr>
            <p:extLst>
              <p:ext uri="{D42A27DB-BD31-4B8C-83A1-F6EECF244321}">
                <p14:modId xmlns:p14="http://schemas.microsoft.com/office/powerpoint/2010/main" val="1824614794"/>
              </p:ext>
            </p:extLst>
          </p:nvPr>
        </p:nvGraphicFramePr>
        <p:xfrm>
          <a:off x="4603642" y="5468133"/>
          <a:ext cx="4035077" cy="733425"/>
        </p:xfrm>
        <a:graphic>
          <a:graphicData uri="http://schemas.openxmlformats.org/drawingml/2006/table">
            <a:tbl>
              <a:tblPr/>
              <a:tblGrid>
                <a:gridCol w="2101735">
                  <a:extLst>
                    <a:ext uri="{9D8B030D-6E8A-4147-A177-3AD203B41FA5}">
                      <a16:colId xmlns:a16="http://schemas.microsoft.com/office/drawing/2014/main" xmlns="" val="1222920857"/>
                    </a:ext>
                  </a:extLst>
                </a:gridCol>
                <a:gridCol w="966671">
                  <a:extLst>
                    <a:ext uri="{9D8B030D-6E8A-4147-A177-3AD203B41FA5}">
                      <a16:colId xmlns:a16="http://schemas.microsoft.com/office/drawing/2014/main" xmlns="" val="2212564734"/>
                    </a:ext>
                  </a:extLst>
                </a:gridCol>
                <a:gridCol w="966671">
                  <a:extLst>
                    <a:ext uri="{9D8B030D-6E8A-4147-A177-3AD203B41FA5}">
                      <a16:colId xmlns:a16="http://schemas.microsoft.com/office/drawing/2014/main" xmlns="" val="2318199866"/>
                    </a:ext>
                  </a:extLst>
                </a:gridCol>
              </a:tblGrid>
              <a:tr h="0">
                <a:tc gridSpan="3">
                  <a:txBody>
                    <a:bodyPr/>
                    <a:lstStyle/>
                    <a:p>
                      <a:pPr algn="ctr" rtl="0" fontAlgn="b"/>
                      <a:r>
                        <a:rPr lang="en-IN" sz="900" b="1" i="0" u="none" strike="noStrike" dirty="0">
                          <a:solidFill>
                            <a:srgbClr val="FFFFFF"/>
                          </a:solidFill>
                          <a:effectLst/>
                          <a:latin typeface="Kellogg's Sans Medium"/>
                        </a:rPr>
                        <a:t>SAMPLING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966259058"/>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097294669"/>
                  </a:ext>
                </a:extLst>
              </a:tr>
              <a:tr h="119490">
                <a:tc>
                  <a:txBody>
                    <a:bodyPr/>
                    <a:lstStyle/>
                    <a:p>
                      <a:pPr algn="l" rtl="0" fontAlgn="b"/>
                      <a:r>
                        <a:rPr lang="nl-NL" sz="900" b="0" i="0" u="none" strike="noStrike" dirty="0">
                          <a:solidFill>
                            <a:srgbClr val="000000"/>
                          </a:solidFill>
                          <a:effectLst/>
                          <a:latin typeface="Kellogg's Sans Medium"/>
                        </a:rPr>
                        <a:t>Sampling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0.023 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0.047 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990085"/>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0.4%</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0.7%</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3066258168"/>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0.18 MM</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0.36 MM</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3348917998"/>
                  </a:ext>
                </a:extLst>
              </a:tr>
            </a:tbl>
          </a:graphicData>
        </a:graphic>
      </p:graphicFrame>
      <p:pic>
        <p:nvPicPr>
          <p:cNvPr id="17" name="Picture 2" descr="Image result for mini wheats">
            <a:extLst>
              <a:ext uri="{FF2B5EF4-FFF2-40B4-BE49-F238E27FC236}">
                <a16:creationId xmlns:a16="http://schemas.microsoft.com/office/drawing/2014/main" xmlns="" id="{1241919E-CBEA-4C40-A5F4-849D921C65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3" name="Table 12">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1420954727"/>
              </p:ext>
            </p:extLst>
          </p:nvPr>
        </p:nvGraphicFramePr>
        <p:xfrm>
          <a:off x="329367" y="2662385"/>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SEARCH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Search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2,395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65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7,747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7,389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18" name="Table 17">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3274018547"/>
              </p:ext>
            </p:extLst>
          </p:nvPr>
        </p:nvGraphicFramePr>
        <p:xfrm>
          <a:off x="329367" y="3420713"/>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OOH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0" i="0" u="none" strike="noStrike" dirty="0">
                          <a:solidFill>
                            <a:srgbClr val="000000"/>
                          </a:solidFill>
                          <a:effectLst/>
                          <a:latin typeface="Kellogg's Sans Medium"/>
                        </a:rPr>
                        <a:t>OOH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2,186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0"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0"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50,000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graphicFrame>
        <p:nvGraphicFramePr>
          <p:cNvPr id="24" name="Table 23">
            <a:extLst>
              <a:ext uri="{FF2B5EF4-FFF2-40B4-BE49-F238E27FC236}">
                <a16:creationId xmlns:a16="http://schemas.microsoft.com/office/drawing/2014/main" xmlns="" id="{5B84EB86-6227-4F62-B88A-606E9CB7E73D}"/>
              </a:ext>
            </a:extLst>
          </p:cNvPr>
          <p:cNvGraphicFramePr>
            <a:graphicFrameLocks noGrp="1"/>
          </p:cNvGraphicFramePr>
          <p:nvPr>
            <p:extLst>
              <p:ext uri="{D42A27DB-BD31-4B8C-83A1-F6EECF244321}">
                <p14:modId xmlns:p14="http://schemas.microsoft.com/office/powerpoint/2010/main" val="4082690555"/>
              </p:ext>
            </p:extLst>
          </p:nvPr>
        </p:nvGraphicFramePr>
        <p:xfrm>
          <a:off x="329367" y="5468133"/>
          <a:ext cx="4015679" cy="733425"/>
        </p:xfrm>
        <a:graphic>
          <a:graphicData uri="http://schemas.openxmlformats.org/drawingml/2006/table">
            <a:tbl>
              <a:tblPr/>
              <a:tblGrid>
                <a:gridCol w="2074515">
                  <a:extLst>
                    <a:ext uri="{9D8B030D-6E8A-4147-A177-3AD203B41FA5}">
                      <a16:colId xmlns:a16="http://schemas.microsoft.com/office/drawing/2014/main" xmlns="" val="891288375"/>
                    </a:ext>
                  </a:extLst>
                </a:gridCol>
                <a:gridCol w="970582">
                  <a:extLst>
                    <a:ext uri="{9D8B030D-6E8A-4147-A177-3AD203B41FA5}">
                      <a16:colId xmlns:a16="http://schemas.microsoft.com/office/drawing/2014/main" xmlns="" val="2059701913"/>
                    </a:ext>
                  </a:extLst>
                </a:gridCol>
                <a:gridCol w="970582">
                  <a:extLst>
                    <a:ext uri="{9D8B030D-6E8A-4147-A177-3AD203B41FA5}">
                      <a16:colId xmlns:a16="http://schemas.microsoft.com/office/drawing/2014/main" xmlns="" val="516467293"/>
                    </a:ext>
                  </a:extLst>
                </a:gridCol>
              </a:tblGrid>
              <a:tr h="125464">
                <a:tc gridSpan="3">
                  <a:txBody>
                    <a:bodyPr/>
                    <a:lstStyle/>
                    <a:p>
                      <a:pPr algn="ctr" rtl="0" fontAlgn="b"/>
                      <a:r>
                        <a:rPr lang="en-IN" sz="900" b="1" i="0" u="none" strike="noStrike" dirty="0">
                          <a:solidFill>
                            <a:srgbClr val="FFFFFF"/>
                          </a:solidFill>
                          <a:effectLst/>
                          <a:latin typeface="Kellogg's Sans Medium"/>
                        </a:rPr>
                        <a:t>POS SUMMARY</a:t>
                      </a: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553986123"/>
                  </a:ext>
                </a:extLst>
              </a:tr>
              <a:tr h="125464">
                <a:tc>
                  <a:txBody>
                    <a:bodyPr/>
                    <a:lstStyle/>
                    <a:p>
                      <a:pPr algn="l" rtl="0" fontAlgn="b"/>
                      <a:r>
                        <a:rPr lang="en-IN" sz="900" b="0" i="0" u="none" strike="noStrike" dirty="0">
                          <a:solidFill>
                            <a:srgbClr val="000000"/>
                          </a:solidFill>
                          <a:effectLst/>
                          <a:latin typeface="Kellogg's Sans Medium"/>
                        </a:rPr>
                        <a:t>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2017</a:t>
                      </a:r>
                    </a:p>
                  </a:txBody>
                  <a:tcPr marL="9525" marR="857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rtl="0" fontAlgn="b"/>
                      <a:r>
                        <a:rPr lang="en-IN" sz="900" b="1" i="0" u="none" strike="noStrike" dirty="0">
                          <a:solidFill>
                            <a:srgbClr val="000000"/>
                          </a:solidFill>
                          <a:effectLst/>
                          <a:latin typeface="Kellogg's Sans Medium"/>
                        </a:rPr>
                        <a:t>2018</a:t>
                      </a:r>
                    </a:p>
                  </a:txBody>
                  <a:tcPr marL="9525" marR="857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xmlns="" val="3769989051"/>
                  </a:ext>
                </a:extLst>
              </a:tr>
              <a:tr h="119490">
                <a:tc>
                  <a:txBody>
                    <a:bodyPr/>
                    <a:lstStyle/>
                    <a:p>
                      <a:pPr algn="l" rtl="0" fontAlgn="b"/>
                      <a:r>
                        <a:rPr lang="en-IN" sz="900" b="1" i="0" u="none" strike="noStrike" dirty="0">
                          <a:solidFill>
                            <a:srgbClr val="000000"/>
                          </a:solidFill>
                          <a:effectLst/>
                          <a:latin typeface="Kellogg's Sans Medium"/>
                        </a:rPr>
                        <a:t>OOH Driven Sales (Tonn)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2,013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2,013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1712024463"/>
                  </a:ext>
                </a:extLst>
              </a:tr>
              <a:tr h="119490">
                <a:tc>
                  <a:txBody>
                    <a:bodyPr/>
                    <a:lstStyle/>
                    <a:p>
                      <a:pPr algn="l" rtl="0" fontAlgn="b"/>
                      <a:r>
                        <a:rPr lang="en-IN" sz="900" b="1" i="0" u="none" strike="noStrike" dirty="0">
                          <a:solidFill>
                            <a:srgbClr val="000000"/>
                          </a:solidFill>
                          <a:effectLst/>
                          <a:latin typeface="Kellogg's Sans Medium"/>
                        </a:rPr>
                        <a:t>Contribution</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rtl="0" fontAlgn="b"/>
                      <a:r>
                        <a:rPr lang="en-IN" sz="900" b="0" i="0" u="none" strike="noStrike" dirty="0">
                          <a:solidFill>
                            <a:srgbClr val="000000"/>
                          </a:solidFill>
                          <a:effectLst/>
                          <a:latin typeface="Kellogg's Sans Medium"/>
                        </a:rPr>
                        <a:t>0.03%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xmlns="" val="1842247566"/>
                  </a:ext>
                </a:extLst>
              </a:tr>
              <a:tr h="119490">
                <a:tc>
                  <a:txBody>
                    <a:bodyPr/>
                    <a:lstStyle/>
                    <a:p>
                      <a:pPr algn="l" rtl="0" fontAlgn="b"/>
                      <a:r>
                        <a:rPr lang="en-IN" sz="900" b="1" i="0" u="none" strike="noStrike" dirty="0">
                          <a:solidFill>
                            <a:srgbClr val="000000"/>
                          </a:solidFill>
                          <a:effectLst/>
                          <a:latin typeface="Kellogg's Sans Medium"/>
                        </a:rPr>
                        <a:t>Spend ($)</a:t>
                      </a:r>
                    </a:p>
                  </a:txBody>
                  <a:tcPr marL="857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rtl="0" fontAlgn="b"/>
                      <a:r>
                        <a:rPr lang="en-IN" sz="900" b="0" i="0" u="none" strike="noStrike" dirty="0">
                          <a:solidFill>
                            <a:srgbClr val="000000"/>
                          </a:solidFill>
                          <a:effectLst/>
                          <a:latin typeface="Kellogg's Sans Medium"/>
                        </a:rPr>
                        <a:t>10,000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xmlns="" val="2537736096"/>
                  </a:ext>
                </a:extLst>
              </a:tr>
            </a:tbl>
          </a:graphicData>
        </a:graphic>
      </p:graphicFrame>
    </p:spTree>
    <p:extLst>
      <p:ext uri="{BB962C8B-B14F-4D97-AF65-F5344CB8AC3E}">
        <p14:creationId xmlns:p14="http://schemas.microsoft.com/office/powerpoint/2010/main" val="828394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 name="Chart 31">
            <a:extLst>
              <a:ext uri="{FF2B5EF4-FFF2-40B4-BE49-F238E27FC236}">
                <a16:creationId xmlns:a16="http://schemas.microsoft.com/office/drawing/2014/main" xmlns="" id="{D35E864C-7246-4B97-BAD9-D3A3C0FF8A87}"/>
              </a:ext>
            </a:extLst>
          </p:cNvPr>
          <p:cNvGraphicFramePr/>
          <p:nvPr/>
        </p:nvGraphicFramePr>
        <p:xfrm>
          <a:off x="1524000" y="2975734"/>
          <a:ext cx="7124700" cy="104300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1" name="Chart 60">
            <a:extLst>
              <a:ext uri="{FF2B5EF4-FFF2-40B4-BE49-F238E27FC236}">
                <a16:creationId xmlns:a16="http://schemas.microsoft.com/office/drawing/2014/main" xmlns="" id="{124E6098-30F7-4052-9829-D9CD5A5DFCEB}"/>
              </a:ext>
            </a:extLst>
          </p:cNvPr>
          <p:cNvGraphicFramePr/>
          <p:nvPr/>
        </p:nvGraphicFramePr>
        <p:xfrm>
          <a:off x="1524000" y="2636651"/>
          <a:ext cx="7124700" cy="104300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xmlns="" id="{6D133290-C63A-4C72-A855-A6AA1802A618}"/>
              </a:ext>
            </a:extLst>
          </p:cNvPr>
          <p:cNvGraphicFramePr/>
          <p:nvPr/>
        </p:nvGraphicFramePr>
        <p:xfrm>
          <a:off x="1524000" y="3653900"/>
          <a:ext cx="7124700" cy="10430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3" name="Chart 32">
            <a:extLst>
              <a:ext uri="{FF2B5EF4-FFF2-40B4-BE49-F238E27FC236}">
                <a16:creationId xmlns:a16="http://schemas.microsoft.com/office/drawing/2014/main" xmlns="" id="{80D11786-83DC-440E-BD74-ABD5853EC15E}"/>
              </a:ext>
            </a:extLst>
          </p:cNvPr>
          <p:cNvGraphicFramePr/>
          <p:nvPr/>
        </p:nvGraphicFramePr>
        <p:xfrm>
          <a:off x="1524000" y="3314817"/>
          <a:ext cx="7124700" cy="104300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9" name="Chart 18">
            <a:extLst>
              <a:ext uri="{FF2B5EF4-FFF2-40B4-BE49-F238E27FC236}">
                <a16:creationId xmlns:a16="http://schemas.microsoft.com/office/drawing/2014/main" xmlns="" id="{902087DE-93C7-4D2F-9535-4B4D52790DF6}"/>
              </a:ext>
            </a:extLst>
          </p:cNvPr>
          <p:cNvGraphicFramePr/>
          <p:nvPr/>
        </p:nvGraphicFramePr>
        <p:xfrm>
          <a:off x="1524000" y="3992983"/>
          <a:ext cx="7124700" cy="104300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3" name="Chart 22">
            <a:extLst>
              <a:ext uri="{FF2B5EF4-FFF2-40B4-BE49-F238E27FC236}">
                <a16:creationId xmlns:a16="http://schemas.microsoft.com/office/drawing/2014/main" xmlns="" id="{3610D7C6-3673-437F-B423-2949674FEE8F}"/>
              </a:ext>
            </a:extLst>
          </p:cNvPr>
          <p:cNvGraphicFramePr/>
          <p:nvPr/>
        </p:nvGraphicFramePr>
        <p:xfrm>
          <a:off x="1524000" y="1619402"/>
          <a:ext cx="7124700" cy="104300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24" name="Chart 23">
            <a:extLst>
              <a:ext uri="{FF2B5EF4-FFF2-40B4-BE49-F238E27FC236}">
                <a16:creationId xmlns:a16="http://schemas.microsoft.com/office/drawing/2014/main" xmlns="" id="{EE994097-EF57-4085-9788-392AD2D276CE}"/>
              </a:ext>
            </a:extLst>
          </p:cNvPr>
          <p:cNvGraphicFramePr/>
          <p:nvPr/>
        </p:nvGraphicFramePr>
        <p:xfrm>
          <a:off x="1524000" y="2297568"/>
          <a:ext cx="7124700" cy="104300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1" name="Chart 20">
            <a:extLst>
              <a:ext uri="{FF2B5EF4-FFF2-40B4-BE49-F238E27FC236}">
                <a16:creationId xmlns:a16="http://schemas.microsoft.com/office/drawing/2014/main" xmlns="" id="{3E25793F-07B1-4D84-94D8-37E1C5FEC846}"/>
              </a:ext>
            </a:extLst>
          </p:cNvPr>
          <p:cNvGraphicFramePr/>
          <p:nvPr/>
        </p:nvGraphicFramePr>
        <p:xfrm>
          <a:off x="1524000" y="4332066"/>
          <a:ext cx="7124700" cy="104300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Chart 24">
            <a:extLst>
              <a:ext uri="{FF2B5EF4-FFF2-40B4-BE49-F238E27FC236}">
                <a16:creationId xmlns:a16="http://schemas.microsoft.com/office/drawing/2014/main" xmlns="" id="{6F9AD5CC-52AE-4D5F-8AB9-F7E5CB3761A2}"/>
              </a:ext>
            </a:extLst>
          </p:cNvPr>
          <p:cNvGraphicFramePr/>
          <p:nvPr/>
        </p:nvGraphicFramePr>
        <p:xfrm>
          <a:off x="1524000" y="1958485"/>
          <a:ext cx="7124700" cy="1043006"/>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0" name="Chart 19">
            <a:extLst>
              <a:ext uri="{FF2B5EF4-FFF2-40B4-BE49-F238E27FC236}">
                <a16:creationId xmlns:a16="http://schemas.microsoft.com/office/drawing/2014/main" xmlns="" id="{7275C9C8-F3D8-4512-91C3-725625F7B4C4}"/>
              </a:ext>
            </a:extLst>
          </p:cNvPr>
          <p:cNvGraphicFramePr/>
          <p:nvPr/>
        </p:nvGraphicFramePr>
        <p:xfrm>
          <a:off x="1524000" y="4671152"/>
          <a:ext cx="7124700" cy="963892"/>
        </p:xfrm>
        <a:graphic>
          <a:graphicData uri="http://schemas.openxmlformats.org/drawingml/2006/chart">
            <c:chart xmlns:c="http://schemas.openxmlformats.org/drawingml/2006/chart" xmlns:r="http://schemas.openxmlformats.org/officeDocument/2006/relationships" r:id="rId12"/>
          </a:graphicData>
        </a:graphic>
      </p:graphicFrame>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Cadence of Brand-building Activities, Relative to Sales</a:t>
            </a:r>
            <a:endParaRPr lang="en-CA" sz="1700" dirty="0"/>
          </a:p>
        </p:txBody>
      </p:sp>
      <p:sp>
        <p:nvSpPr>
          <p:cNvPr id="17" name="TextBox 16">
            <a:extLst>
              <a:ext uri="{FF2B5EF4-FFF2-40B4-BE49-F238E27FC236}">
                <a16:creationId xmlns:a16="http://schemas.microsoft.com/office/drawing/2014/main" xmlns="" id="{121A769A-B385-43AD-9154-659BFFF8A916}"/>
              </a:ext>
            </a:extLst>
          </p:cNvPr>
          <p:cNvSpPr txBox="1"/>
          <p:nvPr/>
        </p:nvSpPr>
        <p:spPr>
          <a:xfrm>
            <a:off x="317500" y="5531452"/>
            <a:ext cx="8343900" cy="246221"/>
          </a:xfrm>
          <a:prstGeom prst="rect">
            <a:avLst/>
          </a:prstGeom>
          <a:noFill/>
        </p:spPr>
        <p:txBody>
          <a:bodyPr wrap="square" rtlCol="0">
            <a:spAutoFit/>
          </a:bodyPr>
          <a:lstStyle/>
          <a:p>
            <a:r>
              <a:rPr lang="en-US" sz="1000" dirty="0"/>
              <a:t>Trade activities were driven by %sold on promotion and Any Ads and Display.</a:t>
            </a:r>
          </a:p>
        </p:txBody>
      </p:sp>
      <p:sp>
        <p:nvSpPr>
          <p:cNvPr id="26" name="TextBox 25">
            <a:extLst>
              <a:ext uri="{FF2B5EF4-FFF2-40B4-BE49-F238E27FC236}">
                <a16:creationId xmlns:a16="http://schemas.microsoft.com/office/drawing/2014/main" xmlns="" id="{6CF257EA-CEF7-4815-9BE3-381EBC3654DF}"/>
              </a:ext>
            </a:extLst>
          </p:cNvPr>
          <p:cNvSpPr txBox="1"/>
          <p:nvPr/>
        </p:nvSpPr>
        <p:spPr>
          <a:xfrm>
            <a:off x="634346" y="1611086"/>
            <a:ext cx="736099" cy="198809"/>
          </a:xfrm>
          <a:prstGeom prst="rect">
            <a:avLst/>
          </a:prstGeom>
          <a:noFill/>
        </p:spPr>
        <p:txBody>
          <a:bodyPr wrap="none" rtlCol="0">
            <a:spAutoFit/>
          </a:bodyPr>
          <a:lstStyle/>
          <a:p>
            <a:r>
              <a:rPr lang="en-US" sz="900" b="1" dirty="0"/>
              <a:t>Presence:</a:t>
            </a:r>
          </a:p>
        </p:txBody>
      </p:sp>
      <p:sp>
        <p:nvSpPr>
          <p:cNvPr id="27" name="TextBox 26">
            <a:extLst>
              <a:ext uri="{FF2B5EF4-FFF2-40B4-BE49-F238E27FC236}">
                <a16:creationId xmlns:a16="http://schemas.microsoft.com/office/drawing/2014/main" xmlns="" id="{06BF6F7B-AE0D-43D1-86A1-EE2DAE37E0C8}"/>
              </a:ext>
            </a:extLst>
          </p:cNvPr>
          <p:cNvSpPr txBox="1"/>
          <p:nvPr/>
        </p:nvSpPr>
        <p:spPr>
          <a:xfrm>
            <a:off x="634346" y="2258039"/>
            <a:ext cx="979755" cy="198809"/>
          </a:xfrm>
          <a:prstGeom prst="rect">
            <a:avLst/>
          </a:prstGeom>
          <a:noFill/>
        </p:spPr>
        <p:txBody>
          <a:bodyPr wrap="none" rtlCol="0">
            <a:spAutoFit/>
          </a:bodyPr>
          <a:lstStyle/>
          <a:p>
            <a:r>
              <a:rPr lang="en-US" sz="900" b="1" dirty="0">
                <a:solidFill>
                  <a:srgbClr val="F98F01"/>
                </a:solidFill>
              </a:rPr>
              <a:t>Digital Display</a:t>
            </a:r>
          </a:p>
        </p:txBody>
      </p:sp>
      <p:sp>
        <p:nvSpPr>
          <p:cNvPr id="28" name="TextBox 27">
            <a:extLst>
              <a:ext uri="{FF2B5EF4-FFF2-40B4-BE49-F238E27FC236}">
                <a16:creationId xmlns:a16="http://schemas.microsoft.com/office/drawing/2014/main" xmlns="" id="{CF34642A-0378-4F57-AAF3-46DCD70389FD}"/>
              </a:ext>
            </a:extLst>
          </p:cNvPr>
          <p:cNvSpPr txBox="1"/>
          <p:nvPr/>
        </p:nvSpPr>
        <p:spPr>
          <a:xfrm>
            <a:off x="634346" y="2593684"/>
            <a:ext cx="883575" cy="198809"/>
          </a:xfrm>
          <a:prstGeom prst="rect">
            <a:avLst/>
          </a:prstGeom>
          <a:noFill/>
        </p:spPr>
        <p:txBody>
          <a:bodyPr wrap="none" rtlCol="0">
            <a:spAutoFit/>
          </a:bodyPr>
          <a:lstStyle/>
          <a:p>
            <a:r>
              <a:rPr lang="en-US" sz="900" b="1" dirty="0"/>
              <a:t>Digital Video</a:t>
            </a:r>
          </a:p>
        </p:txBody>
      </p:sp>
      <p:sp>
        <p:nvSpPr>
          <p:cNvPr id="30" name="TextBox 29">
            <a:extLst>
              <a:ext uri="{FF2B5EF4-FFF2-40B4-BE49-F238E27FC236}">
                <a16:creationId xmlns:a16="http://schemas.microsoft.com/office/drawing/2014/main" xmlns="" id="{4D3888D7-19DA-4E34-A25C-358496752DB1}"/>
              </a:ext>
            </a:extLst>
          </p:cNvPr>
          <p:cNvSpPr txBox="1"/>
          <p:nvPr/>
        </p:nvSpPr>
        <p:spPr>
          <a:xfrm>
            <a:off x="634346" y="3624891"/>
            <a:ext cx="524503" cy="198809"/>
          </a:xfrm>
          <a:prstGeom prst="rect">
            <a:avLst/>
          </a:prstGeom>
          <a:noFill/>
        </p:spPr>
        <p:txBody>
          <a:bodyPr wrap="none" rtlCol="0">
            <a:spAutoFit/>
          </a:bodyPr>
          <a:lstStyle/>
          <a:p>
            <a:r>
              <a:rPr lang="en-US" sz="900" b="1" dirty="0">
                <a:solidFill>
                  <a:srgbClr val="0070C0"/>
                </a:solidFill>
              </a:rPr>
              <a:t>Social</a:t>
            </a:r>
          </a:p>
        </p:txBody>
      </p:sp>
      <p:sp>
        <p:nvSpPr>
          <p:cNvPr id="31" name="TextBox 30">
            <a:extLst>
              <a:ext uri="{FF2B5EF4-FFF2-40B4-BE49-F238E27FC236}">
                <a16:creationId xmlns:a16="http://schemas.microsoft.com/office/drawing/2014/main" xmlns="" id="{9ADEBD78-988A-4C2F-8E85-C043480760EF}"/>
              </a:ext>
            </a:extLst>
          </p:cNvPr>
          <p:cNvSpPr txBox="1"/>
          <p:nvPr/>
        </p:nvSpPr>
        <p:spPr>
          <a:xfrm>
            <a:off x="634346" y="4963568"/>
            <a:ext cx="870751" cy="198809"/>
          </a:xfrm>
          <a:prstGeom prst="rect">
            <a:avLst/>
          </a:prstGeom>
          <a:noFill/>
        </p:spPr>
        <p:txBody>
          <a:bodyPr wrap="none" rtlCol="0">
            <a:spAutoFit/>
          </a:bodyPr>
          <a:lstStyle/>
          <a:p>
            <a:r>
              <a:rPr lang="en-US" sz="900" b="1" dirty="0">
                <a:solidFill>
                  <a:srgbClr val="C00000"/>
                </a:solidFill>
              </a:rPr>
              <a:t>Actual Sales</a:t>
            </a:r>
          </a:p>
        </p:txBody>
      </p:sp>
      <p:grpSp>
        <p:nvGrpSpPr>
          <p:cNvPr id="4" name="Group 3">
            <a:extLst>
              <a:ext uri="{FF2B5EF4-FFF2-40B4-BE49-F238E27FC236}">
                <a16:creationId xmlns:a16="http://schemas.microsoft.com/office/drawing/2014/main" xmlns="" id="{32B58BD4-EE58-4092-BFF3-56B4211DA51D}"/>
              </a:ext>
            </a:extLst>
          </p:cNvPr>
          <p:cNvGrpSpPr/>
          <p:nvPr/>
        </p:nvGrpSpPr>
        <p:grpSpPr>
          <a:xfrm>
            <a:off x="343794" y="2283614"/>
            <a:ext cx="299144" cy="221223"/>
            <a:chOff x="343794" y="2283614"/>
            <a:chExt cx="299144" cy="221223"/>
          </a:xfrm>
        </p:grpSpPr>
        <p:sp>
          <p:nvSpPr>
            <p:cNvPr id="56" name="Isosceles Triangle 55">
              <a:extLst>
                <a:ext uri="{FF2B5EF4-FFF2-40B4-BE49-F238E27FC236}">
                  <a16:creationId xmlns:a16="http://schemas.microsoft.com/office/drawing/2014/main" xmlns="" id="{037AA2DC-0040-4D43-964F-83798B6E0229}"/>
                </a:ext>
              </a:extLst>
            </p:cNvPr>
            <p:cNvSpPr/>
            <p:nvPr/>
          </p:nvSpPr>
          <p:spPr>
            <a:xfrm>
              <a:off x="482692" y="2410794"/>
              <a:ext cx="21348" cy="78370"/>
            </a:xfrm>
            <a:prstGeom prst="triangle">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ounded Rectangle 34">
              <a:extLst>
                <a:ext uri="{FF2B5EF4-FFF2-40B4-BE49-F238E27FC236}">
                  <a16:creationId xmlns:a16="http://schemas.microsoft.com/office/drawing/2014/main" xmlns="" id="{DF2DC5CD-8987-477C-BCD2-853EA834A69F}"/>
                </a:ext>
              </a:extLst>
            </p:cNvPr>
            <p:cNvSpPr/>
            <p:nvPr/>
          </p:nvSpPr>
          <p:spPr>
            <a:xfrm>
              <a:off x="378737" y="2485039"/>
              <a:ext cx="233705" cy="19798"/>
            </a:xfrm>
            <a:prstGeom prst="roundRect">
              <a:avLst/>
            </a:prstGeom>
            <a:solidFill>
              <a:srgbClr val="F98F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15">
              <a:extLst>
                <a:ext uri="{FF2B5EF4-FFF2-40B4-BE49-F238E27FC236}">
                  <a16:creationId xmlns:a16="http://schemas.microsoft.com/office/drawing/2014/main" xmlns="" id="{062E420F-3267-4B33-86E4-2AB6CBAC3BB0}"/>
                </a:ext>
              </a:extLst>
            </p:cNvPr>
            <p:cNvSpPr/>
            <p:nvPr/>
          </p:nvSpPr>
          <p:spPr>
            <a:xfrm>
              <a:off x="343794" y="2283614"/>
              <a:ext cx="299144" cy="159275"/>
            </a:xfrm>
            <a:prstGeom prst="roundRect">
              <a:avLst/>
            </a:prstGeom>
            <a:solidFill>
              <a:srgbClr val="F98F0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37">
              <a:extLst>
                <a:ext uri="{FF2B5EF4-FFF2-40B4-BE49-F238E27FC236}">
                  <a16:creationId xmlns:a16="http://schemas.microsoft.com/office/drawing/2014/main" xmlns="" id="{46C91F83-7FD7-4C58-A209-450ECED6C358}"/>
                </a:ext>
              </a:extLst>
            </p:cNvPr>
            <p:cNvSpPr/>
            <p:nvPr/>
          </p:nvSpPr>
          <p:spPr>
            <a:xfrm>
              <a:off x="354589" y="2288409"/>
              <a:ext cx="277554" cy="147780"/>
            </a:xfrm>
            <a:prstGeom prst="roundRect">
              <a:avLst/>
            </a:prstGeom>
            <a:solidFill>
              <a:schemeClr val="bg1"/>
            </a:solidFill>
            <a:ln>
              <a:solidFill>
                <a:srgbClr val="F98F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14" descr="Related image">
            <a:extLst>
              <a:ext uri="{FF2B5EF4-FFF2-40B4-BE49-F238E27FC236}">
                <a16:creationId xmlns:a16="http://schemas.microsoft.com/office/drawing/2014/main" xmlns="" id="{4D856D95-247E-4F24-B83C-A5855FC9091E}"/>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35379" y="2586298"/>
            <a:ext cx="319659" cy="2753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8" descr="Related image">
            <a:extLst>
              <a:ext uri="{FF2B5EF4-FFF2-40B4-BE49-F238E27FC236}">
                <a16:creationId xmlns:a16="http://schemas.microsoft.com/office/drawing/2014/main" xmlns="" id="{E6DE536E-1ACF-4CA6-9D11-4A19641A5E55}"/>
              </a:ext>
            </a:extLst>
          </p:cNvPr>
          <p:cNvPicPr>
            <a:picLocks noChangeAspect="1" noChangeArrowheads="1"/>
          </p:cNvPicPr>
          <p:nvPr/>
        </p:nvPicPr>
        <p:blipFill>
          <a:blip r:embed="rId1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0039" y="3585566"/>
            <a:ext cx="322149" cy="27745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Image result for Sales icon">
            <a:extLst>
              <a:ext uri="{FF2B5EF4-FFF2-40B4-BE49-F238E27FC236}">
                <a16:creationId xmlns:a16="http://schemas.microsoft.com/office/drawing/2014/main" xmlns="" id="{6122BBA1-8F31-477D-A0E3-13F27CB8AEFF}"/>
              </a:ext>
            </a:extLst>
          </p:cNvPr>
          <p:cNvPicPr>
            <a:picLocks noChangeAspect="1" noChangeArrowheads="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3529" y="4925583"/>
            <a:ext cx="360040" cy="31009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xmlns="" id="{274128CD-159A-4903-B3EB-0D5A66547B5C}"/>
              </a:ext>
            </a:extLst>
          </p:cNvPr>
          <p:cNvSpPr txBox="1"/>
          <p:nvPr/>
        </p:nvSpPr>
        <p:spPr>
          <a:xfrm>
            <a:off x="655038" y="1898349"/>
            <a:ext cx="332142" cy="198809"/>
          </a:xfrm>
          <a:prstGeom prst="rect">
            <a:avLst/>
          </a:prstGeom>
          <a:noFill/>
        </p:spPr>
        <p:txBody>
          <a:bodyPr wrap="none" rtlCol="0">
            <a:spAutoFit/>
          </a:bodyPr>
          <a:lstStyle/>
          <a:p>
            <a:r>
              <a:rPr lang="en-US" sz="900" b="1" dirty="0">
                <a:solidFill>
                  <a:srgbClr val="FF0000"/>
                </a:solidFill>
              </a:rPr>
              <a:t>TV</a:t>
            </a:r>
          </a:p>
        </p:txBody>
      </p:sp>
      <p:pic>
        <p:nvPicPr>
          <p:cNvPr id="40" name="Picture 39">
            <a:extLst>
              <a:ext uri="{FF2B5EF4-FFF2-40B4-BE49-F238E27FC236}">
                <a16:creationId xmlns:a16="http://schemas.microsoft.com/office/drawing/2014/main" xmlns="" id="{F7F6EDEF-01F4-4654-BE34-E1DB98BC30B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38932" y="1814361"/>
            <a:ext cx="350043" cy="301482"/>
          </a:xfrm>
          <a:prstGeom prst="rect">
            <a:avLst/>
          </a:prstGeom>
        </p:spPr>
      </p:pic>
      <p:sp>
        <p:nvSpPr>
          <p:cNvPr id="54" name="Rounded Rectangle 1">
            <a:extLst>
              <a:ext uri="{FF2B5EF4-FFF2-40B4-BE49-F238E27FC236}">
                <a16:creationId xmlns:a16="http://schemas.microsoft.com/office/drawing/2014/main" xmlns="" id="{5784E7AA-6859-4EFD-A047-C77B197F9700}"/>
              </a:ext>
            </a:extLst>
          </p:cNvPr>
          <p:cNvSpPr/>
          <p:nvPr/>
        </p:nvSpPr>
        <p:spPr>
          <a:xfrm>
            <a:off x="1835697" y="1621442"/>
            <a:ext cx="3312368" cy="164484"/>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2017</a:t>
            </a:r>
          </a:p>
        </p:txBody>
      </p:sp>
      <p:sp>
        <p:nvSpPr>
          <p:cNvPr id="55" name="Rounded Rectangle 1">
            <a:extLst>
              <a:ext uri="{FF2B5EF4-FFF2-40B4-BE49-F238E27FC236}">
                <a16:creationId xmlns:a16="http://schemas.microsoft.com/office/drawing/2014/main" xmlns="" id="{3F11E47E-FCBF-4014-BCB4-B16C73C165C9}"/>
              </a:ext>
            </a:extLst>
          </p:cNvPr>
          <p:cNvSpPr/>
          <p:nvPr/>
        </p:nvSpPr>
        <p:spPr>
          <a:xfrm>
            <a:off x="5239366" y="1621442"/>
            <a:ext cx="3281672" cy="165385"/>
          </a:xfrm>
          <a:prstGeom prst="roundRect">
            <a:avLst/>
          </a:prstGeom>
          <a:solidFill>
            <a:srgbClr val="C00000"/>
          </a:solidFill>
          <a:ln>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50" b="1" dirty="0">
                <a:solidFill>
                  <a:schemeClr val="bg1"/>
                </a:solidFill>
              </a:rPr>
              <a:t>2018</a:t>
            </a:r>
          </a:p>
        </p:txBody>
      </p:sp>
      <p:cxnSp>
        <p:nvCxnSpPr>
          <p:cNvPr id="42" name="Straight Connector 41">
            <a:extLst>
              <a:ext uri="{FF2B5EF4-FFF2-40B4-BE49-F238E27FC236}">
                <a16:creationId xmlns:a16="http://schemas.microsoft.com/office/drawing/2014/main" xmlns="" id="{1E03D6BC-EF77-4518-9B48-33F50B45E653}"/>
              </a:ext>
            </a:extLst>
          </p:cNvPr>
          <p:cNvCxnSpPr>
            <a:cxnSpLocks/>
          </p:cNvCxnSpPr>
          <p:nvPr/>
        </p:nvCxnSpPr>
        <p:spPr>
          <a:xfrm>
            <a:off x="5200650" y="1672506"/>
            <a:ext cx="0" cy="36082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43" name="Picture 2" descr="Image result for ads icon">
            <a:extLst>
              <a:ext uri="{FF2B5EF4-FFF2-40B4-BE49-F238E27FC236}">
                <a16:creationId xmlns:a16="http://schemas.microsoft.com/office/drawing/2014/main" xmlns="" id="{3463CCAE-C38C-42BD-BB1E-FE9F1676C05F}"/>
              </a:ext>
            </a:extLst>
          </p:cNvPr>
          <p:cNvPicPr>
            <a:picLocks noChangeAspect="1" noChangeArrowheads="1"/>
          </p:cNvPicPr>
          <p:nvPr/>
        </p:nvPicPr>
        <p:blipFill>
          <a:blip r:embed="rId17"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3794" y="3932957"/>
            <a:ext cx="344411" cy="296631"/>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xmlns="" id="{75F490BB-B186-4408-B604-95DC8471DFBB}"/>
              </a:ext>
            </a:extLst>
          </p:cNvPr>
          <p:cNvSpPr txBox="1"/>
          <p:nvPr/>
        </p:nvSpPr>
        <p:spPr>
          <a:xfrm>
            <a:off x="634346" y="3947380"/>
            <a:ext cx="558166" cy="198809"/>
          </a:xfrm>
          <a:prstGeom prst="rect">
            <a:avLst/>
          </a:prstGeom>
          <a:noFill/>
        </p:spPr>
        <p:txBody>
          <a:bodyPr wrap="none" rtlCol="0">
            <a:spAutoFit/>
          </a:bodyPr>
          <a:lstStyle/>
          <a:p>
            <a:r>
              <a:rPr lang="en-US" sz="900" b="1" dirty="0">
                <a:solidFill>
                  <a:srgbClr val="669E18"/>
                </a:solidFill>
              </a:rPr>
              <a:t>ANY AD</a:t>
            </a:r>
          </a:p>
        </p:txBody>
      </p:sp>
      <p:sp>
        <p:nvSpPr>
          <p:cNvPr id="45" name="TextBox 44">
            <a:extLst>
              <a:ext uri="{FF2B5EF4-FFF2-40B4-BE49-F238E27FC236}">
                <a16:creationId xmlns:a16="http://schemas.microsoft.com/office/drawing/2014/main" xmlns="" id="{B8A607FA-73BC-4F5F-9654-2B222FC2CC3A}"/>
              </a:ext>
            </a:extLst>
          </p:cNvPr>
          <p:cNvSpPr txBox="1"/>
          <p:nvPr/>
        </p:nvSpPr>
        <p:spPr>
          <a:xfrm>
            <a:off x="634346" y="4303518"/>
            <a:ext cx="633507" cy="198809"/>
          </a:xfrm>
          <a:prstGeom prst="rect">
            <a:avLst/>
          </a:prstGeom>
          <a:noFill/>
        </p:spPr>
        <p:txBody>
          <a:bodyPr wrap="none" rtlCol="0">
            <a:spAutoFit/>
          </a:bodyPr>
          <a:lstStyle/>
          <a:p>
            <a:r>
              <a:rPr lang="en-US" sz="900" b="1" dirty="0">
                <a:solidFill>
                  <a:srgbClr val="973C4A"/>
                </a:solidFill>
              </a:rPr>
              <a:t>ANY DISP</a:t>
            </a:r>
          </a:p>
        </p:txBody>
      </p:sp>
      <p:sp>
        <p:nvSpPr>
          <p:cNvPr id="46" name="TextBox 45">
            <a:extLst>
              <a:ext uri="{FF2B5EF4-FFF2-40B4-BE49-F238E27FC236}">
                <a16:creationId xmlns:a16="http://schemas.microsoft.com/office/drawing/2014/main" xmlns="" id="{866A7F98-DBCA-45C8-A6E0-E671FC042E21}"/>
              </a:ext>
            </a:extLst>
          </p:cNvPr>
          <p:cNvSpPr txBox="1"/>
          <p:nvPr/>
        </p:nvSpPr>
        <p:spPr>
          <a:xfrm>
            <a:off x="634346" y="4591467"/>
            <a:ext cx="798617" cy="318095"/>
          </a:xfrm>
          <a:prstGeom prst="rect">
            <a:avLst/>
          </a:prstGeom>
          <a:noFill/>
        </p:spPr>
        <p:txBody>
          <a:bodyPr wrap="none" rtlCol="0">
            <a:spAutoFit/>
          </a:bodyPr>
          <a:lstStyle/>
          <a:p>
            <a:r>
              <a:rPr lang="en-US" sz="900" b="1" dirty="0" err="1">
                <a:solidFill>
                  <a:schemeClr val="bg1">
                    <a:lumMod val="50000"/>
                  </a:schemeClr>
                </a:solidFill>
              </a:rPr>
              <a:t>Tonn</a:t>
            </a:r>
            <a:r>
              <a:rPr lang="en-US" sz="900" b="1" dirty="0">
                <a:solidFill>
                  <a:schemeClr val="bg1">
                    <a:lumMod val="50000"/>
                  </a:schemeClr>
                </a:solidFill>
              </a:rPr>
              <a:t> % Sold </a:t>
            </a:r>
            <a:br>
              <a:rPr lang="en-US" sz="900" b="1" dirty="0">
                <a:solidFill>
                  <a:schemeClr val="bg1">
                    <a:lumMod val="50000"/>
                  </a:schemeClr>
                </a:solidFill>
              </a:rPr>
            </a:br>
            <a:r>
              <a:rPr lang="en-US" sz="900" b="1" dirty="0">
                <a:solidFill>
                  <a:schemeClr val="bg1">
                    <a:lumMod val="50000"/>
                  </a:schemeClr>
                </a:solidFill>
              </a:rPr>
              <a:t>any promo</a:t>
            </a:r>
          </a:p>
        </p:txBody>
      </p:sp>
      <p:pic>
        <p:nvPicPr>
          <p:cNvPr id="47" name="Picture 6" descr="Related image">
            <a:extLst>
              <a:ext uri="{FF2B5EF4-FFF2-40B4-BE49-F238E27FC236}">
                <a16:creationId xmlns:a16="http://schemas.microsoft.com/office/drawing/2014/main" xmlns="" id="{C617D295-9ECA-4C69-AD5E-4D08EC03637A}"/>
              </a:ext>
            </a:extLst>
          </p:cNvPr>
          <p:cNvPicPr>
            <a:picLocks noChangeAspect="1" noChangeArrowheads="1"/>
          </p:cNvPicPr>
          <p:nvPr/>
        </p:nvPicPr>
        <p:blipFill>
          <a:blip r:embed="rId18"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5120" y="4272063"/>
            <a:ext cx="360040" cy="310092"/>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xmlns="" id="{B65C802F-DBB0-4367-9D08-721E8254C129}"/>
              </a:ext>
            </a:extLst>
          </p:cNvPr>
          <p:cNvGrpSpPr/>
          <p:nvPr/>
        </p:nvGrpSpPr>
        <p:grpSpPr>
          <a:xfrm>
            <a:off x="322395" y="4651925"/>
            <a:ext cx="341974" cy="225474"/>
            <a:chOff x="322395" y="4523368"/>
            <a:chExt cx="341974" cy="225474"/>
          </a:xfrm>
        </p:grpSpPr>
        <p:sp>
          <p:nvSpPr>
            <p:cNvPr id="49" name="Rectangle 249">
              <a:extLst>
                <a:ext uri="{FF2B5EF4-FFF2-40B4-BE49-F238E27FC236}">
                  <a16:creationId xmlns:a16="http://schemas.microsoft.com/office/drawing/2014/main" xmlns="" id="{6A0CD5F8-FAD9-4BB6-AD2F-9D9EC658D96D}"/>
                </a:ext>
              </a:extLst>
            </p:cNvPr>
            <p:cNvSpPr>
              <a:spLocks noChangeArrowheads="1"/>
            </p:cNvSpPr>
            <p:nvPr/>
          </p:nvSpPr>
          <p:spPr bwMode="auto">
            <a:xfrm>
              <a:off x="322395" y="4593462"/>
              <a:ext cx="44902" cy="46614"/>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0" name="Freeform 250">
              <a:extLst>
                <a:ext uri="{FF2B5EF4-FFF2-40B4-BE49-F238E27FC236}">
                  <a16:creationId xmlns:a16="http://schemas.microsoft.com/office/drawing/2014/main" xmlns="" id="{AE43B280-543B-4482-816A-164436945CB5}"/>
                </a:ext>
              </a:extLst>
            </p:cNvPr>
            <p:cNvSpPr>
              <a:spLocks/>
            </p:cNvSpPr>
            <p:nvPr/>
          </p:nvSpPr>
          <p:spPr bwMode="auto">
            <a:xfrm>
              <a:off x="430239" y="4663210"/>
              <a:ext cx="45303" cy="46614"/>
            </a:xfrm>
            <a:custGeom>
              <a:avLst/>
              <a:gdLst>
                <a:gd name="T0" fmla="*/ 0 w 727"/>
                <a:gd name="T1" fmla="*/ 0 h 872"/>
                <a:gd name="T2" fmla="*/ 727 w 727"/>
                <a:gd name="T3" fmla="*/ 0 h 872"/>
                <a:gd name="T4" fmla="*/ 727 w 727"/>
                <a:gd name="T5" fmla="*/ 583 h 872"/>
                <a:gd name="T6" fmla="*/ 438 w 727"/>
                <a:gd name="T7" fmla="*/ 872 h 872"/>
                <a:gd name="T8" fmla="*/ 0 w 727"/>
                <a:gd name="T9" fmla="*/ 872 h 872"/>
                <a:gd name="T10" fmla="*/ 0 w 727"/>
                <a:gd name="T11" fmla="*/ 0 h 872"/>
              </a:gdLst>
              <a:ahLst/>
              <a:cxnLst>
                <a:cxn ang="0">
                  <a:pos x="T0" y="T1"/>
                </a:cxn>
                <a:cxn ang="0">
                  <a:pos x="T2" y="T3"/>
                </a:cxn>
                <a:cxn ang="0">
                  <a:pos x="T4" y="T5"/>
                </a:cxn>
                <a:cxn ang="0">
                  <a:pos x="T6" y="T7"/>
                </a:cxn>
                <a:cxn ang="0">
                  <a:pos x="T8" y="T9"/>
                </a:cxn>
                <a:cxn ang="0">
                  <a:pos x="T10" y="T11"/>
                </a:cxn>
              </a:cxnLst>
              <a:rect l="0" t="0" r="r" b="b"/>
              <a:pathLst>
                <a:path w="727" h="872">
                  <a:moveTo>
                    <a:pt x="0" y="0"/>
                  </a:moveTo>
                  <a:lnTo>
                    <a:pt x="727" y="0"/>
                  </a:lnTo>
                  <a:lnTo>
                    <a:pt x="727" y="583"/>
                  </a:lnTo>
                  <a:cubicBezTo>
                    <a:pt x="727" y="743"/>
                    <a:pt x="597" y="872"/>
                    <a:pt x="438" y="872"/>
                  </a:cubicBezTo>
                  <a:lnTo>
                    <a:pt x="0" y="872"/>
                  </a:lnTo>
                  <a:lnTo>
                    <a:pt x="0" y="0"/>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Freeform 251">
              <a:extLst>
                <a:ext uri="{FF2B5EF4-FFF2-40B4-BE49-F238E27FC236}">
                  <a16:creationId xmlns:a16="http://schemas.microsoft.com/office/drawing/2014/main" xmlns="" id="{D305012D-1F99-4195-A3D3-34BBFCBB1645}"/>
                </a:ext>
              </a:extLst>
            </p:cNvPr>
            <p:cNvSpPr>
              <a:spLocks/>
            </p:cNvSpPr>
            <p:nvPr/>
          </p:nvSpPr>
          <p:spPr bwMode="auto">
            <a:xfrm>
              <a:off x="496790" y="4523368"/>
              <a:ext cx="167579" cy="186456"/>
            </a:xfrm>
            <a:custGeom>
              <a:avLst/>
              <a:gdLst>
                <a:gd name="T0" fmla="*/ 0 w 2704"/>
                <a:gd name="T1" fmla="*/ 1202 h 3488"/>
                <a:gd name="T2" fmla="*/ 2704 w 2704"/>
                <a:gd name="T3" fmla="*/ 0 h 3488"/>
                <a:gd name="T4" fmla="*/ 2704 w 2704"/>
                <a:gd name="T5" fmla="*/ 3488 h 3488"/>
                <a:gd name="T6" fmla="*/ 0 w 2704"/>
                <a:gd name="T7" fmla="*/ 2286 h 3488"/>
                <a:gd name="T8" fmla="*/ 0 w 2704"/>
                <a:gd name="T9" fmla="*/ 1202 h 3488"/>
              </a:gdLst>
              <a:ahLst/>
              <a:cxnLst>
                <a:cxn ang="0">
                  <a:pos x="T0" y="T1"/>
                </a:cxn>
                <a:cxn ang="0">
                  <a:pos x="T2" y="T3"/>
                </a:cxn>
                <a:cxn ang="0">
                  <a:pos x="T4" y="T5"/>
                </a:cxn>
                <a:cxn ang="0">
                  <a:pos x="T6" y="T7"/>
                </a:cxn>
                <a:cxn ang="0">
                  <a:pos x="T8" y="T9"/>
                </a:cxn>
              </a:cxnLst>
              <a:rect l="0" t="0" r="r" b="b"/>
              <a:pathLst>
                <a:path w="2704" h="3488">
                  <a:moveTo>
                    <a:pt x="0" y="1202"/>
                  </a:moveTo>
                  <a:lnTo>
                    <a:pt x="2704" y="0"/>
                  </a:lnTo>
                  <a:lnTo>
                    <a:pt x="2704" y="3488"/>
                  </a:lnTo>
                  <a:lnTo>
                    <a:pt x="0" y="2286"/>
                  </a:lnTo>
                  <a:lnTo>
                    <a:pt x="0" y="1202"/>
                  </a:ln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2" name="Rectangle 252">
              <a:extLst>
                <a:ext uri="{FF2B5EF4-FFF2-40B4-BE49-F238E27FC236}">
                  <a16:creationId xmlns:a16="http://schemas.microsoft.com/office/drawing/2014/main" xmlns="" id="{594A11B5-F5A3-41E3-A106-D835CECE8E3A}"/>
                </a:ext>
              </a:extLst>
            </p:cNvPr>
            <p:cNvSpPr>
              <a:spLocks noChangeArrowheads="1"/>
            </p:cNvSpPr>
            <p:nvPr/>
          </p:nvSpPr>
          <p:spPr bwMode="auto">
            <a:xfrm>
              <a:off x="385338" y="4663210"/>
              <a:ext cx="54123" cy="85632"/>
            </a:xfrm>
            <a:prstGeom prst="rect">
              <a:avLst/>
            </a:pr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53" name="Freeform 254">
              <a:extLst>
                <a:ext uri="{FF2B5EF4-FFF2-40B4-BE49-F238E27FC236}">
                  <a16:creationId xmlns:a16="http://schemas.microsoft.com/office/drawing/2014/main" xmlns="" id="{9F6ED883-6763-414E-BF44-AEF0622440D3}"/>
                </a:ext>
              </a:extLst>
            </p:cNvPr>
            <p:cNvSpPr>
              <a:spLocks/>
            </p:cNvSpPr>
            <p:nvPr/>
          </p:nvSpPr>
          <p:spPr bwMode="auto">
            <a:xfrm>
              <a:off x="358477" y="4562386"/>
              <a:ext cx="143926" cy="108766"/>
            </a:xfrm>
            <a:custGeom>
              <a:avLst/>
              <a:gdLst>
                <a:gd name="T0" fmla="*/ 418 w 2326"/>
                <a:gd name="T1" fmla="*/ 0 h 2035"/>
                <a:gd name="T2" fmla="*/ 1909 w 2326"/>
                <a:gd name="T3" fmla="*/ 0 h 2035"/>
                <a:gd name="T4" fmla="*/ 2326 w 2326"/>
                <a:gd name="T5" fmla="*/ 417 h 2035"/>
                <a:gd name="T6" fmla="*/ 2326 w 2326"/>
                <a:gd name="T7" fmla="*/ 1617 h 2035"/>
                <a:gd name="T8" fmla="*/ 1909 w 2326"/>
                <a:gd name="T9" fmla="*/ 2035 h 2035"/>
                <a:gd name="T10" fmla="*/ 418 w 2326"/>
                <a:gd name="T11" fmla="*/ 2035 h 2035"/>
                <a:gd name="T12" fmla="*/ 0 w 2326"/>
                <a:gd name="T13" fmla="*/ 1617 h 2035"/>
                <a:gd name="T14" fmla="*/ 0 w 2326"/>
                <a:gd name="T15" fmla="*/ 417 h 2035"/>
                <a:gd name="T16" fmla="*/ 418 w 2326"/>
                <a:gd name="T17" fmla="*/ 0 h 2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26" h="2035">
                  <a:moveTo>
                    <a:pt x="418" y="0"/>
                  </a:moveTo>
                  <a:lnTo>
                    <a:pt x="1909" y="0"/>
                  </a:lnTo>
                  <a:cubicBezTo>
                    <a:pt x="2139" y="0"/>
                    <a:pt x="2326" y="187"/>
                    <a:pt x="2326" y="417"/>
                  </a:cubicBezTo>
                  <a:lnTo>
                    <a:pt x="2326" y="1617"/>
                  </a:lnTo>
                  <a:cubicBezTo>
                    <a:pt x="2326" y="1848"/>
                    <a:pt x="2139" y="2035"/>
                    <a:pt x="1909" y="2035"/>
                  </a:cubicBezTo>
                  <a:lnTo>
                    <a:pt x="418" y="2035"/>
                  </a:lnTo>
                  <a:cubicBezTo>
                    <a:pt x="187" y="2035"/>
                    <a:pt x="0" y="1848"/>
                    <a:pt x="0" y="1617"/>
                  </a:cubicBezTo>
                  <a:lnTo>
                    <a:pt x="0" y="417"/>
                  </a:lnTo>
                  <a:cubicBezTo>
                    <a:pt x="0" y="187"/>
                    <a:pt x="187" y="0"/>
                    <a:pt x="418" y="0"/>
                  </a:cubicBezTo>
                  <a:close/>
                </a:path>
              </a:pathLst>
            </a:custGeom>
            <a:solidFill>
              <a:schemeClr val="bg1">
                <a:lumMod val="50000"/>
              </a:schemeClr>
            </a:solidFill>
            <a:ln>
              <a:noFill/>
            </a:ln>
          </p:spPr>
          <p:txBody>
            <a:bodyPr vert="horz" wrap="square" lIns="91440" tIns="45720" rIns="91440" bIns="45720" numCol="1" anchor="t" anchorCtr="0" compatLnSpc="1">
              <a:prstTxWarp prst="textNoShape">
                <a:avLst/>
              </a:prstTxWarp>
            </a:bodyPr>
            <a:lstStyle/>
            <a:p>
              <a:endParaRPr lang="en-IN"/>
            </a:p>
          </p:txBody>
        </p:sp>
      </p:grpSp>
      <p:pic>
        <p:nvPicPr>
          <p:cNvPr id="60" name="Picture 2" descr="Image result for mini wheats">
            <a:extLst>
              <a:ext uri="{FF2B5EF4-FFF2-40B4-BE49-F238E27FC236}">
                <a16:creationId xmlns:a16="http://schemas.microsoft.com/office/drawing/2014/main" xmlns="" id="{8C7A456B-215A-4A8A-8E38-7B67362302F0}"/>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xmlns="" id="{A5D2F161-157F-48D8-B008-928DD875598D}"/>
              </a:ext>
            </a:extLst>
          </p:cNvPr>
          <p:cNvSpPr txBox="1"/>
          <p:nvPr/>
        </p:nvSpPr>
        <p:spPr>
          <a:xfrm>
            <a:off x="638689" y="3266947"/>
            <a:ext cx="506870" cy="230832"/>
          </a:xfrm>
          <a:prstGeom prst="rect">
            <a:avLst/>
          </a:prstGeom>
          <a:noFill/>
        </p:spPr>
        <p:txBody>
          <a:bodyPr wrap="none" rtlCol="0">
            <a:spAutoFit/>
          </a:bodyPr>
          <a:lstStyle/>
          <a:p>
            <a:r>
              <a:rPr lang="en-US" sz="900" b="1" dirty="0">
                <a:solidFill>
                  <a:schemeClr val="accent4">
                    <a:lumMod val="60000"/>
                    <a:lumOff val="40000"/>
                  </a:schemeClr>
                </a:solidFill>
              </a:rPr>
              <a:t>Search</a:t>
            </a:r>
          </a:p>
        </p:txBody>
      </p:sp>
      <p:sp>
        <p:nvSpPr>
          <p:cNvPr id="63" name="Freeform 6">
            <a:extLst>
              <a:ext uri="{FF2B5EF4-FFF2-40B4-BE49-F238E27FC236}">
                <a16:creationId xmlns:a16="http://schemas.microsoft.com/office/drawing/2014/main" xmlns="" id="{145389D6-E686-4017-9BD1-E887DF550504}"/>
              </a:ext>
            </a:extLst>
          </p:cNvPr>
          <p:cNvSpPr>
            <a:spLocks noEditPoints="1"/>
          </p:cNvSpPr>
          <p:nvPr/>
        </p:nvSpPr>
        <p:spPr bwMode="auto">
          <a:xfrm>
            <a:off x="335379" y="3223927"/>
            <a:ext cx="308079" cy="306849"/>
          </a:xfrm>
          <a:custGeom>
            <a:avLst/>
            <a:gdLst>
              <a:gd name="T0" fmla="*/ 3225 w 3271"/>
              <a:gd name="T1" fmla="*/ 3062 h 3248"/>
              <a:gd name="T2" fmla="*/ 2253 w 3271"/>
              <a:gd name="T3" fmla="*/ 2090 h 3248"/>
              <a:gd name="T4" fmla="*/ 2552 w 3271"/>
              <a:gd name="T5" fmla="*/ 1276 h 3248"/>
              <a:gd name="T6" fmla="*/ 1276 w 3271"/>
              <a:gd name="T7" fmla="*/ 0 h 3248"/>
              <a:gd name="T8" fmla="*/ 0 w 3271"/>
              <a:gd name="T9" fmla="*/ 1276 h 3248"/>
              <a:gd name="T10" fmla="*/ 1276 w 3271"/>
              <a:gd name="T11" fmla="*/ 2552 h 3248"/>
              <a:gd name="T12" fmla="*/ 2077 w 3271"/>
              <a:gd name="T13" fmla="*/ 2263 h 3248"/>
              <a:gd name="T14" fmla="*/ 3039 w 3271"/>
              <a:gd name="T15" fmla="*/ 3225 h 3248"/>
              <a:gd name="T16" fmla="*/ 3132 w 3271"/>
              <a:gd name="T17" fmla="*/ 3248 h 3248"/>
              <a:gd name="T18" fmla="*/ 3225 w 3271"/>
              <a:gd name="T19" fmla="*/ 3225 h 3248"/>
              <a:gd name="T20" fmla="*/ 3225 w 3271"/>
              <a:gd name="T21" fmla="*/ 3062 h 3248"/>
              <a:gd name="T22" fmla="*/ 1276 w 3271"/>
              <a:gd name="T23" fmla="*/ 2320 h 3248"/>
              <a:gd name="T24" fmla="*/ 232 w 3271"/>
              <a:gd name="T25" fmla="*/ 1276 h 3248"/>
              <a:gd name="T26" fmla="*/ 1276 w 3271"/>
              <a:gd name="T27" fmla="*/ 232 h 3248"/>
              <a:gd name="T28" fmla="*/ 2320 w 3271"/>
              <a:gd name="T29" fmla="*/ 1276 h 3248"/>
              <a:gd name="T30" fmla="*/ 1276 w 3271"/>
              <a:gd name="T31" fmla="*/ 2320 h 3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71" h="3248">
                <a:moveTo>
                  <a:pt x="3225" y="3062"/>
                </a:moveTo>
                <a:lnTo>
                  <a:pt x="2253" y="2090"/>
                </a:lnTo>
                <a:cubicBezTo>
                  <a:pt x="2439" y="1868"/>
                  <a:pt x="2552" y="1583"/>
                  <a:pt x="2552" y="1276"/>
                </a:cubicBezTo>
                <a:cubicBezTo>
                  <a:pt x="2552" y="580"/>
                  <a:pt x="1972" y="0"/>
                  <a:pt x="1276" y="0"/>
                </a:cubicBezTo>
                <a:cubicBezTo>
                  <a:pt x="580" y="0"/>
                  <a:pt x="0" y="580"/>
                  <a:pt x="0" y="1276"/>
                </a:cubicBezTo>
                <a:cubicBezTo>
                  <a:pt x="0" y="1972"/>
                  <a:pt x="580" y="2552"/>
                  <a:pt x="1276" y="2552"/>
                </a:cubicBezTo>
                <a:cubicBezTo>
                  <a:pt x="1578" y="2552"/>
                  <a:pt x="1857" y="2443"/>
                  <a:pt x="2077" y="2263"/>
                </a:cubicBezTo>
                <a:lnTo>
                  <a:pt x="3039" y="3225"/>
                </a:lnTo>
                <a:cubicBezTo>
                  <a:pt x="3063" y="3248"/>
                  <a:pt x="3086" y="3248"/>
                  <a:pt x="3132" y="3248"/>
                </a:cubicBezTo>
                <a:cubicBezTo>
                  <a:pt x="3179" y="3248"/>
                  <a:pt x="3202" y="3248"/>
                  <a:pt x="3225" y="3225"/>
                </a:cubicBezTo>
                <a:cubicBezTo>
                  <a:pt x="3271" y="3178"/>
                  <a:pt x="3271" y="3109"/>
                  <a:pt x="3225" y="3062"/>
                </a:cubicBezTo>
                <a:close/>
                <a:moveTo>
                  <a:pt x="1276" y="2320"/>
                </a:moveTo>
                <a:cubicBezTo>
                  <a:pt x="696" y="2320"/>
                  <a:pt x="232" y="1856"/>
                  <a:pt x="232" y="1276"/>
                </a:cubicBezTo>
                <a:cubicBezTo>
                  <a:pt x="232" y="696"/>
                  <a:pt x="696" y="232"/>
                  <a:pt x="1276" y="232"/>
                </a:cubicBezTo>
                <a:cubicBezTo>
                  <a:pt x="1856" y="232"/>
                  <a:pt x="2320" y="696"/>
                  <a:pt x="2320" y="1276"/>
                </a:cubicBezTo>
                <a:cubicBezTo>
                  <a:pt x="2320" y="1856"/>
                  <a:pt x="1856" y="2320"/>
                  <a:pt x="1276" y="2320"/>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IN"/>
          </a:p>
        </p:txBody>
      </p:sp>
      <p:sp>
        <p:nvSpPr>
          <p:cNvPr id="64" name="TextBox 63">
            <a:extLst>
              <a:ext uri="{FF2B5EF4-FFF2-40B4-BE49-F238E27FC236}">
                <a16:creationId xmlns:a16="http://schemas.microsoft.com/office/drawing/2014/main" xmlns="" id="{0F5FD0C2-381E-4450-BC7F-A4AB79DE2D35}"/>
              </a:ext>
            </a:extLst>
          </p:cNvPr>
          <p:cNvSpPr txBox="1"/>
          <p:nvPr/>
        </p:nvSpPr>
        <p:spPr>
          <a:xfrm>
            <a:off x="630664" y="2912435"/>
            <a:ext cx="413896" cy="230832"/>
          </a:xfrm>
          <a:prstGeom prst="rect">
            <a:avLst/>
          </a:prstGeom>
          <a:noFill/>
        </p:spPr>
        <p:txBody>
          <a:bodyPr wrap="none" rtlCol="0">
            <a:spAutoFit/>
          </a:bodyPr>
          <a:lstStyle/>
          <a:p>
            <a:r>
              <a:rPr lang="en-US" sz="900" b="1">
                <a:solidFill>
                  <a:srgbClr val="002060"/>
                </a:solidFill>
              </a:rPr>
              <a:t>OOH</a:t>
            </a:r>
            <a:endParaRPr lang="en-US" sz="900" b="1" dirty="0">
              <a:solidFill>
                <a:srgbClr val="002060"/>
              </a:solidFill>
            </a:endParaRPr>
          </a:p>
        </p:txBody>
      </p:sp>
      <p:grpSp>
        <p:nvGrpSpPr>
          <p:cNvPr id="65" name="Group 64">
            <a:extLst>
              <a:ext uri="{FF2B5EF4-FFF2-40B4-BE49-F238E27FC236}">
                <a16:creationId xmlns:a16="http://schemas.microsoft.com/office/drawing/2014/main" xmlns="" id="{17068752-A5DE-49F4-B7C4-7125D7F65C50}"/>
              </a:ext>
            </a:extLst>
          </p:cNvPr>
          <p:cNvGrpSpPr/>
          <p:nvPr/>
        </p:nvGrpSpPr>
        <p:grpSpPr>
          <a:xfrm>
            <a:off x="304800" y="2885734"/>
            <a:ext cx="360996" cy="295223"/>
            <a:chOff x="152070" y="917550"/>
            <a:chExt cx="360996" cy="295223"/>
          </a:xfrm>
        </p:grpSpPr>
        <p:grpSp>
          <p:nvGrpSpPr>
            <p:cNvPr id="66" name="Group 65">
              <a:extLst>
                <a:ext uri="{FF2B5EF4-FFF2-40B4-BE49-F238E27FC236}">
                  <a16:creationId xmlns:a16="http://schemas.microsoft.com/office/drawing/2014/main" xmlns="" id="{FEA6B373-38B4-4642-8F17-7BF1EEAF0316}"/>
                </a:ext>
              </a:extLst>
            </p:cNvPr>
            <p:cNvGrpSpPr/>
            <p:nvPr/>
          </p:nvGrpSpPr>
          <p:grpSpPr>
            <a:xfrm>
              <a:off x="182847" y="917550"/>
              <a:ext cx="294332" cy="295223"/>
              <a:chOff x="11039475" y="0"/>
              <a:chExt cx="6819900" cy="6840538"/>
            </a:xfrm>
            <a:solidFill>
              <a:srgbClr val="002060"/>
            </a:solidFill>
          </p:grpSpPr>
          <p:sp>
            <p:nvSpPr>
              <p:cNvPr id="68" name="Freeform 7">
                <a:extLst>
                  <a:ext uri="{FF2B5EF4-FFF2-40B4-BE49-F238E27FC236}">
                    <a16:creationId xmlns:a16="http://schemas.microsoft.com/office/drawing/2014/main" xmlns="" id="{62C1B0D5-BC95-4004-BC44-EBDB74CA1364}"/>
                  </a:ext>
                </a:extLst>
              </p:cNvPr>
              <p:cNvSpPr>
                <a:spLocks noEditPoints="1"/>
              </p:cNvSpPr>
              <p:nvPr/>
            </p:nvSpPr>
            <p:spPr bwMode="auto">
              <a:xfrm>
                <a:off x="11039475" y="0"/>
                <a:ext cx="6819900" cy="6840538"/>
              </a:xfrm>
              <a:custGeom>
                <a:avLst/>
                <a:gdLst>
                  <a:gd name="T0" fmla="*/ 6167 w 6267"/>
                  <a:gd name="T1" fmla="*/ 400 h 6267"/>
                  <a:gd name="T2" fmla="*/ 6133 w 6267"/>
                  <a:gd name="T3" fmla="*/ 400 h 6267"/>
                  <a:gd name="T4" fmla="*/ 6133 w 6267"/>
                  <a:gd name="T5" fmla="*/ 300 h 6267"/>
                  <a:gd name="T6" fmla="*/ 5833 w 6267"/>
                  <a:gd name="T7" fmla="*/ 0 h 6267"/>
                  <a:gd name="T8" fmla="*/ 5533 w 6267"/>
                  <a:gd name="T9" fmla="*/ 300 h 6267"/>
                  <a:gd name="T10" fmla="*/ 5533 w 6267"/>
                  <a:gd name="T11" fmla="*/ 400 h 6267"/>
                  <a:gd name="T12" fmla="*/ 1433 w 6267"/>
                  <a:gd name="T13" fmla="*/ 400 h 6267"/>
                  <a:gd name="T14" fmla="*/ 1333 w 6267"/>
                  <a:gd name="T15" fmla="*/ 500 h 6267"/>
                  <a:gd name="T16" fmla="*/ 1433 w 6267"/>
                  <a:gd name="T17" fmla="*/ 600 h 6267"/>
                  <a:gd name="T18" fmla="*/ 6067 w 6267"/>
                  <a:gd name="T19" fmla="*/ 600 h 6267"/>
                  <a:gd name="T20" fmla="*/ 6067 w 6267"/>
                  <a:gd name="T21" fmla="*/ 4533 h 6267"/>
                  <a:gd name="T22" fmla="*/ 200 w 6267"/>
                  <a:gd name="T23" fmla="*/ 4533 h 6267"/>
                  <a:gd name="T24" fmla="*/ 200 w 6267"/>
                  <a:gd name="T25" fmla="*/ 600 h 6267"/>
                  <a:gd name="T26" fmla="*/ 1033 w 6267"/>
                  <a:gd name="T27" fmla="*/ 600 h 6267"/>
                  <a:gd name="T28" fmla="*/ 1133 w 6267"/>
                  <a:gd name="T29" fmla="*/ 500 h 6267"/>
                  <a:gd name="T30" fmla="*/ 1033 w 6267"/>
                  <a:gd name="T31" fmla="*/ 400 h 6267"/>
                  <a:gd name="T32" fmla="*/ 733 w 6267"/>
                  <a:gd name="T33" fmla="*/ 400 h 6267"/>
                  <a:gd name="T34" fmla="*/ 733 w 6267"/>
                  <a:gd name="T35" fmla="*/ 300 h 6267"/>
                  <a:gd name="T36" fmla="*/ 433 w 6267"/>
                  <a:gd name="T37" fmla="*/ 0 h 6267"/>
                  <a:gd name="T38" fmla="*/ 133 w 6267"/>
                  <a:gd name="T39" fmla="*/ 300 h 6267"/>
                  <a:gd name="T40" fmla="*/ 133 w 6267"/>
                  <a:gd name="T41" fmla="*/ 400 h 6267"/>
                  <a:gd name="T42" fmla="*/ 100 w 6267"/>
                  <a:gd name="T43" fmla="*/ 400 h 6267"/>
                  <a:gd name="T44" fmla="*/ 0 w 6267"/>
                  <a:gd name="T45" fmla="*/ 500 h 6267"/>
                  <a:gd name="T46" fmla="*/ 0 w 6267"/>
                  <a:gd name="T47" fmla="*/ 4633 h 6267"/>
                  <a:gd name="T48" fmla="*/ 100 w 6267"/>
                  <a:gd name="T49" fmla="*/ 4733 h 6267"/>
                  <a:gd name="T50" fmla="*/ 133 w 6267"/>
                  <a:gd name="T51" fmla="*/ 4733 h 6267"/>
                  <a:gd name="T52" fmla="*/ 133 w 6267"/>
                  <a:gd name="T53" fmla="*/ 5967 h 6267"/>
                  <a:gd name="T54" fmla="*/ 433 w 6267"/>
                  <a:gd name="T55" fmla="*/ 6267 h 6267"/>
                  <a:gd name="T56" fmla="*/ 733 w 6267"/>
                  <a:gd name="T57" fmla="*/ 5967 h 6267"/>
                  <a:gd name="T58" fmla="*/ 733 w 6267"/>
                  <a:gd name="T59" fmla="*/ 4733 h 6267"/>
                  <a:gd name="T60" fmla="*/ 5533 w 6267"/>
                  <a:gd name="T61" fmla="*/ 4733 h 6267"/>
                  <a:gd name="T62" fmla="*/ 5533 w 6267"/>
                  <a:gd name="T63" fmla="*/ 5967 h 6267"/>
                  <a:gd name="T64" fmla="*/ 5833 w 6267"/>
                  <a:gd name="T65" fmla="*/ 6267 h 6267"/>
                  <a:gd name="T66" fmla="*/ 6133 w 6267"/>
                  <a:gd name="T67" fmla="*/ 5967 h 6267"/>
                  <a:gd name="T68" fmla="*/ 6133 w 6267"/>
                  <a:gd name="T69" fmla="*/ 4733 h 6267"/>
                  <a:gd name="T70" fmla="*/ 6167 w 6267"/>
                  <a:gd name="T71" fmla="*/ 4733 h 6267"/>
                  <a:gd name="T72" fmla="*/ 6267 w 6267"/>
                  <a:gd name="T73" fmla="*/ 4633 h 6267"/>
                  <a:gd name="T74" fmla="*/ 6267 w 6267"/>
                  <a:gd name="T75" fmla="*/ 500 h 6267"/>
                  <a:gd name="T76" fmla="*/ 6167 w 6267"/>
                  <a:gd name="T77" fmla="*/ 400 h 6267"/>
                  <a:gd name="T78" fmla="*/ 5733 w 6267"/>
                  <a:gd name="T79" fmla="*/ 300 h 6267"/>
                  <a:gd name="T80" fmla="*/ 5833 w 6267"/>
                  <a:gd name="T81" fmla="*/ 200 h 6267"/>
                  <a:gd name="T82" fmla="*/ 5933 w 6267"/>
                  <a:gd name="T83" fmla="*/ 300 h 6267"/>
                  <a:gd name="T84" fmla="*/ 5933 w 6267"/>
                  <a:gd name="T85" fmla="*/ 400 h 6267"/>
                  <a:gd name="T86" fmla="*/ 5733 w 6267"/>
                  <a:gd name="T87" fmla="*/ 400 h 6267"/>
                  <a:gd name="T88" fmla="*/ 5733 w 6267"/>
                  <a:gd name="T89" fmla="*/ 300 h 6267"/>
                  <a:gd name="T90" fmla="*/ 333 w 6267"/>
                  <a:gd name="T91" fmla="*/ 300 h 6267"/>
                  <a:gd name="T92" fmla="*/ 433 w 6267"/>
                  <a:gd name="T93" fmla="*/ 200 h 6267"/>
                  <a:gd name="T94" fmla="*/ 533 w 6267"/>
                  <a:gd name="T95" fmla="*/ 300 h 6267"/>
                  <a:gd name="T96" fmla="*/ 533 w 6267"/>
                  <a:gd name="T97" fmla="*/ 400 h 6267"/>
                  <a:gd name="T98" fmla="*/ 333 w 6267"/>
                  <a:gd name="T99" fmla="*/ 400 h 6267"/>
                  <a:gd name="T100" fmla="*/ 333 w 6267"/>
                  <a:gd name="T101" fmla="*/ 300 h 6267"/>
                  <a:gd name="T102" fmla="*/ 533 w 6267"/>
                  <a:gd name="T103" fmla="*/ 5967 h 6267"/>
                  <a:gd name="T104" fmla="*/ 433 w 6267"/>
                  <a:gd name="T105" fmla="*/ 6067 h 6267"/>
                  <a:gd name="T106" fmla="*/ 333 w 6267"/>
                  <a:gd name="T107" fmla="*/ 5967 h 6267"/>
                  <a:gd name="T108" fmla="*/ 333 w 6267"/>
                  <a:gd name="T109" fmla="*/ 4733 h 6267"/>
                  <a:gd name="T110" fmla="*/ 533 w 6267"/>
                  <a:gd name="T111" fmla="*/ 4733 h 6267"/>
                  <a:gd name="T112" fmla="*/ 533 w 6267"/>
                  <a:gd name="T113" fmla="*/ 5967 h 6267"/>
                  <a:gd name="T114" fmla="*/ 5933 w 6267"/>
                  <a:gd name="T115" fmla="*/ 5967 h 6267"/>
                  <a:gd name="T116" fmla="*/ 5833 w 6267"/>
                  <a:gd name="T117" fmla="*/ 6067 h 6267"/>
                  <a:gd name="T118" fmla="*/ 5733 w 6267"/>
                  <a:gd name="T119" fmla="*/ 5967 h 6267"/>
                  <a:gd name="T120" fmla="*/ 5733 w 6267"/>
                  <a:gd name="T121" fmla="*/ 4733 h 6267"/>
                  <a:gd name="T122" fmla="*/ 5933 w 6267"/>
                  <a:gd name="T123" fmla="*/ 4733 h 6267"/>
                  <a:gd name="T124" fmla="*/ 5933 w 6267"/>
                  <a:gd name="T125" fmla="*/ 5967 h 6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267" h="6267">
                    <a:moveTo>
                      <a:pt x="6167" y="400"/>
                    </a:moveTo>
                    <a:lnTo>
                      <a:pt x="6133" y="400"/>
                    </a:lnTo>
                    <a:lnTo>
                      <a:pt x="6133" y="300"/>
                    </a:lnTo>
                    <a:cubicBezTo>
                      <a:pt x="6133" y="135"/>
                      <a:pt x="5999" y="0"/>
                      <a:pt x="5833" y="0"/>
                    </a:cubicBezTo>
                    <a:cubicBezTo>
                      <a:pt x="5668" y="0"/>
                      <a:pt x="5533" y="135"/>
                      <a:pt x="5533" y="300"/>
                    </a:cubicBezTo>
                    <a:lnTo>
                      <a:pt x="5533" y="400"/>
                    </a:lnTo>
                    <a:lnTo>
                      <a:pt x="1433" y="400"/>
                    </a:lnTo>
                    <a:cubicBezTo>
                      <a:pt x="1378" y="400"/>
                      <a:pt x="1333" y="445"/>
                      <a:pt x="1333" y="500"/>
                    </a:cubicBezTo>
                    <a:cubicBezTo>
                      <a:pt x="1333" y="555"/>
                      <a:pt x="1378" y="600"/>
                      <a:pt x="1433" y="600"/>
                    </a:cubicBezTo>
                    <a:lnTo>
                      <a:pt x="6067" y="600"/>
                    </a:lnTo>
                    <a:lnTo>
                      <a:pt x="6067" y="4533"/>
                    </a:lnTo>
                    <a:lnTo>
                      <a:pt x="200" y="4533"/>
                    </a:lnTo>
                    <a:lnTo>
                      <a:pt x="200" y="600"/>
                    </a:lnTo>
                    <a:lnTo>
                      <a:pt x="1033" y="600"/>
                    </a:lnTo>
                    <a:cubicBezTo>
                      <a:pt x="1089" y="600"/>
                      <a:pt x="1133" y="555"/>
                      <a:pt x="1133" y="500"/>
                    </a:cubicBezTo>
                    <a:cubicBezTo>
                      <a:pt x="1133" y="445"/>
                      <a:pt x="1089" y="400"/>
                      <a:pt x="1033" y="400"/>
                    </a:cubicBezTo>
                    <a:lnTo>
                      <a:pt x="733" y="400"/>
                    </a:lnTo>
                    <a:lnTo>
                      <a:pt x="733" y="300"/>
                    </a:lnTo>
                    <a:cubicBezTo>
                      <a:pt x="733" y="135"/>
                      <a:pt x="599" y="0"/>
                      <a:pt x="433" y="0"/>
                    </a:cubicBezTo>
                    <a:cubicBezTo>
                      <a:pt x="268" y="0"/>
                      <a:pt x="133" y="135"/>
                      <a:pt x="133" y="300"/>
                    </a:cubicBezTo>
                    <a:lnTo>
                      <a:pt x="133" y="400"/>
                    </a:lnTo>
                    <a:lnTo>
                      <a:pt x="100" y="400"/>
                    </a:lnTo>
                    <a:cubicBezTo>
                      <a:pt x="45" y="400"/>
                      <a:pt x="0" y="445"/>
                      <a:pt x="0" y="500"/>
                    </a:cubicBezTo>
                    <a:lnTo>
                      <a:pt x="0" y="4633"/>
                    </a:lnTo>
                    <a:cubicBezTo>
                      <a:pt x="0" y="4689"/>
                      <a:pt x="45" y="4733"/>
                      <a:pt x="100" y="4733"/>
                    </a:cubicBezTo>
                    <a:lnTo>
                      <a:pt x="133" y="4733"/>
                    </a:lnTo>
                    <a:lnTo>
                      <a:pt x="133" y="5967"/>
                    </a:lnTo>
                    <a:cubicBezTo>
                      <a:pt x="133" y="6132"/>
                      <a:pt x="268" y="6267"/>
                      <a:pt x="433" y="6267"/>
                    </a:cubicBezTo>
                    <a:cubicBezTo>
                      <a:pt x="599" y="6267"/>
                      <a:pt x="733" y="6132"/>
                      <a:pt x="733" y="5967"/>
                    </a:cubicBezTo>
                    <a:lnTo>
                      <a:pt x="733" y="4733"/>
                    </a:lnTo>
                    <a:lnTo>
                      <a:pt x="5533" y="4733"/>
                    </a:lnTo>
                    <a:lnTo>
                      <a:pt x="5533" y="5967"/>
                    </a:lnTo>
                    <a:cubicBezTo>
                      <a:pt x="5533" y="6132"/>
                      <a:pt x="5668" y="6267"/>
                      <a:pt x="5833" y="6267"/>
                    </a:cubicBezTo>
                    <a:cubicBezTo>
                      <a:pt x="5999" y="6267"/>
                      <a:pt x="6133" y="6132"/>
                      <a:pt x="6133" y="5967"/>
                    </a:cubicBezTo>
                    <a:lnTo>
                      <a:pt x="6133" y="4733"/>
                    </a:lnTo>
                    <a:lnTo>
                      <a:pt x="6167" y="4733"/>
                    </a:lnTo>
                    <a:cubicBezTo>
                      <a:pt x="6222" y="4733"/>
                      <a:pt x="6267" y="4689"/>
                      <a:pt x="6267" y="4633"/>
                    </a:cubicBezTo>
                    <a:lnTo>
                      <a:pt x="6267" y="500"/>
                    </a:lnTo>
                    <a:cubicBezTo>
                      <a:pt x="6267" y="445"/>
                      <a:pt x="6222" y="400"/>
                      <a:pt x="6167" y="400"/>
                    </a:cubicBezTo>
                    <a:close/>
                    <a:moveTo>
                      <a:pt x="5733" y="300"/>
                    </a:moveTo>
                    <a:cubicBezTo>
                      <a:pt x="5733" y="245"/>
                      <a:pt x="5778" y="200"/>
                      <a:pt x="5833" y="200"/>
                    </a:cubicBezTo>
                    <a:cubicBezTo>
                      <a:pt x="5888" y="200"/>
                      <a:pt x="5933" y="245"/>
                      <a:pt x="5933" y="300"/>
                    </a:cubicBezTo>
                    <a:lnTo>
                      <a:pt x="5933" y="400"/>
                    </a:lnTo>
                    <a:lnTo>
                      <a:pt x="5733" y="400"/>
                    </a:lnTo>
                    <a:lnTo>
                      <a:pt x="5733" y="300"/>
                    </a:lnTo>
                    <a:close/>
                    <a:moveTo>
                      <a:pt x="333" y="300"/>
                    </a:moveTo>
                    <a:cubicBezTo>
                      <a:pt x="333" y="245"/>
                      <a:pt x="378" y="200"/>
                      <a:pt x="433" y="200"/>
                    </a:cubicBezTo>
                    <a:cubicBezTo>
                      <a:pt x="488" y="200"/>
                      <a:pt x="533" y="245"/>
                      <a:pt x="533" y="300"/>
                    </a:cubicBezTo>
                    <a:lnTo>
                      <a:pt x="533" y="400"/>
                    </a:lnTo>
                    <a:lnTo>
                      <a:pt x="333" y="400"/>
                    </a:lnTo>
                    <a:lnTo>
                      <a:pt x="333" y="300"/>
                    </a:lnTo>
                    <a:close/>
                    <a:moveTo>
                      <a:pt x="533" y="5967"/>
                    </a:moveTo>
                    <a:cubicBezTo>
                      <a:pt x="533" y="6022"/>
                      <a:pt x="488" y="6067"/>
                      <a:pt x="433" y="6067"/>
                    </a:cubicBezTo>
                    <a:cubicBezTo>
                      <a:pt x="378" y="6067"/>
                      <a:pt x="333" y="6022"/>
                      <a:pt x="333" y="5967"/>
                    </a:cubicBezTo>
                    <a:lnTo>
                      <a:pt x="333" y="4733"/>
                    </a:lnTo>
                    <a:lnTo>
                      <a:pt x="533" y="4733"/>
                    </a:lnTo>
                    <a:lnTo>
                      <a:pt x="533" y="5967"/>
                    </a:lnTo>
                    <a:close/>
                    <a:moveTo>
                      <a:pt x="5933" y="5967"/>
                    </a:moveTo>
                    <a:cubicBezTo>
                      <a:pt x="5933" y="6022"/>
                      <a:pt x="5888" y="6067"/>
                      <a:pt x="5833" y="6067"/>
                    </a:cubicBezTo>
                    <a:cubicBezTo>
                      <a:pt x="5778" y="6067"/>
                      <a:pt x="5733" y="6022"/>
                      <a:pt x="5733" y="5967"/>
                    </a:cubicBezTo>
                    <a:lnTo>
                      <a:pt x="5733" y="4733"/>
                    </a:lnTo>
                    <a:lnTo>
                      <a:pt x="5933" y="4733"/>
                    </a:lnTo>
                    <a:lnTo>
                      <a:pt x="5933" y="59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 name="Freeform 8">
                <a:extLst>
                  <a:ext uri="{FF2B5EF4-FFF2-40B4-BE49-F238E27FC236}">
                    <a16:creationId xmlns:a16="http://schemas.microsoft.com/office/drawing/2014/main" xmlns="" id="{31A46ABE-8D29-4BFA-88B5-2266433550EA}"/>
                  </a:ext>
                </a:extLst>
              </p:cNvPr>
              <p:cNvSpPr>
                <a:spLocks/>
              </p:cNvSpPr>
              <p:nvPr/>
            </p:nvSpPr>
            <p:spPr bwMode="auto">
              <a:xfrm>
                <a:off x="11618913" y="873125"/>
                <a:ext cx="217488" cy="3856038"/>
              </a:xfrm>
              <a:custGeom>
                <a:avLst/>
                <a:gdLst>
                  <a:gd name="T0" fmla="*/ 0 w 200"/>
                  <a:gd name="T1" fmla="*/ 100 h 3533"/>
                  <a:gd name="T2" fmla="*/ 0 w 200"/>
                  <a:gd name="T3" fmla="*/ 3433 h 3533"/>
                  <a:gd name="T4" fmla="*/ 100 w 200"/>
                  <a:gd name="T5" fmla="*/ 3533 h 3533"/>
                  <a:gd name="T6" fmla="*/ 200 w 200"/>
                  <a:gd name="T7" fmla="*/ 3433 h 3533"/>
                  <a:gd name="T8" fmla="*/ 200 w 200"/>
                  <a:gd name="T9" fmla="*/ 100 h 3533"/>
                  <a:gd name="T10" fmla="*/ 100 w 200"/>
                  <a:gd name="T11" fmla="*/ 0 h 3533"/>
                  <a:gd name="T12" fmla="*/ 0 w 200"/>
                  <a:gd name="T13" fmla="*/ 100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0" y="100"/>
                    </a:moveTo>
                    <a:lnTo>
                      <a:pt x="0" y="3433"/>
                    </a:lnTo>
                    <a:cubicBezTo>
                      <a:pt x="0" y="3489"/>
                      <a:pt x="45" y="3533"/>
                      <a:pt x="100" y="3533"/>
                    </a:cubicBezTo>
                    <a:cubicBezTo>
                      <a:pt x="156" y="3533"/>
                      <a:pt x="200" y="3489"/>
                      <a:pt x="200" y="3433"/>
                    </a:cubicBezTo>
                    <a:lnTo>
                      <a:pt x="200" y="100"/>
                    </a:lnTo>
                    <a:cubicBezTo>
                      <a:pt x="200" y="45"/>
                      <a:pt x="156" y="0"/>
                      <a:pt x="100" y="0"/>
                    </a:cubicBezTo>
                    <a:cubicBezTo>
                      <a:pt x="45" y="0"/>
                      <a:pt x="0" y="45"/>
                      <a:pt x="0" y="10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 name="Freeform 9">
                <a:extLst>
                  <a:ext uri="{FF2B5EF4-FFF2-40B4-BE49-F238E27FC236}">
                    <a16:creationId xmlns:a16="http://schemas.microsoft.com/office/drawing/2014/main" xmlns="" id="{66CCE9E8-1756-4746-8EBD-B17AE6F467DF}"/>
                  </a:ext>
                </a:extLst>
              </p:cNvPr>
              <p:cNvSpPr>
                <a:spLocks/>
              </p:cNvSpPr>
              <p:nvPr/>
            </p:nvSpPr>
            <p:spPr bwMode="auto">
              <a:xfrm>
                <a:off x="17060863" y="873125"/>
                <a:ext cx="217488" cy="3856038"/>
              </a:xfrm>
              <a:custGeom>
                <a:avLst/>
                <a:gdLst>
                  <a:gd name="T0" fmla="*/ 200 w 200"/>
                  <a:gd name="T1" fmla="*/ 3433 h 3533"/>
                  <a:gd name="T2" fmla="*/ 200 w 200"/>
                  <a:gd name="T3" fmla="*/ 100 h 3533"/>
                  <a:gd name="T4" fmla="*/ 100 w 200"/>
                  <a:gd name="T5" fmla="*/ 0 h 3533"/>
                  <a:gd name="T6" fmla="*/ 0 w 200"/>
                  <a:gd name="T7" fmla="*/ 100 h 3533"/>
                  <a:gd name="T8" fmla="*/ 0 w 200"/>
                  <a:gd name="T9" fmla="*/ 3433 h 3533"/>
                  <a:gd name="T10" fmla="*/ 100 w 200"/>
                  <a:gd name="T11" fmla="*/ 3533 h 3533"/>
                  <a:gd name="T12" fmla="*/ 200 w 200"/>
                  <a:gd name="T13" fmla="*/ 3433 h 3533"/>
                </a:gdLst>
                <a:ahLst/>
                <a:cxnLst>
                  <a:cxn ang="0">
                    <a:pos x="T0" y="T1"/>
                  </a:cxn>
                  <a:cxn ang="0">
                    <a:pos x="T2" y="T3"/>
                  </a:cxn>
                  <a:cxn ang="0">
                    <a:pos x="T4" y="T5"/>
                  </a:cxn>
                  <a:cxn ang="0">
                    <a:pos x="T6" y="T7"/>
                  </a:cxn>
                  <a:cxn ang="0">
                    <a:pos x="T8" y="T9"/>
                  </a:cxn>
                  <a:cxn ang="0">
                    <a:pos x="T10" y="T11"/>
                  </a:cxn>
                  <a:cxn ang="0">
                    <a:pos x="T12" y="T13"/>
                  </a:cxn>
                </a:cxnLst>
                <a:rect l="0" t="0" r="r" b="b"/>
                <a:pathLst>
                  <a:path w="200" h="3533">
                    <a:moveTo>
                      <a:pt x="200" y="3433"/>
                    </a:moveTo>
                    <a:lnTo>
                      <a:pt x="200" y="100"/>
                    </a:lnTo>
                    <a:cubicBezTo>
                      <a:pt x="200" y="45"/>
                      <a:pt x="156" y="0"/>
                      <a:pt x="100" y="0"/>
                    </a:cubicBezTo>
                    <a:cubicBezTo>
                      <a:pt x="45" y="0"/>
                      <a:pt x="0" y="45"/>
                      <a:pt x="0" y="100"/>
                    </a:cubicBezTo>
                    <a:lnTo>
                      <a:pt x="0" y="3433"/>
                    </a:lnTo>
                    <a:cubicBezTo>
                      <a:pt x="0" y="3489"/>
                      <a:pt x="45" y="3533"/>
                      <a:pt x="100" y="3533"/>
                    </a:cubicBezTo>
                    <a:cubicBezTo>
                      <a:pt x="156" y="3533"/>
                      <a:pt x="200" y="3489"/>
                      <a:pt x="200" y="34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67" name="Rectangle 66">
              <a:extLst>
                <a:ext uri="{FF2B5EF4-FFF2-40B4-BE49-F238E27FC236}">
                  <a16:creationId xmlns:a16="http://schemas.microsoft.com/office/drawing/2014/main" xmlns="" id="{C02DA32D-5E49-43F2-AE32-5746683FC161}"/>
                </a:ext>
              </a:extLst>
            </p:cNvPr>
            <p:cNvSpPr/>
            <p:nvPr/>
          </p:nvSpPr>
          <p:spPr>
            <a:xfrm>
              <a:off x="152070" y="919486"/>
              <a:ext cx="360996" cy="246221"/>
            </a:xfrm>
            <a:prstGeom prst="rect">
              <a:avLst/>
            </a:prstGeom>
          </p:spPr>
          <p:txBody>
            <a:bodyPr wrap="none">
              <a:spAutoFit/>
            </a:bodyPr>
            <a:lstStyle/>
            <a:p>
              <a:pPr algn="ctr"/>
              <a:r>
                <a:rPr lang="en-US" sz="500" b="1" dirty="0">
                  <a:solidFill>
                    <a:srgbClr val="002060"/>
                  </a:solidFill>
                </a:rPr>
                <a:t>White </a:t>
              </a:r>
              <a:br>
                <a:rPr lang="en-US" sz="500" b="1" dirty="0">
                  <a:solidFill>
                    <a:srgbClr val="002060"/>
                  </a:solidFill>
                </a:rPr>
              </a:br>
              <a:r>
                <a:rPr lang="en-US" sz="500" b="1" dirty="0">
                  <a:solidFill>
                    <a:srgbClr val="002060"/>
                  </a:solidFill>
                </a:rPr>
                <a:t>Space</a:t>
              </a:r>
              <a:endParaRPr lang="en-IN" sz="500" dirty="0"/>
            </a:p>
          </p:txBody>
        </p:sp>
      </p:grpSp>
    </p:spTree>
    <p:extLst>
      <p:ext uri="{BB962C8B-B14F-4D97-AF65-F5344CB8AC3E}">
        <p14:creationId xmlns:p14="http://schemas.microsoft.com/office/powerpoint/2010/main" val="2691782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Total Spend decreased (-6.1%) from cuts to trade and brand-building (especially TV)</a:t>
            </a:r>
            <a:endParaRPr lang="en-CA" sz="1700" dirty="0"/>
          </a:p>
        </p:txBody>
      </p:sp>
      <p:pic>
        <p:nvPicPr>
          <p:cNvPr id="16" name="Picture 2" descr="Image result for mini wheats">
            <a:extLst>
              <a:ext uri="{FF2B5EF4-FFF2-40B4-BE49-F238E27FC236}">
                <a16:creationId xmlns="" xmlns:a16="http://schemas.microsoft.com/office/drawing/2014/main" id="{36554A9B-C338-43EE-8B8C-46BFC7DB84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 xmlns:a16="http://schemas.microsoft.com/office/drawing/2014/main" id="{36E1E40A-6CD8-4170-9FE5-3434924FC584}"/>
              </a:ext>
            </a:extLst>
          </p:cNvPr>
          <p:cNvGraphicFramePr>
            <a:graphicFrameLocks noGrp="1"/>
          </p:cNvGraphicFramePr>
          <p:nvPr>
            <p:extLst/>
          </p:nvPr>
        </p:nvGraphicFramePr>
        <p:xfrm>
          <a:off x="337657" y="1661023"/>
          <a:ext cx="8248450" cy="4341802"/>
        </p:xfrm>
        <a:graphic>
          <a:graphicData uri="http://schemas.openxmlformats.org/drawingml/2006/table">
            <a:tbl>
              <a:tblPr firstRow="1" bandRow="1">
                <a:effectLst/>
                <a:tableStyleId>{5C22544A-7EE6-4342-B048-85BDC9FD1C3A}</a:tableStyleId>
              </a:tblPr>
              <a:tblGrid>
                <a:gridCol w="1468882">
                  <a:extLst>
                    <a:ext uri="{9D8B030D-6E8A-4147-A177-3AD203B41FA5}">
                      <a16:colId xmlns="" xmlns:a16="http://schemas.microsoft.com/office/drawing/2014/main" val="1439083950"/>
                    </a:ext>
                  </a:extLst>
                </a:gridCol>
                <a:gridCol w="1078469">
                  <a:extLst>
                    <a:ext uri="{9D8B030D-6E8A-4147-A177-3AD203B41FA5}">
                      <a16:colId xmlns="" xmlns:a16="http://schemas.microsoft.com/office/drawing/2014/main" val="20001"/>
                    </a:ext>
                  </a:extLst>
                </a:gridCol>
                <a:gridCol w="1020487">
                  <a:extLst>
                    <a:ext uri="{9D8B030D-6E8A-4147-A177-3AD203B41FA5}">
                      <a16:colId xmlns="" xmlns:a16="http://schemas.microsoft.com/office/drawing/2014/main" val="114579452"/>
                    </a:ext>
                  </a:extLst>
                </a:gridCol>
                <a:gridCol w="1158678">
                  <a:extLst>
                    <a:ext uri="{9D8B030D-6E8A-4147-A177-3AD203B41FA5}">
                      <a16:colId xmlns="" xmlns:a16="http://schemas.microsoft.com/office/drawing/2014/main" val="20003"/>
                    </a:ext>
                  </a:extLst>
                </a:gridCol>
                <a:gridCol w="1158678">
                  <a:extLst>
                    <a:ext uri="{9D8B030D-6E8A-4147-A177-3AD203B41FA5}">
                      <a16:colId xmlns="" xmlns:a16="http://schemas.microsoft.com/office/drawing/2014/main" val="2579414822"/>
                    </a:ext>
                  </a:extLst>
                </a:gridCol>
                <a:gridCol w="1181628">
                  <a:extLst>
                    <a:ext uri="{9D8B030D-6E8A-4147-A177-3AD203B41FA5}">
                      <a16:colId xmlns="" xmlns:a16="http://schemas.microsoft.com/office/drawing/2014/main" val="20004"/>
                    </a:ext>
                  </a:extLst>
                </a:gridCol>
                <a:gridCol w="1181628">
                  <a:extLst>
                    <a:ext uri="{9D8B030D-6E8A-4147-A177-3AD203B41FA5}">
                      <a16:colId xmlns="" xmlns:a16="http://schemas.microsoft.com/office/drawing/2014/main" val="20005"/>
                    </a:ext>
                  </a:extLst>
                </a:gridCol>
              </a:tblGrid>
              <a:tr h="220929">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a:t>
                      </a:r>
                      <a:r>
                        <a:rPr lang="en-US" sz="1200" b="1" i="0" u="none" strike="noStrike" baseline="0" dirty="0">
                          <a:solidFill>
                            <a:schemeClr val="bg1"/>
                          </a:solidFill>
                          <a:effectLst/>
                          <a:latin typeface="+mj-lt"/>
                        </a:rPr>
                        <a:t> ($)</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r>
                        <a:rPr lang="en-US" sz="1200" b="1" i="0" u="none" strike="noStrike" baseline="0" dirty="0">
                          <a:solidFill>
                            <a:schemeClr val="bg1"/>
                          </a:solidFill>
                          <a:effectLst/>
                          <a:latin typeface="+mj-lt"/>
                        </a:rPr>
                        <a:t> ($)</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 xmlns:a16="http://schemas.microsoft.com/office/drawing/2014/main" val="2822102123"/>
                  </a:ext>
                </a:extLst>
              </a:tr>
              <a:tr h="293147">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100" b="0" i="0" u="none" strike="noStrike" dirty="0">
                          <a:solidFill>
                            <a:srgbClr val="000000"/>
                          </a:solidFill>
                          <a:effectLst/>
                          <a:latin typeface="+mn-lt"/>
                        </a:rPr>
                        <a:t>15,367,256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100" b="0" i="0" u="none" strike="noStrike" dirty="0">
                          <a:solidFill>
                            <a:srgbClr val="000000"/>
                          </a:solidFill>
                          <a:effectLst/>
                          <a:latin typeface="+mn-lt"/>
                        </a:rPr>
                        <a:t>14,595,125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100" b="0" i="0" u="none" strike="noStrike" dirty="0">
                          <a:solidFill>
                            <a:srgbClr val="000000"/>
                          </a:solidFill>
                          <a:effectLst/>
                          <a:latin typeface="+mn-lt"/>
                        </a:rPr>
                        <a:t>-772,131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dirty="0">
                          <a:solidFill>
                            <a:srgbClr val="000000"/>
                          </a:solidFill>
                          <a:effectLst/>
                          <a:latin typeface="+mn-lt"/>
                        </a:rPr>
                        <a:t>-5.0%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dirty="0">
                          <a:solidFill>
                            <a:srgbClr val="000000"/>
                          </a:solidFill>
                          <a:effectLst/>
                          <a:latin typeface="+mn-lt"/>
                        </a:rPr>
                        <a:t>76.4%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a:solidFill>
                            <a:srgbClr val="000000"/>
                          </a:solidFill>
                          <a:effectLst/>
                          <a:latin typeface="+mn-lt"/>
                        </a:rPr>
                        <a:t>77.3%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 xmlns:a16="http://schemas.microsoft.com/office/drawing/2014/main" val="10001"/>
                  </a:ext>
                </a:extLst>
              </a:tr>
              <a:tr h="293147">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fontAlgn="ctr"/>
                      <a:r>
                        <a:rPr lang="en-GB" sz="1100" b="0" i="0" u="none" strike="noStrike" dirty="0">
                          <a:solidFill>
                            <a:srgbClr val="000000"/>
                          </a:solidFill>
                          <a:effectLst/>
                          <a:latin typeface="+mn-lt"/>
                        </a:rPr>
                        <a:t>4,747,815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100" b="0" i="0" u="none" strike="noStrike" dirty="0">
                          <a:solidFill>
                            <a:srgbClr val="000000"/>
                          </a:solidFill>
                          <a:effectLst/>
                          <a:latin typeface="+mn-lt"/>
                        </a:rPr>
                        <a:t>4,296,749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100" b="0" i="0" u="none" strike="noStrike">
                          <a:solidFill>
                            <a:srgbClr val="000000"/>
                          </a:solidFill>
                          <a:effectLst/>
                          <a:latin typeface="+mn-lt"/>
                        </a:rPr>
                        <a:t>-451,066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a:solidFill>
                            <a:srgbClr val="000000"/>
                          </a:solidFill>
                          <a:effectLst/>
                          <a:latin typeface="+mn-lt"/>
                        </a:rPr>
                        <a:t>-9.5%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a:solidFill>
                            <a:srgbClr val="000000"/>
                          </a:solidFill>
                          <a:effectLst/>
                          <a:latin typeface="+mn-lt"/>
                        </a:rPr>
                        <a:t>23.6%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b"/>
                      <a:r>
                        <a:rPr lang="en-GB" sz="1100" b="0" i="0" u="none" strike="noStrike">
                          <a:solidFill>
                            <a:srgbClr val="000000"/>
                          </a:solidFill>
                          <a:effectLst/>
                          <a:latin typeface="+mn-lt"/>
                        </a:rPr>
                        <a:t>22.7%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 xmlns:a16="http://schemas.microsoft.com/office/drawing/2014/main" val="10002"/>
                  </a:ext>
                </a:extLst>
              </a:tr>
              <a:tr h="293147">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3,229,828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2,951,265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-278,563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15.6%</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3"/>
                  </a:ext>
                </a:extLst>
              </a:tr>
              <a:tr h="293147">
                <a:tc>
                  <a:txBody>
                    <a:bodyPr/>
                    <a:lstStyle/>
                    <a:p>
                      <a:pPr algn="l" fontAlgn="b"/>
                      <a:r>
                        <a:rPr lang="en-US" sz="1200" b="1" i="0" u="none" strike="noStrike" dirty="0">
                          <a:solidFill>
                            <a:schemeClr val="tx1"/>
                          </a:solidFill>
                          <a:effectLst/>
                          <a:latin typeface="+mn-lt"/>
                        </a:rPr>
                        <a:t>Digital Video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541,772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449,500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-92,272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2.4%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4"/>
                  </a:ext>
                </a:extLst>
              </a:tr>
              <a:tr h="293147">
                <a:tc>
                  <a:txBody>
                    <a:bodyPr/>
                    <a:lstStyle/>
                    <a:p>
                      <a:pPr algn="l" fontAlgn="b"/>
                      <a:r>
                        <a:rPr lang="en-US" sz="1200" b="1" i="0" u="none" strike="noStrike" dirty="0">
                          <a:solidFill>
                            <a:schemeClr val="tx1"/>
                          </a:solidFill>
                          <a:effectLst/>
                          <a:latin typeface="+mn-lt"/>
                        </a:rPr>
                        <a:t>Corp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453,398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258,622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-194,776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-43.0%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5"/>
                  </a:ext>
                </a:extLst>
              </a:tr>
              <a:tr h="293147">
                <a:tc>
                  <a:txBody>
                    <a:bodyPr/>
                    <a:lstStyle/>
                    <a:p>
                      <a:pPr algn="l" fontAlgn="b"/>
                      <a:r>
                        <a:rPr lang="en-US" sz="1200" b="1" i="0" u="none" strike="noStrike" dirty="0">
                          <a:solidFill>
                            <a:schemeClr val="tx1"/>
                          </a:solidFill>
                          <a:effectLst/>
                          <a:latin typeface="+mn-lt"/>
                        </a:rPr>
                        <a:t>Sampling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180,000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362,000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182,000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101.1%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6"/>
                  </a:ext>
                </a:extLst>
              </a:tr>
              <a:tr h="293147">
                <a:tc>
                  <a:txBody>
                    <a:bodyPr/>
                    <a:lstStyle/>
                    <a:p>
                      <a:pPr algn="l" fontAlgn="b"/>
                      <a:r>
                        <a:rPr lang="en-US" sz="1200" b="1" i="0" u="none" strike="noStrike" dirty="0">
                          <a:solidFill>
                            <a:schemeClr val="tx1"/>
                          </a:solidFill>
                          <a:effectLst/>
                          <a:latin typeface="+mn-lt"/>
                        </a:rPr>
                        <a:t>Social</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154,070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4,571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-149,499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-97.0%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7"/>
                  </a:ext>
                </a:extLst>
              </a:tr>
              <a:tr h="293147">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96,000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53,402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-42,598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-44.4%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8"/>
                  </a:ext>
                </a:extLst>
              </a:tr>
              <a:tr h="293147">
                <a:tc>
                  <a:txBody>
                    <a:bodyPr/>
                    <a:lstStyle/>
                    <a:p>
                      <a:pPr algn="l" fontAlgn="b"/>
                      <a:r>
                        <a:rPr lang="en-US" sz="1200" b="1" i="0" u="none" strike="noStrike" dirty="0">
                          <a:solidFill>
                            <a:schemeClr val="tx1"/>
                          </a:solidFill>
                          <a:effectLst/>
                          <a:latin typeface="+mn-lt"/>
                        </a:rPr>
                        <a:t>PR</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200,000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200,000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09"/>
                  </a:ext>
                </a:extLst>
              </a:tr>
              <a:tr h="293147">
                <a:tc>
                  <a:txBody>
                    <a:bodyPr/>
                    <a:lstStyle/>
                    <a:p>
                      <a:pPr algn="l" fontAlgn="b"/>
                      <a:r>
                        <a:rPr lang="en-US" sz="1200" b="1" i="0" u="none" strike="noStrike" dirty="0">
                          <a:solidFill>
                            <a:schemeClr val="tx1"/>
                          </a:solidFill>
                          <a:effectLst/>
                          <a:latin typeface="+mn-lt"/>
                        </a:rPr>
                        <a:t>OOH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50,000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-50,000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100" b="0" i="0" u="none" strike="noStrike" dirty="0">
                          <a:solidFill>
                            <a:srgbClr val="000000"/>
                          </a:solidFill>
                          <a:effectLst/>
                          <a:latin typeface="+mn-lt"/>
                        </a:rPr>
                        <a:t>--</a:t>
                      </a:r>
                      <a:endParaRPr lang="en-GB" sz="11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10"/>
                  </a:ext>
                </a:extLst>
              </a:tr>
              <a:tr h="293147">
                <a:tc>
                  <a:txBody>
                    <a:bodyPr/>
                    <a:lstStyle/>
                    <a:p>
                      <a:pPr algn="l" fontAlgn="b"/>
                      <a:r>
                        <a:rPr lang="en-US" sz="1200" b="1" i="0" u="none" strike="noStrike" dirty="0">
                          <a:solidFill>
                            <a:schemeClr val="tx1"/>
                          </a:solidFill>
                          <a:effectLst/>
                          <a:latin typeface="+mn-lt"/>
                        </a:rPr>
                        <a:t>Digital Display</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25,000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-25,000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100" b="0" i="0" u="none" strike="noStrike" dirty="0">
                          <a:solidFill>
                            <a:srgbClr val="000000"/>
                          </a:solidFill>
                          <a:effectLst/>
                          <a:latin typeface="+mn-lt"/>
                        </a:rPr>
                        <a:t>--</a:t>
                      </a:r>
                      <a:endParaRPr lang="en-GB" sz="11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11"/>
                  </a:ext>
                </a:extLst>
              </a:tr>
              <a:tr h="293147">
                <a:tc>
                  <a:txBody>
                    <a:bodyPr/>
                    <a:lstStyle/>
                    <a:p>
                      <a:pPr algn="l" fontAlgn="b"/>
                      <a:r>
                        <a:rPr lang="en-US" sz="1200" b="1" i="0" u="none" strike="noStrike" dirty="0">
                          <a:solidFill>
                            <a:schemeClr val="tx1"/>
                          </a:solidFill>
                          <a:effectLst/>
                          <a:latin typeface="+mn-lt"/>
                        </a:rPr>
                        <a:t>Search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ctr"/>
                      <a:r>
                        <a:rPr lang="en-GB" sz="1100" b="0" i="0" u="none" strike="noStrike" dirty="0">
                          <a:solidFill>
                            <a:srgbClr val="000000"/>
                          </a:solidFill>
                          <a:effectLst/>
                          <a:latin typeface="+mn-lt"/>
                        </a:rPr>
                        <a:t>7,747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100" b="0" i="0" u="none" strike="noStrike" dirty="0">
                          <a:solidFill>
                            <a:srgbClr val="000000"/>
                          </a:solidFill>
                          <a:effectLst/>
                          <a:latin typeface="+mn-lt"/>
                        </a:rPr>
                        <a:t>7,389 </a:t>
                      </a:r>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-358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12"/>
                  </a:ext>
                </a:extLst>
              </a:tr>
              <a:tr h="293147">
                <a:tc>
                  <a:txBody>
                    <a:bodyPr/>
                    <a:lstStyle/>
                    <a:p>
                      <a:pPr algn="l" fontAlgn="b"/>
                      <a:r>
                        <a:rPr lang="en-US" sz="1200" b="1" i="0" u="none" strike="noStrike" dirty="0">
                          <a:solidFill>
                            <a:schemeClr val="tx1"/>
                          </a:solidFill>
                          <a:effectLst/>
                          <a:latin typeface="+mn-lt"/>
                        </a:rPr>
                        <a:t>POS</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fontAlgn="b"/>
                      <a:r>
                        <a:rPr lang="en-US" sz="1100" b="0" i="0" u="none" strike="noStrike" dirty="0">
                          <a:solidFill>
                            <a:srgbClr val="000000"/>
                          </a:solidFill>
                          <a:effectLst/>
                          <a:latin typeface="+mn-lt"/>
                        </a:rPr>
                        <a:t>10,000</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100" b="0" i="0" u="none" strike="noStrike" dirty="0">
                          <a:solidFill>
                            <a:srgbClr val="000000"/>
                          </a:solidFill>
                          <a:effectLst/>
                          <a:latin typeface="+mn-lt"/>
                        </a:rPr>
                        <a:t>10,000</a:t>
                      </a:r>
                    </a:p>
                  </a:txBody>
                  <a:tcPr marT="9144" marB="9144"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a:solidFill>
                            <a:srgbClr val="000000"/>
                          </a:solidFill>
                          <a:effectLst/>
                          <a:latin typeface="+mn-lt"/>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US" sz="1100" b="0" i="0" u="none" strike="noStrike" dirty="0">
                          <a:solidFill>
                            <a:srgbClr val="000000"/>
                          </a:solidFill>
                          <a:effectLst/>
                          <a:latin typeface="+mn-lt"/>
                        </a:rPr>
                        <a:t>0.0%</a:t>
                      </a:r>
                      <a:endParaRPr lang="en-GB" sz="11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b"/>
                      <a:r>
                        <a:rPr lang="en-GB" sz="1100" b="0" i="0" u="none" strike="noStrike" dirty="0">
                          <a:solidFill>
                            <a:srgbClr val="000000"/>
                          </a:solidFill>
                          <a:effectLst/>
                          <a:latin typeface="+mn-lt"/>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13"/>
                  </a:ext>
                </a:extLst>
              </a:tr>
              <a:tr h="293147">
                <a:tc>
                  <a:txBody>
                    <a:bodyPr/>
                    <a:lstStyle/>
                    <a:p>
                      <a:pPr algn="l" fontAlgn="b"/>
                      <a:r>
                        <a:rPr lang="en-US" sz="1200" b="1" i="0" u="none" strike="noStrike" dirty="0">
                          <a:solidFill>
                            <a:schemeClr val="tx1"/>
                          </a:solidFill>
                          <a:effectLst/>
                          <a:latin typeface="+mn-lt"/>
                        </a:rPr>
                        <a:t>TOTAL MEDIA*</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100" b="0" i="0" u="none" strike="noStrike" dirty="0">
                          <a:solidFill>
                            <a:srgbClr val="000000"/>
                          </a:solidFill>
                          <a:effectLst/>
                          <a:latin typeface="+mn-lt"/>
                        </a:rPr>
                        <a:t>4,008,417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3,412,725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-595,692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-14.9%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19.9%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100" b="0" i="0" u="none" strike="noStrike" dirty="0">
                          <a:solidFill>
                            <a:srgbClr val="000000"/>
                          </a:solidFill>
                          <a:effectLst/>
                          <a:latin typeface="+mn-lt"/>
                        </a:rPr>
                        <a:t>18.1%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 xmlns:a16="http://schemas.microsoft.com/office/drawing/2014/main" val="10014"/>
                  </a:ext>
                </a:extLst>
              </a:tr>
            </a:tbl>
          </a:graphicData>
        </a:graphic>
      </p:graphicFrame>
      <p:sp>
        <p:nvSpPr>
          <p:cNvPr id="14" name="Rounded Rectangle 9">
            <a:extLst>
              <a:ext uri="{FF2B5EF4-FFF2-40B4-BE49-F238E27FC236}">
                <a16:creationId xmlns="" xmlns:a16="http://schemas.microsoft.com/office/drawing/2014/main" id="{01290C20-BEC7-47D4-B54A-BAB34281756D}"/>
              </a:ext>
            </a:extLst>
          </p:cNvPr>
          <p:cNvSpPr/>
          <p:nvPr/>
        </p:nvSpPr>
        <p:spPr>
          <a:xfrm>
            <a:off x="1936905"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$20,115,071</a:t>
            </a:r>
          </a:p>
        </p:txBody>
      </p:sp>
      <p:sp>
        <p:nvSpPr>
          <p:cNvPr id="15" name="Rounded Rectangle 10">
            <a:extLst>
              <a:ext uri="{FF2B5EF4-FFF2-40B4-BE49-F238E27FC236}">
                <a16:creationId xmlns="" xmlns:a16="http://schemas.microsoft.com/office/drawing/2014/main" id="{F98C66B3-52A7-47C8-BE36-4EE074BF6F11}"/>
              </a:ext>
            </a:extLst>
          </p:cNvPr>
          <p:cNvSpPr/>
          <p:nvPr/>
        </p:nvSpPr>
        <p:spPr>
          <a:xfrm>
            <a:off x="2975280"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$18,891,874</a:t>
            </a:r>
          </a:p>
        </p:txBody>
      </p:sp>
      <p:sp>
        <p:nvSpPr>
          <p:cNvPr id="17" name="Rounded Rectangle 16">
            <a:extLst>
              <a:ext uri="{FF2B5EF4-FFF2-40B4-BE49-F238E27FC236}">
                <a16:creationId xmlns="" xmlns:a16="http://schemas.microsoft.com/office/drawing/2014/main" id="{72AA0364-90BF-4A2D-9CDC-568E69ECF897}"/>
              </a:ext>
            </a:extLst>
          </p:cNvPr>
          <p:cNvSpPr/>
          <p:nvPr/>
        </p:nvSpPr>
        <p:spPr>
          <a:xfrm>
            <a:off x="5331093" y="1263219"/>
            <a:ext cx="619386"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-6.1%</a:t>
            </a:r>
          </a:p>
        </p:txBody>
      </p:sp>
      <p:sp>
        <p:nvSpPr>
          <p:cNvPr id="18" name="Title 1">
            <a:extLst>
              <a:ext uri="{FF2B5EF4-FFF2-40B4-BE49-F238E27FC236}">
                <a16:creationId xmlns="" xmlns:a16="http://schemas.microsoft.com/office/drawing/2014/main" id="{96D6FA0F-7016-472E-9211-A106D6C20906}"/>
              </a:ext>
            </a:extLst>
          </p:cNvPr>
          <p:cNvSpPr txBox="1">
            <a:spLocks/>
          </p:cNvSpPr>
          <p:nvPr/>
        </p:nvSpPr>
        <p:spPr>
          <a:xfrm>
            <a:off x="242204" y="81895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Spend Mix</a:t>
            </a:r>
          </a:p>
        </p:txBody>
      </p:sp>
      <p:sp>
        <p:nvSpPr>
          <p:cNvPr id="19" name="Rounded Rectangle 10">
            <a:extLst>
              <a:ext uri="{FF2B5EF4-FFF2-40B4-BE49-F238E27FC236}">
                <a16:creationId xmlns="" xmlns:a16="http://schemas.microsoft.com/office/drawing/2014/main" id="{F98C66B3-52A7-47C8-BE36-4EE074BF6F11}"/>
              </a:ext>
            </a:extLst>
          </p:cNvPr>
          <p:cNvSpPr/>
          <p:nvPr/>
        </p:nvSpPr>
        <p:spPr>
          <a:xfrm>
            <a:off x="3972444"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-1,223,197</a:t>
            </a:r>
          </a:p>
        </p:txBody>
      </p:sp>
      <p:sp>
        <p:nvSpPr>
          <p:cNvPr id="20" name="TextBox 19">
            <a:extLst>
              <a:ext uri="{FF2B5EF4-FFF2-40B4-BE49-F238E27FC236}">
                <a16:creationId xmlns="" xmlns:a16="http://schemas.microsoft.com/office/drawing/2014/main" id="{ECE09DA7-BDEF-44DD-8F73-E0C8901CE8E0}"/>
              </a:ext>
            </a:extLst>
          </p:cNvPr>
          <p:cNvSpPr txBox="1"/>
          <p:nvPr/>
        </p:nvSpPr>
        <p:spPr>
          <a:xfrm>
            <a:off x="1936905" y="6132552"/>
            <a:ext cx="8343900" cy="246221"/>
          </a:xfrm>
          <a:prstGeom prst="rect">
            <a:avLst/>
          </a:prstGeom>
          <a:noFill/>
        </p:spPr>
        <p:txBody>
          <a:bodyPr wrap="square" rtlCol="0">
            <a:spAutoFit/>
          </a:bodyPr>
          <a:lstStyle/>
          <a:p>
            <a:r>
              <a:rPr lang="en-US" sz="1000" dirty="0"/>
              <a:t>Total Media: TV, Digital Video, Social, OOH, Digital Display, Search</a:t>
            </a:r>
          </a:p>
        </p:txBody>
      </p:sp>
    </p:spTree>
    <p:extLst>
      <p:ext uri="{BB962C8B-B14F-4D97-AF65-F5344CB8AC3E}">
        <p14:creationId xmlns:p14="http://schemas.microsoft.com/office/powerpoint/2010/main" val="85948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Total Spend decreased (-6.1%) from cuts to trade and brand-building (especially TV)</a:t>
            </a:r>
            <a:endParaRPr lang="en-CA" sz="1700" dirty="0"/>
          </a:p>
        </p:txBody>
      </p:sp>
      <p:pic>
        <p:nvPicPr>
          <p:cNvPr id="16" name="Picture 2" descr="Image result for mini wheats">
            <a:extLst>
              <a:ext uri="{FF2B5EF4-FFF2-40B4-BE49-F238E27FC236}">
                <a16:creationId xmlns:a16="http://schemas.microsoft.com/office/drawing/2014/main" xmlns="" id="{36554A9B-C338-43EE-8B8C-46BFC7DB84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486950428"/>
              </p:ext>
            </p:extLst>
          </p:nvPr>
        </p:nvGraphicFramePr>
        <p:xfrm>
          <a:off x="337657" y="1661023"/>
          <a:ext cx="8248450" cy="4341802"/>
        </p:xfrm>
        <a:graphic>
          <a:graphicData uri="http://schemas.openxmlformats.org/drawingml/2006/table">
            <a:tbl>
              <a:tblPr firstRow="1" bandRow="1">
                <a:effectLst/>
                <a:tableStyleId>{5C22544A-7EE6-4342-B048-85BDC9FD1C3A}</a:tableStyleId>
              </a:tblPr>
              <a:tblGrid>
                <a:gridCol w="1468882">
                  <a:extLst>
                    <a:ext uri="{9D8B030D-6E8A-4147-A177-3AD203B41FA5}">
                      <a16:colId xmlns:a16="http://schemas.microsoft.com/office/drawing/2014/main" xmlns="" val="1439083950"/>
                    </a:ext>
                  </a:extLst>
                </a:gridCol>
                <a:gridCol w="1078469">
                  <a:extLst>
                    <a:ext uri="{9D8B030D-6E8A-4147-A177-3AD203B41FA5}">
                      <a16:colId xmlns:a16="http://schemas.microsoft.com/office/drawing/2014/main" xmlns="" val="20001"/>
                    </a:ext>
                  </a:extLst>
                </a:gridCol>
                <a:gridCol w="1020487">
                  <a:extLst>
                    <a:ext uri="{9D8B030D-6E8A-4147-A177-3AD203B41FA5}">
                      <a16:colId xmlns:a16="http://schemas.microsoft.com/office/drawing/2014/main" xmlns="" val="114579452"/>
                    </a:ext>
                  </a:extLst>
                </a:gridCol>
                <a:gridCol w="1158678">
                  <a:extLst>
                    <a:ext uri="{9D8B030D-6E8A-4147-A177-3AD203B41FA5}">
                      <a16:colId xmlns:a16="http://schemas.microsoft.com/office/drawing/2014/main" xmlns="" val="20003"/>
                    </a:ext>
                  </a:extLst>
                </a:gridCol>
                <a:gridCol w="1158678">
                  <a:extLst>
                    <a:ext uri="{9D8B030D-6E8A-4147-A177-3AD203B41FA5}">
                      <a16:colId xmlns:a16="http://schemas.microsoft.com/office/drawing/2014/main" xmlns="" val="2579414822"/>
                    </a:ext>
                  </a:extLst>
                </a:gridCol>
                <a:gridCol w="1181628">
                  <a:extLst>
                    <a:ext uri="{9D8B030D-6E8A-4147-A177-3AD203B41FA5}">
                      <a16:colId xmlns:a16="http://schemas.microsoft.com/office/drawing/2014/main" xmlns="" val="20004"/>
                    </a:ext>
                  </a:extLst>
                </a:gridCol>
                <a:gridCol w="1181628">
                  <a:extLst>
                    <a:ext uri="{9D8B030D-6E8A-4147-A177-3AD203B41FA5}">
                      <a16:colId xmlns:a16="http://schemas.microsoft.com/office/drawing/2014/main" xmlns="" val="20005"/>
                    </a:ext>
                  </a:extLst>
                </a:gridCol>
              </a:tblGrid>
              <a:tr h="220929">
                <a:tc>
                  <a:txBody>
                    <a:bodyPr/>
                    <a:lstStyle/>
                    <a:p>
                      <a:pPr algn="l" fontAlgn="b"/>
                      <a:r>
                        <a:rPr lang="en-US" sz="1200" b="1" i="0" u="none" strike="noStrike" dirty="0">
                          <a:solidFill>
                            <a:schemeClr val="bg1"/>
                          </a:solidFill>
                          <a:effectLst/>
                          <a:latin typeface="+mj-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a:t>
                      </a:r>
                      <a:r>
                        <a:rPr lang="en-US" sz="1200" b="1" i="0" u="none" strike="noStrike" baseline="0" dirty="0">
                          <a:solidFill>
                            <a:schemeClr val="bg1"/>
                          </a:solidFill>
                          <a:effectLst/>
                          <a:latin typeface="+mj-lt"/>
                        </a:rPr>
                        <a:t> ($)</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a:t>
                      </a:r>
                      <a:r>
                        <a:rPr lang="en-US" sz="1200" b="1" i="0" u="none" strike="noStrike" baseline="0" dirty="0">
                          <a:solidFill>
                            <a:schemeClr val="bg1"/>
                          </a:solidFill>
                          <a:effectLst/>
                          <a:latin typeface="+mj-lt"/>
                        </a:rPr>
                        <a:t> ($)</a:t>
                      </a:r>
                      <a:endParaRPr lang="en-US" sz="1200" b="1" i="0" u="none" strike="noStrike" dirty="0">
                        <a:solidFill>
                          <a:schemeClr val="bg1"/>
                        </a:solidFill>
                        <a:effectLst/>
                        <a:latin typeface="+mj-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j-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293147">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15,367,256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14,595,125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-772,131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dirty="0">
                          <a:solidFill>
                            <a:srgbClr val="000000"/>
                          </a:solidFill>
                          <a:effectLst/>
                          <a:latin typeface="Kellogg's Sans Medium" panose="02000503020000020003"/>
                        </a:rPr>
                        <a:t>-5.0%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Medium" panose="02000503020000020003"/>
                        </a:rPr>
                        <a:t>76.4%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Medium" panose="02000503020000020003"/>
                        </a:rPr>
                        <a:t>78.0%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293147">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4,747,815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4,123,782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Kellogg's Sans Medium" panose="02000503020000020003"/>
                        </a:rPr>
                        <a:t>-451,066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Medium" panose="02000503020000020003"/>
                        </a:rPr>
                        <a:t>-9.5%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Medium" panose="02000503020000020003"/>
                        </a:rPr>
                        <a:t>23.6%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b"/>
                      <a:r>
                        <a:rPr lang="en-GB" sz="1200" b="0" i="0" u="none" strike="noStrike">
                          <a:solidFill>
                            <a:srgbClr val="000000"/>
                          </a:solidFill>
                          <a:effectLst/>
                          <a:latin typeface="Kellogg's Sans Medium" panose="02000503020000020003"/>
                        </a:rPr>
                        <a:t>22.0%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293147">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3,229,828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2,778,298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-451,530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14.8%</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293147">
                <a:tc>
                  <a:txBody>
                    <a:bodyPr/>
                    <a:lstStyle/>
                    <a:p>
                      <a:pPr algn="l" fontAlgn="b"/>
                      <a:r>
                        <a:rPr lang="en-US" sz="1200" b="1" i="0" u="none" strike="noStrike" dirty="0">
                          <a:solidFill>
                            <a:schemeClr val="tx1"/>
                          </a:solidFill>
                          <a:effectLst/>
                          <a:latin typeface="+mn-lt"/>
                        </a:rPr>
                        <a:t>Digital Video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541,772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449,500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-92,272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2.4%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293147">
                <a:tc>
                  <a:txBody>
                    <a:bodyPr/>
                    <a:lstStyle/>
                    <a:p>
                      <a:pPr algn="l" fontAlgn="b"/>
                      <a:r>
                        <a:rPr lang="en-US" sz="1200" b="1" i="0" u="none" strike="noStrike" dirty="0">
                          <a:solidFill>
                            <a:schemeClr val="tx1"/>
                          </a:solidFill>
                          <a:effectLst/>
                          <a:latin typeface="+mn-lt"/>
                        </a:rPr>
                        <a:t>Corp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453,398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258,622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-194,776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-43.0%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293147">
                <a:tc>
                  <a:txBody>
                    <a:bodyPr/>
                    <a:lstStyle/>
                    <a:p>
                      <a:pPr algn="l" fontAlgn="b"/>
                      <a:r>
                        <a:rPr lang="en-US" sz="1200" b="1" i="0" u="none" strike="noStrike" dirty="0">
                          <a:solidFill>
                            <a:schemeClr val="tx1"/>
                          </a:solidFill>
                          <a:effectLst/>
                          <a:latin typeface="+mn-lt"/>
                        </a:rPr>
                        <a:t>Sampling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180,000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362,000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182,000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101.1%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1.9%</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293147">
                <a:tc>
                  <a:txBody>
                    <a:bodyPr/>
                    <a:lstStyle/>
                    <a:p>
                      <a:pPr algn="l" fontAlgn="b"/>
                      <a:r>
                        <a:rPr lang="en-US" sz="1200" b="1" i="0" u="none" strike="noStrike" dirty="0">
                          <a:solidFill>
                            <a:schemeClr val="tx1"/>
                          </a:solidFill>
                          <a:effectLst/>
                          <a:latin typeface="+mn-lt"/>
                        </a:rPr>
                        <a:t>Social</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154,070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4,571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-149,499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-97.0%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293147">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96,000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53,402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-42,598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-44.4%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293147">
                <a:tc>
                  <a:txBody>
                    <a:bodyPr/>
                    <a:lstStyle/>
                    <a:p>
                      <a:pPr algn="l" fontAlgn="b"/>
                      <a:r>
                        <a:rPr lang="en-US" sz="1200" b="1" i="0" u="none" strike="noStrike" dirty="0">
                          <a:solidFill>
                            <a:schemeClr val="tx1"/>
                          </a:solidFill>
                          <a:effectLst/>
                          <a:latin typeface="+mn-lt"/>
                        </a:rPr>
                        <a:t>PR</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200,000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200,000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293147">
                <a:tc>
                  <a:txBody>
                    <a:bodyPr/>
                    <a:lstStyle/>
                    <a:p>
                      <a:pPr algn="l" fontAlgn="b"/>
                      <a:r>
                        <a:rPr lang="en-US" sz="1200" b="1" i="0" u="none" strike="noStrike" dirty="0">
                          <a:solidFill>
                            <a:schemeClr val="tx1"/>
                          </a:solidFill>
                          <a:effectLst/>
                          <a:latin typeface="+mn-lt"/>
                        </a:rPr>
                        <a:t>OOH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50,000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US" sz="1200" b="0" i="0" u="none" strike="noStrike" dirty="0" smtClean="0">
                          <a:solidFill>
                            <a:srgbClr val="000000"/>
                          </a:solidFill>
                          <a:effectLst/>
                          <a:latin typeface="Kellogg's Sans Medium" panose="02000503020000020003"/>
                        </a:rPr>
                        <a:t>-</a:t>
                      </a:r>
                      <a:endParaRPr lang="en-GB" sz="1200" b="0" i="0" u="none" strike="noStrike" dirty="0">
                        <a:solidFill>
                          <a:srgbClr val="000000"/>
                        </a:solidFill>
                        <a:effectLst/>
                        <a:latin typeface="Kellogg's Sans Medium" panose="02000503020000020003"/>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-50,000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293147">
                <a:tc>
                  <a:txBody>
                    <a:bodyPr/>
                    <a:lstStyle/>
                    <a:p>
                      <a:pPr algn="l" fontAlgn="b"/>
                      <a:r>
                        <a:rPr lang="en-US" sz="1200" b="1" i="0" u="none" strike="noStrike" dirty="0">
                          <a:solidFill>
                            <a:schemeClr val="tx1"/>
                          </a:solidFill>
                          <a:effectLst/>
                          <a:latin typeface="+mn-lt"/>
                        </a:rPr>
                        <a:t>Digital Display</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25,000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US" sz="1200" b="0" i="0" u="none" strike="noStrike" dirty="0" smtClean="0">
                          <a:solidFill>
                            <a:srgbClr val="000000"/>
                          </a:solidFill>
                          <a:effectLst/>
                          <a:latin typeface="Kellogg's Sans Medium" panose="02000503020000020003"/>
                        </a:rPr>
                        <a:t>-</a:t>
                      </a:r>
                      <a:endParaRPr lang="en-GB" sz="1200" b="0" i="0" u="none" strike="noStrike" dirty="0">
                        <a:solidFill>
                          <a:srgbClr val="000000"/>
                        </a:solidFill>
                        <a:effectLst/>
                        <a:latin typeface="Kellogg's Sans Medium" panose="02000503020000020003"/>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-25,000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293147">
                <a:tc>
                  <a:txBody>
                    <a:bodyPr/>
                    <a:lstStyle/>
                    <a:p>
                      <a:pPr algn="l" fontAlgn="b"/>
                      <a:r>
                        <a:rPr lang="en-US" sz="1200" b="1" i="0" u="none" strike="noStrike" dirty="0">
                          <a:solidFill>
                            <a:schemeClr val="tx1"/>
                          </a:solidFill>
                          <a:effectLst/>
                          <a:latin typeface="+mn-lt"/>
                        </a:rPr>
                        <a:t>Search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7,747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7,389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r h="293147">
                <a:tc>
                  <a:txBody>
                    <a:bodyPr/>
                    <a:lstStyle/>
                    <a:p>
                      <a:pPr algn="l" fontAlgn="b"/>
                      <a:r>
                        <a:rPr lang="en-US" sz="1200" b="1" i="0" u="none" strike="noStrike" dirty="0">
                          <a:solidFill>
                            <a:schemeClr val="tx1"/>
                          </a:solidFill>
                          <a:effectLst/>
                          <a:latin typeface="+mn-lt"/>
                        </a:rPr>
                        <a:t>POS</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b"/>
                      <a:r>
                        <a:rPr lang="en-GB" sz="1200" b="0" i="0" u="none" strike="noStrike">
                          <a:solidFill>
                            <a:srgbClr val="000000"/>
                          </a:solidFill>
                          <a:effectLst/>
                          <a:latin typeface="Kellogg's Sans Medium" panose="02000503020000020003"/>
                        </a:rPr>
                        <a:t>10,000</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10,000</a:t>
                      </a:r>
                    </a:p>
                  </a:txBody>
                  <a:tcPr marL="9525" marR="9525" marT="9525" marB="0" anchor="b">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a:solidFill>
                            <a:srgbClr val="000000"/>
                          </a:solidFill>
                          <a:effectLst/>
                          <a:latin typeface="Kellogg's Sans Medium" panose="02000503020000020003"/>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b"/>
                      <a:r>
                        <a:rPr lang="en-GB" sz="1200" b="0" i="0" u="none" strike="noStrike" dirty="0">
                          <a:solidFill>
                            <a:srgbClr val="000000"/>
                          </a:solidFill>
                          <a:effectLst/>
                          <a:latin typeface="Kellogg's Sans Medium" panose="02000503020000020003"/>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3"/>
                  </a:ext>
                </a:extLst>
              </a:tr>
              <a:tr h="293147">
                <a:tc>
                  <a:txBody>
                    <a:bodyPr/>
                    <a:lstStyle/>
                    <a:p>
                      <a:pPr algn="l" fontAlgn="b"/>
                      <a:r>
                        <a:rPr lang="en-US" sz="1200" b="1" i="0" u="none" strike="noStrike" dirty="0">
                          <a:solidFill>
                            <a:schemeClr val="tx1"/>
                          </a:solidFill>
                          <a:effectLst/>
                          <a:latin typeface="+mn-lt"/>
                        </a:rPr>
                        <a:t>TOTAL MEDIA*</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Kellogg's Sans Medium" panose="02000503020000020003"/>
                        </a:rPr>
                        <a:t>4,008,417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3,239,758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-595,692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-14.9%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Kellogg's Sans Medium" panose="02000503020000020003"/>
                        </a:rPr>
                        <a:t>19.9%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Kellogg's Sans Medium" panose="02000503020000020003"/>
                        </a:rPr>
                        <a:t>17.3%</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4"/>
                  </a:ext>
                </a:extLst>
              </a:tr>
            </a:tbl>
          </a:graphicData>
        </a:graphic>
      </p:graphicFrame>
      <p:sp>
        <p:nvSpPr>
          <p:cNvPr id="14" name="Rounded Rectangle 9">
            <a:extLst>
              <a:ext uri="{FF2B5EF4-FFF2-40B4-BE49-F238E27FC236}">
                <a16:creationId xmlns:a16="http://schemas.microsoft.com/office/drawing/2014/main" xmlns="" id="{01290C20-BEC7-47D4-B54A-BAB34281756D}"/>
              </a:ext>
            </a:extLst>
          </p:cNvPr>
          <p:cNvSpPr/>
          <p:nvPr/>
        </p:nvSpPr>
        <p:spPr>
          <a:xfrm>
            <a:off x="1936905"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$20,115,071</a:t>
            </a:r>
          </a:p>
        </p:txBody>
      </p:sp>
      <p:sp>
        <p:nvSpPr>
          <p:cNvPr id="15" name="Rounded Rectangle 10">
            <a:extLst>
              <a:ext uri="{FF2B5EF4-FFF2-40B4-BE49-F238E27FC236}">
                <a16:creationId xmlns:a16="http://schemas.microsoft.com/office/drawing/2014/main" xmlns="" id="{F98C66B3-52A7-47C8-BE36-4EE074BF6F11}"/>
              </a:ext>
            </a:extLst>
          </p:cNvPr>
          <p:cNvSpPr/>
          <p:nvPr/>
        </p:nvSpPr>
        <p:spPr>
          <a:xfrm>
            <a:off x="2975280"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a:t>
            </a:r>
            <a:r>
              <a:rPr lang="en-US" sz="1200" b="1" dirty="0" smtClean="0">
                <a:solidFill>
                  <a:srgbClr val="000000"/>
                </a:solidFill>
                <a:latin typeface="+mj-lt"/>
              </a:rPr>
              <a:t>18,718,907</a:t>
            </a:r>
            <a:endParaRPr lang="en-US" sz="1200" b="1" dirty="0">
              <a:solidFill>
                <a:srgbClr val="000000"/>
              </a:solidFill>
              <a:latin typeface="+mj-lt"/>
            </a:endParaRPr>
          </a:p>
        </p:txBody>
      </p:sp>
      <p:sp>
        <p:nvSpPr>
          <p:cNvPr id="17" name="Rounded Rectangle 16">
            <a:extLst>
              <a:ext uri="{FF2B5EF4-FFF2-40B4-BE49-F238E27FC236}">
                <a16:creationId xmlns:a16="http://schemas.microsoft.com/office/drawing/2014/main" xmlns="" id="{72AA0364-90BF-4A2D-9CDC-568E69ECF897}"/>
              </a:ext>
            </a:extLst>
          </p:cNvPr>
          <p:cNvSpPr/>
          <p:nvPr/>
        </p:nvSpPr>
        <p:spPr>
          <a:xfrm>
            <a:off x="5280293" y="1263219"/>
            <a:ext cx="619386"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a:t>
            </a:r>
            <a:r>
              <a:rPr lang="en-US" sz="1200" b="1" dirty="0" smtClean="0">
                <a:solidFill>
                  <a:srgbClr val="000000"/>
                </a:solidFill>
                <a:latin typeface="+mj-lt"/>
              </a:rPr>
              <a:t>6.9%</a:t>
            </a:r>
            <a:endParaRPr lang="en-US" sz="1200" b="1" dirty="0">
              <a:solidFill>
                <a:srgbClr val="000000"/>
              </a:solidFill>
              <a:latin typeface="+mj-lt"/>
            </a:endParaRPr>
          </a:p>
        </p:txBody>
      </p:sp>
      <p:sp>
        <p:nvSpPr>
          <p:cNvPr id="18" name="Title 1">
            <a:extLst>
              <a:ext uri="{FF2B5EF4-FFF2-40B4-BE49-F238E27FC236}">
                <a16:creationId xmlns:a16="http://schemas.microsoft.com/office/drawing/2014/main" xmlns="" id="{96D6FA0F-7016-472E-9211-A106D6C20906}"/>
              </a:ext>
            </a:extLst>
          </p:cNvPr>
          <p:cNvSpPr txBox="1">
            <a:spLocks/>
          </p:cNvSpPr>
          <p:nvPr/>
        </p:nvSpPr>
        <p:spPr>
          <a:xfrm>
            <a:off x="242204" y="818953"/>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Spend Mix</a:t>
            </a:r>
          </a:p>
        </p:txBody>
      </p:sp>
      <p:sp>
        <p:nvSpPr>
          <p:cNvPr id="19" name="Rounded Rectangle 10">
            <a:extLst>
              <a:ext uri="{FF2B5EF4-FFF2-40B4-BE49-F238E27FC236}">
                <a16:creationId xmlns:a16="http://schemas.microsoft.com/office/drawing/2014/main" xmlns="" id="{F98C66B3-52A7-47C8-BE36-4EE074BF6F11}"/>
              </a:ext>
            </a:extLst>
          </p:cNvPr>
          <p:cNvSpPr/>
          <p:nvPr/>
        </p:nvSpPr>
        <p:spPr>
          <a:xfrm>
            <a:off x="3972444" y="1274593"/>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a:t>
            </a:r>
            <a:r>
              <a:rPr lang="en-US" sz="1200" b="1" dirty="0" smtClean="0">
                <a:solidFill>
                  <a:srgbClr val="000000"/>
                </a:solidFill>
                <a:latin typeface="+mj-lt"/>
              </a:rPr>
              <a:t>1,396,164</a:t>
            </a:r>
            <a:endParaRPr lang="en-US" sz="1200" b="1" dirty="0">
              <a:solidFill>
                <a:srgbClr val="000000"/>
              </a:solidFill>
              <a:latin typeface="+mj-lt"/>
            </a:endParaRPr>
          </a:p>
        </p:txBody>
      </p:sp>
      <p:sp>
        <p:nvSpPr>
          <p:cNvPr id="20" name="TextBox 19">
            <a:extLst>
              <a:ext uri="{FF2B5EF4-FFF2-40B4-BE49-F238E27FC236}">
                <a16:creationId xmlns:a16="http://schemas.microsoft.com/office/drawing/2014/main" xmlns="" id="{ECE09DA7-BDEF-44DD-8F73-E0C8901CE8E0}"/>
              </a:ext>
            </a:extLst>
          </p:cNvPr>
          <p:cNvSpPr txBox="1"/>
          <p:nvPr/>
        </p:nvSpPr>
        <p:spPr>
          <a:xfrm>
            <a:off x="1936905" y="6132552"/>
            <a:ext cx="8343900" cy="400110"/>
          </a:xfrm>
          <a:prstGeom prst="rect">
            <a:avLst/>
          </a:prstGeom>
          <a:noFill/>
        </p:spPr>
        <p:txBody>
          <a:bodyPr wrap="square" rtlCol="0">
            <a:spAutoFit/>
          </a:bodyPr>
          <a:lstStyle/>
          <a:p>
            <a:r>
              <a:rPr lang="en-US" sz="1000" dirty="0"/>
              <a:t>Total Media: TV, Digital Video</a:t>
            </a:r>
            <a:r>
              <a:rPr lang="en-US" sz="1000" dirty="0" smtClean="0"/>
              <a:t>,</a:t>
            </a:r>
          </a:p>
          <a:p>
            <a:r>
              <a:rPr lang="en-US" sz="1000" dirty="0" smtClean="0"/>
              <a:t> </a:t>
            </a:r>
            <a:r>
              <a:rPr lang="en-US" sz="1000" dirty="0"/>
              <a:t>Social, OOH, Digital Display, Search</a:t>
            </a:r>
          </a:p>
        </p:txBody>
      </p:sp>
      <p:sp>
        <p:nvSpPr>
          <p:cNvPr id="3" name="TextBox 2"/>
          <p:cNvSpPr txBox="1"/>
          <p:nvPr/>
        </p:nvSpPr>
        <p:spPr>
          <a:xfrm>
            <a:off x="4405974" y="6016305"/>
            <a:ext cx="3969795" cy="461665"/>
          </a:xfrm>
          <a:prstGeom prst="rect">
            <a:avLst/>
          </a:prstGeom>
          <a:solidFill>
            <a:srgbClr val="FFFF00"/>
          </a:solidFill>
        </p:spPr>
        <p:txBody>
          <a:bodyPr wrap="square" rtlCol="0">
            <a:spAutoFit/>
          </a:bodyPr>
          <a:lstStyle/>
          <a:p>
            <a:r>
              <a:rPr lang="en-US" sz="1200" dirty="0" smtClean="0"/>
              <a:t>TV Spend : Removed the TIH Partnership Spend</a:t>
            </a:r>
          </a:p>
          <a:p>
            <a:endParaRPr lang="en-GB" sz="1200" dirty="0"/>
          </a:p>
        </p:txBody>
      </p:sp>
    </p:spTree>
    <p:extLst>
      <p:ext uri="{BB962C8B-B14F-4D97-AF65-F5344CB8AC3E}">
        <p14:creationId xmlns:p14="http://schemas.microsoft.com/office/powerpoint/2010/main" val="32307750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Overall volume declined marginally by -0.8%, mainly due to erosion in base volume, partly offset by gains due to brand-building, </a:t>
            </a:r>
            <a:r>
              <a:rPr lang="en-US" sz="1700" dirty="0" err="1"/>
              <a:t>esp</a:t>
            </a:r>
            <a:r>
              <a:rPr lang="en-US" sz="1700" dirty="0"/>
              <a:t> TV. </a:t>
            </a:r>
            <a:endParaRPr lang="en-CA" sz="1700" dirty="0"/>
          </a:p>
        </p:txBody>
      </p:sp>
      <p:pic>
        <p:nvPicPr>
          <p:cNvPr id="18" name="Picture 2" descr="Image result for mini wheats">
            <a:extLst>
              <a:ext uri="{FF2B5EF4-FFF2-40B4-BE49-F238E27FC236}">
                <a16:creationId xmlns:a16="http://schemas.microsoft.com/office/drawing/2014/main" xmlns="" id="{8EE48725-D969-46EE-A5CC-2163B9E32A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xmlns="" id="{96D6FA0F-7016-472E-9211-A106D6C20906}"/>
              </a:ext>
            </a:extLst>
          </p:cNvPr>
          <p:cNvSpPr txBox="1">
            <a:spLocks/>
          </p:cNvSpPr>
          <p:nvPr/>
        </p:nvSpPr>
        <p:spPr>
          <a:xfrm>
            <a:off x="304800" y="935368"/>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Volume Contribution Trend</a:t>
            </a:r>
          </a:p>
        </p:txBody>
      </p:sp>
      <p:sp>
        <p:nvSpPr>
          <p:cNvPr id="14" name="Rounded Rectangle 9">
            <a:extLst>
              <a:ext uri="{FF2B5EF4-FFF2-40B4-BE49-F238E27FC236}">
                <a16:creationId xmlns:a16="http://schemas.microsoft.com/office/drawing/2014/main" xmlns="" id="{01290C20-BEC7-47D4-B54A-BAB34281756D}"/>
              </a:ext>
            </a:extLst>
          </p:cNvPr>
          <p:cNvSpPr/>
          <p:nvPr/>
        </p:nvSpPr>
        <p:spPr>
          <a:xfrm>
            <a:off x="1991497" y="1342812"/>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6,653,848 </a:t>
            </a:r>
          </a:p>
        </p:txBody>
      </p:sp>
      <p:sp>
        <p:nvSpPr>
          <p:cNvPr id="15" name="Rounded Rectangle 10">
            <a:extLst>
              <a:ext uri="{FF2B5EF4-FFF2-40B4-BE49-F238E27FC236}">
                <a16:creationId xmlns:a16="http://schemas.microsoft.com/office/drawing/2014/main" xmlns="" id="{F98C66B3-52A7-47C8-BE36-4EE074BF6F11}"/>
              </a:ext>
            </a:extLst>
          </p:cNvPr>
          <p:cNvSpPr/>
          <p:nvPr/>
        </p:nvSpPr>
        <p:spPr>
          <a:xfrm>
            <a:off x="3043515" y="1342812"/>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6,603,784</a:t>
            </a:r>
          </a:p>
        </p:txBody>
      </p:sp>
      <p:sp>
        <p:nvSpPr>
          <p:cNvPr id="17" name="Rounded Rectangle 16">
            <a:extLst>
              <a:ext uri="{FF2B5EF4-FFF2-40B4-BE49-F238E27FC236}">
                <a16:creationId xmlns:a16="http://schemas.microsoft.com/office/drawing/2014/main" xmlns="" id="{72AA0364-90BF-4A2D-9CDC-568E69ECF897}"/>
              </a:ext>
            </a:extLst>
          </p:cNvPr>
          <p:cNvSpPr/>
          <p:nvPr/>
        </p:nvSpPr>
        <p:spPr>
          <a:xfrm>
            <a:off x="5177293" y="1342812"/>
            <a:ext cx="681325"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-0.8%</a:t>
            </a:r>
          </a:p>
        </p:txBody>
      </p:sp>
      <p:sp>
        <p:nvSpPr>
          <p:cNvPr id="20" name="Rectangle 19">
            <a:extLst>
              <a:ext uri="{FF2B5EF4-FFF2-40B4-BE49-F238E27FC236}">
                <a16:creationId xmlns:a16="http://schemas.microsoft.com/office/drawing/2014/main" xmlns="" id="{E18F598C-4467-4866-B4AC-F959A0B24316}"/>
              </a:ext>
            </a:extLst>
          </p:cNvPr>
          <p:cNvSpPr/>
          <p:nvPr/>
        </p:nvSpPr>
        <p:spPr>
          <a:xfrm>
            <a:off x="240194" y="1394726"/>
            <a:ext cx="1546507" cy="276999"/>
          </a:xfrm>
          <a:prstGeom prst="rect">
            <a:avLst/>
          </a:prstGeom>
          <a:noFill/>
          <a:ln>
            <a:noFill/>
            <a:prstDash val="dash"/>
          </a:ln>
        </p:spPr>
        <p:txBody>
          <a:bodyPr wrap="square">
            <a:spAutoFit/>
          </a:bodyPr>
          <a:lstStyle/>
          <a:p>
            <a:pPr algn="ctr"/>
            <a:r>
              <a:rPr lang="en-US" sz="1200" b="1" dirty="0" err="1">
                <a:solidFill>
                  <a:schemeClr val="accent2"/>
                </a:solidFill>
                <a:latin typeface="+mj-lt"/>
              </a:rPr>
              <a:t>Tonn</a:t>
            </a:r>
            <a:r>
              <a:rPr lang="en-US" sz="1200" b="1" dirty="0">
                <a:solidFill>
                  <a:schemeClr val="accent2"/>
                </a:solidFill>
                <a:latin typeface="+mj-lt"/>
              </a:rPr>
              <a:t> Volume</a:t>
            </a:r>
          </a:p>
        </p:txBody>
      </p:sp>
      <p:graphicFrame>
        <p:nvGraphicFramePr>
          <p:cNvPr id="21" name="Table 20">
            <a:extLst>
              <a:ext uri="{FF2B5EF4-FFF2-40B4-BE49-F238E27FC236}">
                <a16:creationId xmlns:a16="http://schemas.microsoft.com/office/drawing/2014/main" xmlns="" id="{36E1E40A-6CD8-4170-9FE5-3434924FC584}"/>
              </a:ext>
            </a:extLst>
          </p:cNvPr>
          <p:cNvGraphicFramePr>
            <a:graphicFrameLocks noGrp="1"/>
          </p:cNvGraphicFramePr>
          <p:nvPr>
            <p:extLst>
              <p:ext uri="{D42A27DB-BD31-4B8C-83A1-F6EECF244321}">
                <p14:modId xmlns:p14="http://schemas.microsoft.com/office/powerpoint/2010/main" val="2766067446"/>
              </p:ext>
            </p:extLst>
          </p:nvPr>
        </p:nvGraphicFramePr>
        <p:xfrm>
          <a:off x="337656" y="1671724"/>
          <a:ext cx="8343901" cy="4163122"/>
        </p:xfrm>
        <a:graphic>
          <a:graphicData uri="http://schemas.openxmlformats.org/drawingml/2006/table">
            <a:tbl>
              <a:tblPr firstRow="1" bandRow="1">
                <a:effectLst/>
                <a:tableStyleId>{5C22544A-7EE6-4342-B048-85BDC9FD1C3A}</a:tableStyleId>
              </a:tblPr>
              <a:tblGrid>
                <a:gridCol w="1487354">
                  <a:extLst>
                    <a:ext uri="{9D8B030D-6E8A-4147-A177-3AD203B41FA5}">
                      <a16:colId xmlns:a16="http://schemas.microsoft.com/office/drawing/2014/main" xmlns="" val="1439083950"/>
                    </a:ext>
                  </a:extLst>
                </a:gridCol>
                <a:gridCol w="1092032">
                  <a:extLst>
                    <a:ext uri="{9D8B030D-6E8A-4147-A177-3AD203B41FA5}">
                      <a16:colId xmlns:a16="http://schemas.microsoft.com/office/drawing/2014/main" xmlns="" val="20001"/>
                    </a:ext>
                  </a:extLst>
                </a:gridCol>
                <a:gridCol w="1041601">
                  <a:extLst>
                    <a:ext uri="{9D8B030D-6E8A-4147-A177-3AD203B41FA5}">
                      <a16:colId xmlns:a16="http://schemas.microsoft.com/office/drawing/2014/main" xmlns="" val="114579452"/>
                    </a:ext>
                  </a:extLst>
                </a:gridCol>
                <a:gridCol w="1164968">
                  <a:extLst>
                    <a:ext uri="{9D8B030D-6E8A-4147-A177-3AD203B41FA5}">
                      <a16:colId xmlns:a16="http://schemas.microsoft.com/office/drawing/2014/main" xmlns="" val="20003"/>
                    </a:ext>
                  </a:extLst>
                </a:gridCol>
                <a:gridCol w="1164968">
                  <a:extLst>
                    <a:ext uri="{9D8B030D-6E8A-4147-A177-3AD203B41FA5}">
                      <a16:colId xmlns:a16="http://schemas.microsoft.com/office/drawing/2014/main" xmlns="" val="2579414822"/>
                    </a:ext>
                  </a:extLst>
                </a:gridCol>
                <a:gridCol w="1196489">
                  <a:extLst>
                    <a:ext uri="{9D8B030D-6E8A-4147-A177-3AD203B41FA5}">
                      <a16:colId xmlns:a16="http://schemas.microsoft.com/office/drawing/2014/main" xmlns="" val="20004"/>
                    </a:ext>
                  </a:extLst>
                </a:gridCol>
                <a:gridCol w="1196489">
                  <a:extLst>
                    <a:ext uri="{9D8B030D-6E8A-4147-A177-3AD203B41FA5}">
                      <a16:colId xmlns:a16="http://schemas.microsoft.com/office/drawing/2014/main" xmlns="" val="20005"/>
                    </a:ext>
                  </a:extLst>
                </a:gridCol>
              </a:tblGrid>
              <a:tr h="256576">
                <a:tc>
                  <a:txBody>
                    <a:bodyPr/>
                    <a:lstStyle/>
                    <a:p>
                      <a:pPr algn="l" fontAlgn="b"/>
                      <a:r>
                        <a:rPr lang="en-US" sz="1200" b="1" i="0" u="none" strike="noStrike" dirty="0">
                          <a:solidFill>
                            <a:schemeClr val="bg1"/>
                          </a:solidFill>
                          <a:effectLst/>
                          <a:latin typeface="+mn-lt"/>
                        </a:rPr>
                        <a:t>Tactics </a:t>
                      </a:r>
                    </a:p>
                  </a:txBody>
                  <a:tcPr marT="27432" marB="27432"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2017</a:t>
                      </a:r>
                      <a:r>
                        <a:rPr lang="en-US" sz="1200" b="1" i="0" u="none" strike="noStrike" baseline="0" dirty="0">
                          <a:solidFill>
                            <a:schemeClr val="bg1"/>
                          </a:solidFill>
                          <a:effectLst/>
                          <a:latin typeface="+mn-lt"/>
                        </a:rPr>
                        <a:t> </a:t>
                      </a:r>
                      <a:endParaRPr lang="en-US" sz="1200" b="1" i="0" u="none" strike="noStrike" dirty="0">
                        <a:solidFill>
                          <a:schemeClr val="bg1"/>
                        </a:solidFill>
                        <a:effectLst/>
                        <a:latin typeface="+mn-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2018</a:t>
                      </a:r>
                      <a:r>
                        <a:rPr lang="en-US" sz="1200" b="1" i="0" u="none" strike="noStrike" baseline="0" dirty="0">
                          <a:solidFill>
                            <a:schemeClr val="bg1"/>
                          </a:solidFill>
                          <a:effectLst/>
                          <a:latin typeface="+mn-lt"/>
                        </a:rPr>
                        <a:t> </a:t>
                      </a:r>
                      <a:endParaRPr lang="en-US" sz="1200" b="1" i="0" u="none" strike="noStrike" dirty="0">
                        <a:solidFill>
                          <a:schemeClr val="bg1"/>
                        </a:solidFill>
                        <a:effectLst/>
                        <a:latin typeface="+mn-lt"/>
                      </a:endParaRP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 Change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2017 Share</a:t>
                      </a:r>
                    </a:p>
                  </a:txBody>
                  <a:tcPr marT="27432" marB="27432"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en-US" sz="1200" b="1" i="0" u="none" strike="noStrike" dirty="0">
                          <a:solidFill>
                            <a:schemeClr val="bg1"/>
                          </a:solidFill>
                          <a:effectLst/>
                          <a:latin typeface="+mn-lt"/>
                        </a:rPr>
                        <a:t>2018 Share</a:t>
                      </a:r>
                    </a:p>
                  </a:txBody>
                  <a:tcPr marT="27432" marB="27432"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xmlns="" val="2822102123"/>
                  </a:ext>
                </a:extLst>
              </a:tr>
              <a:tr h="279039">
                <a:tc>
                  <a:txBody>
                    <a:bodyPr/>
                    <a:lstStyle/>
                    <a:p>
                      <a:pPr algn="l" fontAlgn="b"/>
                      <a:r>
                        <a:rPr lang="en-US" sz="1200" b="1" i="0" u="none" strike="noStrike" dirty="0">
                          <a:solidFill>
                            <a:schemeClr val="tx1"/>
                          </a:solidFill>
                          <a:effectLst/>
                          <a:latin typeface="+mn-lt"/>
                        </a:rPr>
                        <a:t>Base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dirty="0">
                          <a:solidFill>
                            <a:srgbClr val="000000"/>
                          </a:solidFill>
                          <a:effectLst/>
                          <a:latin typeface="+mn-lt"/>
                        </a:rPr>
                        <a:t>4,190,872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mn-lt"/>
                        </a:rPr>
                        <a:t>4,058,474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dirty="0">
                          <a:solidFill>
                            <a:srgbClr val="000000"/>
                          </a:solidFill>
                          <a:effectLst/>
                          <a:latin typeface="+mn-lt"/>
                        </a:rPr>
                        <a:t>-132,398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-3.2%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63.0%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61.5%</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14"/>
                  </a:ext>
                </a:extLst>
              </a:tr>
              <a:tr h="279039">
                <a:tc>
                  <a:txBody>
                    <a:bodyPr/>
                    <a:lstStyle/>
                    <a:p>
                      <a:pPr algn="l" fontAlgn="b"/>
                      <a:r>
                        <a:rPr lang="en-US" sz="1200" b="1" i="0" u="none" strike="noStrike" dirty="0">
                          <a:solidFill>
                            <a:schemeClr val="tx1"/>
                          </a:solidFill>
                          <a:effectLst/>
                          <a:latin typeface="+mn-lt"/>
                        </a:rPr>
                        <a:t>Trade</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dirty="0">
                          <a:solidFill>
                            <a:srgbClr val="000000"/>
                          </a:solidFill>
                          <a:effectLst/>
                          <a:latin typeface="+mn-lt"/>
                        </a:rPr>
                        <a:t>1,939,852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mn-lt"/>
                        </a:rPr>
                        <a:t>1,940,595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mn-lt"/>
                        </a:rPr>
                        <a:t>743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29.2%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29.4%</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1"/>
                  </a:ext>
                </a:extLst>
              </a:tr>
              <a:tr h="279039">
                <a:tc>
                  <a:txBody>
                    <a:bodyPr/>
                    <a:lstStyle/>
                    <a:p>
                      <a:pPr algn="l" fontAlgn="b"/>
                      <a:r>
                        <a:rPr lang="en-US" sz="1200" b="1" i="0" u="none" strike="noStrike" dirty="0">
                          <a:solidFill>
                            <a:schemeClr val="tx1"/>
                          </a:solidFill>
                          <a:effectLst/>
                          <a:latin typeface="+mn-lt"/>
                        </a:rPr>
                        <a:t>Brand-Building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alpha val="60000"/>
                      </a:schemeClr>
                    </a:solidFill>
                  </a:tcPr>
                </a:tc>
                <a:tc>
                  <a:txBody>
                    <a:bodyPr/>
                    <a:lstStyle/>
                    <a:p>
                      <a:pPr algn="ctr" rtl="0" fontAlgn="ctr"/>
                      <a:r>
                        <a:rPr lang="en-GB" sz="1200" b="0" i="0" u="none" strike="noStrike" dirty="0">
                          <a:solidFill>
                            <a:srgbClr val="000000"/>
                          </a:solidFill>
                          <a:effectLst/>
                          <a:latin typeface="+mn-lt"/>
                        </a:rPr>
                        <a:t>523,124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mn-lt"/>
                        </a:rPr>
                        <a:t>604,715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rtl="0" fontAlgn="ctr"/>
                      <a:r>
                        <a:rPr lang="en-GB" sz="1200" b="0" i="0" u="none" strike="noStrike">
                          <a:solidFill>
                            <a:srgbClr val="000000"/>
                          </a:solidFill>
                          <a:effectLst/>
                          <a:latin typeface="+mn-lt"/>
                        </a:rPr>
                        <a:t>81,591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15.6%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7.9%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tc>
                  <a:txBody>
                    <a:bodyPr/>
                    <a:lstStyle/>
                    <a:p>
                      <a:pPr algn="ctr" fontAlgn="ctr"/>
                      <a:r>
                        <a:rPr lang="en-GB" sz="1200" b="0" i="0" u="none" strike="noStrike">
                          <a:solidFill>
                            <a:srgbClr val="000000"/>
                          </a:solidFill>
                          <a:effectLst/>
                          <a:latin typeface="+mn-lt"/>
                        </a:rPr>
                        <a:t>9.2%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20000"/>
                      </a:srgbClr>
                    </a:solidFill>
                  </a:tcPr>
                </a:tc>
                <a:extLst>
                  <a:ext uri="{0D108BD9-81ED-4DB2-BD59-A6C34878D82A}">
                    <a16:rowId xmlns:a16="http://schemas.microsoft.com/office/drawing/2014/main" xmlns="" val="10002"/>
                  </a:ext>
                </a:extLst>
              </a:tr>
              <a:tr h="279039">
                <a:tc>
                  <a:txBody>
                    <a:bodyPr/>
                    <a:lstStyle/>
                    <a:p>
                      <a:pPr algn="l" fontAlgn="b"/>
                      <a:r>
                        <a:rPr lang="en-US" sz="1200" b="1" i="0" u="none" strike="noStrike" dirty="0">
                          <a:solidFill>
                            <a:schemeClr val="tx1"/>
                          </a:solidFill>
                          <a:effectLst/>
                          <a:latin typeface="+mn-lt"/>
                        </a:rPr>
                        <a:t>TV</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dirty="0">
                          <a:solidFill>
                            <a:srgbClr val="000000"/>
                          </a:solidFill>
                          <a:effectLst/>
                          <a:latin typeface="+mn-lt"/>
                        </a:rPr>
                        <a:t>351,308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470,186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118,878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33.8%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5.3%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7.1%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3"/>
                  </a:ext>
                </a:extLst>
              </a:tr>
              <a:tr h="279039">
                <a:tc>
                  <a:txBody>
                    <a:bodyPr/>
                    <a:lstStyle/>
                    <a:p>
                      <a:pPr algn="l" fontAlgn="b"/>
                      <a:r>
                        <a:rPr lang="en-US" sz="1200" b="1" i="0" u="none" strike="noStrike" dirty="0">
                          <a:solidFill>
                            <a:schemeClr val="tx1"/>
                          </a:solidFill>
                          <a:effectLst/>
                          <a:latin typeface="+mn-lt"/>
                        </a:rPr>
                        <a:t>Digital Video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21,737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12,291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-9,446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-43.5%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4"/>
                  </a:ext>
                </a:extLst>
              </a:tr>
              <a:tr h="279039">
                <a:tc>
                  <a:txBody>
                    <a:bodyPr/>
                    <a:lstStyle/>
                    <a:p>
                      <a:pPr algn="l" fontAlgn="b"/>
                      <a:r>
                        <a:rPr lang="en-US" sz="1200" b="1" i="0" u="none" strike="noStrike" dirty="0">
                          <a:solidFill>
                            <a:schemeClr val="tx1"/>
                          </a:solidFill>
                          <a:effectLst/>
                          <a:latin typeface="+mn-lt"/>
                        </a:rPr>
                        <a:t>Corp Promo</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78,885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44,997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-33,888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-43.0%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5"/>
                  </a:ext>
                </a:extLst>
              </a:tr>
              <a:tr h="279039">
                <a:tc>
                  <a:txBody>
                    <a:bodyPr/>
                    <a:lstStyle/>
                    <a:p>
                      <a:pPr algn="l" fontAlgn="b"/>
                      <a:r>
                        <a:rPr lang="en-US" sz="1200" b="1" i="0" u="none" strike="noStrike" dirty="0">
                          <a:solidFill>
                            <a:schemeClr val="tx1"/>
                          </a:solidFill>
                          <a:effectLst/>
                          <a:latin typeface="+mn-lt"/>
                        </a:rPr>
                        <a:t>Sampling</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23,805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47,874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24,069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101.1%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0.7%</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6"/>
                  </a:ext>
                </a:extLst>
              </a:tr>
              <a:tr h="279039">
                <a:tc>
                  <a:txBody>
                    <a:bodyPr/>
                    <a:lstStyle/>
                    <a:p>
                      <a:pPr algn="l" fontAlgn="b"/>
                      <a:r>
                        <a:rPr lang="en-US" sz="1200" b="1" i="0" u="none" strike="noStrike" dirty="0">
                          <a:solidFill>
                            <a:schemeClr val="tx1"/>
                          </a:solidFill>
                          <a:effectLst/>
                          <a:latin typeface="+mn-lt"/>
                        </a:rPr>
                        <a:t>Social</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19,199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518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-18,681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-97.3%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7"/>
                  </a:ext>
                </a:extLst>
              </a:tr>
              <a:tr h="279039">
                <a:tc>
                  <a:txBody>
                    <a:bodyPr/>
                    <a:lstStyle/>
                    <a:p>
                      <a:pPr algn="l" fontAlgn="b"/>
                      <a:r>
                        <a:rPr lang="en-US" sz="1200" b="1" i="0" u="none" strike="noStrike" dirty="0">
                          <a:solidFill>
                            <a:schemeClr val="tx1"/>
                          </a:solidFill>
                          <a:effectLst/>
                          <a:latin typeface="+mn-lt"/>
                        </a:rPr>
                        <a:t>Coupon</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19,945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11,427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-8,518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-42.7%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8"/>
                  </a:ext>
                </a:extLst>
              </a:tr>
              <a:tr h="279039">
                <a:tc>
                  <a:txBody>
                    <a:bodyPr/>
                    <a:lstStyle/>
                    <a:p>
                      <a:pPr algn="l" fontAlgn="b"/>
                      <a:r>
                        <a:rPr lang="en-US" sz="1200" b="1" i="0" u="none" strike="noStrike" dirty="0">
                          <a:solidFill>
                            <a:schemeClr val="tx1"/>
                          </a:solidFill>
                          <a:effectLst/>
                          <a:latin typeface="+mn-lt"/>
                        </a:rPr>
                        <a:t>PR</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10,782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10,782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0.2%</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09"/>
                  </a:ext>
                </a:extLst>
              </a:tr>
              <a:tr h="279039">
                <a:tc>
                  <a:txBody>
                    <a:bodyPr/>
                    <a:lstStyle/>
                    <a:p>
                      <a:pPr algn="l" fontAlgn="b"/>
                      <a:r>
                        <a:rPr lang="en-US" sz="1200" b="1" i="0" u="none" strike="noStrike" dirty="0">
                          <a:solidFill>
                            <a:schemeClr val="tx1"/>
                          </a:solidFill>
                          <a:effectLst/>
                          <a:latin typeface="+mn-lt"/>
                        </a:rPr>
                        <a:t>OOH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2,186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-2,186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-100.0%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0"/>
                  </a:ext>
                </a:extLst>
              </a:tr>
              <a:tr h="279039">
                <a:tc>
                  <a:txBody>
                    <a:bodyPr/>
                    <a:lstStyle/>
                    <a:p>
                      <a:pPr algn="l" fontAlgn="b"/>
                      <a:r>
                        <a:rPr lang="en-US" sz="1200" b="1" i="0" u="none" strike="noStrike" dirty="0">
                          <a:solidFill>
                            <a:schemeClr val="tx1"/>
                          </a:solidFill>
                          <a:effectLst/>
                          <a:latin typeface="+mn-lt"/>
                        </a:rPr>
                        <a:t>Digital Display</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1,651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4,562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2,911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176.3%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0.1%</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1"/>
                  </a:ext>
                </a:extLst>
              </a:tr>
              <a:tr h="279039">
                <a:tc>
                  <a:txBody>
                    <a:bodyPr/>
                    <a:lstStyle/>
                    <a:p>
                      <a:pPr algn="l" fontAlgn="b"/>
                      <a:r>
                        <a:rPr lang="en-US" sz="1200" b="1" i="0" u="none" strike="noStrike" dirty="0">
                          <a:solidFill>
                            <a:schemeClr val="tx1"/>
                          </a:solidFill>
                          <a:effectLst/>
                          <a:latin typeface="+mn-lt"/>
                        </a:rPr>
                        <a:t>Search</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2,395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a:solidFill>
                            <a:srgbClr val="000000"/>
                          </a:solidFill>
                          <a:effectLst/>
                          <a:latin typeface="+mn-lt"/>
                        </a:rPr>
                        <a:t>-2,330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-97.3%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2"/>
                  </a:ext>
                </a:extLst>
              </a:tr>
              <a:tr h="279039">
                <a:tc>
                  <a:txBody>
                    <a:bodyPr/>
                    <a:lstStyle/>
                    <a:p>
                      <a:pPr algn="l" fontAlgn="b"/>
                      <a:r>
                        <a:rPr lang="en-US" sz="1200" b="1" i="0" u="none" strike="noStrike" dirty="0">
                          <a:solidFill>
                            <a:schemeClr val="tx1"/>
                          </a:solidFill>
                          <a:effectLst/>
                          <a:latin typeface="+mn-lt"/>
                        </a:rPr>
                        <a:t>POS</a:t>
                      </a:r>
                    </a:p>
                  </a:txBody>
                  <a:tcPr marT="9144" marB="9144"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alpha val="60000"/>
                      </a:schemeClr>
                    </a:solidFill>
                  </a:tcPr>
                </a:tc>
                <a:tc>
                  <a:txBody>
                    <a:bodyPr/>
                    <a:lstStyle/>
                    <a:p>
                      <a:pPr algn="ctr" rtl="0" fontAlgn="ctr"/>
                      <a:r>
                        <a:rPr lang="en-GB" sz="1200" b="0" i="0" u="none" strike="noStrike">
                          <a:solidFill>
                            <a:srgbClr val="000000"/>
                          </a:solidFill>
                          <a:effectLst/>
                          <a:latin typeface="+mn-lt"/>
                        </a:rPr>
                        <a:t>2,013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2,013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rtl="0" fontAlgn="ctr"/>
                      <a:r>
                        <a:rPr lang="en-GB" sz="1200" b="0" i="0" u="none" strike="noStrike" dirty="0">
                          <a:solidFill>
                            <a:srgbClr val="000000"/>
                          </a:solidFill>
                          <a:effectLst/>
                          <a:latin typeface="+mn-lt"/>
                        </a:rPr>
                        <a:t>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tc>
                  <a:txBody>
                    <a:bodyPr/>
                    <a:lstStyle/>
                    <a:p>
                      <a:pPr algn="ctr" fontAlgn="ctr"/>
                      <a:r>
                        <a:rPr lang="en-GB" sz="1200" b="0" i="0" u="none" strike="noStrike" dirty="0">
                          <a:solidFill>
                            <a:srgbClr val="000000"/>
                          </a:solidFill>
                          <a:effectLst/>
                          <a:latin typeface="+mn-lt"/>
                        </a:rPr>
                        <a:t>0.0%</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8AEA7">
                        <a:alpha val="30196"/>
                      </a:srgbClr>
                    </a:solidFill>
                  </a:tcPr>
                </a:tc>
                <a:extLst>
                  <a:ext uri="{0D108BD9-81ED-4DB2-BD59-A6C34878D82A}">
                    <a16:rowId xmlns:a16="http://schemas.microsoft.com/office/drawing/2014/main" xmlns="" val="10013"/>
                  </a:ext>
                </a:extLst>
              </a:tr>
            </a:tbl>
          </a:graphicData>
        </a:graphic>
      </p:graphicFrame>
      <p:sp>
        <p:nvSpPr>
          <p:cNvPr id="22" name="Rounded Rectangle 10">
            <a:extLst>
              <a:ext uri="{FF2B5EF4-FFF2-40B4-BE49-F238E27FC236}">
                <a16:creationId xmlns:a16="http://schemas.microsoft.com/office/drawing/2014/main" xmlns="" id="{F98C66B3-52A7-47C8-BE36-4EE074BF6F11}"/>
              </a:ext>
            </a:extLst>
          </p:cNvPr>
          <p:cNvSpPr/>
          <p:nvPr/>
        </p:nvSpPr>
        <p:spPr>
          <a:xfrm>
            <a:off x="3968807" y="1342812"/>
            <a:ext cx="906843" cy="274320"/>
          </a:xfrm>
          <a:prstGeom prst="roundRect">
            <a:avLst/>
          </a:prstGeom>
          <a:noFill/>
          <a:ln>
            <a:solidFill>
              <a:schemeClr val="accent2"/>
            </a:solidFill>
            <a:prstDash val="dash"/>
          </a:ln>
        </p:spPr>
        <p:txBody>
          <a:bodyPr wrap="none" anchor="ctr">
            <a:noAutofit/>
          </a:bodyPr>
          <a:lstStyle/>
          <a:p>
            <a:pPr algn="ctr"/>
            <a:r>
              <a:rPr lang="en-US" sz="1200" b="1" dirty="0">
                <a:solidFill>
                  <a:srgbClr val="000000"/>
                </a:solidFill>
                <a:latin typeface="+mj-lt"/>
              </a:rPr>
              <a:t>-50,064</a:t>
            </a:r>
          </a:p>
        </p:txBody>
      </p:sp>
      <p:sp>
        <p:nvSpPr>
          <p:cNvPr id="30" name="TextBox 23">
            <a:extLst>
              <a:ext uri="{FF2B5EF4-FFF2-40B4-BE49-F238E27FC236}">
                <a16:creationId xmlns:a16="http://schemas.microsoft.com/office/drawing/2014/main" xmlns="" id="{ECE09DA7-BDEF-44DD-8F73-E0C8901CE8E0}"/>
              </a:ext>
            </a:extLst>
          </p:cNvPr>
          <p:cNvSpPr txBox="1"/>
          <p:nvPr/>
        </p:nvSpPr>
        <p:spPr>
          <a:xfrm>
            <a:off x="577731" y="5869342"/>
            <a:ext cx="8343900" cy="24622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dirty="0"/>
              <a:t>Base = Total Sales – Trade – Brand-Building; Base factors includes Price, Distribution, competitive impacts, season and others</a:t>
            </a:r>
          </a:p>
        </p:txBody>
      </p:sp>
    </p:spTree>
    <p:extLst>
      <p:ext uri="{BB962C8B-B14F-4D97-AF65-F5344CB8AC3E}">
        <p14:creationId xmlns:p14="http://schemas.microsoft.com/office/powerpoint/2010/main" val="2175656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US" sz="1700" dirty="0"/>
              <a:t>The 2018 volume decline was driven by overall distribution losses, higher competitive activity and reduced corporate promotion support.  This was partly offset by high growth products and TV. </a:t>
            </a:r>
            <a:endParaRPr lang="en-CA" sz="1700" dirty="0"/>
          </a:p>
        </p:txBody>
      </p:sp>
      <p:sp>
        <p:nvSpPr>
          <p:cNvPr id="18" name="Title 1">
            <a:extLst>
              <a:ext uri="{FF2B5EF4-FFF2-40B4-BE49-F238E27FC236}">
                <a16:creationId xmlns:a16="http://schemas.microsoft.com/office/drawing/2014/main" xmlns="" id="{D7744A9C-D777-42D5-8BB1-C9D8562DDC95}"/>
              </a:ext>
            </a:extLst>
          </p:cNvPr>
          <p:cNvSpPr txBox="1">
            <a:spLocks/>
          </p:cNvSpPr>
          <p:nvPr/>
        </p:nvSpPr>
        <p:spPr>
          <a:xfrm>
            <a:off x="304800" y="1218706"/>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600" cap="none" dirty="0">
                <a:solidFill>
                  <a:srgbClr val="FF0000"/>
                </a:solidFill>
              </a:rPr>
              <a:t>2017 Vs. 2018 Tonnage Volume Change Due-To</a:t>
            </a:r>
          </a:p>
        </p:txBody>
      </p:sp>
      <p:graphicFrame>
        <p:nvGraphicFramePr>
          <p:cNvPr id="20" name="Chart 19">
            <a:extLst>
              <a:ext uri="{FF2B5EF4-FFF2-40B4-BE49-F238E27FC236}">
                <a16:creationId xmlns:a16="http://schemas.microsoft.com/office/drawing/2014/main" xmlns="" id="{3C628354-4EED-49F9-8BBF-B02DF1277E20}"/>
              </a:ext>
            </a:extLst>
          </p:cNvPr>
          <p:cNvGraphicFramePr/>
          <p:nvPr>
            <p:extLst>
              <p:ext uri="{D42A27DB-BD31-4B8C-83A1-F6EECF244321}">
                <p14:modId xmlns:p14="http://schemas.microsoft.com/office/powerpoint/2010/main" val="2149004144"/>
              </p:ext>
            </p:extLst>
          </p:nvPr>
        </p:nvGraphicFramePr>
        <p:xfrm>
          <a:off x="328864" y="2386286"/>
          <a:ext cx="8343900" cy="2752891"/>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xmlns="" id="{E3D33BEC-EBB5-497E-BF61-84E9BAEBB2A0}"/>
              </a:ext>
            </a:extLst>
          </p:cNvPr>
          <p:cNvSpPr txBox="1"/>
          <p:nvPr/>
        </p:nvSpPr>
        <p:spPr>
          <a:xfrm>
            <a:off x="4119961" y="2229957"/>
            <a:ext cx="725884" cy="320362"/>
          </a:xfrm>
          <a:prstGeom prst="ellipse">
            <a:avLst/>
          </a:prstGeom>
          <a:solidFill>
            <a:schemeClr val="bg1"/>
          </a:solidFill>
          <a:ln>
            <a:solidFill>
              <a:srgbClr val="FF0000"/>
            </a:solidFill>
            <a:prstDash val="dash"/>
          </a:ln>
        </p:spPr>
        <p:txBody>
          <a:bodyPr wrap="none" rtlCol="0" anchor="ctr">
            <a:noAutofit/>
          </a:bodyPr>
          <a:lstStyle/>
          <a:p>
            <a:pPr algn="ctr"/>
            <a:r>
              <a:rPr lang="en-US" sz="1400" b="1" dirty="0">
                <a:solidFill>
                  <a:srgbClr val="FF0000"/>
                </a:solidFill>
              </a:rPr>
              <a:t>-0.8%</a:t>
            </a:r>
          </a:p>
        </p:txBody>
      </p:sp>
      <p:graphicFrame>
        <p:nvGraphicFramePr>
          <p:cNvPr id="22" name="Table 21">
            <a:extLst>
              <a:ext uri="{FF2B5EF4-FFF2-40B4-BE49-F238E27FC236}">
                <a16:creationId xmlns:a16="http://schemas.microsoft.com/office/drawing/2014/main" xmlns="" id="{84A8F9D2-D23F-4CE7-8473-6562E8E38049}"/>
              </a:ext>
            </a:extLst>
          </p:cNvPr>
          <p:cNvGraphicFramePr>
            <a:graphicFrameLocks noGrp="1"/>
          </p:cNvGraphicFramePr>
          <p:nvPr>
            <p:extLst>
              <p:ext uri="{D42A27DB-BD31-4B8C-83A1-F6EECF244321}">
                <p14:modId xmlns:p14="http://schemas.microsoft.com/office/powerpoint/2010/main" val="1786771688"/>
              </p:ext>
            </p:extLst>
          </p:nvPr>
        </p:nvGraphicFramePr>
        <p:xfrm>
          <a:off x="862254" y="1796604"/>
          <a:ext cx="7135342" cy="361440"/>
        </p:xfrm>
        <a:graphic>
          <a:graphicData uri="http://schemas.openxmlformats.org/drawingml/2006/table">
            <a:tbl>
              <a:tblPr firstRow="1" firstCol="1" bandRow="1">
                <a:tableStyleId>{5C22544A-7EE6-4342-B048-85BDC9FD1C3A}</a:tableStyleId>
              </a:tblPr>
              <a:tblGrid>
                <a:gridCol w="419726">
                  <a:extLst>
                    <a:ext uri="{9D8B030D-6E8A-4147-A177-3AD203B41FA5}">
                      <a16:colId xmlns:a16="http://schemas.microsoft.com/office/drawing/2014/main" xmlns="" val="20014"/>
                    </a:ext>
                  </a:extLst>
                </a:gridCol>
                <a:gridCol w="419726">
                  <a:extLst>
                    <a:ext uri="{9D8B030D-6E8A-4147-A177-3AD203B41FA5}">
                      <a16:colId xmlns:a16="http://schemas.microsoft.com/office/drawing/2014/main" xmlns="" val="20015"/>
                    </a:ext>
                  </a:extLst>
                </a:gridCol>
                <a:gridCol w="419726">
                  <a:extLst>
                    <a:ext uri="{9D8B030D-6E8A-4147-A177-3AD203B41FA5}">
                      <a16:colId xmlns:a16="http://schemas.microsoft.com/office/drawing/2014/main" xmlns="" val="20016"/>
                    </a:ext>
                  </a:extLst>
                </a:gridCol>
                <a:gridCol w="419726">
                  <a:extLst>
                    <a:ext uri="{9D8B030D-6E8A-4147-A177-3AD203B41FA5}">
                      <a16:colId xmlns:a16="http://schemas.microsoft.com/office/drawing/2014/main" xmlns="" val="20017"/>
                    </a:ext>
                  </a:extLst>
                </a:gridCol>
                <a:gridCol w="419726">
                  <a:extLst>
                    <a:ext uri="{9D8B030D-6E8A-4147-A177-3AD203B41FA5}">
                      <a16:colId xmlns:a16="http://schemas.microsoft.com/office/drawing/2014/main" xmlns="" val="20001"/>
                    </a:ext>
                  </a:extLst>
                </a:gridCol>
                <a:gridCol w="419726">
                  <a:extLst>
                    <a:ext uri="{9D8B030D-6E8A-4147-A177-3AD203B41FA5}">
                      <a16:colId xmlns:a16="http://schemas.microsoft.com/office/drawing/2014/main" xmlns="" val="20002"/>
                    </a:ext>
                  </a:extLst>
                </a:gridCol>
                <a:gridCol w="419726">
                  <a:extLst>
                    <a:ext uri="{9D8B030D-6E8A-4147-A177-3AD203B41FA5}">
                      <a16:colId xmlns:a16="http://schemas.microsoft.com/office/drawing/2014/main" xmlns="" val="20003"/>
                    </a:ext>
                  </a:extLst>
                </a:gridCol>
                <a:gridCol w="419726">
                  <a:extLst>
                    <a:ext uri="{9D8B030D-6E8A-4147-A177-3AD203B41FA5}">
                      <a16:colId xmlns:a16="http://schemas.microsoft.com/office/drawing/2014/main" xmlns="" val="20004"/>
                    </a:ext>
                  </a:extLst>
                </a:gridCol>
                <a:gridCol w="419726">
                  <a:extLst>
                    <a:ext uri="{9D8B030D-6E8A-4147-A177-3AD203B41FA5}">
                      <a16:colId xmlns:a16="http://schemas.microsoft.com/office/drawing/2014/main" xmlns="" val="20005"/>
                    </a:ext>
                  </a:extLst>
                </a:gridCol>
                <a:gridCol w="419726">
                  <a:extLst>
                    <a:ext uri="{9D8B030D-6E8A-4147-A177-3AD203B41FA5}">
                      <a16:colId xmlns:a16="http://schemas.microsoft.com/office/drawing/2014/main" xmlns="" val="20006"/>
                    </a:ext>
                  </a:extLst>
                </a:gridCol>
                <a:gridCol w="419726">
                  <a:extLst>
                    <a:ext uri="{9D8B030D-6E8A-4147-A177-3AD203B41FA5}">
                      <a16:colId xmlns:a16="http://schemas.microsoft.com/office/drawing/2014/main" xmlns="" val="20007"/>
                    </a:ext>
                  </a:extLst>
                </a:gridCol>
                <a:gridCol w="419726">
                  <a:extLst>
                    <a:ext uri="{9D8B030D-6E8A-4147-A177-3AD203B41FA5}">
                      <a16:colId xmlns:a16="http://schemas.microsoft.com/office/drawing/2014/main" xmlns="" val="20008"/>
                    </a:ext>
                  </a:extLst>
                </a:gridCol>
                <a:gridCol w="419726">
                  <a:extLst>
                    <a:ext uri="{9D8B030D-6E8A-4147-A177-3AD203B41FA5}">
                      <a16:colId xmlns:a16="http://schemas.microsoft.com/office/drawing/2014/main" xmlns="" val="20009"/>
                    </a:ext>
                  </a:extLst>
                </a:gridCol>
                <a:gridCol w="419726">
                  <a:extLst>
                    <a:ext uri="{9D8B030D-6E8A-4147-A177-3AD203B41FA5}">
                      <a16:colId xmlns:a16="http://schemas.microsoft.com/office/drawing/2014/main" xmlns="" val="20010"/>
                    </a:ext>
                  </a:extLst>
                </a:gridCol>
                <a:gridCol w="419726">
                  <a:extLst>
                    <a:ext uri="{9D8B030D-6E8A-4147-A177-3AD203B41FA5}">
                      <a16:colId xmlns:a16="http://schemas.microsoft.com/office/drawing/2014/main" xmlns="" val="20011"/>
                    </a:ext>
                  </a:extLst>
                </a:gridCol>
                <a:gridCol w="419726">
                  <a:extLst>
                    <a:ext uri="{9D8B030D-6E8A-4147-A177-3AD203B41FA5}">
                      <a16:colId xmlns:a16="http://schemas.microsoft.com/office/drawing/2014/main" xmlns="" val="20012"/>
                    </a:ext>
                  </a:extLst>
                </a:gridCol>
                <a:gridCol w="419726">
                  <a:extLst>
                    <a:ext uri="{9D8B030D-6E8A-4147-A177-3AD203B41FA5}">
                      <a16:colId xmlns:a16="http://schemas.microsoft.com/office/drawing/2014/main" xmlns="" val="20013"/>
                    </a:ext>
                  </a:extLst>
                </a:gridCol>
              </a:tblGrid>
              <a:tr h="361440">
                <a:tc>
                  <a:txBody>
                    <a:bodyPr/>
                    <a:lstStyle/>
                    <a:p>
                      <a:pPr algn="ctr" rtl="0" fontAlgn="ctr"/>
                      <a:r>
                        <a:rPr lang="en-GB" sz="1000" b="1" i="0" u="none" strike="noStrike" dirty="0" smtClean="0">
                          <a:solidFill>
                            <a:srgbClr val="000000"/>
                          </a:solidFill>
                          <a:effectLst/>
                          <a:latin typeface="Kellogg's Sans" panose="02000503020000020003"/>
                        </a:rPr>
                        <a:t>118.9</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24.1</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10.8</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8.4</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3.7</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2.9</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0.7</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a:solidFill>
                            <a:srgbClr val="000000"/>
                          </a:solidFill>
                          <a:effectLst/>
                          <a:latin typeface="Kellogg's Sans" panose="02000503020000020003"/>
                        </a:rPr>
                        <a:t>0.0</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-2.2</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-2.3</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-8,5</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-9.4</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-18.7</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-18.9</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-33.9</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-40.3</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1000" b="1" i="0" u="none" strike="noStrike" dirty="0" smtClean="0">
                          <a:solidFill>
                            <a:srgbClr val="000000"/>
                          </a:solidFill>
                          <a:effectLst/>
                          <a:latin typeface="Kellogg's Sans" panose="02000503020000020003"/>
                        </a:rPr>
                        <a:t>-85.2</a:t>
                      </a:r>
                      <a:endParaRPr lang="en-GB" sz="1000" b="1" i="0" u="none" strike="noStrike" dirty="0">
                        <a:solidFill>
                          <a:srgbClr val="000000"/>
                        </a:solidFill>
                        <a:effectLst/>
                        <a:latin typeface="Kellogg's Sans" panose="02000503020000020003"/>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sp>
        <p:nvSpPr>
          <p:cNvPr id="23" name="Rectangle 22">
            <a:extLst>
              <a:ext uri="{FF2B5EF4-FFF2-40B4-BE49-F238E27FC236}">
                <a16:creationId xmlns:a16="http://schemas.microsoft.com/office/drawing/2014/main" xmlns="" id="{8569CB6F-B822-45CC-8838-EAECC6DF04AC}"/>
              </a:ext>
            </a:extLst>
          </p:cNvPr>
          <p:cNvSpPr/>
          <p:nvPr/>
        </p:nvSpPr>
        <p:spPr>
          <a:xfrm>
            <a:off x="108408" y="1794895"/>
            <a:ext cx="741940" cy="365088"/>
          </a:xfrm>
          <a:prstGeom prst="rect">
            <a:avLst/>
          </a:prstGeom>
          <a:solidFill>
            <a:schemeClr val="accent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t>+/- (000’s)</a:t>
            </a:r>
            <a:endParaRPr lang="en-GB" sz="1000" b="1" dirty="0"/>
          </a:p>
        </p:txBody>
      </p:sp>
      <p:graphicFrame>
        <p:nvGraphicFramePr>
          <p:cNvPr id="26" name="Table 25">
            <a:extLst>
              <a:ext uri="{FF2B5EF4-FFF2-40B4-BE49-F238E27FC236}">
                <a16:creationId xmlns:a16="http://schemas.microsoft.com/office/drawing/2014/main" xmlns="" id="{21A660DE-6BB7-4D79-95A4-665B71A55491}"/>
              </a:ext>
            </a:extLst>
          </p:cNvPr>
          <p:cNvGraphicFramePr>
            <a:graphicFrameLocks noGrp="1"/>
          </p:cNvGraphicFramePr>
          <p:nvPr>
            <p:extLst>
              <p:ext uri="{D42A27DB-BD31-4B8C-83A1-F6EECF244321}">
                <p14:modId xmlns:p14="http://schemas.microsoft.com/office/powerpoint/2010/main" val="3449630651"/>
              </p:ext>
            </p:extLst>
          </p:nvPr>
        </p:nvGraphicFramePr>
        <p:xfrm>
          <a:off x="862255" y="4838700"/>
          <a:ext cx="7380994" cy="1277803"/>
        </p:xfrm>
        <a:graphic>
          <a:graphicData uri="http://schemas.openxmlformats.org/drawingml/2006/table">
            <a:tbl>
              <a:tblPr firstRow="1" firstCol="1" bandRow="1">
                <a:tableStyleId>{5C22544A-7EE6-4342-B048-85BDC9FD1C3A}</a:tableStyleId>
              </a:tblPr>
              <a:tblGrid>
                <a:gridCol w="434176">
                  <a:extLst>
                    <a:ext uri="{9D8B030D-6E8A-4147-A177-3AD203B41FA5}">
                      <a16:colId xmlns:a16="http://schemas.microsoft.com/office/drawing/2014/main" xmlns="" val="20014"/>
                    </a:ext>
                  </a:extLst>
                </a:gridCol>
                <a:gridCol w="434176">
                  <a:extLst>
                    <a:ext uri="{9D8B030D-6E8A-4147-A177-3AD203B41FA5}">
                      <a16:colId xmlns:a16="http://schemas.microsoft.com/office/drawing/2014/main" xmlns="" val="20015"/>
                    </a:ext>
                  </a:extLst>
                </a:gridCol>
                <a:gridCol w="434176">
                  <a:extLst>
                    <a:ext uri="{9D8B030D-6E8A-4147-A177-3AD203B41FA5}">
                      <a16:colId xmlns:a16="http://schemas.microsoft.com/office/drawing/2014/main" xmlns="" val="20016"/>
                    </a:ext>
                  </a:extLst>
                </a:gridCol>
                <a:gridCol w="434176">
                  <a:extLst>
                    <a:ext uri="{9D8B030D-6E8A-4147-A177-3AD203B41FA5}">
                      <a16:colId xmlns:a16="http://schemas.microsoft.com/office/drawing/2014/main" xmlns="" val="20017"/>
                    </a:ext>
                  </a:extLst>
                </a:gridCol>
                <a:gridCol w="434176">
                  <a:extLst>
                    <a:ext uri="{9D8B030D-6E8A-4147-A177-3AD203B41FA5}">
                      <a16:colId xmlns:a16="http://schemas.microsoft.com/office/drawing/2014/main" xmlns="" val="20001"/>
                    </a:ext>
                  </a:extLst>
                </a:gridCol>
                <a:gridCol w="434176">
                  <a:extLst>
                    <a:ext uri="{9D8B030D-6E8A-4147-A177-3AD203B41FA5}">
                      <a16:colId xmlns:a16="http://schemas.microsoft.com/office/drawing/2014/main" xmlns="" val="20002"/>
                    </a:ext>
                  </a:extLst>
                </a:gridCol>
                <a:gridCol w="434176">
                  <a:extLst>
                    <a:ext uri="{9D8B030D-6E8A-4147-A177-3AD203B41FA5}">
                      <a16:colId xmlns:a16="http://schemas.microsoft.com/office/drawing/2014/main" xmlns="" val="20003"/>
                    </a:ext>
                  </a:extLst>
                </a:gridCol>
                <a:gridCol w="434176">
                  <a:extLst>
                    <a:ext uri="{9D8B030D-6E8A-4147-A177-3AD203B41FA5}">
                      <a16:colId xmlns:a16="http://schemas.microsoft.com/office/drawing/2014/main" xmlns="" val="20004"/>
                    </a:ext>
                  </a:extLst>
                </a:gridCol>
                <a:gridCol w="434176">
                  <a:extLst>
                    <a:ext uri="{9D8B030D-6E8A-4147-A177-3AD203B41FA5}">
                      <a16:colId xmlns:a16="http://schemas.microsoft.com/office/drawing/2014/main" xmlns="" val="20005"/>
                    </a:ext>
                  </a:extLst>
                </a:gridCol>
                <a:gridCol w="434176">
                  <a:extLst>
                    <a:ext uri="{9D8B030D-6E8A-4147-A177-3AD203B41FA5}">
                      <a16:colId xmlns:a16="http://schemas.microsoft.com/office/drawing/2014/main" xmlns="" val="20006"/>
                    </a:ext>
                  </a:extLst>
                </a:gridCol>
                <a:gridCol w="434176">
                  <a:extLst>
                    <a:ext uri="{9D8B030D-6E8A-4147-A177-3AD203B41FA5}">
                      <a16:colId xmlns:a16="http://schemas.microsoft.com/office/drawing/2014/main" xmlns="" val="20007"/>
                    </a:ext>
                  </a:extLst>
                </a:gridCol>
                <a:gridCol w="434176">
                  <a:extLst>
                    <a:ext uri="{9D8B030D-6E8A-4147-A177-3AD203B41FA5}">
                      <a16:colId xmlns:a16="http://schemas.microsoft.com/office/drawing/2014/main" xmlns="" val="20008"/>
                    </a:ext>
                  </a:extLst>
                </a:gridCol>
                <a:gridCol w="434176">
                  <a:extLst>
                    <a:ext uri="{9D8B030D-6E8A-4147-A177-3AD203B41FA5}">
                      <a16:colId xmlns:a16="http://schemas.microsoft.com/office/drawing/2014/main" xmlns="" val="20009"/>
                    </a:ext>
                  </a:extLst>
                </a:gridCol>
                <a:gridCol w="288562">
                  <a:extLst>
                    <a:ext uri="{9D8B030D-6E8A-4147-A177-3AD203B41FA5}">
                      <a16:colId xmlns:a16="http://schemas.microsoft.com/office/drawing/2014/main" xmlns="" val="20010"/>
                    </a:ext>
                  </a:extLst>
                </a:gridCol>
                <a:gridCol w="409853">
                  <a:extLst>
                    <a:ext uri="{9D8B030D-6E8A-4147-A177-3AD203B41FA5}">
                      <a16:colId xmlns:a16="http://schemas.microsoft.com/office/drawing/2014/main" xmlns="" val="20011"/>
                    </a:ext>
                  </a:extLst>
                </a:gridCol>
                <a:gridCol w="491822">
                  <a:extLst>
                    <a:ext uri="{9D8B030D-6E8A-4147-A177-3AD203B41FA5}">
                      <a16:colId xmlns:a16="http://schemas.microsoft.com/office/drawing/2014/main" xmlns="" val="20012"/>
                    </a:ext>
                  </a:extLst>
                </a:gridCol>
                <a:gridCol w="546469">
                  <a:extLst>
                    <a:ext uri="{9D8B030D-6E8A-4147-A177-3AD203B41FA5}">
                      <a16:colId xmlns:a16="http://schemas.microsoft.com/office/drawing/2014/main" xmlns="" val="20013"/>
                    </a:ext>
                  </a:extLst>
                </a:gridCol>
              </a:tblGrid>
              <a:tr h="1277803">
                <a:tc>
                  <a:txBody>
                    <a:bodyPr/>
                    <a:lstStyle/>
                    <a:p>
                      <a:pPr algn="ctr" rtl="0" fontAlgn="ctr"/>
                      <a:r>
                        <a:rPr lang="en-GB" sz="700" b="0" i="0" u="none" strike="noStrike" dirty="0">
                          <a:solidFill>
                            <a:schemeClr val="tx1"/>
                          </a:solidFill>
                          <a:effectLst/>
                          <a:latin typeface="+mj-lt"/>
                        </a:rPr>
                        <a:t>(+)22%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(+)101% Spend (DTG)</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Presence in 2018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(-1%) in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(+)17 P</a:t>
                      </a:r>
                    </a:p>
                    <a:p>
                      <a:pPr algn="ctr" rtl="0" fontAlgn="ctr"/>
                      <a:r>
                        <a:rPr lang="en-GB" sz="700" b="0" u="none" baseline="0" dirty="0">
                          <a:solidFill>
                            <a:schemeClr val="tx1"/>
                          </a:solidFill>
                          <a:latin typeface="+mj-lt"/>
                        </a:rPr>
                        <a:t>Pumpkin Spice</a:t>
                      </a:r>
                      <a:endParaRPr lang="en-GB" sz="700" b="0" i="0" u="none" strike="noStrike" dirty="0">
                        <a:solidFill>
                          <a:schemeClr val="tx1"/>
                        </a:solidFill>
                        <a:effectLst/>
                        <a:latin typeface="+mj-lt"/>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Year end Execution</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 1% Any Dips.</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No Change</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lumMod val="20000"/>
                        <a:lumOff val="80000"/>
                      </a:schemeClr>
                    </a:solidFill>
                  </a:tcPr>
                </a:tc>
                <a:tc>
                  <a:txBody>
                    <a:bodyPr/>
                    <a:lstStyle/>
                    <a:p>
                      <a:pPr algn="ctr" rtl="0" fontAlgn="ctr"/>
                      <a:r>
                        <a:rPr lang="en-GB" sz="700" b="0" i="0" u="none" strike="noStrike" dirty="0">
                          <a:solidFill>
                            <a:schemeClr val="tx1"/>
                          </a:solidFill>
                          <a:effectLst/>
                          <a:latin typeface="+mj-lt"/>
                        </a:rPr>
                        <a:t>No Execu-tion in 2018</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(-98%) in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(-44%)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(-49%) in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(-97%) in Support</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 </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(-43%) in Spend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 TDP Quaker &amp; Shredded</a:t>
                      </a: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tc>
                  <a:txBody>
                    <a:bodyPr/>
                    <a:lstStyle/>
                    <a:p>
                      <a:pPr algn="ctr" rtl="0" fontAlgn="ctr"/>
                      <a:r>
                        <a:rPr lang="en-GB" sz="700" b="0" i="0" u="none" strike="noStrike" dirty="0">
                          <a:solidFill>
                            <a:schemeClr val="tx1"/>
                          </a:solidFill>
                          <a:effectLst/>
                          <a:latin typeface="+mj-lt"/>
                        </a:rPr>
                        <a:t>(-)478  P</a:t>
                      </a:r>
                      <a:r>
                        <a:rPr lang="en-GB" sz="700" b="0" i="0" u="none" strike="noStrike" baseline="0" dirty="0">
                          <a:solidFill>
                            <a:schemeClr val="tx1"/>
                          </a:solidFill>
                          <a:effectLst/>
                          <a:latin typeface="+mj-lt"/>
                        </a:rPr>
                        <a:t> </a:t>
                      </a:r>
                      <a:r>
                        <a:rPr lang="en-GB" sz="700" b="0" i="0" u="none" strike="noStrike" kern="1200" dirty="0">
                          <a:solidFill>
                            <a:schemeClr val="tx1"/>
                          </a:solidFill>
                          <a:effectLst/>
                          <a:latin typeface="+mj-lt"/>
                          <a:ea typeface="+mn-ea"/>
                          <a:cs typeface="+mn-cs"/>
                        </a:rPr>
                        <a:t>H</a:t>
                      </a:r>
                      <a:r>
                        <a:rPr lang="en-GB" sz="600" b="0" i="0" u="none" strike="noStrike" kern="1200" dirty="0">
                          <a:solidFill>
                            <a:schemeClr val="tx1"/>
                          </a:solidFill>
                          <a:effectLst/>
                          <a:latin typeface="+mj-lt"/>
                          <a:ea typeface="+mn-ea"/>
                          <a:cs typeface="+mn-cs"/>
                        </a:rPr>
                        <a:t>ARVEST BLUEBERRY BX405GM,</a:t>
                      </a:r>
                      <a:r>
                        <a:rPr lang="en-GB" sz="600" dirty="0">
                          <a:latin typeface="+mj-lt"/>
                        </a:rPr>
                        <a:t> </a:t>
                      </a:r>
                      <a:r>
                        <a:rPr lang="en-GB" sz="600" b="0" i="0" u="none" strike="noStrike" kern="1200" dirty="0">
                          <a:solidFill>
                            <a:schemeClr val="tx1"/>
                          </a:solidFill>
                          <a:effectLst/>
                          <a:latin typeface="+mj-lt"/>
                          <a:ea typeface="+mn-ea"/>
                          <a:cs typeface="+mn-cs"/>
                        </a:rPr>
                        <a:t>W/FROSTING 1.3 KG</a:t>
                      </a:r>
                      <a:endParaRPr lang="en-GB" sz="600" b="0" i="0" u="none" strike="noStrike" dirty="0">
                        <a:solidFill>
                          <a:schemeClr val="tx1"/>
                        </a:solidFill>
                        <a:effectLst/>
                        <a:latin typeface="+mj-lt"/>
                      </a:endParaRPr>
                    </a:p>
                  </a:txBody>
                  <a:tcPr marL="9525" marR="9525" marT="9525" marB="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xmlns="" val="10000"/>
                  </a:ext>
                </a:extLst>
              </a:tr>
            </a:tbl>
          </a:graphicData>
        </a:graphic>
      </p:graphicFrame>
      <p:pic>
        <p:nvPicPr>
          <p:cNvPr id="11" name="Picture 2" descr="Image result for mini wheats">
            <a:extLst>
              <a:ext uri="{FF2B5EF4-FFF2-40B4-BE49-F238E27FC236}">
                <a16:creationId xmlns:a16="http://schemas.microsoft.com/office/drawing/2014/main" xmlns="" id="{0832462E-E4CB-4869-BFD2-BCD47BCD81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xmlns="" id="{1378A7EA-FE65-4B7D-A12C-C91251621A2F}"/>
              </a:ext>
            </a:extLst>
          </p:cNvPr>
          <p:cNvSpPr txBox="1"/>
          <p:nvPr/>
        </p:nvSpPr>
        <p:spPr>
          <a:xfrm>
            <a:off x="1764406" y="6133901"/>
            <a:ext cx="635737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 Others include all other factors influencing sales that are not captured explicitly in the model – e.g Brand Equity, Category Trend, Consumer Perceptions, Long Term effects.</a:t>
            </a:r>
          </a:p>
        </p:txBody>
      </p:sp>
      <p:sp>
        <p:nvSpPr>
          <p:cNvPr id="3" name="TextBox 2"/>
          <p:cNvSpPr txBox="1"/>
          <p:nvPr/>
        </p:nvSpPr>
        <p:spPr>
          <a:xfrm>
            <a:off x="4476750" y="567157"/>
            <a:ext cx="2265529" cy="923330"/>
          </a:xfrm>
          <a:prstGeom prst="rect">
            <a:avLst/>
          </a:prstGeom>
          <a:solidFill>
            <a:srgbClr val="FFFF00"/>
          </a:solidFill>
        </p:spPr>
        <p:txBody>
          <a:bodyPr wrap="square" rtlCol="0">
            <a:spAutoFit/>
          </a:bodyPr>
          <a:lstStyle/>
          <a:p>
            <a:r>
              <a:rPr lang="en-US" dirty="0" smtClean="0"/>
              <a:t>Aggregated HG SKU with Distribution</a:t>
            </a:r>
            <a:endParaRPr lang="en-GB" dirty="0"/>
          </a:p>
        </p:txBody>
      </p:sp>
    </p:spTree>
    <p:extLst>
      <p:ext uri="{BB962C8B-B14F-4D97-AF65-F5344CB8AC3E}">
        <p14:creationId xmlns:p14="http://schemas.microsoft.com/office/powerpoint/2010/main" val="2739086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Both Trade and Brand-Building ROI improved in 2018.  TV posted the strongest improvement. </a:t>
            </a:r>
          </a:p>
        </p:txBody>
      </p:sp>
      <p:sp>
        <p:nvSpPr>
          <p:cNvPr id="5" name="Title 1">
            <a:extLst>
              <a:ext uri="{FF2B5EF4-FFF2-40B4-BE49-F238E27FC236}">
                <a16:creationId xmlns="" xmlns:a16="http://schemas.microsoft.com/office/drawing/2014/main" id="{96D6FA0F-7016-472E-9211-A106D6C20906}"/>
              </a:ext>
            </a:extLst>
          </p:cNvPr>
          <p:cNvSpPr txBox="1">
            <a:spLocks/>
          </p:cNvSpPr>
          <p:nvPr/>
        </p:nvSpPr>
        <p:spPr>
          <a:xfrm>
            <a:off x="304800" y="942939"/>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 xmlns:a16="http://schemas.microsoft.com/office/drawing/2014/main" id="{2DDADA9F-7017-49D8-8601-BBFE88D3EE02}"/>
              </a:ext>
            </a:extLst>
          </p:cNvPr>
          <p:cNvSpPr/>
          <p:nvPr/>
        </p:nvSpPr>
        <p:spPr>
          <a:xfrm>
            <a:off x="304800" y="1258085"/>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 xmlns:a16="http://schemas.microsoft.com/office/drawing/2014/main" id="{8A818819-C78F-41A9-B11C-C6FAAC7AEF3A}"/>
              </a:ext>
            </a:extLst>
          </p:cNvPr>
          <p:cNvGraphicFramePr/>
          <p:nvPr>
            <p:extLst/>
          </p:nvPr>
        </p:nvGraphicFramePr>
        <p:xfrm>
          <a:off x="827314" y="942939"/>
          <a:ext cx="8094317" cy="384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a:extLst>
              <a:ext uri="{FF2B5EF4-FFF2-40B4-BE49-F238E27FC236}">
                <a16:creationId xmlns="" xmlns:a16="http://schemas.microsoft.com/office/drawing/2014/main" id="{DE0340FB-51B9-4C3A-A86D-D2C4C47E44DF}"/>
              </a:ext>
            </a:extLst>
          </p:cNvPr>
          <p:cNvGraphicFramePr>
            <a:graphicFrameLocks noGrp="1"/>
          </p:cNvGraphicFramePr>
          <p:nvPr>
            <p:extLst/>
          </p:nvPr>
        </p:nvGraphicFramePr>
        <p:xfrm>
          <a:off x="329770" y="4490227"/>
          <a:ext cx="8343497" cy="695426"/>
        </p:xfrm>
        <a:graphic>
          <a:graphicData uri="http://schemas.openxmlformats.org/drawingml/2006/table">
            <a:tbl>
              <a:tblPr/>
              <a:tblGrid>
                <a:gridCol w="570519">
                  <a:extLst>
                    <a:ext uri="{9D8B030D-6E8A-4147-A177-3AD203B41FA5}">
                      <a16:colId xmlns="" xmlns:a16="http://schemas.microsoft.com/office/drawing/2014/main" val="20000"/>
                    </a:ext>
                  </a:extLst>
                </a:gridCol>
                <a:gridCol w="603745">
                  <a:extLst>
                    <a:ext uri="{9D8B030D-6E8A-4147-A177-3AD203B41FA5}">
                      <a16:colId xmlns="" xmlns:a16="http://schemas.microsoft.com/office/drawing/2014/main" val="20015"/>
                    </a:ext>
                  </a:extLst>
                </a:gridCol>
                <a:gridCol w="570636">
                  <a:extLst>
                    <a:ext uri="{9D8B030D-6E8A-4147-A177-3AD203B41FA5}">
                      <a16:colId xmlns="" xmlns:a16="http://schemas.microsoft.com/office/drawing/2014/main" val="20002"/>
                    </a:ext>
                  </a:extLst>
                </a:gridCol>
                <a:gridCol w="570636">
                  <a:extLst>
                    <a:ext uri="{9D8B030D-6E8A-4147-A177-3AD203B41FA5}">
                      <a16:colId xmlns="" xmlns:a16="http://schemas.microsoft.com/office/drawing/2014/main" val="20016"/>
                    </a:ext>
                  </a:extLst>
                </a:gridCol>
                <a:gridCol w="630703">
                  <a:extLst>
                    <a:ext uri="{9D8B030D-6E8A-4147-A177-3AD203B41FA5}">
                      <a16:colId xmlns="" xmlns:a16="http://schemas.microsoft.com/office/drawing/2014/main" val="20017"/>
                    </a:ext>
                  </a:extLst>
                </a:gridCol>
                <a:gridCol w="590659">
                  <a:extLst>
                    <a:ext uri="{9D8B030D-6E8A-4147-A177-3AD203B41FA5}">
                      <a16:colId xmlns="" xmlns:a16="http://schemas.microsoft.com/office/drawing/2014/main" val="20018"/>
                    </a:ext>
                  </a:extLst>
                </a:gridCol>
                <a:gridCol w="620692">
                  <a:extLst>
                    <a:ext uri="{9D8B030D-6E8A-4147-A177-3AD203B41FA5}">
                      <a16:colId xmlns="" xmlns:a16="http://schemas.microsoft.com/office/drawing/2014/main" val="20003"/>
                    </a:ext>
                  </a:extLst>
                </a:gridCol>
                <a:gridCol w="580647">
                  <a:extLst>
                    <a:ext uri="{9D8B030D-6E8A-4147-A177-3AD203B41FA5}">
                      <a16:colId xmlns="" xmlns:a16="http://schemas.microsoft.com/office/drawing/2014/main" val="20004"/>
                    </a:ext>
                  </a:extLst>
                </a:gridCol>
                <a:gridCol w="610681">
                  <a:extLst>
                    <a:ext uri="{9D8B030D-6E8A-4147-A177-3AD203B41FA5}">
                      <a16:colId xmlns="" xmlns:a16="http://schemas.microsoft.com/office/drawing/2014/main" val="20005"/>
                    </a:ext>
                  </a:extLst>
                </a:gridCol>
                <a:gridCol w="640715">
                  <a:extLst>
                    <a:ext uri="{9D8B030D-6E8A-4147-A177-3AD203B41FA5}">
                      <a16:colId xmlns="" xmlns:a16="http://schemas.microsoft.com/office/drawing/2014/main" val="20007"/>
                    </a:ext>
                  </a:extLst>
                </a:gridCol>
                <a:gridCol w="630703">
                  <a:extLst>
                    <a:ext uri="{9D8B030D-6E8A-4147-A177-3AD203B41FA5}">
                      <a16:colId xmlns="" xmlns:a16="http://schemas.microsoft.com/office/drawing/2014/main" val="20008"/>
                    </a:ext>
                  </a:extLst>
                </a:gridCol>
                <a:gridCol w="545699">
                  <a:extLst>
                    <a:ext uri="{9D8B030D-6E8A-4147-A177-3AD203B41FA5}">
                      <a16:colId xmlns="" xmlns:a16="http://schemas.microsoft.com/office/drawing/2014/main" val="20009"/>
                    </a:ext>
                  </a:extLst>
                </a:gridCol>
                <a:gridCol w="588731">
                  <a:extLst>
                    <a:ext uri="{9D8B030D-6E8A-4147-A177-3AD203B41FA5}">
                      <a16:colId xmlns="" xmlns:a16="http://schemas.microsoft.com/office/drawing/2014/main" val="20010"/>
                    </a:ext>
                  </a:extLst>
                </a:gridCol>
                <a:gridCol w="588731">
                  <a:extLst>
                    <a:ext uri="{9D8B030D-6E8A-4147-A177-3AD203B41FA5}">
                      <a16:colId xmlns="" xmlns:a16="http://schemas.microsoft.com/office/drawing/2014/main" val="20011"/>
                    </a:ext>
                  </a:extLst>
                </a:gridCol>
              </a:tblGrid>
              <a:tr h="199176">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 xmlns:a16="http://schemas.microsoft.com/office/drawing/2014/main" val="10000"/>
                  </a:ext>
                </a:extLst>
              </a:tr>
              <a:tr h="199176">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1"/>
                  </a:ext>
                </a:extLst>
              </a:tr>
              <a:tr h="212405">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4,296,749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2,951,265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 xmlns:a16="http://schemas.microsoft.com/office/drawing/2014/main" val="10002"/>
                  </a:ext>
                </a:extLst>
              </a:tr>
            </a:tbl>
          </a:graphicData>
        </a:graphic>
      </p:graphicFrame>
      <p:pic>
        <p:nvPicPr>
          <p:cNvPr id="13" name="Picture 2" descr="Image result for mini wheats">
            <a:extLst>
              <a:ext uri="{FF2B5EF4-FFF2-40B4-BE49-F238E27FC236}">
                <a16:creationId xmlns="" xmlns:a16="http://schemas.microsoft.com/office/drawing/2014/main" id="{9A1828D4-29BB-46CB-84C6-D0EFF61D60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1378A7EA-FE65-4B7D-A12C-C91251621A2F}"/>
              </a:ext>
            </a:extLst>
          </p:cNvPr>
          <p:cNvSpPr txBox="1"/>
          <p:nvPr/>
        </p:nvSpPr>
        <p:spPr>
          <a:xfrm>
            <a:off x="329367" y="5817627"/>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 xmlns:a16="http://schemas.microsoft.com/office/drawing/2014/main" id="{BD0E319B-8B1F-4D0E-AC2D-7AC69A32EA36}"/>
              </a:ext>
            </a:extLst>
          </p:cNvPr>
          <p:cNvSpPr txBox="1"/>
          <p:nvPr/>
        </p:nvSpPr>
        <p:spPr>
          <a:xfrm>
            <a:off x="329367" y="5212237"/>
            <a:ext cx="6209731" cy="646331"/>
          </a:xfrm>
          <a:prstGeom prst="rect">
            <a:avLst/>
          </a:prstGeom>
          <a:noFill/>
        </p:spPr>
        <p:txBody>
          <a:bodyPr wrap="square" rtlCol="0">
            <a:spAutoFit/>
          </a:bodyPr>
          <a:lstStyle/>
          <a:p>
            <a:r>
              <a:rPr lang="en-US" sz="900" dirty="0"/>
              <a:t>Note: </a:t>
            </a:r>
          </a:p>
          <a:p>
            <a:r>
              <a:rPr lang="en-US" sz="900" dirty="0"/>
              <a:t>Profit Margin Marketing 2017, 2018 = 3.85 $/kg, 3.77 $/kg</a:t>
            </a:r>
          </a:p>
          <a:p>
            <a:r>
              <a:rPr lang="en-US" sz="900" dirty="0"/>
              <a:t>Profit Margin Trade 2017, 2018 = 6.04$/kg, 6.08 $/kg</a:t>
            </a:r>
          </a:p>
          <a:p>
            <a:r>
              <a:rPr lang="en-US" sz="900" dirty="0"/>
              <a:t>Trade Spend was Provided at monthly level</a:t>
            </a:r>
          </a:p>
        </p:txBody>
      </p:sp>
      <p:sp>
        <p:nvSpPr>
          <p:cNvPr id="4" name="TextBox 3">
            <a:extLst>
              <a:ext uri="{FF2B5EF4-FFF2-40B4-BE49-F238E27FC236}">
                <a16:creationId xmlns="" xmlns:a16="http://schemas.microsoft.com/office/drawing/2014/main" id="{F317A82B-38F9-4A64-AABF-C93B3095DF2A}"/>
              </a:ext>
            </a:extLst>
          </p:cNvPr>
          <p:cNvSpPr txBox="1"/>
          <p:nvPr/>
        </p:nvSpPr>
        <p:spPr>
          <a:xfrm>
            <a:off x="4188066" y="4182450"/>
            <a:ext cx="686406" cy="307777"/>
          </a:xfrm>
          <a:prstGeom prst="rect">
            <a:avLst/>
          </a:prstGeom>
          <a:noFill/>
        </p:spPr>
        <p:txBody>
          <a:bodyPr wrap="none" rtlCol="0">
            <a:spAutoFit/>
          </a:bodyPr>
          <a:lstStyle/>
          <a:p>
            <a:r>
              <a:rPr lang="en-US" sz="1400" b="1" dirty="0">
                <a:solidFill>
                  <a:srgbClr val="FF0000"/>
                </a:solidFill>
              </a:rPr>
              <a:t>SPEND</a:t>
            </a:r>
          </a:p>
        </p:txBody>
      </p:sp>
      <p:pic>
        <p:nvPicPr>
          <p:cNvPr id="14" name="table"/>
          <p:cNvPicPr>
            <a:picLocks noChangeAspect="1"/>
          </p:cNvPicPr>
          <p:nvPr/>
        </p:nvPicPr>
        <p:blipFill>
          <a:blip r:embed="rId5"/>
          <a:stretch>
            <a:fillRect/>
          </a:stretch>
        </p:blipFill>
        <p:spPr>
          <a:xfrm>
            <a:off x="6013569" y="5367893"/>
            <a:ext cx="2362200" cy="1130300"/>
          </a:xfrm>
          <a:prstGeom prst="rect">
            <a:avLst/>
          </a:prstGeom>
        </p:spPr>
      </p:pic>
    </p:spTree>
    <p:extLst>
      <p:ext uri="{BB962C8B-B14F-4D97-AF65-F5344CB8AC3E}">
        <p14:creationId xmlns:p14="http://schemas.microsoft.com/office/powerpoint/2010/main" val="3157986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367" y="246875"/>
            <a:ext cx="7301133" cy="455640"/>
          </a:xfrm>
        </p:spPr>
        <p:txBody>
          <a:bodyPr anchor="ctr"/>
          <a:lstStyle/>
          <a:p>
            <a:pPr>
              <a:lnSpc>
                <a:spcPct val="100000"/>
              </a:lnSpc>
            </a:pPr>
            <a:r>
              <a:rPr lang="en-CA" sz="1700" dirty="0"/>
              <a:t>Both Trade and Brand-Building ROI improved in 2018.  TV posted the strongest improvement. </a:t>
            </a:r>
          </a:p>
        </p:txBody>
      </p:sp>
      <p:sp>
        <p:nvSpPr>
          <p:cNvPr id="5" name="Title 1">
            <a:extLst>
              <a:ext uri="{FF2B5EF4-FFF2-40B4-BE49-F238E27FC236}">
                <a16:creationId xmlns:a16="http://schemas.microsoft.com/office/drawing/2014/main" xmlns="" id="{96D6FA0F-7016-472E-9211-A106D6C20906}"/>
              </a:ext>
            </a:extLst>
          </p:cNvPr>
          <p:cNvSpPr txBox="1">
            <a:spLocks/>
          </p:cNvSpPr>
          <p:nvPr/>
        </p:nvSpPr>
        <p:spPr>
          <a:xfrm>
            <a:off x="304800" y="942939"/>
            <a:ext cx="8343900" cy="455640"/>
          </a:xfrm>
          <a:prstGeom prst="rect">
            <a:avLst/>
          </a:prstGeom>
        </p:spPr>
        <p:txBody>
          <a:bodyPr vert="horz" lIns="0" tIns="0" rIns="0" bIns="0" rtlCol="0" anchor="ctr" anchorCtr="0">
            <a:noAutofit/>
          </a:bodyPr>
          <a:lstStyle>
            <a:lvl1pPr algn="l" defTabSz="913642" rtl="0" eaLnBrk="1" latinLnBrk="0" hangingPunct="1">
              <a:lnSpc>
                <a:spcPct val="90000"/>
              </a:lnSpc>
              <a:spcBef>
                <a:spcPct val="0"/>
              </a:spcBef>
              <a:buNone/>
              <a:defRPr sz="2000" b="1" kern="1200" cap="all" baseline="0">
                <a:solidFill>
                  <a:srgbClr val="DA0D44"/>
                </a:solidFill>
                <a:latin typeface="+mj-lt"/>
                <a:ea typeface="+mj-ea"/>
                <a:cs typeface="+mj-cs"/>
              </a:defRPr>
            </a:lvl1pPr>
          </a:lstStyle>
          <a:p>
            <a:pPr algn="ctr">
              <a:lnSpc>
                <a:spcPct val="100000"/>
              </a:lnSpc>
              <a:spcBef>
                <a:spcPts val="300"/>
              </a:spcBef>
            </a:pPr>
            <a:r>
              <a:rPr lang="en-US" sz="1400" cap="none" dirty="0">
                <a:solidFill>
                  <a:srgbClr val="FF0000"/>
                </a:solidFill>
              </a:rPr>
              <a:t>Profit ROI</a:t>
            </a:r>
          </a:p>
        </p:txBody>
      </p:sp>
      <p:sp>
        <p:nvSpPr>
          <p:cNvPr id="3" name="Rectangle 2">
            <a:extLst>
              <a:ext uri="{FF2B5EF4-FFF2-40B4-BE49-F238E27FC236}">
                <a16:creationId xmlns:a16="http://schemas.microsoft.com/office/drawing/2014/main" xmlns="" id="{2DDADA9F-7017-49D8-8601-BBFE88D3EE02}"/>
              </a:ext>
            </a:extLst>
          </p:cNvPr>
          <p:cNvSpPr/>
          <p:nvPr/>
        </p:nvSpPr>
        <p:spPr>
          <a:xfrm>
            <a:off x="304800" y="1258085"/>
            <a:ext cx="8343900" cy="307777"/>
          </a:xfrm>
          <a:prstGeom prst="rect">
            <a:avLst/>
          </a:prstGeom>
        </p:spPr>
        <p:txBody>
          <a:bodyPr wrap="square">
            <a:spAutoFit/>
          </a:bodyPr>
          <a:lstStyle/>
          <a:p>
            <a:pPr algn="ctr" defTabSz="913642">
              <a:spcBef>
                <a:spcPts val="300"/>
              </a:spcBef>
            </a:pPr>
            <a:r>
              <a:rPr lang="en-IN" sz="1400" dirty="0">
                <a:solidFill>
                  <a:srgbClr val="FF0000"/>
                </a:solidFill>
                <a:latin typeface="+mj-lt"/>
                <a:ea typeface="+mj-ea"/>
                <a:cs typeface="+mj-cs"/>
              </a:rPr>
              <a:t>(Incremental Volume From Activity x Profit Margin) / Spend Behind Activity</a:t>
            </a:r>
          </a:p>
        </p:txBody>
      </p:sp>
      <p:graphicFrame>
        <p:nvGraphicFramePr>
          <p:cNvPr id="19" name="Chart 18">
            <a:extLst>
              <a:ext uri="{FF2B5EF4-FFF2-40B4-BE49-F238E27FC236}">
                <a16:creationId xmlns:a16="http://schemas.microsoft.com/office/drawing/2014/main" xmlns="" id="{8A818819-C78F-41A9-B11C-C6FAAC7AEF3A}"/>
              </a:ext>
            </a:extLst>
          </p:cNvPr>
          <p:cNvGraphicFramePr/>
          <p:nvPr>
            <p:extLst/>
          </p:nvPr>
        </p:nvGraphicFramePr>
        <p:xfrm>
          <a:off x="827314" y="942939"/>
          <a:ext cx="8094317" cy="38467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Table 20">
            <a:extLst>
              <a:ext uri="{FF2B5EF4-FFF2-40B4-BE49-F238E27FC236}">
                <a16:creationId xmlns:a16="http://schemas.microsoft.com/office/drawing/2014/main" xmlns="" id="{DE0340FB-51B9-4C3A-A86D-D2C4C47E44DF}"/>
              </a:ext>
            </a:extLst>
          </p:cNvPr>
          <p:cNvGraphicFramePr>
            <a:graphicFrameLocks noGrp="1"/>
          </p:cNvGraphicFramePr>
          <p:nvPr>
            <p:extLst/>
          </p:nvPr>
        </p:nvGraphicFramePr>
        <p:xfrm>
          <a:off x="329770" y="4490227"/>
          <a:ext cx="8343497" cy="695426"/>
        </p:xfrm>
        <a:graphic>
          <a:graphicData uri="http://schemas.openxmlformats.org/drawingml/2006/table">
            <a:tbl>
              <a:tblPr/>
              <a:tblGrid>
                <a:gridCol w="570519">
                  <a:extLst>
                    <a:ext uri="{9D8B030D-6E8A-4147-A177-3AD203B41FA5}">
                      <a16:colId xmlns:a16="http://schemas.microsoft.com/office/drawing/2014/main" xmlns="" val="20000"/>
                    </a:ext>
                  </a:extLst>
                </a:gridCol>
                <a:gridCol w="603745">
                  <a:extLst>
                    <a:ext uri="{9D8B030D-6E8A-4147-A177-3AD203B41FA5}">
                      <a16:colId xmlns:a16="http://schemas.microsoft.com/office/drawing/2014/main" xmlns="" val="20015"/>
                    </a:ext>
                  </a:extLst>
                </a:gridCol>
                <a:gridCol w="570636">
                  <a:extLst>
                    <a:ext uri="{9D8B030D-6E8A-4147-A177-3AD203B41FA5}">
                      <a16:colId xmlns:a16="http://schemas.microsoft.com/office/drawing/2014/main" xmlns="" val="20002"/>
                    </a:ext>
                  </a:extLst>
                </a:gridCol>
                <a:gridCol w="570636">
                  <a:extLst>
                    <a:ext uri="{9D8B030D-6E8A-4147-A177-3AD203B41FA5}">
                      <a16:colId xmlns:a16="http://schemas.microsoft.com/office/drawing/2014/main" xmlns="" val="20016"/>
                    </a:ext>
                  </a:extLst>
                </a:gridCol>
                <a:gridCol w="630703">
                  <a:extLst>
                    <a:ext uri="{9D8B030D-6E8A-4147-A177-3AD203B41FA5}">
                      <a16:colId xmlns:a16="http://schemas.microsoft.com/office/drawing/2014/main" xmlns="" val="20017"/>
                    </a:ext>
                  </a:extLst>
                </a:gridCol>
                <a:gridCol w="590659">
                  <a:extLst>
                    <a:ext uri="{9D8B030D-6E8A-4147-A177-3AD203B41FA5}">
                      <a16:colId xmlns:a16="http://schemas.microsoft.com/office/drawing/2014/main" xmlns="" val="20018"/>
                    </a:ext>
                  </a:extLst>
                </a:gridCol>
                <a:gridCol w="620692">
                  <a:extLst>
                    <a:ext uri="{9D8B030D-6E8A-4147-A177-3AD203B41FA5}">
                      <a16:colId xmlns:a16="http://schemas.microsoft.com/office/drawing/2014/main" xmlns="" val="20003"/>
                    </a:ext>
                  </a:extLst>
                </a:gridCol>
                <a:gridCol w="580647">
                  <a:extLst>
                    <a:ext uri="{9D8B030D-6E8A-4147-A177-3AD203B41FA5}">
                      <a16:colId xmlns:a16="http://schemas.microsoft.com/office/drawing/2014/main" xmlns="" val="20004"/>
                    </a:ext>
                  </a:extLst>
                </a:gridCol>
                <a:gridCol w="610681">
                  <a:extLst>
                    <a:ext uri="{9D8B030D-6E8A-4147-A177-3AD203B41FA5}">
                      <a16:colId xmlns:a16="http://schemas.microsoft.com/office/drawing/2014/main" xmlns="" val="20005"/>
                    </a:ext>
                  </a:extLst>
                </a:gridCol>
                <a:gridCol w="640715">
                  <a:extLst>
                    <a:ext uri="{9D8B030D-6E8A-4147-A177-3AD203B41FA5}">
                      <a16:colId xmlns:a16="http://schemas.microsoft.com/office/drawing/2014/main" xmlns="" val="20007"/>
                    </a:ext>
                  </a:extLst>
                </a:gridCol>
                <a:gridCol w="630703">
                  <a:extLst>
                    <a:ext uri="{9D8B030D-6E8A-4147-A177-3AD203B41FA5}">
                      <a16:colId xmlns:a16="http://schemas.microsoft.com/office/drawing/2014/main" xmlns="" val="20008"/>
                    </a:ext>
                  </a:extLst>
                </a:gridCol>
                <a:gridCol w="545699">
                  <a:extLst>
                    <a:ext uri="{9D8B030D-6E8A-4147-A177-3AD203B41FA5}">
                      <a16:colId xmlns:a16="http://schemas.microsoft.com/office/drawing/2014/main" xmlns="" val="20009"/>
                    </a:ext>
                  </a:extLst>
                </a:gridCol>
                <a:gridCol w="588731">
                  <a:extLst>
                    <a:ext uri="{9D8B030D-6E8A-4147-A177-3AD203B41FA5}">
                      <a16:colId xmlns:a16="http://schemas.microsoft.com/office/drawing/2014/main" xmlns="" val="20010"/>
                    </a:ext>
                  </a:extLst>
                </a:gridCol>
                <a:gridCol w="588731">
                  <a:extLst>
                    <a:ext uri="{9D8B030D-6E8A-4147-A177-3AD203B41FA5}">
                      <a16:colId xmlns:a16="http://schemas.microsoft.com/office/drawing/2014/main" xmlns="" val="20011"/>
                    </a:ext>
                  </a:extLst>
                </a:gridCol>
              </a:tblGrid>
              <a:tr h="199176">
                <a:tc>
                  <a:txBody>
                    <a:bodyPr/>
                    <a:lstStyle/>
                    <a:p>
                      <a:pPr algn="ctr" fontAlgn="b"/>
                      <a:endParaRPr lang="en-US" sz="1000" b="1" i="0" u="none" strike="noStrike" dirty="0">
                        <a:solidFill>
                          <a:schemeClr val="bg1"/>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Trade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Brand-Building</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TV</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Video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Corp Promo</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Samples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Social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Coupon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OOH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Digital Display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Search</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fontAlgn="b"/>
                      <a:r>
                        <a:rPr lang="en-GB" sz="900" b="1" i="0" u="none" strike="noStrike" dirty="0">
                          <a:solidFill>
                            <a:schemeClr val="bg1"/>
                          </a:solidFill>
                          <a:effectLst/>
                          <a:latin typeface="+mn-lt"/>
                        </a:rPr>
                        <a:t>POS</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xmlns="" val="10000"/>
                  </a:ext>
                </a:extLst>
              </a:tr>
              <a:tr h="199176">
                <a:tc>
                  <a:txBody>
                    <a:bodyPr/>
                    <a:lstStyle/>
                    <a:p>
                      <a:pPr algn="ctr" fontAlgn="b"/>
                      <a:r>
                        <a:rPr lang="en-US" sz="1000" b="1" i="0" u="none" strike="noStrike" dirty="0">
                          <a:solidFill>
                            <a:srgbClr val="000000"/>
                          </a:solidFill>
                          <a:effectLst/>
                          <a:latin typeface="+mj-lt"/>
                        </a:rPr>
                        <a:t>2017</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15,367,256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4,747,815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3,229,828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541,772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453,398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180,000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154,070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96,000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50,000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25,000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7,747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1"/>
                  </a:ext>
                </a:extLst>
              </a:tr>
              <a:tr h="212405">
                <a:tc>
                  <a:txBody>
                    <a:bodyPr/>
                    <a:lstStyle/>
                    <a:p>
                      <a:pPr algn="ctr" fontAlgn="b"/>
                      <a:r>
                        <a:rPr lang="en-US" sz="1000" b="1" i="0" u="none" strike="noStrike" dirty="0">
                          <a:solidFill>
                            <a:srgbClr val="000000"/>
                          </a:solidFill>
                          <a:effectLst/>
                          <a:latin typeface="+mj-lt"/>
                        </a:rPr>
                        <a:t>2018</a:t>
                      </a:r>
                      <a:r>
                        <a:rPr lang="en-US" sz="1000" b="1" i="0" u="none" strike="noStrike" baseline="0" dirty="0">
                          <a:solidFill>
                            <a:srgbClr val="000000"/>
                          </a:solidFill>
                          <a:effectLst/>
                          <a:latin typeface="+mj-lt"/>
                        </a:rPr>
                        <a:t> ($)</a:t>
                      </a:r>
                      <a:endParaRPr lang="en-US" sz="1000" b="1" i="0" u="none" strike="noStrike" dirty="0">
                        <a:solidFill>
                          <a:srgbClr val="000000"/>
                        </a:solidFill>
                        <a:effectLst/>
                        <a:latin typeface="+mj-lt"/>
                      </a:endParaRPr>
                    </a:p>
                  </a:txBody>
                  <a:tcPr marL="9525" marR="9525" marT="9525" marB="0"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fontAlgn="b"/>
                      <a:r>
                        <a:rPr lang="en-GB" sz="900" b="0" i="0" u="none" strike="noStrike">
                          <a:solidFill>
                            <a:srgbClr val="000000"/>
                          </a:solidFill>
                          <a:effectLst/>
                          <a:latin typeface="+mn-lt"/>
                        </a:rPr>
                        <a:t>14,595,125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4,123,782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smtClean="0">
                          <a:solidFill>
                            <a:srgbClr val="000000"/>
                          </a:solidFill>
                          <a:effectLst/>
                          <a:latin typeface="+mn-lt"/>
                        </a:rPr>
                        <a:t>2,778,298 </a:t>
                      </a:r>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449,500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258,622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362,000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4,571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53,402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a:solidFill>
                            <a:srgbClr val="000000"/>
                          </a:solidFill>
                          <a:effectLst/>
                          <a:latin typeface="+mn-lt"/>
                        </a:rPr>
                        <a:t>200,000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endParaRPr lang="en-GB" sz="900" b="0" i="0" u="none" strike="noStrike" dirty="0">
                        <a:solidFill>
                          <a:srgbClr val="000000"/>
                        </a:solidFill>
                        <a:effectLst/>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7,389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GB" sz="900" b="0" i="0" u="none" strike="noStrike" dirty="0">
                          <a:solidFill>
                            <a:srgbClr val="000000"/>
                          </a:solidFill>
                          <a:effectLst/>
                          <a:latin typeface="+mn-lt"/>
                        </a:rPr>
                        <a:t>10,000 </a:t>
                      </a:r>
                    </a:p>
                  </a:txBody>
                  <a:tcPr marL="9525" marR="9525" marT="9525" marB="0"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0002"/>
                  </a:ext>
                </a:extLst>
              </a:tr>
            </a:tbl>
          </a:graphicData>
        </a:graphic>
      </p:graphicFrame>
      <p:pic>
        <p:nvPicPr>
          <p:cNvPr id="13" name="Picture 2" descr="Image result for mini wheats">
            <a:extLst>
              <a:ext uri="{FF2B5EF4-FFF2-40B4-BE49-F238E27FC236}">
                <a16:creationId xmlns:a16="http://schemas.microsoft.com/office/drawing/2014/main" xmlns="" id="{9A1828D4-29BB-46CB-84C6-D0EFF61D60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75769" y="5834846"/>
            <a:ext cx="545862" cy="78713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1378A7EA-FE65-4B7D-A12C-C91251621A2F}"/>
              </a:ext>
            </a:extLst>
          </p:cNvPr>
          <p:cNvSpPr txBox="1"/>
          <p:nvPr/>
        </p:nvSpPr>
        <p:spPr>
          <a:xfrm>
            <a:off x="329367" y="5817627"/>
            <a:ext cx="8343900" cy="230832"/>
          </a:xfrm>
          <a:prstGeom prst="rect">
            <a:avLst/>
          </a:prstGeom>
          <a:noFill/>
        </p:spPr>
        <p:txBody>
          <a:bodyPr wrap="square" rtlCol="0">
            <a:spAutoFit/>
          </a:bodyPr>
          <a:lstStyle/>
          <a:p>
            <a:r>
              <a:rPr lang="en-US" sz="900" dirty="0"/>
              <a:t>Brand-Building includes all spend minus Trade</a:t>
            </a:r>
          </a:p>
        </p:txBody>
      </p:sp>
      <p:sp>
        <p:nvSpPr>
          <p:cNvPr id="12" name="TextBox 11">
            <a:extLst>
              <a:ext uri="{FF2B5EF4-FFF2-40B4-BE49-F238E27FC236}">
                <a16:creationId xmlns:a16="http://schemas.microsoft.com/office/drawing/2014/main" xmlns="" id="{BD0E319B-8B1F-4D0E-AC2D-7AC69A32EA36}"/>
              </a:ext>
            </a:extLst>
          </p:cNvPr>
          <p:cNvSpPr txBox="1"/>
          <p:nvPr/>
        </p:nvSpPr>
        <p:spPr>
          <a:xfrm>
            <a:off x="329367" y="5212237"/>
            <a:ext cx="6209731" cy="646331"/>
          </a:xfrm>
          <a:prstGeom prst="rect">
            <a:avLst/>
          </a:prstGeom>
          <a:noFill/>
        </p:spPr>
        <p:txBody>
          <a:bodyPr wrap="square" rtlCol="0">
            <a:spAutoFit/>
          </a:bodyPr>
          <a:lstStyle/>
          <a:p>
            <a:r>
              <a:rPr lang="en-US" sz="900" dirty="0"/>
              <a:t>Note: </a:t>
            </a:r>
          </a:p>
          <a:p>
            <a:r>
              <a:rPr lang="en-US" sz="900" dirty="0"/>
              <a:t>Profit Margin Marketing 2017, 2018 = 3.85 $/kg, 3.77 $/kg</a:t>
            </a:r>
          </a:p>
          <a:p>
            <a:r>
              <a:rPr lang="en-US" sz="900" dirty="0"/>
              <a:t>Profit Margin Trade 2017, 2018 = 6.04$/kg, 6.08 $/kg</a:t>
            </a:r>
          </a:p>
          <a:p>
            <a:r>
              <a:rPr lang="en-US" sz="900" dirty="0"/>
              <a:t>Trade Spend was Provided at monthly level</a:t>
            </a:r>
          </a:p>
        </p:txBody>
      </p:sp>
      <p:sp>
        <p:nvSpPr>
          <p:cNvPr id="4" name="TextBox 3">
            <a:extLst>
              <a:ext uri="{FF2B5EF4-FFF2-40B4-BE49-F238E27FC236}">
                <a16:creationId xmlns:a16="http://schemas.microsoft.com/office/drawing/2014/main" xmlns="" id="{F317A82B-38F9-4A64-AABF-C93B3095DF2A}"/>
              </a:ext>
            </a:extLst>
          </p:cNvPr>
          <p:cNvSpPr txBox="1"/>
          <p:nvPr/>
        </p:nvSpPr>
        <p:spPr>
          <a:xfrm>
            <a:off x="4188066" y="4182450"/>
            <a:ext cx="686406" cy="307777"/>
          </a:xfrm>
          <a:prstGeom prst="rect">
            <a:avLst/>
          </a:prstGeom>
          <a:noFill/>
        </p:spPr>
        <p:txBody>
          <a:bodyPr wrap="none" rtlCol="0">
            <a:spAutoFit/>
          </a:bodyPr>
          <a:lstStyle/>
          <a:p>
            <a:r>
              <a:rPr lang="en-US" sz="1400" b="1" dirty="0">
                <a:solidFill>
                  <a:srgbClr val="FF0000"/>
                </a:solidFill>
              </a:rPr>
              <a:t>SPEND</a:t>
            </a:r>
          </a:p>
        </p:txBody>
      </p:sp>
      <p:pic>
        <p:nvPicPr>
          <p:cNvPr id="14" name="table"/>
          <p:cNvPicPr>
            <a:picLocks noChangeAspect="1"/>
          </p:cNvPicPr>
          <p:nvPr/>
        </p:nvPicPr>
        <p:blipFill>
          <a:blip r:embed="rId5"/>
          <a:stretch>
            <a:fillRect/>
          </a:stretch>
        </p:blipFill>
        <p:spPr>
          <a:xfrm>
            <a:off x="6013569" y="5367893"/>
            <a:ext cx="2362200" cy="1130300"/>
          </a:xfrm>
          <a:prstGeom prst="rect">
            <a:avLst/>
          </a:prstGeom>
        </p:spPr>
      </p:pic>
      <p:sp>
        <p:nvSpPr>
          <p:cNvPr id="15" name="TextBox 14"/>
          <p:cNvSpPr txBox="1"/>
          <p:nvPr/>
        </p:nvSpPr>
        <p:spPr>
          <a:xfrm>
            <a:off x="-627797" y="1537539"/>
            <a:ext cx="3603077" cy="923330"/>
          </a:xfrm>
          <a:prstGeom prst="rect">
            <a:avLst/>
          </a:prstGeom>
          <a:solidFill>
            <a:srgbClr val="FFFF00"/>
          </a:solidFill>
        </p:spPr>
        <p:txBody>
          <a:bodyPr wrap="square" rtlCol="0">
            <a:spAutoFit/>
          </a:bodyPr>
          <a:lstStyle/>
          <a:p>
            <a:r>
              <a:rPr lang="en-US" dirty="0" smtClean="0"/>
              <a:t>TV &amp; BB ROI updated after removing TIH Partnership spend</a:t>
            </a:r>
          </a:p>
          <a:p>
            <a:endParaRPr lang="en-GB" dirty="0"/>
          </a:p>
        </p:txBody>
      </p:sp>
    </p:spTree>
    <p:extLst>
      <p:ext uri="{BB962C8B-B14F-4D97-AF65-F5344CB8AC3E}">
        <p14:creationId xmlns:p14="http://schemas.microsoft.com/office/powerpoint/2010/main" val="1530491304"/>
      </p:ext>
    </p:extLst>
  </p:cSld>
  <p:clrMapOvr>
    <a:masterClrMapping/>
  </p:clrMapOvr>
  <p:timing>
    <p:tnLst>
      <p:par>
        <p:cTn id="1" dur="indefinite" restart="never" nodeType="tmRoot"/>
      </p:par>
    </p:tnLst>
  </p:timing>
</p:sld>
</file>

<file path=ppt/theme/theme1.xml><?xml version="1.0" encoding="utf-8"?>
<a:theme xmlns:a="http://schemas.openxmlformats.org/drawingml/2006/main" name="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slides">
  <a:themeElements>
    <a:clrScheme name="kelloggs">
      <a:dk1>
        <a:sysClr val="windowText" lastClr="000000"/>
      </a:dk1>
      <a:lt1>
        <a:sysClr val="window" lastClr="FFFFFF"/>
      </a:lt1>
      <a:dk2>
        <a:srgbClr val="1F497D"/>
      </a:dk2>
      <a:lt2>
        <a:srgbClr val="EEECE1"/>
      </a:lt2>
      <a:accent1>
        <a:srgbClr val="EEAE30"/>
      </a:accent1>
      <a:accent2>
        <a:srgbClr val="97172E"/>
      </a:accent2>
      <a:accent3>
        <a:srgbClr val="8DC63F"/>
      </a:accent3>
      <a:accent4>
        <a:srgbClr val="9F1A84"/>
      </a:accent4>
      <a:accent5>
        <a:srgbClr val="4BAEEF"/>
      </a:accent5>
      <a:accent6>
        <a:srgbClr val="EE3523"/>
      </a:accent6>
      <a:hlink>
        <a:srgbClr val="00767C"/>
      </a:hlink>
      <a:folHlink>
        <a:srgbClr val="DA0D44"/>
      </a:folHlink>
    </a:clrScheme>
    <a:fontScheme name="Custom 12">
      <a:majorFont>
        <a:latin typeface="Kellogg's Sans"/>
        <a:ea typeface=""/>
        <a:cs typeface=""/>
      </a:majorFont>
      <a:minorFont>
        <a:latin typeface="Kellogg's Sans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33582</TotalTime>
  <Words>4678</Words>
  <Application>Microsoft Office PowerPoint</Application>
  <PresentationFormat>On-screen Show (4:3)</PresentationFormat>
  <Paragraphs>1479</Paragraphs>
  <Slides>31</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Calibri</vt:lpstr>
      <vt:lpstr>DINPro</vt:lpstr>
      <vt:lpstr>Kellogg's Sans</vt:lpstr>
      <vt:lpstr>Kellogg's Sans Medium</vt:lpstr>
      <vt:lpstr>Wingdings</vt:lpstr>
      <vt:lpstr>body slides</vt:lpstr>
      <vt:lpstr>1_body slides</vt:lpstr>
      <vt:lpstr>PowerPoint Presentation</vt:lpstr>
      <vt:lpstr>Mini Wheats – Key Takeaways</vt:lpstr>
      <vt:lpstr>Total spend in 2018 declined by 6.9%, driven by cuts in both Trade and Brand-Building. </vt:lpstr>
      <vt:lpstr>Total Spend decreased (-6.1%) from cuts to trade and brand-building (especially TV)</vt:lpstr>
      <vt:lpstr>Total Spend decreased (-6.1%) from cuts to trade and brand-building (especially TV)</vt:lpstr>
      <vt:lpstr>Overall volume declined marginally by -0.8%, mainly due to erosion in base volume, partly offset by gains due to brand-building, esp TV. </vt:lpstr>
      <vt:lpstr>The 2018 volume decline was driven by overall distribution losses, higher competitive activity and reduced corporate promotion support.  This was partly offset by high growth products and TV. </vt:lpstr>
      <vt:lpstr>Both Trade and Brand-Building ROI improved in 2018.  TV posted the strongest improvement. </vt:lpstr>
      <vt:lpstr>Both Trade and Brand-Building ROI improved in 2018.  TV posted the strongest improvement. </vt:lpstr>
      <vt:lpstr>Profit ROI based on static  (2017) margins. </vt:lpstr>
      <vt:lpstr>Profit ROI based on static (2017) margins. </vt:lpstr>
      <vt:lpstr>GSV ROI showing increases for both trade and brand building</vt:lpstr>
      <vt:lpstr>GSV ROI showing increases for both trade and brand building</vt:lpstr>
      <vt:lpstr>TV GRPs support higher in 2018 despite lower spend enabled by increased use of 15 sec spots. Both years included premium buys which impacted CPP for some activations</vt:lpstr>
      <vt:lpstr>Despite a spending cut, GRP support was higher in 2018, resulting in higher effectiveness.  Additionally, the CPP was lower (greater proportion 15 sec spots).  The higher support, combined with lower CPP led to an ROI improvement. </vt:lpstr>
      <vt:lpstr>Mini Wheats campaigns had comparable effectiveness. ROI from ‘Kidult’ was relatively higher due to a lower cost advantage. </vt:lpstr>
      <vt:lpstr>TV-Follow up</vt:lpstr>
      <vt:lpstr>TV GRPs support higher in 2018 despite lower spend enabled by increased use of 15 sec spots. Both years included premium buys which impacted CPP for some activations</vt:lpstr>
      <vt:lpstr>Despite a spending cut, GRP support was higher in 2018.  Additionally, the CPP was lower (greater proportion 15 sec spots).  The higher support, combined with lower CPP led to an ROI improvement. </vt:lpstr>
      <vt:lpstr>Mini Wheats campaigns had comparable effectiveness. ROI from ‘Kidult’ was relatively higher due to a lower cost advantage. </vt:lpstr>
      <vt:lpstr>Digital video impressions were lower in 2018. </vt:lpstr>
      <vt:lpstr>The spending cut in 2018 resulted in fewer impressions, which led to lower incremental volumes.  The cost per impression also increased.  As a result, the ROI was weaker. </vt:lpstr>
      <vt:lpstr>2018 campaign yielded a lower ROI, due to higher CPP and fewer weeks of execution.  </vt:lpstr>
      <vt:lpstr>Despite the spending cut in 2018, trade incremental volume improved, due to higher effectiveness, especially for Display.  As a result, ROI was higher. </vt:lpstr>
      <vt:lpstr>APPENDIX</vt:lpstr>
      <vt:lpstr>Synergies from simultaneous media execution were relatively low for Mini Wheats. </vt:lpstr>
      <vt:lpstr>Social presence was almost negligible in 2018. (tactical Snapchat activation)</vt:lpstr>
      <vt:lpstr>Although 2018 ROI was similar to 2017, the incremental volume from Social was very low. </vt:lpstr>
      <vt:lpstr>Social – Campaign Trend Chart</vt:lpstr>
      <vt:lpstr>Media &amp; Trade Summary</vt:lpstr>
      <vt:lpstr>Cadence of Brand-building Activities, Relative to Sales</vt:lpstr>
    </vt:vector>
  </TitlesOfParts>
  <Company>Kellogg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Hubert, Sally</dc:creator>
  <cp:lastModifiedBy>Sibo Sahu</cp:lastModifiedBy>
  <cp:revision>2758</cp:revision>
  <cp:lastPrinted>2018-11-19T14:06:38Z</cp:lastPrinted>
  <dcterms:created xsi:type="dcterms:W3CDTF">2017-02-10T14:55:07Z</dcterms:created>
  <dcterms:modified xsi:type="dcterms:W3CDTF">2019-08-20T07:06:20Z</dcterms:modified>
</cp:coreProperties>
</file>