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16.xml" ContentType="application/vnd.openxmlformats-officedocument.presentationml.notesSlide+xml"/>
  <Override PartName="/ppt/charts/chart1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19.xml" ContentType="application/vnd.openxmlformats-officedocument.presentationml.notesSlide+xml"/>
  <Override PartName="/ppt/charts/chart2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notesSlides/notesSlide21.xml" ContentType="application/vnd.openxmlformats-officedocument.presentationml.notesSlide+xml"/>
  <Override PartName="/ppt/charts/chart2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3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3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33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34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5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36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37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3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39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40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8" r:id="rId2"/>
  </p:sldMasterIdLst>
  <p:notesMasterIdLst>
    <p:notesMasterId r:id="rId31"/>
  </p:notesMasterIdLst>
  <p:sldIdLst>
    <p:sldId id="829" r:id="rId3"/>
    <p:sldId id="833" r:id="rId4"/>
    <p:sldId id="835" r:id="rId5"/>
    <p:sldId id="836" r:id="rId6"/>
    <p:sldId id="838" r:id="rId7"/>
    <p:sldId id="866" r:id="rId8"/>
    <p:sldId id="840" r:id="rId9"/>
    <p:sldId id="865" r:id="rId10"/>
    <p:sldId id="841" r:id="rId11"/>
    <p:sldId id="842" r:id="rId12"/>
    <p:sldId id="843" r:id="rId13"/>
    <p:sldId id="868" r:id="rId14"/>
    <p:sldId id="844" r:id="rId15"/>
    <p:sldId id="859" r:id="rId16"/>
    <p:sldId id="862" r:id="rId17"/>
    <p:sldId id="847" r:id="rId18"/>
    <p:sldId id="846" r:id="rId19"/>
    <p:sldId id="861" r:id="rId20"/>
    <p:sldId id="860" r:id="rId21"/>
    <p:sldId id="848" r:id="rId22"/>
    <p:sldId id="863" r:id="rId23"/>
    <p:sldId id="849" r:id="rId24"/>
    <p:sldId id="850" r:id="rId25"/>
    <p:sldId id="867" r:id="rId26"/>
    <p:sldId id="852" r:id="rId27"/>
    <p:sldId id="854" r:id="rId28"/>
    <p:sldId id="864" r:id="rId29"/>
    <p:sldId id="869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5448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orient="horz" pos="3538" userDrawn="1">
          <p15:clr>
            <a:srgbClr val="A4A3A4"/>
          </p15:clr>
        </p15:guide>
        <p15:guide id="7" orient="horz" pos="997" userDrawn="1">
          <p15:clr>
            <a:srgbClr val="A4A3A4"/>
          </p15:clr>
        </p15:guide>
        <p15:guide id="8" orient="horz" pos="21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en Shah" initials="BS" lastIdx="85" clrIdx="0"/>
  <p:cmAuthor id="2" name="Santosh Nair" initials="SN" lastIdx="4" clrIdx="1">
    <p:extLst>
      <p:ext uri="{19B8F6BF-5375-455C-9EA6-DF929625EA0E}">
        <p15:presenceInfo xmlns:p15="http://schemas.microsoft.com/office/powerpoint/2012/main" userId="Santosh Nair" providerId="None"/>
      </p:ext>
    </p:extLst>
  </p:cmAuthor>
  <p:cmAuthor id="3" name="RupaMazumdar" initials="R" lastIdx="9" clrIdx="2">
    <p:extLst>
      <p:ext uri="{19B8F6BF-5375-455C-9EA6-DF929625EA0E}">
        <p15:presenceInfo xmlns:p15="http://schemas.microsoft.com/office/powerpoint/2012/main" userId="RupaMazumdar" providerId="None"/>
      </p:ext>
    </p:extLst>
  </p:cmAuthor>
  <p:cmAuthor id="4" name="PriyankaSingh" initials="P" lastIdx="12" clrIdx="3">
    <p:extLst>
      <p:ext uri="{19B8F6BF-5375-455C-9EA6-DF929625EA0E}">
        <p15:presenceInfo xmlns:p15="http://schemas.microsoft.com/office/powerpoint/2012/main" userId="Priyanka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7C7"/>
    <a:srgbClr val="DA0D44"/>
    <a:srgbClr val="DE2859"/>
    <a:srgbClr val="FFE1E1"/>
    <a:srgbClr val="4BAEEF"/>
    <a:srgbClr val="FCD7D3"/>
    <a:srgbClr val="FEEFED"/>
    <a:srgbClr val="EE3523"/>
    <a:srgbClr val="C00000"/>
    <a:srgbClr val="F8A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2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668" y="54"/>
      </p:cViewPr>
      <p:guideLst>
        <p:guide orient="horz" pos="3696"/>
        <p:guide pos="182"/>
        <p:guide pos="5448"/>
        <p:guide orient="horz" pos="3840"/>
        <p:guide orient="horz" pos="3538"/>
        <p:guide orient="horz" pos="997"/>
        <p:guide orient="horz" pos="219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622700442987618E-2"/>
          <c:y val="0.1096475199702359"/>
          <c:w val="0.90232752580135633"/>
          <c:h val="0.72207215687464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Trade</c:v>
                </c:pt>
              </c:strCache>
            </c:strRef>
          </c:tx>
          <c:spPr>
            <a:solidFill>
              <a:srgbClr val="97172E"/>
            </a:solidFill>
            <a:ln>
              <a:solidFill>
                <a:schemeClr val="bg1"/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2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Sheet1!$B$2:$C$2</c:f>
              <c:numCache>
                <c:formatCode>_(* #,##0_);_(* \(#,##0\);_(* "-"??_);_(@_)</c:formatCode>
                <c:ptCount val="2"/>
                <c:pt idx="0">
                  <c:v>23441490.830000002</c:v>
                </c:pt>
                <c:pt idx="1">
                  <c:v>22724531.539999999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48-4198-B926-67112C5AA4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Brand Building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/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Sheet1!$B$3:$C$3</c:f>
              <c:numCache>
                <c:formatCode>_(* #,##0_);_(* \(#,##0\);_(* "-"??_);_(@_)</c:formatCode>
                <c:ptCount val="2"/>
                <c:pt idx="0">
                  <c:v>5052594.8669246528</c:v>
                </c:pt>
                <c:pt idx="1">
                  <c:v>4295711.7423646348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48-4198-B926-67112C5AA4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100"/>
        <c:axId val="1274904096"/>
        <c:axId val="1274909536"/>
      </c:barChart>
      <c:catAx>
        <c:axId val="1274904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1400"/>
            </a:pPr>
            <a:endParaRPr lang="en-US"/>
          </a:p>
        </c:txPr>
        <c:crossAx val="1274909536"/>
        <c:crosses val="autoZero"/>
        <c:auto val="1"/>
        <c:lblAlgn val="ctr"/>
        <c:lblOffset val="100"/>
        <c:noMultiLvlLbl val="0"/>
      </c:catAx>
      <c:valAx>
        <c:axId val="1274909536"/>
        <c:scaling>
          <c:orientation val="minMax"/>
          <c:max val="40000000"/>
        </c:scaling>
        <c:delete val="1"/>
        <c:axPos val="l"/>
        <c:numFmt formatCode="_(* #,##0_);_(* \(#,##0\)" sourceLinked="0"/>
        <c:majorTickMark val="out"/>
        <c:minorTickMark val="none"/>
        <c:tickLblPos val="nextTo"/>
        <c:crossAx val="1274904096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54407904894244"/>
          <c:y val="0.88370536623381768"/>
          <c:w val="0.24291184190211518"/>
          <c:h val="6.7366592660023317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023792699510388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Flavour Stacking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54"/>
                <c:pt idx="0">
                  <c:v>43092</c:v>
                </c:pt>
                <c:pt idx="1">
                  <c:v>43099</c:v>
                </c:pt>
                <c:pt idx="2">
                  <c:v>43106</c:v>
                </c:pt>
                <c:pt idx="3">
                  <c:v>43113</c:v>
                </c:pt>
                <c:pt idx="4">
                  <c:v>43120</c:v>
                </c:pt>
                <c:pt idx="5">
                  <c:v>43127</c:v>
                </c:pt>
                <c:pt idx="6">
                  <c:v>43134</c:v>
                </c:pt>
                <c:pt idx="7">
                  <c:v>43141</c:v>
                </c:pt>
                <c:pt idx="8">
                  <c:v>43148</c:v>
                </c:pt>
                <c:pt idx="9">
                  <c:v>43155</c:v>
                </c:pt>
                <c:pt idx="10">
                  <c:v>43162</c:v>
                </c:pt>
                <c:pt idx="11">
                  <c:v>43169</c:v>
                </c:pt>
                <c:pt idx="12">
                  <c:v>43176</c:v>
                </c:pt>
                <c:pt idx="13">
                  <c:v>43183</c:v>
                </c:pt>
                <c:pt idx="14">
                  <c:v>43190</c:v>
                </c:pt>
                <c:pt idx="15">
                  <c:v>43197</c:v>
                </c:pt>
                <c:pt idx="16">
                  <c:v>43204</c:v>
                </c:pt>
                <c:pt idx="17">
                  <c:v>43211</c:v>
                </c:pt>
                <c:pt idx="18">
                  <c:v>43218</c:v>
                </c:pt>
                <c:pt idx="19">
                  <c:v>43225</c:v>
                </c:pt>
                <c:pt idx="20">
                  <c:v>43232</c:v>
                </c:pt>
                <c:pt idx="21">
                  <c:v>43239</c:v>
                </c:pt>
                <c:pt idx="22">
                  <c:v>43246</c:v>
                </c:pt>
                <c:pt idx="23">
                  <c:v>43253</c:v>
                </c:pt>
                <c:pt idx="24">
                  <c:v>43260</c:v>
                </c:pt>
                <c:pt idx="25">
                  <c:v>43267</c:v>
                </c:pt>
                <c:pt idx="26">
                  <c:v>43274</c:v>
                </c:pt>
                <c:pt idx="27">
                  <c:v>43281</c:v>
                </c:pt>
                <c:pt idx="28">
                  <c:v>43288</c:v>
                </c:pt>
                <c:pt idx="29">
                  <c:v>43295</c:v>
                </c:pt>
                <c:pt idx="30">
                  <c:v>43302</c:v>
                </c:pt>
                <c:pt idx="31">
                  <c:v>43309</c:v>
                </c:pt>
                <c:pt idx="32">
                  <c:v>43316</c:v>
                </c:pt>
                <c:pt idx="33">
                  <c:v>43323</c:v>
                </c:pt>
                <c:pt idx="34">
                  <c:v>43330</c:v>
                </c:pt>
                <c:pt idx="35">
                  <c:v>43337</c:v>
                </c:pt>
                <c:pt idx="36">
                  <c:v>43344</c:v>
                </c:pt>
                <c:pt idx="37">
                  <c:v>43351</c:v>
                </c:pt>
                <c:pt idx="38">
                  <c:v>43358</c:v>
                </c:pt>
                <c:pt idx="39">
                  <c:v>43365</c:v>
                </c:pt>
                <c:pt idx="40">
                  <c:v>43372</c:v>
                </c:pt>
                <c:pt idx="41">
                  <c:v>43379</c:v>
                </c:pt>
                <c:pt idx="42">
                  <c:v>43386</c:v>
                </c:pt>
                <c:pt idx="43">
                  <c:v>43393</c:v>
                </c:pt>
                <c:pt idx="44">
                  <c:v>43400</c:v>
                </c:pt>
                <c:pt idx="45">
                  <c:v>43407</c:v>
                </c:pt>
                <c:pt idx="46">
                  <c:v>43414</c:v>
                </c:pt>
                <c:pt idx="47">
                  <c:v>43421</c:v>
                </c:pt>
                <c:pt idx="48">
                  <c:v>43428</c:v>
                </c:pt>
                <c:pt idx="49">
                  <c:v>43435</c:v>
                </c:pt>
                <c:pt idx="50">
                  <c:v>43442</c:v>
                </c:pt>
                <c:pt idx="51">
                  <c:v>43449</c:v>
                </c:pt>
                <c:pt idx="52">
                  <c:v>43456</c:v>
                </c:pt>
                <c:pt idx="53">
                  <c:v>43463</c:v>
                </c:pt>
              </c:numCache>
              <c:extLst/>
            </c:numRef>
          </c:cat>
          <c:val>
            <c:numRef>
              <c:f>Sheet1!$C$2:$C$105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218.6202659979574</c:v>
                </c:pt>
                <c:pt idx="8">
                  <c:v>164.76019927868253</c:v>
                </c:pt>
                <c:pt idx="9">
                  <c:v>107.95856660011309</c:v>
                </c:pt>
                <c:pt idx="10">
                  <c:v>0</c:v>
                </c:pt>
                <c:pt idx="11">
                  <c:v>96.18497669221091</c:v>
                </c:pt>
                <c:pt idx="12">
                  <c:v>0</c:v>
                </c:pt>
                <c:pt idx="13">
                  <c:v>94.405719904035891</c:v>
                </c:pt>
                <c:pt idx="14">
                  <c:v>0</c:v>
                </c:pt>
                <c:pt idx="15">
                  <c:v>98.803822106651097</c:v>
                </c:pt>
                <c:pt idx="16">
                  <c:v>0</c:v>
                </c:pt>
                <c:pt idx="17">
                  <c:v>84.400026511881535</c:v>
                </c:pt>
                <c:pt idx="18">
                  <c:v>0</c:v>
                </c:pt>
                <c:pt idx="19">
                  <c:v>89.467923027629354</c:v>
                </c:pt>
                <c:pt idx="20">
                  <c:v>0</c:v>
                </c:pt>
                <c:pt idx="21">
                  <c:v>84.358540088231535</c:v>
                </c:pt>
                <c:pt idx="22">
                  <c:v>0</c:v>
                </c:pt>
                <c:pt idx="23">
                  <c:v>38.805666880272831</c:v>
                </c:pt>
                <c:pt idx="24">
                  <c:v>42.967870003866281</c:v>
                </c:pt>
                <c:pt idx="25">
                  <c:v>35.962309171119585</c:v>
                </c:pt>
                <c:pt idx="26">
                  <c:v>46.826410092097831</c:v>
                </c:pt>
                <c:pt idx="27">
                  <c:v>60.503610011598852</c:v>
                </c:pt>
                <c:pt idx="28">
                  <c:v>48.296257428993492</c:v>
                </c:pt>
                <c:pt idx="29">
                  <c:v>49.328334401364145</c:v>
                </c:pt>
                <c:pt idx="30">
                  <c:v>47.83779687640655</c:v>
                </c:pt>
                <c:pt idx="31">
                  <c:v>55.039588626265207</c:v>
                </c:pt>
                <c:pt idx="32">
                  <c:v>64.524538806594578</c:v>
                </c:pt>
                <c:pt idx="33">
                  <c:v>48.903848618532635</c:v>
                </c:pt>
                <c:pt idx="34">
                  <c:v>46.937770364525015</c:v>
                </c:pt>
                <c:pt idx="35">
                  <c:v>37.519110533255535</c:v>
                </c:pt>
                <c:pt idx="36">
                  <c:v>41.851214017507722</c:v>
                </c:pt>
                <c:pt idx="37">
                  <c:v>23.052979255484843</c:v>
                </c:pt>
                <c:pt idx="38">
                  <c:v>17.40577292779896</c:v>
                </c:pt>
                <c:pt idx="39">
                  <c:v>0</c:v>
                </c:pt>
                <c:pt idx="40">
                  <c:v>42.856880897780549</c:v>
                </c:pt>
                <c:pt idx="41">
                  <c:v>42.6248039254099</c:v>
                </c:pt>
                <c:pt idx="42">
                  <c:v>28.003954666058771</c:v>
                </c:pt>
                <c:pt idx="43">
                  <c:v>25.296389988401156</c:v>
                </c:pt>
                <c:pt idx="44">
                  <c:v>0</c:v>
                </c:pt>
                <c:pt idx="45">
                  <c:v>25.373748979191369</c:v>
                </c:pt>
                <c:pt idx="46">
                  <c:v>29.551134481863123</c:v>
                </c:pt>
                <c:pt idx="47">
                  <c:v>28.468108610800073</c:v>
                </c:pt>
                <c:pt idx="48">
                  <c:v>23.439774209435932</c:v>
                </c:pt>
                <c:pt idx="49">
                  <c:v>0</c:v>
                </c:pt>
                <c:pt idx="50">
                  <c:v>25.605825951562025</c:v>
                </c:pt>
                <c:pt idx="51">
                  <c:v>28.158672647639204</c:v>
                </c:pt>
                <c:pt idx="52">
                  <c:v>49.277677133368613</c:v>
                </c:pt>
                <c:pt idx="53">
                  <c:v>44.404060713584897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A2-46C0-9133-CFB62ACED2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Perfect Flavour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54"/>
                <c:pt idx="0">
                  <c:v>43092</c:v>
                </c:pt>
                <c:pt idx="1">
                  <c:v>43099</c:v>
                </c:pt>
                <c:pt idx="2">
                  <c:v>43106</c:v>
                </c:pt>
                <c:pt idx="3">
                  <c:v>43113</c:v>
                </c:pt>
                <c:pt idx="4">
                  <c:v>43120</c:v>
                </c:pt>
                <c:pt idx="5">
                  <c:v>43127</c:v>
                </c:pt>
                <c:pt idx="6">
                  <c:v>43134</c:v>
                </c:pt>
                <c:pt idx="7">
                  <c:v>43141</c:v>
                </c:pt>
                <c:pt idx="8">
                  <c:v>43148</c:v>
                </c:pt>
                <c:pt idx="9">
                  <c:v>43155</c:v>
                </c:pt>
                <c:pt idx="10">
                  <c:v>43162</c:v>
                </c:pt>
                <c:pt idx="11">
                  <c:v>43169</c:v>
                </c:pt>
                <c:pt idx="12">
                  <c:v>43176</c:v>
                </c:pt>
                <c:pt idx="13">
                  <c:v>43183</c:v>
                </c:pt>
                <c:pt idx="14">
                  <c:v>43190</c:v>
                </c:pt>
                <c:pt idx="15">
                  <c:v>43197</c:v>
                </c:pt>
                <c:pt idx="16">
                  <c:v>43204</c:v>
                </c:pt>
                <c:pt idx="17">
                  <c:v>43211</c:v>
                </c:pt>
                <c:pt idx="18">
                  <c:v>43218</c:v>
                </c:pt>
                <c:pt idx="19">
                  <c:v>43225</c:v>
                </c:pt>
                <c:pt idx="20">
                  <c:v>43232</c:v>
                </c:pt>
                <c:pt idx="21">
                  <c:v>43239</c:v>
                </c:pt>
                <c:pt idx="22">
                  <c:v>43246</c:v>
                </c:pt>
                <c:pt idx="23">
                  <c:v>43253</c:v>
                </c:pt>
                <c:pt idx="24">
                  <c:v>43260</c:v>
                </c:pt>
                <c:pt idx="25">
                  <c:v>43267</c:v>
                </c:pt>
                <c:pt idx="26">
                  <c:v>43274</c:v>
                </c:pt>
                <c:pt idx="27">
                  <c:v>43281</c:v>
                </c:pt>
                <c:pt idx="28">
                  <c:v>43288</c:v>
                </c:pt>
                <c:pt idx="29">
                  <c:v>43295</c:v>
                </c:pt>
                <c:pt idx="30">
                  <c:v>43302</c:v>
                </c:pt>
                <c:pt idx="31">
                  <c:v>43309</c:v>
                </c:pt>
                <c:pt idx="32">
                  <c:v>43316</c:v>
                </c:pt>
                <c:pt idx="33">
                  <c:v>43323</c:v>
                </c:pt>
                <c:pt idx="34">
                  <c:v>43330</c:v>
                </c:pt>
                <c:pt idx="35">
                  <c:v>43337</c:v>
                </c:pt>
                <c:pt idx="36">
                  <c:v>43344</c:v>
                </c:pt>
                <c:pt idx="37">
                  <c:v>43351</c:v>
                </c:pt>
                <c:pt idx="38">
                  <c:v>43358</c:v>
                </c:pt>
                <c:pt idx="39">
                  <c:v>43365</c:v>
                </c:pt>
                <c:pt idx="40">
                  <c:v>43372</c:v>
                </c:pt>
                <c:pt idx="41">
                  <c:v>43379</c:v>
                </c:pt>
                <c:pt idx="42">
                  <c:v>43386</c:v>
                </c:pt>
                <c:pt idx="43">
                  <c:v>43393</c:v>
                </c:pt>
                <c:pt idx="44">
                  <c:v>43400</c:v>
                </c:pt>
                <c:pt idx="45">
                  <c:v>43407</c:v>
                </c:pt>
                <c:pt idx="46">
                  <c:v>43414</c:v>
                </c:pt>
                <c:pt idx="47">
                  <c:v>43421</c:v>
                </c:pt>
                <c:pt idx="48">
                  <c:v>43428</c:v>
                </c:pt>
                <c:pt idx="49">
                  <c:v>43435</c:v>
                </c:pt>
                <c:pt idx="50">
                  <c:v>43442</c:v>
                </c:pt>
                <c:pt idx="51">
                  <c:v>43449</c:v>
                </c:pt>
                <c:pt idx="52">
                  <c:v>43456</c:v>
                </c:pt>
                <c:pt idx="53">
                  <c:v>43463</c:v>
                </c:pt>
              </c:numCache>
              <c:extLst/>
            </c:numRef>
          </c:cat>
          <c:val>
            <c:numRef>
              <c:f>Sheet1!$D$2:$D$105</c:f>
              <c:numCache>
                <c:formatCode>General</c:formatCode>
                <c:ptCount val="54"/>
                <c:pt idx="0">
                  <c:v>0</c:v>
                </c:pt>
                <c:pt idx="1">
                  <c:v>0.15458316288211132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A2-46C0-9133-CFB62ACED2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54"/>
                <c:pt idx="0">
                  <c:v>43092</c:v>
                </c:pt>
                <c:pt idx="1">
                  <c:v>43099</c:v>
                </c:pt>
                <c:pt idx="2">
                  <c:v>43106</c:v>
                </c:pt>
                <c:pt idx="3">
                  <c:v>43113</c:v>
                </c:pt>
                <c:pt idx="4">
                  <c:v>43120</c:v>
                </c:pt>
                <c:pt idx="5">
                  <c:v>43127</c:v>
                </c:pt>
                <c:pt idx="6">
                  <c:v>43134</c:v>
                </c:pt>
                <c:pt idx="7">
                  <c:v>43141</c:v>
                </c:pt>
                <c:pt idx="8">
                  <c:v>43148</c:v>
                </c:pt>
                <c:pt idx="9">
                  <c:v>43155</c:v>
                </c:pt>
                <c:pt idx="10">
                  <c:v>43162</c:v>
                </c:pt>
                <c:pt idx="11">
                  <c:v>43169</c:v>
                </c:pt>
                <c:pt idx="12">
                  <c:v>43176</c:v>
                </c:pt>
                <c:pt idx="13">
                  <c:v>43183</c:v>
                </c:pt>
                <c:pt idx="14">
                  <c:v>43190</c:v>
                </c:pt>
                <c:pt idx="15">
                  <c:v>43197</c:v>
                </c:pt>
                <c:pt idx="16">
                  <c:v>43204</c:v>
                </c:pt>
                <c:pt idx="17">
                  <c:v>43211</c:v>
                </c:pt>
                <c:pt idx="18">
                  <c:v>43218</c:v>
                </c:pt>
                <c:pt idx="19">
                  <c:v>43225</c:v>
                </c:pt>
                <c:pt idx="20">
                  <c:v>43232</c:v>
                </c:pt>
                <c:pt idx="21">
                  <c:v>43239</c:v>
                </c:pt>
                <c:pt idx="22">
                  <c:v>43246</c:v>
                </c:pt>
                <c:pt idx="23">
                  <c:v>43253</c:v>
                </c:pt>
                <c:pt idx="24">
                  <c:v>43260</c:v>
                </c:pt>
                <c:pt idx="25">
                  <c:v>43267</c:v>
                </c:pt>
                <c:pt idx="26">
                  <c:v>43274</c:v>
                </c:pt>
                <c:pt idx="27">
                  <c:v>43281</c:v>
                </c:pt>
                <c:pt idx="28">
                  <c:v>43288</c:v>
                </c:pt>
                <c:pt idx="29">
                  <c:v>43295</c:v>
                </c:pt>
                <c:pt idx="30">
                  <c:v>43302</c:v>
                </c:pt>
                <c:pt idx="31">
                  <c:v>43309</c:v>
                </c:pt>
                <c:pt idx="32">
                  <c:v>43316</c:v>
                </c:pt>
                <c:pt idx="33">
                  <c:v>43323</c:v>
                </c:pt>
                <c:pt idx="34">
                  <c:v>43330</c:v>
                </c:pt>
                <c:pt idx="35">
                  <c:v>43337</c:v>
                </c:pt>
                <c:pt idx="36">
                  <c:v>43344</c:v>
                </c:pt>
                <c:pt idx="37">
                  <c:v>43351</c:v>
                </c:pt>
                <c:pt idx="38">
                  <c:v>43358</c:v>
                </c:pt>
                <c:pt idx="39">
                  <c:v>43365</c:v>
                </c:pt>
                <c:pt idx="40">
                  <c:v>43372</c:v>
                </c:pt>
                <c:pt idx="41">
                  <c:v>43379</c:v>
                </c:pt>
                <c:pt idx="42">
                  <c:v>43386</c:v>
                </c:pt>
                <c:pt idx="43">
                  <c:v>43393</c:v>
                </c:pt>
                <c:pt idx="44">
                  <c:v>43400</c:v>
                </c:pt>
                <c:pt idx="45">
                  <c:v>43407</c:v>
                </c:pt>
                <c:pt idx="46">
                  <c:v>43414</c:v>
                </c:pt>
                <c:pt idx="47">
                  <c:v>43421</c:v>
                </c:pt>
                <c:pt idx="48">
                  <c:v>43428</c:v>
                </c:pt>
                <c:pt idx="49">
                  <c:v>43435</c:v>
                </c:pt>
                <c:pt idx="50">
                  <c:v>43442</c:v>
                </c:pt>
                <c:pt idx="51">
                  <c:v>43449</c:v>
                </c:pt>
                <c:pt idx="52">
                  <c:v>43456</c:v>
                </c:pt>
                <c:pt idx="53">
                  <c:v>43463</c:v>
                </c:pt>
              </c:numCache>
              <c:extLst/>
            </c:numRef>
          </c:cat>
          <c:val>
            <c:numRef>
              <c:f>Sheet1!$E$2:$E$105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</c:numCache>
              <c:extLst/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6A2-46C0-9133-CFB62ACED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5392416"/>
        <c:axId val="14653864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54"/>
                <c:pt idx="0">
                  <c:v>43092</c:v>
                </c:pt>
                <c:pt idx="1">
                  <c:v>43099</c:v>
                </c:pt>
                <c:pt idx="2">
                  <c:v>43106</c:v>
                </c:pt>
                <c:pt idx="3">
                  <c:v>43113</c:v>
                </c:pt>
                <c:pt idx="4">
                  <c:v>43120</c:v>
                </c:pt>
                <c:pt idx="5">
                  <c:v>43127</c:v>
                </c:pt>
                <c:pt idx="6">
                  <c:v>43134</c:v>
                </c:pt>
                <c:pt idx="7">
                  <c:v>43141</c:v>
                </c:pt>
                <c:pt idx="8">
                  <c:v>43148</c:v>
                </c:pt>
                <c:pt idx="9">
                  <c:v>43155</c:v>
                </c:pt>
                <c:pt idx="10">
                  <c:v>43162</c:v>
                </c:pt>
                <c:pt idx="11">
                  <c:v>43169</c:v>
                </c:pt>
                <c:pt idx="12">
                  <c:v>43176</c:v>
                </c:pt>
                <c:pt idx="13">
                  <c:v>43183</c:v>
                </c:pt>
                <c:pt idx="14">
                  <c:v>43190</c:v>
                </c:pt>
                <c:pt idx="15">
                  <c:v>43197</c:v>
                </c:pt>
                <c:pt idx="16">
                  <c:v>43204</c:v>
                </c:pt>
                <c:pt idx="17">
                  <c:v>43211</c:v>
                </c:pt>
                <c:pt idx="18">
                  <c:v>43218</c:v>
                </c:pt>
                <c:pt idx="19">
                  <c:v>43225</c:v>
                </c:pt>
                <c:pt idx="20">
                  <c:v>43232</c:v>
                </c:pt>
                <c:pt idx="21">
                  <c:v>43239</c:v>
                </c:pt>
                <c:pt idx="22">
                  <c:v>43246</c:v>
                </c:pt>
                <c:pt idx="23">
                  <c:v>43253</c:v>
                </c:pt>
                <c:pt idx="24">
                  <c:v>43260</c:v>
                </c:pt>
                <c:pt idx="25">
                  <c:v>43267</c:v>
                </c:pt>
                <c:pt idx="26">
                  <c:v>43274</c:v>
                </c:pt>
                <c:pt idx="27">
                  <c:v>43281</c:v>
                </c:pt>
                <c:pt idx="28">
                  <c:v>43288</c:v>
                </c:pt>
                <c:pt idx="29">
                  <c:v>43295</c:v>
                </c:pt>
                <c:pt idx="30">
                  <c:v>43302</c:v>
                </c:pt>
                <c:pt idx="31">
                  <c:v>43309</c:v>
                </c:pt>
                <c:pt idx="32">
                  <c:v>43316</c:v>
                </c:pt>
                <c:pt idx="33">
                  <c:v>43323</c:v>
                </c:pt>
                <c:pt idx="34">
                  <c:v>43330</c:v>
                </c:pt>
                <c:pt idx="35">
                  <c:v>43337</c:v>
                </c:pt>
                <c:pt idx="36">
                  <c:v>43344</c:v>
                </c:pt>
                <c:pt idx="37">
                  <c:v>43351</c:v>
                </c:pt>
                <c:pt idx="38">
                  <c:v>43358</c:v>
                </c:pt>
                <c:pt idx="39">
                  <c:v>43365</c:v>
                </c:pt>
                <c:pt idx="40">
                  <c:v>43372</c:v>
                </c:pt>
                <c:pt idx="41">
                  <c:v>43379</c:v>
                </c:pt>
                <c:pt idx="42">
                  <c:v>43386</c:v>
                </c:pt>
                <c:pt idx="43">
                  <c:v>43393</c:v>
                </c:pt>
                <c:pt idx="44">
                  <c:v>43400</c:v>
                </c:pt>
                <c:pt idx="45">
                  <c:v>43407</c:v>
                </c:pt>
                <c:pt idx="46">
                  <c:v>43414</c:v>
                </c:pt>
                <c:pt idx="47">
                  <c:v>43421</c:v>
                </c:pt>
                <c:pt idx="48">
                  <c:v>43428</c:v>
                </c:pt>
                <c:pt idx="49">
                  <c:v>43435</c:v>
                </c:pt>
                <c:pt idx="50">
                  <c:v>43442</c:v>
                </c:pt>
                <c:pt idx="51">
                  <c:v>43449</c:v>
                </c:pt>
                <c:pt idx="52">
                  <c:v>43456</c:v>
                </c:pt>
                <c:pt idx="53">
                  <c:v>43463</c:v>
                </c:pt>
              </c:numCache>
              <c:extLst/>
            </c:numRef>
          </c:cat>
          <c:val>
            <c:numRef>
              <c:f>Sheet1!$B$2:$B$105</c:f>
              <c:numCache>
                <c:formatCode>General</c:formatCode>
                <c:ptCount val="54"/>
                <c:pt idx="0">
                  <c:v>85132</c:v>
                </c:pt>
                <c:pt idx="1">
                  <c:v>69473</c:v>
                </c:pt>
                <c:pt idx="2">
                  <c:v>71883</c:v>
                </c:pt>
                <c:pt idx="3">
                  <c:v>95655</c:v>
                </c:pt>
                <c:pt idx="4">
                  <c:v>78548</c:v>
                </c:pt>
                <c:pt idx="5">
                  <c:v>79805</c:v>
                </c:pt>
                <c:pt idx="6">
                  <c:v>59696</c:v>
                </c:pt>
                <c:pt idx="7">
                  <c:v>77946</c:v>
                </c:pt>
                <c:pt idx="8">
                  <c:v>86142</c:v>
                </c:pt>
                <c:pt idx="9">
                  <c:v>90599</c:v>
                </c:pt>
                <c:pt idx="10">
                  <c:v>90026</c:v>
                </c:pt>
                <c:pt idx="11">
                  <c:v>99018</c:v>
                </c:pt>
                <c:pt idx="12">
                  <c:v>96202</c:v>
                </c:pt>
                <c:pt idx="13">
                  <c:v>70425</c:v>
                </c:pt>
                <c:pt idx="14">
                  <c:v>71806</c:v>
                </c:pt>
                <c:pt idx="15">
                  <c:v>100385</c:v>
                </c:pt>
                <c:pt idx="16">
                  <c:v>97295</c:v>
                </c:pt>
                <c:pt idx="17">
                  <c:v>86657</c:v>
                </c:pt>
                <c:pt idx="18">
                  <c:v>82318</c:v>
                </c:pt>
                <c:pt idx="19">
                  <c:v>71149</c:v>
                </c:pt>
                <c:pt idx="20">
                  <c:v>59769</c:v>
                </c:pt>
                <c:pt idx="21">
                  <c:v>77862</c:v>
                </c:pt>
                <c:pt idx="22">
                  <c:v>69533</c:v>
                </c:pt>
                <c:pt idx="23">
                  <c:v>74130</c:v>
                </c:pt>
                <c:pt idx="24">
                  <c:v>76231</c:v>
                </c:pt>
                <c:pt idx="25">
                  <c:v>97392</c:v>
                </c:pt>
                <c:pt idx="26">
                  <c:v>117974</c:v>
                </c:pt>
                <c:pt idx="27">
                  <c:v>72599</c:v>
                </c:pt>
                <c:pt idx="28">
                  <c:v>80769</c:v>
                </c:pt>
                <c:pt idx="29">
                  <c:v>98786</c:v>
                </c:pt>
                <c:pt idx="30">
                  <c:v>103205</c:v>
                </c:pt>
                <c:pt idx="31">
                  <c:v>90226</c:v>
                </c:pt>
                <c:pt idx="32">
                  <c:v>123636</c:v>
                </c:pt>
                <c:pt idx="33">
                  <c:v>133998</c:v>
                </c:pt>
                <c:pt idx="34">
                  <c:v>115398</c:v>
                </c:pt>
                <c:pt idx="35">
                  <c:v>101533</c:v>
                </c:pt>
                <c:pt idx="36">
                  <c:v>95698</c:v>
                </c:pt>
                <c:pt idx="37">
                  <c:v>121006</c:v>
                </c:pt>
                <c:pt idx="38">
                  <c:v>100045</c:v>
                </c:pt>
                <c:pt idx="39">
                  <c:v>85958</c:v>
                </c:pt>
                <c:pt idx="40">
                  <c:v>114163</c:v>
                </c:pt>
                <c:pt idx="41">
                  <c:v>144070</c:v>
                </c:pt>
                <c:pt idx="42">
                  <c:v>111834</c:v>
                </c:pt>
                <c:pt idx="43">
                  <c:v>97987</c:v>
                </c:pt>
                <c:pt idx="44">
                  <c:v>105322</c:v>
                </c:pt>
                <c:pt idx="45">
                  <c:v>106227</c:v>
                </c:pt>
                <c:pt idx="46">
                  <c:v>104792</c:v>
                </c:pt>
                <c:pt idx="47">
                  <c:v>87353</c:v>
                </c:pt>
                <c:pt idx="48">
                  <c:v>117761</c:v>
                </c:pt>
                <c:pt idx="49">
                  <c:v>152950</c:v>
                </c:pt>
                <c:pt idx="50">
                  <c:v>193358</c:v>
                </c:pt>
                <c:pt idx="51">
                  <c:v>80516</c:v>
                </c:pt>
                <c:pt idx="52">
                  <c:v>77263</c:v>
                </c:pt>
                <c:pt idx="53">
                  <c:v>69563</c:v>
                </c:pt>
              </c:numCache>
              <c:extLst/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6A2-46C0-9133-CFB62ACED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386976"/>
        <c:axId val="1465392960"/>
      </c:lineChart>
      <c:dateAx>
        <c:axId val="14653869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92960"/>
        <c:crosses val="autoZero"/>
        <c:auto val="1"/>
        <c:lblOffset val="100"/>
        <c:baseTimeUnit val="days"/>
      </c:dateAx>
      <c:valAx>
        <c:axId val="146539296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86976"/>
        <c:crosses val="autoZero"/>
        <c:crossBetween val="between"/>
        <c:majorUnit val="40000"/>
        <c:dispUnits>
          <c:builtInUnit val="thousands"/>
        </c:dispUnits>
      </c:valAx>
      <c:valAx>
        <c:axId val="146538643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92416"/>
        <c:crosses val="max"/>
        <c:crossBetween val="between"/>
      </c:valAx>
      <c:dateAx>
        <c:axId val="14653924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538643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1976841688728932"/>
          <c:y val="0.76452804913908579"/>
          <c:w val="0.55937000851085217"/>
          <c:h val="7.0801777371189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Sheet1!$A$21:$A$23</c:f>
              <c:strCache>
                <c:ptCount val="3"/>
                <c:pt idx="0">
                  <c:v>Perfect Flavour </c:v>
                </c:pt>
                <c:pt idx="1">
                  <c:v>Sports</c:v>
                </c:pt>
                <c:pt idx="2">
                  <c:v>Flavour Stacking</c:v>
                </c:pt>
              </c:strCache>
            </c:strRef>
          </c:cat>
          <c:val>
            <c:numRef>
              <c:f>Sheet1!$B$21:$B$23</c:f>
              <c:numCache>
                <c:formatCode>0.0</c:formatCode>
                <c:ptCount val="3"/>
                <c:pt idx="0">
                  <c:v>0.45734390791455859</c:v>
                </c:pt>
                <c:pt idx="1">
                  <c:v>0.51436036109180561</c:v>
                </c:pt>
                <c:pt idx="2">
                  <c:v>0.38535718713809447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EA-417C-B600-979EC2012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5389696"/>
        <c:axId val="1465384800"/>
      </c:barChart>
      <c:catAx>
        <c:axId val="1465389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84800"/>
        <c:crosses val="autoZero"/>
        <c:auto val="1"/>
        <c:lblAlgn val="ctr"/>
        <c:lblOffset val="100"/>
        <c:noMultiLvlLbl val="0"/>
      </c:catAx>
      <c:valAx>
        <c:axId val="146538480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46538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Sheet1!$A$21:$A$23</c:f>
              <c:strCache>
                <c:ptCount val="3"/>
                <c:pt idx="0">
                  <c:v>Perfect Flavour </c:v>
                </c:pt>
                <c:pt idx="1">
                  <c:v>Sports</c:v>
                </c:pt>
                <c:pt idx="2">
                  <c:v>Flavour Stacking</c:v>
                </c:pt>
              </c:strCache>
            </c:strRef>
          </c:cat>
          <c:val>
            <c:numRef>
              <c:f>Sheet1!$B$21:$B$23</c:f>
              <c:numCache>
                <c:formatCode>0.0</c:formatCode>
                <c:ptCount val="3"/>
                <c:pt idx="0">
                  <c:v>104.61757371149632</c:v>
                </c:pt>
                <c:pt idx="1">
                  <c:v>103.93053930109322</c:v>
                </c:pt>
                <c:pt idx="2">
                  <c:v>98.921629884083245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EA-417C-B600-979EC2012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5381536"/>
        <c:axId val="1465391328"/>
      </c:barChart>
      <c:catAx>
        <c:axId val="146538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91328"/>
        <c:crosses val="autoZero"/>
        <c:auto val="1"/>
        <c:lblAlgn val="ctr"/>
        <c:lblOffset val="100"/>
        <c:noMultiLvlLbl val="0"/>
      </c:catAx>
      <c:valAx>
        <c:axId val="1465391328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465381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789590379910623E-2"/>
          <c:y val="0.14124317966478259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Flavour Stacking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394347</c:v>
                </c:pt>
                <c:pt idx="58">
                  <c:v>454903</c:v>
                </c:pt>
                <c:pt idx="59">
                  <c:v>447468</c:v>
                </c:pt>
                <c:pt idx="60">
                  <c:v>425433</c:v>
                </c:pt>
                <c:pt idx="61">
                  <c:v>1018914</c:v>
                </c:pt>
                <c:pt idx="62">
                  <c:v>1163055</c:v>
                </c:pt>
                <c:pt idx="63">
                  <c:v>1090543</c:v>
                </c:pt>
                <c:pt idx="64">
                  <c:v>1041704</c:v>
                </c:pt>
                <c:pt idx="65">
                  <c:v>963400</c:v>
                </c:pt>
                <c:pt idx="66">
                  <c:v>4224605</c:v>
                </c:pt>
                <c:pt idx="67">
                  <c:v>2020973</c:v>
                </c:pt>
                <c:pt idx="68">
                  <c:v>821736</c:v>
                </c:pt>
                <c:pt idx="69">
                  <c:v>3509519</c:v>
                </c:pt>
                <c:pt idx="70">
                  <c:v>1657052</c:v>
                </c:pt>
                <c:pt idx="71">
                  <c:v>3047573</c:v>
                </c:pt>
                <c:pt idx="72">
                  <c:v>1488161</c:v>
                </c:pt>
                <c:pt idx="73">
                  <c:v>821937</c:v>
                </c:pt>
                <c:pt idx="74">
                  <c:v>3086692</c:v>
                </c:pt>
                <c:pt idx="75">
                  <c:v>3539320</c:v>
                </c:pt>
                <c:pt idx="76">
                  <c:v>1383850</c:v>
                </c:pt>
                <c:pt idx="77">
                  <c:v>677562</c:v>
                </c:pt>
                <c:pt idx="78">
                  <c:v>444039</c:v>
                </c:pt>
                <c:pt idx="79">
                  <c:v>517304</c:v>
                </c:pt>
                <c:pt idx="80">
                  <c:v>534865</c:v>
                </c:pt>
                <c:pt idx="81">
                  <c:v>855250</c:v>
                </c:pt>
                <c:pt idx="82">
                  <c:v>2728226</c:v>
                </c:pt>
                <c:pt idx="83">
                  <c:v>2274739</c:v>
                </c:pt>
                <c:pt idx="84">
                  <c:v>965653</c:v>
                </c:pt>
                <c:pt idx="85">
                  <c:v>931056</c:v>
                </c:pt>
                <c:pt idx="86">
                  <c:v>2643812</c:v>
                </c:pt>
                <c:pt idx="87">
                  <c:v>2068344</c:v>
                </c:pt>
                <c:pt idx="88">
                  <c:v>811691</c:v>
                </c:pt>
                <c:pt idx="89">
                  <c:v>902159</c:v>
                </c:pt>
                <c:pt idx="90">
                  <c:v>832996</c:v>
                </c:pt>
                <c:pt idx="91">
                  <c:v>2808779</c:v>
                </c:pt>
                <c:pt idx="92">
                  <c:v>1685948</c:v>
                </c:pt>
                <c:pt idx="93">
                  <c:v>1004579</c:v>
                </c:pt>
                <c:pt idx="94">
                  <c:v>2780505</c:v>
                </c:pt>
                <c:pt idx="95">
                  <c:v>2089186</c:v>
                </c:pt>
                <c:pt idx="96">
                  <c:v>1142491</c:v>
                </c:pt>
                <c:pt idx="97">
                  <c:v>1141820</c:v>
                </c:pt>
                <c:pt idx="98">
                  <c:v>2171223</c:v>
                </c:pt>
                <c:pt idx="99">
                  <c:v>681352</c:v>
                </c:pt>
                <c:pt idx="100">
                  <c:v>445880</c:v>
                </c:pt>
                <c:pt idx="101">
                  <c:v>409772</c:v>
                </c:pt>
                <c:pt idx="102">
                  <c:v>1984381</c:v>
                </c:pt>
                <c:pt idx="103">
                  <c:v>1280965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D07-4931-89C9-D5A6A66E23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Ketchup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2560520.6633333331</c:v>
                </c:pt>
                <c:pt idx="15">
                  <c:v>3487509.6633333331</c:v>
                </c:pt>
                <c:pt idx="16">
                  <c:v>3065803.6633333331</c:v>
                </c:pt>
                <c:pt idx="17">
                  <c:v>3118618.6633333331</c:v>
                </c:pt>
                <c:pt idx="18">
                  <c:v>3358370.6633333331</c:v>
                </c:pt>
                <c:pt idx="19">
                  <c:v>3123572.6633333331</c:v>
                </c:pt>
                <c:pt idx="20">
                  <c:v>2123627.6633333331</c:v>
                </c:pt>
                <c:pt idx="21">
                  <c:v>2685065.6633333331</c:v>
                </c:pt>
                <c:pt idx="22">
                  <c:v>2131286.6633333331</c:v>
                </c:pt>
                <c:pt idx="23">
                  <c:v>2246174.6633333331</c:v>
                </c:pt>
                <c:pt idx="24">
                  <c:v>2063211.6633333333</c:v>
                </c:pt>
                <c:pt idx="25">
                  <c:v>1104475.6633333333</c:v>
                </c:pt>
                <c:pt idx="26">
                  <c:v>563337</c:v>
                </c:pt>
                <c:pt idx="27">
                  <c:v>70614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D07-4931-89C9-D5A6A66E23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Perfect Flavour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221333</c:v>
                </c:pt>
                <c:pt idx="26">
                  <c:v>333979</c:v>
                </c:pt>
                <c:pt idx="27">
                  <c:v>379870</c:v>
                </c:pt>
                <c:pt idx="28">
                  <c:v>394871</c:v>
                </c:pt>
                <c:pt idx="29">
                  <c:v>373625</c:v>
                </c:pt>
                <c:pt idx="30">
                  <c:v>396904</c:v>
                </c:pt>
                <c:pt idx="31">
                  <c:v>432327</c:v>
                </c:pt>
                <c:pt idx="32">
                  <c:v>400152</c:v>
                </c:pt>
                <c:pt idx="33">
                  <c:v>367559</c:v>
                </c:pt>
                <c:pt idx="34">
                  <c:v>368294</c:v>
                </c:pt>
                <c:pt idx="35">
                  <c:v>413052</c:v>
                </c:pt>
                <c:pt idx="36">
                  <c:v>362897</c:v>
                </c:pt>
                <c:pt idx="37">
                  <c:v>363287</c:v>
                </c:pt>
                <c:pt idx="38">
                  <c:v>331436</c:v>
                </c:pt>
                <c:pt idx="39">
                  <c:v>384427</c:v>
                </c:pt>
                <c:pt idx="40">
                  <c:v>364123</c:v>
                </c:pt>
                <c:pt idx="41">
                  <c:v>338813</c:v>
                </c:pt>
                <c:pt idx="42">
                  <c:v>322656</c:v>
                </c:pt>
                <c:pt idx="43">
                  <c:v>328062</c:v>
                </c:pt>
                <c:pt idx="44">
                  <c:v>1328006</c:v>
                </c:pt>
                <c:pt idx="45">
                  <c:v>416928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502088.5</c:v>
                </c:pt>
                <c:pt idx="51">
                  <c:v>502088.5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D07-4931-89C9-D5A6A66E23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Sheet1!$F$2:$F$105</c:f>
              <c:numCache>
                <c:formatCode>General</c:formatCode>
                <c:ptCount val="104"/>
                <c:pt idx="0">
                  <c:v>0</c:v>
                </c:pt>
                <c:pt idx="1">
                  <c:v>62785.599999999999</c:v>
                </c:pt>
                <c:pt idx="2">
                  <c:v>976464.64615384629</c:v>
                </c:pt>
                <c:pt idx="3">
                  <c:v>976464.64615384629</c:v>
                </c:pt>
                <c:pt idx="4">
                  <c:v>976464.64615384606</c:v>
                </c:pt>
                <c:pt idx="5">
                  <c:v>976464.64615384606</c:v>
                </c:pt>
                <c:pt idx="6">
                  <c:v>976464.64615384606</c:v>
                </c:pt>
                <c:pt idx="7">
                  <c:v>541494.44615384599</c:v>
                </c:pt>
                <c:pt idx="8">
                  <c:v>541494.44615384599</c:v>
                </c:pt>
                <c:pt idx="9">
                  <c:v>541494.44615384599</c:v>
                </c:pt>
                <c:pt idx="10">
                  <c:v>541494.44615384599</c:v>
                </c:pt>
                <c:pt idx="11">
                  <c:v>478708.84615384601</c:v>
                </c:pt>
                <c:pt idx="12">
                  <c:v>478708.84615384601</c:v>
                </c:pt>
                <c:pt idx="13">
                  <c:v>478708.84615384601</c:v>
                </c:pt>
                <c:pt idx="14">
                  <c:v>478708.84615384601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D07-4931-89C9-D5A6A66E2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5391872"/>
        <c:axId val="146538534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82347</c:v>
                </c:pt>
                <c:pt idx="1">
                  <c:v>90010</c:v>
                </c:pt>
                <c:pt idx="2">
                  <c:v>98615</c:v>
                </c:pt>
                <c:pt idx="3">
                  <c:v>116751</c:v>
                </c:pt>
                <c:pt idx="4">
                  <c:v>76416</c:v>
                </c:pt>
                <c:pt idx="5">
                  <c:v>64969</c:v>
                </c:pt>
                <c:pt idx="6">
                  <c:v>56774</c:v>
                </c:pt>
                <c:pt idx="7">
                  <c:v>65200</c:v>
                </c:pt>
                <c:pt idx="8">
                  <c:v>94816</c:v>
                </c:pt>
                <c:pt idx="9">
                  <c:v>117765</c:v>
                </c:pt>
                <c:pt idx="10">
                  <c:v>97897</c:v>
                </c:pt>
                <c:pt idx="11">
                  <c:v>71950</c:v>
                </c:pt>
                <c:pt idx="12">
                  <c:v>78937</c:v>
                </c:pt>
                <c:pt idx="13">
                  <c:v>116620</c:v>
                </c:pt>
                <c:pt idx="14">
                  <c:v>97191</c:v>
                </c:pt>
                <c:pt idx="15">
                  <c:v>84710</c:v>
                </c:pt>
                <c:pt idx="16">
                  <c:v>92002</c:v>
                </c:pt>
                <c:pt idx="17">
                  <c:v>71879</c:v>
                </c:pt>
                <c:pt idx="18">
                  <c:v>59199</c:v>
                </c:pt>
                <c:pt idx="19">
                  <c:v>83559</c:v>
                </c:pt>
                <c:pt idx="20">
                  <c:v>86882</c:v>
                </c:pt>
                <c:pt idx="21">
                  <c:v>71402</c:v>
                </c:pt>
                <c:pt idx="22">
                  <c:v>63822</c:v>
                </c:pt>
                <c:pt idx="23">
                  <c:v>62843</c:v>
                </c:pt>
                <c:pt idx="24">
                  <c:v>80039</c:v>
                </c:pt>
                <c:pt idx="25">
                  <c:v>87182</c:v>
                </c:pt>
                <c:pt idx="26">
                  <c:v>92473</c:v>
                </c:pt>
                <c:pt idx="27">
                  <c:v>92343</c:v>
                </c:pt>
                <c:pt idx="28">
                  <c:v>89342</c:v>
                </c:pt>
                <c:pt idx="29">
                  <c:v>84434</c:v>
                </c:pt>
                <c:pt idx="30">
                  <c:v>119424</c:v>
                </c:pt>
                <c:pt idx="31">
                  <c:v>124497</c:v>
                </c:pt>
                <c:pt idx="32">
                  <c:v>109025</c:v>
                </c:pt>
                <c:pt idx="33">
                  <c:v>101009</c:v>
                </c:pt>
                <c:pt idx="34">
                  <c:v>126335</c:v>
                </c:pt>
                <c:pt idx="35">
                  <c:v>133884</c:v>
                </c:pt>
                <c:pt idx="36">
                  <c:v>99778</c:v>
                </c:pt>
                <c:pt idx="37">
                  <c:v>142596</c:v>
                </c:pt>
                <c:pt idx="38">
                  <c:v>146119</c:v>
                </c:pt>
                <c:pt idx="39">
                  <c:v>115629</c:v>
                </c:pt>
                <c:pt idx="40">
                  <c:v>98113</c:v>
                </c:pt>
                <c:pt idx="41">
                  <c:v>81261</c:v>
                </c:pt>
                <c:pt idx="42">
                  <c:v>81462</c:v>
                </c:pt>
                <c:pt idx="43">
                  <c:v>111927</c:v>
                </c:pt>
                <c:pt idx="44">
                  <c:v>105961</c:v>
                </c:pt>
                <c:pt idx="45">
                  <c:v>89641</c:v>
                </c:pt>
                <c:pt idx="46">
                  <c:v>126953</c:v>
                </c:pt>
                <c:pt idx="47">
                  <c:v>144265</c:v>
                </c:pt>
                <c:pt idx="48">
                  <c:v>165106</c:v>
                </c:pt>
                <c:pt idx="49">
                  <c:v>99048</c:v>
                </c:pt>
                <c:pt idx="50">
                  <c:v>85132</c:v>
                </c:pt>
                <c:pt idx="51">
                  <c:v>69473</c:v>
                </c:pt>
                <c:pt idx="52">
                  <c:v>71883</c:v>
                </c:pt>
                <c:pt idx="53">
                  <c:v>95655</c:v>
                </c:pt>
                <c:pt idx="54">
                  <c:v>78548</c:v>
                </c:pt>
                <c:pt idx="55">
                  <c:v>79805</c:v>
                </c:pt>
                <c:pt idx="56">
                  <c:v>59696</c:v>
                </c:pt>
                <c:pt idx="57">
                  <c:v>77946</c:v>
                </c:pt>
                <c:pt idx="58">
                  <c:v>86142</c:v>
                </c:pt>
                <c:pt idx="59">
                  <c:v>90599</c:v>
                </c:pt>
                <c:pt idx="60">
                  <c:v>90026</c:v>
                </c:pt>
                <c:pt idx="61">
                  <c:v>99018</c:v>
                </c:pt>
                <c:pt idx="62">
                  <c:v>96202</c:v>
                </c:pt>
                <c:pt idx="63">
                  <c:v>70425</c:v>
                </c:pt>
                <c:pt idx="64">
                  <c:v>71806</c:v>
                </c:pt>
                <c:pt idx="65">
                  <c:v>100385</c:v>
                </c:pt>
                <c:pt idx="66">
                  <c:v>97295</c:v>
                </c:pt>
                <c:pt idx="67">
                  <c:v>86657</c:v>
                </c:pt>
                <c:pt idx="68">
                  <c:v>82318</c:v>
                </c:pt>
                <c:pt idx="69">
                  <c:v>71149</c:v>
                </c:pt>
                <c:pt idx="70">
                  <c:v>59769</c:v>
                </c:pt>
                <c:pt idx="71">
                  <c:v>77862</c:v>
                </c:pt>
                <c:pt idx="72">
                  <c:v>69533</c:v>
                </c:pt>
                <c:pt idx="73">
                  <c:v>74130</c:v>
                </c:pt>
                <c:pt idx="74">
                  <c:v>76231</c:v>
                </c:pt>
                <c:pt idx="75">
                  <c:v>97392</c:v>
                </c:pt>
                <c:pt idx="76">
                  <c:v>117974</c:v>
                </c:pt>
                <c:pt idx="77">
                  <c:v>72599</c:v>
                </c:pt>
                <c:pt idx="78">
                  <c:v>80769</c:v>
                </c:pt>
                <c:pt idx="79">
                  <c:v>98786</c:v>
                </c:pt>
                <c:pt idx="80">
                  <c:v>103205</c:v>
                </c:pt>
                <c:pt idx="81">
                  <c:v>90226</c:v>
                </c:pt>
                <c:pt idx="82">
                  <c:v>123636</c:v>
                </c:pt>
                <c:pt idx="83">
                  <c:v>133998</c:v>
                </c:pt>
                <c:pt idx="84">
                  <c:v>115398</c:v>
                </c:pt>
                <c:pt idx="85">
                  <c:v>101533</c:v>
                </c:pt>
                <c:pt idx="86">
                  <c:v>95698</c:v>
                </c:pt>
                <c:pt idx="87">
                  <c:v>121006</c:v>
                </c:pt>
                <c:pt idx="88">
                  <c:v>100045</c:v>
                </c:pt>
                <c:pt idx="89">
                  <c:v>85958</c:v>
                </c:pt>
                <c:pt idx="90">
                  <c:v>114163</c:v>
                </c:pt>
                <c:pt idx="91">
                  <c:v>144070</c:v>
                </c:pt>
                <c:pt idx="92">
                  <c:v>111834</c:v>
                </c:pt>
                <c:pt idx="93">
                  <c:v>97987</c:v>
                </c:pt>
                <c:pt idx="94">
                  <c:v>105322</c:v>
                </c:pt>
                <c:pt idx="95">
                  <c:v>106227</c:v>
                </c:pt>
                <c:pt idx="96">
                  <c:v>104792</c:v>
                </c:pt>
                <c:pt idx="97">
                  <c:v>87353</c:v>
                </c:pt>
                <c:pt idx="98">
                  <c:v>117761</c:v>
                </c:pt>
                <c:pt idx="99">
                  <c:v>152950</c:v>
                </c:pt>
                <c:pt idx="100">
                  <c:v>193358</c:v>
                </c:pt>
                <c:pt idx="101">
                  <c:v>80516</c:v>
                </c:pt>
                <c:pt idx="102">
                  <c:v>77263</c:v>
                </c:pt>
                <c:pt idx="103">
                  <c:v>69563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D07-4931-89C9-D5A6A66E2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382080"/>
        <c:axId val="1465382624"/>
      </c:lineChart>
      <c:dateAx>
        <c:axId val="14653820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82624"/>
        <c:crosses val="autoZero"/>
        <c:auto val="1"/>
        <c:lblOffset val="100"/>
        <c:baseTimeUnit val="days"/>
      </c:dateAx>
      <c:valAx>
        <c:axId val="1465382624"/>
        <c:scaling>
          <c:orientation val="minMax"/>
          <c:max val="20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82080"/>
        <c:crosses val="autoZero"/>
        <c:crossBetween val="between"/>
        <c:dispUnits>
          <c:builtInUnit val="thousands"/>
        </c:dispUnits>
      </c:valAx>
      <c:valAx>
        <c:axId val="1465385344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391872"/>
        <c:crosses val="max"/>
        <c:crossBetween val="between"/>
        <c:dispUnits>
          <c:builtInUnit val="thousands"/>
        </c:dispUnits>
      </c:valAx>
      <c:dateAx>
        <c:axId val="14653918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53853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456866310529901"/>
          <c:y val="0.7852749371058908"/>
          <c:w val="0.67555915670331668"/>
          <c:h val="7.0801777371189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927877599170990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50B-4AB3-A9D1-0BBCA002E586}"/>
                </c:ext>
                <c:ext xmlns:c15="http://schemas.microsoft.com/office/drawing/2012/chart" uri="{CE6537A1-D6FC-4f65-9D91-7224C49458BB}">
                  <c15:layout>
                    <c:manualLayout>
                      <c:w val="0.25557017716853064"/>
                      <c:h val="0.2801796589131250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99011.872616099994</c:v>
                </c:pt>
                <c:pt idx="1">
                  <c:v>135111.74610829999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70426944"/>
        <c:axId val="1470418240"/>
      </c:barChart>
      <c:catAx>
        <c:axId val="147042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0418240"/>
        <c:crosses val="autoZero"/>
        <c:auto val="1"/>
        <c:lblAlgn val="ctr"/>
        <c:lblOffset val="100"/>
        <c:noMultiLvlLbl val="0"/>
      </c:catAx>
      <c:valAx>
        <c:axId val="1470418240"/>
        <c:scaling>
          <c:orientation val="minMax"/>
          <c:max val="20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1470426944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11017459361835E-2"/>
          <c:y val="0.13251595746973363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1966.2812223605783</c:v>
                </c:pt>
                <c:pt idx="1">
                  <c:v>1946.4130654980061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70429120"/>
        <c:axId val="1470427488"/>
      </c:barChart>
      <c:catAx>
        <c:axId val="1470429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0427488"/>
        <c:crosses val="autoZero"/>
        <c:auto val="1"/>
        <c:lblAlgn val="ctr"/>
        <c:lblOffset val="100"/>
        <c:noMultiLvlLbl val="0"/>
      </c:catAx>
      <c:valAx>
        <c:axId val="1470427488"/>
        <c:scaling>
          <c:orientation val="minMax"/>
          <c:max val="40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14704291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0.48337183218146734</c:v>
                </c:pt>
                <c:pt idx="1">
                  <c:v>0.79651696438910569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70417152"/>
        <c:axId val="1470430752"/>
      </c:barChart>
      <c:catAx>
        <c:axId val="1470417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0430752"/>
        <c:crosses val="autoZero"/>
        <c:auto val="1"/>
        <c:lblAlgn val="ctr"/>
        <c:lblOffset val="100"/>
        <c:noMultiLvlLbl val="0"/>
      </c:catAx>
      <c:valAx>
        <c:axId val="1470430752"/>
        <c:scaling>
          <c:orientation val="minMax"/>
          <c:min val="0"/>
        </c:scaling>
        <c:delete val="1"/>
        <c:axPos val="l"/>
        <c:numFmt formatCode="0.0" sourceLinked="0"/>
        <c:majorTickMark val="out"/>
        <c:minorTickMark val="none"/>
        <c:tickLblPos val="nextTo"/>
        <c:crossAx val="147041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Ketchup</c:v>
                </c:pt>
                <c:pt idx="1">
                  <c:v>Perfect Flavour</c:v>
                </c:pt>
                <c:pt idx="2">
                  <c:v>Sports</c:v>
                </c:pt>
                <c:pt idx="3">
                  <c:v>Flavour Stacking</c:v>
                </c:pt>
              </c:strCache>
            </c:strRef>
          </c:cat>
          <c:val>
            <c:numRef>
              <c:f>Sheet1!$B$21:$B$24</c:f>
              <c:numCache>
                <c:formatCode>0.0</c:formatCode>
                <c:ptCount val="4"/>
                <c:pt idx="0">
                  <c:v>0.50549385697850857</c:v>
                </c:pt>
                <c:pt idx="1">
                  <c:v>0.42311245899246525</c:v>
                </c:pt>
                <c:pt idx="2">
                  <c:v>0.47007048875329271</c:v>
                </c:pt>
                <c:pt idx="3">
                  <c:v>0.78762528613279459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76-4537-9210-F44A119D9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0416608"/>
        <c:axId val="1470423680"/>
      </c:barChart>
      <c:catAx>
        <c:axId val="1470416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23680"/>
        <c:crosses val="autoZero"/>
        <c:auto val="1"/>
        <c:lblAlgn val="ctr"/>
        <c:lblOffset val="100"/>
        <c:noMultiLvlLbl val="0"/>
      </c:catAx>
      <c:valAx>
        <c:axId val="147042368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47041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Sheet1!$A$21:$A$24</c:f>
              <c:strCache>
                <c:ptCount val="4"/>
                <c:pt idx="0">
                  <c:v>Ketchup</c:v>
                </c:pt>
                <c:pt idx="1">
                  <c:v>Perfect Flavour</c:v>
                </c:pt>
                <c:pt idx="2">
                  <c:v>Sports</c:v>
                </c:pt>
                <c:pt idx="3">
                  <c:v>Flavour Stacking</c:v>
                </c:pt>
              </c:strCache>
            </c:strRef>
          </c:cat>
          <c:val>
            <c:numRef>
              <c:f>Sheet1!$B$21:$B$24</c:f>
              <c:numCache>
                <c:formatCode>0.0</c:formatCode>
                <c:ptCount val="4"/>
                <c:pt idx="0">
                  <c:v>2064.3254947236651</c:v>
                </c:pt>
                <c:pt idx="1">
                  <c:v>1898.9785299007019</c:v>
                </c:pt>
                <c:pt idx="2">
                  <c:v>1860.8038529363484</c:v>
                </c:pt>
                <c:pt idx="3">
                  <c:v>1924.684866928372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76-4537-9210-F44A119D9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0422048"/>
        <c:axId val="1470421504"/>
      </c:barChart>
      <c:catAx>
        <c:axId val="147042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21504"/>
        <c:crosses val="autoZero"/>
        <c:auto val="1"/>
        <c:lblAlgn val="ctr"/>
        <c:lblOffset val="100"/>
        <c:noMultiLvlLbl val="0"/>
      </c:catAx>
      <c:valAx>
        <c:axId val="147042150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147042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Flavor stacking </c:v>
                </c:pt>
              </c:strCache>
            </c:strRef>
          </c:tx>
          <c:spPr>
            <a:solidFill>
              <a:srgbClr val="97172E"/>
            </a:solidFill>
            <a:ln>
              <a:solidFill>
                <a:srgbClr val="97172E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183499</c:v>
                </c:pt>
                <c:pt idx="79">
                  <c:v>260171</c:v>
                </c:pt>
                <c:pt idx="80">
                  <c:v>470810</c:v>
                </c:pt>
                <c:pt idx="81">
                  <c:v>687672</c:v>
                </c:pt>
                <c:pt idx="82">
                  <c:v>648200</c:v>
                </c:pt>
                <c:pt idx="83">
                  <c:v>583895</c:v>
                </c:pt>
                <c:pt idx="84">
                  <c:v>507062</c:v>
                </c:pt>
                <c:pt idx="85">
                  <c:v>494726</c:v>
                </c:pt>
                <c:pt idx="86">
                  <c:v>401060</c:v>
                </c:pt>
                <c:pt idx="87">
                  <c:v>299084</c:v>
                </c:pt>
                <c:pt idx="88">
                  <c:v>246197</c:v>
                </c:pt>
                <c:pt idx="89">
                  <c:v>248168</c:v>
                </c:pt>
                <c:pt idx="90">
                  <c:v>275771</c:v>
                </c:pt>
                <c:pt idx="91">
                  <c:v>885197</c:v>
                </c:pt>
                <c:pt idx="92">
                  <c:v>940741</c:v>
                </c:pt>
                <c:pt idx="93">
                  <c:v>972604</c:v>
                </c:pt>
                <c:pt idx="94">
                  <c:v>962467</c:v>
                </c:pt>
                <c:pt idx="95">
                  <c:v>513254</c:v>
                </c:pt>
                <c:pt idx="96">
                  <c:v>841602</c:v>
                </c:pt>
                <c:pt idx="97">
                  <c:v>1059451</c:v>
                </c:pt>
                <c:pt idx="98">
                  <c:v>1043879</c:v>
                </c:pt>
                <c:pt idx="99">
                  <c:v>1031346</c:v>
                </c:pt>
                <c:pt idx="100">
                  <c:v>1013953</c:v>
                </c:pt>
                <c:pt idx="101">
                  <c:v>986536</c:v>
                </c:pt>
                <c:pt idx="102">
                  <c:v>952400</c:v>
                </c:pt>
                <c:pt idx="103">
                  <c:v>310255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40-45B2-A94A-2B955F7CBC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Perfect Flav.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Sheet1!$D$2:$D$157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298632</c:v>
                </c:pt>
                <c:pt idx="15">
                  <c:v>421596</c:v>
                </c:pt>
                <c:pt idx="16">
                  <c:v>220872</c:v>
                </c:pt>
                <c:pt idx="17">
                  <c:v>395644</c:v>
                </c:pt>
                <c:pt idx="18">
                  <c:v>425370</c:v>
                </c:pt>
                <c:pt idx="19">
                  <c:v>400995</c:v>
                </c:pt>
                <c:pt idx="20">
                  <c:v>393746</c:v>
                </c:pt>
                <c:pt idx="21">
                  <c:v>412554</c:v>
                </c:pt>
                <c:pt idx="22">
                  <c:v>426691</c:v>
                </c:pt>
                <c:pt idx="23">
                  <c:v>517392</c:v>
                </c:pt>
                <c:pt idx="24">
                  <c:v>25236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40-45B2-A94A-2B955F7CBC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Mystery Can 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Sheet1!$E$2:$E$157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891466</c:v>
                </c:pt>
                <c:pt idx="80">
                  <c:v>3172666</c:v>
                </c:pt>
                <c:pt idx="81">
                  <c:v>4209320</c:v>
                </c:pt>
                <c:pt idx="82">
                  <c:v>4087859</c:v>
                </c:pt>
                <c:pt idx="83">
                  <c:v>3289798</c:v>
                </c:pt>
                <c:pt idx="84">
                  <c:v>3790519</c:v>
                </c:pt>
                <c:pt idx="85">
                  <c:v>3490333</c:v>
                </c:pt>
                <c:pt idx="86">
                  <c:v>1911252</c:v>
                </c:pt>
                <c:pt idx="87">
                  <c:v>698467</c:v>
                </c:pt>
                <c:pt idx="88">
                  <c:v>538148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40-45B2-A94A-2B955F7CB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0422592"/>
        <c:axId val="14704209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Sheet1!$B$2:$B$157</c:f>
              <c:numCache>
                <c:formatCode>General</c:formatCode>
                <c:ptCount val="104"/>
                <c:pt idx="0">
                  <c:v>82347</c:v>
                </c:pt>
                <c:pt idx="1">
                  <c:v>90010</c:v>
                </c:pt>
                <c:pt idx="2">
                  <c:v>98615</c:v>
                </c:pt>
                <c:pt idx="3">
                  <c:v>116751</c:v>
                </c:pt>
                <c:pt idx="4">
                  <c:v>76416</c:v>
                </c:pt>
                <c:pt idx="5">
                  <c:v>64969</c:v>
                </c:pt>
                <c:pt idx="6">
                  <c:v>56774</c:v>
                </c:pt>
                <c:pt idx="7">
                  <c:v>65200</c:v>
                </c:pt>
                <c:pt idx="8">
                  <c:v>94816</c:v>
                </c:pt>
                <c:pt idx="9">
                  <c:v>117765</c:v>
                </c:pt>
                <c:pt idx="10">
                  <c:v>97897</c:v>
                </c:pt>
                <c:pt idx="11">
                  <c:v>71950</c:v>
                </c:pt>
                <c:pt idx="12">
                  <c:v>78937</c:v>
                </c:pt>
                <c:pt idx="13">
                  <c:v>116620</c:v>
                </c:pt>
                <c:pt idx="14">
                  <c:v>97191</c:v>
                </c:pt>
                <c:pt idx="15">
                  <c:v>84710</c:v>
                </c:pt>
                <c:pt idx="16">
                  <c:v>92002</c:v>
                </c:pt>
                <c:pt idx="17">
                  <c:v>71879</c:v>
                </c:pt>
                <c:pt idx="18">
                  <c:v>59199</c:v>
                </c:pt>
                <c:pt idx="19">
                  <c:v>83559</c:v>
                </c:pt>
                <c:pt idx="20">
                  <c:v>86882</c:v>
                </c:pt>
                <c:pt idx="21">
                  <c:v>71402</c:v>
                </c:pt>
                <c:pt idx="22">
                  <c:v>63822</c:v>
                </c:pt>
                <c:pt idx="23">
                  <c:v>62843</c:v>
                </c:pt>
                <c:pt idx="24">
                  <c:v>80039</c:v>
                </c:pt>
                <c:pt idx="25">
                  <c:v>87182</c:v>
                </c:pt>
                <c:pt idx="26">
                  <c:v>92473</c:v>
                </c:pt>
                <c:pt idx="27">
                  <c:v>92343</c:v>
                </c:pt>
                <c:pt idx="28">
                  <c:v>89342</c:v>
                </c:pt>
                <c:pt idx="29">
                  <c:v>84434</c:v>
                </c:pt>
                <c:pt idx="30">
                  <c:v>119424</c:v>
                </c:pt>
                <c:pt idx="31">
                  <c:v>124497</c:v>
                </c:pt>
                <c:pt idx="32">
                  <c:v>109025</c:v>
                </c:pt>
                <c:pt idx="33">
                  <c:v>101009</c:v>
                </c:pt>
                <c:pt idx="34">
                  <c:v>126335</c:v>
                </c:pt>
                <c:pt idx="35">
                  <c:v>133884</c:v>
                </c:pt>
                <c:pt idx="36">
                  <c:v>99778</c:v>
                </c:pt>
                <c:pt idx="37">
                  <c:v>142596</c:v>
                </c:pt>
                <c:pt idx="38">
                  <c:v>146119</c:v>
                </c:pt>
                <c:pt idx="39">
                  <c:v>115629</c:v>
                </c:pt>
                <c:pt idx="40">
                  <c:v>98113</c:v>
                </c:pt>
                <c:pt idx="41">
                  <c:v>81261</c:v>
                </c:pt>
                <c:pt idx="42">
                  <c:v>81462</c:v>
                </c:pt>
                <c:pt idx="43">
                  <c:v>111927</c:v>
                </c:pt>
                <c:pt idx="44">
                  <c:v>105961</c:v>
                </c:pt>
                <c:pt idx="45">
                  <c:v>89641</c:v>
                </c:pt>
                <c:pt idx="46">
                  <c:v>126953</c:v>
                </c:pt>
                <c:pt idx="47">
                  <c:v>144265</c:v>
                </c:pt>
                <c:pt idx="48">
                  <c:v>165106</c:v>
                </c:pt>
                <c:pt idx="49">
                  <c:v>99048</c:v>
                </c:pt>
                <c:pt idx="50">
                  <c:v>85132</c:v>
                </c:pt>
                <c:pt idx="51">
                  <c:v>69473</c:v>
                </c:pt>
                <c:pt idx="52">
                  <c:v>71883</c:v>
                </c:pt>
                <c:pt idx="53">
                  <c:v>95655</c:v>
                </c:pt>
                <c:pt idx="54">
                  <c:v>78548</c:v>
                </c:pt>
                <c:pt idx="55">
                  <c:v>79805</c:v>
                </c:pt>
                <c:pt idx="56">
                  <c:v>59696</c:v>
                </c:pt>
                <c:pt idx="57">
                  <c:v>77946</c:v>
                </c:pt>
                <c:pt idx="58">
                  <c:v>86142</c:v>
                </c:pt>
                <c:pt idx="59">
                  <c:v>90599</c:v>
                </c:pt>
                <c:pt idx="60">
                  <c:v>90026</c:v>
                </c:pt>
                <c:pt idx="61">
                  <c:v>99018</c:v>
                </c:pt>
                <c:pt idx="62">
                  <c:v>96202</c:v>
                </c:pt>
                <c:pt idx="63">
                  <c:v>70425</c:v>
                </c:pt>
                <c:pt idx="64">
                  <c:v>71806</c:v>
                </c:pt>
                <c:pt idx="65">
                  <c:v>100385</c:v>
                </c:pt>
                <c:pt idx="66">
                  <c:v>97295</c:v>
                </c:pt>
                <c:pt idx="67">
                  <c:v>86657</c:v>
                </c:pt>
                <c:pt idx="68">
                  <c:v>82318</c:v>
                </c:pt>
                <c:pt idx="69">
                  <c:v>71149</c:v>
                </c:pt>
                <c:pt idx="70">
                  <c:v>59769</c:v>
                </c:pt>
                <c:pt idx="71">
                  <c:v>77862</c:v>
                </c:pt>
                <c:pt idx="72">
                  <c:v>69533</c:v>
                </c:pt>
                <c:pt idx="73">
                  <c:v>74130</c:v>
                </c:pt>
                <c:pt idx="74">
                  <c:v>76231</c:v>
                </c:pt>
                <c:pt idx="75">
                  <c:v>97392</c:v>
                </c:pt>
                <c:pt idx="76">
                  <c:v>117974</c:v>
                </c:pt>
                <c:pt idx="77">
                  <c:v>72599</c:v>
                </c:pt>
                <c:pt idx="78">
                  <c:v>80769</c:v>
                </c:pt>
                <c:pt idx="79">
                  <c:v>98786</c:v>
                </c:pt>
                <c:pt idx="80">
                  <c:v>103205</c:v>
                </c:pt>
                <c:pt idx="81">
                  <c:v>90226</c:v>
                </c:pt>
                <c:pt idx="82">
                  <c:v>123636</c:v>
                </c:pt>
                <c:pt idx="83">
                  <c:v>133998</c:v>
                </c:pt>
                <c:pt idx="84">
                  <c:v>115398</c:v>
                </c:pt>
                <c:pt idx="85">
                  <c:v>101533</c:v>
                </c:pt>
                <c:pt idx="86">
                  <c:v>95698</c:v>
                </c:pt>
                <c:pt idx="87">
                  <c:v>121006</c:v>
                </c:pt>
                <c:pt idx="88">
                  <c:v>100045</c:v>
                </c:pt>
                <c:pt idx="89">
                  <c:v>85958</c:v>
                </c:pt>
                <c:pt idx="90">
                  <c:v>114163</c:v>
                </c:pt>
                <c:pt idx="91">
                  <c:v>144070</c:v>
                </c:pt>
                <c:pt idx="92">
                  <c:v>111834</c:v>
                </c:pt>
                <c:pt idx="93">
                  <c:v>97987</c:v>
                </c:pt>
                <c:pt idx="94">
                  <c:v>105322</c:v>
                </c:pt>
                <c:pt idx="95">
                  <c:v>106227</c:v>
                </c:pt>
                <c:pt idx="96">
                  <c:v>104792</c:v>
                </c:pt>
                <c:pt idx="97">
                  <c:v>87353</c:v>
                </c:pt>
                <c:pt idx="98">
                  <c:v>117761</c:v>
                </c:pt>
                <c:pt idx="99">
                  <c:v>152950</c:v>
                </c:pt>
                <c:pt idx="100">
                  <c:v>193358</c:v>
                </c:pt>
                <c:pt idx="101">
                  <c:v>80516</c:v>
                </c:pt>
                <c:pt idx="102">
                  <c:v>77263</c:v>
                </c:pt>
                <c:pt idx="103">
                  <c:v>69563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3B40-45B2-A94A-2B955F7CB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0419328"/>
        <c:axId val="1470420416"/>
      </c:lineChart>
      <c:dateAx>
        <c:axId val="1470419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20416"/>
        <c:crosses val="autoZero"/>
        <c:auto val="1"/>
        <c:lblOffset val="100"/>
        <c:baseTimeUnit val="days"/>
      </c:dateAx>
      <c:valAx>
        <c:axId val="14704204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19328"/>
        <c:crosses val="autoZero"/>
        <c:crossBetween val="between"/>
        <c:dispUnits>
          <c:builtInUnit val="thousands"/>
        </c:dispUnits>
      </c:valAx>
      <c:valAx>
        <c:axId val="147042096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422592"/>
        <c:crosses val="max"/>
        <c:crossBetween val="between"/>
        <c:dispUnits>
          <c:builtInUnit val="thousands"/>
        </c:dispUnits>
      </c:valAx>
      <c:dateAx>
        <c:axId val="14704225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7042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94581947571897"/>
          <c:y val="0.78388832619988891"/>
          <c:w val="0.50896365457874426"/>
          <c:h val="7.503283562583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003092079243523E-2"/>
          <c:y val="0.11130529305062062"/>
          <c:w val="0.9610200266062634"/>
          <c:h val="0.377763072972220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Sheet1!$A$2:$A$21</c:f>
              <c:strCache>
                <c:ptCount val="20"/>
                <c:pt idx="0">
                  <c:v>Actual 2017</c:v>
                </c:pt>
                <c:pt idx="1">
                  <c:v>Digital
 Display</c:v>
                </c:pt>
                <c:pt idx="2">
                  <c:v>New Launch
 2018</c:v>
                </c:pt>
                <c:pt idx="3">
                  <c:v>Digital Video</c:v>
                </c:pt>
                <c:pt idx="4">
                  <c:v>Merchandising 
&amp; Racking</c:v>
                </c:pt>
                <c:pt idx="5">
                  <c:v>IN/OUT Sku</c:v>
                </c:pt>
                <c:pt idx="6">
                  <c:v>Trade</c:v>
                </c:pt>
                <c:pt idx="7">
                  <c:v>Competitor</c:v>
                </c:pt>
                <c:pt idx="8">
                  <c:v>New Launch
 2017</c:v>
                </c:pt>
                <c:pt idx="9">
                  <c:v>Search</c:v>
                </c:pt>
                <c:pt idx="10">
                  <c:v>POS</c:v>
                </c:pt>
                <c:pt idx="11">
                  <c:v>Corporate 
Promotion</c:v>
                </c:pt>
                <c:pt idx="12">
                  <c:v>Price</c:v>
                </c:pt>
                <c:pt idx="13">
                  <c:v>Others</c:v>
                </c:pt>
                <c:pt idx="14">
                  <c:v>Coupon</c:v>
                </c:pt>
                <c:pt idx="15">
                  <c:v>Social</c:v>
                </c:pt>
                <c:pt idx="16">
                  <c:v>TV</c:v>
                </c:pt>
                <c:pt idx="17">
                  <c:v>PR</c:v>
                </c:pt>
                <c:pt idx="18">
                  <c:v>Distribution</c:v>
                </c:pt>
                <c:pt idx="19">
                  <c:v>Actual 2018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5005007</c:v>
                </c:pt>
                <c:pt idx="19">
                  <c:v>4964462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C3-426E-AF4B-FCBDF215A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noFill/>
          </c:spPr>
          <c:invertIfNegative val="0"/>
          <c:cat>
            <c:strRef>
              <c:f>Sheet1!$A$2:$A$21</c:f>
              <c:strCache>
                <c:ptCount val="20"/>
                <c:pt idx="0">
                  <c:v>Actual 2017</c:v>
                </c:pt>
                <c:pt idx="1">
                  <c:v>Digital
 Display</c:v>
                </c:pt>
                <c:pt idx="2">
                  <c:v>New Launch
 2018</c:v>
                </c:pt>
                <c:pt idx="3">
                  <c:v>Digital Video</c:v>
                </c:pt>
                <c:pt idx="4">
                  <c:v>Merchandising 
&amp; Racking</c:v>
                </c:pt>
                <c:pt idx="5">
                  <c:v>IN/OUT Sku</c:v>
                </c:pt>
                <c:pt idx="6">
                  <c:v>Trade</c:v>
                </c:pt>
                <c:pt idx="7">
                  <c:v>Competitor</c:v>
                </c:pt>
                <c:pt idx="8">
                  <c:v>New Launch
 2017</c:v>
                </c:pt>
                <c:pt idx="9">
                  <c:v>Search</c:v>
                </c:pt>
                <c:pt idx="10">
                  <c:v>POS</c:v>
                </c:pt>
                <c:pt idx="11">
                  <c:v>Corporate 
Promotion</c:v>
                </c:pt>
                <c:pt idx="12">
                  <c:v>Price</c:v>
                </c:pt>
                <c:pt idx="13">
                  <c:v>Others</c:v>
                </c:pt>
                <c:pt idx="14">
                  <c:v>Coupon</c:v>
                </c:pt>
                <c:pt idx="15">
                  <c:v>Social</c:v>
                </c:pt>
                <c:pt idx="16">
                  <c:v>TV</c:v>
                </c:pt>
                <c:pt idx="17">
                  <c:v>PR</c:v>
                </c:pt>
                <c:pt idx="18">
                  <c:v>Distribution</c:v>
                </c:pt>
                <c:pt idx="19">
                  <c:v>Actual 2018</c:v>
                </c:pt>
              </c:strCache>
            </c:strRef>
          </c:cat>
          <c:val>
            <c:numRef>
              <c:f>Sheet1!$C$2:$C$21</c:f>
              <c:numCache>
                <c:formatCode>#,##0</c:formatCode>
                <c:ptCount val="20"/>
                <c:pt idx="1">
                  <c:v>5005007</c:v>
                </c:pt>
                <c:pt idx="2">
                  <c:v>5091829.3214684892</c:v>
                </c:pt>
                <c:pt idx="3">
                  <c:v>5144992.3215203891</c:v>
                </c:pt>
                <c:pt idx="4">
                  <c:v>5181092.1950113894</c:v>
                </c:pt>
                <c:pt idx="5">
                  <c:v>5209453.2310945895</c:v>
                </c:pt>
                <c:pt idx="6">
                  <c:v>5213800.3310974892</c:v>
                </c:pt>
                <c:pt idx="7">
                  <c:v>5221686.3692908902</c:v>
                </c:pt>
                <c:pt idx="8">
                  <c:v>5229501.7932326905</c:v>
                </c:pt>
                <c:pt idx="9">
                  <c:v>5236242.7932396904</c:v>
                </c:pt>
                <c:pt idx="10">
                  <c:v>5241704.8967004903</c:v>
                </c:pt>
                <c:pt idx="11">
                  <c:v>5241174.4593833899</c:v>
                </c:pt>
                <c:pt idx="12">
                  <c:v>5234832.7798799891</c:v>
                </c:pt>
                <c:pt idx="13">
                  <c:v>5228437.8597217901</c:v>
                </c:pt>
                <c:pt idx="14">
                  <c:v>5203321.7076982902</c:v>
                </c:pt>
                <c:pt idx="15">
                  <c:v>5171544.1645367779</c:v>
                </c:pt>
                <c:pt idx="16">
                  <c:v>5107456.3194426</c:v>
                </c:pt>
                <c:pt idx="17">
                  <c:v>5042330.0000783</c:v>
                </c:pt>
                <c:pt idx="18">
                  <c:v>4964462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C3-426E-AF4B-FCBDF215A7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9C3-426E-AF4B-FCBDF215A75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4.8317515099223468E-2"/>
                </c:manualLayout>
              </c:layout>
              <c:tx>
                <c:rich>
                  <a:bodyPr/>
                  <a:lstStyle/>
                  <a:p>
                    <a:fld id="{7E57F8CB-1E34-42CC-88BF-630C93CDBAC6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0"/>
                  <c:y val="-3.1061259706643658E-2"/>
                </c:manualLayout>
              </c:layout>
              <c:tx>
                <c:rich>
                  <a:bodyPr/>
                  <a:lstStyle/>
                  <a:p>
                    <a:fld id="{36BF007D-A017-4D8D-A7FF-5DD5EE269F12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>
                <c:manualLayout>
                  <c:x val="0"/>
                  <c:y val="-3.4512510785159621E-2"/>
                </c:manualLayout>
              </c:layout>
              <c:tx>
                <c:rich>
                  <a:bodyPr/>
                  <a:lstStyle/>
                  <a:p>
                    <a:fld id="{CB6B281D-5E13-4BD2-A979-610727EACA71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>
                <c:manualLayout>
                  <c:x val="0"/>
                  <c:y val="-3.5639623944427878E-2"/>
                </c:manualLayout>
              </c:layout>
              <c:tx>
                <c:rich>
                  <a:bodyPr/>
                  <a:lstStyle/>
                  <a:p>
                    <a:fld id="{CAEBAD31-B70A-444E-9496-C605D8EB3270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>
                <c:manualLayout>
                  <c:x val="0"/>
                  <c:y val="-3.1061259706643675E-2"/>
                </c:manualLayout>
              </c:layout>
              <c:tx>
                <c:rich>
                  <a:bodyPr/>
                  <a:lstStyle/>
                  <a:p>
                    <a:fld id="{C3B3006D-FC6A-455C-AFB9-83A36217FBA6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>
                <c:manualLayout>
                  <c:x val="0"/>
                  <c:y val="-2.7610008628127711E-2"/>
                </c:manualLayout>
              </c:layout>
              <c:tx>
                <c:rich>
                  <a:bodyPr/>
                  <a:lstStyle/>
                  <a:p>
                    <a:fld id="{60BF1E7A-0F5E-49D3-A090-C0DCE0443298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>
                <c:manualLayout>
                  <c:x val="0"/>
                  <c:y val="-2.7610008628127698E-2"/>
                </c:manualLayout>
              </c:layout>
              <c:tx>
                <c:rich>
                  <a:bodyPr/>
                  <a:lstStyle/>
                  <a:p>
                    <a:fld id="{694D5F9F-84D7-4772-8ACD-CD6F9AFD4F34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8"/>
              <c:layout>
                <c:manualLayout>
                  <c:x val="5.5808589185841061E-17"/>
                  <c:y val="-2.7610008628127711E-2"/>
                </c:manualLayout>
              </c:layout>
              <c:tx>
                <c:rich>
                  <a:bodyPr/>
                  <a:lstStyle/>
                  <a:p>
                    <a:fld id="{F5769B74-8FCA-4EC1-B9DE-93906050FB0F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9"/>
              <c:layout>
                <c:manualLayout>
                  <c:x val="7.6103500761035003E-3"/>
                  <c:y val="-2.3136767856046597E-2"/>
                </c:manualLayout>
              </c:layout>
              <c:tx>
                <c:rich>
                  <a:bodyPr/>
                  <a:lstStyle/>
                  <a:p>
                    <a:fld id="{FB37EA4C-ACB1-40FC-A9DF-A2B1D8DF40D7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0"/>
              <c:layout>
                <c:manualLayout>
                  <c:x val="6.0882800608827448E-3"/>
                  <c:y val="-2.7784972234643508E-2"/>
                </c:manualLayout>
              </c:layout>
              <c:tx>
                <c:rich>
                  <a:bodyPr/>
                  <a:lstStyle/>
                  <a:p>
                    <a:fld id="{1A1F05CA-97A6-4D7D-A937-591BC0B55446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1"/>
              <c:layout>
                <c:manualLayout>
                  <c:x val="-1.5220700152208117E-3"/>
                  <c:y val="1.3769887728936598E-2"/>
                </c:manualLayout>
              </c:layout>
              <c:tx>
                <c:rich>
                  <a:bodyPr/>
                  <a:lstStyle/>
                  <a:p>
                    <a:fld id="{976DC016-B17F-4108-8C3A-85B6916EB98B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2"/>
              <c:layout>
                <c:manualLayout>
                  <c:x val="-1.5220700152208117E-3"/>
                  <c:y val="1.8383219677059498E-2"/>
                </c:manualLayout>
              </c:layout>
              <c:tx>
                <c:rich>
                  <a:bodyPr/>
                  <a:lstStyle/>
                  <a:p>
                    <a:fld id="{2977E76F-BB8D-4282-9E0A-4CF35EB47033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7ED-4934-A549-580AAE98E21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3"/>
              <c:layout>
                <c:manualLayout>
                  <c:x val="3.0441400304414001E-3"/>
                  <c:y val="2.5321017068964953E-2"/>
                </c:manualLayout>
              </c:layout>
              <c:tx>
                <c:rich>
                  <a:bodyPr/>
                  <a:lstStyle/>
                  <a:p>
                    <a:fld id="{B9433523-FD2D-4F9D-92DA-573CA840963B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4"/>
              <c:layout>
                <c:manualLayout>
                  <c:x val="5.3272450532724502E-3"/>
                  <c:y val="3.5674678002143904E-2"/>
                </c:manualLayout>
              </c:layout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900"/>
                    </a:pPr>
                    <a:fld id="{74486598-5D5A-40E2-BEFF-08B9EB3219D5}" type="CELLRANGE">
                      <a:rPr lang="en-US" dirty="0"/>
                      <a:pPr>
                        <a:defRPr sz="900"/>
                      </a:pPr>
                      <a:t>[CELLRANGE]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7ED-4934-A549-580AAE98E217}"/>
                </c:ext>
                <c:ext xmlns:c15="http://schemas.microsoft.com/office/drawing/2012/chart" uri="{CE6537A1-D6FC-4f65-9D91-7224C49458BB}">
                  <c15:layout>
                    <c:manualLayout>
                      <c:w val="7.2739726027397256E-2"/>
                      <c:h val="0.13308300255985434"/>
                    </c:manualLayout>
                  </c15:layout>
                  <c15:dlblFieldTable/>
                  <c15:showDataLabelsRange val="1"/>
                </c:ext>
              </c:extLst>
            </c:dLbl>
            <c:dLbl>
              <c:idx val="15"/>
              <c:layout>
                <c:manualLayout>
                  <c:x val="9.1324200913240894E-3"/>
                  <c:y val="3.6906655584983204E-2"/>
                </c:manualLayout>
              </c:layout>
              <c:tx>
                <c:rich>
                  <a:bodyPr/>
                  <a:lstStyle/>
                  <a:p>
                    <a:fld id="{7279E742-18C0-45F7-8EDA-632ABB7B454A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37ED-4934-A549-580AAE98E217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6"/>
              <c:layout>
                <c:manualLayout>
                  <c:x val="6.0882800608828003E-3"/>
                  <c:y val="4.606339299303893E-2"/>
                </c:manualLayout>
              </c:layout>
              <c:tx>
                <c:rich>
                  <a:bodyPr/>
                  <a:lstStyle/>
                  <a:p>
                    <a:fld id="{31245957-D242-480A-97DF-514000D9B702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D9C3-426E-AF4B-FCBDF215A75B}"/>
                </c:ext>
                <c:ext xmlns:c15="http://schemas.microsoft.com/office/drawing/2012/chart" uri="{CE6537A1-D6FC-4f65-9D91-7224C49458BB}">
                  <c15:layout>
                    <c:manualLayout>
                      <c:w val="4.4908615875070411E-2"/>
                      <c:h val="6.1565096474942148E-2"/>
                    </c:manualLayout>
                  </c15:layout>
                  <c15:dlblFieldTable/>
                  <c15:showDataLabelsRange val="1"/>
                </c:ext>
              </c:extLst>
            </c:dLbl>
            <c:dLbl>
              <c:idx val="17"/>
              <c:layout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7ED-4934-A549-580AAE98E217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"/>
              <c:layout>
                <c:manualLayout>
                  <c:x val="-1.1161717837168212E-16"/>
                  <c:y val="4.1415012942191541E-2"/>
                </c:manualLayout>
              </c:layout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9C3-426E-AF4B-FCBDF215A75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D9C3-426E-AF4B-FCBDF215A75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Sheet1!$A$2:$A$21</c:f>
              <c:strCache>
                <c:ptCount val="20"/>
                <c:pt idx="0">
                  <c:v>Actual 2017</c:v>
                </c:pt>
                <c:pt idx="1">
                  <c:v>Digital
 Display</c:v>
                </c:pt>
                <c:pt idx="2">
                  <c:v>New Launch
 2018</c:v>
                </c:pt>
                <c:pt idx="3">
                  <c:v>Digital Video</c:v>
                </c:pt>
                <c:pt idx="4">
                  <c:v>Merchandising 
&amp; Racking</c:v>
                </c:pt>
                <c:pt idx="5">
                  <c:v>IN/OUT Sku</c:v>
                </c:pt>
                <c:pt idx="6">
                  <c:v>Trade</c:v>
                </c:pt>
                <c:pt idx="7">
                  <c:v>Competitor</c:v>
                </c:pt>
                <c:pt idx="8">
                  <c:v>New Launch
 2017</c:v>
                </c:pt>
                <c:pt idx="9">
                  <c:v>Search</c:v>
                </c:pt>
                <c:pt idx="10">
                  <c:v>POS</c:v>
                </c:pt>
                <c:pt idx="11">
                  <c:v>Corporate 
Promotion</c:v>
                </c:pt>
                <c:pt idx="12">
                  <c:v>Price</c:v>
                </c:pt>
                <c:pt idx="13">
                  <c:v>Others</c:v>
                </c:pt>
                <c:pt idx="14">
                  <c:v>Coupon</c:v>
                </c:pt>
                <c:pt idx="15">
                  <c:v>Social</c:v>
                </c:pt>
                <c:pt idx="16">
                  <c:v>TV</c:v>
                </c:pt>
                <c:pt idx="17">
                  <c:v>PR</c:v>
                </c:pt>
                <c:pt idx="18">
                  <c:v>Distribution</c:v>
                </c:pt>
                <c:pt idx="19">
                  <c:v>Actual 2018</c:v>
                </c:pt>
              </c:strCache>
            </c:strRef>
          </c:cat>
          <c:val>
            <c:numRef>
              <c:f>Sheet1!$D$2:$D$21</c:f>
              <c:numCache>
                <c:formatCode>0.0</c:formatCode>
                <c:ptCount val="20"/>
                <c:pt idx="1">
                  <c:v>86822.32146848939</c:v>
                </c:pt>
                <c:pt idx="2">
                  <c:v>53163.000051899995</c:v>
                </c:pt>
                <c:pt idx="3">
                  <c:v>36099.873490999991</c:v>
                </c:pt>
                <c:pt idx="4">
                  <c:v>28361.036083200015</c:v>
                </c:pt>
                <c:pt idx="5">
                  <c:v>4347.1000028999943</c:v>
                </c:pt>
                <c:pt idx="6">
                  <c:v>7886.0381934009483</c:v>
                </c:pt>
                <c:pt idx="7">
                  <c:v>7815.4239418000216</c:v>
                </c:pt>
                <c:pt idx="8">
                  <c:v>6741.0000069999951</c:v>
                </c:pt>
                <c:pt idx="9">
                  <c:v>5462.1034607999982</c:v>
                </c:pt>
                <c:pt idx="10">
                  <c:v>2817.4215011999945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D9C3-426E-AF4B-FCBDF215A75B}"/>
            </c:ext>
            <c:ext xmlns:c15="http://schemas.microsoft.com/office/drawing/2012/chart" uri="{02D57815-91ED-43cb-92C2-25804820EDAC}">
              <c15:datalabelsRange>
                <c15:f>Sheet1!$H$2:$H$18</c15:f>
                <c15:dlblRangeCache>
                  <c:ptCount val="17"/>
                  <c:pt idx="1">
                    <c:v>1.7%</c:v>
                  </c:pt>
                  <c:pt idx="2">
                    <c:v>1.1%</c:v>
                  </c:pt>
                  <c:pt idx="3">
                    <c:v>0.7%</c:v>
                  </c:pt>
                  <c:pt idx="4">
                    <c:v>0.6%</c:v>
                  </c:pt>
                  <c:pt idx="5">
                    <c:v>0.1%</c:v>
                  </c:pt>
                  <c:pt idx="6">
                    <c:v>0.2%</c:v>
                  </c:pt>
                  <c:pt idx="7">
                    <c:v>0.2%</c:v>
                  </c:pt>
                  <c:pt idx="8">
                    <c:v>0.1%</c:v>
                  </c:pt>
                  <c:pt idx="9">
                    <c:v>0.1%</c:v>
                  </c:pt>
                  <c:pt idx="10">
                    <c:v>0.1%</c:v>
                  </c:pt>
                  <c:pt idx="11">
                    <c:v>-0.1%</c:v>
                  </c:pt>
                  <c:pt idx="12">
                    <c:v>-0.1%</c:v>
                  </c:pt>
                  <c:pt idx="13">
                    <c:v>-0.1%</c:v>
                  </c:pt>
                  <c:pt idx="14">
                    <c:v>-0.5%</c:v>
                  </c:pt>
                  <c:pt idx="15">
                    <c:v>-0.6%</c:v>
                  </c:pt>
                  <c:pt idx="16">
                    <c:v>-1.3%</c:v>
                  </c:pt>
                </c15:dlblRangeCache>
              </c15:datalabelsRange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Sheet1!$A$2:$A$21</c:f>
              <c:strCache>
                <c:ptCount val="20"/>
                <c:pt idx="0">
                  <c:v>Actual 2017</c:v>
                </c:pt>
                <c:pt idx="1">
                  <c:v>Digital
 Display</c:v>
                </c:pt>
                <c:pt idx="2">
                  <c:v>New Launch
 2018</c:v>
                </c:pt>
                <c:pt idx="3">
                  <c:v>Digital Video</c:v>
                </c:pt>
                <c:pt idx="4">
                  <c:v>Merchandising 
&amp; Racking</c:v>
                </c:pt>
                <c:pt idx="5">
                  <c:v>IN/OUT Sku</c:v>
                </c:pt>
                <c:pt idx="6">
                  <c:v>Trade</c:v>
                </c:pt>
                <c:pt idx="7">
                  <c:v>Competitor</c:v>
                </c:pt>
                <c:pt idx="8">
                  <c:v>New Launch
 2017</c:v>
                </c:pt>
                <c:pt idx="9">
                  <c:v>Search</c:v>
                </c:pt>
                <c:pt idx="10">
                  <c:v>POS</c:v>
                </c:pt>
                <c:pt idx="11">
                  <c:v>Corporate 
Promotion</c:v>
                </c:pt>
                <c:pt idx="12">
                  <c:v>Price</c:v>
                </c:pt>
                <c:pt idx="13">
                  <c:v>Others</c:v>
                </c:pt>
                <c:pt idx="14">
                  <c:v>Coupon</c:v>
                </c:pt>
                <c:pt idx="15">
                  <c:v>Social</c:v>
                </c:pt>
                <c:pt idx="16">
                  <c:v>TV</c:v>
                </c:pt>
                <c:pt idx="17">
                  <c:v>PR</c:v>
                </c:pt>
                <c:pt idx="18">
                  <c:v>Distribution</c:v>
                </c:pt>
                <c:pt idx="19">
                  <c:v>Actual 2018</c:v>
                </c:pt>
              </c:strCache>
            </c:strRef>
          </c:cat>
          <c:val>
            <c:numRef>
              <c:f>Sheet1!$E$2:$E$21</c:f>
              <c:numCache>
                <c:formatCode>_(* #,##0.0_);_(* \(#,##0.0\);_(* "-"??_);_(@_)</c:formatCode>
                <c:ptCount val="20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3347.8588182999993</c:v>
                </c:pt>
                <c:pt idx="12">
                  <c:v>6341.6795034003444</c:v>
                </c:pt>
                <c:pt idx="13">
                  <c:v>6394.9201581990346</c:v>
                </c:pt>
                <c:pt idx="14">
                  <c:v>25116.152023500003</c:v>
                </c:pt>
                <c:pt idx="15">
                  <c:v>31777.543161512534</c:v>
                </c:pt>
                <c:pt idx="16">
                  <c:v>64087.845094178308</c:v>
                </c:pt>
                <c:pt idx="17">
                  <c:v>65126.31936429999</c:v>
                </c:pt>
                <c:pt idx="18">
                  <c:v>77868.000078300014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D9C3-426E-AF4B-FCBDF215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461462608"/>
        <c:axId val="1461474576"/>
      </c:barChart>
      <c:catAx>
        <c:axId val="146146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1461474576"/>
        <c:crosses val="autoZero"/>
        <c:auto val="1"/>
        <c:lblAlgn val="ctr"/>
        <c:lblOffset val="100"/>
        <c:tickLblSkip val="1"/>
        <c:noMultiLvlLbl val="0"/>
      </c:catAx>
      <c:valAx>
        <c:axId val="1461474576"/>
        <c:scaling>
          <c:orientation val="minMax"/>
          <c:min val="3000000"/>
        </c:scaling>
        <c:delete val="1"/>
        <c:axPos val="l"/>
        <c:numFmt formatCode="General" sourceLinked="1"/>
        <c:majorTickMark val="out"/>
        <c:minorTickMark val="none"/>
        <c:tickLblPos val="nextTo"/>
        <c:crossAx val="1461462608"/>
        <c:crosses val="autoZero"/>
        <c:crossBetween val="between"/>
        <c:dispUnits>
          <c:builtInUnit val="millions"/>
          <c:dispUnitsLbl>
            <c:layout/>
          </c:dispUnitsLbl>
        </c:dispUnits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927877599170990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3B2F-4B50-A363-9C4F77FABFCF}"/>
                </c:ext>
                <c:ext xmlns:c15="http://schemas.microsoft.com/office/drawing/2012/chart" uri="{CE6537A1-D6FC-4f65-9D91-7224C49458BB}">
                  <c15:layout>
                    <c:manualLayout>
                      <c:w val="0.25557017716853064"/>
                      <c:h val="0.2801796589131250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9019.0963200000006</c:v>
                </c:pt>
                <c:pt idx="1">
                  <c:v>95841.417790508887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70425312"/>
        <c:axId val="1470425856"/>
      </c:barChart>
      <c:catAx>
        <c:axId val="147042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0425856"/>
        <c:crosses val="autoZero"/>
        <c:auto val="1"/>
        <c:lblAlgn val="ctr"/>
        <c:lblOffset val="100"/>
        <c:noMultiLvlLbl val="0"/>
      </c:catAx>
      <c:valAx>
        <c:axId val="1470425856"/>
        <c:scaling>
          <c:orientation val="minMax"/>
          <c:max val="20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1470425312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11017459361835E-2"/>
          <c:y val="0.13251595746973363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2289.8500023357797</c:v>
                </c:pt>
                <c:pt idx="1">
                  <c:v>2234.0746398915371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68320784"/>
        <c:axId val="1468315344"/>
      </c:barChart>
      <c:catAx>
        <c:axId val="1468320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8315344"/>
        <c:crosses val="autoZero"/>
        <c:auto val="1"/>
        <c:lblAlgn val="ctr"/>
        <c:lblOffset val="100"/>
        <c:noMultiLvlLbl val="0"/>
      </c:catAx>
      <c:valAx>
        <c:axId val="1468315344"/>
        <c:scaling>
          <c:orientation val="minMax"/>
          <c:max val="40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14683207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0.95490481024937313</c:v>
                </c:pt>
                <c:pt idx="1">
                  <c:v>1.2551245893591951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68321328"/>
        <c:axId val="1468326224"/>
      </c:barChart>
      <c:catAx>
        <c:axId val="1468321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8326224"/>
        <c:crosses val="autoZero"/>
        <c:auto val="1"/>
        <c:lblAlgn val="ctr"/>
        <c:lblOffset val="100"/>
        <c:noMultiLvlLbl val="0"/>
      </c:catAx>
      <c:valAx>
        <c:axId val="1468326224"/>
        <c:scaling>
          <c:orientation val="minMax"/>
          <c:min val="0"/>
        </c:scaling>
        <c:delete val="1"/>
        <c:axPos val="l"/>
        <c:numFmt formatCode="0.0" sourceLinked="0"/>
        <c:majorTickMark val="out"/>
        <c:minorTickMark val="none"/>
        <c:tickLblPos val="nextTo"/>
        <c:crossAx val="146832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Sheet1!$A$21:$A$23</c:f>
              <c:strCache>
                <c:ptCount val="3"/>
                <c:pt idx="0">
                  <c:v>Ketchup</c:v>
                </c:pt>
                <c:pt idx="1">
                  <c:v>Flavor stacking </c:v>
                </c:pt>
                <c:pt idx="2">
                  <c:v>Mystery Can </c:v>
                </c:pt>
              </c:strCache>
            </c:strRef>
          </c:cat>
          <c:val>
            <c:numRef>
              <c:f>Sheet1!$B$21:$B$23</c:f>
              <c:numCache>
                <c:formatCode>0.0</c:formatCode>
                <c:ptCount val="3"/>
                <c:pt idx="0">
                  <c:v>0.95490481024937313</c:v>
                </c:pt>
                <c:pt idx="1">
                  <c:v>0.74557032701010317</c:v>
                </c:pt>
                <c:pt idx="2">
                  <c:v>2.5195037052374993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EA-417C-B600-979EC2012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8326768"/>
        <c:axId val="1468328944"/>
      </c:barChart>
      <c:catAx>
        <c:axId val="146832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28944"/>
        <c:crosses val="autoZero"/>
        <c:auto val="1"/>
        <c:lblAlgn val="ctr"/>
        <c:lblOffset val="100"/>
        <c:noMultiLvlLbl val="0"/>
      </c:catAx>
      <c:valAx>
        <c:axId val="146832894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46832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Sheet1!$A$21:$A$23</c:f>
              <c:strCache>
                <c:ptCount val="3"/>
                <c:pt idx="0">
                  <c:v>Ketchup</c:v>
                </c:pt>
                <c:pt idx="1">
                  <c:v>Flavor stacking </c:v>
                </c:pt>
                <c:pt idx="2">
                  <c:v>Mystery Can </c:v>
                </c:pt>
              </c:strCache>
            </c:strRef>
          </c:cat>
          <c:val>
            <c:numRef>
              <c:f>Sheet1!$B$21:$B$23</c:f>
              <c:numCache>
                <c:formatCode>0.0</c:formatCode>
                <c:ptCount val="3"/>
                <c:pt idx="0">
                  <c:v>2289.8500023357797</c:v>
                </c:pt>
                <c:pt idx="1">
                  <c:v>2412.5094532662674</c:v>
                </c:pt>
                <c:pt idx="2">
                  <c:v>2118.9943732209531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1EA-417C-B600-979EC2012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8319152"/>
        <c:axId val="1468327312"/>
      </c:barChart>
      <c:catAx>
        <c:axId val="146831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27312"/>
        <c:crosses val="autoZero"/>
        <c:auto val="1"/>
        <c:lblAlgn val="ctr"/>
        <c:lblOffset val="100"/>
        <c:noMultiLvlLbl val="0"/>
      </c:catAx>
      <c:valAx>
        <c:axId val="1468327312"/>
        <c:scaling>
          <c:orientation val="minMax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146831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Flava Crew - Twitter 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466922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9FE-485C-883F-CAB0C8D12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Ketchup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826922</c:v>
                </c:pt>
                <c:pt idx="14">
                  <c:v>5869816</c:v>
                </c:pt>
                <c:pt idx="15">
                  <c:v>4913409</c:v>
                </c:pt>
                <c:pt idx="16">
                  <c:v>6350615</c:v>
                </c:pt>
                <c:pt idx="17">
                  <c:v>2208493</c:v>
                </c:pt>
                <c:pt idx="18">
                  <c:v>2256210</c:v>
                </c:pt>
                <c:pt idx="19">
                  <c:v>3960062</c:v>
                </c:pt>
                <c:pt idx="20">
                  <c:v>3315741</c:v>
                </c:pt>
                <c:pt idx="21">
                  <c:v>4101562</c:v>
                </c:pt>
                <c:pt idx="22">
                  <c:v>4381326</c:v>
                </c:pt>
                <c:pt idx="23">
                  <c:v>3343325</c:v>
                </c:pt>
                <c:pt idx="24">
                  <c:v>927152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9FE-485C-883F-CAB0C8D122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Perfect Flavour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5073542</c:v>
                </c:pt>
                <c:pt idx="26">
                  <c:v>8693292</c:v>
                </c:pt>
                <c:pt idx="27">
                  <c:v>2176100</c:v>
                </c:pt>
                <c:pt idx="28">
                  <c:v>5505497</c:v>
                </c:pt>
                <c:pt idx="29">
                  <c:v>5740201</c:v>
                </c:pt>
                <c:pt idx="30">
                  <c:v>6060882</c:v>
                </c:pt>
                <c:pt idx="31">
                  <c:v>6048582</c:v>
                </c:pt>
                <c:pt idx="32">
                  <c:v>5937013</c:v>
                </c:pt>
                <c:pt idx="33">
                  <c:v>7681033</c:v>
                </c:pt>
                <c:pt idx="34">
                  <c:v>1063273</c:v>
                </c:pt>
                <c:pt idx="35">
                  <c:v>1152312</c:v>
                </c:pt>
                <c:pt idx="36">
                  <c:v>1224476</c:v>
                </c:pt>
                <c:pt idx="37">
                  <c:v>1312060</c:v>
                </c:pt>
                <c:pt idx="38">
                  <c:v>1623061</c:v>
                </c:pt>
                <c:pt idx="39">
                  <c:v>1218004</c:v>
                </c:pt>
                <c:pt idx="40">
                  <c:v>1274518</c:v>
                </c:pt>
                <c:pt idx="41">
                  <c:v>1103509</c:v>
                </c:pt>
                <c:pt idx="42">
                  <c:v>1570748</c:v>
                </c:pt>
                <c:pt idx="43">
                  <c:v>1240105</c:v>
                </c:pt>
                <c:pt idx="44">
                  <c:v>1263617</c:v>
                </c:pt>
                <c:pt idx="45">
                  <c:v>1145217</c:v>
                </c:pt>
                <c:pt idx="46">
                  <c:v>306876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9FE-485C-883F-CAB0C8D1229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rgbClr val="4BAEEF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Sheet1!$F$2:$F$105</c:f>
              <c:numCache>
                <c:formatCode>General</c:formatCode>
                <c:ptCount val="104"/>
                <c:pt idx="0">
                  <c:v>0</c:v>
                </c:pt>
                <c:pt idx="1">
                  <c:v>2677942</c:v>
                </c:pt>
                <c:pt idx="2">
                  <c:v>2250097</c:v>
                </c:pt>
                <c:pt idx="3">
                  <c:v>3732469</c:v>
                </c:pt>
                <c:pt idx="4">
                  <c:v>2128729</c:v>
                </c:pt>
                <c:pt idx="5">
                  <c:v>3505710</c:v>
                </c:pt>
                <c:pt idx="6">
                  <c:v>2112024</c:v>
                </c:pt>
                <c:pt idx="7">
                  <c:v>3438644</c:v>
                </c:pt>
                <c:pt idx="8">
                  <c:v>2016404</c:v>
                </c:pt>
                <c:pt idx="9">
                  <c:v>3383728</c:v>
                </c:pt>
                <c:pt idx="10">
                  <c:v>1988693</c:v>
                </c:pt>
                <c:pt idx="11">
                  <c:v>3233993</c:v>
                </c:pt>
                <c:pt idx="12">
                  <c:v>2113066</c:v>
                </c:pt>
                <c:pt idx="13">
                  <c:v>2239950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9FE-485C-883F-CAB0C8D1229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Mystery Can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EE3523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Sheet1!$G$2:$G$105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535892.63428571424</c:v>
                </c:pt>
                <c:pt idx="80">
                  <c:v>1600317.6342857142</c:v>
                </c:pt>
                <c:pt idx="81">
                  <c:v>2060010.6342857142</c:v>
                </c:pt>
                <c:pt idx="82">
                  <c:v>2604598.6342857145</c:v>
                </c:pt>
                <c:pt idx="83">
                  <c:v>2377243.6342857145</c:v>
                </c:pt>
                <c:pt idx="84">
                  <c:v>2995011.6342857145</c:v>
                </c:pt>
                <c:pt idx="85">
                  <c:v>3557519.6342857145</c:v>
                </c:pt>
                <c:pt idx="86">
                  <c:v>2473388.6342857145</c:v>
                </c:pt>
                <c:pt idx="87">
                  <c:v>1039677.6342857142</c:v>
                </c:pt>
                <c:pt idx="88">
                  <c:v>696830.63428571424</c:v>
                </c:pt>
                <c:pt idx="89">
                  <c:v>0</c:v>
                </c:pt>
                <c:pt idx="90">
                  <c:v>3236993.6342857145</c:v>
                </c:pt>
                <c:pt idx="91">
                  <c:v>1666410.6342857142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306711</c:v>
                </c:pt>
                <c:pt idx="102">
                  <c:v>3979187.6342857145</c:v>
                </c:pt>
                <c:pt idx="103">
                  <c:v>380155.63428571424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9FE-485C-883F-CAB0C8D1229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Flavour Stacking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rgbClr val="9F6E0D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Sheet1!$H$2:$H$105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1444461</c:v>
                </c:pt>
                <c:pt idx="57">
                  <c:v>2670146</c:v>
                </c:pt>
                <c:pt idx="58">
                  <c:v>1857338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2635522</c:v>
                </c:pt>
                <c:pt idx="63">
                  <c:v>464006</c:v>
                </c:pt>
                <c:pt idx="64">
                  <c:v>0</c:v>
                </c:pt>
                <c:pt idx="65">
                  <c:v>0</c:v>
                </c:pt>
                <c:pt idx="66">
                  <c:v>2466610</c:v>
                </c:pt>
                <c:pt idx="67">
                  <c:v>300117</c:v>
                </c:pt>
                <c:pt idx="68">
                  <c:v>0</c:v>
                </c:pt>
                <c:pt idx="69">
                  <c:v>1979564</c:v>
                </c:pt>
                <c:pt idx="70">
                  <c:v>275554</c:v>
                </c:pt>
                <c:pt idx="71">
                  <c:v>2191144</c:v>
                </c:pt>
                <c:pt idx="72">
                  <c:v>124153</c:v>
                </c:pt>
                <c:pt idx="73">
                  <c:v>0</c:v>
                </c:pt>
                <c:pt idx="74">
                  <c:v>1935346</c:v>
                </c:pt>
                <c:pt idx="75">
                  <c:v>2210855</c:v>
                </c:pt>
                <c:pt idx="76">
                  <c:v>764138</c:v>
                </c:pt>
                <c:pt idx="77">
                  <c:v>2150759</c:v>
                </c:pt>
                <c:pt idx="78">
                  <c:v>811923</c:v>
                </c:pt>
                <c:pt idx="79">
                  <c:v>3603662</c:v>
                </c:pt>
                <c:pt idx="80">
                  <c:v>545760</c:v>
                </c:pt>
                <c:pt idx="81">
                  <c:v>0</c:v>
                </c:pt>
                <c:pt idx="82">
                  <c:v>3606449</c:v>
                </c:pt>
                <c:pt idx="83">
                  <c:v>893233</c:v>
                </c:pt>
                <c:pt idx="84">
                  <c:v>0</c:v>
                </c:pt>
                <c:pt idx="85">
                  <c:v>0</c:v>
                </c:pt>
                <c:pt idx="86">
                  <c:v>3174668</c:v>
                </c:pt>
                <c:pt idx="87">
                  <c:v>754462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3177859</c:v>
                </c:pt>
                <c:pt idx="92">
                  <c:v>1212589</c:v>
                </c:pt>
                <c:pt idx="93">
                  <c:v>0</c:v>
                </c:pt>
                <c:pt idx="94">
                  <c:v>1804033</c:v>
                </c:pt>
                <c:pt idx="95">
                  <c:v>2271364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3520886</c:v>
                </c:pt>
                <c:pt idx="103">
                  <c:v>1872754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9FE-485C-883F-CAB0C8D12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8328400"/>
        <c:axId val="146832459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82347</c:v>
                </c:pt>
                <c:pt idx="1">
                  <c:v>90010</c:v>
                </c:pt>
                <c:pt idx="2">
                  <c:v>98615</c:v>
                </c:pt>
                <c:pt idx="3">
                  <c:v>116751</c:v>
                </c:pt>
                <c:pt idx="4">
                  <c:v>76416</c:v>
                </c:pt>
                <c:pt idx="5">
                  <c:v>64969</c:v>
                </c:pt>
                <c:pt idx="6">
                  <c:v>56774</c:v>
                </c:pt>
                <c:pt idx="7">
                  <c:v>65200</c:v>
                </c:pt>
                <c:pt idx="8">
                  <c:v>94816</c:v>
                </c:pt>
                <c:pt idx="9">
                  <c:v>117765</c:v>
                </c:pt>
                <c:pt idx="10">
                  <c:v>97897</c:v>
                </c:pt>
                <c:pt idx="11">
                  <c:v>71950</c:v>
                </c:pt>
                <c:pt idx="12">
                  <c:v>78937</c:v>
                </c:pt>
                <c:pt idx="13">
                  <c:v>116620</c:v>
                </c:pt>
                <c:pt idx="14">
                  <c:v>97191</c:v>
                </c:pt>
                <c:pt idx="15">
                  <c:v>84710</c:v>
                </c:pt>
                <c:pt idx="16">
                  <c:v>92002</c:v>
                </c:pt>
                <c:pt idx="17">
                  <c:v>71879</c:v>
                </c:pt>
                <c:pt idx="18">
                  <c:v>59199</c:v>
                </c:pt>
                <c:pt idx="19">
                  <c:v>83559</c:v>
                </c:pt>
                <c:pt idx="20">
                  <c:v>86882</c:v>
                </c:pt>
                <c:pt idx="21">
                  <c:v>71402</c:v>
                </c:pt>
                <c:pt idx="22">
                  <c:v>63822</c:v>
                </c:pt>
                <c:pt idx="23">
                  <c:v>62843</c:v>
                </c:pt>
                <c:pt idx="24">
                  <c:v>80039</c:v>
                </c:pt>
                <c:pt idx="25">
                  <c:v>87182</c:v>
                </c:pt>
                <c:pt idx="26">
                  <c:v>92473</c:v>
                </c:pt>
                <c:pt idx="27">
                  <c:v>92343</c:v>
                </c:pt>
                <c:pt idx="28">
                  <c:v>89342</c:v>
                </c:pt>
                <c:pt idx="29">
                  <c:v>84434</c:v>
                </c:pt>
                <c:pt idx="30">
                  <c:v>119424</c:v>
                </c:pt>
                <c:pt idx="31">
                  <c:v>124497</c:v>
                </c:pt>
                <c:pt idx="32">
                  <c:v>109025</c:v>
                </c:pt>
                <c:pt idx="33">
                  <c:v>101009</c:v>
                </c:pt>
                <c:pt idx="34">
                  <c:v>126335</c:v>
                </c:pt>
                <c:pt idx="35">
                  <c:v>133884</c:v>
                </c:pt>
                <c:pt idx="36">
                  <c:v>99778</c:v>
                </c:pt>
                <c:pt idx="37">
                  <c:v>142596</c:v>
                </c:pt>
                <c:pt idx="38">
                  <c:v>146119</c:v>
                </c:pt>
                <c:pt idx="39">
                  <c:v>115629</c:v>
                </c:pt>
                <c:pt idx="40">
                  <c:v>98113</c:v>
                </c:pt>
                <c:pt idx="41">
                  <c:v>81261</c:v>
                </c:pt>
                <c:pt idx="42">
                  <c:v>81462</c:v>
                </c:pt>
                <c:pt idx="43">
                  <c:v>111927</c:v>
                </c:pt>
                <c:pt idx="44">
                  <c:v>105961</c:v>
                </c:pt>
                <c:pt idx="45">
                  <c:v>89641</c:v>
                </c:pt>
                <c:pt idx="46">
                  <c:v>126953</c:v>
                </c:pt>
                <c:pt idx="47">
                  <c:v>144265</c:v>
                </c:pt>
                <c:pt idx="48">
                  <c:v>165106</c:v>
                </c:pt>
                <c:pt idx="49">
                  <c:v>99048</c:v>
                </c:pt>
                <c:pt idx="50">
                  <c:v>85132</c:v>
                </c:pt>
                <c:pt idx="51">
                  <c:v>69473</c:v>
                </c:pt>
                <c:pt idx="52">
                  <c:v>71883</c:v>
                </c:pt>
                <c:pt idx="53">
                  <c:v>95655</c:v>
                </c:pt>
                <c:pt idx="54">
                  <c:v>78548</c:v>
                </c:pt>
                <c:pt idx="55">
                  <c:v>79805</c:v>
                </c:pt>
                <c:pt idx="56">
                  <c:v>59696</c:v>
                </c:pt>
                <c:pt idx="57">
                  <c:v>77946</c:v>
                </c:pt>
                <c:pt idx="58">
                  <c:v>86142</c:v>
                </c:pt>
                <c:pt idx="59">
                  <c:v>90599</c:v>
                </c:pt>
                <c:pt idx="60">
                  <c:v>90026</c:v>
                </c:pt>
                <c:pt idx="61">
                  <c:v>99018</c:v>
                </c:pt>
                <c:pt idx="62">
                  <c:v>96202</c:v>
                </c:pt>
                <c:pt idx="63">
                  <c:v>70425</c:v>
                </c:pt>
                <c:pt idx="64">
                  <c:v>71806</c:v>
                </c:pt>
                <c:pt idx="65">
                  <c:v>100385</c:v>
                </c:pt>
                <c:pt idx="66">
                  <c:v>97295</c:v>
                </c:pt>
                <c:pt idx="67">
                  <c:v>86657</c:v>
                </c:pt>
                <c:pt idx="68">
                  <c:v>82318</c:v>
                </c:pt>
                <c:pt idx="69">
                  <c:v>71149</c:v>
                </c:pt>
                <c:pt idx="70">
                  <c:v>59769</c:v>
                </c:pt>
                <c:pt idx="71">
                  <c:v>77862</c:v>
                </c:pt>
                <c:pt idx="72">
                  <c:v>69533</c:v>
                </c:pt>
                <c:pt idx="73">
                  <c:v>74130</c:v>
                </c:pt>
                <c:pt idx="74">
                  <c:v>76231</c:v>
                </c:pt>
                <c:pt idx="75">
                  <c:v>97392</c:v>
                </c:pt>
                <c:pt idx="76">
                  <c:v>117974</c:v>
                </c:pt>
                <c:pt idx="77">
                  <c:v>72599</c:v>
                </c:pt>
                <c:pt idx="78">
                  <c:v>80769</c:v>
                </c:pt>
                <c:pt idx="79">
                  <c:v>98786</c:v>
                </c:pt>
                <c:pt idx="80">
                  <c:v>103205</c:v>
                </c:pt>
                <c:pt idx="81">
                  <c:v>90226</c:v>
                </c:pt>
                <c:pt idx="82">
                  <c:v>123636</c:v>
                </c:pt>
                <c:pt idx="83">
                  <c:v>133998</c:v>
                </c:pt>
                <c:pt idx="84">
                  <c:v>115398</c:v>
                </c:pt>
                <c:pt idx="85">
                  <c:v>101533</c:v>
                </c:pt>
                <c:pt idx="86">
                  <c:v>95698</c:v>
                </c:pt>
                <c:pt idx="87">
                  <c:v>121006</c:v>
                </c:pt>
                <c:pt idx="88">
                  <c:v>100045</c:v>
                </c:pt>
                <c:pt idx="89">
                  <c:v>85958</c:v>
                </c:pt>
                <c:pt idx="90">
                  <c:v>114163</c:v>
                </c:pt>
                <c:pt idx="91">
                  <c:v>144070</c:v>
                </c:pt>
                <c:pt idx="92">
                  <c:v>111834</c:v>
                </c:pt>
                <c:pt idx="93">
                  <c:v>97987</c:v>
                </c:pt>
                <c:pt idx="94">
                  <c:v>105322</c:v>
                </c:pt>
                <c:pt idx="95">
                  <c:v>106227</c:v>
                </c:pt>
                <c:pt idx="96">
                  <c:v>104792</c:v>
                </c:pt>
                <c:pt idx="97">
                  <c:v>87353</c:v>
                </c:pt>
                <c:pt idx="98">
                  <c:v>117761</c:v>
                </c:pt>
                <c:pt idx="99">
                  <c:v>152950</c:v>
                </c:pt>
                <c:pt idx="100">
                  <c:v>193358</c:v>
                </c:pt>
                <c:pt idx="101">
                  <c:v>80516</c:v>
                </c:pt>
                <c:pt idx="102">
                  <c:v>77263</c:v>
                </c:pt>
                <c:pt idx="103">
                  <c:v>69563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49FE-485C-883F-CAB0C8D12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8322960"/>
        <c:axId val="1468320240"/>
      </c:lineChart>
      <c:dateAx>
        <c:axId val="1468322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20240"/>
        <c:crosses val="autoZero"/>
        <c:auto val="1"/>
        <c:lblOffset val="100"/>
        <c:baseTimeUnit val="days"/>
      </c:dateAx>
      <c:valAx>
        <c:axId val="1468320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22960"/>
        <c:crosses val="autoZero"/>
        <c:crossBetween val="between"/>
        <c:majorUnit val="40000"/>
        <c:dispUnits>
          <c:builtInUnit val="thousands"/>
        </c:dispUnits>
      </c:valAx>
      <c:valAx>
        <c:axId val="1468324592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28400"/>
        <c:crosses val="max"/>
        <c:crossBetween val="between"/>
        <c:dispUnits>
          <c:builtInUnit val="thousands"/>
        </c:dispUnits>
      </c:valAx>
      <c:dateAx>
        <c:axId val="14683284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832459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968594641619E-2"/>
          <c:y val="0.8336808573202209"/>
          <c:w val="0.89999993718928317"/>
          <c:h val="7.0801777371189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927877599170990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756-4C0C-828B-1AAFACED365C}"/>
                </c:ext>
                <c:ext xmlns:c15="http://schemas.microsoft.com/office/drawing/2012/chart" uri="{CE6537A1-D6FC-4f65-9D91-7224C49458BB}">
                  <c15:layout>
                    <c:manualLayout>
                      <c:w val="0.25557017716853064"/>
                      <c:h val="0.2801796589131250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63807.419924027316</c:v>
                </c:pt>
                <c:pt idx="1">
                  <c:v>32029.876762181724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68319696"/>
        <c:axId val="1471584240"/>
      </c:barChart>
      <c:catAx>
        <c:axId val="1468319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1584240"/>
        <c:crosses val="autoZero"/>
        <c:auto val="1"/>
        <c:lblAlgn val="ctr"/>
        <c:lblOffset val="100"/>
        <c:noMultiLvlLbl val="0"/>
      </c:catAx>
      <c:valAx>
        <c:axId val="1471584240"/>
        <c:scaling>
          <c:orientation val="minMax"/>
          <c:max val="20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1468319696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711017459361835E-2"/>
          <c:y val="0.13251595746973363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436.56789600445546</c:v>
                </c:pt>
                <c:pt idx="1">
                  <c:v>399.22914463847377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71584784"/>
        <c:axId val="1471578800"/>
      </c:barChart>
      <c:catAx>
        <c:axId val="147158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1578800"/>
        <c:crosses val="autoZero"/>
        <c:auto val="1"/>
        <c:lblAlgn val="ctr"/>
        <c:lblOffset val="100"/>
        <c:noMultiLvlLbl val="0"/>
      </c:catAx>
      <c:valAx>
        <c:axId val="1471578800"/>
        <c:scaling>
          <c:orientation val="minMax"/>
          <c:max val="40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14715847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0.37043033107542223</c:v>
                </c:pt>
                <c:pt idx="1">
                  <c:v>0.2762792506559687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71578256"/>
        <c:axId val="1471580976"/>
      </c:barChart>
      <c:catAx>
        <c:axId val="1471578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71580976"/>
        <c:crosses val="autoZero"/>
        <c:auto val="1"/>
        <c:lblAlgn val="ctr"/>
        <c:lblOffset val="100"/>
        <c:noMultiLvlLbl val="0"/>
      </c:catAx>
      <c:valAx>
        <c:axId val="1471580976"/>
        <c:scaling>
          <c:orientation val="minMax"/>
          <c:min val="0"/>
        </c:scaling>
        <c:delete val="1"/>
        <c:axPos val="l"/>
        <c:numFmt formatCode="0.0" sourceLinked="0"/>
        <c:majorTickMark val="out"/>
        <c:minorTickMark val="none"/>
        <c:tickLblPos val="nextTo"/>
        <c:crossAx val="147157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Sheet1!$A$21:$A$26</c:f>
              <c:strCache>
                <c:ptCount val="6"/>
                <c:pt idx="0">
                  <c:v>Flava Crew - Twitter </c:v>
                </c:pt>
                <c:pt idx="1">
                  <c:v>Ketchup</c:v>
                </c:pt>
                <c:pt idx="2">
                  <c:v>Perfect Flavour</c:v>
                </c:pt>
                <c:pt idx="3">
                  <c:v>Sports</c:v>
                </c:pt>
                <c:pt idx="4">
                  <c:v>Flavour Stacking</c:v>
                </c:pt>
                <c:pt idx="5">
                  <c:v>Mystery</c:v>
                </c:pt>
              </c:strCache>
            </c:strRef>
          </c:cat>
          <c:val>
            <c:numRef>
              <c:f>Sheet1!$B$21:$B$26</c:f>
              <c:numCache>
                <c:formatCode>0.0</c:formatCode>
                <c:ptCount val="6"/>
                <c:pt idx="0">
                  <c:v>103.45240765389789</c:v>
                </c:pt>
                <c:pt idx="1">
                  <c:v>432.24787735200533</c:v>
                </c:pt>
                <c:pt idx="2">
                  <c:v>460.79516781102552</c:v>
                </c:pt>
                <c:pt idx="3">
                  <c:v>398.70449359016885</c:v>
                </c:pt>
                <c:pt idx="4">
                  <c:v>318.06613517869721</c:v>
                </c:pt>
                <c:pt idx="5">
                  <c:v>538.72294968693143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2B-4BD3-B18F-1817695A8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1580432"/>
        <c:axId val="1471581520"/>
      </c:barChart>
      <c:catAx>
        <c:axId val="147158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581520"/>
        <c:crosses val="autoZero"/>
        <c:auto val="1"/>
        <c:lblAlgn val="ctr"/>
        <c:lblOffset val="100"/>
        <c:noMultiLvlLbl val="0"/>
      </c:catAx>
      <c:valAx>
        <c:axId val="147158152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47158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155057687315819E-2"/>
          <c:y val="5.2895573143331376E-2"/>
          <c:w val="0.93297184802200928"/>
          <c:h val="0.6928456307058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-4.56621059291348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44140395275749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9E8-4B2B-B114-7C159B38E73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
Building</c:v>
                </c:pt>
                <c:pt idx="2">
                  <c:v>TV</c:v>
                </c:pt>
                <c:pt idx="3">
                  <c:v>Digital 
Video</c:v>
                </c:pt>
                <c:pt idx="4">
                  <c:v>Social</c:v>
                </c:pt>
                <c:pt idx="5">
                  <c:v>Corp 
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
Display</c:v>
                </c:pt>
                <c:pt idx="10">
                  <c:v>Search</c:v>
                </c:pt>
                <c:pt idx="11">
                  <c:v>Merchandising &amp; 
Racking</c:v>
                </c:pt>
              </c:strCache>
            </c:strRef>
          </c:cat>
          <c:val>
            <c:numRef>
              <c:f>Sheet1!$B$2:$B$13</c:f>
              <c:numCache>
                <c:formatCode>0.00</c:formatCode>
                <c:ptCount val="12"/>
                <c:pt idx="0">
                  <c:v>0.49940951611610396</c:v>
                </c:pt>
                <c:pt idx="1">
                  <c:v>0.51253185735531237</c:v>
                </c:pt>
                <c:pt idx="2">
                  <c:v>0.48505524864168154</c:v>
                </c:pt>
                <c:pt idx="3">
                  <c:v>0.48337183218146734</c:v>
                </c:pt>
                <c:pt idx="4">
                  <c:v>0.37043033107542223</c:v>
                </c:pt>
                <c:pt idx="5">
                  <c:v>0.1308938075154247</c:v>
                </c:pt>
                <c:pt idx="6">
                  <c:v>0.90028921336770351</c:v>
                </c:pt>
                <c:pt idx="7">
                  <c:v>1.1458705504399354</c:v>
                </c:pt>
                <c:pt idx="8">
                  <c:v>0.65030357170257547</c:v>
                </c:pt>
                <c:pt idx="9">
                  <c:v>0.95490481024937313</c:v>
                </c:pt>
                <c:pt idx="10">
                  <c:v>0</c:v>
                </c:pt>
                <c:pt idx="11">
                  <c:v>1.8365535847688135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E4-4AE4-B10C-8685231C1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5662105929134573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0882807905512761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13242118582691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1324211858269146E-3"/>
                  <c:y val="1.0017530678687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662105929134573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9E8-4B2B-B114-7C159B38E738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566210592913345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6.0882807905512761E-3"/>
                  <c:y val="1.5026296018031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9.13242118582691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7.6103509881890949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
Building</c:v>
                </c:pt>
                <c:pt idx="2">
                  <c:v>TV</c:v>
                </c:pt>
                <c:pt idx="3">
                  <c:v>Digital 
Video</c:v>
                </c:pt>
                <c:pt idx="4">
                  <c:v>Social</c:v>
                </c:pt>
                <c:pt idx="5">
                  <c:v>Corp 
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
Display</c:v>
                </c:pt>
                <c:pt idx="10">
                  <c:v>Search</c:v>
                </c:pt>
                <c:pt idx="11">
                  <c:v>Merchandising &amp; 
Racking</c:v>
                </c:pt>
              </c:strCache>
            </c:strRef>
          </c:cat>
          <c:val>
            <c:numRef>
              <c:f>Sheet1!$C$2:$C$13</c:f>
              <c:numCache>
                <c:formatCode>0.00</c:formatCode>
                <c:ptCount val="12"/>
                <c:pt idx="0">
                  <c:v>0.5100289378889995</c:v>
                </c:pt>
                <c:pt idx="1">
                  <c:v>0.55402630841113376</c:v>
                </c:pt>
                <c:pt idx="2">
                  <c:v>0.38540571004526319</c:v>
                </c:pt>
                <c:pt idx="3">
                  <c:v>0.79651696438910569</c:v>
                </c:pt>
                <c:pt idx="4">
                  <c:v>0.2762792506559687</c:v>
                </c:pt>
                <c:pt idx="5">
                  <c:v>0.13541826836967036</c:v>
                </c:pt>
                <c:pt idx="6">
                  <c:v>0</c:v>
                </c:pt>
                <c:pt idx="7">
                  <c:v>1.3624168971971919</c:v>
                </c:pt>
                <c:pt idx="8">
                  <c:v>0.61396506438449261</c:v>
                </c:pt>
                <c:pt idx="9">
                  <c:v>1.2551245893591951</c:v>
                </c:pt>
                <c:pt idx="10">
                  <c:v>1.4652079931927484</c:v>
                </c:pt>
                <c:pt idx="11">
                  <c:v>1.8078877893246745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DE4-4AE4-B10C-8685231C1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61468592"/>
        <c:axId val="1461460976"/>
      </c:barChart>
      <c:catAx>
        <c:axId val="1461468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900"/>
            </a:pPr>
            <a:endParaRPr lang="en-US"/>
          </a:p>
        </c:txPr>
        <c:crossAx val="1461460976"/>
        <c:crosses val="autoZero"/>
        <c:auto val="1"/>
        <c:lblAlgn val="ctr"/>
        <c:lblOffset val="100"/>
        <c:tickLblSkip val="1"/>
        <c:noMultiLvlLbl val="0"/>
      </c:catAx>
      <c:valAx>
        <c:axId val="1461460976"/>
        <c:scaling>
          <c:orientation val="minMax"/>
          <c:max val="3"/>
        </c:scaling>
        <c:delete val="1"/>
        <c:axPos val="l"/>
        <c:numFmt formatCode="#,##0" sourceLinked="0"/>
        <c:majorTickMark val="out"/>
        <c:minorTickMark val="none"/>
        <c:tickLblPos val="nextTo"/>
        <c:crossAx val="14614685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2904005786927248"/>
          <c:y val="0.19140059609893847"/>
          <c:w val="0.11300410302627834"/>
          <c:h val="6.786432159319054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Sheet1!$A$21:$A$26</c:f>
              <c:strCache>
                <c:ptCount val="6"/>
                <c:pt idx="0">
                  <c:v>Flava Crew - Twitter </c:v>
                </c:pt>
                <c:pt idx="1">
                  <c:v>Ketchup</c:v>
                </c:pt>
                <c:pt idx="2">
                  <c:v>Perfect Flavour</c:v>
                </c:pt>
                <c:pt idx="3">
                  <c:v>Sports</c:v>
                </c:pt>
                <c:pt idx="4">
                  <c:v>Flavour Stacking</c:v>
                </c:pt>
                <c:pt idx="5">
                  <c:v>Mystery</c:v>
                </c:pt>
              </c:strCache>
            </c:strRef>
          </c:cat>
          <c:val>
            <c:numRef>
              <c:f>Sheet1!$B$21:$B$26</c:f>
              <c:numCache>
                <c:formatCode>0.0</c:formatCode>
                <c:ptCount val="6"/>
                <c:pt idx="0">
                  <c:v>4.8856102248883523E-2</c:v>
                </c:pt>
                <c:pt idx="1">
                  <c:v>0.42073468831873317</c:v>
                </c:pt>
                <c:pt idx="2">
                  <c:v>0.31721631599899991</c:v>
                </c:pt>
                <c:pt idx="3">
                  <c:v>0.49114070437455237</c:v>
                </c:pt>
                <c:pt idx="4">
                  <c:v>0.25517576821821203</c:v>
                </c:pt>
                <c:pt idx="5">
                  <c:v>0.30158730889170493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2B-4BD3-B18F-1817695A8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47043168"/>
        <c:axId val="1547036640"/>
      </c:barChart>
      <c:catAx>
        <c:axId val="154704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036640"/>
        <c:crosses val="autoZero"/>
        <c:auto val="1"/>
        <c:lblAlgn val="ctr"/>
        <c:lblOffset val="100"/>
        <c:noMultiLvlLbl val="0"/>
      </c:catAx>
      <c:valAx>
        <c:axId val="1547036640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54704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Pringles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2"/>
                <c:pt idx="0">
                  <c:v>TV+Disp</c:v>
                </c:pt>
                <c:pt idx="1">
                  <c:v>TV+Social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2"/>
                <c:pt idx="0">
                  <c:v>2.611991195650473E-3</c:v>
                </c:pt>
                <c:pt idx="1">
                  <c:v>1.2628093612525919E-2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76-41C0-88D4-4A0B1F0E82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47037184"/>
        <c:axId val="1547039360"/>
      </c:barChart>
      <c:catAx>
        <c:axId val="1547037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039360"/>
        <c:crosses val="autoZero"/>
        <c:auto val="1"/>
        <c:lblAlgn val="ctr"/>
        <c:lblOffset val="100"/>
        <c:noMultiLvlLbl val="0"/>
      </c:catAx>
      <c:valAx>
        <c:axId val="1547039360"/>
        <c:scaling>
          <c:orientation val="minMax"/>
          <c:max val="0.1"/>
        </c:scaling>
        <c:delete val="1"/>
        <c:axPos val="l"/>
        <c:numFmt formatCode="0.0%" sourceLinked="1"/>
        <c:majorTickMark val="out"/>
        <c:minorTickMark val="none"/>
        <c:tickLblPos val="nextTo"/>
        <c:crossAx val="1547037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Social</c:v>
                </c:pt>
              </c:strCache>
            </c:strRef>
          </c:tx>
          <c:spPr>
            <a:ln w="12700" cap="rnd">
              <a:solidFill>
                <a:srgbClr val="973C4A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1.6</c:v>
                </c:pt>
                <c:pt idx="1">
                  <c:v>1.6</c:v>
                </c:pt>
                <c:pt idx="2">
                  <c:v>1.6</c:v>
                </c:pt>
                <c:pt idx="3">
                  <c:v>1.6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2.5</c:v>
                </c:pt>
                <c:pt idx="9">
                  <c:v>2.5</c:v>
                </c:pt>
                <c:pt idx="10">
                  <c:v>2.5</c:v>
                </c:pt>
                <c:pt idx="11">
                  <c:v>2.5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1.8</c:v>
                </c:pt>
                <c:pt idx="18">
                  <c:v>1.8</c:v>
                </c:pt>
                <c:pt idx="19">
                  <c:v>1.8</c:v>
                </c:pt>
                <c:pt idx="20">
                  <c:v>1.8</c:v>
                </c:pt>
                <c:pt idx="21">
                  <c:v>2.1</c:v>
                </c:pt>
                <c:pt idx="22">
                  <c:v>2.1</c:v>
                </c:pt>
                <c:pt idx="23">
                  <c:v>2.1</c:v>
                </c:pt>
                <c:pt idx="24">
                  <c:v>2.1</c:v>
                </c:pt>
                <c:pt idx="25">
                  <c:v>2.1</c:v>
                </c:pt>
                <c:pt idx="26">
                  <c:v>2.1</c:v>
                </c:pt>
                <c:pt idx="27">
                  <c:v>2.1</c:v>
                </c:pt>
                <c:pt idx="28">
                  <c:v>2.1</c:v>
                </c:pt>
                <c:pt idx="29">
                  <c:v>2.1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2.8</c:v>
                </c:pt>
                <c:pt idx="35">
                  <c:v>2.8</c:v>
                </c:pt>
                <c:pt idx="36">
                  <c:v>2.8</c:v>
                </c:pt>
                <c:pt idx="37">
                  <c:v>2.8</c:v>
                </c:pt>
                <c:pt idx="38">
                  <c:v>2.8</c:v>
                </c:pt>
                <c:pt idx="39">
                  <c:v>2.5</c:v>
                </c:pt>
                <c:pt idx="40">
                  <c:v>2.5</c:v>
                </c:pt>
                <c:pt idx="41">
                  <c:v>2.5</c:v>
                </c:pt>
                <c:pt idx="42">
                  <c:v>2.5</c:v>
                </c:pt>
                <c:pt idx="43">
                  <c:v>2.6</c:v>
                </c:pt>
                <c:pt idx="44">
                  <c:v>2.6</c:v>
                </c:pt>
                <c:pt idx="45">
                  <c:v>2.6</c:v>
                </c:pt>
                <c:pt idx="46">
                  <c:v>2.6</c:v>
                </c:pt>
                <c:pt idx="47">
                  <c:v>2.8</c:v>
                </c:pt>
                <c:pt idx="48">
                  <c:v>2.8</c:v>
                </c:pt>
                <c:pt idx="49">
                  <c:v>2.8</c:v>
                </c:pt>
                <c:pt idx="50">
                  <c:v>2.8</c:v>
                </c:pt>
                <c:pt idx="51">
                  <c:v>2.8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2.1</c:v>
                </c:pt>
                <c:pt idx="57">
                  <c:v>2.1</c:v>
                </c:pt>
                <c:pt idx="58">
                  <c:v>2.1</c:v>
                </c:pt>
                <c:pt idx="59">
                  <c:v>2.1</c:v>
                </c:pt>
                <c:pt idx="60">
                  <c:v>2.9</c:v>
                </c:pt>
                <c:pt idx="61">
                  <c:v>2.9</c:v>
                </c:pt>
                <c:pt idx="62">
                  <c:v>2.9</c:v>
                </c:pt>
                <c:pt idx="63">
                  <c:v>2.9</c:v>
                </c:pt>
                <c:pt idx="64">
                  <c:v>2.9</c:v>
                </c:pt>
                <c:pt idx="65">
                  <c:v>2.2999999999999998</c:v>
                </c:pt>
                <c:pt idx="66">
                  <c:v>2.2999999999999998</c:v>
                </c:pt>
                <c:pt idx="67">
                  <c:v>2.2999999999999998</c:v>
                </c:pt>
                <c:pt idx="68">
                  <c:v>2.2999999999999998</c:v>
                </c:pt>
                <c:pt idx="69">
                  <c:v>1.9</c:v>
                </c:pt>
                <c:pt idx="70">
                  <c:v>1.9</c:v>
                </c:pt>
                <c:pt idx="71">
                  <c:v>1.9</c:v>
                </c:pt>
                <c:pt idx="72">
                  <c:v>1.9</c:v>
                </c:pt>
                <c:pt idx="73">
                  <c:v>2.4</c:v>
                </c:pt>
                <c:pt idx="74">
                  <c:v>2.4</c:v>
                </c:pt>
                <c:pt idx="75">
                  <c:v>2.4</c:v>
                </c:pt>
                <c:pt idx="76">
                  <c:v>2.4</c:v>
                </c:pt>
                <c:pt idx="77">
                  <c:v>2.4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2.2000000000000002</c:v>
                </c:pt>
                <c:pt idx="83">
                  <c:v>2.2000000000000002</c:v>
                </c:pt>
                <c:pt idx="84">
                  <c:v>2.2000000000000002</c:v>
                </c:pt>
                <c:pt idx="85">
                  <c:v>2.2000000000000002</c:v>
                </c:pt>
                <c:pt idx="86">
                  <c:v>2.6</c:v>
                </c:pt>
                <c:pt idx="87">
                  <c:v>2.6</c:v>
                </c:pt>
                <c:pt idx="88">
                  <c:v>2.6</c:v>
                </c:pt>
                <c:pt idx="89">
                  <c:v>2.6</c:v>
                </c:pt>
                <c:pt idx="90">
                  <c:v>2.6</c:v>
                </c:pt>
                <c:pt idx="91">
                  <c:v>2.5</c:v>
                </c:pt>
                <c:pt idx="92">
                  <c:v>2.5</c:v>
                </c:pt>
                <c:pt idx="93">
                  <c:v>2.5</c:v>
                </c:pt>
                <c:pt idx="94">
                  <c:v>2.5</c:v>
                </c:pt>
                <c:pt idx="95">
                  <c:v>2.5</c:v>
                </c:pt>
                <c:pt idx="96">
                  <c:v>2.5</c:v>
                </c:pt>
                <c:pt idx="97">
                  <c:v>2.5</c:v>
                </c:pt>
                <c:pt idx="98">
                  <c:v>2.5</c:v>
                </c:pt>
                <c:pt idx="99">
                  <c:v>2.9</c:v>
                </c:pt>
                <c:pt idx="100">
                  <c:v>2.9</c:v>
                </c:pt>
                <c:pt idx="101">
                  <c:v>2.9</c:v>
                </c:pt>
                <c:pt idx="102">
                  <c:v>2.9</c:v>
                </c:pt>
                <c:pt idx="103">
                  <c:v>2.9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3B1-463F-8176-3F4B8D586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037728"/>
        <c:axId val="1547038272"/>
      </c:lineChart>
      <c:dateAx>
        <c:axId val="15470377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7038272"/>
        <c:crosses val="autoZero"/>
        <c:auto val="1"/>
        <c:lblOffset val="100"/>
        <c:baseTimeUnit val="days"/>
      </c:dateAx>
      <c:valAx>
        <c:axId val="154703827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4703772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Social</c:v>
                </c:pt>
              </c:strCache>
            </c:strRef>
          </c:tx>
          <c:spPr>
            <a:ln w="12700" cap="rnd">
              <a:solidFill>
                <a:srgbClr val="669E18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1.1000000000000001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1.3</c:v>
                </c:pt>
                <c:pt idx="9">
                  <c:v>1.3</c:v>
                </c:pt>
                <c:pt idx="10">
                  <c:v>1.3</c:v>
                </c:pt>
                <c:pt idx="11">
                  <c:v>1.3</c:v>
                </c:pt>
                <c:pt idx="12">
                  <c:v>1.4</c:v>
                </c:pt>
                <c:pt idx="13">
                  <c:v>1.4</c:v>
                </c:pt>
                <c:pt idx="14">
                  <c:v>1.4</c:v>
                </c:pt>
                <c:pt idx="15">
                  <c:v>1.4</c:v>
                </c:pt>
                <c:pt idx="16">
                  <c:v>1.4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0.9</c:v>
                </c:pt>
                <c:pt idx="22">
                  <c:v>0.9</c:v>
                </c:pt>
                <c:pt idx="23">
                  <c:v>0.9</c:v>
                </c:pt>
                <c:pt idx="24">
                  <c:v>0.9</c:v>
                </c:pt>
                <c:pt idx="25">
                  <c:v>1.2</c:v>
                </c:pt>
                <c:pt idx="26">
                  <c:v>1.2</c:v>
                </c:pt>
                <c:pt idx="27">
                  <c:v>1.2</c:v>
                </c:pt>
                <c:pt idx="28">
                  <c:v>1.2</c:v>
                </c:pt>
                <c:pt idx="29">
                  <c:v>1.2</c:v>
                </c:pt>
                <c:pt idx="30">
                  <c:v>1.1000000000000001</c:v>
                </c:pt>
                <c:pt idx="31">
                  <c:v>1.1000000000000001</c:v>
                </c:pt>
                <c:pt idx="32">
                  <c:v>1.1000000000000001</c:v>
                </c:pt>
                <c:pt idx="33">
                  <c:v>1.1000000000000001</c:v>
                </c:pt>
                <c:pt idx="34">
                  <c:v>1.6</c:v>
                </c:pt>
                <c:pt idx="35">
                  <c:v>1.6</c:v>
                </c:pt>
                <c:pt idx="36">
                  <c:v>1.6</c:v>
                </c:pt>
                <c:pt idx="37">
                  <c:v>1.6</c:v>
                </c:pt>
                <c:pt idx="38">
                  <c:v>1.6</c:v>
                </c:pt>
                <c:pt idx="39">
                  <c:v>0.9</c:v>
                </c:pt>
                <c:pt idx="40">
                  <c:v>0.9</c:v>
                </c:pt>
                <c:pt idx="41">
                  <c:v>0.9</c:v>
                </c:pt>
                <c:pt idx="42">
                  <c:v>0.9</c:v>
                </c:pt>
                <c:pt idx="43">
                  <c:v>1.3</c:v>
                </c:pt>
                <c:pt idx="44">
                  <c:v>1.3</c:v>
                </c:pt>
                <c:pt idx="45">
                  <c:v>1.3</c:v>
                </c:pt>
                <c:pt idx="46">
                  <c:v>1.3</c:v>
                </c:pt>
                <c:pt idx="47">
                  <c:v>1.4</c:v>
                </c:pt>
                <c:pt idx="48">
                  <c:v>1.4</c:v>
                </c:pt>
                <c:pt idx="49">
                  <c:v>1.4</c:v>
                </c:pt>
                <c:pt idx="50">
                  <c:v>1.4</c:v>
                </c:pt>
                <c:pt idx="51">
                  <c:v>1.4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1.7</c:v>
                </c:pt>
                <c:pt idx="61">
                  <c:v>1.7</c:v>
                </c:pt>
                <c:pt idx="62">
                  <c:v>1.7</c:v>
                </c:pt>
                <c:pt idx="63">
                  <c:v>1.7</c:v>
                </c:pt>
                <c:pt idx="64">
                  <c:v>1.7</c:v>
                </c:pt>
                <c:pt idx="65">
                  <c:v>1.2</c:v>
                </c:pt>
                <c:pt idx="66">
                  <c:v>1.2</c:v>
                </c:pt>
                <c:pt idx="67">
                  <c:v>1.2</c:v>
                </c:pt>
                <c:pt idx="68">
                  <c:v>1.2</c:v>
                </c:pt>
                <c:pt idx="69">
                  <c:v>1.2</c:v>
                </c:pt>
                <c:pt idx="70">
                  <c:v>1.2</c:v>
                </c:pt>
                <c:pt idx="71">
                  <c:v>1.2</c:v>
                </c:pt>
                <c:pt idx="72">
                  <c:v>1.2</c:v>
                </c:pt>
                <c:pt idx="73">
                  <c:v>1.3</c:v>
                </c:pt>
                <c:pt idx="74">
                  <c:v>1.3</c:v>
                </c:pt>
                <c:pt idx="75">
                  <c:v>1.3</c:v>
                </c:pt>
                <c:pt idx="76">
                  <c:v>1.3</c:v>
                </c:pt>
                <c:pt idx="77">
                  <c:v>1.3</c:v>
                </c:pt>
                <c:pt idx="78">
                  <c:v>1.2</c:v>
                </c:pt>
                <c:pt idx="79">
                  <c:v>1.2</c:v>
                </c:pt>
                <c:pt idx="80">
                  <c:v>1.2</c:v>
                </c:pt>
                <c:pt idx="81">
                  <c:v>1.2</c:v>
                </c:pt>
                <c:pt idx="82">
                  <c:v>1.2</c:v>
                </c:pt>
                <c:pt idx="83">
                  <c:v>1.2</c:v>
                </c:pt>
                <c:pt idx="84">
                  <c:v>1.2</c:v>
                </c:pt>
                <c:pt idx="85">
                  <c:v>1.2</c:v>
                </c:pt>
                <c:pt idx="86">
                  <c:v>1.7</c:v>
                </c:pt>
                <c:pt idx="87">
                  <c:v>1.7</c:v>
                </c:pt>
                <c:pt idx="88">
                  <c:v>1.7</c:v>
                </c:pt>
                <c:pt idx="89">
                  <c:v>1.7</c:v>
                </c:pt>
                <c:pt idx="90">
                  <c:v>1.7</c:v>
                </c:pt>
                <c:pt idx="91">
                  <c:v>1.5</c:v>
                </c:pt>
                <c:pt idx="92">
                  <c:v>1.5</c:v>
                </c:pt>
                <c:pt idx="93">
                  <c:v>1.5</c:v>
                </c:pt>
                <c:pt idx="94">
                  <c:v>1.5</c:v>
                </c:pt>
                <c:pt idx="95">
                  <c:v>0.9</c:v>
                </c:pt>
                <c:pt idx="96">
                  <c:v>0.9</c:v>
                </c:pt>
                <c:pt idx="97">
                  <c:v>0.9</c:v>
                </c:pt>
                <c:pt idx="98">
                  <c:v>0.9</c:v>
                </c:pt>
                <c:pt idx="99">
                  <c:v>1.3</c:v>
                </c:pt>
                <c:pt idx="100">
                  <c:v>1.3</c:v>
                </c:pt>
                <c:pt idx="101">
                  <c:v>1.3</c:v>
                </c:pt>
                <c:pt idx="102">
                  <c:v>1.3</c:v>
                </c:pt>
                <c:pt idx="103">
                  <c:v>1.3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9EF-42F5-BB94-11D72DDC1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042080"/>
        <c:axId val="1548231584"/>
      </c:lineChart>
      <c:dateAx>
        <c:axId val="154704208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231584"/>
        <c:crosses val="autoZero"/>
        <c:auto val="1"/>
        <c:lblOffset val="100"/>
        <c:baseTimeUnit val="days"/>
      </c:dateAx>
      <c:valAx>
        <c:axId val="1548231584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470420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Social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71</c:v>
                </c:pt>
                <c:pt idx="1">
                  <c:v>73</c:v>
                </c:pt>
                <c:pt idx="2">
                  <c:v>75</c:v>
                </c:pt>
                <c:pt idx="3">
                  <c:v>78</c:v>
                </c:pt>
                <c:pt idx="4">
                  <c:v>78</c:v>
                </c:pt>
                <c:pt idx="5">
                  <c:v>69</c:v>
                </c:pt>
                <c:pt idx="6">
                  <c:v>52</c:v>
                </c:pt>
                <c:pt idx="7">
                  <c:v>48</c:v>
                </c:pt>
                <c:pt idx="8">
                  <c:v>67</c:v>
                </c:pt>
                <c:pt idx="9">
                  <c:v>73</c:v>
                </c:pt>
                <c:pt idx="10">
                  <c:v>69</c:v>
                </c:pt>
                <c:pt idx="11">
                  <c:v>53</c:v>
                </c:pt>
                <c:pt idx="12">
                  <c:v>49</c:v>
                </c:pt>
                <c:pt idx="13">
                  <c:v>75</c:v>
                </c:pt>
                <c:pt idx="14">
                  <c:v>70</c:v>
                </c:pt>
                <c:pt idx="15">
                  <c:v>64</c:v>
                </c:pt>
                <c:pt idx="16">
                  <c:v>72</c:v>
                </c:pt>
                <c:pt idx="17">
                  <c:v>63</c:v>
                </c:pt>
                <c:pt idx="18">
                  <c:v>46</c:v>
                </c:pt>
                <c:pt idx="19">
                  <c:v>69</c:v>
                </c:pt>
                <c:pt idx="20">
                  <c:v>71</c:v>
                </c:pt>
                <c:pt idx="21">
                  <c:v>62</c:v>
                </c:pt>
                <c:pt idx="22">
                  <c:v>47</c:v>
                </c:pt>
                <c:pt idx="23">
                  <c:v>45</c:v>
                </c:pt>
                <c:pt idx="24">
                  <c:v>56.999999999999993</c:v>
                </c:pt>
                <c:pt idx="25">
                  <c:v>56.999999999999993</c:v>
                </c:pt>
                <c:pt idx="26">
                  <c:v>70</c:v>
                </c:pt>
                <c:pt idx="27">
                  <c:v>70</c:v>
                </c:pt>
                <c:pt idx="28">
                  <c:v>68</c:v>
                </c:pt>
                <c:pt idx="29">
                  <c:v>62</c:v>
                </c:pt>
                <c:pt idx="30">
                  <c:v>78</c:v>
                </c:pt>
                <c:pt idx="31">
                  <c:v>79</c:v>
                </c:pt>
                <c:pt idx="32">
                  <c:v>75</c:v>
                </c:pt>
                <c:pt idx="33">
                  <c:v>72</c:v>
                </c:pt>
                <c:pt idx="34">
                  <c:v>80</c:v>
                </c:pt>
                <c:pt idx="35">
                  <c:v>76</c:v>
                </c:pt>
                <c:pt idx="36">
                  <c:v>74</c:v>
                </c:pt>
                <c:pt idx="37">
                  <c:v>79</c:v>
                </c:pt>
                <c:pt idx="38">
                  <c:v>77</c:v>
                </c:pt>
                <c:pt idx="39">
                  <c:v>66</c:v>
                </c:pt>
                <c:pt idx="40">
                  <c:v>74</c:v>
                </c:pt>
                <c:pt idx="41">
                  <c:v>59</c:v>
                </c:pt>
                <c:pt idx="42">
                  <c:v>59</c:v>
                </c:pt>
                <c:pt idx="43">
                  <c:v>70</c:v>
                </c:pt>
                <c:pt idx="44">
                  <c:v>67</c:v>
                </c:pt>
                <c:pt idx="45">
                  <c:v>83</c:v>
                </c:pt>
                <c:pt idx="46">
                  <c:v>72</c:v>
                </c:pt>
                <c:pt idx="47">
                  <c:v>73</c:v>
                </c:pt>
                <c:pt idx="48">
                  <c:v>88</c:v>
                </c:pt>
                <c:pt idx="49">
                  <c:v>77</c:v>
                </c:pt>
                <c:pt idx="50">
                  <c:v>66</c:v>
                </c:pt>
                <c:pt idx="51">
                  <c:v>61</c:v>
                </c:pt>
                <c:pt idx="52">
                  <c:v>65</c:v>
                </c:pt>
                <c:pt idx="53">
                  <c:v>75</c:v>
                </c:pt>
                <c:pt idx="54">
                  <c:v>70</c:v>
                </c:pt>
                <c:pt idx="55">
                  <c:v>64</c:v>
                </c:pt>
                <c:pt idx="56">
                  <c:v>74</c:v>
                </c:pt>
                <c:pt idx="57">
                  <c:v>71</c:v>
                </c:pt>
                <c:pt idx="58">
                  <c:v>76</c:v>
                </c:pt>
                <c:pt idx="59">
                  <c:v>75</c:v>
                </c:pt>
                <c:pt idx="60">
                  <c:v>75</c:v>
                </c:pt>
                <c:pt idx="61">
                  <c:v>76</c:v>
                </c:pt>
                <c:pt idx="62">
                  <c:v>78</c:v>
                </c:pt>
                <c:pt idx="63">
                  <c:v>57.999999999999993</c:v>
                </c:pt>
                <c:pt idx="64">
                  <c:v>47</c:v>
                </c:pt>
                <c:pt idx="65">
                  <c:v>73</c:v>
                </c:pt>
                <c:pt idx="66">
                  <c:v>72</c:v>
                </c:pt>
                <c:pt idx="67">
                  <c:v>68</c:v>
                </c:pt>
                <c:pt idx="68">
                  <c:v>64</c:v>
                </c:pt>
                <c:pt idx="69">
                  <c:v>54</c:v>
                </c:pt>
                <c:pt idx="70">
                  <c:v>47</c:v>
                </c:pt>
                <c:pt idx="71">
                  <c:v>61</c:v>
                </c:pt>
                <c:pt idx="72">
                  <c:v>53</c:v>
                </c:pt>
                <c:pt idx="73">
                  <c:v>48</c:v>
                </c:pt>
                <c:pt idx="74">
                  <c:v>60</c:v>
                </c:pt>
                <c:pt idx="75">
                  <c:v>73</c:v>
                </c:pt>
                <c:pt idx="76">
                  <c:v>75</c:v>
                </c:pt>
                <c:pt idx="77">
                  <c:v>56.000000000000007</c:v>
                </c:pt>
                <c:pt idx="78">
                  <c:v>63</c:v>
                </c:pt>
                <c:pt idx="79">
                  <c:v>68</c:v>
                </c:pt>
                <c:pt idx="80">
                  <c:v>70</c:v>
                </c:pt>
                <c:pt idx="81">
                  <c:v>56.999999999999993</c:v>
                </c:pt>
                <c:pt idx="82">
                  <c:v>72</c:v>
                </c:pt>
                <c:pt idx="83">
                  <c:v>78</c:v>
                </c:pt>
                <c:pt idx="84">
                  <c:v>72</c:v>
                </c:pt>
                <c:pt idx="85">
                  <c:v>62</c:v>
                </c:pt>
                <c:pt idx="86">
                  <c:v>56.000000000000007</c:v>
                </c:pt>
                <c:pt idx="87">
                  <c:v>75</c:v>
                </c:pt>
                <c:pt idx="88">
                  <c:v>70</c:v>
                </c:pt>
                <c:pt idx="89">
                  <c:v>57.999999999999993</c:v>
                </c:pt>
                <c:pt idx="90">
                  <c:v>64</c:v>
                </c:pt>
                <c:pt idx="91">
                  <c:v>72</c:v>
                </c:pt>
                <c:pt idx="92">
                  <c:v>62</c:v>
                </c:pt>
                <c:pt idx="93">
                  <c:v>59</c:v>
                </c:pt>
                <c:pt idx="94">
                  <c:v>63</c:v>
                </c:pt>
                <c:pt idx="95">
                  <c:v>69</c:v>
                </c:pt>
                <c:pt idx="96">
                  <c:v>70</c:v>
                </c:pt>
                <c:pt idx="97">
                  <c:v>71</c:v>
                </c:pt>
                <c:pt idx="98">
                  <c:v>77</c:v>
                </c:pt>
                <c:pt idx="99">
                  <c:v>86</c:v>
                </c:pt>
                <c:pt idx="100">
                  <c:v>87</c:v>
                </c:pt>
                <c:pt idx="101">
                  <c:v>69</c:v>
                </c:pt>
                <c:pt idx="102">
                  <c:v>60</c:v>
                </c:pt>
                <c:pt idx="103">
                  <c:v>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15-4C70-96C4-36C6C638B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8227776"/>
        <c:axId val="1548229952"/>
      </c:lineChart>
      <c:dateAx>
        <c:axId val="154822777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229952"/>
        <c:crosses val="autoZero"/>
        <c:auto val="1"/>
        <c:lblOffset val="100"/>
        <c:baseTimeUnit val="days"/>
      </c:dateAx>
      <c:valAx>
        <c:axId val="154822995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48227776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</c:v>
                </c:pt>
              </c:strCache>
            </c:strRef>
          </c:tx>
          <c:spPr>
            <a:solidFill>
              <a:srgbClr val="E457C7"/>
            </a:solidFill>
            <a:ln w="38100">
              <a:solidFill>
                <a:srgbClr val="E457C7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658</c:v>
                </c:pt>
                <c:pt idx="77">
                  <c:v>951</c:v>
                </c:pt>
                <c:pt idx="78">
                  <c:v>1341</c:v>
                </c:pt>
                <c:pt idx="79">
                  <c:v>1759</c:v>
                </c:pt>
                <c:pt idx="80">
                  <c:v>1929</c:v>
                </c:pt>
                <c:pt idx="81">
                  <c:v>1649</c:v>
                </c:pt>
                <c:pt idx="82">
                  <c:v>1781</c:v>
                </c:pt>
                <c:pt idx="83">
                  <c:v>1636</c:v>
                </c:pt>
                <c:pt idx="84">
                  <c:v>1693</c:v>
                </c:pt>
                <c:pt idx="85">
                  <c:v>2191</c:v>
                </c:pt>
                <c:pt idx="86">
                  <c:v>2716</c:v>
                </c:pt>
                <c:pt idx="87">
                  <c:v>2531</c:v>
                </c:pt>
                <c:pt idx="88">
                  <c:v>2690</c:v>
                </c:pt>
                <c:pt idx="89">
                  <c:v>1827</c:v>
                </c:pt>
                <c:pt idx="90">
                  <c:v>612</c:v>
                </c:pt>
                <c:pt idx="91">
                  <c:v>1053</c:v>
                </c:pt>
                <c:pt idx="92">
                  <c:v>991</c:v>
                </c:pt>
                <c:pt idx="93">
                  <c:v>1005</c:v>
                </c:pt>
                <c:pt idx="94">
                  <c:v>1011</c:v>
                </c:pt>
                <c:pt idx="95">
                  <c:v>886</c:v>
                </c:pt>
                <c:pt idx="96">
                  <c:v>877</c:v>
                </c:pt>
                <c:pt idx="97">
                  <c:v>743</c:v>
                </c:pt>
                <c:pt idx="98">
                  <c:v>694</c:v>
                </c:pt>
                <c:pt idx="99">
                  <c:v>1024</c:v>
                </c:pt>
                <c:pt idx="100">
                  <c:v>1042</c:v>
                </c:pt>
                <c:pt idx="101">
                  <c:v>130</c:v>
                </c:pt>
                <c:pt idx="102">
                  <c:v>0</c:v>
                </c:pt>
                <c:pt idx="103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1D-449B-960D-7BDC6B3FE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8231040"/>
        <c:axId val="1548228864"/>
      </c:barChart>
      <c:dateAx>
        <c:axId val="154823104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228864"/>
        <c:crosses val="autoZero"/>
        <c:auto val="1"/>
        <c:lblOffset val="100"/>
        <c:baseTimeUnit val="days"/>
      </c:dateAx>
      <c:valAx>
        <c:axId val="1548228864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4823104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Video</c:v>
                </c:pt>
              </c:strCache>
            </c:strRef>
          </c:tx>
          <c:spPr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62785.599999999999</c:v>
                </c:pt>
                <c:pt idx="2">
                  <c:v>976464.64615384617</c:v>
                </c:pt>
                <c:pt idx="3">
                  <c:v>976464.64615384617</c:v>
                </c:pt>
                <c:pt idx="4">
                  <c:v>976464.64615384594</c:v>
                </c:pt>
                <c:pt idx="5">
                  <c:v>976464.64615384594</c:v>
                </c:pt>
                <c:pt idx="6">
                  <c:v>976464.64615384594</c:v>
                </c:pt>
                <c:pt idx="7">
                  <c:v>541494.44615384599</c:v>
                </c:pt>
                <c:pt idx="8">
                  <c:v>541494.44615384599</c:v>
                </c:pt>
                <c:pt idx="9">
                  <c:v>541494.44615384599</c:v>
                </c:pt>
                <c:pt idx="10">
                  <c:v>541494.44615384599</c:v>
                </c:pt>
                <c:pt idx="11">
                  <c:v>478708.84615384601</c:v>
                </c:pt>
                <c:pt idx="12">
                  <c:v>478708.84615384601</c:v>
                </c:pt>
                <c:pt idx="13">
                  <c:v>478708.84615384601</c:v>
                </c:pt>
                <c:pt idx="14">
                  <c:v>3039229.5094871791</c:v>
                </c:pt>
                <c:pt idx="15">
                  <c:v>3487509.6633333331</c:v>
                </c:pt>
                <c:pt idx="16">
                  <c:v>3065803.6633333331</c:v>
                </c:pt>
                <c:pt idx="17">
                  <c:v>3118618.6633333331</c:v>
                </c:pt>
                <c:pt idx="18">
                  <c:v>3358370.6633333331</c:v>
                </c:pt>
                <c:pt idx="19">
                  <c:v>3123572.6633333331</c:v>
                </c:pt>
                <c:pt idx="20">
                  <c:v>2123627.6633333331</c:v>
                </c:pt>
                <c:pt idx="21">
                  <c:v>2685065.6633333331</c:v>
                </c:pt>
                <c:pt idx="22">
                  <c:v>2131286.6633333331</c:v>
                </c:pt>
                <c:pt idx="23">
                  <c:v>2246174.6633333331</c:v>
                </c:pt>
                <c:pt idx="24">
                  <c:v>2063211.6633333333</c:v>
                </c:pt>
                <c:pt idx="25">
                  <c:v>1325808.6633333333</c:v>
                </c:pt>
                <c:pt idx="26">
                  <c:v>897316</c:v>
                </c:pt>
                <c:pt idx="27">
                  <c:v>450484</c:v>
                </c:pt>
                <c:pt idx="28">
                  <c:v>394871</c:v>
                </c:pt>
                <c:pt idx="29">
                  <c:v>373625</c:v>
                </c:pt>
                <c:pt idx="30">
                  <c:v>396904</c:v>
                </c:pt>
                <c:pt idx="31">
                  <c:v>432327</c:v>
                </c:pt>
                <c:pt idx="32">
                  <c:v>400152</c:v>
                </c:pt>
                <c:pt idx="33">
                  <c:v>367559</c:v>
                </c:pt>
                <c:pt idx="34">
                  <c:v>368294</c:v>
                </c:pt>
                <c:pt idx="35">
                  <c:v>413052</c:v>
                </c:pt>
                <c:pt idx="36">
                  <c:v>362897</c:v>
                </c:pt>
                <c:pt idx="37">
                  <c:v>363287</c:v>
                </c:pt>
                <c:pt idx="38">
                  <c:v>331436</c:v>
                </c:pt>
                <c:pt idx="39">
                  <c:v>384427</c:v>
                </c:pt>
                <c:pt idx="40">
                  <c:v>364123</c:v>
                </c:pt>
                <c:pt idx="41">
                  <c:v>338813</c:v>
                </c:pt>
                <c:pt idx="42">
                  <c:v>322656</c:v>
                </c:pt>
                <c:pt idx="43">
                  <c:v>328062</c:v>
                </c:pt>
                <c:pt idx="44">
                  <c:v>1328006</c:v>
                </c:pt>
                <c:pt idx="45">
                  <c:v>416928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502088.5</c:v>
                </c:pt>
                <c:pt idx="51">
                  <c:v>502088.5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394347</c:v>
                </c:pt>
                <c:pt idx="58">
                  <c:v>454903</c:v>
                </c:pt>
                <c:pt idx="59">
                  <c:v>447468</c:v>
                </c:pt>
                <c:pt idx="60">
                  <c:v>425433</c:v>
                </c:pt>
                <c:pt idx="61">
                  <c:v>1018914</c:v>
                </c:pt>
                <c:pt idx="62">
                  <c:v>1163055</c:v>
                </c:pt>
                <c:pt idx="63">
                  <c:v>1090543</c:v>
                </c:pt>
                <c:pt idx="64">
                  <c:v>1041704</c:v>
                </c:pt>
                <c:pt idx="65">
                  <c:v>963400</c:v>
                </c:pt>
                <c:pt idx="66">
                  <c:v>4224605</c:v>
                </c:pt>
                <c:pt idx="67">
                  <c:v>2020973</c:v>
                </c:pt>
                <c:pt idx="68">
                  <c:v>821736</c:v>
                </c:pt>
                <c:pt idx="69">
                  <c:v>3509519</c:v>
                </c:pt>
                <c:pt idx="70">
                  <c:v>1657052</c:v>
                </c:pt>
                <c:pt idx="71">
                  <c:v>3047573</c:v>
                </c:pt>
                <c:pt idx="72">
                  <c:v>1488161</c:v>
                </c:pt>
                <c:pt idx="73">
                  <c:v>821937</c:v>
                </c:pt>
                <c:pt idx="74">
                  <c:v>3086692</c:v>
                </c:pt>
                <c:pt idx="75">
                  <c:v>3539320</c:v>
                </c:pt>
                <c:pt idx="76">
                  <c:v>1383850</c:v>
                </c:pt>
                <c:pt idx="77">
                  <c:v>677562</c:v>
                </c:pt>
                <c:pt idx="78">
                  <c:v>444039</c:v>
                </c:pt>
                <c:pt idx="79">
                  <c:v>517304</c:v>
                </c:pt>
                <c:pt idx="80">
                  <c:v>534865</c:v>
                </c:pt>
                <c:pt idx="81">
                  <c:v>855250</c:v>
                </c:pt>
                <c:pt idx="82">
                  <c:v>2728226</c:v>
                </c:pt>
                <c:pt idx="83">
                  <c:v>2274739</c:v>
                </c:pt>
                <c:pt idx="84">
                  <c:v>965653</c:v>
                </c:pt>
                <c:pt idx="85">
                  <c:v>931056</c:v>
                </c:pt>
                <c:pt idx="86">
                  <c:v>2643812</c:v>
                </c:pt>
                <c:pt idx="87">
                  <c:v>2068344</c:v>
                </c:pt>
                <c:pt idx="88">
                  <c:v>811691</c:v>
                </c:pt>
                <c:pt idx="89">
                  <c:v>902159</c:v>
                </c:pt>
                <c:pt idx="90">
                  <c:v>832996</c:v>
                </c:pt>
                <c:pt idx="91">
                  <c:v>2808779</c:v>
                </c:pt>
                <c:pt idx="92">
                  <c:v>1685948</c:v>
                </c:pt>
                <c:pt idx="93">
                  <c:v>1004579</c:v>
                </c:pt>
                <c:pt idx="94">
                  <c:v>2780505</c:v>
                </c:pt>
                <c:pt idx="95">
                  <c:v>2089186</c:v>
                </c:pt>
                <c:pt idx="96">
                  <c:v>1142491</c:v>
                </c:pt>
                <c:pt idx="97">
                  <c:v>1141820</c:v>
                </c:pt>
                <c:pt idx="98">
                  <c:v>2171223</c:v>
                </c:pt>
                <c:pt idx="99">
                  <c:v>681352</c:v>
                </c:pt>
                <c:pt idx="100">
                  <c:v>445880</c:v>
                </c:pt>
                <c:pt idx="101">
                  <c:v>409772</c:v>
                </c:pt>
                <c:pt idx="102">
                  <c:v>1984381</c:v>
                </c:pt>
                <c:pt idx="103">
                  <c:v>1280965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BA-463B-A576-5E07F6FEE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8226688"/>
        <c:axId val="1548227232"/>
      </c:barChart>
      <c:dateAx>
        <c:axId val="154822668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8227232"/>
        <c:crosses val="autoZero"/>
        <c:auto val="1"/>
        <c:lblOffset val="100"/>
        <c:baseTimeUnit val="days"/>
      </c:dateAx>
      <c:valAx>
        <c:axId val="154822723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48226688"/>
        <c:crosses val="autoZero"/>
        <c:crossBetween val="between"/>
        <c:majorUnit val="4000000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Display</c:v>
                </c:pt>
              </c:strCache>
            </c:strRef>
          </c:tx>
          <c:spPr>
            <a:solidFill>
              <a:srgbClr val="F98F01"/>
            </a:solidFill>
            <a:ln w="38100">
              <a:solidFill>
                <a:srgbClr val="F98F01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298632</c:v>
                </c:pt>
                <c:pt idx="15">
                  <c:v>421596</c:v>
                </c:pt>
                <c:pt idx="16">
                  <c:v>220872</c:v>
                </c:pt>
                <c:pt idx="17">
                  <c:v>395644</c:v>
                </c:pt>
                <c:pt idx="18">
                  <c:v>425370</c:v>
                </c:pt>
                <c:pt idx="19">
                  <c:v>400995</c:v>
                </c:pt>
                <c:pt idx="20">
                  <c:v>393746</c:v>
                </c:pt>
                <c:pt idx="21">
                  <c:v>412554</c:v>
                </c:pt>
                <c:pt idx="22">
                  <c:v>426691</c:v>
                </c:pt>
                <c:pt idx="23">
                  <c:v>517392</c:v>
                </c:pt>
                <c:pt idx="24">
                  <c:v>25236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183499</c:v>
                </c:pt>
                <c:pt idx="79">
                  <c:v>1151637</c:v>
                </c:pt>
                <c:pt idx="80">
                  <c:v>3643476</c:v>
                </c:pt>
                <c:pt idx="81">
                  <c:v>4896992</c:v>
                </c:pt>
                <c:pt idx="82">
                  <c:v>4736059</c:v>
                </c:pt>
                <c:pt idx="83">
                  <c:v>3873693</c:v>
                </c:pt>
                <c:pt idx="84">
                  <c:v>4297581</c:v>
                </c:pt>
                <c:pt idx="85">
                  <c:v>3985059</c:v>
                </c:pt>
                <c:pt idx="86">
                  <c:v>2312312</c:v>
                </c:pt>
                <c:pt idx="87">
                  <c:v>997551</c:v>
                </c:pt>
                <c:pt idx="88">
                  <c:v>784345</c:v>
                </c:pt>
                <c:pt idx="89">
                  <c:v>248168</c:v>
                </c:pt>
                <c:pt idx="90">
                  <c:v>275771</c:v>
                </c:pt>
                <c:pt idx="91">
                  <c:v>885197</c:v>
                </c:pt>
                <c:pt idx="92">
                  <c:v>940741</c:v>
                </c:pt>
                <c:pt idx="93">
                  <c:v>972604</c:v>
                </c:pt>
                <c:pt idx="94">
                  <c:v>962467</c:v>
                </c:pt>
                <c:pt idx="95">
                  <c:v>513254</c:v>
                </c:pt>
                <c:pt idx="96">
                  <c:v>841602</c:v>
                </c:pt>
                <c:pt idx="97">
                  <c:v>1059451</c:v>
                </c:pt>
                <c:pt idx="98">
                  <c:v>1043879</c:v>
                </c:pt>
                <c:pt idx="99">
                  <c:v>1031346</c:v>
                </c:pt>
                <c:pt idx="100">
                  <c:v>1013953</c:v>
                </c:pt>
                <c:pt idx="101">
                  <c:v>986536</c:v>
                </c:pt>
                <c:pt idx="102">
                  <c:v>952400</c:v>
                </c:pt>
                <c:pt idx="103">
                  <c:v>310255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7B-4DDB-8722-AF3561F62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3301664"/>
        <c:axId val="1553302752"/>
      </c:barChart>
      <c:dateAx>
        <c:axId val="155330166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02752"/>
        <c:crosses val="autoZero"/>
        <c:auto val="1"/>
        <c:lblOffset val="100"/>
        <c:baseTimeUnit val="days"/>
      </c:dateAx>
      <c:valAx>
        <c:axId val="155330275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53301664"/>
        <c:crosses val="autoZero"/>
        <c:crossBetween val="between"/>
        <c:majorUnit val="4000000"/>
        <c:dispUnits>
          <c:builtInUnit val="thousands"/>
          <c:dispUnitsLbl>
            <c:layout>
              <c:manualLayout>
                <c:xMode val="edge"/>
                <c:yMode val="edge"/>
                <c:x val="9.4460117618988288E-4"/>
                <c:y val="0.2874641148325358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Broadcast</c:v>
                </c:pt>
              </c:strCache>
            </c:strRef>
          </c:tx>
          <c:spPr>
            <a:solidFill>
              <a:srgbClr val="FF0000"/>
            </a:solidFill>
            <a:ln w="38100">
              <a:solidFill>
                <a:srgbClr val="FF0000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223.57627505632965</c:v>
                </c:pt>
                <c:pt idx="3">
                  <c:v>173.73150086091323</c:v>
                </c:pt>
                <c:pt idx="4">
                  <c:v>181.9202605766329</c:v>
                </c:pt>
                <c:pt idx="5">
                  <c:v>189.97212713929738</c:v>
                </c:pt>
                <c:pt idx="6">
                  <c:v>0</c:v>
                </c:pt>
                <c:pt idx="7">
                  <c:v>167.51727521812376</c:v>
                </c:pt>
                <c:pt idx="8">
                  <c:v>0</c:v>
                </c:pt>
                <c:pt idx="9">
                  <c:v>156.20124437510967</c:v>
                </c:pt>
                <c:pt idx="10">
                  <c:v>0</c:v>
                </c:pt>
                <c:pt idx="11">
                  <c:v>142.23956884497943</c:v>
                </c:pt>
                <c:pt idx="12">
                  <c:v>0</c:v>
                </c:pt>
                <c:pt idx="13">
                  <c:v>131.46895483908327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187.69000409082932</c:v>
                </c:pt>
                <c:pt idx="26">
                  <c:v>192.84997954585336</c:v>
                </c:pt>
                <c:pt idx="27">
                  <c:v>0</c:v>
                </c:pt>
                <c:pt idx="28">
                  <c:v>112.66706782227212</c:v>
                </c:pt>
                <c:pt idx="29">
                  <c:v>0</c:v>
                </c:pt>
                <c:pt idx="30">
                  <c:v>122.59829992489381</c:v>
                </c:pt>
                <c:pt idx="31">
                  <c:v>0</c:v>
                </c:pt>
                <c:pt idx="32">
                  <c:v>125.91644563471729</c:v>
                </c:pt>
                <c:pt idx="33">
                  <c:v>0</c:v>
                </c:pt>
                <c:pt idx="34">
                  <c:v>94.893135482750139</c:v>
                </c:pt>
                <c:pt idx="35">
                  <c:v>0</c:v>
                </c:pt>
                <c:pt idx="36">
                  <c:v>84.126897243884471</c:v>
                </c:pt>
                <c:pt idx="37">
                  <c:v>0</c:v>
                </c:pt>
                <c:pt idx="38">
                  <c:v>79.571671439300886</c:v>
                </c:pt>
                <c:pt idx="39">
                  <c:v>0</c:v>
                </c:pt>
                <c:pt idx="40">
                  <c:v>92.856242329695007</c:v>
                </c:pt>
                <c:pt idx="41">
                  <c:v>0</c:v>
                </c:pt>
                <c:pt idx="42">
                  <c:v>89.99332242445513</c:v>
                </c:pt>
                <c:pt idx="43">
                  <c:v>0</c:v>
                </c:pt>
                <c:pt idx="44">
                  <c:v>93.2677104639736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0.15458316288211132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218.6202659979574</c:v>
                </c:pt>
                <c:pt idx="58">
                  <c:v>164.76019927868253</c:v>
                </c:pt>
                <c:pt idx="59">
                  <c:v>107.95856660011309</c:v>
                </c:pt>
                <c:pt idx="60">
                  <c:v>0</c:v>
                </c:pt>
                <c:pt idx="61">
                  <c:v>96.18497669221091</c:v>
                </c:pt>
                <c:pt idx="62">
                  <c:v>0</c:v>
                </c:pt>
                <c:pt idx="63">
                  <c:v>94.405719904035891</c:v>
                </c:pt>
                <c:pt idx="64">
                  <c:v>0</c:v>
                </c:pt>
                <c:pt idx="65">
                  <c:v>98.803822106651097</c:v>
                </c:pt>
                <c:pt idx="66">
                  <c:v>0</c:v>
                </c:pt>
                <c:pt idx="67">
                  <c:v>84.400026511881535</c:v>
                </c:pt>
                <c:pt idx="68">
                  <c:v>0</c:v>
                </c:pt>
                <c:pt idx="69">
                  <c:v>89.467923027629354</c:v>
                </c:pt>
                <c:pt idx="70">
                  <c:v>0</c:v>
                </c:pt>
                <c:pt idx="71">
                  <c:v>84.358540088231535</c:v>
                </c:pt>
                <c:pt idx="72">
                  <c:v>0</c:v>
                </c:pt>
                <c:pt idx="73">
                  <c:v>38.805666880272831</c:v>
                </c:pt>
                <c:pt idx="74">
                  <c:v>42.967870003866281</c:v>
                </c:pt>
                <c:pt idx="75">
                  <c:v>35.962309171119585</c:v>
                </c:pt>
                <c:pt idx="76">
                  <c:v>46.826410092097831</c:v>
                </c:pt>
                <c:pt idx="77">
                  <c:v>60.503610011598852</c:v>
                </c:pt>
                <c:pt idx="78">
                  <c:v>48.296257428993492</c:v>
                </c:pt>
                <c:pt idx="79">
                  <c:v>49.328334401364145</c:v>
                </c:pt>
                <c:pt idx="80">
                  <c:v>47.83779687640655</c:v>
                </c:pt>
                <c:pt idx="81">
                  <c:v>55.039588626265207</c:v>
                </c:pt>
                <c:pt idx="82">
                  <c:v>64.524538806594578</c:v>
                </c:pt>
                <c:pt idx="83">
                  <c:v>48.903848618532635</c:v>
                </c:pt>
                <c:pt idx="84">
                  <c:v>46.937770364525015</c:v>
                </c:pt>
                <c:pt idx="85">
                  <c:v>37.519110533255535</c:v>
                </c:pt>
                <c:pt idx="86">
                  <c:v>41.851214017507722</c:v>
                </c:pt>
                <c:pt idx="87">
                  <c:v>23.052979255484843</c:v>
                </c:pt>
                <c:pt idx="88">
                  <c:v>17.40577292779896</c:v>
                </c:pt>
                <c:pt idx="89">
                  <c:v>0</c:v>
                </c:pt>
                <c:pt idx="90">
                  <c:v>42.856880897780549</c:v>
                </c:pt>
                <c:pt idx="91">
                  <c:v>42.6248039254099</c:v>
                </c:pt>
                <c:pt idx="92">
                  <c:v>28.003954666058771</c:v>
                </c:pt>
                <c:pt idx="93">
                  <c:v>25.296389988401156</c:v>
                </c:pt>
                <c:pt idx="94">
                  <c:v>0</c:v>
                </c:pt>
                <c:pt idx="95">
                  <c:v>25.373748979191369</c:v>
                </c:pt>
                <c:pt idx="96">
                  <c:v>29.551134481863123</c:v>
                </c:pt>
                <c:pt idx="97">
                  <c:v>28.468108610800073</c:v>
                </c:pt>
                <c:pt idx="98">
                  <c:v>23.439774209435932</c:v>
                </c:pt>
                <c:pt idx="99">
                  <c:v>0</c:v>
                </c:pt>
                <c:pt idx="100">
                  <c:v>25.605825951562025</c:v>
                </c:pt>
                <c:pt idx="101">
                  <c:v>28.158672647639204</c:v>
                </c:pt>
                <c:pt idx="102">
                  <c:v>49.277677133368613</c:v>
                </c:pt>
                <c:pt idx="103">
                  <c:v>44.404060713584897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44-4987-AC13-3A3056D44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3305472"/>
        <c:axId val="1553302208"/>
      </c:barChart>
      <c:dateAx>
        <c:axId val="15533054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02208"/>
        <c:crosses val="autoZero"/>
        <c:auto val="1"/>
        <c:lblOffset val="100"/>
        <c:baseTimeUnit val="days"/>
      </c:dateAx>
      <c:valAx>
        <c:axId val="1553302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330547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82347</c:v>
                </c:pt>
                <c:pt idx="1">
                  <c:v>90010</c:v>
                </c:pt>
                <c:pt idx="2">
                  <c:v>98615</c:v>
                </c:pt>
                <c:pt idx="3">
                  <c:v>116751</c:v>
                </c:pt>
                <c:pt idx="4">
                  <c:v>76416</c:v>
                </c:pt>
                <c:pt idx="5">
                  <c:v>64969</c:v>
                </c:pt>
                <c:pt idx="6">
                  <c:v>56774</c:v>
                </c:pt>
                <c:pt idx="7">
                  <c:v>65200</c:v>
                </c:pt>
                <c:pt idx="8">
                  <c:v>94816</c:v>
                </c:pt>
                <c:pt idx="9">
                  <c:v>117765</c:v>
                </c:pt>
                <c:pt idx="10">
                  <c:v>97897</c:v>
                </c:pt>
                <c:pt idx="11">
                  <c:v>71950</c:v>
                </c:pt>
                <c:pt idx="12">
                  <c:v>78937</c:v>
                </c:pt>
                <c:pt idx="13">
                  <c:v>116620</c:v>
                </c:pt>
                <c:pt idx="14">
                  <c:v>97191</c:v>
                </c:pt>
                <c:pt idx="15">
                  <c:v>84710</c:v>
                </c:pt>
                <c:pt idx="16">
                  <c:v>92002</c:v>
                </c:pt>
                <c:pt idx="17">
                  <c:v>71879</c:v>
                </c:pt>
                <c:pt idx="18">
                  <c:v>59199</c:v>
                </c:pt>
                <c:pt idx="19">
                  <c:v>83559</c:v>
                </c:pt>
                <c:pt idx="20">
                  <c:v>86882</c:v>
                </c:pt>
                <c:pt idx="21">
                  <c:v>71402</c:v>
                </c:pt>
                <c:pt idx="22">
                  <c:v>63822</c:v>
                </c:pt>
                <c:pt idx="23">
                  <c:v>62843</c:v>
                </c:pt>
                <c:pt idx="24">
                  <c:v>80039</c:v>
                </c:pt>
                <c:pt idx="25">
                  <c:v>87182</c:v>
                </c:pt>
                <c:pt idx="26">
                  <c:v>92473</c:v>
                </c:pt>
                <c:pt idx="27">
                  <c:v>92343</c:v>
                </c:pt>
                <c:pt idx="28">
                  <c:v>89342</c:v>
                </c:pt>
                <c:pt idx="29">
                  <c:v>84434</c:v>
                </c:pt>
                <c:pt idx="30">
                  <c:v>119424</c:v>
                </c:pt>
                <c:pt idx="31">
                  <c:v>124497</c:v>
                </c:pt>
                <c:pt idx="32">
                  <c:v>109025</c:v>
                </c:pt>
                <c:pt idx="33">
                  <c:v>101009</c:v>
                </c:pt>
                <c:pt idx="34">
                  <c:v>126335</c:v>
                </c:pt>
                <c:pt idx="35">
                  <c:v>133884</c:v>
                </c:pt>
                <c:pt idx="36">
                  <c:v>99778</c:v>
                </c:pt>
                <c:pt idx="37">
                  <c:v>142596</c:v>
                </c:pt>
                <c:pt idx="38">
                  <c:v>146119</c:v>
                </c:pt>
                <c:pt idx="39">
                  <c:v>115629</c:v>
                </c:pt>
                <c:pt idx="40">
                  <c:v>98113</c:v>
                </c:pt>
                <c:pt idx="41">
                  <c:v>81261</c:v>
                </c:pt>
                <c:pt idx="42">
                  <c:v>81462</c:v>
                </c:pt>
                <c:pt idx="43">
                  <c:v>111927</c:v>
                </c:pt>
                <c:pt idx="44">
                  <c:v>105961</c:v>
                </c:pt>
                <c:pt idx="45">
                  <c:v>89641</c:v>
                </c:pt>
                <c:pt idx="46">
                  <c:v>126953</c:v>
                </c:pt>
                <c:pt idx="47">
                  <c:v>144265</c:v>
                </c:pt>
                <c:pt idx="48">
                  <c:v>165106</c:v>
                </c:pt>
                <c:pt idx="49">
                  <c:v>99048</c:v>
                </c:pt>
                <c:pt idx="50">
                  <c:v>85132</c:v>
                </c:pt>
                <c:pt idx="51">
                  <c:v>69473</c:v>
                </c:pt>
                <c:pt idx="52">
                  <c:v>71883</c:v>
                </c:pt>
                <c:pt idx="53">
                  <c:v>95655</c:v>
                </c:pt>
                <c:pt idx="54">
                  <c:v>78548</c:v>
                </c:pt>
                <c:pt idx="55">
                  <c:v>79805</c:v>
                </c:pt>
                <c:pt idx="56">
                  <c:v>59696</c:v>
                </c:pt>
                <c:pt idx="57">
                  <c:v>77946</c:v>
                </c:pt>
                <c:pt idx="58">
                  <c:v>86142</c:v>
                </c:pt>
                <c:pt idx="59">
                  <c:v>90599</c:v>
                </c:pt>
                <c:pt idx="60">
                  <c:v>90026</c:v>
                </c:pt>
                <c:pt idx="61">
                  <c:v>99018</c:v>
                </c:pt>
                <c:pt idx="62">
                  <c:v>96202</c:v>
                </c:pt>
                <c:pt idx="63">
                  <c:v>70425</c:v>
                </c:pt>
                <c:pt idx="64">
                  <c:v>71806</c:v>
                </c:pt>
                <c:pt idx="65">
                  <c:v>100385</c:v>
                </c:pt>
                <c:pt idx="66">
                  <c:v>97295</c:v>
                </c:pt>
                <c:pt idx="67">
                  <c:v>86657</c:v>
                </c:pt>
                <c:pt idx="68">
                  <c:v>82318</c:v>
                </c:pt>
                <c:pt idx="69">
                  <c:v>71149</c:v>
                </c:pt>
                <c:pt idx="70">
                  <c:v>59769</c:v>
                </c:pt>
                <c:pt idx="71">
                  <c:v>77862</c:v>
                </c:pt>
                <c:pt idx="72">
                  <c:v>69533</c:v>
                </c:pt>
                <c:pt idx="73">
                  <c:v>74130</c:v>
                </c:pt>
                <c:pt idx="74">
                  <c:v>76231</c:v>
                </c:pt>
                <c:pt idx="75">
                  <c:v>97392</c:v>
                </c:pt>
                <c:pt idx="76">
                  <c:v>117974</c:v>
                </c:pt>
                <c:pt idx="77">
                  <c:v>72599</c:v>
                </c:pt>
                <c:pt idx="78">
                  <c:v>80769</c:v>
                </c:pt>
                <c:pt idx="79">
                  <c:v>98786</c:v>
                </c:pt>
                <c:pt idx="80">
                  <c:v>103205</c:v>
                </c:pt>
                <c:pt idx="81">
                  <c:v>90226</c:v>
                </c:pt>
                <c:pt idx="82">
                  <c:v>123636</c:v>
                </c:pt>
                <c:pt idx="83">
                  <c:v>133998</c:v>
                </c:pt>
                <c:pt idx="84">
                  <c:v>115398</c:v>
                </c:pt>
                <c:pt idx="85">
                  <c:v>101533</c:v>
                </c:pt>
                <c:pt idx="86">
                  <c:v>95698</c:v>
                </c:pt>
                <c:pt idx="87">
                  <c:v>121006</c:v>
                </c:pt>
                <c:pt idx="88">
                  <c:v>100045</c:v>
                </c:pt>
                <c:pt idx="89">
                  <c:v>85958</c:v>
                </c:pt>
                <c:pt idx="90">
                  <c:v>114163</c:v>
                </c:pt>
                <c:pt idx="91">
                  <c:v>144070</c:v>
                </c:pt>
                <c:pt idx="92">
                  <c:v>111834</c:v>
                </c:pt>
                <c:pt idx="93">
                  <c:v>97987</c:v>
                </c:pt>
                <c:pt idx="94">
                  <c:v>105322</c:v>
                </c:pt>
                <c:pt idx="95">
                  <c:v>106227</c:v>
                </c:pt>
                <c:pt idx="96">
                  <c:v>104792</c:v>
                </c:pt>
                <c:pt idx="97">
                  <c:v>87353</c:v>
                </c:pt>
                <c:pt idx="98">
                  <c:v>117761</c:v>
                </c:pt>
                <c:pt idx="99">
                  <c:v>152950</c:v>
                </c:pt>
                <c:pt idx="100">
                  <c:v>193358</c:v>
                </c:pt>
                <c:pt idx="101">
                  <c:v>80516</c:v>
                </c:pt>
                <c:pt idx="102">
                  <c:v>77263</c:v>
                </c:pt>
                <c:pt idx="103">
                  <c:v>69563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E7-431B-928E-D59DCC07F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3300032"/>
        <c:axId val="1553308192"/>
      </c:barChart>
      <c:dateAx>
        <c:axId val="1553300032"/>
        <c:scaling>
          <c:orientation val="minMax"/>
        </c:scaling>
        <c:delete val="0"/>
        <c:axPos val="b"/>
        <c:numFmt formatCode="m/d/yy;@" sourceLinked="0"/>
        <c:majorTickMark val="out"/>
        <c:minorTickMark val="none"/>
        <c:tickLblPos val="nextTo"/>
        <c:spPr>
          <a:noFill/>
          <a:ln w="317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08192"/>
        <c:crosses val="autoZero"/>
        <c:auto val="1"/>
        <c:lblOffset val="100"/>
        <c:baseTimeUnit val="days"/>
      </c:dateAx>
      <c:valAx>
        <c:axId val="155330819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1553300032"/>
        <c:crosses val="autoZero"/>
        <c:crossBetween val="between"/>
        <c:majorUnit val="100000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155057687315819E-2"/>
          <c:y val="5.2895573143331376E-2"/>
          <c:w val="0.97729734142083913"/>
          <c:h val="0.69659858357057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56621059291348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5950633918383075E-3"/>
                  <c:y val="1.5011811458740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44140395275749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9.5703803510294935E-3"/>
                  <c:y val="7.5059057293701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6.380253567352996E-3"/>
                  <c:y val="7.5059057293701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9E8-4B2B-B114-7C159B38E738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1.116544374286786E-2"/>
                  <c:y val="7.5059057293701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
Building</c:v>
                </c:pt>
                <c:pt idx="2">
                  <c:v>TV</c:v>
                </c:pt>
                <c:pt idx="3">
                  <c:v>Digital 
Video</c:v>
                </c:pt>
                <c:pt idx="4">
                  <c:v>Social</c:v>
                </c:pt>
                <c:pt idx="5">
                  <c:v>Corp 
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
Display</c:v>
                </c:pt>
                <c:pt idx="10">
                  <c:v>Search</c:v>
                </c:pt>
                <c:pt idx="11">
                  <c:v>Merchandising &amp; 
Racking</c:v>
                </c:pt>
              </c:strCache>
            </c:strRef>
          </c:cat>
          <c:val>
            <c:numRef>
              <c:f>Sheet1!$B$2:$B$13</c:f>
              <c:numCache>
                <c:formatCode>0.00</c:formatCode>
                <c:ptCount val="12"/>
                <c:pt idx="0">
                  <c:v>0.49940951611610396</c:v>
                </c:pt>
                <c:pt idx="1">
                  <c:v>0.51253185735531237</c:v>
                </c:pt>
                <c:pt idx="2">
                  <c:v>0.48505524864168154</c:v>
                </c:pt>
                <c:pt idx="3">
                  <c:v>0.48337183218146734</c:v>
                </c:pt>
                <c:pt idx="4">
                  <c:v>0.37043033107542223</c:v>
                </c:pt>
                <c:pt idx="5">
                  <c:v>0.1308938075154247</c:v>
                </c:pt>
                <c:pt idx="6">
                  <c:v>0.90028921336770351</c:v>
                </c:pt>
                <c:pt idx="7">
                  <c:v>1.1458705504399354</c:v>
                </c:pt>
                <c:pt idx="8">
                  <c:v>0.65030357170257547</c:v>
                </c:pt>
                <c:pt idx="9">
                  <c:v>0.95490481024937313</c:v>
                </c:pt>
                <c:pt idx="10">
                  <c:v>0</c:v>
                </c:pt>
                <c:pt idx="11">
                  <c:v>1.8365535847688135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E4-4AE4-B10C-8685231C1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1903862640676794E-4"/>
                  <c:y val="-4.2523911037877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4931805388199499E-3"/>
                  <c:y val="-2.7512099579137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3472385182438825E-3"/>
                  <c:y val="-5.6294292970276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851901755147468E-3"/>
                  <c:y val="1.5011811458740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379516572708641E-4"/>
                  <c:y val="-5.75357224966179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8141020182450133E-3"/>
                  <c:y val="-3.2520666358944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9E8-4B2B-B114-7C159B38E738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8141020182450133E-3"/>
                  <c:y val="3.75295286468506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9200963669479755E-4"/>
                  <c:y val="1.1273338490934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6280784409473622E-3"/>
                  <c:y val="1.12588585940551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3.555107430659329E-3"/>
                  <c:y val="5.00886228790644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1696996415446426E-16"/>
                  <c:y val="1.125885859405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
Building</c:v>
                </c:pt>
                <c:pt idx="2">
                  <c:v>TV</c:v>
                </c:pt>
                <c:pt idx="3">
                  <c:v>Digital 
Video</c:v>
                </c:pt>
                <c:pt idx="4">
                  <c:v>Social</c:v>
                </c:pt>
                <c:pt idx="5">
                  <c:v>Corp 
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
Display</c:v>
                </c:pt>
                <c:pt idx="10">
                  <c:v>Search</c:v>
                </c:pt>
                <c:pt idx="11">
                  <c:v>Merchandising &amp; 
Racking</c:v>
                </c:pt>
              </c:strCache>
            </c:strRef>
          </c:cat>
          <c:val>
            <c:numRef>
              <c:f>Sheet1!$C$2:$C$13</c:f>
              <c:numCache>
                <c:formatCode>0.00</c:formatCode>
                <c:ptCount val="12"/>
                <c:pt idx="0">
                  <c:v>0.5100289378889995</c:v>
                </c:pt>
                <c:pt idx="1">
                  <c:v>0.55402630841113376</c:v>
                </c:pt>
                <c:pt idx="2">
                  <c:v>0.38540571004526319</c:v>
                </c:pt>
                <c:pt idx="3">
                  <c:v>0.79651696438910569</c:v>
                </c:pt>
                <c:pt idx="4">
                  <c:v>0.2762792506559687</c:v>
                </c:pt>
                <c:pt idx="5">
                  <c:v>0.13541826836967036</c:v>
                </c:pt>
                <c:pt idx="6">
                  <c:v>0</c:v>
                </c:pt>
                <c:pt idx="7">
                  <c:v>1.3624168971971919</c:v>
                </c:pt>
                <c:pt idx="8">
                  <c:v>0.61396506438449261</c:v>
                </c:pt>
                <c:pt idx="9">
                  <c:v>1.2551245893591951</c:v>
                </c:pt>
                <c:pt idx="10">
                  <c:v>1.4652079931927484</c:v>
                </c:pt>
                <c:pt idx="11">
                  <c:v>1.8078877893246745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DE4-4AE4-B10C-8685231C1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 (With 2017 Margins)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1.595063391838249E-3"/>
                  <c:y val="3.752952864685068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3802535673529665E-3"/>
                  <c:y val="1.501181145874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190126783676498E-3"/>
                  <c:y val="3.75295286468513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9753169591911862E-3"/>
                  <c:y val="1.1258858594055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595063391838249E-3"/>
                  <c:y val="7.5059057293701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7851901755147468E-3"/>
                  <c:y val="7.5059057293701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6.380253567352996E-3"/>
                  <c:y val="1.1258858594055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7.9753169591912452E-3"/>
                  <c:y val="1.5011811458740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7.9753169591912452E-3"/>
                  <c:y val="7.505905729370136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6.380253567352996E-3"/>
                  <c:y val="1.1258858594055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3.1901267836763809E-3"/>
                  <c:y val="-1.1258858594055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BD14-4432-A10D-30BB31CC785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
Building</c:v>
                </c:pt>
                <c:pt idx="2">
                  <c:v>TV</c:v>
                </c:pt>
                <c:pt idx="3">
                  <c:v>Digital 
Video</c:v>
                </c:pt>
                <c:pt idx="4">
                  <c:v>Social</c:v>
                </c:pt>
                <c:pt idx="5">
                  <c:v>Corp 
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
Display</c:v>
                </c:pt>
                <c:pt idx="10">
                  <c:v>Search</c:v>
                </c:pt>
                <c:pt idx="11">
                  <c:v>Merchandising &amp; 
Racking</c:v>
                </c:pt>
              </c:strCache>
            </c:strRef>
          </c:cat>
          <c:val>
            <c:numRef>
              <c:f>Sheet1!$D$2:$D$13</c:f>
              <c:numCache>
                <c:formatCode>_(* #,##0.00_);_(* \(#,##0.00\);_(* "-"??_);_(@_)</c:formatCode>
                <c:ptCount val="12"/>
                <c:pt idx="0">
                  <c:v>0.51817468807745093</c:v>
                </c:pt>
                <c:pt idx="1">
                  <c:v>0.57257881738555649</c:v>
                </c:pt>
                <c:pt idx="2">
                  <c:v>0.39831167278720292</c:v>
                </c:pt>
                <c:pt idx="3">
                  <c:v>0.82318968354659172</c:v>
                </c:pt>
                <c:pt idx="4">
                  <c:v>0.28553092914022937</c:v>
                </c:pt>
                <c:pt idx="5">
                  <c:v>0.13995297836644674</c:v>
                </c:pt>
                <c:pt idx="7">
                  <c:v>1.4080397337455945</c:v>
                </c:pt>
                <c:pt idx="8">
                  <c:v>0.63452472408664984</c:v>
                </c:pt>
                <c:pt idx="9">
                  <c:v>1.2971545613200666</c:v>
                </c:pt>
                <c:pt idx="10">
                  <c:v>1.5142729636290118</c:v>
                </c:pt>
                <c:pt idx="11">
                  <c:v>1.8684279729350624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F-BD14-4432-A10D-30BB31CC7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61475120"/>
        <c:axId val="1461466416"/>
      </c:barChart>
      <c:catAx>
        <c:axId val="1461475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900"/>
            </a:pPr>
            <a:endParaRPr lang="en-US"/>
          </a:p>
        </c:txPr>
        <c:crossAx val="1461466416"/>
        <c:crosses val="autoZero"/>
        <c:auto val="1"/>
        <c:lblAlgn val="ctr"/>
        <c:lblOffset val="100"/>
        <c:tickLblSkip val="1"/>
        <c:noMultiLvlLbl val="0"/>
      </c:catAx>
      <c:valAx>
        <c:axId val="1461466416"/>
        <c:scaling>
          <c:orientation val="minMax"/>
          <c:max val="3"/>
        </c:scaling>
        <c:delete val="1"/>
        <c:axPos val="l"/>
        <c:numFmt formatCode="#,##0" sourceLinked="0"/>
        <c:majorTickMark val="out"/>
        <c:minorTickMark val="none"/>
        <c:tickLblPos val="nextTo"/>
        <c:crossAx val="146147512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4959476598159336E-2"/>
          <c:y val="0.24018898333984437"/>
          <c:w val="0.34395695790514674"/>
          <c:h val="6.7864321593190544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Broadcast</c:v>
                </c:pt>
              </c:strCache>
            </c:strRef>
          </c:tx>
          <c:spPr>
            <a:solidFill>
              <a:srgbClr val="FF0000"/>
            </a:solidFill>
            <a:ln w="38100">
              <a:solidFill>
                <a:srgbClr val="FF0000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223.57627505632965</c:v>
                </c:pt>
                <c:pt idx="3">
                  <c:v>173.73150086091323</c:v>
                </c:pt>
                <c:pt idx="4">
                  <c:v>181.9202605766329</c:v>
                </c:pt>
                <c:pt idx="5">
                  <c:v>189.97212713929738</c:v>
                </c:pt>
                <c:pt idx="6">
                  <c:v>0</c:v>
                </c:pt>
                <c:pt idx="7">
                  <c:v>167.51727521812376</c:v>
                </c:pt>
                <c:pt idx="8">
                  <c:v>0</c:v>
                </c:pt>
                <c:pt idx="9">
                  <c:v>156.20124437510967</c:v>
                </c:pt>
                <c:pt idx="10">
                  <c:v>0</c:v>
                </c:pt>
                <c:pt idx="11">
                  <c:v>142.23956884497943</c:v>
                </c:pt>
                <c:pt idx="12">
                  <c:v>0</c:v>
                </c:pt>
                <c:pt idx="13">
                  <c:v>131.46895483908327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187.69000409082932</c:v>
                </c:pt>
                <c:pt idx="26">
                  <c:v>192.84997954585336</c:v>
                </c:pt>
                <c:pt idx="27">
                  <c:v>0</c:v>
                </c:pt>
                <c:pt idx="28">
                  <c:v>112.66706782227212</c:v>
                </c:pt>
                <c:pt idx="29">
                  <c:v>0</c:v>
                </c:pt>
                <c:pt idx="30">
                  <c:v>122.59829992489381</c:v>
                </c:pt>
                <c:pt idx="31">
                  <c:v>0</c:v>
                </c:pt>
                <c:pt idx="32">
                  <c:v>125.91644563471729</c:v>
                </c:pt>
                <c:pt idx="33">
                  <c:v>0</c:v>
                </c:pt>
                <c:pt idx="34">
                  <c:v>94.893135482750139</c:v>
                </c:pt>
                <c:pt idx="35">
                  <c:v>0</c:v>
                </c:pt>
                <c:pt idx="36">
                  <c:v>84.126897243884471</c:v>
                </c:pt>
                <c:pt idx="37">
                  <c:v>0</c:v>
                </c:pt>
                <c:pt idx="38">
                  <c:v>79.571671439300886</c:v>
                </c:pt>
                <c:pt idx="39">
                  <c:v>0</c:v>
                </c:pt>
                <c:pt idx="40">
                  <c:v>92.856242329695007</c:v>
                </c:pt>
                <c:pt idx="41">
                  <c:v>0</c:v>
                </c:pt>
                <c:pt idx="42">
                  <c:v>89.99332242445513</c:v>
                </c:pt>
                <c:pt idx="43">
                  <c:v>0</c:v>
                </c:pt>
                <c:pt idx="44">
                  <c:v>93.2677104639736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0.15458316288211132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218.6202659979574</c:v>
                </c:pt>
                <c:pt idx="58">
                  <c:v>164.76019927868253</c:v>
                </c:pt>
                <c:pt idx="59">
                  <c:v>107.95856660011309</c:v>
                </c:pt>
                <c:pt idx="60">
                  <c:v>0</c:v>
                </c:pt>
                <c:pt idx="61">
                  <c:v>96.18497669221091</c:v>
                </c:pt>
                <c:pt idx="62">
                  <c:v>0</c:v>
                </c:pt>
                <c:pt idx="63">
                  <c:v>94.405719904035891</c:v>
                </c:pt>
                <c:pt idx="64">
                  <c:v>0</c:v>
                </c:pt>
                <c:pt idx="65">
                  <c:v>98.803822106651097</c:v>
                </c:pt>
                <c:pt idx="66">
                  <c:v>0</c:v>
                </c:pt>
                <c:pt idx="67">
                  <c:v>84.400026511881535</c:v>
                </c:pt>
                <c:pt idx="68">
                  <c:v>0</c:v>
                </c:pt>
                <c:pt idx="69">
                  <c:v>89.467923027629354</c:v>
                </c:pt>
                <c:pt idx="70">
                  <c:v>0</c:v>
                </c:pt>
                <c:pt idx="71">
                  <c:v>84.358540088231535</c:v>
                </c:pt>
                <c:pt idx="72">
                  <c:v>0</c:v>
                </c:pt>
                <c:pt idx="73">
                  <c:v>38.805666880272831</c:v>
                </c:pt>
                <c:pt idx="74">
                  <c:v>42.967870003866281</c:v>
                </c:pt>
                <c:pt idx="75">
                  <c:v>35.962309171119585</c:v>
                </c:pt>
                <c:pt idx="76">
                  <c:v>46.826410092097831</c:v>
                </c:pt>
                <c:pt idx="77">
                  <c:v>60.503610011598852</c:v>
                </c:pt>
                <c:pt idx="78">
                  <c:v>48.296257428993492</c:v>
                </c:pt>
                <c:pt idx="79">
                  <c:v>49.328334401364145</c:v>
                </c:pt>
                <c:pt idx="80">
                  <c:v>47.83779687640655</c:v>
                </c:pt>
                <c:pt idx="81">
                  <c:v>55.039588626265207</c:v>
                </c:pt>
                <c:pt idx="82">
                  <c:v>64.524538806594578</c:v>
                </c:pt>
                <c:pt idx="83">
                  <c:v>48.903848618532635</c:v>
                </c:pt>
                <c:pt idx="84">
                  <c:v>46.937770364525015</c:v>
                </c:pt>
                <c:pt idx="85">
                  <c:v>37.519110533255535</c:v>
                </c:pt>
                <c:pt idx="86">
                  <c:v>41.851214017507722</c:v>
                </c:pt>
                <c:pt idx="87">
                  <c:v>23.052979255484843</c:v>
                </c:pt>
                <c:pt idx="88">
                  <c:v>17.40577292779896</c:v>
                </c:pt>
                <c:pt idx="89">
                  <c:v>0</c:v>
                </c:pt>
                <c:pt idx="90">
                  <c:v>42.856880897780549</c:v>
                </c:pt>
                <c:pt idx="91">
                  <c:v>42.6248039254099</c:v>
                </c:pt>
                <c:pt idx="92">
                  <c:v>28.003954666058771</c:v>
                </c:pt>
                <c:pt idx="93">
                  <c:v>25.296389988401156</c:v>
                </c:pt>
                <c:pt idx="94">
                  <c:v>0</c:v>
                </c:pt>
                <c:pt idx="95">
                  <c:v>25.373748979191369</c:v>
                </c:pt>
                <c:pt idx="96">
                  <c:v>29.551134481863123</c:v>
                </c:pt>
                <c:pt idx="97">
                  <c:v>28.468108610800073</c:v>
                </c:pt>
                <c:pt idx="98">
                  <c:v>23.439774209435932</c:v>
                </c:pt>
                <c:pt idx="99">
                  <c:v>0</c:v>
                </c:pt>
                <c:pt idx="100">
                  <c:v>25.605825951562025</c:v>
                </c:pt>
                <c:pt idx="101">
                  <c:v>28.158672647639204</c:v>
                </c:pt>
                <c:pt idx="102">
                  <c:v>49.277677133368613</c:v>
                </c:pt>
                <c:pt idx="103">
                  <c:v>44.404060713584897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44-4987-AC13-3A3056D44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74912256"/>
        <c:axId val="1274912800"/>
      </c:barChart>
      <c:dateAx>
        <c:axId val="12749122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912800"/>
        <c:crosses val="autoZero"/>
        <c:auto val="1"/>
        <c:lblOffset val="100"/>
        <c:baseTimeUnit val="days"/>
      </c:dateAx>
      <c:valAx>
        <c:axId val="1274912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4912256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155057687315819E-2"/>
          <c:y val="5.2895573143331376E-2"/>
          <c:w val="0.97729734142083913"/>
          <c:h val="0.64781010377296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-4.56621059291348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44140395275749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67A-4B02-9975-33047CE767E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Social</c:v>
                </c:pt>
                <c:pt idx="5">
                  <c:v>Corp 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Display</c:v>
                </c:pt>
                <c:pt idx="10">
                  <c:v>Search</c:v>
                </c:pt>
                <c:pt idx="11">
                  <c:v>Merchadising &amp;
 Racking</c:v>
                </c:pt>
              </c:strCache>
            </c:strRef>
          </c:cat>
          <c:val>
            <c:numRef>
              <c:f>Sheet1!$B$2:$B$13</c:f>
              <c:numCache>
                <c:formatCode>0.00</c:formatCode>
                <c:ptCount val="12"/>
                <c:pt idx="0">
                  <c:v>0.80662326118075611</c:v>
                </c:pt>
                <c:pt idx="1">
                  <c:v>1.6506242062184351</c:v>
                </c:pt>
                <c:pt idx="2">
                  <c:v>1.5621349644344458</c:v>
                </c:pt>
                <c:pt idx="3">
                  <c:v>1.5567134712755339</c:v>
                </c:pt>
                <c:pt idx="4">
                  <c:v>1.1929819823213832</c:v>
                </c:pt>
                <c:pt idx="5">
                  <c:v>0.42154742974206089</c:v>
                </c:pt>
                <c:pt idx="6">
                  <c:v>2.8994083916073325</c:v>
                </c:pt>
                <c:pt idx="7">
                  <c:v>3.6903104472543782</c:v>
                </c:pt>
                <c:pt idx="8">
                  <c:v>2.0943221410302275</c:v>
                </c:pt>
                <c:pt idx="9">
                  <c:v>3.0752995580903861</c:v>
                </c:pt>
                <c:pt idx="10">
                  <c:v>0</c:v>
                </c:pt>
                <c:pt idx="11">
                  <c:v>5.9146758577683629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E4-4AE4-B10C-8685231C1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5662105929134573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0882807905512761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13242118582691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1324211858269146E-3"/>
                  <c:y val="1.0017530678687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662105929134573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67A-4B02-9975-33047CE767EF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566210592913345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6.0882807905512761E-3"/>
                  <c:y val="1.5026296018031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9.13242118582691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7.6103509881890949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Social</c:v>
                </c:pt>
                <c:pt idx="5">
                  <c:v>Corp Promo</c:v>
                </c:pt>
                <c:pt idx="6">
                  <c:v>PR</c:v>
                </c:pt>
                <c:pt idx="7">
                  <c:v>Coupon</c:v>
                </c:pt>
                <c:pt idx="8">
                  <c:v>POS</c:v>
                </c:pt>
                <c:pt idx="9">
                  <c:v>Digital Display</c:v>
                </c:pt>
                <c:pt idx="10">
                  <c:v>Search</c:v>
                </c:pt>
                <c:pt idx="11">
                  <c:v>Merchadising &amp;
 Racking</c:v>
                </c:pt>
              </c:strCache>
            </c:strRef>
          </c:cat>
          <c:val>
            <c:numRef>
              <c:f>Sheet1!$C$2:$C$13</c:f>
              <c:numCache>
                <c:formatCode>0.00</c:formatCode>
                <c:ptCount val="12"/>
                <c:pt idx="0">
                  <c:v>0.83379662452483327</c:v>
                </c:pt>
                <c:pt idx="1">
                  <c:v>1.8370992992271602</c:v>
                </c:pt>
                <c:pt idx="2">
                  <c:v>1.2779692030741667</c:v>
                </c:pt>
                <c:pt idx="3">
                  <c:v>2.6411755811709479</c:v>
                </c:pt>
                <c:pt idx="4">
                  <c:v>0.91611609424590501</c:v>
                </c:pt>
                <c:pt idx="5">
                  <c:v>0.44903428257393102</c:v>
                </c:pt>
                <c:pt idx="6">
                  <c:v>0</c:v>
                </c:pt>
                <c:pt idx="7">
                  <c:v>4.5176467057568797</c:v>
                </c:pt>
                <c:pt idx="8">
                  <c:v>2.0358505948307832</c:v>
                </c:pt>
                <c:pt idx="9">
                  <c:v>4.1618754715226753</c:v>
                </c:pt>
                <c:pt idx="10">
                  <c:v>4.8584923435060805</c:v>
                </c:pt>
                <c:pt idx="11">
                  <c:v>5.9947864215593185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DE4-4AE4-B10C-8685231C1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61470224"/>
        <c:axId val="1461468048"/>
      </c:barChart>
      <c:catAx>
        <c:axId val="1461470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900"/>
            </a:pPr>
            <a:endParaRPr lang="en-US"/>
          </a:p>
        </c:txPr>
        <c:crossAx val="1461468048"/>
        <c:crosses val="autoZero"/>
        <c:auto val="1"/>
        <c:lblAlgn val="ctr"/>
        <c:lblOffset val="100"/>
        <c:tickLblSkip val="1"/>
        <c:noMultiLvlLbl val="0"/>
      </c:catAx>
      <c:valAx>
        <c:axId val="1461468048"/>
        <c:scaling>
          <c:orientation val="minMax"/>
          <c:max val="9"/>
        </c:scaling>
        <c:delete val="1"/>
        <c:axPos val="l"/>
        <c:numFmt formatCode="#,##0" sourceLinked="0"/>
        <c:majorTickMark val="out"/>
        <c:minorTickMark val="none"/>
        <c:tickLblPos val="nextTo"/>
        <c:crossAx val="1461470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7160907734248882"/>
          <c:y val="5.2414271622770923E-2"/>
          <c:w val="0.11798165342126025"/>
          <c:h val="8.2415567997797215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023792699510388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Flavour Stacking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218.6202659979574</c:v>
                </c:pt>
                <c:pt idx="58">
                  <c:v>164.76019927868253</c:v>
                </c:pt>
                <c:pt idx="59">
                  <c:v>107.95856660011309</c:v>
                </c:pt>
                <c:pt idx="60">
                  <c:v>0</c:v>
                </c:pt>
                <c:pt idx="61">
                  <c:v>96.18497669221091</c:v>
                </c:pt>
                <c:pt idx="62">
                  <c:v>0</c:v>
                </c:pt>
                <c:pt idx="63">
                  <c:v>94.405719904035891</c:v>
                </c:pt>
                <c:pt idx="64">
                  <c:v>0</c:v>
                </c:pt>
                <c:pt idx="65">
                  <c:v>98.803822106651097</c:v>
                </c:pt>
                <c:pt idx="66">
                  <c:v>0</c:v>
                </c:pt>
                <c:pt idx="67">
                  <c:v>84.400026511881535</c:v>
                </c:pt>
                <c:pt idx="68">
                  <c:v>0</c:v>
                </c:pt>
                <c:pt idx="69">
                  <c:v>89.467923027629354</c:v>
                </c:pt>
                <c:pt idx="70">
                  <c:v>0</c:v>
                </c:pt>
                <c:pt idx="71">
                  <c:v>84.358540088231535</c:v>
                </c:pt>
                <c:pt idx="72">
                  <c:v>0</c:v>
                </c:pt>
                <c:pt idx="73">
                  <c:v>38.805666880272831</c:v>
                </c:pt>
                <c:pt idx="74">
                  <c:v>42.967870003866281</c:v>
                </c:pt>
                <c:pt idx="75">
                  <c:v>35.962309171119585</c:v>
                </c:pt>
                <c:pt idx="76">
                  <c:v>46.826410092097831</c:v>
                </c:pt>
                <c:pt idx="77">
                  <c:v>60.503610011598852</c:v>
                </c:pt>
                <c:pt idx="78">
                  <c:v>48.296257428993492</c:v>
                </c:pt>
                <c:pt idx="79">
                  <c:v>49.328334401364145</c:v>
                </c:pt>
                <c:pt idx="80">
                  <c:v>47.83779687640655</c:v>
                </c:pt>
                <c:pt idx="81">
                  <c:v>55.039588626265207</c:v>
                </c:pt>
                <c:pt idx="82">
                  <c:v>64.524538806594578</c:v>
                </c:pt>
                <c:pt idx="83">
                  <c:v>48.903848618532635</c:v>
                </c:pt>
                <c:pt idx="84">
                  <c:v>46.937770364525015</c:v>
                </c:pt>
                <c:pt idx="85">
                  <c:v>37.519110533255535</c:v>
                </c:pt>
                <c:pt idx="86">
                  <c:v>41.851214017507722</c:v>
                </c:pt>
                <c:pt idx="87">
                  <c:v>23.052979255484843</c:v>
                </c:pt>
                <c:pt idx="88">
                  <c:v>17.40577292779896</c:v>
                </c:pt>
                <c:pt idx="89">
                  <c:v>0</c:v>
                </c:pt>
                <c:pt idx="90">
                  <c:v>42.856880897780549</c:v>
                </c:pt>
                <c:pt idx="91">
                  <c:v>42.6248039254099</c:v>
                </c:pt>
                <c:pt idx="92">
                  <c:v>28.003954666058771</c:v>
                </c:pt>
                <c:pt idx="93">
                  <c:v>25.296389988401156</c:v>
                </c:pt>
                <c:pt idx="94">
                  <c:v>0</c:v>
                </c:pt>
                <c:pt idx="95">
                  <c:v>25.373748979191369</c:v>
                </c:pt>
                <c:pt idx="96">
                  <c:v>29.551134481863123</c:v>
                </c:pt>
                <c:pt idx="97">
                  <c:v>28.468108610800073</c:v>
                </c:pt>
                <c:pt idx="98">
                  <c:v>23.439774209435932</c:v>
                </c:pt>
                <c:pt idx="99">
                  <c:v>0</c:v>
                </c:pt>
                <c:pt idx="100">
                  <c:v>25.605825951562025</c:v>
                </c:pt>
                <c:pt idx="101">
                  <c:v>28.158672647639204</c:v>
                </c:pt>
                <c:pt idx="102">
                  <c:v>49.277677133368613</c:v>
                </c:pt>
                <c:pt idx="103">
                  <c:v>44.404060713584897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6A2-46C0-9133-CFB62ACED2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Perfect Flavour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187.69000409082932</c:v>
                </c:pt>
                <c:pt idx="26">
                  <c:v>192.84997954585336</c:v>
                </c:pt>
                <c:pt idx="27">
                  <c:v>0</c:v>
                </c:pt>
                <c:pt idx="28">
                  <c:v>112.66706782227212</c:v>
                </c:pt>
                <c:pt idx="29">
                  <c:v>0</c:v>
                </c:pt>
                <c:pt idx="30">
                  <c:v>122.59829992489381</c:v>
                </c:pt>
                <c:pt idx="31">
                  <c:v>0</c:v>
                </c:pt>
                <c:pt idx="32">
                  <c:v>125.91644563471729</c:v>
                </c:pt>
                <c:pt idx="33">
                  <c:v>0</c:v>
                </c:pt>
                <c:pt idx="34">
                  <c:v>94.893135482750139</c:v>
                </c:pt>
                <c:pt idx="35">
                  <c:v>0</c:v>
                </c:pt>
                <c:pt idx="36">
                  <c:v>84.126897243884471</c:v>
                </c:pt>
                <c:pt idx="37">
                  <c:v>0</c:v>
                </c:pt>
                <c:pt idx="38">
                  <c:v>79.571671439300886</c:v>
                </c:pt>
                <c:pt idx="39">
                  <c:v>0</c:v>
                </c:pt>
                <c:pt idx="40">
                  <c:v>92.856242329695007</c:v>
                </c:pt>
                <c:pt idx="41">
                  <c:v>0</c:v>
                </c:pt>
                <c:pt idx="42">
                  <c:v>89.99332242445513</c:v>
                </c:pt>
                <c:pt idx="43">
                  <c:v>0</c:v>
                </c:pt>
                <c:pt idx="44">
                  <c:v>93.2677104639736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0.15458316288211132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6A2-46C0-9133-CFB62ACED2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223.57627505632965</c:v>
                </c:pt>
                <c:pt idx="3">
                  <c:v>173.73150086091323</c:v>
                </c:pt>
                <c:pt idx="4">
                  <c:v>181.9202605766329</c:v>
                </c:pt>
                <c:pt idx="5">
                  <c:v>189.97212713929738</c:v>
                </c:pt>
                <c:pt idx="6">
                  <c:v>0</c:v>
                </c:pt>
                <c:pt idx="7">
                  <c:v>167.51727521812376</c:v>
                </c:pt>
                <c:pt idx="8">
                  <c:v>0</c:v>
                </c:pt>
                <c:pt idx="9">
                  <c:v>156.20124437510967</c:v>
                </c:pt>
                <c:pt idx="10">
                  <c:v>0</c:v>
                </c:pt>
                <c:pt idx="11">
                  <c:v>142.23956884497943</c:v>
                </c:pt>
                <c:pt idx="12">
                  <c:v>0</c:v>
                </c:pt>
                <c:pt idx="13">
                  <c:v>131.46895483908327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6A2-46C0-9133-CFB62ACED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1469136"/>
        <c:axId val="146146696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82347</c:v>
                </c:pt>
                <c:pt idx="1">
                  <c:v>90010</c:v>
                </c:pt>
                <c:pt idx="2">
                  <c:v>98615</c:v>
                </c:pt>
                <c:pt idx="3">
                  <c:v>116751</c:v>
                </c:pt>
                <c:pt idx="4">
                  <c:v>76416</c:v>
                </c:pt>
                <c:pt idx="5">
                  <c:v>64969</c:v>
                </c:pt>
                <c:pt idx="6">
                  <c:v>56774</c:v>
                </c:pt>
                <c:pt idx="7">
                  <c:v>65200</c:v>
                </c:pt>
                <c:pt idx="8">
                  <c:v>94816</c:v>
                </c:pt>
                <c:pt idx="9">
                  <c:v>117765</c:v>
                </c:pt>
                <c:pt idx="10">
                  <c:v>97897</c:v>
                </c:pt>
                <c:pt idx="11">
                  <c:v>71950</c:v>
                </c:pt>
                <c:pt idx="12">
                  <c:v>78937</c:v>
                </c:pt>
                <c:pt idx="13">
                  <c:v>116620</c:v>
                </c:pt>
                <c:pt idx="14">
                  <c:v>97191</c:v>
                </c:pt>
                <c:pt idx="15">
                  <c:v>84710</c:v>
                </c:pt>
                <c:pt idx="16">
                  <c:v>92002</c:v>
                </c:pt>
                <c:pt idx="17">
                  <c:v>71879</c:v>
                </c:pt>
                <c:pt idx="18">
                  <c:v>59199</c:v>
                </c:pt>
                <c:pt idx="19">
                  <c:v>83559</c:v>
                </c:pt>
                <c:pt idx="20">
                  <c:v>86882</c:v>
                </c:pt>
                <c:pt idx="21">
                  <c:v>71402</c:v>
                </c:pt>
                <c:pt idx="22">
                  <c:v>63822</c:v>
                </c:pt>
                <c:pt idx="23">
                  <c:v>62843</c:v>
                </c:pt>
                <c:pt idx="24">
                  <c:v>80039</c:v>
                </c:pt>
                <c:pt idx="25">
                  <c:v>87182</c:v>
                </c:pt>
                <c:pt idx="26">
                  <c:v>92473</c:v>
                </c:pt>
                <c:pt idx="27">
                  <c:v>92343</c:v>
                </c:pt>
                <c:pt idx="28">
                  <c:v>89342</c:v>
                </c:pt>
                <c:pt idx="29">
                  <c:v>84434</c:v>
                </c:pt>
                <c:pt idx="30">
                  <c:v>119424</c:v>
                </c:pt>
                <c:pt idx="31">
                  <c:v>124497</c:v>
                </c:pt>
                <c:pt idx="32">
                  <c:v>109025</c:v>
                </c:pt>
                <c:pt idx="33">
                  <c:v>101009</c:v>
                </c:pt>
                <c:pt idx="34">
                  <c:v>126335</c:v>
                </c:pt>
                <c:pt idx="35">
                  <c:v>133884</c:v>
                </c:pt>
                <c:pt idx="36">
                  <c:v>99778</c:v>
                </c:pt>
                <c:pt idx="37">
                  <c:v>142596</c:v>
                </c:pt>
                <c:pt idx="38">
                  <c:v>146119</c:v>
                </c:pt>
                <c:pt idx="39">
                  <c:v>115629</c:v>
                </c:pt>
                <c:pt idx="40">
                  <c:v>98113</c:v>
                </c:pt>
                <c:pt idx="41">
                  <c:v>81261</c:v>
                </c:pt>
                <c:pt idx="42">
                  <c:v>81462</c:v>
                </c:pt>
                <c:pt idx="43">
                  <c:v>111927</c:v>
                </c:pt>
                <c:pt idx="44">
                  <c:v>105961</c:v>
                </c:pt>
                <c:pt idx="45">
                  <c:v>89641</c:v>
                </c:pt>
                <c:pt idx="46">
                  <c:v>126953</c:v>
                </c:pt>
                <c:pt idx="47">
                  <c:v>144265</c:v>
                </c:pt>
                <c:pt idx="48">
                  <c:v>165106</c:v>
                </c:pt>
                <c:pt idx="49">
                  <c:v>99048</c:v>
                </c:pt>
                <c:pt idx="50">
                  <c:v>85132</c:v>
                </c:pt>
                <c:pt idx="51">
                  <c:v>69473</c:v>
                </c:pt>
                <c:pt idx="52">
                  <c:v>71883</c:v>
                </c:pt>
                <c:pt idx="53">
                  <c:v>95655</c:v>
                </c:pt>
                <c:pt idx="54">
                  <c:v>78548</c:v>
                </c:pt>
                <c:pt idx="55">
                  <c:v>79805</c:v>
                </c:pt>
                <c:pt idx="56">
                  <c:v>59696</c:v>
                </c:pt>
                <c:pt idx="57">
                  <c:v>77946</c:v>
                </c:pt>
                <c:pt idx="58">
                  <c:v>86142</c:v>
                </c:pt>
                <c:pt idx="59">
                  <c:v>90599</c:v>
                </c:pt>
                <c:pt idx="60">
                  <c:v>90026</c:v>
                </c:pt>
                <c:pt idx="61">
                  <c:v>99018</c:v>
                </c:pt>
                <c:pt idx="62">
                  <c:v>96202</c:v>
                </c:pt>
                <c:pt idx="63">
                  <c:v>70425</c:v>
                </c:pt>
                <c:pt idx="64">
                  <c:v>71806</c:v>
                </c:pt>
                <c:pt idx="65">
                  <c:v>100385</c:v>
                </c:pt>
                <c:pt idx="66">
                  <c:v>97295</c:v>
                </c:pt>
                <c:pt idx="67">
                  <c:v>86657</c:v>
                </c:pt>
                <c:pt idx="68">
                  <c:v>82318</c:v>
                </c:pt>
                <c:pt idx="69">
                  <c:v>71149</c:v>
                </c:pt>
                <c:pt idx="70">
                  <c:v>59769</c:v>
                </c:pt>
                <c:pt idx="71">
                  <c:v>77862</c:v>
                </c:pt>
                <c:pt idx="72">
                  <c:v>69533</c:v>
                </c:pt>
                <c:pt idx="73">
                  <c:v>74130</c:v>
                </c:pt>
                <c:pt idx="74">
                  <c:v>76231</c:v>
                </c:pt>
                <c:pt idx="75">
                  <c:v>97392</c:v>
                </c:pt>
                <c:pt idx="76">
                  <c:v>117974</c:v>
                </c:pt>
                <c:pt idx="77">
                  <c:v>72599</c:v>
                </c:pt>
                <c:pt idx="78">
                  <c:v>80769</c:v>
                </c:pt>
                <c:pt idx="79">
                  <c:v>98786</c:v>
                </c:pt>
                <c:pt idx="80">
                  <c:v>103205</c:v>
                </c:pt>
                <c:pt idx="81">
                  <c:v>90226</c:v>
                </c:pt>
                <c:pt idx="82">
                  <c:v>123636</c:v>
                </c:pt>
                <c:pt idx="83">
                  <c:v>133998</c:v>
                </c:pt>
                <c:pt idx="84">
                  <c:v>115398</c:v>
                </c:pt>
                <c:pt idx="85">
                  <c:v>101533</c:v>
                </c:pt>
                <c:pt idx="86">
                  <c:v>95698</c:v>
                </c:pt>
                <c:pt idx="87">
                  <c:v>121006</c:v>
                </c:pt>
                <c:pt idx="88">
                  <c:v>100045</c:v>
                </c:pt>
                <c:pt idx="89">
                  <c:v>85958</c:v>
                </c:pt>
                <c:pt idx="90">
                  <c:v>114163</c:v>
                </c:pt>
                <c:pt idx="91">
                  <c:v>144070</c:v>
                </c:pt>
                <c:pt idx="92">
                  <c:v>111834</c:v>
                </c:pt>
                <c:pt idx="93">
                  <c:v>97987</c:v>
                </c:pt>
                <c:pt idx="94">
                  <c:v>105322</c:v>
                </c:pt>
                <c:pt idx="95">
                  <c:v>106227</c:v>
                </c:pt>
                <c:pt idx="96">
                  <c:v>104792</c:v>
                </c:pt>
                <c:pt idx="97">
                  <c:v>87353</c:v>
                </c:pt>
                <c:pt idx="98">
                  <c:v>117761</c:v>
                </c:pt>
                <c:pt idx="99">
                  <c:v>152950</c:v>
                </c:pt>
                <c:pt idx="100">
                  <c:v>193358</c:v>
                </c:pt>
                <c:pt idx="101">
                  <c:v>80516</c:v>
                </c:pt>
                <c:pt idx="102">
                  <c:v>77263</c:v>
                </c:pt>
                <c:pt idx="103">
                  <c:v>69563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6A2-46C0-9133-CFB62ACED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471312"/>
        <c:axId val="1461459888"/>
      </c:lineChart>
      <c:dateAx>
        <c:axId val="14614713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459888"/>
        <c:crosses val="autoZero"/>
        <c:auto val="1"/>
        <c:lblOffset val="100"/>
        <c:baseTimeUnit val="days"/>
      </c:dateAx>
      <c:valAx>
        <c:axId val="146145988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471312"/>
        <c:crosses val="autoZero"/>
        <c:crossBetween val="between"/>
        <c:majorUnit val="40000"/>
        <c:dispUnits>
          <c:builtInUnit val="thousands"/>
        </c:dispUnits>
      </c:valAx>
      <c:valAx>
        <c:axId val="1461466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469136"/>
        <c:crosses val="max"/>
        <c:crossBetween val="between"/>
      </c:valAx>
      <c:dateAx>
        <c:axId val="1461469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1466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976841688728932"/>
          <c:y val="0.76452804913908579"/>
          <c:w val="0.55937000851085217"/>
          <c:h val="7.0801777371189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978134513261642"/>
                      <c:h val="0.28017965891312502"/>
                    </c:manualLayout>
                  </c15:layout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88897653888492"/>
                      <c:h val="0.2801796589131250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275587.56559111318</c:v>
                </c:pt>
                <c:pt idx="1">
                  <c:v>211499.72049567298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61463152"/>
        <c:axId val="1461473488"/>
      </c:barChart>
      <c:catAx>
        <c:axId val="1461463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1473488"/>
        <c:crosses val="autoZero"/>
        <c:auto val="1"/>
        <c:lblAlgn val="ctr"/>
        <c:lblOffset val="100"/>
        <c:noMultiLvlLbl val="0"/>
      </c:catAx>
      <c:valAx>
        <c:axId val="1461473488"/>
        <c:scaling>
          <c:orientation val="minMax"/>
          <c:max val="50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1461463152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07726710375723E-2"/>
          <c:y val="2.6315279088711032E-2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104.26235448726554</c:v>
                </c:pt>
                <c:pt idx="1">
                  <c:v>98.934085769749998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61465328"/>
        <c:axId val="1461465872"/>
      </c:barChart>
      <c:catAx>
        <c:axId val="146146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1465872"/>
        <c:crosses val="autoZero"/>
        <c:auto val="1"/>
        <c:lblAlgn val="ctr"/>
        <c:lblOffset val="100"/>
        <c:noMultiLvlLbl val="0"/>
      </c:catAx>
      <c:valAx>
        <c:axId val="1461465872"/>
        <c:scaling>
          <c:orientation val="minMax"/>
          <c:max val="3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146146532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0.48505524864168154</c:v>
                </c:pt>
                <c:pt idx="1">
                  <c:v>0.38540571004526319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1465379360"/>
        <c:axId val="1465379904"/>
      </c:barChart>
      <c:catAx>
        <c:axId val="1465379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465379904"/>
        <c:crosses val="autoZero"/>
        <c:auto val="1"/>
        <c:lblAlgn val="ctr"/>
        <c:lblOffset val="100"/>
        <c:noMultiLvlLbl val="0"/>
      </c:catAx>
      <c:valAx>
        <c:axId val="1465379904"/>
        <c:scaling>
          <c:orientation val="minMax"/>
          <c:min val="0"/>
        </c:scaling>
        <c:delete val="1"/>
        <c:axPos val="l"/>
        <c:numFmt formatCode="0.0" sourceLinked="0"/>
        <c:majorTickMark val="out"/>
        <c:minorTickMark val="none"/>
        <c:tickLblPos val="nextTo"/>
        <c:crossAx val="1465379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F0C53C5-1684-4506-95B1-32437F923781}" type="datetimeFigureOut">
              <a:rPr lang="en-CA" smtClean="0"/>
              <a:t>2020-01-24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4EDB1A-A31D-46C4-9C20-A6498D69C87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8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2F47-7080-4A3C-A370-7BD58512998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9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SL</a:t>
            </a:r>
            <a:r>
              <a:rPr lang="en-CA" u="sng" baseline="0" dirty="0" smtClean="0"/>
              <a:t> </a:t>
            </a:r>
            <a:r>
              <a:rPr lang="en-CA" u="sng" baseline="0" dirty="0"/>
              <a:t>7/23; </a:t>
            </a:r>
            <a:r>
              <a:rPr lang="en-CA" u="sng" baseline="0" dirty="0" err="1"/>
              <a:t>DOne</a:t>
            </a:r>
            <a:endParaRPr lang="en-CA" u="sng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Add detail under tables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2017: Perfect Flavour = 15 sec (higher specialty); Sports = 15 sec (higher specialty)l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Flavour Stacking = 30 sec (1</a:t>
            </a:r>
            <a:r>
              <a:rPr lang="en-CA" u="none" baseline="30000" dirty="0"/>
              <a:t>st</a:t>
            </a:r>
            <a:r>
              <a:rPr lang="en-CA" u="none" baseline="0" dirty="0"/>
              <a:t> 3 </a:t>
            </a:r>
            <a:r>
              <a:rPr lang="en-CA" u="none" baseline="0" dirty="0" err="1"/>
              <a:t>wks</a:t>
            </a:r>
            <a:r>
              <a:rPr lang="en-CA" u="none" baseline="0" dirty="0"/>
              <a:t>, higher tops); 15 sec (standard + higher specialty buys)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Headline: Slight decline in spend with shift to supporting one campaign on a ‘low hum’ strategy at lower GRPs; Done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904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Headline “Cost per GRP was higher (higher</a:t>
            </a:r>
            <a:r>
              <a:rPr lang="en-GB" u="none" baseline="0" dirty="0"/>
              <a:t> weights in cost-effective specialty programming in 2017)…”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5939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SL</a:t>
            </a:r>
            <a:r>
              <a:rPr lang="en-CA" u="sng" baseline="0" dirty="0" smtClean="0"/>
              <a:t> </a:t>
            </a:r>
            <a:r>
              <a:rPr lang="en-CA" u="sng" baseline="0" dirty="0"/>
              <a:t>7/23; </a:t>
            </a:r>
            <a:r>
              <a:rPr lang="en-CA" u="sng" baseline="0" dirty="0" err="1"/>
              <a:t>DOne</a:t>
            </a:r>
            <a:endParaRPr lang="en-CA" u="sng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Add detail under tables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2017: Perfect Flavour = 15 sec (higher specialty); Sports = 15 sec (higher specialty)l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Flavour Stacking = 30 sec (1</a:t>
            </a:r>
            <a:r>
              <a:rPr lang="en-CA" u="none" baseline="30000" dirty="0"/>
              <a:t>st</a:t>
            </a:r>
            <a:r>
              <a:rPr lang="en-CA" u="none" baseline="0" dirty="0"/>
              <a:t> 3 </a:t>
            </a:r>
            <a:r>
              <a:rPr lang="en-CA" u="none" baseline="0" dirty="0" err="1"/>
              <a:t>wks</a:t>
            </a:r>
            <a:r>
              <a:rPr lang="en-CA" u="none" baseline="0" dirty="0"/>
              <a:t>, higher tops); 15 sec (standard + higher specialty buys)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Headline: Slight decline in spend with shift to supporting one campaign on a ‘low hum’ strategy at lower GRPs; Done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683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CA" u="sng" baseline="0" dirty="0" smtClean="0"/>
              <a:t>SL </a:t>
            </a:r>
            <a:r>
              <a:rPr lang="en-CA" u="sng" baseline="0" dirty="0"/>
              <a:t>7/23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Add detail: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2017: Perfect Flavour = 15 sec (higher specialty); Sports = 15 sec (higher specialty)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Flavour Stacking = 30 sec (1</a:t>
            </a:r>
            <a:r>
              <a:rPr lang="en-CA" u="none" baseline="30000" dirty="0"/>
              <a:t>st</a:t>
            </a:r>
            <a:r>
              <a:rPr lang="en-CA" u="none" baseline="0" dirty="0"/>
              <a:t> 3 </a:t>
            </a:r>
            <a:r>
              <a:rPr lang="en-CA" u="none" baseline="0" dirty="0" err="1"/>
              <a:t>wks</a:t>
            </a:r>
            <a:r>
              <a:rPr lang="en-CA" u="none" baseline="0" dirty="0"/>
              <a:t>, higher tops); 15 sec (standard + higher specialty buys)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Discussion point – 2018 moved to low hum strategy – more weeks of continuity at lower weekly weights (30-50 GRPs); the fact that effectiveness and ROI was lower makes us believe this may not be an optimal approach vs. traditional </a:t>
            </a:r>
            <a:r>
              <a:rPr lang="en-CA" u="none" baseline="0" dirty="0" err="1"/>
              <a:t>flighting</a:t>
            </a:r>
            <a:r>
              <a:rPr lang="en-CA" u="none" baseline="0" dirty="0"/>
              <a:t> – this is something we will want to investigate/model further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92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SL </a:t>
            </a:r>
            <a:r>
              <a:rPr lang="en-CA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dirty="0"/>
              <a:t>Headline: “…support levels in 2018</a:t>
            </a:r>
            <a:r>
              <a:rPr lang="en-CA" u="none" baseline="0" dirty="0"/>
              <a:t> despite lower spend, more impressions, and lower CPP  from increased purchase of </a:t>
            </a:r>
            <a:r>
              <a:rPr lang="en-CA" u="none" baseline="0" dirty="0" err="1"/>
              <a:t>skippable</a:t>
            </a:r>
            <a:r>
              <a:rPr lang="en-CA" u="none" baseline="0" dirty="0"/>
              <a:t> media”;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Table –Change GRP to “impressions”;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Add detail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2017: Ketchup = 15 sec forced programmatic &amp; 6 sec; PF = 15 sec forced programmatic; Sports = 15 sec forced programmatic &amp; contextual (sports)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FS = 30 sec </a:t>
            </a:r>
            <a:r>
              <a:rPr lang="en-CA" u="none" baseline="0" dirty="0" err="1"/>
              <a:t>skippable</a:t>
            </a:r>
            <a:r>
              <a:rPr lang="en-CA" u="none" baseline="0" dirty="0"/>
              <a:t>, 15 sec forced/</a:t>
            </a:r>
            <a:r>
              <a:rPr lang="en-CA" u="none" baseline="0" dirty="0" err="1"/>
              <a:t>skippable</a:t>
            </a:r>
            <a:r>
              <a:rPr lang="en-CA" u="none" baseline="0" dirty="0"/>
              <a:t>, 6 sec;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5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SL 7/23</a:t>
            </a:r>
          </a:p>
          <a:p>
            <a:endParaRPr lang="en-GB" u="none" dirty="0" smtClean="0"/>
          </a:p>
          <a:p>
            <a:endParaRPr lang="en-GB" u="none" dirty="0" smtClean="0"/>
          </a:p>
          <a:p>
            <a:endParaRPr lang="en-GB" u="none" dirty="0" smtClean="0"/>
          </a:p>
          <a:p>
            <a:endParaRPr lang="en-GB" u="none" dirty="0" smtClean="0"/>
          </a:p>
          <a:p>
            <a:r>
              <a:rPr lang="en-GB" u="none" dirty="0" smtClean="0"/>
              <a:t>Headline</a:t>
            </a:r>
            <a:r>
              <a:rPr lang="en-GB" u="none" dirty="0"/>
              <a:t>: “…lower CPP (shift</a:t>
            </a:r>
            <a:r>
              <a:rPr lang="en-GB" u="none" baseline="0" dirty="0"/>
              <a:t> to </a:t>
            </a:r>
            <a:r>
              <a:rPr lang="en-GB" u="none" dirty="0" err="1"/>
              <a:t>skippable</a:t>
            </a:r>
            <a:r>
              <a:rPr lang="en-GB" u="none" dirty="0"/>
              <a:t> media)…”;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560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CA" u="sng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u="sng" baseline="0" dirty="0" smtClean="0"/>
              <a:t>SL </a:t>
            </a:r>
            <a:r>
              <a:rPr lang="en-CA" u="sng" baseline="0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Add detail; Done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2017: Ketchup = 15 sec forced programmatic &amp; 6 sec; PF = 15 sec forced programmatic; Sports = 15 sec forced programmatic &amp; contextual (sports)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FS = 30 sec </a:t>
            </a:r>
            <a:r>
              <a:rPr lang="en-CA" u="none" baseline="0" dirty="0" err="1"/>
              <a:t>skippable</a:t>
            </a:r>
            <a:r>
              <a:rPr lang="en-CA" u="none" baseline="0" dirty="0"/>
              <a:t>, 15 sec forced/</a:t>
            </a:r>
            <a:r>
              <a:rPr lang="en-CA" u="none" baseline="0" dirty="0" err="1"/>
              <a:t>skippable</a:t>
            </a:r>
            <a:r>
              <a:rPr lang="en-CA" u="none" baseline="0" dirty="0"/>
              <a:t>, 6 sec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418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SL </a:t>
            </a:r>
            <a:r>
              <a:rPr lang="en-CA" u="sng" dirty="0"/>
              <a:t>7/23;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dirty="0"/>
              <a:t>Add detail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dirty="0"/>
              <a:t>2017:</a:t>
            </a:r>
            <a:r>
              <a:rPr lang="en-CA" u="none" baseline="0" dirty="0"/>
              <a:t> Ketchup = Programmatic (YT/The Score)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FS = Majority contextual buys; Mystery Can = Programmatic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841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677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sng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sng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sng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sng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u="sng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dirty="0"/>
              <a:t>Add detail; Done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dirty="0"/>
              <a:t>2017:</a:t>
            </a:r>
            <a:r>
              <a:rPr lang="en-CA" u="none" baseline="0" dirty="0"/>
              <a:t> Ketchup = Programmatic (YT/The Score)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2018: FS = Majority contextual buys; Mystery Can = Programmatic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CA" u="none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7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SL </a:t>
            </a:r>
            <a:r>
              <a:rPr lang="en-CA" u="sng" dirty="0"/>
              <a:t>7/23; AE: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dirty="0"/>
              <a:t>Bullet</a:t>
            </a:r>
            <a:r>
              <a:rPr lang="en-CA" u="none" baseline="0" dirty="0"/>
              <a:t> 1: “…losses due to TV, social, PR, and coupons…” (remove </a:t>
            </a:r>
            <a:r>
              <a:rPr lang="en-CA" u="none" baseline="0" dirty="0" err="1"/>
              <a:t>corp</a:t>
            </a:r>
            <a:r>
              <a:rPr lang="en-CA" u="none" baseline="0" dirty="0"/>
              <a:t> promo as lower loss vs. PR)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Bullet 1, sub bullet: “…decreased spend against some key media (TV, OLV, social), PR, corporate promotions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Bullet 2: “Brand Building ROI increased in 2018.” (vs. flat – as it did post a gain); “…digital display, while the most significant </a:t>
            </a:r>
            <a:r>
              <a:rPr lang="en-CA" u="none" baseline="0" dirty="0" err="1"/>
              <a:t>delines</a:t>
            </a:r>
            <a:r>
              <a:rPr lang="en-CA" u="none" baseline="0" dirty="0"/>
              <a:t> were…”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Bullet 2, 2</a:t>
            </a:r>
            <a:r>
              <a:rPr lang="en-CA" u="none" baseline="30000" dirty="0"/>
              <a:t>nd</a:t>
            </a:r>
            <a:r>
              <a:rPr lang="en-CA" u="none" baseline="0" dirty="0"/>
              <a:t> sub bullet: “…lower CPP (shift to </a:t>
            </a:r>
            <a:r>
              <a:rPr lang="en-CA" u="none" baseline="0" dirty="0" err="1"/>
              <a:t>skippable</a:t>
            </a:r>
            <a:r>
              <a:rPr lang="en-CA" u="none" baseline="0" dirty="0"/>
              <a:t> media), its…”</a:t>
            </a: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34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Headline:</a:t>
            </a:r>
            <a:r>
              <a:rPr lang="en-GB" u="none" baseline="0" dirty="0"/>
              <a:t> add – CPP decrease may be due to general 2018 increase in social media cost”; 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2762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Headline “…</a:t>
            </a:r>
            <a:r>
              <a:rPr lang="en-GB" u="none" dirty="0" err="1"/>
              <a:t>Flava</a:t>
            </a:r>
            <a:r>
              <a:rPr lang="en-GB" u="none" dirty="0"/>
              <a:t> Crew tactical post which…”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Under </a:t>
            </a:r>
            <a:r>
              <a:rPr lang="en-GB" u="none" dirty="0" err="1"/>
              <a:t>Flava</a:t>
            </a:r>
            <a:r>
              <a:rPr lang="en-GB" u="none" baseline="0" dirty="0"/>
              <a:t> Crew put “tactical post”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012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endParaRPr lang="en-CA" u="sng" dirty="0" smtClean="0"/>
          </a:p>
          <a:p>
            <a:r>
              <a:rPr lang="en-CA" u="sng" dirty="0" smtClean="0"/>
              <a:t>7/23 </a:t>
            </a:r>
            <a:r>
              <a:rPr lang="en-CA" u="sng" dirty="0"/>
              <a:t>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u="none" dirty="0"/>
              <a:t>#s have been transposed,</a:t>
            </a:r>
            <a:r>
              <a:rPr lang="en-CA" u="none" baseline="0" dirty="0"/>
              <a:t> should be: 2018 Any Ad CWW 26.5; 2017 Any display CWW 15.1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Please double check no other numbers were incorrectly recorded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AE: This is correct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% sold promo doesn’t match data review deck which had – 2017 and 2018 at 80%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AE: This is unit sold on promo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u="none" baseline="0" dirty="0"/>
              <a:t>Add Trade Lite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5516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SL 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Remove TV + Trade;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How</a:t>
            </a:r>
            <a:r>
              <a:rPr lang="en-GB" u="none" baseline="0" dirty="0"/>
              <a:t> did you derive these combinations? Typically we would look at TV + OLV, </a:t>
            </a:r>
            <a:r>
              <a:rPr lang="en-GB" u="none" baseline="0" dirty="0" err="1"/>
              <a:t>TV+OLV+social</a:t>
            </a:r>
            <a:r>
              <a:rPr lang="en-GB" u="none" baseline="0" dirty="0"/>
              <a:t>, etc. etc.; TV + OLV was tested but was insignificant.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991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866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u="sng" dirty="0"/>
              <a:t>SL</a:t>
            </a:r>
            <a:r>
              <a:rPr lang="en-CA" u="sng" baseline="0" dirty="0"/>
              <a:t> 7/23:</a:t>
            </a:r>
            <a:r>
              <a:rPr lang="en-CA" u="none" baseline="0" dirty="0"/>
              <a:t> Remove</a:t>
            </a:r>
            <a:endParaRPr lang="en-CA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65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 Aug5: Updated with new M&amp;R spend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03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Headline – need more balanced 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u="none" dirty="0"/>
              <a:t>Both trade and brand bldg. contributed to (-5.1%) decline</a:t>
            </a:r>
            <a:r>
              <a:rPr lang="en-GB" u="none" baseline="0" dirty="0"/>
              <a:t> in total spend. Some key Brand building tactics that saw decreased investment included key media (TV, digital video, social), PR and </a:t>
            </a:r>
            <a:r>
              <a:rPr lang="en-GB" u="none" baseline="0" dirty="0" err="1"/>
              <a:t>corp</a:t>
            </a:r>
            <a:r>
              <a:rPr lang="en-GB" u="none" baseline="0" dirty="0"/>
              <a:t> promotions.; Done</a:t>
            </a:r>
            <a:endParaRPr lang="en-GB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M&amp;R – spell out – Merchandising</a:t>
            </a:r>
            <a:r>
              <a:rPr lang="en-GB" u="none" baseline="0" dirty="0"/>
              <a:t> &amp; Racking; Done</a:t>
            </a:r>
            <a:endParaRPr lang="en-GB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Add total media$</a:t>
            </a:r>
            <a:r>
              <a:rPr lang="en-GB" u="none" baseline="0" dirty="0"/>
              <a:t> change and put definition at bottom what’s in media; </a:t>
            </a:r>
            <a:r>
              <a:rPr lang="en-GB" u="none" baseline="0" dirty="0" err="1"/>
              <a:t>DOne</a:t>
            </a:r>
            <a:endParaRPr lang="en-GB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Add absolute $ </a:t>
            </a:r>
            <a:r>
              <a:rPr lang="en-GB" u="none" dirty="0" err="1"/>
              <a:t>chg</a:t>
            </a:r>
            <a:r>
              <a:rPr lang="en-GB" u="none" dirty="0"/>
              <a:t> column;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588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Spell</a:t>
            </a:r>
            <a:r>
              <a:rPr lang="en-GB" u="none" baseline="0" dirty="0"/>
              <a:t> out M&amp;R; Done</a:t>
            </a:r>
            <a:endParaRPr lang="en-GB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Add absolute $ </a:t>
            </a:r>
            <a:r>
              <a:rPr lang="en-GB" u="none" dirty="0" err="1"/>
              <a:t>chg</a:t>
            </a:r>
            <a:r>
              <a:rPr lang="en-GB" u="none" dirty="0"/>
              <a:t> column;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64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M&amp;R</a:t>
            </a:r>
            <a:r>
              <a:rPr lang="en-GB" u="none" baseline="0" dirty="0"/>
              <a:t> – spell out ALSO did we include last year in Brand </a:t>
            </a:r>
            <a:r>
              <a:rPr lang="en-GB" u="none" baseline="0" dirty="0" err="1"/>
              <a:t>Bldg</a:t>
            </a:r>
            <a:r>
              <a:rPr lang="en-GB" u="none" baseline="0" dirty="0"/>
              <a:t>/ROI/due </a:t>
            </a:r>
            <a:r>
              <a:rPr lang="en-GB" u="none" baseline="0" dirty="0" err="1"/>
              <a:t>to’s</a:t>
            </a:r>
            <a:r>
              <a:rPr lang="en-GB" u="none" baseline="0" dirty="0"/>
              <a:t>? ; Done – no it was not part of last years analysis</a:t>
            </a:r>
            <a:endParaRPr lang="en-GB" u="non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New</a:t>
            </a:r>
            <a:r>
              <a:rPr lang="en-GB" u="none" baseline="0" dirty="0"/>
              <a:t> launch 2018 – what product? Mega? List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New launch 2017 – what product? Ketchup? List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In and out 2017 – what product? Sweet &amp; Sour, Mystery can? List out  – ALSO – if these are limited edition SKUs that only last a year, is it fair to show it as a decline?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In and out 2018 – product? Mystery Can? Tikka Masala? List out -- ALSO – if these are limited edition SKUs that only last a year, is it fair to show it as a decline? Or should you just combine 2017 and 2018 In and Outs and see if there is net decline?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Others – What are key drivers?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Distribution – what products? </a:t>
            </a:r>
            <a:r>
              <a:rPr lang="en-GB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NACHO CHEESE TORTILLAS,</a:t>
            </a:r>
            <a:r>
              <a:rPr lang="en-GB" sz="1050" dirty="0"/>
              <a:t> </a:t>
            </a:r>
            <a:r>
              <a:rPr lang="en-GB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SALSA FIESTA TORTILLA CHIPS,</a:t>
            </a:r>
            <a:r>
              <a:rPr lang="en-GB" sz="1050" dirty="0"/>
              <a:t> </a:t>
            </a:r>
            <a:r>
              <a:rPr lang="en-GB" sz="105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SUPER STACK BBQ</a:t>
            </a:r>
            <a:r>
              <a:rPr lang="en-GB" sz="1050" dirty="0"/>
              <a:t> </a:t>
            </a:r>
            <a:endParaRPr lang="en-GB" u="non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Headline: “TV, PR, social,….” (add PR)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235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Add static profit</a:t>
            </a:r>
            <a:r>
              <a:rPr lang="en-GB" u="none" baseline="0" dirty="0"/>
              <a:t> scenario slide;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Add trade norm; Done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M&amp;R – please spell out. I’m surprised by such high ROI – did we include last year in all the analysis/spend?; Done – no we didn’t include in last year analysis AE: please suggest if we need to hide the same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u="non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baseline="0" dirty="0"/>
              <a:t>Headline: “…while most significant declines were posted…”; Done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409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July22</a:t>
            </a:r>
            <a:r>
              <a:rPr lang="en-US" dirty="0"/>
              <a:t>:</a:t>
            </a:r>
            <a:r>
              <a:rPr lang="en-US" baseline="0" dirty="0"/>
              <a:t> Updated this slide with 2018 with 2017 Margin ROI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130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endParaRPr lang="en-GB" u="sng" dirty="0" smtClean="0"/>
          </a:p>
          <a:p>
            <a:r>
              <a:rPr lang="en-GB" u="sng" dirty="0" smtClean="0"/>
              <a:t>SL </a:t>
            </a:r>
            <a:r>
              <a:rPr lang="en-GB" u="sng" dirty="0"/>
              <a:t>7/23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Headline:</a:t>
            </a:r>
            <a:r>
              <a:rPr lang="en-GB" u="none" baseline="0" dirty="0"/>
              <a:t> Similar to profit ROIs, GSV ROIs for both trade and brand building increased in 2018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6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14478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None/>
              <a:defRPr sz="36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82728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  <a:br>
              <a:rPr lang="en-US" dirty="0"/>
            </a:br>
            <a:r>
              <a:rPr lang="en-US" dirty="0"/>
              <a:t>TITLE PAGE – OPTION 1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1" y="4679576"/>
            <a:ext cx="3886376" cy="14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0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5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56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7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90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6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71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457" y="101676"/>
            <a:ext cx="8884227" cy="9438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72" y="6466811"/>
            <a:ext cx="256260" cy="193338"/>
          </a:xfrm>
          <a:prstGeom prst="rect">
            <a:avLst/>
          </a:prstGeom>
        </p:spPr>
        <p:txBody>
          <a:bodyPr/>
          <a:lstStyle>
            <a:lvl1pPr>
              <a:defRPr sz="600" b="0" i="0">
                <a:solidFill>
                  <a:srgbClr val="D9D9D9"/>
                </a:solidFill>
                <a:latin typeface="DINPro"/>
                <a:cs typeface="DINPro"/>
              </a:defRPr>
            </a:lvl1pPr>
          </a:lstStyle>
          <a:p>
            <a:fld id="{E01241FC-AC40-4245-A71E-E1413896AB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14478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8"/>
              </a:spcBef>
              <a:spcAft>
                <a:spcPts val="68"/>
              </a:spcAft>
              <a:buNone/>
              <a:defRPr sz="27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37046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  <a:br>
              <a:rPr lang="en-US" dirty="0"/>
            </a:br>
            <a:r>
              <a:rPr lang="en-US" dirty="0"/>
              <a:t>TITLE PAGE – OPTION 1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2" y="4679576"/>
            <a:ext cx="3886376" cy="14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806824"/>
          </a:xfrm>
        </p:spPr>
        <p:txBody>
          <a:bodyPr>
            <a:normAutofit/>
          </a:bodyPr>
          <a:lstStyle>
            <a:lvl1pPr marL="0" indent="0">
              <a:buNone/>
              <a:defRPr sz="27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370462" indent="0">
              <a:buNone/>
              <a:defRPr/>
            </a:lvl5pPr>
          </a:lstStyle>
          <a:p>
            <a:pPr lvl="0"/>
            <a:r>
              <a:rPr lang="en-US" dirty="0"/>
              <a:t>AGENDA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2" y="4679576"/>
            <a:ext cx="3886376" cy="141286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10239" y="1317720"/>
            <a:ext cx="4840288" cy="2743200"/>
          </a:xfrm>
        </p:spPr>
        <p:txBody>
          <a:bodyPr>
            <a:normAutofit/>
          </a:bodyPr>
          <a:lstStyle>
            <a:lvl1pPr marL="256961" indent="-256961">
              <a:lnSpc>
                <a:spcPct val="150000"/>
              </a:lnSpc>
              <a:buClr>
                <a:schemeClr val="bg1"/>
              </a:buClr>
              <a:buFont typeface="Kellogg's Sans" pitchFamily="50" charset="0"/>
              <a:buChar char="–"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</p:spTree>
    <p:extLst>
      <p:ext uri="{BB962C8B-B14F-4D97-AF65-F5344CB8AC3E}">
        <p14:creationId xmlns:p14="http://schemas.microsoft.com/office/powerpoint/2010/main" val="746298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17366" y="2084574"/>
            <a:ext cx="1226634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6512" y="2084574"/>
            <a:ext cx="5422551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2339952"/>
            <a:ext cx="5638800" cy="224117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chemeClr val="bg1"/>
                </a:solidFill>
                <a:latin typeface="+mj-lt"/>
              </a:defRPr>
            </a:lvl1pPr>
            <a:lvl5pPr marL="137046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</a:p>
        </p:txBody>
      </p:sp>
      <p:pic>
        <p:nvPicPr>
          <p:cNvPr id="8" name="Picture 126" descr="Analytic Ed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6" y="5902379"/>
            <a:ext cx="1509712" cy="5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8649999" y="6614968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675" smtClean="0">
                <a:solidFill>
                  <a:prstClr val="white"/>
                </a:solidFill>
              </a:rPr>
              <a:t>‹#›</a:t>
            </a:fld>
            <a:endParaRPr lang="en-US" sz="67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806824"/>
          </a:xfr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827282" indent="0">
              <a:buNone/>
              <a:defRPr/>
            </a:lvl5pPr>
          </a:lstStyle>
          <a:p>
            <a:pPr lvl="0"/>
            <a:r>
              <a:rPr lang="en-US" dirty="0"/>
              <a:t>AGENDA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1" y="4679576"/>
            <a:ext cx="3886376" cy="141286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10239" y="1317720"/>
            <a:ext cx="4840288" cy="2743200"/>
          </a:xfrm>
        </p:spPr>
        <p:txBody>
          <a:bodyPr>
            <a:normAutofit/>
          </a:bodyPr>
          <a:lstStyle>
            <a:lvl1pPr marL="342615" indent="-342615">
              <a:lnSpc>
                <a:spcPct val="150000"/>
              </a:lnSpc>
              <a:buClr>
                <a:schemeClr val="bg1"/>
              </a:buClr>
              <a:buFont typeface="Kellogg's Sans" pitchFamily="50" charset="0"/>
              <a:buChar char="–"/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</p:spTree>
    <p:extLst>
      <p:ext uri="{BB962C8B-B14F-4D97-AF65-F5344CB8AC3E}">
        <p14:creationId xmlns:p14="http://schemas.microsoft.com/office/powerpoint/2010/main" val="4227758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90" y="147484"/>
            <a:ext cx="7301133" cy="455640"/>
          </a:xfrm>
        </p:spPr>
        <p:txBody>
          <a:bodyPr/>
          <a:lstStyle>
            <a:lvl1pPr>
              <a:defRPr sz="135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126" descr="Analytic Ed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7" y="6045044"/>
            <a:ext cx="1509712" cy="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8649999" y="6614968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EABD05-712D-498D-BF34-875A47FF9BC9}" type="slidenum">
              <a:rPr lang="en-US" sz="675" smtClean="0">
                <a:solidFill>
                  <a:prstClr val="white"/>
                </a:solidFill>
              </a:rPr>
              <a:t>‹#›</a:t>
            </a:fld>
            <a:endParaRPr lang="en-US" sz="67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1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"/>
            <a:ext cx="9144000" cy="1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039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  <a:lvl2pPr>
              <a:defRPr>
                <a:latin typeface="Kellogg's Sans Medium" pitchFamily="50" charset="0"/>
              </a:defRPr>
            </a:lvl2pPr>
            <a:lvl3pPr>
              <a:defRPr>
                <a:latin typeface="Kellogg's Sans Medium" pitchFamily="50" charset="0"/>
              </a:defRPr>
            </a:lvl3pPr>
            <a:lvl4pPr>
              <a:defRPr>
                <a:latin typeface="Kellogg's Sans Medium" pitchFamily="50" charset="0"/>
              </a:defRPr>
            </a:lvl4pPr>
            <a:lvl5pPr>
              <a:defRPr>
                <a:latin typeface="Kellogg's Sans Medium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04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981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638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82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127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829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3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17366" y="2851488"/>
            <a:ext cx="1226634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6512" y="2851488"/>
            <a:ext cx="5422551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3106868"/>
            <a:ext cx="5638800" cy="224117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4800" b="1" baseline="0">
                <a:solidFill>
                  <a:schemeClr val="bg1"/>
                </a:solidFill>
                <a:latin typeface="+mj-lt"/>
              </a:defRPr>
            </a:lvl1pPr>
            <a:lvl5pPr marL="182728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</a:p>
        </p:txBody>
      </p:sp>
      <p:pic>
        <p:nvPicPr>
          <p:cNvPr id="8" name="Picture 126" descr="Analytic Ed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5" y="5902379"/>
            <a:ext cx="1509712" cy="5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8649998" y="6614966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900" smtClean="0">
                <a:solidFill>
                  <a:prstClr val="white"/>
                </a:solidFill>
              </a:rPr>
              <a:t>‹#›</a:t>
            </a:fld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27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93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4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489" y="147484"/>
            <a:ext cx="7301133" cy="455640"/>
          </a:xfrm>
        </p:spPr>
        <p:txBody>
          <a:bodyPr/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cap="none" baseline="0" dirty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126" descr="Analytic Ed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6" y="6045044"/>
            <a:ext cx="1509712" cy="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"/>
            <a:ext cx="9144000" cy="1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06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  <a:lvl2pPr>
              <a:defRPr>
                <a:latin typeface="Kellogg's Sans Medium" pitchFamily="50" charset="0"/>
              </a:defRPr>
            </a:lvl2pPr>
            <a:lvl3pPr>
              <a:defRPr>
                <a:latin typeface="Kellogg's Sans Medium" pitchFamily="50" charset="0"/>
              </a:defRPr>
            </a:lvl3pPr>
            <a:lvl4pPr>
              <a:defRPr>
                <a:latin typeface="Kellogg's Sans Medium" pitchFamily="50" charset="0"/>
              </a:defRPr>
            </a:lvl4pPr>
            <a:lvl5pPr>
              <a:defRPr>
                <a:latin typeface="Kellogg's Sans Medium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0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1/24/2020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8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47484"/>
            <a:ext cx="7368532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79301"/>
            <a:ext cx="8229600" cy="4525963"/>
          </a:xfrm>
          <a:prstGeom prst="rect">
            <a:avLst/>
          </a:prstGeom>
        </p:spPr>
        <p:txBody>
          <a:bodyPr vert="horz" lIns="91363" tIns="45681" rIns="91363" bIns="456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/>
          <p:cNvPicPr>
            <a:picLocks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9" y="477078"/>
            <a:ext cx="9040813" cy="475282"/>
            <a:chOff x="0" y="251873"/>
            <a:chExt cx="9040762" cy="474803"/>
          </a:xfrm>
        </p:grpSpPr>
        <p:cxnSp>
          <p:nvCxnSpPr>
            <p:cNvPr id="12" name="Straight Connector 7"/>
            <p:cNvCxnSpPr>
              <a:cxnSpLocks noChangeShapeType="1"/>
            </p:cNvCxnSpPr>
            <p:nvPr userDrawn="1"/>
          </p:nvCxnSpPr>
          <p:spPr bwMode="auto">
            <a:xfrm>
              <a:off x="0" y="602850"/>
              <a:ext cx="7620000" cy="0"/>
            </a:xfrm>
            <a:prstGeom prst="line">
              <a:avLst/>
            </a:prstGeom>
            <a:noFill/>
            <a:ln w="9525" algn="ctr">
              <a:solidFill>
                <a:srgbClr val="B5194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" name="Picture 5"/>
            <p:cNvPicPr>
              <a:picLocks noChangeAspect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10" y="251873"/>
              <a:ext cx="1355852" cy="474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649998" y="6614966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900" smtClean="0">
                <a:solidFill>
                  <a:prstClr val="white"/>
                </a:solidFill>
              </a:rPr>
              <a:t>‹#›</a:t>
            </a:fld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704" r:id="rId16"/>
  </p:sldLayoutIdLst>
  <p:hf sldNum="0" hdr="0" ftr="0" dt="0"/>
  <p:txStyles>
    <p:titleStyle>
      <a:lvl1pPr algn="l" defTabSz="913642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rgbClr val="DA0D44"/>
          </a:solidFill>
          <a:latin typeface="+mj-lt"/>
          <a:ea typeface="+mj-ea"/>
          <a:cs typeface="+mj-cs"/>
        </a:defRPr>
      </a:lvl1pPr>
    </p:titleStyle>
    <p:bodyStyle>
      <a:lvl1pPr marL="342615" indent="-342615" algn="l" defTabSz="913642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1pPr>
      <a:lvl2pPr marL="742331" indent="-285514" algn="l" defTabSz="913642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2pPr>
      <a:lvl3pPr marL="1142050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3pPr>
      <a:lvl4pPr marL="1598872" indent="-228410" algn="l" defTabSz="913642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4pPr>
      <a:lvl5pPr marL="2055691" indent="-228410" algn="l" defTabSz="913642" rtl="0" eaLnBrk="1" latinLnBrk="0" hangingPunct="1">
        <a:spcBef>
          <a:spcPct val="20000"/>
        </a:spcBef>
        <a:buFont typeface="Arial" pitchFamily="34" charset="0"/>
        <a:buChar char="»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5pPr>
      <a:lvl6pPr marL="2512511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34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152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972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0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1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18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1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47484"/>
            <a:ext cx="7368532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79303"/>
            <a:ext cx="8229600" cy="4525963"/>
          </a:xfrm>
          <a:prstGeom prst="rect">
            <a:avLst/>
          </a:prstGeom>
        </p:spPr>
        <p:txBody>
          <a:bodyPr vert="horz" lIns="91363" tIns="45681" rIns="91363" bIns="456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/>
          <p:cNvPicPr>
            <a:picLocks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10" y="477078"/>
            <a:ext cx="9040813" cy="475282"/>
            <a:chOff x="0" y="251873"/>
            <a:chExt cx="9040762" cy="474803"/>
          </a:xfrm>
        </p:grpSpPr>
        <p:cxnSp>
          <p:nvCxnSpPr>
            <p:cNvPr id="12" name="Straight Connector 7"/>
            <p:cNvCxnSpPr>
              <a:cxnSpLocks noChangeShapeType="1"/>
            </p:cNvCxnSpPr>
            <p:nvPr userDrawn="1"/>
          </p:nvCxnSpPr>
          <p:spPr bwMode="auto">
            <a:xfrm>
              <a:off x="0" y="602850"/>
              <a:ext cx="7620000" cy="0"/>
            </a:xfrm>
            <a:prstGeom prst="line">
              <a:avLst/>
            </a:prstGeom>
            <a:noFill/>
            <a:ln w="9525" algn="ctr">
              <a:solidFill>
                <a:srgbClr val="B5194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" name="Picture 5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10" y="251873"/>
              <a:ext cx="1355852" cy="474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649999" y="6614968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675" smtClean="0">
                <a:solidFill>
                  <a:prstClr val="white"/>
                </a:solidFill>
              </a:rPr>
              <a:t>‹#›</a:t>
            </a:fld>
            <a:endParaRPr lang="en-US" sz="67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sldNum="0" hdr="0" ftr="0" dt="0"/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sz="2100" b="1" kern="1200" cap="all" baseline="0">
          <a:solidFill>
            <a:srgbClr val="DA0D44"/>
          </a:solidFill>
          <a:latin typeface="+mj-lt"/>
          <a:ea typeface="+mj-ea"/>
          <a:cs typeface="+mj-cs"/>
        </a:defRPr>
      </a:lvl1pPr>
    </p:titleStyle>
    <p:bodyStyle>
      <a:lvl1pPr marL="256961" indent="-256961" algn="l" defTabSz="685232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1pPr>
      <a:lvl2pPr marL="556748" indent="-214136" algn="l" defTabSz="685232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2pPr>
      <a:lvl3pPr marL="856538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3pPr>
      <a:lvl4pPr marL="1199154" indent="-171308" algn="l" defTabSz="685232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4pPr>
      <a:lvl5pPr marL="1541768" indent="-171308" algn="l" defTabSz="685232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5pPr>
      <a:lvl6pPr marL="1884383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1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14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29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42615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7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2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076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55689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98306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40922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2.xml"/><Relationship Id="rId5" Type="http://schemas.openxmlformats.org/officeDocument/2006/relationships/image" Target="../media/image9.png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8.xml"/><Relationship Id="rId5" Type="http://schemas.openxmlformats.org/officeDocument/2006/relationships/image" Target="../media/image9.png"/><Relationship Id="rId4" Type="http://schemas.openxmlformats.org/officeDocument/2006/relationships/chart" Target="../charts/char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0.xml"/><Relationship Id="rId5" Type="http://schemas.openxmlformats.org/officeDocument/2006/relationships/image" Target="../media/image9.png"/><Relationship Id="rId4" Type="http://schemas.openxmlformats.org/officeDocument/2006/relationships/chart" Target="../charts/char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7.xml"/><Relationship Id="rId13" Type="http://schemas.openxmlformats.org/officeDocument/2006/relationships/image" Target="../media/image14.png"/><Relationship Id="rId3" Type="http://schemas.openxmlformats.org/officeDocument/2006/relationships/chart" Target="../charts/chart32.xml"/><Relationship Id="rId7" Type="http://schemas.openxmlformats.org/officeDocument/2006/relationships/chart" Target="../charts/chart36.xml"/><Relationship Id="rId12" Type="http://schemas.openxmlformats.org/officeDocument/2006/relationships/image" Target="../media/image13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5.xml"/><Relationship Id="rId11" Type="http://schemas.openxmlformats.org/officeDocument/2006/relationships/image" Target="../media/image12.png"/><Relationship Id="rId5" Type="http://schemas.openxmlformats.org/officeDocument/2006/relationships/chart" Target="../charts/chart34.xml"/><Relationship Id="rId15" Type="http://schemas.openxmlformats.org/officeDocument/2006/relationships/image" Target="../media/image15.png"/><Relationship Id="rId10" Type="http://schemas.openxmlformats.org/officeDocument/2006/relationships/chart" Target="../charts/chart39.xml"/><Relationship Id="rId4" Type="http://schemas.openxmlformats.org/officeDocument/2006/relationships/chart" Target="../charts/chart33.xml"/><Relationship Id="rId9" Type="http://schemas.openxmlformats.org/officeDocument/2006/relationships/chart" Target="../charts/chart38.xml"/><Relationship Id="rId1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127" y="2979820"/>
            <a:ext cx="4532868" cy="2428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CA" sz="2200" dirty="0">
                <a:latin typeface="Kellogg's Sans" panose="02000503020000020003" pitchFamily="50" charset="0"/>
              </a:rPr>
              <a:t>Kellogg’s Canada Pringles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CA" sz="2200" dirty="0">
                <a:latin typeface="Kellogg's Sans" panose="02000503020000020003" pitchFamily="50" charset="0"/>
              </a:rPr>
              <a:t>Marketing Mix Results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CA" sz="2200" dirty="0">
                <a:latin typeface="Kellogg's Sans" panose="02000503020000020003" pitchFamily="50" charset="0"/>
              </a:rPr>
              <a:t>July 2019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7E8CDB0-309E-4C7A-8062-1D29A30F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2" y="1001487"/>
            <a:ext cx="882323" cy="16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1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 lvl="0"/>
            <a:r>
              <a:rPr lang="en-US" dirty="0"/>
              <a:t>TV – </a:t>
            </a:r>
            <a:r>
              <a:rPr lang="en-CA" dirty="0"/>
              <a:t>Slight decline in spend with shift to supporting one campaign on a ‘low hum’ strategy at lower GRPs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TV Summary 2017-2018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5698967-8443-43CD-A7E0-13E6702A0759}"/>
              </a:ext>
            </a:extLst>
          </p:cNvPr>
          <p:cNvSpPr txBox="1"/>
          <p:nvPr/>
        </p:nvSpPr>
        <p:spPr>
          <a:xfrm>
            <a:off x="480407" y="98080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CEA8E7B-5A3B-40E8-BA72-D41429EC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877656"/>
            <a:ext cx="350043" cy="350043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79745E4D-D850-4FFD-A55E-18367D256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07318"/>
              </p:ext>
            </p:extLst>
          </p:nvPr>
        </p:nvGraphicFramePr>
        <p:xfrm>
          <a:off x="745991" y="4297837"/>
          <a:ext cx="3556000" cy="144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  <a:gridCol w="1225550">
                  <a:extLst>
                    <a:ext uri="{9D8B030D-6E8A-4147-A177-3AD203B41FA5}">
                      <a16:colId xmlns="" xmlns:a16="http://schemas.microsoft.com/office/drawing/2014/main" val="635388782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Perfect Flavour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CPP $/GRP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</a:t>
                      </a: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(higher specialty)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(higher specialty)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F2A65D9E-278A-4F6C-A9B4-8473C5C8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64452"/>
              </p:ext>
            </p:extLst>
          </p:nvPr>
        </p:nvGraphicFramePr>
        <p:xfrm>
          <a:off x="4723266" y="4297837"/>
          <a:ext cx="3925434" cy="144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6374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Flavour Stacking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2,138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2,309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CPP $/GRP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sec (1</a:t>
                      </a:r>
                      <a:r>
                        <a:rPr lang="en-IN" sz="1000" b="0" i="0" u="none" strike="noStrike" kern="12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3 </a:t>
                      </a:r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wks</a:t>
                      </a: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  <a:r>
                        <a:rPr lang="en-IN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higher tops) 15 sec (standard +higher specialty buys)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C3C9B77-1FC6-47B3-84D0-4ED695698054}"/>
              </a:ext>
            </a:extLst>
          </p:cNvPr>
          <p:cNvSpPr/>
          <p:nvPr/>
        </p:nvSpPr>
        <p:spPr>
          <a:xfrm>
            <a:off x="4370284" y="1584399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TV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172E309-902E-4E6A-A258-03C40243C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770F5F1D-1063-410B-B3FE-94D0D02EF18D}"/>
              </a:ext>
            </a:extLst>
          </p:cNvPr>
          <p:cNvGrpSpPr/>
          <p:nvPr/>
        </p:nvGrpSpPr>
        <p:grpSpPr>
          <a:xfrm>
            <a:off x="591788" y="1640114"/>
            <a:ext cx="7960425" cy="3060700"/>
            <a:chOff x="304800" y="1219200"/>
            <a:chExt cx="7960425" cy="3060700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="" xmlns:a16="http://schemas.microsoft.com/office/drawing/2014/main" id="{EAE9CE40-ED81-4C85-8DF6-77126E42EA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7654534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0126BC06-128E-4406-A59E-67AD32F3F927}"/>
                </a:ext>
              </a:extLst>
            </p:cNvPr>
            <p:cNvSpPr/>
            <p:nvPr/>
          </p:nvSpPr>
          <p:spPr>
            <a:xfrm rot="16200000">
              <a:off x="-104025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174DA48F-A60F-4766-BB41-7B8C4158B8CF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5A45BB3E-7383-4778-A68C-BD691CA05209}"/>
                </a:ext>
              </a:extLst>
            </p:cNvPr>
            <p:cNvSpPr/>
            <p:nvPr/>
          </p:nvSpPr>
          <p:spPr>
            <a:xfrm rot="16200000">
              <a:off x="7699706" y="1972390"/>
              <a:ext cx="4074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GRP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0162B43-BF81-41A0-BB3F-8C4C8630CD1E}"/>
              </a:ext>
            </a:extLst>
          </p:cNvPr>
          <p:cNvSpPr txBox="1"/>
          <p:nvPr/>
        </p:nvSpPr>
        <p:spPr>
          <a:xfrm>
            <a:off x="329367" y="5925300"/>
            <a:ext cx="163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933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500" dirty="0"/>
              <a:t>TV spend was cut, resulting in lower GRPs, which lowered effectiveness.  Additionally, the </a:t>
            </a:r>
            <a:r>
              <a:rPr lang="en-GB" sz="1500" dirty="0"/>
              <a:t>Cost per GRP was higher (higher weights in cost-effective specialty programming in 2017</a:t>
            </a:r>
            <a:r>
              <a:rPr lang="en-US" sz="1500" dirty="0"/>
              <a:t>.  Consequently, the ROI was weaker in 2018. </a:t>
            </a:r>
            <a:endParaRPr lang="en-CA" sz="15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TV Summary 2017-2018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5698967-8443-43CD-A7E0-13E6702A0759}"/>
              </a:ext>
            </a:extLst>
          </p:cNvPr>
          <p:cNvSpPr txBox="1"/>
          <p:nvPr/>
        </p:nvSpPr>
        <p:spPr>
          <a:xfrm>
            <a:off x="480407" y="98080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CEA8E7B-5A3B-40E8-BA72-D41429EC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877656"/>
            <a:ext cx="350043" cy="350043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42504"/>
              </p:ext>
            </p:extLst>
          </p:nvPr>
        </p:nvGraphicFramePr>
        <p:xfrm>
          <a:off x="5897583" y="241580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918341"/>
              </p:ext>
            </p:extLst>
          </p:nvPr>
        </p:nvGraphicFramePr>
        <p:xfrm>
          <a:off x="5805715" y="3871321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280776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81325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2,643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2,138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67602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5.5%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4.3%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04614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$2.5MM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$2.3MM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="" xmlns:a16="http://schemas.microsoft.com/office/drawing/2014/main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19411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935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1,080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CC3699E-FD54-4532-8770-F9CA0FED0737}"/>
              </a:ext>
            </a:extLst>
          </p:cNvPr>
          <p:cNvSpPr/>
          <p:nvPr/>
        </p:nvSpPr>
        <p:spPr>
          <a:xfrm>
            <a:off x="646478" y="3836662"/>
            <a:ext cx="2505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Adjusted Support (GRP’s)*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422783C-815D-4F5B-AA1C-729340B1C31B}"/>
              </a:ext>
            </a:extLst>
          </p:cNvPr>
          <p:cNvSpPr/>
          <p:nvPr/>
        </p:nvSpPr>
        <p:spPr>
          <a:xfrm>
            <a:off x="646478" y="491374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Adjusted Cost Per GRP*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B2DF8A1-4854-4017-B821-366FFA8F0318}"/>
              </a:ext>
            </a:extLst>
          </p:cNvPr>
          <p:cNvSpPr txBox="1"/>
          <p:nvPr/>
        </p:nvSpPr>
        <p:spPr>
          <a:xfrm>
            <a:off x="6396449" y="1741617"/>
            <a:ext cx="176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2D817E-A819-4B8B-91AC-BDCC612564D0}"/>
              </a:ext>
            </a:extLst>
          </p:cNvPr>
          <p:cNvSpPr txBox="1"/>
          <p:nvPr/>
        </p:nvSpPr>
        <p:spPr>
          <a:xfrm>
            <a:off x="6571552" y="4177164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Vol/GRP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TV 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87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 Due To TV 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BAF4370-654B-498C-B6BD-7F729FBD23E3}"/>
              </a:ext>
            </a:extLst>
          </p:cNvPr>
          <p:cNvSpPr/>
          <p:nvPr/>
        </p:nvSpPr>
        <p:spPr>
          <a:xfrm>
            <a:off x="5805714" y="2135389"/>
            <a:ext cx="3023020" cy="359211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7794E14-E2C3-4F74-8DF3-CD684046E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3DD24FEA-C0E8-4C05-B847-AE82FBE3E37F}"/>
              </a:ext>
            </a:extLst>
          </p:cNvPr>
          <p:cNvSpPr txBox="1"/>
          <p:nvPr/>
        </p:nvSpPr>
        <p:spPr>
          <a:xfrm>
            <a:off x="766001" y="13843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8576BDF-A4DD-4F0B-A97B-99FAEFDE4D0A}"/>
              </a:ext>
            </a:extLst>
          </p:cNvPr>
          <p:cNvSpPr txBox="1"/>
          <p:nvPr/>
        </p:nvSpPr>
        <p:spPr>
          <a:xfrm>
            <a:off x="2092642" y="13719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CE3B616-8FA8-4E4C-9E10-ECF85B34C4FB}"/>
              </a:ext>
            </a:extLst>
          </p:cNvPr>
          <p:cNvSpPr/>
          <p:nvPr/>
        </p:nvSpPr>
        <p:spPr>
          <a:xfrm>
            <a:off x="480407" y="5775384"/>
            <a:ext cx="6593191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</a:rPr>
              <a:t>* Numbers shown here are based on population-weighted national GRPs to harmonize across geographies and demographic targets (therefore differ from internally-reported GRPs and Costs/GRP). 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573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 lvl="0"/>
            <a:r>
              <a:rPr lang="en-US" dirty="0"/>
              <a:t>TV – </a:t>
            </a:r>
            <a:r>
              <a:rPr lang="en-CA" dirty="0"/>
              <a:t>Slight decline in spend with shift to supporting one campaign on a ‘low hum’ strategy at lower GRPs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74825" y="967531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 smtClean="0">
                <a:solidFill>
                  <a:srgbClr val="FF0000"/>
                </a:solidFill>
              </a:rPr>
              <a:t>TV 2018</a:t>
            </a:r>
            <a:endParaRPr lang="en-US" sz="1600" cap="none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5698967-8443-43CD-A7E0-13E6702A0759}"/>
              </a:ext>
            </a:extLst>
          </p:cNvPr>
          <p:cNvSpPr txBox="1"/>
          <p:nvPr/>
        </p:nvSpPr>
        <p:spPr>
          <a:xfrm>
            <a:off x="480407" y="98080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CEA8E7B-5A3B-40E8-BA72-D41429EC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877656"/>
            <a:ext cx="350043" cy="3500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C3C9B77-1FC6-47B3-84D0-4ED695698054}"/>
              </a:ext>
            </a:extLst>
          </p:cNvPr>
          <p:cNvSpPr/>
          <p:nvPr/>
        </p:nvSpPr>
        <p:spPr>
          <a:xfrm>
            <a:off x="4370284" y="1584399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TV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172E309-902E-4E6A-A258-03C40243C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770F5F1D-1063-410B-B3FE-94D0D02EF18D}"/>
              </a:ext>
            </a:extLst>
          </p:cNvPr>
          <p:cNvGrpSpPr/>
          <p:nvPr/>
        </p:nvGrpSpPr>
        <p:grpSpPr>
          <a:xfrm>
            <a:off x="591788" y="1640114"/>
            <a:ext cx="7960425" cy="3060700"/>
            <a:chOff x="304800" y="1219200"/>
            <a:chExt cx="7960425" cy="3060700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="" xmlns:a16="http://schemas.microsoft.com/office/drawing/2014/main" id="{EAE9CE40-ED81-4C85-8DF6-77126E42EA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8112144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2" name="Rectangle 61">
              <a:extLst>
                <a:ext uri="{FF2B5EF4-FFF2-40B4-BE49-F238E27FC236}">
                  <a16:creationId xmlns="" xmlns:a16="http://schemas.microsoft.com/office/drawing/2014/main" id="{5A45BB3E-7383-4778-A68C-BD691CA05209}"/>
                </a:ext>
              </a:extLst>
            </p:cNvPr>
            <p:cNvSpPr/>
            <p:nvPr/>
          </p:nvSpPr>
          <p:spPr>
            <a:xfrm rot="16200000">
              <a:off x="7699706" y="1972390"/>
              <a:ext cx="4074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GRP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0162B43-BF81-41A0-BB3F-8C4C8630CD1E}"/>
              </a:ext>
            </a:extLst>
          </p:cNvPr>
          <p:cNvSpPr txBox="1"/>
          <p:nvPr/>
        </p:nvSpPr>
        <p:spPr>
          <a:xfrm>
            <a:off x="329367" y="5925300"/>
            <a:ext cx="163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Media Agency</a:t>
            </a:r>
            <a:endParaRPr lang="en-GB" sz="1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46170"/>
              </p:ext>
            </p:extLst>
          </p:nvPr>
        </p:nvGraphicFramePr>
        <p:xfrm>
          <a:off x="1227636" y="4383907"/>
          <a:ext cx="64028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565"/>
                <a:gridCol w="1649185"/>
                <a:gridCol w="9521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Period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Effectiveness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ROI</a:t>
                      </a:r>
                      <a:endParaRPr lang="en-GB" sz="15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May 26</a:t>
                      </a:r>
                      <a:r>
                        <a:rPr lang="en-US" sz="1500" baseline="30000" dirty="0" smtClean="0"/>
                        <a:t>th</a:t>
                      </a:r>
                      <a:r>
                        <a:rPr lang="en-US" sz="1500" dirty="0" smtClean="0"/>
                        <a:t> 2018 – Dec 24</a:t>
                      </a:r>
                      <a:r>
                        <a:rPr lang="en-US" sz="1500" baseline="30000" dirty="0" smtClean="0"/>
                        <a:t>th</a:t>
                      </a:r>
                      <a:r>
                        <a:rPr lang="en-US" sz="1500" dirty="0" smtClean="0"/>
                        <a:t> 2018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101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Mar 5</a:t>
                      </a:r>
                      <a:r>
                        <a:rPr lang="en-US" sz="1500" baseline="30000" dirty="0" smtClean="0"/>
                        <a:t>th</a:t>
                      </a:r>
                      <a:r>
                        <a:rPr lang="en-US" sz="1500" dirty="0" smtClean="0"/>
                        <a:t> 2018 – Dec 24</a:t>
                      </a:r>
                      <a:r>
                        <a:rPr lang="en-US" sz="1500" baseline="30000" dirty="0" smtClean="0"/>
                        <a:t>th</a:t>
                      </a:r>
                      <a:r>
                        <a:rPr lang="en-US" sz="1500" baseline="0" dirty="0" smtClean="0"/>
                        <a:t> 2018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120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en-GB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06882" y="1628043"/>
            <a:ext cx="3886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Tv</a:t>
            </a:r>
            <a:r>
              <a:rPr lang="en-US" dirty="0" smtClean="0">
                <a:solidFill>
                  <a:srgbClr val="FF0000"/>
                </a:solidFill>
              </a:rPr>
              <a:t> Effectiveness &amp; ROI broken out by period as requested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Overall, all campaigns had similar performance in terms of effectiveness.  Flavour Stacking had a lower ROI mainly because of its higher CPP. </a:t>
            </a:r>
            <a:endParaRPr lang="en-CA" sz="17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5698967-8443-43CD-A7E0-13E6702A0759}"/>
              </a:ext>
            </a:extLst>
          </p:cNvPr>
          <p:cNvSpPr txBox="1"/>
          <p:nvPr/>
        </p:nvSpPr>
        <p:spPr>
          <a:xfrm>
            <a:off x="480407" y="98080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CEA8E7B-5A3B-40E8-BA72-D41429EC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877656"/>
            <a:ext cx="350043" cy="350043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224B8202-7ECA-4AB9-89AC-109157B26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8924"/>
              </p:ext>
            </p:extLst>
          </p:nvPr>
        </p:nvGraphicFramePr>
        <p:xfrm>
          <a:off x="304800" y="2957104"/>
          <a:ext cx="8220075" cy="931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80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980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2,138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41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995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1,080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Details</a:t>
                      </a: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(Higher Specialty)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(Higher Specialty)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sec</a:t>
                      </a:r>
                      <a:r>
                        <a:rPr lang="en-IN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(1</a:t>
                      </a:r>
                      <a:r>
                        <a:rPr lang="en-IN" sz="100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3 </a:t>
                      </a:r>
                      <a:r>
                        <a:rPr lang="en-IN" sz="100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wks</a:t>
                      </a:r>
                      <a:r>
                        <a:rPr lang="en-IN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higher tops); 15 sec (standard+ higher specialty buys)</a:t>
                      </a:r>
                      <a:endParaRPr lang="en-IN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D72BD13-2FC8-4F44-A910-933F0E5387FF}"/>
              </a:ext>
            </a:extLst>
          </p:cNvPr>
          <p:cNvSpPr txBox="1"/>
          <p:nvPr/>
        </p:nvSpPr>
        <p:spPr>
          <a:xfrm>
            <a:off x="304800" y="4186838"/>
            <a:ext cx="134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Ton Vol/GRP 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(Effectiveness)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9189ADC-2515-43B1-9D9B-957DC92FEDE1}"/>
              </a:ext>
            </a:extLst>
          </p:cNvPr>
          <p:cNvSpPr txBox="1"/>
          <p:nvPr/>
        </p:nvSpPr>
        <p:spPr>
          <a:xfrm>
            <a:off x="304800" y="183077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ROI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CAE2115-8214-489A-AEAD-75B0899AC542}"/>
              </a:ext>
            </a:extLst>
          </p:cNvPr>
          <p:cNvSpPr txBox="1"/>
          <p:nvPr/>
        </p:nvSpPr>
        <p:spPr>
          <a:xfrm>
            <a:off x="304800" y="3305448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</a:rPr>
              <a:t>CPP $/GRP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FF975BA-D015-4D87-9704-CF4D2E993378}"/>
              </a:ext>
            </a:extLst>
          </p:cNvPr>
          <p:cNvSpPr txBox="1"/>
          <p:nvPr/>
        </p:nvSpPr>
        <p:spPr>
          <a:xfrm>
            <a:off x="304800" y="2988503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GRP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="" xmlns:a16="http://schemas.microsoft.com/office/drawing/2014/main" id="{0ABCE545-382B-4C08-88D6-4208A03A8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36277"/>
              </p:ext>
            </p:extLst>
          </p:nvPr>
        </p:nvGraphicFramePr>
        <p:xfrm>
          <a:off x="1469440" y="1585675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ounded Rectangle 1">
            <a:extLst>
              <a:ext uri="{FF2B5EF4-FFF2-40B4-BE49-F238E27FC236}">
                <a16:creationId xmlns="" xmlns:a16="http://schemas.microsoft.com/office/drawing/2014/main" id="{5F836A99-E5B4-4290-829F-9952C2F822B3}"/>
              </a:ext>
            </a:extLst>
          </p:cNvPr>
          <p:cNvSpPr/>
          <p:nvPr/>
        </p:nvSpPr>
        <p:spPr>
          <a:xfrm>
            <a:off x="1624013" y="1220137"/>
            <a:ext cx="4548187" cy="2452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53" name="Rounded Rectangle 1">
            <a:extLst>
              <a:ext uri="{FF2B5EF4-FFF2-40B4-BE49-F238E27FC236}">
                <a16:creationId xmlns="" xmlns:a16="http://schemas.microsoft.com/office/drawing/2014/main" id="{EBEE7E22-22D5-4520-9FED-B24D4C4FC308}"/>
              </a:ext>
            </a:extLst>
          </p:cNvPr>
          <p:cNvSpPr/>
          <p:nvPr/>
        </p:nvSpPr>
        <p:spPr>
          <a:xfrm>
            <a:off x="6315074" y="1219200"/>
            <a:ext cx="2171589" cy="2461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72AA21D-2C10-4F5B-B79A-B63AE2AD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3C939F18-6559-4650-897E-674E105ED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403558"/>
              </p:ext>
            </p:extLst>
          </p:nvPr>
        </p:nvGraphicFramePr>
        <p:xfrm>
          <a:off x="1469440" y="3848100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CE3B616-8FA8-4E4C-9E10-ECF85B34C4FB}"/>
              </a:ext>
            </a:extLst>
          </p:cNvPr>
          <p:cNvSpPr/>
          <p:nvPr/>
        </p:nvSpPr>
        <p:spPr>
          <a:xfrm>
            <a:off x="480407" y="5775384"/>
            <a:ext cx="6593191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</a:rPr>
              <a:t>* Numbers shown here are based on population-weighted national GRPs to harmonize across geographies and demographic targets (therefore differ from internally-reported GRPs and Costs/GRP). 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344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dirty="0"/>
              <a:t>Digital video had higher </a:t>
            </a:r>
            <a:r>
              <a:rPr lang="en-CA" sz="1600" dirty="0"/>
              <a:t>support levels in 2018 despite lower spend, more impressions, and lower CPP  from increased purchase of </a:t>
            </a:r>
            <a:r>
              <a:rPr lang="en-CA" sz="1600" dirty="0" err="1"/>
              <a:t>skippable</a:t>
            </a:r>
            <a:r>
              <a:rPr lang="en-CA" sz="1600" dirty="0"/>
              <a:t> media</a:t>
            </a:r>
            <a:r>
              <a:rPr lang="en-US" sz="1600" dirty="0"/>
              <a:t>. </a:t>
            </a:r>
            <a:endParaRPr lang="en-CA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pic>
        <p:nvPicPr>
          <p:cNvPr id="19" name="Picture 18" descr="Related image">
            <a:extLst>
              <a:ext uri="{FF2B5EF4-FFF2-40B4-BE49-F238E27FC236}">
                <a16:creationId xmlns="" xmlns:a16="http://schemas.microsoft.com/office/drawing/2014/main" id="{5DD6FED8-CA0D-4A30-A2D2-05746D98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7" y="892861"/>
            <a:ext cx="319659" cy="3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19B5763-C3E8-473C-B811-F56E8834924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Digital Video Impression 2017-2018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60EBE226-7E8E-4099-B86D-AE31D4FC7A2F}"/>
              </a:ext>
            </a:extLst>
          </p:cNvPr>
          <p:cNvSpPr/>
          <p:nvPr/>
        </p:nvSpPr>
        <p:spPr>
          <a:xfrm>
            <a:off x="4211685" y="1531940"/>
            <a:ext cx="593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Video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3C1679F-FD7C-4F45-9244-F986A910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DDA28803-B001-4869-BE0E-713B790F2A0F}"/>
              </a:ext>
            </a:extLst>
          </p:cNvPr>
          <p:cNvGrpSpPr/>
          <p:nvPr/>
        </p:nvGrpSpPr>
        <p:grpSpPr>
          <a:xfrm>
            <a:off x="591788" y="1552575"/>
            <a:ext cx="7960425" cy="3060700"/>
            <a:chOff x="304800" y="1219200"/>
            <a:chExt cx="7960425" cy="3060700"/>
          </a:xfrm>
        </p:grpSpPr>
        <p:graphicFrame>
          <p:nvGraphicFramePr>
            <p:cNvPr id="50" name="Chart 49">
              <a:extLst>
                <a:ext uri="{FF2B5EF4-FFF2-40B4-BE49-F238E27FC236}">
                  <a16:creationId xmlns="" xmlns:a16="http://schemas.microsoft.com/office/drawing/2014/main" id="{968C1305-78F5-4B88-B67A-23C79D41A9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09679891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97378E4F-9CD4-4A0D-A931-470BCD3D5115}"/>
                </a:ext>
              </a:extLst>
            </p:cNvPr>
            <p:cNvSpPr/>
            <p:nvPr/>
          </p:nvSpPr>
          <p:spPr>
            <a:xfrm rot="16200000">
              <a:off x="-104028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D5463F2C-B986-418B-A858-847AF6800F73}"/>
                </a:ext>
              </a:extLst>
            </p:cNvPr>
            <p:cNvSpPr/>
            <p:nvPr/>
          </p:nvSpPr>
          <p:spPr>
            <a:xfrm rot="16200000">
              <a:off x="7394926" y="1972390"/>
              <a:ext cx="1242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Impression in (‘000)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17F53EA-18BF-4794-B0A8-208213A705C1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1" name="Table 60">
            <a:extLst>
              <a:ext uri="{FF2B5EF4-FFF2-40B4-BE49-F238E27FC236}">
                <a16:creationId xmlns="" xmlns:a16="http://schemas.microsoft.com/office/drawing/2014/main" id="{6610981A-184F-448C-999C-C0398964F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84335"/>
              </p:ext>
            </p:extLst>
          </p:nvPr>
        </p:nvGraphicFramePr>
        <p:xfrm>
          <a:off x="751706" y="4498774"/>
          <a:ext cx="4951671" cy="1594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365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  <a:gridCol w="1192365">
                  <a:extLst>
                    <a:ext uri="{9D8B030D-6E8A-4147-A177-3AD203B41FA5}">
                      <a16:colId xmlns="" xmlns:a16="http://schemas.microsoft.com/office/drawing/2014/main" val="635388782"/>
                    </a:ext>
                  </a:extLst>
                </a:gridCol>
                <a:gridCol w="1192365">
                  <a:extLst>
                    <a:ext uri="{9D8B030D-6E8A-4147-A177-3AD203B41FA5}">
                      <a16:colId xmlns="" xmlns:a16="http://schemas.microsoft.com/office/drawing/2014/main" val="3401577457"/>
                    </a:ext>
                  </a:extLst>
                </a:gridCol>
              </a:tblGrid>
              <a:tr h="27616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Ketchup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Perfect Flavour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Impressions 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31,702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9,026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CPP $/Imp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Forced</a:t>
                      </a: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Programmatic &amp; 6 sec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Forced Programmatic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Forced Programmatic &amp; Contextual (sports)</a:t>
                      </a:r>
                      <a:endParaRPr lang="en-GB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="" xmlns:a16="http://schemas.microsoft.com/office/drawing/2014/main" id="{75ECD22F-EC4B-49FC-AB93-B635833EC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59909"/>
              </p:ext>
            </p:extLst>
          </p:nvPr>
        </p:nvGraphicFramePr>
        <p:xfrm>
          <a:off x="5861582" y="4483816"/>
          <a:ext cx="2564767" cy="163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5447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</a:tblGrid>
              <a:tr h="32518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Flavour Stacking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Impressions (000)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69,416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8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8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CPP $/Imp</a:t>
                      </a:r>
                      <a:r>
                        <a:rPr 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(000)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  <a:tr h="3282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</a:t>
                      </a:r>
                      <a:r>
                        <a:rPr lang="en-IN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sec </a:t>
                      </a:r>
                      <a:r>
                        <a:rPr lang="en-IN" sz="9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skippable</a:t>
                      </a:r>
                      <a:r>
                        <a:rPr lang="en-IN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15 sec forced/</a:t>
                      </a:r>
                      <a:r>
                        <a:rPr lang="en-IN" sz="9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skippable</a:t>
                      </a:r>
                      <a:r>
                        <a:rPr lang="en-IN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6 sec</a:t>
                      </a: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3C14C0C-5B7B-4182-8117-298F15327C91}"/>
              </a:ext>
            </a:extLst>
          </p:cNvPr>
          <p:cNvSpPr txBox="1"/>
          <p:nvPr/>
        </p:nvSpPr>
        <p:spPr>
          <a:xfrm>
            <a:off x="6595850" y="6253944"/>
            <a:ext cx="163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338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dirty="0"/>
              <a:t>Despite a spending cut in 2018, digital video had greater impressions due to a </a:t>
            </a:r>
            <a:r>
              <a:rPr lang="en-GB" sz="1600" dirty="0"/>
              <a:t>lower CPP (shift to </a:t>
            </a:r>
            <a:r>
              <a:rPr lang="en-GB" sz="1600" dirty="0" err="1"/>
              <a:t>skippable</a:t>
            </a:r>
            <a:r>
              <a:rPr lang="en-GB" sz="1600" dirty="0"/>
              <a:t> </a:t>
            </a:r>
            <a:r>
              <a:rPr lang="en-GB" sz="1600" dirty="0" smtClean="0"/>
              <a:t>media)</a:t>
            </a:r>
            <a:r>
              <a:rPr lang="en-US" sz="1600" dirty="0" smtClean="0"/>
              <a:t>.  </a:t>
            </a:r>
            <a:r>
              <a:rPr lang="en-US" sz="1600" dirty="0"/>
              <a:t>Its incremental volume improved as did ROI. </a:t>
            </a:r>
            <a:endParaRPr lang="en-CA" sz="16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444388"/>
              </p:ext>
            </p:extLst>
          </p:nvPr>
        </p:nvGraphicFramePr>
        <p:xfrm>
          <a:off x="5897583" y="241580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50020"/>
              </p:ext>
            </p:extLst>
          </p:nvPr>
        </p:nvGraphicFramePr>
        <p:xfrm>
          <a:off x="5767502" y="4059102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614731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85988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50.3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69.4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39096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1.9%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2.7%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97913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$0.89 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$0.71 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="" xmlns:a16="http://schemas.microsoft.com/office/drawing/2014/main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27809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17,688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10,281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CC3699E-FD54-4532-8770-F9CA0FED0737}"/>
              </a:ext>
            </a:extLst>
          </p:cNvPr>
          <p:cNvSpPr/>
          <p:nvPr/>
        </p:nvSpPr>
        <p:spPr>
          <a:xfrm>
            <a:off x="722239" y="3818478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422783C-815D-4F5B-AA1C-729340B1C31B}"/>
              </a:ext>
            </a:extLst>
          </p:cNvPr>
          <p:cNvSpPr/>
          <p:nvPr/>
        </p:nvSpPr>
        <p:spPr>
          <a:xfrm>
            <a:off x="1220805" y="4893934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B2DF8A1-4854-4017-B821-366FFA8F0318}"/>
              </a:ext>
            </a:extLst>
          </p:cNvPr>
          <p:cNvSpPr txBox="1"/>
          <p:nvPr/>
        </p:nvSpPr>
        <p:spPr>
          <a:xfrm>
            <a:off x="6396449" y="1741617"/>
            <a:ext cx="176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2D817E-A819-4B8B-91AC-BDCC612564D0}"/>
              </a:ext>
            </a:extLst>
          </p:cNvPr>
          <p:cNvSpPr txBox="1"/>
          <p:nvPr/>
        </p:nvSpPr>
        <p:spPr>
          <a:xfrm>
            <a:off x="6545333" y="4086910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Imp)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87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 Due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BAF4370-654B-498C-B6BD-7F729FBD23E3}"/>
              </a:ext>
            </a:extLst>
          </p:cNvPr>
          <p:cNvSpPr/>
          <p:nvPr/>
        </p:nvSpPr>
        <p:spPr>
          <a:xfrm>
            <a:off x="5805714" y="2135388"/>
            <a:ext cx="3023020" cy="37899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7794E14-E2C3-4F74-8DF3-CD684046E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pic>
        <p:nvPicPr>
          <p:cNvPr id="27" name="Picture 26" descr="Related image">
            <a:extLst>
              <a:ext uri="{FF2B5EF4-FFF2-40B4-BE49-F238E27FC236}">
                <a16:creationId xmlns="" xmlns:a16="http://schemas.microsoft.com/office/drawing/2014/main" id="{5DD6FED8-CA0D-4A30-A2D2-05746D98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7" y="892861"/>
            <a:ext cx="319659" cy="3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C9A86C3A-68F3-4D21-9CC3-5E0025E62D1B}"/>
              </a:ext>
            </a:extLst>
          </p:cNvPr>
          <p:cNvSpPr txBox="1"/>
          <p:nvPr/>
        </p:nvSpPr>
        <p:spPr>
          <a:xfrm>
            <a:off x="766001" y="13843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5C6CBB7-1E01-4BB2-ADE5-A4DBE7757F4D}"/>
              </a:ext>
            </a:extLst>
          </p:cNvPr>
          <p:cNvSpPr txBox="1"/>
          <p:nvPr/>
        </p:nvSpPr>
        <p:spPr>
          <a:xfrm>
            <a:off x="2092642" y="13719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567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2375A99B-9E66-4C2F-8D7A-B9638A74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89519"/>
              </p:ext>
            </p:extLst>
          </p:nvPr>
        </p:nvGraphicFramePr>
        <p:xfrm>
          <a:off x="304800" y="3065590"/>
          <a:ext cx="8255002" cy="931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51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51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51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31,702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69,416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41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Details</a:t>
                      </a: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Forced Programmatic</a:t>
                      </a:r>
                      <a:r>
                        <a:rPr lang="en-US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&amp; 6 sec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Forced Programmatic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sec Forced Programmatic &amp; Contextual (sports)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 sec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Skippable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15 sec Forced/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skippable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6 sec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pic>
        <p:nvPicPr>
          <p:cNvPr id="19" name="Picture 18" descr="Related image">
            <a:extLst>
              <a:ext uri="{FF2B5EF4-FFF2-40B4-BE49-F238E27FC236}">
                <a16:creationId xmlns="" xmlns:a16="http://schemas.microsoft.com/office/drawing/2014/main" id="{5DD6FED8-CA0D-4A30-A2D2-05746D98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7" y="892861"/>
            <a:ext cx="319659" cy="3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8C2C7FD-5FBD-42C2-AB6A-D598ACE30376}"/>
              </a:ext>
            </a:extLst>
          </p:cNvPr>
          <p:cNvSpPr txBox="1"/>
          <p:nvPr/>
        </p:nvSpPr>
        <p:spPr>
          <a:xfrm>
            <a:off x="304800" y="4186838"/>
            <a:ext cx="134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2"/>
                </a:solidFill>
              </a:rPr>
              <a:t>Ton Vol/IMP(MM) </a:t>
            </a:r>
          </a:p>
          <a:p>
            <a:r>
              <a:rPr lang="nl-NL" sz="1000" b="1" dirty="0">
                <a:solidFill>
                  <a:schemeClr val="accent2"/>
                </a:solidFill>
              </a:rPr>
              <a:t>(Effectiveness)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2382F67-5E80-43AA-AE87-FB66C3C34AD9}"/>
              </a:ext>
            </a:extLst>
          </p:cNvPr>
          <p:cNvSpPr txBox="1"/>
          <p:nvPr/>
        </p:nvSpPr>
        <p:spPr>
          <a:xfrm>
            <a:off x="304800" y="183077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ROI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C40FF5F-E095-46A2-AFAE-B5966CBAE109}"/>
              </a:ext>
            </a:extLst>
          </p:cNvPr>
          <p:cNvSpPr txBox="1"/>
          <p:nvPr/>
        </p:nvSpPr>
        <p:spPr>
          <a:xfrm>
            <a:off x="304800" y="341393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</a:rPr>
              <a:t>CPP $/(000)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B21E31D-4663-4C8F-B8FF-EC6F196C02B1}"/>
              </a:ext>
            </a:extLst>
          </p:cNvPr>
          <p:cNvSpPr txBox="1"/>
          <p:nvPr/>
        </p:nvSpPr>
        <p:spPr>
          <a:xfrm>
            <a:off x="304800" y="3096989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Impression (000)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="" xmlns:a16="http://schemas.microsoft.com/office/drawing/2014/main" id="{ADC0319D-218E-46B7-AC43-78F7B5EC5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490007"/>
              </p:ext>
            </p:extLst>
          </p:nvPr>
        </p:nvGraphicFramePr>
        <p:xfrm>
          <a:off x="1469440" y="1585675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Rounded Rectangle 1">
            <a:extLst>
              <a:ext uri="{FF2B5EF4-FFF2-40B4-BE49-F238E27FC236}">
                <a16:creationId xmlns="" xmlns:a16="http://schemas.microsoft.com/office/drawing/2014/main" id="{C131EDAD-5A77-4D52-ADE2-882BC1BB5EA1}"/>
              </a:ext>
            </a:extLst>
          </p:cNvPr>
          <p:cNvSpPr/>
          <p:nvPr/>
        </p:nvSpPr>
        <p:spPr>
          <a:xfrm>
            <a:off x="1624013" y="1220137"/>
            <a:ext cx="5081587" cy="2452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43" name="Rounded Rectangle 1">
            <a:extLst>
              <a:ext uri="{FF2B5EF4-FFF2-40B4-BE49-F238E27FC236}">
                <a16:creationId xmlns="" xmlns:a16="http://schemas.microsoft.com/office/drawing/2014/main" id="{524B0E9A-7E83-434F-9E78-3DEE95FF68EC}"/>
              </a:ext>
            </a:extLst>
          </p:cNvPr>
          <p:cNvSpPr/>
          <p:nvPr/>
        </p:nvSpPr>
        <p:spPr>
          <a:xfrm>
            <a:off x="6850380" y="1219200"/>
            <a:ext cx="1636284" cy="2461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AC9CDC1-779D-4E95-ADE1-5D03611ED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="" xmlns:a16="http://schemas.microsoft.com/office/drawing/2014/main" id="{636C0B6A-837F-4B9B-ACE7-A6ECF617F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97557"/>
              </p:ext>
            </p:extLst>
          </p:nvPr>
        </p:nvGraphicFramePr>
        <p:xfrm>
          <a:off x="1492643" y="4076700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itle 1">
            <a:extLst>
              <a:ext uri="{FF2B5EF4-FFF2-40B4-BE49-F238E27FC236}">
                <a16:creationId xmlns="" xmlns:a16="http://schemas.microsoft.com/office/drawing/2014/main" id="{00A86D5D-C1E3-4776-8BC7-65EC17E9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Flavour Stacking delivered a large ROI due to low CPP.</a:t>
            </a:r>
            <a:endParaRPr lang="en-CA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2DC13E8-7E1E-4A40-B1F5-CF5203ECF7C4}"/>
              </a:ext>
            </a:extLst>
          </p:cNvPr>
          <p:cNvSpPr txBox="1"/>
          <p:nvPr/>
        </p:nvSpPr>
        <p:spPr>
          <a:xfrm>
            <a:off x="328002" y="5819542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The average of campaigns does not match with the full year number because of volume attribution across two years</a:t>
            </a:r>
          </a:p>
        </p:txBody>
      </p:sp>
    </p:spTree>
    <p:extLst>
      <p:ext uri="{BB962C8B-B14F-4D97-AF65-F5344CB8AC3E}">
        <p14:creationId xmlns:p14="http://schemas.microsoft.com/office/powerpoint/2010/main" val="32780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C517A96F-2A9A-4A3F-B01E-394AB957FCE1}"/>
              </a:ext>
            </a:extLst>
          </p:cNvPr>
          <p:cNvGrpSpPr/>
          <p:nvPr/>
        </p:nvGrpSpPr>
        <p:grpSpPr>
          <a:xfrm>
            <a:off x="591788" y="1626379"/>
            <a:ext cx="7960425" cy="3060700"/>
            <a:chOff x="304800" y="1219200"/>
            <a:chExt cx="7960425" cy="3060700"/>
          </a:xfrm>
        </p:grpSpPr>
        <p:graphicFrame>
          <p:nvGraphicFramePr>
            <p:cNvPr id="25" name="Chart 24">
              <a:extLst>
                <a:ext uri="{FF2B5EF4-FFF2-40B4-BE49-F238E27FC236}">
                  <a16:creationId xmlns="" xmlns:a16="http://schemas.microsoft.com/office/drawing/2014/main" id="{E486A731-797E-41DF-A3BF-0A04039C16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0693331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0F4B63F2-A81F-41E8-8301-53D5FD430012}"/>
                </a:ext>
              </a:extLst>
            </p:cNvPr>
            <p:cNvSpPr/>
            <p:nvPr/>
          </p:nvSpPr>
          <p:spPr>
            <a:xfrm rot="16200000">
              <a:off x="-104028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05E306F-907C-4353-B44D-00B379EB407E}"/>
                </a:ext>
              </a:extLst>
            </p:cNvPr>
            <p:cNvSpPr/>
            <p:nvPr/>
          </p:nvSpPr>
          <p:spPr>
            <a:xfrm rot="16200000">
              <a:off x="7324394" y="1972390"/>
              <a:ext cx="13837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Impression in (‘000)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436294BC-EF59-4ACA-9278-20826EEA6D8B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Digital Display support was increased significantly in 2018. </a:t>
            </a:r>
            <a:endParaRPr lang="en-CA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19B5763-C3E8-473C-B811-F56E8834924F}"/>
              </a:ext>
            </a:extLst>
          </p:cNvPr>
          <p:cNvSpPr txBox="1">
            <a:spLocks/>
          </p:cNvSpPr>
          <p:nvPr/>
        </p:nvSpPr>
        <p:spPr>
          <a:xfrm>
            <a:off x="304800" y="1177433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Digital Display Impressions 2017-2018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BBDF1339-B5FB-4B35-8A0C-7A5164704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49509"/>
              </p:ext>
            </p:extLst>
          </p:nvPr>
        </p:nvGraphicFramePr>
        <p:xfrm>
          <a:off x="4679982" y="4485025"/>
          <a:ext cx="3607676" cy="1473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9029">
                  <a:extLst>
                    <a:ext uri="{9D8B030D-6E8A-4147-A177-3AD203B41FA5}">
                      <a16:colId xmlns="" xmlns:a16="http://schemas.microsoft.com/office/drawing/2014/main" val="2477751459"/>
                    </a:ext>
                  </a:extLst>
                </a:gridCol>
                <a:gridCol w="1299029">
                  <a:extLst>
                    <a:ext uri="{9D8B030D-6E8A-4147-A177-3AD203B41FA5}">
                      <a16:colId xmlns="" xmlns:a16="http://schemas.microsoft.com/office/drawing/2014/main" val="635388782"/>
                    </a:ext>
                  </a:extLst>
                </a:gridCol>
              </a:tblGrid>
              <a:tr h="27718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Flavor stacking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Mystery Can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16,820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26,080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  <a:tr h="283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Majority contextual</a:t>
                      </a:r>
                      <a:r>
                        <a:rPr lang="en-IN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buys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Programmatic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B10A86BA-3305-4D32-83AE-4A682CB20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20512"/>
              </p:ext>
            </p:extLst>
          </p:nvPr>
        </p:nvGraphicFramePr>
        <p:xfrm>
          <a:off x="1051090" y="4485025"/>
          <a:ext cx="2487633" cy="1477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2580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Ketchup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3,939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Programmatic (YT/The Score)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43C1679F-FD7C-4F45-9244-F986A910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55A5328-5744-4453-9FC6-F9ECCD57225A}"/>
              </a:ext>
            </a:extLst>
          </p:cNvPr>
          <p:cNvSpPr txBox="1"/>
          <p:nvPr/>
        </p:nvSpPr>
        <p:spPr>
          <a:xfrm>
            <a:off x="462896" y="962639"/>
            <a:ext cx="979755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98F01"/>
                </a:solidFill>
              </a:rPr>
              <a:t>Digital Display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="" xmlns:a16="http://schemas.microsoft.com/office/drawing/2014/main" id="{9B379BDE-96A8-4420-A920-0B7F18EA9A79}"/>
              </a:ext>
            </a:extLst>
          </p:cNvPr>
          <p:cNvSpPr/>
          <p:nvPr/>
        </p:nvSpPr>
        <p:spPr>
          <a:xfrm>
            <a:off x="311242" y="1086814"/>
            <a:ext cx="21348" cy="78370"/>
          </a:xfrm>
          <a:prstGeom prst="triangle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34">
            <a:extLst>
              <a:ext uri="{FF2B5EF4-FFF2-40B4-BE49-F238E27FC236}">
                <a16:creationId xmlns="" xmlns:a16="http://schemas.microsoft.com/office/drawing/2014/main" id="{08EE6139-6EDD-4AA2-95AE-D4AD4A24BB65}"/>
              </a:ext>
            </a:extLst>
          </p:cNvPr>
          <p:cNvSpPr/>
          <p:nvPr/>
        </p:nvSpPr>
        <p:spPr>
          <a:xfrm>
            <a:off x="207287" y="1161059"/>
            <a:ext cx="233705" cy="19798"/>
          </a:xfrm>
          <a:prstGeom prst="roundRect">
            <a:avLst/>
          </a:prstGeom>
          <a:solidFill>
            <a:srgbClr val="F98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15">
            <a:extLst>
              <a:ext uri="{FF2B5EF4-FFF2-40B4-BE49-F238E27FC236}">
                <a16:creationId xmlns="" xmlns:a16="http://schemas.microsoft.com/office/drawing/2014/main" id="{D23DA1E0-64C4-4373-90E1-4DFF8C667BE3}"/>
              </a:ext>
            </a:extLst>
          </p:cNvPr>
          <p:cNvSpPr/>
          <p:nvPr/>
        </p:nvSpPr>
        <p:spPr>
          <a:xfrm>
            <a:off x="172344" y="959634"/>
            <a:ext cx="299144" cy="159275"/>
          </a:xfrm>
          <a:prstGeom prst="roundRect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37">
            <a:extLst>
              <a:ext uri="{FF2B5EF4-FFF2-40B4-BE49-F238E27FC236}">
                <a16:creationId xmlns="" xmlns:a16="http://schemas.microsoft.com/office/drawing/2014/main" id="{706C4C47-A7B8-4235-9F17-9B1FDF067A2D}"/>
              </a:ext>
            </a:extLst>
          </p:cNvPr>
          <p:cNvSpPr/>
          <p:nvPr/>
        </p:nvSpPr>
        <p:spPr>
          <a:xfrm>
            <a:off x="183139" y="960619"/>
            <a:ext cx="277554" cy="147780"/>
          </a:xfrm>
          <a:prstGeom prst="roundRect">
            <a:avLst/>
          </a:prstGeom>
          <a:solidFill>
            <a:schemeClr val="bg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DA17BDC-E080-4878-AF64-0D5854A1428C}"/>
              </a:ext>
            </a:extLst>
          </p:cNvPr>
          <p:cNvSpPr txBox="1"/>
          <p:nvPr/>
        </p:nvSpPr>
        <p:spPr>
          <a:xfrm>
            <a:off x="1870129" y="6253944"/>
            <a:ext cx="163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131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98321"/>
            <a:ext cx="7301133" cy="60419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The increased spend yielded significantly more impressions, resulting in higher incremental volume.  The cost per impression dropped.  As a result, the ROI improved in 2018.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273874"/>
              </p:ext>
            </p:extLst>
          </p:nvPr>
        </p:nvGraphicFramePr>
        <p:xfrm>
          <a:off x="5897583" y="241580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175432"/>
              </p:ext>
            </p:extLst>
          </p:nvPr>
        </p:nvGraphicFramePr>
        <p:xfrm>
          <a:off x="5767502" y="4059102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062597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37145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3.9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42.9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9121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0.2%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1.9%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4217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$0.04 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$0.32 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="" xmlns:a16="http://schemas.microsoft.com/office/drawing/2014/main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11123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10,427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7,489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CC3699E-FD54-4532-8770-F9CA0FED0737}"/>
              </a:ext>
            </a:extLst>
          </p:cNvPr>
          <p:cNvSpPr/>
          <p:nvPr/>
        </p:nvSpPr>
        <p:spPr>
          <a:xfrm>
            <a:off x="722239" y="3818478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422783C-815D-4F5B-AA1C-729340B1C31B}"/>
              </a:ext>
            </a:extLst>
          </p:cNvPr>
          <p:cNvSpPr/>
          <p:nvPr/>
        </p:nvSpPr>
        <p:spPr>
          <a:xfrm>
            <a:off x="832877" y="4857565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B2DF8A1-4854-4017-B821-366FFA8F0318}"/>
              </a:ext>
            </a:extLst>
          </p:cNvPr>
          <p:cNvSpPr txBox="1"/>
          <p:nvPr/>
        </p:nvSpPr>
        <p:spPr>
          <a:xfrm>
            <a:off x="6396449" y="1741617"/>
            <a:ext cx="176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2D817E-A819-4B8B-91AC-BDCC612564D0}"/>
              </a:ext>
            </a:extLst>
          </p:cNvPr>
          <p:cNvSpPr txBox="1"/>
          <p:nvPr/>
        </p:nvSpPr>
        <p:spPr>
          <a:xfrm>
            <a:off x="6545333" y="4086910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87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BAF4370-654B-498C-B6BD-7F729FBD23E3}"/>
              </a:ext>
            </a:extLst>
          </p:cNvPr>
          <p:cNvSpPr/>
          <p:nvPr/>
        </p:nvSpPr>
        <p:spPr>
          <a:xfrm>
            <a:off x="5805714" y="2135388"/>
            <a:ext cx="3023020" cy="37899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7794E14-E2C3-4F74-8DF3-CD684046E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55A5328-5744-4453-9FC6-F9ECCD57225A}"/>
              </a:ext>
            </a:extLst>
          </p:cNvPr>
          <p:cNvSpPr txBox="1"/>
          <p:nvPr/>
        </p:nvSpPr>
        <p:spPr>
          <a:xfrm>
            <a:off x="462896" y="962639"/>
            <a:ext cx="979755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98F01"/>
                </a:solidFill>
              </a:rPr>
              <a:t>Digital Display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="" xmlns:a16="http://schemas.microsoft.com/office/drawing/2014/main" id="{9B379BDE-96A8-4420-A920-0B7F18EA9A79}"/>
              </a:ext>
            </a:extLst>
          </p:cNvPr>
          <p:cNvSpPr/>
          <p:nvPr/>
        </p:nvSpPr>
        <p:spPr>
          <a:xfrm>
            <a:off x="311242" y="1086814"/>
            <a:ext cx="21348" cy="78370"/>
          </a:xfrm>
          <a:prstGeom prst="triangle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34">
            <a:extLst>
              <a:ext uri="{FF2B5EF4-FFF2-40B4-BE49-F238E27FC236}">
                <a16:creationId xmlns="" xmlns:a16="http://schemas.microsoft.com/office/drawing/2014/main" id="{08EE6139-6EDD-4AA2-95AE-D4AD4A24BB65}"/>
              </a:ext>
            </a:extLst>
          </p:cNvPr>
          <p:cNvSpPr/>
          <p:nvPr/>
        </p:nvSpPr>
        <p:spPr>
          <a:xfrm>
            <a:off x="207287" y="1161059"/>
            <a:ext cx="233705" cy="19798"/>
          </a:xfrm>
          <a:prstGeom prst="roundRect">
            <a:avLst/>
          </a:prstGeom>
          <a:solidFill>
            <a:srgbClr val="F98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15">
            <a:extLst>
              <a:ext uri="{FF2B5EF4-FFF2-40B4-BE49-F238E27FC236}">
                <a16:creationId xmlns="" xmlns:a16="http://schemas.microsoft.com/office/drawing/2014/main" id="{D23DA1E0-64C4-4373-90E1-4DFF8C667BE3}"/>
              </a:ext>
            </a:extLst>
          </p:cNvPr>
          <p:cNvSpPr/>
          <p:nvPr/>
        </p:nvSpPr>
        <p:spPr>
          <a:xfrm>
            <a:off x="172344" y="959634"/>
            <a:ext cx="299144" cy="159275"/>
          </a:xfrm>
          <a:prstGeom prst="roundRect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37">
            <a:extLst>
              <a:ext uri="{FF2B5EF4-FFF2-40B4-BE49-F238E27FC236}">
                <a16:creationId xmlns="" xmlns:a16="http://schemas.microsoft.com/office/drawing/2014/main" id="{706C4C47-A7B8-4235-9F17-9B1FDF067A2D}"/>
              </a:ext>
            </a:extLst>
          </p:cNvPr>
          <p:cNvSpPr/>
          <p:nvPr/>
        </p:nvSpPr>
        <p:spPr>
          <a:xfrm>
            <a:off x="183139" y="960619"/>
            <a:ext cx="277554" cy="147780"/>
          </a:xfrm>
          <a:prstGeom prst="roundRect">
            <a:avLst/>
          </a:prstGeom>
          <a:solidFill>
            <a:schemeClr val="bg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8C5CAA2B-DB09-4EBE-8288-470A2F5B7022}"/>
              </a:ext>
            </a:extLst>
          </p:cNvPr>
          <p:cNvSpPr txBox="1"/>
          <p:nvPr/>
        </p:nvSpPr>
        <p:spPr>
          <a:xfrm>
            <a:off x="766001" y="13843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31C3391-FD36-4F02-A3F5-9F89DCE300F3}"/>
              </a:ext>
            </a:extLst>
          </p:cNvPr>
          <p:cNvSpPr txBox="1"/>
          <p:nvPr/>
        </p:nvSpPr>
        <p:spPr>
          <a:xfrm>
            <a:off x="2092642" y="13719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819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224B8202-7ECA-4AB9-89AC-109157B26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01195"/>
              </p:ext>
            </p:extLst>
          </p:nvPr>
        </p:nvGraphicFramePr>
        <p:xfrm>
          <a:off x="304800" y="3065590"/>
          <a:ext cx="8239593" cy="90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4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45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045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3,939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16,820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26,080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41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Details</a:t>
                      </a: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Programmatic (YT/The Score)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Majority contextual</a:t>
                      </a:r>
                      <a:r>
                        <a:rPr lang="en-IN" sz="10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buys</a:t>
                      </a:r>
                      <a:endParaRPr lang="en-IN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Programmatic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D9189ADC-2515-43B1-9D9B-957DC92FEDE1}"/>
              </a:ext>
            </a:extLst>
          </p:cNvPr>
          <p:cNvSpPr txBox="1"/>
          <p:nvPr/>
        </p:nvSpPr>
        <p:spPr>
          <a:xfrm>
            <a:off x="304800" y="183077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ROI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graphicFrame>
        <p:nvGraphicFramePr>
          <p:cNvPr id="51" name="Chart 50">
            <a:extLst>
              <a:ext uri="{FF2B5EF4-FFF2-40B4-BE49-F238E27FC236}">
                <a16:creationId xmlns="" xmlns:a16="http://schemas.microsoft.com/office/drawing/2014/main" id="{0ABCE545-382B-4C08-88D6-4208A03A8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459698"/>
              </p:ext>
            </p:extLst>
          </p:nvPr>
        </p:nvGraphicFramePr>
        <p:xfrm>
          <a:off x="1469440" y="1585675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Rounded Rectangle 1">
            <a:extLst>
              <a:ext uri="{FF2B5EF4-FFF2-40B4-BE49-F238E27FC236}">
                <a16:creationId xmlns="" xmlns:a16="http://schemas.microsoft.com/office/drawing/2014/main" id="{5F836A99-E5B4-4290-829F-9952C2F822B3}"/>
              </a:ext>
            </a:extLst>
          </p:cNvPr>
          <p:cNvSpPr/>
          <p:nvPr/>
        </p:nvSpPr>
        <p:spPr>
          <a:xfrm>
            <a:off x="1624013" y="1220137"/>
            <a:ext cx="2231707" cy="2452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53" name="Rounded Rectangle 1">
            <a:extLst>
              <a:ext uri="{FF2B5EF4-FFF2-40B4-BE49-F238E27FC236}">
                <a16:creationId xmlns="" xmlns:a16="http://schemas.microsoft.com/office/drawing/2014/main" id="{EBEE7E22-22D5-4520-9FED-B24D4C4FC308}"/>
              </a:ext>
            </a:extLst>
          </p:cNvPr>
          <p:cNvSpPr/>
          <p:nvPr/>
        </p:nvSpPr>
        <p:spPr>
          <a:xfrm>
            <a:off x="3977640" y="1219200"/>
            <a:ext cx="4509023" cy="2461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A72AA21D-2C10-4F5B-B79A-B63AE2AD4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19" name="Chart 18">
            <a:extLst>
              <a:ext uri="{FF2B5EF4-FFF2-40B4-BE49-F238E27FC236}">
                <a16:creationId xmlns="" xmlns:a16="http://schemas.microsoft.com/office/drawing/2014/main" id="{EA29BB66-C3D8-4879-8838-DEDD714FD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333792"/>
              </p:ext>
            </p:extLst>
          </p:nvPr>
        </p:nvGraphicFramePr>
        <p:xfrm>
          <a:off x="1469440" y="3848100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32FA1E-0A22-45B1-97E7-4C06ADEE81CD}"/>
              </a:ext>
            </a:extLst>
          </p:cNvPr>
          <p:cNvSpPr txBox="1"/>
          <p:nvPr/>
        </p:nvSpPr>
        <p:spPr>
          <a:xfrm>
            <a:off x="462896" y="962639"/>
            <a:ext cx="979755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98F01"/>
                </a:solidFill>
              </a:rPr>
              <a:t>Digital Display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="" xmlns:a16="http://schemas.microsoft.com/office/drawing/2014/main" id="{885EA2DC-B5B8-49B1-BD26-FB6AE1D70B90}"/>
              </a:ext>
            </a:extLst>
          </p:cNvPr>
          <p:cNvSpPr/>
          <p:nvPr/>
        </p:nvSpPr>
        <p:spPr>
          <a:xfrm>
            <a:off x="311242" y="1086814"/>
            <a:ext cx="21348" cy="78370"/>
          </a:xfrm>
          <a:prstGeom prst="triangle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34">
            <a:extLst>
              <a:ext uri="{FF2B5EF4-FFF2-40B4-BE49-F238E27FC236}">
                <a16:creationId xmlns="" xmlns:a16="http://schemas.microsoft.com/office/drawing/2014/main" id="{2558C0DB-4063-4AC1-92A9-E4DFC56AB643}"/>
              </a:ext>
            </a:extLst>
          </p:cNvPr>
          <p:cNvSpPr/>
          <p:nvPr/>
        </p:nvSpPr>
        <p:spPr>
          <a:xfrm>
            <a:off x="207287" y="1161059"/>
            <a:ext cx="233705" cy="19798"/>
          </a:xfrm>
          <a:prstGeom prst="roundRect">
            <a:avLst/>
          </a:prstGeom>
          <a:solidFill>
            <a:srgbClr val="F98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15">
            <a:extLst>
              <a:ext uri="{FF2B5EF4-FFF2-40B4-BE49-F238E27FC236}">
                <a16:creationId xmlns="" xmlns:a16="http://schemas.microsoft.com/office/drawing/2014/main" id="{1D3326F8-077D-46DE-A9A8-995584A41936}"/>
              </a:ext>
            </a:extLst>
          </p:cNvPr>
          <p:cNvSpPr/>
          <p:nvPr/>
        </p:nvSpPr>
        <p:spPr>
          <a:xfrm>
            <a:off x="172344" y="959634"/>
            <a:ext cx="299144" cy="159275"/>
          </a:xfrm>
          <a:prstGeom prst="roundRect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37">
            <a:extLst>
              <a:ext uri="{FF2B5EF4-FFF2-40B4-BE49-F238E27FC236}">
                <a16:creationId xmlns="" xmlns:a16="http://schemas.microsoft.com/office/drawing/2014/main" id="{C9377C3D-8930-4530-8483-DA3174ABEF0B}"/>
              </a:ext>
            </a:extLst>
          </p:cNvPr>
          <p:cNvSpPr/>
          <p:nvPr/>
        </p:nvSpPr>
        <p:spPr>
          <a:xfrm>
            <a:off x="183139" y="960619"/>
            <a:ext cx="277554" cy="147780"/>
          </a:xfrm>
          <a:prstGeom prst="roundRect">
            <a:avLst/>
          </a:prstGeom>
          <a:solidFill>
            <a:schemeClr val="bg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3CA8A57B-99AB-4CE7-BEC7-37B148BAE5FC}"/>
              </a:ext>
            </a:extLst>
          </p:cNvPr>
          <p:cNvSpPr txBox="1"/>
          <p:nvPr/>
        </p:nvSpPr>
        <p:spPr>
          <a:xfrm>
            <a:off x="304800" y="4186838"/>
            <a:ext cx="134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2"/>
                </a:solidFill>
              </a:rPr>
              <a:t>Ton Vol/IMP(MM) </a:t>
            </a:r>
          </a:p>
          <a:p>
            <a:r>
              <a:rPr lang="nl-NL" sz="1000" b="1" dirty="0">
                <a:solidFill>
                  <a:schemeClr val="accent2"/>
                </a:solidFill>
              </a:rPr>
              <a:t>(Effectiveness)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D0ACA0C-CD03-4298-8360-11F12D8D668F}"/>
              </a:ext>
            </a:extLst>
          </p:cNvPr>
          <p:cNvSpPr txBox="1"/>
          <p:nvPr/>
        </p:nvSpPr>
        <p:spPr>
          <a:xfrm>
            <a:off x="304800" y="341393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</a:rPr>
              <a:t>CPP $/(000)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0E54278-6227-4784-B772-8F282FA08D55}"/>
              </a:ext>
            </a:extLst>
          </p:cNvPr>
          <p:cNvSpPr txBox="1"/>
          <p:nvPr/>
        </p:nvSpPr>
        <p:spPr>
          <a:xfrm>
            <a:off x="304800" y="3096989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Impression (000)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="" xmlns:a16="http://schemas.microsoft.com/office/drawing/2014/main" id="{0080EEB4-1E01-42B6-8314-663D8004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Effectiveness of 2018 campaigns was comparable; ROI difference was due to cost variations. </a:t>
            </a:r>
            <a:endParaRPr lang="en-CA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2DC13E8-7E1E-4A40-B1F5-CF5203ECF7C4}"/>
              </a:ext>
            </a:extLst>
          </p:cNvPr>
          <p:cNvSpPr txBox="1"/>
          <p:nvPr/>
        </p:nvSpPr>
        <p:spPr>
          <a:xfrm>
            <a:off x="328002" y="5819542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The average of campaigns does not match with the full year number because of volume attribution across two years</a:t>
            </a:r>
          </a:p>
        </p:txBody>
      </p:sp>
    </p:spTree>
    <p:extLst>
      <p:ext uri="{BB962C8B-B14F-4D97-AF65-F5344CB8AC3E}">
        <p14:creationId xmlns:p14="http://schemas.microsoft.com/office/powerpoint/2010/main" val="14114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/>
          <a:lstStyle/>
          <a:p>
            <a:r>
              <a:rPr lang="en-CA" dirty="0"/>
              <a:t>Pringles – 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367" y="1021080"/>
            <a:ext cx="83439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/>
              <a:t>2018 volume decline of -0.8% was led primarily by losses due to TV, Social, PR and Coupons and partly offset by gains due to Digital Display, new launches and Digital Video.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Brand-Building investment was reduced by -15%, mainly due to </a:t>
            </a:r>
            <a:r>
              <a:rPr lang="en-CA" sz="1400" dirty="0"/>
              <a:t>decreased spend against some key media (TV, </a:t>
            </a:r>
            <a:r>
              <a:rPr lang="en-CA" sz="1400" dirty="0" smtClean="0"/>
              <a:t>OLV, Social), PR and Corporate Promotions</a:t>
            </a:r>
            <a:r>
              <a:rPr lang="en-CA" sz="1600" dirty="0"/>
              <a:t/>
            </a:r>
            <a:br>
              <a:rPr lang="en-CA" sz="1600" dirty="0"/>
            </a:br>
            <a:endParaRPr lang="en-CA" sz="1600" dirty="0"/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dirty="0"/>
              <a:t>Brand Building ROI increased in 2018</a:t>
            </a:r>
            <a:r>
              <a:rPr lang="en-US" dirty="0"/>
              <a:t>. </a:t>
            </a:r>
            <a:r>
              <a:rPr lang="en-US" dirty="0" smtClean="0"/>
              <a:t>Improvements </a:t>
            </a:r>
            <a:r>
              <a:rPr lang="en-US" dirty="0"/>
              <a:t>were seen for Digital Video, Coupons and Digital Display, while the most significant declines were noted for TV and Social.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TV spend was cut, resulting in lower GRPs, which lowered effectiveness.  Additionally, the cost per GRP was higher.  Consequently, the ROI was weaker in 2018.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Despite a spending cut in 2018, digital video had greater impressions due to a </a:t>
            </a:r>
            <a:r>
              <a:rPr lang="en-CA" sz="1400" dirty="0"/>
              <a:t>lower CPP (shift to skippable media)</a:t>
            </a:r>
            <a:r>
              <a:rPr lang="en-US" sz="1400" dirty="0"/>
              <a:t>.  Its incremental volume improved as did ROI.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 digital display, higher spend yielded significantly more impressions, resulting in higher incremental volume.  The cost per impression dropped.  As a result, the ROI improved.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Social Impressions in 2018 were 45% lower, leading to lower incremental volume and lower ROI. </a:t>
            </a:r>
          </a:p>
          <a:p>
            <a:pPr lvl="1">
              <a:lnSpc>
                <a:spcPts val="1800"/>
              </a:lnSpc>
            </a:pPr>
            <a:endParaRPr lang="en-CA" sz="1400" dirty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dirty="0"/>
              <a:t>Despite lower spend, trade support was higher in 2018, especially for Ad and Display. This resulted in higher incremental volume and a slight ROI improvement.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7E8CDB0-309E-4C7A-8062-1D29A30F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579B8DC6-C917-49D6-A87B-214BDD0C3259}"/>
              </a:ext>
            </a:extLst>
          </p:cNvPr>
          <p:cNvSpPr/>
          <p:nvPr/>
        </p:nvSpPr>
        <p:spPr>
          <a:xfrm>
            <a:off x="4283574" y="1524682"/>
            <a:ext cx="5918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Social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Social support was scaled back in 2018. </a:t>
            </a:r>
            <a:endParaRPr lang="en-CA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019B5763-C3E8-473C-B811-F56E8834924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Social 2017-2018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2808FD2-FA3E-49B4-8AFB-B30D06E8726E}"/>
              </a:ext>
            </a:extLst>
          </p:cNvPr>
          <p:cNvSpPr txBox="1"/>
          <p:nvPr/>
        </p:nvSpPr>
        <p:spPr>
          <a:xfrm>
            <a:off x="441837" y="95935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Social</a:t>
            </a:r>
          </a:p>
        </p:txBody>
      </p:sp>
      <p:pic>
        <p:nvPicPr>
          <p:cNvPr id="28" name="Picture 18" descr="Related image">
            <a:extLst>
              <a:ext uri="{FF2B5EF4-FFF2-40B4-BE49-F238E27FC236}">
                <a16:creationId xmlns="" xmlns:a16="http://schemas.microsoft.com/office/drawing/2014/main" id="{62C6A879-3396-44F9-A041-8AD3E62C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" y="916449"/>
            <a:ext cx="322149" cy="3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24790088-E50A-4992-BC3B-BC49E6E12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12762"/>
              </p:ext>
            </p:extLst>
          </p:nvPr>
        </p:nvGraphicFramePr>
        <p:xfrm>
          <a:off x="304800" y="4478070"/>
          <a:ext cx="3980212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8828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  <a:gridCol w="718828">
                  <a:extLst>
                    <a:ext uri="{9D8B030D-6E8A-4147-A177-3AD203B41FA5}">
                      <a16:colId xmlns="" xmlns:a16="http://schemas.microsoft.com/office/drawing/2014/main" val="1805780422"/>
                    </a:ext>
                  </a:extLst>
                </a:gridCol>
                <a:gridCol w="718828">
                  <a:extLst>
                    <a:ext uri="{9D8B030D-6E8A-4147-A177-3AD203B41FA5}">
                      <a16:colId xmlns="" xmlns:a16="http://schemas.microsoft.com/office/drawing/2014/main" val="635388782"/>
                    </a:ext>
                  </a:extLst>
                </a:gridCol>
                <a:gridCol w="718828">
                  <a:extLst>
                    <a:ext uri="{9D8B030D-6E8A-4147-A177-3AD203B41FA5}">
                      <a16:colId xmlns="" xmlns:a16="http://schemas.microsoft.com/office/drawing/2014/main" val="2429917672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" panose="02000503020000020003"/>
                        </a:rPr>
                        <a:t>Flava Crew - Twitter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" panose="02000503020000020003"/>
                        </a:rPr>
                        <a:t>Ketchup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" panose="02000503020000020003"/>
                        </a:rPr>
                        <a:t>Perfect Flavour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" panose="02000503020000020003"/>
                        </a:rPr>
                        <a:t>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42,455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68,414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34,821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8EE7649C-5845-4CF2-AB76-ECAB556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46878"/>
              </p:ext>
            </p:extLst>
          </p:nvPr>
        </p:nvGraphicFramePr>
        <p:xfrm>
          <a:off x="4875403" y="4478070"/>
          <a:ext cx="3570098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0389">
                  <a:extLst>
                    <a:ext uri="{9D8B030D-6E8A-4147-A177-3AD203B41FA5}">
                      <a16:colId xmlns="" xmlns:a16="http://schemas.microsoft.com/office/drawing/2014/main" val="4082510885"/>
                    </a:ext>
                  </a:extLst>
                </a:gridCol>
                <a:gridCol w="1210389">
                  <a:extLst>
                    <a:ext uri="{9D8B030D-6E8A-4147-A177-3AD203B41FA5}">
                      <a16:colId xmlns="" xmlns:a16="http://schemas.microsoft.com/office/drawing/2014/main" val="348804706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Flavour Stacking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Mystery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29,510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7071486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4C7C3F4F-4242-49C6-A5A3-9EE5F0E1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25810AA7-A852-4864-81B3-E2090C12A6AA}"/>
              </a:ext>
            </a:extLst>
          </p:cNvPr>
          <p:cNvGrpSpPr/>
          <p:nvPr/>
        </p:nvGrpSpPr>
        <p:grpSpPr>
          <a:xfrm>
            <a:off x="591788" y="1612819"/>
            <a:ext cx="7960425" cy="3060700"/>
            <a:chOff x="304800" y="1219200"/>
            <a:chExt cx="7960425" cy="3060700"/>
          </a:xfrm>
        </p:grpSpPr>
        <p:graphicFrame>
          <p:nvGraphicFramePr>
            <p:cNvPr id="44" name="Chart 43">
              <a:extLst>
                <a:ext uri="{FF2B5EF4-FFF2-40B4-BE49-F238E27FC236}">
                  <a16:creationId xmlns="" xmlns:a16="http://schemas.microsoft.com/office/drawing/2014/main" id="{B4EF966E-FC62-4947-A4B5-EF0DF88F2E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8288023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211F8B0-3403-4E98-A18F-3647C685561A}"/>
                </a:ext>
              </a:extLst>
            </p:cNvPr>
            <p:cNvSpPr/>
            <p:nvPr/>
          </p:nvSpPr>
          <p:spPr>
            <a:xfrm rot="16200000">
              <a:off x="-104028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AEF164F4-78F1-4C1C-B862-8FD6634CFADF}"/>
                </a:ext>
              </a:extLst>
            </p:cNvPr>
            <p:cNvSpPr/>
            <p:nvPr/>
          </p:nvSpPr>
          <p:spPr>
            <a:xfrm rot="16200000">
              <a:off x="7394923" y="1972390"/>
              <a:ext cx="1242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Impression in (‘000)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8ECCB4E-4005-4282-87C0-F0E9CC7B4AEF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4C41626F-AA72-4B48-A973-7C4706129C62}"/>
              </a:ext>
            </a:extLst>
          </p:cNvPr>
          <p:cNvSpPr txBox="1"/>
          <p:nvPr/>
        </p:nvSpPr>
        <p:spPr>
          <a:xfrm>
            <a:off x="304800" y="5656956"/>
            <a:ext cx="163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718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0115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Impressions in 2018 were 45% lower, leading to lower incremental volume and lower ROI. </a:t>
            </a:r>
            <a:r>
              <a:rPr lang="en-US" sz="1700" dirty="0" smtClean="0"/>
              <a:t>CPP increase may be due to general 2018 increase in social media cost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858304"/>
              </p:ext>
            </p:extLst>
          </p:nvPr>
        </p:nvGraphicFramePr>
        <p:xfrm>
          <a:off x="5897583" y="241580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576346"/>
              </p:ext>
            </p:extLst>
          </p:nvPr>
        </p:nvGraphicFramePr>
        <p:xfrm>
          <a:off x="5767502" y="4059102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881153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64880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146.1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80.2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6952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1.3%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0.6%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36527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$0.75 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$0.49 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="" xmlns:a16="http://schemas.microsoft.com/office/drawing/2014/main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07264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5,125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6,080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0CC3699E-FD54-4532-8770-F9CA0FED0737}"/>
              </a:ext>
            </a:extLst>
          </p:cNvPr>
          <p:cNvSpPr/>
          <p:nvPr/>
        </p:nvSpPr>
        <p:spPr>
          <a:xfrm>
            <a:off x="639112" y="3818478"/>
            <a:ext cx="20152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19CFDE63-3CF4-4873-8E6B-9DE7C7E8DDEC}"/>
              </a:ext>
            </a:extLst>
          </p:cNvPr>
          <p:cNvSpPr/>
          <p:nvPr/>
        </p:nvSpPr>
        <p:spPr>
          <a:xfrm>
            <a:off x="963975" y="1775238"/>
            <a:ext cx="118974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8ABA815-0E73-43A6-B1B4-1CA45280784A}"/>
              </a:ext>
            </a:extLst>
          </p:cNvPr>
          <p:cNvSpPr/>
          <p:nvPr/>
        </p:nvSpPr>
        <p:spPr>
          <a:xfrm>
            <a:off x="1084970" y="2779391"/>
            <a:ext cx="94769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C422783C-815D-4F5B-AA1C-729340B1C31B}"/>
              </a:ext>
            </a:extLst>
          </p:cNvPr>
          <p:cNvSpPr/>
          <p:nvPr/>
        </p:nvSpPr>
        <p:spPr>
          <a:xfrm>
            <a:off x="957563" y="4893934"/>
            <a:ext cx="15392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B2DF8A1-4854-4017-B821-366FFA8F0318}"/>
              </a:ext>
            </a:extLst>
          </p:cNvPr>
          <p:cNvSpPr txBox="1"/>
          <p:nvPr/>
        </p:nvSpPr>
        <p:spPr>
          <a:xfrm>
            <a:off x="6396449" y="1741617"/>
            <a:ext cx="176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A2D817E-A819-4B8B-91AC-BDCC612564D0}"/>
              </a:ext>
            </a:extLst>
          </p:cNvPr>
          <p:cNvSpPr txBox="1"/>
          <p:nvPr/>
        </p:nvSpPr>
        <p:spPr>
          <a:xfrm>
            <a:off x="6545333" y="4086910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Imp)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87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 Due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3BAF4370-654B-498C-B6BD-7F729FBD23E3}"/>
              </a:ext>
            </a:extLst>
          </p:cNvPr>
          <p:cNvSpPr/>
          <p:nvPr/>
        </p:nvSpPr>
        <p:spPr>
          <a:xfrm>
            <a:off x="5805714" y="2135388"/>
            <a:ext cx="3023020" cy="378991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7794E14-E2C3-4F74-8DF3-CD684046E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2808FD2-FA3E-49B4-8AFB-B30D06E8726E}"/>
              </a:ext>
            </a:extLst>
          </p:cNvPr>
          <p:cNvSpPr txBox="1"/>
          <p:nvPr/>
        </p:nvSpPr>
        <p:spPr>
          <a:xfrm>
            <a:off x="441837" y="95935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Social</a:t>
            </a:r>
          </a:p>
        </p:txBody>
      </p:sp>
      <p:pic>
        <p:nvPicPr>
          <p:cNvPr id="24" name="Picture 18" descr="Related image">
            <a:extLst>
              <a:ext uri="{FF2B5EF4-FFF2-40B4-BE49-F238E27FC236}">
                <a16:creationId xmlns="" xmlns:a16="http://schemas.microsoft.com/office/drawing/2014/main" id="{62C6A879-3396-44F9-A041-8AD3E62C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" y="916449"/>
            <a:ext cx="322149" cy="3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">
            <a:extLst>
              <a:ext uri="{FF2B5EF4-FFF2-40B4-BE49-F238E27FC236}">
                <a16:creationId xmlns="" xmlns:a16="http://schemas.microsoft.com/office/drawing/2014/main" id="{143A6B86-A987-4CA4-8FA1-045BB3A645D8}"/>
              </a:ext>
            </a:extLst>
          </p:cNvPr>
          <p:cNvSpPr txBox="1"/>
          <p:nvPr/>
        </p:nvSpPr>
        <p:spPr>
          <a:xfrm>
            <a:off x="766001" y="138437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1D4B739-556C-4077-B983-EBA1CE63CF81}"/>
              </a:ext>
            </a:extLst>
          </p:cNvPr>
          <p:cNvSpPr txBox="1"/>
          <p:nvPr/>
        </p:nvSpPr>
        <p:spPr>
          <a:xfrm>
            <a:off x="2092642" y="137191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5055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2375A99B-9E66-4C2F-8D7A-B9638A74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99712"/>
              </p:ext>
            </p:extLst>
          </p:nvPr>
        </p:nvGraphicFramePr>
        <p:xfrm>
          <a:off x="304800" y="3065590"/>
          <a:ext cx="8216904" cy="9004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04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0409">
                  <a:extLst>
                    <a:ext uri="{9D8B030D-6E8A-4147-A177-3AD203B41FA5}">
                      <a16:colId xmlns="" xmlns:a16="http://schemas.microsoft.com/office/drawing/2014/main" val="3044420411"/>
                    </a:ext>
                  </a:extLst>
                </a:gridCol>
                <a:gridCol w="11504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0409">
                  <a:extLst>
                    <a:ext uri="{9D8B030D-6E8A-4147-A177-3AD203B41FA5}">
                      <a16:colId xmlns="" xmlns:a16="http://schemas.microsoft.com/office/drawing/2014/main" val="4082251661"/>
                    </a:ext>
                  </a:extLst>
                </a:gridCol>
                <a:gridCol w="11504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0409">
                  <a:extLst>
                    <a:ext uri="{9D8B030D-6E8A-4147-A177-3AD203B41FA5}">
                      <a16:colId xmlns="" xmlns:a16="http://schemas.microsoft.com/office/drawing/2014/main" val="1114072581"/>
                    </a:ext>
                  </a:extLst>
                </a:gridCol>
              </a:tblGrid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42,455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68,414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34,821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29,510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41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Details</a:t>
                      </a: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Tactical Post</a:t>
                      </a:r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endParaRPr lang="en-IN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endParaRPr lang="en-IN" sz="10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Social campaigns drove comparable volumes except ‘Flava Crew’ tactical post which ran for just a single week in 2017.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8C2C7FD-5FBD-42C2-AB6A-D598ACE30376}"/>
              </a:ext>
            </a:extLst>
          </p:cNvPr>
          <p:cNvSpPr txBox="1"/>
          <p:nvPr/>
        </p:nvSpPr>
        <p:spPr>
          <a:xfrm>
            <a:off x="304800" y="4186838"/>
            <a:ext cx="134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2"/>
                </a:solidFill>
              </a:rPr>
              <a:t>Uplift/IMP(MM) </a:t>
            </a:r>
          </a:p>
          <a:p>
            <a:r>
              <a:rPr lang="nl-NL" sz="1000" b="1" dirty="0">
                <a:solidFill>
                  <a:schemeClr val="accent2"/>
                </a:solidFill>
              </a:rPr>
              <a:t>(Effectiveness)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2382F67-5E80-43AA-AE87-FB66C3C34AD9}"/>
              </a:ext>
            </a:extLst>
          </p:cNvPr>
          <p:cNvSpPr txBox="1"/>
          <p:nvPr/>
        </p:nvSpPr>
        <p:spPr>
          <a:xfrm>
            <a:off x="304800" y="183077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ROI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42" name="Rounded Rectangle 1">
            <a:extLst>
              <a:ext uri="{FF2B5EF4-FFF2-40B4-BE49-F238E27FC236}">
                <a16:creationId xmlns="" xmlns:a16="http://schemas.microsoft.com/office/drawing/2014/main" id="{C131EDAD-5A77-4D52-ADE2-882BC1BB5EA1}"/>
              </a:ext>
            </a:extLst>
          </p:cNvPr>
          <p:cNvSpPr/>
          <p:nvPr/>
        </p:nvSpPr>
        <p:spPr>
          <a:xfrm>
            <a:off x="1624013" y="1220137"/>
            <a:ext cx="4548187" cy="2452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43" name="Rounded Rectangle 1">
            <a:extLst>
              <a:ext uri="{FF2B5EF4-FFF2-40B4-BE49-F238E27FC236}">
                <a16:creationId xmlns="" xmlns:a16="http://schemas.microsoft.com/office/drawing/2014/main" id="{524B0E9A-7E83-434F-9E78-3DEE95FF68EC}"/>
              </a:ext>
            </a:extLst>
          </p:cNvPr>
          <p:cNvSpPr/>
          <p:nvPr/>
        </p:nvSpPr>
        <p:spPr>
          <a:xfrm>
            <a:off x="6334124" y="1219200"/>
            <a:ext cx="2152539" cy="2461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4AEAE29-2A2F-4C10-8433-36C7135A5F04}"/>
              </a:ext>
            </a:extLst>
          </p:cNvPr>
          <p:cNvSpPr txBox="1"/>
          <p:nvPr/>
        </p:nvSpPr>
        <p:spPr>
          <a:xfrm>
            <a:off x="441837" y="95935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Social</a:t>
            </a:r>
          </a:p>
        </p:txBody>
      </p:sp>
      <p:pic>
        <p:nvPicPr>
          <p:cNvPr id="17" name="Picture 18" descr="Related image">
            <a:extLst>
              <a:ext uri="{FF2B5EF4-FFF2-40B4-BE49-F238E27FC236}">
                <a16:creationId xmlns="" xmlns:a16="http://schemas.microsoft.com/office/drawing/2014/main" id="{9D385039-1EA6-4FD0-8906-9123180F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" y="916449"/>
            <a:ext cx="322149" cy="3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hart 20">
            <a:extLst>
              <a:ext uri="{FF2B5EF4-FFF2-40B4-BE49-F238E27FC236}">
                <a16:creationId xmlns="" xmlns:a16="http://schemas.microsoft.com/office/drawing/2014/main" id="{C910C97C-F797-49C7-990D-DC2C67C5C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613306"/>
              </p:ext>
            </p:extLst>
          </p:nvPr>
        </p:nvGraphicFramePr>
        <p:xfrm>
          <a:off x="1482141" y="3969740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9EA2960-F7E7-493F-B590-722F8107D66D}"/>
              </a:ext>
            </a:extLst>
          </p:cNvPr>
          <p:cNvSpPr txBox="1"/>
          <p:nvPr/>
        </p:nvSpPr>
        <p:spPr>
          <a:xfrm>
            <a:off x="304800" y="341393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</a:rPr>
              <a:t>CPP $/(000)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865A27C-E6FA-41A5-AE7F-33844CB29DE2}"/>
              </a:ext>
            </a:extLst>
          </p:cNvPr>
          <p:cNvSpPr txBox="1"/>
          <p:nvPr/>
        </p:nvSpPr>
        <p:spPr>
          <a:xfrm>
            <a:off x="304800" y="3096989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Impression (000)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7DB3C94-7A5D-409F-954F-3EF650C54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25" name="Chart 24">
            <a:extLst>
              <a:ext uri="{FF2B5EF4-FFF2-40B4-BE49-F238E27FC236}">
                <a16:creationId xmlns="" xmlns:a16="http://schemas.microsoft.com/office/drawing/2014/main" id="{81E67912-4F64-4762-9470-E828AF736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694980"/>
              </p:ext>
            </p:extLst>
          </p:nvPr>
        </p:nvGraphicFramePr>
        <p:xfrm>
          <a:off x="1482141" y="1750971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2DC13E8-7E1E-4A40-B1F5-CF5203ECF7C4}"/>
              </a:ext>
            </a:extLst>
          </p:cNvPr>
          <p:cNvSpPr txBox="1"/>
          <p:nvPr/>
        </p:nvSpPr>
        <p:spPr>
          <a:xfrm>
            <a:off x="328002" y="5819542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The average of campaigns does not match with the full year number because of volume attribution across two years</a:t>
            </a:r>
          </a:p>
        </p:txBody>
      </p:sp>
    </p:spTree>
    <p:extLst>
      <p:ext uri="{BB962C8B-B14F-4D97-AF65-F5344CB8AC3E}">
        <p14:creationId xmlns:p14="http://schemas.microsoft.com/office/powerpoint/2010/main" val="31891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185915"/>
            <a:ext cx="7516775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dirty="0"/>
              <a:t>Despite lower spend, trade support was increased in 2018, especially for Ad and Display. This resulted in higher incremental volume and a slight ROI improvement.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483035-1643-498C-A2C3-1C3BEB0A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94109"/>
              </p:ext>
            </p:extLst>
          </p:nvPr>
        </p:nvGraphicFramePr>
        <p:xfrm>
          <a:off x="126940" y="1626080"/>
          <a:ext cx="4575688" cy="28087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87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2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42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42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424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9091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Trade Tactic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 Support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</a:p>
                    <a:p>
                      <a:pPr algn="ctr"/>
                      <a:r>
                        <a:rPr lang="en-US" sz="1100" dirty="0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 Incr. Vol. (%)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 Incr.</a:t>
                      </a:r>
                    </a:p>
                    <a:p>
                      <a:pPr algn="ctr"/>
                      <a:r>
                        <a:rPr lang="en-US" sz="1100" dirty="0"/>
                        <a:t>Vol. (%)</a:t>
                      </a:r>
                      <a:endParaRPr lang="en-GB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 Ad CWW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394,155 (8%)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400,240 (8%)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Any.</a:t>
                      </a:r>
                      <a:r>
                        <a:rPr lang="en-US" sz="1200" baseline="0" dirty="0"/>
                        <a:t> Disp. CWW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450,823 (9%)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458,046</a:t>
                      </a:r>
                    </a:p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(9%)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16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%Unit</a:t>
                      </a:r>
                      <a:r>
                        <a:rPr lang="en-US" sz="1200" baseline="0" dirty="0"/>
                        <a:t> Sold on Promo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490,866</a:t>
                      </a:r>
                    </a:p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(10%)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489,147</a:t>
                      </a:r>
                    </a:p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(10%)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14872"/>
              </p:ext>
            </p:extLst>
          </p:nvPr>
        </p:nvGraphicFramePr>
        <p:xfrm>
          <a:off x="4992917" y="1626079"/>
          <a:ext cx="3643083" cy="4781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43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43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041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Trade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  <a:endParaRPr lang="en-GB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Spend ($)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23,441,491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22,724,532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Lite Spend ($)</a:t>
                      </a:r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9,627,361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9,878,782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Incr. Vol.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1,350,248  (27.0%)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1,358,134  (27.4%)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Incr. Vol/$MM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57,601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59,765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ROI $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Lite ROI $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6ACD5E2-FD4A-4AB8-8B87-0AC8DE9364E1}"/>
              </a:ext>
            </a:extLst>
          </p:cNvPr>
          <p:cNvSpPr txBox="1"/>
          <p:nvPr/>
        </p:nvSpPr>
        <p:spPr>
          <a:xfrm>
            <a:off x="1553662" y="1145675"/>
            <a:ext cx="227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Trade Tactic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271AE4-81F1-4917-BDBE-CDBA3DFD199B}"/>
              </a:ext>
            </a:extLst>
          </p:cNvPr>
          <p:cNvSpPr txBox="1"/>
          <p:nvPr/>
        </p:nvSpPr>
        <p:spPr>
          <a:xfrm>
            <a:off x="5899443" y="1147821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Total Trade Summary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12DC13E8-7E1E-4A40-B1F5-CF5203ECF7C4}"/>
              </a:ext>
            </a:extLst>
          </p:cNvPr>
          <p:cNvSpPr txBox="1"/>
          <p:nvPr/>
        </p:nvSpPr>
        <p:spPr>
          <a:xfrm>
            <a:off x="329367" y="5398707"/>
            <a:ext cx="275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/>
              <a:t>Trade Lite: Excludes EDLP or activity spend,</a:t>
            </a:r>
          </a:p>
          <a:p>
            <a:r>
              <a:rPr lang="en-US" sz="1000" i="1" dirty="0"/>
              <a:t> Costco, non-reporting Nielsen Customers</a:t>
            </a:r>
          </a:p>
        </p:txBody>
      </p:sp>
    </p:spTree>
    <p:extLst>
      <p:ext uri="{BB962C8B-B14F-4D97-AF65-F5344CB8AC3E}">
        <p14:creationId xmlns:p14="http://schemas.microsoft.com/office/powerpoint/2010/main" val="394125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42D58B-6F15-4A50-9AD1-AF44B83B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2" y="3201180"/>
            <a:ext cx="7301133" cy="45564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348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D3214377-4946-444F-819E-66FAF389712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% Incremental Volume From Stacking Media Tactics</a:t>
            </a:r>
          </a:p>
        </p:txBody>
      </p:sp>
      <p:sp>
        <p:nvSpPr>
          <p:cNvPr id="15" name="Rounded Rectangle 47">
            <a:extLst>
              <a:ext uri="{FF2B5EF4-FFF2-40B4-BE49-F238E27FC236}">
                <a16:creationId xmlns="" xmlns:a16="http://schemas.microsoft.com/office/drawing/2014/main" id="{9303A72D-B514-4B48-BC10-BE55D3D44279}"/>
              </a:ext>
            </a:extLst>
          </p:cNvPr>
          <p:cNvSpPr/>
          <p:nvPr/>
        </p:nvSpPr>
        <p:spPr>
          <a:xfrm>
            <a:off x="442913" y="5288280"/>
            <a:ext cx="8205787" cy="495300"/>
          </a:xfrm>
          <a:prstGeom prst="round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Numbers represent the share of incremental volume </a:t>
            </a:r>
            <a:br>
              <a:rPr lang="en-US" sz="1200" b="1" i="1" dirty="0"/>
            </a:br>
            <a:r>
              <a:rPr lang="en-US" sz="1200" b="1" i="1" dirty="0"/>
              <a:t>contributed by synergy impact when two tactics were executed together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A2BB586-B838-47CF-925F-BA0009A7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29007621"/>
              </p:ext>
            </p:extLst>
          </p:nvPr>
        </p:nvGraphicFramePr>
        <p:xfrm>
          <a:off x="1578591" y="1724025"/>
          <a:ext cx="5900382" cy="330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TV realized stronger synergies, when synched up with Social and Trade. </a:t>
            </a:r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2446329" y="1962717"/>
            <a:ext cx="1219202" cy="455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00" b="1" dirty="0"/>
              <a:t>591,947</a:t>
            </a:r>
          </a:p>
          <a:p>
            <a:pPr algn="ctr">
              <a:lnSpc>
                <a:spcPct val="150000"/>
              </a:lnSpc>
            </a:pPr>
            <a:r>
              <a:rPr lang="en-US" sz="1100" b="1" dirty="0"/>
              <a:t>1,546 </a:t>
            </a:r>
            <a:endParaRPr lang="en-GB" sz="11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364016" y="1962717"/>
            <a:ext cx="1219202" cy="455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100" b="1" dirty="0"/>
              <a:t>582,924</a:t>
            </a:r>
          </a:p>
          <a:p>
            <a:pPr algn="ctr">
              <a:lnSpc>
                <a:spcPct val="150000"/>
              </a:lnSpc>
            </a:pPr>
            <a:r>
              <a:rPr lang="en-US" sz="1100" b="1" dirty="0"/>
              <a:t>7,361</a:t>
            </a:r>
            <a:endParaRPr lang="en-GB" sz="11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04800" y="1962717"/>
            <a:ext cx="1886852" cy="455640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b="1" dirty="0"/>
              <a:t>Total Incr Vol (Tonn)</a:t>
            </a:r>
          </a:p>
          <a:p>
            <a:pPr algn="ctr">
              <a:lnSpc>
                <a:spcPct val="150000"/>
              </a:lnSpc>
            </a:pPr>
            <a:r>
              <a:rPr lang="en-US" sz="1000" b="1" dirty="0"/>
              <a:t>Synergy Driven Vol (Tonn)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8837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Media &amp; Trade Summary</a:t>
            </a:r>
            <a:endParaRPr lang="en-C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BF304ADE-3D60-4439-AF5A-A136EDB4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13735"/>
              </p:ext>
            </p:extLst>
          </p:nvPr>
        </p:nvGraphicFramePr>
        <p:xfrm>
          <a:off x="310545" y="1135966"/>
          <a:ext cx="4015678" cy="880110"/>
        </p:xfrm>
        <a:graphic>
          <a:graphicData uri="http://schemas.openxmlformats.org/drawingml/2006/table">
            <a:tbl>
              <a:tblPr/>
              <a:tblGrid>
                <a:gridCol w="21030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2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62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546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TRADE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46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`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Trade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1.4MM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 1.4MM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27%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27%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23MM </a:t>
                      </a:r>
                    </a:p>
                  </a:txBody>
                  <a:tcPr marL="9525" marR="857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23MM </a:t>
                      </a:r>
                    </a:p>
                  </a:txBody>
                  <a:tcPr marL="9525" marR="857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Effectiveness(Tonn per MM Spend)</a:t>
                      </a:r>
                    </a:p>
                  </a:txBody>
                  <a:tcPr marL="857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57,601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59,765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46539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01B566E7-A15B-455D-ACBD-F08C027B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30170"/>
              </p:ext>
            </p:extLst>
          </p:nvPr>
        </p:nvGraphicFramePr>
        <p:xfrm>
          <a:off x="310545" y="2186082"/>
          <a:ext cx="4015680" cy="1189222"/>
        </p:xfrm>
        <a:graphic>
          <a:graphicData uri="http://schemas.openxmlformats.org/drawingml/2006/table">
            <a:tbl>
              <a:tblPr/>
              <a:tblGrid>
                <a:gridCol w="2084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8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2427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DIGITAL</a:t>
                      </a:r>
                      <a:r>
                        <a:rPr lang="en-IN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 DISPLAY</a:t>
                      </a:r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Digital Display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9K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96K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41K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321K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43MM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(Spend/MM 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10,427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7,489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(MM 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2,290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2,234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2E282B96-292F-4470-BA15-4566AD2D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49912"/>
              </p:ext>
            </p:extLst>
          </p:nvPr>
        </p:nvGraphicFramePr>
        <p:xfrm>
          <a:off x="4633020" y="1234941"/>
          <a:ext cx="4015679" cy="1176396"/>
        </p:xfrm>
        <a:graphic>
          <a:graphicData uri="http://schemas.openxmlformats.org/drawingml/2006/table">
            <a:tbl>
              <a:tblPr lastCol="1"/>
              <a:tblGrid>
                <a:gridCol w="2101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7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72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02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TV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TV Driven Sales (Vol)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276K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211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5.5%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4.3%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 2.5MM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 2.3MM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60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(GRPs)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2,643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2,138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Cost per GRP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935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1,080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(Tonn per GRP)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104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99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5F55684A-89A7-442B-B837-4A5BCB82A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61627"/>
              </p:ext>
            </p:extLst>
          </p:nvPr>
        </p:nvGraphicFramePr>
        <p:xfrm>
          <a:off x="4613621" y="2529999"/>
          <a:ext cx="4035078" cy="1173480"/>
        </p:xfrm>
        <a:graphic>
          <a:graphicData uri="http://schemas.openxmlformats.org/drawingml/2006/table">
            <a:tbl>
              <a:tblPr/>
              <a:tblGrid>
                <a:gridCol w="21015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0493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DIGITAL VIDEO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93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Digital Video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99K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135K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2.7%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891K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714K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50MM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69MM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(Spend/MMSupport)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17,688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10,281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(MM 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1,966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1,946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B249F93C-77DC-4F5C-BCFA-B910EFCB9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74179"/>
              </p:ext>
            </p:extLst>
          </p:nvPr>
        </p:nvGraphicFramePr>
        <p:xfrm>
          <a:off x="4632671" y="3955078"/>
          <a:ext cx="4035077" cy="733425"/>
        </p:xfrm>
        <a:graphic>
          <a:graphicData uri="http://schemas.openxmlformats.org/drawingml/2006/table">
            <a:tbl>
              <a:tblPr/>
              <a:tblGrid>
                <a:gridCol w="2111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2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2546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CORPORATE PROMO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546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Corporate Promo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10K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7K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0.2%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0.1%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336K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210K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5B84EB86-6227-4F62-B88A-606E9CB7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4043"/>
              </p:ext>
            </p:extLst>
          </p:nvPr>
        </p:nvGraphicFramePr>
        <p:xfrm>
          <a:off x="310545" y="3440998"/>
          <a:ext cx="4015679" cy="733425"/>
        </p:xfrm>
        <a:graphic>
          <a:graphicData uri="http://schemas.openxmlformats.org/drawingml/2006/table">
            <a:tbl>
              <a:tblPr/>
              <a:tblGrid>
                <a:gridCol w="2074515">
                  <a:extLst>
                    <a:ext uri="{9D8B030D-6E8A-4147-A177-3AD203B41FA5}">
                      <a16:colId xmlns="" xmlns:a16="http://schemas.microsoft.com/office/drawing/2014/main" val="891288375"/>
                    </a:ext>
                  </a:extLst>
                </a:gridCol>
                <a:gridCol w="970582">
                  <a:extLst>
                    <a:ext uri="{9D8B030D-6E8A-4147-A177-3AD203B41FA5}">
                      <a16:colId xmlns="" xmlns:a16="http://schemas.microsoft.com/office/drawing/2014/main" val="2059701913"/>
                    </a:ext>
                  </a:extLst>
                </a:gridCol>
                <a:gridCol w="970582">
                  <a:extLst>
                    <a:ext uri="{9D8B030D-6E8A-4147-A177-3AD203B41FA5}">
                      <a16:colId xmlns="" xmlns:a16="http://schemas.microsoft.com/office/drawing/2014/main" val="516467293"/>
                    </a:ext>
                  </a:extLst>
                </a:gridCol>
              </a:tblGrid>
              <a:tr h="12546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COUPONS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3986123"/>
                  </a:ext>
                </a:extLst>
              </a:tr>
              <a:tr h="12546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69989051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Coupon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29K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2024463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42247566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110K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12K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773609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805A12D0-FAF9-405F-8D49-F432891F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12723"/>
              </p:ext>
            </p:extLst>
          </p:nvPr>
        </p:nvGraphicFramePr>
        <p:xfrm>
          <a:off x="310545" y="4240116"/>
          <a:ext cx="4015679" cy="1173480"/>
        </p:xfrm>
        <a:graphic>
          <a:graphicData uri="http://schemas.openxmlformats.org/drawingml/2006/table">
            <a:tbl>
              <a:tblPr/>
              <a:tblGrid>
                <a:gridCol w="2066895">
                  <a:extLst>
                    <a:ext uri="{9D8B030D-6E8A-4147-A177-3AD203B41FA5}">
                      <a16:colId xmlns="" xmlns:a16="http://schemas.microsoft.com/office/drawing/2014/main" val="2896882363"/>
                    </a:ext>
                  </a:extLst>
                </a:gridCol>
                <a:gridCol w="974392">
                  <a:extLst>
                    <a:ext uri="{9D8B030D-6E8A-4147-A177-3AD203B41FA5}">
                      <a16:colId xmlns="" xmlns:a16="http://schemas.microsoft.com/office/drawing/2014/main" val="1450786522"/>
                    </a:ext>
                  </a:extLst>
                </a:gridCol>
                <a:gridCol w="974392">
                  <a:extLst>
                    <a:ext uri="{9D8B030D-6E8A-4147-A177-3AD203B41FA5}">
                      <a16:colId xmlns="" xmlns:a16="http://schemas.microsoft.com/office/drawing/2014/main" val="1085914476"/>
                    </a:ext>
                  </a:extLst>
                </a:gridCol>
              </a:tblGrid>
              <a:tr h="10493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SOCIAL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00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0708780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Social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64k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32k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3260412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1.3%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0.6%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6928030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749K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488K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464512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146MM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80MM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866938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(Spend/MM 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5,125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6,080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6612447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437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399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702590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507D462-3C69-42D6-A638-7E9392262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="" xmlns:a16="http://schemas.microsoft.com/office/drawing/2014/main" id="{902087DE-93C7-4D2F-9535-4B4D52790DF6}"/>
              </a:ext>
            </a:extLst>
          </p:cNvPr>
          <p:cNvGraphicFramePr/>
          <p:nvPr/>
        </p:nvGraphicFramePr>
        <p:xfrm>
          <a:off x="1524000" y="3908216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6D133290-C63A-4C72-A855-A6AA1802A618}"/>
              </a:ext>
            </a:extLst>
          </p:cNvPr>
          <p:cNvGraphicFramePr/>
          <p:nvPr/>
        </p:nvGraphicFramePr>
        <p:xfrm>
          <a:off x="1524000" y="3526747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="" xmlns:a16="http://schemas.microsoft.com/office/drawing/2014/main" id="{3E25793F-07B1-4D84-94D8-37E1C5FEC846}"/>
              </a:ext>
            </a:extLst>
          </p:cNvPr>
          <p:cNvGraphicFramePr/>
          <p:nvPr/>
        </p:nvGraphicFramePr>
        <p:xfrm>
          <a:off x="1524000" y="4289685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="" xmlns:a16="http://schemas.microsoft.com/office/drawing/2014/main" id="{D35E864C-7246-4B97-BAD9-D3A3C0FF8A87}"/>
              </a:ext>
            </a:extLst>
          </p:cNvPr>
          <p:cNvGraphicFramePr/>
          <p:nvPr/>
        </p:nvGraphicFramePr>
        <p:xfrm>
          <a:off x="1524000" y="2763809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="" xmlns:a16="http://schemas.microsoft.com/office/drawing/2014/main" id="{EE994097-EF57-4085-9788-392AD2D276CE}"/>
              </a:ext>
            </a:extLst>
          </p:cNvPr>
          <p:cNvGraphicFramePr/>
          <p:nvPr/>
        </p:nvGraphicFramePr>
        <p:xfrm>
          <a:off x="1524000" y="2382340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="" xmlns:a16="http://schemas.microsoft.com/office/drawing/2014/main" id="{6F9AD5CC-52AE-4D5F-8AB9-F7E5CB3761A2}"/>
              </a:ext>
            </a:extLst>
          </p:cNvPr>
          <p:cNvGraphicFramePr/>
          <p:nvPr/>
        </p:nvGraphicFramePr>
        <p:xfrm>
          <a:off x="1524000" y="2000871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="" xmlns:a16="http://schemas.microsoft.com/office/drawing/2014/main" id="{3610D7C6-3673-437F-B423-2949674FEE8F}"/>
              </a:ext>
            </a:extLst>
          </p:cNvPr>
          <p:cNvGraphicFramePr/>
          <p:nvPr/>
        </p:nvGraphicFramePr>
        <p:xfrm>
          <a:off x="1524000" y="1619402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="" xmlns:a16="http://schemas.microsoft.com/office/drawing/2014/main" id="{7275C9C8-F3D8-4512-91C3-725625F7B4C4}"/>
              </a:ext>
            </a:extLst>
          </p:cNvPr>
          <p:cNvGraphicFramePr/>
          <p:nvPr/>
        </p:nvGraphicFramePr>
        <p:xfrm>
          <a:off x="1524000" y="4671152"/>
          <a:ext cx="7124700" cy="963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Cadence of Brand-Building Tactics, Relative to Sales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Pringles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F257EA-CEF7-4815-9BE3-381EBC3654DF}"/>
              </a:ext>
            </a:extLst>
          </p:cNvPr>
          <p:cNvSpPr txBox="1"/>
          <p:nvPr/>
        </p:nvSpPr>
        <p:spPr>
          <a:xfrm>
            <a:off x="634346" y="1611086"/>
            <a:ext cx="736099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Presence: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6BF6F7B-AE0D-43D1-86A1-EE2DAE37E0C8}"/>
              </a:ext>
            </a:extLst>
          </p:cNvPr>
          <p:cNvSpPr txBox="1"/>
          <p:nvPr/>
        </p:nvSpPr>
        <p:spPr>
          <a:xfrm>
            <a:off x="634346" y="2296139"/>
            <a:ext cx="979755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98F01"/>
                </a:solidFill>
              </a:rPr>
              <a:t>Digital Display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F34642A-0378-4F57-AAF3-46DCD70389FD}"/>
              </a:ext>
            </a:extLst>
          </p:cNvPr>
          <p:cNvSpPr txBox="1"/>
          <p:nvPr/>
        </p:nvSpPr>
        <p:spPr>
          <a:xfrm>
            <a:off x="634346" y="2691286"/>
            <a:ext cx="883575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D3888D7-19DA-4E34-A25C-358496752DB1}"/>
              </a:ext>
            </a:extLst>
          </p:cNvPr>
          <p:cNvSpPr txBox="1"/>
          <p:nvPr/>
        </p:nvSpPr>
        <p:spPr>
          <a:xfrm>
            <a:off x="634346" y="3443481"/>
            <a:ext cx="524503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Social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ADEBD78-988A-4C2F-8E85-C043480760EF}"/>
              </a:ext>
            </a:extLst>
          </p:cNvPr>
          <p:cNvSpPr txBox="1"/>
          <p:nvPr/>
        </p:nvSpPr>
        <p:spPr>
          <a:xfrm>
            <a:off x="634346" y="4963568"/>
            <a:ext cx="870751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Actual Sales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="" xmlns:a16="http://schemas.microsoft.com/office/drawing/2014/main" id="{037AA2DC-0040-4D43-964F-83798B6E0229}"/>
              </a:ext>
            </a:extLst>
          </p:cNvPr>
          <p:cNvSpPr/>
          <p:nvPr/>
        </p:nvSpPr>
        <p:spPr>
          <a:xfrm>
            <a:off x="482692" y="2401264"/>
            <a:ext cx="21348" cy="78370"/>
          </a:xfrm>
          <a:prstGeom prst="triangle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34">
            <a:extLst>
              <a:ext uri="{FF2B5EF4-FFF2-40B4-BE49-F238E27FC236}">
                <a16:creationId xmlns="" xmlns:a16="http://schemas.microsoft.com/office/drawing/2014/main" id="{DF2DC5CD-8987-477C-BCD2-853EA834A69F}"/>
              </a:ext>
            </a:extLst>
          </p:cNvPr>
          <p:cNvSpPr/>
          <p:nvPr/>
        </p:nvSpPr>
        <p:spPr>
          <a:xfrm>
            <a:off x="378737" y="2475509"/>
            <a:ext cx="233705" cy="19798"/>
          </a:xfrm>
          <a:prstGeom prst="roundRect">
            <a:avLst/>
          </a:prstGeom>
          <a:solidFill>
            <a:srgbClr val="F98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15">
            <a:extLst>
              <a:ext uri="{FF2B5EF4-FFF2-40B4-BE49-F238E27FC236}">
                <a16:creationId xmlns="" xmlns:a16="http://schemas.microsoft.com/office/drawing/2014/main" id="{062E420F-3267-4B33-86E4-2AB6CBAC3BB0}"/>
              </a:ext>
            </a:extLst>
          </p:cNvPr>
          <p:cNvSpPr/>
          <p:nvPr/>
        </p:nvSpPr>
        <p:spPr>
          <a:xfrm>
            <a:off x="343794" y="2274084"/>
            <a:ext cx="299144" cy="159275"/>
          </a:xfrm>
          <a:prstGeom prst="roundRect">
            <a:avLst/>
          </a:prstGeom>
          <a:solidFill>
            <a:srgbClr val="F98F0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37">
            <a:extLst>
              <a:ext uri="{FF2B5EF4-FFF2-40B4-BE49-F238E27FC236}">
                <a16:creationId xmlns="" xmlns:a16="http://schemas.microsoft.com/office/drawing/2014/main" id="{46C91F83-7FD7-4C58-A209-450ECED6C358}"/>
              </a:ext>
            </a:extLst>
          </p:cNvPr>
          <p:cNvSpPr/>
          <p:nvPr/>
        </p:nvSpPr>
        <p:spPr>
          <a:xfrm>
            <a:off x="354589" y="2294119"/>
            <a:ext cx="277554" cy="147780"/>
          </a:xfrm>
          <a:prstGeom prst="roundRect">
            <a:avLst/>
          </a:prstGeom>
          <a:solidFill>
            <a:schemeClr val="bg1"/>
          </a:solidFill>
          <a:ln>
            <a:solidFill>
              <a:srgbClr val="F9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14" descr="Related image">
            <a:extLst>
              <a:ext uri="{FF2B5EF4-FFF2-40B4-BE49-F238E27FC236}">
                <a16:creationId xmlns="" xmlns:a16="http://schemas.microsoft.com/office/drawing/2014/main" id="{4D856D95-247E-4F24-B83C-A5855FC9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9" y="2647025"/>
            <a:ext cx="319659" cy="2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Related image">
            <a:extLst>
              <a:ext uri="{FF2B5EF4-FFF2-40B4-BE49-F238E27FC236}">
                <a16:creationId xmlns="" xmlns:a16="http://schemas.microsoft.com/office/drawing/2014/main" id="{E6DE536E-1ACF-4CA6-9D11-4A19641A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" y="3406529"/>
            <a:ext cx="322149" cy="27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 descr="Image result for Sales icon">
            <a:extLst>
              <a:ext uri="{FF2B5EF4-FFF2-40B4-BE49-F238E27FC236}">
                <a16:creationId xmlns="" xmlns:a16="http://schemas.microsoft.com/office/drawing/2014/main" id="{6122BBA1-8F31-477D-A0E3-13F27CB8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925583"/>
            <a:ext cx="360040" cy="3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74128CD-159A-4903-B3EB-0D5A66547B5C}"/>
              </a:ext>
            </a:extLst>
          </p:cNvPr>
          <p:cNvSpPr txBox="1"/>
          <p:nvPr/>
        </p:nvSpPr>
        <p:spPr>
          <a:xfrm>
            <a:off x="634346" y="1923122"/>
            <a:ext cx="332142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F6EDEF-01F4-4654-BE34-E1DB98BC30B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2" y="1814361"/>
            <a:ext cx="350043" cy="301482"/>
          </a:xfrm>
          <a:prstGeom prst="rect">
            <a:avLst/>
          </a:prstGeom>
        </p:spPr>
      </p:pic>
      <p:sp>
        <p:nvSpPr>
          <p:cNvPr id="54" name="Rounded Rectangle 1">
            <a:extLst>
              <a:ext uri="{FF2B5EF4-FFF2-40B4-BE49-F238E27FC236}">
                <a16:creationId xmlns="" xmlns:a16="http://schemas.microsoft.com/office/drawing/2014/main" id="{5784E7AA-6859-4EFD-A047-C77B197F9700}"/>
              </a:ext>
            </a:extLst>
          </p:cNvPr>
          <p:cNvSpPr/>
          <p:nvPr/>
        </p:nvSpPr>
        <p:spPr>
          <a:xfrm>
            <a:off x="1835697" y="1621442"/>
            <a:ext cx="3312368" cy="16448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55" name="Rounded Rectangle 1">
            <a:extLst>
              <a:ext uri="{FF2B5EF4-FFF2-40B4-BE49-F238E27FC236}">
                <a16:creationId xmlns="" xmlns:a16="http://schemas.microsoft.com/office/drawing/2014/main" id="{3F11E47E-FCBF-4014-BCB4-B16C73C165C9}"/>
              </a:ext>
            </a:extLst>
          </p:cNvPr>
          <p:cNvSpPr/>
          <p:nvPr/>
        </p:nvSpPr>
        <p:spPr>
          <a:xfrm>
            <a:off x="5239366" y="1621442"/>
            <a:ext cx="3281672" cy="16538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2018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1E03D6BC-EF77-4518-9B48-33F50B45E653}"/>
              </a:ext>
            </a:extLst>
          </p:cNvPr>
          <p:cNvCxnSpPr>
            <a:cxnSpLocks/>
          </p:cNvCxnSpPr>
          <p:nvPr/>
        </p:nvCxnSpPr>
        <p:spPr>
          <a:xfrm>
            <a:off x="5200650" y="1672506"/>
            <a:ext cx="0" cy="36082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ads icon">
            <a:extLst>
              <a:ext uri="{FF2B5EF4-FFF2-40B4-BE49-F238E27FC236}">
                <a16:creationId xmlns="" xmlns:a16="http://schemas.microsoft.com/office/drawing/2014/main" id="{3463CCAE-C38C-42BD-BB1E-FE9F1676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" y="3832404"/>
            <a:ext cx="344411" cy="2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5F490BB-B186-4408-B604-95DC8471DFBB}"/>
              </a:ext>
            </a:extLst>
          </p:cNvPr>
          <p:cNvSpPr txBox="1"/>
          <p:nvPr/>
        </p:nvSpPr>
        <p:spPr>
          <a:xfrm>
            <a:off x="634346" y="3846827"/>
            <a:ext cx="558166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669E18"/>
                </a:solidFill>
              </a:rPr>
              <a:t>ANY 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8A607FA-73BC-4F5F-9654-2B222FC2CC3A}"/>
              </a:ext>
            </a:extLst>
          </p:cNvPr>
          <p:cNvSpPr txBox="1"/>
          <p:nvPr/>
        </p:nvSpPr>
        <p:spPr>
          <a:xfrm>
            <a:off x="634346" y="4222499"/>
            <a:ext cx="633507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973C4A"/>
                </a:solidFill>
              </a:rPr>
              <a:t>ANY DISP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66A7F98-DBCA-45C8-A6E0-E671FC042E21}"/>
              </a:ext>
            </a:extLst>
          </p:cNvPr>
          <p:cNvSpPr txBox="1"/>
          <p:nvPr/>
        </p:nvSpPr>
        <p:spPr>
          <a:xfrm>
            <a:off x="634346" y="4553398"/>
            <a:ext cx="798617" cy="31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Tonn % Sold </a:t>
            </a:r>
            <a:br>
              <a:rPr lang="en-US" sz="9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any promo</a:t>
            </a:r>
          </a:p>
        </p:txBody>
      </p:sp>
      <p:pic>
        <p:nvPicPr>
          <p:cNvPr id="47" name="Picture 6" descr="Related image">
            <a:extLst>
              <a:ext uri="{FF2B5EF4-FFF2-40B4-BE49-F238E27FC236}">
                <a16:creationId xmlns="" xmlns:a16="http://schemas.microsoft.com/office/drawing/2014/main" id="{C617D295-9ECA-4C69-AD5E-4D08EC03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4191044"/>
            <a:ext cx="360040" cy="3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65C802F-DBB0-4367-9D08-721E8254C129}"/>
              </a:ext>
            </a:extLst>
          </p:cNvPr>
          <p:cNvGrpSpPr/>
          <p:nvPr/>
        </p:nvGrpSpPr>
        <p:grpSpPr>
          <a:xfrm>
            <a:off x="322395" y="4613856"/>
            <a:ext cx="341974" cy="225474"/>
            <a:chOff x="322395" y="4523368"/>
            <a:chExt cx="341974" cy="225474"/>
          </a:xfrm>
        </p:grpSpPr>
        <p:sp>
          <p:nvSpPr>
            <p:cNvPr id="49" name="Rectangle 249">
              <a:extLst>
                <a:ext uri="{FF2B5EF4-FFF2-40B4-BE49-F238E27FC236}">
                  <a16:creationId xmlns="" xmlns:a16="http://schemas.microsoft.com/office/drawing/2014/main" id="{6A0CD5F8-FAD9-4BB6-AD2F-9D9EC658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95" y="4593462"/>
              <a:ext cx="44902" cy="466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0" name="Freeform 250">
              <a:extLst>
                <a:ext uri="{FF2B5EF4-FFF2-40B4-BE49-F238E27FC236}">
                  <a16:creationId xmlns="" xmlns:a16="http://schemas.microsoft.com/office/drawing/2014/main" id="{AE43B280-543B-4482-816A-16443694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39" y="4663210"/>
              <a:ext cx="45303" cy="46614"/>
            </a:xfrm>
            <a:custGeom>
              <a:avLst/>
              <a:gdLst>
                <a:gd name="T0" fmla="*/ 0 w 727"/>
                <a:gd name="T1" fmla="*/ 0 h 872"/>
                <a:gd name="T2" fmla="*/ 727 w 727"/>
                <a:gd name="T3" fmla="*/ 0 h 872"/>
                <a:gd name="T4" fmla="*/ 727 w 727"/>
                <a:gd name="T5" fmla="*/ 583 h 872"/>
                <a:gd name="T6" fmla="*/ 438 w 727"/>
                <a:gd name="T7" fmla="*/ 872 h 872"/>
                <a:gd name="T8" fmla="*/ 0 w 727"/>
                <a:gd name="T9" fmla="*/ 872 h 872"/>
                <a:gd name="T10" fmla="*/ 0 w 727"/>
                <a:gd name="T11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7" h="872">
                  <a:moveTo>
                    <a:pt x="0" y="0"/>
                  </a:moveTo>
                  <a:lnTo>
                    <a:pt x="727" y="0"/>
                  </a:lnTo>
                  <a:lnTo>
                    <a:pt x="727" y="583"/>
                  </a:lnTo>
                  <a:cubicBezTo>
                    <a:pt x="727" y="743"/>
                    <a:pt x="597" y="872"/>
                    <a:pt x="438" y="872"/>
                  </a:cubicBezTo>
                  <a:lnTo>
                    <a:pt x="0" y="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1" name="Freeform 251">
              <a:extLst>
                <a:ext uri="{FF2B5EF4-FFF2-40B4-BE49-F238E27FC236}">
                  <a16:creationId xmlns="" xmlns:a16="http://schemas.microsoft.com/office/drawing/2014/main" id="{D305012D-1F99-4195-A3D3-34BBFCBB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90" y="4523368"/>
              <a:ext cx="167579" cy="186456"/>
            </a:xfrm>
            <a:custGeom>
              <a:avLst/>
              <a:gdLst>
                <a:gd name="T0" fmla="*/ 0 w 2704"/>
                <a:gd name="T1" fmla="*/ 1202 h 3488"/>
                <a:gd name="T2" fmla="*/ 2704 w 2704"/>
                <a:gd name="T3" fmla="*/ 0 h 3488"/>
                <a:gd name="T4" fmla="*/ 2704 w 2704"/>
                <a:gd name="T5" fmla="*/ 3488 h 3488"/>
                <a:gd name="T6" fmla="*/ 0 w 2704"/>
                <a:gd name="T7" fmla="*/ 2286 h 3488"/>
                <a:gd name="T8" fmla="*/ 0 w 2704"/>
                <a:gd name="T9" fmla="*/ 1202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4" h="3488">
                  <a:moveTo>
                    <a:pt x="0" y="1202"/>
                  </a:moveTo>
                  <a:lnTo>
                    <a:pt x="2704" y="0"/>
                  </a:lnTo>
                  <a:lnTo>
                    <a:pt x="2704" y="3488"/>
                  </a:lnTo>
                  <a:lnTo>
                    <a:pt x="0" y="2286"/>
                  </a:lnTo>
                  <a:lnTo>
                    <a:pt x="0" y="12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Rectangle 252">
              <a:extLst>
                <a:ext uri="{FF2B5EF4-FFF2-40B4-BE49-F238E27FC236}">
                  <a16:creationId xmlns="" xmlns:a16="http://schemas.microsoft.com/office/drawing/2014/main" id="{594A11B5-F5A3-41E3-A106-D835CECE8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38" y="4663210"/>
              <a:ext cx="54123" cy="856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3" name="Freeform 254">
              <a:extLst>
                <a:ext uri="{FF2B5EF4-FFF2-40B4-BE49-F238E27FC236}">
                  <a16:creationId xmlns="" xmlns:a16="http://schemas.microsoft.com/office/drawing/2014/main" id="{9F6ED883-6763-414E-BF44-AEF06224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77" y="4562386"/>
              <a:ext cx="143926" cy="108766"/>
            </a:xfrm>
            <a:custGeom>
              <a:avLst/>
              <a:gdLst>
                <a:gd name="T0" fmla="*/ 418 w 2326"/>
                <a:gd name="T1" fmla="*/ 0 h 2035"/>
                <a:gd name="T2" fmla="*/ 1909 w 2326"/>
                <a:gd name="T3" fmla="*/ 0 h 2035"/>
                <a:gd name="T4" fmla="*/ 2326 w 2326"/>
                <a:gd name="T5" fmla="*/ 417 h 2035"/>
                <a:gd name="T6" fmla="*/ 2326 w 2326"/>
                <a:gd name="T7" fmla="*/ 1617 h 2035"/>
                <a:gd name="T8" fmla="*/ 1909 w 2326"/>
                <a:gd name="T9" fmla="*/ 2035 h 2035"/>
                <a:gd name="T10" fmla="*/ 418 w 2326"/>
                <a:gd name="T11" fmla="*/ 2035 h 2035"/>
                <a:gd name="T12" fmla="*/ 0 w 2326"/>
                <a:gd name="T13" fmla="*/ 1617 h 2035"/>
                <a:gd name="T14" fmla="*/ 0 w 2326"/>
                <a:gd name="T15" fmla="*/ 417 h 2035"/>
                <a:gd name="T16" fmla="*/ 418 w 2326"/>
                <a:gd name="T17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6" h="2035">
                  <a:moveTo>
                    <a:pt x="418" y="0"/>
                  </a:moveTo>
                  <a:lnTo>
                    <a:pt x="1909" y="0"/>
                  </a:lnTo>
                  <a:cubicBezTo>
                    <a:pt x="2139" y="0"/>
                    <a:pt x="2326" y="187"/>
                    <a:pt x="2326" y="417"/>
                  </a:cubicBezTo>
                  <a:lnTo>
                    <a:pt x="2326" y="1617"/>
                  </a:lnTo>
                  <a:cubicBezTo>
                    <a:pt x="2326" y="1848"/>
                    <a:pt x="2139" y="2035"/>
                    <a:pt x="1909" y="2035"/>
                  </a:cubicBezTo>
                  <a:lnTo>
                    <a:pt x="418" y="2035"/>
                  </a:lnTo>
                  <a:cubicBezTo>
                    <a:pt x="187" y="2035"/>
                    <a:pt x="0" y="1848"/>
                    <a:pt x="0" y="1617"/>
                  </a:cubicBezTo>
                  <a:lnTo>
                    <a:pt x="0" y="417"/>
                  </a:lnTo>
                  <a:cubicBezTo>
                    <a:pt x="0" y="187"/>
                    <a:pt x="187" y="0"/>
                    <a:pt x="41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id="{5EA34D21-55B0-4CBB-9480-1822CC91008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F0CFE6C-CFC7-4558-9A41-5F30DA728C45}"/>
              </a:ext>
            </a:extLst>
          </p:cNvPr>
          <p:cNvSpPr txBox="1"/>
          <p:nvPr/>
        </p:nvSpPr>
        <p:spPr>
          <a:xfrm>
            <a:off x="630334" y="3052451"/>
            <a:ext cx="506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Search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="" xmlns:a16="http://schemas.microsoft.com/office/drawing/2014/main" id="{D705482B-4B42-4F74-93DA-CD77A89302DC}"/>
              </a:ext>
            </a:extLst>
          </p:cNvPr>
          <p:cNvSpPr>
            <a:spLocks noEditPoints="1"/>
          </p:cNvSpPr>
          <p:nvPr/>
        </p:nvSpPr>
        <p:spPr bwMode="auto">
          <a:xfrm>
            <a:off x="327024" y="3009431"/>
            <a:ext cx="308079" cy="306849"/>
          </a:xfrm>
          <a:custGeom>
            <a:avLst/>
            <a:gdLst>
              <a:gd name="T0" fmla="*/ 3225 w 3271"/>
              <a:gd name="T1" fmla="*/ 3062 h 3248"/>
              <a:gd name="T2" fmla="*/ 2253 w 3271"/>
              <a:gd name="T3" fmla="*/ 2090 h 3248"/>
              <a:gd name="T4" fmla="*/ 2552 w 3271"/>
              <a:gd name="T5" fmla="*/ 1276 h 3248"/>
              <a:gd name="T6" fmla="*/ 1276 w 3271"/>
              <a:gd name="T7" fmla="*/ 0 h 3248"/>
              <a:gd name="T8" fmla="*/ 0 w 3271"/>
              <a:gd name="T9" fmla="*/ 1276 h 3248"/>
              <a:gd name="T10" fmla="*/ 1276 w 3271"/>
              <a:gd name="T11" fmla="*/ 2552 h 3248"/>
              <a:gd name="T12" fmla="*/ 2077 w 3271"/>
              <a:gd name="T13" fmla="*/ 2263 h 3248"/>
              <a:gd name="T14" fmla="*/ 3039 w 3271"/>
              <a:gd name="T15" fmla="*/ 3225 h 3248"/>
              <a:gd name="T16" fmla="*/ 3132 w 3271"/>
              <a:gd name="T17" fmla="*/ 3248 h 3248"/>
              <a:gd name="T18" fmla="*/ 3225 w 3271"/>
              <a:gd name="T19" fmla="*/ 3225 h 3248"/>
              <a:gd name="T20" fmla="*/ 3225 w 3271"/>
              <a:gd name="T21" fmla="*/ 3062 h 3248"/>
              <a:gd name="T22" fmla="*/ 1276 w 3271"/>
              <a:gd name="T23" fmla="*/ 2320 h 3248"/>
              <a:gd name="T24" fmla="*/ 232 w 3271"/>
              <a:gd name="T25" fmla="*/ 1276 h 3248"/>
              <a:gd name="T26" fmla="*/ 1276 w 3271"/>
              <a:gd name="T27" fmla="*/ 232 h 3248"/>
              <a:gd name="T28" fmla="*/ 2320 w 3271"/>
              <a:gd name="T29" fmla="*/ 1276 h 3248"/>
              <a:gd name="T30" fmla="*/ 1276 w 3271"/>
              <a:gd name="T31" fmla="*/ 2320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71" h="3248">
                <a:moveTo>
                  <a:pt x="3225" y="3062"/>
                </a:moveTo>
                <a:lnTo>
                  <a:pt x="2253" y="2090"/>
                </a:lnTo>
                <a:cubicBezTo>
                  <a:pt x="2439" y="1868"/>
                  <a:pt x="2552" y="1583"/>
                  <a:pt x="2552" y="1276"/>
                </a:cubicBezTo>
                <a:cubicBezTo>
                  <a:pt x="2552" y="580"/>
                  <a:pt x="1972" y="0"/>
                  <a:pt x="1276" y="0"/>
                </a:cubicBezTo>
                <a:cubicBezTo>
                  <a:pt x="580" y="0"/>
                  <a:pt x="0" y="580"/>
                  <a:pt x="0" y="1276"/>
                </a:cubicBezTo>
                <a:cubicBezTo>
                  <a:pt x="0" y="1972"/>
                  <a:pt x="580" y="2552"/>
                  <a:pt x="1276" y="2552"/>
                </a:cubicBezTo>
                <a:cubicBezTo>
                  <a:pt x="1578" y="2552"/>
                  <a:pt x="1857" y="2443"/>
                  <a:pt x="2077" y="2263"/>
                </a:cubicBezTo>
                <a:lnTo>
                  <a:pt x="3039" y="3225"/>
                </a:lnTo>
                <a:cubicBezTo>
                  <a:pt x="3063" y="3248"/>
                  <a:pt x="3086" y="3248"/>
                  <a:pt x="3132" y="3248"/>
                </a:cubicBezTo>
                <a:cubicBezTo>
                  <a:pt x="3179" y="3248"/>
                  <a:pt x="3202" y="3248"/>
                  <a:pt x="3225" y="3225"/>
                </a:cubicBezTo>
                <a:cubicBezTo>
                  <a:pt x="3271" y="3178"/>
                  <a:pt x="3271" y="3109"/>
                  <a:pt x="3225" y="3062"/>
                </a:cubicBezTo>
                <a:close/>
                <a:moveTo>
                  <a:pt x="1276" y="2320"/>
                </a:moveTo>
                <a:cubicBezTo>
                  <a:pt x="696" y="2320"/>
                  <a:pt x="232" y="1856"/>
                  <a:pt x="232" y="1276"/>
                </a:cubicBezTo>
                <a:cubicBezTo>
                  <a:pt x="232" y="696"/>
                  <a:pt x="696" y="232"/>
                  <a:pt x="1276" y="232"/>
                </a:cubicBezTo>
                <a:cubicBezTo>
                  <a:pt x="1856" y="232"/>
                  <a:pt x="2320" y="696"/>
                  <a:pt x="2320" y="1276"/>
                </a:cubicBezTo>
                <a:cubicBezTo>
                  <a:pt x="2320" y="1856"/>
                  <a:pt x="1856" y="2320"/>
                  <a:pt x="1276" y="23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0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Pringles  - Viewing TV effects at a quarter level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399648"/>
              </p:ext>
            </p:extLst>
          </p:nvPr>
        </p:nvGraphicFramePr>
        <p:xfrm>
          <a:off x="1060357" y="1912153"/>
          <a:ext cx="69631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36"/>
                <a:gridCol w="1392636"/>
                <a:gridCol w="1392636"/>
                <a:gridCol w="1392636"/>
                <a:gridCol w="1392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Quarter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Total Sales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TV </a:t>
                      </a:r>
                      <a:r>
                        <a:rPr lang="en-US" sz="1500" dirty="0" err="1" smtClean="0"/>
                        <a:t>Vol</a:t>
                      </a:r>
                      <a:r>
                        <a:rPr lang="en-US" sz="1500" dirty="0" smtClean="0"/>
                        <a:t> (%)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TV ROI</a:t>
                      </a:r>
                      <a:endParaRPr lang="en-GB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TV GRP</a:t>
                      </a:r>
                      <a:endParaRPr lang="en-GB" sz="15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Q1 2017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1,112,447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1,235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Q2 2017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1,057,330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319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Q3 2017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1,461,259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813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Q4 2017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1,373,971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276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Q1 </a:t>
                      </a:r>
                      <a:r>
                        <a:rPr lang="en-US" sz="1200" dirty="0" smtClean="0">
                          <a:latin typeface="+mn-lt"/>
                        </a:rPr>
                        <a:t>2018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1,067,751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0.27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Q2 </a:t>
                      </a:r>
                      <a:r>
                        <a:rPr lang="en-US" sz="1200" dirty="0" smtClean="0">
                          <a:latin typeface="+mn-lt"/>
                        </a:rPr>
                        <a:t>2018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1,083,294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Q3 </a:t>
                      </a:r>
                      <a:r>
                        <a:rPr lang="en-US" sz="1200" dirty="0" smtClean="0">
                          <a:latin typeface="+mn-lt"/>
                        </a:rPr>
                        <a:t>2018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1,364,421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524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Q4 </a:t>
                      </a:r>
                      <a:r>
                        <a:rPr lang="en-US" sz="1200" dirty="0" smtClean="0">
                          <a:latin typeface="+mn-lt"/>
                        </a:rPr>
                        <a:t>2018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1,448,996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12158" y="5898524"/>
            <a:ext cx="329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Each Quarter is defined by 13 weeks from  starting from Jan 2017</a:t>
            </a:r>
            <a:endParaRPr lang="en-GB" sz="1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3610D7C6-3673-437F-B423-2949674FE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255501"/>
              </p:ext>
            </p:extLst>
          </p:nvPr>
        </p:nvGraphicFramePr>
        <p:xfrm>
          <a:off x="905815" y="834487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74128CD-159A-4903-B3EB-0D5A66547B5C}"/>
              </a:ext>
            </a:extLst>
          </p:cNvPr>
          <p:cNvSpPr txBox="1"/>
          <p:nvPr/>
        </p:nvSpPr>
        <p:spPr>
          <a:xfrm>
            <a:off x="711620" y="1201906"/>
            <a:ext cx="332142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7F6EDEF-01F4-4654-BE34-E1DB98BC3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6" y="1093145"/>
            <a:ext cx="350043" cy="3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537376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Overall investment was lowered by -</a:t>
            </a:r>
            <a:r>
              <a:rPr lang="en-US" sz="1700" dirty="0" smtClean="0"/>
              <a:t>5.2% </a:t>
            </a:r>
            <a:r>
              <a:rPr lang="en-US" sz="1700" dirty="0"/>
              <a:t>with cuts in both Trade and Brand-Building. </a:t>
            </a:r>
            <a:endParaRPr lang="en-CA" sz="1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A7BADB3F-4DDE-4078-A525-EF0AB8B09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24096"/>
              </p:ext>
            </p:extLst>
          </p:nvPr>
        </p:nvGraphicFramePr>
        <p:xfrm>
          <a:off x="251520" y="1219200"/>
          <a:ext cx="8420100" cy="435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Trade &amp; Brand-Building Spend ($MM)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CE09DA7-BDEF-44DD-8F73-E0C8901CE8E0}"/>
              </a:ext>
            </a:extLst>
          </p:cNvPr>
          <p:cNvSpPr txBox="1"/>
          <p:nvPr/>
        </p:nvSpPr>
        <p:spPr>
          <a:xfrm>
            <a:off x="317500" y="5531452"/>
            <a:ext cx="834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Brand-Building includes all spend minus Trade</a:t>
            </a:r>
          </a:p>
          <a:p>
            <a:r>
              <a:rPr lang="en-US" sz="1000" dirty="0"/>
              <a:t>Brand Building: TV, Dig Video, Social, Corp Promo, PR, Coupon, POS, Dig Display, Search, M&amp;R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2A4E6F-3BBA-4D77-A0C3-A5CF1B6E46A8}"/>
              </a:ext>
            </a:extLst>
          </p:cNvPr>
          <p:cNvSpPr txBox="1"/>
          <p:nvPr/>
        </p:nvSpPr>
        <p:spPr>
          <a:xfrm>
            <a:off x="2576324" y="1985251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28.4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586FF02-7344-4A8A-8C31-C4760A197209}"/>
              </a:ext>
            </a:extLst>
          </p:cNvPr>
          <p:cNvSpPr txBox="1"/>
          <p:nvPr/>
        </p:nvSpPr>
        <p:spPr>
          <a:xfrm>
            <a:off x="6351651" y="1985251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 smtClean="0"/>
              <a:t>27.0</a:t>
            </a:r>
            <a:endParaRPr lang="en-US" sz="12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284E0F6F-1BF3-4C95-9DDF-38E458413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29774"/>
              </p:ext>
            </p:extLst>
          </p:nvPr>
        </p:nvGraphicFramePr>
        <p:xfrm>
          <a:off x="6428010" y="5878824"/>
          <a:ext cx="151112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34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Year`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Period def.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5C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52 WE 30 Dec 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5C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52 WE 29 Dec 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B153BA58-3335-44F9-AA17-0B137A5D9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13071" y="1387929"/>
            <a:ext cx="180315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SPEND WITH NEW M&amp;R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3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4882"/>
            <a:ext cx="7813147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600" dirty="0"/>
              <a:t>Both trade and </a:t>
            </a:r>
            <a:r>
              <a:rPr lang="en-GB" sz="1600" dirty="0" smtClean="0"/>
              <a:t>brand-bldg</a:t>
            </a:r>
            <a:r>
              <a:rPr lang="en-GB" sz="1600" dirty="0"/>
              <a:t>. contributed to (-5.1%) decline in total spend. Some key b</a:t>
            </a:r>
            <a:r>
              <a:rPr lang="en-GB" sz="1600" dirty="0" smtClean="0"/>
              <a:t>rand-building </a:t>
            </a:r>
            <a:r>
              <a:rPr lang="en-GB" sz="1600" dirty="0"/>
              <a:t>tactics that saw decreased investment included key media (TV, digital video, social), PR and </a:t>
            </a:r>
            <a:r>
              <a:rPr lang="en-GB" sz="1600" dirty="0" smtClean="0"/>
              <a:t>corporate </a:t>
            </a:r>
            <a:r>
              <a:rPr lang="en-GB" sz="1600" dirty="0"/>
              <a:t>promotions</a:t>
            </a:r>
            <a:endParaRPr lang="en-CA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49ED349-050A-425F-9B0B-4B42960F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36E1E40A-6CD8-4170-9FE5-3434924F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9746"/>
              </p:ext>
            </p:extLst>
          </p:nvPr>
        </p:nvGraphicFramePr>
        <p:xfrm>
          <a:off x="304800" y="1592472"/>
          <a:ext cx="8343907" cy="406900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="" xmlns:a16="http://schemas.microsoft.com/office/drawing/2014/main" val="1439083950"/>
                    </a:ext>
                  </a:extLst>
                </a:gridCol>
                <a:gridCol w="10277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794">
                  <a:extLst>
                    <a:ext uri="{9D8B030D-6E8A-4147-A177-3AD203B41FA5}">
                      <a16:colId xmlns="" xmlns:a16="http://schemas.microsoft.com/office/drawing/2014/main" val="114579452"/>
                    </a:ext>
                  </a:extLst>
                </a:gridCol>
                <a:gridCol w="10277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7794">
                  <a:extLst>
                    <a:ext uri="{9D8B030D-6E8A-4147-A177-3AD203B41FA5}">
                      <a16:colId xmlns="" xmlns:a16="http://schemas.microsoft.com/office/drawing/2014/main" val="2579414822"/>
                    </a:ext>
                  </a:extLst>
                </a:gridCol>
                <a:gridCol w="10277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277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90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Tactics </a:t>
                      </a:r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 ($)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2018 ($)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2018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2102123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23,441,491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22,724,532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-716,959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Brand-Building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5,052,595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4,295,712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-756,883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-15.0%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17.7%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2,470,493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2,308,883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-161,610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Video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890,679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713,688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-176,991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-19.9%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748,997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487,772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-261,225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-34.9%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Corp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Promo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335,686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209,941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-125,745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-37.5%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314,550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Coupon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109,607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11,636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-97,971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-89.4%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57,767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78,511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20,744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Display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321,275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280,206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682.3%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15,685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15,685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++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Merchandising &amp; Racking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83,747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148,321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64,574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77.1%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MEDIA*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4,151,238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3,847,303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-303,935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-7.3%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14.6%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14.2%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816054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Total Spend Mix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="" xmlns:a16="http://schemas.microsoft.com/office/drawing/2014/main" id="{01290C20-BEC7-47D4-B54A-BAB34281756D}"/>
              </a:ext>
            </a:extLst>
          </p:cNvPr>
          <p:cNvSpPr/>
          <p:nvPr/>
        </p:nvSpPr>
        <p:spPr>
          <a:xfrm>
            <a:off x="2484848" y="1264103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$</a:t>
            </a:r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28,494,086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="" xmlns:a16="http://schemas.microsoft.com/office/drawing/2014/main" id="{F98C66B3-52A7-47C8-BE36-4EE074BF6F11}"/>
              </a:ext>
            </a:extLst>
          </p:cNvPr>
          <p:cNvSpPr/>
          <p:nvPr/>
        </p:nvSpPr>
        <p:spPr>
          <a:xfrm>
            <a:off x="3464500" y="1264103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$</a:t>
            </a:r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27,020,244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="" xmlns:a16="http://schemas.microsoft.com/office/drawing/2014/main" id="{72AA0364-90BF-4A2D-9CDC-568E69ECF897}"/>
              </a:ext>
            </a:extLst>
          </p:cNvPr>
          <p:cNvSpPr/>
          <p:nvPr/>
        </p:nvSpPr>
        <p:spPr>
          <a:xfrm>
            <a:off x="5717441" y="1252729"/>
            <a:ext cx="82440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5.2%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Rounded Rectangle 10">
            <a:extLst>
              <a:ext uri="{FF2B5EF4-FFF2-40B4-BE49-F238E27FC236}">
                <a16:creationId xmlns="" xmlns:a16="http://schemas.microsoft.com/office/drawing/2014/main" id="{F98C66B3-52A7-47C8-BE36-4EE074BF6F11}"/>
              </a:ext>
            </a:extLst>
          </p:cNvPr>
          <p:cNvSpPr/>
          <p:nvPr/>
        </p:nvSpPr>
        <p:spPr>
          <a:xfrm>
            <a:off x="4562177" y="1268081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-</a:t>
            </a:r>
            <a:r>
              <a:rPr lang="en-US" sz="1200" b="1" dirty="0" smtClean="0">
                <a:solidFill>
                  <a:srgbClr val="000000"/>
                </a:solidFill>
                <a:latin typeface="+mj-lt"/>
              </a:rPr>
              <a:t>1,473,842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CE09DA7-BDEF-44DD-8F73-E0C8901CE8E0}"/>
              </a:ext>
            </a:extLst>
          </p:cNvPr>
          <p:cNvSpPr txBox="1"/>
          <p:nvPr/>
        </p:nvSpPr>
        <p:spPr>
          <a:xfrm>
            <a:off x="304800" y="5720191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*Total Media: TV, Dig Video, Social, Search, Dig Display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3071" y="1387929"/>
            <a:ext cx="180315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SPEND WITH NEW M&amp;R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7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Overall volume decline was -0.8%, led primarily by TV, Social, Corporate Promotion and Coupons.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875102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Pringles Volume Contribution Trend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357702B-3892-450B-92CE-AB798CB40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01290C20-BEC7-47D4-B54A-BAB34281756D}"/>
              </a:ext>
            </a:extLst>
          </p:cNvPr>
          <p:cNvSpPr/>
          <p:nvPr/>
        </p:nvSpPr>
        <p:spPr>
          <a:xfrm>
            <a:off x="2550170" y="1386125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5,005,007 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="" xmlns:a16="http://schemas.microsoft.com/office/drawing/2014/main" id="{F98C66B3-52A7-47C8-BE36-4EE074BF6F11}"/>
              </a:ext>
            </a:extLst>
          </p:cNvPr>
          <p:cNvSpPr/>
          <p:nvPr/>
        </p:nvSpPr>
        <p:spPr>
          <a:xfrm>
            <a:off x="3571035" y="1386125"/>
            <a:ext cx="82440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4,964,462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="" xmlns:a16="http://schemas.microsoft.com/office/drawing/2014/main" id="{72AA0364-90BF-4A2D-9CDC-568E69ECF897}"/>
              </a:ext>
            </a:extLst>
          </p:cNvPr>
          <p:cNvSpPr/>
          <p:nvPr/>
        </p:nvSpPr>
        <p:spPr>
          <a:xfrm>
            <a:off x="5703381" y="1374751"/>
            <a:ext cx="681325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-0.8%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18F598C-4467-4866-B4AC-F959A0B24316}"/>
              </a:ext>
            </a:extLst>
          </p:cNvPr>
          <p:cNvSpPr/>
          <p:nvPr/>
        </p:nvSpPr>
        <p:spPr>
          <a:xfrm>
            <a:off x="240194" y="1374752"/>
            <a:ext cx="1546507" cy="28569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+mj-lt"/>
              </a:rPr>
              <a:t>Tonn Volume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36E1E40A-6CD8-4170-9FE5-3434924F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67993"/>
              </p:ext>
            </p:extLst>
          </p:nvPr>
        </p:nvGraphicFramePr>
        <p:xfrm>
          <a:off x="304800" y="1714495"/>
          <a:ext cx="8343903" cy="40433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11829">
                  <a:extLst>
                    <a:ext uri="{9D8B030D-6E8A-4147-A177-3AD203B41FA5}">
                      <a16:colId xmlns="" xmlns:a16="http://schemas.microsoft.com/office/drawing/2014/main" val="1439083950"/>
                    </a:ext>
                  </a:extLst>
                </a:gridCol>
                <a:gridCol w="10386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8679">
                  <a:extLst>
                    <a:ext uri="{9D8B030D-6E8A-4147-A177-3AD203B41FA5}">
                      <a16:colId xmlns="" xmlns:a16="http://schemas.microsoft.com/office/drawing/2014/main" val="114579452"/>
                    </a:ext>
                  </a:extLst>
                </a:gridCol>
                <a:gridCol w="10386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8679">
                  <a:extLst>
                    <a:ext uri="{9D8B030D-6E8A-4147-A177-3AD203B41FA5}">
                      <a16:colId xmlns="" xmlns:a16="http://schemas.microsoft.com/office/drawing/2014/main" val="2579414822"/>
                    </a:ext>
                  </a:extLst>
                </a:gridCol>
                <a:gridCol w="10386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867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36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Tactics </a:t>
                      </a:r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2018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2102123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3,059,207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3,040,668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-18,539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61.12%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61.25%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1,350,248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1,358,134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Brand-Building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595,552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565,660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-29,892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11.4%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275,588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211,500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-64,088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-23.3%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Video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99,012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135,112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36,100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63,807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32,030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-31,777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-49.8%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Corp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Promo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10,105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6,757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-3,348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-33.1%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65,126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-65,126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Coupon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28,884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3,768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-25116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-86.9%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8,639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Display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9,019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95,841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86,822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962.6%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5,462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++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85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Merchandising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Racking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35,372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63,733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28,361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0.7%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" name="Rounded Rectangle 10">
            <a:extLst>
              <a:ext uri="{FF2B5EF4-FFF2-40B4-BE49-F238E27FC236}">
                <a16:creationId xmlns="" xmlns:a16="http://schemas.microsoft.com/office/drawing/2014/main" id="{F98C66B3-52A7-47C8-BE36-4EE074BF6F11}"/>
              </a:ext>
            </a:extLst>
          </p:cNvPr>
          <p:cNvSpPr/>
          <p:nvPr/>
        </p:nvSpPr>
        <p:spPr>
          <a:xfrm>
            <a:off x="4614093" y="1372548"/>
            <a:ext cx="82440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-40,544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CE09DA7-BDEF-44DD-8F73-E0C8901CE8E0}"/>
              </a:ext>
            </a:extLst>
          </p:cNvPr>
          <p:cNvSpPr txBox="1"/>
          <p:nvPr/>
        </p:nvSpPr>
        <p:spPr>
          <a:xfrm>
            <a:off x="304800" y="5802189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Base = Total Sales – Trade – Brand-Building; Base factors includes Price, Distribution, competitive impacts, season and others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3071" y="1387929"/>
            <a:ext cx="180315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WITH M&amp;R PLAN B SCENARIO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volume decline in 2018 was driven by losses due to distribution, PR,TV, Social and Coupons, and partly offset by gains due to Digital Display, new launches and Digital Video.  </a:t>
            </a:r>
            <a:endParaRPr lang="en-CA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D7744A9C-D777-42D5-8BB1-C9D8562DDC95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2018 Vs. 2017 Tonnage Volume Change Due-To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="" xmlns:a16="http://schemas.microsoft.com/office/drawing/2014/main" id="{3C628354-4EED-49F9-8BBF-B02DF1277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783559"/>
              </p:ext>
            </p:extLst>
          </p:nvPr>
        </p:nvGraphicFramePr>
        <p:xfrm>
          <a:off x="368103" y="2010446"/>
          <a:ext cx="8343900" cy="275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3D33BEC-EBB5-497E-BF61-84E9BAEBB2A0}"/>
              </a:ext>
            </a:extLst>
          </p:cNvPr>
          <p:cNvSpPr txBox="1"/>
          <p:nvPr/>
        </p:nvSpPr>
        <p:spPr>
          <a:xfrm>
            <a:off x="4177111" y="2551932"/>
            <a:ext cx="725884" cy="3203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-0.8%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84A8F9D2-D23F-4CE7-8473-6562E8E3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8790"/>
              </p:ext>
            </p:extLst>
          </p:nvPr>
        </p:nvGraphicFramePr>
        <p:xfrm>
          <a:off x="862254" y="1796604"/>
          <a:ext cx="7199928" cy="36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99996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36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86.8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53.2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36.1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6.7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-3.3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-25.1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-31.8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-64.1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-65.1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-77.9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569CB6F-B822-45CC-8838-EAECC6DF04AC}"/>
              </a:ext>
            </a:extLst>
          </p:cNvPr>
          <p:cNvSpPr/>
          <p:nvPr/>
        </p:nvSpPr>
        <p:spPr>
          <a:xfrm>
            <a:off x="108408" y="1794895"/>
            <a:ext cx="741940" cy="365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+/- (000’s)</a:t>
            </a:r>
            <a:endParaRPr lang="en-GB" sz="10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21A660DE-6BB7-4D79-95A4-665B71A5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6562"/>
              </p:ext>
            </p:extLst>
          </p:nvPr>
        </p:nvGraphicFramePr>
        <p:xfrm>
          <a:off x="850348" y="4362450"/>
          <a:ext cx="7284005" cy="1539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38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4549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466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56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577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15392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989% Support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(++) Mega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38% Support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146% Spend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2017</a:t>
                      </a:r>
                      <a:r>
                        <a:rPr lang="en-GB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:</a:t>
                      </a:r>
                    </a:p>
                    <a:p>
                      <a:pPr algn="ctr" rtl="0" fontAlgn="ctr"/>
                      <a:r>
                        <a:rPr lang="en-GB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Mystery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, </a:t>
                      </a:r>
                      <a:r>
                        <a:rPr lang="en-GB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Tikka- 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Masala </a:t>
                      </a:r>
                      <a:r>
                        <a:rPr lang="en-GB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2018: </a:t>
                      </a:r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Sweet &amp; Sour, Mystery can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6% Any Disp. (+) 7% Any Ad.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Frito TDP/ Any Ad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(++) Ketchup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2018 Execution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36% Spend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(-) 37% Spend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(+)1% Price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(-) 89% Spend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(-) 45% Support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(-) 19% Support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2017 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Execution 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Kellogg's Sans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(-)1,540P 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Nacho Cheese </a:t>
                      </a:r>
                      <a:r>
                        <a:rPr lang="en-GB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Tortillas, Snacks Stacks Original  </a:t>
                      </a:r>
                      <a:r>
                        <a:rPr lang="en-GB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Salsa Fiesta Tortilla Chips,  Super Stack </a:t>
                      </a:r>
                      <a:r>
                        <a:rPr lang="en-GB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BBQ  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Kellogg's Sans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D1834EB-1024-4D34-8D4A-4D4C75BE8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3384" y="2518131"/>
            <a:ext cx="59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-1.3%</a:t>
            </a:r>
            <a:endParaRPr lang="en-GB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89820" y="2569947"/>
            <a:ext cx="59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-1.6%</a:t>
            </a: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78A7EA-FE65-4B7D-A12C-C91251621A2F}"/>
              </a:ext>
            </a:extLst>
          </p:cNvPr>
          <p:cNvSpPr txBox="1"/>
          <p:nvPr/>
        </p:nvSpPr>
        <p:spPr>
          <a:xfrm>
            <a:off x="1850671" y="6168407"/>
            <a:ext cx="63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* Others include all other factors influencing sales that are not captured explicitly in the model – e.g Brand Equity, Category Trend, Consumer Perceptions, Long Term effects.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3071" y="1387929"/>
            <a:ext cx="180315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WITH M&amp;R PLAN B SCENARIO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173680"/>
            <a:ext cx="7301133" cy="5288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ROIs for both Trade &amp; Brand-Building were higher in 2018.  Improvements were seen for Digital Video, Coupons and Digital Display, while most significant declines were posted for TV and Social.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913909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rgbClr val="FF0000"/>
                </a:solidFill>
              </a:rPr>
              <a:t>Profit ROI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DADA9F-7017-49D8-8601-BBFE88D3EE02}"/>
              </a:ext>
            </a:extLst>
          </p:cNvPr>
          <p:cNvSpPr/>
          <p:nvPr/>
        </p:nvSpPr>
        <p:spPr>
          <a:xfrm>
            <a:off x="304800" y="1229055"/>
            <a:ext cx="834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42">
              <a:spcBef>
                <a:spcPts val="300"/>
              </a:spcBef>
            </a:pPr>
            <a:r>
              <a:rPr lang="en-IN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(Incremental Volume From Activity x Profit Margin) / Spend Behind Activity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="" xmlns:a16="http://schemas.microsoft.com/office/drawing/2014/main" id="{8A818819-C78F-41A9-B11C-C6FAAC7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928193"/>
              </p:ext>
            </p:extLst>
          </p:nvPr>
        </p:nvGraphicFramePr>
        <p:xfrm>
          <a:off x="711200" y="955769"/>
          <a:ext cx="8432800" cy="33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DE0340FB-51B9-4C3A-A86D-D2C4C47E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2183"/>
              </p:ext>
            </p:extLst>
          </p:nvPr>
        </p:nvGraphicFramePr>
        <p:xfrm>
          <a:off x="81597" y="4168403"/>
          <a:ext cx="8814634" cy="1036091"/>
        </p:xfrm>
        <a:graphic>
          <a:graphicData uri="http://schemas.openxmlformats.org/drawingml/2006/table">
            <a:tbl>
              <a:tblPr/>
              <a:tblGrid>
                <a:gridCol w="552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21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627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71690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671387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7055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00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41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82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69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028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919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34826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Trade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Brand-Building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Corp Promo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PR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Coupon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POS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Merchandising &amp; Racking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23,441,491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5,052,595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2,470,493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890,679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748,997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335,686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314,550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109,607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57,767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83,747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22,724,532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4,295,712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2,308,883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713,688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487,772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209,941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11,636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78,511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321,275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15,685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148,321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9B0B3E5-1BD7-4417-9F33-3ECE8C9A3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14" name="TextBox 19">
            <a:extLst>
              <a:ext uri="{FF2B5EF4-FFF2-40B4-BE49-F238E27FC236}">
                <a16:creationId xmlns="" xmlns:a16="http://schemas.microsoft.com/office/drawing/2014/main" id="{1378A7EA-FE65-4B7D-A12C-C91251621A2F}"/>
              </a:ext>
            </a:extLst>
          </p:cNvPr>
          <p:cNvSpPr txBox="1"/>
          <p:nvPr/>
        </p:nvSpPr>
        <p:spPr>
          <a:xfrm>
            <a:off x="304800" y="5809884"/>
            <a:ext cx="8343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Brand-Building includes all spend minus Trade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="" xmlns:a16="http://schemas.microsoft.com/office/drawing/2014/main" id="{BD0E319B-8B1F-4D0E-AC2D-7AC69A32EA36}"/>
              </a:ext>
            </a:extLst>
          </p:cNvPr>
          <p:cNvSpPr txBox="1"/>
          <p:nvPr/>
        </p:nvSpPr>
        <p:spPr>
          <a:xfrm>
            <a:off x="304800" y="5204494"/>
            <a:ext cx="6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Note: </a:t>
            </a:r>
          </a:p>
          <a:p>
            <a:r>
              <a:rPr lang="en-US" sz="900" dirty="0"/>
              <a:t>Profit Margin Marketing 2017, 2018 = 4.35 $/kg, 4.21 $/kg</a:t>
            </a:r>
          </a:p>
          <a:p>
            <a:r>
              <a:rPr lang="en-US" sz="900" dirty="0"/>
              <a:t>Profit Margin Trade 2017, 2018 = 8.67$/kg, 8.53 $/kg</a:t>
            </a:r>
          </a:p>
          <a:p>
            <a:r>
              <a:rPr lang="en-US" sz="900" dirty="0"/>
              <a:t>Trade Spend was Provided at monthly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8D87625-1CB2-45FA-A757-B9C5D2ADB70C}"/>
              </a:ext>
            </a:extLst>
          </p:cNvPr>
          <p:cNvSpPr txBox="1"/>
          <p:nvPr/>
        </p:nvSpPr>
        <p:spPr>
          <a:xfrm>
            <a:off x="4314565" y="388647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SPEND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85" y="5302442"/>
            <a:ext cx="2362200" cy="1130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872027" y="955769"/>
            <a:ext cx="180315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WITH M&amp;R SPEND AND ROI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9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173680"/>
            <a:ext cx="7301133" cy="5288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sz="1700" dirty="0" smtClean="0"/>
              <a:t>2018 ROIs </a:t>
            </a:r>
            <a:r>
              <a:rPr lang="en-CA" sz="1700" dirty="0"/>
              <a:t>using static (2017) </a:t>
            </a:r>
            <a:r>
              <a:rPr lang="en-CA" sz="1700" dirty="0" smtClean="0"/>
              <a:t>margins show improvement reflecting 2017 margins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913909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rgbClr val="FF0000"/>
                </a:solidFill>
              </a:rPr>
              <a:t>Profit ROI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DADA9F-7017-49D8-8601-BBFE88D3EE02}"/>
              </a:ext>
            </a:extLst>
          </p:cNvPr>
          <p:cNvSpPr/>
          <p:nvPr/>
        </p:nvSpPr>
        <p:spPr>
          <a:xfrm>
            <a:off x="304800" y="1229055"/>
            <a:ext cx="834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42">
              <a:spcBef>
                <a:spcPts val="300"/>
              </a:spcBef>
            </a:pPr>
            <a:r>
              <a:rPr lang="en-IN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(Incremental Volume From Activity x Profit Margin) / Spend Behind Activity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="" xmlns:a16="http://schemas.microsoft.com/office/drawing/2014/main" id="{8A818819-C78F-41A9-B11C-C6FAAC7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259612"/>
              </p:ext>
            </p:extLst>
          </p:nvPr>
        </p:nvGraphicFramePr>
        <p:xfrm>
          <a:off x="876300" y="955769"/>
          <a:ext cx="7962066" cy="33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9B0B3E5-1BD7-4417-9F33-3ECE8C9A3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sp>
        <p:nvSpPr>
          <p:cNvPr id="14" name="TextBox 19">
            <a:extLst>
              <a:ext uri="{FF2B5EF4-FFF2-40B4-BE49-F238E27FC236}">
                <a16:creationId xmlns="" xmlns:a16="http://schemas.microsoft.com/office/drawing/2014/main" id="{1378A7EA-FE65-4B7D-A12C-C91251621A2F}"/>
              </a:ext>
            </a:extLst>
          </p:cNvPr>
          <p:cNvSpPr txBox="1"/>
          <p:nvPr/>
        </p:nvSpPr>
        <p:spPr>
          <a:xfrm>
            <a:off x="304800" y="5809884"/>
            <a:ext cx="8343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Brand-Building includes all spend minus Trade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="" xmlns:a16="http://schemas.microsoft.com/office/drawing/2014/main" id="{BD0E319B-8B1F-4D0E-AC2D-7AC69A32EA36}"/>
              </a:ext>
            </a:extLst>
          </p:cNvPr>
          <p:cNvSpPr txBox="1"/>
          <p:nvPr/>
        </p:nvSpPr>
        <p:spPr>
          <a:xfrm>
            <a:off x="304800" y="5204494"/>
            <a:ext cx="6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Note: </a:t>
            </a:r>
          </a:p>
          <a:p>
            <a:r>
              <a:rPr lang="en-US" sz="900" dirty="0"/>
              <a:t>Profit Margin Marketing 2017, 2018 = 4.35 $/kg, 4.21 $/kg</a:t>
            </a:r>
          </a:p>
          <a:p>
            <a:r>
              <a:rPr lang="en-US" sz="900" dirty="0"/>
              <a:t>Profit Margin Trade 2017, 2018 = 8.67$/kg, 8.53 $/kg</a:t>
            </a:r>
          </a:p>
          <a:p>
            <a:r>
              <a:rPr lang="en-US" sz="900" dirty="0"/>
              <a:t>Trade Spend was Provided at monthly level</a:t>
            </a:r>
          </a:p>
        </p:txBody>
      </p:sp>
      <p:pic>
        <p:nvPicPr>
          <p:cNvPr id="12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485" y="5302442"/>
            <a:ext cx="2362200" cy="1130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554D4F4-5A8E-4A24-8B20-F455E2125969}"/>
              </a:ext>
            </a:extLst>
          </p:cNvPr>
          <p:cNvSpPr txBox="1"/>
          <p:nvPr/>
        </p:nvSpPr>
        <p:spPr>
          <a:xfrm>
            <a:off x="4314565" y="388647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SPEND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DE0340FB-51B9-4C3A-A86D-D2C4C47E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61320"/>
              </p:ext>
            </p:extLst>
          </p:nvPr>
        </p:nvGraphicFramePr>
        <p:xfrm>
          <a:off x="81597" y="4168403"/>
          <a:ext cx="8814634" cy="1036091"/>
        </p:xfrm>
        <a:graphic>
          <a:graphicData uri="http://schemas.openxmlformats.org/drawingml/2006/table">
            <a:tbl>
              <a:tblPr/>
              <a:tblGrid>
                <a:gridCol w="552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21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627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71690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671387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7055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00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41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82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69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028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919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34826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Trade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Brand-Building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Corp Promo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PR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Coupon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POS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Merchandising &amp; Racking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23,441,491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5,052,595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2,470,493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890,679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748,997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335,686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314,550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109,607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57,767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83,747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22,724,532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4,295,712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2,308,883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713,688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487,772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209,941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11,636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78,511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321,275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15,685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148,321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613071" y="1387929"/>
            <a:ext cx="180315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WITH M&amp;R SPEND AND ROI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5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dirty="0"/>
              <a:t>Similar to profit ROIs, GSV ROIs for both trade and brand building increased in 2018. 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884878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rgbClr val="FF0000"/>
                </a:solidFill>
              </a:rPr>
              <a:t>Incremental GSV/$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DADA9F-7017-49D8-8601-BBFE88D3EE02}"/>
              </a:ext>
            </a:extLst>
          </p:cNvPr>
          <p:cNvSpPr/>
          <p:nvPr/>
        </p:nvSpPr>
        <p:spPr>
          <a:xfrm>
            <a:off x="304800" y="1200024"/>
            <a:ext cx="834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42">
              <a:spcBef>
                <a:spcPts val="300"/>
              </a:spcBef>
            </a:pPr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(Incremental Volume From Activity x GSV) / Spend Behind 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B73A3E3-F49D-45A9-A06A-617A0645A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223" y="5925300"/>
            <a:ext cx="480008" cy="657289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8A818819-C78F-41A9-B11C-C6FAAC7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77654"/>
              </p:ext>
            </p:extLst>
          </p:nvPr>
        </p:nvGraphicFramePr>
        <p:xfrm>
          <a:off x="817263" y="1200024"/>
          <a:ext cx="7962066" cy="338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9">
            <a:extLst>
              <a:ext uri="{FF2B5EF4-FFF2-40B4-BE49-F238E27FC236}">
                <a16:creationId xmlns="" xmlns:a16="http://schemas.microsoft.com/office/drawing/2014/main" id="{1378A7EA-FE65-4B7D-A12C-C91251621A2F}"/>
              </a:ext>
            </a:extLst>
          </p:cNvPr>
          <p:cNvSpPr txBox="1"/>
          <p:nvPr/>
        </p:nvSpPr>
        <p:spPr>
          <a:xfrm>
            <a:off x="304800" y="5809884"/>
            <a:ext cx="8343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Brand-Building includes all spend minus Trade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="" xmlns:a16="http://schemas.microsoft.com/office/drawing/2014/main" id="{BD0E319B-8B1F-4D0E-AC2D-7AC69A32EA36}"/>
              </a:ext>
            </a:extLst>
          </p:cNvPr>
          <p:cNvSpPr txBox="1"/>
          <p:nvPr/>
        </p:nvSpPr>
        <p:spPr>
          <a:xfrm>
            <a:off x="304800" y="5362903"/>
            <a:ext cx="6209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Note: </a:t>
            </a:r>
          </a:p>
          <a:p>
            <a:r>
              <a:rPr lang="en-US" sz="900" dirty="0"/>
              <a:t>GSV 2017,2018 = 14.0$/kg, 13.9$/kg</a:t>
            </a:r>
          </a:p>
          <a:p>
            <a:r>
              <a:rPr lang="en-US" sz="900" dirty="0"/>
              <a:t>Trade Spend was Provided at monthly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514BA04-7EE2-489B-A54E-A3DE338A3B43}"/>
              </a:ext>
            </a:extLst>
          </p:cNvPr>
          <p:cNvSpPr txBox="1"/>
          <p:nvPr/>
        </p:nvSpPr>
        <p:spPr>
          <a:xfrm>
            <a:off x="4314565" y="388647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SPEND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DE0340FB-51B9-4C3A-A86D-D2C4C47E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44305"/>
              </p:ext>
            </p:extLst>
          </p:nvPr>
        </p:nvGraphicFramePr>
        <p:xfrm>
          <a:off x="81597" y="4168403"/>
          <a:ext cx="8814634" cy="1036091"/>
        </p:xfrm>
        <a:graphic>
          <a:graphicData uri="http://schemas.openxmlformats.org/drawingml/2006/table">
            <a:tbl>
              <a:tblPr/>
              <a:tblGrid>
                <a:gridCol w="5526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212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8627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716903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671387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7055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00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9414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828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169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0281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6919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34826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Trade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Brand-Building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TV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Video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Social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Corp Promo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PR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Coupon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POS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Display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Search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Merchandising &amp; Racking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23,441,491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5,052,595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2,470,493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890,679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748,997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335,686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314,550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109,607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57,767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83,747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8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22,724,532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4,295,712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2,308,883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713,688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487,772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209,941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11,636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78,511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321,275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15,685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148,321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Kellogg's Sans Medium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314565" y="1345743"/>
            <a:ext cx="180315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UPDATED WITH M&amp;R SPEND AND ROI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5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dy slides">
  <a:themeElements>
    <a:clrScheme name="kellogg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AE30"/>
      </a:accent1>
      <a:accent2>
        <a:srgbClr val="97172E"/>
      </a:accent2>
      <a:accent3>
        <a:srgbClr val="8DC63F"/>
      </a:accent3>
      <a:accent4>
        <a:srgbClr val="9F1A84"/>
      </a:accent4>
      <a:accent5>
        <a:srgbClr val="4BAEEF"/>
      </a:accent5>
      <a:accent6>
        <a:srgbClr val="EE3523"/>
      </a:accent6>
      <a:hlink>
        <a:srgbClr val="00767C"/>
      </a:hlink>
      <a:folHlink>
        <a:srgbClr val="DA0D44"/>
      </a:folHlink>
    </a:clrScheme>
    <a:fontScheme name="Custom 12">
      <a:majorFont>
        <a:latin typeface="Kellogg's Sans"/>
        <a:ea typeface=""/>
        <a:cs typeface=""/>
      </a:majorFont>
      <a:minorFont>
        <a:latin typeface="Kellogg's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ody slides">
  <a:themeElements>
    <a:clrScheme name="kellogg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AE30"/>
      </a:accent1>
      <a:accent2>
        <a:srgbClr val="97172E"/>
      </a:accent2>
      <a:accent3>
        <a:srgbClr val="8DC63F"/>
      </a:accent3>
      <a:accent4>
        <a:srgbClr val="9F1A84"/>
      </a:accent4>
      <a:accent5>
        <a:srgbClr val="4BAEEF"/>
      </a:accent5>
      <a:accent6>
        <a:srgbClr val="EE3523"/>
      </a:accent6>
      <a:hlink>
        <a:srgbClr val="00767C"/>
      </a:hlink>
      <a:folHlink>
        <a:srgbClr val="DA0D44"/>
      </a:folHlink>
    </a:clrScheme>
    <a:fontScheme name="Custom 12">
      <a:majorFont>
        <a:latin typeface="Kellogg's Sans"/>
        <a:ea typeface=""/>
        <a:cs typeface=""/>
      </a:majorFont>
      <a:minorFont>
        <a:latin typeface="Kellogg's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33495</TotalTime>
  <Words>4116</Words>
  <Application>Microsoft Office PowerPoint</Application>
  <PresentationFormat>On-screen Show (4:3)</PresentationFormat>
  <Paragraphs>1279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DINPro</vt:lpstr>
      <vt:lpstr>Kellogg's Sans</vt:lpstr>
      <vt:lpstr>Kellogg's Sans Medium</vt:lpstr>
      <vt:lpstr>body slides</vt:lpstr>
      <vt:lpstr>1_body slides</vt:lpstr>
      <vt:lpstr>PowerPoint Presentation</vt:lpstr>
      <vt:lpstr>Pringles – Key Takeaways</vt:lpstr>
      <vt:lpstr>Overall investment was lowered by -5.2% with cuts in both Trade and Brand-Building. </vt:lpstr>
      <vt:lpstr>Both trade and brand-bldg. contributed to (-5.1%) decline in total spend. Some key brand-building tactics that saw decreased investment included key media (TV, digital video, social), PR and corporate promotions</vt:lpstr>
      <vt:lpstr>Overall volume decline was -0.8%, led primarily by TV, Social, Corporate Promotion and Coupons. </vt:lpstr>
      <vt:lpstr>The volume decline in 2018 was driven by losses due to distribution, PR,TV, Social and Coupons, and partly offset by gains due to Digital Display, new launches and Digital Video.  </vt:lpstr>
      <vt:lpstr>ROIs for both Trade &amp; Brand-Building were higher in 2018.  Improvements were seen for Digital Video, Coupons and Digital Display, while most significant declines were posted for TV and Social. </vt:lpstr>
      <vt:lpstr>2018 ROIs using static (2017) margins show improvement reflecting 2017 margins</vt:lpstr>
      <vt:lpstr>Similar to profit ROIs, GSV ROIs for both trade and brand building increased in 2018. </vt:lpstr>
      <vt:lpstr>TV – Slight decline in spend with shift to supporting one campaign on a ‘low hum’ strategy at lower GRPs</vt:lpstr>
      <vt:lpstr>TV spend was cut, resulting in lower GRPs, which lowered effectiveness.  Additionally, the Cost per GRP was higher (higher weights in cost-effective specialty programming in 2017.  Consequently, the ROI was weaker in 2018. </vt:lpstr>
      <vt:lpstr>TV – Slight decline in spend with shift to supporting one campaign on a ‘low hum’ strategy at lower GRPs</vt:lpstr>
      <vt:lpstr>Overall, all campaigns had similar performance in terms of effectiveness.  Flavour Stacking had a lower ROI mainly because of its higher CPP. </vt:lpstr>
      <vt:lpstr>Digital video had higher support levels in 2018 despite lower spend, more impressions, and lower CPP  from increased purchase of skippable media. </vt:lpstr>
      <vt:lpstr>Despite a spending cut in 2018, digital video had greater impressions due to a lower CPP (shift to skippable media).  Its incremental volume improved as did ROI. </vt:lpstr>
      <vt:lpstr>Flavour Stacking delivered a large ROI due to low CPP.</vt:lpstr>
      <vt:lpstr>Digital Display support was increased significantly in 2018. </vt:lpstr>
      <vt:lpstr>The increased spend yielded significantly more impressions, resulting in higher incremental volume.  The cost per impression dropped.  As a result, the ROI improved in 2018. </vt:lpstr>
      <vt:lpstr>Effectiveness of 2018 campaigns was comparable; ROI difference was due to cost variations. </vt:lpstr>
      <vt:lpstr>Social support was scaled back in 2018. </vt:lpstr>
      <vt:lpstr>Impressions in 2018 were 45% lower, leading to lower incremental volume and lower ROI. CPP increase may be due to general 2018 increase in social media cost</vt:lpstr>
      <vt:lpstr>Social campaigns drove comparable volumes except ‘Flava Crew’ tactical post which ran for just a single week in 2017.</vt:lpstr>
      <vt:lpstr>Despite lower spend, trade support was increased in 2018, especially for Ad and Display. This resulted in higher incremental volume and a slight ROI improvement. </vt:lpstr>
      <vt:lpstr>APPENDIX</vt:lpstr>
      <vt:lpstr>TV realized stronger synergies, when synched up with Social and Trade. </vt:lpstr>
      <vt:lpstr>Media &amp; Trade Summary</vt:lpstr>
      <vt:lpstr>Cadence of Brand-Building Tactics, Relative to Sales</vt:lpstr>
      <vt:lpstr>Pringles  - Viewing TV effects at a quarter level</vt:lpstr>
    </vt:vector>
  </TitlesOfParts>
  <Company>Kellogg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Hubert, Sally</dc:creator>
  <cp:lastModifiedBy>RupaMazumdar</cp:lastModifiedBy>
  <cp:revision>2784</cp:revision>
  <cp:lastPrinted>2018-11-19T14:06:38Z</cp:lastPrinted>
  <dcterms:created xsi:type="dcterms:W3CDTF">2017-02-10T14:55:07Z</dcterms:created>
  <dcterms:modified xsi:type="dcterms:W3CDTF">2020-01-24T08:44:49Z</dcterms:modified>
</cp:coreProperties>
</file>