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charts/chart4.xml" ContentType="application/vnd.openxmlformats-officedocument.drawingml.chart+xml"/>
  <Override PartName="/ppt/notesSlides/notesSlide9.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charts/chart6.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12.xml" ContentType="application/vnd.openxmlformats-officedocument.presentationml.notesSlide+xml"/>
  <Override PartName="/ppt/charts/chart10.xml" ContentType="application/vnd.openxmlformats-officedocument.drawingml.chart+xml"/>
  <Override PartName="/ppt/charts/style2.xml" ContentType="application/vnd.ms-office.chartstyle+xml"/>
  <Override PartName="/ppt/charts/colors2.xml" ContentType="application/vnd.ms-office.chartcolorstyle+xml"/>
  <Override PartName="/ppt/charts/chart11.xml" ContentType="application/vnd.openxmlformats-officedocument.drawingml.chart+xml"/>
  <Override PartName="/ppt/charts/style3.xml" ContentType="application/vnd.ms-office.chartstyle+xml"/>
  <Override PartName="/ppt/charts/colors3.xml" ContentType="application/vnd.ms-office.chartcolorstyle+xml"/>
  <Override PartName="/ppt/charts/chart12.xml" ContentType="application/vnd.openxmlformats-officedocument.drawingml.chart+xml"/>
  <Override PartName="/ppt/charts/style4.xml" ContentType="application/vnd.ms-office.chartstyle+xml"/>
  <Override PartName="/ppt/charts/colors4.xml" ContentType="application/vnd.ms-office.chartcolorstyle+xml"/>
  <Override PartName="/ppt/charts/chart13.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14.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notesSlides/notesSlide15.xml" ContentType="application/vnd.openxmlformats-officedocument.presentationml.notesSlide+xml"/>
  <Override PartName="/ppt/charts/chart18.xml" ContentType="application/vnd.openxmlformats-officedocument.drawingml.chart+xml"/>
  <Override PartName="/ppt/charts/style7.xml" ContentType="application/vnd.ms-office.chartstyle+xml"/>
  <Override PartName="/ppt/charts/colors7.xml" ContentType="application/vnd.ms-office.chartcolorstyle+xml"/>
  <Override PartName="/ppt/charts/chart19.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6.xml" ContentType="application/vnd.openxmlformats-officedocument.presentationml.notesSlide+xml"/>
  <Override PartName="/ppt/charts/chart20.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7.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notesSlides/notesSlide18.xml" ContentType="application/vnd.openxmlformats-officedocument.presentationml.notesSlide+xml"/>
  <Override PartName="/ppt/charts/chart24.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25.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9.xml" ContentType="application/vnd.openxmlformats-officedocument.presentationml.notesSlide+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9.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3.xml" ContentType="application/vnd.openxmlformats-officedocument.presentationml.notesSlide+xml"/>
  <Override PartName="/ppt/charts/chart30.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31.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32.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33.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34.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35.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36.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37.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8" r:id="rId2"/>
  </p:sldMasterIdLst>
  <p:notesMasterIdLst>
    <p:notesMasterId r:id="rId29"/>
  </p:notesMasterIdLst>
  <p:sldIdLst>
    <p:sldId id="829" r:id="rId3"/>
    <p:sldId id="833" r:id="rId4"/>
    <p:sldId id="835" r:id="rId5"/>
    <p:sldId id="836" r:id="rId6"/>
    <p:sldId id="838" r:id="rId7"/>
    <p:sldId id="864" r:id="rId8"/>
    <p:sldId id="840" r:id="rId9"/>
    <p:sldId id="866" r:id="rId10"/>
    <p:sldId id="858" r:id="rId11"/>
    <p:sldId id="842" r:id="rId12"/>
    <p:sldId id="843" r:id="rId13"/>
    <p:sldId id="844" r:id="rId14"/>
    <p:sldId id="867" r:id="rId15"/>
    <p:sldId id="846" r:id="rId16"/>
    <p:sldId id="859" r:id="rId17"/>
    <p:sldId id="847" r:id="rId18"/>
    <p:sldId id="848" r:id="rId19"/>
    <p:sldId id="860" r:id="rId20"/>
    <p:sldId id="849" r:id="rId21"/>
    <p:sldId id="863" r:id="rId22"/>
    <p:sldId id="850" r:id="rId23"/>
    <p:sldId id="865" r:id="rId24"/>
    <p:sldId id="862" r:id="rId25"/>
    <p:sldId id="852" r:id="rId26"/>
    <p:sldId id="837" r:id="rId27"/>
    <p:sldId id="854"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96" userDrawn="1">
          <p15:clr>
            <a:srgbClr val="A4A3A4"/>
          </p15:clr>
        </p15:guide>
        <p15:guide id="2" pos="780" userDrawn="1">
          <p15:clr>
            <a:srgbClr val="A4A3A4"/>
          </p15:clr>
        </p15:guide>
        <p15:guide id="3" pos="5448" userDrawn="1">
          <p15:clr>
            <a:srgbClr val="A4A3A4"/>
          </p15:clr>
        </p15:guide>
        <p15:guide id="4" orient="horz" pos="3840" userDrawn="1">
          <p15:clr>
            <a:srgbClr val="A4A3A4"/>
          </p15:clr>
        </p15:guide>
        <p15:guide id="5" orient="horz" pos="3528" userDrawn="1">
          <p15:clr>
            <a:srgbClr val="A4A3A4"/>
          </p15:clr>
        </p15:guide>
        <p15:guide id="6" pos="3312" userDrawn="1">
          <p15:clr>
            <a:srgbClr val="A4A3A4"/>
          </p15:clr>
        </p15:guide>
        <p15:guide id="7" orient="horz" pos="768" userDrawn="1">
          <p15:clr>
            <a:srgbClr val="A4A3A4"/>
          </p15:clr>
        </p15:guide>
        <p15:guide id="8" orient="horz" pos="1248" userDrawn="1">
          <p15:clr>
            <a:srgbClr val="A4A3A4"/>
          </p15:clr>
        </p15:guide>
        <p15:guide id="9" orient="horz" pos="2048" userDrawn="1">
          <p15:clr>
            <a:srgbClr val="A4A3A4"/>
          </p15:clr>
        </p15:guide>
        <p15:guide id="10" orient="horz" pos="3045" userDrawn="1">
          <p15:clr>
            <a:srgbClr val="A4A3A4"/>
          </p15:clr>
        </p15:guide>
        <p15:guide id="11" pos="4836" userDrawn="1">
          <p15:clr>
            <a:srgbClr val="A4A3A4"/>
          </p15:clr>
        </p15:guide>
        <p15:guide id="12" orient="horz" pos="2424" userDrawn="1">
          <p15:clr>
            <a:srgbClr val="A4A3A4"/>
          </p15:clr>
        </p15:guide>
        <p15:guide id="13" orient="horz" pos="1896" userDrawn="1">
          <p15:clr>
            <a:srgbClr val="A4A3A4"/>
          </p15:clr>
        </p15:guide>
        <p15:guide id="14" pos="31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ren Shah" initials="BS" lastIdx="85" clrIdx="0"/>
  <p:cmAuthor id="2" name="Santosh Nair" initials="SN" lastIdx="4" clrIdx="1">
    <p:extLst>
      <p:ext uri="{19B8F6BF-5375-455C-9EA6-DF929625EA0E}">
        <p15:presenceInfo xmlns:p15="http://schemas.microsoft.com/office/powerpoint/2012/main" userId="Santosh Nair" providerId="None"/>
      </p:ext>
    </p:extLst>
  </p:cmAuthor>
  <p:cmAuthor id="3" name="RupaMazumdar" initials="R" lastIdx="43" clrIdx="2">
    <p:extLst>
      <p:ext uri="{19B8F6BF-5375-455C-9EA6-DF929625EA0E}">
        <p15:presenceInfo xmlns:p15="http://schemas.microsoft.com/office/powerpoint/2012/main" userId="RupaMazumdar" providerId="None"/>
      </p:ext>
    </p:extLst>
  </p:cmAuthor>
  <p:cmAuthor id="4" name="PriyankaSingh" initials="P" lastIdx="12" clrIdx="3">
    <p:extLst>
      <p:ext uri="{19B8F6BF-5375-455C-9EA6-DF929625EA0E}">
        <p15:presenceInfo xmlns:p15="http://schemas.microsoft.com/office/powerpoint/2012/main" userId="PriyankaSingh" providerId="None"/>
      </p:ext>
    </p:extLst>
  </p:cmAuthor>
  <p:cmAuthor id="5" name="Sibo Sahu" initials="SS" lastIdx="11" clrIdx="4">
    <p:extLst>
      <p:ext uri="{19B8F6BF-5375-455C-9EA6-DF929625EA0E}">
        <p15:presenceInfo xmlns:p15="http://schemas.microsoft.com/office/powerpoint/2012/main" userId="13ac2e412fa810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57C7"/>
    <a:srgbClr val="DA0D44"/>
    <a:srgbClr val="FFE1E1"/>
    <a:srgbClr val="4BAEEF"/>
    <a:srgbClr val="FCD7D3"/>
    <a:srgbClr val="FEEFED"/>
    <a:srgbClr val="EE3523"/>
    <a:srgbClr val="C00000"/>
    <a:srgbClr val="F8AEA7"/>
    <a:srgbClr val="973C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6" autoAdjust="0"/>
    <p:restoredTop sz="94434" autoAdjust="0"/>
  </p:normalViewPr>
  <p:slideViewPr>
    <p:cSldViewPr snapToGrid="0">
      <p:cViewPr varScale="1">
        <p:scale>
          <a:sx n="86" d="100"/>
          <a:sy n="86" d="100"/>
        </p:scale>
        <p:origin x="1164" y="60"/>
      </p:cViewPr>
      <p:guideLst>
        <p:guide orient="horz" pos="3696"/>
        <p:guide pos="780"/>
        <p:guide pos="5448"/>
        <p:guide orient="horz" pos="3840"/>
        <p:guide orient="horz" pos="3528"/>
        <p:guide pos="3312"/>
        <p:guide orient="horz" pos="768"/>
        <p:guide orient="horz" pos="1248"/>
        <p:guide orient="horz" pos="2048"/>
        <p:guide orient="horz" pos="3045"/>
        <p:guide pos="4836"/>
        <p:guide orient="horz" pos="2424"/>
        <p:guide orient="horz" pos="1896"/>
        <p:guide pos="3120"/>
      </p:guideLst>
    </p:cSldViewPr>
  </p:slideViewPr>
  <p:notesTextViewPr>
    <p:cViewPr>
      <p:scale>
        <a:sx n="75" d="100"/>
        <a:sy n="7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2.xml"/><Relationship Id="rId1" Type="http://schemas.microsoft.com/office/2011/relationships/chartStyle" Target="style2.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3.xml"/><Relationship Id="rId1" Type="http://schemas.microsoft.com/office/2011/relationships/chartStyle" Target="style3.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4.xml"/><Relationship Id="rId1" Type="http://schemas.microsoft.com/office/2011/relationships/chartStyle" Target="style4.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5.xml"/><Relationship Id="rId1" Type="http://schemas.microsoft.com/office/2011/relationships/chartStyle" Target="style5.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6.xml"/><Relationship Id="rId1" Type="http://schemas.microsoft.com/office/2011/relationships/chartStyle" Target="style6.xml"/></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7.xml"/><Relationship Id="rId1" Type="http://schemas.microsoft.com/office/2011/relationships/chartStyle" Target="style7.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9.xml"/><Relationship Id="rId1" Type="http://schemas.microsoft.com/office/2011/relationships/chartStyle" Target="style9.xml"/></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10.xml"/><Relationship Id="rId1" Type="http://schemas.microsoft.com/office/2011/relationships/chartStyle" Target="style10.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11.xml"/><Relationship Id="rId1" Type="http://schemas.microsoft.com/office/2011/relationships/chartStyle" Target="style11.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12.xml"/><Relationship Id="rId1" Type="http://schemas.microsoft.com/office/2011/relationships/chartStyle" Target="style1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3.xml"/><Relationship Id="rId1" Type="http://schemas.microsoft.com/office/2011/relationships/chartStyle" Target="style13.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4.xml"/><Relationship Id="rId1" Type="http://schemas.microsoft.com/office/2011/relationships/chartStyle" Target="style14.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15.xml"/><Relationship Id="rId1" Type="http://schemas.microsoft.com/office/2011/relationships/chartStyle" Target="style15.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16.xml"/><Relationship Id="rId1" Type="http://schemas.microsoft.com/office/2011/relationships/chartStyle" Target="style16.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7.xml"/><Relationship Id="rId1" Type="http://schemas.microsoft.com/office/2011/relationships/chartStyle" Target="style17.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18.xml"/><Relationship Id="rId1" Type="http://schemas.microsoft.com/office/2011/relationships/chartStyle" Target="style18.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19.xml"/><Relationship Id="rId1" Type="http://schemas.microsoft.com/office/2011/relationships/chartStyle" Target="style19.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20.xml"/><Relationship Id="rId1" Type="http://schemas.microsoft.com/office/2011/relationships/chartStyle" Target="style20.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xml"/><Relationship Id="rId1" Type="http://schemas.microsoft.com/office/2011/relationships/chartStyle" Target="style1.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8.8622700442987618E-2"/>
          <c:y val="0.1096475199702359"/>
          <c:w val="0.90232752580135633"/>
          <c:h val="0.7220721568746441"/>
        </c:manualLayout>
      </c:layout>
      <c:barChart>
        <c:barDir val="col"/>
        <c:grouping val="stacked"/>
        <c:varyColors val="0"/>
        <c:ser>
          <c:idx val="0"/>
          <c:order val="0"/>
          <c:tx>
            <c:strRef>
              <c:f>Sheet1!$A$2</c:f>
              <c:strCache>
                <c:ptCount val="1"/>
                <c:pt idx="0">
                  <c:v>Trade</c:v>
                </c:pt>
              </c:strCache>
            </c:strRef>
          </c:tx>
          <c:spPr>
            <a:solidFill>
              <a:srgbClr val="97172E"/>
            </a:solidFill>
            <a:ln>
              <a:solidFill>
                <a:schemeClr val="bg1"/>
              </a:solidFill>
            </a:ln>
          </c:spPr>
          <c:invertIfNegative val="0"/>
          <c:dLbls>
            <c:numFmt formatCode="#,##0.0" sourceLinked="0"/>
            <c:spPr>
              <a:noFill/>
              <a:ln>
                <a:noFill/>
              </a:ln>
              <a:effectLst/>
            </c:spPr>
            <c:txPr>
              <a:bodyPr rot="0" vert="horz"/>
              <a:lstStyle/>
              <a:p>
                <a:pPr>
                  <a:defRPr sz="1200" b="0">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2017</c:v>
                </c:pt>
                <c:pt idx="1">
                  <c:v>2018</c:v>
                </c:pt>
              </c:strCache>
            </c:strRef>
          </c:cat>
          <c:val>
            <c:numRef>
              <c:f>Sheet1!$B$2:$C$2</c:f>
              <c:numCache>
                <c:formatCode>_(* #,##0_);_(* \(#,##0\);_(* "-"??_);_(@_)</c:formatCode>
                <c:ptCount val="2"/>
                <c:pt idx="0">
                  <c:v>11379047</c:v>
                </c:pt>
                <c:pt idx="1">
                  <c:v>11646101</c:v>
                </c:pt>
              </c:numCache>
            </c:numRef>
          </c:val>
          <c:extLst xmlns:c16r2="http://schemas.microsoft.com/office/drawing/2015/06/chart">
            <c:ext xmlns:c16="http://schemas.microsoft.com/office/drawing/2014/chart" uri="{C3380CC4-5D6E-409C-BE32-E72D297353CC}">
              <c16:uniqueId val="{00000000-B948-4198-B926-67112C5AA4BE}"/>
            </c:ext>
          </c:extLst>
        </c:ser>
        <c:ser>
          <c:idx val="1"/>
          <c:order val="1"/>
          <c:tx>
            <c:strRef>
              <c:f>Sheet1!$A$3</c:f>
              <c:strCache>
                <c:ptCount val="1"/>
                <c:pt idx="0">
                  <c:v>Brand Building</c:v>
                </c:pt>
              </c:strCache>
            </c:strRef>
          </c:tx>
          <c:spPr>
            <a:solidFill>
              <a:srgbClr val="0070C0"/>
            </a:solidFill>
            <a:ln>
              <a:solidFill>
                <a:schemeClr val="bg1"/>
              </a:solidFill>
            </a:ln>
          </c:spPr>
          <c:invertIfNegative val="0"/>
          <c:dLbls>
            <c:numFmt formatCode="#,##0.0" sourceLinked="0"/>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Sheet1!$B$1:$C$1</c:f>
              <c:strCache>
                <c:ptCount val="2"/>
                <c:pt idx="0">
                  <c:v>2017</c:v>
                </c:pt>
                <c:pt idx="1">
                  <c:v>2018</c:v>
                </c:pt>
              </c:strCache>
            </c:strRef>
          </c:cat>
          <c:val>
            <c:numRef>
              <c:f>Sheet1!$B$3:$C$3</c:f>
              <c:numCache>
                <c:formatCode>_(* #,##0_);_(* \(#,##0\);_(* "-"??_);_(@_)</c:formatCode>
                <c:ptCount val="2"/>
                <c:pt idx="0">
                  <c:v>5916405.636271066</c:v>
                </c:pt>
                <c:pt idx="1">
                  <c:v>5048815.9025879996</c:v>
                </c:pt>
              </c:numCache>
            </c:numRef>
          </c:val>
          <c:extLst xmlns:c16r2="http://schemas.microsoft.com/office/drawing/2015/06/chart">
            <c:ext xmlns:c16="http://schemas.microsoft.com/office/drawing/2014/chart" uri="{C3380CC4-5D6E-409C-BE32-E72D297353CC}">
              <c16:uniqueId val="{00000001-B948-4198-B926-67112C5AA4BE}"/>
            </c:ext>
          </c:extLst>
        </c:ser>
        <c:dLbls>
          <c:showLegendKey val="0"/>
          <c:showVal val="1"/>
          <c:showCatName val="0"/>
          <c:showSerName val="0"/>
          <c:showPercent val="0"/>
          <c:showBubbleSize val="0"/>
        </c:dLbls>
        <c:gapWidth val="350"/>
        <c:overlap val="100"/>
        <c:axId val="-734232784"/>
        <c:axId val="-734236048"/>
      </c:barChart>
      <c:catAx>
        <c:axId val="-73423278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sz="1400"/>
            </a:pPr>
            <a:endParaRPr lang="en-US"/>
          </a:p>
        </c:txPr>
        <c:crossAx val="-734236048"/>
        <c:crosses val="autoZero"/>
        <c:auto val="1"/>
        <c:lblAlgn val="ctr"/>
        <c:lblOffset val="100"/>
        <c:noMultiLvlLbl val="0"/>
      </c:catAx>
      <c:valAx>
        <c:axId val="-734236048"/>
        <c:scaling>
          <c:orientation val="minMax"/>
        </c:scaling>
        <c:delete val="1"/>
        <c:axPos val="l"/>
        <c:numFmt formatCode="_(* #,##0_);_(* \(#,##0\)" sourceLinked="0"/>
        <c:majorTickMark val="out"/>
        <c:minorTickMark val="none"/>
        <c:tickLblPos val="nextTo"/>
        <c:crossAx val="-734232784"/>
        <c:crosses val="autoZero"/>
        <c:crossBetween val="between"/>
        <c:dispUnits>
          <c:builtInUnit val="millions"/>
        </c:dispUnits>
      </c:valAx>
      <c:spPr>
        <a:noFill/>
        <a:ln>
          <a:noFill/>
        </a:ln>
        <a:effectLst/>
      </c:spPr>
    </c:plotArea>
    <c:legend>
      <c:legendPos val="b"/>
      <c:layout>
        <c:manualLayout>
          <c:xMode val="edge"/>
          <c:yMode val="edge"/>
          <c:x val="0.37854407904894244"/>
          <c:y val="0.88370536623381768"/>
          <c:w val="0.24291184190211518"/>
          <c:h val="6.7366592660023317E-2"/>
        </c:manualLayout>
      </c:layout>
      <c:overlay val="0"/>
      <c:txPr>
        <a:bodyPr/>
        <a:lstStyle/>
        <a:p>
          <a:pPr>
            <a:defRPr sz="1400"/>
          </a:pPr>
          <a:endParaRPr lang="en-US"/>
        </a:p>
      </c:txPr>
    </c:legend>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Sheet1!$A$21:$A$27</c:f>
              <c:strCache>
                <c:ptCount val="6"/>
                <c:pt idx="0">
                  <c:v>Nourish</c:v>
                </c:pt>
                <c:pt idx="1">
                  <c:v>Original</c:v>
                </c:pt>
                <c:pt idx="2">
                  <c:v>Own it Resolutions</c:v>
                </c:pt>
                <c:pt idx="3">
                  <c:v>Nourish</c:v>
                </c:pt>
                <c:pt idx="4">
                  <c:v>Protein </c:v>
                </c:pt>
                <c:pt idx="5">
                  <c:v>Sugar Wise</c:v>
                </c:pt>
              </c:strCache>
            </c:strRef>
          </c:cat>
          <c:val>
            <c:numRef>
              <c:f>Sheet1!$B$21:$B$27</c:f>
              <c:numCache>
                <c:formatCode>0.0</c:formatCode>
                <c:ptCount val="6"/>
                <c:pt idx="0">
                  <c:v>0.48998899730305018</c:v>
                </c:pt>
                <c:pt idx="1">
                  <c:v>0.31868557591170887</c:v>
                </c:pt>
                <c:pt idx="2">
                  <c:v>0.35445309062723307</c:v>
                </c:pt>
                <c:pt idx="3">
                  <c:v>0.57627702189416441</c:v>
                </c:pt>
                <c:pt idx="4">
                  <c:v>0.41513913337771779</c:v>
                </c:pt>
                <c:pt idx="5">
                  <c:v>1.8214916651845818</c:v>
                </c:pt>
              </c:numCache>
            </c:numRef>
          </c:val>
          <c:extLst xmlns:c16r2="http://schemas.microsoft.com/office/drawing/2015/06/chart">
            <c:ext xmlns:c16="http://schemas.microsoft.com/office/drawing/2014/chart" uri="{C3380CC4-5D6E-409C-BE32-E72D297353CC}">
              <c16:uniqueId val="{00000000-81EA-417C-B600-979EC201201C}"/>
            </c:ext>
          </c:extLst>
        </c:ser>
        <c:dLbls>
          <c:showLegendKey val="0"/>
          <c:showVal val="0"/>
          <c:showCatName val="0"/>
          <c:showSerName val="0"/>
          <c:showPercent val="0"/>
          <c:showBubbleSize val="0"/>
        </c:dLbls>
        <c:gapWidth val="182"/>
        <c:axId val="-603103008"/>
        <c:axId val="-603107904"/>
      </c:barChart>
      <c:catAx>
        <c:axId val="-6031030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603107904"/>
        <c:crosses val="autoZero"/>
        <c:auto val="1"/>
        <c:lblAlgn val="ctr"/>
        <c:lblOffset val="100"/>
        <c:noMultiLvlLbl val="0"/>
      </c:catAx>
      <c:valAx>
        <c:axId val="-603107904"/>
        <c:scaling>
          <c:orientation val="minMax"/>
        </c:scaling>
        <c:delete val="1"/>
        <c:axPos val="l"/>
        <c:numFmt formatCode="0.0" sourceLinked="1"/>
        <c:majorTickMark val="out"/>
        <c:minorTickMark val="none"/>
        <c:tickLblPos val="nextTo"/>
        <c:crossAx val="-603103008"/>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Sheet1!$A$21:$A$27</c:f>
              <c:strCache>
                <c:ptCount val="6"/>
                <c:pt idx="0">
                  <c:v>Nourish</c:v>
                </c:pt>
                <c:pt idx="1">
                  <c:v>Original</c:v>
                </c:pt>
                <c:pt idx="2">
                  <c:v>Own it Resolutions</c:v>
                </c:pt>
                <c:pt idx="3">
                  <c:v>Nourish</c:v>
                </c:pt>
                <c:pt idx="4">
                  <c:v>Protein </c:v>
                </c:pt>
                <c:pt idx="5">
                  <c:v>Sugar Wise</c:v>
                </c:pt>
              </c:strCache>
            </c:strRef>
          </c:cat>
          <c:val>
            <c:numRef>
              <c:f>Sheet1!$B$21:$B$27</c:f>
              <c:numCache>
                <c:formatCode>_(* #,##0_);_(* \(#,##0\);_(* "-"??_);_(@_)</c:formatCode>
                <c:ptCount val="6"/>
                <c:pt idx="0">
                  <c:v>118.77264917310315</c:v>
                </c:pt>
                <c:pt idx="1">
                  <c:v>118.06648780929574</c:v>
                </c:pt>
                <c:pt idx="2">
                  <c:v>77.458005836644034</c:v>
                </c:pt>
                <c:pt idx="3" formatCode="0.0">
                  <c:v>75.792283179663258</c:v>
                </c:pt>
                <c:pt idx="4" formatCode="0.0">
                  <c:v>78.467183364308454</c:v>
                </c:pt>
                <c:pt idx="5" formatCode="0.0">
                  <c:v>77.65511247628119</c:v>
                </c:pt>
              </c:numCache>
            </c:numRef>
          </c:val>
          <c:extLst xmlns:c16r2="http://schemas.microsoft.com/office/drawing/2015/06/chart">
            <c:ext xmlns:c16="http://schemas.microsoft.com/office/drawing/2014/chart" uri="{C3380CC4-5D6E-409C-BE32-E72D297353CC}">
              <c16:uniqueId val="{00000000-81EA-417C-B600-979EC201201C}"/>
            </c:ext>
          </c:extLst>
        </c:ser>
        <c:dLbls>
          <c:showLegendKey val="0"/>
          <c:showVal val="0"/>
          <c:showCatName val="0"/>
          <c:showSerName val="0"/>
          <c:showPercent val="0"/>
          <c:showBubbleSize val="0"/>
        </c:dLbls>
        <c:gapWidth val="182"/>
        <c:axId val="-603105728"/>
        <c:axId val="-603097568"/>
      </c:barChart>
      <c:catAx>
        <c:axId val="-60310572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603097568"/>
        <c:crosses val="autoZero"/>
        <c:auto val="1"/>
        <c:lblAlgn val="ctr"/>
        <c:lblOffset val="100"/>
        <c:noMultiLvlLbl val="0"/>
      </c:catAx>
      <c:valAx>
        <c:axId val="-603097568"/>
        <c:scaling>
          <c:orientation val="minMax"/>
        </c:scaling>
        <c:delete val="1"/>
        <c:axPos val="l"/>
        <c:numFmt formatCode="_(* #,##0_);_(* \(#,##0\);_(* &quot;-&quot;??_);_(@_)" sourceLinked="1"/>
        <c:majorTickMark val="out"/>
        <c:minorTickMark val="none"/>
        <c:tickLblPos val="nextTo"/>
        <c:crossAx val="-603105728"/>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Nourish Campaign</a:t>
            </a:r>
            <a:r>
              <a:rPr lang="en-US" baseline="0" dirty="0"/>
              <a:t> Impact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5514-4EE7-8BA8-37DB3440B02C}"/>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5514-4EE7-8BA8-37DB3440B02C}"/>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Sheet1!$A$2:$A$3</c:f>
              <c:strCache>
                <c:ptCount val="2"/>
                <c:pt idx="0">
                  <c:v>Impact to Nourish subline</c:v>
                </c:pt>
                <c:pt idx="1">
                  <c:v>Halo to other sublines</c:v>
                </c:pt>
              </c:strCache>
            </c:strRef>
          </c:cat>
          <c:val>
            <c:numRef>
              <c:f>Sheet1!$B$2:$B$3</c:f>
              <c:numCache>
                <c:formatCode>General</c:formatCode>
                <c:ptCount val="2"/>
                <c:pt idx="0">
                  <c:v>0.62997602678922893</c:v>
                </c:pt>
                <c:pt idx="1">
                  <c:v>0.37002397321077113</c:v>
                </c:pt>
              </c:numCache>
            </c:numRef>
          </c:val>
          <c:extLst xmlns:c16r2="http://schemas.microsoft.com/office/drawing/2015/06/chart">
            <c:ext xmlns:c16="http://schemas.microsoft.com/office/drawing/2014/chart" uri="{C3380CC4-5D6E-409C-BE32-E72D297353CC}">
              <c16:uniqueId val="{00000004-5514-4EE7-8BA8-37DB3440B02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Protein Campaign</a:t>
            </a:r>
            <a:r>
              <a:rPr lang="en-US" baseline="0" dirty="0"/>
              <a:t> Impact</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4DF8-49B9-8747-AC435ABB0970}"/>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4DF8-49B9-8747-AC435ABB0970}"/>
              </c:ext>
            </c:extLst>
          </c:dPt>
          <c:dLbls>
            <c:dLbl>
              <c:idx val="1"/>
              <c:layout>
                <c:manualLayout>
                  <c:x val="0.16745847237506348"/>
                  <c:y val="-0.1010950428018994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4DF8-49B9-8747-AC435ABB0970}"/>
                </c:ext>
                <c:ext xmlns:c15="http://schemas.microsoft.com/office/drawing/2012/chart" uri="{CE6537A1-D6FC-4f65-9D91-7224C49458BB}">
                  <c15:layout/>
                </c:ext>
              </c:extLst>
            </c:dLbl>
            <c:numFmt formatCode="0%" sourceLinked="0"/>
            <c:spPr>
              <a:noFill/>
              <a:ln>
                <a:noFill/>
              </a:ln>
              <a:effectLst/>
            </c:spPr>
            <c:txPr>
              <a:bodyPr rot="0" spcFirstLastPara="1" vertOverflow="ellipsis" vert="horz" wrap="square" lIns="38100" tIns="19050" rIns="38100" bIns="19050" anchor="ctr" anchorCtr="0">
                <a:spAutoFit/>
              </a:bodyPr>
              <a:lstStyle/>
              <a:p>
                <a:pPr algn="ctr">
                  <a:defRPr lang="en-US"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Sheet1!$A$2:$A$3</c:f>
              <c:strCache>
                <c:ptCount val="2"/>
                <c:pt idx="0">
                  <c:v>Impact to Protein Subline</c:v>
                </c:pt>
                <c:pt idx="1">
                  <c:v>Halo to other sublines</c:v>
                </c:pt>
              </c:strCache>
            </c:strRef>
          </c:cat>
          <c:val>
            <c:numRef>
              <c:f>Sheet1!$B$2:$B$3</c:f>
              <c:numCache>
                <c:formatCode>General</c:formatCode>
                <c:ptCount val="2"/>
                <c:pt idx="0">
                  <c:v>0.35743167105465978</c:v>
                </c:pt>
                <c:pt idx="1">
                  <c:v>0.64256832894534022</c:v>
                </c:pt>
              </c:numCache>
            </c:numRef>
          </c:val>
          <c:extLst xmlns:c16r2="http://schemas.microsoft.com/office/drawing/2015/06/chart">
            <c:ext xmlns:c16="http://schemas.microsoft.com/office/drawing/2014/chart" uri="{C3380CC4-5D6E-409C-BE32-E72D297353CC}">
              <c16:uniqueId val="{00000004-4DF8-49B9-8747-AC435ABB0970}"/>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805968274312E-2"/>
          <c:y val="0.14954193485150455"/>
          <c:w val="0.809810280230013"/>
          <c:h val="0.40620609664455842"/>
        </c:manualLayout>
      </c:layout>
      <c:barChart>
        <c:barDir val="col"/>
        <c:grouping val="stacked"/>
        <c:varyColors val="0"/>
        <c:ser>
          <c:idx val="1"/>
          <c:order val="1"/>
          <c:tx>
            <c:strRef>
              <c:f>Sheet1!$C$1</c:f>
              <c:strCache>
                <c:ptCount val="1"/>
                <c:pt idx="0">
                  <c:v>Low Suger </c:v>
                </c:pt>
              </c:strCache>
            </c:strRef>
          </c:tx>
          <c:spPr>
            <a:solidFill>
              <a:schemeClr val="accent1"/>
            </a:solidFill>
            <a:ln>
              <a:solidFill>
                <a:schemeClr val="accent1"/>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1434710</c:v>
                </c:pt>
                <c:pt idx="92">
                  <c:v>2282965</c:v>
                </c:pt>
                <c:pt idx="93">
                  <c:v>2865609</c:v>
                </c:pt>
                <c:pt idx="94">
                  <c:v>2332544</c:v>
                </c:pt>
                <c:pt idx="95">
                  <c:v>4057627</c:v>
                </c:pt>
                <c:pt idx="96">
                  <c:v>7232365</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0D3A-4271-AD33-8C7E78D3CD39}"/>
            </c:ext>
          </c:extLst>
        </c:ser>
        <c:ser>
          <c:idx val="2"/>
          <c:order val="2"/>
          <c:tx>
            <c:strRef>
              <c:f>Sheet1!$D$1</c:f>
              <c:strCache>
                <c:ptCount val="1"/>
                <c:pt idx="0">
                  <c:v>Nourish</c:v>
                </c:pt>
              </c:strCache>
            </c:strRef>
          </c:tx>
          <c:spPr>
            <a:solidFill>
              <a:schemeClr val="accent2"/>
            </a:solidFill>
            <a:ln>
              <a:solidFill>
                <a:schemeClr val="accent2"/>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Sheet1!$D$2:$D$105</c:f>
              <c:numCache>
                <c:formatCode>General</c:formatCode>
                <c:ptCount val="104"/>
                <c:pt idx="0">
                  <c:v>0</c:v>
                </c:pt>
                <c:pt idx="1">
                  <c:v>0</c:v>
                </c:pt>
                <c:pt idx="2">
                  <c:v>0</c:v>
                </c:pt>
                <c:pt idx="3">
                  <c:v>0</c:v>
                </c:pt>
                <c:pt idx="4">
                  <c:v>0</c:v>
                </c:pt>
                <c:pt idx="5">
                  <c:v>0</c:v>
                </c:pt>
                <c:pt idx="6">
                  <c:v>0</c:v>
                </c:pt>
                <c:pt idx="7">
                  <c:v>171404</c:v>
                </c:pt>
                <c:pt idx="8">
                  <c:v>469740</c:v>
                </c:pt>
                <c:pt idx="9">
                  <c:v>1019679</c:v>
                </c:pt>
                <c:pt idx="10">
                  <c:v>1005217</c:v>
                </c:pt>
                <c:pt idx="11">
                  <c:v>1012936</c:v>
                </c:pt>
                <c:pt idx="12">
                  <c:v>996733</c:v>
                </c:pt>
                <c:pt idx="13">
                  <c:v>996209</c:v>
                </c:pt>
                <c:pt idx="14">
                  <c:v>988133</c:v>
                </c:pt>
                <c:pt idx="15">
                  <c:v>977280</c:v>
                </c:pt>
                <c:pt idx="16">
                  <c:v>970186</c:v>
                </c:pt>
                <c:pt idx="17">
                  <c:v>954097</c:v>
                </c:pt>
                <c:pt idx="18">
                  <c:v>997479</c:v>
                </c:pt>
                <c:pt idx="19">
                  <c:v>867260</c:v>
                </c:pt>
                <c:pt idx="20">
                  <c:v>874654</c:v>
                </c:pt>
                <c:pt idx="21">
                  <c:v>112751</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630998</c:v>
                </c:pt>
                <c:pt idx="52">
                  <c:v>0</c:v>
                </c:pt>
                <c:pt idx="53">
                  <c:v>3672092</c:v>
                </c:pt>
                <c:pt idx="54">
                  <c:v>2009790</c:v>
                </c:pt>
                <c:pt idx="55">
                  <c:v>1852720</c:v>
                </c:pt>
                <c:pt idx="56">
                  <c:v>1766832</c:v>
                </c:pt>
                <c:pt idx="57">
                  <c:v>0</c:v>
                </c:pt>
                <c:pt idx="58">
                  <c:v>0</c:v>
                </c:pt>
                <c:pt idx="59">
                  <c:v>0</c:v>
                </c:pt>
                <c:pt idx="60">
                  <c:v>1434728</c:v>
                </c:pt>
                <c:pt idx="61">
                  <c:v>1383064</c:v>
                </c:pt>
                <c:pt idx="62">
                  <c:v>1535196</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1651664</c:v>
                </c:pt>
                <c:pt idx="88">
                  <c:v>1898084</c:v>
                </c:pt>
                <c:pt idx="89">
                  <c:v>2717394</c:v>
                </c:pt>
                <c:pt idx="90">
                  <c:v>7559398</c:v>
                </c:pt>
                <c:pt idx="91">
                  <c:v>1620604</c:v>
                </c:pt>
                <c:pt idx="92">
                  <c:v>2809950</c:v>
                </c:pt>
                <c:pt idx="93">
                  <c:v>1602912</c:v>
                </c:pt>
                <c:pt idx="94">
                  <c:v>0</c:v>
                </c:pt>
                <c:pt idx="95">
                  <c:v>0</c:v>
                </c:pt>
                <c:pt idx="96">
                  <c:v>0</c:v>
                </c:pt>
                <c:pt idx="97">
                  <c:v>1294628</c:v>
                </c:pt>
                <c:pt idx="98">
                  <c:v>1477974</c:v>
                </c:pt>
                <c:pt idx="99">
                  <c:v>1505814</c:v>
                </c:pt>
                <c:pt idx="100">
                  <c:v>1787730</c:v>
                </c:pt>
                <c:pt idx="101">
                  <c:v>0</c:v>
                </c:pt>
                <c:pt idx="102">
                  <c:v>0</c:v>
                </c:pt>
                <c:pt idx="103">
                  <c:v>0</c:v>
                </c:pt>
              </c:numCache>
            </c:numRef>
          </c:val>
          <c:extLst xmlns:c16r2="http://schemas.microsoft.com/office/drawing/2015/06/chart">
            <c:ext xmlns:c16="http://schemas.microsoft.com/office/drawing/2014/chart" uri="{C3380CC4-5D6E-409C-BE32-E72D297353CC}">
              <c16:uniqueId val="{00000001-0D3A-4271-AD33-8C7E78D3CD39}"/>
            </c:ext>
          </c:extLst>
        </c:ser>
        <c:ser>
          <c:idx val="3"/>
          <c:order val="3"/>
          <c:tx>
            <c:strRef>
              <c:f>Sheet1!$E$1</c:f>
              <c:strCache>
                <c:ptCount val="1"/>
                <c:pt idx="0">
                  <c:v>Own it Resolutions</c:v>
                </c:pt>
              </c:strCache>
            </c:strRef>
          </c:tx>
          <c:spPr>
            <a:solidFill>
              <a:schemeClr val="accent5"/>
            </a:solidFill>
            <a:ln>
              <a:solidFill>
                <a:schemeClr val="accent5"/>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Sheet1!$E$2:$E$105</c:f>
              <c:numCache>
                <c:formatCode>_(* #,##0_);_(* \(#,##0\);_(* "-"??_);_(@_)</c:formatCode>
                <c:ptCount val="104"/>
                <c:pt idx="0">
                  <c:v>872893.02985074627</c:v>
                </c:pt>
                <c:pt idx="1">
                  <c:v>967019.28358208959</c:v>
                </c:pt>
                <c:pt idx="2">
                  <c:v>948441.08955223882</c:v>
                </c:pt>
                <c:pt idx="3">
                  <c:v>915181.67164179101</c:v>
                </c:pt>
                <c:pt idx="4">
                  <c:v>911057.85074626864</c:v>
                </c:pt>
                <c:pt idx="5">
                  <c:v>946585.01492537314</c:v>
                </c:pt>
                <c:pt idx="6">
                  <c:v>896009.34328358225</c:v>
                </c:pt>
                <c:pt idx="7">
                  <c:v>115948</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5449870.3060443383</c:v>
                </c:pt>
                <c:pt idx="54">
                  <c:v>5034838.74104656</c:v>
                </c:pt>
                <c:pt idx="55">
                  <c:v>5254684.8923030412</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2-0D3A-4271-AD33-8C7E78D3CD39}"/>
            </c:ext>
          </c:extLst>
        </c:ser>
        <c:ser>
          <c:idx val="4"/>
          <c:order val="4"/>
          <c:tx>
            <c:strRef>
              <c:f>Sheet1!$F$1</c:f>
              <c:strCache>
                <c:ptCount val="1"/>
                <c:pt idx="0">
                  <c:v>Original</c:v>
                </c:pt>
              </c:strCache>
            </c:strRef>
          </c:tx>
          <c:spPr>
            <a:solidFill>
              <a:schemeClr val="accent6"/>
            </a:solidFill>
            <a:ln>
              <a:solidFill>
                <a:schemeClr val="accent6"/>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Sheet1!$F$2:$F$105</c:f>
              <c:numCache>
                <c:formatCode>_(* #,##0_);_(* \(#,##0\);_(* "-"??_);_(@_)</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682563</c:v>
                </c:pt>
                <c:pt idx="27">
                  <c:v>1547134</c:v>
                </c:pt>
                <c:pt idx="28">
                  <c:v>1364606</c:v>
                </c:pt>
                <c:pt idx="29">
                  <c:v>992444</c:v>
                </c:pt>
                <c:pt idx="30">
                  <c:v>1379554</c:v>
                </c:pt>
                <c:pt idx="31">
                  <c:v>1387924</c:v>
                </c:pt>
                <c:pt idx="32">
                  <c:v>1403998</c:v>
                </c:pt>
                <c:pt idx="33">
                  <c:v>1368846</c:v>
                </c:pt>
                <c:pt idx="34">
                  <c:v>1321173</c:v>
                </c:pt>
                <c:pt idx="35">
                  <c:v>773306</c:v>
                </c:pt>
                <c:pt idx="36">
                  <c:v>658041</c:v>
                </c:pt>
                <c:pt idx="37">
                  <c:v>668797</c:v>
                </c:pt>
                <c:pt idx="38">
                  <c:v>677261</c:v>
                </c:pt>
                <c:pt idx="39">
                  <c:v>709710</c:v>
                </c:pt>
                <c:pt idx="40">
                  <c:v>1823091</c:v>
                </c:pt>
                <c:pt idx="41">
                  <c:v>2370222</c:v>
                </c:pt>
                <c:pt idx="42">
                  <c:v>2264007</c:v>
                </c:pt>
                <c:pt idx="43">
                  <c:v>4096823</c:v>
                </c:pt>
                <c:pt idx="44">
                  <c:v>4126508</c:v>
                </c:pt>
                <c:pt idx="45">
                  <c:v>2399733</c:v>
                </c:pt>
                <c:pt idx="46">
                  <c:v>2270580</c:v>
                </c:pt>
                <c:pt idx="47">
                  <c:v>2103397</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3-0D3A-4271-AD33-8C7E78D3CD39}"/>
            </c:ext>
          </c:extLst>
        </c:ser>
        <c:ser>
          <c:idx val="5"/>
          <c:order val="5"/>
          <c:tx>
            <c:strRef>
              <c:f>Sheet1!$G$1</c:f>
              <c:strCache>
                <c:ptCount val="1"/>
                <c:pt idx="0">
                  <c:v>Protein </c:v>
                </c:pt>
              </c:strCache>
            </c:strRef>
          </c:tx>
          <c:spPr>
            <a:solidFill>
              <a:schemeClr val="accent3"/>
            </a:solidFill>
            <a:ln>
              <a:solidFill>
                <a:schemeClr val="accent3"/>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Sheet1!$G$2:$G$105</c:f>
              <c:numCache>
                <c:formatCode>_(* #,##0_);_(* \(#,##0\);_(* "-"??_);_(@_)</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2405542</c:v>
                </c:pt>
                <c:pt idx="66">
                  <c:v>2764938</c:v>
                </c:pt>
                <c:pt idx="67">
                  <c:v>2902320</c:v>
                </c:pt>
                <c:pt idx="68">
                  <c:v>2832536</c:v>
                </c:pt>
                <c:pt idx="69">
                  <c:v>4268856</c:v>
                </c:pt>
                <c:pt idx="70">
                  <c:v>3363060</c:v>
                </c:pt>
                <c:pt idx="71">
                  <c:v>3954342</c:v>
                </c:pt>
                <c:pt idx="72">
                  <c:v>3915726</c:v>
                </c:pt>
                <c:pt idx="73">
                  <c:v>597928</c:v>
                </c:pt>
                <c:pt idx="74">
                  <c:v>3024378</c:v>
                </c:pt>
                <c:pt idx="75">
                  <c:v>4550510</c:v>
                </c:pt>
                <c:pt idx="76">
                  <c:v>4854700</c:v>
                </c:pt>
                <c:pt idx="77">
                  <c:v>6372338</c:v>
                </c:pt>
                <c:pt idx="78">
                  <c:v>1385464</c:v>
                </c:pt>
                <c:pt idx="79">
                  <c:v>1021294</c:v>
                </c:pt>
                <c:pt idx="80">
                  <c:v>974842</c:v>
                </c:pt>
                <c:pt idx="81">
                  <c:v>821928</c:v>
                </c:pt>
                <c:pt idx="82">
                  <c:v>1216952</c:v>
                </c:pt>
                <c:pt idx="83">
                  <c:v>1493022</c:v>
                </c:pt>
                <c:pt idx="84">
                  <c:v>2113796</c:v>
                </c:pt>
                <c:pt idx="85">
                  <c:v>3784248</c:v>
                </c:pt>
                <c:pt idx="86">
                  <c:v>4568416</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4-0D3A-4271-AD33-8C7E78D3CD39}"/>
            </c:ext>
          </c:extLst>
        </c:ser>
        <c:dLbls>
          <c:showLegendKey val="0"/>
          <c:showVal val="0"/>
          <c:showCatName val="0"/>
          <c:showSerName val="0"/>
          <c:showPercent val="0"/>
          <c:showBubbleSize val="0"/>
        </c:dLbls>
        <c:gapWidth val="150"/>
        <c:overlap val="100"/>
        <c:axId val="-603097024"/>
        <c:axId val="-603108448"/>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69551</c:v>
                </c:pt>
                <c:pt idx="1">
                  <c:v>99862</c:v>
                </c:pt>
                <c:pt idx="2">
                  <c:v>104481</c:v>
                </c:pt>
                <c:pt idx="3">
                  <c:v>79305</c:v>
                </c:pt>
                <c:pt idx="4">
                  <c:v>85460</c:v>
                </c:pt>
                <c:pt idx="5">
                  <c:v>85079</c:v>
                </c:pt>
                <c:pt idx="6">
                  <c:v>74754</c:v>
                </c:pt>
                <c:pt idx="7">
                  <c:v>89223</c:v>
                </c:pt>
                <c:pt idx="8">
                  <c:v>85310</c:v>
                </c:pt>
                <c:pt idx="9">
                  <c:v>84175</c:v>
                </c:pt>
                <c:pt idx="10">
                  <c:v>84060</c:v>
                </c:pt>
                <c:pt idx="11">
                  <c:v>98659</c:v>
                </c:pt>
                <c:pt idx="12">
                  <c:v>92670</c:v>
                </c:pt>
                <c:pt idx="13">
                  <c:v>84149</c:v>
                </c:pt>
                <c:pt idx="14">
                  <c:v>83969</c:v>
                </c:pt>
                <c:pt idx="15">
                  <c:v>69654</c:v>
                </c:pt>
                <c:pt idx="16">
                  <c:v>75046</c:v>
                </c:pt>
                <c:pt idx="17">
                  <c:v>89261</c:v>
                </c:pt>
                <c:pt idx="18">
                  <c:v>75499</c:v>
                </c:pt>
                <c:pt idx="19">
                  <c:v>74057</c:v>
                </c:pt>
                <c:pt idx="20">
                  <c:v>78017</c:v>
                </c:pt>
                <c:pt idx="21">
                  <c:v>82841</c:v>
                </c:pt>
                <c:pt idx="22">
                  <c:v>87765</c:v>
                </c:pt>
                <c:pt idx="23">
                  <c:v>82917</c:v>
                </c:pt>
                <c:pt idx="24">
                  <c:v>84840</c:v>
                </c:pt>
                <c:pt idx="25">
                  <c:v>78208</c:v>
                </c:pt>
                <c:pt idx="26">
                  <c:v>63237</c:v>
                </c:pt>
                <c:pt idx="27">
                  <c:v>74042</c:v>
                </c:pt>
                <c:pt idx="28">
                  <c:v>78158</c:v>
                </c:pt>
                <c:pt idx="29">
                  <c:v>82908</c:v>
                </c:pt>
                <c:pt idx="30">
                  <c:v>86706</c:v>
                </c:pt>
                <c:pt idx="31">
                  <c:v>71840</c:v>
                </c:pt>
                <c:pt idx="32">
                  <c:v>72013</c:v>
                </c:pt>
                <c:pt idx="33">
                  <c:v>86259</c:v>
                </c:pt>
                <c:pt idx="34">
                  <c:v>98720</c:v>
                </c:pt>
                <c:pt idx="35">
                  <c:v>76474</c:v>
                </c:pt>
                <c:pt idx="36">
                  <c:v>81162</c:v>
                </c:pt>
                <c:pt idx="37">
                  <c:v>89436</c:v>
                </c:pt>
                <c:pt idx="38">
                  <c:v>90960</c:v>
                </c:pt>
                <c:pt idx="39">
                  <c:v>89353</c:v>
                </c:pt>
                <c:pt idx="40">
                  <c:v>71729</c:v>
                </c:pt>
                <c:pt idx="41">
                  <c:v>75648</c:v>
                </c:pt>
                <c:pt idx="42">
                  <c:v>76695</c:v>
                </c:pt>
                <c:pt idx="43">
                  <c:v>78632</c:v>
                </c:pt>
                <c:pt idx="44">
                  <c:v>74347</c:v>
                </c:pt>
                <c:pt idx="45">
                  <c:v>72178</c:v>
                </c:pt>
                <c:pt idx="46">
                  <c:v>77972</c:v>
                </c:pt>
                <c:pt idx="47">
                  <c:v>69444</c:v>
                </c:pt>
                <c:pt idx="48">
                  <c:v>73251</c:v>
                </c:pt>
                <c:pt idx="49">
                  <c:v>70711</c:v>
                </c:pt>
                <c:pt idx="50">
                  <c:v>69067</c:v>
                </c:pt>
                <c:pt idx="51">
                  <c:v>51029</c:v>
                </c:pt>
                <c:pt idx="52">
                  <c:v>68800</c:v>
                </c:pt>
                <c:pt idx="53">
                  <c:v>83872</c:v>
                </c:pt>
                <c:pt idx="54">
                  <c:v>97232</c:v>
                </c:pt>
                <c:pt idx="55">
                  <c:v>91176</c:v>
                </c:pt>
                <c:pt idx="56">
                  <c:v>98988</c:v>
                </c:pt>
                <c:pt idx="57">
                  <c:v>81649</c:v>
                </c:pt>
                <c:pt idx="58">
                  <c:v>79862</c:v>
                </c:pt>
                <c:pt idx="59">
                  <c:v>92152</c:v>
                </c:pt>
                <c:pt idx="60">
                  <c:v>87694</c:v>
                </c:pt>
                <c:pt idx="61">
                  <c:v>80604</c:v>
                </c:pt>
                <c:pt idx="62">
                  <c:v>81079</c:v>
                </c:pt>
                <c:pt idx="63">
                  <c:v>85869</c:v>
                </c:pt>
                <c:pt idx="64">
                  <c:v>79878</c:v>
                </c:pt>
                <c:pt idx="65">
                  <c:v>69942</c:v>
                </c:pt>
                <c:pt idx="66">
                  <c:v>85351</c:v>
                </c:pt>
                <c:pt idx="67">
                  <c:v>74255</c:v>
                </c:pt>
                <c:pt idx="68">
                  <c:v>80988</c:v>
                </c:pt>
                <c:pt idx="69">
                  <c:v>87120</c:v>
                </c:pt>
                <c:pt idx="70">
                  <c:v>83661</c:v>
                </c:pt>
                <c:pt idx="71">
                  <c:v>83421</c:v>
                </c:pt>
                <c:pt idx="72">
                  <c:v>83692</c:v>
                </c:pt>
                <c:pt idx="73">
                  <c:v>80454</c:v>
                </c:pt>
                <c:pt idx="74">
                  <c:v>70932</c:v>
                </c:pt>
                <c:pt idx="75">
                  <c:v>74003</c:v>
                </c:pt>
                <c:pt idx="76">
                  <c:v>85033</c:v>
                </c:pt>
                <c:pt idx="77">
                  <c:v>88713</c:v>
                </c:pt>
                <c:pt idx="78">
                  <c:v>76583</c:v>
                </c:pt>
                <c:pt idx="79">
                  <c:v>72479</c:v>
                </c:pt>
                <c:pt idx="80">
                  <c:v>76617</c:v>
                </c:pt>
                <c:pt idx="81">
                  <c:v>74247</c:v>
                </c:pt>
                <c:pt idx="82">
                  <c:v>77195</c:v>
                </c:pt>
                <c:pt idx="83">
                  <c:v>66232</c:v>
                </c:pt>
                <c:pt idx="84">
                  <c:v>72875</c:v>
                </c:pt>
                <c:pt idx="85">
                  <c:v>80670</c:v>
                </c:pt>
                <c:pt idx="86">
                  <c:v>80235</c:v>
                </c:pt>
                <c:pt idx="87">
                  <c:v>85490</c:v>
                </c:pt>
                <c:pt idx="88">
                  <c:v>74895</c:v>
                </c:pt>
                <c:pt idx="89">
                  <c:v>84591</c:v>
                </c:pt>
                <c:pt idx="90">
                  <c:v>73629</c:v>
                </c:pt>
                <c:pt idx="91">
                  <c:v>77730</c:v>
                </c:pt>
                <c:pt idx="92">
                  <c:v>63994</c:v>
                </c:pt>
                <c:pt idx="93">
                  <c:v>84954</c:v>
                </c:pt>
                <c:pt idx="94">
                  <c:v>68775</c:v>
                </c:pt>
                <c:pt idx="95">
                  <c:v>70726</c:v>
                </c:pt>
                <c:pt idx="96">
                  <c:v>78369</c:v>
                </c:pt>
                <c:pt idx="97">
                  <c:v>69866</c:v>
                </c:pt>
                <c:pt idx="98">
                  <c:v>76749</c:v>
                </c:pt>
                <c:pt idx="99">
                  <c:v>69868</c:v>
                </c:pt>
                <c:pt idx="100">
                  <c:v>72872</c:v>
                </c:pt>
                <c:pt idx="101">
                  <c:v>66166</c:v>
                </c:pt>
                <c:pt idx="102">
                  <c:v>66473</c:v>
                </c:pt>
                <c:pt idx="103">
                  <c:v>48067</c:v>
                </c:pt>
              </c:numCache>
            </c:numRef>
          </c:val>
          <c:smooth val="0"/>
          <c:extLst xmlns:c16r2="http://schemas.microsoft.com/office/drawing/2015/06/chart">
            <c:ext xmlns:c16="http://schemas.microsoft.com/office/drawing/2014/chart" uri="{C3380CC4-5D6E-409C-BE32-E72D297353CC}">
              <c16:uniqueId val="{00000006-0D3A-4271-AD33-8C7E78D3CD39}"/>
            </c:ext>
          </c:extLst>
        </c:ser>
        <c:dLbls>
          <c:showLegendKey val="0"/>
          <c:showVal val="0"/>
          <c:showCatName val="0"/>
          <c:showSerName val="0"/>
          <c:showPercent val="0"/>
          <c:showBubbleSize val="0"/>
        </c:dLbls>
        <c:marker val="1"/>
        <c:smooth val="0"/>
        <c:axId val="-603099200"/>
        <c:axId val="-603105184"/>
      </c:lineChart>
      <c:dateAx>
        <c:axId val="-603099200"/>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603105184"/>
        <c:crosses val="autoZero"/>
        <c:auto val="1"/>
        <c:lblOffset val="100"/>
        <c:baseTimeUnit val="days"/>
      </c:dateAx>
      <c:valAx>
        <c:axId val="-603105184"/>
        <c:scaling>
          <c:orientation val="minMax"/>
          <c:max val="12000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603099200"/>
        <c:crosses val="autoZero"/>
        <c:crossBetween val="between"/>
        <c:majorUnit val="40000"/>
        <c:dispUnits>
          <c:builtInUnit val="thousands"/>
        </c:dispUnits>
      </c:valAx>
      <c:valAx>
        <c:axId val="-603108448"/>
        <c:scaling>
          <c:orientation val="minMax"/>
        </c:scaling>
        <c:delete val="0"/>
        <c:axPos val="r"/>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603097024"/>
        <c:crosses val="max"/>
        <c:crossBetween val="between"/>
        <c:dispUnits>
          <c:builtInUnit val="thousands"/>
        </c:dispUnits>
      </c:valAx>
      <c:dateAx>
        <c:axId val="-603097024"/>
        <c:scaling>
          <c:orientation val="minMax"/>
        </c:scaling>
        <c:delete val="1"/>
        <c:axPos val="b"/>
        <c:numFmt formatCode="m/d/yyyy" sourceLinked="1"/>
        <c:majorTickMark val="out"/>
        <c:minorTickMark val="none"/>
        <c:tickLblPos val="nextTo"/>
        <c:crossAx val="-603108448"/>
        <c:crosses val="autoZero"/>
        <c:auto val="1"/>
        <c:lblOffset val="100"/>
        <c:baseTimeUnit val="days"/>
      </c:dateAx>
      <c:spPr>
        <a:noFill/>
        <a:ln>
          <a:noFill/>
        </a:ln>
        <a:effectLst/>
      </c:spPr>
    </c:plotArea>
    <c:legend>
      <c:legendPos val="b"/>
      <c:layout>
        <c:manualLayout>
          <c:xMode val="edge"/>
          <c:yMode val="edge"/>
          <c:x val="7.9709814488548039E-2"/>
          <c:y val="0.79218708138661087"/>
          <c:w val="0.84058024540147036"/>
          <c:h val="7.503283562583722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0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44183.986755414902</c:v>
                </c:pt>
                <c:pt idx="1">
                  <c:v>63965.97524926161</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603096480"/>
        <c:axId val="-603104640"/>
      </c:barChart>
      <c:catAx>
        <c:axId val="-6030964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603104640"/>
        <c:crosses val="autoZero"/>
        <c:auto val="1"/>
        <c:lblAlgn val="ctr"/>
        <c:lblOffset val="100"/>
        <c:noMultiLvlLbl val="0"/>
      </c:catAx>
      <c:valAx>
        <c:axId val="-603104640"/>
        <c:scaling>
          <c:orientation val="minMax"/>
          <c:max val="90000"/>
          <c:min val="0"/>
        </c:scaling>
        <c:delete val="1"/>
        <c:axPos val="l"/>
        <c:numFmt formatCode="#,##0" sourceLinked="0"/>
        <c:majorTickMark val="out"/>
        <c:minorTickMark val="none"/>
        <c:tickLblPos val="nextTo"/>
        <c:crossAx val="-603096480"/>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788.89256871685234</c:v>
                </c:pt>
                <c:pt idx="1">
                  <c:v>461.13926109155807</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603095392"/>
        <c:axId val="-603098656"/>
      </c:barChart>
      <c:catAx>
        <c:axId val="-60309539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603098656"/>
        <c:crosses val="autoZero"/>
        <c:auto val="1"/>
        <c:lblAlgn val="ctr"/>
        <c:lblOffset val="100"/>
        <c:noMultiLvlLbl val="0"/>
      </c:catAx>
      <c:valAx>
        <c:axId val="-603098656"/>
        <c:scaling>
          <c:orientation val="minMax"/>
          <c:max val="1000"/>
          <c:min val="0"/>
        </c:scaling>
        <c:delete val="1"/>
        <c:axPos val="l"/>
        <c:numFmt formatCode="0" sourceLinked="0"/>
        <c:majorTickMark val="out"/>
        <c:minorTickMark val="none"/>
        <c:tickLblPos val="nextTo"/>
        <c:crossAx val="-603095392"/>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0.28549905824141009</c:v>
                </c:pt>
                <c:pt idx="1">
                  <c:v>0.34722228667844257</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603110080"/>
        <c:axId val="-603102464"/>
      </c:barChart>
      <c:catAx>
        <c:axId val="-6031100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603102464"/>
        <c:crosses val="autoZero"/>
        <c:auto val="1"/>
        <c:lblAlgn val="ctr"/>
        <c:lblOffset val="100"/>
        <c:noMultiLvlLbl val="0"/>
      </c:catAx>
      <c:valAx>
        <c:axId val="-603102464"/>
        <c:scaling>
          <c:orientation val="minMax"/>
          <c:min val="0"/>
        </c:scaling>
        <c:delete val="1"/>
        <c:axPos val="l"/>
        <c:numFmt formatCode="0.0" sourceLinked="0"/>
        <c:majorTickMark val="out"/>
        <c:minorTickMark val="none"/>
        <c:tickLblPos val="nextTo"/>
        <c:crossAx val="-603110080"/>
        <c:crosses val="autoZero"/>
        <c:crossBetween val="between"/>
        <c:minorUnit val="1.0000000000000002E-2"/>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Sheet1!$A$21:$A$27</c:f>
              <c:strCache>
                <c:ptCount val="7"/>
                <c:pt idx="0">
                  <c:v>Nourish</c:v>
                </c:pt>
                <c:pt idx="1">
                  <c:v>Original</c:v>
                </c:pt>
                <c:pt idx="2">
                  <c:v>Own it Resolutions</c:v>
                </c:pt>
                <c:pt idx="3">
                  <c:v>Sugar Wise</c:v>
                </c:pt>
                <c:pt idx="4">
                  <c:v>Nourish </c:v>
                </c:pt>
                <c:pt idx="5">
                  <c:v>Own it Resolutions</c:v>
                </c:pt>
                <c:pt idx="6">
                  <c:v>Protein </c:v>
                </c:pt>
              </c:strCache>
            </c:strRef>
          </c:cat>
          <c:val>
            <c:numRef>
              <c:f>Sheet1!$B$21:$B$27</c:f>
              <c:numCache>
                <c:formatCode>0.0</c:formatCode>
                <c:ptCount val="7"/>
                <c:pt idx="0">
                  <c:v>0.29768408503133326</c:v>
                </c:pt>
                <c:pt idx="1">
                  <c:v>0.31696885686517129</c:v>
                </c:pt>
                <c:pt idx="2">
                  <c:v>0.14297297530833963</c:v>
                </c:pt>
                <c:pt idx="3">
                  <c:v>0.47980520057801401</c:v>
                </c:pt>
                <c:pt idx="4">
                  <c:v>0.31440918953195651</c:v>
                </c:pt>
                <c:pt idx="5">
                  <c:v>0.262709443877638</c:v>
                </c:pt>
                <c:pt idx="6">
                  <c:v>0.37065540028207744</c:v>
                </c:pt>
              </c:numCache>
            </c:numRef>
          </c:val>
          <c:extLst xmlns:c16r2="http://schemas.microsoft.com/office/drawing/2015/06/chart">
            <c:ext xmlns:c16="http://schemas.microsoft.com/office/drawing/2014/chart" uri="{C3380CC4-5D6E-409C-BE32-E72D297353CC}">
              <c16:uniqueId val="{00000000-C776-4537-9210-F44A119D97AA}"/>
            </c:ext>
          </c:extLst>
        </c:ser>
        <c:dLbls>
          <c:showLegendKey val="0"/>
          <c:showVal val="0"/>
          <c:showCatName val="0"/>
          <c:showSerName val="0"/>
          <c:showPercent val="0"/>
          <c:showBubbleSize val="0"/>
        </c:dLbls>
        <c:gapWidth val="182"/>
        <c:axId val="-603101920"/>
        <c:axId val="-603101376"/>
      </c:barChart>
      <c:catAx>
        <c:axId val="-60310192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603101376"/>
        <c:crosses val="autoZero"/>
        <c:auto val="1"/>
        <c:lblAlgn val="ctr"/>
        <c:lblOffset val="100"/>
        <c:noMultiLvlLbl val="0"/>
      </c:catAx>
      <c:valAx>
        <c:axId val="-603101376"/>
        <c:scaling>
          <c:orientation val="minMax"/>
        </c:scaling>
        <c:delete val="1"/>
        <c:axPos val="l"/>
        <c:numFmt formatCode="0.0" sourceLinked="1"/>
        <c:majorTickMark val="out"/>
        <c:minorTickMark val="none"/>
        <c:tickLblPos val="nextTo"/>
        <c:crossAx val="-603101920"/>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Sheet1!$A$21:$A$27</c:f>
              <c:strCache>
                <c:ptCount val="7"/>
                <c:pt idx="0">
                  <c:v>Nourish</c:v>
                </c:pt>
                <c:pt idx="1">
                  <c:v>Original</c:v>
                </c:pt>
                <c:pt idx="2">
                  <c:v>Own it Resolutions</c:v>
                </c:pt>
                <c:pt idx="3">
                  <c:v>Sugar Wise</c:v>
                </c:pt>
                <c:pt idx="4">
                  <c:v>Nourish </c:v>
                </c:pt>
                <c:pt idx="5">
                  <c:v>Own it Resolutions</c:v>
                </c:pt>
                <c:pt idx="6">
                  <c:v>Protein </c:v>
                </c:pt>
              </c:strCache>
            </c:strRef>
          </c:cat>
          <c:val>
            <c:numRef>
              <c:f>Sheet1!$B$21:$B$27</c:f>
              <c:numCache>
                <c:formatCode>0.0</c:formatCode>
                <c:ptCount val="7"/>
                <c:pt idx="0">
                  <c:v>802.17606375559706</c:v>
                </c:pt>
                <c:pt idx="1">
                  <c:v>831.96302531750712</c:v>
                </c:pt>
                <c:pt idx="2">
                  <c:v>524.08716819752078</c:v>
                </c:pt>
                <c:pt idx="3">
                  <c:v>459.38330350719059</c:v>
                </c:pt>
                <c:pt idx="4">
                  <c:v>449.87935464458246</c:v>
                </c:pt>
                <c:pt idx="5">
                  <c:v>501.44997867947598</c:v>
                </c:pt>
                <c:pt idx="6">
                  <c:v>458.71294221454883</c:v>
                </c:pt>
              </c:numCache>
            </c:numRef>
          </c:val>
          <c:extLst xmlns:c16r2="http://schemas.microsoft.com/office/drawing/2015/06/chart">
            <c:ext xmlns:c16="http://schemas.microsoft.com/office/drawing/2014/chart" uri="{C3380CC4-5D6E-409C-BE32-E72D297353CC}">
              <c16:uniqueId val="{00000000-3B4C-4482-B2AD-7384A7B8A013}"/>
            </c:ext>
          </c:extLst>
        </c:ser>
        <c:dLbls>
          <c:showLegendKey val="0"/>
          <c:showVal val="0"/>
          <c:showCatName val="0"/>
          <c:showSerName val="0"/>
          <c:showPercent val="0"/>
          <c:showBubbleSize val="0"/>
        </c:dLbls>
        <c:gapWidth val="182"/>
        <c:axId val="-603109536"/>
        <c:axId val="-603100832"/>
      </c:barChart>
      <c:catAx>
        <c:axId val="-60310953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603100832"/>
        <c:crosses val="autoZero"/>
        <c:auto val="1"/>
        <c:lblAlgn val="ctr"/>
        <c:lblOffset val="100"/>
        <c:noMultiLvlLbl val="0"/>
      </c:catAx>
      <c:valAx>
        <c:axId val="-603100832"/>
        <c:scaling>
          <c:orientation val="minMax"/>
        </c:scaling>
        <c:delete val="1"/>
        <c:axPos val="l"/>
        <c:numFmt formatCode="0.0" sourceLinked="1"/>
        <c:majorTickMark val="out"/>
        <c:minorTickMark val="none"/>
        <c:tickLblPos val="nextTo"/>
        <c:crossAx val="-603109536"/>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8003092079243523E-2"/>
          <c:y val="0.11130529305062062"/>
          <c:w val="0.9610200266062634"/>
          <c:h val="0.37776307297222017"/>
        </c:manualLayout>
      </c:layout>
      <c:barChart>
        <c:barDir val="col"/>
        <c:grouping val="stacked"/>
        <c:varyColors val="0"/>
        <c:ser>
          <c:idx val="0"/>
          <c:order val="0"/>
          <c:tx>
            <c:strRef>
              <c:f>Sheet1!$B$1</c:f>
              <c:strCache>
                <c:ptCount val="1"/>
                <c:pt idx="0">
                  <c:v>Total</c:v>
                </c:pt>
              </c:strCache>
            </c:strRef>
          </c:tx>
          <c:invertIfNegative val="0"/>
          <c:dLbls>
            <c:numFmt formatCode="#,##0.0" sourceLinked="0"/>
            <c:spPr>
              <a:noFill/>
              <a:ln>
                <a:noFill/>
              </a:ln>
              <a:effectLst/>
            </c:spPr>
            <c:txPr>
              <a:bodyPr rot="-5400000" vert="horz"/>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Sheet1!$A$2:$A$19</c:f>
              <c:strCache>
                <c:ptCount val="18"/>
                <c:pt idx="0">
                  <c:v>Actual 2017</c:v>
                </c:pt>
                <c:pt idx="1">
                  <c:v>Digital Video</c:v>
                </c:pt>
                <c:pt idx="2">
                  <c:v>Social</c:v>
                </c:pt>
                <c:pt idx="3">
                  <c:v>TV</c:v>
                </c:pt>
                <c:pt idx="4">
                  <c:v>Trade</c:v>
                </c:pt>
                <c:pt idx="5">
                  <c:v>2017 Innovation</c:v>
                </c:pt>
                <c:pt idx="6">
                  <c:v>PR</c:v>
                </c:pt>
                <c:pt idx="7">
                  <c:v>Shelf-Media</c:v>
                </c:pt>
                <c:pt idx="8">
                  <c:v>Price</c:v>
                </c:pt>
                <c:pt idx="9">
                  <c:v>TDP</c:v>
                </c:pt>
                <c:pt idx="10">
                  <c:v>Sampling</c:v>
                </c:pt>
                <c:pt idx="11">
                  <c:v>Competition</c:v>
                </c:pt>
                <c:pt idx="12">
                  <c:v>POS</c:v>
                </c:pt>
                <c:pt idx="13">
                  <c:v>Search</c:v>
                </c:pt>
                <c:pt idx="14">
                  <c:v>Coupon</c:v>
                </c:pt>
                <c:pt idx="15">
                  <c:v>Corporate Promo</c:v>
                </c:pt>
                <c:pt idx="16">
                  <c:v>Others</c:v>
                </c:pt>
                <c:pt idx="17">
                  <c:v>Actual 2018</c:v>
                </c:pt>
              </c:strCache>
            </c:strRef>
          </c:cat>
          <c:val>
            <c:numRef>
              <c:f>Sheet1!$B$2:$B$19</c:f>
              <c:numCache>
                <c:formatCode>General</c:formatCode>
                <c:ptCount val="18"/>
                <c:pt idx="0">
                  <c:v>4180783</c:v>
                </c:pt>
                <c:pt idx="17">
                  <c:v>4066767</c:v>
                </c:pt>
              </c:numCache>
            </c:numRef>
          </c:val>
          <c:extLst xmlns:c16r2="http://schemas.microsoft.com/office/drawing/2015/06/chart">
            <c:ext xmlns:c16="http://schemas.microsoft.com/office/drawing/2014/chart" uri="{C3380CC4-5D6E-409C-BE32-E72D297353CC}">
              <c16:uniqueId val="{00000000-D9C3-426E-AF4B-FCBDF215A75B}"/>
            </c:ext>
          </c:extLst>
        </c:ser>
        <c:ser>
          <c:idx val="1"/>
          <c:order val="1"/>
          <c:tx>
            <c:strRef>
              <c:f>Sheet1!$C$1</c:f>
              <c:strCache>
                <c:ptCount val="1"/>
              </c:strCache>
            </c:strRef>
          </c:tx>
          <c:spPr>
            <a:noFill/>
          </c:spPr>
          <c:invertIfNegative val="0"/>
          <c:cat>
            <c:strRef>
              <c:f>Sheet1!$A$2:$A$19</c:f>
              <c:strCache>
                <c:ptCount val="18"/>
                <c:pt idx="0">
                  <c:v>Actual 2017</c:v>
                </c:pt>
                <c:pt idx="1">
                  <c:v>Digital Video</c:v>
                </c:pt>
                <c:pt idx="2">
                  <c:v>Social</c:v>
                </c:pt>
                <c:pt idx="3">
                  <c:v>TV</c:v>
                </c:pt>
                <c:pt idx="4">
                  <c:v>Trade</c:v>
                </c:pt>
                <c:pt idx="5">
                  <c:v>2017 Innovation</c:v>
                </c:pt>
                <c:pt idx="6">
                  <c:v>PR</c:v>
                </c:pt>
                <c:pt idx="7">
                  <c:v>Shelf-Media</c:v>
                </c:pt>
                <c:pt idx="8">
                  <c:v>Price</c:v>
                </c:pt>
                <c:pt idx="9">
                  <c:v>TDP</c:v>
                </c:pt>
                <c:pt idx="10">
                  <c:v>Sampling</c:v>
                </c:pt>
                <c:pt idx="11">
                  <c:v>Competition</c:v>
                </c:pt>
                <c:pt idx="12">
                  <c:v>POS</c:v>
                </c:pt>
                <c:pt idx="13">
                  <c:v>Search</c:v>
                </c:pt>
                <c:pt idx="14">
                  <c:v>Coupon</c:v>
                </c:pt>
                <c:pt idx="15">
                  <c:v>Corporate Promo</c:v>
                </c:pt>
                <c:pt idx="16">
                  <c:v>Others</c:v>
                </c:pt>
                <c:pt idx="17">
                  <c:v>Actual 2018</c:v>
                </c:pt>
              </c:strCache>
            </c:strRef>
          </c:cat>
          <c:val>
            <c:numRef>
              <c:f>Sheet1!$C$2:$C$19</c:f>
              <c:numCache>
                <c:formatCode>#,##0</c:formatCode>
                <c:ptCount val="18"/>
                <c:pt idx="1">
                  <c:v>4180783</c:v>
                </c:pt>
                <c:pt idx="2">
                  <c:v>4200564.9884938467</c:v>
                </c:pt>
                <c:pt idx="3">
                  <c:v>4213966.5795095507</c:v>
                </c:pt>
                <c:pt idx="4">
                  <c:v>4225813.8189492673</c:v>
                </c:pt>
                <c:pt idx="5">
                  <c:v>4234782.9145334009</c:v>
                </c:pt>
                <c:pt idx="6">
                  <c:v>4243306.1571812006</c:v>
                </c:pt>
                <c:pt idx="7">
                  <c:v>4250574.8516811002</c:v>
                </c:pt>
                <c:pt idx="8">
                  <c:v>4257555.8660893999</c:v>
                </c:pt>
                <c:pt idx="9">
                  <c:v>4259763.7896662997</c:v>
                </c:pt>
                <c:pt idx="10">
                  <c:v>4260722.4173242999</c:v>
                </c:pt>
                <c:pt idx="11">
                  <c:v>4261323.5300503997</c:v>
                </c:pt>
                <c:pt idx="12">
                  <c:v>4261880.3759451993</c:v>
                </c:pt>
                <c:pt idx="13">
                  <c:v>4260815.6656278996</c:v>
                </c:pt>
                <c:pt idx="14">
                  <c:v>4238657.0531974994</c:v>
                </c:pt>
                <c:pt idx="15">
                  <c:v>4208882.2162109995</c:v>
                </c:pt>
                <c:pt idx="16">
                  <c:v>4066766.9999999995</c:v>
                </c:pt>
              </c:numCache>
            </c:numRef>
          </c:val>
          <c:extLst xmlns:c16r2="http://schemas.microsoft.com/office/drawing/2015/06/chart">
            <c:ext xmlns:c16="http://schemas.microsoft.com/office/drawing/2014/chart" uri="{C3380CC4-5D6E-409C-BE32-E72D297353CC}">
              <c16:uniqueId val="{00000001-D9C3-426E-AF4B-FCBDF215A75B}"/>
            </c:ext>
          </c:extLst>
        </c:ser>
        <c:ser>
          <c:idx val="2"/>
          <c:order val="2"/>
          <c:tx>
            <c:strRef>
              <c:f>Sheet1!$D$1</c:f>
              <c:strCache>
                <c:ptCount val="1"/>
              </c:strCache>
            </c:strRef>
          </c:tx>
          <c:invertIfNegative val="0"/>
          <c:dLbls>
            <c:dLbl>
              <c:idx val="0"/>
              <c:tx>
                <c:rich>
                  <a:bodyPr/>
                  <a:lstStyle/>
                  <a:p>
                    <a:endParaRPr lang="en-US" dirty="0"/>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2-D9C3-426E-AF4B-FCBDF215A75B}"/>
                </c:ext>
                <c:ext xmlns:c15="http://schemas.microsoft.com/office/drawing/2012/chart" uri="{CE6537A1-D6FC-4f65-9D91-7224C49458BB}"/>
              </c:extLst>
            </c:dLbl>
            <c:dLbl>
              <c:idx val="1"/>
              <c:layout>
                <c:manualLayout>
                  <c:x val="0"/>
                  <c:y val="-4.8317515099223468E-2"/>
                </c:manualLayout>
              </c:layout>
              <c:tx>
                <c:rich>
                  <a:bodyPr/>
                  <a:lstStyle/>
                  <a:p>
                    <a:fld id="{6BF33333-28E4-42F6-BDF2-E3A1C2C62E87}"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3-D9C3-426E-AF4B-FCBDF215A75B}"/>
                </c:ext>
                <c:ext xmlns:c15="http://schemas.microsoft.com/office/drawing/2012/chart" uri="{CE6537A1-D6FC-4f65-9D91-7224C49458BB}">
                  <c15:layout/>
                  <c15:dlblFieldTable/>
                  <c15:showDataLabelsRange val="1"/>
                </c:ext>
              </c:extLst>
            </c:dLbl>
            <c:dLbl>
              <c:idx val="2"/>
              <c:layout>
                <c:manualLayout>
                  <c:x val="0"/>
                  <c:y val="-3.1061259706643658E-2"/>
                </c:manualLayout>
              </c:layout>
              <c:tx>
                <c:rich>
                  <a:bodyPr/>
                  <a:lstStyle/>
                  <a:p>
                    <a:fld id="{B5755EFB-6A74-49B4-8B99-DFA814C5FF4B}"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4-D9C3-426E-AF4B-FCBDF215A75B}"/>
                </c:ext>
                <c:ext xmlns:c15="http://schemas.microsoft.com/office/drawing/2012/chart" uri="{CE6537A1-D6FC-4f65-9D91-7224C49458BB}">
                  <c15:layout/>
                  <c15:dlblFieldTable/>
                  <c15:showDataLabelsRange val="1"/>
                </c:ext>
              </c:extLst>
            </c:dLbl>
            <c:dLbl>
              <c:idx val="3"/>
              <c:layout>
                <c:manualLayout>
                  <c:x val="0"/>
                  <c:y val="-3.4512510785159621E-2"/>
                </c:manualLayout>
              </c:layout>
              <c:tx>
                <c:rich>
                  <a:bodyPr/>
                  <a:lstStyle/>
                  <a:p>
                    <a:fld id="{2B17EED5-9C76-4000-806A-5FF95B4DF57D}"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5-D9C3-426E-AF4B-FCBDF215A75B}"/>
                </c:ext>
                <c:ext xmlns:c15="http://schemas.microsoft.com/office/drawing/2012/chart" uri="{CE6537A1-D6FC-4f65-9D91-7224C49458BB}">
                  <c15:layout/>
                  <c15:dlblFieldTable/>
                  <c15:showDataLabelsRange val="1"/>
                </c:ext>
              </c:extLst>
            </c:dLbl>
            <c:dLbl>
              <c:idx val="4"/>
              <c:layout>
                <c:manualLayout>
                  <c:x val="-2.7904294592920531E-17"/>
                  <c:y val="-4.4866264020707508E-2"/>
                </c:manualLayout>
              </c:layout>
              <c:tx>
                <c:rich>
                  <a:bodyPr/>
                  <a:lstStyle/>
                  <a:p>
                    <a:fld id="{91B4CD88-0C25-4028-8885-7DFCF6A35069}"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6-D9C3-426E-AF4B-FCBDF215A75B}"/>
                </c:ext>
                <c:ext xmlns:c15="http://schemas.microsoft.com/office/drawing/2012/chart" uri="{CE6537A1-D6FC-4f65-9D91-7224C49458BB}">
                  <c15:layout/>
                  <c15:dlblFieldTable/>
                  <c15:showDataLabelsRange val="1"/>
                </c:ext>
              </c:extLst>
            </c:dLbl>
            <c:dLbl>
              <c:idx val="5"/>
              <c:layout>
                <c:manualLayout>
                  <c:x val="0"/>
                  <c:y val="-3.1061259706643675E-2"/>
                </c:manualLayout>
              </c:layout>
              <c:tx>
                <c:rich>
                  <a:bodyPr/>
                  <a:lstStyle/>
                  <a:p>
                    <a:fld id="{FB476F9A-5606-47DE-9855-DF441E82B106}"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7-D9C3-426E-AF4B-FCBDF215A75B}"/>
                </c:ext>
                <c:ext xmlns:c15="http://schemas.microsoft.com/office/drawing/2012/chart" uri="{CE6537A1-D6FC-4f65-9D91-7224C49458BB}">
                  <c15:layout/>
                  <c15:dlblFieldTable/>
                  <c15:showDataLabelsRange val="1"/>
                </c:ext>
              </c:extLst>
            </c:dLbl>
            <c:dLbl>
              <c:idx val="6"/>
              <c:layout>
                <c:manualLayout>
                  <c:x val="0"/>
                  <c:y val="-2.7610008628127711E-2"/>
                </c:manualLayout>
              </c:layout>
              <c:tx>
                <c:rich>
                  <a:bodyPr/>
                  <a:lstStyle/>
                  <a:p>
                    <a:fld id="{98DC5FD4-D11D-4AF0-AAB7-7E090896BF41}"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8-D9C3-426E-AF4B-FCBDF215A75B}"/>
                </c:ext>
                <c:ext xmlns:c15="http://schemas.microsoft.com/office/drawing/2012/chart" uri="{CE6537A1-D6FC-4f65-9D91-7224C49458BB}">
                  <c15:layout/>
                  <c15:dlblFieldTable/>
                  <c15:showDataLabelsRange val="1"/>
                </c:ext>
              </c:extLst>
            </c:dLbl>
            <c:dLbl>
              <c:idx val="7"/>
              <c:layout>
                <c:manualLayout>
                  <c:x val="0"/>
                  <c:y val="-2.7610008628127698E-2"/>
                </c:manualLayout>
              </c:layout>
              <c:tx>
                <c:rich>
                  <a:bodyPr/>
                  <a:lstStyle/>
                  <a:p>
                    <a:fld id="{D448A57D-9660-4D7E-970E-D0B52028C2B7}"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9-D9C3-426E-AF4B-FCBDF215A75B}"/>
                </c:ext>
                <c:ext xmlns:c15="http://schemas.microsoft.com/office/drawing/2012/chart" uri="{CE6537A1-D6FC-4f65-9D91-7224C49458BB}">
                  <c15:layout/>
                  <c15:dlblFieldTable/>
                  <c15:showDataLabelsRange val="1"/>
                </c:ext>
              </c:extLst>
            </c:dLbl>
            <c:dLbl>
              <c:idx val="8"/>
              <c:layout>
                <c:manualLayout>
                  <c:x val="5.5808589185841061E-17"/>
                  <c:y val="-2.7610008628127711E-2"/>
                </c:manualLayout>
              </c:layout>
              <c:tx>
                <c:rich>
                  <a:bodyPr/>
                  <a:lstStyle/>
                  <a:p>
                    <a:fld id="{47781411-0A41-4E2A-8E6A-7C3B9747259D}"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A-D9C3-426E-AF4B-FCBDF215A75B}"/>
                </c:ext>
                <c:ext xmlns:c15="http://schemas.microsoft.com/office/drawing/2012/chart" uri="{CE6537A1-D6FC-4f65-9D91-7224C49458BB}">
                  <c15:layout/>
                  <c15:dlblFieldTable/>
                  <c15:showDataLabelsRange val="1"/>
                </c:ext>
              </c:extLst>
            </c:dLbl>
            <c:dLbl>
              <c:idx val="9"/>
              <c:layout>
                <c:manualLayout>
                  <c:x val="-5.5808589185841061E-17"/>
                  <c:y val="-3.3493335172312046E-2"/>
                </c:manualLayout>
              </c:layout>
              <c:tx>
                <c:rich>
                  <a:bodyPr/>
                  <a:lstStyle/>
                  <a:p>
                    <a:fld id="{A17B05A8-F840-4988-8E8C-DD59DF1EC98A}"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B-D9C3-426E-AF4B-FCBDF215A75B}"/>
                </c:ext>
                <c:ext xmlns:c15="http://schemas.microsoft.com/office/drawing/2012/chart" uri="{CE6537A1-D6FC-4f65-9D91-7224C49458BB}">
                  <c15:layout/>
                  <c15:dlblFieldTable/>
                  <c15:showDataLabelsRange val="1"/>
                </c:ext>
              </c:extLst>
            </c:dLbl>
            <c:dLbl>
              <c:idx val="10"/>
              <c:layout>
                <c:manualLayout>
                  <c:x val="-6.0882800608828003E-3"/>
                  <c:y val="-2.9872043968697814E-2"/>
                </c:manualLayout>
              </c:layout>
              <c:tx>
                <c:rich>
                  <a:bodyPr/>
                  <a:lstStyle/>
                  <a:p>
                    <a:fld id="{3F6ACA13-14EF-413C-BC3D-D2F02CFBD46D}"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C-D9C3-426E-AF4B-FCBDF215A75B}"/>
                </c:ext>
                <c:ext xmlns:c15="http://schemas.microsoft.com/office/drawing/2012/chart" uri="{CE6537A1-D6FC-4f65-9D91-7224C49458BB}">
                  <c15:layout/>
                  <c15:dlblFieldTable/>
                  <c15:showDataLabelsRange val="1"/>
                </c:ext>
              </c:extLst>
            </c:dLbl>
            <c:dLbl>
              <c:idx val="11"/>
              <c:layout>
                <c:manualLayout>
                  <c:x val="-1.5220700152208117E-3"/>
                  <c:y val="-3.8415276139491895E-2"/>
                </c:manualLayout>
              </c:layout>
              <c:tx>
                <c:rich>
                  <a:bodyPr/>
                  <a:lstStyle/>
                  <a:p>
                    <a:fld id="{3F494EFE-4DEA-4CB4-BE58-95EF5620E973}"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D-D9C3-426E-AF4B-FCBDF215A75B}"/>
                </c:ext>
                <c:ext xmlns:c15="http://schemas.microsoft.com/office/drawing/2012/chart" uri="{CE6537A1-D6FC-4f65-9D91-7224C49458BB}">
                  <c15:layout/>
                  <c15:dlblFieldTable/>
                  <c15:showDataLabelsRange val="1"/>
                </c:ext>
              </c:extLst>
            </c:dLbl>
            <c:dLbl>
              <c:idx val="12"/>
              <c:layout>
                <c:manualLayout>
                  <c:x val="-1.1161717837168212E-16"/>
                  <c:y val="-3.8585274752239059E-2"/>
                </c:manualLayout>
              </c:layout>
              <c:tx>
                <c:rich>
                  <a:bodyPr/>
                  <a:lstStyle/>
                  <a:p>
                    <a:fld id="{036E1D13-C0D3-4F9A-92A3-16062CB64287}"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E-D9C3-426E-AF4B-FCBDF215A75B}"/>
                </c:ext>
                <c:ext xmlns:c15="http://schemas.microsoft.com/office/drawing/2012/chart" uri="{CE6537A1-D6FC-4f65-9D91-7224C49458BB}">
                  <c15:layout/>
                  <c15:dlblFieldTable/>
                  <c15:showDataLabelsRange val="1"/>
                </c:ext>
              </c:extLst>
            </c:dLbl>
            <c:dLbl>
              <c:idx val="13"/>
              <c:layout>
                <c:manualLayout>
                  <c:x val="0"/>
                  <c:y val="3.4512510785159621E-2"/>
                </c:manualLayout>
              </c:layout>
              <c:tx>
                <c:rich>
                  <a:bodyPr/>
                  <a:lstStyle/>
                  <a:p>
                    <a:fld id="{15BF0C23-7239-4304-B0F2-0F4B22665A04}"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0-D9C3-426E-AF4B-FCBDF215A75B}"/>
                </c:ext>
                <c:ext xmlns:c15="http://schemas.microsoft.com/office/drawing/2012/chart" uri="{CE6537A1-D6FC-4f65-9D91-7224C49458BB}">
                  <c15:layout/>
                  <c15:dlblFieldTable/>
                  <c15:showDataLabelsRange val="1"/>
                </c:ext>
              </c:extLst>
            </c:dLbl>
            <c:dLbl>
              <c:idx val="14"/>
              <c:layout>
                <c:manualLayout>
                  <c:x val="0"/>
                  <c:y val="4.1075112924786036E-2"/>
                </c:manualLayout>
              </c:layout>
              <c:tx>
                <c:rich>
                  <a:bodyPr/>
                  <a:lstStyle/>
                  <a:p>
                    <a:fld id="{BAF10D78-F0C4-439D-9601-EDE90FB8AE2E}"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1-D9C3-426E-AF4B-FCBDF215A75B}"/>
                </c:ext>
                <c:ext xmlns:c15="http://schemas.microsoft.com/office/drawing/2012/chart" uri="{CE6537A1-D6FC-4f65-9D91-7224C49458BB}">
                  <c15:layout/>
                  <c15:dlblFieldTable/>
                  <c15:showDataLabelsRange val="1"/>
                </c:ext>
              </c:extLst>
            </c:dLbl>
            <c:dLbl>
              <c:idx val="15"/>
              <c:layout>
                <c:manualLayout>
                  <c:x val="-7.6109493162680893E-4"/>
                  <c:y val="7.4342718807058769E-2"/>
                </c:manualLayout>
              </c:layout>
              <c:tx>
                <c:rich>
                  <a:bodyPr wrap="square" lIns="38100" tIns="19050" rIns="38100" bIns="19050" anchor="ctr">
                    <a:noAutofit/>
                  </a:bodyPr>
                  <a:lstStyle/>
                  <a:p>
                    <a:pPr>
                      <a:defRPr/>
                    </a:pPr>
                    <a:fld id="{BAA40C20-1083-490B-8721-4A1DC6EA3ADA}" type="CELLRANGE">
                      <a:rPr lang="en-US" dirty="0"/>
                      <a:pPr>
                        <a:defRPr/>
                      </a:pPr>
                      <a:t>[CELLRANGE]</a:t>
                    </a:fld>
                    <a:endParaRPr lang="en-GB"/>
                  </a:p>
                </c:rich>
              </c:tx>
              <c:spPr>
                <a:noFill/>
                <a:ln>
                  <a:noFill/>
                </a:ln>
                <a:effectLst/>
              </c:spP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2-D9C3-426E-AF4B-FCBDF215A75B}"/>
                </c:ext>
                <c:ext xmlns:c15="http://schemas.microsoft.com/office/drawing/2012/chart" uri="{CE6537A1-D6FC-4f65-9D91-7224C49458BB}">
                  <c15:layout>
                    <c:manualLayout>
                      <c:w val="0.10926940639269404"/>
                      <c:h val="0.14678979270593689"/>
                    </c:manualLayout>
                  </c15:layout>
                  <c15:dlblFieldTable/>
                  <c15:showDataLabelsRange val="1"/>
                </c:ext>
              </c:extLst>
            </c:dLbl>
            <c:dLbl>
              <c:idx val="16"/>
              <c:layout>
                <c:manualLayout>
                  <c:x val="0"/>
                  <c:y val="8.3621275166009215E-2"/>
                </c:manualLayout>
              </c:layout>
              <c:tx>
                <c:rich>
                  <a:bodyPr/>
                  <a:lstStyle/>
                  <a:p>
                    <a:fld id="{AD15817D-AA76-4434-B130-190CB4BEFB30}"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3-D9C3-426E-AF4B-FCBDF215A75B}"/>
                </c:ext>
                <c:ext xmlns:c15="http://schemas.microsoft.com/office/drawing/2012/chart" uri="{CE6537A1-D6FC-4f65-9D91-7224C49458BB}">
                  <c15:layout/>
                  <c15:dlblFieldTable/>
                  <c15:showDataLabelsRange val="1"/>
                </c:ext>
              </c:extLst>
            </c:dLbl>
            <c:dLbl>
              <c:idx val="17"/>
              <c:tx>
                <c:rich>
                  <a:bodyPr/>
                  <a:lstStyle/>
                  <a:p>
                    <a:endParaRPr lang="en-US" dirty="0"/>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5-D9C3-426E-AF4B-FCBDF215A75B}"/>
                </c:ext>
                <c:ext xmlns:c15="http://schemas.microsoft.com/office/drawing/2012/chart" uri="{CE6537A1-D6FC-4f65-9D91-7224C49458BB}"/>
              </c:extLst>
            </c:dLbl>
            <c:spPr>
              <a:noFill/>
              <a:ln>
                <a:noFill/>
              </a:ln>
              <a:effectLst/>
            </c:spPr>
            <c:showLegendKey val="0"/>
            <c:showVal val="0"/>
            <c:showCatName val="0"/>
            <c:showSerName val="0"/>
            <c:showPercent val="0"/>
            <c:showBubbleSize val="0"/>
            <c:showLeaderLines val="0"/>
            <c:extLst xmlns:c16r2="http://schemas.microsoft.com/office/drawing/2015/06/chart">
              <c:ext xmlns:c15="http://schemas.microsoft.com/office/drawing/2012/chart" uri="{CE6537A1-D6FC-4f65-9D91-7224C49458BB}">
                <c15:showDataLabelsRange val="1"/>
                <c15:showLeaderLines val="0"/>
              </c:ext>
            </c:extLst>
          </c:dLbls>
          <c:cat>
            <c:strRef>
              <c:f>Sheet1!$A$2:$A$19</c:f>
              <c:strCache>
                <c:ptCount val="18"/>
                <c:pt idx="0">
                  <c:v>Actual 2017</c:v>
                </c:pt>
                <c:pt idx="1">
                  <c:v>Digital Video</c:v>
                </c:pt>
                <c:pt idx="2">
                  <c:v>Social</c:v>
                </c:pt>
                <c:pt idx="3">
                  <c:v>TV</c:v>
                </c:pt>
                <c:pt idx="4">
                  <c:v>Trade</c:v>
                </c:pt>
                <c:pt idx="5">
                  <c:v>2017 Innovation</c:v>
                </c:pt>
                <c:pt idx="6">
                  <c:v>PR</c:v>
                </c:pt>
                <c:pt idx="7">
                  <c:v>Shelf-Media</c:v>
                </c:pt>
                <c:pt idx="8">
                  <c:v>Price</c:v>
                </c:pt>
                <c:pt idx="9">
                  <c:v>TDP</c:v>
                </c:pt>
                <c:pt idx="10">
                  <c:v>Sampling</c:v>
                </c:pt>
                <c:pt idx="11">
                  <c:v>Competition</c:v>
                </c:pt>
                <c:pt idx="12">
                  <c:v>POS</c:v>
                </c:pt>
                <c:pt idx="13">
                  <c:v>Search</c:v>
                </c:pt>
                <c:pt idx="14">
                  <c:v>Coupon</c:v>
                </c:pt>
                <c:pt idx="15">
                  <c:v>Corporate Promo</c:v>
                </c:pt>
                <c:pt idx="16">
                  <c:v>Others</c:v>
                </c:pt>
                <c:pt idx="17">
                  <c:v>Actual 2018</c:v>
                </c:pt>
              </c:strCache>
            </c:strRef>
          </c:cat>
          <c:val>
            <c:numRef>
              <c:f>Sheet1!$D$2:$D$19</c:f>
              <c:numCache>
                <c:formatCode>0.0</c:formatCode>
                <c:ptCount val="18"/>
                <c:pt idx="1">
                  <c:v>19781.988493846708</c:v>
                </c:pt>
                <c:pt idx="2">
                  <c:v>13401.591015703532</c:v>
                </c:pt>
                <c:pt idx="3">
                  <c:v>11847.239439716854</c:v>
                </c:pt>
                <c:pt idx="4">
                  <c:v>8969.0955841331743</c:v>
                </c:pt>
                <c:pt idx="5">
                  <c:v>8523.2426477999834</c:v>
                </c:pt>
                <c:pt idx="6">
                  <c:v>7268.6944999000016</c:v>
                </c:pt>
                <c:pt idx="7">
                  <c:v>6981.0144082999832</c:v>
                </c:pt>
                <c:pt idx="8">
                  <c:v>2207.9235768995713</c:v>
                </c:pt>
                <c:pt idx="9">
                  <c:v>958.62765800021589</c:v>
                </c:pt>
                <c:pt idx="10">
                  <c:v>601.11272610000015</c:v>
                </c:pt>
                <c:pt idx="11">
                  <c:v>556.84589479999704</c:v>
                </c:pt>
                <c:pt idx="12">
                  <c:v>119.18070280000001</c:v>
                </c:pt>
                <c:pt idx="13">
                  <c:v>0</c:v>
                </c:pt>
                <c:pt idx="14">
                  <c:v>0</c:v>
                </c:pt>
                <c:pt idx="15">
                  <c:v>0</c:v>
                </c:pt>
                <c:pt idx="16">
                  <c:v>0</c:v>
                </c:pt>
              </c:numCache>
            </c:numRef>
          </c:val>
          <c:extLst xmlns:c16r2="http://schemas.microsoft.com/office/drawing/2015/06/chart">
            <c:ext xmlns:c16="http://schemas.microsoft.com/office/drawing/2014/chart" uri="{C3380CC4-5D6E-409C-BE32-E72D297353CC}">
              <c16:uniqueId val="{00000016-D9C3-426E-AF4B-FCBDF215A75B}"/>
            </c:ext>
            <c:ext xmlns:c15="http://schemas.microsoft.com/office/drawing/2012/chart" uri="{02D57815-91ED-43cb-92C2-25804820EDAC}">
              <c15:datalabelsRange>
                <c15:f>Sheet1!$H$2:$H$18</c15:f>
                <c15:dlblRangeCache>
                  <c:ptCount val="17"/>
                  <c:pt idx="1">
                    <c:v>0.5%</c:v>
                  </c:pt>
                  <c:pt idx="2">
                    <c:v>0.3%</c:v>
                  </c:pt>
                  <c:pt idx="3">
                    <c:v>0.3%</c:v>
                  </c:pt>
                  <c:pt idx="4">
                    <c:v>0.2%</c:v>
                  </c:pt>
                  <c:pt idx="5">
                    <c:v>0.2%</c:v>
                  </c:pt>
                  <c:pt idx="6">
                    <c:v>0.2%</c:v>
                  </c:pt>
                  <c:pt idx="7">
                    <c:v>0.2%</c:v>
                  </c:pt>
                  <c:pt idx="8">
                    <c:v>0.1%</c:v>
                  </c:pt>
                  <c:pt idx="9">
                    <c:v>0.0%</c:v>
                  </c:pt>
                  <c:pt idx="10">
                    <c:v>0.0%</c:v>
                  </c:pt>
                  <c:pt idx="11">
                    <c:v>0.0%</c:v>
                  </c:pt>
                  <c:pt idx="12">
                    <c:v>0.0%</c:v>
                  </c:pt>
                  <c:pt idx="13">
                    <c:v>0.0%</c:v>
                  </c:pt>
                  <c:pt idx="14">
                    <c:v>-0.5%</c:v>
                  </c:pt>
                  <c:pt idx="15">
                    <c:v>-0.7%</c:v>
                  </c:pt>
                  <c:pt idx="16">
                    <c:v>-3.4%</c:v>
                  </c:pt>
                </c15:dlblRangeCache>
              </c15:datalabelsRange>
            </c:ext>
          </c:extLst>
        </c:ser>
        <c:ser>
          <c:idx val="3"/>
          <c:order val="3"/>
          <c:tx>
            <c:strRef>
              <c:f>Sheet1!$E$1</c:f>
              <c:strCache>
                <c:ptCount val="1"/>
              </c:strCache>
            </c:strRef>
          </c:tx>
          <c:spPr>
            <a:solidFill>
              <a:srgbClr val="FF0000"/>
            </a:solidFill>
          </c:spPr>
          <c:invertIfNegative val="0"/>
          <c:cat>
            <c:strRef>
              <c:f>Sheet1!$A$2:$A$19</c:f>
              <c:strCache>
                <c:ptCount val="18"/>
                <c:pt idx="0">
                  <c:v>Actual 2017</c:v>
                </c:pt>
                <c:pt idx="1">
                  <c:v>Digital Video</c:v>
                </c:pt>
                <c:pt idx="2">
                  <c:v>Social</c:v>
                </c:pt>
                <c:pt idx="3">
                  <c:v>TV</c:v>
                </c:pt>
                <c:pt idx="4">
                  <c:v>Trade</c:v>
                </c:pt>
                <c:pt idx="5">
                  <c:v>2017 Innovation</c:v>
                </c:pt>
                <c:pt idx="6">
                  <c:v>PR</c:v>
                </c:pt>
                <c:pt idx="7">
                  <c:v>Shelf-Media</c:v>
                </c:pt>
                <c:pt idx="8">
                  <c:v>Price</c:v>
                </c:pt>
                <c:pt idx="9">
                  <c:v>TDP</c:v>
                </c:pt>
                <c:pt idx="10">
                  <c:v>Sampling</c:v>
                </c:pt>
                <c:pt idx="11">
                  <c:v>Competition</c:v>
                </c:pt>
                <c:pt idx="12">
                  <c:v>POS</c:v>
                </c:pt>
                <c:pt idx="13">
                  <c:v>Search</c:v>
                </c:pt>
                <c:pt idx="14">
                  <c:v>Coupon</c:v>
                </c:pt>
                <c:pt idx="15">
                  <c:v>Corporate Promo</c:v>
                </c:pt>
                <c:pt idx="16">
                  <c:v>Others</c:v>
                </c:pt>
                <c:pt idx="17">
                  <c:v>Actual 2018</c:v>
                </c:pt>
              </c:strCache>
            </c:strRef>
          </c:cat>
          <c:val>
            <c:numRef>
              <c:f>Sheet1!$E$2:$E$19</c:f>
              <c:numCache>
                <c:formatCode>_(* #,##0.0_);_(* \(#,##0.0\);_(* "-"??_);_(@_)</c:formatCode>
                <c:ptCount val="18"/>
                <c:pt idx="1">
                  <c:v>0</c:v>
                </c:pt>
                <c:pt idx="2">
                  <c:v>0</c:v>
                </c:pt>
                <c:pt idx="3">
                  <c:v>0</c:v>
                </c:pt>
                <c:pt idx="4">
                  <c:v>0</c:v>
                </c:pt>
                <c:pt idx="5">
                  <c:v>0</c:v>
                </c:pt>
                <c:pt idx="6">
                  <c:v>0</c:v>
                </c:pt>
                <c:pt idx="7">
                  <c:v>0</c:v>
                </c:pt>
                <c:pt idx="8">
                  <c:v>0</c:v>
                </c:pt>
                <c:pt idx="9">
                  <c:v>0</c:v>
                </c:pt>
                <c:pt idx="10">
                  <c:v>0</c:v>
                </c:pt>
                <c:pt idx="11">
                  <c:v>0</c:v>
                </c:pt>
                <c:pt idx="12">
                  <c:v>0</c:v>
                </c:pt>
                <c:pt idx="13">
                  <c:v>1183.8910201000008</c:v>
                </c:pt>
                <c:pt idx="14">
                  <c:v>22158.61243039999</c:v>
                </c:pt>
                <c:pt idx="15">
                  <c:v>29774.836986499991</c:v>
                </c:pt>
                <c:pt idx="16">
                  <c:v>142115.21621099999</c:v>
                </c:pt>
              </c:numCache>
            </c:numRef>
          </c:val>
          <c:extLst xmlns:c16r2="http://schemas.microsoft.com/office/drawing/2015/06/chart">
            <c:ext xmlns:c16="http://schemas.microsoft.com/office/drawing/2014/chart" uri="{C3380CC4-5D6E-409C-BE32-E72D297353CC}">
              <c16:uniqueId val="{00000017-D9C3-426E-AF4B-FCBDF215A75B}"/>
            </c:ext>
          </c:extLst>
        </c:ser>
        <c:dLbls>
          <c:showLegendKey val="0"/>
          <c:showVal val="0"/>
          <c:showCatName val="0"/>
          <c:showSerName val="0"/>
          <c:showPercent val="0"/>
          <c:showBubbleSize val="0"/>
        </c:dLbls>
        <c:gapWidth val="50"/>
        <c:overlap val="100"/>
        <c:axId val="-734238768"/>
        <c:axId val="-734234960"/>
      </c:barChart>
      <c:catAx>
        <c:axId val="-734238768"/>
        <c:scaling>
          <c:orientation val="minMax"/>
        </c:scaling>
        <c:delete val="0"/>
        <c:axPos val="b"/>
        <c:numFmt formatCode="General" sourceLinked="1"/>
        <c:majorTickMark val="out"/>
        <c:minorTickMark val="none"/>
        <c:tickLblPos val="nextTo"/>
        <c:spPr>
          <a:ln w="3175">
            <a:solidFill>
              <a:schemeClr val="tx1"/>
            </a:solidFill>
          </a:ln>
        </c:spPr>
        <c:txPr>
          <a:bodyPr rot="-5400000" vert="horz"/>
          <a:lstStyle/>
          <a:p>
            <a:pPr>
              <a:defRPr/>
            </a:pPr>
            <a:endParaRPr lang="en-US"/>
          </a:p>
        </c:txPr>
        <c:crossAx val="-734234960"/>
        <c:crosses val="autoZero"/>
        <c:auto val="1"/>
        <c:lblAlgn val="ctr"/>
        <c:lblOffset val="100"/>
        <c:tickLblSkip val="1"/>
        <c:noMultiLvlLbl val="0"/>
      </c:catAx>
      <c:valAx>
        <c:axId val="-734234960"/>
        <c:scaling>
          <c:orientation val="minMax"/>
          <c:min val="3000000"/>
        </c:scaling>
        <c:delete val="1"/>
        <c:axPos val="l"/>
        <c:numFmt formatCode="General" sourceLinked="1"/>
        <c:majorTickMark val="out"/>
        <c:minorTickMark val="none"/>
        <c:tickLblPos val="nextTo"/>
        <c:crossAx val="-734238768"/>
        <c:crosses val="autoZero"/>
        <c:crossBetween val="between"/>
        <c:dispUnits>
          <c:builtInUnit val="millions"/>
          <c:dispUnitsLbl>
            <c:layout/>
          </c:dispUnitsLbl>
        </c:dispUnits>
      </c:valAx>
      <c:spPr>
        <a:noFill/>
        <a:ln w="25400">
          <a:noFill/>
        </a:ln>
      </c:spPr>
    </c:plotArea>
    <c:plotVisOnly val="1"/>
    <c:dispBlanksAs val="gap"/>
    <c:showDLblsOverMax val="0"/>
  </c:chart>
  <c:txPr>
    <a:bodyPr/>
    <a:lstStyle/>
    <a:p>
      <a:pPr>
        <a:defRPr sz="1200">
          <a:solidFill>
            <a:schemeClr val="tx1"/>
          </a:solidFill>
          <a:latin typeface="+mn-lt"/>
          <a:cs typeface="Arial" panose="020B0604020202020204" pitchFamily="34"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760771341935E-2"/>
          <c:y val="0.11634698778681708"/>
          <c:w val="0.809810280230013"/>
          <c:h val="0.40620609664455842"/>
        </c:manualLayout>
      </c:layout>
      <c:barChart>
        <c:barDir val="col"/>
        <c:grouping val="stacked"/>
        <c:varyColors val="0"/>
        <c:ser>
          <c:idx val="1"/>
          <c:order val="1"/>
          <c:tx>
            <c:strRef>
              <c:f>Sheet1!$C$1</c:f>
              <c:strCache>
                <c:ptCount val="1"/>
                <c:pt idx="0">
                  <c:v>Sugar wise </c:v>
                </c:pt>
              </c:strCache>
            </c:strRef>
          </c:tx>
          <c:spPr>
            <a:solidFill>
              <a:schemeClr val="accent2"/>
            </a:solidFill>
            <a:ln>
              <a:solidFill>
                <a:schemeClr val="accent2"/>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241989</c:v>
                </c:pt>
                <c:pt idx="94">
                  <c:v>756769</c:v>
                </c:pt>
                <c:pt idx="95">
                  <c:v>550487</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1AE7-48FD-8C5E-E52A5927B2E3}"/>
            </c:ext>
          </c:extLst>
        </c:ser>
        <c:ser>
          <c:idx val="2"/>
          <c:order val="2"/>
          <c:tx>
            <c:strRef>
              <c:f>Sheet1!$D$1</c:f>
              <c:strCache>
                <c:ptCount val="1"/>
                <c:pt idx="0">
                  <c:v>Nourish</c:v>
                </c:pt>
              </c:strCache>
            </c:strRef>
          </c:tx>
          <c:spPr>
            <a:solidFill>
              <a:schemeClr val="accent3"/>
            </a:solidFill>
            <a:ln>
              <a:solidFill>
                <a:schemeClr val="accent3"/>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Sheet1!$D$2:$D$105</c:f>
              <c:numCache>
                <c:formatCode>General</c:formatCode>
                <c:ptCount val="104"/>
                <c:pt idx="0">
                  <c:v>0</c:v>
                </c:pt>
                <c:pt idx="1">
                  <c:v>0</c:v>
                </c:pt>
                <c:pt idx="2">
                  <c:v>0</c:v>
                </c:pt>
                <c:pt idx="3">
                  <c:v>0</c:v>
                </c:pt>
                <c:pt idx="4">
                  <c:v>0</c:v>
                </c:pt>
                <c:pt idx="5">
                  <c:v>0</c:v>
                </c:pt>
                <c:pt idx="6">
                  <c:v>0</c:v>
                </c:pt>
                <c:pt idx="7">
                  <c:v>2753076</c:v>
                </c:pt>
                <c:pt idx="8">
                  <c:v>3880371</c:v>
                </c:pt>
                <c:pt idx="9">
                  <c:v>1260479</c:v>
                </c:pt>
                <c:pt idx="10">
                  <c:v>0</c:v>
                </c:pt>
                <c:pt idx="11">
                  <c:v>2000743</c:v>
                </c:pt>
                <c:pt idx="12">
                  <c:v>1336511</c:v>
                </c:pt>
                <c:pt idx="13">
                  <c:v>2699683</c:v>
                </c:pt>
                <c:pt idx="14">
                  <c:v>595275</c:v>
                </c:pt>
                <c:pt idx="15">
                  <c:v>0</c:v>
                </c:pt>
                <c:pt idx="16">
                  <c:v>3231859</c:v>
                </c:pt>
                <c:pt idx="17">
                  <c:v>2590916</c:v>
                </c:pt>
                <c:pt idx="18">
                  <c:v>647281</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2227464</c:v>
                </c:pt>
                <c:pt idx="49">
                  <c:v>2132150</c:v>
                </c:pt>
                <c:pt idx="50">
                  <c:v>827396</c:v>
                </c:pt>
                <c:pt idx="51">
                  <c:v>0</c:v>
                </c:pt>
                <c:pt idx="52">
                  <c:v>0</c:v>
                </c:pt>
                <c:pt idx="53">
                  <c:v>0</c:v>
                </c:pt>
                <c:pt idx="54">
                  <c:v>5828666</c:v>
                </c:pt>
                <c:pt idx="55">
                  <c:v>7611224</c:v>
                </c:pt>
                <c:pt idx="56">
                  <c:v>1983719</c:v>
                </c:pt>
                <c:pt idx="57">
                  <c:v>0</c:v>
                </c:pt>
                <c:pt idx="58">
                  <c:v>0</c:v>
                </c:pt>
                <c:pt idx="59">
                  <c:v>0</c:v>
                </c:pt>
                <c:pt idx="60">
                  <c:v>3725077</c:v>
                </c:pt>
                <c:pt idx="61">
                  <c:v>3064060</c:v>
                </c:pt>
                <c:pt idx="62">
                  <c:v>425981</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1730039</c:v>
                </c:pt>
                <c:pt idx="85">
                  <c:v>4514368</c:v>
                </c:pt>
                <c:pt idx="86">
                  <c:v>3275174</c:v>
                </c:pt>
                <c:pt idx="87">
                  <c:v>0</c:v>
                </c:pt>
                <c:pt idx="88">
                  <c:v>0</c:v>
                </c:pt>
                <c:pt idx="89">
                  <c:v>2273960</c:v>
                </c:pt>
                <c:pt idx="90">
                  <c:v>4281233</c:v>
                </c:pt>
                <c:pt idx="91">
                  <c:v>3078166</c:v>
                </c:pt>
                <c:pt idx="92">
                  <c:v>0</c:v>
                </c:pt>
                <c:pt idx="93">
                  <c:v>0</c:v>
                </c:pt>
                <c:pt idx="94">
                  <c:v>0</c:v>
                </c:pt>
                <c:pt idx="95">
                  <c:v>0</c:v>
                </c:pt>
                <c:pt idx="96">
                  <c:v>1973681</c:v>
                </c:pt>
                <c:pt idx="97">
                  <c:v>3170828</c:v>
                </c:pt>
                <c:pt idx="98">
                  <c:v>3433139</c:v>
                </c:pt>
                <c:pt idx="99">
                  <c:v>3992932</c:v>
                </c:pt>
                <c:pt idx="100">
                  <c:v>2303102</c:v>
                </c:pt>
                <c:pt idx="101">
                  <c:v>0</c:v>
                </c:pt>
                <c:pt idx="102">
                  <c:v>0</c:v>
                </c:pt>
                <c:pt idx="103">
                  <c:v>1352262</c:v>
                </c:pt>
              </c:numCache>
            </c:numRef>
          </c:val>
          <c:extLst xmlns:c16r2="http://schemas.microsoft.com/office/drawing/2015/06/chart">
            <c:ext xmlns:c16="http://schemas.microsoft.com/office/drawing/2014/chart" uri="{C3380CC4-5D6E-409C-BE32-E72D297353CC}">
              <c16:uniqueId val="{00000001-1AE7-48FD-8C5E-E52A5927B2E3}"/>
            </c:ext>
          </c:extLst>
        </c:ser>
        <c:ser>
          <c:idx val="3"/>
          <c:order val="3"/>
          <c:tx>
            <c:strRef>
              <c:f>Sheet1!$E$1</c:f>
              <c:strCache>
                <c:ptCount val="1"/>
                <c:pt idx="0">
                  <c:v>Original</c:v>
                </c:pt>
              </c:strCache>
            </c:strRef>
          </c:tx>
          <c:spPr>
            <a:solidFill>
              <a:schemeClr val="accent1"/>
            </a:solidFill>
            <a:ln>
              <a:solidFill>
                <a:schemeClr val="accent1"/>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Sheet1!$E$2:$E$105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2369523</c:v>
                </c:pt>
                <c:pt idx="27">
                  <c:v>1908750</c:v>
                </c:pt>
                <c:pt idx="28">
                  <c:v>451022</c:v>
                </c:pt>
                <c:pt idx="29">
                  <c:v>0</c:v>
                </c:pt>
                <c:pt idx="30">
                  <c:v>2383214</c:v>
                </c:pt>
                <c:pt idx="31">
                  <c:v>2808219</c:v>
                </c:pt>
                <c:pt idx="32">
                  <c:v>0</c:v>
                </c:pt>
                <c:pt idx="33">
                  <c:v>0</c:v>
                </c:pt>
                <c:pt idx="34">
                  <c:v>2458147</c:v>
                </c:pt>
                <c:pt idx="35">
                  <c:v>2077309</c:v>
                </c:pt>
                <c:pt idx="36">
                  <c:v>1107581</c:v>
                </c:pt>
                <c:pt idx="37">
                  <c:v>0</c:v>
                </c:pt>
                <c:pt idx="38">
                  <c:v>0</c:v>
                </c:pt>
                <c:pt idx="39">
                  <c:v>1613996</c:v>
                </c:pt>
                <c:pt idx="40">
                  <c:v>1919664</c:v>
                </c:pt>
                <c:pt idx="41">
                  <c:v>1803286</c:v>
                </c:pt>
                <c:pt idx="42">
                  <c:v>1798788</c:v>
                </c:pt>
                <c:pt idx="43">
                  <c:v>2284499</c:v>
                </c:pt>
                <c:pt idx="44">
                  <c:v>1397450</c:v>
                </c:pt>
                <c:pt idx="45">
                  <c:v>1528946</c:v>
                </c:pt>
                <c:pt idx="46">
                  <c:v>3457214</c:v>
                </c:pt>
                <c:pt idx="47">
                  <c:v>2937291</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2-1AE7-48FD-8C5E-E52A5927B2E3}"/>
            </c:ext>
          </c:extLst>
        </c:ser>
        <c:ser>
          <c:idx val="4"/>
          <c:order val="4"/>
          <c:tx>
            <c:strRef>
              <c:f>Sheet1!$F$1</c:f>
              <c:strCache>
                <c:ptCount val="1"/>
                <c:pt idx="0">
                  <c:v>Own it Resolutions</c:v>
                </c:pt>
              </c:strCache>
            </c:strRef>
          </c:tx>
          <c:spPr>
            <a:solidFill>
              <a:schemeClr val="accent5"/>
            </a:solidFill>
            <a:ln>
              <a:solidFill>
                <a:srgbClr val="00B0F0"/>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Sheet1!$F$2:$F$105</c:f>
              <c:numCache>
                <c:formatCode>General</c:formatCode>
                <c:ptCount val="104"/>
                <c:pt idx="0">
                  <c:v>2039905.0000000005</c:v>
                </c:pt>
                <c:pt idx="1">
                  <c:v>2705920</c:v>
                </c:pt>
                <c:pt idx="2">
                  <c:v>2972925</c:v>
                </c:pt>
                <c:pt idx="3">
                  <c:v>704071</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3-1AE7-48FD-8C5E-E52A5927B2E3}"/>
            </c:ext>
          </c:extLst>
        </c:ser>
        <c:ser>
          <c:idx val="5"/>
          <c:order val="5"/>
          <c:tx>
            <c:strRef>
              <c:f>Sheet1!$G$1</c:f>
              <c:strCache>
                <c:ptCount val="1"/>
                <c:pt idx="0">
                  <c:v>Protein </c:v>
                </c:pt>
              </c:strCache>
            </c:strRef>
          </c:tx>
          <c:spPr>
            <a:solidFill>
              <a:schemeClr val="accent6"/>
            </a:solidFill>
            <a:ln>
              <a:solidFill>
                <a:srgbClr val="EE3523"/>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Sheet1!$G$2:$G$105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3213775</c:v>
                </c:pt>
                <c:pt idx="68">
                  <c:v>2294007</c:v>
                </c:pt>
                <c:pt idx="69">
                  <c:v>1897968</c:v>
                </c:pt>
                <c:pt idx="70">
                  <c:v>3835265</c:v>
                </c:pt>
                <c:pt idx="71">
                  <c:v>4663649</c:v>
                </c:pt>
                <c:pt idx="72">
                  <c:v>745731</c:v>
                </c:pt>
                <c:pt idx="73">
                  <c:v>3054549</c:v>
                </c:pt>
                <c:pt idx="74">
                  <c:v>486192</c:v>
                </c:pt>
                <c:pt idx="75">
                  <c:v>0</c:v>
                </c:pt>
                <c:pt idx="76">
                  <c:v>3421133</c:v>
                </c:pt>
                <c:pt idx="77">
                  <c:v>1934340</c:v>
                </c:pt>
                <c:pt idx="78">
                  <c:v>3968049</c:v>
                </c:pt>
                <c:pt idx="79">
                  <c:v>392342.5</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4-1AE7-48FD-8C5E-E52A5927B2E3}"/>
            </c:ext>
          </c:extLst>
        </c:ser>
        <c:dLbls>
          <c:showLegendKey val="0"/>
          <c:showVal val="0"/>
          <c:showCatName val="0"/>
          <c:showSerName val="0"/>
          <c:showPercent val="0"/>
          <c:showBubbleSize val="0"/>
        </c:dLbls>
        <c:gapWidth val="150"/>
        <c:overlap val="100"/>
        <c:axId val="-685100160"/>
        <c:axId val="-685103968"/>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69551</c:v>
                </c:pt>
                <c:pt idx="1">
                  <c:v>99862</c:v>
                </c:pt>
                <c:pt idx="2">
                  <c:v>104481</c:v>
                </c:pt>
                <c:pt idx="3">
                  <c:v>79305</c:v>
                </c:pt>
                <c:pt idx="4">
                  <c:v>85460</c:v>
                </c:pt>
                <c:pt idx="5">
                  <c:v>85079</c:v>
                </c:pt>
                <c:pt idx="6">
                  <c:v>74754</c:v>
                </c:pt>
                <c:pt idx="7">
                  <c:v>89223</c:v>
                </c:pt>
                <c:pt idx="8">
                  <c:v>85310</c:v>
                </c:pt>
                <c:pt idx="9">
                  <c:v>84175</c:v>
                </c:pt>
                <c:pt idx="10">
                  <c:v>84060</c:v>
                </c:pt>
                <c:pt idx="11">
                  <c:v>98659</c:v>
                </c:pt>
                <c:pt idx="12">
                  <c:v>92670</c:v>
                </c:pt>
                <c:pt idx="13">
                  <c:v>84149</c:v>
                </c:pt>
                <c:pt idx="14">
                  <c:v>83969</c:v>
                </c:pt>
                <c:pt idx="15">
                  <c:v>69654</c:v>
                </c:pt>
                <c:pt idx="16">
                  <c:v>75046</c:v>
                </c:pt>
                <c:pt idx="17">
                  <c:v>89261</c:v>
                </c:pt>
                <c:pt idx="18">
                  <c:v>75499</c:v>
                </c:pt>
                <c:pt idx="19">
                  <c:v>74057</c:v>
                </c:pt>
                <c:pt idx="20">
                  <c:v>78017</c:v>
                </c:pt>
                <c:pt idx="21">
                  <c:v>82841</c:v>
                </c:pt>
                <c:pt idx="22">
                  <c:v>87765</c:v>
                </c:pt>
                <c:pt idx="23">
                  <c:v>82917</c:v>
                </c:pt>
                <c:pt idx="24">
                  <c:v>84840</c:v>
                </c:pt>
                <c:pt idx="25">
                  <c:v>78208</c:v>
                </c:pt>
                <c:pt idx="26">
                  <c:v>63237</c:v>
                </c:pt>
                <c:pt idx="27">
                  <c:v>74042</c:v>
                </c:pt>
                <c:pt idx="28">
                  <c:v>78158</c:v>
                </c:pt>
                <c:pt idx="29">
                  <c:v>82908</c:v>
                </c:pt>
                <c:pt idx="30">
                  <c:v>86706</c:v>
                </c:pt>
                <c:pt idx="31">
                  <c:v>71840</c:v>
                </c:pt>
                <c:pt idx="32">
                  <c:v>72013</c:v>
                </c:pt>
                <c:pt idx="33">
                  <c:v>86259</c:v>
                </c:pt>
                <c:pt idx="34">
                  <c:v>98720</c:v>
                </c:pt>
                <c:pt idx="35">
                  <c:v>76474</c:v>
                </c:pt>
                <c:pt idx="36">
                  <c:v>81162</c:v>
                </c:pt>
                <c:pt idx="37">
                  <c:v>89436</c:v>
                </c:pt>
                <c:pt idx="38">
                  <c:v>90960</c:v>
                </c:pt>
                <c:pt idx="39">
                  <c:v>89353</c:v>
                </c:pt>
                <c:pt idx="40">
                  <c:v>71729</c:v>
                </c:pt>
                <c:pt idx="41">
                  <c:v>75648</c:v>
                </c:pt>
                <c:pt idx="42">
                  <c:v>76695</c:v>
                </c:pt>
                <c:pt idx="43">
                  <c:v>78632</c:v>
                </c:pt>
                <c:pt idx="44">
                  <c:v>74347</c:v>
                </c:pt>
                <c:pt idx="45">
                  <c:v>72178</c:v>
                </c:pt>
                <c:pt idx="46">
                  <c:v>77972</c:v>
                </c:pt>
                <c:pt idx="47">
                  <c:v>69444</c:v>
                </c:pt>
                <c:pt idx="48">
                  <c:v>73251</c:v>
                </c:pt>
                <c:pt idx="49">
                  <c:v>70711</c:v>
                </c:pt>
                <c:pt idx="50">
                  <c:v>69067</c:v>
                </c:pt>
                <c:pt idx="51">
                  <c:v>51029</c:v>
                </c:pt>
                <c:pt idx="52">
                  <c:v>68800</c:v>
                </c:pt>
                <c:pt idx="53">
                  <c:v>83872</c:v>
                </c:pt>
                <c:pt idx="54">
                  <c:v>97232</c:v>
                </c:pt>
                <c:pt idx="55">
                  <c:v>91176</c:v>
                </c:pt>
                <c:pt idx="56">
                  <c:v>98988</c:v>
                </c:pt>
                <c:pt idx="57">
                  <c:v>81649</c:v>
                </c:pt>
                <c:pt idx="58">
                  <c:v>79862</c:v>
                </c:pt>
                <c:pt idx="59">
                  <c:v>92152</c:v>
                </c:pt>
                <c:pt idx="60">
                  <c:v>87694</c:v>
                </c:pt>
                <c:pt idx="61">
                  <c:v>80604</c:v>
                </c:pt>
                <c:pt idx="62">
                  <c:v>81079</c:v>
                </c:pt>
                <c:pt idx="63">
                  <c:v>85869</c:v>
                </c:pt>
                <c:pt idx="64">
                  <c:v>79878</c:v>
                </c:pt>
                <c:pt idx="65">
                  <c:v>69942</c:v>
                </c:pt>
                <c:pt idx="66">
                  <c:v>85351</c:v>
                </c:pt>
                <c:pt idx="67">
                  <c:v>74255</c:v>
                </c:pt>
                <c:pt idx="68">
                  <c:v>80988</c:v>
                </c:pt>
                <c:pt idx="69">
                  <c:v>87120</c:v>
                </c:pt>
                <c:pt idx="70">
                  <c:v>83661</c:v>
                </c:pt>
                <c:pt idx="71">
                  <c:v>83421</c:v>
                </c:pt>
                <c:pt idx="72">
                  <c:v>83692</c:v>
                </c:pt>
                <c:pt idx="73">
                  <c:v>80454</c:v>
                </c:pt>
                <c:pt idx="74">
                  <c:v>70932</c:v>
                </c:pt>
                <c:pt idx="75">
                  <c:v>74003</c:v>
                </c:pt>
                <c:pt idx="76">
                  <c:v>85033</c:v>
                </c:pt>
                <c:pt idx="77">
                  <c:v>88713</c:v>
                </c:pt>
                <c:pt idx="78">
                  <c:v>76583</c:v>
                </c:pt>
                <c:pt idx="79">
                  <c:v>72479</c:v>
                </c:pt>
                <c:pt idx="80">
                  <c:v>76617</c:v>
                </c:pt>
                <c:pt idx="81">
                  <c:v>74247</c:v>
                </c:pt>
                <c:pt idx="82">
                  <c:v>77195</c:v>
                </c:pt>
                <c:pt idx="83">
                  <c:v>66232</c:v>
                </c:pt>
                <c:pt idx="84">
                  <c:v>72875</c:v>
                </c:pt>
                <c:pt idx="85">
                  <c:v>80670</c:v>
                </c:pt>
                <c:pt idx="86">
                  <c:v>80235</c:v>
                </c:pt>
                <c:pt idx="87">
                  <c:v>85490</c:v>
                </c:pt>
                <c:pt idx="88">
                  <c:v>74895</c:v>
                </c:pt>
                <c:pt idx="89">
                  <c:v>84591</c:v>
                </c:pt>
                <c:pt idx="90">
                  <c:v>73629</c:v>
                </c:pt>
                <c:pt idx="91">
                  <c:v>77730</c:v>
                </c:pt>
                <c:pt idx="92">
                  <c:v>63994</c:v>
                </c:pt>
                <c:pt idx="93">
                  <c:v>84954</c:v>
                </c:pt>
                <c:pt idx="94">
                  <c:v>68775</c:v>
                </c:pt>
                <c:pt idx="95">
                  <c:v>70726</c:v>
                </c:pt>
                <c:pt idx="96">
                  <c:v>78369</c:v>
                </c:pt>
                <c:pt idx="97">
                  <c:v>69866</c:v>
                </c:pt>
                <c:pt idx="98">
                  <c:v>76749</c:v>
                </c:pt>
                <c:pt idx="99">
                  <c:v>69868</c:v>
                </c:pt>
                <c:pt idx="100">
                  <c:v>72872</c:v>
                </c:pt>
                <c:pt idx="101">
                  <c:v>66166</c:v>
                </c:pt>
                <c:pt idx="102">
                  <c:v>66473</c:v>
                </c:pt>
                <c:pt idx="103">
                  <c:v>48067</c:v>
                </c:pt>
              </c:numCache>
            </c:numRef>
          </c:val>
          <c:smooth val="0"/>
          <c:extLst xmlns:c16r2="http://schemas.microsoft.com/office/drawing/2015/06/chart">
            <c:ext xmlns:c16="http://schemas.microsoft.com/office/drawing/2014/chart" uri="{C3380CC4-5D6E-409C-BE32-E72D297353CC}">
              <c16:uniqueId val="{00000005-1AE7-48FD-8C5E-E52A5927B2E3}"/>
            </c:ext>
          </c:extLst>
        </c:ser>
        <c:dLbls>
          <c:showLegendKey val="0"/>
          <c:showVal val="0"/>
          <c:showCatName val="0"/>
          <c:showSerName val="0"/>
          <c:showPercent val="0"/>
          <c:showBubbleSize val="0"/>
        </c:dLbls>
        <c:marker val="1"/>
        <c:smooth val="0"/>
        <c:axId val="-603108992"/>
        <c:axId val="-603107360"/>
      </c:lineChart>
      <c:dateAx>
        <c:axId val="-603108992"/>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603107360"/>
        <c:crosses val="autoZero"/>
        <c:auto val="1"/>
        <c:lblOffset val="100"/>
        <c:baseTimeUnit val="days"/>
      </c:dateAx>
      <c:valAx>
        <c:axId val="-603107360"/>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603108992"/>
        <c:crosses val="autoZero"/>
        <c:crossBetween val="between"/>
        <c:majorUnit val="40000"/>
        <c:dispUnits>
          <c:builtInUnit val="thousands"/>
        </c:dispUnits>
      </c:valAx>
      <c:valAx>
        <c:axId val="-685103968"/>
        <c:scaling>
          <c:orientation val="minMax"/>
        </c:scaling>
        <c:delete val="0"/>
        <c:axPos val="r"/>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685100160"/>
        <c:crosses val="max"/>
        <c:crossBetween val="between"/>
        <c:dispUnits>
          <c:builtInUnit val="thousands"/>
        </c:dispUnits>
      </c:valAx>
      <c:dateAx>
        <c:axId val="-685100160"/>
        <c:scaling>
          <c:orientation val="minMax"/>
        </c:scaling>
        <c:delete val="1"/>
        <c:axPos val="b"/>
        <c:numFmt formatCode="m/d/yyyy" sourceLinked="1"/>
        <c:majorTickMark val="out"/>
        <c:minorTickMark val="none"/>
        <c:tickLblPos val="nextTo"/>
        <c:crossAx val="-685103968"/>
        <c:crosses val="autoZero"/>
        <c:auto val="1"/>
        <c:lblOffset val="100"/>
        <c:baseTimeUnit val="days"/>
      </c:dateAx>
      <c:spPr>
        <a:noFill/>
        <a:ln>
          <a:noFill/>
        </a:ln>
        <a:effectLst/>
      </c:spPr>
    </c:plotArea>
    <c:legend>
      <c:legendPos val="b"/>
      <c:layout>
        <c:manualLayout>
          <c:xMode val="edge"/>
          <c:yMode val="edge"/>
          <c:x val="0.13700147919237982"/>
          <c:y val="0.76729081582644498"/>
          <c:w val="0.78104648935201326"/>
          <c:h val="7.080177737118960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0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41867.241405852619</c:v>
                </c:pt>
                <c:pt idx="1">
                  <c:v>55268.832421556152</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685103424"/>
        <c:axId val="-685098528"/>
      </c:barChart>
      <c:catAx>
        <c:axId val="-68510342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685098528"/>
        <c:crosses val="autoZero"/>
        <c:auto val="1"/>
        <c:lblAlgn val="ctr"/>
        <c:lblOffset val="100"/>
        <c:noMultiLvlLbl val="0"/>
      </c:catAx>
      <c:valAx>
        <c:axId val="-685098528"/>
        <c:scaling>
          <c:orientation val="minMax"/>
          <c:max val="100000"/>
          <c:min val="0"/>
        </c:scaling>
        <c:delete val="1"/>
        <c:axPos val="l"/>
        <c:numFmt formatCode="#,##0" sourceLinked="0"/>
        <c:majorTickMark val="out"/>
        <c:minorTickMark val="none"/>
        <c:tickLblPos val="nextTo"/>
        <c:crossAx val="-685103424"/>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607.95737584690562</c:v>
                </c:pt>
                <c:pt idx="1">
                  <c:v>618.05673216222544</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685097984"/>
        <c:axId val="-685102336"/>
      </c:barChart>
      <c:catAx>
        <c:axId val="-68509798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685102336"/>
        <c:crosses val="autoZero"/>
        <c:auto val="1"/>
        <c:lblAlgn val="ctr"/>
        <c:lblOffset val="100"/>
        <c:noMultiLvlLbl val="0"/>
      </c:catAx>
      <c:valAx>
        <c:axId val="-685102336"/>
        <c:scaling>
          <c:orientation val="minMax"/>
          <c:max val="900"/>
          <c:min val="0"/>
        </c:scaling>
        <c:delete val="1"/>
        <c:axPos val="l"/>
        <c:numFmt formatCode="0" sourceLinked="0"/>
        <c:majorTickMark val="out"/>
        <c:minorTickMark val="none"/>
        <c:tickLblPos val="nextTo"/>
        <c:crossAx val="-685097984"/>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0.31416767191667594</c:v>
                </c:pt>
                <c:pt idx="1">
                  <c:v>0.37108613991201067</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685102880"/>
        <c:axId val="-685101792"/>
      </c:barChart>
      <c:catAx>
        <c:axId val="-6851028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685101792"/>
        <c:crosses val="autoZero"/>
        <c:auto val="1"/>
        <c:lblAlgn val="ctr"/>
        <c:lblOffset val="100"/>
        <c:noMultiLvlLbl val="0"/>
      </c:catAx>
      <c:valAx>
        <c:axId val="-685101792"/>
        <c:scaling>
          <c:orientation val="minMax"/>
          <c:min val="0"/>
        </c:scaling>
        <c:delete val="1"/>
        <c:axPos val="l"/>
        <c:numFmt formatCode="0.0" sourceLinked="0"/>
        <c:majorTickMark val="out"/>
        <c:minorTickMark val="none"/>
        <c:tickLblPos val="nextTo"/>
        <c:crossAx val="-685102880"/>
        <c:crosses val="autoZero"/>
        <c:crossBetween val="between"/>
        <c:minorUnit val="1.0000000000000002E-2"/>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Sheet1!$A$21:$A$27</c:f>
              <c:strCache>
                <c:ptCount val="6"/>
                <c:pt idx="0">
                  <c:v>Nourish</c:v>
                </c:pt>
                <c:pt idx="1">
                  <c:v>Original</c:v>
                </c:pt>
                <c:pt idx="2">
                  <c:v>Own it Resolutions</c:v>
                </c:pt>
                <c:pt idx="3">
                  <c:v>Nourish</c:v>
                </c:pt>
                <c:pt idx="4">
                  <c:v>Protein </c:v>
                </c:pt>
                <c:pt idx="5">
                  <c:v>Sugar Wise</c:v>
                </c:pt>
              </c:strCache>
            </c:strRef>
          </c:cat>
          <c:val>
            <c:numRef>
              <c:f>Sheet1!$B$21:$B$27</c:f>
              <c:numCache>
                <c:formatCode>0.0</c:formatCode>
                <c:ptCount val="6"/>
                <c:pt idx="0">
                  <c:v>0.26765253113679865</c:v>
                </c:pt>
                <c:pt idx="1">
                  <c:v>0.31479093632406613</c:v>
                </c:pt>
                <c:pt idx="2">
                  <c:v>0.6373456527749658</c:v>
                </c:pt>
                <c:pt idx="3">
                  <c:v>0.31969407222139151</c:v>
                </c:pt>
                <c:pt idx="4">
                  <c:v>0.51998195150444337</c:v>
                </c:pt>
                <c:pt idx="5">
                  <c:v>0.7474664565390472</c:v>
                </c:pt>
              </c:numCache>
            </c:numRef>
          </c:val>
          <c:extLst xmlns:c16r2="http://schemas.microsoft.com/office/drawing/2015/06/chart">
            <c:ext xmlns:c16="http://schemas.microsoft.com/office/drawing/2014/chart" uri="{C3380CC4-5D6E-409C-BE32-E72D297353CC}">
              <c16:uniqueId val="{00000000-1F2B-4BD3-B18F-1817695A8F56}"/>
            </c:ext>
          </c:extLst>
        </c:ser>
        <c:dLbls>
          <c:showLegendKey val="0"/>
          <c:showVal val="0"/>
          <c:showCatName val="0"/>
          <c:showSerName val="0"/>
          <c:showPercent val="0"/>
          <c:showBubbleSize val="0"/>
        </c:dLbls>
        <c:gapWidth val="182"/>
        <c:axId val="-685104512"/>
        <c:axId val="-685099072"/>
      </c:barChart>
      <c:catAx>
        <c:axId val="-68510451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685099072"/>
        <c:crosses val="autoZero"/>
        <c:auto val="1"/>
        <c:lblAlgn val="ctr"/>
        <c:lblOffset val="100"/>
        <c:noMultiLvlLbl val="0"/>
      </c:catAx>
      <c:valAx>
        <c:axId val="-685099072"/>
        <c:scaling>
          <c:orientation val="minMax"/>
        </c:scaling>
        <c:delete val="1"/>
        <c:axPos val="l"/>
        <c:numFmt formatCode="0.0" sourceLinked="1"/>
        <c:majorTickMark val="out"/>
        <c:minorTickMark val="none"/>
        <c:tickLblPos val="nextTo"/>
        <c:crossAx val="-685104512"/>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Sheet1!$A$21:$A$27</c:f>
              <c:strCache>
                <c:ptCount val="6"/>
                <c:pt idx="0">
                  <c:v>Nourish</c:v>
                </c:pt>
                <c:pt idx="1">
                  <c:v>Original</c:v>
                </c:pt>
                <c:pt idx="2">
                  <c:v>Own it Resolutions</c:v>
                </c:pt>
                <c:pt idx="3">
                  <c:v>Nourish</c:v>
                </c:pt>
                <c:pt idx="4">
                  <c:v>Protein </c:v>
                </c:pt>
                <c:pt idx="5">
                  <c:v>Sugar Wise</c:v>
                </c:pt>
              </c:strCache>
            </c:strRef>
          </c:cat>
          <c:val>
            <c:numRef>
              <c:f>Sheet1!$B$21:$B$27</c:f>
              <c:numCache>
                <c:formatCode>0.0</c:formatCode>
                <c:ptCount val="6"/>
                <c:pt idx="0">
                  <c:v>590.99971525017986</c:v>
                </c:pt>
                <c:pt idx="1">
                  <c:v>617.17422734800493</c:v>
                </c:pt>
                <c:pt idx="2">
                  <c:v>619.84883246823051</c:v>
                </c:pt>
                <c:pt idx="3">
                  <c:v>618.24960347426952</c:v>
                </c:pt>
                <c:pt idx="4">
                  <c:v>616.15456628203981</c:v>
                </c:pt>
                <c:pt idx="5">
                  <c:v>627.48790824400328</c:v>
                </c:pt>
              </c:numCache>
            </c:numRef>
          </c:val>
          <c:extLst xmlns:c16r2="http://schemas.microsoft.com/office/drawing/2015/06/chart">
            <c:ext xmlns:c16="http://schemas.microsoft.com/office/drawing/2014/chart" uri="{C3380CC4-5D6E-409C-BE32-E72D297353CC}">
              <c16:uniqueId val="{00000000-A28F-40C3-BF2B-29BE65FE1E24}"/>
            </c:ext>
          </c:extLst>
        </c:ser>
        <c:dLbls>
          <c:showLegendKey val="0"/>
          <c:showVal val="0"/>
          <c:showCatName val="0"/>
          <c:showSerName val="0"/>
          <c:showPercent val="0"/>
          <c:showBubbleSize val="0"/>
        </c:dLbls>
        <c:gapWidth val="182"/>
        <c:axId val="-685100704"/>
        <c:axId val="-597298256"/>
      </c:barChart>
      <c:catAx>
        <c:axId val="-68510070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97298256"/>
        <c:crosses val="autoZero"/>
        <c:auto val="1"/>
        <c:lblAlgn val="ctr"/>
        <c:lblOffset val="100"/>
        <c:noMultiLvlLbl val="0"/>
      </c:catAx>
      <c:valAx>
        <c:axId val="-597298256"/>
        <c:scaling>
          <c:orientation val="minMax"/>
        </c:scaling>
        <c:delete val="1"/>
        <c:axPos val="l"/>
        <c:numFmt formatCode="0.0" sourceLinked="1"/>
        <c:majorTickMark val="out"/>
        <c:minorTickMark val="none"/>
        <c:tickLblPos val="nextTo"/>
        <c:crossAx val="-685100704"/>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0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2597.1016608</c:v>
                </c:pt>
                <c:pt idx="1">
                  <c:v>1413.1998515000002</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597289008"/>
        <c:axId val="-597291184"/>
      </c:barChart>
      <c:catAx>
        <c:axId val="-5972890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97291184"/>
        <c:crosses val="autoZero"/>
        <c:auto val="1"/>
        <c:lblAlgn val="ctr"/>
        <c:lblOffset val="100"/>
        <c:noMultiLvlLbl val="0"/>
      </c:catAx>
      <c:valAx>
        <c:axId val="-597291184"/>
        <c:scaling>
          <c:orientation val="minMax"/>
          <c:max val="4000"/>
          <c:min val="0"/>
        </c:scaling>
        <c:delete val="1"/>
        <c:axPos val="l"/>
        <c:numFmt formatCode="#,##0" sourceLinked="0"/>
        <c:majorTickMark val="out"/>
        <c:minorTickMark val="none"/>
        <c:tickLblPos val="nextTo"/>
        <c:crossAx val="-597289008"/>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28.755767232642349</c:v>
                </c:pt>
                <c:pt idx="1">
                  <c:v>33.246613974763818</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597297712"/>
        <c:axId val="-597302064"/>
      </c:barChart>
      <c:catAx>
        <c:axId val="-59729771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97302064"/>
        <c:crosses val="autoZero"/>
        <c:auto val="1"/>
        <c:lblAlgn val="ctr"/>
        <c:lblOffset val="100"/>
        <c:noMultiLvlLbl val="0"/>
      </c:catAx>
      <c:valAx>
        <c:axId val="-597302064"/>
        <c:scaling>
          <c:orientation val="minMax"/>
          <c:max val="50"/>
          <c:min val="0"/>
        </c:scaling>
        <c:delete val="1"/>
        <c:axPos val="l"/>
        <c:numFmt formatCode="0" sourceLinked="0"/>
        <c:majorTickMark val="out"/>
        <c:minorTickMark val="none"/>
        <c:tickLblPos val="nextTo"/>
        <c:crossAx val="-597297712"/>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0.12561855477002579</c:v>
                </c:pt>
                <c:pt idx="1">
                  <c:v>5.6588180044355417E-2</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597300432"/>
        <c:axId val="-597291728"/>
      </c:barChart>
      <c:catAx>
        <c:axId val="-59730043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597291728"/>
        <c:crosses val="autoZero"/>
        <c:auto val="1"/>
        <c:lblAlgn val="ctr"/>
        <c:lblOffset val="100"/>
        <c:noMultiLvlLbl val="0"/>
      </c:catAx>
      <c:valAx>
        <c:axId val="-597291728"/>
        <c:scaling>
          <c:orientation val="minMax"/>
          <c:min val="0"/>
        </c:scaling>
        <c:delete val="1"/>
        <c:axPos val="l"/>
        <c:numFmt formatCode="0.0" sourceLinked="0"/>
        <c:majorTickMark val="out"/>
        <c:minorTickMark val="none"/>
        <c:tickLblPos val="nextTo"/>
        <c:crossAx val="-597300432"/>
        <c:crosses val="autoZero"/>
        <c:crossBetween val="between"/>
        <c:minorUnit val="1.0000000000000002E-2"/>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Special K Cereal</c:v>
                </c:pt>
              </c:strCache>
            </c:strRef>
          </c:tx>
          <c:spPr>
            <a:solidFill>
              <a:schemeClr val="accent1"/>
            </a:solidFill>
            <a:ln>
              <a:noFill/>
            </a:ln>
            <a:effectLst/>
          </c:spPr>
          <c:invertIfNegative val="0"/>
          <c:dLbls>
            <c:numFmt formatCode="0.0%" sourceLinked="0"/>
            <c:spPr>
              <a:noFill/>
              <a:ln>
                <a:noFill/>
              </a:ln>
              <a:effectLst/>
            </c:spPr>
            <c:txPr>
              <a:bodyPr rot="0" spcFirstLastPara="1" vertOverflow="clip" horzOverflow="clip"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TV+Trade</c:v>
                </c:pt>
                <c:pt idx="1">
                  <c:v>TV+Social</c:v>
                </c:pt>
                <c:pt idx="2">
                  <c:v>TV+Video</c:v>
                </c:pt>
              </c:strCache>
            </c:strRef>
          </c:cat>
          <c:val>
            <c:numRef>
              <c:f>Sheet1!$B$2:$B$4</c:f>
              <c:numCache>
                <c:formatCode>0.00%</c:formatCode>
                <c:ptCount val="3"/>
                <c:pt idx="0" formatCode="0.0%">
                  <c:v>2.2760949279378106E-3</c:v>
                </c:pt>
                <c:pt idx="1">
                  <c:v>7.7148600318296401E-3</c:v>
                </c:pt>
                <c:pt idx="2">
                  <c:v>5.8928657329112679E-3</c:v>
                </c:pt>
              </c:numCache>
            </c:numRef>
          </c:val>
          <c:extLst xmlns:c16r2="http://schemas.microsoft.com/office/drawing/2015/06/chart">
            <c:ext xmlns:c16="http://schemas.microsoft.com/office/drawing/2014/chart" uri="{C3380CC4-5D6E-409C-BE32-E72D297353CC}">
              <c16:uniqueId val="{00000000-0076-41C0-88D4-4A0B1F0E8200}"/>
            </c:ext>
          </c:extLst>
        </c:ser>
        <c:dLbls>
          <c:dLblPos val="outEnd"/>
          <c:showLegendKey val="0"/>
          <c:showVal val="1"/>
          <c:showCatName val="0"/>
          <c:showSerName val="0"/>
          <c:showPercent val="0"/>
          <c:showBubbleSize val="0"/>
        </c:dLbls>
        <c:gapWidth val="444"/>
        <c:overlap val="-90"/>
        <c:axId val="-597297168"/>
        <c:axId val="-597294992"/>
      </c:barChart>
      <c:catAx>
        <c:axId val="-5972971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cap="all" spc="120" normalizeH="0" baseline="0">
                <a:solidFill>
                  <a:schemeClr val="tx1"/>
                </a:solidFill>
                <a:latin typeface="+mn-lt"/>
                <a:ea typeface="+mn-ea"/>
                <a:cs typeface="+mn-cs"/>
              </a:defRPr>
            </a:pPr>
            <a:endParaRPr lang="en-US"/>
          </a:p>
        </c:txPr>
        <c:crossAx val="-597294992"/>
        <c:crosses val="autoZero"/>
        <c:auto val="1"/>
        <c:lblAlgn val="ctr"/>
        <c:lblOffset val="100"/>
        <c:noMultiLvlLbl val="0"/>
      </c:catAx>
      <c:valAx>
        <c:axId val="-597294992"/>
        <c:scaling>
          <c:orientation val="minMax"/>
          <c:max val="2.0000000000000004E-2"/>
        </c:scaling>
        <c:delete val="1"/>
        <c:axPos val="l"/>
        <c:numFmt formatCode="0.0%" sourceLinked="1"/>
        <c:majorTickMark val="out"/>
        <c:minorTickMark val="none"/>
        <c:tickLblPos val="nextTo"/>
        <c:crossAx val="-597297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11"/>
              <c:delete val="1"/>
              <c:extLst xmlns:c16r2="http://schemas.microsoft.com/office/drawing/2015/06/chart">
                <c:ext xmlns:c16="http://schemas.microsoft.com/office/drawing/2014/chart" uri="{C3380CC4-5D6E-409C-BE32-E72D297353CC}">
                  <c16:uniqueId val="{00000000-51FD-45D2-A460-9D572BFC510B}"/>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10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Sheet1!$A$2:$A$13</c:f>
              <c:strCache>
                <c:ptCount val="12"/>
                <c:pt idx="0">
                  <c:v>Trade</c:v>
                </c:pt>
                <c:pt idx="1">
                  <c:v>Brand-Building</c:v>
                </c:pt>
                <c:pt idx="2">
                  <c:v>TV</c:v>
                </c:pt>
                <c:pt idx="3">
                  <c:v>Shelf Media</c:v>
                </c:pt>
                <c:pt idx="4">
                  <c:v>Digital Video</c:v>
                </c:pt>
                <c:pt idx="5">
                  <c:v>Sampling</c:v>
                </c:pt>
                <c:pt idx="6">
                  <c:v>Social</c:v>
                </c:pt>
                <c:pt idx="7">
                  <c:v>Coupon</c:v>
                </c:pt>
                <c:pt idx="8">
                  <c:v>Search</c:v>
                </c:pt>
                <c:pt idx="9">
                  <c:v>PR</c:v>
                </c:pt>
                <c:pt idx="10">
                  <c:v>Corporate Promotion</c:v>
                </c:pt>
                <c:pt idx="11">
                  <c:v>POS</c:v>
                </c:pt>
              </c:strCache>
            </c:strRef>
          </c:cat>
          <c:val>
            <c:numRef>
              <c:f>Sheet1!$B$2:$B$13</c:f>
              <c:numCache>
                <c:formatCode>0.00</c:formatCode>
                <c:ptCount val="12"/>
                <c:pt idx="0">
                  <c:v>0.85927622571856455</c:v>
                </c:pt>
                <c:pt idx="1">
                  <c:v>0.35492227483054611</c:v>
                </c:pt>
                <c:pt idx="2">
                  <c:v>0.37695191996826999</c:v>
                </c:pt>
                <c:pt idx="3">
                  <c:v>0.38346430746720778</c:v>
                </c:pt>
                <c:pt idx="4">
                  <c:v>0.28549905824141009</c:v>
                </c:pt>
                <c:pt idx="5">
                  <c:v>0.1890168075474343</c:v>
                </c:pt>
                <c:pt idx="6">
                  <c:v>0.31416767191667594</c:v>
                </c:pt>
                <c:pt idx="7">
                  <c:v>0.37904843833033114</c:v>
                </c:pt>
                <c:pt idx="8">
                  <c:v>0.12561740997367032</c:v>
                </c:pt>
                <c:pt idx="9">
                  <c:v>0.36531827414374457</c:v>
                </c:pt>
                <c:pt idx="10">
                  <c:v>0.65588072126414865</c:v>
                </c:pt>
                <c:pt idx="11">
                  <c:v>0</c:v>
                </c:pt>
              </c:numCache>
            </c:numRef>
          </c:val>
          <c:extLst xmlns:c16r2="http://schemas.microsoft.com/office/drawing/2015/06/char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0"/>
              <c:layout>
                <c:manualLayout>
                  <c:x val="4.5662105929134573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6DE4-4AE4-B10C-8685231C1D3C}"/>
                </c:ext>
                <c:ext xmlns:c15="http://schemas.microsoft.com/office/drawing/2012/chart" uri="{CE6537A1-D6FC-4f65-9D91-7224C49458BB}">
                  <c15:layout/>
                </c:ext>
              </c:extLst>
            </c:dLbl>
            <c:dLbl>
              <c:idx val="1"/>
              <c:layout>
                <c:manualLayout>
                  <c:x val="6.0882807905512761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6DE4-4AE4-B10C-8685231C1D3C}"/>
                </c:ext>
                <c:ext xmlns:c15="http://schemas.microsoft.com/office/drawing/2012/chart" uri="{CE6537A1-D6FC-4f65-9D91-7224C49458BB}">
                  <c15:layout/>
                </c:ext>
              </c:extLst>
            </c:dLbl>
            <c:dLbl>
              <c:idx val="2"/>
              <c:layout>
                <c:manualLayout>
                  <c:x val="9.132421185826914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6DE4-4AE4-B10C-8685231C1D3C}"/>
                </c:ext>
                <c:ext xmlns:c15="http://schemas.microsoft.com/office/drawing/2012/chart" uri="{CE6537A1-D6FC-4f65-9D91-7224C49458BB}">
                  <c15:layout/>
                </c:ext>
              </c:extLst>
            </c:dLbl>
            <c:dLbl>
              <c:idx val="4"/>
              <c:layout>
                <c:manualLayout>
                  <c:x val="9.1324211858269146E-3"/>
                  <c:y val="1.001753067868770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6DE4-4AE4-B10C-8685231C1D3C}"/>
                </c:ext>
                <c:ext xmlns:c15="http://schemas.microsoft.com/office/drawing/2012/chart" uri="{CE6537A1-D6FC-4f65-9D91-7224C49458BB}">
                  <c15:layout/>
                </c:ext>
              </c:extLst>
            </c:dLbl>
            <c:dLbl>
              <c:idx val="5"/>
              <c:layout>
                <c:manualLayout>
                  <c:x val="4.5662105929134573E-3"/>
                  <c:y val="5.0087653393437598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6DE4-4AE4-B10C-8685231C1D3C}"/>
                </c:ext>
                <c:ext xmlns:c15="http://schemas.microsoft.com/office/drawing/2012/chart" uri="{CE6537A1-D6FC-4f65-9D91-7224C49458BB}">
                  <c15:layout/>
                </c:ext>
              </c:extLst>
            </c:dLbl>
            <c:dLbl>
              <c:idx val="7"/>
              <c:layout>
                <c:manualLayout>
                  <c:x val="4.5662105929133454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6DE4-4AE4-B10C-8685231C1D3C}"/>
                </c:ext>
                <c:ext xmlns:c15="http://schemas.microsoft.com/office/drawing/2012/chart" uri="{CE6537A1-D6FC-4f65-9D91-7224C49458BB}">
                  <c15:layout/>
                </c:ext>
              </c:extLst>
            </c:dLbl>
            <c:dLbl>
              <c:idx val="8"/>
              <c:layout>
                <c:manualLayout>
                  <c:x val="6.0882807905512761E-3"/>
                  <c:y val="1.502629601803155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8-6DE4-4AE4-B10C-8685231C1D3C}"/>
                </c:ext>
                <c:ext xmlns:c15="http://schemas.microsoft.com/office/drawing/2012/chart" uri="{CE6537A1-D6FC-4f65-9D91-7224C49458BB}">
                  <c15:layout/>
                </c:ext>
              </c:extLst>
            </c:dLbl>
            <c:dLbl>
              <c:idx val="9"/>
              <c:layout>
                <c:manualLayout>
                  <c:x val="9.132421185826914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3-6DE4-4AE4-B10C-8685231C1D3C}"/>
                </c:ext>
                <c:ext xmlns:c15="http://schemas.microsoft.com/office/drawing/2012/chart" uri="{CE6537A1-D6FC-4f65-9D91-7224C49458BB}">
                  <c15:layout/>
                </c:ext>
              </c:extLst>
            </c:dLbl>
            <c:dLbl>
              <c:idx val="10"/>
              <c:layout>
                <c:manualLayout>
                  <c:x val="7.6103509881890949E-3"/>
                  <c:y val="5.0087653393437598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6DE4-4AE4-B10C-8685231C1D3C}"/>
                </c:ex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sz="10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Sheet1!$A$2:$A$13</c:f>
              <c:strCache>
                <c:ptCount val="12"/>
                <c:pt idx="0">
                  <c:v>Trade</c:v>
                </c:pt>
                <c:pt idx="1">
                  <c:v>Brand-Building</c:v>
                </c:pt>
                <c:pt idx="2">
                  <c:v>TV</c:v>
                </c:pt>
                <c:pt idx="3">
                  <c:v>Shelf Media</c:v>
                </c:pt>
                <c:pt idx="4">
                  <c:v>Digital Video</c:v>
                </c:pt>
                <c:pt idx="5">
                  <c:v>Sampling</c:v>
                </c:pt>
                <c:pt idx="6">
                  <c:v>Social</c:v>
                </c:pt>
                <c:pt idx="7">
                  <c:v>Coupon</c:v>
                </c:pt>
                <c:pt idx="8">
                  <c:v>Search</c:v>
                </c:pt>
                <c:pt idx="9">
                  <c:v>PR</c:v>
                </c:pt>
                <c:pt idx="10">
                  <c:v>Corporate Promotion</c:v>
                </c:pt>
                <c:pt idx="11">
                  <c:v>POS</c:v>
                </c:pt>
              </c:strCache>
            </c:strRef>
          </c:cat>
          <c:val>
            <c:numRef>
              <c:f>Sheet1!$C$2:$C$13</c:f>
              <c:numCache>
                <c:formatCode>0.00</c:formatCode>
                <c:ptCount val="12"/>
                <c:pt idx="0">
                  <c:v>0.84505062291566357</c:v>
                </c:pt>
                <c:pt idx="1">
                  <c:v>0.40540034512575196</c:v>
                </c:pt>
                <c:pt idx="2">
                  <c:v>0.57027375663885327</c:v>
                </c:pt>
                <c:pt idx="3">
                  <c:v>0.24386890370299569</c:v>
                </c:pt>
                <c:pt idx="4">
                  <c:v>0.34722228667844257</c:v>
                </c:pt>
                <c:pt idx="5">
                  <c:v>0.18206487084208869</c:v>
                </c:pt>
                <c:pt idx="6">
                  <c:v>0.37108613991201067</c:v>
                </c:pt>
                <c:pt idx="7">
                  <c:v>0.40768580206898219</c:v>
                </c:pt>
                <c:pt idx="8">
                  <c:v>5.6587664339863078E-2</c:v>
                </c:pt>
                <c:pt idx="9">
                  <c:v>0.35188206418202284</c:v>
                </c:pt>
                <c:pt idx="10">
                  <c:v>0.62906156945059843</c:v>
                </c:pt>
                <c:pt idx="11">
                  <c:v>1.5210796978639734E-2</c:v>
                </c:pt>
              </c:numCache>
            </c:numRef>
          </c:val>
          <c:extLst xmlns:c16r2="http://schemas.microsoft.com/office/drawing/2015/06/chart">
            <c:ext xmlns:c16="http://schemas.microsoft.com/office/drawing/2014/chart" uri="{C3380CC4-5D6E-409C-BE32-E72D297353CC}">
              <c16:uniqueId val="{00000017-6DE4-4AE4-B10C-8685231C1D3C}"/>
            </c:ext>
          </c:extLst>
        </c:ser>
        <c:dLbls>
          <c:showLegendKey val="0"/>
          <c:showVal val="0"/>
          <c:showCatName val="0"/>
          <c:showSerName val="0"/>
          <c:showPercent val="0"/>
          <c:showBubbleSize val="0"/>
        </c:dLbls>
        <c:gapWidth val="75"/>
        <c:overlap val="1"/>
        <c:axId val="-734234416"/>
        <c:axId val="-694622016"/>
      </c:barChart>
      <c:catAx>
        <c:axId val="-73423441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694622016"/>
        <c:crosses val="autoZero"/>
        <c:auto val="1"/>
        <c:lblAlgn val="ctr"/>
        <c:lblOffset val="100"/>
        <c:tickLblSkip val="1"/>
        <c:noMultiLvlLbl val="0"/>
      </c:catAx>
      <c:valAx>
        <c:axId val="-694622016"/>
        <c:scaling>
          <c:orientation val="minMax"/>
          <c:max val="1.2"/>
          <c:min val="0"/>
        </c:scaling>
        <c:delete val="1"/>
        <c:axPos val="l"/>
        <c:numFmt formatCode="#,##0" sourceLinked="0"/>
        <c:majorTickMark val="out"/>
        <c:minorTickMark val="none"/>
        <c:tickLblPos val="nextTo"/>
        <c:crossAx val="-734234416"/>
        <c:crosses val="autoZero"/>
        <c:crossBetween val="between"/>
        <c:majorUnit val="1"/>
      </c:valAx>
      <c:spPr>
        <a:noFill/>
        <a:ln>
          <a:noFill/>
        </a:ln>
        <a:effectLst/>
      </c:spPr>
    </c:plotArea>
    <c:legend>
      <c:legendPos val="b"/>
      <c:layout>
        <c:manualLayout>
          <c:xMode val="edge"/>
          <c:yMode val="edge"/>
          <c:x val="0.85110744430714302"/>
          <c:y val="0.14630843020279938"/>
          <c:w val="0.12883608609741803"/>
          <c:h val="6.8048745716002945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Digital Video</c:v>
                </c:pt>
              </c:strCache>
            </c:strRef>
          </c:tx>
          <c:spPr>
            <a:solidFill>
              <a:schemeClr val="tx1"/>
            </a:solidFill>
            <a:ln w="38100">
              <a:solidFill>
                <a:schemeClr val="tx1"/>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872893.02985074627</c:v>
                </c:pt>
                <c:pt idx="1">
                  <c:v>967019.28358208959</c:v>
                </c:pt>
                <c:pt idx="2">
                  <c:v>948441.08955223882</c:v>
                </c:pt>
                <c:pt idx="3">
                  <c:v>915181.67164179101</c:v>
                </c:pt>
                <c:pt idx="4">
                  <c:v>911057.85074626864</c:v>
                </c:pt>
                <c:pt idx="5">
                  <c:v>946585.01492537314</c:v>
                </c:pt>
                <c:pt idx="6">
                  <c:v>896009.34328358225</c:v>
                </c:pt>
                <c:pt idx="7">
                  <c:v>287352</c:v>
                </c:pt>
                <c:pt idx="8">
                  <c:v>469740</c:v>
                </c:pt>
                <c:pt idx="9">
                  <c:v>1019679</c:v>
                </c:pt>
                <c:pt idx="10">
                  <c:v>1005217</c:v>
                </c:pt>
                <c:pt idx="11">
                  <c:v>1012936</c:v>
                </c:pt>
                <c:pt idx="12">
                  <c:v>996733</c:v>
                </c:pt>
                <c:pt idx="13">
                  <c:v>996209</c:v>
                </c:pt>
                <c:pt idx="14">
                  <c:v>988133</c:v>
                </c:pt>
                <c:pt idx="15">
                  <c:v>977280</c:v>
                </c:pt>
                <c:pt idx="16">
                  <c:v>970186</c:v>
                </c:pt>
                <c:pt idx="17">
                  <c:v>954097</c:v>
                </c:pt>
                <c:pt idx="18">
                  <c:v>997479</c:v>
                </c:pt>
                <c:pt idx="19">
                  <c:v>867260</c:v>
                </c:pt>
                <c:pt idx="20">
                  <c:v>874654</c:v>
                </c:pt>
                <c:pt idx="21">
                  <c:v>112751</c:v>
                </c:pt>
                <c:pt idx="22">
                  <c:v>0</c:v>
                </c:pt>
                <c:pt idx="23">
                  <c:v>0</c:v>
                </c:pt>
                <c:pt idx="24">
                  <c:v>0</c:v>
                </c:pt>
                <c:pt idx="25">
                  <c:v>0</c:v>
                </c:pt>
                <c:pt idx="26">
                  <c:v>682563</c:v>
                </c:pt>
                <c:pt idx="27">
                  <c:v>1547134</c:v>
                </c:pt>
                <c:pt idx="28">
                  <c:v>1364606</c:v>
                </c:pt>
                <c:pt idx="29">
                  <c:v>992444</c:v>
                </c:pt>
                <c:pt idx="30">
                  <c:v>1379554</c:v>
                </c:pt>
                <c:pt idx="31">
                  <c:v>1387924</c:v>
                </c:pt>
                <c:pt idx="32">
                  <c:v>1403998</c:v>
                </c:pt>
                <c:pt idx="33">
                  <c:v>1368846</c:v>
                </c:pt>
                <c:pt idx="34">
                  <c:v>1321173</c:v>
                </c:pt>
                <c:pt idx="35">
                  <c:v>773306</c:v>
                </c:pt>
                <c:pt idx="36">
                  <c:v>658041</c:v>
                </c:pt>
                <c:pt idx="37">
                  <c:v>668797</c:v>
                </c:pt>
                <c:pt idx="38">
                  <c:v>677261</c:v>
                </c:pt>
                <c:pt idx="39">
                  <c:v>709710</c:v>
                </c:pt>
                <c:pt idx="40">
                  <c:v>1823091</c:v>
                </c:pt>
                <c:pt idx="41">
                  <c:v>2370222</c:v>
                </c:pt>
                <c:pt idx="42">
                  <c:v>2264007</c:v>
                </c:pt>
                <c:pt idx="43">
                  <c:v>4096823</c:v>
                </c:pt>
                <c:pt idx="44">
                  <c:v>4126508</c:v>
                </c:pt>
                <c:pt idx="45">
                  <c:v>2399733</c:v>
                </c:pt>
                <c:pt idx="46">
                  <c:v>2270580</c:v>
                </c:pt>
                <c:pt idx="47">
                  <c:v>2103397</c:v>
                </c:pt>
                <c:pt idx="48">
                  <c:v>0</c:v>
                </c:pt>
                <c:pt idx="49">
                  <c:v>0</c:v>
                </c:pt>
                <c:pt idx="50">
                  <c:v>0</c:v>
                </c:pt>
                <c:pt idx="51">
                  <c:v>630998</c:v>
                </c:pt>
                <c:pt idx="52">
                  <c:v>0</c:v>
                </c:pt>
                <c:pt idx="53">
                  <c:v>9121962.3060443383</c:v>
                </c:pt>
                <c:pt idx="54">
                  <c:v>7044628.74104656</c:v>
                </c:pt>
                <c:pt idx="55">
                  <c:v>7107404.8923030412</c:v>
                </c:pt>
                <c:pt idx="56">
                  <c:v>1766832</c:v>
                </c:pt>
                <c:pt idx="57">
                  <c:v>0</c:v>
                </c:pt>
                <c:pt idx="58">
                  <c:v>0</c:v>
                </c:pt>
                <c:pt idx="59">
                  <c:v>0</c:v>
                </c:pt>
                <c:pt idx="60">
                  <c:v>1434728</c:v>
                </c:pt>
                <c:pt idx="61">
                  <c:v>1383064</c:v>
                </c:pt>
                <c:pt idx="62">
                  <c:v>1535196</c:v>
                </c:pt>
                <c:pt idx="63">
                  <c:v>0</c:v>
                </c:pt>
                <c:pt idx="64">
                  <c:v>0</c:v>
                </c:pt>
                <c:pt idx="65">
                  <c:v>2405542</c:v>
                </c:pt>
                <c:pt idx="66">
                  <c:v>2764938</c:v>
                </c:pt>
                <c:pt idx="67">
                  <c:v>2902320</c:v>
                </c:pt>
                <c:pt idx="68">
                  <c:v>2832536</c:v>
                </c:pt>
                <c:pt idx="69">
                  <c:v>4268856</c:v>
                </c:pt>
                <c:pt idx="70">
                  <c:v>3363060</c:v>
                </c:pt>
                <c:pt idx="71">
                  <c:v>3954342</c:v>
                </c:pt>
                <c:pt idx="72">
                  <c:v>3915726</c:v>
                </c:pt>
                <c:pt idx="73">
                  <c:v>597928</c:v>
                </c:pt>
                <c:pt idx="74">
                  <c:v>3024378</c:v>
                </c:pt>
                <c:pt idx="75">
                  <c:v>4550510</c:v>
                </c:pt>
                <c:pt idx="76">
                  <c:v>4854700</c:v>
                </c:pt>
                <c:pt idx="77">
                  <c:v>6372338</c:v>
                </c:pt>
                <c:pt idx="78">
                  <c:v>1385464</c:v>
                </c:pt>
                <c:pt idx="79">
                  <c:v>1021294</c:v>
                </c:pt>
                <c:pt idx="80">
                  <c:v>974842</c:v>
                </c:pt>
                <c:pt idx="81">
                  <c:v>821928</c:v>
                </c:pt>
                <c:pt idx="82">
                  <c:v>1216952</c:v>
                </c:pt>
                <c:pt idx="83">
                  <c:v>1493022</c:v>
                </c:pt>
                <c:pt idx="84">
                  <c:v>2113796</c:v>
                </c:pt>
                <c:pt idx="85">
                  <c:v>3784248</c:v>
                </c:pt>
                <c:pt idx="86">
                  <c:v>4568416</c:v>
                </c:pt>
                <c:pt idx="87">
                  <c:v>1651664</c:v>
                </c:pt>
                <c:pt idx="88">
                  <c:v>1898084</c:v>
                </c:pt>
                <c:pt idx="89">
                  <c:v>2717394</c:v>
                </c:pt>
                <c:pt idx="90">
                  <c:v>7559398</c:v>
                </c:pt>
                <c:pt idx="91">
                  <c:v>3055314</c:v>
                </c:pt>
                <c:pt idx="92">
                  <c:v>5092915</c:v>
                </c:pt>
                <c:pt idx="93">
                  <c:v>4468521</c:v>
                </c:pt>
                <c:pt idx="94">
                  <c:v>2332544</c:v>
                </c:pt>
                <c:pt idx="95">
                  <c:v>4057627</c:v>
                </c:pt>
                <c:pt idx="96">
                  <c:v>7232365</c:v>
                </c:pt>
                <c:pt idx="97">
                  <c:v>1294628</c:v>
                </c:pt>
                <c:pt idx="98">
                  <c:v>1477974</c:v>
                </c:pt>
                <c:pt idx="99">
                  <c:v>1505814</c:v>
                </c:pt>
                <c:pt idx="100">
                  <c:v>1787730</c:v>
                </c:pt>
                <c:pt idx="101">
                  <c:v>0</c:v>
                </c:pt>
                <c:pt idx="102">
                  <c:v>0</c:v>
                </c:pt>
                <c:pt idx="103">
                  <c:v>0</c:v>
                </c:pt>
              </c:numCache>
            </c:numRef>
          </c:val>
          <c:extLst xmlns:c16r2="http://schemas.microsoft.com/office/drawing/2015/06/chart">
            <c:ext xmlns:c16="http://schemas.microsoft.com/office/drawing/2014/chart" uri="{C3380CC4-5D6E-409C-BE32-E72D297353CC}">
              <c16:uniqueId val="{00000000-CBBA-463B-A576-5E07F6FEE996}"/>
            </c:ext>
          </c:extLst>
        </c:ser>
        <c:dLbls>
          <c:showLegendKey val="0"/>
          <c:showVal val="0"/>
          <c:showCatName val="0"/>
          <c:showSerName val="0"/>
          <c:showPercent val="0"/>
          <c:showBubbleSize val="0"/>
        </c:dLbls>
        <c:gapWidth val="150"/>
        <c:overlap val="100"/>
        <c:axId val="-597299888"/>
        <c:axId val="-597292816"/>
      </c:barChart>
      <c:dateAx>
        <c:axId val="-597299888"/>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97292816"/>
        <c:crosses val="autoZero"/>
        <c:auto val="1"/>
        <c:lblOffset val="100"/>
        <c:baseTimeUnit val="days"/>
      </c:dateAx>
      <c:valAx>
        <c:axId val="-597292816"/>
        <c:scaling>
          <c:orientation val="minMax"/>
        </c:scaling>
        <c:delete val="1"/>
        <c:axPos val="l"/>
        <c:numFmt formatCode="#,##0" sourceLinked="0"/>
        <c:majorTickMark val="none"/>
        <c:minorTickMark val="none"/>
        <c:tickLblPos val="nextTo"/>
        <c:crossAx val="-597299888"/>
        <c:crosses val="autoZero"/>
        <c:crossBetween val="between"/>
        <c:majorUnit val="4000000"/>
        <c:dispUnits>
          <c:builtInUnit val="thousands"/>
          <c:dispUnitsLbl>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Social</c:v>
                </c:pt>
              </c:strCache>
            </c:strRef>
          </c:tx>
          <c:spPr>
            <a:ln w="12700" cap="rnd">
              <a:solidFill>
                <a:srgbClr val="669E18"/>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1.7</c:v>
                </c:pt>
                <c:pt idx="1">
                  <c:v>1.7</c:v>
                </c:pt>
                <c:pt idx="2">
                  <c:v>1.7</c:v>
                </c:pt>
                <c:pt idx="3">
                  <c:v>1.7</c:v>
                </c:pt>
                <c:pt idx="4">
                  <c:v>2</c:v>
                </c:pt>
                <c:pt idx="5">
                  <c:v>2</c:v>
                </c:pt>
                <c:pt idx="6">
                  <c:v>2</c:v>
                </c:pt>
                <c:pt idx="7">
                  <c:v>2</c:v>
                </c:pt>
                <c:pt idx="8">
                  <c:v>2.6</c:v>
                </c:pt>
                <c:pt idx="9">
                  <c:v>2.6</c:v>
                </c:pt>
                <c:pt idx="10">
                  <c:v>2.6</c:v>
                </c:pt>
                <c:pt idx="11">
                  <c:v>2.6</c:v>
                </c:pt>
                <c:pt idx="12">
                  <c:v>1.8</c:v>
                </c:pt>
                <c:pt idx="13">
                  <c:v>1.8</c:v>
                </c:pt>
                <c:pt idx="14">
                  <c:v>1.8</c:v>
                </c:pt>
                <c:pt idx="15">
                  <c:v>1.8</c:v>
                </c:pt>
                <c:pt idx="16">
                  <c:v>1.8</c:v>
                </c:pt>
                <c:pt idx="17">
                  <c:v>1.6</c:v>
                </c:pt>
                <c:pt idx="18">
                  <c:v>1.6</c:v>
                </c:pt>
                <c:pt idx="19">
                  <c:v>1.6</c:v>
                </c:pt>
                <c:pt idx="20">
                  <c:v>1.6</c:v>
                </c:pt>
                <c:pt idx="21">
                  <c:v>2.6</c:v>
                </c:pt>
                <c:pt idx="22">
                  <c:v>2.6</c:v>
                </c:pt>
                <c:pt idx="23">
                  <c:v>2.6</c:v>
                </c:pt>
                <c:pt idx="24">
                  <c:v>2.6</c:v>
                </c:pt>
                <c:pt idx="25">
                  <c:v>1.6</c:v>
                </c:pt>
                <c:pt idx="26">
                  <c:v>1.6</c:v>
                </c:pt>
                <c:pt idx="27">
                  <c:v>1.6</c:v>
                </c:pt>
                <c:pt idx="28">
                  <c:v>1.6</c:v>
                </c:pt>
                <c:pt idx="29">
                  <c:v>1.6</c:v>
                </c:pt>
                <c:pt idx="30">
                  <c:v>2</c:v>
                </c:pt>
                <c:pt idx="31">
                  <c:v>2</c:v>
                </c:pt>
                <c:pt idx="32">
                  <c:v>2</c:v>
                </c:pt>
                <c:pt idx="33">
                  <c:v>2</c:v>
                </c:pt>
                <c:pt idx="34">
                  <c:v>2.5</c:v>
                </c:pt>
                <c:pt idx="35">
                  <c:v>2.5</c:v>
                </c:pt>
                <c:pt idx="36">
                  <c:v>2.5</c:v>
                </c:pt>
                <c:pt idx="37">
                  <c:v>2.5</c:v>
                </c:pt>
                <c:pt idx="38">
                  <c:v>2.5</c:v>
                </c:pt>
                <c:pt idx="39">
                  <c:v>1.7</c:v>
                </c:pt>
                <c:pt idx="40">
                  <c:v>1.7</c:v>
                </c:pt>
                <c:pt idx="41">
                  <c:v>1.7</c:v>
                </c:pt>
                <c:pt idx="42">
                  <c:v>1.7</c:v>
                </c:pt>
                <c:pt idx="43">
                  <c:v>1.7</c:v>
                </c:pt>
                <c:pt idx="44">
                  <c:v>1.7</c:v>
                </c:pt>
                <c:pt idx="45">
                  <c:v>1.7</c:v>
                </c:pt>
                <c:pt idx="46">
                  <c:v>1.7</c:v>
                </c:pt>
                <c:pt idx="47">
                  <c:v>2.2999999999999998</c:v>
                </c:pt>
                <c:pt idx="48">
                  <c:v>2.2999999999999998</c:v>
                </c:pt>
                <c:pt idx="49">
                  <c:v>2.2999999999999998</c:v>
                </c:pt>
                <c:pt idx="50">
                  <c:v>2.2999999999999998</c:v>
                </c:pt>
                <c:pt idx="51">
                  <c:v>2.2999999999999998</c:v>
                </c:pt>
                <c:pt idx="52">
                  <c:v>1.6</c:v>
                </c:pt>
                <c:pt idx="53">
                  <c:v>1.6</c:v>
                </c:pt>
                <c:pt idx="54">
                  <c:v>1.6</c:v>
                </c:pt>
                <c:pt idx="55">
                  <c:v>1.6</c:v>
                </c:pt>
                <c:pt idx="56">
                  <c:v>1.8</c:v>
                </c:pt>
                <c:pt idx="57">
                  <c:v>1.8</c:v>
                </c:pt>
                <c:pt idx="58">
                  <c:v>1.8</c:v>
                </c:pt>
                <c:pt idx="59">
                  <c:v>1.8</c:v>
                </c:pt>
                <c:pt idx="60">
                  <c:v>2.8</c:v>
                </c:pt>
                <c:pt idx="61">
                  <c:v>2.8</c:v>
                </c:pt>
                <c:pt idx="62">
                  <c:v>2.8</c:v>
                </c:pt>
                <c:pt idx="63">
                  <c:v>2.8</c:v>
                </c:pt>
                <c:pt idx="64">
                  <c:v>2.8</c:v>
                </c:pt>
                <c:pt idx="65">
                  <c:v>1.8</c:v>
                </c:pt>
                <c:pt idx="66">
                  <c:v>1.8</c:v>
                </c:pt>
                <c:pt idx="67">
                  <c:v>1.8</c:v>
                </c:pt>
                <c:pt idx="68">
                  <c:v>1.8</c:v>
                </c:pt>
                <c:pt idx="69">
                  <c:v>2</c:v>
                </c:pt>
                <c:pt idx="70">
                  <c:v>2</c:v>
                </c:pt>
                <c:pt idx="71">
                  <c:v>2</c:v>
                </c:pt>
                <c:pt idx="72">
                  <c:v>2</c:v>
                </c:pt>
                <c:pt idx="73">
                  <c:v>2.6</c:v>
                </c:pt>
                <c:pt idx="74">
                  <c:v>2.6</c:v>
                </c:pt>
                <c:pt idx="75">
                  <c:v>2.6</c:v>
                </c:pt>
                <c:pt idx="76">
                  <c:v>2.6</c:v>
                </c:pt>
                <c:pt idx="77">
                  <c:v>2.6</c:v>
                </c:pt>
                <c:pt idx="78">
                  <c:v>2.2999999999999998</c:v>
                </c:pt>
                <c:pt idx="79">
                  <c:v>2.2999999999999998</c:v>
                </c:pt>
                <c:pt idx="80">
                  <c:v>2.2999999999999998</c:v>
                </c:pt>
                <c:pt idx="81">
                  <c:v>2.2999999999999998</c:v>
                </c:pt>
                <c:pt idx="82">
                  <c:v>2</c:v>
                </c:pt>
                <c:pt idx="83">
                  <c:v>2</c:v>
                </c:pt>
                <c:pt idx="84">
                  <c:v>2</c:v>
                </c:pt>
                <c:pt idx="85">
                  <c:v>2</c:v>
                </c:pt>
                <c:pt idx="86">
                  <c:v>2.7</c:v>
                </c:pt>
                <c:pt idx="87">
                  <c:v>2.7</c:v>
                </c:pt>
                <c:pt idx="88">
                  <c:v>2.7</c:v>
                </c:pt>
                <c:pt idx="89">
                  <c:v>2.7</c:v>
                </c:pt>
                <c:pt idx="90">
                  <c:v>2.7</c:v>
                </c:pt>
                <c:pt idx="91">
                  <c:v>2.1</c:v>
                </c:pt>
                <c:pt idx="92">
                  <c:v>2.1</c:v>
                </c:pt>
                <c:pt idx="93">
                  <c:v>2.1</c:v>
                </c:pt>
                <c:pt idx="94">
                  <c:v>2.1</c:v>
                </c:pt>
                <c:pt idx="95">
                  <c:v>2.2000000000000002</c:v>
                </c:pt>
                <c:pt idx="96">
                  <c:v>2.2000000000000002</c:v>
                </c:pt>
                <c:pt idx="97">
                  <c:v>2.2000000000000002</c:v>
                </c:pt>
                <c:pt idx="98">
                  <c:v>2.2000000000000002</c:v>
                </c:pt>
                <c:pt idx="99">
                  <c:v>2.5</c:v>
                </c:pt>
                <c:pt idx="100">
                  <c:v>2.5</c:v>
                </c:pt>
                <c:pt idx="101">
                  <c:v>2.5</c:v>
                </c:pt>
                <c:pt idx="102">
                  <c:v>2.5</c:v>
                </c:pt>
                <c:pt idx="103">
                  <c:v>2.5</c:v>
                </c:pt>
              </c:numCache>
            </c:numRef>
          </c:val>
          <c:smooth val="0"/>
          <c:extLst xmlns:c16r2="http://schemas.microsoft.com/office/drawing/2015/06/chart">
            <c:ext xmlns:c16="http://schemas.microsoft.com/office/drawing/2014/chart" uri="{C3380CC4-5D6E-409C-BE32-E72D297353CC}">
              <c16:uniqueId val="{00000000-49EF-42F5-BB94-11D72DDC135D}"/>
            </c:ext>
          </c:extLst>
        </c:ser>
        <c:dLbls>
          <c:showLegendKey val="0"/>
          <c:showVal val="0"/>
          <c:showCatName val="0"/>
          <c:showSerName val="0"/>
          <c:showPercent val="0"/>
          <c:showBubbleSize val="0"/>
        </c:dLbls>
        <c:smooth val="0"/>
        <c:axId val="-597296080"/>
        <c:axId val="-597292272"/>
      </c:lineChart>
      <c:dateAx>
        <c:axId val="-597296080"/>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97292272"/>
        <c:crosses val="autoZero"/>
        <c:auto val="1"/>
        <c:lblOffset val="100"/>
        <c:baseTimeUnit val="days"/>
      </c:dateAx>
      <c:valAx>
        <c:axId val="-597292272"/>
        <c:scaling>
          <c:orientation val="minMax"/>
        </c:scaling>
        <c:delete val="1"/>
        <c:axPos val="l"/>
        <c:numFmt formatCode="#,##0.0" sourceLinked="0"/>
        <c:majorTickMark val="none"/>
        <c:minorTickMark val="none"/>
        <c:tickLblPos val="nextTo"/>
        <c:crossAx val="-597296080"/>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Search</c:v>
                </c:pt>
              </c:strCache>
            </c:strRef>
          </c:tx>
          <c:spPr>
            <a:solidFill>
              <a:srgbClr val="E457C7"/>
            </a:solidFill>
            <a:ln w="38100">
              <a:solidFill>
                <a:srgbClr val="E457C7"/>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2294486</c:v>
                </c:pt>
                <c:pt idx="1">
                  <c:v>2053487</c:v>
                </c:pt>
                <c:pt idx="2">
                  <c:v>1951643</c:v>
                </c:pt>
                <c:pt idx="3">
                  <c:v>1941339</c:v>
                </c:pt>
                <c:pt idx="4">
                  <c:v>1807750</c:v>
                </c:pt>
                <c:pt idx="5">
                  <c:v>1560737</c:v>
                </c:pt>
                <c:pt idx="6">
                  <c:v>1707945</c:v>
                </c:pt>
                <c:pt idx="7">
                  <c:v>1826713</c:v>
                </c:pt>
                <c:pt idx="8">
                  <c:v>1747081</c:v>
                </c:pt>
                <c:pt idx="9">
                  <c:v>4498113</c:v>
                </c:pt>
                <c:pt idx="10">
                  <c:v>2871438</c:v>
                </c:pt>
                <c:pt idx="11">
                  <c:v>1915495</c:v>
                </c:pt>
                <c:pt idx="12">
                  <c:v>856965</c:v>
                </c:pt>
                <c:pt idx="13">
                  <c:v>1004709</c:v>
                </c:pt>
                <c:pt idx="14">
                  <c:v>1001451</c:v>
                </c:pt>
                <c:pt idx="15">
                  <c:v>1122647</c:v>
                </c:pt>
                <c:pt idx="16">
                  <c:v>1269463</c:v>
                </c:pt>
                <c:pt idx="17">
                  <c:v>1114856</c:v>
                </c:pt>
                <c:pt idx="18">
                  <c:v>1341027</c:v>
                </c:pt>
                <c:pt idx="19">
                  <c:v>1286695</c:v>
                </c:pt>
                <c:pt idx="20">
                  <c:v>1115134</c:v>
                </c:pt>
                <c:pt idx="21">
                  <c:v>1175974</c:v>
                </c:pt>
                <c:pt idx="22">
                  <c:v>2868243</c:v>
                </c:pt>
                <c:pt idx="23">
                  <c:v>3992810</c:v>
                </c:pt>
                <c:pt idx="24">
                  <c:v>3866438</c:v>
                </c:pt>
                <c:pt idx="25">
                  <c:v>2178409</c:v>
                </c:pt>
                <c:pt idx="26">
                  <c:v>1871817</c:v>
                </c:pt>
                <c:pt idx="27">
                  <c:v>1844255</c:v>
                </c:pt>
                <c:pt idx="28">
                  <c:v>1855837</c:v>
                </c:pt>
                <c:pt idx="29">
                  <c:v>1870257</c:v>
                </c:pt>
                <c:pt idx="30">
                  <c:v>1816444</c:v>
                </c:pt>
                <c:pt idx="31">
                  <c:v>1579741</c:v>
                </c:pt>
                <c:pt idx="32">
                  <c:v>1482148</c:v>
                </c:pt>
                <c:pt idx="33">
                  <c:v>1413103</c:v>
                </c:pt>
                <c:pt idx="34">
                  <c:v>400493</c:v>
                </c:pt>
                <c:pt idx="35">
                  <c:v>0</c:v>
                </c:pt>
                <c:pt idx="36">
                  <c:v>981250</c:v>
                </c:pt>
                <c:pt idx="37">
                  <c:v>1785477</c:v>
                </c:pt>
                <c:pt idx="38">
                  <c:v>1480820</c:v>
                </c:pt>
                <c:pt idx="39">
                  <c:v>0</c:v>
                </c:pt>
                <c:pt idx="40">
                  <c:v>0</c:v>
                </c:pt>
                <c:pt idx="41">
                  <c:v>731349</c:v>
                </c:pt>
                <c:pt idx="42">
                  <c:v>1803061</c:v>
                </c:pt>
                <c:pt idx="43">
                  <c:v>1608841</c:v>
                </c:pt>
                <c:pt idx="44">
                  <c:v>1700332</c:v>
                </c:pt>
                <c:pt idx="45">
                  <c:v>1961818</c:v>
                </c:pt>
                <c:pt idx="46">
                  <c:v>1891387</c:v>
                </c:pt>
                <c:pt idx="47">
                  <c:v>2295992</c:v>
                </c:pt>
                <c:pt idx="48">
                  <c:v>2373734</c:v>
                </c:pt>
                <c:pt idx="49">
                  <c:v>2527491</c:v>
                </c:pt>
                <c:pt idx="50">
                  <c:v>2281535</c:v>
                </c:pt>
                <c:pt idx="51">
                  <c:v>2446796</c:v>
                </c:pt>
                <c:pt idx="52">
                  <c:v>9401152</c:v>
                </c:pt>
                <c:pt idx="53">
                  <c:v>539889</c:v>
                </c:pt>
                <c:pt idx="54">
                  <c:v>356828</c:v>
                </c:pt>
                <c:pt idx="55">
                  <c:v>335333</c:v>
                </c:pt>
                <c:pt idx="56">
                  <c:v>284301</c:v>
                </c:pt>
                <c:pt idx="57">
                  <c:v>301651</c:v>
                </c:pt>
                <c:pt idx="58">
                  <c:v>2168910</c:v>
                </c:pt>
                <c:pt idx="59">
                  <c:v>4810446</c:v>
                </c:pt>
                <c:pt idx="60">
                  <c:v>5679481</c:v>
                </c:pt>
                <c:pt idx="61">
                  <c:v>3833272</c:v>
                </c:pt>
                <c:pt idx="62">
                  <c:v>780709</c:v>
                </c:pt>
                <c:pt idx="63">
                  <c:v>619772</c:v>
                </c:pt>
                <c:pt idx="64">
                  <c:v>2341395</c:v>
                </c:pt>
                <c:pt idx="65">
                  <c:v>1129468</c:v>
                </c:pt>
                <c:pt idx="66">
                  <c:v>575244</c:v>
                </c:pt>
                <c:pt idx="67">
                  <c:v>597495</c:v>
                </c:pt>
                <c:pt idx="68">
                  <c:v>615879</c:v>
                </c:pt>
                <c:pt idx="69">
                  <c:v>651620</c:v>
                </c:pt>
                <c:pt idx="70">
                  <c:v>779473</c:v>
                </c:pt>
                <c:pt idx="71">
                  <c:v>734341</c:v>
                </c:pt>
                <c:pt idx="72">
                  <c:v>475963</c:v>
                </c:pt>
                <c:pt idx="73">
                  <c:v>380791</c:v>
                </c:pt>
                <c:pt idx="74">
                  <c:v>315336</c:v>
                </c:pt>
                <c:pt idx="75">
                  <c:v>300138</c:v>
                </c:pt>
                <c:pt idx="76">
                  <c:v>323576</c:v>
                </c:pt>
                <c:pt idx="77">
                  <c:v>39127</c:v>
                </c:pt>
                <c:pt idx="78">
                  <c:v>306209</c:v>
                </c:pt>
                <c:pt idx="79">
                  <c:v>289321</c:v>
                </c:pt>
                <c:pt idx="80">
                  <c:v>335291</c:v>
                </c:pt>
                <c:pt idx="81">
                  <c:v>256579</c:v>
                </c:pt>
                <c:pt idx="82">
                  <c:v>231383</c:v>
                </c:pt>
                <c:pt idx="83">
                  <c:v>364444</c:v>
                </c:pt>
                <c:pt idx="84">
                  <c:v>1179287</c:v>
                </c:pt>
                <c:pt idx="85">
                  <c:v>972143</c:v>
                </c:pt>
                <c:pt idx="86">
                  <c:v>177127</c:v>
                </c:pt>
                <c:pt idx="87">
                  <c:v>0</c:v>
                </c:pt>
                <c:pt idx="88">
                  <c:v>0</c:v>
                </c:pt>
                <c:pt idx="89">
                  <c:v>856</c:v>
                </c:pt>
                <c:pt idx="90">
                  <c:v>0</c:v>
                </c:pt>
                <c:pt idx="91">
                  <c:v>3359</c:v>
                </c:pt>
                <c:pt idx="92">
                  <c:v>9700</c:v>
                </c:pt>
                <c:pt idx="93">
                  <c:v>19260</c:v>
                </c:pt>
                <c:pt idx="94">
                  <c:v>9985</c:v>
                </c:pt>
                <c:pt idx="95">
                  <c:v>3573</c:v>
                </c:pt>
                <c:pt idx="96">
                  <c:v>3458</c:v>
                </c:pt>
                <c:pt idx="97">
                  <c:v>21</c:v>
                </c:pt>
                <c:pt idx="98">
                  <c:v>0</c:v>
                </c:pt>
                <c:pt idx="99">
                  <c:v>0</c:v>
                </c:pt>
                <c:pt idx="100">
                  <c:v>0</c:v>
                </c:pt>
                <c:pt idx="101">
                  <c:v>0</c:v>
                </c:pt>
                <c:pt idx="102">
                  <c:v>305</c:v>
                </c:pt>
                <c:pt idx="103">
                  <c:v>538</c:v>
                </c:pt>
              </c:numCache>
            </c:numRef>
          </c:val>
          <c:extLst xmlns:c16r2="http://schemas.microsoft.com/office/drawing/2015/06/chart">
            <c:ext xmlns:c16="http://schemas.microsoft.com/office/drawing/2014/chart" uri="{C3380CC4-5D6E-409C-BE32-E72D297353CC}">
              <c16:uniqueId val="{00000000-907B-4DDB-8722-AF3561F629CC}"/>
            </c:ext>
          </c:extLst>
        </c:ser>
        <c:dLbls>
          <c:showLegendKey val="0"/>
          <c:showVal val="0"/>
          <c:showCatName val="0"/>
          <c:showSerName val="0"/>
          <c:showPercent val="0"/>
          <c:showBubbleSize val="0"/>
        </c:dLbls>
        <c:gapWidth val="150"/>
        <c:overlap val="100"/>
        <c:axId val="-597288464"/>
        <c:axId val="-597293360"/>
      </c:barChart>
      <c:dateAx>
        <c:axId val="-597288464"/>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97293360"/>
        <c:crosses val="autoZero"/>
        <c:auto val="1"/>
        <c:lblOffset val="100"/>
        <c:baseTimeUnit val="days"/>
      </c:dateAx>
      <c:valAx>
        <c:axId val="-597293360"/>
        <c:scaling>
          <c:orientation val="minMax"/>
        </c:scaling>
        <c:delete val="1"/>
        <c:axPos val="l"/>
        <c:numFmt formatCode="#,##0" sourceLinked="0"/>
        <c:majorTickMark val="none"/>
        <c:minorTickMark val="none"/>
        <c:tickLblPos val="nextTo"/>
        <c:crossAx val="-597288464"/>
        <c:crosses val="autoZero"/>
        <c:crossBetween val="between"/>
        <c:majorUnit val="4000000"/>
        <c:dispUnits>
          <c:builtInUnit val="thousands"/>
          <c:dispUnitsLbl>
            <c:layout>
              <c:manualLayout>
                <c:xMode val="edge"/>
                <c:yMode val="edge"/>
                <c:x val="9.4460117618988288E-4"/>
                <c:y val="0.28746411483253587"/>
              </c:manualLayout>
            </c:layout>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Social</c:v>
                </c:pt>
              </c:strCache>
            </c:strRef>
          </c:tx>
          <c:spPr>
            <a:solidFill>
              <a:srgbClr val="0070C0"/>
            </a:solidFill>
            <a:ln w="38100">
              <a:solidFill>
                <a:srgbClr val="0070C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2039905.0000000005</c:v>
                </c:pt>
                <c:pt idx="1">
                  <c:v>2705920</c:v>
                </c:pt>
                <c:pt idx="2">
                  <c:v>2972925</c:v>
                </c:pt>
                <c:pt idx="3">
                  <c:v>704071</c:v>
                </c:pt>
                <c:pt idx="4">
                  <c:v>0</c:v>
                </c:pt>
                <c:pt idx="5">
                  <c:v>0</c:v>
                </c:pt>
                <c:pt idx="6">
                  <c:v>0</c:v>
                </c:pt>
                <c:pt idx="7">
                  <c:v>2753076</c:v>
                </c:pt>
                <c:pt idx="8">
                  <c:v>3880371</c:v>
                </c:pt>
                <c:pt idx="9">
                  <c:v>1260479</c:v>
                </c:pt>
                <c:pt idx="10">
                  <c:v>0</c:v>
                </c:pt>
                <c:pt idx="11">
                  <c:v>2000743</c:v>
                </c:pt>
                <c:pt idx="12">
                  <c:v>1336511</c:v>
                </c:pt>
                <c:pt idx="13">
                  <c:v>2699683</c:v>
                </c:pt>
                <c:pt idx="14">
                  <c:v>595275</c:v>
                </c:pt>
                <c:pt idx="15">
                  <c:v>0</c:v>
                </c:pt>
                <c:pt idx="16">
                  <c:v>3231859</c:v>
                </c:pt>
                <c:pt idx="17">
                  <c:v>2590916</c:v>
                </c:pt>
                <c:pt idx="18">
                  <c:v>647281</c:v>
                </c:pt>
                <c:pt idx="19">
                  <c:v>0</c:v>
                </c:pt>
                <c:pt idx="20">
                  <c:v>0</c:v>
                </c:pt>
                <c:pt idx="21">
                  <c:v>0</c:v>
                </c:pt>
                <c:pt idx="22">
                  <c:v>0</c:v>
                </c:pt>
                <c:pt idx="23">
                  <c:v>0</c:v>
                </c:pt>
                <c:pt idx="24">
                  <c:v>0</c:v>
                </c:pt>
                <c:pt idx="25">
                  <c:v>0</c:v>
                </c:pt>
                <c:pt idx="26">
                  <c:v>2369523</c:v>
                </c:pt>
                <c:pt idx="27">
                  <c:v>1908750</c:v>
                </c:pt>
                <c:pt idx="28">
                  <c:v>451022</c:v>
                </c:pt>
                <c:pt idx="29">
                  <c:v>0</c:v>
                </c:pt>
                <c:pt idx="30">
                  <c:v>2383214</c:v>
                </c:pt>
                <c:pt idx="31">
                  <c:v>2808219</c:v>
                </c:pt>
                <c:pt idx="32">
                  <c:v>0</c:v>
                </c:pt>
                <c:pt idx="33">
                  <c:v>0</c:v>
                </c:pt>
                <c:pt idx="34">
                  <c:v>2458147</c:v>
                </c:pt>
                <c:pt idx="35">
                  <c:v>2077309</c:v>
                </c:pt>
                <c:pt idx="36">
                  <c:v>1107581</c:v>
                </c:pt>
                <c:pt idx="37">
                  <c:v>0</c:v>
                </c:pt>
                <c:pt idx="38">
                  <c:v>0</c:v>
                </c:pt>
                <c:pt idx="39">
                  <c:v>1613996</c:v>
                </c:pt>
                <c:pt idx="40">
                  <c:v>1919664</c:v>
                </c:pt>
                <c:pt idx="41">
                  <c:v>1803286</c:v>
                </c:pt>
                <c:pt idx="42">
                  <c:v>1798788</c:v>
                </c:pt>
                <c:pt idx="43">
                  <c:v>2284499</c:v>
                </c:pt>
                <c:pt idx="44">
                  <c:v>1397450</c:v>
                </c:pt>
                <c:pt idx="45">
                  <c:v>1528946</c:v>
                </c:pt>
                <c:pt idx="46">
                  <c:v>3457214</c:v>
                </c:pt>
                <c:pt idx="47">
                  <c:v>2937291</c:v>
                </c:pt>
                <c:pt idx="48">
                  <c:v>2227464</c:v>
                </c:pt>
                <c:pt idx="49">
                  <c:v>2132150</c:v>
                </c:pt>
                <c:pt idx="50">
                  <c:v>827396</c:v>
                </c:pt>
                <c:pt idx="51">
                  <c:v>0</c:v>
                </c:pt>
                <c:pt idx="52">
                  <c:v>0</c:v>
                </c:pt>
                <c:pt idx="53">
                  <c:v>0</c:v>
                </c:pt>
                <c:pt idx="54">
                  <c:v>5828666</c:v>
                </c:pt>
                <c:pt idx="55">
                  <c:v>7611224</c:v>
                </c:pt>
                <c:pt idx="56">
                  <c:v>1983719</c:v>
                </c:pt>
                <c:pt idx="57">
                  <c:v>0</c:v>
                </c:pt>
                <c:pt idx="58">
                  <c:v>0</c:v>
                </c:pt>
                <c:pt idx="59">
                  <c:v>0</c:v>
                </c:pt>
                <c:pt idx="60">
                  <c:v>3725077</c:v>
                </c:pt>
                <c:pt idx="61">
                  <c:v>3064060</c:v>
                </c:pt>
                <c:pt idx="62">
                  <c:v>425981</c:v>
                </c:pt>
                <c:pt idx="63">
                  <c:v>0</c:v>
                </c:pt>
                <c:pt idx="64">
                  <c:v>0</c:v>
                </c:pt>
                <c:pt idx="65">
                  <c:v>0</c:v>
                </c:pt>
                <c:pt idx="66">
                  <c:v>0</c:v>
                </c:pt>
                <c:pt idx="67">
                  <c:v>3213775</c:v>
                </c:pt>
                <c:pt idx="68">
                  <c:v>2294007</c:v>
                </c:pt>
                <c:pt idx="69">
                  <c:v>1897968</c:v>
                </c:pt>
                <c:pt idx="70">
                  <c:v>3835265</c:v>
                </c:pt>
                <c:pt idx="71">
                  <c:v>4663649</c:v>
                </c:pt>
                <c:pt idx="72">
                  <c:v>745731</c:v>
                </c:pt>
                <c:pt idx="73">
                  <c:v>3054549</c:v>
                </c:pt>
                <c:pt idx="74">
                  <c:v>486192</c:v>
                </c:pt>
                <c:pt idx="75">
                  <c:v>0</c:v>
                </c:pt>
                <c:pt idx="76">
                  <c:v>3421133</c:v>
                </c:pt>
                <c:pt idx="77">
                  <c:v>1934340</c:v>
                </c:pt>
                <c:pt idx="78">
                  <c:v>3968049</c:v>
                </c:pt>
                <c:pt idx="79">
                  <c:v>392342.5</c:v>
                </c:pt>
                <c:pt idx="80">
                  <c:v>0</c:v>
                </c:pt>
                <c:pt idx="81">
                  <c:v>0</c:v>
                </c:pt>
                <c:pt idx="82">
                  <c:v>0</c:v>
                </c:pt>
                <c:pt idx="83">
                  <c:v>0</c:v>
                </c:pt>
                <c:pt idx="84">
                  <c:v>1730039</c:v>
                </c:pt>
                <c:pt idx="85">
                  <c:v>4514368</c:v>
                </c:pt>
                <c:pt idx="86">
                  <c:v>3275174</c:v>
                </c:pt>
                <c:pt idx="87">
                  <c:v>0</c:v>
                </c:pt>
                <c:pt idx="88">
                  <c:v>0</c:v>
                </c:pt>
                <c:pt idx="89">
                  <c:v>2273960</c:v>
                </c:pt>
                <c:pt idx="90">
                  <c:v>4281233</c:v>
                </c:pt>
                <c:pt idx="91">
                  <c:v>3078166</c:v>
                </c:pt>
                <c:pt idx="92">
                  <c:v>0</c:v>
                </c:pt>
                <c:pt idx="93">
                  <c:v>241989</c:v>
                </c:pt>
                <c:pt idx="94">
                  <c:v>756769</c:v>
                </c:pt>
                <c:pt idx="95">
                  <c:v>550487</c:v>
                </c:pt>
                <c:pt idx="96">
                  <c:v>1973681</c:v>
                </c:pt>
                <c:pt idx="97">
                  <c:v>3170828</c:v>
                </c:pt>
                <c:pt idx="98">
                  <c:v>3433139</c:v>
                </c:pt>
                <c:pt idx="99">
                  <c:v>3992932</c:v>
                </c:pt>
                <c:pt idx="100">
                  <c:v>2303102</c:v>
                </c:pt>
                <c:pt idx="101">
                  <c:v>0</c:v>
                </c:pt>
                <c:pt idx="102">
                  <c:v>0</c:v>
                </c:pt>
                <c:pt idx="103">
                  <c:v>1352262</c:v>
                </c:pt>
              </c:numCache>
            </c:numRef>
          </c:val>
          <c:extLst xmlns:c16r2="http://schemas.microsoft.com/office/drawing/2015/06/chart">
            <c:ext xmlns:c16="http://schemas.microsoft.com/office/drawing/2014/chart" uri="{C3380CC4-5D6E-409C-BE32-E72D297353CC}">
              <c16:uniqueId val="{00000000-EF6A-4041-9F4E-6737E6ECC928}"/>
            </c:ext>
          </c:extLst>
        </c:ser>
        <c:dLbls>
          <c:showLegendKey val="0"/>
          <c:showVal val="0"/>
          <c:showCatName val="0"/>
          <c:showSerName val="0"/>
          <c:showPercent val="0"/>
          <c:showBubbleSize val="0"/>
        </c:dLbls>
        <c:gapWidth val="150"/>
        <c:overlap val="100"/>
        <c:axId val="-597299344"/>
        <c:axId val="-597290640"/>
      </c:barChart>
      <c:dateAx>
        <c:axId val="-597299344"/>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97290640"/>
        <c:crosses val="autoZero"/>
        <c:auto val="1"/>
        <c:lblOffset val="100"/>
        <c:baseTimeUnit val="days"/>
      </c:dateAx>
      <c:valAx>
        <c:axId val="-597290640"/>
        <c:scaling>
          <c:orientation val="minMax"/>
        </c:scaling>
        <c:delete val="1"/>
        <c:axPos val="l"/>
        <c:numFmt formatCode="#,##0" sourceLinked="0"/>
        <c:majorTickMark val="none"/>
        <c:minorTickMark val="none"/>
        <c:tickLblPos val="nextTo"/>
        <c:crossAx val="-597299344"/>
        <c:crosses val="autoZero"/>
        <c:crossBetween val="between"/>
        <c:majorUnit val="2000000"/>
        <c:dispUnits>
          <c:builtInUnit val="thousands"/>
          <c:dispUnitsLbl>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Column1</c:v>
                </c:pt>
              </c:strCache>
            </c:strRef>
          </c:tx>
          <c:spPr>
            <a:ln w="12700" cap="rnd">
              <a:solidFill>
                <a:schemeClr val="bg1">
                  <a:lumMod val="50000"/>
                </a:schemeClr>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0.57999999999999996</c:v>
                </c:pt>
                <c:pt idx="1">
                  <c:v>0.77</c:v>
                </c:pt>
                <c:pt idx="2">
                  <c:v>0.8</c:v>
                </c:pt>
                <c:pt idx="3">
                  <c:v>0.68</c:v>
                </c:pt>
                <c:pt idx="4">
                  <c:v>0.69</c:v>
                </c:pt>
                <c:pt idx="5">
                  <c:v>0.71</c:v>
                </c:pt>
                <c:pt idx="6">
                  <c:v>0.68</c:v>
                </c:pt>
                <c:pt idx="7">
                  <c:v>0.63</c:v>
                </c:pt>
                <c:pt idx="8">
                  <c:v>0.71</c:v>
                </c:pt>
                <c:pt idx="9">
                  <c:v>0.72</c:v>
                </c:pt>
                <c:pt idx="10">
                  <c:v>0.76</c:v>
                </c:pt>
                <c:pt idx="11">
                  <c:v>0.85</c:v>
                </c:pt>
                <c:pt idx="12">
                  <c:v>0.8</c:v>
                </c:pt>
                <c:pt idx="13">
                  <c:v>0.7</c:v>
                </c:pt>
                <c:pt idx="14">
                  <c:v>0.7</c:v>
                </c:pt>
                <c:pt idx="15">
                  <c:v>0.65</c:v>
                </c:pt>
                <c:pt idx="16">
                  <c:v>0.59</c:v>
                </c:pt>
                <c:pt idx="17">
                  <c:v>0.65</c:v>
                </c:pt>
                <c:pt idx="18">
                  <c:v>0.61</c:v>
                </c:pt>
                <c:pt idx="19">
                  <c:v>0.57999999999999996</c:v>
                </c:pt>
                <c:pt idx="20">
                  <c:v>0.63</c:v>
                </c:pt>
                <c:pt idx="21">
                  <c:v>0.69</c:v>
                </c:pt>
                <c:pt idx="22">
                  <c:v>0.77</c:v>
                </c:pt>
                <c:pt idx="23">
                  <c:v>0.78</c:v>
                </c:pt>
                <c:pt idx="24">
                  <c:v>0.76</c:v>
                </c:pt>
                <c:pt idx="25">
                  <c:v>0.71</c:v>
                </c:pt>
                <c:pt idx="26">
                  <c:v>0.5</c:v>
                </c:pt>
                <c:pt idx="27">
                  <c:v>0.61</c:v>
                </c:pt>
                <c:pt idx="28">
                  <c:v>0.56000000000000005</c:v>
                </c:pt>
                <c:pt idx="29">
                  <c:v>0.57999999999999996</c:v>
                </c:pt>
                <c:pt idx="30">
                  <c:v>0.64</c:v>
                </c:pt>
                <c:pt idx="31">
                  <c:v>0.56999999999999995</c:v>
                </c:pt>
                <c:pt idx="32">
                  <c:v>0.57999999999999996</c:v>
                </c:pt>
                <c:pt idx="33">
                  <c:v>0.61</c:v>
                </c:pt>
                <c:pt idx="34">
                  <c:v>0.73</c:v>
                </c:pt>
                <c:pt idx="35">
                  <c:v>0.57999999999999996</c:v>
                </c:pt>
                <c:pt idx="36">
                  <c:v>0.67</c:v>
                </c:pt>
                <c:pt idx="37">
                  <c:v>0.69</c:v>
                </c:pt>
                <c:pt idx="38">
                  <c:v>0.71</c:v>
                </c:pt>
                <c:pt idx="39">
                  <c:v>0.77</c:v>
                </c:pt>
                <c:pt idx="40">
                  <c:v>0.68</c:v>
                </c:pt>
                <c:pt idx="41">
                  <c:v>0.65</c:v>
                </c:pt>
                <c:pt idx="42">
                  <c:v>0.65</c:v>
                </c:pt>
                <c:pt idx="43">
                  <c:v>0.68</c:v>
                </c:pt>
                <c:pt idx="44">
                  <c:v>0.72</c:v>
                </c:pt>
                <c:pt idx="45">
                  <c:v>0.71</c:v>
                </c:pt>
                <c:pt idx="46">
                  <c:v>0.73</c:v>
                </c:pt>
                <c:pt idx="47">
                  <c:v>0.67</c:v>
                </c:pt>
                <c:pt idx="48">
                  <c:v>0.66</c:v>
                </c:pt>
                <c:pt idx="49">
                  <c:v>0.66</c:v>
                </c:pt>
                <c:pt idx="50">
                  <c:v>0.59</c:v>
                </c:pt>
                <c:pt idx="51">
                  <c:v>0.66</c:v>
                </c:pt>
                <c:pt idx="52">
                  <c:v>0.74</c:v>
                </c:pt>
                <c:pt idx="53">
                  <c:v>0.78</c:v>
                </c:pt>
                <c:pt idx="54">
                  <c:v>0.84</c:v>
                </c:pt>
                <c:pt idx="55">
                  <c:v>0.87</c:v>
                </c:pt>
                <c:pt idx="56">
                  <c:v>0.86</c:v>
                </c:pt>
                <c:pt idx="57">
                  <c:v>0.74</c:v>
                </c:pt>
                <c:pt idx="58">
                  <c:v>0.78</c:v>
                </c:pt>
                <c:pt idx="59">
                  <c:v>0.86</c:v>
                </c:pt>
                <c:pt idx="60">
                  <c:v>0.86</c:v>
                </c:pt>
                <c:pt idx="61">
                  <c:v>0.78</c:v>
                </c:pt>
                <c:pt idx="62">
                  <c:v>0.81</c:v>
                </c:pt>
                <c:pt idx="63">
                  <c:v>0.77</c:v>
                </c:pt>
                <c:pt idx="64">
                  <c:v>0.67</c:v>
                </c:pt>
                <c:pt idx="65">
                  <c:v>0.63</c:v>
                </c:pt>
                <c:pt idx="66">
                  <c:v>0.68</c:v>
                </c:pt>
                <c:pt idx="67">
                  <c:v>0.68</c:v>
                </c:pt>
                <c:pt idx="68">
                  <c:v>0.67</c:v>
                </c:pt>
                <c:pt idx="69">
                  <c:v>0.75</c:v>
                </c:pt>
                <c:pt idx="70">
                  <c:v>0.72</c:v>
                </c:pt>
                <c:pt idx="71">
                  <c:v>0.77</c:v>
                </c:pt>
                <c:pt idx="72">
                  <c:v>0.78</c:v>
                </c:pt>
                <c:pt idx="73">
                  <c:v>0.72</c:v>
                </c:pt>
                <c:pt idx="74">
                  <c:v>0.62</c:v>
                </c:pt>
                <c:pt idx="75">
                  <c:v>0.72</c:v>
                </c:pt>
                <c:pt idx="76">
                  <c:v>0.73</c:v>
                </c:pt>
                <c:pt idx="77">
                  <c:v>0.76</c:v>
                </c:pt>
                <c:pt idx="78">
                  <c:v>0.72</c:v>
                </c:pt>
                <c:pt idx="79">
                  <c:v>0.66</c:v>
                </c:pt>
                <c:pt idx="80">
                  <c:v>0.68</c:v>
                </c:pt>
                <c:pt idx="81">
                  <c:v>0.63</c:v>
                </c:pt>
                <c:pt idx="82">
                  <c:v>0.69</c:v>
                </c:pt>
                <c:pt idx="83">
                  <c:v>0.6</c:v>
                </c:pt>
                <c:pt idx="84">
                  <c:v>0.73</c:v>
                </c:pt>
                <c:pt idx="85">
                  <c:v>0.85</c:v>
                </c:pt>
                <c:pt idx="86">
                  <c:v>0.87</c:v>
                </c:pt>
                <c:pt idx="87">
                  <c:v>0.82</c:v>
                </c:pt>
                <c:pt idx="88">
                  <c:v>0.82</c:v>
                </c:pt>
                <c:pt idx="89">
                  <c:v>0.76</c:v>
                </c:pt>
                <c:pt idx="90">
                  <c:v>0.7</c:v>
                </c:pt>
                <c:pt idx="91">
                  <c:v>0.72</c:v>
                </c:pt>
                <c:pt idx="92">
                  <c:v>0.69</c:v>
                </c:pt>
                <c:pt idx="93">
                  <c:v>0.76</c:v>
                </c:pt>
                <c:pt idx="94">
                  <c:v>0.68</c:v>
                </c:pt>
                <c:pt idx="95">
                  <c:v>0.65</c:v>
                </c:pt>
                <c:pt idx="96">
                  <c:v>0.76</c:v>
                </c:pt>
                <c:pt idx="97">
                  <c:v>0.71</c:v>
                </c:pt>
                <c:pt idx="98">
                  <c:v>0.74</c:v>
                </c:pt>
                <c:pt idx="99">
                  <c:v>0.73</c:v>
                </c:pt>
                <c:pt idx="100">
                  <c:v>0.69</c:v>
                </c:pt>
                <c:pt idx="101">
                  <c:v>0.65</c:v>
                </c:pt>
                <c:pt idx="102">
                  <c:v>0.61</c:v>
                </c:pt>
                <c:pt idx="103">
                  <c:v>0.61</c:v>
                </c:pt>
              </c:numCache>
            </c:numRef>
          </c:val>
          <c:smooth val="0"/>
          <c:extLst xmlns:c16r2="http://schemas.microsoft.com/office/drawing/2015/06/chart">
            <c:ext xmlns:c16="http://schemas.microsoft.com/office/drawing/2014/chart" uri="{C3380CC4-5D6E-409C-BE32-E72D297353CC}">
              <c16:uniqueId val="{00000000-4A15-4C70-96C4-36C6C638BA8C}"/>
            </c:ext>
          </c:extLst>
        </c:ser>
        <c:dLbls>
          <c:showLegendKey val="0"/>
          <c:showVal val="0"/>
          <c:showCatName val="0"/>
          <c:showSerName val="0"/>
          <c:showPercent val="0"/>
          <c:showBubbleSize val="0"/>
        </c:dLbls>
        <c:smooth val="0"/>
        <c:axId val="-597302608"/>
        <c:axId val="-597290096"/>
      </c:lineChart>
      <c:dateAx>
        <c:axId val="-597302608"/>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97290096"/>
        <c:crosses val="autoZero"/>
        <c:auto val="1"/>
        <c:lblOffset val="100"/>
        <c:baseTimeUnit val="days"/>
      </c:dateAx>
      <c:valAx>
        <c:axId val="-597290096"/>
        <c:scaling>
          <c:orientation val="minMax"/>
        </c:scaling>
        <c:delete val="1"/>
        <c:axPos val="l"/>
        <c:numFmt formatCode="#,##0.0" sourceLinked="0"/>
        <c:majorTickMark val="none"/>
        <c:minorTickMark val="none"/>
        <c:tickLblPos val="nextTo"/>
        <c:crossAx val="-597302608"/>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Broadcast</c:v>
                </c:pt>
              </c:strCache>
            </c:strRef>
          </c:tx>
          <c:spPr>
            <a:solidFill>
              <a:srgbClr val="FF0000"/>
            </a:solidFill>
            <a:ln w="38100">
              <a:solidFill>
                <a:srgbClr val="FF000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0.0</c:formatCode>
                <c:ptCount val="104"/>
                <c:pt idx="0">
                  <c:v>159.4548385974345</c:v>
                </c:pt>
                <c:pt idx="1">
                  <c:v>109.29110299866986</c:v>
                </c:pt>
                <c:pt idx="2">
                  <c:v>75.291792613617389</c:v>
                </c:pt>
                <c:pt idx="3">
                  <c:v>0</c:v>
                </c:pt>
                <c:pt idx="4">
                  <c:v>51.886273705436437</c:v>
                </c:pt>
                <c:pt idx="5">
                  <c:v>0</c:v>
                </c:pt>
                <c:pt idx="6">
                  <c:v>61.140140149191019</c:v>
                </c:pt>
                <c:pt idx="7">
                  <c:v>28.36601038886743</c:v>
                </c:pt>
                <c:pt idx="8">
                  <c:v>169.74821525392204</c:v>
                </c:pt>
                <c:pt idx="9">
                  <c:v>150.82791376899587</c:v>
                </c:pt>
                <c:pt idx="10">
                  <c:v>102.28461179868741</c:v>
                </c:pt>
                <c:pt idx="11">
                  <c:v>96.291289374232292</c:v>
                </c:pt>
                <c:pt idx="12">
                  <c:v>0</c:v>
                </c:pt>
                <c:pt idx="13">
                  <c:v>85.575860264626414</c:v>
                </c:pt>
                <c:pt idx="14">
                  <c:v>66.178349014845764</c:v>
                </c:pt>
                <c:pt idx="15">
                  <c:v>0</c:v>
                </c:pt>
                <c:pt idx="16">
                  <c:v>119.66352163864808</c:v>
                </c:pt>
                <c:pt idx="17">
                  <c:v>0</c:v>
                </c:pt>
                <c:pt idx="18">
                  <c:v>105.72478237707506</c:v>
                </c:pt>
                <c:pt idx="19">
                  <c:v>0</c:v>
                </c:pt>
                <c:pt idx="20">
                  <c:v>90.272501022707331</c:v>
                </c:pt>
                <c:pt idx="21">
                  <c:v>0</c:v>
                </c:pt>
                <c:pt idx="22">
                  <c:v>0</c:v>
                </c:pt>
                <c:pt idx="23">
                  <c:v>0</c:v>
                </c:pt>
                <c:pt idx="24">
                  <c:v>0</c:v>
                </c:pt>
                <c:pt idx="25">
                  <c:v>0</c:v>
                </c:pt>
                <c:pt idx="26">
                  <c:v>0</c:v>
                </c:pt>
                <c:pt idx="27">
                  <c:v>168.83542092794721</c:v>
                </c:pt>
                <c:pt idx="28">
                  <c:v>181.42478237707508</c:v>
                </c:pt>
                <c:pt idx="29">
                  <c:v>144.78834492401643</c:v>
                </c:pt>
                <c:pt idx="30">
                  <c:v>135.55669802969152</c:v>
                </c:pt>
                <c:pt idx="31">
                  <c:v>0</c:v>
                </c:pt>
                <c:pt idx="32">
                  <c:v>108.28936144912785</c:v>
                </c:pt>
                <c:pt idx="33">
                  <c:v>0</c:v>
                </c:pt>
                <c:pt idx="34">
                  <c:v>86.029613844102073</c:v>
                </c:pt>
                <c:pt idx="35">
                  <c:v>97.088011948899776</c:v>
                </c:pt>
                <c:pt idx="36">
                  <c:v>9.9706140058961807</c:v>
                </c:pt>
                <c:pt idx="37">
                  <c:v>73.831915652616445</c:v>
                </c:pt>
                <c:pt idx="38">
                  <c:v>0</c:v>
                </c:pt>
                <c:pt idx="39">
                  <c:v>114.85311093777418</c:v>
                </c:pt>
                <c:pt idx="40">
                  <c:v>0</c:v>
                </c:pt>
                <c:pt idx="41">
                  <c:v>0</c:v>
                </c:pt>
                <c:pt idx="42">
                  <c:v>0</c:v>
                </c:pt>
                <c:pt idx="43">
                  <c:v>0</c:v>
                </c:pt>
                <c:pt idx="44">
                  <c:v>0</c:v>
                </c:pt>
                <c:pt idx="45">
                  <c:v>0</c:v>
                </c:pt>
                <c:pt idx="46">
                  <c:v>0</c:v>
                </c:pt>
                <c:pt idx="47">
                  <c:v>0</c:v>
                </c:pt>
                <c:pt idx="48">
                  <c:v>0</c:v>
                </c:pt>
                <c:pt idx="49">
                  <c:v>0</c:v>
                </c:pt>
                <c:pt idx="50">
                  <c:v>0</c:v>
                </c:pt>
                <c:pt idx="51">
                  <c:v>278.78784831572665</c:v>
                </c:pt>
                <c:pt idx="52">
                  <c:v>226.81502330778912</c:v>
                </c:pt>
                <c:pt idx="53">
                  <c:v>115.6960983577043</c:v>
                </c:pt>
                <c:pt idx="54">
                  <c:v>107.10922386810861</c:v>
                </c:pt>
                <c:pt idx="55">
                  <c:v>0</c:v>
                </c:pt>
                <c:pt idx="56">
                  <c:v>107.52467136600224</c:v>
                </c:pt>
                <c:pt idx="57">
                  <c:v>91.614996795907572</c:v>
                </c:pt>
                <c:pt idx="58">
                  <c:v>0</c:v>
                </c:pt>
                <c:pt idx="59">
                  <c:v>79.511227713019522</c:v>
                </c:pt>
                <c:pt idx="60">
                  <c:v>111.81526191472291</c:v>
                </c:pt>
                <c:pt idx="61">
                  <c:v>0</c:v>
                </c:pt>
                <c:pt idx="62">
                  <c:v>103.77751806207941</c:v>
                </c:pt>
                <c:pt idx="63">
                  <c:v>0</c:v>
                </c:pt>
                <c:pt idx="64">
                  <c:v>0</c:v>
                </c:pt>
                <c:pt idx="65">
                  <c:v>145.14148642365001</c:v>
                </c:pt>
                <c:pt idx="66">
                  <c:v>175.33595210278483</c:v>
                </c:pt>
                <c:pt idx="67">
                  <c:v>130.03207697237065</c:v>
                </c:pt>
                <c:pt idx="68">
                  <c:v>0</c:v>
                </c:pt>
                <c:pt idx="69">
                  <c:v>111.96394184968906</c:v>
                </c:pt>
                <c:pt idx="70">
                  <c:v>90.507538165776083</c:v>
                </c:pt>
                <c:pt idx="71">
                  <c:v>0</c:v>
                </c:pt>
                <c:pt idx="72">
                  <c:v>103.71881890255868</c:v>
                </c:pt>
                <c:pt idx="73">
                  <c:v>73.650948898692405</c:v>
                </c:pt>
                <c:pt idx="74">
                  <c:v>0</c:v>
                </c:pt>
                <c:pt idx="75">
                  <c:v>93.528307889482619</c:v>
                </c:pt>
                <c:pt idx="76">
                  <c:v>109.07564677657615</c:v>
                </c:pt>
                <c:pt idx="77">
                  <c:v>151.20200384491091</c:v>
                </c:pt>
                <c:pt idx="78">
                  <c:v>0</c:v>
                </c:pt>
                <c:pt idx="79">
                  <c:v>102.99067008436526</c:v>
                </c:pt>
                <c:pt idx="80">
                  <c:v>0</c:v>
                </c:pt>
                <c:pt idx="81">
                  <c:v>94.890431477431477</c:v>
                </c:pt>
                <c:pt idx="82">
                  <c:v>0</c:v>
                </c:pt>
                <c:pt idx="83">
                  <c:v>118.27377549107291</c:v>
                </c:pt>
                <c:pt idx="84">
                  <c:v>0</c:v>
                </c:pt>
                <c:pt idx="85">
                  <c:v>108.20756467765761</c:v>
                </c:pt>
                <c:pt idx="86">
                  <c:v>0</c:v>
                </c:pt>
                <c:pt idx="87">
                  <c:v>107.92656916338703</c:v>
                </c:pt>
                <c:pt idx="88">
                  <c:v>112.76626383717836</c:v>
                </c:pt>
                <c:pt idx="89">
                  <c:v>81.737955947695738</c:v>
                </c:pt>
                <c:pt idx="90">
                  <c:v>0</c:v>
                </c:pt>
                <c:pt idx="91">
                  <c:v>174.69106776258823</c:v>
                </c:pt>
                <c:pt idx="92">
                  <c:v>175.04974041022746</c:v>
                </c:pt>
                <c:pt idx="93">
                  <c:v>61.345679696642549</c:v>
                </c:pt>
                <c:pt idx="94">
                  <c:v>157.39109427446979</c:v>
                </c:pt>
                <c:pt idx="95">
                  <c:v>90.207591189539158</c:v>
                </c:pt>
                <c:pt idx="96">
                  <c:v>0</c:v>
                </c:pt>
                <c:pt idx="97">
                  <c:v>102.63212999613373</c:v>
                </c:pt>
                <c:pt idx="98">
                  <c:v>0</c:v>
                </c:pt>
                <c:pt idx="99">
                  <c:v>107.72453880659458</c:v>
                </c:pt>
                <c:pt idx="100">
                  <c:v>0</c:v>
                </c:pt>
                <c:pt idx="101">
                  <c:v>0</c:v>
                </c:pt>
                <c:pt idx="102">
                  <c:v>0</c:v>
                </c:pt>
                <c:pt idx="103">
                  <c:v>67.921193913811052</c:v>
                </c:pt>
              </c:numCache>
            </c:numRef>
          </c:val>
          <c:extLst xmlns:c16r2="http://schemas.microsoft.com/office/drawing/2015/06/chart">
            <c:ext xmlns:c16="http://schemas.microsoft.com/office/drawing/2014/chart" uri="{C3380CC4-5D6E-409C-BE32-E72D297353CC}">
              <c16:uniqueId val="{00000000-1144-4987-AC13-3A3056D44AC7}"/>
            </c:ext>
          </c:extLst>
        </c:ser>
        <c:dLbls>
          <c:showLegendKey val="0"/>
          <c:showVal val="0"/>
          <c:showCatName val="0"/>
          <c:showSerName val="0"/>
          <c:showPercent val="0"/>
          <c:showBubbleSize val="0"/>
        </c:dLbls>
        <c:gapWidth val="150"/>
        <c:overlap val="100"/>
        <c:axId val="-597289552"/>
        <c:axId val="-597303152"/>
      </c:barChart>
      <c:dateAx>
        <c:axId val="-597289552"/>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97303152"/>
        <c:crosses val="autoZero"/>
        <c:auto val="1"/>
        <c:lblOffset val="100"/>
        <c:baseTimeUnit val="days"/>
      </c:dateAx>
      <c:valAx>
        <c:axId val="-597303152"/>
        <c:scaling>
          <c:orientation val="minMax"/>
        </c:scaling>
        <c:delete val="1"/>
        <c:axPos val="l"/>
        <c:numFmt formatCode="0.0" sourceLinked="1"/>
        <c:majorTickMark val="none"/>
        <c:minorTickMark val="none"/>
        <c:tickLblPos val="nextTo"/>
        <c:crossAx val="-597289552"/>
        <c:crosses val="autoZero"/>
        <c:crossBetween val="between"/>
        <c:majorUnit val="100"/>
      </c:valAx>
      <c:spPr>
        <a:noFill/>
        <a:ln>
          <a:noFill/>
        </a:ln>
        <a:effectLst/>
      </c:spPr>
    </c:plotArea>
    <c:plotVisOnly val="1"/>
    <c:dispBlanksAs val="gap"/>
    <c:showDLblsOverMax val="0"/>
  </c:chart>
  <c:spPr>
    <a:noFill/>
    <a:ln>
      <a:noFill/>
    </a:ln>
    <a:effectLst/>
  </c:spPr>
  <c:txPr>
    <a:bodyPr/>
    <a:lstStyle/>
    <a:p>
      <a:pPr>
        <a:defRPr sz="500">
          <a:solidFill>
            <a:schemeClr val="tx1"/>
          </a:solidFill>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Column1</c:v>
                </c:pt>
              </c:strCache>
            </c:strRef>
          </c:tx>
          <c:spPr>
            <a:ln w="12700" cap="rnd">
              <a:solidFill>
                <a:srgbClr val="973C4A"/>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1.1000000000000001</c:v>
                </c:pt>
                <c:pt idx="1">
                  <c:v>1.1000000000000001</c:v>
                </c:pt>
                <c:pt idx="2">
                  <c:v>1.1000000000000001</c:v>
                </c:pt>
                <c:pt idx="3">
                  <c:v>1.1000000000000001</c:v>
                </c:pt>
                <c:pt idx="4">
                  <c:v>1.2</c:v>
                </c:pt>
                <c:pt idx="5">
                  <c:v>1.2</c:v>
                </c:pt>
                <c:pt idx="6">
                  <c:v>1.2</c:v>
                </c:pt>
                <c:pt idx="7">
                  <c:v>1.2</c:v>
                </c:pt>
                <c:pt idx="8">
                  <c:v>1.8</c:v>
                </c:pt>
                <c:pt idx="9">
                  <c:v>1.8</c:v>
                </c:pt>
                <c:pt idx="10">
                  <c:v>1.8</c:v>
                </c:pt>
                <c:pt idx="11">
                  <c:v>1.8</c:v>
                </c:pt>
                <c:pt idx="12">
                  <c:v>1.3</c:v>
                </c:pt>
                <c:pt idx="13">
                  <c:v>1.3</c:v>
                </c:pt>
                <c:pt idx="14">
                  <c:v>1.3</c:v>
                </c:pt>
                <c:pt idx="15">
                  <c:v>1.3</c:v>
                </c:pt>
                <c:pt idx="16">
                  <c:v>1.3</c:v>
                </c:pt>
                <c:pt idx="17">
                  <c:v>1</c:v>
                </c:pt>
                <c:pt idx="18">
                  <c:v>1</c:v>
                </c:pt>
                <c:pt idx="19">
                  <c:v>1</c:v>
                </c:pt>
                <c:pt idx="20">
                  <c:v>1</c:v>
                </c:pt>
                <c:pt idx="21">
                  <c:v>1.1000000000000001</c:v>
                </c:pt>
                <c:pt idx="22">
                  <c:v>1.1000000000000001</c:v>
                </c:pt>
                <c:pt idx="23">
                  <c:v>1.1000000000000001</c:v>
                </c:pt>
                <c:pt idx="24">
                  <c:v>1.1000000000000001</c:v>
                </c:pt>
                <c:pt idx="25">
                  <c:v>0.7</c:v>
                </c:pt>
                <c:pt idx="26">
                  <c:v>0.7</c:v>
                </c:pt>
                <c:pt idx="27">
                  <c:v>0.7</c:v>
                </c:pt>
                <c:pt idx="28">
                  <c:v>0.7</c:v>
                </c:pt>
                <c:pt idx="29">
                  <c:v>0.7</c:v>
                </c:pt>
                <c:pt idx="30">
                  <c:v>0.8</c:v>
                </c:pt>
                <c:pt idx="31">
                  <c:v>0.8</c:v>
                </c:pt>
                <c:pt idx="32">
                  <c:v>0.8</c:v>
                </c:pt>
                <c:pt idx="33">
                  <c:v>0.8</c:v>
                </c:pt>
                <c:pt idx="34">
                  <c:v>1.1000000000000001</c:v>
                </c:pt>
                <c:pt idx="35">
                  <c:v>1.1000000000000001</c:v>
                </c:pt>
                <c:pt idx="36">
                  <c:v>1.1000000000000001</c:v>
                </c:pt>
                <c:pt idx="37">
                  <c:v>1.1000000000000001</c:v>
                </c:pt>
                <c:pt idx="38">
                  <c:v>1.1000000000000001</c:v>
                </c:pt>
                <c:pt idx="39">
                  <c:v>0.8</c:v>
                </c:pt>
                <c:pt idx="40">
                  <c:v>0.8</c:v>
                </c:pt>
                <c:pt idx="41">
                  <c:v>0.8</c:v>
                </c:pt>
                <c:pt idx="42">
                  <c:v>0.8</c:v>
                </c:pt>
                <c:pt idx="43">
                  <c:v>0.7</c:v>
                </c:pt>
                <c:pt idx="44">
                  <c:v>0.7</c:v>
                </c:pt>
                <c:pt idx="45">
                  <c:v>0.7</c:v>
                </c:pt>
                <c:pt idx="46">
                  <c:v>0.7</c:v>
                </c:pt>
                <c:pt idx="47">
                  <c:v>0.9</c:v>
                </c:pt>
                <c:pt idx="48">
                  <c:v>0.9</c:v>
                </c:pt>
                <c:pt idx="49">
                  <c:v>0.9</c:v>
                </c:pt>
                <c:pt idx="50">
                  <c:v>0.9</c:v>
                </c:pt>
                <c:pt idx="51">
                  <c:v>0.9</c:v>
                </c:pt>
                <c:pt idx="52">
                  <c:v>0.9</c:v>
                </c:pt>
                <c:pt idx="53">
                  <c:v>0.9</c:v>
                </c:pt>
                <c:pt idx="54">
                  <c:v>0.9</c:v>
                </c:pt>
                <c:pt idx="55">
                  <c:v>0.9</c:v>
                </c:pt>
                <c:pt idx="56">
                  <c:v>1</c:v>
                </c:pt>
                <c:pt idx="57">
                  <c:v>1</c:v>
                </c:pt>
                <c:pt idx="58">
                  <c:v>1</c:v>
                </c:pt>
                <c:pt idx="59">
                  <c:v>1</c:v>
                </c:pt>
                <c:pt idx="60">
                  <c:v>1.4</c:v>
                </c:pt>
                <c:pt idx="61">
                  <c:v>1.4</c:v>
                </c:pt>
                <c:pt idx="62">
                  <c:v>1.4</c:v>
                </c:pt>
                <c:pt idx="63">
                  <c:v>1.4</c:v>
                </c:pt>
                <c:pt idx="64">
                  <c:v>1.4</c:v>
                </c:pt>
                <c:pt idx="65">
                  <c:v>0.9</c:v>
                </c:pt>
                <c:pt idx="66">
                  <c:v>0.9</c:v>
                </c:pt>
                <c:pt idx="67">
                  <c:v>0.9</c:v>
                </c:pt>
                <c:pt idx="68">
                  <c:v>0.9</c:v>
                </c:pt>
                <c:pt idx="69">
                  <c:v>0.8</c:v>
                </c:pt>
                <c:pt idx="70">
                  <c:v>0.8</c:v>
                </c:pt>
                <c:pt idx="71">
                  <c:v>0.8</c:v>
                </c:pt>
                <c:pt idx="72">
                  <c:v>0.8</c:v>
                </c:pt>
                <c:pt idx="73">
                  <c:v>0.9</c:v>
                </c:pt>
                <c:pt idx="74">
                  <c:v>0.9</c:v>
                </c:pt>
                <c:pt idx="75">
                  <c:v>0.9</c:v>
                </c:pt>
                <c:pt idx="76">
                  <c:v>0.9</c:v>
                </c:pt>
                <c:pt idx="77">
                  <c:v>0.9</c:v>
                </c:pt>
                <c:pt idx="78">
                  <c:v>0.8</c:v>
                </c:pt>
                <c:pt idx="79">
                  <c:v>0.8</c:v>
                </c:pt>
                <c:pt idx="80">
                  <c:v>0.8</c:v>
                </c:pt>
                <c:pt idx="81">
                  <c:v>0.8</c:v>
                </c:pt>
                <c:pt idx="82">
                  <c:v>0.8</c:v>
                </c:pt>
                <c:pt idx="83">
                  <c:v>0.8</c:v>
                </c:pt>
                <c:pt idx="84">
                  <c:v>0.8</c:v>
                </c:pt>
                <c:pt idx="85">
                  <c:v>0.8</c:v>
                </c:pt>
                <c:pt idx="86">
                  <c:v>1.1000000000000001</c:v>
                </c:pt>
                <c:pt idx="87">
                  <c:v>1.1000000000000001</c:v>
                </c:pt>
                <c:pt idx="88">
                  <c:v>1.1000000000000001</c:v>
                </c:pt>
                <c:pt idx="89">
                  <c:v>1.1000000000000001</c:v>
                </c:pt>
                <c:pt idx="90">
                  <c:v>1.1000000000000001</c:v>
                </c:pt>
                <c:pt idx="91">
                  <c:v>0.7</c:v>
                </c:pt>
                <c:pt idx="92">
                  <c:v>0.7</c:v>
                </c:pt>
                <c:pt idx="93">
                  <c:v>0.7</c:v>
                </c:pt>
                <c:pt idx="94">
                  <c:v>0.7</c:v>
                </c:pt>
                <c:pt idx="95">
                  <c:v>0.6</c:v>
                </c:pt>
                <c:pt idx="96">
                  <c:v>0.6</c:v>
                </c:pt>
                <c:pt idx="97">
                  <c:v>0.6</c:v>
                </c:pt>
                <c:pt idx="98">
                  <c:v>0.6</c:v>
                </c:pt>
                <c:pt idx="99">
                  <c:v>0.7</c:v>
                </c:pt>
                <c:pt idx="100">
                  <c:v>0.7</c:v>
                </c:pt>
                <c:pt idx="101">
                  <c:v>0.7</c:v>
                </c:pt>
                <c:pt idx="102">
                  <c:v>0.7</c:v>
                </c:pt>
                <c:pt idx="103">
                  <c:v>0.7</c:v>
                </c:pt>
              </c:numCache>
            </c:numRef>
          </c:val>
          <c:smooth val="0"/>
          <c:extLst xmlns:c16r2="http://schemas.microsoft.com/office/drawing/2015/06/chart">
            <c:ext xmlns:c16="http://schemas.microsoft.com/office/drawing/2014/chart" uri="{C3380CC4-5D6E-409C-BE32-E72D297353CC}">
              <c16:uniqueId val="{00000000-F3B1-463F-8176-3F4B8D58603E}"/>
            </c:ext>
          </c:extLst>
        </c:ser>
        <c:dLbls>
          <c:showLegendKey val="0"/>
          <c:showVal val="0"/>
          <c:showCatName val="0"/>
          <c:showSerName val="0"/>
          <c:showPercent val="0"/>
          <c:showBubbleSize val="0"/>
        </c:dLbls>
        <c:smooth val="0"/>
        <c:axId val="-597296624"/>
        <c:axId val="-597300976"/>
      </c:lineChart>
      <c:dateAx>
        <c:axId val="-597296624"/>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597300976"/>
        <c:crosses val="autoZero"/>
        <c:auto val="1"/>
        <c:lblOffset val="100"/>
        <c:baseTimeUnit val="days"/>
      </c:dateAx>
      <c:valAx>
        <c:axId val="-597300976"/>
        <c:scaling>
          <c:orientation val="minMax"/>
        </c:scaling>
        <c:delete val="1"/>
        <c:axPos val="l"/>
        <c:numFmt formatCode="#,##0.0" sourceLinked="0"/>
        <c:majorTickMark val="none"/>
        <c:minorTickMark val="none"/>
        <c:tickLblPos val="nextTo"/>
        <c:crossAx val="-597296624"/>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Actual Sales</c:v>
                </c:pt>
              </c:strCache>
            </c:strRef>
          </c:tx>
          <c:spPr>
            <a:solidFill>
              <a:srgbClr val="C00000"/>
            </a:solidFill>
            <a:ln w="38100">
              <a:solidFill>
                <a:srgbClr val="C0000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69551</c:v>
                </c:pt>
                <c:pt idx="1">
                  <c:v>99862</c:v>
                </c:pt>
                <c:pt idx="2">
                  <c:v>104481</c:v>
                </c:pt>
                <c:pt idx="3">
                  <c:v>79305</c:v>
                </c:pt>
                <c:pt idx="4">
                  <c:v>85460</c:v>
                </c:pt>
                <c:pt idx="5">
                  <c:v>85079</c:v>
                </c:pt>
                <c:pt idx="6">
                  <c:v>74754</c:v>
                </c:pt>
                <c:pt idx="7">
                  <c:v>89223</c:v>
                </c:pt>
                <c:pt idx="8">
                  <c:v>85310</c:v>
                </c:pt>
                <c:pt idx="9">
                  <c:v>84175</c:v>
                </c:pt>
                <c:pt idx="10">
                  <c:v>84060</c:v>
                </c:pt>
                <c:pt idx="11">
                  <c:v>98659</c:v>
                </c:pt>
                <c:pt idx="12">
                  <c:v>92670</c:v>
                </c:pt>
                <c:pt idx="13">
                  <c:v>84149</c:v>
                </c:pt>
                <c:pt idx="14">
                  <c:v>83969</c:v>
                </c:pt>
                <c:pt idx="15">
                  <c:v>69654</c:v>
                </c:pt>
                <c:pt idx="16">
                  <c:v>75046</c:v>
                </c:pt>
                <c:pt idx="17">
                  <c:v>89261</c:v>
                </c:pt>
                <c:pt idx="18">
                  <c:v>75499</c:v>
                </c:pt>
                <c:pt idx="19">
                  <c:v>74057</c:v>
                </c:pt>
                <c:pt idx="20">
                  <c:v>78017</c:v>
                </c:pt>
                <c:pt idx="21">
                  <c:v>82841</c:v>
                </c:pt>
                <c:pt idx="22">
                  <c:v>87765</c:v>
                </c:pt>
                <c:pt idx="23">
                  <c:v>82917</c:v>
                </c:pt>
                <c:pt idx="24">
                  <c:v>84840</c:v>
                </c:pt>
                <c:pt idx="25">
                  <c:v>78208</c:v>
                </c:pt>
                <c:pt idx="26">
                  <c:v>63237</c:v>
                </c:pt>
                <c:pt idx="27">
                  <c:v>74042</c:v>
                </c:pt>
                <c:pt idx="28">
                  <c:v>78158</c:v>
                </c:pt>
                <c:pt idx="29">
                  <c:v>82908</c:v>
                </c:pt>
                <c:pt idx="30">
                  <c:v>86706</c:v>
                </c:pt>
                <c:pt idx="31">
                  <c:v>71840</c:v>
                </c:pt>
                <c:pt idx="32">
                  <c:v>72013</c:v>
                </c:pt>
                <c:pt idx="33">
                  <c:v>86259</c:v>
                </c:pt>
                <c:pt idx="34">
                  <c:v>98720</c:v>
                </c:pt>
                <c:pt idx="35">
                  <c:v>76474</c:v>
                </c:pt>
                <c:pt idx="36">
                  <c:v>81162</c:v>
                </c:pt>
                <c:pt idx="37">
                  <c:v>89436</c:v>
                </c:pt>
                <c:pt idx="38">
                  <c:v>90960</c:v>
                </c:pt>
                <c:pt idx="39">
                  <c:v>89353</c:v>
                </c:pt>
                <c:pt idx="40">
                  <c:v>71729</c:v>
                </c:pt>
                <c:pt idx="41">
                  <c:v>75648</c:v>
                </c:pt>
                <c:pt idx="42">
                  <c:v>76695</c:v>
                </c:pt>
                <c:pt idx="43">
                  <c:v>78632</c:v>
                </c:pt>
                <c:pt idx="44">
                  <c:v>74347</c:v>
                </c:pt>
                <c:pt idx="45">
                  <c:v>72178</c:v>
                </c:pt>
                <c:pt idx="46">
                  <c:v>77972</c:v>
                </c:pt>
                <c:pt idx="47">
                  <c:v>69444</c:v>
                </c:pt>
                <c:pt idx="48">
                  <c:v>73251</c:v>
                </c:pt>
                <c:pt idx="49">
                  <c:v>70711</c:v>
                </c:pt>
                <c:pt idx="50">
                  <c:v>69067</c:v>
                </c:pt>
                <c:pt idx="51">
                  <c:v>51029</c:v>
                </c:pt>
                <c:pt idx="52">
                  <c:v>68800</c:v>
                </c:pt>
                <c:pt idx="53">
                  <c:v>83872</c:v>
                </c:pt>
                <c:pt idx="54">
                  <c:v>97232</c:v>
                </c:pt>
                <c:pt idx="55">
                  <c:v>91176</c:v>
                </c:pt>
                <c:pt idx="56">
                  <c:v>98988</c:v>
                </c:pt>
                <c:pt idx="57">
                  <c:v>81649</c:v>
                </c:pt>
                <c:pt idx="58">
                  <c:v>79862</c:v>
                </c:pt>
                <c:pt idx="59">
                  <c:v>92152</c:v>
                </c:pt>
                <c:pt idx="60">
                  <c:v>87694</c:v>
                </c:pt>
                <c:pt idx="61">
                  <c:v>80604</c:v>
                </c:pt>
                <c:pt idx="62">
                  <c:v>81079</c:v>
                </c:pt>
                <c:pt idx="63">
                  <c:v>85869</c:v>
                </c:pt>
                <c:pt idx="64">
                  <c:v>79878</c:v>
                </c:pt>
                <c:pt idx="65">
                  <c:v>69942</c:v>
                </c:pt>
                <c:pt idx="66">
                  <c:v>85351</c:v>
                </c:pt>
                <c:pt idx="67">
                  <c:v>74255</c:v>
                </c:pt>
                <c:pt idx="68">
                  <c:v>80988</c:v>
                </c:pt>
                <c:pt idx="69">
                  <c:v>87120</c:v>
                </c:pt>
                <c:pt idx="70">
                  <c:v>83661</c:v>
                </c:pt>
                <c:pt idx="71">
                  <c:v>83421</c:v>
                </c:pt>
                <c:pt idx="72">
                  <c:v>83692</c:v>
                </c:pt>
                <c:pt idx="73">
                  <c:v>80454</c:v>
                </c:pt>
                <c:pt idx="74">
                  <c:v>70932</c:v>
                </c:pt>
                <c:pt idx="75">
                  <c:v>74003</c:v>
                </c:pt>
                <c:pt idx="76">
                  <c:v>85033</c:v>
                </c:pt>
                <c:pt idx="77">
                  <c:v>88713</c:v>
                </c:pt>
                <c:pt idx="78">
                  <c:v>76583</c:v>
                </c:pt>
                <c:pt idx="79">
                  <c:v>72479</c:v>
                </c:pt>
                <c:pt idx="80">
                  <c:v>76617</c:v>
                </c:pt>
                <c:pt idx="81">
                  <c:v>74247</c:v>
                </c:pt>
                <c:pt idx="82">
                  <c:v>77195</c:v>
                </c:pt>
                <c:pt idx="83">
                  <c:v>66232</c:v>
                </c:pt>
                <c:pt idx="84">
                  <c:v>72875</c:v>
                </c:pt>
                <c:pt idx="85">
                  <c:v>80670</c:v>
                </c:pt>
                <c:pt idx="86">
                  <c:v>80235</c:v>
                </c:pt>
                <c:pt idx="87">
                  <c:v>85490</c:v>
                </c:pt>
                <c:pt idx="88">
                  <c:v>74895</c:v>
                </c:pt>
                <c:pt idx="89">
                  <c:v>84591</c:v>
                </c:pt>
                <c:pt idx="90">
                  <c:v>73629</c:v>
                </c:pt>
                <c:pt idx="91">
                  <c:v>77730</c:v>
                </c:pt>
                <c:pt idx="92">
                  <c:v>63994</c:v>
                </c:pt>
                <c:pt idx="93">
                  <c:v>84954</c:v>
                </c:pt>
                <c:pt idx="94">
                  <c:v>68775</c:v>
                </c:pt>
                <c:pt idx="95">
                  <c:v>70726</c:v>
                </c:pt>
                <c:pt idx="96">
                  <c:v>78369</c:v>
                </c:pt>
                <c:pt idx="97">
                  <c:v>69866</c:v>
                </c:pt>
                <c:pt idx="98">
                  <c:v>76749</c:v>
                </c:pt>
                <c:pt idx="99">
                  <c:v>69868</c:v>
                </c:pt>
                <c:pt idx="100">
                  <c:v>72872</c:v>
                </c:pt>
                <c:pt idx="101">
                  <c:v>66166</c:v>
                </c:pt>
                <c:pt idx="102">
                  <c:v>66473</c:v>
                </c:pt>
                <c:pt idx="103">
                  <c:v>48067</c:v>
                </c:pt>
              </c:numCache>
            </c:numRef>
          </c:val>
          <c:extLst xmlns:c16r2="http://schemas.microsoft.com/office/drawing/2015/06/chart">
            <c:ext xmlns:c16="http://schemas.microsoft.com/office/drawing/2014/chart" uri="{C3380CC4-5D6E-409C-BE32-E72D297353CC}">
              <c16:uniqueId val="{00000000-61E7-431B-928E-D59DCC07F434}"/>
            </c:ext>
          </c:extLst>
        </c:ser>
        <c:dLbls>
          <c:showLegendKey val="0"/>
          <c:showVal val="0"/>
          <c:showCatName val="0"/>
          <c:showSerName val="0"/>
          <c:showPercent val="0"/>
          <c:showBubbleSize val="0"/>
        </c:dLbls>
        <c:gapWidth val="150"/>
        <c:overlap val="100"/>
        <c:axId val="-597287920"/>
        <c:axId val="-597298800"/>
      </c:barChart>
      <c:dateAx>
        <c:axId val="-597287920"/>
        <c:scaling>
          <c:orientation val="minMax"/>
        </c:scaling>
        <c:delete val="0"/>
        <c:axPos val="b"/>
        <c:numFmt formatCode="m/d/yyyy" sourceLinked="1"/>
        <c:majorTickMark val="out"/>
        <c:minorTickMark val="none"/>
        <c:tickLblPos val="nextTo"/>
        <c:spPr>
          <a:noFill/>
          <a:ln w="3175" cap="flat" cmpd="sng" algn="ctr">
            <a:solidFill>
              <a:schemeClr val="tx1"/>
            </a:solidFill>
            <a:round/>
          </a:ln>
          <a:effectLst/>
        </c:spPr>
        <c:txPr>
          <a:bodyPr rot="-5400000" spcFirstLastPara="1" vertOverflow="ellipsis" wrap="square" anchor="ctr" anchorCtr="1"/>
          <a:lstStyle/>
          <a:p>
            <a:pPr>
              <a:defRPr sz="600" b="0" i="0" u="none" strike="noStrike" kern="1200" baseline="0">
                <a:solidFill>
                  <a:schemeClr val="tx1"/>
                </a:solidFill>
                <a:latin typeface="+mn-lt"/>
                <a:ea typeface="+mn-ea"/>
                <a:cs typeface="+mn-cs"/>
              </a:defRPr>
            </a:pPr>
            <a:endParaRPr lang="en-US"/>
          </a:p>
        </c:txPr>
        <c:crossAx val="-597298800"/>
        <c:crosses val="autoZero"/>
        <c:auto val="1"/>
        <c:lblOffset val="100"/>
        <c:baseTimeUnit val="days"/>
      </c:dateAx>
      <c:valAx>
        <c:axId val="-597298800"/>
        <c:scaling>
          <c:orientation val="minMax"/>
        </c:scaling>
        <c:delete val="1"/>
        <c:axPos val="l"/>
        <c:numFmt formatCode="#,##0" sourceLinked="0"/>
        <c:majorTickMark val="none"/>
        <c:minorTickMark val="none"/>
        <c:tickLblPos val="nextTo"/>
        <c:crossAx val="-597287920"/>
        <c:crosses val="autoZero"/>
        <c:crossBetween val="between"/>
        <c:majorUnit val="100000"/>
        <c:dispUnits>
          <c:builtInUnit val="thousands"/>
          <c:dispUnitsLbl>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1"/>
              <c:layout>
                <c:manualLayout>
                  <c:x val="-6.5432246969121793E-3"/>
                  <c:y val="-3.6292049840700763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844F-4D30-AAE6-5213A9D0FD9C}"/>
                </c:ext>
                <c:ext xmlns:c15="http://schemas.microsoft.com/office/drawing/2012/chart" uri="{CE6537A1-D6FC-4f65-9D91-7224C49458BB}">
                  <c15:layout/>
                </c:ext>
              </c:extLst>
            </c:dLbl>
            <c:dLbl>
              <c:idx val="4"/>
              <c:layout>
                <c:manualLayout>
                  <c:x val="-4.9074185226841835E-3"/>
                  <c:y val="3.6292049840700763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844F-4D30-AAE6-5213A9D0FD9C}"/>
                </c:ext>
                <c:ext xmlns:c15="http://schemas.microsoft.com/office/drawing/2012/chart" uri="{CE6537A1-D6FC-4f65-9D91-7224C49458BB}">
                  <c15:layout/>
                </c:ext>
              </c:extLst>
            </c:dLbl>
            <c:dLbl>
              <c:idx val="6"/>
              <c:layout>
                <c:manualLayout>
                  <c:x val="-4.9074185226841835E-3"/>
                  <c:y val="-4.355045980884084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844F-4D30-AAE6-5213A9D0FD9C}"/>
                </c:ext>
                <c:ext xmlns:c15="http://schemas.microsoft.com/office/drawing/2012/chart" uri="{CE6537A1-D6FC-4f65-9D91-7224C49458BB}">
                  <c15:layout/>
                </c:ext>
              </c:extLst>
            </c:dLbl>
            <c:dLbl>
              <c:idx val="7"/>
              <c:layout>
                <c:manualLayout>
                  <c:x val="-3.2716123484560823E-3"/>
                  <c:y val="-1.088761495221029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844F-4D30-AAE6-5213A9D0FD9C}"/>
                </c:ext>
                <c:ext xmlns:c15="http://schemas.microsoft.com/office/drawing/2012/chart" uri="{CE6537A1-D6FC-4f65-9D91-7224C49458BB}">
                  <c15:layout/>
                </c:ext>
              </c:extLst>
            </c:dLbl>
            <c:dLbl>
              <c:idx val="10"/>
              <c:layout>
                <c:manualLayout>
                  <c:x val="-9.8148370453682472E-3"/>
                  <c:y val="-3.3267328046963287E-1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844F-4D30-AAE6-5213A9D0FD9C}"/>
                </c:ext>
                <c:ext xmlns:c15="http://schemas.microsoft.com/office/drawing/2012/chart" uri="{CE6537A1-D6FC-4f65-9D91-7224C49458BB}">
                  <c15:layout/>
                </c:ext>
              </c:extLst>
            </c:dLbl>
            <c:dLbl>
              <c:idx val="11"/>
              <c:delete val="1"/>
              <c:extLst xmlns:c16r2="http://schemas.microsoft.com/office/drawing/2015/06/chart">
                <c:ext xmlns:c16="http://schemas.microsoft.com/office/drawing/2014/chart" uri="{C3380CC4-5D6E-409C-BE32-E72D297353CC}">
                  <c16:uniqueId val="{00000000-51FD-45D2-A460-9D572BFC510B}"/>
                </c:ext>
                <c:ext xmlns:c15="http://schemas.microsoft.com/office/drawing/2012/chart" uri="{CE6537A1-D6FC-4f65-9D91-7224C49458BB}"/>
              </c:extLst>
            </c:dLbl>
            <c:spPr>
              <a:noFill/>
              <a:ln>
                <a:noFill/>
              </a:ln>
              <a:effectLst/>
            </c:spPr>
            <c:txPr>
              <a:bodyPr wrap="square" lIns="38100" tIns="19050" rIns="38100" bIns="19050" anchor="ctr">
                <a:spAutoFit/>
              </a:bodyPr>
              <a:lstStyle/>
              <a:p>
                <a:pPr>
                  <a:defRPr sz="9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Sheet1!$A$2:$A$13</c:f>
              <c:strCache>
                <c:ptCount val="12"/>
                <c:pt idx="0">
                  <c:v>Trade</c:v>
                </c:pt>
                <c:pt idx="1">
                  <c:v>Brand-Building</c:v>
                </c:pt>
                <c:pt idx="2">
                  <c:v>TV</c:v>
                </c:pt>
                <c:pt idx="3">
                  <c:v>Shelf Media</c:v>
                </c:pt>
                <c:pt idx="4">
                  <c:v>Digital Video</c:v>
                </c:pt>
                <c:pt idx="5">
                  <c:v>Sampling</c:v>
                </c:pt>
                <c:pt idx="6">
                  <c:v>Social</c:v>
                </c:pt>
                <c:pt idx="7">
                  <c:v>Coupon</c:v>
                </c:pt>
                <c:pt idx="8">
                  <c:v>Search</c:v>
                </c:pt>
                <c:pt idx="9">
                  <c:v>PR</c:v>
                </c:pt>
                <c:pt idx="10">
                  <c:v>Corporate Promotion</c:v>
                </c:pt>
                <c:pt idx="11">
                  <c:v>POS</c:v>
                </c:pt>
              </c:strCache>
            </c:strRef>
          </c:cat>
          <c:val>
            <c:numRef>
              <c:f>Sheet1!$B$2:$B$13</c:f>
              <c:numCache>
                <c:formatCode>0.00</c:formatCode>
                <c:ptCount val="12"/>
                <c:pt idx="0">
                  <c:v>0.85927622571856455</c:v>
                </c:pt>
                <c:pt idx="1">
                  <c:v>0.35492227483054611</c:v>
                </c:pt>
                <c:pt idx="2">
                  <c:v>0.37695191996826999</c:v>
                </c:pt>
                <c:pt idx="3">
                  <c:v>0.38346430746720778</c:v>
                </c:pt>
                <c:pt idx="4">
                  <c:v>0.28549905824141009</c:v>
                </c:pt>
                <c:pt idx="5">
                  <c:v>0.1890168075474343</c:v>
                </c:pt>
                <c:pt idx="6">
                  <c:v>0.31416767191667594</c:v>
                </c:pt>
                <c:pt idx="7">
                  <c:v>0.37904843833033114</c:v>
                </c:pt>
                <c:pt idx="8">
                  <c:v>0.12561740997367032</c:v>
                </c:pt>
                <c:pt idx="9">
                  <c:v>0.36531827414374457</c:v>
                </c:pt>
                <c:pt idx="10">
                  <c:v>0.65588072126414865</c:v>
                </c:pt>
                <c:pt idx="11">
                  <c:v>0</c:v>
                </c:pt>
              </c:numCache>
            </c:numRef>
          </c:val>
          <c:extLst xmlns:c16r2="http://schemas.microsoft.com/office/drawing/2015/06/char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0"/>
              <c:layout>
                <c:manualLayout>
                  <c:x val="7.8378300399961041E-3"/>
                  <c:y val="-6.619584161692226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6DE4-4AE4-B10C-8685231C1D3C}"/>
                </c:ext>
                <c:ext xmlns:c15="http://schemas.microsoft.com/office/drawing/2012/chart" uri="{CE6537A1-D6FC-4f65-9D91-7224C49458BB}">
                  <c15:layout/>
                </c:ext>
              </c:extLst>
            </c:dLbl>
            <c:dLbl>
              <c:idx val="1"/>
              <c:layout>
                <c:manualLayout>
                  <c:x val="-3.7265467899815353E-3"/>
                  <c:y val="-5.8937431648782117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6DE4-4AE4-B10C-8685231C1D3C}"/>
                </c:ext>
                <c:ext xmlns:c15="http://schemas.microsoft.com/office/drawing/2012/chart" uri="{CE6537A1-D6FC-4f65-9D91-7224C49458BB}">
                  <c15:layout/>
                </c:ext>
              </c:extLst>
            </c:dLbl>
            <c:dLbl>
              <c:idx val="2"/>
              <c:layout>
                <c:manualLayout>
                  <c:x val="-3.9540140107442844E-3"/>
                  <c:y val="-1.451681993628030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6DE4-4AE4-B10C-8685231C1D3C}"/>
                </c:ext>
                <c:ext xmlns:c15="http://schemas.microsoft.com/office/drawing/2012/chart" uri="{CE6537A1-D6FC-4f65-9D91-7224C49458BB}">
                  <c15:layout/>
                </c:ext>
              </c:extLst>
            </c:dLbl>
            <c:dLbl>
              <c:idx val="3"/>
              <c:layout>
                <c:manualLayout>
                  <c:x val="6.5432246969121645E-3"/>
                  <c:y val="-3.629204984070142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844F-4D30-AAE6-5213A9D0FD9C}"/>
                </c:ext>
                <c:ext xmlns:c15="http://schemas.microsoft.com/office/drawing/2012/chart" uri="{CE6537A1-D6FC-4f65-9D91-7224C49458BB}">
                  <c15:layout/>
                </c:ext>
              </c:extLst>
            </c:dLbl>
            <c:dLbl>
              <c:idx val="4"/>
              <c:layout>
                <c:manualLayout>
                  <c:x val="-6.8240166228826168E-4"/>
                  <c:y val="-8.071266155320264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6DE4-4AE4-B10C-8685231C1D3C}"/>
                </c:ext>
                <c:ext xmlns:c15="http://schemas.microsoft.com/office/drawing/2012/chart" uri="{CE6537A1-D6FC-4f65-9D91-7224C49458BB}">
                  <c15:layout/>
                </c:ext>
              </c:extLst>
            </c:dLbl>
            <c:dLbl>
              <c:idx val="5"/>
              <c:layout>
                <c:manualLayout>
                  <c:x val="4.5662105929134573E-3"/>
                  <c:y val="5.0087653393437598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6DE4-4AE4-B10C-8685231C1D3C}"/>
                </c:ext>
                <c:ext xmlns:c15="http://schemas.microsoft.com/office/drawing/2012/chart" uri="{CE6537A1-D6FC-4f65-9D91-7224C49458BB}">
                  <c15:layout/>
                </c:ext>
              </c:extLst>
            </c:dLbl>
            <c:dLbl>
              <c:idx val="7"/>
              <c:layout>
                <c:manualLayout>
                  <c:x val="4.5662176915400223E-3"/>
                  <c:y val="-3.992125482477083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6DE4-4AE4-B10C-8685231C1D3C}"/>
                </c:ext>
                <c:ext xmlns:c15="http://schemas.microsoft.com/office/drawing/2012/chart" uri="{CE6537A1-D6FC-4f65-9D91-7224C49458BB}">
                  <c15:layout/>
                </c:ext>
              </c:extLst>
            </c:dLbl>
            <c:dLbl>
              <c:idx val="8"/>
              <c:layout>
                <c:manualLayout>
                  <c:x val="6.088290255386577E-3"/>
                  <c:y val="-4.304094229021129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8-6DE4-4AE4-B10C-8685231C1D3C}"/>
                </c:ext>
                <c:ext xmlns:c15="http://schemas.microsoft.com/office/drawing/2012/chart" uri="{CE6537A1-D6FC-4f65-9D91-7224C49458BB}">
                  <c15:layout/>
                </c:ext>
              </c:extLst>
            </c:dLbl>
            <c:dLbl>
              <c:idx val="9"/>
              <c:layout>
                <c:manualLayout>
                  <c:x val="9.132421185826914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3-6DE4-4AE4-B10C-8685231C1D3C}"/>
                </c:ext>
                <c:ext xmlns:c15="http://schemas.microsoft.com/office/drawing/2012/chart" uri="{CE6537A1-D6FC-4f65-9D91-7224C49458BB}">
                  <c15:layout/>
                </c:ext>
              </c:extLst>
            </c:dLbl>
            <c:dLbl>
              <c:idx val="10"/>
              <c:layout>
                <c:manualLayout>
                  <c:x val="7.6103509881890949E-3"/>
                  <c:y val="5.0087653393437598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6DE4-4AE4-B10C-8685231C1D3C}"/>
                </c:ext>
                <c:ext xmlns:c15="http://schemas.microsoft.com/office/drawing/2012/chart" uri="{CE6537A1-D6FC-4f65-9D91-7224C49458BB}">
                  <c15:layout/>
                </c:ext>
              </c:extLst>
            </c:dLbl>
            <c:dLbl>
              <c:idx val="11"/>
              <c:layout>
                <c:manualLayout>
                  <c:x val="-1.1450643219596289E-2"/>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844F-4D30-AAE6-5213A9D0FD9C}"/>
                </c:ex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sz="9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Sheet1!$A$2:$A$13</c:f>
              <c:strCache>
                <c:ptCount val="12"/>
                <c:pt idx="0">
                  <c:v>Trade</c:v>
                </c:pt>
                <c:pt idx="1">
                  <c:v>Brand-Building</c:v>
                </c:pt>
                <c:pt idx="2">
                  <c:v>TV</c:v>
                </c:pt>
                <c:pt idx="3">
                  <c:v>Shelf Media</c:v>
                </c:pt>
                <c:pt idx="4">
                  <c:v>Digital Video</c:v>
                </c:pt>
                <c:pt idx="5">
                  <c:v>Sampling</c:v>
                </c:pt>
                <c:pt idx="6">
                  <c:v>Social</c:v>
                </c:pt>
                <c:pt idx="7">
                  <c:v>Coupon</c:v>
                </c:pt>
                <c:pt idx="8">
                  <c:v>Search</c:v>
                </c:pt>
                <c:pt idx="9">
                  <c:v>PR</c:v>
                </c:pt>
                <c:pt idx="10">
                  <c:v>Corporate Promotion</c:v>
                </c:pt>
                <c:pt idx="11">
                  <c:v>POS</c:v>
                </c:pt>
              </c:strCache>
            </c:strRef>
          </c:cat>
          <c:val>
            <c:numRef>
              <c:f>Sheet1!$C$2:$C$13</c:f>
              <c:numCache>
                <c:formatCode>0.00</c:formatCode>
                <c:ptCount val="12"/>
                <c:pt idx="0">
                  <c:v>0.84505062291566357</c:v>
                </c:pt>
                <c:pt idx="1">
                  <c:v>0.40540034512575196</c:v>
                </c:pt>
                <c:pt idx="2">
                  <c:v>0.57027375663885327</c:v>
                </c:pt>
                <c:pt idx="3">
                  <c:v>0.24386890370299569</c:v>
                </c:pt>
                <c:pt idx="4">
                  <c:v>0.34722228667844257</c:v>
                </c:pt>
                <c:pt idx="5">
                  <c:v>0.18206487084208869</c:v>
                </c:pt>
                <c:pt idx="6">
                  <c:v>0.37108613991201067</c:v>
                </c:pt>
                <c:pt idx="7">
                  <c:v>0.40768580206898219</c:v>
                </c:pt>
                <c:pt idx="8">
                  <c:v>5.6587664339863078E-2</c:v>
                </c:pt>
                <c:pt idx="9">
                  <c:v>0.35188206418202284</c:v>
                </c:pt>
                <c:pt idx="10">
                  <c:v>0.62906156945059843</c:v>
                </c:pt>
                <c:pt idx="11">
                  <c:v>1.5210796978639734E-2</c:v>
                </c:pt>
              </c:numCache>
            </c:numRef>
          </c:val>
          <c:extLst xmlns:c16r2="http://schemas.microsoft.com/office/drawing/2015/06/chart">
            <c:ext xmlns:c16="http://schemas.microsoft.com/office/drawing/2014/chart" uri="{C3380CC4-5D6E-409C-BE32-E72D297353CC}">
              <c16:uniqueId val="{00000017-6DE4-4AE4-B10C-8685231C1D3C}"/>
            </c:ext>
          </c:extLst>
        </c:ser>
        <c:ser>
          <c:idx val="2"/>
          <c:order val="2"/>
          <c:tx>
            <c:strRef>
              <c:f>Sheet1!$D$1</c:f>
              <c:strCache>
                <c:ptCount val="1"/>
                <c:pt idx="0">
                  <c:v>2018 (With 2017 Margin)</c:v>
                </c:pt>
              </c:strCache>
            </c:strRef>
          </c:tx>
          <c:spPr>
            <a:solidFill>
              <a:schemeClr val="tx2"/>
            </a:solidFill>
          </c:spPr>
          <c:invertIfNegative val="0"/>
          <c:dLbls>
            <c:dLbl>
              <c:idx val="0"/>
              <c:layout>
                <c:manualLayout>
                  <c:x val="2.1265480264964536E-2"/>
                  <c:y val="-7.2584099681401526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844F-4D30-AAE6-5213A9D0FD9C}"/>
                </c:ext>
                <c:ext xmlns:c15="http://schemas.microsoft.com/office/drawing/2012/chart" uri="{CE6537A1-D6FC-4f65-9D91-7224C49458BB}">
                  <c15:layout/>
                </c:ext>
              </c:extLst>
            </c:dLbl>
            <c:dLbl>
              <c:idx val="1"/>
              <c:layout>
                <c:manualLayout>
                  <c:x val="1.6358061742280411E-3"/>
                  <c:y val="-1.814602492035038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844F-4D30-AAE6-5213A9D0FD9C}"/>
                </c:ext>
                <c:ext xmlns:c15="http://schemas.microsoft.com/office/drawing/2012/chart" uri="{CE6537A1-D6FC-4f65-9D91-7224C49458BB}">
                  <c15:layout/>
                </c:ext>
              </c:extLst>
            </c:dLbl>
            <c:dLbl>
              <c:idx val="2"/>
              <c:layout>
                <c:manualLayout>
                  <c:x val="1.4722255568052371E-2"/>
                  <c:y val="-3.992125482477083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844F-4D30-AAE6-5213A9D0FD9C}"/>
                </c:ext>
                <c:ext xmlns:c15="http://schemas.microsoft.com/office/drawing/2012/chart" uri="{CE6537A1-D6FC-4f65-9D91-7224C49458BB}">
                  <c15:layout/>
                </c:ext>
              </c:extLst>
            </c:dLbl>
            <c:dLbl>
              <c:idx val="3"/>
              <c:layout>
                <c:manualLayout>
                  <c:x val="1.9629674090736435E-2"/>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844F-4D30-AAE6-5213A9D0FD9C}"/>
                </c:ext>
                <c:ext xmlns:c15="http://schemas.microsoft.com/office/drawing/2012/chart" uri="{CE6537A1-D6FC-4f65-9D91-7224C49458BB}">
                  <c15:layout/>
                </c:ext>
              </c:extLst>
            </c:dLbl>
            <c:dLbl>
              <c:idx val="4"/>
              <c:layout>
                <c:manualLayout>
                  <c:x val="6.5432246969121047E-3"/>
                  <c:y val="-3.992125482477090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844F-4D30-AAE6-5213A9D0FD9C}"/>
                </c:ext>
                <c:ext xmlns:c15="http://schemas.microsoft.com/office/drawing/2012/chart" uri="{CE6537A1-D6FC-4f65-9D91-7224C49458BB}">
                  <c15:layout/>
                </c:ext>
              </c:extLst>
            </c:dLbl>
            <c:dLbl>
              <c:idx val="5"/>
              <c:layout>
                <c:manualLayout>
                  <c:x val="-4.9074185226841835E-3"/>
                  <c:y val="-6.532568971326144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844F-4D30-AAE6-5213A9D0FD9C}"/>
                </c:ext>
                <c:ext xmlns:c15="http://schemas.microsoft.com/office/drawing/2012/chart" uri="{CE6537A1-D6FC-4f65-9D91-7224C49458BB}">
                  <c15:layout/>
                </c:ext>
              </c:extLst>
            </c:dLbl>
            <c:dLbl>
              <c:idx val="6"/>
              <c:layout>
                <c:manualLayout>
                  <c:x val="3.271612348455962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844F-4D30-AAE6-5213A9D0FD9C}"/>
                </c:ext>
                <c:ext xmlns:c15="http://schemas.microsoft.com/office/drawing/2012/chart" uri="{CE6537A1-D6FC-4f65-9D91-7224C49458BB}">
                  <c15:layout/>
                </c:ext>
              </c:extLst>
            </c:dLbl>
            <c:dLbl>
              <c:idx val="7"/>
              <c:layout>
                <c:manualLayout>
                  <c:x val="1.6358061742280411E-2"/>
                  <c:y val="-3.629204984070142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E-844F-4D30-AAE6-5213A9D0FD9C}"/>
                </c:ext>
                <c:ext xmlns:c15="http://schemas.microsoft.com/office/drawing/2012/chart" uri="{CE6537A1-D6FC-4f65-9D91-7224C49458BB}">
                  <c15:layout/>
                </c:ext>
              </c:extLst>
            </c:dLbl>
            <c:dLbl>
              <c:idx val="9"/>
              <c:layout>
                <c:manualLayout>
                  <c:x val="1.4722255568052371E-2"/>
                  <c:y val="-3.6292049840700766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844F-4D30-AAE6-5213A9D0FD9C}"/>
                </c:ext>
                <c:ext xmlns:c15="http://schemas.microsoft.com/office/drawing/2012/chart" uri="{CE6537A1-D6FC-4f65-9D91-7224C49458BB}">
                  <c15:layout/>
                </c:ext>
              </c:extLst>
            </c:dLbl>
            <c:dLbl>
              <c:idx val="10"/>
              <c:layout>
                <c:manualLayout>
                  <c:x val="1.7993867916508331E-2"/>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844F-4D30-AAE6-5213A9D0FD9C}"/>
                </c:ex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sz="9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Sheet1!$A$2:$A$13</c:f>
              <c:strCache>
                <c:ptCount val="12"/>
                <c:pt idx="0">
                  <c:v>Trade</c:v>
                </c:pt>
                <c:pt idx="1">
                  <c:v>Brand-Building</c:v>
                </c:pt>
                <c:pt idx="2">
                  <c:v>TV</c:v>
                </c:pt>
                <c:pt idx="3">
                  <c:v>Shelf Media</c:v>
                </c:pt>
                <c:pt idx="4">
                  <c:v>Digital Video</c:v>
                </c:pt>
                <c:pt idx="5">
                  <c:v>Sampling</c:v>
                </c:pt>
                <c:pt idx="6">
                  <c:v>Social</c:v>
                </c:pt>
                <c:pt idx="7">
                  <c:v>Coupon</c:v>
                </c:pt>
                <c:pt idx="8">
                  <c:v>Search</c:v>
                </c:pt>
                <c:pt idx="9">
                  <c:v>PR</c:v>
                </c:pt>
                <c:pt idx="10">
                  <c:v>Corporate Promotion</c:v>
                </c:pt>
                <c:pt idx="11">
                  <c:v>POS</c:v>
                </c:pt>
              </c:strCache>
            </c:strRef>
          </c:cat>
          <c:val>
            <c:numRef>
              <c:f>Sheet1!$D$2:$D$13</c:f>
              <c:numCache>
                <c:formatCode>_(* #,##0.00_);_(* \(#,##0.00\);_(* "-"??_);_(@_)</c:formatCode>
                <c:ptCount val="12"/>
                <c:pt idx="0">
                  <c:v>0.84453682016695542</c:v>
                </c:pt>
                <c:pt idx="1">
                  <c:v>0.42088008883928985</c:v>
                </c:pt>
                <c:pt idx="2">
                  <c:v>0.59204900104962854</c:v>
                </c:pt>
                <c:pt idx="3">
                  <c:v>0.25318075598534351</c:v>
                </c:pt>
                <c:pt idx="4">
                  <c:v>0.36048056845850279</c:v>
                </c:pt>
                <c:pt idx="5">
                  <c:v>0.18901680754801253</c:v>
                </c:pt>
                <c:pt idx="6">
                  <c:v>0.3852556353516412</c:v>
                </c:pt>
                <c:pt idx="7">
                  <c:v>0.42325281331491105</c:v>
                </c:pt>
                <c:pt idx="8">
                  <c:v>5.8748398912146359E-2</c:v>
                </c:pt>
                <c:pt idx="9">
                  <c:v>0.36531827418139712</c:v>
                </c:pt>
                <c:pt idx="10">
                  <c:v>0.65308155856064876</c:v>
                </c:pt>
                <c:pt idx="11">
                  <c:v>1.5791603684255539E-2</c:v>
                </c:pt>
              </c:numCache>
            </c:numRef>
          </c:val>
          <c:extLst xmlns:c16r2="http://schemas.microsoft.com/office/drawing/2015/06/chart">
            <c:ext xmlns:c16="http://schemas.microsoft.com/office/drawing/2014/chart" uri="{C3380CC4-5D6E-409C-BE32-E72D297353CC}">
              <c16:uniqueId val="{00000011-844F-4D30-AAE6-5213A9D0FD9C}"/>
            </c:ext>
          </c:extLst>
        </c:ser>
        <c:dLbls>
          <c:showLegendKey val="0"/>
          <c:showVal val="0"/>
          <c:showCatName val="0"/>
          <c:showSerName val="0"/>
          <c:showPercent val="0"/>
          <c:showBubbleSize val="0"/>
        </c:dLbls>
        <c:gapWidth val="75"/>
        <c:overlap val="1"/>
        <c:axId val="-694625280"/>
        <c:axId val="-694620928"/>
      </c:barChart>
      <c:catAx>
        <c:axId val="-6946252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694620928"/>
        <c:crosses val="autoZero"/>
        <c:auto val="1"/>
        <c:lblAlgn val="ctr"/>
        <c:lblOffset val="100"/>
        <c:tickLblSkip val="1"/>
        <c:noMultiLvlLbl val="0"/>
      </c:catAx>
      <c:valAx>
        <c:axId val="-694620928"/>
        <c:scaling>
          <c:orientation val="minMax"/>
          <c:max val="1.2"/>
          <c:min val="0"/>
        </c:scaling>
        <c:delete val="1"/>
        <c:axPos val="l"/>
        <c:numFmt formatCode="#,##0" sourceLinked="0"/>
        <c:majorTickMark val="out"/>
        <c:minorTickMark val="none"/>
        <c:tickLblPos val="nextTo"/>
        <c:crossAx val="-694625280"/>
        <c:crosses val="autoZero"/>
        <c:crossBetween val="between"/>
        <c:majorUnit val="1"/>
      </c:valAx>
      <c:spPr>
        <a:noFill/>
        <a:ln>
          <a:noFill/>
        </a:ln>
        <a:effectLst/>
      </c:spPr>
    </c:plotArea>
    <c:legend>
      <c:legendPos val="b"/>
      <c:layout>
        <c:manualLayout>
          <c:xMode val="edge"/>
          <c:yMode val="edge"/>
          <c:x val="0.64826753957749317"/>
          <c:y val="0.14630843020279938"/>
          <c:w val="0.35173246042250683"/>
          <c:h val="7.6442773295566743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11"/>
              <c:delete val="1"/>
              <c:extLst xmlns:c16r2="http://schemas.microsoft.com/office/drawing/2015/06/chart">
                <c:ext xmlns:c16="http://schemas.microsoft.com/office/drawing/2014/chart" uri="{C3380CC4-5D6E-409C-BE32-E72D297353CC}">
                  <c16:uniqueId val="{00000000-C0E5-4C68-825F-7E6019F8739F}"/>
                </c:ex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Sheet1!$A$2:$A$13</c:f>
              <c:strCache>
                <c:ptCount val="12"/>
                <c:pt idx="0">
                  <c:v>Trade</c:v>
                </c:pt>
                <c:pt idx="1">
                  <c:v>Brand-Building</c:v>
                </c:pt>
                <c:pt idx="2">
                  <c:v>TV</c:v>
                </c:pt>
                <c:pt idx="3">
                  <c:v>Shelf Media</c:v>
                </c:pt>
                <c:pt idx="4">
                  <c:v>Digital Video</c:v>
                </c:pt>
                <c:pt idx="5">
                  <c:v>Sampling</c:v>
                </c:pt>
                <c:pt idx="6">
                  <c:v>Social</c:v>
                </c:pt>
                <c:pt idx="7">
                  <c:v>Coupon</c:v>
                </c:pt>
                <c:pt idx="8">
                  <c:v>Search</c:v>
                </c:pt>
                <c:pt idx="9">
                  <c:v>PR</c:v>
                </c:pt>
                <c:pt idx="10">
                  <c:v>Corporate Promotion</c:v>
                </c:pt>
                <c:pt idx="11">
                  <c:v>POS</c:v>
                </c:pt>
              </c:strCache>
            </c:strRef>
          </c:cat>
          <c:val>
            <c:numRef>
              <c:f>Sheet1!$B$2:$B$13</c:f>
              <c:numCache>
                <c:formatCode>0.00</c:formatCode>
                <c:ptCount val="12"/>
                <c:pt idx="0">
                  <c:v>1.3923349605316129</c:v>
                </c:pt>
                <c:pt idx="1">
                  <c:v>1.0174069552624101</c:v>
                </c:pt>
                <c:pt idx="2">
                  <c:v>1.0805563143602122</c:v>
                </c:pt>
                <c:pt idx="3">
                  <c:v>1.0992244814679166</c:v>
                </c:pt>
                <c:pt idx="4">
                  <c:v>0.81840095191083662</c:v>
                </c:pt>
                <c:pt idx="5">
                  <c:v>0.54182853063271663</c:v>
                </c:pt>
                <c:pt idx="6">
                  <c:v>0.90058133060043088</c:v>
                </c:pt>
                <c:pt idx="7">
                  <c:v>1.0865661157016884</c:v>
                </c:pt>
                <c:pt idx="8">
                  <c:v>0.36009018219631467</c:v>
                </c:pt>
                <c:pt idx="9">
                  <c:v>1.0472077391472794</c:v>
                </c:pt>
                <c:pt idx="10">
                  <c:v>1.8801232127661329</c:v>
                </c:pt>
                <c:pt idx="11">
                  <c:v>0</c:v>
                </c:pt>
              </c:numCache>
            </c:numRef>
          </c:val>
          <c:extLst xmlns:c16r2="http://schemas.microsoft.com/office/drawing/2015/06/char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0"/>
              <c:layout>
                <c:manualLayout>
                  <c:x val="4.5662105929134573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6DE4-4AE4-B10C-8685231C1D3C}"/>
                </c:ext>
                <c:ext xmlns:c15="http://schemas.microsoft.com/office/drawing/2012/chart" uri="{CE6537A1-D6FC-4f65-9D91-7224C49458BB}">
                  <c15:layout/>
                </c:ext>
              </c:extLst>
            </c:dLbl>
            <c:dLbl>
              <c:idx val="1"/>
              <c:layout>
                <c:manualLayout>
                  <c:x val="6.0882807905512761E-3"/>
                  <c:y val="1.00175306786876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6DE4-4AE4-B10C-8685231C1D3C}"/>
                </c:ext>
                <c:ext xmlns:c15="http://schemas.microsoft.com/office/drawing/2012/chart" uri="{CE6537A1-D6FC-4f65-9D91-7224C49458BB}">
                  <c15:layout/>
                </c:ext>
              </c:extLst>
            </c:dLbl>
            <c:dLbl>
              <c:idx val="2"/>
              <c:layout>
                <c:manualLayout>
                  <c:x val="9.132421185826914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6DE4-4AE4-B10C-8685231C1D3C}"/>
                </c:ext>
                <c:ext xmlns:c15="http://schemas.microsoft.com/office/drawing/2012/chart" uri="{CE6537A1-D6FC-4f65-9D91-7224C49458BB}">
                  <c15:layout/>
                </c:ext>
              </c:extLst>
            </c:dLbl>
            <c:dLbl>
              <c:idx val="4"/>
              <c:layout>
                <c:manualLayout>
                  <c:x val="9.1324211858269146E-3"/>
                  <c:y val="1.001753067868770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6DE4-4AE4-B10C-8685231C1D3C}"/>
                </c:ext>
                <c:ext xmlns:c15="http://schemas.microsoft.com/office/drawing/2012/chart" uri="{CE6537A1-D6FC-4f65-9D91-7224C49458BB}">
                  <c15:layout/>
                </c:ext>
              </c:extLst>
            </c:dLbl>
            <c:dLbl>
              <c:idx val="5"/>
              <c:layout>
                <c:manualLayout>
                  <c:x val="4.5662105929134573E-3"/>
                  <c:y val="5.0087653393437598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6DE4-4AE4-B10C-8685231C1D3C}"/>
                </c:ext>
                <c:ext xmlns:c15="http://schemas.microsoft.com/office/drawing/2012/chart" uri="{CE6537A1-D6FC-4f65-9D91-7224C49458BB}">
                  <c15:layout/>
                </c:ext>
              </c:extLst>
            </c:dLbl>
            <c:dLbl>
              <c:idx val="7"/>
              <c:layout>
                <c:manualLayout>
                  <c:x val="4.5662105929133454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6DE4-4AE4-B10C-8685231C1D3C}"/>
                </c:ext>
                <c:ext xmlns:c15="http://schemas.microsoft.com/office/drawing/2012/chart" uri="{CE6537A1-D6FC-4f65-9D91-7224C49458BB}">
                  <c15:layout/>
                </c:ext>
              </c:extLst>
            </c:dLbl>
            <c:dLbl>
              <c:idx val="8"/>
              <c:layout>
                <c:manualLayout>
                  <c:x val="6.0882807905512761E-3"/>
                  <c:y val="1.502629601803155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8-6DE4-4AE4-B10C-8685231C1D3C}"/>
                </c:ext>
                <c:ext xmlns:c15="http://schemas.microsoft.com/office/drawing/2012/chart" uri="{CE6537A1-D6FC-4f65-9D91-7224C49458BB}">
                  <c15:layout/>
                </c:ext>
              </c:extLst>
            </c:dLbl>
            <c:dLbl>
              <c:idx val="9"/>
              <c:layout>
                <c:manualLayout>
                  <c:x val="9.1324211858269146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3-6DE4-4AE4-B10C-8685231C1D3C}"/>
                </c:ext>
                <c:ext xmlns:c15="http://schemas.microsoft.com/office/drawing/2012/chart" uri="{CE6537A1-D6FC-4f65-9D91-7224C49458BB}">
                  <c15:layout/>
                </c:ext>
              </c:extLst>
            </c:dLbl>
            <c:dLbl>
              <c:idx val="10"/>
              <c:layout>
                <c:manualLayout>
                  <c:x val="7.6103509881890949E-3"/>
                  <c:y val="5.0087653393437598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6DE4-4AE4-B10C-8685231C1D3C}"/>
                </c:ex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sz="10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Sheet1!$A$2:$A$13</c:f>
              <c:strCache>
                <c:ptCount val="12"/>
                <c:pt idx="0">
                  <c:v>Trade</c:v>
                </c:pt>
                <c:pt idx="1">
                  <c:v>Brand-Building</c:v>
                </c:pt>
                <c:pt idx="2">
                  <c:v>TV</c:v>
                </c:pt>
                <c:pt idx="3">
                  <c:v>Shelf Media</c:v>
                </c:pt>
                <c:pt idx="4">
                  <c:v>Digital Video</c:v>
                </c:pt>
                <c:pt idx="5">
                  <c:v>Sampling</c:v>
                </c:pt>
                <c:pt idx="6">
                  <c:v>Social</c:v>
                </c:pt>
                <c:pt idx="7">
                  <c:v>Coupon</c:v>
                </c:pt>
                <c:pt idx="8">
                  <c:v>Search</c:v>
                </c:pt>
                <c:pt idx="9">
                  <c:v>PR</c:v>
                </c:pt>
                <c:pt idx="10">
                  <c:v>Corporate Promotion</c:v>
                </c:pt>
                <c:pt idx="11">
                  <c:v>POS</c:v>
                </c:pt>
              </c:strCache>
            </c:strRef>
          </c:cat>
          <c:val>
            <c:numRef>
              <c:f>Sheet1!$C$2:$C$13</c:f>
              <c:numCache>
                <c:formatCode>0.00</c:formatCode>
                <c:ptCount val="12"/>
                <c:pt idx="0">
                  <c:v>1.3685796228503946</c:v>
                </c:pt>
                <c:pt idx="1">
                  <c:v>1.2065918148157138</c:v>
                </c:pt>
                <c:pt idx="2">
                  <c:v>1.6973040483012152</c:v>
                </c:pt>
                <c:pt idx="3">
                  <c:v>0.72582627675080558</c:v>
                </c:pt>
                <c:pt idx="4">
                  <c:v>1.0334366363152638</c:v>
                </c:pt>
                <c:pt idx="5">
                  <c:v>0.54187912162581398</c:v>
                </c:pt>
                <c:pt idx="6">
                  <c:v>1.1044625501502781</c:v>
                </c:pt>
                <c:pt idx="7">
                  <c:v>1.2133940133682581</c:v>
                </c:pt>
                <c:pt idx="8">
                  <c:v>0.1684216933531186</c:v>
                </c:pt>
                <c:pt idx="9">
                  <c:v>1.047305517933848</c:v>
                </c:pt>
                <c:pt idx="10">
                  <c:v>1.8722740368629354</c:v>
                </c:pt>
                <c:pt idx="11">
                  <c:v>4.5271848808015373E-2</c:v>
                </c:pt>
              </c:numCache>
            </c:numRef>
          </c:val>
          <c:extLst xmlns:c16r2="http://schemas.microsoft.com/office/drawing/2015/06/chart">
            <c:ext xmlns:c16="http://schemas.microsoft.com/office/drawing/2014/chart" uri="{C3380CC4-5D6E-409C-BE32-E72D297353CC}">
              <c16:uniqueId val="{00000017-6DE4-4AE4-B10C-8685231C1D3C}"/>
            </c:ext>
          </c:extLst>
        </c:ser>
        <c:dLbls>
          <c:showLegendKey val="0"/>
          <c:showVal val="0"/>
          <c:showCatName val="0"/>
          <c:showSerName val="0"/>
          <c:showPercent val="0"/>
          <c:showBubbleSize val="0"/>
        </c:dLbls>
        <c:gapWidth val="75"/>
        <c:overlap val="1"/>
        <c:axId val="-694631808"/>
        <c:axId val="-730101520"/>
      </c:barChart>
      <c:catAx>
        <c:axId val="-6946318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730101520"/>
        <c:crosses val="autoZero"/>
        <c:auto val="1"/>
        <c:lblAlgn val="ctr"/>
        <c:lblOffset val="100"/>
        <c:tickLblSkip val="1"/>
        <c:noMultiLvlLbl val="0"/>
      </c:catAx>
      <c:valAx>
        <c:axId val="-730101520"/>
        <c:scaling>
          <c:orientation val="minMax"/>
          <c:max val="2.4"/>
          <c:min val="0"/>
        </c:scaling>
        <c:delete val="1"/>
        <c:axPos val="l"/>
        <c:numFmt formatCode="#,##0" sourceLinked="0"/>
        <c:majorTickMark val="out"/>
        <c:minorTickMark val="none"/>
        <c:tickLblPos val="nextTo"/>
        <c:crossAx val="-694631808"/>
        <c:crosses val="autoZero"/>
        <c:crossBetween val="between"/>
        <c:majorUnit val="1"/>
      </c:valAx>
      <c:spPr>
        <a:noFill/>
        <a:ln>
          <a:noFill/>
        </a:ln>
        <a:effectLst/>
      </c:spPr>
    </c:plotArea>
    <c:legend>
      <c:legendPos val="b"/>
      <c:layout>
        <c:manualLayout>
          <c:xMode val="edge"/>
          <c:yMode val="edge"/>
          <c:x val="0.841134831040112"/>
          <c:y val="3.0173838918736949E-2"/>
          <c:w val="0.12883608609741803"/>
          <c:h val="6.8048745716002945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805968274312E-2"/>
          <c:y val="0.11634691410461658"/>
          <c:w val="0.80023792699510388"/>
          <c:h val="0.40620609664455842"/>
        </c:manualLayout>
      </c:layout>
      <c:barChart>
        <c:barDir val="col"/>
        <c:grouping val="stacked"/>
        <c:varyColors val="0"/>
        <c:ser>
          <c:idx val="1"/>
          <c:order val="1"/>
          <c:tx>
            <c:strRef>
              <c:f>Sheet1!$C$1</c:f>
              <c:strCache>
                <c:ptCount val="1"/>
                <c:pt idx="0">
                  <c:v>Sugar Wise</c:v>
                </c:pt>
              </c:strCache>
            </c:strRef>
          </c:tx>
          <c:spPr>
            <a:solidFill>
              <a:schemeClr val="accent2"/>
            </a:solidFill>
            <a:ln>
              <a:solidFill>
                <a:schemeClr val="accent2"/>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56.936217221600145</c:v>
                </c:pt>
                <c:pt idx="92">
                  <c:v>67.611757950650187</c:v>
                </c:pt>
                <c:pt idx="93">
                  <c:v>61.345679696642549</c:v>
                </c:pt>
                <c:pt idx="94">
                  <c:v>62.738141530866464</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1BF1-41C0-80EC-A18BFAFBEA66}"/>
            </c:ext>
          </c:extLst>
        </c:ser>
        <c:ser>
          <c:idx val="2"/>
          <c:order val="2"/>
          <c:tx>
            <c:strRef>
              <c:f>Sheet1!$D$1</c:f>
              <c:strCache>
                <c:ptCount val="1"/>
                <c:pt idx="0">
                  <c:v>Nourish</c:v>
                </c:pt>
              </c:strCache>
            </c:strRef>
          </c:tx>
          <c:spPr>
            <a:solidFill>
              <a:schemeClr val="accent3"/>
            </a:solidFill>
            <a:ln>
              <a:solidFill>
                <a:schemeClr val="accent3"/>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Sheet1!$D$2:$D$105</c:f>
              <c:numCache>
                <c:formatCode>General</c:formatCode>
                <c:ptCount val="104"/>
                <c:pt idx="0">
                  <c:v>0</c:v>
                </c:pt>
                <c:pt idx="1">
                  <c:v>0</c:v>
                </c:pt>
                <c:pt idx="2">
                  <c:v>0</c:v>
                </c:pt>
                <c:pt idx="3">
                  <c:v>0</c:v>
                </c:pt>
                <c:pt idx="4">
                  <c:v>0</c:v>
                </c:pt>
                <c:pt idx="5">
                  <c:v>0</c:v>
                </c:pt>
                <c:pt idx="6">
                  <c:v>0</c:v>
                </c:pt>
                <c:pt idx="7">
                  <c:v>28.36601038886743</c:v>
                </c:pt>
                <c:pt idx="8">
                  <c:v>169.74821525392204</c:v>
                </c:pt>
                <c:pt idx="9">
                  <c:v>150.82791376899587</c:v>
                </c:pt>
                <c:pt idx="10">
                  <c:v>102.28461179868741</c:v>
                </c:pt>
                <c:pt idx="11">
                  <c:v>96.291289374232292</c:v>
                </c:pt>
                <c:pt idx="12">
                  <c:v>0</c:v>
                </c:pt>
                <c:pt idx="13">
                  <c:v>85.575860264626414</c:v>
                </c:pt>
                <c:pt idx="14">
                  <c:v>66.178349014845764</c:v>
                </c:pt>
                <c:pt idx="15">
                  <c:v>0</c:v>
                </c:pt>
                <c:pt idx="16">
                  <c:v>119.66352163864808</c:v>
                </c:pt>
                <c:pt idx="17">
                  <c:v>0</c:v>
                </c:pt>
                <c:pt idx="18">
                  <c:v>105.72478237707506</c:v>
                </c:pt>
                <c:pt idx="19">
                  <c:v>0</c:v>
                </c:pt>
                <c:pt idx="20">
                  <c:v>90.272501022707331</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226.81502330778912</c:v>
                </c:pt>
                <c:pt idx="53">
                  <c:v>115.6960983577043</c:v>
                </c:pt>
                <c:pt idx="54">
                  <c:v>107.10922386810861</c:v>
                </c:pt>
                <c:pt idx="55">
                  <c:v>0</c:v>
                </c:pt>
                <c:pt idx="56">
                  <c:v>107.52467136600224</c:v>
                </c:pt>
                <c:pt idx="57">
                  <c:v>91.614996795907572</c:v>
                </c:pt>
                <c:pt idx="58">
                  <c:v>0</c:v>
                </c:pt>
                <c:pt idx="59">
                  <c:v>79.511227713019522</c:v>
                </c:pt>
                <c:pt idx="60">
                  <c:v>111.81526191472291</c:v>
                </c:pt>
                <c:pt idx="61">
                  <c:v>0</c:v>
                </c:pt>
                <c:pt idx="62">
                  <c:v>103.77751806207941</c:v>
                </c:pt>
                <c:pt idx="63">
                  <c:v>0</c:v>
                </c:pt>
                <c:pt idx="64">
                  <c:v>0</c:v>
                </c:pt>
                <c:pt idx="65">
                  <c:v>0</c:v>
                </c:pt>
                <c:pt idx="66">
                  <c:v>0</c:v>
                </c:pt>
                <c:pt idx="67">
                  <c:v>0</c:v>
                </c:pt>
                <c:pt idx="68">
                  <c:v>0</c:v>
                </c:pt>
                <c:pt idx="69">
                  <c:v>0</c:v>
                </c:pt>
                <c:pt idx="70">
                  <c:v>0</c:v>
                </c:pt>
                <c:pt idx="71">
                  <c:v>0</c:v>
                </c:pt>
                <c:pt idx="72">
                  <c:v>0</c:v>
                </c:pt>
                <c:pt idx="73">
                  <c:v>16.48265470472159</c:v>
                </c:pt>
                <c:pt idx="74">
                  <c:v>0</c:v>
                </c:pt>
                <c:pt idx="75">
                  <c:v>20.965574528258507</c:v>
                </c:pt>
                <c:pt idx="76">
                  <c:v>18.565627552021574</c:v>
                </c:pt>
                <c:pt idx="77">
                  <c:v>30.13518325822038</c:v>
                </c:pt>
                <c:pt idx="78">
                  <c:v>0</c:v>
                </c:pt>
                <c:pt idx="79">
                  <c:v>0</c:v>
                </c:pt>
                <c:pt idx="80">
                  <c:v>0</c:v>
                </c:pt>
                <c:pt idx="81">
                  <c:v>0</c:v>
                </c:pt>
                <c:pt idx="82">
                  <c:v>0</c:v>
                </c:pt>
                <c:pt idx="83">
                  <c:v>0</c:v>
                </c:pt>
                <c:pt idx="84">
                  <c:v>0</c:v>
                </c:pt>
                <c:pt idx="85">
                  <c:v>0</c:v>
                </c:pt>
                <c:pt idx="86">
                  <c:v>0</c:v>
                </c:pt>
                <c:pt idx="87">
                  <c:v>107.92656916338703</c:v>
                </c:pt>
                <c:pt idx="88">
                  <c:v>112.76626383717836</c:v>
                </c:pt>
                <c:pt idx="89">
                  <c:v>81.737955947695738</c:v>
                </c:pt>
                <c:pt idx="90">
                  <c:v>0</c:v>
                </c:pt>
                <c:pt idx="91">
                  <c:v>117.75485054098809</c:v>
                </c:pt>
                <c:pt idx="92">
                  <c:v>107.43798245957727</c:v>
                </c:pt>
                <c:pt idx="93">
                  <c:v>0</c:v>
                </c:pt>
                <c:pt idx="94">
                  <c:v>94.652952743603322</c:v>
                </c:pt>
                <c:pt idx="95">
                  <c:v>90.207591189539158</c:v>
                </c:pt>
                <c:pt idx="96">
                  <c:v>0</c:v>
                </c:pt>
                <c:pt idx="97">
                  <c:v>102.63212999613373</c:v>
                </c:pt>
                <c:pt idx="98">
                  <c:v>0</c:v>
                </c:pt>
                <c:pt idx="99">
                  <c:v>107.72453880659458</c:v>
                </c:pt>
                <c:pt idx="100">
                  <c:v>0</c:v>
                </c:pt>
                <c:pt idx="101">
                  <c:v>0</c:v>
                </c:pt>
                <c:pt idx="102">
                  <c:v>0</c:v>
                </c:pt>
                <c:pt idx="103">
                  <c:v>67.921193913811052</c:v>
                </c:pt>
              </c:numCache>
            </c:numRef>
          </c:val>
          <c:extLst xmlns:c16r2="http://schemas.microsoft.com/office/drawing/2015/06/chart">
            <c:ext xmlns:c16="http://schemas.microsoft.com/office/drawing/2014/chart" uri="{C3380CC4-5D6E-409C-BE32-E72D297353CC}">
              <c16:uniqueId val="{00000001-1BF1-41C0-80EC-A18BFAFBEA66}"/>
            </c:ext>
          </c:extLst>
        </c:ser>
        <c:ser>
          <c:idx val="3"/>
          <c:order val="3"/>
          <c:tx>
            <c:strRef>
              <c:f>Sheet1!$E$1</c:f>
              <c:strCache>
                <c:ptCount val="1"/>
                <c:pt idx="0">
                  <c:v>Original</c:v>
                </c:pt>
              </c:strCache>
            </c:strRef>
          </c:tx>
          <c:spPr>
            <a:solidFill>
              <a:schemeClr val="accent5"/>
            </a:solidFill>
            <a:ln>
              <a:solidFill>
                <a:schemeClr val="accent5"/>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Sheet1!$E$2:$E$105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168.83542092794721</c:v>
                </c:pt>
                <c:pt idx="28">
                  <c:v>181.42478237707508</c:v>
                </c:pt>
                <c:pt idx="29">
                  <c:v>144.78834492401643</c:v>
                </c:pt>
                <c:pt idx="30">
                  <c:v>135.55669802969152</c:v>
                </c:pt>
                <c:pt idx="31">
                  <c:v>0</c:v>
                </c:pt>
                <c:pt idx="32">
                  <c:v>108.28936144912785</c:v>
                </c:pt>
                <c:pt idx="33">
                  <c:v>0</c:v>
                </c:pt>
                <c:pt idx="34">
                  <c:v>86.029613844102073</c:v>
                </c:pt>
                <c:pt idx="35">
                  <c:v>97.088011948899776</c:v>
                </c:pt>
                <c:pt idx="36">
                  <c:v>9.9706140058961807</c:v>
                </c:pt>
                <c:pt idx="37">
                  <c:v>73.831915652616445</c:v>
                </c:pt>
                <c:pt idx="38">
                  <c:v>0</c:v>
                </c:pt>
                <c:pt idx="39">
                  <c:v>114.85311093777418</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2-1BF1-41C0-80EC-A18BFAFBEA66}"/>
            </c:ext>
          </c:extLst>
        </c:ser>
        <c:ser>
          <c:idx val="4"/>
          <c:order val="4"/>
          <c:tx>
            <c:strRef>
              <c:f>Sheet1!$F$1</c:f>
              <c:strCache>
                <c:ptCount val="1"/>
                <c:pt idx="0">
                  <c:v>Own it Resolutions</c:v>
                </c:pt>
              </c:strCache>
            </c:strRef>
          </c:tx>
          <c:spPr>
            <a:solidFill>
              <a:schemeClr val="accent6"/>
            </a:solidFill>
            <a:ln>
              <a:solidFill>
                <a:schemeClr val="accent6"/>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Sheet1!$F$2:$F$105</c:f>
              <c:numCache>
                <c:formatCode>General</c:formatCode>
                <c:ptCount val="104"/>
                <c:pt idx="0">
                  <c:v>159.4548385974345</c:v>
                </c:pt>
                <c:pt idx="1">
                  <c:v>109.29110299866986</c:v>
                </c:pt>
                <c:pt idx="2">
                  <c:v>75.291792613617389</c:v>
                </c:pt>
                <c:pt idx="3">
                  <c:v>0</c:v>
                </c:pt>
                <c:pt idx="4">
                  <c:v>51.886273705436437</c:v>
                </c:pt>
                <c:pt idx="5">
                  <c:v>0</c:v>
                </c:pt>
                <c:pt idx="6">
                  <c:v>61.140140149191019</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278.78784831572665</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3-1BF1-41C0-80EC-A18BFAFBEA66}"/>
            </c:ext>
          </c:extLst>
        </c:ser>
        <c:ser>
          <c:idx val="5"/>
          <c:order val="5"/>
          <c:tx>
            <c:strRef>
              <c:f>Sheet1!$G$1</c:f>
              <c:strCache>
                <c:ptCount val="1"/>
                <c:pt idx="0">
                  <c:v>Protein </c:v>
                </c:pt>
              </c:strCache>
            </c:strRef>
          </c:tx>
          <c:spPr>
            <a:solidFill>
              <a:srgbClr val="FFC000"/>
            </a:solidFill>
            <a:ln>
              <a:solidFill>
                <a:srgbClr val="FFC000"/>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Sheet1!$G$2:$G$105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145.14148642365001</c:v>
                </c:pt>
                <c:pt idx="66">
                  <c:v>175.33595210278483</c:v>
                </c:pt>
                <c:pt idx="67">
                  <c:v>130.03207697237065</c:v>
                </c:pt>
                <c:pt idx="68">
                  <c:v>0</c:v>
                </c:pt>
                <c:pt idx="69">
                  <c:v>111.96394184968906</c:v>
                </c:pt>
                <c:pt idx="70">
                  <c:v>90.507538165776083</c:v>
                </c:pt>
                <c:pt idx="71">
                  <c:v>0</c:v>
                </c:pt>
                <c:pt idx="72">
                  <c:v>103.71881890255868</c:v>
                </c:pt>
                <c:pt idx="73">
                  <c:v>57.168294193970809</c:v>
                </c:pt>
                <c:pt idx="74">
                  <c:v>0</c:v>
                </c:pt>
                <c:pt idx="75">
                  <c:v>72.562733361224105</c:v>
                </c:pt>
                <c:pt idx="76">
                  <c:v>90.510019224554583</c:v>
                </c:pt>
                <c:pt idx="77">
                  <c:v>121.06682058669054</c:v>
                </c:pt>
                <c:pt idx="78">
                  <c:v>0</c:v>
                </c:pt>
                <c:pt idx="79">
                  <c:v>102.99067008436526</c:v>
                </c:pt>
                <c:pt idx="80">
                  <c:v>0</c:v>
                </c:pt>
                <c:pt idx="81">
                  <c:v>94.890431477431477</c:v>
                </c:pt>
                <c:pt idx="82">
                  <c:v>0</c:v>
                </c:pt>
                <c:pt idx="83">
                  <c:v>118.27377549107291</c:v>
                </c:pt>
                <c:pt idx="84">
                  <c:v>0</c:v>
                </c:pt>
                <c:pt idx="85">
                  <c:v>108.20756467765761</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4-1BF1-41C0-80EC-A18BFAFBEA66}"/>
            </c:ext>
          </c:extLst>
        </c:ser>
        <c:dLbls>
          <c:showLegendKey val="0"/>
          <c:showVal val="0"/>
          <c:showCatName val="0"/>
          <c:showSerName val="0"/>
          <c:showPercent val="0"/>
          <c:showBubbleSize val="0"/>
        </c:dLbls>
        <c:gapWidth val="150"/>
        <c:overlap val="100"/>
        <c:axId val="-603110624"/>
        <c:axId val="-603098112"/>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_(* #,##0_);_(* \(#,##0\);_(* "-"??_);_(@_)</c:formatCode>
                <c:ptCount val="104"/>
                <c:pt idx="0">
                  <c:v>69551</c:v>
                </c:pt>
                <c:pt idx="1">
                  <c:v>99862</c:v>
                </c:pt>
                <c:pt idx="2">
                  <c:v>104481</c:v>
                </c:pt>
                <c:pt idx="3">
                  <c:v>79305</c:v>
                </c:pt>
                <c:pt idx="4">
                  <c:v>85460</c:v>
                </c:pt>
                <c:pt idx="5">
                  <c:v>85079</c:v>
                </c:pt>
                <c:pt idx="6">
                  <c:v>74754</c:v>
                </c:pt>
                <c:pt idx="7">
                  <c:v>89223</c:v>
                </c:pt>
                <c:pt idx="8">
                  <c:v>85310</c:v>
                </c:pt>
                <c:pt idx="9">
                  <c:v>84175</c:v>
                </c:pt>
                <c:pt idx="10">
                  <c:v>84060</c:v>
                </c:pt>
                <c:pt idx="11">
                  <c:v>98659</c:v>
                </c:pt>
                <c:pt idx="12">
                  <c:v>92670</c:v>
                </c:pt>
                <c:pt idx="13">
                  <c:v>84149</c:v>
                </c:pt>
                <c:pt idx="14">
                  <c:v>83969</c:v>
                </c:pt>
                <c:pt idx="15">
                  <c:v>69654</c:v>
                </c:pt>
                <c:pt idx="16">
                  <c:v>75046</c:v>
                </c:pt>
                <c:pt idx="17">
                  <c:v>89261</c:v>
                </c:pt>
                <c:pt idx="18">
                  <c:v>75499</c:v>
                </c:pt>
                <c:pt idx="19">
                  <c:v>74057</c:v>
                </c:pt>
                <c:pt idx="20">
                  <c:v>78017</c:v>
                </c:pt>
                <c:pt idx="21">
                  <c:v>82841</c:v>
                </c:pt>
                <c:pt idx="22">
                  <c:v>87765</c:v>
                </c:pt>
                <c:pt idx="23">
                  <c:v>82917</c:v>
                </c:pt>
                <c:pt idx="24">
                  <c:v>84840</c:v>
                </c:pt>
                <c:pt idx="25">
                  <c:v>78208</c:v>
                </c:pt>
                <c:pt idx="26">
                  <c:v>63237</c:v>
                </c:pt>
                <c:pt idx="27">
                  <c:v>74042</c:v>
                </c:pt>
                <c:pt idx="28">
                  <c:v>78158</c:v>
                </c:pt>
                <c:pt idx="29">
                  <c:v>82908</c:v>
                </c:pt>
                <c:pt idx="30">
                  <c:v>86706</c:v>
                </c:pt>
                <c:pt idx="31">
                  <c:v>71840</c:v>
                </c:pt>
                <c:pt idx="32">
                  <c:v>72013</c:v>
                </c:pt>
                <c:pt idx="33">
                  <c:v>86259</c:v>
                </c:pt>
                <c:pt idx="34">
                  <c:v>98720</c:v>
                </c:pt>
                <c:pt idx="35">
                  <c:v>76474</c:v>
                </c:pt>
                <c:pt idx="36">
                  <c:v>81162</c:v>
                </c:pt>
                <c:pt idx="37">
                  <c:v>89436</c:v>
                </c:pt>
                <c:pt idx="38">
                  <c:v>90960</c:v>
                </c:pt>
                <c:pt idx="39">
                  <c:v>89353</c:v>
                </c:pt>
                <c:pt idx="40">
                  <c:v>71729</c:v>
                </c:pt>
                <c:pt idx="41">
                  <c:v>75648</c:v>
                </c:pt>
                <c:pt idx="42">
                  <c:v>76695</c:v>
                </c:pt>
                <c:pt idx="43">
                  <c:v>78632</c:v>
                </c:pt>
                <c:pt idx="44">
                  <c:v>74347</c:v>
                </c:pt>
                <c:pt idx="45">
                  <c:v>72178</c:v>
                </c:pt>
                <c:pt idx="46">
                  <c:v>77972</c:v>
                </c:pt>
                <c:pt idx="47">
                  <c:v>69444</c:v>
                </c:pt>
                <c:pt idx="48">
                  <c:v>73251</c:v>
                </c:pt>
                <c:pt idx="49">
                  <c:v>70711</c:v>
                </c:pt>
                <c:pt idx="50">
                  <c:v>69067</c:v>
                </c:pt>
                <c:pt idx="51">
                  <c:v>51029</c:v>
                </c:pt>
                <c:pt idx="52">
                  <c:v>68800</c:v>
                </c:pt>
                <c:pt idx="53">
                  <c:v>83872</c:v>
                </c:pt>
                <c:pt idx="54">
                  <c:v>97232</c:v>
                </c:pt>
                <c:pt idx="55">
                  <c:v>91176</c:v>
                </c:pt>
                <c:pt idx="56">
                  <c:v>98988</c:v>
                </c:pt>
                <c:pt idx="57">
                  <c:v>81649</c:v>
                </c:pt>
                <c:pt idx="58">
                  <c:v>79862</c:v>
                </c:pt>
                <c:pt idx="59">
                  <c:v>92152</c:v>
                </c:pt>
                <c:pt idx="60">
                  <c:v>87694</c:v>
                </c:pt>
                <c:pt idx="61">
                  <c:v>80604</c:v>
                </c:pt>
                <c:pt idx="62">
                  <c:v>81079</c:v>
                </c:pt>
                <c:pt idx="63">
                  <c:v>85869</c:v>
                </c:pt>
                <c:pt idx="64">
                  <c:v>79878</c:v>
                </c:pt>
                <c:pt idx="65">
                  <c:v>69942</c:v>
                </c:pt>
                <c:pt idx="66">
                  <c:v>85351</c:v>
                </c:pt>
                <c:pt idx="67">
                  <c:v>74255</c:v>
                </c:pt>
                <c:pt idx="68">
                  <c:v>80988</c:v>
                </c:pt>
                <c:pt idx="69">
                  <c:v>87120</c:v>
                </c:pt>
                <c:pt idx="70">
                  <c:v>83661</c:v>
                </c:pt>
                <c:pt idx="71">
                  <c:v>83421</c:v>
                </c:pt>
                <c:pt idx="72">
                  <c:v>83692</c:v>
                </c:pt>
                <c:pt idx="73">
                  <c:v>80454</c:v>
                </c:pt>
                <c:pt idx="74">
                  <c:v>70932</c:v>
                </c:pt>
                <c:pt idx="75">
                  <c:v>74003</c:v>
                </c:pt>
                <c:pt idx="76">
                  <c:v>85033</c:v>
                </c:pt>
                <c:pt idx="77">
                  <c:v>88713</c:v>
                </c:pt>
                <c:pt idx="78">
                  <c:v>76583</c:v>
                </c:pt>
                <c:pt idx="79">
                  <c:v>72479</c:v>
                </c:pt>
                <c:pt idx="80">
                  <c:v>76617</c:v>
                </c:pt>
                <c:pt idx="81">
                  <c:v>74247</c:v>
                </c:pt>
                <c:pt idx="82">
                  <c:v>77195</c:v>
                </c:pt>
                <c:pt idx="83">
                  <c:v>66232</c:v>
                </c:pt>
                <c:pt idx="84">
                  <c:v>72875</c:v>
                </c:pt>
                <c:pt idx="85">
                  <c:v>80670</c:v>
                </c:pt>
                <c:pt idx="86">
                  <c:v>80235</c:v>
                </c:pt>
                <c:pt idx="87">
                  <c:v>85490</c:v>
                </c:pt>
                <c:pt idx="88">
                  <c:v>74895</c:v>
                </c:pt>
                <c:pt idx="89">
                  <c:v>84591</c:v>
                </c:pt>
                <c:pt idx="90">
                  <c:v>73629</c:v>
                </c:pt>
                <c:pt idx="91">
                  <c:v>77730</c:v>
                </c:pt>
                <c:pt idx="92">
                  <c:v>63994</c:v>
                </c:pt>
                <c:pt idx="93">
                  <c:v>84954</c:v>
                </c:pt>
                <c:pt idx="94">
                  <c:v>68775</c:v>
                </c:pt>
                <c:pt idx="95">
                  <c:v>70726</c:v>
                </c:pt>
                <c:pt idx="96">
                  <c:v>78369</c:v>
                </c:pt>
                <c:pt idx="97">
                  <c:v>69866</c:v>
                </c:pt>
                <c:pt idx="98">
                  <c:v>76749</c:v>
                </c:pt>
                <c:pt idx="99">
                  <c:v>69868</c:v>
                </c:pt>
                <c:pt idx="100">
                  <c:v>72872</c:v>
                </c:pt>
                <c:pt idx="101">
                  <c:v>66166</c:v>
                </c:pt>
                <c:pt idx="102">
                  <c:v>66473</c:v>
                </c:pt>
                <c:pt idx="103">
                  <c:v>48067</c:v>
                </c:pt>
              </c:numCache>
            </c:numRef>
          </c:val>
          <c:smooth val="0"/>
          <c:extLst xmlns:c16r2="http://schemas.microsoft.com/office/drawing/2015/06/chart">
            <c:ext xmlns:c16="http://schemas.microsoft.com/office/drawing/2014/chart" uri="{C3380CC4-5D6E-409C-BE32-E72D297353CC}">
              <c16:uniqueId val="{00000005-1BF1-41C0-80EC-A18BFAFBEA66}"/>
            </c:ext>
          </c:extLst>
        </c:ser>
        <c:dLbls>
          <c:showLegendKey val="0"/>
          <c:showVal val="0"/>
          <c:showCatName val="0"/>
          <c:showSerName val="0"/>
          <c:showPercent val="0"/>
          <c:showBubbleSize val="0"/>
        </c:dLbls>
        <c:marker val="1"/>
        <c:smooth val="0"/>
        <c:axId val="-723822704"/>
        <c:axId val="-603104096"/>
      </c:lineChart>
      <c:dateAx>
        <c:axId val="-723822704"/>
        <c:scaling>
          <c:orientation val="minMax"/>
          <c:max val="43472"/>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603104096"/>
        <c:crosses val="autoZero"/>
        <c:auto val="1"/>
        <c:lblOffset val="100"/>
        <c:baseTimeUnit val="days"/>
      </c:dateAx>
      <c:valAx>
        <c:axId val="-603104096"/>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723822704"/>
        <c:crosses val="autoZero"/>
        <c:crossBetween val="between"/>
        <c:majorUnit val="40000"/>
        <c:dispUnits>
          <c:builtInUnit val="thousands"/>
        </c:dispUnits>
      </c:valAx>
      <c:valAx>
        <c:axId val="-603098112"/>
        <c:scaling>
          <c:orientation val="minMax"/>
        </c:scaling>
        <c:delete val="0"/>
        <c:axPos val="r"/>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603110624"/>
        <c:crosses val="max"/>
        <c:crossBetween val="between"/>
        <c:majorUnit val="50"/>
      </c:valAx>
      <c:dateAx>
        <c:axId val="-603110624"/>
        <c:scaling>
          <c:orientation val="minMax"/>
        </c:scaling>
        <c:delete val="1"/>
        <c:axPos val="b"/>
        <c:numFmt formatCode="m/d/yyyy" sourceLinked="1"/>
        <c:majorTickMark val="out"/>
        <c:minorTickMark val="none"/>
        <c:tickLblPos val="nextTo"/>
        <c:crossAx val="-603098112"/>
        <c:crosses val="autoZero"/>
        <c:auto val="1"/>
        <c:lblOffset val="100"/>
        <c:baseTimeUnit val="days"/>
      </c:dateAx>
      <c:spPr>
        <a:noFill/>
        <a:ln>
          <a:noFill/>
        </a:ln>
        <a:effectLst/>
      </c:spPr>
    </c:plotArea>
    <c:legend>
      <c:legendPos val="b"/>
      <c:layout>
        <c:manualLayout>
          <c:xMode val="edge"/>
          <c:yMode val="edge"/>
          <c:x val="7.1396941746200732E-2"/>
          <c:y val="0.75622929395236382"/>
          <c:w val="0.77997443603827687"/>
          <c:h val="7.080177737118960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txPr>
              <a:bodyPr wrap="square" lIns="38100" tIns="19050" rIns="38100" bIns="19050" anchor="ctr">
                <a:spAutoFit/>
              </a:bodyPr>
              <a:lstStyle/>
              <a:p>
                <a:pPr>
                  <a:defRPr sz="10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309857.23579000751</c:v>
                </c:pt>
                <c:pt idx="1">
                  <c:v>321704.47522972437</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603106816"/>
        <c:axId val="-603099744"/>
      </c:barChart>
      <c:catAx>
        <c:axId val="-60310681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603099744"/>
        <c:crosses val="autoZero"/>
        <c:auto val="1"/>
        <c:lblAlgn val="ctr"/>
        <c:lblOffset val="100"/>
        <c:noMultiLvlLbl val="0"/>
      </c:catAx>
      <c:valAx>
        <c:axId val="-603099744"/>
        <c:scaling>
          <c:orientation val="minMax"/>
          <c:max val="400000"/>
          <c:min val="0"/>
        </c:scaling>
        <c:delete val="1"/>
        <c:axPos val="l"/>
        <c:numFmt formatCode="#,##0" sourceLinked="0"/>
        <c:majorTickMark val="out"/>
        <c:minorTickMark val="none"/>
        <c:tickLblPos val="nextTo"/>
        <c:crossAx val="-603106816"/>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07726710375723E-2"/>
          <c:y val="2.6315279088711032E-2"/>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107.90956489353566</c:v>
                </c:pt>
                <c:pt idx="1">
                  <c:v>84.842667273506748</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603095936"/>
        <c:axId val="-603100288"/>
      </c:barChart>
      <c:catAx>
        <c:axId val="-60309593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603100288"/>
        <c:crosses val="autoZero"/>
        <c:auto val="1"/>
        <c:lblAlgn val="ctr"/>
        <c:lblOffset val="100"/>
        <c:noMultiLvlLbl val="0"/>
      </c:catAx>
      <c:valAx>
        <c:axId val="-603100288"/>
        <c:scaling>
          <c:orientation val="minMax"/>
          <c:max val="200"/>
          <c:min val="0"/>
        </c:scaling>
        <c:delete val="1"/>
        <c:axPos val="l"/>
        <c:numFmt formatCode="0" sourceLinked="0"/>
        <c:majorTickMark val="out"/>
        <c:minorTickMark val="none"/>
        <c:tickLblPos val="nextTo"/>
        <c:crossAx val="-603095936"/>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0.37695191996826999</c:v>
                </c:pt>
                <c:pt idx="1">
                  <c:v>0.57027375663885327</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603103552"/>
        <c:axId val="-603106272"/>
      </c:barChart>
      <c:catAx>
        <c:axId val="-60310355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603106272"/>
        <c:crosses val="autoZero"/>
        <c:auto val="1"/>
        <c:lblAlgn val="ctr"/>
        <c:lblOffset val="100"/>
        <c:noMultiLvlLbl val="0"/>
      </c:catAx>
      <c:valAx>
        <c:axId val="-603106272"/>
        <c:scaling>
          <c:orientation val="minMax"/>
        </c:scaling>
        <c:delete val="1"/>
        <c:axPos val="l"/>
        <c:numFmt formatCode="0.0" sourceLinked="0"/>
        <c:majorTickMark val="out"/>
        <c:minorTickMark val="none"/>
        <c:tickLblPos val="nextTo"/>
        <c:crossAx val="-603103552"/>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F0C53C5-1684-4506-95B1-32437F923781}" type="datetimeFigureOut">
              <a:rPr lang="en-CA" smtClean="0"/>
              <a:t>2019-08-20</a:t>
            </a:fld>
            <a:endParaRPr lang="en-CA"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CA"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D4EDB1A-A31D-46C4-9C20-A6498D69C879}" type="slidenum">
              <a:rPr lang="en-CA" smtClean="0"/>
              <a:t>‹#›</a:t>
            </a:fld>
            <a:endParaRPr lang="en-CA" dirty="0"/>
          </a:p>
        </p:txBody>
      </p:sp>
    </p:spTree>
    <p:extLst>
      <p:ext uri="{BB962C8B-B14F-4D97-AF65-F5344CB8AC3E}">
        <p14:creationId xmlns:p14="http://schemas.microsoft.com/office/powerpoint/2010/main" val="677812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4C2F47-7080-4A3C-A370-7BD58512998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8969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GB" dirty="0"/>
              <a:t>Add second point to headline: Nourish 2018 cost decrease</a:t>
            </a:r>
            <a:r>
              <a:rPr lang="en-GB" baseline="0" dirty="0"/>
              <a:t> driven by shift to 15 sec ads; AE: Done</a:t>
            </a:r>
          </a:p>
          <a:p>
            <a:pPr marL="171450" indent="-171450">
              <a:buFont typeface="Arial" panose="020B0604020202020204" pitchFamily="34" charset="0"/>
              <a:buChar char="•"/>
            </a:pPr>
            <a:r>
              <a:rPr lang="en-GB" baseline="0" dirty="0"/>
              <a:t>Add underneath each column to explain differences in ad units; AE: Done</a:t>
            </a:r>
          </a:p>
          <a:p>
            <a:pPr marL="628650" lvl="1" indent="-171450">
              <a:buFont typeface="Arial" panose="020B0604020202020204" pitchFamily="34" charset="0"/>
              <a:buChar char="•"/>
            </a:pPr>
            <a:r>
              <a:rPr lang="en-GB" baseline="0" dirty="0"/>
              <a:t>2017: Nourish = 30 sec; Original = 15 sec; Own It = 30 sec</a:t>
            </a:r>
          </a:p>
          <a:p>
            <a:pPr marL="628650" lvl="1" indent="-171450">
              <a:buFont typeface="Arial" panose="020B0604020202020204" pitchFamily="34" charset="0"/>
              <a:buChar char="•"/>
            </a:pPr>
            <a:r>
              <a:rPr lang="en-GB" baseline="0" dirty="0"/>
              <a:t>2018: Nourish = 15 sec; Protein = 30/15 sec; Sugar Wise = 10 sec CC</a:t>
            </a: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10</a:t>
            </a:fld>
            <a:endParaRPr lang="en-CA" dirty="0"/>
          </a:p>
        </p:txBody>
      </p:sp>
    </p:spTree>
    <p:extLst>
      <p:ext uri="{BB962C8B-B14F-4D97-AF65-F5344CB8AC3E}">
        <p14:creationId xmlns:p14="http://schemas.microsoft.com/office/powerpoint/2010/main" val="124284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GB" dirty="0"/>
              <a:t>Headline: Would highlight that</a:t>
            </a:r>
            <a:r>
              <a:rPr lang="en-GB" baseline="0" dirty="0"/>
              <a:t> while spend </a:t>
            </a:r>
            <a:r>
              <a:rPr lang="en-GB" dirty="0"/>
              <a:t>declined (-34%),</a:t>
            </a:r>
            <a:r>
              <a:rPr lang="en-GB" baseline="0" dirty="0"/>
              <a:t> </a:t>
            </a:r>
            <a:r>
              <a:rPr lang="en-GB" dirty="0"/>
              <a:t>GRPs only declined</a:t>
            </a:r>
            <a:r>
              <a:rPr lang="en-GB" baseline="0" dirty="0"/>
              <a:t> (-14%) and cost decreased – driven by shift to 15 sec only spots for Nourish</a:t>
            </a:r>
            <a:endParaRPr lang="en-GB" dirty="0"/>
          </a:p>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11</a:t>
            </a:fld>
            <a:endParaRPr lang="en-CA" dirty="0"/>
          </a:p>
        </p:txBody>
      </p:sp>
    </p:spTree>
    <p:extLst>
      <p:ext uri="{BB962C8B-B14F-4D97-AF65-F5344CB8AC3E}">
        <p14:creationId xmlns:p14="http://schemas.microsoft.com/office/powerpoint/2010/main" val="2966004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GB" dirty="0"/>
              <a:t>Halo comment at bottom is very very</a:t>
            </a:r>
            <a:r>
              <a:rPr lang="en-GB" baseline="0" dirty="0"/>
              <a:t> interested, yet burief</a:t>
            </a:r>
          </a:p>
          <a:p>
            <a:pPr marL="628650" lvl="1" indent="-171450">
              <a:buFont typeface="Arial" panose="020B0604020202020204" pitchFamily="34" charset="0"/>
              <a:buChar char="•"/>
            </a:pPr>
            <a:r>
              <a:rPr lang="en-GB" baseline="0" dirty="0"/>
              <a:t>Can you make this a separate slide and show back-up data? </a:t>
            </a:r>
            <a:endParaRPr lang="en-GB" dirty="0"/>
          </a:p>
          <a:p>
            <a:pPr marL="171450" indent="-171450">
              <a:buFont typeface="Arial" panose="020B0604020202020204" pitchFamily="34" charset="0"/>
              <a:buChar char="•"/>
            </a:pPr>
            <a:r>
              <a:rPr lang="en-GB" dirty="0"/>
              <a:t>Headline: I</a:t>
            </a:r>
            <a:r>
              <a:rPr lang="en-GB" baseline="0" dirty="0"/>
              <a:t> would include mention of Original and Protein having similar ROI, and leave Sugar Wise point last</a:t>
            </a:r>
          </a:p>
          <a:p>
            <a:pPr marL="171450" indent="-171450">
              <a:buFont typeface="Arial" panose="020B0604020202020204" pitchFamily="34" charset="0"/>
              <a:buChar char="•"/>
            </a:pPr>
            <a:r>
              <a:rPr lang="en-GB" baseline="0" dirty="0"/>
              <a:t>Add underneath each column to explain differences in ad units; Ae: Done</a:t>
            </a:r>
          </a:p>
          <a:p>
            <a:pPr marL="628650" lvl="1" indent="-171450">
              <a:buFont typeface="Arial" panose="020B0604020202020204" pitchFamily="34" charset="0"/>
              <a:buChar char="•"/>
            </a:pPr>
            <a:r>
              <a:rPr lang="en-GB" baseline="0" dirty="0"/>
              <a:t>2017: Nourish = 30 sec; Original = 15 sec; Own It = 30 sec</a:t>
            </a:r>
          </a:p>
          <a:p>
            <a:pPr marL="628650" lvl="1" indent="-171450">
              <a:buFont typeface="Arial" panose="020B0604020202020204" pitchFamily="34" charset="0"/>
              <a:buChar char="•"/>
            </a:pPr>
            <a:r>
              <a:rPr lang="en-GB" baseline="0" dirty="0"/>
              <a:t>2018: Nourish = 15 sec; Protein = 30/15 sec; Sugar Wise = 10 sec CC</a:t>
            </a:r>
            <a:endParaRPr lang="en-GB" dirty="0"/>
          </a:p>
          <a:p>
            <a:pPr marL="228600" indent="-228600">
              <a:buAutoNum type="arabicPeriod"/>
            </a:pP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12</a:t>
            </a:fld>
            <a:endParaRPr lang="en-CA" dirty="0"/>
          </a:p>
        </p:txBody>
      </p:sp>
    </p:spTree>
    <p:extLst>
      <p:ext uri="{BB962C8B-B14F-4D97-AF65-F5344CB8AC3E}">
        <p14:creationId xmlns:p14="http://schemas.microsoft.com/office/powerpoint/2010/main" val="226680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GB" dirty="0"/>
              <a:t>Headline: “Similar to TV, digital video support…(-16%). Decreases</a:t>
            </a:r>
            <a:r>
              <a:rPr lang="en-GB" baseline="0" dirty="0"/>
              <a:t> in CPP driven by shift to skippable media buy.”</a:t>
            </a:r>
          </a:p>
          <a:p>
            <a:pPr marL="171450" indent="-171450">
              <a:buFont typeface="Arial" panose="020B0604020202020204" pitchFamily="34" charset="0"/>
              <a:buChar char="•"/>
            </a:pPr>
            <a:r>
              <a:rPr lang="en-GB" baseline="0" dirty="0"/>
              <a:t>2018 change “Low Sugar” to Sugar Wise (chart and table)</a:t>
            </a:r>
          </a:p>
          <a:p>
            <a:pPr marL="171450" indent="-171450">
              <a:buFont typeface="Arial" panose="020B0604020202020204" pitchFamily="34" charset="0"/>
              <a:buChar char="•"/>
            </a:pPr>
            <a:r>
              <a:rPr lang="en-GB" baseline="0" dirty="0"/>
              <a:t>Add underneath each column to explain differences in ad units</a:t>
            </a:r>
          </a:p>
          <a:p>
            <a:pPr marL="628650" lvl="1" indent="-171450">
              <a:buFont typeface="Arial" panose="020B0604020202020204" pitchFamily="34" charset="0"/>
              <a:buChar char="•"/>
            </a:pPr>
            <a:r>
              <a:rPr lang="en-GB" baseline="0" dirty="0"/>
              <a:t>2017: Nourish = 30 sec forced; Original = 6/15 sec forced; Own It = 30 sec forced</a:t>
            </a:r>
          </a:p>
          <a:p>
            <a:pPr marL="628650" lvl="1" indent="-171450">
              <a:buFont typeface="Arial" panose="020B0604020202020204" pitchFamily="34" charset="0"/>
              <a:buChar char="•"/>
            </a:pPr>
            <a:r>
              <a:rPr lang="en-GB" baseline="0" dirty="0"/>
              <a:t>2018: Nourish = 15 sec forced/skippable; Protein = 15 sec &amp; longform skippable, 6 sec; Sugar Wise = 6 sec</a:t>
            </a:r>
            <a:endParaRPr lang="en-GB" dirty="0"/>
          </a:p>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14</a:t>
            </a:fld>
            <a:endParaRPr lang="en-CA" dirty="0"/>
          </a:p>
        </p:txBody>
      </p:sp>
    </p:spTree>
    <p:extLst>
      <p:ext uri="{BB962C8B-B14F-4D97-AF65-F5344CB8AC3E}">
        <p14:creationId xmlns:p14="http://schemas.microsoft.com/office/powerpoint/2010/main" val="442773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r>
              <a:rPr lang="en-GB" dirty="0"/>
              <a:t>Headline: “…while CPP declined driven by shift towards skippable content…”</a:t>
            </a:r>
          </a:p>
        </p:txBody>
      </p:sp>
      <p:sp>
        <p:nvSpPr>
          <p:cNvPr id="4" name="Slide Number Placeholder 3"/>
          <p:cNvSpPr>
            <a:spLocks noGrp="1"/>
          </p:cNvSpPr>
          <p:nvPr>
            <p:ph type="sldNum" sz="quarter" idx="10"/>
          </p:nvPr>
        </p:nvSpPr>
        <p:spPr/>
        <p:txBody>
          <a:bodyPr/>
          <a:lstStyle/>
          <a:p>
            <a:fld id="{5D4EDB1A-A31D-46C4-9C20-A6498D69C879}" type="slidenum">
              <a:rPr lang="en-CA" smtClean="0"/>
              <a:t>15</a:t>
            </a:fld>
            <a:endParaRPr lang="en-CA" dirty="0"/>
          </a:p>
        </p:txBody>
      </p:sp>
    </p:spTree>
    <p:extLst>
      <p:ext uri="{BB962C8B-B14F-4D97-AF65-F5344CB8AC3E}">
        <p14:creationId xmlns:p14="http://schemas.microsoft.com/office/powerpoint/2010/main" val="299207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GB" dirty="0"/>
              <a:t>Headline: Add</a:t>
            </a:r>
            <a:r>
              <a:rPr lang="en-GB" baseline="0" dirty="0"/>
              <a:t> “campaigns in 2018. Protein had similar, but slightly lower ROI” “Sugar Wise had relatively smaller impact though at moderate spend” </a:t>
            </a:r>
            <a:r>
              <a:rPr lang="en-GB" baseline="0" dirty="0">
                <a:sym typeface="Wingdings" panose="05000000000000000000" pitchFamily="2" charset="2"/>
              </a:rPr>
              <a:t> Not Sugar Wise vs. Low Sugar</a:t>
            </a:r>
          </a:p>
          <a:p>
            <a:pPr marL="171450" indent="-171450">
              <a:buFont typeface="Arial" panose="020B0604020202020204" pitchFamily="34" charset="0"/>
              <a:buChar char="•"/>
            </a:pPr>
            <a:r>
              <a:rPr lang="en-GB" baseline="0" dirty="0">
                <a:sym typeface="Wingdings" panose="05000000000000000000" pitchFamily="2" charset="2"/>
              </a:rPr>
              <a:t>Change Low Sugar to Sugar Wise throughout</a:t>
            </a:r>
            <a:endParaRPr lang="en-GB" baseline="0" dirty="0"/>
          </a:p>
          <a:p>
            <a:pPr marL="171450" indent="-171450">
              <a:buFont typeface="Arial" panose="020B0604020202020204" pitchFamily="34" charset="0"/>
              <a:buChar char="•"/>
            </a:pPr>
            <a:r>
              <a:rPr lang="en-GB" baseline="0" dirty="0"/>
              <a:t>Add underneath each column to explain differences in ad units</a:t>
            </a:r>
          </a:p>
          <a:p>
            <a:pPr marL="628650" lvl="1" indent="-171450">
              <a:buFont typeface="Arial" panose="020B0604020202020204" pitchFamily="34" charset="0"/>
              <a:buChar char="•"/>
            </a:pPr>
            <a:r>
              <a:rPr lang="en-GB" baseline="0" dirty="0"/>
              <a:t>2017: Nourish = 30 sec forced; Original = 6/15 sec forced; Own It = 30 sec forced</a:t>
            </a:r>
          </a:p>
          <a:p>
            <a:pPr marL="628650" lvl="1" indent="-171450">
              <a:buFont typeface="Arial" panose="020B0604020202020204" pitchFamily="34" charset="0"/>
              <a:buChar char="•"/>
            </a:pPr>
            <a:r>
              <a:rPr lang="en-GB" baseline="0" dirty="0"/>
              <a:t>2018: Nourish = 15 sec forced/skippable; Protein = 15 sec &amp; longform skippable, 6 sec; Sugar Wise = 6 sec</a:t>
            </a:r>
            <a:endParaRPr lang="en-GB" dirty="0"/>
          </a:p>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16</a:t>
            </a:fld>
            <a:endParaRPr lang="en-CA" dirty="0"/>
          </a:p>
        </p:txBody>
      </p:sp>
    </p:spTree>
    <p:extLst>
      <p:ext uri="{BB962C8B-B14F-4D97-AF65-F5344CB8AC3E}">
        <p14:creationId xmlns:p14="http://schemas.microsoft.com/office/powerpoint/2010/main" val="3297924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CA" dirty="0"/>
              <a:t>2018</a:t>
            </a:r>
            <a:r>
              <a:rPr lang="en-CA" baseline="0" dirty="0"/>
              <a:t> table under “Sugar Wise” column add “Influencer post”</a:t>
            </a:r>
            <a:endParaRPr lang="en-CA" dirty="0"/>
          </a:p>
        </p:txBody>
      </p:sp>
      <p:sp>
        <p:nvSpPr>
          <p:cNvPr id="4" name="Slide Number Placeholder 3"/>
          <p:cNvSpPr>
            <a:spLocks noGrp="1"/>
          </p:cNvSpPr>
          <p:nvPr>
            <p:ph type="sldNum" sz="quarter" idx="10"/>
          </p:nvPr>
        </p:nvSpPr>
        <p:spPr/>
        <p:txBody>
          <a:bodyPr/>
          <a:lstStyle/>
          <a:p>
            <a:fld id="{5D4EDB1A-A31D-46C4-9C20-A6498D69C879}" type="slidenum">
              <a:rPr lang="en-CA" smtClean="0"/>
              <a:t>17</a:t>
            </a:fld>
            <a:endParaRPr lang="en-CA" dirty="0"/>
          </a:p>
        </p:txBody>
      </p:sp>
    </p:spTree>
    <p:extLst>
      <p:ext uri="{BB962C8B-B14F-4D97-AF65-F5344CB8AC3E}">
        <p14:creationId xmlns:p14="http://schemas.microsoft.com/office/powerpoint/2010/main" val="1271665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18</a:t>
            </a:fld>
            <a:endParaRPr lang="en-CA" dirty="0"/>
          </a:p>
        </p:txBody>
      </p:sp>
    </p:spTree>
    <p:extLst>
      <p:ext uri="{BB962C8B-B14F-4D97-AF65-F5344CB8AC3E}">
        <p14:creationId xmlns:p14="http://schemas.microsoft.com/office/powerpoint/2010/main" val="3487965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GB" dirty="0"/>
              <a:t>Question: wondering if higher Own It</a:t>
            </a:r>
            <a:r>
              <a:rPr lang="en-GB" baseline="0" dirty="0"/>
              <a:t> Reso effectiveness could be linked to the fact that it is tied to the OLV/TV and in-store promotional support?</a:t>
            </a:r>
            <a:endParaRPr lang="en-GB" dirty="0"/>
          </a:p>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19</a:t>
            </a:fld>
            <a:endParaRPr lang="en-CA" dirty="0"/>
          </a:p>
        </p:txBody>
      </p:sp>
    </p:spTree>
    <p:extLst>
      <p:ext uri="{BB962C8B-B14F-4D97-AF65-F5344CB8AC3E}">
        <p14:creationId xmlns:p14="http://schemas.microsoft.com/office/powerpoint/2010/main" val="3375086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r>
              <a:rPr lang="en-GB" b="1" dirty="0"/>
              <a:t>Cristina</a:t>
            </a:r>
            <a:r>
              <a:rPr lang="en-GB" b="0" dirty="0"/>
              <a:t> – Why is CPP so much higher?</a:t>
            </a:r>
            <a:endParaRPr lang="en-GB" b="1" dirty="0"/>
          </a:p>
        </p:txBody>
      </p:sp>
      <p:sp>
        <p:nvSpPr>
          <p:cNvPr id="4" name="Slide Number Placeholder 3"/>
          <p:cNvSpPr>
            <a:spLocks noGrp="1"/>
          </p:cNvSpPr>
          <p:nvPr>
            <p:ph type="sldNum" sz="quarter" idx="10"/>
          </p:nvPr>
        </p:nvSpPr>
        <p:spPr/>
        <p:txBody>
          <a:bodyPr/>
          <a:lstStyle/>
          <a:p>
            <a:fld id="{5D4EDB1A-A31D-46C4-9C20-A6498D69C879}" type="slidenum">
              <a:rPr lang="en-CA" smtClean="0"/>
              <a:t>20</a:t>
            </a:fld>
            <a:endParaRPr lang="en-CA" dirty="0"/>
          </a:p>
        </p:txBody>
      </p:sp>
    </p:spTree>
    <p:extLst>
      <p:ext uri="{BB962C8B-B14F-4D97-AF65-F5344CB8AC3E}">
        <p14:creationId xmlns:p14="http://schemas.microsoft.com/office/powerpoint/2010/main" val="954006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SL 7/22:</a:t>
            </a:r>
          </a:p>
          <a:p>
            <a:pPr marL="171450" indent="-171450">
              <a:buFont typeface="Arial" panose="020B0604020202020204" pitchFamily="34" charset="0"/>
              <a:buChar char="•"/>
            </a:pPr>
            <a:r>
              <a:rPr lang="en-CA" dirty="0"/>
              <a:t>3</a:t>
            </a:r>
            <a:r>
              <a:rPr lang="en-CA" baseline="30000" dirty="0"/>
              <a:t>rd</a:t>
            </a:r>
            <a:r>
              <a:rPr lang="en-CA" dirty="0"/>
              <a:t> bullet: Instead</a:t>
            </a:r>
            <a:r>
              <a:rPr lang="en-CA" baseline="0" dirty="0"/>
              <a:t> of brand building flat – revise to grew marginally</a:t>
            </a:r>
          </a:p>
          <a:p>
            <a:pPr marL="628650" lvl="1" indent="-171450">
              <a:buFont typeface="Arial" panose="020B0604020202020204" pitchFamily="34" charset="0"/>
              <a:buChar char="•"/>
            </a:pPr>
            <a:r>
              <a:rPr lang="en-CA" baseline="0" dirty="0"/>
              <a:t>Improvements add OLV; Declines add corp promo and PR</a:t>
            </a:r>
          </a:p>
          <a:p>
            <a:pPr marL="171450" lvl="0" indent="-171450">
              <a:buFont typeface="Arial" panose="020B0604020202020204" pitchFamily="34" charset="0"/>
              <a:buChar char="•"/>
            </a:pPr>
            <a:endParaRPr lang="en-CA" baseline="0" dirty="0"/>
          </a:p>
          <a:p>
            <a:pPr marL="628650" lvl="1" indent="-171450">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5D4EDB1A-A31D-46C4-9C20-A6498D69C879}" type="slidenum">
              <a:rPr lang="en-CA" smtClean="0"/>
              <a:t>2</a:t>
            </a:fld>
            <a:endParaRPr lang="en-CA" dirty="0"/>
          </a:p>
        </p:txBody>
      </p:sp>
    </p:spTree>
    <p:extLst>
      <p:ext uri="{BB962C8B-B14F-4D97-AF65-F5344CB8AC3E}">
        <p14:creationId xmlns:p14="http://schemas.microsoft.com/office/powerpoint/2010/main" val="4167561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Trade slide upd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CA" dirty="0"/>
              <a:t>Add definition</a:t>
            </a:r>
            <a:r>
              <a:rPr lang="en-CA" baseline="0" dirty="0"/>
              <a:t> </a:t>
            </a:r>
            <a:r>
              <a:rPr lang="en-CA" dirty="0"/>
              <a:t>for trade lite</a:t>
            </a: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21</a:t>
            </a:fld>
            <a:endParaRPr lang="en-CA" dirty="0"/>
          </a:p>
        </p:txBody>
      </p:sp>
    </p:spTree>
    <p:extLst>
      <p:ext uri="{BB962C8B-B14F-4D97-AF65-F5344CB8AC3E}">
        <p14:creationId xmlns:p14="http://schemas.microsoft.com/office/powerpoint/2010/main" val="3823003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625" indent="-174625">
              <a:spcBef>
                <a:spcPts val="900"/>
              </a:spcBef>
              <a:spcAft>
                <a:spcPts val="900"/>
              </a:spcAft>
              <a:buFont typeface="Arial" panose="020B0604020202020204" pitchFamily="34" charset="0"/>
              <a:buChar char="•"/>
            </a:pPr>
            <a:r>
              <a:rPr lang="en-US" sz="1600" dirty="0"/>
              <a:t>Overall volume declined 3%, due to continued erosion of the base (due to ongoing cereal category contraction) and exacerbated by brand-building declines (mainly from coupon, corporate promo and search). </a:t>
            </a:r>
          </a:p>
          <a:p>
            <a:pPr marL="174625" indent="-174625">
              <a:spcBef>
                <a:spcPts val="900"/>
              </a:spcBef>
              <a:spcAft>
                <a:spcPts val="900"/>
              </a:spcAft>
              <a:buFont typeface="Arial" panose="020B0604020202020204" pitchFamily="34" charset="0"/>
              <a:buChar char="•"/>
            </a:pPr>
            <a:r>
              <a:rPr lang="en-US" sz="1600" dirty="0"/>
              <a:t>Total spending declined by 3.4%, with cuts in TV, corporate promotion and coupon investment offsetting the higher trade spend. </a:t>
            </a:r>
          </a:p>
          <a:p>
            <a:pPr marL="174625" indent="-174625">
              <a:spcBef>
                <a:spcPts val="900"/>
              </a:spcBef>
              <a:spcAft>
                <a:spcPts val="900"/>
              </a:spcAft>
              <a:buFont typeface="Arial" panose="020B0604020202020204" pitchFamily="34" charset="0"/>
              <a:buChar char="•"/>
            </a:pPr>
            <a:r>
              <a:rPr lang="en-US" sz="1600" dirty="0"/>
              <a:t>Brand-Building ROI was marginally higher. </a:t>
            </a:r>
          </a:p>
          <a:p>
            <a:pPr marL="631825" lvl="1" indent="-174625">
              <a:lnSpc>
                <a:spcPts val="1800"/>
              </a:lnSpc>
              <a:buFont typeface="Arial" panose="020B0604020202020204" pitchFamily="34" charset="0"/>
              <a:buChar char="•"/>
            </a:pPr>
            <a:r>
              <a:rPr lang="en-US" sz="1400" dirty="0"/>
              <a:t>Improvements were seen for TV and Coupon, while Shelf Media declined.  </a:t>
            </a:r>
          </a:p>
          <a:p>
            <a:pPr marL="631825" lvl="1" indent="-174625">
              <a:lnSpc>
                <a:spcPts val="1800"/>
              </a:lnSpc>
              <a:buFont typeface="Arial" panose="020B0604020202020204" pitchFamily="34" charset="0"/>
              <a:buChar char="•"/>
            </a:pPr>
            <a:r>
              <a:rPr lang="en-US" sz="1400" dirty="0"/>
              <a:t>Corporate promotion had the strongest ROIs among brand-building tactics. </a:t>
            </a:r>
          </a:p>
          <a:p>
            <a:pPr lvl="1">
              <a:lnSpc>
                <a:spcPts val="1800"/>
              </a:lnSpc>
            </a:pPr>
            <a:endParaRPr lang="en-US" sz="1400" dirty="0"/>
          </a:p>
          <a:p>
            <a:pPr marL="174625" indent="-174625">
              <a:spcBef>
                <a:spcPts val="900"/>
              </a:spcBef>
              <a:spcAft>
                <a:spcPts val="900"/>
              </a:spcAft>
              <a:buFont typeface="Arial" panose="020B0604020202020204" pitchFamily="34" charset="0"/>
              <a:buChar char="•"/>
            </a:pPr>
            <a:r>
              <a:rPr lang="en-US" sz="1600" dirty="0"/>
              <a:t>Higher trade spend helped drive higher support behind ad and any promo, partly offset by declines in display support.  Incremental volume due to trade increased, but was not enough to offset the higher spend, causing the ROI to dip slightly. </a:t>
            </a:r>
          </a:p>
          <a:p>
            <a:endParaRPr lang="en-US" dirty="0"/>
          </a:p>
        </p:txBody>
      </p:sp>
      <p:sp>
        <p:nvSpPr>
          <p:cNvPr id="4" name="Slide Number Placeholder 3"/>
          <p:cNvSpPr>
            <a:spLocks noGrp="1"/>
          </p:cNvSpPr>
          <p:nvPr>
            <p:ph type="sldNum" sz="quarter" idx="5"/>
          </p:nvPr>
        </p:nvSpPr>
        <p:spPr/>
        <p:txBody>
          <a:bodyPr/>
          <a:lstStyle/>
          <a:p>
            <a:fld id="{5D4EDB1A-A31D-46C4-9C20-A6498D69C879}" type="slidenum">
              <a:rPr lang="en-CA" smtClean="0"/>
              <a:t>22</a:t>
            </a:fld>
            <a:endParaRPr lang="en-CA" dirty="0"/>
          </a:p>
        </p:txBody>
      </p:sp>
    </p:spTree>
    <p:extLst>
      <p:ext uri="{BB962C8B-B14F-4D97-AF65-F5344CB8AC3E}">
        <p14:creationId xmlns:p14="http://schemas.microsoft.com/office/powerpoint/2010/main" val="3936670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24</a:t>
            </a:fld>
            <a:endParaRPr lang="en-CA" dirty="0"/>
          </a:p>
        </p:txBody>
      </p:sp>
    </p:spTree>
    <p:extLst>
      <p:ext uri="{BB962C8B-B14F-4D97-AF65-F5344CB8AC3E}">
        <p14:creationId xmlns:p14="http://schemas.microsoft.com/office/powerpoint/2010/main" val="3499018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25</a:t>
            </a:fld>
            <a:endParaRPr lang="en-CA" dirty="0"/>
          </a:p>
        </p:txBody>
      </p:sp>
    </p:spTree>
    <p:extLst>
      <p:ext uri="{BB962C8B-B14F-4D97-AF65-F5344CB8AC3E}">
        <p14:creationId xmlns:p14="http://schemas.microsoft.com/office/powerpoint/2010/main" val="2872428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a:t>
            </a:r>
          </a:p>
        </p:txBody>
      </p:sp>
      <p:sp>
        <p:nvSpPr>
          <p:cNvPr id="4" name="Slide Number Placeholder 3"/>
          <p:cNvSpPr>
            <a:spLocks noGrp="1"/>
          </p:cNvSpPr>
          <p:nvPr>
            <p:ph type="sldNum" sz="quarter" idx="5"/>
          </p:nvPr>
        </p:nvSpPr>
        <p:spPr/>
        <p:txBody>
          <a:bodyPr/>
          <a:lstStyle/>
          <a:p>
            <a:fld id="{5D4EDB1A-A31D-46C4-9C20-A6498D69C879}" type="slidenum">
              <a:rPr lang="en-CA" smtClean="0"/>
              <a:t>26</a:t>
            </a:fld>
            <a:endParaRPr lang="en-CA" dirty="0"/>
          </a:p>
        </p:txBody>
      </p:sp>
    </p:spTree>
    <p:extLst>
      <p:ext uri="{BB962C8B-B14F-4D97-AF65-F5344CB8AC3E}">
        <p14:creationId xmlns:p14="http://schemas.microsoft.com/office/powerpoint/2010/main" val="334666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3</a:t>
            </a:fld>
            <a:endParaRPr lang="en-CA" dirty="0"/>
          </a:p>
        </p:txBody>
      </p:sp>
    </p:spTree>
    <p:extLst>
      <p:ext uri="{BB962C8B-B14F-4D97-AF65-F5344CB8AC3E}">
        <p14:creationId xmlns:p14="http://schemas.microsoft.com/office/powerpoint/2010/main" val="1511184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 July 22:</a:t>
            </a:r>
          </a:p>
          <a:p>
            <a:pPr marL="171450" indent="-171450">
              <a:buFont typeface="Arial" panose="020B0604020202020204" pitchFamily="34" charset="0"/>
              <a:buChar char="•"/>
            </a:pPr>
            <a:r>
              <a:rPr lang="en-US" dirty="0"/>
              <a:t>Add absolute $ change column; AE: updated</a:t>
            </a:r>
          </a:p>
          <a:p>
            <a:pPr marL="171450" indent="-171450">
              <a:buFont typeface="Arial" panose="020B0604020202020204" pitchFamily="34" charset="0"/>
              <a:buChar char="•"/>
            </a:pPr>
            <a:r>
              <a:rPr lang="en-US" dirty="0"/>
              <a:t>Add Total media abs change</a:t>
            </a:r>
            <a:r>
              <a:rPr lang="en-US" baseline="0" dirty="0"/>
              <a:t> (and define what’s in media); AE: updated</a:t>
            </a:r>
            <a:endParaRPr lang="en-US" dirty="0"/>
          </a:p>
        </p:txBody>
      </p:sp>
      <p:sp>
        <p:nvSpPr>
          <p:cNvPr id="4" name="Slide Number Placeholder 3"/>
          <p:cNvSpPr>
            <a:spLocks noGrp="1"/>
          </p:cNvSpPr>
          <p:nvPr>
            <p:ph type="sldNum" sz="quarter" idx="5"/>
          </p:nvPr>
        </p:nvSpPr>
        <p:spPr/>
        <p:txBody>
          <a:bodyPr/>
          <a:lstStyle/>
          <a:p>
            <a:fld id="{5D4EDB1A-A31D-46C4-9C20-A6498D69C879}" type="slidenum">
              <a:rPr lang="en-CA" smtClean="0"/>
              <a:t>4</a:t>
            </a:fld>
            <a:endParaRPr lang="en-CA" dirty="0"/>
          </a:p>
        </p:txBody>
      </p:sp>
    </p:spTree>
    <p:extLst>
      <p:ext uri="{BB962C8B-B14F-4D97-AF65-F5344CB8AC3E}">
        <p14:creationId xmlns:p14="http://schemas.microsoft.com/office/powerpoint/2010/main" val="160942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 July 22:</a:t>
            </a:r>
          </a:p>
          <a:p>
            <a:pPr marL="171450" indent="-171450">
              <a:buFont typeface="Arial" panose="020B0604020202020204" pitchFamily="34" charset="0"/>
              <a:buChar char="•"/>
            </a:pPr>
            <a:r>
              <a:rPr lang="en-US" dirty="0"/>
              <a:t>Headline:</a:t>
            </a:r>
            <a:r>
              <a:rPr lang="en-US" baseline="0" dirty="0"/>
              <a:t> “brand building declines (especially coupon and non-repeat of Reso corporate promotion)”; Done</a:t>
            </a:r>
            <a:endParaRPr lang="en-US" dirty="0"/>
          </a:p>
          <a:p>
            <a:pPr marL="171450" indent="-171450">
              <a:buFont typeface="Arial" panose="020B0604020202020204" pitchFamily="34" charset="0"/>
              <a:buChar char="•"/>
            </a:pPr>
            <a:r>
              <a:rPr lang="en-US" dirty="0"/>
              <a:t>Add absolute $ change column; AE: Done</a:t>
            </a:r>
          </a:p>
          <a:p>
            <a:pPr marL="171450" indent="-171450">
              <a:buFont typeface="Arial" panose="020B0604020202020204" pitchFamily="34" charset="0"/>
              <a:buChar char="•"/>
            </a:pPr>
            <a:r>
              <a:rPr lang="en-US" dirty="0"/>
              <a:t>Base – can you add</a:t>
            </a:r>
            <a:r>
              <a:rPr lang="en-US" baseline="0" dirty="0"/>
              <a:t> definition at bottom – for this and all presentations; AE: Done</a:t>
            </a:r>
            <a:endParaRPr lang="en-US" dirty="0"/>
          </a:p>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5</a:t>
            </a:fld>
            <a:endParaRPr lang="en-CA" dirty="0"/>
          </a:p>
        </p:txBody>
      </p:sp>
    </p:spTree>
    <p:extLst>
      <p:ext uri="{BB962C8B-B14F-4D97-AF65-F5344CB8AC3E}">
        <p14:creationId xmlns:p14="http://schemas.microsoft.com/office/powerpoint/2010/main" val="1353635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 July 22:</a:t>
            </a:r>
          </a:p>
          <a:p>
            <a:pPr marL="171450" indent="-171450">
              <a:buFont typeface="Arial" panose="020B0604020202020204" pitchFamily="34" charset="0"/>
              <a:buChar char="•"/>
            </a:pPr>
            <a:r>
              <a:rPr lang="en-US" dirty="0"/>
              <a:t>Headline:</a:t>
            </a:r>
            <a:r>
              <a:rPr lang="en-US" baseline="0" dirty="0"/>
              <a:t> “Volume declined (-3%) -- gains from key brand building (incl. PR, OLV, shelf media) and new products were not enough to offset drains from continued decline of cereal category”</a:t>
            </a:r>
          </a:p>
          <a:p>
            <a:pPr marL="171450" indent="-171450">
              <a:buFont typeface="Arial" panose="020B0604020202020204" pitchFamily="34" charset="0"/>
              <a:buChar char="•"/>
            </a:pPr>
            <a:r>
              <a:rPr lang="en-US" baseline="0" dirty="0"/>
              <a:t>NPF: Specifiy products (Nourish granola?)</a:t>
            </a:r>
          </a:p>
          <a:p>
            <a:pPr marL="171450" indent="-171450">
              <a:buFont typeface="Arial" panose="020B0604020202020204" pitchFamily="34" charset="0"/>
              <a:buChar char="•"/>
            </a:pPr>
            <a:r>
              <a:rPr lang="en-US" dirty="0"/>
              <a:t>Trade:</a:t>
            </a:r>
            <a:r>
              <a:rPr lang="en-US" baseline="0" dirty="0"/>
              <a:t> Specify what activity increased</a:t>
            </a:r>
          </a:p>
          <a:p>
            <a:pPr marL="171450" indent="-171450">
              <a:buFont typeface="Arial" panose="020B0604020202020204" pitchFamily="34" charset="0"/>
              <a:buChar char="•"/>
            </a:pPr>
            <a:r>
              <a:rPr lang="en-US" baseline="0" dirty="0"/>
              <a:t>TDP: What products (innovation/granola?)?</a:t>
            </a:r>
          </a:p>
          <a:p>
            <a:pPr marL="171450" indent="-171450">
              <a:buFont typeface="Arial" panose="020B0604020202020204" pitchFamily="34" charset="0"/>
              <a:buChar char="•"/>
            </a:pPr>
            <a:r>
              <a:rPr lang="en-US" baseline="0" dirty="0"/>
              <a:t>Competition: Key products?</a:t>
            </a:r>
          </a:p>
          <a:p>
            <a:pPr marL="171450" indent="-171450">
              <a:buFont typeface="Arial" panose="020B0604020202020204" pitchFamily="34" charset="0"/>
              <a:buChar char="•"/>
            </a:pPr>
            <a:r>
              <a:rPr lang="en-US" baseline="0" dirty="0"/>
              <a:t>Corp promo: Add note – Reso non-repeat</a:t>
            </a:r>
            <a:endParaRPr lang="en-US" dirty="0"/>
          </a:p>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6</a:t>
            </a:fld>
            <a:endParaRPr lang="en-CA" dirty="0"/>
          </a:p>
        </p:txBody>
      </p:sp>
    </p:spTree>
    <p:extLst>
      <p:ext uri="{BB962C8B-B14F-4D97-AF65-F5344CB8AC3E}">
        <p14:creationId xmlns:p14="http://schemas.microsoft.com/office/powerpoint/2010/main" val="151210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pPr marL="171450" indent="-171450">
              <a:buFont typeface="Arial" panose="020B0604020202020204" pitchFamily="34" charset="0"/>
              <a:buChar char="•"/>
            </a:pPr>
            <a:r>
              <a:rPr lang="en-GB" dirty="0"/>
              <a:t>Instead of saying ROIs flat – revise:</a:t>
            </a:r>
            <a:r>
              <a:rPr lang="en-GB" baseline="0" dirty="0"/>
              <a:t> While Trade saw a slight decrease in ROI, Brand Building realized a marginal gain…..etc; AE: Done</a:t>
            </a:r>
          </a:p>
          <a:p>
            <a:pPr marL="171450" indent="-171450">
              <a:buFont typeface="Arial" panose="020B0604020202020204" pitchFamily="34" charset="0"/>
              <a:buChar char="•"/>
            </a:pPr>
            <a:r>
              <a:rPr lang="en-GB" baseline="0" dirty="0"/>
              <a:t>Need Flat Profit scenario added: AE: refer next slide</a:t>
            </a: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7</a:t>
            </a:fld>
            <a:endParaRPr lang="en-CA" dirty="0"/>
          </a:p>
        </p:txBody>
      </p:sp>
    </p:spTree>
    <p:extLst>
      <p:ext uri="{BB962C8B-B14F-4D97-AF65-F5344CB8AC3E}">
        <p14:creationId xmlns:p14="http://schemas.microsoft.com/office/powerpoint/2010/main" val="845400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July22: Added slide with</a:t>
            </a:r>
            <a:r>
              <a:rPr lang="en-US" baseline="0" dirty="0"/>
              <a:t> ROI added with 2017 Profit Margin</a:t>
            </a: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8</a:t>
            </a:fld>
            <a:endParaRPr lang="en-CA" dirty="0"/>
          </a:p>
        </p:txBody>
      </p:sp>
    </p:spTree>
    <p:extLst>
      <p:ext uri="{BB962C8B-B14F-4D97-AF65-F5344CB8AC3E}">
        <p14:creationId xmlns:p14="http://schemas.microsoft.com/office/powerpoint/2010/main" val="2018896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Calculated</a:t>
            </a:r>
            <a:r>
              <a:rPr lang="en-US" baseline="0" dirty="0"/>
              <a:t> ROI off new margins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 July 22:</a:t>
            </a:r>
          </a:p>
          <a:p>
            <a:r>
              <a:rPr lang="en-GB" dirty="0"/>
              <a:t>Headline: Similar to profit ROI…</a:t>
            </a:r>
          </a:p>
        </p:txBody>
      </p:sp>
      <p:sp>
        <p:nvSpPr>
          <p:cNvPr id="4" name="Slide Number Placeholder 3"/>
          <p:cNvSpPr>
            <a:spLocks noGrp="1"/>
          </p:cNvSpPr>
          <p:nvPr>
            <p:ph type="sldNum" sz="quarter" idx="10"/>
          </p:nvPr>
        </p:nvSpPr>
        <p:spPr/>
        <p:txBody>
          <a:bodyPr/>
          <a:lstStyle/>
          <a:p>
            <a:fld id="{5D4EDB1A-A31D-46C4-9C20-A6498D69C879}" type="slidenum">
              <a:rPr lang="en-CA" smtClean="0"/>
              <a:t>9</a:t>
            </a:fld>
            <a:endParaRPr lang="en-CA" dirty="0"/>
          </a:p>
        </p:txBody>
      </p:sp>
    </p:spTree>
    <p:extLst>
      <p:ext uri="{BB962C8B-B14F-4D97-AF65-F5344CB8AC3E}">
        <p14:creationId xmlns:p14="http://schemas.microsoft.com/office/powerpoint/2010/main" val="3506469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tion 1">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1447800"/>
          </a:xfrm>
        </p:spPr>
        <p:txBody>
          <a:bodyPr>
            <a:normAutofit/>
          </a:bodyPr>
          <a:lstStyle>
            <a:lvl1pPr marL="0" indent="0">
              <a:lnSpc>
                <a:spcPct val="90000"/>
              </a:lnSpc>
              <a:spcBef>
                <a:spcPts val="90"/>
              </a:spcBef>
              <a:spcAft>
                <a:spcPts val="90"/>
              </a:spcAft>
              <a:buNone/>
              <a:defRPr sz="3600" b="1" baseline="0">
                <a:solidFill>
                  <a:schemeClr val="bg1"/>
                </a:solidFill>
                <a:latin typeface="Kellogg's Sans" pitchFamily="50" charset="0"/>
              </a:defRPr>
            </a:lvl1pPr>
            <a:lvl5pPr marL="1827282" indent="0">
              <a:buNone/>
              <a:defRPr/>
            </a:lvl5pPr>
          </a:lstStyle>
          <a:p>
            <a:pPr lvl="0"/>
            <a:r>
              <a:rPr lang="en-US" dirty="0"/>
              <a:t>SLIDE / SECTION</a:t>
            </a:r>
            <a:br>
              <a:rPr lang="en-US" dirty="0"/>
            </a:br>
            <a:r>
              <a:rPr lang="en-US" dirty="0"/>
              <a:t>TITLE PAGE – OPTION 1</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1" y="4679576"/>
            <a:ext cx="3886376" cy="1412868"/>
          </a:xfrm>
          <a:prstGeom prst="rect">
            <a:avLst/>
          </a:prstGeom>
        </p:spPr>
      </p:pic>
    </p:spTree>
    <p:extLst>
      <p:ext uri="{BB962C8B-B14F-4D97-AF65-F5344CB8AC3E}">
        <p14:creationId xmlns:p14="http://schemas.microsoft.com/office/powerpoint/2010/main" val="209544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1908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4005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3456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867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39909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4365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ubrik och innehåll">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11471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sp>
        <p:nvSpPr>
          <p:cNvPr id="8" name="Title 7"/>
          <p:cNvSpPr>
            <a:spLocks noGrp="1"/>
          </p:cNvSpPr>
          <p:nvPr>
            <p:ph type="title"/>
          </p:nvPr>
        </p:nvSpPr>
        <p:spPr>
          <a:xfrm>
            <a:off x="118457" y="101676"/>
            <a:ext cx="8884227" cy="943804"/>
          </a:xfrm>
        </p:spPr>
        <p:txBody>
          <a:bodyPr/>
          <a:lstStyle/>
          <a:p>
            <a:r>
              <a:rPr lang="en-US"/>
              <a:t>Click to edit Master title style</a:t>
            </a:r>
          </a:p>
        </p:txBody>
      </p:sp>
      <p:sp>
        <p:nvSpPr>
          <p:cNvPr id="4" name="Slide Number Placeholder 5"/>
          <p:cNvSpPr>
            <a:spLocks noGrp="1"/>
          </p:cNvSpPr>
          <p:nvPr>
            <p:ph type="sldNum" sz="quarter" idx="4"/>
          </p:nvPr>
        </p:nvSpPr>
        <p:spPr>
          <a:xfrm>
            <a:off x="8721572" y="6466811"/>
            <a:ext cx="256260" cy="193338"/>
          </a:xfrm>
          <a:prstGeom prst="rect">
            <a:avLst/>
          </a:prstGeom>
        </p:spPr>
        <p:txBody>
          <a:bodyPr/>
          <a:lstStyle>
            <a:lvl1pPr>
              <a:defRPr sz="600" b="0" i="0">
                <a:solidFill>
                  <a:srgbClr val="D9D9D9"/>
                </a:solidFill>
                <a:latin typeface="DINPro"/>
                <a:cs typeface="DINPro"/>
              </a:defRPr>
            </a:lvl1pPr>
          </a:lstStyle>
          <a:p>
            <a:fld id="{E01241FC-AC40-4245-A71E-E1413896ABE1}" type="slidenum">
              <a:rPr lang="en-US" smtClean="0"/>
              <a:pPr/>
              <a:t>‹#›</a:t>
            </a:fld>
            <a:endParaRPr lang="en-US" dirty="0"/>
          </a:p>
        </p:txBody>
      </p:sp>
    </p:spTree>
    <p:extLst>
      <p:ext uri="{BB962C8B-B14F-4D97-AF65-F5344CB8AC3E}">
        <p14:creationId xmlns:p14="http://schemas.microsoft.com/office/powerpoint/2010/main" val="772927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ption 1">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1447800"/>
          </a:xfrm>
        </p:spPr>
        <p:txBody>
          <a:bodyPr>
            <a:normAutofit/>
          </a:bodyPr>
          <a:lstStyle>
            <a:lvl1pPr marL="0" indent="0">
              <a:lnSpc>
                <a:spcPct val="90000"/>
              </a:lnSpc>
              <a:spcBef>
                <a:spcPts val="68"/>
              </a:spcBef>
              <a:spcAft>
                <a:spcPts val="68"/>
              </a:spcAft>
              <a:buNone/>
              <a:defRPr sz="2700" b="1" baseline="0">
                <a:solidFill>
                  <a:schemeClr val="bg1"/>
                </a:solidFill>
                <a:latin typeface="Kellogg's Sans" pitchFamily="50" charset="0"/>
              </a:defRPr>
            </a:lvl1pPr>
            <a:lvl5pPr marL="1370462" indent="0">
              <a:buNone/>
              <a:defRPr/>
            </a:lvl5pPr>
          </a:lstStyle>
          <a:p>
            <a:pPr lvl="0"/>
            <a:r>
              <a:rPr lang="en-US" dirty="0"/>
              <a:t>SLIDE / SECTION</a:t>
            </a:r>
            <a:br>
              <a:rPr lang="en-US" dirty="0"/>
            </a:br>
            <a:r>
              <a:rPr lang="en-US" dirty="0"/>
              <a:t>TITLE PAGE – OPTION 1</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2" y="4679576"/>
            <a:ext cx="3886376" cy="1412868"/>
          </a:xfrm>
          <a:prstGeom prst="rect">
            <a:avLst/>
          </a:prstGeom>
        </p:spPr>
      </p:pic>
    </p:spTree>
    <p:extLst>
      <p:ext uri="{BB962C8B-B14F-4D97-AF65-F5344CB8AC3E}">
        <p14:creationId xmlns:p14="http://schemas.microsoft.com/office/powerpoint/2010/main" val="4158951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806824"/>
          </a:xfrm>
        </p:spPr>
        <p:txBody>
          <a:bodyPr>
            <a:normAutofit/>
          </a:bodyPr>
          <a:lstStyle>
            <a:lvl1pPr marL="0" indent="0">
              <a:buNone/>
              <a:defRPr sz="2700" b="1" baseline="0">
                <a:solidFill>
                  <a:schemeClr val="bg1"/>
                </a:solidFill>
                <a:latin typeface="Kellogg's Sans" pitchFamily="50" charset="0"/>
              </a:defRPr>
            </a:lvl1pPr>
            <a:lvl5pPr marL="1370462" indent="0">
              <a:buNone/>
              <a:defRPr/>
            </a:lvl5pPr>
          </a:lstStyle>
          <a:p>
            <a:pPr lvl="0"/>
            <a:r>
              <a:rPr lang="en-US" dirty="0"/>
              <a:t>AGENDA TITLE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2" y="4679576"/>
            <a:ext cx="3886376" cy="1412868"/>
          </a:xfrm>
          <a:prstGeom prst="rect">
            <a:avLst/>
          </a:prstGeom>
        </p:spPr>
      </p:pic>
      <p:sp>
        <p:nvSpPr>
          <p:cNvPr id="9" name="Text Placeholder 8"/>
          <p:cNvSpPr>
            <a:spLocks noGrp="1"/>
          </p:cNvSpPr>
          <p:nvPr>
            <p:ph type="body" sz="quarter" idx="14" hasCustomPrompt="1"/>
          </p:nvPr>
        </p:nvSpPr>
        <p:spPr>
          <a:xfrm>
            <a:off x="1210239" y="1317720"/>
            <a:ext cx="4840288" cy="2743200"/>
          </a:xfrm>
        </p:spPr>
        <p:txBody>
          <a:bodyPr>
            <a:normAutofit/>
          </a:bodyPr>
          <a:lstStyle>
            <a:lvl1pPr marL="256961" indent="-256961">
              <a:lnSpc>
                <a:spcPct val="150000"/>
              </a:lnSpc>
              <a:buClr>
                <a:schemeClr val="bg1"/>
              </a:buClr>
              <a:buFont typeface="Kellogg's Sans" pitchFamily="50" charset="0"/>
              <a:buChar char="–"/>
              <a:defRPr sz="1800" baseline="0">
                <a:solidFill>
                  <a:schemeClr val="bg1"/>
                </a:solidFill>
                <a:latin typeface="+mj-lt"/>
              </a:defRPr>
            </a:lvl1pPr>
          </a:lstStyle>
          <a:p>
            <a:pPr lvl="0"/>
            <a:r>
              <a:rPr lang="en-US" dirty="0"/>
              <a:t>Agenda item 1</a:t>
            </a:r>
          </a:p>
          <a:p>
            <a:pPr lvl="0"/>
            <a:r>
              <a:rPr lang="en-US" dirty="0"/>
              <a:t>Agenda item 2</a:t>
            </a:r>
          </a:p>
          <a:p>
            <a:pPr lvl="0"/>
            <a:r>
              <a:rPr lang="en-US" dirty="0"/>
              <a:t>Agenda item 3</a:t>
            </a:r>
          </a:p>
          <a:p>
            <a:pPr lvl="0"/>
            <a:r>
              <a:rPr lang="en-US" dirty="0"/>
              <a:t>Agenda item 4</a:t>
            </a:r>
          </a:p>
        </p:txBody>
      </p:sp>
    </p:spTree>
    <p:extLst>
      <p:ext uri="{BB962C8B-B14F-4D97-AF65-F5344CB8AC3E}">
        <p14:creationId xmlns:p14="http://schemas.microsoft.com/office/powerpoint/2010/main" val="746298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ption 2">
    <p:spTree>
      <p:nvGrpSpPr>
        <p:cNvPr id="1" name=""/>
        <p:cNvGrpSpPr/>
        <p:nvPr/>
      </p:nvGrpSpPr>
      <p:grpSpPr>
        <a:xfrm>
          <a:off x="0" y="0"/>
          <a:ext cx="0" cy="0"/>
          <a:chOff x="0" y="0"/>
          <a:chExt cx="0" cy="0"/>
        </a:xfrm>
      </p:grpSpPr>
      <p:pic>
        <p:nvPicPr>
          <p:cNvPr id="5" name="Picture 10"/>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7917366" y="2084574"/>
            <a:ext cx="1226634"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36512" y="2084574"/>
            <a:ext cx="5422551"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3" hasCustomPrompt="1"/>
          </p:nvPr>
        </p:nvSpPr>
        <p:spPr>
          <a:xfrm>
            <a:off x="395536" y="2339952"/>
            <a:ext cx="5638800" cy="2241176"/>
          </a:xfrm>
        </p:spPr>
        <p:txBody>
          <a:bodyPr anchor="ctr" anchorCtr="0">
            <a:normAutofit/>
          </a:bodyPr>
          <a:lstStyle>
            <a:lvl1pPr marL="0" indent="0">
              <a:lnSpc>
                <a:spcPct val="90000"/>
              </a:lnSpc>
              <a:buNone/>
              <a:defRPr sz="3600" b="1" baseline="0">
                <a:solidFill>
                  <a:schemeClr val="bg1"/>
                </a:solidFill>
                <a:latin typeface="+mj-lt"/>
              </a:defRPr>
            </a:lvl1pPr>
            <a:lvl5pPr marL="1370462" indent="0">
              <a:buNone/>
              <a:defRPr/>
            </a:lvl5pPr>
          </a:lstStyle>
          <a:p>
            <a:pPr lvl="0"/>
            <a:r>
              <a:rPr lang="en-US" dirty="0"/>
              <a:t>SLIDE / SECTION</a:t>
            </a:r>
          </a:p>
        </p:txBody>
      </p:sp>
      <p:pic>
        <p:nvPicPr>
          <p:cNvPr id="8" name="Picture 126" descr="Analytic Ed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48456" y="5902379"/>
            <a:ext cx="1509712" cy="51345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0004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806824"/>
          </a:xfrm>
        </p:spPr>
        <p:txBody>
          <a:bodyPr>
            <a:normAutofit/>
          </a:bodyPr>
          <a:lstStyle>
            <a:lvl1pPr marL="0" indent="0">
              <a:buNone/>
              <a:defRPr sz="3600" b="1" baseline="0">
                <a:solidFill>
                  <a:schemeClr val="bg1"/>
                </a:solidFill>
                <a:latin typeface="Kellogg's Sans" pitchFamily="50" charset="0"/>
              </a:defRPr>
            </a:lvl1pPr>
            <a:lvl5pPr marL="1827282" indent="0">
              <a:buNone/>
              <a:defRPr/>
            </a:lvl5pPr>
          </a:lstStyle>
          <a:p>
            <a:pPr lvl="0"/>
            <a:r>
              <a:rPr lang="en-US" dirty="0"/>
              <a:t>AGENDA TITLE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1" y="4679576"/>
            <a:ext cx="3886376" cy="1412868"/>
          </a:xfrm>
          <a:prstGeom prst="rect">
            <a:avLst/>
          </a:prstGeom>
        </p:spPr>
      </p:pic>
      <p:sp>
        <p:nvSpPr>
          <p:cNvPr id="9" name="Text Placeholder 8"/>
          <p:cNvSpPr>
            <a:spLocks noGrp="1"/>
          </p:cNvSpPr>
          <p:nvPr>
            <p:ph type="body" sz="quarter" idx="14" hasCustomPrompt="1"/>
          </p:nvPr>
        </p:nvSpPr>
        <p:spPr>
          <a:xfrm>
            <a:off x="1210239" y="1317720"/>
            <a:ext cx="4840288" cy="2743200"/>
          </a:xfrm>
        </p:spPr>
        <p:txBody>
          <a:bodyPr>
            <a:normAutofit/>
          </a:bodyPr>
          <a:lstStyle>
            <a:lvl1pPr marL="342615" indent="-342615">
              <a:lnSpc>
                <a:spcPct val="150000"/>
              </a:lnSpc>
              <a:buClr>
                <a:schemeClr val="bg1"/>
              </a:buClr>
              <a:buFont typeface="Kellogg's Sans" pitchFamily="50" charset="0"/>
              <a:buChar char="–"/>
              <a:defRPr sz="2400" baseline="0">
                <a:solidFill>
                  <a:schemeClr val="bg1"/>
                </a:solidFill>
                <a:latin typeface="+mj-lt"/>
              </a:defRPr>
            </a:lvl1pPr>
          </a:lstStyle>
          <a:p>
            <a:pPr lvl="0"/>
            <a:r>
              <a:rPr lang="en-US" dirty="0"/>
              <a:t>Agenda item 1</a:t>
            </a:r>
          </a:p>
          <a:p>
            <a:pPr lvl="0"/>
            <a:r>
              <a:rPr lang="en-US" dirty="0"/>
              <a:t>Agenda item 2</a:t>
            </a:r>
          </a:p>
          <a:p>
            <a:pPr lvl="0"/>
            <a:r>
              <a:rPr lang="en-US" dirty="0"/>
              <a:t>Agenda item 3</a:t>
            </a:r>
          </a:p>
          <a:p>
            <a:pPr lvl="0"/>
            <a:r>
              <a:rPr lang="en-US" dirty="0"/>
              <a:t>Agenda item 4</a:t>
            </a:r>
          </a:p>
        </p:txBody>
      </p:sp>
    </p:spTree>
    <p:extLst>
      <p:ext uri="{BB962C8B-B14F-4D97-AF65-F5344CB8AC3E}">
        <p14:creationId xmlns:p14="http://schemas.microsoft.com/office/powerpoint/2010/main" val="4227758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dy slides">
    <p:spTree>
      <p:nvGrpSpPr>
        <p:cNvPr id="1" name=""/>
        <p:cNvGrpSpPr/>
        <p:nvPr/>
      </p:nvGrpSpPr>
      <p:grpSpPr>
        <a:xfrm>
          <a:off x="0" y="0"/>
          <a:ext cx="0" cy="0"/>
          <a:chOff x="0" y="0"/>
          <a:chExt cx="0" cy="0"/>
        </a:xfrm>
      </p:grpSpPr>
      <p:sp>
        <p:nvSpPr>
          <p:cNvPr id="2" name="Title 1"/>
          <p:cNvSpPr>
            <a:spLocks noGrp="1"/>
          </p:cNvSpPr>
          <p:nvPr>
            <p:ph type="title"/>
          </p:nvPr>
        </p:nvSpPr>
        <p:spPr>
          <a:xfrm>
            <a:off x="309490" y="147484"/>
            <a:ext cx="7301133" cy="455640"/>
          </a:xfrm>
        </p:spPr>
        <p:txBody>
          <a:bodyPr/>
          <a:lstStyle>
            <a:lvl1pPr>
              <a:defRPr sz="1350"/>
            </a:lvl1pPr>
          </a:lstStyle>
          <a:p>
            <a:r>
              <a:rPr lang="en-US" dirty="0"/>
              <a:t>Click to edit Master title style</a:t>
            </a:r>
          </a:p>
        </p:txBody>
      </p:sp>
      <p:pic>
        <p:nvPicPr>
          <p:cNvPr id="3" name="Picture 126" descr="Analytic Ed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1227" y="6045044"/>
            <a:ext cx="1509712" cy="47867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EABD05-712D-498D-BF34-875A47FF9BC9}"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330611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dirty="0"/>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
            <a:ext cx="9144000" cy="1012873"/>
          </a:xfrm>
          <a:prstGeom prst="rect">
            <a:avLst/>
          </a:prstGeom>
        </p:spPr>
      </p:pic>
    </p:spTree>
    <p:extLst>
      <p:ext uri="{BB962C8B-B14F-4D97-AF65-F5344CB8AC3E}">
        <p14:creationId xmlns:p14="http://schemas.microsoft.com/office/powerpoint/2010/main" val="4113303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500"/>
            </a:lvl1pPr>
          </a:lstStyle>
          <a:p>
            <a:r>
              <a:rPr lang="en-US"/>
              <a:t>Click to edit Master title style</a:t>
            </a:r>
          </a:p>
        </p:txBody>
      </p:sp>
    </p:spTree>
    <p:extLst>
      <p:ext uri="{BB962C8B-B14F-4D97-AF65-F5344CB8AC3E}">
        <p14:creationId xmlns:p14="http://schemas.microsoft.com/office/powerpoint/2010/main" val="31490393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Kellogg's Sans Medium"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Kellogg's Sans Medium" pitchFamily="50" charset="0"/>
              </a:defRPr>
            </a:lvl1pPr>
            <a:lvl2pPr>
              <a:defRPr>
                <a:latin typeface="Kellogg's Sans Medium" pitchFamily="50" charset="0"/>
              </a:defRPr>
            </a:lvl2pPr>
            <a:lvl3pPr>
              <a:defRPr>
                <a:latin typeface="Kellogg's Sans Medium" pitchFamily="50" charset="0"/>
              </a:defRPr>
            </a:lvl3pPr>
            <a:lvl4pPr>
              <a:defRPr>
                <a:latin typeface="Kellogg's Sans Medium" pitchFamily="50" charset="0"/>
              </a:defRPr>
            </a:lvl4pPr>
            <a:lvl5pPr>
              <a:defRPr>
                <a:latin typeface="Kellogg's Sans Medium"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3040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2" indent="0" algn="ctr">
              <a:buNone/>
              <a:defRPr>
                <a:solidFill>
                  <a:schemeClr val="tx1">
                    <a:tint val="75000"/>
                  </a:schemeClr>
                </a:solidFill>
              </a:defRPr>
            </a:lvl2pPr>
            <a:lvl3pPr marL="685704" indent="0" algn="ctr">
              <a:buNone/>
              <a:defRPr>
                <a:solidFill>
                  <a:schemeClr val="tx1">
                    <a:tint val="75000"/>
                  </a:schemeClr>
                </a:solidFill>
              </a:defRPr>
            </a:lvl3pPr>
            <a:lvl4pPr marL="1028557" indent="0" algn="ctr">
              <a:buNone/>
              <a:defRPr>
                <a:solidFill>
                  <a:schemeClr val="tx1">
                    <a:tint val="75000"/>
                  </a:schemeClr>
                </a:solidFill>
              </a:defRPr>
            </a:lvl4pPr>
            <a:lvl5pPr marL="1371409" indent="0" algn="ctr">
              <a:buNone/>
              <a:defRPr>
                <a:solidFill>
                  <a:schemeClr val="tx1">
                    <a:tint val="75000"/>
                  </a:schemeClr>
                </a:solidFill>
              </a:defRPr>
            </a:lvl5pPr>
            <a:lvl6pPr marL="1714261" indent="0" algn="ctr">
              <a:buNone/>
              <a:defRPr>
                <a:solidFill>
                  <a:schemeClr val="tx1">
                    <a:tint val="75000"/>
                  </a:schemeClr>
                </a:solidFill>
              </a:defRPr>
            </a:lvl6pPr>
            <a:lvl7pPr marL="2057113" indent="0" algn="ctr">
              <a:buNone/>
              <a:defRPr>
                <a:solidFill>
                  <a:schemeClr val="tx1">
                    <a:tint val="75000"/>
                  </a:schemeClr>
                </a:solidFill>
              </a:defRPr>
            </a:lvl7pPr>
            <a:lvl8pPr marL="2399966" indent="0" algn="ctr">
              <a:buNone/>
              <a:defRPr>
                <a:solidFill>
                  <a:schemeClr val="tx1">
                    <a:tint val="75000"/>
                  </a:schemeClr>
                </a:solidFill>
              </a:defRPr>
            </a:lvl8pPr>
            <a:lvl9pPr marL="274281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9759811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82638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8382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671277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1968298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523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ption 2">
    <p:spTree>
      <p:nvGrpSpPr>
        <p:cNvPr id="1" name=""/>
        <p:cNvGrpSpPr/>
        <p:nvPr/>
      </p:nvGrpSpPr>
      <p:grpSpPr>
        <a:xfrm>
          <a:off x="0" y="0"/>
          <a:ext cx="0" cy="0"/>
          <a:chOff x="0" y="0"/>
          <a:chExt cx="0" cy="0"/>
        </a:xfrm>
      </p:grpSpPr>
      <p:pic>
        <p:nvPicPr>
          <p:cNvPr id="5" name="Picture 10"/>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7917366" y="2851488"/>
            <a:ext cx="1226634"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36512" y="2851488"/>
            <a:ext cx="5422551"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3" hasCustomPrompt="1"/>
          </p:nvPr>
        </p:nvSpPr>
        <p:spPr>
          <a:xfrm>
            <a:off x="395536" y="3106868"/>
            <a:ext cx="5638800" cy="2241176"/>
          </a:xfrm>
        </p:spPr>
        <p:txBody>
          <a:bodyPr anchor="ctr" anchorCtr="0">
            <a:normAutofit/>
          </a:bodyPr>
          <a:lstStyle>
            <a:lvl1pPr marL="0" indent="0">
              <a:lnSpc>
                <a:spcPct val="90000"/>
              </a:lnSpc>
              <a:buNone/>
              <a:defRPr sz="4800" b="1" baseline="0">
                <a:solidFill>
                  <a:schemeClr val="bg1"/>
                </a:solidFill>
                <a:latin typeface="+mj-lt"/>
              </a:defRPr>
            </a:lvl1pPr>
            <a:lvl5pPr marL="1827282" indent="0">
              <a:buNone/>
              <a:defRPr/>
            </a:lvl5pPr>
          </a:lstStyle>
          <a:p>
            <a:pPr lvl="0"/>
            <a:r>
              <a:rPr lang="en-US" dirty="0"/>
              <a:t>SLIDE / SECTION</a:t>
            </a:r>
          </a:p>
        </p:txBody>
      </p:sp>
      <p:pic>
        <p:nvPicPr>
          <p:cNvPr id="8" name="Picture 126" descr="Analytic Ed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48455" y="5902379"/>
            <a:ext cx="1509712" cy="51345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
          <p:cNvSpPr txBox="1">
            <a:spLocks/>
          </p:cNvSpPr>
          <p:nvPr userDrawn="1"/>
        </p:nvSpPr>
        <p:spPr>
          <a:xfrm>
            <a:off x="8649998" y="6614966"/>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900" smtClean="0">
                <a:solidFill>
                  <a:prstClr val="white"/>
                </a:solidFill>
              </a:rPr>
              <a:t>‹#›</a:t>
            </a:fld>
            <a:endParaRPr lang="en-US" sz="900" dirty="0">
              <a:solidFill>
                <a:prstClr val="white"/>
              </a:solidFill>
            </a:endParaRPr>
          </a:p>
        </p:txBody>
      </p:sp>
    </p:spTree>
    <p:extLst>
      <p:ext uri="{BB962C8B-B14F-4D97-AF65-F5344CB8AC3E}">
        <p14:creationId xmlns:p14="http://schemas.microsoft.com/office/powerpoint/2010/main" val="30474274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028931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5417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9489" y="147484"/>
            <a:ext cx="7301133" cy="455640"/>
          </a:xfrm>
        </p:spPr>
        <p:txBody>
          <a:bodyPr/>
          <a:lstStyle>
            <a:lvl1pPr algn="l" defTabSz="913642" rtl="0" eaLnBrk="1" latinLnBrk="0" hangingPunct="1">
              <a:lnSpc>
                <a:spcPct val="90000"/>
              </a:lnSpc>
              <a:spcBef>
                <a:spcPct val="0"/>
              </a:spcBef>
              <a:buNone/>
              <a:defRPr lang="en-US" sz="1800" b="1" kern="1200" cap="none" baseline="0" dirty="0">
                <a:solidFill>
                  <a:srgbClr val="DA0D44"/>
                </a:solidFill>
                <a:latin typeface="+mj-lt"/>
                <a:ea typeface="+mj-ea"/>
                <a:cs typeface="+mj-cs"/>
              </a:defRPr>
            </a:lvl1pPr>
          </a:lstStyle>
          <a:p>
            <a:r>
              <a:rPr lang="en-US" dirty="0"/>
              <a:t>Click To Edit Master Title Style</a:t>
            </a:r>
          </a:p>
        </p:txBody>
      </p:sp>
      <p:pic>
        <p:nvPicPr>
          <p:cNvPr id="3" name="Picture 126" descr="Analytic Ed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1226" y="6045044"/>
            <a:ext cx="1509712" cy="47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4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dirty="0"/>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
            <a:ext cx="9144000" cy="1012873"/>
          </a:xfrm>
          <a:prstGeom prst="rect">
            <a:avLst/>
          </a:prstGeom>
        </p:spPr>
      </p:pic>
    </p:spTree>
    <p:extLst>
      <p:ext uri="{BB962C8B-B14F-4D97-AF65-F5344CB8AC3E}">
        <p14:creationId xmlns:p14="http://schemas.microsoft.com/office/powerpoint/2010/main" val="30132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vl1pPr>
          </a:lstStyle>
          <a:p>
            <a:r>
              <a:rPr lang="en-US"/>
              <a:t>Click to edit Master title style</a:t>
            </a:r>
          </a:p>
        </p:txBody>
      </p:sp>
    </p:spTree>
    <p:extLst>
      <p:ext uri="{BB962C8B-B14F-4D97-AF65-F5344CB8AC3E}">
        <p14:creationId xmlns:p14="http://schemas.microsoft.com/office/powerpoint/2010/main" val="417060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Kellogg's Sans Medium"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Kellogg's Sans Medium" pitchFamily="50" charset="0"/>
              </a:defRPr>
            </a:lvl1pPr>
            <a:lvl2pPr>
              <a:defRPr>
                <a:latin typeface="Kellogg's Sans Medium" pitchFamily="50" charset="0"/>
              </a:defRPr>
            </a:lvl2pPr>
            <a:lvl3pPr>
              <a:defRPr>
                <a:latin typeface="Kellogg's Sans Medium" pitchFamily="50" charset="0"/>
              </a:defRPr>
            </a:lvl3pPr>
            <a:lvl4pPr>
              <a:defRPr>
                <a:latin typeface="Kellogg's Sans Medium" pitchFamily="50" charset="0"/>
              </a:defRPr>
            </a:lvl4pPr>
            <a:lvl5pPr>
              <a:defRPr>
                <a:latin typeface="Kellogg's Sans Medium"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100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36" indent="0" algn="ctr">
              <a:buNone/>
              <a:defRPr>
                <a:solidFill>
                  <a:schemeClr val="tx1">
                    <a:tint val="75000"/>
                  </a:schemeClr>
                </a:solidFill>
              </a:defRPr>
            </a:lvl2pPr>
            <a:lvl3pPr marL="914272" indent="0" algn="ctr">
              <a:buNone/>
              <a:defRPr>
                <a:solidFill>
                  <a:schemeClr val="tx1">
                    <a:tint val="75000"/>
                  </a:schemeClr>
                </a:solidFill>
              </a:defRPr>
            </a:lvl3pPr>
            <a:lvl4pPr marL="1371409" indent="0" algn="ctr">
              <a:buNone/>
              <a:defRPr>
                <a:solidFill>
                  <a:schemeClr val="tx1">
                    <a:tint val="75000"/>
                  </a:schemeClr>
                </a:solidFill>
              </a:defRPr>
            </a:lvl4pPr>
            <a:lvl5pPr marL="1828545" indent="0" algn="ctr">
              <a:buNone/>
              <a:defRPr>
                <a:solidFill>
                  <a:schemeClr val="tx1">
                    <a:tint val="75000"/>
                  </a:schemeClr>
                </a:solidFill>
              </a:defRPr>
            </a:lvl5pPr>
            <a:lvl6pPr marL="2285681" indent="0" algn="ctr">
              <a:buNone/>
              <a:defRPr>
                <a:solidFill>
                  <a:schemeClr val="tx1">
                    <a:tint val="75000"/>
                  </a:schemeClr>
                </a:solidFill>
              </a:defRPr>
            </a:lvl6pPr>
            <a:lvl7pPr marL="2742817" indent="0" algn="ctr">
              <a:buNone/>
              <a:defRPr>
                <a:solidFill>
                  <a:schemeClr val="tx1">
                    <a:tint val="75000"/>
                  </a:schemeClr>
                </a:solidFill>
              </a:defRPr>
            </a:lvl7pPr>
            <a:lvl8pPr marL="3199954" indent="0" algn="ctr">
              <a:buNone/>
              <a:defRPr>
                <a:solidFill>
                  <a:schemeClr val="tx1">
                    <a:tint val="75000"/>
                  </a:schemeClr>
                </a:solidFill>
              </a:defRPr>
            </a:lvl8pPr>
            <a:lvl9pPr marL="365709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4421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5708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1.jpe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147484"/>
            <a:ext cx="7368532" cy="455640"/>
          </a:xfrm>
          <a:prstGeom prst="rect">
            <a:avLst/>
          </a:prstGeom>
        </p:spPr>
        <p:txBody>
          <a:bodyPr vert="horz" lIns="0" tIns="0" rIns="0" bIns="0" rtlCol="0" anchor="ctr" anchorCtr="0">
            <a:noAutofit/>
          </a:bodyPr>
          <a:lstStyle/>
          <a:p>
            <a:r>
              <a:rPr lang="en-US" dirty="0"/>
              <a:t>Slide Title</a:t>
            </a:r>
          </a:p>
        </p:txBody>
      </p:sp>
      <p:sp>
        <p:nvSpPr>
          <p:cNvPr id="3" name="Text Placeholder 2"/>
          <p:cNvSpPr>
            <a:spLocks noGrp="1"/>
          </p:cNvSpPr>
          <p:nvPr>
            <p:ph type="body" idx="1"/>
          </p:nvPr>
        </p:nvSpPr>
        <p:spPr>
          <a:xfrm>
            <a:off x="251520" y="1279301"/>
            <a:ext cx="8229600" cy="4525963"/>
          </a:xfrm>
          <a:prstGeom prst="rect">
            <a:avLst/>
          </a:prstGeom>
        </p:spPr>
        <p:txBody>
          <a:bodyPr vert="horz" lIns="91363" tIns="45681" rIns="91363" bIns="456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10"/>
          <p:cNvPicPr>
            <a:picLocks/>
          </p:cNvPicPr>
          <p:nvPr/>
        </p:nvPicPr>
        <p:blipFill>
          <a:blip r:embed="rId18" cstate="email">
            <a:extLst>
              <a:ext uri="{28A0092B-C50C-407E-A947-70E740481C1C}">
                <a14:useLocalDpi xmlns:a14="http://schemas.microsoft.com/office/drawing/2010/main"/>
              </a:ext>
            </a:extLst>
          </a:blip>
          <a:srcRect/>
          <a:stretch>
            <a:fillRect/>
          </a:stretch>
        </p:blipFill>
        <p:spPr bwMode="auto">
          <a:xfrm>
            <a:off x="-1"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
          <p:cNvGrpSpPr>
            <a:grpSpLocks/>
          </p:cNvGrpSpPr>
          <p:nvPr/>
        </p:nvGrpSpPr>
        <p:grpSpPr bwMode="auto">
          <a:xfrm>
            <a:off x="9" y="477078"/>
            <a:ext cx="9040813" cy="475282"/>
            <a:chOff x="0" y="251873"/>
            <a:chExt cx="9040762" cy="474803"/>
          </a:xfrm>
        </p:grpSpPr>
        <p:cxnSp>
          <p:nvCxnSpPr>
            <p:cNvPr id="12" name="Straight Connector 7"/>
            <p:cNvCxnSpPr>
              <a:cxnSpLocks noChangeShapeType="1"/>
            </p:cNvCxnSpPr>
            <p:nvPr userDrawn="1"/>
          </p:nvCxnSpPr>
          <p:spPr bwMode="auto">
            <a:xfrm>
              <a:off x="0" y="602850"/>
              <a:ext cx="7620000" cy="0"/>
            </a:xfrm>
            <a:prstGeom prst="line">
              <a:avLst/>
            </a:prstGeom>
            <a:noFill/>
            <a:ln w="9525" algn="ctr">
              <a:solidFill>
                <a:srgbClr val="B51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5"/>
            <p:cNvPicPr>
              <a:picLocks noChangeAspect="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7684910" y="251873"/>
              <a:ext cx="1355852" cy="47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Slide Number Placeholder 2"/>
          <p:cNvSpPr txBox="1">
            <a:spLocks/>
          </p:cNvSpPr>
          <p:nvPr userDrawn="1"/>
        </p:nvSpPr>
        <p:spPr>
          <a:xfrm>
            <a:off x="8649998" y="6614966"/>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900" smtClean="0">
                <a:solidFill>
                  <a:prstClr val="white"/>
                </a:solidFill>
              </a:rPr>
              <a:t>‹#›</a:t>
            </a:fld>
            <a:endParaRPr lang="en-US" sz="900" dirty="0">
              <a:solidFill>
                <a:prstClr val="white"/>
              </a:solidFill>
            </a:endParaRPr>
          </a:p>
        </p:txBody>
      </p:sp>
    </p:spTree>
    <p:extLst>
      <p:ext uri="{BB962C8B-B14F-4D97-AF65-F5344CB8AC3E}">
        <p14:creationId xmlns:p14="http://schemas.microsoft.com/office/powerpoint/2010/main" val="36710305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704" r:id="rId16"/>
  </p:sldLayoutIdLst>
  <p:hf sldNum="0" hdr="0" ftr="0" dt="0"/>
  <p:txStyles>
    <p:titleStyle>
      <a:lvl1pPr algn="l" defTabSz="913642" rtl="0" eaLnBrk="1" latinLnBrk="0" hangingPunct="1">
        <a:lnSpc>
          <a:spcPct val="90000"/>
        </a:lnSpc>
        <a:spcBef>
          <a:spcPct val="0"/>
        </a:spcBef>
        <a:buNone/>
        <a:defRPr sz="2800" b="1" kern="1200" cap="all" baseline="0">
          <a:solidFill>
            <a:srgbClr val="DA0D44"/>
          </a:solidFill>
          <a:latin typeface="+mj-lt"/>
          <a:ea typeface="+mj-ea"/>
          <a:cs typeface="+mj-cs"/>
        </a:defRPr>
      </a:lvl1pPr>
    </p:titleStyle>
    <p:bodyStyle>
      <a:lvl1pPr marL="342615" indent="-342615"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1pPr>
      <a:lvl2pPr marL="742331" indent="-285514"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2pPr>
      <a:lvl3pPr marL="1142050"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3pPr>
      <a:lvl4pPr marL="1598872"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4pPr>
      <a:lvl5pPr marL="2055691"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5pPr>
      <a:lvl6pPr marL="2512511"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34"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2"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72"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2" rtl="0" eaLnBrk="1" latinLnBrk="0" hangingPunct="1">
        <a:defRPr sz="1700" kern="1200">
          <a:solidFill>
            <a:schemeClr val="tx1"/>
          </a:solidFill>
          <a:latin typeface="+mn-lt"/>
          <a:ea typeface="+mn-ea"/>
          <a:cs typeface="+mn-cs"/>
        </a:defRPr>
      </a:lvl1pPr>
      <a:lvl2pPr marL="456820" algn="l" defTabSz="913642" rtl="0" eaLnBrk="1" latinLnBrk="0" hangingPunct="1">
        <a:defRPr sz="1700" kern="1200">
          <a:solidFill>
            <a:schemeClr val="tx1"/>
          </a:solidFill>
          <a:latin typeface="+mn-lt"/>
          <a:ea typeface="+mn-ea"/>
          <a:cs typeface="+mn-cs"/>
        </a:defRPr>
      </a:lvl2pPr>
      <a:lvl3pPr marL="913642" algn="l" defTabSz="913642" rtl="0" eaLnBrk="1" latinLnBrk="0" hangingPunct="1">
        <a:defRPr sz="1700" kern="1200">
          <a:solidFill>
            <a:schemeClr val="tx1"/>
          </a:solidFill>
          <a:latin typeface="+mn-lt"/>
          <a:ea typeface="+mn-ea"/>
          <a:cs typeface="+mn-cs"/>
        </a:defRPr>
      </a:lvl3pPr>
      <a:lvl4pPr marL="1370462" algn="l" defTabSz="913642" rtl="0" eaLnBrk="1" latinLnBrk="0" hangingPunct="1">
        <a:defRPr sz="1700" kern="1200">
          <a:solidFill>
            <a:schemeClr val="tx1"/>
          </a:solidFill>
          <a:latin typeface="+mn-lt"/>
          <a:ea typeface="+mn-ea"/>
          <a:cs typeface="+mn-cs"/>
        </a:defRPr>
      </a:lvl4pPr>
      <a:lvl5pPr marL="1827282" algn="l" defTabSz="913642" rtl="0" eaLnBrk="1" latinLnBrk="0" hangingPunct="1">
        <a:defRPr sz="1700" kern="1200">
          <a:solidFill>
            <a:schemeClr val="tx1"/>
          </a:solidFill>
          <a:latin typeface="+mn-lt"/>
          <a:ea typeface="+mn-ea"/>
          <a:cs typeface="+mn-cs"/>
        </a:defRPr>
      </a:lvl5pPr>
      <a:lvl6pPr marL="2284101" algn="l" defTabSz="913642" rtl="0" eaLnBrk="1" latinLnBrk="0" hangingPunct="1">
        <a:defRPr sz="1700" kern="1200">
          <a:solidFill>
            <a:schemeClr val="tx1"/>
          </a:solidFill>
          <a:latin typeface="+mn-lt"/>
          <a:ea typeface="+mn-ea"/>
          <a:cs typeface="+mn-cs"/>
        </a:defRPr>
      </a:lvl6pPr>
      <a:lvl7pPr marL="2740918" algn="l" defTabSz="913642" rtl="0" eaLnBrk="1" latinLnBrk="0" hangingPunct="1">
        <a:defRPr sz="1700" kern="1200">
          <a:solidFill>
            <a:schemeClr val="tx1"/>
          </a:solidFill>
          <a:latin typeface="+mn-lt"/>
          <a:ea typeface="+mn-ea"/>
          <a:cs typeface="+mn-cs"/>
        </a:defRPr>
      </a:lvl7pPr>
      <a:lvl8pPr marL="3197741" algn="l" defTabSz="913642" rtl="0" eaLnBrk="1" latinLnBrk="0" hangingPunct="1">
        <a:defRPr sz="1700" kern="1200">
          <a:solidFill>
            <a:schemeClr val="tx1"/>
          </a:solidFill>
          <a:latin typeface="+mn-lt"/>
          <a:ea typeface="+mn-ea"/>
          <a:cs typeface="+mn-cs"/>
        </a:defRPr>
      </a:lvl8pPr>
      <a:lvl9pPr marL="3654562" algn="l" defTabSz="913642"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147484"/>
            <a:ext cx="7368532" cy="455640"/>
          </a:xfrm>
          <a:prstGeom prst="rect">
            <a:avLst/>
          </a:prstGeom>
        </p:spPr>
        <p:txBody>
          <a:bodyPr vert="horz" lIns="0" tIns="0" rIns="0" bIns="0" rtlCol="0" anchor="ctr" anchorCtr="0">
            <a:noAutofit/>
          </a:bodyPr>
          <a:lstStyle/>
          <a:p>
            <a:r>
              <a:rPr lang="en-US" dirty="0"/>
              <a:t>Slide Title</a:t>
            </a:r>
          </a:p>
        </p:txBody>
      </p:sp>
      <p:sp>
        <p:nvSpPr>
          <p:cNvPr id="3" name="Text Placeholder 2"/>
          <p:cNvSpPr>
            <a:spLocks noGrp="1"/>
          </p:cNvSpPr>
          <p:nvPr>
            <p:ph type="body" idx="1"/>
          </p:nvPr>
        </p:nvSpPr>
        <p:spPr>
          <a:xfrm>
            <a:off x="251520" y="1279303"/>
            <a:ext cx="8229600" cy="4525963"/>
          </a:xfrm>
          <a:prstGeom prst="rect">
            <a:avLst/>
          </a:prstGeom>
        </p:spPr>
        <p:txBody>
          <a:bodyPr vert="horz" lIns="91363" tIns="45681" rIns="91363" bIns="456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10"/>
          <p:cNvPicPr>
            <a:picLocks/>
          </p:cNvPicPr>
          <p:nvPr/>
        </p:nvPicPr>
        <p:blipFill>
          <a:blip r:embed="rId17" cstate="email">
            <a:extLst>
              <a:ext uri="{28A0092B-C50C-407E-A947-70E740481C1C}">
                <a14:useLocalDpi xmlns:a14="http://schemas.microsoft.com/office/drawing/2010/main"/>
              </a:ext>
            </a:extLst>
          </a:blip>
          <a:srcRect/>
          <a:stretch>
            <a:fillRect/>
          </a:stretch>
        </p:blipFill>
        <p:spPr bwMode="auto">
          <a:xfrm>
            <a:off x="-1"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
          <p:cNvGrpSpPr>
            <a:grpSpLocks/>
          </p:cNvGrpSpPr>
          <p:nvPr/>
        </p:nvGrpSpPr>
        <p:grpSpPr bwMode="auto">
          <a:xfrm>
            <a:off x="10" y="477078"/>
            <a:ext cx="9040813" cy="475282"/>
            <a:chOff x="0" y="251873"/>
            <a:chExt cx="9040762" cy="474803"/>
          </a:xfrm>
        </p:grpSpPr>
        <p:cxnSp>
          <p:nvCxnSpPr>
            <p:cNvPr id="12" name="Straight Connector 7"/>
            <p:cNvCxnSpPr>
              <a:cxnSpLocks noChangeShapeType="1"/>
            </p:cNvCxnSpPr>
            <p:nvPr userDrawn="1"/>
          </p:nvCxnSpPr>
          <p:spPr bwMode="auto">
            <a:xfrm>
              <a:off x="0" y="602850"/>
              <a:ext cx="7620000" cy="0"/>
            </a:xfrm>
            <a:prstGeom prst="line">
              <a:avLst/>
            </a:prstGeom>
            <a:noFill/>
            <a:ln w="9525" algn="ctr">
              <a:solidFill>
                <a:srgbClr val="B51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5"/>
            <p:cNvPicPr>
              <a:picLocks noChangeAspect="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7684910" y="251873"/>
              <a:ext cx="1355852" cy="47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87907443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ftr="0" dt="0"/>
  <p:txStyles>
    <p:titleStyle>
      <a:lvl1pPr algn="l" defTabSz="685232" rtl="0" eaLnBrk="1" latinLnBrk="0" hangingPunct="1">
        <a:lnSpc>
          <a:spcPct val="90000"/>
        </a:lnSpc>
        <a:spcBef>
          <a:spcPct val="0"/>
        </a:spcBef>
        <a:buNone/>
        <a:defRPr sz="2100" b="1" kern="1200" cap="all" baseline="0">
          <a:solidFill>
            <a:srgbClr val="DA0D44"/>
          </a:solidFill>
          <a:latin typeface="+mj-lt"/>
          <a:ea typeface="+mj-ea"/>
          <a:cs typeface="+mj-cs"/>
        </a:defRPr>
      </a:lvl1pPr>
    </p:titleStyle>
    <p:bodyStyle>
      <a:lvl1pPr marL="256961" indent="-256961"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1pPr>
      <a:lvl2pPr marL="556748" indent="-214136"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2pPr>
      <a:lvl3pPr marL="856538"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3pPr>
      <a:lvl4pPr marL="1199154"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4pPr>
      <a:lvl5pPr marL="1541768"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5pPr>
      <a:lvl6pPr marL="1884383"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1"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14"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29"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275" kern="1200">
          <a:solidFill>
            <a:schemeClr val="tx1"/>
          </a:solidFill>
          <a:latin typeface="+mn-lt"/>
          <a:ea typeface="+mn-ea"/>
          <a:cs typeface="+mn-cs"/>
        </a:defRPr>
      </a:lvl1pPr>
      <a:lvl2pPr marL="342615" algn="l" defTabSz="685232" rtl="0" eaLnBrk="1" latinLnBrk="0" hangingPunct="1">
        <a:defRPr sz="1275" kern="1200">
          <a:solidFill>
            <a:schemeClr val="tx1"/>
          </a:solidFill>
          <a:latin typeface="+mn-lt"/>
          <a:ea typeface="+mn-ea"/>
          <a:cs typeface="+mn-cs"/>
        </a:defRPr>
      </a:lvl2pPr>
      <a:lvl3pPr marL="685232" algn="l" defTabSz="685232" rtl="0" eaLnBrk="1" latinLnBrk="0" hangingPunct="1">
        <a:defRPr sz="1275" kern="1200">
          <a:solidFill>
            <a:schemeClr val="tx1"/>
          </a:solidFill>
          <a:latin typeface="+mn-lt"/>
          <a:ea typeface="+mn-ea"/>
          <a:cs typeface="+mn-cs"/>
        </a:defRPr>
      </a:lvl3pPr>
      <a:lvl4pPr marL="1027847" algn="l" defTabSz="685232" rtl="0" eaLnBrk="1" latinLnBrk="0" hangingPunct="1">
        <a:defRPr sz="1275" kern="1200">
          <a:solidFill>
            <a:schemeClr val="tx1"/>
          </a:solidFill>
          <a:latin typeface="+mn-lt"/>
          <a:ea typeface="+mn-ea"/>
          <a:cs typeface="+mn-cs"/>
        </a:defRPr>
      </a:lvl4pPr>
      <a:lvl5pPr marL="1370462" algn="l" defTabSz="685232" rtl="0" eaLnBrk="1" latinLnBrk="0" hangingPunct="1">
        <a:defRPr sz="1275" kern="1200">
          <a:solidFill>
            <a:schemeClr val="tx1"/>
          </a:solidFill>
          <a:latin typeface="+mn-lt"/>
          <a:ea typeface="+mn-ea"/>
          <a:cs typeface="+mn-cs"/>
        </a:defRPr>
      </a:lvl5pPr>
      <a:lvl6pPr marL="1713076" algn="l" defTabSz="685232" rtl="0" eaLnBrk="1" latinLnBrk="0" hangingPunct="1">
        <a:defRPr sz="1275" kern="1200">
          <a:solidFill>
            <a:schemeClr val="tx1"/>
          </a:solidFill>
          <a:latin typeface="+mn-lt"/>
          <a:ea typeface="+mn-ea"/>
          <a:cs typeface="+mn-cs"/>
        </a:defRPr>
      </a:lvl6pPr>
      <a:lvl7pPr marL="2055689" algn="l" defTabSz="685232" rtl="0" eaLnBrk="1" latinLnBrk="0" hangingPunct="1">
        <a:defRPr sz="1275" kern="1200">
          <a:solidFill>
            <a:schemeClr val="tx1"/>
          </a:solidFill>
          <a:latin typeface="+mn-lt"/>
          <a:ea typeface="+mn-ea"/>
          <a:cs typeface="+mn-cs"/>
        </a:defRPr>
      </a:lvl7pPr>
      <a:lvl8pPr marL="2398306" algn="l" defTabSz="685232" rtl="0" eaLnBrk="1" latinLnBrk="0" hangingPunct="1">
        <a:defRPr sz="1275" kern="1200">
          <a:solidFill>
            <a:schemeClr val="tx1"/>
          </a:solidFill>
          <a:latin typeface="+mn-lt"/>
          <a:ea typeface="+mn-ea"/>
          <a:cs typeface="+mn-cs"/>
        </a:defRPr>
      </a:lvl8pPr>
      <a:lvl9pPr marL="2740922" algn="l" defTabSz="685232" rtl="0" eaLnBrk="1" latinLnBrk="0" hangingPunct="1">
        <a:defRPr sz="12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hart" Target="../charts/chart9.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chart" Target="../charts/char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chart" Target="../charts/chart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chart" Target="../charts/chart2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chart" Target="../charts/chart28.xml"/><Relationship Id="rId5" Type="http://schemas.openxmlformats.org/officeDocument/2006/relationships/chart" Target="../charts/chart27.xml"/><Relationship Id="rId4" Type="http://schemas.openxmlformats.org/officeDocument/2006/relationships/chart" Target="../charts/chart2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chart" Target="../charts/chart29.xml"/></Relationships>
</file>

<file path=ppt/slides/_rels/slide25.xml.rels><?xml version="1.0" encoding="UTF-8" standalone="yes"?>
<Relationships xmlns="http://schemas.openxmlformats.org/package/2006/relationships"><Relationship Id="rId8" Type="http://schemas.openxmlformats.org/officeDocument/2006/relationships/chart" Target="../charts/chart35.xml"/><Relationship Id="rId13" Type="http://schemas.openxmlformats.org/officeDocument/2006/relationships/image" Target="../media/image13.png"/><Relationship Id="rId3" Type="http://schemas.openxmlformats.org/officeDocument/2006/relationships/chart" Target="../charts/chart30.xml"/><Relationship Id="rId7" Type="http://schemas.openxmlformats.org/officeDocument/2006/relationships/chart" Target="../charts/chart34.xml"/><Relationship Id="rId12" Type="http://schemas.openxmlformats.org/officeDocument/2006/relationships/image" Target="../media/image12.png"/><Relationship Id="rId17" Type="http://schemas.openxmlformats.org/officeDocument/2006/relationships/image" Target="../media/image9.png"/><Relationship Id="rId2" Type="http://schemas.openxmlformats.org/officeDocument/2006/relationships/notesSlide" Target="../notesSlides/notesSlide23.xml"/><Relationship Id="rId16" Type="http://schemas.openxmlformats.org/officeDocument/2006/relationships/image" Target="../media/image15.png"/><Relationship Id="rId1" Type="http://schemas.openxmlformats.org/officeDocument/2006/relationships/slideLayout" Target="../slideLayouts/slideLayout20.xml"/><Relationship Id="rId6" Type="http://schemas.openxmlformats.org/officeDocument/2006/relationships/chart" Target="../charts/chart33.xml"/><Relationship Id="rId11" Type="http://schemas.openxmlformats.org/officeDocument/2006/relationships/image" Target="../media/image11.png"/><Relationship Id="rId5" Type="http://schemas.openxmlformats.org/officeDocument/2006/relationships/chart" Target="../charts/chart32.xml"/><Relationship Id="rId15" Type="http://schemas.openxmlformats.org/officeDocument/2006/relationships/image" Target="../media/image14.png"/><Relationship Id="rId10" Type="http://schemas.openxmlformats.org/officeDocument/2006/relationships/chart" Target="../charts/chart37.xml"/><Relationship Id="rId4" Type="http://schemas.openxmlformats.org/officeDocument/2006/relationships/chart" Target="../charts/chart31.xml"/><Relationship Id="rId9" Type="http://schemas.openxmlformats.org/officeDocument/2006/relationships/chart" Target="../charts/chart36.xml"/><Relationship Id="rId1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s://www150.statcan.gc.ca/t1/tbl1/en/tv.action?pid=1710000501" TargetMode="Externa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8127" y="2979820"/>
            <a:ext cx="4532868" cy="2428875"/>
          </a:xfrm>
        </p:spPr>
        <p:txBody>
          <a:bodyPr>
            <a:normAutofit/>
          </a:bodyPr>
          <a:lstStyle/>
          <a:p>
            <a:pPr>
              <a:lnSpc>
                <a:spcPct val="100000"/>
              </a:lnSpc>
              <a:spcBef>
                <a:spcPts val="900"/>
              </a:spcBef>
              <a:spcAft>
                <a:spcPts val="900"/>
              </a:spcAft>
            </a:pPr>
            <a:r>
              <a:rPr lang="en-CA" sz="2200" dirty="0">
                <a:latin typeface="Kellogg's Sans" panose="02000503020000020003" pitchFamily="50" charset="0"/>
              </a:rPr>
              <a:t>Kellogg’s Canada Special K Cereal</a:t>
            </a:r>
          </a:p>
          <a:p>
            <a:pPr>
              <a:lnSpc>
                <a:spcPct val="100000"/>
              </a:lnSpc>
              <a:spcBef>
                <a:spcPts val="900"/>
              </a:spcBef>
              <a:spcAft>
                <a:spcPts val="900"/>
              </a:spcAft>
            </a:pPr>
            <a:r>
              <a:rPr lang="en-CA" sz="2200" dirty="0">
                <a:latin typeface="Kellogg's Sans" panose="02000503020000020003" pitchFamily="50" charset="0"/>
              </a:rPr>
              <a:t>Marketing Mix Results</a:t>
            </a:r>
          </a:p>
          <a:p>
            <a:pPr>
              <a:lnSpc>
                <a:spcPct val="100000"/>
              </a:lnSpc>
              <a:spcBef>
                <a:spcPts val="900"/>
              </a:spcBef>
              <a:spcAft>
                <a:spcPts val="900"/>
              </a:spcAft>
            </a:pPr>
            <a:r>
              <a:rPr lang="en-CA" sz="2200" dirty="0">
                <a:latin typeface="Kellogg's Sans" panose="02000503020000020003" pitchFamily="50" charset="0"/>
              </a:rPr>
              <a:t>July 2019</a:t>
            </a:r>
          </a:p>
        </p:txBody>
      </p:sp>
      <p:pic>
        <p:nvPicPr>
          <p:cNvPr id="10" name="Picture 9">
            <a:extLst>
              <a:ext uri="{FF2B5EF4-FFF2-40B4-BE49-F238E27FC236}">
                <a16:creationId xmlns:a16="http://schemas.microsoft.com/office/drawing/2014/main" xmlns="" id="{AC544085-7B29-4221-BA38-2CC66D20D60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8127" y="1101243"/>
            <a:ext cx="1671489" cy="1545811"/>
          </a:xfrm>
          <a:prstGeom prst="rect">
            <a:avLst/>
          </a:prstGeom>
          <a:noFill/>
          <a:ln>
            <a:noFill/>
          </a:ln>
        </p:spPr>
      </p:pic>
    </p:spTree>
    <p:extLst>
      <p:ext uri="{BB962C8B-B14F-4D97-AF65-F5344CB8AC3E}">
        <p14:creationId xmlns:p14="http://schemas.microsoft.com/office/powerpoint/2010/main" val="8547161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TV support in 2018 was more continuous with no dark periods.</a:t>
            </a:r>
            <a:r>
              <a:rPr lang="en-GB" dirty="0"/>
              <a:t> Nourish 2018 cost decrease was driven by shift to 15 sec ads</a:t>
            </a:r>
            <a:r>
              <a:rPr lang="en-US" dirty="0"/>
              <a:t> </a:t>
            </a:r>
            <a:endParaRPr lang="en-CA"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29367" y="1259001"/>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300" cap="none" dirty="0">
                <a:solidFill>
                  <a:srgbClr val="FF0000"/>
                </a:solidFill>
              </a:rPr>
              <a:t>TV Summary 2017-2018</a:t>
            </a:r>
          </a:p>
        </p:txBody>
      </p:sp>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graphicFrame>
        <p:nvGraphicFramePr>
          <p:cNvPr id="11" name="Chart 10">
            <a:extLst>
              <a:ext uri="{FF2B5EF4-FFF2-40B4-BE49-F238E27FC236}">
                <a16:creationId xmlns:a16="http://schemas.microsoft.com/office/drawing/2014/main" xmlns="" id="{54DF2BBA-2C3D-447F-8D51-28D7994FFBF7}"/>
              </a:ext>
            </a:extLst>
          </p:cNvPr>
          <p:cNvGraphicFramePr/>
          <p:nvPr>
            <p:extLst>
              <p:ext uri="{D42A27DB-BD31-4B8C-83A1-F6EECF244321}">
                <p14:modId xmlns:p14="http://schemas.microsoft.com/office/powerpoint/2010/main" val="2825925385"/>
              </p:ext>
            </p:extLst>
          </p:nvPr>
        </p:nvGraphicFramePr>
        <p:xfrm>
          <a:off x="591788" y="1660017"/>
          <a:ext cx="7960425" cy="3060700"/>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12">
            <a:extLst>
              <a:ext uri="{FF2B5EF4-FFF2-40B4-BE49-F238E27FC236}">
                <a16:creationId xmlns:a16="http://schemas.microsoft.com/office/drawing/2014/main" xmlns="" id="{52DD087F-B29E-41F8-B89D-E6F5A6633D32}"/>
              </a:ext>
            </a:extLst>
          </p:cNvPr>
          <p:cNvSpPr/>
          <p:nvPr/>
        </p:nvSpPr>
        <p:spPr>
          <a:xfrm rot="16200000">
            <a:off x="178928" y="2509801"/>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Tonn Sales in (‘000)</a:t>
            </a:r>
          </a:p>
        </p:txBody>
      </p:sp>
      <p:sp>
        <p:nvSpPr>
          <p:cNvPr id="19" name="Rectangle 18">
            <a:extLst>
              <a:ext uri="{FF2B5EF4-FFF2-40B4-BE49-F238E27FC236}">
                <a16:creationId xmlns:a16="http://schemas.microsoft.com/office/drawing/2014/main" xmlns="" id="{9689FE9D-5EF9-43BF-9350-ED7339641229}"/>
              </a:ext>
            </a:extLst>
          </p:cNvPr>
          <p:cNvSpPr/>
          <p:nvPr/>
        </p:nvSpPr>
        <p:spPr>
          <a:xfrm rot="16200000">
            <a:off x="7887007" y="2358735"/>
            <a:ext cx="582617" cy="246221"/>
          </a:xfrm>
          <a:prstGeom prst="rect">
            <a:avLst/>
          </a:prstGeom>
        </p:spPr>
        <p:txBody>
          <a:bodyPr wrap="square">
            <a:spAutoFit/>
          </a:bodyPr>
          <a:lstStyle/>
          <a:p>
            <a:pPr algn="ctr">
              <a:defRPr sz="1000" b="1" i="0" u="none" strike="noStrike" kern="1200" baseline="0">
                <a:solidFill>
                  <a:prstClr val="black"/>
                </a:solidFill>
                <a:latin typeface="+mn-lt"/>
                <a:ea typeface="+mn-ea"/>
                <a:cs typeface="+mn-cs"/>
              </a:defRPr>
            </a:pPr>
            <a:r>
              <a:rPr lang="en-IN" b="1" dirty="0"/>
              <a:t>GRP</a:t>
            </a:r>
          </a:p>
        </p:txBody>
      </p:sp>
      <p:cxnSp>
        <p:nvCxnSpPr>
          <p:cNvPr id="23" name="Straight Connector 22">
            <a:extLst>
              <a:ext uri="{FF2B5EF4-FFF2-40B4-BE49-F238E27FC236}">
                <a16:creationId xmlns:a16="http://schemas.microsoft.com/office/drawing/2014/main" xmlns="" id="{D62C0FDF-4D01-4A8C-825F-B22537F33EE0}"/>
              </a:ext>
            </a:extLst>
          </p:cNvPr>
          <p:cNvCxnSpPr/>
          <p:nvPr/>
        </p:nvCxnSpPr>
        <p:spPr>
          <a:xfrm flipV="1">
            <a:off x="4491407" y="2032072"/>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a16="http://schemas.microsoft.com/office/drawing/2014/main" xmlns="" id="{DCEA8E7B-5A3B-40E8-BA72-D41429ECD3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34" name="Table 33">
            <a:extLst>
              <a:ext uri="{FF2B5EF4-FFF2-40B4-BE49-F238E27FC236}">
                <a16:creationId xmlns:a16="http://schemas.microsoft.com/office/drawing/2014/main" xmlns="" id="{79745E4D-D850-4FFD-A55E-18367D256B0C}"/>
              </a:ext>
            </a:extLst>
          </p:cNvPr>
          <p:cNvGraphicFramePr>
            <a:graphicFrameLocks noGrp="1"/>
          </p:cNvGraphicFramePr>
          <p:nvPr>
            <p:extLst>
              <p:ext uri="{D42A27DB-BD31-4B8C-83A1-F6EECF244321}">
                <p14:modId xmlns:p14="http://schemas.microsoft.com/office/powerpoint/2010/main" val="3819897094"/>
              </p:ext>
            </p:extLst>
          </p:nvPr>
        </p:nvGraphicFramePr>
        <p:xfrm>
          <a:off x="512990" y="4465182"/>
          <a:ext cx="3980211" cy="1449705"/>
        </p:xfrm>
        <a:graphic>
          <a:graphicData uri="http://schemas.openxmlformats.org/drawingml/2006/table">
            <a:tbl>
              <a:tblPr firstRow="1" bandRow="1">
                <a:tableStyleId>{5C22544A-7EE6-4342-B048-85BDC9FD1C3A}</a:tableStyleId>
              </a:tblPr>
              <a:tblGrid>
                <a:gridCol w="1104900">
                  <a:extLst>
                    <a:ext uri="{9D8B030D-6E8A-4147-A177-3AD203B41FA5}">
                      <a16:colId xmlns:a16="http://schemas.microsoft.com/office/drawing/2014/main" xmlns="" val="20000"/>
                    </a:ext>
                  </a:extLst>
                </a:gridCol>
                <a:gridCol w="958437">
                  <a:extLst>
                    <a:ext uri="{9D8B030D-6E8A-4147-A177-3AD203B41FA5}">
                      <a16:colId xmlns:a16="http://schemas.microsoft.com/office/drawing/2014/main" xmlns="" val="4082510885"/>
                    </a:ext>
                  </a:extLst>
                </a:gridCol>
                <a:gridCol w="958437">
                  <a:extLst>
                    <a:ext uri="{9D8B030D-6E8A-4147-A177-3AD203B41FA5}">
                      <a16:colId xmlns:a16="http://schemas.microsoft.com/office/drawing/2014/main" xmlns="" val="635388782"/>
                    </a:ext>
                  </a:extLst>
                </a:gridCol>
                <a:gridCol w="958437">
                  <a:extLst>
                    <a:ext uri="{9D8B030D-6E8A-4147-A177-3AD203B41FA5}">
                      <a16:colId xmlns:a16="http://schemas.microsoft.com/office/drawing/2014/main" xmlns="" val="31289910"/>
                    </a:ext>
                  </a:extLst>
                </a:gridCol>
              </a:tblGrid>
              <a:tr h="281227">
                <a:tc>
                  <a:txBody>
                    <a:bodyPr/>
                    <a:lstStyle/>
                    <a:p>
                      <a:pPr algn="ctr"/>
                      <a:r>
                        <a:rPr lang="en-US" sz="10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Nourish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Original</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Own it Resolutions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GB" sz="1100" b="0" i="0" u="none" strike="noStrike" dirty="0" smtClean="0">
                          <a:solidFill>
                            <a:srgbClr val="000000"/>
                          </a:solidFill>
                          <a:effectLst/>
                          <a:latin typeface="Calibri" panose="020F0502020204030204" pitchFamily="34" charset="0"/>
                        </a:rPr>
                        <a:t>1,015 </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GB" sz="1100" b="0" i="0" u="none" strike="noStrike" dirty="0" smtClean="0">
                          <a:solidFill>
                            <a:srgbClr val="000000"/>
                          </a:solidFill>
                          <a:effectLst/>
                          <a:latin typeface="Calibri" panose="020F0502020204030204" pitchFamily="34" charset="0"/>
                        </a:rPr>
                        <a:t>1,121 </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GB" sz="1100" b="0" i="0" u="none" strike="noStrike" dirty="0" smtClean="0">
                          <a:solidFill>
                            <a:srgbClr val="000000"/>
                          </a:solidFill>
                          <a:effectLst/>
                          <a:latin typeface="Calibri" panose="020F0502020204030204" pitchFamily="34" charset="0"/>
                        </a:rPr>
                        <a:t>736 </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a:t>
                      </a:r>
                      <a:r>
                        <a:rPr lang="en-US" sz="1000" b="1" i="0" u="none" strike="noStrike" baseline="0" dirty="0">
                          <a:solidFill>
                            <a:srgbClr val="000000"/>
                          </a:solidFill>
                          <a:effectLst/>
                          <a:latin typeface="+mj-lt"/>
                        </a:rPr>
                        <a:t> </a:t>
                      </a:r>
                      <a:r>
                        <a:rPr lang="en-US" sz="1000" b="1" i="0" u="none" strike="noStrike" dirty="0">
                          <a:solidFill>
                            <a:srgbClr val="000000"/>
                          </a:solidFill>
                          <a:effectLst/>
                          <a:latin typeface="+mj-lt"/>
                        </a:rPr>
                        <a:t>(000’s)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896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1,513</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586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dirty="0">
                          <a:solidFill>
                            <a:srgbClr val="000000"/>
                          </a:solidFill>
                          <a:effectLst/>
                          <a:latin typeface="+mj-lt"/>
                        </a:rPr>
                        <a:t>CPP $/GRP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GB" sz="1100" b="0" i="0" u="none" strike="noStrike" dirty="0" smtClean="0">
                          <a:solidFill>
                            <a:srgbClr val="000000"/>
                          </a:solidFill>
                          <a:effectLst/>
                          <a:latin typeface="Calibri" panose="020F0502020204030204" pitchFamily="34" charset="0"/>
                        </a:rPr>
                        <a:t> </a:t>
                      </a:r>
                      <a:r>
                        <a:rPr lang="en-GB" sz="1100" b="0" i="0" u="none" strike="noStrike" dirty="0">
                          <a:solidFill>
                            <a:srgbClr val="000000"/>
                          </a:solidFill>
                          <a:effectLst/>
                          <a:latin typeface="Calibri" panose="020F0502020204030204" pitchFamily="34" charset="0"/>
                        </a:rPr>
                        <a:t>883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GB" sz="1100" b="0" i="0" u="none" strike="noStrike" dirty="0" smtClean="0">
                          <a:solidFill>
                            <a:srgbClr val="000000"/>
                          </a:solidFill>
                          <a:effectLst/>
                          <a:latin typeface="Calibri" panose="020F0502020204030204" pitchFamily="34" charset="0"/>
                        </a:rPr>
                        <a:t>1,350 </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GB" sz="1100" b="0" i="0" u="none" strike="noStrike" dirty="0" smtClean="0">
                          <a:solidFill>
                            <a:srgbClr val="000000"/>
                          </a:solidFill>
                          <a:effectLst/>
                          <a:latin typeface="Calibri" panose="020F0502020204030204" pitchFamily="34" charset="0"/>
                        </a:rPr>
                        <a:t>796 </a:t>
                      </a:r>
                      <a:endParaRPr lang="en-GB"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r h="283845">
                <a:tc>
                  <a:txBody>
                    <a:bodyPr/>
                    <a:lstStyle/>
                    <a:p>
                      <a:pPr algn="ctr" fontAlgn="b"/>
                      <a:r>
                        <a:rPr lang="en-US" sz="1000" b="1" i="0" u="none" strike="noStrike" dirty="0">
                          <a:solidFill>
                            <a:srgbClr val="000000"/>
                          </a:solidFill>
                          <a:effectLst/>
                          <a:latin typeface="+mj-lt"/>
                        </a:rPr>
                        <a:t>Ad Length</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dirty="0" smtClean="0">
                          <a:solidFill>
                            <a:srgbClr val="000000"/>
                          </a:solidFill>
                          <a:effectLst/>
                          <a:latin typeface="+mj-lt"/>
                        </a:rPr>
                        <a:t>15/30 </a:t>
                      </a:r>
                      <a:r>
                        <a:rPr lang="en-US" sz="1000" b="0" i="0" u="none" strike="noStrike" dirty="0">
                          <a:solidFill>
                            <a:srgbClr val="000000"/>
                          </a:solidFill>
                          <a:effectLst/>
                          <a:latin typeface="+mj-lt"/>
                        </a:rPr>
                        <a:t>sec</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dirty="0" smtClean="0">
                          <a:solidFill>
                            <a:srgbClr val="000000"/>
                          </a:solidFill>
                          <a:effectLst/>
                          <a:latin typeface="+mj-lt"/>
                        </a:rPr>
                        <a:t>15/30 </a:t>
                      </a:r>
                      <a:r>
                        <a:rPr lang="en-US" sz="1000" b="0" i="0" u="none" strike="noStrike" dirty="0">
                          <a:solidFill>
                            <a:srgbClr val="000000"/>
                          </a:solidFill>
                          <a:effectLst/>
                          <a:latin typeface="+mj-lt"/>
                        </a:rPr>
                        <a:t>sec</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dirty="0" smtClean="0">
                          <a:solidFill>
                            <a:srgbClr val="000000"/>
                          </a:solidFill>
                          <a:effectLst/>
                          <a:latin typeface="+mj-lt"/>
                        </a:rPr>
                        <a:t>15/30 </a:t>
                      </a:r>
                      <a:r>
                        <a:rPr lang="en-US" sz="1000" b="0" i="0" u="none" strike="noStrike" dirty="0">
                          <a:solidFill>
                            <a:srgbClr val="000000"/>
                          </a:solidFill>
                          <a:effectLst/>
                          <a:latin typeface="+mj-lt"/>
                        </a:rPr>
                        <a:t>sec</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4"/>
                  </a:ext>
                </a:extLst>
              </a:tr>
            </a:tbl>
          </a:graphicData>
        </a:graphic>
      </p:graphicFrame>
      <p:graphicFrame>
        <p:nvGraphicFramePr>
          <p:cNvPr id="35" name="Table 34">
            <a:extLst>
              <a:ext uri="{FF2B5EF4-FFF2-40B4-BE49-F238E27FC236}">
                <a16:creationId xmlns:a16="http://schemas.microsoft.com/office/drawing/2014/main" xmlns="" id="{F2A65D9E-278A-4F6C-A9B4-8473C5C8380A}"/>
              </a:ext>
            </a:extLst>
          </p:cNvPr>
          <p:cNvGraphicFramePr>
            <a:graphicFrameLocks noGrp="1"/>
          </p:cNvGraphicFramePr>
          <p:nvPr>
            <p:extLst>
              <p:ext uri="{D42A27DB-BD31-4B8C-83A1-F6EECF244321}">
                <p14:modId xmlns:p14="http://schemas.microsoft.com/office/powerpoint/2010/main" val="2312492548"/>
              </p:ext>
            </p:extLst>
          </p:nvPr>
        </p:nvGraphicFramePr>
        <p:xfrm>
          <a:off x="4679980" y="4465182"/>
          <a:ext cx="3980213" cy="1416607"/>
        </p:xfrm>
        <a:graphic>
          <a:graphicData uri="http://schemas.openxmlformats.org/drawingml/2006/table">
            <a:tbl>
              <a:tblPr firstRow="1" bandRow="1">
                <a:tableStyleId>{5C22544A-7EE6-4342-B048-85BDC9FD1C3A}</a:tableStyleId>
              </a:tblPr>
              <a:tblGrid>
                <a:gridCol w="1149320">
                  <a:extLst>
                    <a:ext uri="{9D8B030D-6E8A-4147-A177-3AD203B41FA5}">
                      <a16:colId xmlns:a16="http://schemas.microsoft.com/office/drawing/2014/main" xmlns="" val="20000"/>
                    </a:ext>
                  </a:extLst>
                </a:gridCol>
                <a:gridCol w="943631">
                  <a:extLst>
                    <a:ext uri="{9D8B030D-6E8A-4147-A177-3AD203B41FA5}">
                      <a16:colId xmlns:a16="http://schemas.microsoft.com/office/drawing/2014/main" xmlns="" val="4082510885"/>
                    </a:ext>
                  </a:extLst>
                </a:gridCol>
                <a:gridCol w="943631">
                  <a:extLst>
                    <a:ext uri="{9D8B030D-6E8A-4147-A177-3AD203B41FA5}">
                      <a16:colId xmlns:a16="http://schemas.microsoft.com/office/drawing/2014/main" xmlns="" val="635388782"/>
                    </a:ext>
                  </a:extLst>
                </a:gridCol>
                <a:gridCol w="943631">
                  <a:extLst>
                    <a:ext uri="{9D8B030D-6E8A-4147-A177-3AD203B41FA5}">
                      <a16:colId xmlns:a16="http://schemas.microsoft.com/office/drawing/2014/main" xmlns="" val="31289910"/>
                    </a:ext>
                  </a:extLst>
                </a:gridCol>
              </a:tblGrid>
              <a:tr h="281227">
                <a:tc>
                  <a:txBody>
                    <a:bodyPr/>
                    <a:lstStyle/>
                    <a:p>
                      <a:pPr algn="ctr"/>
                      <a:r>
                        <a:rPr lang="en-US" sz="10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Nourish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Protein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Sugar Wise</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dirty="0" smtClean="0">
                          <a:solidFill>
                            <a:srgbClr val="000000"/>
                          </a:solidFill>
                          <a:effectLst/>
                          <a:latin typeface="+mj-lt"/>
                        </a:rPr>
                        <a:t>2,021</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smtClean="0">
                          <a:solidFill>
                            <a:srgbClr val="000000"/>
                          </a:solidFill>
                          <a:effectLst/>
                          <a:latin typeface="+mj-lt"/>
                        </a:rPr>
                        <a:t>1,522</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smtClean="0">
                          <a:solidFill>
                            <a:srgbClr val="000000"/>
                          </a:solidFill>
                          <a:effectLst/>
                          <a:latin typeface="+mj-lt"/>
                        </a:rPr>
                        <a:t>249</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 (000’s)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933</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1,010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a:solidFill>
                            <a:srgbClr val="000000"/>
                          </a:solidFill>
                          <a:effectLst/>
                          <a:latin typeface="+mj-lt"/>
                        </a:rPr>
                        <a:t>37</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dirty="0">
                          <a:solidFill>
                            <a:srgbClr val="000000"/>
                          </a:solidFill>
                          <a:effectLst/>
                          <a:latin typeface="+mj-lt"/>
                        </a:rPr>
                        <a:t>CPP $/GRP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dirty="0" smtClean="0">
                          <a:solidFill>
                            <a:srgbClr val="000000"/>
                          </a:solidFill>
                          <a:effectLst/>
                          <a:latin typeface="+mj-lt"/>
                        </a:rPr>
                        <a:t>461</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smtClean="0">
                          <a:solidFill>
                            <a:srgbClr val="000000"/>
                          </a:solidFill>
                          <a:effectLst/>
                          <a:latin typeface="+mj-lt"/>
                        </a:rPr>
                        <a:t>663</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smtClean="0">
                          <a:solidFill>
                            <a:srgbClr val="000000"/>
                          </a:solidFill>
                          <a:effectLst/>
                          <a:latin typeface="+mj-lt"/>
                        </a:rPr>
                        <a:t>149</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r h="283845">
                <a:tc>
                  <a:txBody>
                    <a:bodyPr/>
                    <a:lstStyle/>
                    <a:p>
                      <a:pPr algn="ctr" fontAlgn="b"/>
                      <a:r>
                        <a:rPr lang="en-US" sz="1000" b="1" i="0" u="none" strike="noStrike" dirty="0">
                          <a:solidFill>
                            <a:srgbClr val="000000"/>
                          </a:solidFill>
                          <a:effectLst/>
                          <a:latin typeface="+mj-lt"/>
                        </a:rPr>
                        <a:t>Ad Length</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dirty="0">
                          <a:solidFill>
                            <a:srgbClr val="000000"/>
                          </a:solidFill>
                          <a:effectLst/>
                          <a:latin typeface="+mj-lt"/>
                        </a:rPr>
                        <a:t>15 sec</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dirty="0">
                          <a:solidFill>
                            <a:srgbClr val="000000"/>
                          </a:solidFill>
                          <a:effectLst/>
                          <a:latin typeface="+mj-lt"/>
                        </a:rPr>
                        <a:t>30/15 sec</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a:solidFill>
                            <a:srgbClr val="000000"/>
                          </a:solidFill>
                          <a:effectLst/>
                          <a:latin typeface="+mj-lt"/>
                        </a:rPr>
                        <a:t>10 </a:t>
                      </a:r>
                      <a:r>
                        <a:rPr lang="en-US" sz="1000" b="0" i="0" u="none" strike="noStrike" dirty="0" smtClean="0">
                          <a:solidFill>
                            <a:srgbClr val="000000"/>
                          </a:solidFill>
                          <a:effectLst/>
                          <a:latin typeface="+mj-lt"/>
                        </a:rPr>
                        <a:t>sec</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4"/>
                  </a:ext>
                </a:extLst>
              </a:tr>
            </a:tbl>
          </a:graphicData>
        </a:graphic>
      </p:graphicFrame>
      <p:sp>
        <p:nvSpPr>
          <p:cNvPr id="32" name="TextBox 31">
            <a:extLst>
              <a:ext uri="{FF2B5EF4-FFF2-40B4-BE49-F238E27FC236}">
                <a16:creationId xmlns:a16="http://schemas.microsoft.com/office/drawing/2014/main" xmlns="" id="{2257E7D4-F9BD-4384-9723-2C02263EEABC}"/>
              </a:ext>
            </a:extLst>
          </p:cNvPr>
          <p:cNvSpPr txBox="1"/>
          <p:nvPr/>
        </p:nvSpPr>
        <p:spPr>
          <a:xfrm>
            <a:off x="1864362" y="6130835"/>
            <a:ext cx="1482435" cy="246221"/>
          </a:xfrm>
          <a:prstGeom prst="rect">
            <a:avLst/>
          </a:prstGeom>
          <a:noFill/>
        </p:spPr>
        <p:txBody>
          <a:bodyPr wrap="square" rtlCol="0">
            <a:spAutoFit/>
          </a:bodyPr>
          <a:lstStyle/>
          <a:p>
            <a:r>
              <a:rPr lang="en-US" sz="1000" dirty="0"/>
              <a:t>Source: Media Agency</a:t>
            </a:r>
            <a:endParaRPr lang="en-GB" sz="1000" dirty="0"/>
          </a:p>
        </p:txBody>
      </p:sp>
    </p:spTree>
    <p:extLst>
      <p:ext uri="{BB962C8B-B14F-4D97-AF65-F5344CB8AC3E}">
        <p14:creationId xmlns:p14="http://schemas.microsoft.com/office/powerpoint/2010/main" val="259333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92126"/>
            <a:ext cx="7531743" cy="791979"/>
          </a:xfrm>
        </p:spPr>
        <p:txBody>
          <a:bodyPr anchor="ctr"/>
          <a:lstStyle/>
          <a:p>
            <a:pPr>
              <a:lnSpc>
                <a:spcPct val="100000"/>
              </a:lnSpc>
            </a:pPr>
            <a:r>
              <a:rPr lang="en-US" sz="1700" dirty="0"/>
              <a:t>With a significant pullback in spend (-34%), GRPs </a:t>
            </a:r>
            <a:r>
              <a:rPr lang="en-US" sz="1700" dirty="0" smtClean="0"/>
              <a:t>increased by 32% ; CPP decreased </a:t>
            </a:r>
            <a:r>
              <a:rPr lang="en-US" sz="1700" dirty="0"/>
              <a:t>– driven by shift to 15 sec only spots for Nourish.  As a result ROI improved. </a:t>
            </a:r>
            <a:endParaRPr lang="en-CA" sz="1700"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799" y="11363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TV Summary 2017-2018</a:t>
            </a:r>
          </a:p>
        </p:txBody>
      </p:sp>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29" name="TextBox 28">
            <a:extLst>
              <a:ext uri="{FF2B5EF4-FFF2-40B4-BE49-F238E27FC236}">
                <a16:creationId xmlns:a16="http://schemas.microsoft.com/office/drawing/2014/main" xmlns=""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a16="http://schemas.microsoft.com/office/drawing/2014/main" xmlns="" id="{DCEA8E7B-5A3B-40E8-BA72-D41429ECD3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22" name="Chart 21">
            <a:extLst>
              <a:ext uri="{FF2B5EF4-FFF2-40B4-BE49-F238E27FC236}">
                <a16:creationId xmlns:a16="http://schemas.microsoft.com/office/drawing/2014/main" xmlns="" id="{53010605-73C6-449C-853A-657E6D1A2536}"/>
              </a:ext>
            </a:extLst>
          </p:cNvPr>
          <p:cNvGraphicFramePr/>
          <p:nvPr>
            <p:extLst>
              <p:ext uri="{D42A27DB-BD31-4B8C-83A1-F6EECF244321}">
                <p14:modId xmlns:p14="http://schemas.microsoft.com/office/powerpoint/2010/main" val="3798824962"/>
              </p:ext>
            </p:extLst>
          </p:nvPr>
        </p:nvGraphicFramePr>
        <p:xfrm>
          <a:off x="5897583" y="2415806"/>
          <a:ext cx="2788870"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ext uri="{D42A27DB-BD31-4B8C-83A1-F6EECF244321}">
                <p14:modId xmlns:p14="http://schemas.microsoft.com/office/powerpoint/2010/main" val="3100879573"/>
              </p:ext>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ext uri="{D42A27DB-BD31-4B8C-83A1-F6EECF244321}">
                <p14:modId xmlns:p14="http://schemas.microsoft.com/office/powerpoint/2010/main" val="3942657477"/>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ext uri="{D42A27DB-BD31-4B8C-83A1-F6EECF244321}">
                <p14:modId xmlns:p14="http://schemas.microsoft.com/office/powerpoint/2010/main" val="1782041335"/>
              </p:ext>
            </p:extLst>
          </p:nvPr>
        </p:nvGraphicFramePr>
        <p:xfrm>
          <a:off x="721223" y="4123426"/>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smtClean="0">
                          <a:solidFill>
                            <a:schemeClr val="tx1"/>
                          </a:solidFill>
                        </a:rPr>
                        <a:t>2,871</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tx1"/>
                          </a:solidFill>
                        </a:rPr>
                        <a:t>3,792</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ext uri="{D42A27DB-BD31-4B8C-83A1-F6EECF244321}">
                <p14:modId xmlns:p14="http://schemas.microsoft.com/office/powerpoint/2010/main" val="2420522998"/>
              </p:ext>
            </p:extLst>
          </p:nvPr>
        </p:nvGraphicFramePr>
        <p:xfrm>
          <a:off x="703211" y="2012226"/>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smtClean="0">
                          <a:solidFill>
                            <a:schemeClr val="tx1"/>
                          </a:solidFill>
                        </a:rPr>
                        <a:t>7.4%</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tx1"/>
                          </a:solidFill>
                        </a:rPr>
                        <a:t>7.9%</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ext uri="{D42A27DB-BD31-4B8C-83A1-F6EECF244321}">
                <p14:modId xmlns:p14="http://schemas.microsoft.com/office/powerpoint/2010/main" val="2270176849"/>
              </p:ext>
            </p:extLst>
          </p:nvPr>
        </p:nvGraphicFramePr>
        <p:xfrm>
          <a:off x="721223" y="3022917"/>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$2.9MM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$1.9MM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ext uri="{D42A27DB-BD31-4B8C-83A1-F6EECF244321}">
                <p14:modId xmlns:p14="http://schemas.microsoft.com/office/powerpoint/2010/main" val="1073845546"/>
              </p:ext>
            </p:extLst>
          </p:nvPr>
        </p:nvGraphicFramePr>
        <p:xfrm>
          <a:off x="736453" y="5173109"/>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smtClean="0">
                          <a:solidFill>
                            <a:schemeClr val="tx1"/>
                          </a:solidFill>
                        </a:rPr>
                        <a:t>1,043</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tx1"/>
                          </a:solidFill>
                        </a:rPr>
                        <a:t>522</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828125" y="3836112"/>
            <a:ext cx="1873398" cy="276999"/>
          </a:xfrm>
          <a:prstGeom prst="rect">
            <a:avLst/>
          </a:prstGeom>
        </p:spPr>
        <p:txBody>
          <a:bodyPr wrap="none">
            <a:spAutoFit/>
          </a:bodyPr>
          <a:lstStyle/>
          <a:p>
            <a:r>
              <a:rPr lang="en-US" sz="1200" b="1" dirty="0"/>
              <a:t>Adjusted Support (GRP’s)*</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472881" y="1693350"/>
            <a:ext cx="1111202" cy="276999"/>
          </a:xfrm>
          <a:prstGeom prst="rect">
            <a:avLst/>
          </a:prstGeom>
        </p:spPr>
        <p:txBody>
          <a:bodyPr wrap="none">
            <a:spAutoFit/>
          </a:bodyPr>
          <a:lstStyle/>
          <a:p>
            <a:r>
              <a:rPr lang="en-US" sz="12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593876" y="2697503"/>
            <a:ext cx="886781" cy="276999"/>
          </a:xfrm>
          <a:prstGeom prst="rect">
            <a:avLst/>
          </a:prstGeom>
        </p:spPr>
        <p:txBody>
          <a:bodyPr wrap="none">
            <a:spAutoFit/>
          </a:bodyPr>
          <a:lstStyle/>
          <a:p>
            <a:r>
              <a:rPr lang="en-US" sz="12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1009841" y="4838644"/>
            <a:ext cx="1691682" cy="276999"/>
          </a:xfrm>
          <a:prstGeom prst="rect">
            <a:avLst/>
          </a:prstGeom>
        </p:spPr>
        <p:txBody>
          <a:bodyPr wrap="none">
            <a:spAutoFit/>
          </a:bodyPr>
          <a:lstStyle/>
          <a:p>
            <a:r>
              <a:rPr lang="en-US" sz="1200" b="1" dirty="0"/>
              <a:t>Adjusted Cost Per GRP*</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076948" y="1755260"/>
            <a:ext cx="2424240" cy="276999"/>
          </a:xfrm>
          <a:prstGeom prst="rect">
            <a:avLst/>
          </a:prstGeom>
          <a:noFill/>
        </p:spPr>
        <p:txBody>
          <a:bodyPr wrap="square" rtlCol="0">
            <a:spAutoFit/>
          </a:bodyPr>
          <a:lstStyle/>
          <a:p>
            <a:pPr algn="ctr"/>
            <a:r>
              <a:rPr lang="en-US" sz="1200" b="1" u="sng" dirty="0">
                <a:solidFill>
                  <a:srgbClr val="C00000"/>
                </a:solidFill>
              </a:rPr>
              <a:t>TV EFFECTIVENESS</a:t>
            </a:r>
            <a:endParaRPr lang="en-GB" sz="12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571552" y="4064498"/>
            <a:ext cx="1491343" cy="276999"/>
          </a:xfrm>
          <a:prstGeom prst="rect">
            <a:avLst/>
          </a:prstGeom>
          <a:noFill/>
        </p:spPr>
        <p:txBody>
          <a:bodyPr wrap="square" rtlCol="0">
            <a:spAutoFit/>
          </a:bodyPr>
          <a:lstStyle/>
          <a:p>
            <a:pPr algn="ctr"/>
            <a:r>
              <a:rPr lang="en-US" sz="1200" b="1" dirty="0"/>
              <a:t>Tonn Vol/GRP)</a:t>
            </a:r>
            <a:endParaRPr lang="en-GB" sz="12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TV 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3396" y="2133856"/>
            <a:ext cx="1749940" cy="461665"/>
          </a:xfrm>
          <a:prstGeom prst="rect">
            <a:avLst/>
          </a:prstGeom>
          <a:noFill/>
        </p:spPr>
        <p:txBody>
          <a:bodyPr wrap="square" rtlCol="0">
            <a:spAutoFit/>
          </a:bodyPr>
          <a:lstStyle/>
          <a:p>
            <a:pPr algn="ctr"/>
            <a:r>
              <a:rPr lang="en-US" sz="1200" b="1" dirty="0"/>
              <a:t>Total Tonn Volume Due To TV </a:t>
            </a:r>
            <a:endParaRPr lang="en-GB" sz="12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
            <a:extLst>
              <a:ext uri="{FF2B5EF4-FFF2-40B4-BE49-F238E27FC236}">
                <a16:creationId xmlns:a16="http://schemas.microsoft.com/office/drawing/2014/main" xmlns="" id="{ED1783DC-61FD-43FD-83B9-774A4F7C1ECB}"/>
              </a:ext>
            </a:extLst>
          </p:cNvPr>
          <p:cNvSpPr txBox="1"/>
          <p:nvPr/>
        </p:nvSpPr>
        <p:spPr>
          <a:xfrm>
            <a:off x="1009841" y="1430097"/>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2017</a:t>
            </a:r>
          </a:p>
        </p:txBody>
      </p:sp>
      <p:sp>
        <p:nvSpPr>
          <p:cNvPr id="26" name="TextBox 23">
            <a:extLst>
              <a:ext uri="{FF2B5EF4-FFF2-40B4-BE49-F238E27FC236}">
                <a16:creationId xmlns:a16="http://schemas.microsoft.com/office/drawing/2014/main" xmlns="" id="{5677B1BA-AE77-4E80-81B5-2FFADC1940C8}"/>
              </a:ext>
            </a:extLst>
          </p:cNvPr>
          <p:cNvSpPr txBox="1"/>
          <p:nvPr/>
        </p:nvSpPr>
        <p:spPr>
          <a:xfrm>
            <a:off x="2336482" y="1417639"/>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2018</a:t>
            </a:r>
          </a:p>
        </p:txBody>
      </p:sp>
      <p:sp>
        <p:nvSpPr>
          <p:cNvPr id="27" name="Rectangle 26">
            <a:extLst>
              <a:ext uri="{FF2B5EF4-FFF2-40B4-BE49-F238E27FC236}">
                <a16:creationId xmlns:a16="http://schemas.microsoft.com/office/drawing/2014/main" xmlns="" id="{A6651BFF-DD99-40FC-9514-E02353CDE755}"/>
              </a:ext>
            </a:extLst>
          </p:cNvPr>
          <p:cNvSpPr/>
          <p:nvPr/>
        </p:nvSpPr>
        <p:spPr>
          <a:xfrm>
            <a:off x="337709" y="5727069"/>
            <a:ext cx="8418132" cy="430887"/>
          </a:xfrm>
          <a:prstGeom prst="rect">
            <a:avLst/>
          </a:prstGeom>
        </p:spPr>
        <p:txBody>
          <a:bodyPr wrap="square">
            <a:spAutoFit/>
          </a:bodyPr>
          <a:lstStyle/>
          <a:p>
            <a:r>
              <a:rPr lang="en-US" sz="1050" dirty="0">
                <a:latin typeface="Calibri" panose="020F0502020204030204" pitchFamily="34" charset="0"/>
                <a:ea typeface="Calibri" panose="020F0502020204030204" pitchFamily="34" charset="0"/>
              </a:rPr>
              <a:t>* Numbers shown here are based on population-weighted national GRPs to harmonize across geographies and demographic targets (therefore differ from internally-reported GRPs and Costs/GRP).  </a:t>
            </a:r>
            <a:endParaRPr lang="en-US" sz="1050" dirty="0"/>
          </a:p>
        </p:txBody>
      </p:sp>
    </p:spTree>
    <p:extLst>
      <p:ext uri="{BB962C8B-B14F-4D97-AF65-F5344CB8AC3E}">
        <p14:creationId xmlns:p14="http://schemas.microsoft.com/office/powerpoint/2010/main" val="65733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29" name="TextBox 28">
            <a:extLst>
              <a:ext uri="{FF2B5EF4-FFF2-40B4-BE49-F238E27FC236}">
                <a16:creationId xmlns:a16="http://schemas.microsoft.com/office/drawing/2014/main" xmlns=""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a16="http://schemas.microsoft.com/office/drawing/2014/main" xmlns="" id="{DCEA8E7B-5A3B-40E8-BA72-D41429ECD3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26" name="Table 25">
            <a:extLst>
              <a:ext uri="{FF2B5EF4-FFF2-40B4-BE49-F238E27FC236}">
                <a16:creationId xmlns:a16="http://schemas.microsoft.com/office/drawing/2014/main" xmlns="" id="{224B8202-7ECA-4AB9-89AC-109157B26FC8}"/>
              </a:ext>
            </a:extLst>
          </p:cNvPr>
          <p:cNvGraphicFramePr>
            <a:graphicFrameLocks noGrp="1"/>
          </p:cNvGraphicFramePr>
          <p:nvPr>
            <p:extLst>
              <p:ext uri="{D42A27DB-BD31-4B8C-83A1-F6EECF244321}">
                <p14:modId xmlns:p14="http://schemas.microsoft.com/office/powerpoint/2010/main" val="1373283514"/>
              </p:ext>
            </p:extLst>
          </p:nvPr>
        </p:nvGraphicFramePr>
        <p:xfrm>
          <a:off x="304800" y="2908067"/>
          <a:ext cx="8221980" cy="1011734"/>
        </p:xfrm>
        <a:graphic>
          <a:graphicData uri="http://schemas.openxmlformats.org/drawingml/2006/table">
            <a:tbl>
              <a:tblPr>
                <a:tableStyleId>{5C22544A-7EE6-4342-B048-85BDC9FD1C3A}</a:tableStyleId>
              </a:tblPr>
              <a:tblGrid>
                <a:gridCol w="1325880">
                  <a:extLst>
                    <a:ext uri="{9D8B030D-6E8A-4147-A177-3AD203B41FA5}">
                      <a16:colId xmlns:a16="http://schemas.microsoft.com/office/drawing/2014/main" xmlns="" val="20000"/>
                    </a:ext>
                  </a:extLst>
                </a:gridCol>
                <a:gridCol w="1149350">
                  <a:extLst>
                    <a:ext uri="{9D8B030D-6E8A-4147-A177-3AD203B41FA5}">
                      <a16:colId xmlns:a16="http://schemas.microsoft.com/office/drawing/2014/main" xmlns="" val="20001"/>
                    </a:ext>
                  </a:extLst>
                </a:gridCol>
                <a:gridCol w="1149350">
                  <a:extLst>
                    <a:ext uri="{9D8B030D-6E8A-4147-A177-3AD203B41FA5}">
                      <a16:colId xmlns:a16="http://schemas.microsoft.com/office/drawing/2014/main" xmlns="" val="20002"/>
                    </a:ext>
                  </a:extLst>
                </a:gridCol>
                <a:gridCol w="1149350">
                  <a:extLst>
                    <a:ext uri="{9D8B030D-6E8A-4147-A177-3AD203B41FA5}">
                      <a16:colId xmlns:a16="http://schemas.microsoft.com/office/drawing/2014/main" xmlns="" val="20003"/>
                    </a:ext>
                  </a:extLst>
                </a:gridCol>
                <a:gridCol w="1149350">
                  <a:extLst>
                    <a:ext uri="{9D8B030D-6E8A-4147-A177-3AD203B41FA5}">
                      <a16:colId xmlns:a16="http://schemas.microsoft.com/office/drawing/2014/main" xmlns="" val="20004"/>
                    </a:ext>
                  </a:extLst>
                </a:gridCol>
                <a:gridCol w="1149350">
                  <a:extLst>
                    <a:ext uri="{9D8B030D-6E8A-4147-A177-3AD203B41FA5}">
                      <a16:colId xmlns:a16="http://schemas.microsoft.com/office/drawing/2014/main" xmlns="" val="20006"/>
                    </a:ext>
                  </a:extLst>
                </a:gridCol>
                <a:gridCol w="1149350">
                  <a:extLst>
                    <a:ext uri="{9D8B030D-6E8A-4147-A177-3AD203B41FA5}">
                      <a16:colId xmlns:a16="http://schemas.microsoft.com/office/drawing/2014/main" xmlns="" val="20007"/>
                    </a:ext>
                  </a:extLst>
                </a:gridCol>
              </a:tblGrid>
              <a:tr h="318016">
                <a:tc>
                  <a:txBody>
                    <a:bodyPr/>
                    <a:lstStyle/>
                    <a:p>
                      <a:pPr algn="ctr" fontAlgn="b"/>
                      <a:endParaRPr lang="en-US" sz="1200" b="0" i="0" u="none" strike="noStrike" dirty="0">
                        <a:solidFill>
                          <a:srgbClr val="000000"/>
                        </a:solidFill>
                        <a:effectLst/>
                        <a:latin typeface="+mj-lt"/>
                      </a:endParaRPr>
                    </a:p>
                  </a:txBody>
                  <a:tcPr marL="9496" marR="9496" marT="9496" marB="0" anchor="ctr"/>
                </a:tc>
                <a:tc>
                  <a:txBody>
                    <a:bodyPr/>
                    <a:lstStyle/>
                    <a:p>
                      <a:pPr algn="ctr" rtl="0" fontAlgn="ctr"/>
                      <a:r>
                        <a:rPr lang="en-US" sz="1000" u="none" strike="noStrike" kern="1200" dirty="0" smtClean="0">
                          <a:solidFill>
                            <a:schemeClr val="dk1"/>
                          </a:solidFill>
                          <a:effectLst/>
                          <a:latin typeface="+mj-lt"/>
                          <a:ea typeface="+mn-ea"/>
                          <a:cs typeface="+mn-cs"/>
                        </a:rPr>
                        <a:t>1,015</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algn="ctr" rtl="0" fontAlgn="ctr"/>
                      <a:r>
                        <a:rPr lang="en-GB" sz="1000" u="none" strike="noStrike" kern="1200" dirty="0">
                          <a:solidFill>
                            <a:schemeClr val="dk1"/>
                          </a:solidFill>
                          <a:effectLst/>
                          <a:latin typeface="+mj-lt"/>
                          <a:ea typeface="+mn-ea"/>
                          <a:cs typeface="+mn-cs"/>
                        </a:rPr>
                        <a:t>1,121</a:t>
                      </a:r>
                    </a:p>
                  </a:txBody>
                  <a:tcPr marL="9525" marR="9525" marT="9525" marB="0" anchor="ctr"/>
                </a:tc>
                <a:tc>
                  <a:txBody>
                    <a:bodyPr/>
                    <a:lstStyle/>
                    <a:p>
                      <a:pPr algn="ctr" rtl="0" fontAlgn="ctr"/>
                      <a:r>
                        <a:rPr lang="en-GB" sz="1000" u="none" strike="noStrike" kern="1200" dirty="0" smtClean="0">
                          <a:solidFill>
                            <a:schemeClr val="dk1"/>
                          </a:solidFill>
                          <a:effectLst/>
                          <a:latin typeface="+mj-lt"/>
                          <a:ea typeface="+mn-ea"/>
                          <a:cs typeface="+mn-cs"/>
                        </a:rPr>
                        <a:t>736</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algn="ctr" rtl="0" fontAlgn="ctr"/>
                      <a:r>
                        <a:rPr lang="en-GB" sz="1000" u="none" strike="noStrike" kern="1200" dirty="0" smtClean="0">
                          <a:solidFill>
                            <a:schemeClr val="dk1"/>
                          </a:solidFill>
                          <a:effectLst/>
                          <a:latin typeface="+mj-lt"/>
                          <a:ea typeface="+mn-ea"/>
                          <a:cs typeface="+mn-cs"/>
                        </a:rPr>
                        <a:t>2,021</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algn="ctr" rtl="0" fontAlgn="ctr"/>
                      <a:r>
                        <a:rPr lang="en-GB" sz="1000" u="none" strike="noStrike" kern="1200" dirty="0" smtClean="0">
                          <a:solidFill>
                            <a:schemeClr val="dk1"/>
                          </a:solidFill>
                          <a:effectLst/>
                          <a:latin typeface="+mj-lt"/>
                          <a:ea typeface="+mn-ea"/>
                          <a:cs typeface="+mn-cs"/>
                        </a:rPr>
                        <a:t>1,522</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algn="ctr" rtl="0" fontAlgn="b"/>
                      <a:r>
                        <a:rPr lang="en-US" sz="1000" u="none" strike="noStrike" kern="1200" dirty="0" smtClean="0">
                          <a:solidFill>
                            <a:schemeClr val="dk1"/>
                          </a:solidFill>
                          <a:effectLst/>
                          <a:latin typeface="+mj-lt"/>
                          <a:ea typeface="+mn-ea"/>
                          <a:cs typeface="+mn-cs"/>
                        </a:rPr>
                        <a:t>249</a:t>
                      </a:r>
                      <a:endParaRPr lang="en-GB" sz="1000" u="none" strike="noStrike" kern="1200" dirty="0">
                        <a:solidFill>
                          <a:schemeClr val="dk1"/>
                        </a:solidFill>
                        <a:effectLst/>
                        <a:latin typeface="+mj-lt"/>
                        <a:ea typeface="+mn-ea"/>
                        <a:cs typeface="+mn-cs"/>
                      </a:endParaRPr>
                    </a:p>
                  </a:txBody>
                  <a:tcPr marL="9525" marR="9525" marT="9525" marB="0" anchor="ctr"/>
                </a:tc>
                <a:extLst>
                  <a:ext uri="{0D108BD9-81ED-4DB2-BD59-A6C34878D82A}">
                    <a16:rowId xmlns:a16="http://schemas.microsoft.com/office/drawing/2014/main" xmlns="" val="10000"/>
                  </a:ext>
                </a:extLst>
              </a:tr>
              <a:tr h="57686">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extLst>
                  <a:ext uri="{0D108BD9-81ED-4DB2-BD59-A6C34878D82A}">
                    <a16:rowId xmlns:a16="http://schemas.microsoft.com/office/drawing/2014/main" xmlns="" val="10001"/>
                  </a:ext>
                </a:extLst>
              </a:tr>
              <a:tr h="318016">
                <a:tc>
                  <a:txBody>
                    <a:bodyPr/>
                    <a:lstStyle/>
                    <a:p>
                      <a:pPr algn="ctr"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algn="ctr" rtl="0" fontAlgn="ctr"/>
                      <a:r>
                        <a:rPr lang="en-US" sz="1000" u="none" strike="noStrike" kern="1200" dirty="0" smtClean="0">
                          <a:solidFill>
                            <a:schemeClr val="dk1"/>
                          </a:solidFill>
                          <a:effectLst/>
                          <a:latin typeface="+mj-lt"/>
                          <a:ea typeface="+mn-ea"/>
                          <a:cs typeface="+mn-cs"/>
                        </a:rPr>
                        <a:t>883</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GB" sz="1000" u="none" strike="noStrike" kern="1200" dirty="0">
                          <a:solidFill>
                            <a:schemeClr val="dk1"/>
                          </a:solidFill>
                          <a:effectLst/>
                          <a:latin typeface="+mj-lt"/>
                          <a:ea typeface="+mn-ea"/>
                          <a:cs typeface="+mn-cs"/>
                        </a:rPr>
                        <a:t>1,350</a:t>
                      </a:r>
                    </a:p>
                  </a:txBody>
                  <a:tcPr marL="9525" marR="9525" marT="9525" marB="0" anchor="ctr">
                    <a:solidFill>
                      <a:schemeClr val="accent5">
                        <a:lumMod val="20000"/>
                        <a:lumOff val="80000"/>
                      </a:schemeClr>
                    </a:solidFill>
                  </a:tcPr>
                </a:tc>
                <a:tc>
                  <a:txBody>
                    <a:bodyPr/>
                    <a:lstStyle/>
                    <a:p>
                      <a:pPr algn="ctr" rtl="0" fontAlgn="ctr"/>
                      <a:r>
                        <a:rPr lang="en-GB" sz="1000" u="none" strike="noStrike" kern="1200" dirty="0" smtClean="0">
                          <a:solidFill>
                            <a:schemeClr val="dk1"/>
                          </a:solidFill>
                          <a:effectLst/>
                          <a:latin typeface="+mj-lt"/>
                          <a:ea typeface="+mn-ea"/>
                          <a:cs typeface="+mn-cs"/>
                        </a:rPr>
                        <a:t>796</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GB" sz="1000" u="none" strike="noStrike" kern="1200" dirty="0" smtClean="0">
                          <a:solidFill>
                            <a:schemeClr val="dk1"/>
                          </a:solidFill>
                          <a:effectLst/>
                          <a:latin typeface="+mj-lt"/>
                          <a:ea typeface="+mn-ea"/>
                          <a:cs typeface="+mn-cs"/>
                        </a:rPr>
                        <a:t>461</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GB" sz="1000" u="none" strike="noStrike" kern="1200" dirty="0" smtClean="0">
                          <a:solidFill>
                            <a:schemeClr val="dk1"/>
                          </a:solidFill>
                          <a:effectLst/>
                          <a:latin typeface="+mj-lt"/>
                          <a:ea typeface="+mn-ea"/>
                          <a:cs typeface="+mn-cs"/>
                        </a:rPr>
                        <a:t>663</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b"/>
                      <a:r>
                        <a:rPr lang="en-US" sz="1000" u="none" strike="noStrike" kern="1200" dirty="0" smtClean="0">
                          <a:solidFill>
                            <a:schemeClr val="dk1"/>
                          </a:solidFill>
                          <a:effectLst/>
                          <a:latin typeface="+mj-lt"/>
                          <a:ea typeface="+mn-ea"/>
                          <a:cs typeface="+mn-cs"/>
                        </a:rPr>
                        <a:t>149</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2"/>
                  </a:ext>
                </a:extLst>
              </a:tr>
              <a:tr h="318016">
                <a:tc>
                  <a:txBody>
                    <a:bodyPr/>
                    <a:lstStyle/>
                    <a:p>
                      <a:pPr algn="l" fontAlgn="b"/>
                      <a:r>
                        <a:rPr lang="en-US" sz="1200" b="0" i="0" u="none" strike="noStrike" dirty="0">
                          <a:solidFill>
                            <a:srgbClr val="000000"/>
                          </a:solidFill>
                          <a:effectLst/>
                          <a:latin typeface="+mj-lt"/>
                        </a:rPr>
                        <a:t>  Ad Length</a:t>
                      </a:r>
                    </a:p>
                  </a:txBody>
                  <a:tcPr marL="9496" marR="9496" marT="9496" marB="0" anchor="ctr">
                    <a:solidFill>
                      <a:schemeClr val="accent5">
                        <a:lumMod val="20000"/>
                        <a:lumOff val="80000"/>
                      </a:schemeClr>
                    </a:solidFill>
                  </a:tcPr>
                </a:tc>
                <a:tc>
                  <a:txBody>
                    <a:bodyPr/>
                    <a:lstStyle/>
                    <a:p>
                      <a:pPr algn="ctr" rtl="0" fontAlgn="ctr"/>
                      <a:r>
                        <a:rPr lang="en-US" sz="1000" u="none" strike="noStrike" kern="1200" dirty="0">
                          <a:solidFill>
                            <a:schemeClr val="dk1"/>
                          </a:solidFill>
                          <a:effectLst/>
                          <a:latin typeface="+mj-lt"/>
                          <a:ea typeface="+mn-ea"/>
                          <a:cs typeface="+mn-cs"/>
                        </a:rPr>
                        <a:t>30 sec</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000" u="none" strike="noStrike" kern="1200" dirty="0" smtClean="0">
                          <a:solidFill>
                            <a:schemeClr val="dk1"/>
                          </a:solidFill>
                          <a:effectLst/>
                          <a:latin typeface="+mj-lt"/>
                          <a:ea typeface="+mn-ea"/>
                          <a:cs typeface="+mn-cs"/>
                        </a:rPr>
                        <a:t>15</a:t>
                      </a:r>
                      <a:r>
                        <a:rPr lang="en-US" sz="1000" u="none" strike="noStrike" kern="1200" baseline="0" dirty="0" smtClean="0">
                          <a:solidFill>
                            <a:schemeClr val="dk1"/>
                          </a:solidFill>
                          <a:effectLst/>
                          <a:latin typeface="+mj-lt"/>
                          <a:ea typeface="+mn-ea"/>
                          <a:cs typeface="+mn-cs"/>
                        </a:rPr>
                        <a:t> &amp; 30 sec</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000" u="none" strike="noStrike" kern="1200" dirty="0">
                          <a:solidFill>
                            <a:schemeClr val="dk1"/>
                          </a:solidFill>
                          <a:effectLst/>
                          <a:latin typeface="+mj-lt"/>
                          <a:ea typeface="+mn-ea"/>
                          <a:cs typeface="+mn-cs"/>
                        </a:rPr>
                        <a:t>30 Sec</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000" u="none" strike="noStrike" kern="1200" dirty="0">
                          <a:solidFill>
                            <a:schemeClr val="dk1"/>
                          </a:solidFill>
                          <a:effectLst/>
                          <a:latin typeface="+mj-lt"/>
                          <a:ea typeface="+mn-ea"/>
                          <a:cs typeface="+mn-cs"/>
                        </a:rPr>
                        <a:t>15 sec</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000" u="none" strike="noStrike" kern="1200" dirty="0">
                          <a:solidFill>
                            <a:schemeClr val="dk1"/>
                          </a:solidFill>
                          <a:effectLst/>
                          <a:latin typeface="+mj-lt"/>
                          <a:ea typeface="+mn-ea"/>
                          <a:cs typeface="+mn-cs"/>
                        </a:rPr>
                        <a:t>30/15 sec</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b"/>
                      <a:r>
                        <a:rPr lang="en-US" sz="1000" u="none" strike="noStrike" kern="1200" dirty="0">
                          <a:solidFill>
                            <a:schemeClr val="dk1"/>
                          </a:solidFill>
                          <a:effectLst/>
                          <a:latin typeface="+mj-lt"/>
                          <a:ea typeface="+mn-ea"/>
                          <a:cs typeface="+mn-cs"/>
                        </a:rPr>
                        <a:t>10 sec cc</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3"/>
                  </a:ext>
                </a:extLst>
              </a:tr>
            </a:tbl>
          </a:graphicData>
        </a:graphic>
      </p:graphicFrame>
      <p:sp>
        <p:nvSpPr>
          <p:cNvPr id="28" name="TextBox 27">
            <a:extLst>
              <a:ext uri="{FF2B5EF4-FFF2-40B4-BE49-F238E27FC236}">
                <a16:creationId xmlns:a16="http://schemas.microsoft.com/office/drawing/2014/main" xmlns="" id="{3D72BD13-2FC8-4F44-A910-933F0E5387FF}"/>
              </a:ext>
            </a:extLst>
          </p:cNvPr>
          <p:cNvSpPr txBox="1"/>
          <p:nvPr/>
        </p:nvSpPr>
        <p:spPr>
          <a:xfrm>
            <a:off x="304800" y="4186838"/>
            <a:ext cx="1341783" cy="400110"/>
          </a:xfrm>
          <a:prstGeom prst="rect">
            <a:avLst/>
          </a:prstGeom>
          <a:noFill/>
        </p:spPr>
        <p:txBody>
          <a:bodyPr wrap="square" rtlCol="0">
            <a:spAutoFit/>
          </a:bodyPr>
          <a:lstStyle/>
          <a:p>
            <a:r>
              <a:rPr lang="en-US" sz="1000" b="1" dirty="0">
                <a:solidFill>
                  <a:schemeClr val="accent2"/>
                </a:solidFill>
              </a:rPr>
              <a:t>Ton Vol/GRP </a:t>
            </a:r>
          </a:p>
          <a:p>
            <a:r>
              <a:rPr lang="en-US" sz="1000" b="1" dirty="0">
                <a:solidFill>
                  <a:schemeClr val="accent2"/>
                </a:solidFill>
              </a:rPr>
              <a:t>(Effectiveness)</a:t>
            </a:r>
            <a:endParaRPr lang="en-GB" sz="1000" b="1" dirty="0">
              <a:solidFill>
                <a:schemeClr val="accent2"/>
              </a:solidFill>
            </a:endParaRPr>
          </a:p>
        </p:txBody>
      </p:sp>
      <p:sp>
        <p:nvSpPr>
          <p:cNvPr id="31" name="TextBox 30">
            <a:extLst>
              <a:ext uri="{FF2B5EF4-FFF2-40B4-BE49-F238E27FC236}">
                <a16:creationId xmlns:a16="http://schemas.microsoft.com/office/drawing/2014/main" xmlns="" id="{D9189ADC-2515-43B1-9D9B-957DC92FEDE1}"/>
              </a:ext>
            </a:extLst>
          </p:cNvPr>
          <p:cNvSpPr txBox="1"/>
          <p:nvPr/>
        </p:nvSpPr>
        <p:spPr>
          <a:xfrm>
            <a:off x="304800" y="1830774"/>
            <a:ext cx="1341783" cy="246221"/>
          </a:xfrm>
          <a:prstGeom prst="rect">
            <a:avLst/>
          </a:prstGeom>
          <a:noFill/>
        </p:spPr>
        <p:txBody>
          <a:bodyPr wrap="square" rtlCol="0">
            <a:spAutoFit/>
          </a:bodyPr>
          <a:lstStyle/>
          <a:p>
            <a:r>
              <a:rPr lang="en-US" sz="1000" b="1" dirty="0">
                <a:solidFill>
                  <a:schemeClr val="accent2"/>
                </a:solidFill>
              </a:rPr>
              <a:t>ROI</a:t>
            </a:r>
            <a:endParaRPr lang="en-GB" sz="1000" b="1" dirty="0">
              <a:solidFill>
                <a:schemeClr val="accent2"/>
              </a:solidFill>
            </a:endParaRPr>
          </a:p>
        </p:txBody>
      </p:sp>
      <p:sp>
        <p:nvSpPr>
          <p:cNvPr id="49" name="TextBox 48">
            <a:extLst>
              <a:ext uri="{FF2B5EF4-FFF2-40B4-BE49-F238E27FC236}">
                <a16:creationId xmlns:a16="http://schemas.microsoft.com/office/drawing/2014/main" xmlns="" id="{3CAE2115-8214-489A-AEAD-75B0899AC542}"/>
              </a:ext>
            </a:extLst>
          </p:cNvPr>
          <p:cNvSpPr txBox="1"/>
          <p:nvPr/>
        </p:nvSpPr>
        <p:spPr>
          <a:xfrm>
            <a:off x="304800" y="3309631"/>
            <a:ext cx="1341783" cy="246221"/>
          </a:xfrm>
          <a:prstGeom prst="rect">
            <a:avLst/>
          </a:prstGeom>
          <a:noFill/>
        </p:spPr>
        <p:txBody>
          <a:bodyPr wrap="square" rtlCol="0">
            <a:spAutoFit/>
          </a:bodyPr>
          <a:lstStyle/>
          <a:p>
            <a:r>
              <a:rPr lang="en-US" sz="1000" b="1" dirty="0">
                <a:solidFill>
                  <a:schemeClr val="accent5"/>
                </a:solidFill>
              </a:rPr>
              <a:t>CPP $/GRP</a:t>
            </a:r>
          </a:p>
        </p:txBody>
      </p:sp>
      <p:sp>
        <p:nvSpPr>
          <p:cNvPr id="50" name="TextBox 49">
            <a:extLst>
              <a:ext uri="{FF2B5EF4-FFF2-40B4-BE49-F238E27FC236}">
                <a16:creationId xmlns:a16="http://schemas.microsoft.com/office/drawing/2014/main" xmlns="" id="{FFF975BA-D015-4D87-9704-CF4D2E993378}"/>
              </a:ext>
            </a:extLst>
          </p:cNvPr>
          <p:cNvSpPr txBox="1"/>
          <p:nvPr/>
        </p:nvSpPr>
        <p:spPr>
          <a:xfrm>
            <a:off x="304800" y="2947089"/>
            <a:ext cx="1341783" cy="246221"/>
          </a:xfrm>
          <a:prstGeom prst="rect">
            <a:avLst/>
          </a:prstGeom>
          <a:noFill/>
        </p:spPr>
        <p:txBody>
          <a:bodyPr wrap="square" rtlCol="0">
            <a:spAutoFit/>
          </a:bodyPr>
          <a:lstStyle/>
          <a:p>
            <a:r>
              <a:rPr lang="en-US" sz="1000" b="1" dirty="0">
                <a:solidFill>
                  <a:schemeClr val="accent2"/>
                </a:solidFill>
              </a:rPr>
              <a:t>GRP</a:t>
            </a:r>
          </a:p>
        </p:txBody>
      </p:sp>
      <p:graphicFrame>
        <p:nvGraphicFramePr>
          <p:cNvPr id="51" name="Chart 50">
            <a:extLst>
              <a:ext uri="{FF2B5EF4-FFF2-40B4-BE49-F238E27FC236}">
                <a16:creationId xmlns:a16="http://schemas.microsoft.com/office/drawing/2014/main" xmlns="" id="{0ABCE545-382B-4C08-88D6-4208A03A898A}"/>
              </a:ext>
            </a:extLst>
          </p:cNvPr>
          <p:cNvGraphicFramePr/>
          <p:nvPr>
            <p:extLst>
              <p:ext uri="{D42A27DB-BD31-4B8C-83A1-F6EECF244321}">
                <p14:modId xmlns:p14="http://schemas.microsoft.com/office/powerpoint/2010/main" val="2105168043"/>
              </p:ext>
            </p:extLst>
          </p:nvPr>
        </p:nvGraphicFramePr>
        <p:xfrm>
          <a:off x="1469440" y="1585675"/>
          <a:ext cx="7179259" cy="1346018"/>
        </p:xfrm>
        <a:graphic>
          <a:graphicData uri="http://schemas.openxmlformats.org/drawingml/2006/chart">
            <c:chart xmlns:c="http://schemas.openxmlformats.org/drawingml/2006/chart" xmlns:r="http://schemas.openxmlformats.org/officeDocument/2006/relationships" r:id="rId5"/>
          </a:graphicData>
        </a:graphic>
      </p:graphicFrame>
      <p:sp>
        <p:nvSpPr>
          <p:cNvPr id="52" name="Rounded Rectangle 1">
            <a:extLst>
              <a:ext uri="{FF2B5EF4-FFF2-40B4-BE49-F238E27FC236}">
                <a16:creationId xmlns:a16="http://schemas.microsoft.com/office/drawing/2014/main" xmlns="" id="{5F836A99-E5B4-4290-829F-9952C2F822B3}"/>
              </a:ext>
            </a:extLst>
          </p:cNvPr>
          <p:cNvSpPr/>
          <p:nvPr/>
        </p:nvSpPr>
        <p:spPr>
          <a:xfrm>
            <a:off x="1624013" y="1380557"/>
            <a:ext cx="3417887" cy="245256"/>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2017</a:t>
            </a:r>
          </a:p>
        </p:txBody>
      </p:sp>
      <p:sp>
        <p:nvSpPr>
          <p:cNvPr id="53" name="Rounded Rectangle 1">
            <a:extLst>
              <a:ext uri="{FF2B5EF4-FFF2-40B4-BE49-F238E27FC236}">
                <a16:creationId xmlns:a16="http://schemas.microsoft.com/office/drawing/2014/main" xmlns="" id="{EBEE7E22-22D5-4520-9FED-B24D4C4FC308}"/>
              </a:ext>
            </a:extLst>
          </p:cNvPr>
          <p:cNvSpPr/>
          <p:nvPr/>
        </p:nvSpPr>
        <p:spPr>
          <a:xfrm>
            <a:off x="5137150" y="1379620"/>
            <a:ext cx="3349514" cy="246192"/>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2018</a:t>
            </a:r>
          </a:p>
        </p:txBody>
      </p:sp>
      <p:graphicFrame>
        <p:nvGraphicFramePr>
          <p:cNvPr id="55" name="Chart 54">
            <a:extLst>
              <a:ext uri="{FF2B5EF4-FFF2-40B4-BE49-F238E27FC236}">
                <a16:creationId xmlns:a16="http://schemas.microsoft.com/office/drawing/2014/main" xmlns="" id="{8290A62C-80D4-4698-ADBC-E75595565722}"/>
              </a:ext>
            </a:extLst>
          </p:cNvPr>
          <p:cNvGraphicFramePr/>
          <p:nvPr>
            <p:extLst>
              <p:ext uri="{D42A27DB-BD31-4B8C-83A1-F6EECF244321}">
                <p14:modId xmlns:p14="http://schemas.microsoft.com/office/powerpoint/2010/main" val="905407183"/>
              </p:ext>
            </p:extLst>
          </p:nvPr>
        </p:nvGraphicFramePr>
        <p:xfrm>
          <a:off x="1469440" y="3848100"/>
          <a:ext cx="7179259" cy="1346018"/>
        </p:xfrm>
        <a:graphic>
          <a:graphicData uri="http://schemas.openxmlformats.org/drawingml/2006/chart">
            <c:chart xmlns:c="http://schemas.openxmlformats.org/drawingml/2006/chart" xmlns:r="http://schemas.openxmlformats.org/officeDocument/2006/relationships" r:id="rId6"/>
          </a:graphicData>
        </a:graphic>
      </p:graphicFrame>
      <p:sp>
        <p:nvSpPr>
          <p:cNvPr id="22" name="Title 1"/>
          <p:cNvSpPr>
            <a:spLocks noGrp="1"/>
          </p:cNvSpPr>
          <p:nvPr>
            <p:ph type="title"/>
          </p:nvPr>
        </p:nvSpPr>
        <p:spPr>
          <a:xfrm>
            <a:off x="329367" y="246875"/>
            <a:ext cx="7625913" cy="455640"/>
          </a:xfrm>
        </p:spPr>
        <p:txBody>
          <a:bodyPr anchor="ctr"/>
          <a:lstStyle/>
          <a:p>
            <a:pPr>
              <a:lnSpc>
                <a:spcPct val="100000"/>
              </a:lnSpc>
            </a:pPr>
            <a:r>
              <a:rPr lang="en-US" sz="1700" dirty="0" smtClean="0"/>
              <a:t>Nourish had the strongest ROI followed by Protein. </a:t>
            </a:r>
            <a:endParaRPr lang="en-CA" sz="1700" dirty="0"/>
          </a:p>
        </p:txBody>
      </p:sp>
      <p:sp>
        <p:nvSpPr>
          <p:cNvPr id="17" name="TextBox 16">
            <a:extLst>
              <a:ext uri="{FF2B5EF4-FFF2-40B4-BE49-F238E27FC236}">
                <a16:creationId xmlns:a16="http://schemas.microsoft.com/office/drawing/2014/main" xmlns="" id="{12DC13E8-7E1E-4A40-B1F5-CF5203ECF7C4}"/>
              </a:ext>
            </a:extLst>
          </p:cNvPr>
          <p:cNvSpPr txBox="1"/>
          <p:nvPr/>
        </p:nvSpPr>
        <p:spPr>
          <a:xfrm>
            <a:off x="317082" y="5802191"/>
            <a:ext cx="8343900" cy="246221"/>
          </a:xfrm>
          <a:prstGeom prst="rect">
            <a:avLst/>
          </a:prstGeom>
          <a:noFill/>
        </p:spPr>
        <p:txBody>
          <a:bodyPr wrap="square" rtlCol="0">
            <a:spAutoFit/>
          </a:bodyPr>
          <a:lstStyle/>
          <a:p>
            <a:r>
              <a:rPr lang="en-US" sz="1000" dirty="0"/>
              <a:t>The average of campaigns does not match with the full year number because of volume attribution across two years</a:t>
            </a:r>
          </a:p>
        </p:txBody>
      </p:sp>
      <p:sp>
        <p:nvSpPr>
          <p:cNvPr id="18" name="Rectangle 17">
            <a:extLst>
              <a:ext uri="{FF2B5EF4-FFF2-40B4-BE49-F238E27FC236}">
                <a16:creationId xmlns:a16="http://schemas.microsoft.com/office/drawing/2014/main" xmlns="" id="{7BF88DEB-3B7A-44CC-BF25-A0C00079259F}"/>
              </a:ext>
            </a:extLst>
          </p:cNvPr>
          <p:cNvSpPr/>
          <p:nvPr/>
        </p:nvSpPr>
        <p:spPr>
          <a:xfrm>
            <a:off x="1746961" y="6038502"/>
            <a:ext cx="6644004" cy="430887"/>
          </a:xfrm>
          <a:prstGeom prst="rect">
            <a:avLst/>
          </a:prstGeom>
        </p:spPr>
        <p:txBody>
          <a:bodyPr wrap="square">
            <a:spAutoFit/>
          </a:bodyPr>
          <a:lstStyle/>
          <a:p>
            <a:r>
              <a:rPr lang="en-US" sz="1050" dirty="0">
                <a:latin typeface="Calibri" panose="020F0502020204030204" pitchFamily="34" charset="0"/>
                <a:ea typeface="Calibri" panose="020F0502020204030204" pitchFamily="34" charset="0"/>
              </a:rPr>
              <a:t>* Numbers shown here are based on population-weighted national GRPs to harmonize across geographies and demographic targets (therefore differ from internally-reported GRPs and Costs/GRP).  </a:t>
            </a:r>
            <a:endParaRPr lang="en-US" sz="1050" dirty="0"/>
          </a:p>
        </p:txBody>
      </p:sp>
    </p:spTree>
    <p:extLst>
      <p:ext uri="{BB962C8B-B14F-4D97-AF65-F5344CB8AC3E}">
        <p14:creationId xmlns:p14="http://schemas.microsoft.com/office/powerpoint/2010/main" val="253443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402" y="152400"/>
            <a:ext cx="7301133" cy="624150"/>
          </a:xfrm>
        </p:spPr>
        <p:txBody>
          <a:bodyPr/>
          <a:lstStyle/>
          <a:p>
            <a:r>
              <a:rPr lang="en-US" sz="1200" i="1" dirty="0"/>
              <a:t>Nearly three-quarters of the incremental volume from the Nourish campaign was within the Nourish subline, with the remaining quarter coming from its halo impact to other variants within SPK.  On the other hand, the Protein campaign had a very significant halo (nearly two-thirds) to other variants, indicating the value of this campaign in driving overall brand volume.  </a:t>
            </a:r>
            <a:endParaRPr lang="en-GB" sz="1200" dirty="0"/>
          </a:p>
        </p:txBody>
      </p:sp>
      <p:sp>
        <p:nvSpPr>
          <p:cNvPr id="3" name="TextBox 2">
            <a:extLst>
              <a:ext uri="{FF2B5EF4-FFF2-40B4-BE49-F238E27FC236}">
                <a16:creationId xmlns:a16="http://schemas.microsoft.com/office/drawing/2014/main" xmlns=""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4" name="Picture 3">
            <a:extLst>
              <a:ext uri="{FF2B5EF4-FFF2-40B4-BE49-F238E27FC236}">
                <a16:creationId xmlns:a16="http://schemas.microsoft.com/office/drawing/2014/main" xmlns="" id="{DCEA8E7B-5A3B-40E8-BA72-D41429ECD3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338585396"/>
              </p:ext>
            </p:extLst>
          </p:nvPr>
        </p:nvGraphicFramePr>
        <p:xfrm>
          <a:off x="130362" y="4419472"/>
          <a:ext cx="4608280" cy="1467418"/>
        </p:xfrm>
        <a:graphic>
          <a:graphicData uri="http://schemas.openxmlformats.org/drawingml/2006/table">
            <a:tbl>
              <a:tblPr firstRow="1" bandRow="1">
                <a:tableStyleId>{5C22544A-7EE6-4342-B048-85BDC9FD1C3A}</a:tableStyleId>
              </a:tblPr>
              <a:tblGrid>
                <a:gridCol w="2144487">
                  <a:extLst>
                    <a:ext uri="{9D8B030D-6E8A-4147-A177-3AD203B41FA5}">
                      <a16:colId xmlns:a16="http://schemas.microsoft.com/office/drawing/2014/main" xmlns="" val="20000"/>
                    </a:ext>
                  </a:extLst>
                </a:gridCol>
                <a:gridCol w="769434"/>
                <a:gridCol w="758283"/>
                <a:gridCol w="936076">
                  <a:extLst>
                    <a:ext uri="{9D8B030D-6E8A-4147-A177-3AD203B41FA5}">
                      <a16:colId xmlns:a16="http://schemas.microsoft.com/office/drawing/2014/main" xmlns="" val="20001"/>
                    </a:ext>
                  </a:extLst>
                </a:gridCol>
              </a:tblGrid>
              <a:tr h="265363">
                <a:tc>
                  <a:txBody>
                    <a:bodyPr/>
                    <a:lstStyle/>
                    <a:p>
                      <a:pPr algn="ctr"/>
                      <a:endParaRPr lang="en-GB" sz="1000" dirty="0"/>
                    </a:p>
                  </a:txBody>
                  <a:tcPr anchor="ctr"/>
                </a:tc>
                <a:tc>
                  <a:txBody>
                    <a:bodyPr/>
                    <a:lstStyle/>
                    <a:p>
                      <a:pPr algn="ctr"/>
                      <a:r>
                        <a:rPr lang="en-US" sz="1000" dirty="0" smtClean="0"/>
                        <a:t>2017</a:t>
                      </a:r>
                      <a:endParaRPr lang="en-GB" sz="1000" dirty="0"/>
                    </a:p>
                  </a:txBody>
                  <a:tcPr anchor="ctr"/>
                </a:tc>
                <a:tc>
                  <a:txBody>
                    <a:bodyPr/>
                    <a:lstStyle/>
                    <a:p>
                      <a:pPr algn="ctr"/>
                      <a:r>
                        <a:rPr lang="en-US" sz="1000" dirty="0" smtClean="0"/>
                        <a:t>2018</a:t>
                      </a:r>
                      <a:endParaRPr lang="en-GB" sz="1000" dirty="0"/>
                    </a:p>
                  </a:txBody>
                  <a:tcPr anchor="ctr"/>
                </a:tc>
                <a:tc>
                  <a:txBody>
                    <a:bodyPr/>
                    <a:lstStyle/>
                    <a:p>
                      <a:pPr algn="ctr"/>
                      <a:r>
                        <a:rPr lang="en-US" sz="1000" dirty="0" smtClean="0"/>
                        <a:t>Total</a:t>
                      </a:r>
                      <a:endParaRPr lang="en-GB" sz="1000" dirty="0"/>
                    </a:p>
                  </a:txBody>
                  <a:tcPr anchor="ctr"/>
                </a:tc>
                <a:extLst>
                  <a:ext uri="{0D108BD9-81ED-4DB2-BD59-A6C34878D82A}">
                    <a16:rowId xmlns:a16="http://schemas.microsoft.com/office/drawing/2014/main" xmlns="" val="10000"/>
                  </a:ext>
                </a:extLst>
              </a:tr>
              <a:tr h="449129">
                <a:tc>
                  <a:txBody>
                    <a:bodyPr/>
                    <a:lstStyle/>
                    <a:p>
                      <a:pPr algn="ctr"/>
                      <a:r>
                        <a:rPr lang="en-US" sz="1000" dirty="0"/>
                        <a:t>Nourish</a:t>
                      </a:r>
                      <a:r>
                        <a:rPr lang="en-US" sz="1000" baseline="0" dirty="0"/>
                        <a:t> Campaign Total Volume </a:t>
                      </a:r>
                      <a:endParaRPr lang="en-GB" sz="1000" dirty="0"/>
                    </a:p>
                  </a:txBody>
                  <a:tcPr anchor="ctr"/>
                </a:tc>
                <a:tc>
                  <a:txBody>
                    <a:bodyPr/>
                    <a:lstStyle/>
                    <a:p>
                      <a:pPr algn="l" fontAlgn="b"/>
                      <a:r>
                        <a:rPr lang="en-GB" sz="1100" b="0" i="0" u="none" strike="noStrike" dirty="0" smtClean="0">
                          <a:solidFill>
                            <a:srgbClr val="000000"/>
                          </a:solidFill>
                          <a:effectLst/>
                          <a:latin typeface="Calibri" panose="020F0502020204030204" pitchFamily="34" charset="0"/>
                        </a:rPr>
                        <a:t>120,546 </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153,159 </a:t>
                      </a:r>
                    </a:p>
                  </a:txBody>
                  <a:tcPr marL="9525" marR="9525" marT="9525" marB="0" anchor="b"/>
                </a:tc>
                <a:tc>
                  <a:txBody>
                    <a:bodyPr/>
                    <a:lstStyle/>
                    <a:p>
                      <a:pPr algn="ctr" fontAlgn="b"/>
                      <a:endParaRPr lang="en-US" sz="1100" b="0" i="0" u="none" strike="noStrike" dirty="0" smtClean="0">
                        <a:solidFill>
                          <a:srgbClr val="000000"/>
                        </a:solidFill>
                        <a:effectLst/>
                        <a:latin typeface="Calibri" panose="020F0502020204030204" pitchFamily="34" charset="0"/>
                      </a:endParaRPr>
                    </a:p>
                    <a:p>
                      <a:pPr algn="ctr" fontAlgn="b"/>
                      <a:endParaRPr lang="en-US" sz="1100" b="0" i="0" u="none" strike="noStrike" dirty="0" smtClean="0">
                        <a:solidFill>
                          <a:srgbClr val="000000"/>
                        </a:solidFill>
                        <a:effectLst/>
                        <a:latin typeface="Calibri" panose="020F0502020204030204" pitchFamily="34" charset="0"/>
                      </a:endParaRPr>
                    </a:p>
                    <a:p>
                      <a:pPr algn="ctr" fontAlgn="b"/>
                      <a:r>
                        <a:rPr lang="en-US" sz="1100" b="0" i="0" u="none" strike="noStrike" dirty="0" smtClean="0">
                          <a:solidFill>
                            <a:srgbClr val="000000"/>
                          </a:solidFill>
                          <a:effectLst/>
                          <a:latin typeface="Calibri" panose="020F0502020204030204" pitchFamily="34" charset="0"/>
                        </a:rPr>
                        <a:t>273,705</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1"/>
                  </a:ext>
                </a:extLst>
              </a:tr>
              <a:tr h="302202">
                <a:tc>
                  <a:txBody>
                    <a:bodyPr/>
                    <a:lstStyle/>
                    <a:p>
                      <a:pPr algn="ctr"/>
                      <a:r>
                        <a:rPr lang="en-US" sz="1000" dirty="0"/>
                        <a:t>Impact to</a:t>
                      </a:r>
                      <a:r>
                        <a:rPr lang="en-US" sz="1000" baseline="0" dirty="0"/>
                        <a:t> Nou</a:t>
                      </a:r>
                      <a:r>
                        <a:rPr lang="en-US" sz="1000" dirty="0"/>
                        <a:t>rish Subline</a:t>
                      </a:r>
                      <a:endParaRPr lang="en-GB" sz="1000" dirty="0"/>
                    </a:p>
                  </a:txBody>
                  <a:tcPr anchor="ctr"/>
                </a:tc>
                <a:tc>
                  <a:txBody>
                    <a:bodyPr/>
                    <a:lstStyle/>
                    <a:p>
                      <a:pPr algn="l" fontAlgn="b"/>
                      <a:r>
                        <a:rPr lang="en-GB" sz="1100" b="0" i="0" u="none" strike="noStrike" dirty="0">
                          <a:solidFill>
                            <a:srgbClr val="000000"/>
                          </a:solidFill>
                          <a:effectLst/>
                          <a:latin typeface="Calibri" panose="020F0502020204030204" pitchFamily="34" charset="0"/>
                        </a:rPr>
                        <a:t>         </a:t>
                      </a:r>
                      <a:r>
                        <a:rPr lang="en-GB" sz="1100" b="0" i="0" u="none" strike="noStrike" dirty="0" smtClean="0">
                          <a:solidFill>
                            <a:srgbClr val="000000"/>
                          </a:solidFill>
                          <a:effectLst/>
                          <a:latin typeface="Calibri" panose="020F0502020204030204" pitchFamily="34" charset="0"/>
                        </a:rPr>
                        <a:t>       25,257 </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b="0" i="0" u="none" strike="noStrike" dirty="0">
                          <a:solidFill>
                            <a:srgbClr val="000000"/>
                          </a:solidFill>
                          <a:effectLst/>
                          <a:latin typeface="Calibri" panose="020F0502020204030204" pitchFamily="34" charset="0"/>
                        </a:rPr>
                        <a:t>         </a:t>
                      </a:r>
                      <a:r>
                        <a:rPr lang="en-GB" sz="1100" b="0" i="0" u="none" strike="noStrike" dirty="0" smtClean="0">
                          <a:solidFill>
                            <a:srgbClr val="000000"/>
                          </a:solidFill>
                          <a:effectLst/>
                          <a:latin typeface="Calibri" panose="020F0502020204030204" pitchFamily="34" charset="0"/>
                        </a:rPr>
                        <a:t>      147,171 </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smtClean="0">
                        <a:solidFill>
                          <a:srgbClr val="000000"/>
                        </a:solidFill>
                        <a:effectLst/>
                        <a:latin typeface="Calibri" panose="020F0502020204030204" pitchFamily="34" charset="0"/>
                      </a:endParaRPr>
                    </a:p>
                    <a:p>
                      <a:pPr algn="ctr" fontAlgn="b"/>
                      <a:r>
                        <a:rPr lang="en-US" sz="1100" b="0" i="0" u="none" strike="noStrike" dirty="0" smtClean="0">
                          <a:solidFill>
                            <a:srgbClr val="000000"/>
                          </a:solidFill>
                          <a:effectLst/>
                          <a:latin typeface="Calibri" panose="020F0502020204030204" pitchFamily="34" charset="0"/>
                        </a:rPr>
                        <a:t>172,427</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2"/>
                  </a:ext>
                </a:extLst>
              </a:tr>
              <a:tr h="302202">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1000" dirty="0"/>
                        <a:t>Halo to</a:t>
                      </a:r>
                      <a:r>
                        <a:rPr lang="en-US" sz="1000" baseline="0" dirty="0"/>
                        <a:t> other </a:t>
                      </a:r>
                      <a:r>
                        <a:rPr lang="en-US" sz="1000" dirty="0"/>
                        <a:t>variants</a:t>
                      </a:r>
                      <a:endParaRPr lang="en-GB" sz="1000" dirty="0"/>
                    </a:p>
                  </a:txBody>
                  <a:tcPr anchor="ctr"/>
                </a:tc>
                <a:tc>
                  <a:txBody>
                    <a:bodyPr/>
                    <a:lstStyle/>
                    <a:p>
                      <a:pPr algn="l" fontAlgn="b"/>
                      <a:r>
                        <a:rPr lang="en-GB" sz="1100" b="0" i="0" u="none" strike="noStrike" dirty="0">
                          <a:solidFill>
                            <a:srgbClr val="000000"/>
                          </a:solidFill>
                          <a:effectLst/>
                          <a:latin typeface="Calibri" panose="020F0502020204030204" pitchFamily="34" charset="0"/>
                        </a:rPr>
                        <a:t>         </a:t>
                      </a:r>
                      <a:r>
                        <a:rPr lang="en-GB" sz="1100" b="0" i="0" u="none" strike="noStrike" dirty="0" smtClean="0">
                          <a:solidFill>
                            <a:srgbClr val="000000"/>
                          </a:solidFill>
                          <a:effectLst/>
                          <a:latin typeface="Calibri" panose="020F0502020204030204" pitchFamily="34" charset="0"/>
                        </a:rPr>
                        <a:t>   95,290 </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b="0" i="0" u="none" strike="noStrike" dirty="0" smtClean="0">
                          <a:solidFill>
                            <a:srgbClr val="000000"/>
                          </a:solidFill>
                          <a:effectLst/>
                          <a:latin typeface="Calibri" panose="020F0502020204030204" pitchFamily="34" charset="0"/>
                        </a:rPr>
                        <a:t>                 5,988 </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smtClean="0">
                        <a:solidFill>
                          <a:srgbClr val="000000"/>
                        </a:solidFill>
                        <a:effectLst/>
                        <a:latin typeface="Calibri" panose="020F0502020204030204" pitchFamily="34" charset="0"/>
                      </a:endParaRPr>
                    </a:p>
                    <a:p>
                      <a:pPr algn="ctr" fontAlgn="b"/>
                      <a:r>
                        <a:rPr lang="en-US" sz="1100" b="0" i="0" u="none" strike="noStrike" dirty="0" smtClean="0">
                          <a:solidFill>
                            <a:srgbClr val="000000"/>
                          </a:solidFill>
                          <a:effectLst/>
                          <a:latin typeface="Calibri" panose="020F0502020204030204" pitchFamily="34" charset="0"/>
                        </a:rPr>
                        <a:t>101,227</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3"/>
                  </a:ext>
                </a:extLst>
              </a:tr>
            </a:tbl>
          </a:graphicData>
        </a:graphic>
      </p:graphicFrame>
      <p:graphicFrame>
        <p:nvGraphicFramePr>
          <p:cNvPr id="14" name="Chart 13"/>
          <p:cNvGraphicFramePr/>
          <p:nvPr>
            <p:extLst>
              <p:ext uri="{D42A27DB-BD31-4B8C-83A1-F6EECF244321}">
                <p14:modId xmlns:p14="http://schemas.microsoft.com/office/powerpoint/2010/main" val="3549142440"/>
              </p:ext>
            </p:extLst>
          </p:nvPr>
        </p:nvGraphicFramePr>
        <p:xfrm>
          <a:off x="595843" y="1211829"/>
          <a:ext cx="3704823" cy="29045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p:cNvGraphicFramePr/>
          <p:nvPr>
            <p:extLst>
              <p:ext uri="{D42A27DB-BD31-4B8C-83A1-F6EECF244321}">
                <p14:modId xmlns:p14="http://schemas.microsoft.com/office/powerpoint/2010/main" val="2644018558"/>
              </p:ext>
            </p:extLst>
          </p:nvPr>
        </p:nvGraphicFramePr>
        <p:xfrm>
          <a:off x="4388993" y="1209873"/>
          <a:ext cx="3704823" cy="29045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38928246"/>
              </p:ext>
            </p:extLst>
          </p:nvPr>
        </p:nvGraphicFramePr>
        <p:xfrm>
          <a:off x="4738640" y="4433809"/>
          <a:ext cx="4265421" cy="1495933"/>
        </p:xfrm>
        <a:graphic>
          <a:graphicData uri="http://schemas.openxmlformats.org/drawingml/2006/table">
            <a:tbl>
              <a:tblPr firstRow="1" bandRow="1">
                <a:tableStyleId>{5C22544A-7EE6-4342-B048-85BDC9FD1C3A}</a:tableStyleId>
              </a:tblPr>
              <a:tblGrid>
                <a:gridCol w="1818277">
                  <a:extLst>
                    <a:ext uri="{9D8B030D-6E8A-4147-A177-3AD203B41FA5}">
                      <a16:colId xmlns:a16="http://schemas.microsoft.com/office/drawing/2014/main" xmlns="" val="20000"/>
                    </a:ext>
                  </a:extLst>
                </a:gridCol>
                <a:gridCol w="691376"/>
                <a:gridCol w="675118"/>
                <a:gridCol w="1080650">
                  <a:extLst>
                    <a:ext uri="{9D8B030D-6E8A-4147-A177-3AD203B41FA5}">
                      <a16:colId xmlns:a16="http://schemas.microsoft.com/office/drawing/2014/main" xmlns="" val="20002"/>
                    </a:ext>
                  </a:extLst>
                </a:gridCol>
              </a:tblGrid>
              <a:tr h="216250">
                <a:tc>
                  <a:txBody>
                    <a:bodyPr/>
                    <a:lstStyle/>
                    <a:p>
                      <a:pPr algn="ctr"/>
                      <a:endParaRPr lang="en-GB" sz="1000" dirty="0"/>
                    </a:p>
                  </a:txBody>
                  <a:tcPr anchor="ctr"/>
                </a:tc>
                <a:tc>
                  <a:txBody>
                    <a:bodyPr/>
                    <a:lstStyle/>
                    <a:p>
                      <a:pPr algn="ctr"/>
                      <a:r>
                        <a:rPr lang="en-US" sz="1000" dirty="0" smtClean="0"/>
                        <a:t>2017</a:t>
                      </a:r>
                      <a:endParaRPr lang="en-GB" sz="1000" dirty="0"/>
                    </a:p>
                  </a:txBody>
                  <a:tcPr anchor="ctr"/>
                </a:tc>
                <a:tc>
                  <a:txBody>
                    <a:bodyPr/>
                    <a:lstStyle/>
                    <a:p>
                      <a:pPr algn="ctr"/>
                      <a:r>
                        <a:rPr lang="en-US" sz="1000" dirty="0" smtClean="0"/>
                        <a:t>2018</a:t>
                      </a:r>
                      <a:endParaRPr lang="en-GB" sz="1000" dirty="0"/>
                    </a:p>
                  </a:txBody>
                  <a:tcPr anchor="ctr"/>
                </a:tc>
                <a:tc>
                  <a:txBody>
                    <a:bodyPr/>
                    <a:lstStyle/>
                    <a:p>
                      <a:pPr algn="ctr"/>
                      <a:r>
                        <a:rPr lang="en-US" sz="1000" dirty="0" smtClean="0"/>
                        <a:t>Total </a:t>
                      </a:r>
                      <a:endParaRPr lang="en-GB" sz="1000" dirty="0"/>
                    </a:p>
                  </a:txBody>
                  <a:tcPr anchor="ctr"/>
                </a:tc>
                <a:extLst>
                  <a:ext uri="{0D108BD9-81ED-4DB2-BD59-A6C34878D82A}">
                    <a16:rowId xmlns:a16="http://schemas.microsoft.com/office/drawing/2014/main" xmlns="" val="10000"/>
                  </a:ext>
                </a:extLst>
              </a:tr>
              <a:tr h="495245">
                <a:tc>
                  <a:txBody>
                    <a:bodyPr/>
                    <a:lstStyle/>
                    <a:p>
                      <a:pPr algn="ctr"/>
                      <a:r>
                        <a:rPr lang="en-US" sz="1000" baseline="0" dirty="0"/>
                        <a:t>Protein Campaign Tonn Volume </a:t>
                      </a:r>
                      <a:endParaRPr lang="en-GB" sz="1000" dirty="0"/>
                    </a:p>
                  </a:txBody>
                  <a:tcPr anchor="ctr"/>
                </a:tc>
                <a:tc>
                  <a:txBody>
                    <a:bodyPr/>
                    <a:lstStyle/>
                    <a:p>
                      <a:pPr algn="ctr" fontAlgn="b"/>
                      <a:r>
                        <a:rPr lang="en-US" sz="1100" b="0" i="0" u="none" strike="noStrike" dirty="0" smtClean="0">
                          <a:solidFill>
                            <a:srgbClr val="000000"/>
                          </a:solidFill>
                          <a:effectLst/>
                          <a:latin typeface="Calibri" panose="020F0502020204030204" pitchFamily="34" charset="0"/>
                        </a:rPr>
                        <a:t>-</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i="0" u="none" strike="noStrike" dirty="0" smtClean="0">
                          <a:solidFill>
                            <a:srgbClr val="000000"/>
                          </a:solidFill>
                          <a:effectLst/>
                          <a:latin typeface="Calibri" panose="020F0502020204030204" pitchFamily="34" charset="0"/>
                        </a:rPr>
                        <a:t>119,456</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i="0" u="none" strike="noStrike" dirty="0" smtClean="0">
                          <a:solidFill>
                            <a:srgbClr val="000000"/>
                          </a:solidFill>
                          <a:effectLst/>
                          <a:latin typeface="Calibri" panose="020F0502020204030204" pitchFamily="34" charset="0"/>
                        </a:rPr>
                        <a:t>119,456</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1"/>
                  </a:ext>
                </a:extLst>
              </a:tr>
              <a:tr h="378424">
                <a:tc>
                  <a:txBody>
                    <a:bodyPr/>
                    <a:lstStyle/>
                    <a:p>
                      <a:pPr algn="ctr"/>
                      <a:r>
                        <a:rPr lang="en-US" sz="1000" dirty="0"/>
                        <a:t>Impact to Protein Subline</a:t>
                      </a:r>
                      <a:endParaRPr lang="en-GB" sz="1000" dirty="0"/>
                    </a:p>
                  </a:txBody>
                  <a:tcPr anchor="ctr"/>
                </a:tc>
                <a:tc>
                  <a:txBody>
                    <a:bodyPr/>
                    <a:lstStyle/>
                    <a:p>
                      <a:pPr algn="ctr" fontAlgn="b"/>
                      <a:r>
                        <a:rPr lang="en-US" sz="1100" b="0" i="0" u="none" strike="noStrike" dirty="0" smtClean="0">
                          <a:solidFill>
                            <a:srgbClr val="000000"/>
                          </a:solidFill>
                          <a:effectLst/>
                          <a:latin typeface="Calibri" panose="020F0502020204030204" pitchFamily="34" charset="0"/>
                        </a:rPr>
                        <a:t>-</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i="0" u="none" strike="noStrike" dirty="0" smtClean="0">
                          <a:solidFill>
                            <a:srgbClr val="000000"/>
                          </a:solidFill>
                          <a:effectLst/>
                          <a:latin typeface="Calibri" panose="020F0502020204030204" pitchFamily="34" charset="0"/>
                        </a:rPr>
                        <a:t>42,697</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i="0" u="none" strike="noStrike" dirty="0" smtClean="0">
                          <a:solidFill>
                            <a:srgbClr val="000000"/>
                          </a:solidFill>
                          <a:effectLst/>
                          <a:latin typeface="Calibri" panose="020F0502020204030204" pitchFamily="34" charset="0"/>
                        </a:rPr>
                        <a:t>42,697</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2"/>
                  </a:ext>
                </a:extLst>
              </a:tr>
              <a:tr h="378424">
                <a:tc>
                  <a:txBody>
                    <a:bodyPr/>
                    <a:lstStyle/>
                    <a:p>
                      <a:pPr algn="ctr"/>
                      <a:r>
                        <a:rPr lang="en-US" sz="1000" dirty="0"/>
                        <a:t>Halo to other variants</a:t>
                      </a:r>
                      <a:endParaRPr lang="en-GB" sz="1000" dirty="0"/>
                    </a:p>
                  </a:txBody>
                  <a:tcPr anchor="ctr"/>
                </a:tc>
                <a:tc>
                  <a:txBody>
                    <a:bodyPr/>
                    <a:lstStyle/>
                    <a:p>
                      <a:pPr algn="ctr" fontAlgn="b"/>
                      <a:r>
                        <a:rPr lang="en-US" sz="1100" b="0" i="0" u="none" strike="noStrike" dirty="0" smtClean="0">
                          <a:solidFill>
                            <a:srgbClr val="000000"/>
                          </a:solidFill>
                          <a:effectLst/>
                          <a:latin typeface="Calibri" panose="020F0502020204030204" pitchFamily="34" charset="0"/>
                        </a:rPr>
                        <a:t>-</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i="0" u="none" strike="noStrike" dirty="0" smtClean="0">
                          <a:solidFill>
                            <a:srgbClr val="000000"/>
                          </a:solidFill>
                          <a:effectLst/>
                          <a:latin typeface="Calibri" panose="020F0502020204030204" pitchFamily="34" charset="0"/>
                        </a:rPr>
                        <a:t>76,758</a:t>
                      </a:r>
                      <a:endParaRPr lang="en-GB"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b="0" i="0" u="none" strike="noStrike" dirty="0" smtClean="0">
                          <a:solidFill>
                            <a:srgbClr val="000000"/>
                          </a:solidFill>
                          <a:effectLst/>
                          <a:latin typeface="Calibri" panose="020F0502020204030204" pitchFamily="34" charset="0"/>
                        </a:rPr>
                        <a:t>76,758</a:t>
                      </a:r>
                      <a:endParaRPr lang="en-GB"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003"/>
                  </a:ext>
                </a:extLst>
              </a:tr>
            </a:tbl>
          </a:graphicData>
        </a:graphic>
      </p:graphicFrame>
      <p:pic>
        <p:nvPicPr>
          <p:cNvPr id="10" name="Picture 9">
            <a:extLst>
              <a:ext uri="{FF2B5EF4-FFF2-40B4-BE49-F238E27FC236}">
                <a16:creationId xmlns:a16="http://schemas.microsoft.com/office/drawing/2014/main" xmlns="" id="{98B49738-AC84-4976-99A7-6715A69525C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5" name="TextBox 4">
            <a:extLst>
              <a:ext uri="{FF2B5EF4-FFF2-40B4-BE49-F238E27FC236}">
                <a16:creationId xmlns:a16="http://schemas.microsoft.com/office/drawing/2014/main" xmlns="" id="{099F1543-7B96-4439-80C5-14B42D484D7F}"/>
              </a:ext>
            </a:extLst>
          </p:cNvPr>
          <p:cNvSpPr txBox="1"/>
          <p:nvPr/>
        </p:nvSpPr>
        <p:spPr>
          <a:xfrm>
            <a:off x="865143" y="4051766"/>
            <a:ext cx="3523850" cy="307777"/>
          </a:xfrm>
          <a:prstGeom prst="rect">
            <a:avLst/>
          </a:prstGeom>
          <a:noFill/>
        </p:spPr>
        <p:txBody>
          <a:bodyPr wrap="none" rtlCol="0">
            <a:spAutoFit/>
          </a:bodyPr>
          <a:lstStyle/>
          <a:p>
            <a:r>
              <a:rPr lang="en-US" sz="1400" b="1" u="sng" dirty="0"/>
              <a:t>Incremental Volume From Nourish Campaign</a:t>
            </a:r>
          </a:p>
        </p:txBody>
      </p:sp>
      <p:sp>
        <p:nvSpPr>
          <p:cNvPr id="11" name="TextBox 10">
            <a:extLst>
              <a:ext uri="{FF2B5EF4-FFF2-40B4-BE49-F238E27FC236}">
                <a16:creationId xmlns:a16="http://schemas.microsoft.com/office/drawing/2014/main" xmlns="" id="{AD489737-09BC-4ACC-BC80-98152ACE1481}"/>
              </a:ext>
            </a:extLst>
          </p:cNvPr>
          <p:cNvSpPr txBox="1"/>
          <p:nvPr/>
        </p:nvSpPr>
        <p:spPr>
          <a:xfrm>
            <a:off x="4738643" y="4039066"/>
            <a:ext cx="3481018" cy="307777"/>
          </a:xfrm>
          <a:prstGeom prst="rect">
            <a:avLst/>
          </a:prstGeom>
          <a:noFill/>
        </p:spPr>
        <p:txBody>
          <a:bodyPr wrap="none" rtlCol="0">
            <a:spAutoFit/>
          </a:bodyPr>
          <a:lstStyle/>
          <a:p>
            <a:r>
              <a:rPr lang="en-US" sz="1400" b="1" u="sng" dirty="0"/>
              <a:t>Incremental Volume From Protein Campaign</a:t>
            </a:r>
          </a:p>
        </p:txBody>
      </p:sp>
      <p:sp>
        <p:nvSpPr>
          <p:cNvPr id="12" name="TextBox 11">
            <a:extLst>
              <a:ext uri="{FF2B5EF4-FFF2-40B4-BE49-F238E27FC236}">
                <a16:creationId xmlns:a16="http://schemas.microsoft.com/office/drawing/2014/main" xmlns="" id="{BD87132B-13D0-42D6-ADF1-59360CFFE754}"/>
              </a:ext>
            </a:extLst>
          </p:cNvPr>
          <p:cNvSpPr txBox="1"/>
          <p:nvPr/>
        </p:nvSpPr>
        <p:spPr>
          <a:xfrm>
            <a:off x="1964886" y="933969"/>
            <a:ext cx="4902432" cy="338554"/>
          </a:xfrm>
          <a:prstGeom prst="rect">
            <a:avLst/>
          </a:prstGeom>
          <a:noFill/>
        </p:spPr>
        <p:txBody>
          <a:bodyPr wrap="none" rtlCol="0">
            <a:spAutoFit/>
          </a:bodyPr>
          <a:lstStyle/>
          <a:p>
            <a:r>
              <a:rPr lang="en-US" sz="1600" b="1" u="sng" dirty="0"/>
              <a:t>Contribution To Own Volume vs. Halo To Other Variants</a:t>
            </a:r>
          </a:p>
        </p:txBody>
      </p:sp>
    </p:spTree>
    <p:extLst>
      <p:ext uri="{BB962C8B-B14F-4D97-AF65-F5344CB8AC3E}">
        <p14:creationId xmlns:p14="http://schemas.microsoft.com/office/powerpoint/2010/main" val="383458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Chart 50">
            <a:extLst>
              <a:ext uri="{FF2B5EF4-FFF2-40B4-BE49-F238E27FC236}">
                <a16:creationId xmlns:a16="http://schemas.microsoft.com/office/drawing/2014/main" xmlns="" id="{FF9F28C5-F9EC-42E4-9041-862B84546C0A}"/>
              </a:ext>
            </a:extLst>
          </p:cNvPr>
          <p:cNvGraphicFramePr/>
          <p:nvPr>
            <p:extLst>
              <p:ext uri="{D42A27DB-BD31-4B8C-83A1-F6EECF244321}">
                <p14:modId xmlns:p14="http://schemas.microsoft.com/office/powerpoint/2010/main" val="1806901091"/>
              </p:ext>
            </p:extLst>
          </p:nvPr>
        </p:nvGraphicFramePr>
        <p:xfrm>
          <a:off x="520700" y="1676400"/>
          <a:ext cx="7960425" cy="30607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329367" y="260523"/>
            <a:ext cx="7301133" cy="455640"/>
          </a:xfrm>
        </p:spPr>
        <p:txBody>
          <a:bodyPr anchor="ctr"/>
          <a:lstStyle/>
          <a:p>
            <a:pPr>
              <a:lnSpc>
                <a:spcPct val="100000"/>
              </a:lnSpc>
            </a:pPr>
            <a:r>
              <a:rPr lang="en-GB" dirty="0"/>
              <a:t>Similar to TV, digital video support </a:t>
            </a:r>
            <a:r>
              <a:rPr lang="en-GB" dirty="0" smtClean="0"/>
              <a:t>grown. Decreases </a:t>
            </a:r>
            <a:r>
              <a:rPr lang="en-GB" dirty="0"/>
              <a:t>in CPP driven by shift to skippable media buy</a:t>
            </a:r>
            <a:endParaRPr lang="en-CA" dirty="0"/>
          </a:p>
        </p:txBody>
      </p:sp>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18" name="TextBox 17">
            <a:extLst>
              <a:ext uri="{FF2B5EF4-FFF2-40B4-BE49-F238E27FC236}">
                <a16:creationId xmlns:a16="http://schemas.microsoft.com/office/drawing/2014/main" xmlns=""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19" name="Picture 18" descr="Related image">
            <a:extLst>
              <a:ext uri="{FF2B5EF4-FFF2-40B4-BE49-F238E27FC236}">
                <a16:creationId xmlns:a16="http://schemas.microsoft.com/office/drawing/2014/main" xmlns="" id="{5DD6FED8-CA0D-4A30-A2D2-05746D986E8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a:extLst>
              <a:ext uri="{FF2B5EF4-FFF2-40B4-BE49-F238E27FC236}">
                <a16:creationId xmlns:a16="http://schemas.microsoft.com/office/drawing/2014/main" xmlns="" id="{019B5763-C3E8-473C-B811-F56E8834924F}"/>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Digital Video Impression 2017-2018</a:t>
            </a:r>
          </a:p>
        </p:txBody>
      </p:sp>
      <p:graphicFrame>
        <p:nvGraphicFramePr>
          <p:cNvPr id="26" name="Table 25">
            <a:extLst>
              <a:ext uri="{FF2B5EF4-FFF2-40B4-BE49-F238E27FC236}">
                <a16:creationId xmlns:a16="http://schemas.microsoft.com/office/drawing/2014/main" xmlns="" id="{BBDF1339-B5FB-4B35-8A0C-7A5164704AC0}"/>
              </a:ext>
            </a:extLst>
          </p:cNvPr>
          <p:cNvGraphicFramePr>
            <a:graphicFrameLocks noGrp="1"/>
          </p:cNvGraphicFramePr>
          <p:nvPr>
            <p:extLst>
              <p:ext uri="{D42A27DB-BD31-4B8C-83A1-F6EECF244321}">
                <p14:modId xmlns:p14="http://schemas.microsoft.com/office/powerpoint/2010/main" val="3444932256"/>
              </p:ext>
            </p:extLst>
          </p:nvPr>
        </p:nvGraphicFramePr>
        <p:xfrm>
          <a:off x="4679982" y="4483889"/>
          <a:ext cx="3980210" cy="1815035"/>
        </p:xfrm>
        <a:graphic>
          <a:graphicData uri="http://schemas.openxmlformats.org/drawingml/2006/table">
            <a:tbl>
              <a:tblPr firstRow="1" bandRow="1">
                <a:tableStyleId>{5C22544A-7EE6-4342-B048-85BDC9FD1C3A}</a:tableStyleId>
              </a:tblPr>
              <a:tblGrid>
                <a:gridCol w="1009618">
                  <a:extLst>
                    <a:ext uri="{9D8B030D-6E8A-4147-A177-3AD203B41FA5}">
                      <a16:colId xmlns:a16="http://schemas.microsoft.com/office/drawing/2014/main" xmlns="" val="20000"/>
                    </a:ext>
                  </a:extLst>
                </a:gridCol>
                <a:gridCol w="742648">
                  <a:extLst>
                    <a:ext uri="{9D8B030D-6E8A-4147-A177-3AD203B41FA5}">
                      <a16:colId xmlns:a16="http://schemas.microsoft.com/office/drawing/2014/main" xmlns="" val="2477751459"/>
                    </a:ext>
                  </a:extLst>
                </a:gridCol>
                <a:gridCol w="742648">
                  <a:extLst>
                    <a:ext uri="{9D8B030D-6E8A-4147-A177-3AD203B41FA5}">
                      <a16:colId xmlns:a16="http://schemas.microsoft.com/office/drawing/2014/main" xmlns="" val="635388782"/>
                    </a:ext>
                  </a:extLst>
                </a:gridCol>
                <a:gridCol w="822692">
                  <a:extLst>
                    <a:ext uri="{9D8B030D-6E8A-4147-A177-3AD203B41FA5}">
                      <a16:colId xmlns:a16="http://schemas.microsoft.com/office/drawing/2014/main" xmlns="" val="31289910"/>
                    </a:ext>
                  </a:extLst>
                </a:gridCol>
                <a:gridCol w="662604">
                  <a:extLst>
                    <a:ext uri="{9D8B030D-6E8A-4147-A177-3AD203B41FA5}">
                      <a16:colId xmlns:a16="http://schemas.microsoft.com/office/drawing/2014/main" xmlns="" val="20003"/>
                    </a:ext>
                  </a:extLst>
                </a:gridCol>
              </a:tblGrid>
              <a:tr h="277183">
                <a:tc>
                  <a:txBody>
                    <a:bodyPr/>
                    <a:lstStyle/>
                    <a:p>
                      <a:pPr algn="ctr"/>
                      <a:r>
                        <a:rPr lang="en-US" sz="10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Sugar Wise</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Nourish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US" sz="1000" b="1" i="0" u="none" strike="noStrike" dirty="0">
                          <a:solidFill>
                            <a:srgbClr val="FFFFFF"/>
                          </a:solidFill>
                          <a:effectLst/>
                          <a:latin typeface="+mj-lt"/>
                        </a:rPr>
                        <a:t>Own It Resolutions</a:t>
                      </a:r>
                      <a:endParaRPr lang="en-GB" sz="1000" b="1" i="0" u="none" strike="noStrike" dirty="0">
                        <a:solidFill>
                          <a:srgbClr val="FFFFFF"/>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Protein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630">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smtClean="0">
                          <a:solidFill>
                            <a:srgbClr val="000000"/>
                          </a:solidFill>
                          <a:effectLst/>
                          <a:latin typeface="+mj-lt"/>
                        </a:rPr>
                        <a:t>20,205</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smtClean="0">
                          <a:solidFill>
                            <a:srgbClr val="000000"/>
                          </a:solidFill>
                          <a:effectLst/>
                          <a:latin typeface="+mj-lt"/>
                        </a:rPr>
                        <a:t>39,580</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dirty="0" smtClean="0">
                          <a:solidFill>
                            <a:srgbClr val="000000"/>
                          </a:solidFill>
                          <a:effectLst/>
                          <a:latin typeface="+mj-lt"/>
                        </a:rPr>
                        <a:t>15,739</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smtClean="0">
                          <a:solidFill>
                            <a:srgbClr val="000000"/>
                          </a:solidFill>
                          <a:effectLst/>
                          <a:latin typeface="+mj-lt"/>
                        </a:rPr>
                        <a:t>63,187</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630">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dirty="0">
                          <a:solidFill>
                            <a:srgbClr val="000000"/>
                          </a:solidFill>
                          <a:effectLst/>
                          <a:latin typeface="+mj-lt"/>
                        </a:rPr>
                        <a:t>68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dirty="0">
                          <a:solidFill>
                            <a:srgbClr val="000000"/>
                          </a:solidFill>
                          <a:effectLst/>
                          <a:latin typeface="+mj-lt"/>
                        </a:rPr>
                        <a:t>199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dirty="0">
                          <a:solidFill>
                            <a:srgbClr val="000000"/>
                          </a:solidFill>
                          <a:effectLst/>
                          <a:latin typeface="+mj-lt"/>
                        </a:rPr>
                        <a:t>105</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dirty="0">
                          <a:solidFill>
                            <a:srgbClr val="000000"/>
                          </a:solidFill>
                          <a:effectLst/>
                          <a:latin typeface="+mj-lt"/>
                        </a:rPr>
                        <a:t>274</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630">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smtClean="0">
                          <a:solidFill>
                            <a:srgbClr val="000000"/>
                          </a:solidFill>
                          <a:effectLst/>
                          <a:latin typeface="+mj-lt"/>
                        </a:rPr>
                        <a:t>3</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smtClean="0">
                          <a:solidFill>
                            <a:srgbClr val="000000"/>
                          </a:solidFill>
                          <a:effectLst/>
                          <a:latin typeface="+mj-lt"/>
                        </a:rPr>
                        <a:t>5</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smtClean="0">
                          <a:solidFill>
                            <a:srgbClr val="000000"/>
                          </a:solidFill>
                          <a:effectLst/>
                          <a:latin typeface="+mj-lt"/>
                        </a:rPr>
                        <a:t>7</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smtClean="0">
                          <a:solidFill>
                            <a:srgbClr val="000000"/>
                          </a:solidFill>
                          <a:effectLst/>
                          <a:latin typeface="+mj-lt"/>
                        </a:rPr>
                        <a:t>4</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r h="283630">
                <a:tc>
                  <a:txBody>
                    <a:bodyPr/>
                    <a:lstStyle/>
                    <a:p>
                      <a:pPr algn="ctr" fontAlgn="b"/>
                      <a:r>
                        <a:rPr lang="en-US" sz="1000" b="1" i="0" u="none" strike="noStrike" dirty="0">
                          <a:solidFill>
                            <a:srgbClr val="000000"/>
                          </a:solidFill>
                          <a:effectLst/>
                          <a:latin typeface="+mj-lt"/>
                        </a:rPr>
                        <a:t>Details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a:solidFill>
                            <a:srgbClr val="000000"/>
                          </a:solidFill>
                          <a:effectLst/>
                          <a:latin typeface="+mj-lt"/>
                        </a:rPr>
                        <a:t>6 sec</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marR="0" indent="0" algn="ctr" defTabSz="913642" rtl="0" eaLnBrk="1" fontAlgn="b" latinLnBrk="0" hangingPunct="1">
                        <a:lnSpc>
                          <a:spcPct val="100000"/>
                        </a:lnSpc>
                        <a:spcBef>
                          <a:spcPts val="0"/>
                        </a:spcBef>
                        <a:spcAft>
                          <a:spcPts val="0"/>
                        </a:spcAft>
                        <a:buClrTx/>
                        <a:buSzTx/>
                        <a:buFontTx/>
                        <a:buNone/>
                        <a:tabLst/>
                        <a:defRPr/>
                      </a:pPr>
                      <a:r>
                        <a:rPr lang="en-US" sz="1000" b="0" i="0" u="none" strike="noStrike" kern="1200" dirty="0">
                          <a:solidFill>
                            <a:srgbClr val="000000"/>
                          </a:solidFill>
                          <a:effectLst/>
                          <a:latin typeface="+mn-lt"/>
                          <a:ea typeface="+mn-ea"/>
                          <a:cs typeface="+mn-cs"/>
                        </a:rPr>
                        <a:t>15 sec Forced / Skippable</a:t>
                      </a:r>
                      <a:endParaRPr lang="en-GB" sz="1000" b="0" i="0" u="none" strike="noStrike" kern="1200" dirty="0">
                        <a:solidFill>
                          <a:srgbClr val="000000"/>
                        </a:solidFill>
                        <a:effectLst/>
                        <a:latin typeface="+mn-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a:solidFill>
                            <a:srgbClr val="000000"/>
                          </a:solidFill>
                          <a:effectLst/>
                          <a:latin typeface="+mj-lt"/>
                        </a:rPr>
                        <a:t>30 sec forced</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a:solidFill>
                            <a:srgbClr val="000000"/>
                          </a:solidFill>
                          <a:effectLst/>
                          <a:latin typeface="+mj-lt"/>
                        </a:rPr>
                        <a:t>15 Sec &amp; long form Skippable; 6 sec</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4"/>
                  </a:ext>
                </a:extLst>
              </a:tr>
            </a:tbl>
          </a:graphicData>
        </a:graphic>
      </p:graphicFrame>
      <p:graphicFrame>
        <p:nvGraphicFramePr>
          <p:cNvPr id="28" name="Table 27">
            <a:extLst>
              <a:ext uri="{FF2B5EF4-FFF2-40B4-BE49-F238E27FC236}">
                <a16:creationId xmlns:a16="http://schemas.microsoft.com/office/drawing/2014/main" xmlns="" id="{B10A86BA-3305-4D32-83AE-4A682CB2077A}"/>
              </a:ext>
            </a:extLst>
          </p:cNvPr>
          <p:cNvGraphicFramePr>
            <a:graphicFrameLocks noGrp="1"/>
          </p:cNvGraphicFramePr>
          <p:nvPr>
            <p:extLst>
              <p:ext uri="{D42A27DB-BD31-4B8C-83A1-F6EECF244321}">
                <p14:modId xmlns:p14="http://schemas.microsoft.com/office/powerpoint/2010/main" val="2359515575"/>
              </p:ext>
            </p:extLst>
          </p:nvPr>
        </p:nvGraphicFramePr>
        <p:xfrm>
          <a:off x="304800" y="4483889"/>
          <a:ext cx="3980212" cy="1480185"/>
        </p:xfrm>
        <a:graphic>
          <a:graphicData uri="http://schemas.openxmlformats.org/drawingml/2006/table">
            <a:tbl>
              <a:tblPr firstRow="1" bandRow="1">
                <a:tableStyleId>{5C22544A-7EE6-4342-B048-85BDC9FD1C3A}</a:tableStyleId>
              </a:tblPr>
              <a:tblGrid>
                <a:gridCol w="995053">
                  <a:extLst>
                    <a:ext uri="{9D8B030D-6E8A-4147-A177-3AD203B41FA5}">
                      <a16:colId xmlns:a16="http://schemas.microsoft.com/office/drawing/2014/main" xmlns="" val="20000"/>
                    </a:ext>
                  </a:extLst>
                </a:gridCol>
                <a:gridCol w="995053">
                  <a:extLst>
                    <a:ext uri="{9D8B030D-6E8A-4147-A177-3AD203B41FA5}">
                      <a16:colId xmlns:a16="http://schemas.microsoft.com/office/drawing/2014/main" xmlns="" val="4082510885"/>
                    </a:ext>
                  </a:extLst>
                </a:gridCol>
                <a:gridCol w="995053">
                  <a:extLst>
                    <a:ext uri="{9D8B030D-6E8A-4147-A177-3AD203B41FA5}">
                      <a16:colId xmlns:a16="http://schemas.microsoft.com/office/drawing/2014/main" xmlns="" val="635388782"/>
                    </a:ext>
                  </a:extLst>
                </a:gridCol>
                <a:gridCol w="995053">
                  <a:extLst>
                    <a:ext uri="{9D8B030D-6E8A-4147-A177-3AD203B41FA5}">
                      <a16:colId xmlns:a16="http://schemas.microsoft.com/office/drawing/2014/main" xmlns="" val="31289910"/>
                    </a:ext>
                  </a:extLst>
                </a:gridCol>
              </a:tblGrid>
              <a:tr h="281227">
                <a:tc>
                  <a:txBody>
                    <a:bodyPr/>
                    <a:lstStyle/>
                    <a:p>
                      <a:pPr algn="ctr"/>
                      <a:r>
                        <a:rPr lang="en-US" sz="10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Nourish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Original</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b"/>
                      <a:r>
                        <a:rPr lang="en-GB" sz="1000" b="1" i="0" u="none" strike="noStrike" dirty="0">
                          <a:solidFill>
                            <a:srgbClr val="FFFFFF"/>
                          </a:solidFill>
                          <a:effectLst/>
                          <a:latin typeface="+mj-lt"/>
                        </a:rPr>
                        <a:t>Own it Resolutions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smtClean="0">
                          <a:solidFill>
                            <a:srgbClr val="000000"/>
                          </a:solidFill>
                          <a:effectLst/>
                          <a:latin typeface="+mj-lt"/>
                        </a:rPr>
                        <a:t>13,044</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dirty="0">
                          <a:solidFill>
                            <a:srgbClr val="000000"/>
                          </a:solidFill>
                          <a:effectLst/>
                          <a:latin typeface="+mj-lt"/>
                        </a:rPr>
                        <a:t>36,390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dirty="0" smtClean="0">
                          <a:solidFill>
                            <a:srgbClr val="000000"/>
                          </a:solidFill>
                          <a:effectLst/>
                          <a:latin typeface="+mj-lt"/>
                        </a:rPr>
                        <a:t>6,573</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dirty="0">
                          <a:solidFill>
                            <a:srgbClr val="000000"/>
                          </a:solidFill>
                          <a:effectLst/>
                          <a:latin typeface="+mj-lt"/>
                        </a:rPr>
                        <a:t>128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dirty="0">
                          <a:solidFill>
                            <a:srgbClr val="000000"/>
                          </a:solidFill>
                          <a:effectLst/>
                          <a:latin typeface="+mj-lt"/>
                        </a:rPr>
                        <a:t>348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dirty="0">
                          <a:solidFill>
                            <a:srgbClr val="000000"/>
                          </a:solidFill>
                          <a:effectLst/>
                          <a:latin typeface="+mj-lt"/>
                        </a:rPr>
                        <a:t>88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smtClean="0">
                          <a:solidFill>
                            <a:srgbClr val="000000"/>
                          </a:solidFill>
                          <a:effectLst/>
                          <a:latin typeface="+mj-lt"/>
                        </a:rPr>
                        <a:t>9.8</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dirty="0" smtClean="0">
                          <a:solidFill>
                            <a:srgbClr val="000000"/>
                          </a:solidFill>
                          <a:effectLst/>
                          <a:latin typeface="+mj-lt"/>
                        </a:rPr>
                        <a:t>9.6</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GB" sz="1000" b="0" i="0" u="none" strike="noStrike" dirty="0" smtClean="0">
                          <a:solidFill>
                            <a:srgbClr val="000000"/>
                          </a:solidFill>
                          <a:effectLst/>
                          <a:latin typeface="+mj-lt"/>
                        </a:rPr>
                        <a:t>13.3</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r h="283845">
                <a:tc>
                  <a:txBody>
                    <a:bodyPr/>
                    <a:lstStyle/>
                    <a:p>
                      <a:pPr algn="ctr" fontAlgn="b"/>
                      <a:r>
                        <a:rPr lang="en-US" sz="1000" b="1" i="0" u="none" strike="noStrike" dirty="0">
                          <a:solidFill>
                            <a:srgbClr val="000000"/>
                          </a:solidFill>
                          <a:effectLst/>
                          <a:latin typeface="+mj-lt"/>
                        </a:rPr>
                        <a:t>Details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a:solidFill>
                            <a:srgbClr val="000000"/>
                          </a:solidFill>
                          <a:effectLst/>
                          <a:latin typeface="+mj-lt"/>
                        </a:rPr>
                        <a:t>30 sec Forced</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a:solidFill>
                            <a:srgbClr val="000000"/>
                          </a:solidFill>
                          <a:effectLst/>
                          <a:latin typeface="+mj-lt"/>
                        </a:rPr>
                        <a:t>6/15 sec Forced</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b"/>
                      <a:r>
                        <a:rPr lang="en-US" sz="1000" b="0" i="0" u="none" strike="noStrike" dirty="0">
                          <a:solidFill>
                            <a:srgbClr val="000000"/>
                          </a:solidFill>
                          <a:effectLst/>
                          <a:latin typeface="+mj-lt"/>
                        </a:rPr>
                        <a:t>30 sec Forced</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4"/>
                  </a:ext>
                </a:extLst>
              </a:tr>
            </a:tbl>
          </a:graphicData>
        </a:graphic>
      </p:graphicFrame>
      <p:sp>
        <p:nvSpPr>
          <p:cNvPr id="52" name="Rectangle 51">
            <a:extLst>
              <a:ext uri="{FF2B5EF4-FFF2-40B4-BE49-F238E27FC236}">
                <a16:creationId xmlns:a16="http://schemas.microsoft.com/office/drawing/2014/main" xmlns="" id="{60EBE226-7E8E-4099-B86D-AE31D4FC7A2F}"/>
              </a:ext>
            </a:extLst>
          </p:cNvPr>
          <p:cNvSpPr/>
          <p:nvPr/>
        </p:nvSpPr>
        <p:spPr>
          <a:xfrm>
            <a:off x="4211685" y="1531940"/>
            <a:ext cx="593431" cy="276999"/>
          </a:xfrm>
          <a:prstGeom prst="rect">
            <a:avLst/>
          </a:prstGeom>
        </p:spPr>
        <p:txBody>
          <a:bodyPr wrap="none">
            <a:spAutoFit/>
          </a:bodyPr>
          <a:lstStyle/>
          <a:p>
            <a:pPr algn="ctr"/>
            <a:r>
              <a:rPr lang="en-IN" sz="1200" b="1" dirty="0">
                <a:solidFill>
                  <a:schemeClr val="accent6"/>
                </a:solidFill>
              </a:rPr>
              <a:t>Video </a:t>
            </a:r>
          </a:p>
        </p:txBody>
      </p:sp>
      <p:cxnSp>
        <p:nvCxnSpPr>
          <p:cNvPr id="55" name="Straight Connector 54">
            <a:extLst>
              <a:ext uri="{FF2B5EF4-FFF2-40B4-BE49-F238E27FC236}">
                <a16:creationId xmlns:a16="http://schemas.microsoft.com/office/drawing/2014/main" xmlns="" id="{78C32235-457E-441A-A8E5-BC7D1E8A4824}"/>
              </a:ext>
            </a:extLst>
          </p:cNvPr>
          <p:cNvCxnSpPr/>
          <p:nvPr/>
        </p:nvCxnSpPr>
        <p:spPr>
          <a:xfrm flipV="1">
            <a:off x="4500912" y="2062939"/>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8E532BF5-C78D-4867-AD42-F5DBE32200E7}"/>
              </a:ext>
            </a:extLst>
          </p:cNvPr>
          <p:cNvSpPr/>
          <p:nvPr/>
        </p:nvSpPr>
        <p:spPr>
          <a:xfrm rot="16200000">
            <a:off x="76360" y="2555972"/>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Tonn Sales in (‘000)</a:t>
            </a:r>
          </a:p>
        </p:txBody>
      </p:sp>
      <p:sp>
        <p:nvSpPr>
          <p:cNvPr id="23" name="Rectangle 22">
            <a:extLst>
              <a:ext uri="{FF2B5EF4-FFF2-40B4-BE49-F238E27FC236}">
                <a16:creationId xmlns:a16="http://schemas.microsoft.com/office/drawing/2014/main" xmlns="" id="{58447576-5239-4043-AD23-0C3DE4452C03}"/>
              </a:ext>
            </a:extLst>
          </p:cNvPr>
          <p:cNvSpPr/>
          <p:nvPr/>
        </p:nvSpPr>
        <p:spPr>
          <a:xfrm rot="16200000">
            <a:off x="7453808" y="2555972"/>
            <a:ext cx="1644357" cy="246221"/>
          </a:xfrm>
          <a:prstGeom prst="rect">
            <a:avLst/>
          </a:prstGeom>
        </p:spPr>
        <p:txBody>
          <a:bodyPr wrap="square">
            <a:spAutoFit/>
          </a:bodyPr>
          <a:lstStyle/>
          <a:p>
            <a:pPr algn="ctr">
              <a:defRPr sz="1000" b="1" i="0" u="none" strike="noStrike" kern="1200" baseline="0">
                <a:solidFill>
                  <a:prstClr val="black"/>
                </a:solidFill>
                <a:latin typeface="+mn-lt"/>
                <a:ea typeface="+mn-ea"/>
                <a:cs typeface="+mn-cs"/>
              </a:defRPr>
            </a:pPr>
            <a:r>
              <a:rPr lang="en-IN" b="1" dirty="0"/>
              <a:t>Impression in (‘000)</a:t>
            </a:r>
          </a:p>
        </p:txBody>
      </p:sp>
      <p:sp>
        <p:nvSpPr>
          <p:cNvPr id="21" name="TextBox 20">
            <a:extLst>
              <a:ext uri="{FF2B5EF4-FFF2-40B4-BE49-F238E27FC236}">
                <a16:creationId xmlns:a16="http://schemas.microsoft.com/office/drawing/2014/main" xmlns="" id="{5A2DEA41-4406-49D3-9D00-CE55DA49C6AA}"/>
              </a:ext>
            </a:extLst>
          </p:cNvPr>
          <p:cNvSpPr txBox="1"/>
          <p:nvPr/>
        </p:nvSpPr>
        <p:spPr>
          <a:xfrm>
            <a:off x="1849745" y="6130835"/>
            <a:ext cx="1482435" cy="246221"/>
          </a:xfrm>
          <a:prstGeom prst="rect">
            <a:avLst/>
          </a:prstGeom>
          <a:noFill/>
        </p:spPr>
        <p:txBody>
          <a:bodyPr wrap="square" rtlCol="0">
            <a:spAutoFit/>
          </a:bodyPr>
          <a:lstStyle/>
          <a:p>
            <a:r>
              <a:rPr lang="en-US" sz="1000" dirty="0"/>
              <a:t>Source: Media Agency</a:t>
            </a:r>
            <a:endParaRPr lang="en-GB" sz="1000" dirty="0"/>
          </a:p>
        </p:txBody>
      </p:sp>
    </p:spTree>
    <p:extLst>
      <p:ext uri="{BB962C8B-B14F-4D97-AF65-F5344CB8AC3E}">
        <p14:creationId xmlns:p14="http://schemas.microsoft.com/office/powerpoint/2010/main" val="91317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799" y="11363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Digital Video Summary 2017-2018</a:t>
            </a:r>
          </a:p>
        </p:txBody>
      </p:sp>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graphicFrame>
        <p:nvGraphicFramePr>
          <p:cNvPr id="22" name="Chart 21">
            <a:extLst>
              <a:ext uri="{FF2B5EF4-FFF2-40B4-BE49-F238E27FC236}">
                <a16:creationId xmlns:a16="http://schemas.microsoft.com/office/drawing/2014/main" xmlns="" id="{53010605-73C6-449C-853A-657E6D1A2536}"/>
              </a:ext>
            </a:extLst>
          </p:cNvPr>
          <p:cNvGraphicFramePr/>
          <p:nvPr>
            <p:extLst>
              <p:ext uri="{D42A27DB-BD31-4B8C-83A1-F6EECF244321}">
                <p14:modId xmlns:p14="http://schemas.microsoft.com/office/powerpoint/2010/main" val="3204434453"/>
              </p:ext>
            </p:extLst>
          </p:nvPr>
        </p:nvGraphicFramePr>
        <p:xfrm>
          <a:off x="5894633" y="2097999"/>
          <a:ext cx="278887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ext uri="{D42A27DB-BD31-4B8C-83A1-F6EECF244321}">
                <p14:modId xmlns:p14="http://schemas.microsoft.com/office/powerpoint/2010/main" val="104586321"/>
              </p:ext>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ext uri="{D42A27DB-BD31-4B8C-83A1-F6EECF244321}">
                <p14:modId xmlns:p14="http://schemas.microsoft.com/office/powerpoint/2010/main" val="3836098241"/>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ext uri="{D42A27DB-BD31-4B8C-83A1-F6EECF244321}">
                <p14:modId xmlns:p14="http://schemas.microsoft.com/office/powerpoint/2010/main" val="3554019894"/>
              </p:ext>
            </p:extLst>
          </p:nvPr>
        </p:nvGraphicFramePr>
        <p:xfrm>
          <a:off x="721223" y="4123426"/>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smtClean="0">
                          <a:solidFill>
                            <a:schemeClr val="tx1"/>
                          </a:solidFill>
                        </a:rPr>
                        <a:t>56.0</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tx1"/>
                          </a:solidFill>
                        </a:rPr>
                        <a:t>138.7</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ext uri="{D42A27DB-BD31-4B8C-83A1-F6EECF244321}">
                <p14:modId xmlns:p14="http://schemas.microsoft.com/office/powerpoint/2010/main" val="1021611630"/>
              </p:ext>
            </p:extLst>
          </p:nvPr>
        </p:nvGraphicFramePr>
        <p:xfrm>
          <a:off x="703211" y="2012226"/>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smtClean="0">
                          <a:solidFill>
                            <a:schemeClr val="tx1"/>
                          </a:solidFill>
                        </a:rPr>
                        <a:t>1.0%</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tx1"/>
                          </a:solidFill>
                        </a:rPr>
                        <a:t>1.6%</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ext uri="{D42A27DB-BD31-4B8C-83A1-F6EECF244321}">
                <p14:modId xmlns:p14="http://schemas.microsoft.com/office/powerpoint/2010/main" val="491354539"/>
              </p:ext>
            </p:extLst>
          </p:nvPr>
        </p:nvGraphicFramePr>
        <p:xfrm>
          <a:off x="721223" y="3022917"/>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$0.56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$0.65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ext uri="{D42A27DB-BD31-4B8C-83A1-F6EECF244321}">
                <p14:modId xmlns:p14="http://schemas.microsoft.com/office/powerpoint/2010/main" val="159931861"/>
              </p:ext>
            </p:extLst>
          </p:nvPr>
        </p:nvGraphicFramePr>
        <p:xfrm>
          <a:off x="736453" y="5173109"/>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smtClean="0">
                          <a:solidFill>
                            <a:schemeClr val="tx1"/>
                          </a:solidFill>
                        </a:rPr>
                        <a:t>10,069</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tx1"/>
                          </a:solidFill>
                        </a:rPr>
                        <a:t>4,661</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951673" y="3784115"/>
            <a:ext cx="2273379" cy="276999"/>
          </a:xfrm>
          <a:prstGeom prst="rect">
            <a:avLst/>
          </a:prstGeom>
        </p:spPr>
        <p:txBody>
          <a:bodyPr wrap="none">
            <a:spAutoFit/>
          </a:bodyPr>
          <a:lstStyle/>
          <a:p>
            <a:r>
              <a:rPr lang="en-US" sz="1200" b="1" dirty="0"/>
              <a:t>Support (Impressions (MM)) </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472881" y="1693350"/>
            <a:ext cx="1111202" cy="276999"/>
          </a:xfrm>
          <a:prstGeom prst="rect">
            <a:avLst/>
          </a:prstGeom>
        </p:spPr>
        <p:txBody>
          <a:bodyPr wrap="none">
            <a:spAutoFit/>
          </a:bodyPr>
          <a:lstStyle/>
          <a:p>
            <a:r>
              <a:rPr lang="en-US" sz="12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593876" y="2697503"/>
            <a:ext cx="886781" cy="276999"/>
          </a:xfrm>
          <a:prstGeom prst="rect">
            <a:avLst/>
          </a:prstGeom>
        </p:spPr>
        <p:txBody>
          <a:bodyPr wrap="none">
            <a:spAutoFit/>
          </a:bodyPr>
          <a:lstStyle/>
          <a:p>
            <a:r>
              <a:rPr lang="en-US" sz="12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1082833" y="4813285"/>
            <a:ext cx="2064989" cy="276999"/>
          </a:xfrm>
          <a:prstGeom prst="rect">
            <a:avLst/>
          </a:prstGeom>
        </p:spPr>
        <p:txBody>
          <a:bodyPr wrap="none">
            <a:spAutoFit/>
          </a:bodyPr>
          <a:lstStyle/>
          <a:p>
            <a:r>
              <a:rPr lang="en-US" sz="1200" b="1" dirty="0"/>
              <a:t>Cost Per MM Impressions</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076948" y="1755260"/>
            <a:ext cx="2424240" cy="276999"/>
          </a:xfrm>
          <a:prstGeom prst="rect">
            <a:avLst/>
          </a:prstGeom>
          <a:noFill/>
        </p:spPr>
        <p:txBody>
          <a:bodyPr wrap="square" rtlCol="0">
            <a:spAutoFit/>
          </a:bodyPr>
          <a:lstStyle/>
          <a:p>
            <a:pPr algn="ctr"/>
            <a:r>
              <a:rPr lang="en-US" sz="1200" b="1" u="sng" dirty="0">
                <a:solidFill>
                  <a:srgbClr val="C00000"/>
                </a:solidFill>
              </a:rPr>
              <a:t> EFFECTIVENESS</a:t>
            </a:r>
            <a:endParaRPr lang="en-GB" sz="12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571552" y="3799197"/>
            <a:ext cx="1491343" cy="461665"/>
          </a:xfrm>
          <a:prstGeom prst="rect">
            <a:avLst/>
          </a:prstGeom>
          <a:noFill/>
        </p:spPr>
        <p:txBody>
          <a:bodyPr wrap="square" rtlCol="0">
            <a:spAutoFit/>
          </a:bodyPr>
          <a:lstStyle/>
          <a:p>
            <a:pPr algn="ctr"/>
            <a:r>
              <a:rPr lang="en-US" sz="1200" b="1" dirty="0"/>
              <a:t>Tonn Vol/MM Impression</a:t>
            </a:r>
            <a:endParaRPr lang="en-GB" sz="12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731077" y="2213745"/>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3396" y="2133856"/>
            <a:ext cx="1749940" cy="461665"/>
          </a:xfrm>
          <a:prstGeom prst="rect">
            <a:avLst/>
          </a:prstGeom>
          <a:noFill/>
        </p:spPr>
        <p:txBody>
          <a:bodyPr wrap="square" rtlCol="0">
            <a:spAutoFit/>
          </a:bodyPr>
          <a:lstStyle/>
          <a:p>
            <a:pPr algn="ctr"/>
            <a:r>
              <a:rPr lang="en-US" sz="1200" b="1" dirty="0"/>
              <a:t>Total Tonn Volume Due To Digital Video </a:t>
            </a:r>
            <a:endParaRPr lang="en-GB" sz="12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xmlns=""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27" name="Picture 26" descr="Related image">
            <a:extLst>
              <a:ext uri="{FF2B5EF4-FFF2-40B4-BE49-F238E27FC236}">
                <a16:creationId xmlns:a16="http://schemas.microsoft.com/office/drawing/2014/main" xmlns="" id="{5DD6FED8-CA0D-4A30-A2D2-05746D986E8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
        <p:nvSpPr>
          <p:cNvPr id="28" name="Title 1"/>
          <p:cNvSpPr>
            <a:spLocks noGrp="1"/>
          </p:cNvSpPr>
          <p:nvPr>
            <p:ph type="title"/>
          </p:nvPr>
        </p:nvSpPr>
        <p:spPr>
          <a:xfrm>
            <a:off x="304799" y="179156"/>
            <a:ext cx="7581901" cy="629394"/>
          </a:xfrm>
        </p:spPr>
        <p:txBody>
          <a:bodyPr anchor="ctr"/>
          <a:lstStyle/>
          <a:p>
            <a:pPr>
              <a:lnSpc>
                <a:spcPct val="100000"/>
              </a:lnSpc>
            </a:pPr>
            <a:r>
              <a:rPr lang="en-US" sz="1700" dirty="0"/>
              <a:t>Digital video had higher spend and support, while its CPP declined due to shift to skippable content.  As a result, </a:t>
            </a:r>
            <a:r>
              <a:rPr lang="en-US" sz="1700" dirty="0" smtClean="0"/>
              <a:t>ROI </a:t>
            </a:r>
            <a:r>
              <a:rPr lang="en-US" sz="1700" dirty="0"/>
              <a:t>improved (although the </a:t>
            </a:r>
            <a:r>
              <a:rPr lang="en-US" sz="1700" dirty="0" smtClean="0"/>
              <a:t>effectiveness </a:t>
            </a:r>
            <a:r>
              <a:rPr lang="en-US" sz="1700" dirty="0"/>
              <a:t>was still quite low). </a:t>
            </a:r>
            <a:endParaRPr lang="en-CA" sz="1700" dirty="0"/>
          </a:p>
        </p:txBody>
      </p:sp>
      <p:sp>
        <p:nvSpPr>
          <p:cNvPr id="23" name="TextBox 2">
            <a:extLst>
              <a:ext uri="{FF2B5EF4-FFF2-40B4-BE49-F238E27FC236}">
                <a16:creationId xmlns:a16="http://schemas.microsoft.com/office/drawing/2014/main" xmlns="" id="{ED1783DC-61FD-43FD-83B9-774A4F7C1ECB}"/>
              </a:ext>
            </a:extLst>
          </p:cNvPr>
          <p:cNvSpPr txBox="1"/>
          <p:nvPr/>
        </p:nvSpPr>
        <p:spPr>
          <a:xfrm>
            <a:off x="1009841" y="1430097"/>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2017</a:t>
            </a:r>
          </a:p>
        </p:txBody>
      </p:sp>
      <p:sp>
        <p:nvSpPr>
          <p:cNvPr id="24" name="TextBox 23">
            <a:extLst>
              <a:ext uri="{FF2B5EF4-FFF2-40B4-BE49-F238E27FC236}">
                <a16:creationId xmlns:a16="http://schemas.microsoft.com/office/drawing/2014/main" xmlns="" id="{5677B1BA-AE77-4E80-81B5-2FFADC1940C8}"/>
              </a:ext>
            </a:extLst>
          </p:cNvPr>
          <p:cNvSpPr txBox="1"/>
          <p:nvPr/>
        </p:nvSpPr>
        <p:spPr>
          <a:xfrm>
            <a:off x="2336482" y="1417639"/>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2018</a:t>
            </a:r>
          </a:p>
        </p:txBody>
      </p:sp>
    </p:spTree>
    <p:extLst>
      <p:ext uri="{BB962C8B-B14F-4D97-AF65-F5344CB8AC3E}">
        <p14:creationId xmlns:p14="http://schemas.microsoft.com/office/powerpoint/2010/main" val="246493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xmlns="" id="{2375A99B-9E66-4C2F-8D7A-B9638A749D5C}"/>
              </a:ext>
            </a:extLst>
          </p:cNvPr>
          <p:cNvGraphicFramePr>
            <a:graphicFrameLocks noGrp="1"/>
          </p:cNvGraphicFramePr>
          <p:nvPr>
            <p:extLst>
              <p:ext uri="{D42A27DB-BD31-4B8C-83A1-F6EECF244321}">
                <p14:modId xmlns:p14="http://schemas.microsoft.com/office/powerpoint/2010/main" val="2948935131"/>
              </p:ext>
            </p:extLst>
          </p:nvPr>
        </p:nvGraphicFramePr>
        <p:xfrm>
          <a:off x="304800" y="3065590"/>
          <a:ext cx="8221980" cy="1038416"/>
        </p:xfrm>
        <a:graphic>
          <a:graphicData uri="http://schemas.openxmlformats.org/drawingml/2006/table">
            <a:tbl>
              <a:tblPr>
                <a:tableStyleId>{5C22544A-7EE6-4342-B048-85BDC9FD1C3A}</a:tableStyleId>
              </a:tblPr>
              <a:tblGrid>
                <a:gridCol w="1314450">
                  <a:extLst>
                    <a:ext uri="{9D8B030D-6E8A-4147-A177-3AD203B41FA5}">
                      <a16:colId xmlns:a16="http://schemas.microsoft.com/office/drawing/2014/main" xmlns="" val="20000"/>
                    </a:ext>
                  </a:extLst>
                </a:gridCol>
                <a:gridCol w="986790">
                  <a:extLst>
                    <a:ext uri="{9D8B030D-6E8A-4147-A177-3AD203B41FA5}">
                      <a16:colId xmlns:a16="http://schemas.microsoft.com/office/drawing/2014/main" xmlns="" val="20001"/>
                    </a:ext>
                  </a:extLst>
                </a:gridCol>
                <a:gridCol w="986790">
                  <a:extLst>
                    <a:ext uri="{9D8B030D-6E8A-4147-A177-3AD203B41FA5}">
                      <a16:colId xmlns:a16="http://schemas.microsoft.com/office/drawing/2014/main" xmlns="" val="20002"/>
                    </a:ext>
                  </a:extLst>
                </a:gridCol>
                <a:gridCol w="986790">
                  <a:extLst>
                    <a:ext uri="{9D8B030D-6E8A-4147-A177-3AD203B41FA5}">
                      <a16:colId xmlns:a16="http://schemas.microsoft.com/office/drawing/2014/main" xmlns="" val="20003"/>
                    </a:ext>
                  </a:extLst>
                </a:gridCol>
                <a:gridCol w="986790">
                  <a:extLst>
                    <a:ext uri="{9D8B030D-6E8A-4147-A177-3AD203B41FA5}">
                      <a16:colId xmlns:a16="http://schemas.microsoft.com/office/drawing/2014/main" xmlns="" val="20004"/>
                    </a:ext>
                  </a:extLst>
                </a:gridCol>
                <a:gridCol w="986790">
                  <a:extLst>
                    <a:ext uri="{9D8B030D-6E8A-4147-A177-3AD203B41FA5}">
                      <a16:colId xmlns:a16="http://schemas.microsoft.com/office/drawing/2014/main" xmlns="" val="20006"/>
                    </a:ext>
                  </a:extLst>
                </a:gridCol>
                <a:gridCol w="986790">
                  <a:extLst>
                    <a:ext uri="{9D8B030D-6E8A-4147-A177-3AD203B41FA5}">
                      <a16:colId xmlns:a16="http://schemas.microsoft.com/office/drawing/2014/main" xmlns="" val="20007"/>
                    </a:ext>
                  </a:extLst>
                </a:gridCol>
                <a:gridCol w="986790">
                  <a:extLst>
                    <a:ext uri="{9D8B030D-6E8A-4147-A177-3AD203B41FA5}">
                      <a16:colId xmlns:a16="http://schemas.microsoft.com/office/drawing/2014/main" xmlns="" val="3983266477"/>
                    </a:ext>
                  </a:extLst>
                </a:gridCol>
              </a:tblGrid>
              <a:tr h="283035">
                <a:tc>
                  <a:txBody>
                    <a:bodyPr/>
                    <a:lstStyle/>
                    <a:p>
                      <a:pPr algn="ctr" fontAlgn="b"/>
                      <a:endParaRPr lang="en-US" sz="1200" b="0" i="0" u="none" strike="noStrike" dirty="0">
                        <a:solidFill>
                          <a:srgbClr val="000000"/>
                        </a:solidFill>
                        <a:effectLst/>
                        <a:latin typeface="+mj-lt"/>
                      </a:endParaRPr>
                    </a:p>
                  </a:txBody>
                  <a:tcPr marL="9496" marR="9496" marT="9496" marB="0" anchor="ctr"/>
                </a:tc>
                <a:tc>
                  <a:txBody>
                    <a:bodyPr/>
                    <a:lstStyle/>
                    <a:p>
                      <a:pPr algn="ctr" rtl="0" fontAlgn="b"/>
                      <a:r>
                        <a:rPr lang="en-US" sz="1000" u="none" strike="noStrike" kern="1200" dirty="0" smtClean="0">
                          <a:solidFill>
                            <a:schemeClr val="dk1"/>
                          </a:solidFill>
                          <a:effectLst/>
                          <a:latin typeface="+mj-lt"/>
                          <a:ea typeface="+mn-ea"/>
                          <a:cs typeface="+mn-cs"/>
                        </a:rPr>
                        <a:t>13,044</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algn="ctr" rtl="0" fontAlgn="b"/>
                      <a:r>
                        <a:rPr lang="en-GB" sz="1000" u="none" strike="noStrike" kern="1200" dirty="0">
                          <a:solidFill>
                            <a:schemeClr val="dk1"/>
                          </a:solidFill>
                          <a:effectLst/>
                          <a:latin typeface="+mj-lt"/>
                          <a:ea typeface="+mn-ea"/>
                          <a:cs typeface="+mn-cs"/>
                        </a:rPr>
                        <a:t>36,390</a:t>
                      </a:r>
                    </a:p>
                  </a:txBody>
                  <a:tcPr marL="9525" marR="9525" marT="9525" marB="0" anchor="ctr"/>
                </a:tc>
                <a:tc>
                  <a:txBody>
                    <a:bodyPr/>
                    <a:lstStyle/>
                    <a:p>
                      <a:pPr algn="ctr" rtl="0" fontAlgn="b"/>
                      <a:r>
                        <a:rPr lang="en-GB" sz="1000" u="none" strike="noStrike" kern="1200" dirty="0" smtClean="0">
                          <a:solidFill>
                            <a:schemeClr val="dk1"/>
                          </a:solidFill>
                          <a:effectLst/>
                          <a:latin typeface="+mj-lt"/>
                          <a:ea typeface="+mn-ea"/>
                          <a:cs typeface="+mn-cs"/>
                        </a:rPr>
                        <a:t>6,573</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algn="ctr" rtl="0" fontAlgn="b"/>
                      <a:r>
                        <a:rPr lang="en-GB" sz="1000" u="none" strike="noStrike" kern="1200" dirty="0" smtClean="0">
                          <a:solidFill>
                            <a:schemeClr val="dk1"/>
                          </a:solidFill>
                          <a:effectLst/>
                          <a:latin typeface="+mj-lt"/>
                          <a:ea typeface="+mn-ea"/>
                          <a:cs typeface="+mn-cs"/>
                        </a:rPr>
                        <a:t>20,206</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algn="ctr" rtl="0" fontAlgn="b"/>
                      <a:r>
                        <a:rPr lang="en-GB" sz="1000" u="none" strike="noStrike" kern="1200" dirty="0" smtClean="0">
                          <a:solidFill>
                            <a:schemeClr val="dk1"/>
                          </a:solidFill>
                          <a:effectLst/>
                          <a:latin typeface="+mj-lt"/>
                          <a:ea typeface="+mn-ea"/>
                          <a:cs typeface="+mn-cs"/>
                        </a:rPr>
                        <a:t>39,581</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algn="ctr" rtl="0" fontAlgn="b"/>
                      <a:r>
                        <a:rPr lang="en-GB" sz="1000" u="none" strike="noStrike" kern="1200" dirty="0" smtClean="0">
                          <a:solidFill>
                            <a:schemeClr val="dk1"/>
                          </a:solidFill>
                          <a:effectLst/>
                          <a:latin typeface="+mj-lt"/>
                          <a:ea typeface="+mn-ea"/>
                          <a:cs typeface="+mn-cs"/>
                        </a:rPr>
                        <a:t>15,739</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algn="ctr" rtl="0" fontAlgn="b"/>
                      <a:r>
                        <a:rPr lang="en-GB" sz="1000" u="none" strike="noStrike" kern="1200" dirty="0" smtClean="0">
                          <a:solidFill>
                            <a:schemeClr val="dk1"/>
                          </a:solidFill>
                          <a:effectLst/>
                          <a:latin typeface="+mj-lt"/>
                          <a:ea typeface="+mn-ea"/>
                          <a:cs typeface="+mn-cs"/>
                        </a:rPr>
                        <a:t>63,187</a:t>
                      </a:r>
                      <a:endParaRPr lang="en-GB" sz="1000" u="none" strike="noStrike" kern="1200" dirty="0">
                        <a:solidFill>
                          <a:schemeClr val="dk1"/>
                        </a:solidFill>
                        <a:effectLst/>
                        <a:latin typeface="+mj-lt"/>
                        <a:ea typeface="+mn-ea"/>
                        <a:cs typeface="+mn-cs"/>
                      </a:endParaRPr>
                    </a:p>
                  </a:txBody>
                  <a:tcPr marL="9525" marR="9525" marT="9525" marB="0" anchor="ctr"/>
                </a:tc>
                <a:extLst>
                  <a:ext uri="{0D108BD9-81ED-4DB2-BD59-A6C34878D82A}">
                    <a16:rowId xmlns:a16="http://schemas.microsoft.com/office/drawing/2014/main" xmlns="" val="10000"/>
                  </a:ext>
                </a:extLst>
              </a:tr>
              <a:tr h="51341">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extLst>
                  <a:ext uri="{0D108BD9-81ED-4DB2-BD59-A6C34878D82A}">
                    <a16:rowId xmlns:a16="http://schemas.microsoft.com/office/drawing/2014/main" xmlns="" val="10001"/>
                  </a:ext>
                </a:extLst>
              </a:tr>
              <a:tr h="283035">
                <a:tc>
                  <a:txBody>
                    <a:bodyPr/>
                    <a:lstStyle/>
                    <a:p>
                      <a:pPr algn="ctr"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algn="ctr" rtl="0" fontAlgn="b"/>
                      <a:r>
                        <a:rPr lang="en-US" sz="1000" u="none" strike="noStrike" kern="1200" dirty="0" smtClean="0">
                          <a:solidFill>
                            <a:schemeClr val="dk1"/>
                          </a:solidFill>
                          <a:effectLst/>
                          <a:latin typeface="+mj-lt"/>
                          <a:ea typeface="+mn-ea"/>
                          <a:cs typeface="+mn-cs"/>
                        </a:rPr>
                        <a:t>10</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b"/>
                      <a:r>
                        <a:rPr lang="en-GB" sz="1000" u="none" strike="noStrike" kern="1200" dirty="0">
                          <a:solidFill>
                            <a:schemeClr val="dk1"/>
                          </a:solidFill>
                          <a:effectLst/>
                          <a:latin typeface="+mj-lt"/>
                          <a:ea typeface="+mn-ea"/>
                          <a:cs typeface="+mn-cs"/>
                        </a:rPr>
                        <a:t>10</a:t>
                      </a:r>
                    </a:p>
                  </a:txBody>
                  <a:tcPr marL="9525" marR="9525" marT="9525" marB="0" anchor="ctr">
                    <a:solidFill>
                      <a:schemeClr val="accent5">
                        <a:lumMod val="20000"/>
                        <a:lumOff val="80000"/>
                      </a:schemeClr>
                    </a:solidFill>
                  </a:tcPr>
                </a:tc>
                <a:tc>
                  <a:txBody>
                    <a:bodyPr/>
                    <a:lstStyle/>
                    <a:p>
                      <a:pPr algn="ctr" rtl="0" fontAlgn="b"/>
                      <a:r>
                        <a:rPr lang="en-GB" sz="1000" u="none" strike="noStrike" kern="1200" dirty="0" smtClean="0">
                          <a:solidFill>
                            <a:schemeClr val="dk1"/>
                          </a:solidFill>
                          <a:effectLst/>
                          <a:latin typeface="+mj-lt"/>
                          <a:ea typeface="+mn-ea"/>
                          <a:cs typeface="+mn-cs"/>
                        </a:rPr>
                        <a:t>7</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b"/>
                      <a:r>
                        <a:rPr lang="en-GB" sz="1000" u="none" strike="noStrike" kern="1200" dirty="0" smtClean="0">
                          <a:solidFill>
                            <a:schemeClr val="dk1"/>
                          </a:solidFill>
                          <a:effectLst/>
                          <a:latin typeface="+mj-lt"/>
                          <a:ea typeface="+mn-ea"/>
                          <a:cs typeface="+mn-cs"/>
                        </a:rPr>
                        <a:t>3</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b"/>
                      <a:r>
                        <a:rPr lang="en-GB" sz="1000" u="none" strike="noStrike" kern="1200" dirty="0" smtClean="0">
                          <a:solidFill>
                            <a:schemeClr val="dk1"/>
                          </a:solidFill>
                          <a:effectLst/>
                          <a:latin typeface="+mj-lt"/>
                          <a:ea typeface="+mn-ea"/>
                          <a:cs typeface="+mn-cs"/>
                        </a:rPr>
                        <a:t>5</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b"/>
                      <a:r>
                        <a:rPr lang="en-GB" sz="1000" u="none" strike="noStrike" kern="1200" dirty="0" smtClean="0">
                          <a:solidFill>
                            <a:schemeClr val="dk1"/>
                          </a:solidFill>
                          <a:effectLst/>
                          <a:latin typeface="+mj-lt"/>
                          <a:ea typeface="+mn-ea"/>
                          <a:cs typeface="+mn-cs"/>
                        </a:rPr>
                        <a:t>7</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b"/>
                      <a:r>
                        <a:rPr lang="en-GB" sz="1000" u="none" strike="noStrike" kern="1200" dirty="0" smtClean="0">
                          <a:solidFill>
                            <a:schemeClr val="dk1"/>
                          </a:solidFill>
                          <a:effectLst/>
                          <a:latin typeface="+mj-lt"/>
                          <a:ea typeface="+mn-ea"/>
                          <a:cs typeface="+mn-cs"/>
                        </a:rPr>
                        <a:t>4</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2"/>
                  </a:ext>
                </a:extLst>
              </a:tr>
              <a:tr h="283035">
                <a:tc>
                  <a:txBody>
                    <a:bodyPr/>
                    <a:lstStyle/>
                    <a:p>
                      <a:pPr algn="l" fontAlgn="b"/>
                      <a:r>
                        <a:rPr lang="en-US" sz="1200" b="0" i="0" u="none" strike="noStrike" dirty="0">
                          <a:solidFill>
                            <a:srgbClr val="000000"/>
                          </a:solidFill>
                          <a:effectLst/>
                          <a:latin typeface="+mj-lt"/>
                        </a:rPr>
                        <a:t>  Details</a:t>
                      </a:r>
                    </a:p>
                  </a:txBody>
                  <a:tcPr marL="9496" marR="9496" marT="9496" marB="0" anchor="ctr">
                    <a:solidFill>
                      <a:schemeClr val="accent5">
                        <a:lumMod val="20000"/>
                        <a:lumOff val="80000"/>
                      </a:schemeClr>
                    </a:solidFill>
                  </a:tcPr>
                </a:tc>
                <a:tc>
                  <a:txBody>
                    <a:bodyPr/>
                    <a:lstStyle/>
                    <a:p>
                      <a:pPr algn="ctr" rtl="0" fontAlgn="b"/>
                      <a:r>
                        <a:rPr lang="en-US" sz="900" u="none" strike="noStrike" kern="1200" dirty="0">
                          <a:solidFill>
                            <a:schemeClr val="dk1"/>
                          </a:solidFill>
                          <a:effectLst/>
                          <a:latin typeface="+mj-lt"/>
                          <a:ea typeface="+mn-ea"/>
                          <a:cs typeface="+mn-cs"/>
                        </a:rPr>
                        <a:t>30 Sec Forced</a:t>
                      </a:r>
                      <a:endParaRPr lang="en-GB" sz="9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b"/>
                      <a:r>
                        <a:rPr lang="en-US" sz="900" u="none" strike="noStrike" kern="1200" dirty="0">
                          <a:solidFill>
                            <a:schemeClr val="dk1"/>
                          </a:solidFill>
                          <a:effectLst/>
                          <a:latin typeface="+mj-lt"/>
                          <a:ea typeface="+mn-ea"/>
                          <a:cs typeface="+mn-cs"/>
                        </a:rPr>
                        <a:t>6/15 Sec Forced</a:t>
                      </a:r>
                      <a:endParaRPr lang="en-GB" sz="9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b"/>
                      <a:r>
                        <a:rPr lang="en-US" sz="900" u="none" strike="noStrike" kern="1200" dirty="0">
                          <a:solidFill>
                            <a:schemeClr val="dk1"/>
                          </a:solidFill>
                          <a:effectLst/>
                          <a:latin typeface="+mj-lt"/>
                          <a:ea typeface="+mn-ea"/>
                          <a:cs typeface="+mn-cs"/>
                        </a:rPr>
                        <a:t>30 Sec Forced</a:t>
                      </a:r>
                      <a:endParaRPr lang="en-GB" sz="9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b"/>
                      <a:r>
                        <a:rPr lang="en-US" sz="900" u="none" strike="noStrike" kern="1200" dirty="0">
                          <a:solidFill>
                            <a:schemeClr val="dk1"/>
                          </a:solidFill>
                          <a:effectLst/>
                          <a:latin typeface="+mj-lt"/>
                          <a:ea typeface="+mn-ea"/>
                          <a:cs typeface="+mn-cs"/>
                        </a:rPr>
                        <a:t>6 Sec</a:t>
                      </a:r>
                      <a:endParaRPr lang="en-GB" sz="9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b"/>
                      <a:r>
                        <a:rPr lang="en-US" sz="900" u="none" strike="noStrike" kern="1200" dirty="0">
                          <a:solidFill>
                            <a:schemeClr val="dk1"/>
                          </a:solidFill>
                          <a:effectLst/>
                          <a:latin typeface="+mj-lt"/>
                          <a:ea typeface="+mn-ea"/>
                          <a:cs typeface="+mn-cs"/>
                        </a:rPr>
                        <a:t>15 Sec Forced/Skippable</a:t>
                      </a:r>
                      <a:endParaRPr lang="en-GB" sz="9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b"/>
                      <a:r>
                        <a:rPr lang="en-US" sz="900" u="none" strike="noStrike" kern="1200" dirty="0">
                          <a:solidFill>
                            <a:schemeClr val="dk1"/>
                          </a:solidFill>
                          <a:effectLst/>
                          <a:latin typeface="+mj-lt"/>
                          <a:ea typeface="+mn-ea"/>
                          <a:cs typeface="+mn-cs"/>
                        </a:rPr>
                        <a:t>30 sec Forced</a:t>
                      </a:r>
                      <a:endParaRPr lang="en-GB" sz="9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b"/>
                      <a:r>
                        <a:rPr lang="en-US" sz="900" u="none" strike="noStrike" kern="1200" dirty="0">
                          <a:solidFill>
                            <a:schemeClr val="dk1"/>
                          </a:solidFill>
                          <a:effectLst/>
                          <a:latin typeface="+mj-lt"/>
                          <a:ea typeface="+mn-ea"/>
                          <a:cs typeface="+mn-cs"/>
                        </a:rPr>
                        <a:t>15 sec &amp; Long form Skippable, 6 sec</a:t>
                      </a:r>
                      <a:endParaRPr lang="en-GB" sz="9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3"/>
                  </a:ext>
                </a:extLst>
              </a:tr>
            </a:tbl>
          </a:graphicData>
        </a:graphic>
      </p:graphicFrame>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18" name="TextBox 17">
            <a:extLst>
              <a:ext uri="{FF2B5EF4-FFF2-40B4-BE49-F238E27FC236}">
                <a16:creationId xmlns:a16="http://schemas.microsoft.com/office/drawing/2014/main" xmlns=""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19" name="Picture 18" descr="Related image">
            <a:extLst>
              <a:ext uri="{FF2B5EF4-FFF2-40B4-BE49-F238E27FC236}">
                <a16:creationId xmlns:a16="http://schemas.microsoft.com/office/drawing/2014/main" xmlns="" id="{5DD6FED8-CA0D-4A30-A2D2-05746D986E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xmlns="" id="{48C2C7FD-5FBD-42C2-AB6A-D598ACE30376}"/>
              </a:ext>
            </a:extLst>
          </p:cNvPr>
          <p:cNvSpPr txBox="1"/>
          <p:nvPr/>
        </p:nvSpPr>
        <p:spPr>
          <a:xfrm>
            <a:off x="304800" y="4531608"/>
            <a:ext cx="1341783" cy="400110"/>
          </a:xfrm>
          <a:prstGeom prst="rect">
            <a:avLst/>
          </a:prstGeom>
          <a:noFill/>
        </p:spPr>
        <p:txBody>
          <a:bodyPr wrap="square" rtlCol="0">
            <a:spAutoFit/>
          </a:bodyPr>
          <a:lstStyle/>
          <a:p>
            <a:r>
              <a:rPr lang="nl-NL" sz="1000" b="1" dirty="0">
                <a:solidFill>
                  <a:schemeClr val="accent2"/>
                </a:solidFill>
              </a:rPr>
              <a:t>Ton Vol/IMP(MM) </a:t>
            </a:r>
          </a:p>
          <a:p>
            <a:r>
              <a:rPr lang="nl-NL" sz="1000" b="1" dirty="0">
                <a:solidFill>
                  <a:schemeClr val="accent2"/>
                </a:solidFill>
              </a:rPr>
              <a:t>(Effectiveness)</a:t>
            </a:r>
          </a:p>
        </p:txBody>
      </p:sp>
      <p:sp>
        <p:nvSpPr>
          <p:cNvPr id="30" name="TextBox 29">
            <a:extLst>
              <a:ext uri="{FF2B5EF4-FFF2-40B4-BE49-F238E27FC236}">
                <a16:creationId xmlns:a16="http://schemas.microsoft.com/office/drawing/2014/main" xmlns="" id="{12382F67-5E80-43AA-AE87-FB66C3C34AD9}"/>
              </a:ext>
            </a:extLst>
          </p:cNvPr>
          <p:cNvSpPr txBox="1"/>
          <p:nvPr/>
        </p:nvSpPr>
        <p:spPr>
          <a:xfrm>
            <a:off x="304800" y="1830774"/>
            <a:ext cx="1341783" cy="246221"/>
          </a:xfrm>
          <a:prstGeom prst="rect">
            <a:avLst/>
          </a:prstGeom>
          <a:noFill/>
        </p:spPr>
        <p:txBody>
          <a:bodyPr wrap="square" rtlCol="0">
            <a:spAutoFit/>
          </a:bodyPr>
          <a:lstStyle/>
          <a:p>
            <a:r>
              <a:rPr lang="en-US" sz="1000" b="1" dirty="0">
                <a:solidFill>
                  <a:schemeClr val="accent2"/>
                </a:solidFill>
              </a:rPr>
              <a:t>ROI</a:t>
            </a:r>
            <a:endParaRPr lang="en-GB" sz="1000" b="1" dirty="0">
              <a:solidFill>
                <a:schemeClr val="accent2"/>
              </a:solidFill>
            </a:endParaRPr>
          </a:p>
        </p:txBody>
      </p:sp>
      <p:sp>
        <p:nvSpPr>
          <p:cNvPr id="31" name="TextBox 30">
            <a:extLst>
              <a:ext uri="{FF2B5EF4-FFF2-40B4-BE49-F238E27FC236}">
                <a16:creationId xmlns:a16="http://schemas.microsoft.com/office/drawing/2014/main" xmlns="" id="{7C40FF5F-E095-46A2-AFAE-B5966CBAE109}"/>
              </a:ext>
            </a:extLst>
          </p:cNvPr>
          <p:cNvSpPr txBox="1"/>
          <p:nvPr/>
        </p:nvSpPr>
        <p:spPr>
          <a:xfrm>
            <a:off x="304800" y="3413934"/>
            <a:ext cx="1341783" cy="246221"/>
          </a:xfrm>
          <a:prstGeom prst="rect">
            <a:avLst/>
          </a:prstGeom>
          <a:noFill/>
        </p:spPr>
        <p:txBody>
          <a:bodyPr wrap="square" rtlCol="0">
            <a:spAutoFit/>
          </a:bodyPr>
          <a:lstStyle/>
          <a:p>
            <a:r>
              <a:rPr lang="en-US" sz="1000" b="1" dirty="0">
                <a:solidFill>
                  <a:schemeClr val="accent5"/>
                </a:solidFill>
              </a:rPr>
              <a:t>CPP $/(000)</a:t>
            </a:r>
          </a:p>
        </p:txBody>
      </p:sp>
      <p:sp>
        <p:nvSpPr>
          <p:cNvPr id="40" name="TextBox 39">
            <a:extLst>
              <a:ext uri="{FF2B5EF4-FFF2-40B4-BE49-F238E27FC236}">
                <a16:creationId xmlns:a16="http://schemas.microsoft.com/office/drawing/2014/main" xmlns="" id="{CB21E31D-4663-4C8F-B8FF-EC6F196C02B1}"/>
              </a:ext>
            </a:extLst>
          </p:cNvPr>
          <p:cNvSpPr txBox="1"/>
          <p:nvPr/>
        </p:nvSpPr>
        <p:spPr>
          <a:xfrm>
            <a:off x="304800" y="3096989"/>
            <a:ext cx="1341783" cy="246221"/>
          </a:xfrm>
          <a:prstGeom prst="rect">
            <a:avLst/>
          </a:prstGeom>
          <a:noFill/>
        </p:spPr>
        <p:txBody>
          <a:bodyPr wrap="square" rtlCol="0">
            <a:spAutoFit/>
          </a:bodyPr>
          <a:lstStyle/>
          <a:p>
            <a:r>
              <a:rPr lang="en-US" sz="1000" b="1" dirty="0">
                <a:solidFill>
                  <a:schemeClr val="accent2"/>
                </a:solidFill>
              </a:rPr>
              <a:t>Impression (000)</a:t>
            </a:r>
          </a:p>
        </p:txBody>
      </p:sp>
      <p:graphicFrame>
        <p:nvGraphicFramePr>
          <p:cNvPr id="41" name="Chart 40">
            <a:extLst>
              <a:ext uri="{FF2B5EF4-FFF2-40B4-BE49-F238E27FC236}">
                <a16:creationId xmlns:a16="http://schemas.microsoft.com/office/drawing/2014/main" xmlns="" id="{ADC0319D-218E-46B7-AC43-78F7B5EC5778}"/>
              </a:ext>
            </a:extLst>
          </p:cNvPr>
          <p:cNvGraphicFramePr/>
          <p:nvPr>
            <p:extLst>
              <p:ext uri="{D42A27DB-BD31-4B8C-83A1-F6EECF244321}">
                <p14:modId xmlns:p14="http://schemas.microsoft.com/office/powerpoint/2010/main" val="192131964"/>
              </p:ext>
            </p:extLst>
          </p:nvPr>
        </p:nvGraphicFramePr>
        <p:xfrm>
          <a:off x="1469440" y="1585675"/>
          <a:ext cx="7179259" cy="1346018"/>
        </p:xfrm>
        <a:graphic>
          <a:graphicData uri="http://schemas.openxmlformats.org/drawingml/2006/chart">
            <c:chart xmlns:c="http://schemas.openxmlformats.org/drawingml/2006/chart" xmlns:r="http://schemas.openxmlformats.org/officeDocument/2006/relationships" r:id="rId5"/>
          </a:graphicData>
        </a:graphic>
      </p:graphicFrame>
      <p:sp>
        <p:nvSpPr>
          <p:cNvPr id="42" name="Rounded Rectangle 1">
            <a:extLst>
              <a:ext uri="{FF2B5EF4-FFF2-40B4-BE49-F238E27FC236}">
                <a16:creationId xmlns:a16="http://schemas.microsoft.com/office/drawing/2014/main" xmlns="" id="{C131EDAD-5A77-4D52-ADE2-882BC1BB5EA1}"/>
              </a:ext>
            </a:extLst>
          </p:cNvPr>
          <p:cNvSpPr/>
          <p:nvPr/>
        </p:nvSpPr>
        <p:spPr>
          <a:xfrm>
            <a:off x="1624013" y="1220137"/>
            <a:ext cx="2909887" cy="245256"/>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2017</a:t>
            </a:r>
          </a:p>
        </p:txBody>
      </p:sp>
      <p:sp>
        <p:nvSpPr>
          <p:cNvPr id="43" name="Rounded Rectangle 1">
            <a:extLst>
              <a:ext uri="{FF2B5EF4-FFF2-40B4-BE49-F238E27FC236}">
                <a16:creationId xmlns:a16="http://schemas.microsoft.com/office/drawing/2014/main" xmlns="" id="{524B0E9A-7E83-434F-9E78-3DEE95FF68EC}"/>
              </a:ext>
            </a:extLst>
          </p:cNvPr>
          <p:cNvSpPr/>
          <p:nvPr/>
        </p:nvSpPr>
        <p:spPr>
          <a:xfrm>
            <a:off x="4640580" y="1219200"/>
            <a:ext cx="3846084" cy="246192"/>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2018</a:t>
            </a:r>
          </a:p>
        </p:txBody>
      </p:sp>
      <p:graphicFrame>
        <p:nvGraphicFramePr>
          <p:cNvPr id="47" name="Chart 46">
            <a:extLst>
              <a:ext uri="{FF2B5EF4-FFF2-40B4-BE49-F238E27FC236}">
                <a16:creationId xmlns:a16="http://schemas.microsoft.com/office/drawing/2014/main" xmlns="" id="{801EEA8D-C60F-48B2-998F-603F7955E5F1}"/>
              </a:ext>
            </a:extLst>
          </p:cNvPr>
          <p:cNvGraphicFramePr/>
          <p:nvPr>
            <p:extLst>
              <p:ext uri="{D42A27DB-BD31-4B8C-83A1-F6EECF244321}">
                <p14:modId xmlns:p14="http://schemas.microsoft.com/office/powerpoint/2010/main" val="205494904"/>
              </p:ext>
            </p:extLst>
          </p:nvPr>
        </p:nvGraphicFramePr>
        <p:xfrm>
          <a:off x="1469440" y="4192870"/>
          <a:ext cx="7179259" cy="1346018"/>
        </p:xfrm>
        <a:graphic>
          <a:graphicData uri="http://schemas.openxmlformats.org/drawingml/2006/chart">
            <c:chart xmlns:c="http://schemas.openxmlformats.org/drawingml/2006/chart" xmlns:r="http://schemas.openxmlformats.org/officeDocument/2006/relationships" r:id="rId6"/>
          </a:graphicData>
        </a:graphic>
      </p:graphicFrame>
      <p:sp>
        <p:nvSpPr>
          <p:cNvPr id="23" name="Title 1"/>
          <p:cNvSpPr>
            <a:spLocks noGrp="1"/>
          </p:cNvSpPr>
          <p:nvPr>
            <p:ph type="title"/>
          </p:nvPr>
        </p:nvSpPr>
        <p:spPr>
          <a:xfrm>
            <a:off x="329367" y="246875"/>
            <a:ext cx="7301133" cy="455640"/>
          </a:xfrm>
        </p:spPr>
        <p:txBody>
          <a:bodyPr anchor="ctr"/>
          <a:lstStyle/>
          <a:p>
            <a:pPr>
              <a:lnSpc>
                <a:spcPct val="100000"/>
              </a:lnSpc>
            </a:pPr>
            <a:r>
              <a:rPr lang="en-GB" sz="1700" dirty="0"/>
              <a:t>2018 ROIs were similar for Nourish, Own It and Protein. Sugar Wise had relatively smaller impact though at moderate spend. </a:t>
            </a:r>
            <a:endParaRPr lang="en-CA" sz="1700" dirty="0"/>
          </a:p>
        </p:txBody>
      </p:sp>
      <p:sp>
        <p:nvSpPr>
          <p:cNvPr id="16" name="TextBox 15">
            <a:extLst>
              <a:ext uri="{FF2B5EF4-FFF2-40B4-BE49-F238E27FC236}">
                <a16:creationId xmlns:a16="http://schemas.microsoft.com/office/drawing/2014/main" xmlns="" id="{12DC13E8-7E1E-4A40-B1F5-CF5203ECF7C4}"/>
              </a:ext>
            </a:extLst>
          </p:cNvPr>
          <p:cNvSpPr txBox="1"/>
          <p:nvPr/>
        </p:nvSpPr>
        <p:spPr>
          <a:xfrm>
            <a:off x="317082" y="5802191"/>
            <a:ext cx="8343900" cy="246221"/>
          </a:xfrm>
          <a:prstGeom prst="rect">
            <a:avLst/>
          </a:prstGeom>
          <a:noFill/>
        </p:spPr>
        <p:txBody>
          <a:bodyPr wrap="square" rtlCol="0">
            <a:spAutoFit/>
          </a:bodyPr>
          <a:lstStyle/>
          <a:p>
            <a:r>
              <a:rPr lang="en-US" sz="1000" dirty="0"/>
              <a:t>The average of campaigns does not match with the full year number because of volume attribution across two years</a:t>
            </a:r>
          </a:p>
        </p:txBody>
      </p:sp>
    </p:spTree>
    <p:extLst>
      <p:ext uri="{BB962C8B-B14F-4D97-AF65-F5344CB8AC3E}">
        <p14:creationId xmlns:p14="http://schemas.microsoft.com/office/powerpoint/2010/main" val="327809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xmlns="" id="{D8024383-8921-41CA-91DF-C85D41B93B87}"/>
              </a:ext>
            </a:extLst>
          </p:cNvPr>
          <p:cNvGrpSpPr/>
          <p:nvPr/>
        </p:nvGrpSpPr>
        <p:grpSpPr>
          <a:xfrm>
            <a:off x="577500" y="1770742"/>
            <a:ext cx="7960425" cy="3060700"/>
            <a:chOff x="304800" y="1422400"/>
            <a:chExt cx="7960425" cy="3060700"/>
          </a:xfrm>
        </p:grpSpPr>
        <p:graphicFrame>
          <p:nvGraphicFramePr>
            <p:cNvPr id="40" name="Chart 39">
              <a:extLst>
                <a:ext uri="{FF2B5EF4-FFF2-40B4-BE49-F238E27FC236}">
                  <a16:creationId xmlns:a16="http://schemas.microsoft.com/office/drawing/2014/main" xmlns="" id="{7D92C505-BD30-4772-8928-507E0F08515D}"/>
                </a:ext>
              </a:extLst>
            </p:cNvPr>
            <p:cNvGraphicFramePr/>
            <p:nvPr>
              <p:extLst>
                <p:ext uri="{D42A27DB-BD31-4B8C-83A1-F6EECF244321}">
                  <p14:modId xmlns:p14="http://schemas.microsoft.com/office/powerpoint/2010/main" val="1676102654"/>
                </p:ext>
              </p:extLst>
            </p:nvPr>
          </p:nvGraphicFramePr>
          <p:xfrm>
            <a:off x="304800" y="1422400"/>
            <a:ext cx="7960425" cy="3060700"/>
          </p:xfrm>
          <a:graphic>
            <a:graphicData uri="http://schemas.openxmlformats.org/drawingml/2006/chart">
              <c:chart xmlns:c="http://schemas.openxmlformats.org/drawingml/2006/chart" xmlns:r="http://schemas.openxmlformats.org/officeDocument/2006/relationships" r:id="rId3"/>
            </a:graphicData>
          </a:graphic>
        </p:graphicFrame>
        <p:cxnSp>
          <p:nvCxnSpPr>
            <p:cNvPr id="42" name="Straight Connector 41">
              <a:extLst>
                <a:ext uri="{FF2B5EF4-FFF2-40B4-BE49-F238E27FC236}">
                  <a16:creationId xmlns:a16="http://schemas.microsoft.com/office/drawing/2014/main" xmlns="" id="{E517E16D-FF71-47D0-AD76-2BB56958DA35}"/>
                </a:ext>
              </a:extLst>
            </p:cNvPr>
            <p:cNvCxnSpPr/>
            <p:nvPr/>
          </p:nvCxnSpPr>
          <p:spPr>
            <a:xfrm flipV="1">
              <a:off x="4285012" y="1656539"/>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E6BD512B-5DC8-4748-9548-1D8920D5A995}"/>
                </a:ext>
              </a:extLst>
            </p:cNvPr>
            <p:cNvSpPr/>
            <p:nvPr/>
          </p:nvSpPr>
          <p:spPr>
            <a:xfrm rot="16200000">
              <a:off x="-104028" y="222639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Tonn Sales in (‘000)</a:t>
              </a:r>
            </a:p>
          </p:txBody>
        </p:sp>
        <p:sp>
          <p:nvSpPr>
            <p:cNvPr id="49" name="Rectangle 48">
              <a:extLst>
                <a:ext uri="{FF2B5EF4-FFF2-40B4-BE49-F238E27FC236}">
                  <a16:creationId xmlns:a16="http://schemas.microsoft.com/office/drawing/2014/main" xmlns="" id="{FC7D3D70-A0DB-405B-A790-9572A1B7CDB1}"/>
                </a:ext>
              </a:extLst>
            </p:cNvPr>
            <p:cNvSpPr/>
            <p:nvPr/>
          </p:nvSpPr>
          <p:spPr>
            <a:xfrm rot="16200000">
              <a:off x="7394926" y="2226390"/>
              <a:ext cx="1242649"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Impression in (‘000)</a:t>
              </a:r>
            </a:p>
          </p:txBody>
        </p:sp>
      </p:grpSp>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Social support in 2018 was </a:t>
            </a:r>
            <a:r>
              <a:rPr lang="en-US" dirty="0" smtClean="0"/>
              <a:t>30% higher</a:t>
            </a:r>
            <a:r>
              <a:rPr lang="en-US" dirty="0"/>
              <a:t>. </a:t>
            </a:r>
            <a:endParaRPr lang="en-CA" dirty="0"/>
          </a:p>
        </p:txBody>
      </p:sp>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20" name="Title 1">
            <a:extLst>
              <a:ext uri="{FF2B5EF4-FFF2-40B4-BE49-F238E27FC236}">
                <a16:creationId xmlns:a16="http://schemas.microsoft.com/office/drawing/2014/main" xmlns="" id="{019B5763-C3E8-473C-B811-F56E8834924F}"/>
              </a:ext>
            </a:extLst>
          </p:cNvPr>
          <p:cNvSpPr txBox="1">
            <a:spLocks/>
          </p:cNvSpPr>
          <p:nvPr/>
        </p:nvSpPr>
        <p:spPr>
          <a:xfrm>
            <a:off x="304799" y="1136463"/>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Social 2017-2018</a:t>
            </a:r>
          </a:p>
        </p:txBody>
      </p:sp>
      <p:sp>
        <p:nvSpPr>
          <p:cNvPr id="26" name="TextBox 25">
            <a:extLst>
              <a:ext uri="{FF2B5EF4-FFF2-40B4-BE49-F238E27FC236}">
                <a16:creationId xmlns:a16="http://schemas.microsoft.com/office/drawing/2014/main" xmlns="" id="{02808FD2-FA3E-49B4-8AFB-B30D06E8726E}"/>
              </a:ext>
            </a:extLst>
          </p:cNvPr>
          <p:cNvSpPr txBox="1"/>
          <p:nvPr/>
        </p:nvSpPr>
        <p:spPr>
          <a:xfrm>
            <a:off x="441837" y="959353"/>
            <a:ext cx="524503" cy="230832"/>
          </a:xfrm>
          <a:prstGeom prst="rect">
            <a:avLst/>
          </a:prstGeom>
          <a:noFill/>
        </p:spPr>
        <p:txBody>
          <a:bodyPr wrap="none" rtlCol="0">
            <a:spAutoFit/>
          </a:bodyPr>
          <a:lstStyle/>
          <a:p>
            <a:r>
              <a:rPr lang="en-US" sz="900" b="1" dirty="0">
                <a:solidFill>
                  <a:srgbClr val="0070C0"/>
                </a:solidFill>
              </a:rPr>
              <a:t>Social</a:t>
            </a:r>
          </a:p>
        </p:txBody>
      </p:sp>
      <p:pic>
        <p:nvPicPr>
          <p:cNvPr id="28" name="Picture 18" descr="Related image">
            <a:extLst>
              <a:ext uri="{FF2B5EF4-FFF2-40B4-BE49-F238E27FC236}">
                <a16:creationId xmlns:a16="http://schemas.microsoft.com/office/drawing/2014/main" xmlns="" id="{62C6A879-3396-44F9-A041-8AD3E62CDD9D}"/>
              </a:ext>
            </a:extLst>
          </p:cNvPr>
          <p:cNvPicPr>
            <a:picLocks noChangeAspect="1" noChangeArrowheads="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530" y="916449"/>
            <a:ext cx="322149" cy="3221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Table 21">
            <a:extLst>
              <a:ext uri="{FF2B5EF4-FFF2-40B4-BE49-F238E27FC236}">
                <a16:creationId xmlns:a16="http://schemas.microsoft.com/office/drawing/2014/main" xmlns="" id="{24790088-E50A-4992-BC3B-BC49E6E12718}"/>
              </a:ext>
            </a:extLst>
          </p:cNvPr>
          <p:cNvGraphicFramePr>
            <a:graphicFrameLocks noGrp="1"/>
          </p:cNvGraphicFramePr>
          <p:nvPr>
            <p:extLst>
              <p:ext uri="{D42A27DB-BD31-4B8C-83A1-F6EECF244321}">
                <p14:modId xmlns:p14="http://schemas.microsoft.com/office/powerpoint/2010/main" val="2019626197"/>
              </p:ext>
            </p:extLst>
          </p:nvPr>
        </p:nvGraphicFramePr>
        <p:xfrm>
          <a:off x="304800" y="4483559"/>
          <a:ext cx="3980211" cy="1135380"/>
        </p:xfrm>
        <a:graphic>
          <a:graphicData uri="http://schemas.openxmlformats.org/drawingml/2006/table">
            <a:tbl>
              <a:tblPr firstRow="1" bandRow="1">
                <a:tableStyleId>{5C22544A-7EE6-4342-B048-85BDC9FD1C3A}</a:tableStyleId>
              </a:tblPr>
              <a:tblGrid>
                <a:gridCol w="1104900">
                  <a:extLst>
                    <a:ext uri="{9D8B030D-6E8A-4147-A177-3AD203B41FA5}">
                      <a16:colId xmlns:a16="http://schemas.microsoft.com/office/drawing/2014/main" xmlns="" val="20000"/>
                    </a:ext>
                  </a:extLst>
                </a:gridCol>
                <a:gridCol w="958437">
                  <a:extLst>
                    <a:ext uri="{9D8B030D-6E8A-4147-A177-3AD203B41FA5}">
                      <a16:colId xmlns:a16="http://schemas.microsoft.com/office/drawing/2014/main" xmlns="" val="4082510885"/>
                    </a:ext>
                  </a:extLst>
                </a:gridCol>
                <a:gridCol w="958437">
                  <a:extLst>
                    <a:ext uri="{9D8B030D-6E8A-4147-A177-3AD203B41FA5}">
                      <a16:colId xmlns:a16="http://schemas.microsoft.com/office/drawing/2014/main" xmlns="" val="635388782"/>
                    </a:ext>
                  </a:extLst>
                </a:gridCol>
                <a:gridCol w="958437">
                  <a:extLst>
                    <a:ext uri="{9D8B030D-6E8A-4147-A177-3AD203B41FA5}">
                      <a16:colId xmlns:a16="http://schemas.microsoft.com/office/drawing/2014/main" xmlns="" val="31289910"/>
                    </a:ext>
                  </a:extLst>
                </a:gridCol>
              </a:tblGrid>
              <a:tr h="281227">
                <a:tc>
                  <a:txBody>
                    <a:bodyPr/>
                    <a:lstStyle/>
                    <a:p>
                      <a:pPr algn="ctr"/>
                      <a:r>
                        <a:rPr lang="en-US" sz="9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ctr"/>
                      <a:r>
                        <a:rPr lang="en-GB" sz="900" b="1" i="0" u="none" strike="noStrike" dirty="0">
                          <a:solidFill>
                            <a:srgbClr val="FFFFFF"/>
                          </a:solidFill>
                          <a:effectLst/>
                          <a:latin typeface="+mj-lt"/>
                        </a:rPr>
                        <a:t>Nourish</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ctr"/>
                      <a:r>
                        <a:rPr lang="en-GB" sz="900" b="1" i="0" u="none" strike="noStrike" dirty="0">
                          <a:solidFill>
                            <a:srgbClr val="FFFFFF"/>
                          </a:solidFill>
                          <a:effectLst/>
                          <a:latin typeface="+mj-lt"/>
                        </a:rPr>
                        <a:t>Original</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ctr"/>
                      <a:r>
                        <a:rPr lang="en-GB" sz="900" b="1" i="0" u="none" strike="noStrike" dirty="0">
                          <a:solidFill>
                            <a:srgbClr val="FFFFFF"/>
                          </a:solidFill>
                          <a:effectLst/>
                          <a:latin typeface="+mj-lt"/>
                        </a:rPr>
                        <a:t>Own it Resolutions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26,183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34,305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dirty="0" smtClean="0">
                          <a:solidFill>
                            <a:srgbClr val="000000"/>
                          </a:solidFill>
                          <a:effectLst/>
                          <a:latin typeface="+mj-lt"/>
                        </a:rPr>
                        <a:t>8,422</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a:t>
                      </a:r>
                      <a:r>
                        <a:rPr lang="en-US" sz="1000" b="1" i="0" u="none" strike="noStrike" baseline="0" dirty="0">
                          <a:solidFill>
                            <a:srgbClr val="000000"/>
                          </a:solidFill>
                          <a:effectLst/>
                          <a:latin typeface="+mj-lt"/>
                        </a:rPr>
                        <a:t> </a:t>
                      </a:r>
                      <a:r>
                        <a:rPr lang="en-US" sz="1000" b="1" i="0" u="none" strike="noStrike" dirty="0">
                          <a:solidFill>
                            <a:srgbClr val="000000"/>
                          </a:solidFill>
                          <a:effectLst/>
                          <a:latin typeface="+mj-lt"/>
                        </a:rPr>
                        <a:t>(000)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211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245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30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8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7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dirty="0" smtClean="0">
                          <a:solidFill>
                            <a:srgbClr val="000000"/>
                          </a:solidFill>
                          <a:effectLst/>
                          <a:latin typeface="+mj-lt"/>
                        </a:rPr>
                        <a:t>4</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graphicFrame>
        <p:nvGraphicFramePr>
          <p:cNvPr id="23" name="Table 22">
            <a:extLst>
              <a:ext uri="{FF2B5EF4-FFF2-40B4-BE49-F238E27FC236}">
                <a16:creationId xmlns:a16="http://schemas.microsoft.com/office/drawing/2014/main" xmlns="" id="{8EE7649C-5845-4CF2-AB76-ECAB55622E71}"/>
              </a:ext>
            </a:extLst>
          </p:cNvPr>
          <p:cNvGraphicFramePr>
            <a:graphicFrameLocks noGrp="1"/>
          </p:cNvGraphicFramePr>
          <p:nvPr>
            <p:extLst>
              <p:ext uri="{D42A27DB-BD31-4B8C-83A1-F6EECF244321}">
                <p14:modId xmlns:p14="http://schemas.microsoft.com/office/powerpoint/2010/main" val="148554685"/>
              </p:ext>
            </p:extLst>
          </p:nvPr>
        </p:nvGraphicFramePr>
        <p:xfrm>
          <a:off x="4679980" y="4483559"/>
          <a:ext cx="3980213" cy="1132762"/>
        </p:xfrm>
        <a:graphic>
          <a:graphicData uri="http://schemas.openxmlformats.org/drawingml/2006/table">
            <a:tbl>
              <a:tblPr firstRow="1" bandRow="1">
                <a:tableStyleId>{5C22544A-7EE6-4342-B048-85BDC9FD1C3A}</a:tableStyleId>
              </a:tblPr>
              <a:tblGrid>
                <a:gridCol w="1149320">
                  <a:extLst>
                    <a:ext uri="{9D8B030D-6E8A-4147-A177-3AD203B41FA5}">
                      <a16:colId xmlns:a16="http://schemas.microsoft.com/office/drawing/2014/main" xmlns="" val="20000"/>
                    </a:ext>
                  </a:extLst>
                </a:gridCol>
                <a:gridCol w="943631">
                  <a:extLst>
                    <a:ext uri="{9D8B030D-6E8A-4147-A177-3AD203B41FA5}">
                      <a16:colId xmlns:a16="http://schemas.microsoft.com/office/drawing/2014/main" xmlns="" val="4082510885"/>
                    </a:ext>
                  </a:extLst>
                </a:gridCol>
                <a:gridCol w="943631">
                  <a:extLst>
                    <a:ext uri="{9D8B030D-6E8A-4147-A177-3AD203B41FA5}">
                      <a16:colId xmlns:a16="http://schemas.microsoft.com/office/drawing/2014/main" xmlns="" val="635388782"/>
                    </a:ext>
                  </a:extLst>
                </a:gridCol>
                <a:gridCol w="943631">
                  <a:extLst>
                    <a:ext uri="{9D8B030D-6E8A-4147-A177-3AD203B41FA5}">
                      <a16:colId xmlns:a16="http://schemas.microsoft.com/office/drawing/2014/main" xmlns="" val="31289910"/>
                    </a:ext>
                  </a:extLst>
                </a:gridCol>
              </a:tblGrid>
              <a:tr h="281227">
                <a:tc>
                  <a:txBody>
                    <a:bodyPr/>
                    <a:lstStyle/>
                    <a:p>
                      <a:pPr algn="ctr"/>
                      <a:r>
                        <a:rPr lang="en-US" sz="10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ctr"/>
                      <a:r>
                        <a:rPr lang="en-GB" sz="1000" b="1" i="0" u="none" strike="noStrike" dirty="0">
                          <a:solidFill>
                            <a:srgbClr val="FFFFFF"/>
                          </a:solidFill>
                          <a:effectLst/>
                          <a:latin typeface="+mj-lt"/>
                        </a:rPr>
                        <a:t>Nourish</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ctr"/>
                      <a:r>
                        <a:rPr lang="en-GB" sz="1000" b="1" i="0" u="none" strike="noStrike" dirty="0">
                          <a:solidFill>
                            <a:srgbClr val="FFFFFF"/>
                          </a:solidFill>
                          <a:effectLst/>
                          <a:latin typeface="+mj-lt"/>
                        </a:rPr>
                        <a:t>Protein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rtl="0" fontAlgn="ctr"/>
                      <a:r>
                        <a:rPr lang="en-GB" sz="1000" b="1" i="0" u="none" strike="noStrike" dirty="0">
                          <a:solidFill>
                            <a:srgbClr val="FFFFFF"/>
                          </a:solidFill>
                          <a:effectLst/>
                          <a:latin typeface="+mj-lt"/>
                        </a:rPr>
                        <a:t>Sugar wise*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58,018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dirty="0" smtClean="0">
                          <a:solidFill>
                            <a:srgbClr val="000000"/>
                          </a:solidFill>
                          <a:effectLst/>
                          <a:latin typeface="+mj-lt"/>
                        </a:rPr>
                        <a:t>29,907</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smtClean="0">
                          <a:solidFill>
                            <a:srgbClr val="000000"/>
                          </a:solidFill>
                          <a:effectLst/>
                          <a:latin typeface="+mj-lt"/>
                        </a:rPr>
                        <a:t>1,549 </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394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124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a:solidFill>
                            <a:srgbClr val="000000"/>
                          </a:solidFill>
                          <a:effectLst/>
                          <a:latin typeface="+mj-lt"/>
                        </a:rPr>
                        <a:t>5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US" sz="1000" b="0" i="0" u="none" strike="noStrike" dirty="0" smtClean="0">
                          <a:solidFill>
                            <a:srgbClr val="000000"/>
                          </a:solidFill>
                          <a:effectLst/>
                          <a:latin typeface="+mj-lt"/>
                        </a:rPr>
                        <a:t>7</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smtClean="0">
                          <a:solidFill>
                            <a:srgbClr val="000000"/>
                          </a:solidFill>
                          <a:effectLst/>
                          <a:latin typeface="+mj-lt"/>
                        </a:rPr>
                        <a:t>4</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rtl="0" fontAlgn="ctr"/>
                      <a:r>
                        <a:rPr lang="en-GB" sz="1000" b="0" i="0" u="none" strike="noStrike" dirty="0" smtClean="0">
                          <a:solidFill>
                            <a:srgbClr val="000000"/>
                          </a:solidFill>
                          <a:effectLst/>
                          <a:latin typeface="+mj-lt"/>
                        </a:rPr>
                        <a:t>3 </a:t>
                      </a:r>
                      <a:endParaRPr lang="en-GB" sz="1000" b="0"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sp>
        <p:nvSpPr>
          <p:cNvPr id="24" name="TextBox 23">
            <a:extLst>
              <a:ext uri="{FF2B5EF4-FFF2-40B4-BE49-F238E27FC236}">
                <a16:creationId xmlns:a16="http://schemas.microsoft.com/office/drawing/2014/main" xmlns="" id="{C9734AB9-84F3-4FC4-91B9-5F3FC92C22CA}"/>
              </a:ext>
            </a:extLst>
          </p:cNvPr>
          <p:cNvSpPr txBox="1"/>
          <p:nvPr/>
        </p:nvSpPr>
        <p:spPr>
          <a:xfrm>
            <a:off x="307027" y="5624515"/>
            <a:ext cx="1482435" cy="246221"/>
          </a:xfrm>
          <a:prstGeom prst="rect">
            <a:avLst/>
          </a:prstGeom>
          <a:noFill/>
        </p:spPr>
        <p:txBody>
          <a:bodyPr wrap="square" rtlCol="0">
            <a:spAutoFit/>
          </a:bodyPr>
          <a:lstStyle/>
          <a:p>
            <a:r>
              <a:rPr lang="en-US" sz="1000" dirty="0"/>
              <a:t>Source: Media Agency</a:t>
            </a:r>
            <a:endParaRPr lang="en-GB" sz="1000" dirty="0"/>
          </a:p>
        </p:txBody>
      </p:sp>
      <p:sp>
        <p:nvSpPr>
          <p:cNvPr id="3" name="TextBox 2"/>
          <p:cNvSpPr txBox="1"/>
          <p:nvPr/>
        </p:nvSpPr>
        <p:spPr>
          <a:xfrm>
            <a:off x="7706846" y="5652304"/>
            <a:ext cx="1164207" cy="246221"/>
          </a:xfrm>
          <a:prstGeom prst="rect">
            <a:avLst/>
          </a:prstGeom>
          <a:noFill/>
        </p:spPr>
        <p:txBody>
          <a:bodyPr wrap="square" rtlCol="0">
            <a:spAutoFit/>
          </a:bodyPr>
          <a:lstStyle/>
          <a:p>
            <a:r>
              <a:rPr lang="en-US" sz="1000" b="1" dirty="0"/>
              <a:t>*Influencer Post</a:t>
            </a:r>
            <a:endParaRPr lang="en-GB" sz="1000" b="1" dirty="0"/>
          </a:p>
        </p:txBody>
      </p:sp>
    </p:spTree>
    <p:extLst>
      <p:ext uri="{BB962C8B-B14F-4D97-AF65-F5344CB8AC3E}">
        <p14:creationId xmlns:p14="http://schemas.microsoft.com/office/powerpoint/2010/main" val="4271855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799" y="11363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Social Summary 2017-2018</a:t>
            </a:r>
          </a:p>
        </p:txBody>
      </p:sp>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graphicFrame>
        <p:nvGraphicFramePr>
          <p:cNvPr id="22" name="Chart 21">
            <a:extLst>
              <a:ext uri="{FF2B5EF4-FFF2-40B4-BE49-F238E27FC236}">
                <a16:creationId xmlns:a16="http://schemas.microsoft.com/office/drawing/2014/main" xmlns="" id="{53010605-73C6-449C-853A-657E6D1A2536}"/>
              </a:ext>
            </a:extLst>
          </p:cNvPr>
          <p:cNvGraphicFramePr/>
          <p:nvPr>
            <p:extLst>
              <p:ext uri="{D42A27DB-BD31-4B8C-83A1-F6EECF244321}">
                <p14:modId xmlns:p14="http://schemas.microsoft.com/office/powerpoint/2010/main" val="2215287355"/>
              </p:ext>
            </p:extLst>
          </p:nvPr>
        </p:nvGraphicFramePr>
        <p:xfrm>
          <a:off x="5894633" y="2097999"/>
          <a:ext cx="278887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ext uri="{D42A27DB-BD31-4B8C-83A1-F6EECF244321}">
                <p14:modId xmlns:p14="http://schemas.microsoft.com/office/powerpoint/2010/main" val="346506518"/>
              </p:ext>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ext uri="{D42A27DB-BD31-4B8C-83A1-F6EECF244321}">
                <p14:modId xmlns:p14="http://schemas.microsoft.com/office/powerpoint/2010/main" val="3234815133"/>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ext uri="{D42A27DB-BD31-4B8C-83A1-F6EECF244321}">
                <p14:modId xmlns:p14="http://schemas.microsoft.com/office/powerpoint/2010/main" val="2216490417"/>
              </p:ext>
            </p:extLst>
          </p:nvPr>
        </p:nvGraphicFramePr>
        <p:xfrm>
          <a:off x="721223" y="4123426"/>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smtClean="0">
                          <a:solidFill>
                            <a:schemeClr val="tx1"/>
                          </a:solidFill>
                        </a:rPr>
                        <a:t>68.9 </a:t>
                      </a:r>
                      <a:r>
                        <a:rPr lang="en-US" sz="1200" dirty="0">
                          <a:solidFill>
                            <a:schemeClr val="tx1"/>
                          </a:solidFill>
                        </a:rPr>
                        <a:t>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tx1"/>
                          </a:solidFill>
                        </a:rPr>
                        <a:t>89.4 </a:t>
                      </a:r>
                      <a:r>
                        <a:rPr lang="en-US" sz="1200" dirty="0">
                          <a:solidFill>
                            <a:schemeClr val="tx1"/>
                          </a:solidFill>
                        </a:rPr>
                        <a:t>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ext uri="{D42A27DB-BD31-4B8C-83A1-F6EECF244321}">
                <p14:modId xmlns:p14="http://schemas.microsoft.com/office/powerpoint/2010/main" val="3298569386"/>
              </p:ext>
            </p:extLst>
          </p:nvPr>
        </p:nvGraphicFramePr>
        <p:xfrm>
          <a:off x="703211" y="2012226"/>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1.0%</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tx1"/>
                          </a:solidFill>
                        </a:rPr>
                        <a:t>1.4%</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ext uri="{D42A27DB-BD31-4B8C-83A1-F6EECF244321}">
                <p14:modId xmlns:p14="http://schemas.microsoft.com/office/powerpoint/2010/main" val="3050440867"/>
              </p:ext>
            </p:extLst>
          </p:nvPr>
        </p:nvGraphicFramePr>
        <p:xfrm>
          <a:off x="721223" y="3022917"/>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$0.48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$0.52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ext uri="{D42A27DB-BD31-4B8C-83A1-F6EECF244321}">
                <p14:modId xmlns:p14="http://schemas.microsoft.com/office/powerpoint/2010/main" val="3774614063"/>
              </p:ext>
            </p:extLst>
          </p:nvPr>
        </p:nvGraphicFramePr>
        <p:xfrm>
          <a:off x="736453" y="5173109"/>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smtClean="0">
                          <a:solidFill>
                            <a:schemeClr val="tx1"/>
                          </a:solidFill>
                        </a:rPr>
                        <a:t>7,046</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tx1"/>
                          </a:solidFill>
                        </a:rPr>
                        <a:t>5,842</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951673" y="3784115"/>
            <a:ext cx="1914307" cy="276999"/>
          </a:xfrm>
          <a:prstGeom prst="rect">
            <a:avLst/>
          </a:prstGeom>
        </p:spPr>
        <p:txBody>
          <a:bodyPr wrap="none">
            <a:spAutoFit/>
          </a:bodyPr>
          <a:lstStyle/>
          <a:p>
            <a:r>
              <a:rPr lang="en-US" sz="1200" b="1" dirty="0"/>
              <a:t>Support (Impressions) </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472881" y="1693350"/>
            <a:ext cx="1111202" cy="276999"/>
          </a:xfrm>
          <a:prstGeom prst="rect">
            <a:avLst/>
          </a:prstGeom>
        </p:spPr>
        <p:txBody>
          <a:bodyPr wrap="none">
            <a:spAutoFit/>
          </a:bodyPr>
          <a:lstStyle/>
          <a:p>
            <a:r>
              <a:rPr lang="en-US" sz="12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593876" y="2697503"/>
            <a:ext cx="886781" cy="276999"/>
          </a:xfrm>
          <a:prstGeom prst="rect">
            <a:avLst/>
          </a:prstGeom>
        </p:spPr>
        <p:txBody>
          <a:bodyPr wrap="none">
            <a:spAutoFit/>
          </a:bodyPr>
          <a:lstStyle/>
          <a:p>
            <a:r>
              <a:rPr lang="en-US" sz="12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1082833" y="4813285"/>
            <a:ext cx="2064989" cy="276999"/>
          </a:xfrm>
          <a:prstGeom prst="rect">
            <a:avLst/>
          </a:prstGeom>
        </p:spPr>
        <p:txBody>
          <a:bodyPr wrap="none">
            <a:spAutoFit/>
          </a:bodyPr>
          <a:lstStyle/>
          <a:p>
            <a:r>
              <a:rPr lang="en-US" sz="1200" b="1" dirty="0"/>
              <a:t>Cost Per MM Impressions</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076948" y="1755260"/>
            <a:ext cx="2424240" cy="276999"/>
          </a:xfrm>
          <a:prstGeom prst="rect">
            <a:avLst/>
          </a:prstGeom>
          <a:noFill/>
        </p:spPr>
        <p:txBody>
          <a:bodyPr wrap="square" rtlCol="0">
            <a:spAutoFit/>
          </a:bodyPr>
          <a:lstStyle/>
          <a:p>
            <a:pPr algn="ctr"/>
            <a:r>
              <a:rPr lang="en-US" sz="1200" b="1" u="sng" dirty="0">
                <a:solidFill>
                  <a:srgbClr val="C00000"/>
                </a:solidFill>
              </a:rPr>
              <a:t> EFFECTIVENESS</a:t>
            </a:r>
            <a:endParaRPr lang="en-GB" sz="12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571552" y="3799197"/>
            <a:ext cx="1491343" cy="461665"/>
          </a:xfrm>
          <a:prstGeom prst="rect">
            <a:avLst/>
          </a:prstGeom>
          <a:noFill/>
        </p:spPr>
        <p:txBody>
          <a:bodyPr wrap="square" rtlCol="0">
            <a:spAutoFit/>
          </a:bodyPr>
          <a:lstStyle/>
          <a:p>
            <a:pPr algn="ctr"/>
            <a:r>
              <a:rPr lang="en-US" sz="1200" b="1" dirty="0"/>
              <a:t>Tonn Vol/MM Impression</a:t>
            </a:r>
            <a:endParaRPr lang="en-GB" sz="12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731077" y="2213745"/>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3396" y="2133856"/>
            <a:ext cx="1749940" cy="461665"/>
          </a:xfrm>
          <a:prstGeom prst="rect">
            <a:avLst/>
          </a:prstGeom>
          <a:noFill/>
        </p:spPr>
        <p:txBody>
          <a:bodyPr wrap="square" rtlCol="0">
            <a:spAutoFit/>
          </a:bodyPr>
          <a:lstStyle/>
          <a:p>
            <a:pPr algn="ctr"/>
            <a:r>
              <a:rPr lang="en-US" sz="1200" b="1" dirty="0"/>
              <a:t>Total Tonn Volume Due To Social </a:t>
            </a:r>
            <a:endParaRPr lang="en-GB" sz="12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xmlns="" id="{02808FD2-FA3E-49B4-8AFB-B30D06E8726E}"/>
              </a:ext>
            </a:extLst>
          </p:cNvPr>
          <p:cNvSpPr txBox="1"/>
          <p:nvPr/>
        </p:nvSpPr>
        <p:spPr>
          <a:xfrm>
            <a:off x="441837" y="959353"/>
            <a:ext cx="524503" cy="230832"/>
          </a:xfrm>
          <a:prstGeom prst="rect">
            <a:avLst/>
          </a:prstGeom>
          <a:noFill/>
        </p:spPr>
        <p:txBody>
          <a:bodyPr wrap="none" rtlCol="0">
            <a:spAutoFit/>
          </a:bodyPr>
          <a:lstStyle/>
          <a:p>
            <a:r>
              <a:rPr lang="en-US" sz="900" b="1" dirty="0">
                <a:solidFill>
                  <a:srgbClr val="0070C0"/>
                </a:solidFill>
              </a:rPr>
              <a:t>Social</a:t>
            </a:r>
          </a:p>
        </p:txBody>
      </p:sp>
      <p:pic>
        <p:nvPicPr>
          <p:cNvPr id="28" name="Picture 18" descr="Related image">
            <a:extLst>
              <a:ext uri="{FF2B5EF4-FFF2-40B4-BE49-F238E27FC236}">
                <a16:creationId xmlns:a16="http://schemas.microsoft.com/office/drawing/2014/main" xmlns="" id="{62C6A879-3396-44F9-A041-8AD3E62CDD9D}"/>
              </a:ext>
            </a:extLst>
          </p:cNvPr>
          <p:cNvPicPr>
            <a:picLocks noChangeAspect="1" noChangeArrowheads="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530" y="916449"/>
            <a:ext cx="322149" cy="322149"/>
          </a:xfrm>
          <a:prstGeom prst="rect">
            <a:avLst/>
          </a:prstGeom>
          <a:noFill/>
          <a:extLst>
            <a:ext uri="{909E8E84-426E-40DD-AFC4-6F175D3DCCD1}">
              <a14:hiddenFill xmlns:a14="http://schemas.microsoft.com/office/drawing/2010/main">
                <a:solidFill>
                  <a:srgbClr val="FFFFFF"/>
                </a:solidFill>
              </a14:hiddenFill>
            </a:ext>
          </a:extLst>
        </p:spPr>
      </p:pic>
      <p:sp>
        <p:nvSpPr>
          <p:cNvPr id="27" name="Title 1"/>
          <p:cNvSpPr>
            <a:spLocks noGrp="1"/>
          </p:cNvSpPr>
          <p:nvPr>
            <p:ph type="title"/>
          </p:nvPr>
        </p:nvSpPr>
        <p:spPr>
          <a:xfrm>
            <a:off x="329367" y="246875"/>
            <a:ext cx="7301133" cy="455640"/>
          </a:xfrm>
        </p:spPr>
        <p:txBody>
          <a:bodyPr anchor="ctr"/>
          <a:lstStyle/>
          <a:p>
            <a:pPr>
              <a:lnSpc>
                <a:spcPct val="100000"/>
              </a:lnSpc>
            </a:pPr>
            <a:r>
              <a:rPr lang="en-US" sz="1600" dirty="0"/>
              <a:t>Social had a marginal improvement in effectiveness due to higher support.  </a:t>
            </a:r>
            <a:r>
              <a:rPr lang="en-US" sz="1600" dirty="0" smtClean="0"/>
              <a:t>ROI improves with low CPP for recent period.</a:t>
            </a:r>
            <a:endParaRPr lang="en-CA" sz="1600" dirty="0"/>
          </a:p>
        </p:txBody>
      </p:sp>
      <p:sp>
        <p:nvSpPr>
          <p:cNvPr id="23" name="TextBox 2">
            <a:extLst>
              <a:ext uri="{FF2B5EF4-FFF2-40B4-BE49-F238E27FC236}">
                <a16:creationId xmlns:a16="http://schemas.microsoft.com/office/drawing/2014/main" xmlns="" id="{ED1783DC-61FD-43FD-83B9-774A4F7C1ECB}"/>
              </a:ext>
            </a:extLst>
          </p:cNvPr>
          <p:cNvSpPr txBox="1"/>
          <p:nvPr/>
        </p:nvSpPr>
        <p:spPr>
          <a:xfrm>
            <a:off x="1009841" y="1430097"/>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2017</a:t>
            </a:r>
          </a:p>
        </p:txBody>
      </p:sp>
      <p:sp>
        <p:nvSpPr>
          <p:cNvPr id="26" name="TextBox 23">
            <a:extLst>
              <a:ext uri="{FF2B5EF4-FFF2-40B4-BE49-F238E27FC236}">
                <a16:creationId xmlns:a16="http://schemas.microsoft.com/office/drawing/2014/main" xmlns="" id="{5677B1BA-AE77-4E80-81B5-2FFADC1940C8}"/>
              </a:ext>
            </a:extLst>
          </p:cNvPr>
          <p:cNvSpPr txBox="1"/>
          <p:nvPr/>
        </p:nvSpPr>
        <p:spPr>
          <a:xfrm>
            <a:off x="2336482" y="1417639"/>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2018</a:t>
            </a:r>
          </a:p>
        </p:txBody>
      </p:sp>
    </p:spTree>
    <p:extLst>
      <p:ext uri="{BB962C8B-B14F-4D97-AF65-F5344CB8AC3E}">
        <p14:creationId xmlns:p14="http://schemas.microsoft.com/office/powerpoint/2010/main" val="161079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xmlns="" id="{2375A99B-9E66-4C2F-8D7A-B9638A749D5C}"/>
              </a:ext>
            </a:extLst>
          </p:cNvPr>
          <p:cNvGraphicFramePr>
            <a:graphicFrameLocks noGrp="1"/>
          </p:cNvGraphicFramePr>
          <p:nvPr>
            <p:extLst>
              <p:ext uri="{D42A27DB-BD31-4B8C-83A1-F6EECF244321}">
                <p14:modId xmlns:p14="http://schemas.microsoft.com/office/powerpoint/2010/main" val="687461226"/>
              </p:ext>
            </p:extLst>
          </p:nvPr>
        </p:nvGraphicFramePr>
        <p:xfrm>
          <a:off x="304800" y="3065590"/>
          <a:ext cx="8221980" cy="617411"/>
        </p:xfrm>
        <a:graphic>
          <a:graphicData uri="http://schemas.openxmlformats.org/drawingml/2006/table">
            <a:tbl>
              <a:tblPr>
                <a:tableStyleId>{5C22544A-7EE6-4342-B048-85BDC9FD1C3A}</a:tableStyleId>
              </a:tblPr>
              <a:tblGrid>
                <a:gridCol w="1314450">
                  <a:extLst>
                    <a:ext uri="{9D8B030D-6E8A-4147-A177-3AD203B41FA5}">
                      <a16:colId xmlns:a16="http://schemas.microsoft.com/office/drawing/2014/main" xmlns="" val="20000"/>
                    </a:ext>
                  </a:extLst>
                </a:gridCol>
                <a:gridCol w="1151255">
                  <a:extLst>
                    <a:ext uri="{9D8B030D-6E8A-4147-A177-3AD203B41FA5}">
                      <a16:colId xmlns:a16="http://schemas.microsoft.com/office/drawing/2014/main" xmlns="" val="20001"/>
                    </a:ext>
                  </a:extLst>
                </a:gridCol>
                <a:gridCol w="1151255">
                  <a:extLst>
                    <a:ext uri="{9D8B030D-6E8A-4147-A177-3AD203B41FA5}">
                      <a16:colId xmlns:a16="http://schemas.microsoft.com/office/drawing/2014/main" xmlns="" val="20002"/>
                    </a:ext>
                  </a:extLst>
                </a:gridCol>
                <a:gridCol w="1151255">
                  <a:extLst>
                    <a:ext uri="{9D8B030D-6E8A-4147-A177-3AD203B41FA5}">
                      <a16:colId xmlns:a16="http://schemas.microsoft.com/office/drawing/2014/main" xmlns="" val="20003"/>
                    </a:ext>
                  </a:extLst>
                </a:gridCol>
                <a:gridCol w="1151255">
                  <a:extLst>
                    <a:ext uri="{9D8B030D-6E8A-4147-A177-3AD203B41FA5}">
                      <a16:colId xmlns:a16="http://schemas.microsoft.com/office/drawing/2014/main" xmlns="" val="20004"/>
                    </a:ext>
                  </a:extLst>
                </a:gridCol>
                <a:gridCol w="1151255">
                  <a:extLst>
                    <a:ext uri="{9D8B030D-6E8A-4147-A177-3AD203B41FA5}">
                      <a16:colId xmlns:a16="http://schemas.microsoft.com/office/drawing/2014/main" xmlns="" val="20006"/>
                    </a:ext>
                  </a:extLst>
                </a:gridCol>
                <a:gridCol w="1151255">
                  <a:extLst>
                    <a:ext uri="{9D8B030D-6E8A-4147-A177-3AD203B41FA5}">
                      <a16:colId xmlns:a16="http://schemas.microsoft.com/office/drawing/2014/main" xmlns="" val="20007"/>
                    </a:ext>
                  </a:extLst>
                </a:gridCol>
              </a:tblGrid>
              <a:tr h="283035">
                <a:tc>
                  <a:txBody>
                    <a:bodyPr/>
                    <a:lstStyle/>
                    <a:p>
                      <a:pPr algn="ctr" fontAlgn="b"/>
                      <a:endParaRPr lang="en-US" sz="1200" b="0" i="0" u="none" strike="noStrike" dirty="0">
                        <a:solidFill>
                          <a:srgbClr val="000000"/>
                        </a:solidFill>
                        <a:effectLst/>
                        <a:latin typeface="+mj-lt"/>
                      </a:endParaRPr>
                    </a:p>
                  </a:txBody>
                  <a:tcPr marL="9496" marR="9496" marT="9496" marB="0" anchor="ctr"/>
                </a:tc>
                <a:tc>
                  <a:txBody>
                    <a:bodyPr/>
                    <a:lstStyle/>
                    <a:p>
                      <a:pPr algn="ctr" rtl="0" fontAlgn="ctr"/>
                      <a:r>
                        <a:rPr lang="en-GB" sz="1000" u="none" strike="noStrike" kern="1200" dirty="0">
                          <a:solidFill>
                            <a:schemeClr val="dk1"/>
                          </a:solidFill>
                          <a:effectLst/>
                          <a:latin typeface="+mj-lt"/>
                          <a:ea typeface="+mn-ea"/>
                          <a:cs typeface="+mn-cs"/>
                        </a:rPr>
                        <a:t>26,183 </a:t>
                      </a:r>
                    </a:p>
                  </a:txBody>
                  <a:tcPr marL="9525" marR="9525" marT="9525" marB="0" anchor="ctr"/>
                </a:tc>
                <a:tc>
                  <a:txBody>
                    <a:bodyPr/>
                    <a:lstStyle/>
                    <a:p>
                      <a:pPr algn="ctr" rtl="0" fontAlgn="ctr"/>
                      <a:r>
                        <a:rPr lang="en-GB" sz="1000" u="none" strike="noStrike" kern="1200" dirty="0">
                          <a:solidFill>
                            <a:schemeClr val="dk1"/>
                          </a:solidFill>
                          <a:effectLst/>
                          <a:latin typeface="+mj-lt"/>
                          <a:ea typeface="+mn-ea"/>
                          <a:cs typeface="+mn-cs"/>
                        </a:rPr>
                        <a:t>34,305 </a:t>
                      </a:r>
                    </a:p>
                  </a:txBody>
                  <a:tcPr marL="9525" marR="9525" marT="9525" marB="0" anchor="ctr"/>
                </a:tc>
                <a:tc>
                  <a:txBody>
                    <a:bodyPr/>
                    <a:lstStyle/>
                    <a:p>
                      <a:pPr algn="ctr" rtl="0" fontAlgn="ctr"/>
                      <a:r>
                        <a:rPr lang="en-GB" sz="1000" u="none" strike="noStrike" kern="1200" dirty="0" smtClean="0">
                          <a:solidFill>
                            <a:schemeClr val="dk1"/>
                          </a:solidFill>
                          <a:effectLst/>
                          <a:latin typeface="+mj-lt"/>
                          <a:ea typeface="+mn-ea"/>
                          <a:cs typeface="+mn-cs"/>
                        </a:rPr>
                        <a:t>8,422 </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algn="ctr" rtl="0" fontAlgn="ctr"/>
                      <a:r>
                        <a:rPr lang="en-GB" sz="1000" u="none" strike="noStrike" kern="1200" dirty="0">
                          <a:solidFill>
                            <a:schemeClr val="dk1"/>
                          </a:solidFill>
                          <a:effectLst/>
                          <a:latin typeface="+mj-lt"/>
                          <a:ea typeface="+mn-ea"/>
                          <a:cs typeface="+mn-cs"/>
                        </a:rPr>
                        <a:t>58,018 </a:t>
                      </a:r>
                    </a:p>
                  </a:txBody>
                  <a:tcPr marL="9525" marR="9525" marT="9525" marB="0" anchor="ctr"/>
                </a:tc>
                <a:tc>
                  <a:txBody>
                    <a:bodyPr/>
                    <a:lstStyle/>
                    <a:p>
                      <a:pPr algn="ctr" rtl="0" fontAlgn="ctr"/>
                      <a:r>
                        <a:rPr lang="en-GB" sz="1000" u="none" strike="noStrike" kern="1200" dirty="0" smtClean="0">
                          <a:solidFill>
                            <a:schemeClr val="dk1"/>
                          </a:solidFill>
                          <a:effectLst/>
                          <a:latin typeface="+mj-lt"/>
                          <a:ea typeface="+mn-ea"/>
                          <a:cs typeface="+mn-cs"/>
                        </a:rPr>
                        <a:t>29,907</a:t>
                      </a:r>
                      <a:endParaRPr lang="en-GB" sz="1000" u="none" strike="noStrike" kern="1200" dirty="0">
                        <a:solidFill>
                          <a:schemeClr val="dk1"/>
                        </a:solidFill>
                        <a:effectLst/>
                        <a:latin typeface="+mj-lt"/>
                        <a:ea typeface="+mn-ea"/>
                        <a:cs typeface="+mn-cs"/>
                      </a:endParaRPr>
                    </a:p>
                  </a:txBody>
                  <a:tcPr marL="9525" marR="9525" marT="9525" marB="0" anchor="ctr"/>
                </a:tc>
                <a:tc>
                  <a:txBody>
                    <a:bodyPr/>
                    <a:lstStyle/>
                    <a:p>
                      <a:pPr algn="ctr" rtl="0" fontAlgn="ctr"/>
                      <a:r>
                        <a:rPr lang="en-GB" sz="1000" u="none" strike="noStrike" kern="1200" dirty="0" smtClean="0">
                          <a:solidFill>
                            <a:schemeClr val="dk1"/>
                          </a:solidFill>
                          <a:effectLst/>
                          <a:latin typeface="+mj-lt"/>
                          <a:ea typeface="+mn-ea"/>
                          <a:cs typeface="+mn-cs"/>
                        </a:rPr>
                        <a:t>1,549</a:t>
                      </a:r>
                      <a:endParaRPr lang="en-GB" sz="1000" u="none" strike="noStrike" kern="1200" dirty="0">
                        <a:solidFill>
                          <a:schemeClr val="dk1"/>
                        </a:solidFill>
                        <a:effectLst/>
                        <a:latin typeface="+mj-lt"/>
                        <a:ea typeface="+mn-ea"/>
                        <a:cs typeface="+mn-cs"/>
                      </a:endParaRPr>
                    </a:p>
                  </a:txBody>
                  <a:tcPr marL="9525" marR="9525" marT="9525" marB="0" anchor="ctr"/>
                </a:tc>
                <a:extLst>
                  <a:ext uri="{0D108BD9-81ED-4DB2-BD59-A6C34878D82A}">
                    <a16:rowId xmlns:a16="http://schemas.microsoft.com/office/drawing/2014/main" xmlns="" val="10000"/>
                  </a:ext>
                </a:extLst>
              </a:tr>
              <a:tr h="51341">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extLst>
                  <a:ext uri="{0D108BD9-81ED-4DB2-BD59-A6C34878D82A}">
                    <a16:rowId xmlns:a16="http://schemas.microsoft.com/office/drawing/2014/main" xmlns="" val="10001"/>
                  </a:ext>
                </a:extLst>
              </a:tr>
              <a:tr h="283035">
                <a:tc>
                  <a:txBody>
                    <a:bodyPr/>
                    <a:lstStyle/>
                    <a:p>
                      <a:pPr algn="ctr"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algn="ctr" rtl="0" fontAlgn="ctr"/>
                      <a:r>
                        <a:rPr lang="en-GB" sz="1000" u="none" strike="noStrike" kern="1200" dirty="0">
                          <a:solidFill>
                            <a:schemeClr val="dk1"/>
                          </a:solidFill>
                          <a:effectLst/>
                          <a:latin typeface="+mj-lt"/>
                          <a:ea typeface="+mn-ea"/>
                          <a:cs typeface="+mn-cs"/>
                        </a:rPr>
                        <a:t>8 </a:t>
                      </a:r>
                    </a:p>
                  </a:txBody>
                  <a:tcPr marL="9525" marR="9525" marT="9525" marB="0" anchor="ctr">
                    <a:solidFill>
                      <a:schemeClr val="accent5">
                        <a:lumMod val="20000"/>
                        <a:lumOff val="80000"/>
                      </a:schemeClr>
                    </a:solidFill>
                  </a:tcPr>
                </a:tc>
                <a:tc>
                  <a:txBody>
                    <a:bodyPr/>
                    <a:lstStyle/>
                    <a:p>
                      <a:pPr algn="ctr" rtl="0" fontAlgn="ctr"/>
                      <a:r>
                        <a:rPr lang="en-GB" sz="1000" u="none" strike="noStrike" kern="1200" dirty="0">
                          <a:solidFill>
                            <a:schemeClr val="dk1"/>
                          </a:solidFill>
                          <a:effectLst/>
                          <a:latin typeface="+mj-lt"/>
                          <a:ea typeface="+mn-ea"/>
                          <a:cs typeface="+mn-cs"/>
                        </a:rPr>
                        <a:t>7 </a:t>
                      </a:r>
                    </a:p>
                  </a:txBody>
                  <a:tcPr marL="9525" marR="9525" marT="9525" marB="0" anchor="ctr">
                    <a:solidFill>
                      <a:schemeClr val="accent5">
                        <a:lumMod val="20000"/>
                        <a:lumOff val="80000"/>
                      </a:schemeClr>
                    </a:solidFill>
                  </a:tcPr>
                </a:tc>
                <a:tc>
                  <a:txBody>
                    <a:bodyPr/>
                    <a:lstStyle/>
                    <a:p>
                      <a:pPr algn="ctr" rtl="0" fontAlgn="ctr"/>
                      <a:r>
                        <a:rPr lang="en-US" sz="1000" u="none" strike="noStrike" kern="1200" dirty="0" smtClean="0">
                          <a:solidFill>
                            <a:schemeClr val="dk1"/>
                          </a:solidFill>
                          <a:effectLst/>
                          <a:latin typeface="+mj-lt"/>
                          <a:ea typeface="+mn-ea"/>
                          <a:cs typeface="+mn-cs"/>
                        </a:rPr>
                        <a:t>4</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GB" sz="1000" u="none" strike="noStrike" kern="1200" dirty="0">
                          <a:solidFill>
                            <a:schemeClr val="dk1"/>
                          </a:solidFill>
                          <a:effectLst/>
                          <a:latin typeface="+mj-lt"/>
                          <a:ea typeface="+mn-ea"/>
                          <a:cs typeface="+mn-cs"/>
                        </a:rPr>
                        <a:t>7 </a:t>
                      </a:r>
                    </a:p>
                  </a:txBody>
                  <a:tcPr marL="9525" marR="9525" marT="9525" marB="0" anchor="ctr">
                    <a:solidFill>
                      <a:schemeClr val="accent5">
                        <a:lumMod val="20000"/>
                        <a:lumOff val="80000"/>
                      </a:schemeClr>
                    </a:solidFill>
                  </a:tcPr>
                </a:tc>
                <a:tc>
                  <a:txBody>
                    <a:bodyPr/>
                    <a:lstStyle/>
                    <a:p>
                      <a:pPr algn="ctr" rtl="0" fontAlgn="ctr"/>
                      <a:r>
                        <a:rPr lang="en-GB" sz="1000" u="none" strike="noStrike" kern="1200" dirty="0" smtClean="0">
                          <a:solidFill>
                            <a:schemeClr val="dk1"/>
                          </a:solidFill>
                          <a:effectLst/>
                          <a:latin typeface="+mj-lt"/>
                          <a:ea typeface="+mn-ea"/>
                          <a:cs typeface="+mn-cs"/>
                        </a:rPr>
                        <a:t>4</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algn="ctr" rtl="0" fontAlgn="ctr"/>
                      <a:r>
                        <a:rPr lang="en-US" sz="1000" u="none" strike="noStrike" kern="1200" dirty="0" smtClean="0">
                          <a:solidFill>
                            <a:schemeClr val="dk1"/>
                          </a:solidFill>
                          <a:effectLst/>
                          <a:latin typeface="+mj-lt"/>
                          <a:ea typeface="+mn-ea"/>
                          <a:cs typeface="+mn-cs"/>
                        </a:rPr>
                        <a:t>3</a:t>
                      </a: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2"/>
                  </a:ext>
                </a:extLst>
              </a:tr>
            </a:tbl>
          </a:graphicData>
        </a:graphic>
      </p:graphicFrame>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29" name="TextBox 28">
            <a:extLst>
              <a:ext uri="{FF2B5EF4-FFF2-40B4-BE49-F238E27FC236}">
                <a16:creationId xmlns:a16="http://schemas.microsoft.com/office/drawing/2014/main" xmlns="" id="{48C2C7FD-5FBD-42C2-AB6A-D598ACE30376}"/>
              </a:ext>
            </a:extLst>
          </p:cNvPr>
          <p:cNvSpPr txBox="1"/>
          <p:nvPr/>
        </p:nvSpPr>
        <p:spPr>
          <a:xfrm>
            <a:off x="304800" y="4186838"/>
            <a:ext cx="1341783" cy="400110"/>
          </a:xfrm>
          <a:prstGeom prst="rect">
            <a:avLst/>
          </a:prstGeom>
          <a:noFill/>
        </p:spPr>
        <p:txBody>
          <a:bodyPr wrap="square" rtlCol="0">
            <a:spAutoFit/>
          </a:bodyPr>
          <a:lstStyle/>
          <a:p>
            <a:r>
              <a:rPr lang="nl-NL" sz="1000" b="1" dirty="0">
                <a:solidFill>
                  <a:schemeClr val="accent2"/>
                </a:solidFill>
              </a:rPr>
              <a:t>Uplift/IMP(MM) </a:t>
            </a:r>
          </a:p>
          <a:p>
            <a:r>
              <a:rPr lang="nl-NL" sz="1000" b="1" dirty="0">
                <a:solidFill>
                  <a:schemeClr val="accent2"/>
                </a:solidFill>
              </a:rPr>
              <a:t>(Effectiveness)</a:t>
            </a:r>
          </a:p>
        </p:txBody>
      </p:sp>
      <p:sp>
        <p:nvSpPr>
          <p:cNvPr id="30" name="TextBox 29">
            <a:extLst>
              <a:ext uri="{FF2B5EF4-FFF2-40B4-BE49-F238E27FC236}">
                <a16:creationId xmlns:a16="http://schemas.microsoft.com/office/drawing/2014/main" xmlns="" id="{12382F67-5E80-43AA-AE87-FB66C3C34AD9}"/>
              </a:ext>
            </a:extLst>
          </p:cNvPr>
          <p:cNvSpPr txBox="1"/>
          <p:nvPr/>
        </p:nvSpPr>
        <p:spPr>
          <a:xfrm>
            <a:off x="304800" y="1830774"/>
            <a:ext cx="1341783" cy="246221"/>
          </a:xfrm>
          <a:prstGeom prst="rect">
            <a:avLst/>
          </a:prstGeom>
          <a:noFill/>
        </p:spPr>
        <p:txBody>
          <a:bodyPr wrap="square" rtlCol="0">
            <a:spAutoFit/>
          </a:bodyPr>
          <a:lstStyle/>
          <a:p>
            <a:r>
              <a:rPr lang="en-US" sz="1000" b="1" dirty="0">
                <a:solidFill>
                  <a:schemeClr val="accent2"/>
                </a:solidFill>
              </a:rPr>
              <a:t>ROI</a:t>
            </a:r>
            <a:endParaRPr lang="en-GB" sz="1000" b="1" dirty="0">
              <a:solidFill>
                <a:schemeClr val="accent2"/>
              </a:solidFill>
            </a:endParaRPr>
          </a:p>
        </p:txBody>
      </p:sp>
      <p:sp>
        <p:nvSpPr>
          <p:cNvPr id="42" name="Rounded Rectangle 1">
            <a:extLst>
              <a:ext uri="{FF2B5EF4-FFF2-40B4-BE49-F238E27FC236}">
                <a16:creationId xmlns:a16="http://schemas.microsoft.com/office/drawing/2014/main" xmlns="" id="{C131EDAD-5A77-4D52-ADE2-882BC1BB5EA1}"/>
              </a:ext>
            </a:extLst>
          </p:cNvPr>
          <p:cNvSpPr/>
          <p:nvPr/>
        </p:nvSpPr>
        <p:spPr>
          <a:xfrm>
            <a:off x="1624013" y="1220137"/>
            <a:ext cx="2909887" cy="245256"/>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2017</a:t>
            </a:r>
          </a:p>
        </p:txBody>
      </p:sp>
      <p:sp>
        <p:nvSpPr>
          <p:cNvPr id="43" name="Rounded Rectangle 1">
            <a:extLst>
              <a:ext uri="{FF2B5EF4-FFF2-40B4-BE49-F238E27FC236}">
                <a16:creationId xmlns:a16="http://schemas.microsoft.com/office/drawing/2014/main" xmlns="" id="{524B0E9A-7E83-434F-9E78-3DEE95FF68EC}"/>
              </a:ext>
            </a:extLst>
          </p:cNvPr>
          <p:cNvSpPr/>
          <p:nvPr/>
        </p:nvSpPr>
        <p:spPr>
          <a:xfrm>
            <a:off x="4640580" y="1219200"/>
            <a:ext cx="3846084" cy="246192"/>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2018</a:t>
            </a:r>
          </a:p>
        </p:txBody>
      </p:sp>
      <p:sp>
        <p:nvSpPr>
          <p:cNvPr id="16" name="TextBox 15">
            <a:extLst>
              <a:ext uri="{FF2B5EF4-FFF2-40B4-BE49-F238E27FC236}">
                <a16:creationId xmlns:a16="http://schemas.microsoft.com/office/drawing/2014/main" xmlns="" id="{E4AEAE29-2A2F-4C10-8433-36C7135A5F04}"/>
              </a:ext>
            </a:extLst>
          </p:cNvPr>
          <p:cNvSpPr txBox="1"/>
          <p:nvPr/>
        </p:nvSpPr>
        <p:spPr>
          <a:xfrm>
            <a:off x="441837" y="959353"/>
            <a:ext cx="524503" cy="230832"/>
          </a:xfrm>
          <a:prstGeom prst="rect">
            <a:avLst/>
          </a:prstGeom>
          <a:noFill/>
        </p:spPr>
        <p:txBody>
          <a:bodyPr wrap="none" rtlCol="0">
            <a:spAutoFit/>
          </a:bodyPr>
          <a:lstStyle/>
          <a:p>
            <a:r>
              <a:rPr lang="en-US" sz="900" b="1" dirty="0">
                <a:solidFill>
                  <a:srgbClr val="0070C0"/>
                </a:solidFill>
              </a:rPr>
              <a:t>Social</a:t>
            </a:r>
          </a:p>
        </p:txBody>
      </p:sp>
      <p:pic>
        <p:nvPicPr>
          <p:cNvPr id="17" name="Picture 18" descr="Related image">
            <a:extLst>
              <a:ext uri="{FF2B5EF4-FFF2-40B4-BE49-F238E27FC236}">
                <a16:creationId xmlns:a16="http://schemas.microsoft.com/office/drawing/2014/main" xmlns="" id="{9D385039-1EA6-4FD0-8906-9123180F1ECE}"/>
              </a:ext>
            </a:extLst>
          </p:cNvPr>
          <p:cNvPicPr>
            <a:picLocks noChangeAspect="1" noChangeArrowheads="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530" y="916449"/>
            <a:ext cx="322149" cy="3221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Chart 20">
            <a:extLst>
              <a:ext uri="{FF2B5EF4-FFF2-40B4-BE49-F238E27FC236}">
                <a16:creationId xmlns:a16="http://schemas.microsoft.com/office/drawing/2014/main" xmlns="" id="{C910C97C-F797-49C7-990D-DC2C67C5C581}"/>
              </a:ext>
            </a:extLst>
          </p:cNvPr>
          <p:cNvGraphicFramePr/>
          <p:nvPr>
            <p:extLst>
              <p:ext uri="{D42A27DB-BD31-4B8C-83A1-F6EECF244321}">
                <p14:modId xmlns:p14="http://schemas.microsoft.com/office/powerpoint/2010/main" val="1258067015"/>
              </p:ext>
            </p:extLst>
          </p:nvPr>
        </p:nvGraphicFramePr>
        <p:xfrm>
          <a:off x="1469440" y="1585675"/>
          <a:ext cx="7179259" cy="134601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xmlns="" id="{2D0A3EC5-499A-4D58-86BB-196CD1020841}"/>
              </a:ext>
            </a:extLst>
          </p:cNvPr>
          <p:cNvGraphicFramePr/>
          <p:nvPr>
            <p:extLst>
              <p:ext uri="{D42A27DB-BD31-4B8C-83A1-F6EECF244321}">
                <p14:modId xmlns:p14="http://schemas.microsoft.com/office/powerpoint/2010/main" val="3987444504"/>
              </p:ext>
            </p:extLst>
          </p:nvPr>
        </p:nvGraphicFramePr>
        <p:xfrm>
          <a:off x="1469440" y="3848100"/>
          <a:ext cx="7179259" cy="1346018"/>
        </p:xfrm>
        <a:graphic>
          <a:graphicData uri="http://schemas.openxmlformats.org/drawingml/2006/chart">
            <c:chart xmlns:c="http://schemas.openxmlformats.org/drawingml/2006/chart" xmlns:r="http://schemas.openxmlformats.org/officeDocument/2006/relationships" r:id="rId6"/>
          </a:graphicData>
        </a:graphic>
      </p:graphicFrame>
      <p:sp>
        <p:nvSpPr>
          <p:cNvPr id="18" name="TextBox 17">
            <a:extLst>
              <a:ext uri="{FF2B5EF4-FFF2-40B4-BE49-F238E27FC236}">
                <a16:creationId xmlns:a16="http://schemas.microsoft.com/office/drawing/2014/main" xmlns="" id="{B9EA2960-F7E7-493F-B590-722F8107D66D}"/>
              </a:ext>
            </a:extLst>
          </p:cNvPr>
          <p:cNvSpPr txBox="1"/>
          <p:nvPr/>
        </p:nvSpPr>
        <p:spPr>
          <a:xfrm>
            <a:off x="304800" y="3413934"/>
            <a:ext cx="1341783" cy="246221"/>
          </a:xfrm>
          <a:prstGeom prst="rect">
            <a:avLst/>
          </a:prstGeom>
          <a:noFill/>
        </p:spPr>
        <p:txBody>
          <a:bodyPr wrap="square" rtlCol="0">
            <a:spAutoFit/>
          </a:bodyPr>
          <a:lstStyle/>
          <a:p>
            <a:r>
              <a:rPr lang="en-US" sz="1000" b="1" dirty="0">
                <a:solidFill>
                  <a:schemeClr val="accent5"/>
                </a:solidFill>
              </a:rPr>
              <a:t>CPP $/(000)</a:t>
            </a:r>
          </a:p>
        </p:txBody>
      </p:sp>
      <p:sp>
        <p:nvSpPr>
          <p:cNvPr id="19" name="TextBox 18">
            <a:extLst>
              <a:ext uri="{FF2B5EF4-FFF2-40B4-BE49-F238E27FC236}">
                <a16:creationId xmlns:a16="http://schemas.microsoft.com/office/drawing/2014/main" xmlns="" id="{C865A27C-E6FA-41A5-AE7F-33844CB29DE2}"/>
              </a:ext>
            </a:extLst>
          </p:cNvPr>
          <p:cNvSpPr txBox="1"/>
          <p:nvPr/>
        </p:nvSpPr>
        <p:spPr>
          <a:xfrm>
            <a:off x="304800" y="3096989"/>
            <a:ext cx="1341783" cy="246221"/>
          </a:xfrm>
          <a:prstGeom prst="rect">
            <a:avLst/>
          </a:prstGeom>
          <a:noFill/>
        </p:spPr>
        <p:txBody>
          <a:bodyPr wrap="square" rtlCol="0">
            <a:spAutoFit/>
          </a:bodyPr>
          <a:lstStyle/>
          <a:p>
            <a:r>
              <a:rPr lang="en-US" sz="1000" b="1" dirty="0">
                <a:solidFill>
                  <a:schemeClr val="accent2"/>
                </a:solidFill>
              </a:rPr>
              <a:t>Impression (000)</a:t>
            </a:r>
          </a:p>
        </p:txBody>
      </p:sp>
      <p:sp>
        <p:nvSpPr>
          <p:cNvPr id="31" name="Title 1"/>
          <p:cNvSpPr>
            <a:spLocks noGrp="1"/>
          </p:cNvSpPr>
          <p:nvPr>
            <p:ph type="title"/>
          </p:nvPr>
        </p:nvSpPr>
        <p:spPr>
          <a:xfrm>
            <a:off x="329367" y="246875"/>
            <a:ext cx="7301133" cy="455640"/>
          </a:xfrm>
        </p:spPr>
        <p:txBody>
          <a:bodyPr anchor="ctr"/>
          <a:lstStyle/>
          <a:p>
            <a:pPr>
              <a:lnSpc>
                <a:spcPct val="100000"/>
              </a:lnSpc>
            </a:pPr>
            <a:r>
              <a:rPr lang="en-US" sz="1500" dirty="0"/>
              <a:t>The ‘Own It Resolutions’ campaign stood out in terms of effectiveness and ROI. </a:t>
            </a:r>
            <a:endParaRPr lang="en-CA" sz="1500" dirty="0"/>
          </a:p>
        </p:txBody>
      </p:sp>
      <p:sp>
        <p:nvSpPr>
          <p:cNvPr id="20" name="TextBox 19">
            <a:extLst>
              <a:ext uri="{FF2B5EF4-FFF2-40B4-BE49-F238E27FC236}">
                <a16:creationId xmlns:a16="http://schemas.microsoft.com/office/drawing/2014/main" xmlns="" id="{12DC13E8-7E1E-4A40-B1F5-CF5203ECF7C4}"/>
              </a:ext>
            </a:extLst>
          </p:cNvPr>
          <p:cNvSpPr txBox="1"/>
          <p:nvPr/>
        </p:nvSpPr>
        <p:spPr>
          <a:xfrm>
            <a:off x="317082" y="5802191"/>
            <a:ext cx="8343900" cy="246221"/>
          </a:xfrm>
          <a:prstGeom prst="rect">
            <a:avLst/>
          </a:prstGeom>
          <a:noFill/>
        </p:spPr>
        <p:txBody>
          <a:bodyPr wrap="square" rtlCol="0">
            <a:spAutoFit/>
          </a:bodyPr>
          <a:lstStyle/>
          <a:p>
            <a:r>
              <a:rPr lang="en-US" sz="1000" dirty="0"/>
              <a:t>The average of campaigns does not match with the full year number because of volume attribution across two years</a:t>
            </a:r>
          </a:p>
        </p:txBody>
      </p:sp>
    </p:spTree>
    <p:extLst>
      <p:ext uri="{BB962C8B-B14F-4D97-AF65-F5344CB8AC3E}">
        <p14:creationId xmlns:p14="http://schemas.microsoft.com/office/powerpoint/2010/main" val="318917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lstStyle/>
          <a:p>
            <a:r>
              <a:rPr lang="en-CA" dirty="0"/>
              <a:t>Special K Cereal – Key Takeaways</a:t>
            </a:r>
          </a:p>
        </p:txBody>
      </p:sp>
      <p:sp>
        <p:nvSpPr>
          <p:cNvPr id="3" name="TextBox 2"/>
          <p:cNvSpPr txBox="1"/>
          <p:nvPr/>
        </p:nvSpPr>
        <p:spPr>
          <a:xfrm>
            <a:off x="304801" y="1219200"/>
            <a:ext cx="8343900" cy="3924151"/>
          </a:xfrm>
          <a:prstGeom prst="rect">
            <a:avLst/>
          </a:prstGeom>
          <a:noFill/>
        </p:spPr>
        <p:txBody>
          <a:bodyPr wrap="square" rtlCol="0">
            <a:spAutoFit/>
          </a:bodyPr>
          <a:lstStyle/>
          <a:p>
            <a:pPr marL="174625" indent="-174625">
              <a:spcBef>
                <a:spcPts val="900"/>
              </a:spcBef>
              <a:spcAft>
                <a:spcPts val="900"/>
              </a:spcAft>
              <a:buFont typeface="Arial" panose="020B0604020202020204" pitchFamily="34" charset="0"/>
              <a:buChar char="•"/>
            </a:pPr>
            <a:r>
              <a:rPr lang="en-US" sz="1600" dirty="0"/>
              <a:t>Overall volume declined 3%, due to continued erosion of the base (due to ongoing cereal category contraction) and exacerbated by brand-building declines (mainly from coupon, corporate promo and search). </a:t>
            </a:r>
          </a:p>
          <a:p>
            <a:pPr marL="174625" indent="-174625">
              <a:spcBef>
                <a:spcPts val="900"/>
              </a:spcBef>
              <a:spcAft>
                <a:spcPts val="900"/>
              </a:spcAft>
              <a:buFont typeface="Arial" panose="020B0604020202020204" pitchFamily="34" charset="0"/>
              <a:buChar char="•"/>
            </a:pPr>
            <a:r>
              <a:rPr lang="en-US" sz="1600" dirty="0"/>
              <a:t>Total spending declined by </a:t>
            </a:r>
            <a:r>
              <a:rPr lang="en-US" sz="1600" dirty="0" smtClean="0"/>
              <a:t>3.5%, </a:t>
            </a:r>
            <a:r>
              <a:rPr lang="en-US" sz="1600" dirty="0"/>
              <a:t>with cuts in TV, corporate promotion and coupon investment offsetting the higher trade spend. </a:t>
            </a:r>
          </a:p>
          <a:p>
            <a:pPr marL="174625" indent="-174625">
              <a:spcBef>
                <a:spcPts val="900"/>
              </a:spcBef>
              <a:spcAft>
                <a:spcPts val="900"/>
              </a:spcAft>
              <a:buFont typeface="Arial" panose="020B0604020202020204" pitchFamily="34" charset="0"/>
              <a:buChar char="•"/>
            </a:pPr>
            <a:r>
              <a:rPr lang="en-US" sz="1600" dirty="0"/>
              <a:t>Brand-Building ROI grew marginally. </a:t>
            </a:r>
          </a:p>
          <a:p>
            <a:pPr marL="631825" lvl="1" indent="-174625">
              <a:lnSpc>
                <a:spcPts val="1800"/>
              </a:lnSpc>
              <a:buFont typeface="Arial" panose="020B0604020202020204" pitchFamily="34" charset="0"/>
              <a:buChar char="•"/>
            </a:pPr>
            <a:r>
              <a:rPr lang="en-US" sz="1400" dirty="0"/>
              <a:t>Improvements were seen for TV, OLV and Coupon, while Shelf Media, Corporate Promo and PR declined.  </a:t>
            </a:r>
          </a:p>
          <a:p>
            <a:pPr marL="631825" lvl="1" indent="-174625">
              <a:lnSpc>
                <a:spcPts val="1800"/>
              </a:lnSpc>
              <a:buFont typeface="Arial" panose="020B0604020202020204" pitchFamily="34" charset="0"/>
              <a:buChar char="•"/>
            </a:pPr>
            <a:r>
              <a:rPr lang="en-US" sz="1400" dirty="0"/>
              <a:t>Corporate promotion had the strongest ROIs among brand-building tactics. </a:t>
            </a:r>
          </a:p>
          <a:p>
            <a:pPr lvl="1">
              <a:lnSpc>
                <a:spcPts val="1800"/>
              </a:lnSpc>
            </a:pPr>
            <a:endParaRPr lang="en-US" sz="1400" dirty="0"/>
          </a:p>
          <a:p>
            <a:pPr marL="174625" indent="-174625">
              <a:spcBef>
                <a:spcPts val="900"/>
              </a:spcBef>
              <a:spcAft>
                <a:spcPts val="900"/>
              </a:spcAft>
              <a:buFont typeface="Arial" panose="020B0604020202020204" pitchFamily="34" charset="0"/>
              <a:buChar char="•"/>
            </a:pPr>
            <a:r>
              <a:rPr lang="en-US" sz="1600" dirty="0"/>
              <a:t>Higher trade spend helped drive higher support behind ad and any promo, partly offset by declines in display support.  Incremental volume due to trade increased, but was not enough to offset the higher spend, causing the ROI to dip slightly. </a:t>
            </a:r>
          </a:p>
        </p:txBody>
      </p:sp>
      <p:pic>
        <p:nvPicPr>
          <p:cNvPr id="5" name="Picture 4">
            <a:extLst>
              <a:ext uri="{FF2B5EF4-FFF2-40B4-BE49-F238E27FC236}">
                <a16:creationId xmlns:a16="http://schemas.microsoft.com/office/drawing/2014/main" xmlns="" id="{91EF2A86-EEE0-487E-8377-17F2030CAB6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Tree>
    <p:extLst>
      <p:ext uri="{BB962C8B-B14F-4D97-AF65-F5344CB8AC3E}">
        <p14:creationId xmlns:p14="http://schemas.microsoft.com/office/powerpoint/2010/main" val="400209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799" y="11363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Search Summary 2017-2018</a:t>
            </a:r>
          </a:p>
        </p:txBody>
      </p:sp>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graphicFrame>
        <p:nvGraphicFramePr>
          <p:cNvPr id="22" name="Chart 21">
            <a:extLst>
              <a:ext uri="{FF2B5EF4-FFF2-40B4-BE49-F238E27FC236}">
                <a16:creationId xmlns:a16="http://schemas.microsoft.com/office/drawing/2014/main" xmlns="" id="{53010605-73C6-449C-853A-657E6D1A2536}"/>
              </a:ext>
            </a:extLst>
          </p:cNvPr>
          <p:cNvGraphicFramePr/>
          <p:nvPr>
            <p:extLst>
              <p:ext uri="{D42A27DB-BD31-4B8C-83A1-F6EECF244321}">
                <p14:modId xmlns:p14="http://schemas.microsoft.com/office/powerpoint/2010/main" val="4156697016"/>
              </p:ext>
            </p:extLst>
          </p:nvPr>
        </p:nvGraphicFramePr>
        <p:xfrm>
          <a:off x="5894633" y="2097999"/>
          <a:ext cx="278887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ext uri="{D42A27DB-BD31-4B8C-83A1-F6EECF244321}">
                <p14:modId xmlns:p14="http://schemas.microsoft.com/office/powerpoint/2010/main" val="739895382"/>
              </p:ext>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ext uri="{D42A27DB-BD31-4B8C-83A1-F6EECF244321}">
                <p14:modId xmlns:p14="http://schemas.microsoft.com/office/powerpoint/2010/main" val="520949937"/>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ext uri="{D42A27DB-BD31-4B8C-83A1-F6EECF244321}">
                <p14:modId xmlns:p14="http://schemas.microsoft.com/office/powerpoint/2010/main" val="3367938658"/>
              </p:ext>
            </p:extLst>
          </p:nvPr>
        </p:nvGraphicFramePr>
        <p:xfrm>
          <a:off x="721223" y="4123426"/>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90.3 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42.5 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ext uri="{D42A27DB-BD31-4B8C-83A1-F6EECF244321}">
                <p14:modId xmlns:p14="http://schemas.microsoft.com/office/powerpoint/2010/main" val="1814875337"/>
              </p:ext>
            </p:extLst>
          </p:nvPr>
        </p:nvGraphicFramePr>
        <p:xfrm>
          <a:off x="703211" y="2012226"/>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0.1%</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0.03%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ext uri="{D42A27DB-BD31-4B8C-83A1-F6EECF244321}">
                <p14:modId xmlns:p14="http://schemas.microsoft.com/office/powerpoint/2010/main" val="1656738207"/>
              </p:ext>
            </p:extLst>
          </p:nvPr>
        </p:nvGraphicFramePr>
        <p:xfrm>
          <a:off x="721223" y="3022917"/>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a:t>
                      </a:r>
                      <a:r>
                        <a:rPr lang="en-US" sz="1200" b="1" kern="1200" dirty="0" smtClean="0">
                          <a:solidFill>
                            <a:schemeClr val="tx1"/>
                          </a:solidFill>
                          <a:latin typeface="+mn-lt"/>
                          <a:ea typeface="+mn-ea"/>
                          <a:cs typeface="+mn-cs"/>
                        </a:rPr>
                        <a:t>$75 (000’s)</a:t>
                      </a:r>
                      <a:endParaRPr lang="en-US" sz="1200" b="1" kern="1200" dirty="0">
                        <a:solidFill>
                          <a:schemeClr val="tx1"/>
                        </a:solidFill>
                        <a:latin typeface="+mn-lt"/>
                        <a:ea typeface="+mn-ea"/>
                        <a:cs typeface="+mn-cs"/>
                      </a:endParaRP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a:t>
                      </a:r>
                      <a:r>
                        <a:rPr lang="en-US" sz="1200" b="1" kern="1200" dirty="0" smtClean="0">
                          <a:solidFill>
                            <a:schemeClr val="tx1"/>
                          </a:solidFill>
                          <a:latin typeface="+mn-lt"/>
                          <a:ea typeface="+mn-ea"/>
                          <a:cs typeface="+mn-cs"/>
                        </a:rPr>
                        <a:t>$88 (000’s)</a:t>
                      </a:r>
                      <a:endParaRPr lang="en-US" sz="1200" b="1" kern="1200" dirty="0">
                        <a:solidFill>
                          <a:schemeClr val="tx1"/>
                        </a:solidFill>
                        <a:latin typeface="+mn-lt"/>
                        <a:ea typeface="+mn-ea"/>
                        <a:cs typeface="+mn-cs"/>
                      </a:endParaRP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ext uri="{D42A27DB-BD31-4B8C-83A1-F6EECF244321}">
                <p14:modId xmlns:p14="http://schemas.microsoft.com/office/powerpoint/2010/main" val="1557837438"/>
              </p:ext>
            </p:extLst>
          </p:nvPr>
        </p:nvGraphicFramePr>
        <p:xfrm>
          <a:off x="736453" y="5173109"/>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smtClean="0">
                          <a:solidFill>
                            <a:schemeClr val="tx1"/>
                          </a:solidFill>
                        </a:rPr>
                        <a:t>833</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tx1"/>
                          </a:solidFill>
                        </a:rPr>
                        <a:t>2,060</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951673" y="3784115"/>
            <a:ext cx="1914307" cy="276999"/>
          </a:xfrm>
          <a:prstGeom prst="rect">
            <a:avLst/>
          </a:prstGeom>
        </p:spPr>
        <p:txBody>
          <a:bodyPr wrap="none">
            <a:spAutoFit/>
          </a:bodyPr>
          <a:lstStyle/>
          <a:p>
            <a:r>
              <a:rPr lang="en-US" sz="1200" b="1" dirty="0"/>
              <a:t>Support (Impressions) </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472881" y="1693350"/>
            <a:ext cx="1111202" cy="276999"/>
          </a:xfrm>
          <a:prstGeom prst="rect">
            <a:avLst/>
          </a:prstGeom>
        </p:spPr>
        <p:txBody>
          <a:bodyPr wrap="none">
            <a:spAutoFit/>
          </a:bodyPr>
          <a:lstStyle/>
          <a:p>
            <a:r>
              <a:rPr lang="en-US" sz="12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593876" y="2697503"/>
            <a:ext cx="886781" cy="276999"/>
          </a:xfrm>
          <a:prstGeom prst="rect">
            <a:avLst/>
          </a:prstGeom>
        </p:spPr>
        <p:txBody>
          <a:bodyPr wrap="none">
            <a:spAutoFit/>
          </a:bodyPr>
          <a:lstStyle/>
          <a:p>
            <a:r>
              <a:rPr lang="en-US" sz="12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1082833" y="4813285"/>
            <a:ext cx="2064989" cy="276999"/>
          </a:xfrm>
          <a:prstGeom prst="rect">
            <a:avLst/>
          </a:prstGeom>
        </p:spPr>
        <p:txBody>
          <a:bodyPr wrap="none">
            <a:spAutoFit/>
          </a:bodyPr>
          <a:lstStyle/>
          <a:p>
            <a:r>
              <a:rPr lang="en-US" sz="1200" b="1" dirty="0"/>
              <a:t>Cost Per MM Impressions</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076948" y="1755260"/>
            <a:ext cx="2424240" cy="276999"/>
          </a:xfrm>
          <a:prstGeom prst="rect">
            <a:avLst/>
          </a:prstGeom>
          <a:noFill/>
        </p:spPr>
        <p:txBody>
          <a:bodyPr wrap="square" rtlCol="0">
            <a:spAutoFit/>
          </a:bodyPr>
          <a:lstStyle/>
          <a:p>
            <a:pPr algn="ctr"/>
            <a:r>
              <a:rPr lang="en-US" sz="1200" b="1" u="sng" dirty="0">
                <a:solidFill>
                  <a:srgbClr val="C00000"/>
                </a:solidFill>
              </a:rPr>
              <a:t> EFFECTIVENESS</a:t>
            </a:r>
            <a:endParaRPr lang="en-GB" sz="12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571552" y="3799197"/>
            <a:ext cx="1491343" cy="461665"/>
          </a:xfrm>
          <a:prstGeom prst="rect">
            <a:avLst/>
          </a:prstGeom>
          <a:noFill/>
        </p:spPr>
        <p:txBody>
          <a:bodyPr wrap="square" rtlCol="0">
            <a:spAutoFit/>
          </a:bodyPr>
          <a:lstStyle/>
          <a:p>
            <a:pPr algn="ctr"/>
            <a:r>
              <a:rPr lang="en-US" sz="1200" b="1" dirty="0"/>
              <a:t>Tonn Vol/MM Impressions</a:t>
            </a:r>
            <a:endParaRPr lang="en-GB" sz="12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731077" y="2213745"/>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3396" y="2133856"/>
            <a:ext cx="1749940" cy="461665"/>
          </a:xfrm>
          <a:prstGeom prst="rect">
            <a:avLst/>
          </a:prstGeom>
          <a:noFill/>
        </p:spPr>
        <p:txBody>
          <a:bodyPr wrap="square" rtlCol="0">
            <a:spAutoFit/>
          </a:bodyPr>
          <a:lstStyle/>
          <a:p>
            <a:pPr algn="ctr"/>
            <a:r>
              <a:rPr lang="en-US" sz="1200" b="1" dirty="0"/>
              <a:t>Total Tonn Volume Due To Search</a:t>
            </a:r>
            <a:endParaRPr lang="en-GB" sz="12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xmlns="" id="{02808FD2-FA3E-49B4-8AFB-B30D06E8726E}"/>
              </a:ext>
            </a:extLst>
          </p:cNvPr>
          <p:cNvSpPr txBox="1"/>
          <p:nvPr/>
        </p:nvSpPr>
        <p:spPr>
          <a:xfrm>
            <a:off x="441837" y="959353"/>
            <a:ext cx="569387" cy="230832"/>
          </a:xfrm>
          <a:prstGeom prst="rect">
            <a:avLst/>
          </a:prstGeom>
          <a:noFill/>
        </p:spPr>
        <p:txBody>
          <a:bodyPr wrap="none" rtlCol="0">
            <a:spAutoFit/>
          </a:bodyPr>
          <a:lstStyle/>
          <a:p>
            <a:r>
              <a:rPr lang="en-US" sz="900" b="1" dirty="0">
                <a:solidFill>
                  <a:srgbClr val="0070C0"/>
                </a:solidFill>
              </a:rPr>
              <a:t>Search</a:t>
            </a:r>
          </a:p>
        </p:txBody>
      </p:sp>
      <p:sp>
        <p:nvSpPr>
          <p:cNvPr id="27" name="Title 1"/>
          <p:cNvSpPr>
            <a:spLocks noGrp="1"/>
          </p:cNvSpPr>
          <p:nvPr>
            <p:ph type="title"/>
          </p:nvPr>
        </p:nvSpPr>
        <p:spPr>
          <a:xfrm>
            <a:off x="329367" y="246875"/>
            <a:ext cx="7301133" cy="455640"/>
          </a:xfrm>
        </p:spPr>
        <p:txBody>
          <a:bodyPr anchor="ctr"/>
          <a:lstStyle/>
          <a:p>
            <a:pPr>
              <a:lnSpc>
                <a:spcPct val="100000"/>
              </a:lnSpc>
            </a:pPr>
            <a:r>
              <a:rPr lang="en-CA" sz="1500" dirty="0"/>
              <a:t>There were significantly fewer search impressions in 2018; however CPP went up driving down the ROI, which was very low.  </a:t>
            </a:r>
          </a:p>
        </p:txBody>
      </p:sp>
      <p:sp>
        <p:nvSpPr>
          <p:cNvPr id="23" name="TextBox 2">
            <a:extLst>
              <a:ext uri="{FF2B5EF4-FFF2-40B4-BE49-F238E27FC236}">
                <a16:creationId xmlns:a16="http://schemas.microsoft.com/office/drawing/2014/main" xmlns="" id="{ED1783DC-61FD-43FD-83B9-774A4F7C1ECB}"/>
              </a:ext>
            </a:extLst>
          </p:cNvPr>
          <p:cNvSpPr txBox="1"/>
          <p:nvPr/>
        </p:nvSpPr>
        <p:spPr>
          <a:xfrm>
            <a:off x="1009841" y="1430097"/>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2017</a:t>
            </a:r>
          </a:p>
        </p:txBody>
      </p:sp>
      <p:sp>
        <p:nvSpPr>
          <p:cNvPr id="26" name="TextBox 23">
            <a:extLst>
              <a:ext uri="{FF2B5EF4-FFF2-40B4-BE49-F238E27FC236}">
                <a16:creationId xmlns:a16="http://schemas.microsoft.com/office/drawing/2014/main" xmlns="" id="{5677B1BA-AE77-4E80-81B5-2FFADC1940C8}"/>
              </a:ext>
            </a:extLst>
          </p:cNvPr>
          <p:cNvSpPr txBox="1"/>
          <p:nvPr/>
        </p:nvSpPr>
        <p:spPr>
          <a:xfrm>
            <a:off x="2336482" y="1417639"/>
            <a:ext cx="524503"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u="sng" dirty="0">
                <a:latin typeface="Arial" panose="020B0604020202020204" pitchFamily="34" charset="0"/>
                <a:cs typeface="Arial" panose="020B0604020202020204" pitchFamily="34" charset="0"/>
              </a:rPr>
              <a:t>2018</a:t>
            </a:r>
          </a:p>
        </p:txBody>
      </p:sp>
    </p:spTree>
    <p:extLst>
      <p:ext uri="{BB962C8B-B14F-4D97-AF65-F5344CB8AC3E}">
        <p14:creationId xmlns:p14="http://schemas.microsoft.com/office/powerpoint/2010/main" val="575804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graphicFrame>
        <p:nvGraphicFramePr>
          <p:cNvPr id="8" name="Table 7"/>
          <p:cNvGraphicFramePr>
            <a:graphicFrameLocks noGrp="1"/>
          </p:cNvGraphicFramePr>
          <p:nvPr>
            <p:extLst>
              <p:ext uri="{D42A27DB-BD31-4B8C-83A1-F6EECF244321}">
                <p14:modId xmlns:p14="http://schemas.microsoft.com/office/powerpoint/2010/main" val="3596136625"/>
              </p:ext>
            </p:extLst>
          </p:nvPr>
        </p:nvGraphicFramePr>
        <p:xfrm>
          <a:off x="126940" y="1626080"/>
          <a:ext cx="4575688" cy="2808739"/>
        </p:xfrm>
        <a:graphic>
          <a:graphicData uri="http://schemas.openxmlformats.org/drawingml/2006/table">
            <a:tbl>
              <a:tblPr firstRow="1" bandRow="1">
                <a:tableStyleId>{21E4AEA4-8DFA-4A89-87EB-49C32662AFE0}</a:tableStyleId>
              </a:tblPr>
              <a:tblGrid>
                <a:gridCol w="958712">
                  <a:extLst>
                    <a:ext uri="{9D8B030D-6E8A-4147-A177-3AD203B41FA5}">
                      <a16:colId xmlns:a16="http://schemas.microsoft.com/office/drawing/2014/main" xmlns="" val="20000"/>
                    </a:ext>
                  </a:extLst>
                </a:gridCol>
                <a:gridCol w="904244">
                  <a:extLst>
                    <a:ext uri="{9D8B030D-6E8A-4147-A177-3AD203B41FA5}">
                      <a16:colId xmlns:a16="http://schemas.microsoft.com/office/drawing/2014/main" xmlns="" val="20001"/>
                    </a:ext>
                  </a:extLst>
                </a:gridCol>
                <a:gridCol w="904244">
                  <a:extLst>
                    <a:ext uri="{9D8B030D-6E8A-4147-A177-3AD203B41FA5}">
                      <a16:colId xmlns:a16="http://schemas.microsoft.com/office/drawing/2014/main" xmlns="" val="20002"/>
                    </a:ext>
                  </a:extLst>
                </a:gridCol>
                <a:gridCol w="904244">
                  <a:extLst>
                    <a:ext uri="{9D8B030D-6E8A-4147-A177-3AD203B41FA5}">
                      <a16:colId xmlns:a16="http://schemas.microsoft.com/office/drawing/2014/main" xmlns="" val="20005"/>
                    </a:ext>
                  </a:extLst>
                </a:gridCol>
                <a:gridCol w="904244">
                  <a:extLst>
                    <a:ext uri="{9D8B030D-6E8A-4147-A177-3AD203B41FA5}">
                      <a16:colId xmlns:a16="http://schemas.microsoft.com/office/drawing/2014/main" xmlns="" val="20006"/>
                    </a:ext>
                  </a:extLst>
                </a:gridCol>
              </a:tblGrid>
              <a:tr h="690910">
                <a:tc>
                  <a:txBody>
                    <a:bodyPr/>
                    <a:lstStyle/>
                    <a:p>
                      <a:pPr algn="ctr"/>
                      <a:r>
                        <a:rPr lang="en-US" sz="1100" dirty="0"/>
                        <a:t>Trade Tactic</a:t>
                      </a:r>
                      <a:endParaRPr lang="en-GB" sz="1100" dirty="0"/>
                    </a:p>
                  </a:txBody>
                  <a:tcPr anchor="ctr"/>
                </a:tc>
                <a:tc>
                  <a:txBody>
                    <a:bodyPr/>
                    <a:lstStyle/>
                    <a:p>
                      <a:pPr algn="ctr"/>
                      <a:r>
                        <a:rPr lang="en-US" sz="1100" dirty="0"/>
                        <a:t>2017 Support</a:t>
                      </a:r>
                      <a:endParaRPr lang="en-GB" sz="1100" dirty="0"/>
                    </a:p>
                  </a:txBody>
                  <a:tcPr anchor="ctr"/>
                </a:tc>
                <a:tc>
                  <a:txBody>
                    <a:bodyPr/>
                    <a:lstStyle/>
                    <a:p>
                      <a:pPr algn="ctr"/>
                      <a:r>
                        <a:rPr lang="en-US" sz="1100" dirty="0"/>
                        <a:t>2018</a:t>
                      </a:r>
                    </a:p>
                    <a:p>
                      <a:pPr algn="ctr"/>
                      <a:r>
                        <a:rPr lang="en-US" sz="1100" dirty="0"/>
                        <a:t>Support</a:t>
                      </a:r>
                    </a:p>
                  </a:txBody>
                  <a:tcPr anchor="ctr"/>
                </a:tc>
                <a:tc>
                  <a:txBody>
                    <a:bodyPr/>
                    <a:lstStyle/>
                    <a:p>
                      <a:pPr algn="ctr"/>
                      <a:r>
                        <a:rPr lang="en-US" sz="1100" dirty="0"/>
                        <a:t>2017 Incr. Vol. (%)</a:t>
                      </a:r>
                      <a:endParaRPr lang="en-GB" sz="1100" dirty="0"/>
                    </a:p>
                  </a:txBody>
                  <a:tcPr anchor="ctr"/>
                </a:tc>
                <a:tc>
                  <a:txBody>
                    <a:bodyPr/>
                    <a:lstStyle/>
                    <a:p>
                      <a:pPr algn="ctr"/>
                      <a:r>
                        <a:rPr lang="en-US" sz="1100" dirty="0"/>
                        <a:t>2018 Incr.</a:t>
                      </a:r>
                    </a:p>
                    <a:p>
                      <a:pPr algn="ctr"/>
                      <a:r>
                        <a:rPr lang="en-US" sz="1100" dirty="0"/>
                        <a:t>Vol. (%)</a:t>
                      </a:r>
                      <a:endParaRPr lang="en-GB" sz="1100" dirty="0"/>
                    </a:p>
                  </a:txBody>
                  <a:tcPr anchor="ctr"/>
                </a:tc>
                <a:extLst>
                  <a:ext uri="{0D108BD9-81ED-4DB2-BD59-A6C34878D82A}">
                    <a16:rowId xmlns:a16="http://schemas.microsoft.com/office/drawing/2014/main" xmlns="" val="10000"/>
                  </a:ext>
                </a:extLst>
              </a:tr>
              <a:tr h="648088">
                <a:tc>
                  <a:txBody>
                    <a:bodyPr/>
                    <a:lstStyle/>
                    <a:p>
                      <a:pPr algn="ctr"/>
                      <a:r>
                        <a:rPr lang="en-US" sz="1200" dirty="0"/>
                        <a:t>Any Ad CWW</a:t>
                      </a:r>
                      <a:endParaRPr lang="en-GB" sz="1200" dirty="0"/>
                    </a:p>
                  </a:txBody>
                  <a:tcPr anchor="ctr"/>
                </a:tc>
                <a:tc>
                  <a:txBody>
                    <a:bodyPr/>
                    <a:lstStyle/>
                    <a:p>
                      <a:pPr marL="0" algn="ctr" defTabSz="913642" rtl="0" eaLnBrk="1" fontAlgn="ctr" latinLnBrk="0" hangingPunct="1"/>
                      <a:r>
                        <a:rPr lang="en-GB" sz="1200" b="0" i="0" u="none" strike="noStrike" kern="1200" dirty="0">
                          <a:solidFill>
                            <a:srgbClr val="000000"/>
                          </a:solidFill>
                          <a:effectLst/>
                          <a:latin typeface="+mn-lt"/>
                          <a:ea typeface="+mn-ea"/>
                          <a:cs typeface="+mn-cs"/>
                        </a:rPr>
                        <a:t>24.0</a:t>
                      </a:r>
                    </a:p>
                  </a:txBody>
                  <a:tcPr marL="0" marR="0" marT="0" marB="0" anchor="ctr"/>
                </a:tc>
                <a:tc>
                  <a:txBody>
                    <a:bodyPr/>
                    <a:lstStyle/>
                    <a:p>
                      <a:pPr marL="0" algn="ctr" defTabSz="913642" rtl="0" eaLnBrk="1" fontAlgn="ctr" latinLnBrk="0" hangingPunct="1"/>
                      <a:r>
                        <a:rPr lang="en-GB" sz="1200" b="0" i="0" u="none" strike="noStrike" kern="1200" dirty="0">
                          <a:solidFill>
                            <a:srgbClr val="000000"/>
                          </a:solidFill>
                          <a:effectLst/>
                          <a:latin typeface="+mn-lt"/>
                          <a:ea typeface="+mn-ea"/>
                          <a:cs typeface="+mn-cs"/>
                        </a:rPr>
                        <a:t>26.4</a:t>
                      </a:r>
                    </a:p>
                  </a:txBody>
                  <a:tcPr marL="0" marR="0" marT="0" marB="0" anchor="ctr"/>
                </a:tc>
                <a:tc>
                  <a:txBody>
                    <a:bodyPr/>
                    <a:lstStyle/>
                    <a:p>
                      <a:pPr marL="0" algn="ctr" defTabSz="913642" rtl="0" eaLnBrk="1" fontAlgn="ctr" latinLnBrk="0" hangingPunct="1"/>
                      <a:r>
                        <a:rPr lang="en-US" sz="1200" b="0" i="0" u="none" strike="noStrike" kern="1200" baseline="0" dirty="0" smtClean="0">
                          <a:solidFill>
                            <a:srgbClr val="000000"/>
                          </a:solidFill>
                          <a:effectLst/>
                          <a:latin typeface="+mn-lt"/>
                          <a:ea typeface="+mn-ea"/>
                          <a:cs typeface="+mn-cs"/>
                        </a:rPr>
                        <a:t>6,111 </a:t>
                      </a:r>
                    </a:p>
                    <a:p>
                      <a:pPr marL="0" algn="ctr" defTabSz="913642" rtl="0" eaLnBrk="1" fontAlgn="ctr" latinLnBrk="0" hangingPunct="1"/>
                      <a:r>
                        <a:rPr lang="en-US" sz="1200" b="0" i="0" u="none" strike="noStrike" kern="1200" baseline="0" dirty="0" smtClean="0">
                          <a:solidFill>
                            <a:srgbClr val="000000"/>
                          </a:solidFill>
                          <a:effectLst/>
                          <a:latin typeface="+mn-lt"/>
                          <a:ea typeface="+mn-ea"/>
                          <a:cs typeface="+mn-cs"/>
                        </a:rPr>
                        <a:t>(</a:t>
                      </a:r>
                      <a:r>
                        <a:rPr lang="en-US" sz="1200" b="0" i="0" u="none" strike="noStrike" kern="1200" baseline="0" dirty="0">
                          <a:solidFill>
                            <a:srgbClr val="000000"/>
                          </a:solidFill>
                          <a:effectLst/>
                          <a:latin typeface="+mn-lt"/>
                          <a:ea typeface="+mn-ea"/>
                          <a:cs typeface="+mn-cs"/>
                        </a:rPr>
                        <a:t>0.1%)</a:t>
                      </a:r>
                      <a:endParaRPr lang="en-GB" sz="120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913642" rtl="0" eaLnBrk="1" fontAlgn="ctr" latinLnBrk="0" hangingPunct="1"/>
                      <a:r>
                        <a:rPr lang="en-US" sz="1200" b="0" i="0" u="none" strike="noStrike" kern="1200" baseline="0" dirty="0" smtClean="0">
                          <a:solidFill>
                            <a:srgbClr val="000000"/>
                          </a:solidFill>
                          <a:effectLst/>
                          <a:latin typeface="+mn-lt"/>
                          <a:ea typeface="+mn-ea"/>
                          <a:cs typeface="+mn-cs"/>
                        </a:rPr>
                        <a:t>6,235</a:t>
                      </a:r>
                      <a:endParaRPr lang="en-US" sz="1200" b="0" i="0" u="none" strike="noStrike" kern="1200" baseline="0" dirty="0">
                        <a:solidFill>
                          <a:srgbClr val="000000"/>
                        </a:solidFill>
                        <a:effectLst/>
                        <a:latin typeface="+mn-lt"/>
                        <a:ea typeface="+mn-ea"/>
                        <a:cs typeface="+mn-cs"/>
                      </a:endParaRPr>
                    </a:p>
                    <a:p>
                      <a:pPr marL="0" algn="ctr" defTabSz="913642" rtl="0" eaLnBrk="1" fontAlgn="ctr" latinLnBrk="0" hangingPunct="1"/>
                      <a:r>
                        <a:rPr lang="en-US" sz="1200" b="0" i="0" u="none" strike="noStrike" kern="1200" baseline="0" dirty="0">
                          <a:solidFill>
                            <a:srgbClr val="000000"/>
                          </a:solidFill>
                          <a:effectLst/>
                          <a:latin typeface="+mn-lt"/>
                          <a:ea typeface="+mn-ea"/>
                          <a:cs typeface="+mn-cs"/>
                        </a:rPr>
                        <a:t>(</a:t>
                      </a:r>
                      <a:r>
                        <a:rPr lang="en-US" sz="1200" b="0" i="0" u="none" strike="noStrike" kern="1200" baseline="0" dirty="0" smtClean="0">
                          <a:solidFill>
                            <a:srgbClr val="000000"/>
                          </a:solidFill>
                          <a:effectLst/>
                          <a:latin typeface="+mn-lt"/>
                          <a:ea typeface="+mn-ea"/>
                          <a:cs typeface="+mn-cs"/>
                        </a:rPr>
                        <a:t>0.2%)</a:t>
                      </a:r>
                      <a:endParaRPr lang="en-GB" sz="1200" b="0" i="0" u="none" strike="noStrike" kern="120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xmlns="" val="10001"/>
                  </a:ext>
                </a:extLst>
              </a:tr>
              <a:tr h="648088">
                <a:tc>
                  <a:txBody>
                    <a:bodyPr/>
                    <a:lstStyle/>
                    <a:p>
                      <a:pPr algn="ctr"/>
                      <a:r>
                        <a:rPr lang="en-US" sz="1200" dirty="0"/>
                        <a:t>Any.</a:t>
                      </a:r>
                      <a:r>
                        <a:rPr lang="en-US" sz="1200" baseline="0" dirty="0"/>
                        <a:t> Disp. CWW</a:t>
                      </a:r>
                      <a:endParaRPr lang="en-US" sz="1200" dirty="0"/>
                    </a:p>
                  </a:txBody>
                  <a:tcPr anchor="ctr"/>
                </a:tc>
                <a:tc>
                  <a:txBody>
                    <a:bodyPr/>
                    <a:lstStyle/>
                    <a:p>
                      <a:pPr marL="0" algn="ctr" defTabSz="913642" rtl="0" eaLnBrk="1" fontAlgn="ctr" latinLnBrk="0" hangingPunct="1"/>
                      <a:r>
                        <a:rPr lang="en-GB" sz="1200" b="0" i="0" u="none" strike="noStrike" kern="1200" dirty="0">
                          <a:solidFill>
                            <a:srgbClr val="000000"/>
                          </a:solidFill>
                          <a:effectLst/>
                          <a:latin typeface="+mn-lt"/>
                          <a:ea typeface="+mn-ea"/>
                          <a:cs typeface="+mn-cs"/>
                        </a:rPr>
                        <a:t>12.6</a:t>
                      </a:r>
                    </a:p>
                  </a:txBody>
                  <a:tcPr marL="0" marR="0" marT="0" marB="0" anchor="ctr"/>
                </a:tc>
                <a:tc>
                  <a:txBody>
                    <a:bodyPr/>
                    <a:lstStyle/>
                    <a:p>
                      <a:pPr marL="0" algn="ctr" defTabSz="913642" rtl="0" eaLnBrk="1" fontAlgn="ctr" latinLnBrk="0" hangingPunct="1"/>
                      <a:r>
                        <a:rPr lang="en-GB" sz="1200" b="0" i="0" u="none" strike="noStrike" kern="1200" dirty="0">
                          <a:solidFill>
                            <a:srgbClr val="000000"/>
                          </a:solidFill>
                          <a:effectLst/>
                          <a:latin typeface="+mn-lt"/>
                          <a:ea typeface="+mn-ea"/>
                          <a:cs typeface="+mn-cs"/>
                        </a:rPr>
                        <a:t>10.7</a:t>
                      </a:r>
                    </a:p>
                  </a:txBody>
                  <a:tcPr marL="0" marR="0" marT="0" marB="0" anchor="ctr"/>
                </a:tc>
                <a:tc>
                  <a:txBody>
                    <a:bodyPr/>
                    <a:lstStyle/>
                    <a:p>
                      <a:pPr marL="0" algn="ctr" defTabSz="913642" rtl="0" eaLnBrk="1" fontAlgn="ctr" latinLnBrk="0" hangingPunct="1"/>
                      <a:r>
                        <a:rPr lang="en-US" sz="1200" b="0" i="0" u="none" strike="noStrike" kern="1200" dirty="0" smtClean="0">
                          <a:solidFill>
                            <a:srgbClr val="000000"/>
                          </a:solidFill>
                          <a:effectLst/>
                          <a:latin typeface="+mn-lt"/>
                          <a:ea typeface="+mn-ea"/>
                          <a:cs typeface="+mn-cs"/>
                        </a:rPr>
                        <a:t>623,202</a:t>
                      </a:r>
                    </a:p>
                    <a:p>
                      <a:pPr marL="0" algn="ctr" defTabSz="913642" rtl="0" eaLnBrk="1" fontAlgn="ctr" latinLnBrk="0" hangingPunct="1"/>
                      <a:r>
                        <a:rPr lang="en-US" sz="1200" b="0" i="0" u="none" strike="noStrike" kern="1200" baseline="0" dirty="0" smtClean="0">
                          <a:solidFill>
                            <a:srgbClr val="000000"/>
                          </a:solidFill>
                          <a:effectLst/>
                          <a:latin typeface="+mn-lt"/>
                          <a:ea typeface="+mn-ea"/>
                          <a:cs typeface="+mn-cs"/>
                        </a:rPr>
                        <a:t>(15</a:t>
                      </a:r>
                      <a:r>
                        <a:rPr lang="en-US" sz="1200" b="0" i="0" u="none" strike="noStrike" kern="1200" baseline="0" dirty="0">
                          <a:solidFill>
                            <a:srgbClr val="000000"/>
                          </a:solidFill>
                          <a:effectLst/>
                          <a:latin typeface="+mn-lt"/>
                          <a:ea typeface="+mn-ea"/>
                          <a:cs typeface="+mn-cs"/>
                        </a:rPr>
                        <a:t>%)</a:t>
                      </a:r>
                      <a:endParaRPr lang="en-GB" sz="120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913642" rtl="0" eaLnBrk="1" fontAlgn="ctr" latinLnBrk="0" hangingPunct="1"/>
                      <a:r>
                        <a:rPr lang="en-US" sz="1200" b="0" i="0" u="none" strike="noStrike" kern="1200" dirty="0" smtClean="0">
                          <a:solidFill>
                            <a:srgbClr val="000000"/>
                          </a:solidFill>
                          <a:effectLst/>
                          <a:latin typeface="+mn-lt"/>
                          <a:ea typeface="+mn-ea"/>
                          <a:cs typeface="+mn-cs"/>
                        </a:rPr>
                        <a:t>604,304</a:t>
                      </a:r>
                      <a:r>
                        <a:rPr lang="en-US" sz="1200" b="0" i="0" u="none" strike="noStrike" kern="1200" baseline="0" dirty="0" smtClean="0">
                          <a:solidFill>
                            <a:srgbClr val="000000"/>
                          </a:solidFill>
                          <a:effectLst/>
                          <a:latin typeface="+mn-lt"/>
                          <a:ea typeface="+mn-ea"/>
                          <a:cs typeface="+mn-cs"/>
                        </a:rPr>
                        <a:t> </a:t>
                      </a:r>
                      <a:r>
                        <a:rPr lang="en-US" sz="1200" b="0" i="0" u="none" strike="noStrike" kern="1200" baseline="0" dirty="0">
                          <a:solidFill>
                            <a:srgbClr val="000000"/>
                          </a:solidFill>
                          <a:effectLst/>
                          <a:latin typeface="+mn-lt"/>
                          <a:ea typeface="+mn-ea"/>
                          <a:cs typeface="+mn-cs"/>
                        </a:rPr>
                        <a:t>(15%)</a:t>
                      </a:r>
                      <a:endParaRPr lang="en-GB" sz="1200" b="0" i="0" u="none" strike="noStrike" kern="120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xmlns="" val="10002"/>
                  </a:ext>
                </a:extLst>
              </a:tr>
              <a:tr h="821653">
                <a:tc>
                  <a:txBody>
                    <a:bodyPr/>
                    <a:lstStyle/>
                    <a:p>
                      <a:pPr algn="ctr"/>
                      <a:r>
                        <a:rPr lang="en-US" sz="1200" dirty="0"/>
                        <a:t>%</a:t>
                      </a:r>
                      <a:r>
                        <a:rPr lang="en-US" sz="1200" baseline="0" dirty="0"/>
                        <a:t> Sold on Promo</a:t>
                      </a:r>
                      <a:endParaRPr lang="en-GB" sz="1200" dirty="0"/>
                    </a:p>
                  </a:txBody>
                  <a:tcPr anchor="ctr"/>
                </a:tc>
                <a:tc>
                  <a:txBody>
                    <a:bodyPr/>
                    <a:lstStyle/>
                    <a:p>
                      <a:pPr marL="0" algn="ctr" defTabSz="913642" rtl="0" eaLnBrk="1" fontAlgn="ctr" latinLnBrk="0" hangingPunct="1"/>
                      <a:r>
                        <a:rPr lang="en-GB" sz="1200" b="0" i="0" u="none" strike="noStrike" kern="1200" dirty="0">
                          <a:solidFill>
                            <a:srgbClr val="000000"/>
                          </a:solidFill>
                          <a:effectLst/>
                          <a:latin typeface="+mn-lt"/>
                          <a:ea typeface="+mn-ea"/>
                          <a:cs typeface="+mn-cs"/>
                        </a:rPr>
                        <a:t>68%</a:t>
                      </a:r>
                    </a:p>
                  </a:txBody>
                  <a:tcPr marL="0" marR="0" marT="0" marB="0" anchor="ctr"/>
                </a:tc>
                <a:tc>
                  <a:txBody>
                    <a:bodyPr/>
                    <a:lstStyle/>
                    <a:p>
                      <a:pPr marL="0" algn="ctr" defTabSz="913642" rtl="0" eaLnBrk="1" fontAlgn="ctr" latinLnBrk="0" hangingPunct="1"/>
                      <a:r>
                        <a:rPr lang="en-GB" sz="1200" b="0" i="0" u="none" strike="noStrike" kern="1200" dirty="0">
                          <a:solidFill>
                            <a:srgbClr val="000000"/>
                          </a:solidFill>
                          <a:effectLst/>
                          <a:latin typeface="+mn-lt"/>
                          <a:ea typeface="+mn-ea"/>
                          <a:cs typeface="+mn-cs"/>
                        </a:rPr>
                        <a:t>74%</a:t>
                      </a:r>
                    </a:p>
                  </a:txBody>
                  <a:tcPr marL="0" marR="0" marT="0" marB="0" anchor="ctr"/>
                </a:tc>
                <a:tc>
                  <a:txBody>
                    <a:bodyPr/>
                    <a:lstStyle/>
                    <a:p>
                      <a:pPr marL="0" algn="ctr" defTabSz="913642" rtl="0" eaLnBrk="1" fontAlgn="ctr" latinLnBrk="0" hangingPunct="1"/>
                      <a:r>
                        <a:rPr lang="en-US" sz="1200" b="0" i="0" u="none" strike="noStrike" kern="1200" dirty="0" smtClean="0">
                          <a:solidFill>
                            <a:srgbClr val="000000"/>
                          </a:solidFill>
                          <a:effectLst/>
                          <a:latin typeface="+mn-lt"/>
                          <a:ea typeface="+mn-ea"/>
                          <a:cs typeface="+mn-cs"/>
                        </a:rPr>
                        <a:t>871,089</a:t>
                      </a:r>
                      <a:r>
                        <a:rPr lang="en-US" sz="1200" b="0" i="0" u="none" strike="noStrike" kern="1200" baseline="0" dirty="0" smtClean="0">
                          <a:solidFill>
                            <a:srgbClr val="000000"/>
                          </a:solidFill>
                          <a:effectLst/>
                          <a:latin typeface="+mn-lt"/>
                          <a:ea typeface="+mn-ea"/>
                          <a:cs typeface="+mn-cs"/>
                        </a:rPr>
                        <a:t> </a:t>
                      </a:r>
                      <a:r>
                        <a:rPr lang="en-US" sz="1200" b="0" i="0" u="none" strike="noStrike" kern="1200" baseline="0" dirty="0">
                          <a:solidFill>
                            <a:srgbClr val="000000"/>
                          </a:solidFill>
                          <a:effectLst/>
                          <a:latin typeface="+mn-lt"/>
                          <a:ea typeface="+mn-ea"/>
                          <a:cs typeface="+mn-cs"/>
                        </a:rPr>
                        <a:t>(21%)</a:t>
                      </a:r>
                      <a:endParaRPr lang="en-GB" sz="120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913642" rtl="0" eaLnBrk="1" fontAlgn="ctr" latinLnBrk="0" hangingPunct="1"/>
                      <a:r>
                        <a:rPr lang="en-US" sz="1200" b="0" i="0" u="none" strike="noStrike" kern="1200" dirty="0" smtClean="0">
                          <a:solidFill>
                            <a:srgbClr val="000000"/>
                          </a:solidFill>
                          <a:effectLst/>
                          <a:latin typeface="+mn-lt"/>
                          <a:ea typeface="+mn-ea"/>
                          <a:cs typeface="+mn-cs"/>
                        </a:rPr>
                        <a:t>890,824</a:t>
                      </a:r>
                      <a:r>
                        <a:rPr lang="en-US" sz="1200" b="0" i="0" u="none" strike="noStrike" kern="1200" baseline="0" dirty="0" smtClean="0">
                          <a:solidFill>
                            <a:srgbClr val="000000"/>
                          </a:solidFill>
                          <a:effectLst/>
                          <a:latin typeface="+mn-lt"/>
                          <a:ea typeface="+mn-ea"/>
                          <a:cs typeface="+mn-cs"/>
                        </a:rPr>
                        <a:t> </a:t>
                      </a:r>
                      <a:r>
                        <a:rPr lang="en-US" sz="1200" b="0" i="0" u="none" strike="noStrike" kern="1200" baseline="0" dirty="0">
                          <a:solidFill>
                            <a:srgbClr val="000000"/>
                          </a:solidFill>
                          <a:effectLst/>
                          <a:latin typeface="+mn-lt"/>
                          <a:ea typeface="+mn-ea"/>
                          <a:cs typeface="+mn-cs"/>
                        </a:rPr>
                        <a:t>(</a:t>
                      </a:r>
                      <a:r>
                        <a:rPr lang="en-US" sz="1200" b="0" i="0" u="none" strike="noStrike" kern="1200" baseline="0" dirty="0" smtClean="0">
                          <a:solidFill>
                            <a:srgbClr val="000000"/>
                          </a:solidFill>
                          <a:effectLst/>
                          <a:latin typeface="+mn-lt"/>
                          <a:ea typeface="+mn-ea"/>
                          <a:cs typeface="+mn-cs"/>
                        </a:rPr>
                        <a:t>22%)</a:t>
                      </a:r>
                      <a:endParaRPr lang="en-GB" sz="1200" b="0" i="0" u="none" strike="noStrike" kern="120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xmlns=""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07066150"/>
              </p:ext>
            </p:extLst>
          </p:nvPr>
        </p:nvGraphicFramePr>
        <p:xfrm>
          <a:off x="4992917" y="1626079"/>
          <a:ext cx="3643083" cy="4781407"/>
        </p:xfrm>
        <a:graphic>
          <a:graphicData uri="http://schemas.openxmlformats.org/drawingml/2006/table">
            <a:tbl>
              <a:tblPr firstRow="1" bandRow="1">
                <a:tableStyleId>{21E4AEA4-8DFA-4A89-87EB-49C32662AFE0}</a:tableStyleId>
              </a:tblPr>
              <a:tblGrid>
                <a:gridCol w="1214361">
                  <a:extLst>
                    <a:ext uri="{9D8B030D-6E8A-4147-A177-3AD203B41FA5}">
                      <a16:colId xmlns:a16="http://schemas.microsoft.com/office/drawing/2014/main" xmlns="" val="20000"/>
                    </a:ext>
                  </a:extLst>
                </a:gridCol>
                <a:gridCol w="1214361">
                  <a:extLst>
                    <a:ext uri="{9D8B030D-6E8A-4147-A177-3AD203B41FA5}">
                      <a16:colId xmlns:a16="http://schemas.microsoft.com/office/drawing/2014/main" xmlns="" val="20003"/>
                    </a:ext>
                  </a:extLst>
                </a:gridCol>
                <a:gridCol w="1214361">
                  <a:extLst>
                    <a:ext uri="{9D8B030D-6E8A-4147-A177-3AD203B41FA5}">
                      <a16:colId xmlns:a16="http://schemas.microsoft.com/office/drawing/2014/main" xmlns="" val="20004"/>
                    </a:ext>
                  </a:extLst>
                </a:gridCol>
              </a:tblGrid>
              <a:tr h="704167">
                <a:tc>
                  <a:txBody>
                    <a:bodyPr/>
                    <a:lstStyle/>
                    <a:p>
                      <a:pPr algn="ctr"/>
                      <a:r>
                        <a:rPr lang="en-US" sz="1100" dirty="0"/>
                        <a:t>Total Trade</a:t>
                      </a:r>
                      <a:endParaRPr lang="en-GB" sz="1100" dirty="0"/>
                    </a:p>
                  </a:txBody>
                  <a:tcPr anchor="ctr"/>
                </a:tc>
                <a:tc>
                  <a:txBody>
                    <a:bodyPr/>
                    <a:lstStyle/>
                    <a:p>
                      <a:pPr algn="ctr"/>
                      <a:r>
                        <a:rPr lang="en-US" sz="1100" dirty="0"/>
                        <a:t>2017</a:t>
                      </a:r>
                      <a:endParaRPr lang="en-GB" sz="1100" dirty="0"/>
                    </a:p>
                  </a:txBody>
                  <a:tcPr anchor="ctr"/>
                </a:tc>
                <a:tc>
                  <a:txBody>
                    <a:bodyPr/>
                    <a:lstStyle/>
                    <a:p>
                      <a:pPr algn="ctr"/>
                      <a:r>
                        <a:rPr lang="en-US" sz="1100" dirty="0"/>
                        <a:t>2018</a:t>
                      </a:r>
                      <a:endParaRPr lang="en-GB" sz="1100" dirty="0"/>
                    </a:p>
                  </a:txBody>
                  <a:tcPr anchor="ctr"/>
                </a:tc>
                <a:extLst>
                  <a:ext uri="{0D108BD9-81ED-4DB2-BD59-A6C34878D82A}">
                    <a16:rowId xmlns:a16="http://schemas.microsoft.com/office/drawing/2014/main" xmlns="" val="10000"/>
                  </a:ext>
                </a:extLst>
              </a:tr>
              <a:tr h="679540">
                <a:tc>
                  <a:txBody>
                    <a:bodyPr/>
                    <a:lstStyle/>
                    <a:p>
                      <a:pPr algn="ctr"/>
                      <a:r>
                        <a:rPr lang="en-US" sz="1200" dirty="0">
                          <a:latin typeface="+mn-lt"/>
                        </a:rPr>
                        <a:t>Spend ($)</a:t>
                      </a:r>
                      <a:endParaRPr lang="en-GB" sz="1200" dirty="0">
                        <a:latin typeface="+mn-lt"/>
                      </a:endParaRPr>
                    </a:p>
                  </a:txBody>
                  <a:tcPr anchor="ctr"/>
                </a:tc>
                <a:tc>
                  <a:txBody>
                    <a:bodyPr/>
                    <a:lstStyle/>
                    <a:p>
                      <a:pPr algn="ctr" fontAlgn="ctr"/>
                      <a:r>
                        <a:rPr lang="en-GB" sz="1200" b="0" i="0" u="none" strike="noStrike" dirty="0">
                          <a:solidFill>
                            <a:srgbClr val="000000"/>
                          </a:solidFill>
                          <a:effectLst/>
                          <a:latin typeface="+mn-lt"/>
                        </a:rPr>
                        <a:t>11,379,047</a:t>
                      </a:r>
                    </a:p>
                  </a:txBody>
                  <a:tcPr marL="9525" marR="9525" marT="9525" marB="0" anchor="ctr"/>
                </a:tc>
                <a:tc>
                  <a:txBody>
                    <a:bodyPr/>
                    <a:lstStyle/>
                    <a:p>
                      <a:pPr algn="ctr" fontAlgn="ctr"/>
                      <a:r>
                        <a:rPr lang="en-GB" sz="1200" b="0" i="0" u="none" strike="noStrike" dirty="0">
                          <a:solidFill>
                            <a:srgbClr val="000000"/>
                          </a:solidFill>
                          <a:effectLst/>
                          <a:latin typeface="+mn-lt"/>
                        </a:rPr>
                        <a:t>11,646,101</a:t>
                      </a:r>
                    </a:p>
                  </a:txBody>
                  <a:tcPr marL="9525" marR="9525" marT="9525" marB="0" anchor="ctr"/>
                </a:tc>
                <a:extLst>
                  <a:ext uri="{0D108BD9-81ED-4DB2-BD59-A6C34878D82A}">
                    <a16:rowId xmlns:a16="http://schemas.microsoft.com/office/drawing/2014/main" xmlns="" val="10001"/>
                  </a:ext>
                </a:extLst>
              </a:tr>
              <a:tr h="679540">
                <a:tc>
                  <a:txBody>
                    <a:bodyPr/>
                    <a:lstStyle/>
                    <a:p>
                      <a:pPr algn="ctr"/>
                      <a:r>
                        <a:rPr lang="en-US" sz="1200" dirty="0">
                          <a:latin typeface="+mn-lt"/>
                        </a:rPr>
                        <a:t>Lite Spend ($)</a:t>
                      </a:r>
                      <a:endParaRPr lang="en-GB" sz="1200" dirty="0">
                        <a:latin typeface="+mn-lt"/>
                      </a:endParaRPr>
                    </a:p>
                  </a:txBody>
                  <a:tcPr anchor="ctr">
                    <a:lnB w="12700" cap="flat" cmpd="sng" algn="ctr">
                      <a:solidFill>
                        <a:schemeClr val="tx1"/>
                      </a:solidFill>
                      <a:prstDash val="solid"/>
                      <a:round/>
                      <a:headEnd type="none" w="med" len="med"/>
                      <a:tailEnd type="none" w="med" len="med"/>
                    </a:lnB>
                  </a:tcPr>
                </a:tc>
                <a:tc>
                  <a:txBody>
                    <a:bodyPr/>
                    <a:lstStyle/>
                    <a:p>
                      <a:pPr marL="0" algn="ctr" defTabSz="913642" rtl="0" eaLnBrk="1" fontAlgn="ctr" latinLnBrk="0" hangingPunct="1"/>
                      <a:r>
                        <a:rPr lang="en-US" sz="1200" b="0" i="0" u="none" strike="noStrike" kern="1200" dirty="0">
                          <a:solidFill>
                            <a:srgbClr val="000000"/>
                          </a:solidFill>
                          <a:effectLst/>
                          <a:latin typeface="+mn-lt"/>
                          <a:ea typeface="+mn-ea"/>
                          <a:cs typeface="+mn-cs"/>
                        </a:rPr>
                        <a:t>5,399,190</a:t>
                      </a:r>
                      <a:endParaRPr lang="en-GB" sz="1200" b="0" i="0" u="none" strike="noStrike" kern="1200" dirty="0">
                        <a:solidFill>
                          <a:srgbClr val="000000"/>
                        </a:solidFill>
                        <a:effectLst/>
                        <a:latin typeface="+mn-lt"/>
                        <a:ea typeface="+mn-ea"/>
                        <a:cs typeface="+mn-cs"/>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marL="0" algn="ctr" defTabSz="913642" rtl="0" eaLnBrk="1" fontAlgn="ctr" latinLnBrk="0" hangingPunct="1"/>
                      <a:r>
                        <a:rPr lang="en-US" sz="1200" b="0" i="0" u="none" strike="noStrike" kern="1200" dirty="0">
                          <a:solidFill>
                            <a:srgbClr val="000000"/>
                          </a:solidFill>
                          <a:effectLst/>
                          <a:latin typeface="+mn-lt"/>
                          <a:ea typeface="+mn-ea"/>
                          <a:cs typeface="+mn-cs"/>
                        </a:rPr>
                        <a:t>5,028,541</a:t>
                      </a:r>
                      <a:endParaRPr lang="en-GB" sz="1200" b="0" i="0" u="none" strike="noStrike" kern="1200" dirty="0">
                        <a:solidFill>
                          <a:srgbClr val="000000"/>
                        </a:solidFill>
                        <a:effectLst/>
                        <a:latin typeface="+mn-lt"/>
                        <a:ea typeface="+mn-ea"/>
                        <a:cs typeface="+mn-cs"/>
                      </a:endParaRPr>
                    </a:p>
                  </a:txBody>
                  <a:tcPr marL="9525" marR="9525"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679540">
                <a:tc>
                  <a:txBody>
                    <a:bodyPr/>
                    <a:lstStyle/>
                    <a:p>
                      <a:pPr algn="ctr"/>
                      <a:r>
                        <a:rPr lang="en-US" sz="1400" b="1" dirty="0">
                          <a:latin typeface="+mn-lt"/>
                        </a:rPr>
                        <a:t>Incr. Vol.</a:t>
                      </a:r>
                      <a:endParaRPr lang="en-GB" sz="1400" b="1" dirty="0">
                        <a:latin typeface="+mn-lt"/>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ctr" defTabSz="913642" rtl="0" eaLnBrk="1" fontAlgn="ctr" latinLnBrk="0" hangingPunct="1"/>
                      <a:r>
                        <a:rPr lang="en-GB" sz="1400" b="1" i="0" u="none" strike="noStrike" kern="1200" dirty="0" smtClean="0">
                          <a:solidFill>
                            <a:srgbClr val="000000"/>
                          </a:solidFill>
                          <a:effectLst/>
                          <a:latin typeface="+mn-lt"/>
                          <a:ea typeface="+mn-ea"/>
                          <a:cs typeface="+mn-cs"/>
                        </a:rPr>
                        <a:t>1,516,824 </a:t>
                      </a:r>
                      <a:r>
                        <a:rPr lang="en-GB" sz="1400" b="1" i="0" u="none" strike="noStrike" kern="1200" dirty="0">
                          <a:solidFill>
                            <a:srgbClr val="000000"/>
                          </a:solidFill>
                          <a:effectLst/>
                          <a:latin typeface="+mn-lt"/>
                          <a:ea typeface="+mn-ea"/>
                          <a:cs typeface="+mn-cs"/>
                        </a:rPr>
                        <a:t>(</a:t>
                      </a:r>
                      <a:r>
                        <a:rPr lang="en-GB" sz="1400" b="1" i="0" u="none" strike="noStrike" kern="1200" dirty="0" smtClean="0">
                          <a:solidFill>
                            <a:srgbClr val="000000"/>
                          </a:solidFill>
                          <a:effectLst/>
                          <a:latin typeface="+mn-lt"/>
                          <a:ea typeface="+mn-ea"/>
                          <a:cs typeface="+mn-cs"/>
                        </a:rPr>
                        <a:t>36.3%)</a:t>
                      </a:r>
                      <a:endParaRPr lang="en-GB" sz="1400" b="1" i="0" u="none" strike="noStrike" kern="1200" dirty="0">
                        <a:solidFill>
                          <a:srgbClr val="000000"/>
                        </a:solidFill>
                        <a:effectLst/>
                        <a:latin typeface="+mn-lt"/>
                        <a:ea typeface="+mn-ea"/>
                        <a:cs typeface="+mn-cs"/>
                      </a:endParaRPr>
                    </a:p>
                  </a:txBody>
                  <a:tcPr marL="9525" marR="9525" marT="9525"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ctr" defTabSz="913642" rtl="0" eaLnBrk="1" fontAlgn="ctr" latinLnBrk="0" hangingPunct="1"/>
                      <a:r>
                        <a:rPr lang="en-GB" sz="1400" b="1" i="0" u="none" strike="noStrike" kern="1200" dirty="0" smtClean="0">
                          <a:solidFill>
                            <a:srgbClr val="000000"/>
                          </a:solidFill>
                          <a:effectLst/>
                          <a:latin typeface="+mn-lt"/>
                          <a:ea typeface="+mn-ea"/>
                          <a:cs typeface="+mn-cs"/>
                        </a:rPr>
                        <a:t>1,525,793  </a:t>
                      </a:r>
                      <a:r>
                        <a:rPr lang="en-GB" sz="1400" b="1" i="0" u="none" strike="noStrike" kern="1200" dirty="0">
                          <a:solidFill>
                            <a:srgbClr val="000000"/>
                          </a:solidFill>
                          <a:effectLst/>
                          <a:latin typeface="+mn-lt"/>
                          <a:ea typeface="+mn-ea"/>
                          <a:cs typeface="+mn-cs"/>
                        </a:rPr>
                        <a:t>(</a:t>
                      </a:r>
                      <a:r>
                        <a:rPr lang="en-GB" sz="1400" b="1" i="0" u="none" strike="noStrike" kern="1200" dirty="0" smtClean="0">
                          <a:solidFill>
                            <a:srgbClr val="000000"/>
                          </a:solidFill>
                          <a:effectLst/>
                          <a:latin typeface="+mn-lt"/>
                          <a:ea typeface="+mn-ea"/>
                          <a:cs typeface="+mn-cs"/>
                        </a:rPr>
                        <a:t>37.5%)</a:t>
                      </a:r>
                      <a:endParaRPr lang="en-GB" sz="1400" b="1" i="0" u="none" strike="noStrike" kern="1200" dirty="0">
                        <a:solidFill>
                          <a:srgbClr val="000000"/>
                        </a:solidFill>
                        <a:effectLst/>
                        <a:latin typeface="+mn-lt"/>
                        <a:ea typeface="+mn-ea"/>
                        <a:cs typeface="+mn-cs"/>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3"/>
                  </a:ext>
                </a:extLst>
              </a:tr>
              <a:tr h="67954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1400" b="1" dirty="0">
                          <a:latin typeface="+mn-lt"/>
                        </a:rPr>
                        <a:t>Incr. Vol/$MM</a:t>
                      </a:r>
                      <a:endParaRPr lang="en-GB" sz="1400" b="1" dirty="0">
                        <a:latin typeface="+mn-lt"/>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400" b="1" i="0" u="none" strike="noStrike" dirty="0" smtClean="0">
                          <a:solidFill>
                            <a:srgbClr val="000000"/>
                          </a:solidFill>
                          <a:effectLst/>
                          <a:latin typeface="+mn-lt"/>
                        </a:rPr>
                        <a:t>134,625</a:t>
                      </a:r>
                      <a:endParaRPr lang="en-GB" sz="1400" b="1" i="0" u="none" strike="noStrike" dirty="0">
                        <a:solidFill>
                          <a:srgbClr val="000000"/>
                        </a:solidFill>
                        <a:effectLst/>
                        <a:latin typeface="+mn-lt"/>
                      </a:endParaRPr>
                    </a:p>
                  </a:txBody>
                  <a:tcPr marL="0" marR="0" marT="0"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smtClean="0">
                          <a:solidFill>
                            <a:srgbClr val="000000"/>
                          </a:solidFill>
                          <a:effectLst/>
                          <a:latin typeface="+mn-lt"/>
                        </a:rPr>
                        <a:t>132,937</a:t>
                      </a:r>
                      <a:endParaRPr lang="en-GB" sz="1400" b="1" i="0" u="none" strike="noStrike" dirty="0">
                        <a:solidFill>
                          <a:srgbClr val="000000"/>
                        </a:solidFill>
                        <a:effectLst/>
                        <a:latin typeface="+mn-lt"/>
                      </a:endParaRP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679540">
                <a:tc>
                  <a:txBody>
                    <a:bodyPr/>
                    <a:lstStyle/>
                    <a:p>
                      <a:pPr algn="ctr"/>
                      <a:r>
                        <a:rPr lang="en-US" sz="1200" dirty="0">
                          <a:latin typeface="+mn-lt"/>
                        </a:rPr>
                        <a:t>ROI </a:t>
                      </a:r>
                      <a:endParaRPr lang="en-GB" sz="120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algn="ctr" fontAlgn="b"/>
                      <a:r>
                        <a:rPr lang="en-GB" sz="1200" b="0" i="0" u="none" strike="noStrike" dirty="0">
                          <a:solidFill>
                            <a:srgbClr val="000000"/>
                          </a:solidFill>
                          <a:effectLst/>
                          <a:latin typeface="+mn-lt"/>
                        </a:rPr>
                        <a:t>$</a:t>
                      </a:r>
                      <a:r>
                        <a:rPr lang="en-GB" sz="1200" b="0" i="0" u="none" strike="noStrike" dirty="0" smtClean="0">
                          <a:solidFill>
                            <a:srgbClr val="000000"/>
                          </a:solidFill>
                          <a:effectLst/>
                          <a:latin typeface="+mn-lt"/>
                        </a:rPr>
                        <a:t>0.86</a:t>
                      </a:r>
                      <a:endParaRPr lang="en-GB" sz="1200" b="0" i="0" u="none" strike="noStrike" dirty="0">
                        <a:solidFill>
                          <a:srgbClr val="000000"/>
                        </a:solidFill>
                        <a:effectLst/>
                        <a:latin typeface="+mn-lt"/>
                      </a:endParaRP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GB" sz="1200" b="0" i="0" u="none" strike="noStrike" dirty="0">
                          <a:solidFill>
                            <a:srgbClr val="000000"/>
                          </a:solidFill>
                          <a:effectLst/>
                          <a:latin typeface="+mn-lt"/>
                        </a:rPr>
                        <a:t>$</a:t>
                      </a:r>
                      <a:r>
                        <a:rPr lang="en-GB" sz="1200" b="0" i="0" u="none" strike="noStrike" dirty="0" smtClean="0">
                          <a:solidFill>
                            <a:srgbClr val="000000"/>
                          </a:solidFill>
                          <a:effectLst/>
                          <a:latin typeface="+mn-lt"/>
                        </a:rPr>
                        <a:t>0.85</a:t>
                      </a:r>
                      <a:endParaRPr lang="en-GB" sz="1200" b="0" i="0" u="none" strike="noStrike" dirty="0">
                        <a:solidFill>
                          <a:srgbClr val="000000"/>
                        </a:solidFill>
                        <a:effectLst/>
                        <a:latin typeface="+mn-lt"/>
                      </a:endParaRP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5"/>
                  </a:ext>
                </a:extLst>
              </a:tr>
              <a:tr h="679540">
                <a:tc>
                  <a:txBody>
                    <a:bodyPr/>
                    <a:lstStyle/>
                    <a:p>
                      <a:pPr algn="ctr"/>
                      <a:r>
                        <a:rPr lang="en-US" sz="1200" dirty="0">
                          <a:latin typeface="+mn-lt"/>
                        </a:rPr>
                        <a:t>Lite ROI </a:t>
                      </a:r>
                      <a:endParaRPr lang="en-GB" sz="1200" dirty="0">
                        <a:latin typeface="+mn-lt"/>
                      </a:endParaRPr>
                    </a:p>
                  </a:txBody>
                  <a:tcPr anchor="ctr"/>
                </a:tc>
                <a:tc>
                  <a:txBody>
                    <a:bodyPr/>
                    <a:lstStyle/>
                    <a:p>
                      <a:pPr marL="0" algn="ctr" defTabSz="913642" rtl="0" eaLnBrk="1" fontAlgn="b" latinLnBrk="0" hangingPunct="1"/>
                      <a:r>
                        <a:rPr lang="en-US" sz="1200" b="0" i="0" u="none" strike="noStrike" kern="1200" dirty="0">
                          <a:solidFill>
                            <a:srgbClr val="000000"/>
                          </a:solidFill>
                          <a:effectLst/>
                          <a:latin typeface="+mn-lt"/>
                          <a:ea typeface="+mn-ea"/>
                          <a:cs typeface="+mn-cs"/>
                        </a:rPr>
                        <a:t>$</a:t>
                      </a:r>
                      <a:r>
                        <a:rPr lang="en-US" sz="1200" b="0" i="0" u="none" strike="noStrike" kern="1200" dirty="0" smtClean="0">
                          <a:solidFill>
                            <a:srgbClr val="000000"/>
                          </a:solidFill>
                          <a:effectLst/>
                          <a:latin typeface="+mn-lt"/>
                          <a:ea typeface="+mn-ea"/>
                          <a:cs typeface="+mn-cs"/>
                        </a:rPr>
                        <a:t>1.83</a:t>
                      </a:r>
                      <a:r>
                        <a:rPr lang="en-GB" sz="1200" b="0" i="0" u="none" strike="noStrike" kern="1200" dirty="0" smtClean="0">
                          <a:solidFill>
                            <a:srgbClr val="000000"/>
                          </a:solidFill>
                          <a:effectLst/>
                          <a:latin typeface="+mn-lt"/>
                          <a:ea typeface="+mn-ea"/>
                          <a:cs typeface="+mn-cs"/>
                        </a:rPr>
                        <a:t>1</a:t>
                      </a:r>
                      <a:endParaRPr lang="en-GB" sz="1200" b="0" i="0" u="none" strike="noStrike" kern="1200" dirty="0">
                        <a:solidFill>
                          <a:srgbClr val="000000"/>
                        </a:solidFill>
                        <a:effectLst/>
                        <a:latin typeface="+mn-lt"/>
                        <a:ea typeface="+mn-ea"/>
                        <a:cs typeface="+mn-cs"/>
                      </a:endParaRPr>
                    </a:p>
                  </a:txBody>
                  <a:tcPr marL="9525" marR="9525" marT="9525" marB="0" anchor="ctr"/>
                </a:tc>
                <a:tc>
                  <a:txBody>
                    <a:bodyPr/>
                    <a:lstStyle/>
                    <a:p>
                      <a:pPr marL="0" algn="ctr" defTabSz="913642" rtl="0" eaLnBrk="1" fontAlgn="b" latinLnBrk="0" hangingPunct="1"/>
                      <a:r>
                        <a:rPr lang="en-US" sz="1200" b="0" i="0" u="none" strike="noStrike" kern="1200" dirty="0">
                          <a:solidFill>
                            <a:srgbClr val="000000"/>
                          </a:solidFill>
                          <a:effectLst/>
                          <a:latin typeface="+mn-lt"/>
                          <a:ea typeface="+mn-ea"/>
                          <a:cs typeface="+mn-cs"/>
                        </a:rPr>
                        <a:t>$</a:t>
                      </a:r>
                      <a:r>
                        <a:rPr lang="en-US" sz="1200" b="0" i="0" u="none" strike="noStrike" kern="1200" dirty="0" smtClean="0">
                          <a:solidFill>
                            <a:srgbClr val="000000"/>
                          </a:solidFill>
                          <a:effectLst/>
                          <a:latin typeface="+mn-lt"/>
                          <a:ea typeface="+mn-ea"/>
                          <a:cs typeface="+mn-cs"/>
                        </a:rPr>
                        <a:t>1.96</a:t>
                      </a:r>
                      <a:endParaRPr lang="en-GB" sz="1200" b="0" i="0" u="none" strike="noStrike" kern="1200" dirty="0">
                        <a:solidFill>
                          <a:srgbClr val="000000"/>
                        </a:solidFill>
                        <a:effectLst/>
                        <a:latin typeface="+mn-lt"/>
                        <a:ea typeface="+mn-ea"/>
                        <a:cs typeface="+mn-cs"/>
                      </a:endParaRPr>
                    </a:p>
                  </a:txBody>
                  <a:tcPr marL="9525" marR="9525" marT="9525" marB="0" anchor="ctr"/>
                </a:tc>
                <a:extLst>
                  <a:ext uri="{0D108BD9-81ED-4DB2-BD59-A6C34878D82A}">
                    <a16:rowId xmlns:a16="http://schemas.microsoft.com/office/drawing/2014/main" xmlns="" val="10006"/>
                  </a:ext>
                </a:extLst>
              </a:tr>
            </a:tbl>
          </a:graphicData>
        </a:graphic>
      </p:graphicFrame>
      <p:sp>
        <p:nvSpPr>
          <p:cNvPr id="13" name="TextBox 12">
            <a:extLst>
              <a:ext uri="{FF2B5EF4-FFF2-40B4-BE49-F238E27FC236}">
                <a16:creationId xmlns:a16="http://schemas.microsoft.com/office/drawing/2014/main" xmlns="" id="{36ACD5E2-FD4A-4AB8-8B87-0AC8DE9364E1}"/>
              </a:ext>
            </a:extLst>
          </p:cNvPr>
          <p:cNvSpPr txBox="1"/>
          <p:nvPr/>
        </p:nvSpPr>
        <p:spPr>
          <a:xfrm>
            <a:off x="1553662" y="1145675"/>
            <a:ext cx="2273699" cy="369332"/>
          </a:xfrm>
          <a:prstGeom prst="rect">
            <a:avLst/>
          </a:prstGeom>
          <a:noFill/>
        </p:spPr>
        <p:txBody>
          <a:bodyPr wrap="none" rtlCol="0">
            <a:spAutoFit/>
          </a:bodyPr>
          <a:lstStyle/>
          <a:p>
            <a:r>
              <a:rPr lang="en-US" b="1" u="sng" dirty="0"/>
              <a:t>Trade Tactic Summary</a:t>
            </a:r>
          </a:p>
        </p:txBody>
      </p:sp>
      <p:sp>
        <p:nvSpPr>
          <p:cNvPr id="14" name="TextBox 13">
            <a:extLst>
              <a:ext uri="{FF2B5EF4-FFF2-40B4-BE49-F238E27FC236}">
                <a16:creationId xmlns:a16="http://schemas.microsoft.com/office/drawing/2014/main" xmlns="" id="{D9271AE4-81F1-4917-BDBE-CDBA3DFD199B}"/>
              </a:ext>
            </a:extLst>
          </p:cNvPr>
          <p:cNvSpPr txBox="1"/>
          <p:nvPr/>
        </p:nvSpPr>
        <p:spPr>
          <a:xfrm>
            <a:off x="5899443" y="1147821"/>
            <a:ext cx="2200026" cy="369332"/>
          </a:xfrm>
          <a:prstGeom prst="rect">
            <a:avLst/>
          </a:prstGeom>
          <a:noFill/>
        </p:spPr>
        <p:txBody>
          <a:bodyPr wrap="none" rtlCol="0">
            <a:spAutoFit/>
          </a:bodyPr>
          <a:lstStyle/>
          <a:p>
            <a:r>
              <a:rPr lang="en-US" b="1" u="sng" dirty="0"/>
              <a:t>Total Trade Summary</a:t>
            </a:r>
          </a:p>
        </p:txBody>
      </p:sp>
      <p:sp>
        <p:nvSpPr>
          <p:cNvPr id="9" name="Title 3">
            <a:extLst>
              <a:ext uri="{FF2B5EF4-FFF2-40B4-BE49-F238E27FC236}">
                <a16:creationId xmlns:a16="http://schemas.microsoft.com/office/drawing/2014/main" xmlns="" id="{2577D75E-46D9-4F07-A651-910924D742AF}"/>
              </a:ext>
            </a:extLst>
          </p:cNvPr>
          <p:cNvSpPr>
            <a:spLocks noGrp="1"/>
          </p:cNvSpPr>
          <p:nvPr>
            <p:ph type="title"/>
          </p:nvPr>
        </p:nvSpPr>
        <p:spPr>
          <a:xfrm>
            <a:off x="299215" y="133564"/>
            <a:ext cx="7570790" cy="633947"/>
          </a:xfrm>
        </p:spPr>
        <p:txBody>
          <a:bodyPr/>
          <a:lstStyle/>
          <a:p>
            <a:r>
              <a:rPr lang="en-US" sz="1600" dirty="0"/>
              <a:t>Higher trade spend helped drive higher support behind ad and any promo, partly offset by declines in display support.  Incremental volume due to trade increased, but was not enough to offset the higher spend, causing the ROI to dip slightly. </a:t>
            </a:r>
            <a:endParaRPr lang="en-GB" sz="1600" dirty="0"/>
          </a:p>
        </p:txBody>
      </p:sp>
      <p:sp>
        <p:nvSpPr>
          <p:cNvPr id="11" name="TextBox 10">
            <a:extLst>
              <a:ext uri="{FF2B5EF4-FFF2-40B4-BE49-F238E27FC236}">
                <a16:creationId xmlns:a16="http://schemas.microsoft.com/office/drawing/2014/main" xmlns="" id="{12DC13E8-7E1E-4A40-B1F5-CF5203ECF7C4}"/>
              </a:ext>
            </a:extLst>
          </p:cNvPr>
          <p:cNvSpPr txBox="1"/>
          <p:nvPr/>
        </p:nvSpPr>
        <p:spPr>
          <a:xfrm>
            <a:off x="290557" y="5376452"/>
            <a:ext cx="2757443" cy="400110"/>
          </a:xfrm>
          <a:prstGeom prst="rect">
            <a:avLst/>
          </a:prstGeom>
          <a:noFill/>
        </p:spPr>
        <p:txBody>
          <a:bodyPr wrap="square" rtlCol="0">
            <a:spAutoFit/>
          </a:bodyPr>
          <a:lstStyle/>
          <a:p>
            <a:r>
              <a:rPr lang="en-US" sz="1000" i="1" dirty="0"/>
              <a:t>Trade Lite: Excludes EDLP or activity spend,</a:t>
            </a:r>
          </a:p>
          <a:p>
            <a:r>
              <a:rPr lang="en-US" sz="1000" i="1" dirty="0"/>
              <a:t> Costco, non-reporting Nielsen Customers</a:t>
            </a:r>
          </a:p>
        </p:txBody>
      </p:sp>
    </p:spTree>
    <p:extLst>
      <p:ext uri="{BB962C8B-B14F-4D97-AF65-F5344CB8AC3E}">
        <p14:creationId xmlns:p14="http://schemas.microsoft.com/office/powerpoint/2010/main" val="3941259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lstStyle/>
          <a:p>
            <a:r>
              <a:rPr lang="en-CA" dirty="0"/>
              <a:t>Implications/Recommendations</a:t>
            </a:r>
          </a:p>
        </p:txBody>
      </p:sp>
      <p:sp>
        <p:nvSpPr>
          <p:cNvPr id="3" name="TextBox 2"/>
          <p:cNvSpPr txBox="1"/>
          <p:nvPr/>
        </p:nvSpPr>
        <p:spPr>
          <a:xfrm>
            <a:off x="304801" y="1219200"/>
            <a:ext cx="8343900" cy="3544496"/>
          </a:xfrm>
          <a:prstGeom prst="rect">
            <a:avLst/>
          </a:prstGeom>
          <a:noFill/>
        </p:spPr>
        <p:txBody>
          <a:bodyPr wrap="square" rtlCol="0">
            <a:spAutoFit/>
          </a:bodyPr>
          <a:lstStyle/>
          <a:p>
            <a:pPr marL="174625" indent="-174625">
              <a:lnSpc>
                <a:spcPts val="1800"/>
              </a:lnSpc>
              <a:buFont typeface="Arial" panose="020B0604020202020204" pitchFamily="34" charset="0"/>
              <a:buChar char="•"/>
            </a:pPr>
            <a:r>
              <a:rPr lang="en-US" sz="1600" dirty="0"/>
              <a:t>Trade ROI remained within the normative range of CPG benchmarks. It could be strengthened by improved execution of quality merchandising tactics (ad/display) to drive higher effectiveness. </a:t>
            </a:r>
          </a:p>
          <a:p>
            <a:pPr marL="174625" indent="-174625">
              <a:lnSpc>
                <a:spcPts val="1800"/>
              </a:lnSpc>
              <a:buFont typeface="Arial" panose="020B0604020202020204" pitchFamily="34" charset="0"/>
              <a:buChar char="•"/>
            </a:pPr>
            <a:endParaRPr lang="en-US" sz="1200" dirty="0"/>
          </a:p>
          <a:p>
            <a:pPr marL="174625" indent="-174625">
              <a:lnSpc>
                <a:spcPts val="1800"/>
              </a:lnSpc>
              <a:buFont typeface="Arial" panose="020B0604020202020204" pitchFamily="34" charset="0"/>
              <a:buChar char="•"/>
            </a:pPr>
            <a:r>
              <a:rPr lang="en-CA" sz="1600" dirty="0"/>
              <a:t>Brand-building ROI was below CPG benchmarks. </a:t>
            </a:r>
          </a:p>
          <a:p>
            <a:pPr marL="631825" lvl="1" indent="-174625">
              <a:lnSpc>
                <a:spcPts val="1800"/>
              </a:lnSpc>
              <a:buFont typeface="Arial" panose="020B0604020202020204" pitchFamily="34" charset="0"/>
              <a:buChar char="•"/>
            </a:pPr>
            <a:r>
              <a:rPr lang="en-US" sz="1400" dirty="0"/>
              <a:t>Corporate promotion had the strongest ROIs among brand-building tactics, but spending should be scaled up to have a larger impact on overall volume.</a:t>
            </a:r>
            <a:br>
              <a:rPr lang="en-US" sz="1400" dirty="0"/>
            </a:br>
            <a:endParaRPr lang="en-US" sz="1400" dirty="0"/>
          </a:p>
          <a:p>
            <a:pPr marL="631825" lvl="1" indent="-174625">
              <a:lnSpc>
                <a:spcPts val="1800"/>
              </a:lnSpc>
              <a:buFont typeface="Arial" panose="020B0604020202020204" pitchFamily="34" charset="0"/>
              <a:buChar char="•"/>
            </a:pPr>
            <a:r>
              <a:rPr lang="en-US" sz="1400" dirty="0"/>
              <a:t>While TV ROI was below benchmark, the 2018 GRPs were more efficient (lower CPP) and more effective, suggesting a continuation of the general media buying strategy.  Additional support should be provided to stronger campaigns like Nourish that drove strong ROIs and had a halo to other sku’s within the brand. </a:t>
            </a:r>
            <a:br>
              <a:rPr lang="en-US" sz="1400" dirty="0"/>
            </a:br>
            <a:endParaRPr lang="en-US" sz="1400" dirty="0"/>
          </a:p>
          <a:p>
            <a:pPr marL="631825" lvl="1" indent="-174625">
              <a:lnSpc>
                <a:spcPts val="1800"/>
              </a:lnSpc>
              <a:buFont typeface="Arial" panose="020B0604020202020204" pitchFamily="34" charset="0"/>
              <a:buChar char="•"/>
            </a:pPr>
            <a:r>
              <a:rPr lang="en-US" sz="1400" dirty="0"/>
              <a:t>Spending behind lower-performing tactics like shelf media, digital video, search and POS should be reconsidered. </a:t>
            </a:r>
          </a:p>
          <a:p>
            <a:pPr lvl="1">
              <a:lnSpc>
                <a:spcPts val="1800"/>
              </a:lnSpc>
            </a:pPr>
            <a:endParaRPr lang="en-US" sz="1400" dirty="0"/>
          </a:p>
        </p:txBody>
      </p:sp>
      <p:pic>
        <p:nvPicPr>
          <p:cNvPr id="5" name="Picture 4">
            <a:extLst>
              <a:ext uri="{FF2B5EF4-FFF2-40B4-BE49-F238E27FC236}">
                <a16:creationId xmlns:a16="http://schemas.microsoft.com/office/drawing/2014/main" xmlns="" id="{91EF2A86-EEE0-487E-8377-17F2030CAB6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Tree>
    <p:extLst>
      <p:ext uri="{BB962C8B-B14F-4D97-AF65-F5344CB8AC3E}">
        <p14:creationId xmlns:p14="http://schemas.microsoft.com/office/powerpoint/2010/main" val="3259270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a:t>Appendix</a:t>
            </a:r>
          </a:p>
        </p:txBody>
      </p:sp>
    </p:spTree>
    <p:extLst>
      <p:ext uri="{BB962C8B-B14F-4D97-AF65-F5344CB8AC3E}">
        <p14:creationId xmlns:p14="http://schemas.microsoft.com/office/powerpoint/2010/main" val="714296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681869" cy="455640"/>
          </a:xfrm>
        </p:spPr>
        <p:txBody>
          <a:bodyPr anchor="ctr"/>
          <a:lstStyle/>
          <a:p>
            <a:pPr>
              <a:lnSpc>
                <a:spcPct val="100000"/>
              </a:lnSpc>
            </a:pPr>
            <a:r>
              <a:rPr lang="en-US" dirty="0"/>
              <a:t>Synergies from stacking media was observed. The synergy is pronounced for TV and </a:t>
            </a:r>
            <a:r>
              <a:rPr lang="en-US" dirty="0" smtClean="0"/>
              <a:t>Social. Video </a:t>
            </a:r>
            <a:r>
              <a:rPr lang="en-US" dirty="0"/>
              <a:t>along with TV drives some incremental volume, driven by similar campaigns. </a:t>
            </a:r>
            <a:endParaRPr lang="en-CA" dirty="0"/>
          </a:p>
        </p:txBody>
      </p:sp>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6" name="Title 1">
            <a:extLst>
              <a:ext uri="{FF2B5EF4-FFF2-40B4-BE49-F238E27FC236}">
                <a16:creationId xmlns:a16="http://schemas.microsoft.com/office/drawing/2014/main" xmlns="" id="{D3214377-4946-444F-819E-66FAF389712F}"/>
              </a:ext>
            </a:extLst>
          </p:cNvPr>
          <p:cNvSpPr txBox="1">
            <a:spLocks/>
          </p:cNvSpPr>
          <p:nvPr/>
        </p:nvSpPr>
        <p:spPr>
          <a:xfrm>
            <a:off x="329367" y="1027637"/>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 Incremental Volume From Stacking Media Tactics</a:t>
            </a:r>
          </a:p>
        </p:txBody>
      </p:sp>
      <p:sp>
        <p:nvSpPr>
          <p:cNvPr id="15" name="Rounded Rectangle 47">
            <a:extLst>
              <a:ext uri="{FF2B5EF4-FFF2-40B4-BE49-F238E27FC236}">
                <a16:creationId xmlns:a16="http://schemas.microsoft.com/office/drawing/2014/main" xmlns="" id="{9303A72D-B514-4B48-BC10-BE55D3D44279}"/>
              </a:ext>
            </a:extLst>
          </p:cNvPr>
          <p:cNvSpPr/>
          <p:nvPr/>
        </p:nvSpPr>
        <p:spPr>
          <a:xfrm>
            <a:off x="442912" y="5430002"/>
            <a:ext cx="8205787" cy="495300"/>
          </a:xfrm>
          <a:prstGeom prst="roundRect">
            <a:avLst/>
          </a:prstGeom>
          <a:ln>
            <a:solidFill>
              <a:schemeClr val="accent6"/>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i="1" dirty="0"/>
              <a:t>Numbers represent the share of incremental volume </a:t>
            </a:r>
            <a:br>
              <a:rPr lang="en-US" sz="1200" b="1" i="1" dirty="0"/>
            </a:br>
            <a:r>
              <a:rPr lang="en-US" sz="1200" b="1" i="1" dirty="0"/>
              <a:t>contributed by synergy impact when two tactics were executed together</a:t>
            </a:r>
          </a:p>
        </p:txBody>
      </p:sp>
      <p:graphicFrame>
        <p:nvGraphicFramePr>
          <p:cNvPr id="5" name="Chart 4"/>
          <p:cNvGraphicFramePr/>
          <p:nvPr>
            <p:extLst>
              <p:ext uri="{D42A27DB-BD31-4B8C-83A1-F6EECF244321}">
                <p14:modId xmlns:p14="http://schemas.microsoft.com/office/powerpoint/2010/main" val="3450585800"/>
              </p:ext>
            </p:extLst>
          </p:nvPr>
        </p:nvGraphicFramePr>
        <p:xfrm>
          <a:off x="1578591" y="1724025"/>
          <a:ext cx="5900382" cy="3304654"/>
        </p:xfrm>
        <a:graphic>
          <a:graphicData uri="http://schemas.openxmlformats.org/drawingml/2006/chart">
            <c:chart xmlns:c="http://schemas.openxmlformats.org/drawingml/2006/chart" xmlns:r="http://schemas.openxmlformats.org/officeDocument/2006/relationships" r:id="rId4"/>
          </a:graphicData>
        </a:graphic>
      </p:graphicFrame>
      <p:sp>
        <p:nvSpPr>
          <p:cNvPr id="9" name="Rounded Rectangle 8"/>
          <p:cNvSpPr/>
          <p:nvPr/>
        </p:nvSpPr>
        <p:spPr>
          <a:xfrm>
            <a:off x="51053" y="1890504"/>
            <a:ext cx="1886852" cy="455640"/>
          </a:xfrm>
          <a:prstGeom prst="roundRect">
            <a:avLst/>
          </a:prstGeom>
          <a:ln w="9525">
            <a:prstDash val="sysDash"/>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r>
              <a:rPr lang="en-US" sz="1000" b="1" dirty="0"/>
              <a:t>Total Incr Vol (Tonn)</a:t>
            </a:r>
          </a:p>
          <a:p>
            <a:pPr algn="ctr">
              <a:lnSpc>
                <a:spcPct val="150000"/>
              </a:lnSpc>
            </a:pPr>
            <a:r>
              <a:rPr lang="en-US" sz="1000" b="1" dirty="0"/>
              <a:t>Synergy Driven Vol (Tonn)</a:t>
            </a:r>
            <a:endParaRPr lang="en-GB" sz="1000" b="1" dirty="0"/>
          </a:p>
        </p:txBody>
      </p:sp>
      <p:graphicFrame>
        <p:nvGraphicFramePr>
          <p:cNvPr id="3" name="Table 2"/>
          <p:cNvGraphicFramePr>
            <a:graphicFrameLocks noGrp="1"/>
          </p:cNvGraphicFramePr>
          <p:nvPr>
            <p:extLst>
              <p:ext uri="{D42A27DB-BD31-4B8C-83A1-F6EECF244321}">
                <p14:modId xmlns:p14="http://schemas.microsoft.com/office/powerpoint/2010/main" val="548322617"/>
              </p:ext>
            </p:extLst>
          </p:nvPr>
        </p:nvGraphicFramePr>
        <p:xfrm>
          <a:off x="3983635" y="1773519"/>
          <a:ext cx="1003300" cy="750570"/>
        </p:xfrm>
        <a:graphic>
          <a:graphicData uri="http://schemas.openxmlformats.org/drawingml/2006/table">
            <a:tbl>
              <a:tblPr>
                <a:tableStyleId>{5C22544A-7EE6-4342-B048-85BDC9FD1C3A}</a:tableStyleId>
              </a:tblPr>
              <a:tblGrid>
                <a:gridCol w="1003300"/>
              </a:tblGrid>
              <a:tr h="190500">
                <a:tc>
                  <a:txBody>
                    <a:bodyPr/>
                    <a:lstStyle/>
                    <a:p>
                      <a:pPr algn="ctr" fontAlgn="b"/>
                      <a:r>
                        <a:rPr lang="en-GB" sz="1200" b="0" i="0" u="none" strike="noStrike" dirty="0">
                          <a:solidFill>
                            <a:schemeClr val="bg1"/>
                          </a:solidFill>
                          <a:effectLst/>
                          <a:latin typeface="Calibri" panose="020F0502020204030204" pitchFamily="34" charset="0"/>
                        </a:rPr>
                        <a:t>                 728,698 </a:t>
                      </a:r>
                    </a:p>
                  </a:txBody>
                  <a:tcPr marL="9525" marR="9525" marT="9525" marB="0" anchor="ctr">
                    <a:solidFill>
                      <a:schemeClr val="accent2"/>
                    </a:solidFill>
                  </a:tcPr>
                </a:tc>
              </a:tr>
              <a:tr h="190500">
                <a:tc>
                  <a:txBody>
                    <a:bodyPr/>
                    <a:lstStyle/>
                    <a:p>
                      <a:pPr algn="ctr" fontAlgn="b"/>
                      <a:r>
                        <a:rPr lang="en-GB" sz="1200" b="0" i="0" u="none" strike="noStrike" dirty="0">
                          <a:solidFill>
                            <a:schemeClr val="bg1"/>
                          </a:solidFill>
                          <a:effectLst/>
                          <a:latin typeface="Calibri" panose="020F0502020204030204" pitchFamily="34" charset="0"/>
                        </a:rPr>
                        <a:t>                     5,622 </a:t>
                      </a:r>
                    </a:p>
                  </a:txBody>
                  <a:tcPr marL="9525" marR="9525" marT="9525" marB="0" anchor="ctr">
                    <a:solidFill>
                      <a:schemeClr val="accent2"/>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17611442"/>
              </p:ext>
            </p:extLst>
          </p:nvPr>
        </p:nvGraphicFramePr>
        <p:xfrm>
          <a:off x="5932941" y="1773519"/>
          <a:ext cx="1003300" cy="750570"/>
        </p:xfrm>
        <a:graphic>
          <a:graphicData uri="http://schemas.openxmlformats.org/drawingml/2006/table">
            <a:tbl>
              <a:tblPr>
                <a:tableStyleId>{5C22544A-7EE6-4342-B048-85BDC9FD1C3A}</a:tableStyleId>
              </a:tblPr>
              <a:tblGrid>
                <a:gridCol w="1003300"/>
              </a:tblGrid>
              <a:tr h="190500">
                <a:tc>
                  <a:txBody>
                    <a:bodyPr/>
                    <a:lstStyle/>
                    <a:p>
                      <a:pPr marL="0" algn="ctr" defTabSz="913642" rtl="0" eaLnBrk="1" fontAlgn="b" latinLnBrk="0" hangingPunct="1"/>
                      <a:r>
                        <a:rPr lang="en-GB" sz="1200" b="0" i="0" u="none" strike="noStrike" kern="1200" dirty="0">
                          <a:solidFill>
                            <a:schemeClr val="bg1"/>
                          </a:solidFill>
                          <a:effectLst/>
                          <a:latin typeface="Calibri" panose="020F0502020204030204" pitchFamily="34" charset="0"/>
                          <a:ea typeface="+mn-ea"/>
                          <a:cs typeface="+mn-cs"/>
                        </a:rPr>
                        <a:t>                 739,712 </a:t>
                      </a:r>
                    </a:p>
                  </a:txBody>
                  <a:tcPr marL="9525" marR="9525" marT="9525" marB="0" anchor="b">
                    <a:solidFill>
                      <a:schemeClr val="accent2"/>
                    </a:solidFill>
                  </a:tcPr>
                </a:tc>
              </a:tr>
              <a:tr h="190500">
                <a:tc>
                  <a:txBody>
                    <a:bodyPr/>
                    <a:lstStyle/>
                    <a:p>
                      <a:pPr marL="0" algn="ctr" defTabSz="913642" rtl="0" eaLnBrk="1" fontAlgn="b" latinLnBrk="0" hangingPunct="1"/>
                      <a:r>
                        <a:rPr lang="en-GB" sz="1200" b="0" i="0" u="none" strike="noStrike" kern="1200" dirty="0">
                          <a:solidFill>
                            <a:schemeClr val="bg1"/>
                          </a:solidFill>
                          <a:effectLst/>
                          <a:latin typeface="Calibri" panose="020F0502020204030204" pitchFamily="34" charset="0"/>
                          <a:ea typeface="+mn-ea"/>
                          <a:cs typeface="+mn-cs"/>
                        </a:rPr>
                        <a:t>                     4,359 </a:t>
                      </a:r>
                    </a:p>
                  </a:txBody>
                  <a:tcPr marL="9525" marR="9525" marT="9525" marB="0" anchor="b">
                    <a:solidFill>
                      <a:schemeClr val="accent2"/>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275775562"/>
              </p:ext>
            </p:extLst>
          </p:nvPr>
        </p:nvGraphicFramePr>
        <p:xfrm>
          <a:off x="2216566" y="1773519"/>
          <a:ext cx="1003300" cy="750570"/>
        </p:xfrm>
        <a:graphic>
          <a:graphicData uri="http://schemas.openxmlformats.org/drawingml/2006/table">
            <a:tbl>
              <a:tblPr>
                <a:tableStyleId>{5C22544A-7EE6-4342-B048-85BDC9FD1C3A}</a:tableStyleId>
              </a:tblPr>
              <a:tblGrid>
                <a:gridCol w="1003300"/>
              </a:tblGrid>
              <a:tr h="0">
                <a:tc>
                  <a:txBody>
                    <a:bodyPr/>
                    <a:lstStyle/>
                    <a:p>
                      <a:pPr marL="0" algn="ctr" defTabSz="913642" rtl="0" eaLnBrk="1" fontAlgn="b" latinLnBrk="0" hangingPunct="1"/>
                      <a:r>
                        <a:rPr lang="en-GB" sz="1200" b="0" i="0" u="none" strike="noStrike" kern="1200" dirty="0">
                          <a:solidFill>
                            <a:schemeClr val="bg1"/>
                          </a:solidFill>
                          <a:effectLst/>
                          <a:latin typeface="Calibri" panose="020F0502020204030204" pitchFamily="34" charset="0"/>
                          <a:ea typeface="+mn-ea"/>
                          <a:cs typeface="+mn-cs"/>
                        </a:rPr>
                        <a:t>             3,674,179 </a:t>
                      </a:r>
                    </a:p>
                  </a:txBody>
                  <a:tcPr marL="9525" marR="9525" marT="9525" marB="0" anchor="b">
                    <a:solidFill>
                      <a:schemeClr val="accent2"/>
                    </a:solidFill>
                  </a:tcPr>
                </a:tc>
              </a:tr>
              <a:tr h="190500">
                <a:tc>
                  <a:txBody>
                    <a:bodyPr/>
                    <a:lstStyle/>
                    <a:p>
                      <a:pPr marL="0" algn="ctr" defTabSz="913642" rtl="0" eaLnBrk="1" fontAlgn="b" latinLnBrk="0" hangingPunct="1"/>
                      <a:r>
                        <a:rPr lang="en-GB" sz="1200" b="0" i="0" u="none" strike="noStrike" kern="1200" dirty="0">
                          <a:solidFill>
                            <a:schemeClr val="bg1"/>
                          </a:solidFill>
                          <a:effectLst/>
                          <a:latin typeface="Calibri" panose="020F0502020204030204" pitchFamily="34" charset="0"/>
                          <a:ea typeface="+mn-ea"/>
                          <a:cs typeface="+mn-cs"/>
                        </a:rPr>
                        <a:t>                     8,363 </a:t>
                      </a:r>
                    </a:p>
                  </a:txBody>
                  <a:tcPr marL="9525" marR="9525" marT="9525" marB="0" anchor="b">
                    <a:solidFill>
                      <a:schemeClr val="accent2"/>
                    </a:solidFill>
                  </a:tcPr>
                </a:tc>
              </a:tr>
            </a:tbl>
          </a:graphicData>
        </a:graphic>
      </p:graphicFrame>
    </p:spTree>
    <p:extLst>
      <p:ext uri="{BB962C8B-B14F-4D97-AF65-F5344CB8AC3E}">
        <p14:creationId xmlns:p14="http://schemas.microsoft.com/office/powerpoint/2010/main" val="1883717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23">
            <a:extLst>
              <a:ext uri="{FF2B5EF4-FFF2-40B4-BE49-F238E27FC236}">
                <a16:creationId xmlns:a16="http://schemas.microsoft.com/office/drawing/2014/main" xmlns="" id="{EE994097-EF57-4085-9788-392AD2D276CE}"/>
              </a:ext>
            </a:extLst>
          </p:cNvPr>
          <p:cNvGraphicFramePr/>
          <p:nvPr>
            <p:extLst>
              <p:ext uri="{D42A27DB-BD31-4B8C-83A1-F6EECF244321}">
                <p14:modId xmlns:p14="http://schemas.microsoft.com/office/powerpoint/2010/main" val="2340316861"/>
              </p:ext>
            </p:extLst>
          </p:nvPr>
        </p:nvGraphicFramePr>
        <p:xfrm>
          <a:off x="1524000" y="2491330"/>
          <a:ext cx="7124700" cy="10430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a:extLst>
              <a:ext uri="{FF2B5EF4-FFF2-40B4-BE49-F238E27FC236}">
                <a16:creationId xmlns:a16="http://schemas.microsoft.com/office/drawing/2014/main" xmlns="" id="{6D133290-C63A-4C72-A855-A6AA1802A618}"/>
              </a:ext>
            </a:extLst>
          </p:cNvPr>
          <p:cNvGraphicFramePr/>
          <p:nvPr>
            <p:extLst>
              <p:ext uri="{D42A27DB-BD31-4B8C-83A1-F6EECF244321}">
                <p14:modId xmlns:p14="http://schemas.microsoft.com/office/powerpoint/2010/main" val="393308237"/>
              </p:ext>
            </p:extLst>
          </p:nvPr>
        </p:nvGraphicFramePr>
        <p:xfrm>
          <a:off x="1524000" y="3363258"/>
          <a:ext cx="7124700" cy="10430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5" name="Chart 24">
            <a:extLst>
              <a:ext uri="{FF2B5EF4-FFF2-40B4-BE49-F238E27FC236}">
                <a16:creationId xmlns:a16="http://schemas.microsoft.com/office/drawing/2014/main" xmlns="" id="{6F9AD5CC-52AE-4D5F-8AB9-F7E5CB3761A2}"/>
              </a:ext>
            </a:extLst>
          </p:cNvPr>
          <p:cNvGraphicFramePr/>
          <p:nvPr>
            <p:extLst>
              <p:ext uri="{D42A27DB-BD31-4B8C-83A1-F6EECF244321}">
                <p14:modId xmlns:p14="http://schemas.microsoft.com/office/powerpoint/2010/main" val="2221947456"/>
              </p:ext>
            </p:extLst>
          </p:nvPr>
        </p:nvGraphicFramePr>
        <p:xfrm>
          <a:off x="1524000" y="2055366"/>
          <a:ext cx="7124700" cy="104300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3" name="Chart 32">
            <a:extLst>
              <a:ext uri="{FF2B5EF4-FFF2-40B4-BE49-F238E27FC236}">
                <a16:creationId xmlns:a16="http://schemas.microsoft.com/office/drawing/2014/main" xmlns="" id="{80D11786-83DC-440E-BD74-ABD5853EC15E}"/>
              </a:ext>
            </a:extLst>
          </p:cNvPr>
          <p:cNvGraphicFramePr/>
          <p:nvPr>
            <p:extLst>
              <p:ext uri="{D42A27DB-BD31-4B8C-83A1-F6EECF244321}">
                <p14:modId xmlns:p14="http://schemas.microsoft.com/office/powerpoint/2010/main" val="681238753"/>
              </p:ext>
            </p:extLst>
          </p:nvPr>
        </p:nvGraphicFramePr>
        <p:xfrm>
          <a:off x="1505097" y="2815111"/>
          <a:ext cx="7143603" cy="11551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Chart 20">
            <a:extLst>
              <a:ext uri="{FF2B5EF4-FFF2-40B4-BE49-F238E27FC236}">
                <a16:creationId xmlns:a16="http://schemas.microsoft.com/office/drawing/2014/main" xmlns="" id="{3E25793F-07B1-4D84-94D8-37E1C5FEC846}"/>
              </a:ext>
            </a:extLst>
          </p:cNvPr>
          <p:cNvGraphicFramePr/>
          <p:nvPr/>
        </p:nvGraphicFramePr>
        <p:xfrm>
          <a:off x="1524000" y="4235186"/>
          <a:ext cx="7124700" cy="104300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3" name="Chart 22">
            <a:extLst>
              <a:ext uri="{FF2B5EF4-FFF2-40B4-BE49-F238E27FC236}">
                <a16:creationId xmlns:a16="http://schemas.microsoft.com/office/drawing/2014/main" xmlns="" id="{3610D7C6-3673-437F-B423-2949674FEE8F}"/>
              </a:ext>
            </a:extLst>
          </p:cNvPr>
          <p:cNvGraphicFramePr/>
          <p:nvPr>
            <p:extLst>
              <p:ext uri="{D42A27DB-BD31-4B8C-83A1-F6EECF244321}">
                <p14:modId xmlns:p14="http://schemas.microsoft.com/office/powerpoint/2010/main" val="511705927"/>
              </p:ext>
            </p:extLst>
          </p:nvPr>
        </p:nvGraphicFramePr>
        <p:xfrm>
          <a:off x="1524000" y="1619402"/>
          <a:ext cx="7124700" cy="104300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9" name="Chart 18">
            <a:extLst>
              <a:ext uri="{FF2B5EF4-FFF2-40B4-BE49-F238E27FC236}">
                <a16:creationId xmlns:a16="http://schemas.microsoft.com/office/drawing/2014/main" xmlns="" id="{902087DE-93C7-4D2F-9535-4B4D52790DF6}"/>
              </a:ext>
            </a:extLst>
          </p:cNvPr>
          <p:cNvGraphicFramePr/>
          <p:nvPr/>
        </p:nvGraphicFramePr>
        <p:xfrm>
          <a:off x="1524000" y="3799222"/>
          <a:ext cx="7124700" cy="104300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0" name="Chart 19">
            <a:extLst>
              <a:ext uri="{FF2B5EF4-FFF2-40B4-BE49-F238E27FC236}">
                <a16:creationId xmlns:a16="http://schemas.microsoft.com/office/drawing/2014/main" xmlns="" id="{7275C9C8-F3D8-4512-91C3-725625F7B4C4}"/>
              </a:ext>
            </a:extLst>
          </p:cNvPr>
          <p:cNvGraphicFramePr/>
          <p:nvPr/>
        </p:nvGraphicFramePr>
        <p:xfrm>
          <a:off x="1524000" y="4671152"/>
          <a:ext cx="7124700" cy="963892"/>
        </p:xfrm>
        <a:graphic>
          <a:graphicData uri="http://schemas.openxmlformats.org/drawingml/2006/chart">
            <c:chart xmlns:c="http://schemas.openxmlformats.org/drawingml/2006/chart" xmlns:r="http://schemas.openxmlformats.org/officeDocument/2006/relationships" r:id="rId10"/>
          </a:graphicData>
        </a:graphic>
      </p:graphicFrame>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Cadence of Key Brand-Building Activities &amp; Trade, Relative to Sales</a:t>
            </a:r>
            <a:endParaRPr lang="en-CA"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976115" y="1082148"/>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Special K Cereal</a:t>
            </a:r>
          </a:p>
        </p:txBody>
      </p:sp>
      <p:sp>
        <p:nvSpPr>
          <p:cNvPr id="17" name="TextBox 16">
            <a:extLst>
              <a:ext uri="{FF2B5EF4-FFF2-40B4-BE49-F238E27FC236}">
                <a16:creationId xmlns:a16="http://schemas.microsoft.com/office/drawing/2014/main" xmlns="" id="{121A769A-B385-43AD-9154-659BFFF8A916}"/>
              </a:ext>
            </a:extLst>
          </p:cNvPr>
          <p:cNvSpPr txBox="1"/>
          <p:nvPr/>
        </p:nvSpPr>
        <p:spPr>
          <a:xfrm>
            <a:off x="317500" y="5572396"/>
            <a:ext cx="8343900" cy="246221"/>
          </a:xfrm>
          <a:prstGeom prst="rect">
            <a:avLst/>
          </a:prstGeom>
          <a:noFill/>
        </p:spPr>
        <p:txBody>
          <a:bodyPr wrap="square" rtlCol="0">
            <a:spAutoFit/>
          </a:bodyPr>
          <a:lstStyle/>
          <a:p>
            <a:r>
              <a:rPr lang="en-US" sz="1000" dirty="0"/>
              <a:t>Trade activities were driven by TPR’s and Any Ads and Display.</a:t>
            </a:r>
          </a:p>
        </p:txBody>
      </p:sp>
      <p:sp>
        <p:nvSpPr>
          <p:cNvPr id="26" name="TextBox 25">
            <a:extLst>
              <a:ext uri="{FF2B5EF4-FFF2-40B4-BE49-F238E27FC236}">
                <a16:creationId xmlns:a16="http://schemas.microsoft.com/office/drawing/2014/main" xmlns="" id="{6CF257EA-CEF7-4815-9BE3-381EBC3654DF}"/>
              </a:ext>
            </a:extLst>
          </p:cNvPr>
          <p:cNvSpPr txBox="1"/>
          <p:nvPr/>
        </p:nvSpPr>
        <p:spPr>
          <a:xfrm>
            <a:off x="634346" y="1611086"/>
            <a:ext cx="736099" cy="198809"/>
          </a:xfrm>
          <a:prstGeom prst="rect">
            <a:avLst/>
          </a:prstGeom>
          <a:noFill/>
        </p:spPr>
        <p:txBody>
          <a:bodyPr wrap="none" rtlCol="0">
            <a:spAutoFit/>
          </a:bodyPr>
          <a:lstStyle/>
          <a:p>
            <a:r>
              <a:rPr lang="en-US" sz="900" b="1" dirty="0"/>
              <a:t>Presence:</a:t>
            </a:r>
          </a:p>
        </p:txBody>
      </p:sp>
      <p:sp>
        <p:nvSpPr>
          <p:cNvPr id="28" name="TextBox 27">
            <a:extLst>
              <a:ext uri="{FF2B5EF4-FFF2-40B4-BE49-F238E27FC236}">
                <a16:creationId xmlns:a16="http://schemas.microsoft.com/office/drawing/2014/main" xmlns="" id="{CF34642A-0378-4F57-AAF3-46DCD70389FD}"/>
              </a:ext>
            </a:extLst>
          </p:cNvPr>
          <p:cNvSpPr txBox="1"/>
          <p:nvPr/>
        </p:nvSpPr>
        <p:spPr>
          <a:xfrm>
            <a:off x="634346" y="2815111"/>
            <a:ext cx="883575" cy="198809"/>
          </a:xfrm>
          <a:prstGeom prst="rect">
            <a:avLst/>
          </a:prstGeom>
          <a:noFill/>
        </p:spPr>
        <p:txBody>
          <a:bodyPr wrap="none" rtlCol="0">
            <a:spAutoFit/>
          </a:bodyPr>
          <a:lstStyle/>
          <a:p>
            <a:r>
              <a:rPr lang="en-US" sz="900" b="1" dirty="0"/>
              <a:t>Digital Video</a:t>
            </a:r>
          </a:p>
        </p:txBody>
      </p:sp>
      <p:sp>
        <p:nvSpPr>
          <p:cNvPr id="30" name="TextBox 29">
            <a:extLst>
              <a:ext uri="{FF2B5EF4-FFF2-40B4-BE49-F238E27FC236}">
                <a16:creationId xmlns:a16="http://schemas.microsoft.com/office/drawing/2014/main" xmlns="" id="{4D3888D7-19DA-4E34-A25C-358496752DB1}"/>
              </a:ext>
            </a:extLst>
          </p:cNvPr>
          <p:cNvSpPr txBox="1"/>
          <p:nvPr/>
        </p:nvSpPr>
        <p:spPr>
          <a:xfrm>
            <a:off x="634346" y="3243456"/>
            <a:ext cx="524503" cy="198809"/>
          </a:xfrm>
          <a:prstGeom prst="rect">
            <a:avLst/>
          </a:prstGeom>
          <a:noFill/>
        </p:spPr>
        <p:txBody>
          <a:bodyPr wrap="none" rtlCol="0">
            <a:spAutoFit/>
          </a:bodyPr>
          <a:lstStyle/>
          <a:p>
            <a:r>
              <a:rPr lang="en-US" sz="900" b="1" dirty="0">
                <a:solidFill>
                  <a:srgbClr val="0070C0"/>
                </a:solidFill>
              </a:rPr>
              <a:t>Social</a:t>
            </a:r>
          </a:p>
        </p:txBody>
      </p:sp>
      <p:sp>
        <p:nvSpPr>
          <p:cNvPr id="31" name="TextBox 30">
            <a:extLst>
              <a:ext uri="{FF2B5EF4-FFF2-40B4-BE49-F238E27FC236}">
                <a16:creationId xmlns:a16="http://schemas.microsoft.com/office/drawing/2014/main" xmlns="" id="{9ADEBD78-988A-4C2F-8E85-C043480760EF}"/>
              </a:ext>
            </a:extLst>
          </p:cNvPr>
          <p:cNvSpPr txBox="1"/>
          <p:nvPr/>
        </p:nvSpPr>
        <p:spPr>
          <a:xfrm>
            <a:off x="634346" y="4963568"/>
            <a:ext cx="870751" cy="198809"/>
          </a:xfrm>
          <a:prstGeom prst="rect">
            <a:avLst/>
          </a:prstGeom>
          <a:noFill/>
        </p:spPr>
        <p:txBody>
          <a:bodyPr wrap="none" rtlCol="0">
            <a:spAutoFit/>
          </a:bodyPr>
          <a:lstStyle/>
          <a:p>
            <a:r>
              <a:rPr lang="en-US" sz="900" b="1" dirty="0">
                <a:solidFill>
                  <a:srgbClr val="C00000"/>
                </a:solidFill>
              </a:rPr>
              <a:t>Actual Sales</a:t>
            </a:r>
          </a:p>
        </p:txBody>
      </p:sp>
      <p:pic>
        <p:nvPicPr>
          <p:cNvPr id="35" name="Picture 14" descr="Related image">
            <a:extLst>
              <a:ext uri="{FF2B5EF4-FFF2-40B4-BE49-F238E27FC236}">
                <a16:creationId xmlns:a16="http://schemas.microsoft.com/office/drawing/2014/main" xmlns="" id="{4D856D95-247E-4F24-B83C-A5855FC9091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5379" y="2770850"/>
            <a:ext cx="319659" cy="27531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8" descr="Related image">
            <a:extLst>
              <a:ext uri="{FF2B5EF4-FFF2-40B4-BE49-F238E27FC236}">
                <a16:creationId xmlns:a16="http://schemas.microsoft.com/office/drawing/2014/main" xmlns="" id="{E6DE536E-1ACF-4CA6-9D11-4A19641A5E55}"/>
              </a:ext>
            </a:extLst>
          </p:cNvPr>
          <p:cNvPicPr>
            <a:picLocks noChangeAspect="1" noChangeArrowheads="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0039" y="3206504"/>
            <a:ext cx="322149" cy="2774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Image result for Sales icon">
            <a:extLst>
              <a:ext uri="{FF2B5EF4-FFF2-40B4-BE49-F238E27FC236}">
                <a16:creationId xmlns:a16="http://schemas.microsoft.com/office/drawing/2014/main" xmlns="" id="{6122BBA1-8F31-477D-A0E3-13F27CB8AEFF}"/>
              </a:ext>
            </a:extLst>
          </p:cNvPr>
          <p:cNvPicPr>
            <a:picLocks noChangeAspect="1" noChangeArrowheads="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3529" y="4925583"/>
            <a:ext cx="360040" cy="31009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xmlns="" id="{274128CD-159A-4903-B3EB-0D5A66547B5C}"/>
              </a:ext>
            </a:extLst>
          </p:cNvPr>
          <p:cNvSpPr txBox="1"/>
          <p:nvPr/>
        </p:nvSpPr>
        <p:spPr>
          <a:xfrm>
            <a:off x="634346" y="1923122"/>
            <a:ext cx="332142" cy="198809"/>
          </a:xfrm>
          <a:prstGeom prst="rect">
            <a:avLst/>
          </a:prstGeom>
          <a:noFill/>
        </p:spPr>
        <p:txBody>
          <a:bodyPr wrap="none" rtlCol="0">
            <a:spAutoFit/>
          </a:bodyPr>
          <a:lstStyle/>
          <a:p>
            <a:r>
              <a:rPr lang="en-US" sz="900" b="1" dirty="0">
                <a:solidFill>
                  <a:srgbClr val="FF0000"/>
                </a:solidFill>
              </a:rPr>
              <a:t>TV</a:t>
            </a:r>
          </a:p>
        </p:txBody>
      </p:sp>
      <p:pic>
        <p:nvPicPr>
          <p:cNvPr id="40" name="Picture 39">
            <a:extLst>
              <a:ext uri="{FF2B5EF4-FFF2-40B4-BE49-F238E27FC236}">
                <a16:creationId xmlns:a16="http://schemas.microsoft.com/office/drawing/2014/main" xmlns="" id="{F7F6EDEF-01F4-4654-BE34-E1DB98BC30B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81263" y="1814361"/>
            <a:ext cx="350043" cy="301482"/>
          </a:xfrm>
          <a:prstGeom prst="rect">
            <a:avLst/>
          </a:prstGeom>
        </p:spPr>
      </p:pic>
      <p:sp>
        <p:nvSpPr>
          <p:cNvPr id="54" name="Rounded Rectangle 1">
            <a:extLst>
              <a:ext uri="{FF2B5EF4-FFF2-40B4-BE49-F238E27FC236}">
                <a16:creationId xmlns:a16="http://schemas.microsoft.com/office/drawing/2014/main" xmlns="" id="{5784E7AA-6859-4EFD-A047-C77B197F9700}"/>
              </a:ext>
            </a:extLst>
          </p:cNvPr>
          <p:cNvSpPr/>
          <p:nvPr/>
        </p:nvSpPr>
        <p:spPr>
          <a:xfrm>
            <a:off x="1835697" y="1621442"/>
            <a:ext cx="3312368" cy="164484"/>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2017</a:t>
            </a:r>
          </a:p>
        </p:txBody>
      </p:sp>
      <p:sp>
        <p:nvSpPr>
          <p:cNvPr id="55" name="Rounded Rectangle 1">
            <a:extLst>
              <a:ext uri="{FF2B5EF4-FFF2-40B4-BE49-F238E27FC236}">
                <a16:creationId xmlns:a16="http://schemas.microsoft.com/office/drawing/2014/main" xmlns="" id="{3F11E47E-FCBF-4014-BCB4-B16C73C165C9}"/>
              </a:ext>
            </a:extLst>
          </p:cNvPr>
          <p:cNvSpPr/>
          <p:nvPr/>
        </p:nvSpPr>
        <p:spPr>
          <a:xfrm>
            <a:off x="5239366" y="1621442"/>
            <a:ext cx="3281672" cy="165385"/>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2018</a:t>
            </a:r>
          </a:p>
        </p:txBody>
      </p:sp>
      <p:cxnSp>
        <p:nvCxnSpPr>
          <p:cNvPr id="42" name="Straight Connector 41">
            <a:extLst>
              <a:ext uri="{FF2B5EF4-FFF2-40B4-BE49-F238E27FC236}">
                <a16:creationId xmlns:a16="http://schemas.microsoft.com/office/drawing/2014/main" xmlns="" id="{1E03D6BC-EF77-4518-9B48-33F50B45E653}"/>
              </a:ext>
            </a:extLst>
          </p:cNvPr>
          <p:cNvCxnSpPr>
            <a:cxnSpLocks/>
          </p:cNvCxnSpPr>
          <p:nvPr/>
        </p:nvCxnSpPr>
        <p:spPr>
          <a:xfrm>
            <a:off x="5200650" y="1672506"/>
            <a:ext cx="0" cy="36082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3" name="Picture 2" descr="Image result for ads icon">
            <a:extLst>
              <a:ext uri="{FF2B5EF4-FFF2-40B4-BE49-F238E27FC236}">
                <a16:creationId xmlns:a16="http://schemas.microsoft.com/office/drawing/2014/main" xmlns="" id="{3463CCAE-C38C-42BD-BB1E-FE9F1676C05F}"/>
              </a:ext>
            </a:extLst>
          </p:cNvPr>
          <p:cNvPicPr>
            <a:picLocks noChangeAspect="1" noChangeArrowheads="1"/>
          </p:cNvPicPr>
          <p:nvPr/>
        </p:nvPicPr>
        <p:blipFill>
          <a:blip r:embed="rId15"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794" y="3680004"/>
            <a:ext cx="344411" cy="296631"/>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xmlns="" id="{75F490BB-B186-4408-B604-95DC8471DFBB}"/>
              </a:ext>
            </a:extLst>
          </p:cNvPr>
          <p:cNvSpPr txBox="1"/>
          <p:nvPr/>
        </p:nvSpPr>
        <p:spPr>
          <a:xfrm>
            <a:off x="634346" y="3694427"/>
            <a:ext cx="558166" cy="198809"/>
          </a:xfrm>
          <a:prstGeom prst="rect">
            <a:avLst/>
          </a:prstGeom>
          <a:noFill/>
        </p:spPr>
        <p:txBody>
          <a:bodyPr wrap="none" rtlCol="0">
            <a:spAutoFit/>
          </a:bodyPr>
          <a:lstStyle/>
          <a:p>
            <a:r>
              <a:rPr lang="en-US" sz="900" b="1" dirty="0">
                <a:solidFill>
                  <a:srgbClr val="669E18"/>
                </a:solidFill>
              </a:rPr>
              <a:t>ANY AD</a:t>
            </a:r>
          </a:p>
        </p:txBody>
      </p:sp>
      <p:sp>
        <p:nvSpPr>
          <p:cNvPr id="45" name="TextBox 44">
            <a:extLst>
              <a:ext uri="{FF2B5EF4-FFF2-40B4-BE49-F238E27FC236}">
                <a16:creationId xmlns:a16="http://schemas.microsoft.com/office/drawing/2014/main" xmlns="" id="{B8A607FA-73BC-4F5F-9654-2B222FC2CC3A}"/>
              </a:ext>
            </a:extLst>
          </p:cNvPr>
          <p:cNvSpPr txBox="1"/>
          <p:nvPr/>
        </p:nvSpPr>
        <p:spPr>
          <a:xfrm>
            <a:off x="634346" y="4108199"/>
            <a:ext cx="633507" cy="198809"/>
          </a:xfrm>
          <a:prstGeom prst="rect">
            <a:avLst/>
          </a:prstGeom>
          <a:noFill/>
        </p:spPr>
        <p:txBody>
          <a:bodyPr wrap="none" rtlCol="0">
            <a:spAutoFit/>
          </a:bodyPr>
          <a:lstStyle/>
          <a:p>
            <a:r>
              <a:rPr lang="en-US" sz="900" b="1" dirty="0">
                <a:solidFill>
                  <a:srgbClr val="973C4A"/>
                </a:solidFill>
              </a:rPr>
              <a:t>ANY DISP</a:t>
            </a:r>
          </a:p>
        </p:txBody>
      </p:sp>
      <p:sp>
        <p:nvSpPr>
          <p:cNvPr id="46" name="TextBox 45">
            <a:extLst>
              <a:ext uri="{FF2B5EF4-FFF2-40B4-BE49-F238E27FC236}">
                <a16:creationId xmlns:a16="http://schemas.microsoft.com/office/drawing/2014/main" xmlns="" id="{866A7F98-DBCA-45C8-A6E0-E671FC042E21}"/>
              </a:ext>
            </a:extLst>
          </p:cNvPr>
          <p:cNvSpPr txBox="1"/>
          <p:nvPr/>
        </p:nvSpPr>
        <p:spPr>
          <a:xfrm>
            <a:off x="634346" y="4486723"/>
            <a:ext cx="857927" cy="369332"/>
          </a:xfrm>
          <a:prstGeom prst="rect">
            <a:avLst/>
          </a:prstGeom>
          <a:noFill/>
        </p:spPr>
        <p:txBody>
          <a:bodyPr wrap="none" rtlCol="0">
            <a:spAutoFit/>
          </a:bodyPr>
          <a:lstStyle/>
          <a:p>
            <a:r>
              <a:rPr lang="en-US" sz="900" b="1" dirty="0">
                <a:solidFill>
                  <a:schemeClr val="bg1">
                    <a:lumMod val="50000"/>
                  </a:schemeClr>
                </a:solidFill>
              </a:rPr>
              <a:t>Unit % Sold </a:t>
            </a:r>
            <a:br>
              <a:rPr lang="en-US" sz="900" b="1" dirty="0">
                <a:solidFill>
                  <a:schemeClr val="bg1">
                    <a:lumMod val="50000"/>
                  </a:schemeClr>
                </a:solidFill>
              </a:rPr>
            </a:br>
            <a:r>
              <a:rPr lang="en-US" sz="900" b="1" dirty="0">
                <a:solidFill>
                  <a:schemeClr val="bg1">
                    <a:lumMod val="50000"/>
                  </a:schemeClr>
                </a:solidFill>
              </a:rPr>
              <a:t>any promo</a:t>
            </a:r>
          </a:p>
        </p:txBody>
      </p:sp>
      <p:pic>
        <p:nvPicPr>
          <p:cNvPr id="47" name="Picture 6" descr="Related image">
            <a:extLst>
              <a:ext uri="{FF2B5EF4-FFF2-40B4-BE49-F238E27FC236}">
                <a16:creationId xmlns:a16="http://schemas.microsoft.com/office/drawing/2014/main" xmlns="" id="{C617D295-9ECA-4C69-AD5E-4D08EC03637A}"/>
              </a:ext>
            </a:extLst>
          </p:cNvPr>
          <p:cNvPicPr>
            <a:picLocks noChangeAspect="1" noChangeArrowheads="1"/>
          </p:cNvPicPr>
          <p:nvPr/>
        </p:nvPicPr>
        <p:blipFill>
          <a:blip r:embed="rId16"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5120" y="4076744"/>
            <a:ext cx="360040" cy="31009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xmlns="" id="{B65C802F-DBB0-4367-9D08-721E8254C129}"/>
              </a:ext>
            </a:extLst>
          </p:cNvPr>
          <p:cNvGrpSpPr/>
          <p:nvPr/>
        </p:nvGrpSpPr>
        <p:grpSpPr>
          <a:xfrm>
            <a:off x="322395" y="4547181"/>
            <a:ext cx="341974" cy="225474"/>
            <a:chOff x="322395" y="4523368"/>
            <a:chExt cx="341974" cy="225474"/>
          </a:xfrm>
        </p:grpSpPr>
        <p:sp>
          <p:nvSpPr>
            <p:cNvPr id="49" name="Rectangle 249">
              <a:extLst>
                <a:ext uri="{FF2B5EF4-FFF2-40B4-BE49-F238E27FC236}">
                  <a16:creationId xmlns:a16="http://schemas.microsoft.com/office/drawing/2014/main" xmlns="" id="{6A0CD5F8-FAD9-4BB6-AD2F-9D9EC658D96D}"/>
                </a:ext>
              </a:extLst>
            </p:cNvPr>
            <p:cNvSpPr>
              <a:spLocks noChangeArrowheads="1"/>
            </p:cNvSpPr>
            <p:nvPr/>
          </p:nvSpPr>
          <p:spPr bwMode="auto">
            <a:xfrm>
              <a:off x="322395" y="4593462"/>
              <a:ext cx="44902" cy="46614"/>
            </a:xfrm>
            <a:prstGeom prst="rect">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0" name="Freeform 250">
              <a:extLst>
                <a:ext uri="{FF2B5EF4-FFF2-40B4-BE49-F238E27FC236}">
                  <a16:creationId xmlns:a16="http://schemas.microsoft.com/office/drawing/2014/main" xmlns="" id="{AE43B280-543B-4482-816A-164436945CB5}"/>
                </a:ext>
              </a:extLst>
            </p:cNvPr>
            <p:cNvSpPr>
              <a:spLocks/>
            </p:cNvSpPr>
            <p:nvPr/>
          </p:nvSpPr>
          <p:spPr bwMode="auto">
            <a:xfrm>
              <a:off x="430239" y="4663210"/>
              <a:ext cx="45303" cy="46614"/>
            </a:xfrm>
            <a:custGeom>
              <a:avLst/>
              <a:gdLst>
                <a:gd name="T0" fmla="*/ 0 w 727"/>
                <a:gd name="T1" fmla="*/ 0 h 872"/>
                <a:gd name="T2" fmla="*/ 727 w 727"/>
                <a:gd name="T3" fmla="*/ 0 h 872"/>
                <a:gd name="T4" fmla="*/ 727 w 727"/>
                <a:gd name="T5" fmla="*/ 583 h 872"/>
                <a:gd name="T6" fmla="*/ 438 w 727"/>
                <a:gd name="T7" fmla="*/ 872 h 872"/>
                <a:gd name="T8" fmla="*/ 0 w 727"/>
                <a:gd name="T9" fmla="*/ 872 h 872"/>
                <a:gd name="T10" fmla="*/ 0 w 727"/>
                <a:gd name="T11" fmla="*/ 0 h 872"/>
              </a:gdLst>
              <a:ahLst/>
              <a:cxnLst>
                <a:cxn ang="0">
                  <a:pos x="T0" y="T1"/>
                </a:cxn>
                <a:cxn ang="0">
                  <a:pos x="T2" y="T3"/>
                </a:cxn>
                <a:cxn ang="0">
                  <a:pos x="T4" y="T5"/>
                </a:cxn>
                <a:cxn ang="0">
                  <a:pos x="T6" y="T7"/>
                </a:cxn>
                <a:cxn ang="0">
                  <a:pos x="T8" y="T9"/>
                </a:cxn>
                <a:cxn ang="0">
                  <a:pos x="T10" y="T11"/>
                </a:cxn>
              </a:cxnLst>
              <a:rect l="0" t="0" r="r" b="b"/>
              <a:pathLst>
                <a:path w="727" h="872">
                  <a:moveTo>
                    <a:pt x="0" y="0"/>
                  </a:moveTo>
                  <a:lnTo>
                    <a:pt x="727" y="0"/>
                  </a:lnTo>
                  <a:lnTo>
                    <a:pt x="727" y="583"/>
                  </a:lnTo>
                  <a:cubicBezTo>
                    <a:pt x="727" y="743"/>
                    <a:pt x="597" y="872"/>
                    <a:pt x="438" y="872"/>
                  </a:cubicBezTo>
                  <a:lnTo>
                    <a:pt x="0" y="872"/>
                  </a:lnTo>
                  <a:lnTo>
                    <a:pt x="0"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1" name="Freeform 251">
              <a:extLst>
                <a:ext uri="{FF2B5EF4-FFF2-40B4-BE49-F238E27FC236}">
                  <a16:creationId xmlns:a16="http://schemas.microsoft.com/office/drawing/2014/main" xmlns="" id="{D305012D-1F99-4195-A3D3-34BBFCBB1645}"/>
                </a:ext>
              </a:extLst>
            </p:cNvPr>
            <p:cNvSpPr>
              <a:spLocks/>
            </p:cNvSpPr>
            <p:nvPr/>
          </p:nvSpPr>
          <p:spPr bwMode="auto">
            <a:xfrm>
              <a:off x="496790" y="4523368"/>
              <a:ext cx="167579" cy="186456"/>
            </a:xfrm>
            <a:custGeom>
              <a:avLst/>
              <a:gdLst>
                <a:gd name="T0" fmla="*/ 0 w 2704"/>
                <a:gd name="T1" fmla="*/ 1202 h 3488"/>
                <a:gd name="T2" fmla="*/ 2704 w 2704"/>
                <a:gd name="T3" fmla="*/ 0 h 3488"/>
                <a:gd name="T4" fmla="*/ 2704 w 2704"/>
                <a:gd name="T5" fmla="*/ 3488 h 3488"/>
                <a:gd name="T6" fmla="*/ 0 w 2704"/>
                <a:gd name="T7" fmla="*/ 2286 h 3488"/>
                <a:gd name="T8" fmla="*/ 0 w 2704"/>
                <a:gd name="T9" fmla="*/ 1202 h 3488"/>
              </a:gdLst>
              <a:ahLst/>
              <a:cxnLst>
                <a:cxn ang="0">
                  <a:pos x="T0" y="T1"/>
                </a:cxn>
                <a:cxn ang="0">
                  <a:pos x="T2" y="T3"/>
                </a:cxn>
                <a:cxn ang="0">
                  <a:pos x="T4" y="T5"/>
                </a:cxn>
                <a:cxn ang="0">
                  <a:pos x="T6" y="T7"/>
                </a:cxn>
                <a:cxn ang="0">
                  <a:pos x="T8" y="T9"/>
                </a:cxn>
              </a:cxnLst>
              <a:rect l="0" t="0" r="r" b="b"/>
              <a:pathLst>
                <a:path w="2704" h="3488">
                  <a:moveTo>
                    <a:pt x="0" y="1202"/>
                  </a:moveTo>
                  <a:lnTo>
                    <a:pt x="2704" y="0"/>
                  </a:lnTo>
                  <a:lnTo>
                    <a:pt x="2704" y="3488"/>
                  </a:lnTo>
                  <a:lnTo>
                    <a:pt x="0" y="2286"/>
                  </a:lnTo>
                  <a:lnTo>
                    <a:pt x="0" y="1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2" name="Rectangle 252">
              <a:extLst>
                <a:ext uri="{FF2B5EF4-FFF2-40B4-BE49-F238E27FC236}">
                  <a16:creationId xmlns:a16="http://schemas.microsoft.com/office/drawing/2014/main" xmlns="" id="{594A11B5-F5A3-41E3-A106-D835CECE8E3A}"/>
                </a:ext>
              </a:extLst>
            </p:cNvPr>
            <p:cNvSpPr>
              <a:spLocks noChangeArrowheads="1"/>
            </p:cNvSpPr>
            <p:nvPr/>
          </p:nvSpPr>
          <p:spPr bwMode="auto">
            <a:xfrm>
              <a:off x="385338" y="4663210"/>
              <a:ext cx="54123" cy="85632"/>
            </a:xfrm>
            <a:prstGeom prst="rect">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3" name="Freeform 254">
              <a:extLst>
                <a:ext uri="{FF2B5EF4-FFF2-40B4-BE49-F238E27FC236}">
                  <a16:creationId xmlns:a16="http://schemas.microsoft.com/office/drawing/2014/main" xmlns="" id="{9F6ED883-6763-414E-BF44-AEF0622440D3}"/>
                </a:ext>
              </a:extLst>
            </p:cNvPr>
            <p:cNvSpPr>
              <a:spLocks/>
            </p:cNvSpPr>
            <p:nvPr/>
          </p:nvSpPr>
          <p:spPr bwMode="auto">
            <a:xfrm>
              <a:off x="358477" y="4562386"/>
              <a:ext cx="143926" cy="108766"/>
            </a:xfrm>
            <a:custGeom>
              <a:avLst/>
              <a:gdLst>
                <a:gd name="T0" fmla="*/ 418 w 2326"/>
                <a:gd name="T1" fmla="*/ 0 h 2035"/>
                <a:gd name="T2" fmla="*/ 1909 w 2326"/>
                <a:gd name="T3" fmla="*/ 0 h 2035"/>
                <a:gd name="T4" fmla="*/ 2326 w 2326"/>
                <a:gd name="T5" fmla="*/ 417 h 2035"/>
                <a:gd name="T6" fmla="*/ 2326 w 2326"/>
                <a:gd name="T7" fmla="*/ 1617 h 2035"/>
                <a:gd name="T8" fmla="*/ 1909 w 2326"/>
                <a:gd name="T9" fmla="*/ 2035 h 2035"/>
                <a:gd name="T10" fmla="*/ 418 w 2326"/>
                <a:gd name="T11" fmla="*/ 2035 h 2035"/>
                <a:gd name="T12" fmla="*/ 0 w 2326"/>
                <a:gd name="T13" fmla="*/ 1617 h 2035"/>
                <a:gd name="T14" fmla="*/ 0 w 2326"/>
                <a:gd name="T15" fmla="*/ 417 h 2035"/>
                <a:gd name="T16" fmla="*/ 418 w 2326"/>
                <a:gd name="T17" fmla="*/ 0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6" h="2035">
                  <a:moveTo>
                    <a:pt x="418" y="0"/>
                  </a:moveTo>
                  <a:lnTo>
                    <a:pt x="1909" y="0"/>
                  </a:lnTo>
                  <a:cubicBezTo>
                    <a:pt x="2139" y="0"/>
                    <a:pt x="2326" y="187"/>
                    <a:pt x="2326" y="417"/>
                  </a:cubicBezTo>
                  <a:lnTo>
                    <a:pt x="2326" y="1617"/>
                  </a:lnTo>
                  <a:cubicBezTo>
                    <a:pt x="2326" y="1848"/>
                    <a:pt x="2139" y="2035"/>
                    <a:pt x="1909" y="2035"/>
                  </a:cubicBezTo>
                  <a:lnTo>
                    <a:pt x="418" y="2035"/>
                  </a:lnTo>
                  <a:cubicBezTo>
                    <a:pt x="187" y="2035"/>
                    <a:pt x="0" y="1848"/>
                    <a:pt x="0" y="1617"/>
                  </a:cubicBezTo>
                  <a:lnTo>
                    <a:pt x="0" y="417"/>
                  </a:lnTo>
                  <a:cubicBezTo>
                    <a:pt x="0" y="187"/>
                    <a:pt x="187" y="0"/>
                    <a:pt x="418"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dirty="0"/>
            </a:p>
          </p:txBody>
        </p:sp>
      </p:grpSp>
      <p:pic>
        <p:nvPicPr>
          <p:cNvPr id="61" name="Picture 60">
            <a:extLst>
              <a:ext uri="{FF2B5EF4-FFF2-40B4-BE49-F238E27FC236}">
                <a16:creationId xmlns:a16="http://schemas.microsoft.com/office/drawing/2014/main" xmlns="" id="{A9FC05C0-6340-4549-9113-0835CD46CD6D}"/>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60" name="TextBox 59">
            <a:extLst>
              <a:ext uri="{FF2B5EF4-FFF2-40B4-BE49-F238E27FC236}">
                <a16:creationId xmlns:a16="http://schemas.microsoft.com/office/drawing/2014/main" xmlns="" id="{D36D0812-9FC0-4977-BF45-4606A70A780A}"/>
              </a:ext>
            </a:extLst>
          </p:cNvPr>
          <p:cNvSpPr txBox="1"/>
          <p:nvPr/>
        </p:nvSpPr>
        <p:spPr>
          <a:xfrm>
            <a:off x="630334" y="2368824"/>
            <a:ext cx="506870" cy="230832"/>
          </a:xfrm>
          <a:prstGeom prst="rect">
            <a:avLst/>
          </a:prstGeom>
          <a:noFill/>
        </p:spPr>
        <p:txBody>
          <a:bodyPr wrap="none" rtlCol="0">
            <a:spAutoFit/>
          </a:bodyPr>
          <a:lstStyle/>
          <a:p>
            <a:r>
              <a:rPr lang="en-US" sz="900" b="1" dirty="0">
                <a:solidFill>
                  <a:schemeClr val="accent4">
                    <a:lumMod val="60000"/>
                    <a:lumOff val="40000"/>
                  </a:schemeClr>
                </a:solidFill>
              </a:rPr>
              <a:t>Search</a:t>
            </a:r>
          </a:p>
        </p:txBody>
      </p:sp>
      <p:sp>
        <p:nvSpPr>
          <p:cNvPr id="62" name="Freeform 6">
            <a:extLst>
              <a:ext uri="{FF2B5EF4-FFF2-40B4-BE49-F238E27FC236}">
                <a16:creationId xmlns:a16="http://schemas.microsoft.com/office/drawing/2014/main" xmlns="" id="{1DDC98AF-5B8C-435F-B728-4CD798BD0839}"/>
              </a:ext>
            </a:extLst>
          </p:cNvPr>
          <p:cNvSpPr>
            <a:spLocks noEditPoints="1"/>
          </p:cNvSpPr>
          <p:nvPr/>
        </p:nvSpPr>
        <p:spPr bwMode="auto">
          <a:xfrm>
            <a:off x="327024" y="2325804"/>
            <a:ext cx="308079" cy="306849"/>
          </a:xfrm>
          <a:custGeom>
            <a:avLst/>
            <a:gdLst>
              <a:gd name="T0" fmla="*/ 3225 w 3271"/>
              <a:gd name="T1" fmla="*/ 3062 h 3248"/>
              <a:gd name="T2" fmla="*/ 2253 w 3271"/>
              <a:gd name="T3" fmla="*/ 2090 h 3248"/>
              <a:gd name="T4" fmla="*/ 2552 w 3271"/>
              <a:gd name="T5" fmla="*/ 1276 h 3248"/>
              <a:gd name="T6" fmla="*/ 1276 w 3271"/>
              <a:gd name="T7" fmla="*/ 0 h 3248"/>
              <a:gd name="T8" fmla="*/ 0 w 3271"/>
              <a:gd name="T9" fmla="*/ 1276 h 3248"/>
              <a:gd name="T10" fmla="*/ 1276 w 3271"/>
              <a:gd name="T11" fmla="*/ 2552 h 3248"/>
              <a:gd name="T12" fmla="*/ 2077 w 3271"/>
              <a:gd name="T13" fmla="*/ 2263 h 3248"/>
              <a:gd name="T14" fmla="*/ 3039 w 3271"/>
              <a:gd name="T15" fmla="*/ 3225 h 3248"/>
              <a:gd name="T16" fmla="*/ 3132 w 3271"/>
              <a:gd name="T17" fmla="*/ 3248 h 3248"/>
              <a:gd name="T18" fmla="*/ 3225 w 3271"/>
              <a:gd name="T19" fmla="*/ 3225 h 3248"/>
              <a:gd name="T20" fmla="*/ 3225 w 3271"/>
              <a:gd name="T21" fmla="*/ 3062 h 3248"/>
              <a:gd name="T22" fmla="*/ 1276 w 3271"/>
              <a:gd name="T23" fmla="*/ 2320 h 3248"/>
              <a:gd name="T24" fmla="*/ 232 w 3271"/>
              <a:gd name="T25" fmla="*/ 1276 h 3248"/>
              <a:gd name="T26" fmla="*/ 1276 w 3271"/>
              <a:gd name="T27" fmla="*/ 232 h 3248"/>
              <a:gd name="T28" fmla="*/ 2320 w 3271"/>
              <a:gd name="T29" fmla="*/ 1276 h 3248"/>
              <a:gd name="T30" fmla="*/ 1276 w 3271"/>
              <a:gd name="T31" fmla="*/ 2320 h 3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71" h="3248">
                <a:moveTo>
                  <a:pt x="3225" y="3062"/>
                </a:moveTo>
                <a:lnTo>
                  <a:pt x="2253" y="2090"/>
                </a:lnTo>
                <a:cubicBezTo>
                  <a:pt x="2439" y="1868"/>
                  <a:pt x="2552" y="1583"/>
                  <a:pt x="2552" y="1276"/>
                </a:cubicBezTo>
                <a:cubicBezTo>
                  <a:pt x="2552" y="580"/>
                  <a:pt x="1972" y="0"/>
                  <a:pt x="1276" y="0"/>
                </a:cubicBezTo>
                <a:cubicBezTo>
                  <a:pt x="580" y="0"/>
                  <a:pt x="0" y="580"/>
                  <a:pt x="0" y="1276"/>
                </a:cubicBezTo>
                <a:cubicBezTo>
                  <a:pt x="0" y="1972"/>
                  <a:pt x="580" y="2552"/>
                  <a:pt x="1276" y="2552"/>
                </a:cubicBezTo>
                <a:cubicBezTo>
                  <a:pt x="1578" y="2552"/>
                  <a:pt x="1857" y="2443"/>
                  <a:pt x="2077" y="2263"/>
                </a:cubicBezTo>
                <a:lnTo>
                  <a:pt x="3039" y="3225"/>
                </a:lnTo>
                <a:cubicBezTo>
                  <a:pt x="3063" y="3248"/>
                  <a:pt x="3086" y="3248"/>
                  <a:pt x="3132" y="3248"/>
                </a:cubicBezTo>
                <a:cubicBezTo>
                  <a:pt x="3179" y="3248"/>
                  <a:pt x="3202" y="3248"/>
                  <a:pt x="3225" y="3225"/>
                </a:cubicBezTo>
                <a:cubicBezTo>
                  <a:pt x="3271" y="3178"/>
                  <a:pt x="3271" y="3109"/>
                  <a:pt x="3225" y="3062"/>
                </a:cubicBezTo>
                <a:close/>
                <a:moveTo>
                  <a:pt x="1276" y="2320"/>
                </a:moveTo>
                <a:cubicBezTo>
                  <a:pt x="696" y="2320"/>
                  <a:pt x="232" y="1856"/>
                  <a:pt x="232" y="1276"/>
                </a:cubicBezTo>
                <a:cubicBezTo>
                  <a:pt x="232" y="696"/>
                  <a:pt x="696" y="232"/>
                  <a:pt x="1276" y="232"/>
                </a:cubicBezTo>
                <a:cubicBezTo>
                  <a:pt x="1856" y="232"/>
                  <a:pt x="2320" y="696"/>
                  <a:pt x="2320" y="1276"/>
                </a:cubicBezTo>
                <a:cubicBezTo>
                  <a:pt x="2320" y="1856"/>
                  <a:pt x="1856" y="2320"/>
                  <a:pt x="1276" y="2320"/>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1971529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45" y="246732"/>
            <a:ext cx="7301133" cy="455640"/>
          </a:xfrm>
        </p:spPr>
        <p:txBody>
          <a:bodyPr anchor="ctr"/>
          <a:lstStyle/>
          <a:p>
            <a:pPr>
              <a:lnSpc>
                <a:spcPct val="100000"/>
              </a:lnSpc>
            </a:pPr>
            <a:r>
              <a:rPr lang="en-US" dirty="0"/>
              <a:t>Trade &amp; Marketing Summary</a:t>
            </a:r>
            <a:endParaRPr lang="en-CA" dirty="0"/>
          </a:p>
        </p:txBody>
      </p:sp>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35" name="TextBox 34">
            <a:extLst>
              <a:ext uri="{FF2B5EF4-FFF2-40B4-BE49-F238E27FC236}">
                <a16:creationId xmlns:a16="http://schemas.microsoft.com/office/drawing/2014/main" xmlns="" id="{FA49C7EC-4ED5-4025-8609-DC5E53A72271}"/>
              </a:ext>
            </a:extLst>
          </p:cNvPr>
          <p:cNvSpPr txBox="1"/>
          <p:nvPr/>
        </p:nvSpPr>
        <p:spPr>
          <a:xfrm>
            <a:off x="1911774" y="6032562"/>
            <a:ext cx="4908645" cy="400110"/>
          </a:xfrm>
          <a:prstGeom prst="rect">
            <a:avLst/>
          </a:prstGeom>
          <a:noFill/>
        </p:spPr>
        <p:txBody>
          <a:bodyPr wrap="square" rtlCol="0">
            <a:spAutoFit/>
          </a:bodyPr>
          <a:lstStyle/>
          <a:p>
            <a:r>
              <a:rPr lang="en-US" sz="1000" dirty="0">
                <a:latin typeface="+mj-lt"/>
              </a:rPr>
              <a:t>TV impression is calculated using Population Number for Female 24-54 age Canada</a:t>
            </a:r>
          </a:p>
          <a:p>
            <a:r>
              <a:rPr lang="en-CA" sz="1000" dirty="0">
                <a:solidFill>
                  <a:srgbClr val="1F497D"/>
                </a:solidFill>
                <a:latin typeface="+mj-lt"/>
                <a:ea typeface="Calibri" panose="020F0502020204030204" pitchFamily="34" charset="0"/>
                <a:hlinkClick r:id="rId4"/>
              </a:rPr>
              <a:t>Source</a:t>
            </a:r>
            <a:r>
              <a:rPr lang="en-CA" sz="1000" u="sng" dirty="0">
                <a:solidFill>
                  <a:srgbClr val="1F497D"/>
                </a:solidFill>
                <a:latin typeface="+mj-lt"/>
                <a:ea typeface="Calibri" panose="020F0502020204030204" pitchFamily="34" charset="0"/>
                <a:hlinkClick r:id="rId4"/>
              </a:rPr>
              <a:t> : https://www150.statcan.gc.ca/t1/tbl1/en/tv.action?pid=1710000501</a:t>
            </a:r>
            <a:endParaRPr lang="en-GB" sz="1000"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3703866217"/>
              </p:ext>
            </p:extLst>
          </p:nvPr>
        </p:nvGraphicFramePr>
        <p:xfrm>
          <a:off x="85060" y="1397000"/>
          <a:ext cx="8918998" cy="4522280"/>
        </p:xfrm>
        <a:graphic>
          <a:graphicData uri="http://schemas.openxmlformats.org/drawingml/2006/table">
            <a:tbl>
              <a:tblPr firstRow="1" bandRow="1">
                <a:tableStyleId>{5C22544A-7EE6-4342-B048-85BDC9FD1C3A}</a:tableStyleId>
              </a:tblPr>
              <a:tblGrid>
                <a:gridCol w="810818"/>
                <a:gridCol w="810818"/>
                <a:gridCol w="810818"/>
                <a:gridCol w="810818"/>
                <a:gridCol w="810818"/>
                <a:gridCol w="810818"/>
                <a:gridCol w="810818"/>
                <a:gridCol w="810818"/>
                <a:gridCol w="810818"/>
                <a:gridCol w="810818"/>
                <a:gridCol w="810818"/>
              </a:tblGrid>
              <a:tr h="474330">
                <a:tc>
                  <a:txBody>
                    <a:bodyPr/>
                    <a:lstStyle/>
                    <a:p>
                      <a:r>
                        <a:rPr lang="en-US" sz="1000" dirty="0" smtClean="0"/>
                        <a:t>Tactics</a:t>
                      </a:r>
                      <a:endParaRPr lang="en-GB" sz="1000" dirty="0"/>
                    </a:p>
                  </a:txBody>
                  <a:tcPr/>
                </a:tc>
                <a:tc>
                  <a:txBody>
                    <a:bodyPr/>
                    <a:lstStyle/>
                    <a:p>
                      <a:r>
                        <a:rPr lang="en-US" sz="1000" dirty="0" smtClean="0"/>
                        <a:t>Volume 17</a:t>
                      </a:r>
                      <a:endParaRPr lang="en-GB" sz="1000" dirty="0"/>
                    </a:p>
                  </a:txBody>
                  <a:tcPr/>
                </a:tc>
                <a:tc>
                  <a:txBody>
                    <a:bodyPr/>
                    <a:lstStyle/>
                    <a:p>
                      <a:r>
                        <a:rPr lang="en-US" sz="1000" dirty="0" smtClean="0"/>
                        <a:t>Volume 18</a:t>
                      </a:r>
                      <a:endParaRPr lang="en-GB" sz="1000" dirty="0"/>
                    </a:p>
                  </a:txBody>
                  <a:tcPr/>
                </a:tc>
                <a:tc>
                  <a:txBody>
                    <a:bodyPr/>
                    <a:lstStyle/>
                    <a:p>
                      <a:r>
                        <a:rPr lang="en-US" sz="1000" dirty="0" smtClean="0"/>
                        <a:t>Spend 17</a:t>
                      </a:r>
                      <a:endParaRPr lang="en-GB" sz="1000" dirty="0"/>
                    </a:p>
                  </a:txBody>
                  <a:tcPr/>
                </a:tc>
                <a:tc>
                  <a:txBody>
                    <a:bodyPr/>
                    <a:lstStyle/>
                    <a:p>
                      <a:r>
                        <a:rPr lang="en-US" sz="1000" dirty="0" smtClean="0"/>
                        <a:t>Spend 18</a:t>
                      </a:r>
                      <a:endParaRPr lang="en-GB" sz="1000" dirty="0"/>
                    </a:p>
                  </a:txBody>
                  <a:tcPr/>
                </a:tc>
                <a:tc>
                  <a:txBody>
                    <a:bodyPr/>
                    <a:lstStyle/>
                    <a:p>
                      <a:r>
                        <a:rPr lang="en-US" sz="1000" dirty="0" smtClean="0"/>
                        <a:t>ROI</a:t>
                      </a:r>
                      <a:r>
                        <a:rPr lang="en-US" sz="1000" baseline="0" dirty="0" smtClean="0"/>
                        <a:t> 17</a:t>
                      </a:r>
                      <a:endParaRPr lang="en-GB" sz="1000" dirty="0"/>
                    </a:p>
                  </a:txBody>
                  <a:tcPr/>
                </a:tc>
                <a:tc>
                  <a:txBody>
                    <a:bodyPr/>
                    <a:lstStyle/>
                    <a:p>
                      <a:r>
                        <a:rPr lang="en-US" sz="1000" dirty="0" smtClean="0"/>
                        <a:t>ROI 18</a:t>
                      </a:r>
                      <a:endParaRPr lang="en-GB" sz="1000" dirty="0"/>
                    </a:p>
                  </a:txBody>
                  <a:tcPr/>
                </a:tc>
                <a:tc>
                  <a:txBody>
                    <a:bodyPr/>
                    <a:lstStyle/>
                    <a:p>
                      <a:r>
                        <a:rPr lang="en-US" sz="1000" dirty="0" smtClean="0"/>
                        <a:t>Effectiveness 17 (MM)</a:t>
                      </a:r>
                      <a:endParaRPr lang="en-GB" sz="1000" dirty="0"/>
                    </a:p>
                  </a:txBody>
                  <a:tcPr/>
                </a:tc>
                <a:tc>
                  <a:txBody>
                    <a:bodyPr/>
                    <a:lstStyle/>
                    <a:p>
                      <a:r>
                        <a:rPr lang="en-US" sz="1000" dirty="0" smtClean="0"/>
                        <a:t>Effectiveness 18</a:t>
                      </a:r>
                      <a:r>
                        <a:rPr lang="en-US" sz="1000" baseline="0" dirty="0" smtClean="0"/>
                        <a:t> (MM)</a:t>
                      </a:r>
                      <a:endParaRPr lang="en-GB" sz="1000" dirty="0"/>
                    </a:p>
                  </a:txBody>
                  <a:tcPr/>
                </a:tc>
                <a:tc>
                  <a:txBody>
                    <a:bodyPr/>
                    <a:lstStyle/>
                    <a:p>
                      <a:r>
                        <a:rPr lang="en-US" sz="1000" dirty="0" smtClean="0"/>
                        <a:t>CPP17</a:t>
                      </a:r>
                      <a:endParaRPr lang="en-GB" sz="1000" dirty="0"/>
                    </a:p>
                  </a:txBody>
                  <a:tcPr/>
                </a:tc>
                <a:tc>
                  <a:txBody>
                    <a:bodyPr/>
                    <a:lstStyle/>
                    <a:p>
                      <a:r>
                        <a:rPr lang="en-US" sz="1000" dirty="0" smtClean="0"/>
                        <a:t>CPP</a:t>
                      </a:r>
                      <a:r>
                        <a:rPr lang="en-US" sz="1000" baseline="0" dirty="0" smtClean="0"/>
                        <a:t> 18</a:t>
                      </a:r>
                      <a:endParaRPr lang="en-GB" sz="1000" dirty="0"/>
                    </a:p>
                  </a:txBody>
                  <a:tcPr/>
                </a:tc>
              </a:tr>
              <a:tr h="361240">
                <a:tc>
                  <a:txBody>
                    <a:bodyPr/>
                    <a:lstStyle/>
                    <a:p>
                      <a:pPr algn="ctr" fontAlgn="b"/>
                      <a:r>
                        <a:rPr lang="en-GB" sz="1100" b="0" i="0" u="none" strike="noStrike" dirty="0">
                          <a:solidFill>
                            <a:srgbClr val="000000"/>
                          </a:solidFill>
                          <a:effectLst/>
                          <a:latin typeface="Calibri" panose="020F0502020204030204" pitchFamily="34" charset="0"/>
                        </a:rPr>
                        <a:t>Corp Promo</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42,279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12,504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234,885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69,767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0.655881</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0.629062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180,000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179,232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a:t>
                      </a:r>
                    </a:p>
                  </a:txBody>
                  <a:tcPr marL="9525" marR="9525" marT="9525" marB="0" anchor="b"/>
                </a:tc>
              </a:tr>
              <a:tr h="361240">
                <a:tc>
                  <a:txBody>
                    <a:bodyPr/>
                    <a:lstStyle/>
                    <a:p>
                      <a:pPr algn="ctr" fontAlgn="b"/>
                      <a:r>
                        <a:rPr lang="en-GB" sz="1100" b="0" i="0" u="none" strike="noStrike" dirty="0">
                          <a:solidFill>
                            <a:srgbClr val="000000"/>
                          </a:solidFill>
                          <a:effectLst/>
                          <a:latin typeface="Calibri" panose="020F0502020204030204" pitchFamily="34" charset="0"/>
                        </a:rPr>
                        <a:t>Coupons</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59,524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37,365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572,201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321,677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0.379048</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0.407686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104,026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116,157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a:t>
                      </a:r>
                    </a:p>
                  </a:txBody>
                  <a:tcPr marL="9525" marR="9525" marT="9525" marB="0" anchor="b"/>
                </a:tc>
              </a:tr>
              <a:tr h="361240">
                <a:tc>
                  <a:txBody>
                    <a:bodyPr/>
                    <a:lstStyle/>
                    <a:p>
                      <a:pPr algn="ctr" fontAlgn="b"/>
                      <a:r>
                        <a:rPr lang="en-GB" sz="1100" b="0" i="0" u="none" strike="noStrike">
                          <a:solidFill>
                            <a:srgbClr val="000000"/>
                          </a:solidFill>
                          <a:effectLst/>
                          <a:latin typeface="Calibri" panose="020F0502020204030204" pitchFamily="34" charset="0"/>
                        </a:rPr>
                        <a:t>POS</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119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27,500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0.015211</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4,334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a:t>
                      </a:r>
                    </a:p>
                  </a:txBody>
                  <a:tcPr marL="9525" marR="9525" marT="9525" marB="0" anchor="b"/>
                </a:tc>
              </a:tr>
              <a:tr h="361240">
                <a:tc>
                  <a:txBody>
                    <a:bodyPr/>
                    <a:lstStyle/>
                    <a:p>
                      <a:pPr algn="ctr" fontAlgn="b"/>
                      <a:r>
                        <a:rPr lang="en-GB" sz="1100" b="0" i="0" u="none" strike="noStrike" dirty="0">
                          <a:solidFill>
                            <a:srgbClr val="000000"/>
                          </a:solidFill>
                          <a:effectLst/>
                          <a:latin typeface="Calibri" panose="020F0502020204030204" pitchFamily="34" charset="0"/>
                        </a:rPr>
                        <a:t>PR</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4,010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11,279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40,000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112,500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0.365318</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0.351882</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a:t>
                      </a:r>
                      <a:r>
                        <a:rPr lang="en-GB" sz="1100" b="0" i="0" u="none" strike="noStrike" dirty="0" smtClean="0">
                          <a:solidFill>
                            <a:srgbClr val="000000"/>
                          </a:solidFill>
                          <a:effectLst/>
                          <a:latin typeface="Calibri" panose="020F0502020204030204" pitchFamily="34" charset="0"/>
                        </a:rPr>
                        <a:t>100,258 </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a:t>
                      </a:r>
                      <a:r>
                        <a:rPr lang="en-GB" sz="1100" b="0" i="0" u="none" strike="noStrike" dirty="0" smtClean="0">
                          <a:solidFill>
                            <a:srgbClr val="000000"/>
                          </a:solidFill>
                          <a:effectLst/>
                          <a:latin typeface="Calibri" panose="020F0502020204030204" pitchFamily="34" charset="0"/>
                        </a:rPr>
                        <a:t>100,258</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a:t>
                      </a:r>
                    </a:p>
                  </a:txBody>
                  <a:tcPr marL="9525" marR="9525" marT="9525" marB="0" anchor="b"/>
                </a:tc>
              </a:tr>
              <a:tr h="361240">
                <a:tc>
                  <a:txBody>
                    <a:bodyPr/>
                    <a:lstStyle/>
                    <a:p>
                      <a:pPr algn="ctr" fontAlgn="b"/>
                      <a:r>
                        <a:rPr lang="en-GB" sz="1100" b="0" i="0" u="none" strike="noStrike">
                          <a:solidFill>
                            <a:srgbClr val="000000"/>
                          </a:solidFill>
                          <a:effectLst/>
                          <a:latin typeface="Calibri" panose="020F0502020204030204" pitchFamily="34" charset="0"/>
                        </a:rPr>
                        <a:t>SAMPLING</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27,151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27,752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523,412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535,000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0.189017</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0.182065</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51,874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51,874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1</a:t>
                      </a:r>
                    </a:p>
                  </a:txBody>
                  <a:tcPr marL="9525" marR="9525" marT="9525" marB="0" anchor="b"/>
                </a:tc>
              </a:tr>
              <a:tr h="361240">
                <a:tc>
                  <a:txBody>
                    <a:bodyPr/>
                    <a:lstStyle/>
                    <a:p>
                      <a:pPr algn="ctr" fontAlgn="b"/>
                      <a:r>
                        <a:rPr lang="en-GB" sz="1100" b="0" i="0" u="none" strike="noStrike">
                          <a:solidFill>
                            <a:srgbClr val="000000"/>
                          </a:solidFill>
                          <a:effectLst/>
                          <a:latin typeface="Calibri" panose="020F0502020204030204" pitchFamily="34" charset="0"/>
                        </a:rPr>
                        <a:t>Search</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2,597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1,413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75,334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87,651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0.125617</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0.056588</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29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33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0.000833565</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0.00206071</a:t>
                      </a:r>
                    </a:p>
                  </a:txBody>
                  <a:tcPr marL="9525" marR="9525" marT="9525" marB="0" anchor="b"/>
                </a:tc>
              </a:tr>
              <a:tr h="361240">
                <a:tc>
                  <a:txBody>
                    <a:bodyPr/>
                    <a:lstStyle/>
                    <a:p>
                      <a:pPr algn="ctr" fontAlgn="b"/>
                      <a:r>
                        <a:rPr lang="en-GB" sz="1100" b="0" i="0" u="none" strike="noStrike" dirty="0" smtClean="0">
                          <a:solidFill>
                            <a:srgbClr val="000000"/>
                          </a:solidFill>
                          <a:effectLst/>
                          <a:latin typeface="Calibri" panose="020F0502020204030204" pitchFamily="34" charset="0"/>
                        </a:rPr>
                        <a:t>SHELF MEDIA</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44,816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51,797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425,854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745,464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0.383464</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0.243869</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a:t>
                      </a:r>
                      <a:r>
                        <a:rPr lang="en-GB" sz="1100" b="0" i="0" u="none" strike="noStrike" dirty="0" smtClean="0">
                          <a:solidFill>
                            <a:srgbClr val="000000"/>
                          </a:solidFill>
                          <a:effectLst/>
                          <a:latin typeface="Calibri" panose="020F0502020204030204" pitchFamily="34" charset="0"/>
                        </a:rPr>
                        <a:t>105,238 </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69,483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1</a:t>
                      </a:r>
                    </a:p>
                  </a:txBody>
                  <a:tcPr marL="9525" marR="9525" marT="9525" marB="0" anchor="b"/>
                </a:tc>
              </a:tr>
              <a:tr h="361240">
                <a:tc>
                  <a:txBody>
                    <a:bodyPr/>
                    <a:lstStyle/>
                    <a:p>
                      <a:pPr algn="ctr" fontAlgn="b"/>
                      <a:r>
                        <a:rPr lang="en-GB" sz="1100" b="0" i="0" u="none" strike="noStrike" dirty="0">
                          <a:solidFill>
                            <a:srgbClr val="000000"/>
                          </a:solidFill>
                          <a:effectLst/>
                          <a:latin typeface="Calibri" panose="020F0502020204030204" pitchFamily="34" charset="0"/>
                        </a:rPr>
                        <a:t>Social</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41,867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55,269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485,586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522,738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0.314168</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0.371086</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608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618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0.00704657</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0.00584236</a:t>
                      </a:r>
                    </a:p>
                  </a:txBody>
                  <a:tcPr marL="9525" marR="9525" marT="9525" marB="0" anchor="b"/>
                </a:tc>
              </a:tr>
              <a:tr h="361240">
                <a:tc>
                  <a:txBody>
                    <a:bodyPr/>
                    <a:lstStyle/>
                    <a:p>
                      <a:pPr algn="ctr" fontAlgn="b"/>
                      <a:r>
                        <a:rPr lang="en-GB" sz="1100" b="0" i="0" u="none" strike="noStrike" dirty="0">
                          <a:solidFill>
                            <a:srgbClr val="000000"/>
                          </a:solidFill>
                          <a:effectLst/>
                          <a:latin typeface="Calibri" panose="020F0502020204030204" pitchFamily="34" charset="0"/>
                        </a:rPr>
                        <a:t>Trade</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1,516,824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1,525,793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11,379,047</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11,646,101</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0.859276</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0.845051</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133,300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131,013 </a:t>
                      </a:r>
                    </a:p>
                  </a:txBody>
                  <a:tcPr marL="9525" marR="9525" marT="9525" marB="0" anchor="b"/>
                </a:tc>
                <a:tc>
                  <a:txBody>
                    <a:bodyPr/>
                    <a:lstStyle/>
                    <a:p>
                      <a:pPr algn="ctr"/>
                      <a:r>
                        <a:rPr lang="en-US" sz="1000" dirty="0" smtClean="0"/>
                        <a:t>NA</a:t>
                      </a:r>
                      <a:endParaRPr lang="en-GB" sz="1000" dirty="0"/>
                    </a:p>
                  </a:txBody>
                  <a:tcPr/>
                </a:tc>
                <a:tc>
                  <a:txBody>
                    <a:bodyPr/>
                    <a:lstStyle/>
                    <a:p>
                      <a:pPr algn="ctr"/>
                      <a:r>
                        <a:rPr lang="en-US" sz="1000" dirty="0" smtClean="0"/>
                        <a:t>NA</a:t>
                      </a:r>
                      <a:endParaRPr lang="en-GB" sz="1000" dirty="0"/>
                    </a:p>
                  </a:txBody>
                  <a:tcPr/>
                </a:tc>
              </a:tr>
              <a:tr h="361240">
                <a:tc>
                  <a:txBody>
                    <a:bodyPr/>
                    <a:lstStyle/>
                    <a:p>
                      <a:pPr algn="ctr" fontAlgn="b"/>
                      <a:r>
                        <a:rPr lang="en-GB" sz="1100" b="0" i="0" u="none" strike="noStrike" dirty="0">
                          <a:solidFill>
                            <a:srgbClr val="000000"/>
                          </a:solidFill>
                          <a:effectLst/>
                          <a:latin typeface="Calibri" panose="020F0502020204030204" pitchFamily="34" charset="0"/>
                        </a:rPr>
                        <a:t>TV</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309,857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321,704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2,995,220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1,979,942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0.376952</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0.570274</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108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85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1043.10246</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522.167273</a:t>
                      </a:r>
                    </a:p>
                  </a:txBody>
                  <a:tcPr marL="9525" marR="9525" marT="9525" marB="0" anchor="b"/>
                </a:tc>
              </a:tr>
              <a:tr h="361240">
                <a:tc>
                  <a:txBody>
                    <a:bodyPr/>
                    <a:lstStyle/>
                    <a:p>
                      <a:pPr algn="ctr" fontAlgn="b"/>
                      <a:r>
                        <a:rPr lang="en-GB" sz="1100" b="0" i="0" u="none" strike="noStrike" dirty="0">
                          <a:solidFill>
                            <a:srgbClr val="000000"/>
                          </a:solidFill>
                          <a:effectLst/>
                          <a:latin typeface="Calibri" panose="020F0502020204030204" pitchFamily="34" charset="0"/>
                        </a:rPr>
                        <a:t>VIDEO</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44,184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63,966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563,914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646,577 </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0.285499</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0.347222</a:t>
                      </a:r>
                    </a:p>
                  </a:txBody>
                  <a:tcPr marL="9525" marR="9525" marT="9525" marB="0" anchor="b"/>
                </a:tc>
                <a:tc>
                  <a:txBody>
                    <a:bodyPr/>
                    <a:lstStyle/>
                    <a:p>
                      <a:pPr algn="ctr" fontAlgn="b"/>
                      <a:r>
                        <a:rPr lang="en-GB" sz="1100" b="0" i="0" u="none" strike="noStrike">
                          <a:solidFill>
                            <a:srgbClr val="000000"/>
                          </a:solidFill>
                          <a:effectLst/>
                          <a:latin typeface="Calibri" panose="020F0502020204030204" pitchFamily="34" charset="0"/>
                        </a:rPr>
                        <a:t>                        789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                        461 </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0.010068532</a:t>
                      </a:r>
                    </a:p>
                  </a:txBody>
                  <a:tcPr marL="9525" marR="9525" marT="9525" marB="0" anchor="b"/>
                </a:tc>
                <a:tc>
                  <a:txBody>
                    <a:bodyPr/>
                    <a:lstStyle/>
                    <a:p>
                      <a:pPr algn="ctr" fontAlgn="b"/>
                      <a:r>
                        <a:rPr lang="en-GB" sz="1100" b="0" i="0" u="none" strike="noStrike" dirty="0">
                          <a:solidFill>
                            <a:srgbClr val="000000"/>
                          </a:solidFill>
                          <a:effectLst/>
                          <a:latin typeface="Calibri" panose="020F0502020204030204" pitchFamily="34" charset="0"/>
                        </a:rPr>
                        <a:t>0.00466126</a:t>
                      </a:r>
                    </a:p>
                  </a:txBody>
                  <a:tcPr marL="9525" marR="9525" marT="9525" marB="0" anchor="b"/>
                </a:tc>
              </a:tr>
            </a:tbl>
          </a:graphicData>
        </a:graphic>
      </p:graphicFrame>
    </p:spTree>
    <p:extLst>
      <p:ext uri="{BB962C8B-B14F-4D97-AF65-F5344CB8AC3E}">
        <p14:creationId xmlns:p14="http://schemas.microsoft.com/office/powerpoint/2010/main" val="82839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Total investment declined in 2018 by </a:t>
            </a:r>
            <a:r>
              <a:rPr lang="en-US" dirty="0" smtClean="0"/>
              <a:t>3.5% </a:t>
            </a:r>
            <a:r>
              <a:rPr lang="en-US" dirty="0"/>
              <a:t>driven by reduction in Brand-Building spend. </a:t>
            </a:r>
            <a:endParaRPr lang="en-CA" dirty="0"/>
          </a:p>
        </p:txBody>
      </p:sp>
      <p:graphicFrame>
        <p:nvGraphicFramePr>
          <p:cNvPr id="4" name="Chart 3">
            <a:extLst>
              <a:ext uri="{FF2B5EF4-FFF2-40B4-BE49-F238E27FC236}">
                <a16:creationId xmlns:a16="http://schemas.microsoft.com/office/drawing/2014/main" xmlns="" id="{A7BADB3F-4DDE-4078-A525-EF0AB8B097C7}"/>
              </a:ext>
            </a:extLst>
          </p:cNvPr>
          <p:cNvGraphicFramePr/>
          <p:nvPr>
            <p:extLst>
              <p:ext uri="{D42A27DB-BD31-4B8C-83A1-F6EECF244321}">
                <p14:modId xmlns:p14="http://schemas.microsoft.com/office/powerpoint/2010/main" val="1653503421"/>
              </p:ext>
            </p:extLst>
          </p:nvPr>
        </p:nvGraphicFramePr>
        <p:xfrm>
          <a:off x="251520" y="1219200"/>
          <a:ext cx="8420100" cy="4350327"/>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Trade &amp; Brand-Building Spend ($MM)</a:t>
            </a:r>
          </a:p>
        </p:txBody>
      </p:sp>
      <p:sp>
        <p:nvSpPr>
          <p:cNvPr id="9" name="TextBox 8">
            <a:extLst>
              <a:ext uri="{FF2B5EF4-FFF2-40B4-BE49-F238E27FC236}">
                <a16:creationId xmlns:a16="http://schemas.microsoft.com/office/drawing/2014/main" xmlns="" id="{ECE09DA7-BDEF-44DD-8F73-E0C8901CE8E0}"/>
              </a:ext>
            </a:extLst>
          </p:cNvPr>
          <p:cNvSpPr txBox="1"/>
          <p:nvPr/>
        </p:nvSpPr>
        <p:spPr>
          <a:xfrm>
            <a:off x="317500" y="5531452"/>
            <a:ext cx="8343900" cy="400110"/>
          </a:xfrm>
          <a:prstGeom prst="rect">
            <a:avLst/>
          </a:prstGeom>
          <a:noFill/>
        </p:spPr>
        <p:txBody>
          <a:bodyPr wrap="square" rtlCol="0">
            <a:spAutoFit/>
          </a:bodyPr>
          <a:lstStyle/>
          <a:p>
            <a:r>
              <a:rPr lang="en-US" sz="1000" dirty="0"/>
              <a:t>Total Brand-Building includes all spend ( Media and Others – Shelf Media, Sampling, Coupon, POS, PR and Corporate Promotion) excluding Trade Spend</a:t>
            </a:r>
          </a:p>
        </p:txBody>
      </p:sp>
      <p:sp>
        <p:nvSpPr>
          <p:cNvPr id="10" name="TextBox 9">
            <a:extLst>
              <a:ext uri="{FF2B5EF4-FFF2-40B4-BE49-F238E27FC236}">
                <a16:creationId xmlns:a16="http://schemas.microsoft.com/office/drawing/2014/main" xmlns="" id="{FE2A4E6F-3BBA-4D77-A0C3-A5CF1B6E46A8}"/>
              </a:ext>
            </a:extLst>
          </p:cNvPr>
          <p:cNvSpPr txBox="1"/>
          <p:nvPr/>
        </p:nvSpPr>
        <p:spPr>
          <a:xfrm>
            <a:off x="2549029" y="1682800"/>
            <a:ext cx="676656" cy="389513"/>
          </a:xfrm>
          <a:prstGeom prst="ellipse">
            <a:avLst/>
          </a:prstGeom>
          <a:solidFill>
            <a:schemeClr val="bg1"/>
          </a:solidFill>
          <a:ln>
            <a:solidFill>
              <a:srgbClr val="FF0000"/>
            </a:solidFill>
            <a:prstDash val="dash"/>
          </a:ln>
        </p:spPr>
        <p:txBody>
          <a:bodyPr wrap="none" rtlCol="0">
            <a:noAutofit/>
          </a:bodyPr>
          <a:lstStyle/>
          <a:p>
            <a:pPr algn="ctr"/>
            <a:r>
              <a:rPr lang="en-US" sz="1200" b="1" dirty="0" smtClean="0"/>
              <a:t>17.2</a:t>
            </a:r>
            <a:endParaRPr lang="en-US" sz="1200" b="1" dirty="0"/>
          </a:p>
        </p:txBody>
      </p:sp>
      <p:sp>
        <p:nvSpPr>
          <p:cNvPr id="11" name="TextBox 10">
            <a:extLst>
              <a:ext uri="{FF2B5EF4-FFF2-40B4-BE49-F238E27FC236}">
                <a16:creationId xmlns:a16="http://schemas.microsoft.com/office/drawing/2014/main" xmlns="" id="{0586FF02-7344-4A8A-8C31-C4760A197209}"/>
              </a:ext>
            </a:extLst>
          </p:cNvPr>
          <p:cNvSpPr txBox="1"/>
          <p:nvPr/>
        </p:nvSpPr>
        <p:spPr>
          <a:xfrm>
            <a:off x="6351651" y="1795669"/>
            <a:ext cx="676656" cy="389513"/>
          </a:xfrm>
          <a:prstGeom prst="ellipse">
            <a:avLst/>
          </a:prstGeom>
          <a:solidFill>
            <a:schemeClr val="bg1"/>
          </a:solidFill>
          <a:ln>
            <a:solidFill>
              <a:srgbClr val="FF0000"/>
            </a:solidFill>
            <a:prstDash val="dash"/>
          </a:ln>
        </p:spPr>
        <p:txBody>
          <a:bodyPr wrap="none" rtlCol="0">
            <a:noAutofit/>
          </a:bodyPr>
          <a:lstStyle/>
          <a:p>
            <a:pPr algn="ctr"/>
            <a:r>
              <a:rPr lang="en-US" sz="1200" b="1" dirty="0" smtClean="0"/>
              <a:t>16.7</a:t>
            </a:r>
            <a:endParaRPr lang="en-US" sz="1200" b="1" dirty="0"/>
          </a:p>
        </p:txBody>
      </p:sp>
      <p:pic>
        <p:nvPicPr>
          <p:cNvPr id="13" name="Picture 12">
            <a:extLst>
              <a:ext uri="{FF2B5EF4-FFF2-40B4-BE49-F238E27FC236}">
                <a16:creationId xmlns:a16="http://schemas.microsoft.com/office/drawing/2014/main" xmlns="" id="{59D2C089-F911-470F-B624-B22B697B52A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graphicFrame>
        <p:nvGraphicFramePr>
          <p:cNvPr id="14" name="Table 13">
            <a:extLst>
              <a:ext uri="{FF2B5EF4-FFF2-40B4-BE49-F238E27FC236}">
                <a16:creationId xmlns:a16="http://schemas.microsoft.com/office/drawing/2014/main" xmlns="" id="{284E0F6F-1BF3-4C95-9DDF-38E458413BC6}"/>
              </a:ext>
            </a:extLst>
          </p:cNvPr>
          <p:cNvGraphicFramePr>
            <a:graphicFrameLocks noGrp="1"/>
          </p:cNvGraphicFramePr>
          <p:nvPr>
            <p:extLst>
              <p:ext uri="{D42A27DB-BD31-4B8C-83A1-F6EECF244321}">
                <p14:modId xmlns:p14="http://schemas.microsoft.com/office/powerpoint/2010/main" val="496757232"/>
              </p:ext>
            </p:extLst>
          </p:nvPr>
        </p:nvGraphicFramePr>
        <p:xfrm>
          <a:off x="6428010" y="5878824"/>
          <a:ext cx="1511126" cy="594360"/>
        </p:xfrm>
        <a:graphic>
          <a:graphicData uri="http://schemas.openxmlformats.org/drawingml/2006/table">
            <a:tbl>
              <a:tblPr firstRow="1" bandRow="1">
                <a:tableStyleId>{5C22544A-7EE6-4342-B048-85BDC9FD1C3A}</a:tableStyleId>
              </a:tblPr>
              <a:tblGrid>
                <a:gridCol w="407714">
                  <a:extLst>
                    <a:ext uri="{9D8B030D-6E8A-4147-A177-3AD203B41FA5}">
                      <a16:colId xmlns:a16="http://schemas.microsoft.com/office/drawing/2014/main" xmlns="" val="20000"/>
                    </a:ext>
                  </a:extLst>
                </a:gridCol>
                <a:gridCol w="1103412">
                  <a:extLst>
                    <a:ext uri="{9D8B030D-6E8A-4147-A177-3AD203B41FA5}">
                      <a16:colId xmlns:a16="http://schemas.microsoft.com/office/drawing/2014/main" xmlns="" val="20001"/>
                    </a:ext>
                  </a:extLst>
                </a:gridCol>
              </a:tblGrid>
              <a:tr h="0">
                <a:tc>
                  <a:txBody>
                    <a:bodyPr/>
                    <a:lstStyle/>
                    <a:p>
                      <a:pPr algn="ctr"/>
                      <a:r>
                        <a:rPr lang="en-US" sz="700" b="1" dirty="0">
                          <a:solidFill>
                            <a:schemeClr val="bg1"/>
                          </a:solidFill>
                        </a:rPr>
                        <a:t>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97172E"/>
                    </a:solidFill>
                  </a:tcPr>
                </a:tc>
                <a:tc>
                  <a:txBody>
                    <a:bodyPr/>
                    <a:lstStyle/>
                    <a:p>
                      <a:pPr algn="ctr"/>
                      <a:r>
                        <a:rPr lang="en-US" sz="700" b="1" dirty="0">
                          <a:solidFill>
                            <a:schemeClr val="bg1"/>
                          </a:solidFill>
                        </a:rPr>
                        <a:t>Period def.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97172E"/>
                    </a:solidFill>
                  </a:tcPr>
                </a:tc>
                <a:extLst>
                  <a:ext uri="{0D108BD9-81ED-4DB2-BD59-A6C34878D82A}">
                    <a16:rowId xmlns:a16="http://schemas.microsoft.com/office/drawing/2014/main" xmlns="" val="10000"/>
                  </a:ext>
                </a:extLst>
              </a:tr>
              <a:tr h="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1" dirty="0">
                          <a:solidFill>
                            <a:schemeClr val="tx1"/>
                          </a:solidFill>
                        </a:rPr>
                        <a:t>2017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6C5CE">
                        <a:alpha val="40000"/>
                      </a:srgbClr>
                    </a:solidFill>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0" dirty="0">
                          <a:solidFill>
                            <a:schemeClr val="tx1"/>
                          </a:solidFill>
                        </a:rPr>
                        <a:t>52 WE 30 Dec 2017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6C5CE">
                        <a:alpha val="40000"/>
                      </a:srgbClr>
                    </a:solidFill>
                  </a:tcPr>
                </a:tc>
                <a:extLst>
                  <a:ext uri="{0D108BD9-81ED-4DB2-BD59-A6C34878D82A}">
                    <a16:rowId xmlns:a16="http://schemas.microsoft.com/office/drawing/2014/main" xmlns="" val="10001"/>
                  </a:ext>
                </a:extLst>
              </a:tr>
              <a:tr h="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1" dirty="0">
                          <a:solidFill>
                            <a:schemeClr val="tx1"/>
                          </a:solidFill>
                        </a:rPr>
                        <a:t>2018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0" dirty="0">
                          <a:solidFill>
                            <a:schemeClr val="tx1"/>
                          </a:solidFill>
                        </a:rPr>
                        <a:t>52 WE 29 Dec 2018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61327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750108" cy="455640"/>
          </a:xfrm>
        </p:spPr>
        <p:txBody>
          <a:bodyPr anchor="ctr"/>
          <a:lstStyle/>
          <a:p>
            <a:pPr>
              <a:lnSpc>
                <a:spcPct val="100000"/>
              </a:lnSpc>
            </a:pPr>
            <a:r>
              <a:rPr lang="en-US" dirty="0"/>
              <a:t>Total Spending for cereals declined by </a:t>
            </a:r>
            <a:r>
              <a:rPr lang="en-US" dirty="0" smtClean="0"/>
              <a:t>3.5%. </a:t>
            </a:r>
            <a:r>
              <a:rPr lang="en-US" dirty="0"/>
              <a:t>This was driven by cuts for TV, Corporate Promotion and Coupon investment which offset the increase in Trade spend. </a:t>
            </a:r>
            <a:endParaRPr lang="en-CA" dirty="0"/>
          </a:p>
        </p:txBody>
      </p:sp>
      <p:pic>
        <p:nvPicPr>
          <p:cNvPr id="17" name="Picture 16">
            <a:extLst>
              <a:ext uri="{FF2B5EF4-FFF2-40B4-BE49-F238E27FC236}">
                <a16:creationId xmlns:a16="http://schemas.microsoft.com/office/drawing/2014/main" xmlns="" id="{E901BE38-0165-4916-9272-EA05A6D7BCE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graphicFrame>
        <p:nvGraphicFramePr>
          <p:cNvPr id="14" name="Table 13">
            <a:extLst>
              <a:ext uri="{FF2B5EF4-FFF2-40B4-BE49-F238E27FC236}">
                <a16:creationId xmlns:a16="http://schemas.microsoft.com/office/drawing/2014/main" xmlns="" id="{36E1E40A-6CD8-4170-9FE5-3434924FC584}"/>
              </a:ext>
            </a:extLst>
          </p:cNvPr>
          <p:cNvGraphicFramePr>
            <a:graphicFrameLocks noGrp="1"/>
          </p:cNvGraphicFramePr>
          <p:nvPr>
            <p:extLst>
              <p:ext uri="{D42A27DB-BD31-4B8C-83A1-F6EECF244321}">
                <p14:modId xmlns:p14="http://schemas.microsoft.com/office/powerpoint/2010/main" val="3064779763"/>
              </p:ext>
            </p:extLst>
          </p:nvPr>
        </p:nvGraphicFramePr>
        <p:xfrm>
          <a:off x="374992" y="1572488"/>
          <a:ext cx="8237186" cy="4291473"/>
        </p:xfrm>
        <a:graphic>
          <a:graphicData uri="http://schemas.openxmlformats.org/drawingml/2006/table">
            <a:tbl>
              <a:tblPr firstRow="1" bandRow="1">
                <a:effectLst/>
                <a:tableStyleId>{5C22544A-7EE6-4342-B048-85BDC9FD1C3A}</a:tableStyleId>
              </a:tblPr>
              <a:tblGrid>
                <a:gridCol w="1466876">
                  <a:extLst>
                    <a:ext uri="{9D8B030D-6E8A-4147-A177-3AD203B41FA5}">
                      <a16:colId xmlns:a16="http://schemas.microsoft.com/office/drawing/2014/main" xmlns="" val="1439083950"/>
                    </a:ext>
                  </a:extLst>
                </a:gridCol>
                <a:gridCol w="1076997">
                  <a:extLst>
                    <a:ext uri="{9D8B030D-6E8A-4147-A177-3AD203B41FA5}">
                      <a16:colId xmlns:a16="http://schemas.microsoft.com/office/drawing/2014/main" xmlns="" val="20001"/>
                    </a:ext>
                  </a:extLst>
                </a:gridCol>
                <a:gridCol w="1019093">
                  <a:extLst>
                    <a:ext uri="{9D8B030D-6E8A-4147-A177-3AD203B41FA5}">
                      <a16:colId xmlns:a16="http://schemas.microsoft.com/office/drawing/2014/main" xmlns="" val="114579452"/>
                    </a:ext>
                  </a:extLst>
                </a:gridCol>
                <a:gridCol w="1157096">
                  <a:extLst>
                    <a:ext uri="{9D8B030D-6E8A-4147-A177-3AD203B41FA5}">
                      <a16:colId xmlns:a16="http://schemas.microsoft.com/office/drawing/2014/main" xmlns="" val="20003"/>
                    </a:ext>
                  </a:extLst>
                </a:gridCol>
                <a:gridCol w="1157096">
                  <a:extLst>
                    <a:ext uri="{9D8B030D-6E8A-4147-A177-3AD203B41FA5}">
                      <a16:colId xmlns:a16="http://schemas.microsoft.com/office/drawing/2014/main" xmlns="" val="2579414822"/>
                    </a:ext>
                  </a:extLst>
                </a:gridCol>
                <a:gridCol w="1180014">
                  <a:extLst>
                    <a:ext uri="{9D8B030D-6E8A-4147-A177-3AD203B41FA5}">
                      <a16:colId xmlns:a16="http://schemas.microsoft.com/office/drawing/2014/main" xmlns="" val="20004"/>
                    </a:ext>
                  </a:extLst>
                </a:gridCol>
                <a:gridCol w="1180014">
                  <a:extLst>
                    <a:ext uri="{9D8B030D-6E8A-4147-A177-3AD203B41FA5}">
                      <a16:colId xmlns:a16="http://schemas.microsoft.com/office/drawing/2014/main" xmlns="" val="20005"/>
                    </a:ext>
                  </a:extLst>
                </a:gridCol>
              </a:tblGrid>
              <a:tr h="358170">
                <a:tc>
                  <a:txBody>
                    <a:bodyPr/>
                    <a:lstStyle/>
                    <a:p>
                      <a:pPr algn="l" fontAlgn="b"/>
                      <a:r>
                        <a:rPr lang="en-US" sz="1200" b="1" i="0" u="none" strike="noStrike" dirty="0">
                          <a:solidFill>
                            <a:schemeClr val="bg1"/>
                          </a:solidFill>
                          <a:effectLst/>
                          <a:latin typeface="+mj-lt"/>
                        </a:rPr>
                        <a:t>Tactics </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 ($)</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 ($)</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 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 Share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 Share</a:t>
                      </a:r>
                    </a:p>
                  </a:txBody>
                  <a:tcPr marT="27432" marB="2743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2822102123"/>
                  </a:ext>
                </a:extLst>
              </a:tr>
              <a:tr h="294927">
                <a:tc>
                  <a:txBody>
                    <a:bodyPr/>
                    <a:lstStyle/>
                    <a:p>
                      <a:pPr algn="l" rtl="0" fontAlgn="b"/>
                      <a:r>
                        <a:rPr lang="en-GB" sz="1200" b="1" i="0" u="none" strike="noStrike" dirty="0">
                          <a:solidFill>
                            <a:srgbClr val="000000"/>
                          </a:solidFill>
                          <a:effectLst/>
                          <a:latin typeface="Kellogg's Sans"/>
                        </a:rPr>
                        <a:t>Trade</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b"/>
                      <a:r>
                        <a:rPr lang="en-GB" sz="1200" b="0" i="0" u="none" strike="noStrike">
                          <a:solidFill>
                            <a:srgbClr val="000000"/>
                          </a:solidFill>
                          <a:effectLst/>
                          <a:latin typeface="Kellogg's Sans" panose="02000503020000020003"/>
                        </a:rPr>
                        <a:t>11,379,047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panose="02000503020000020003"/>
                        </a:rPr>
                        <a:t>11,646,101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panose="02000503020000020003"/>
                        </a:rPr>
                        <a:t>267,054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panose="02000503020000020003"/>
                        </a:rPr>
                        <a:t>2.35%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panose="02000503020000020003"/>
                        </a:rPr>
                        <a:t>65.79%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panose="02000503020000020003"/>
                        </a:rPr>
                        <a:t>69.76%</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1"/>
                  </a:ext>
                </a:extLst>
              </a:tr>
              <a:tr h="294927">
                <a:tc>
                  <a:txBody>
                    <a:bodyPr/>
                    <a:lstStyle/>
                    <a:p>
                      <a:pPr algn="l" rtl="0" fontAlgn="b"/>
                      <a:r>
                        <a:rPr lang="en-GB" sz="1200" b="1" i="0" u="none" strike="noStrike" dirty="0">
                          <a:solidFill>
                            <a:srgbClr val="000000"/>
                          </a:solidFill>
                          <a:effectLst/>
                          <a:latin typeface="Kellogg's Sans"/>
                        </a:rPr>
                        <a:t>Brand-Building</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b"/>
                      <a:r>
                        <a:rPr lang="en-GB" sz="1200" b="0" i="0" u="none" strike="noStrike">
                          <a:solidFill>
                            <a:srgbClr val="000000"/>
                          </a:solidFill>
                          <a:effectLst/>
                          <a:latin typeface="Kellogg's Sans" panose="02000503020000020003"/>
                        </a:rPr>
                        <a:t>5,916,406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panose="02000503020000020003"/>
                        </a:rPr>
                        <a:t>5,048,816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panose="02000503020000020003"/>
                        </a:rPr>
                        <a:t>-867,590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panose="02000503020000020003"/>
                        </a:rPr>
                        <a:t>-14.66%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panose="02000503020000020003"/>
                        </a:rPr>
                        <a:t>34.2%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panose="02000503020000020003"/>
                        </a:rPr>
                        <a:t>30.2%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2"/>
                  </a:ext>
                </a:extLst>
              </a:tr>
              <a:tr h="294927">
                <a:tc>
                  <a:txBody>
                    <a:bodyPr/>
                    <a:lstStyle/>
                    <a:p>
                      <a:pPr algn="l" rtl="0" fontAlgn="b"/>
                      <a:r>
                        <a:rPr lang="en-GB" sz="1200" b="1" i="0" u="none" strike="noStrike" dirty="0">
                          <a:solidFill>
                            <a:srgbClr val="000000"/>
                          </a:solidFill>
                          <a:effectLst/>
                          <a:latin typeface="Kellogg's Sans"/>
                        </a:rPr>
                        <a:t>TV</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a:solidFill>
                            <a:srgbClr val="000000"/>
                          </a:solidFill>
                          <a:effectLst/>
                          <a:latin typeface="Kellogg's Sans" panose="02000503020000020003"/>
                        </a:rPr>
                        <a:t>2,995,220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1,979,942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-1,015,278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-33.90%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17.3%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11.9%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3"/>
                  </a:ext>
                </a:extLst>
              </a:tr>
              <a:tr h="294927">
                <a:tc>
                  <a:txBody>
                    <a:bodyPr/>
                    <a:lstStyle/>
                    <a:p>
                      <a:pPr algn="l" rtl="0" fontAlgn="b"/>
                      <a:r>
                        <a:rPr lang="en-GB" sz="1200" b="1" i="0" u="none" strike="noStrike" dirty="0">
                          <a:solidFill>
                            <a:srgbClr val="000000"/>
                          </a:solidFill>
                          <a:effectLst/>
                          <a:latin typeface="Kellogg's Sans"/>
                        </a:rPr>
                        <a:t>Shelf Media</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a:solidFill>
                            <a:srgbClr val="000000"/>
                          </a:solidFill>
                          <a:effectLst/>
                          <a:latin typeface="Kellogg's Sans" panose="02000503020000020003"/>
                        </a:rPr>
                        <a:t>425,854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745,464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319,610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75.05%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4.5%</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4"/>
                  </a:ext>
                </a:extLst>
              </a:tr>
              <a:tr h="294927">
                <a:tc>
                  <a:txBody>
                    <a:bodyPr/>
                    <a:lstStyle/>
                    <a:p>
                      <a:pPr algn="l" rtl="0" fontAlgn="b"/>
                      <a:r>
                        <a:rPr lang="en-GB" sz="1200" b="1" i="0" u="none" strike="noStrike" dirty="0">
                          <a:solidFill>
                            <a:srgbClr val="000000"/>
                          </a:solidFill>
                          <a:effectLst/>
                          <a:latin typeface="Kellogg's Sans"/>
                        </a:rPr>
                        <a:t>Digital Video</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a:solidFill>
                            <a:srgbClr val="000000"/>
                          </a:solidFill>
                          <a:effectLst/>
                          <a:latin typeface="Kellogg's Sans" panose="02000503020000020003"/>
                        </a:rPr>
                        <a:t>563,914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646,577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82,663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14.66%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3.3%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3.9%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6"/>
                  </a:ext>
                </a:extLst>
              </a:tr>
              <a:tr h="294927">
                <a:tc>
                  <a:txBody>
                    <a:bodyPr/>
                    <a:lstStyle/>
                    <a:p>
                      <a:pPr algn="l" rtl="0" fontAlgn="b"/>
                      <a:r>
                        <a:rPr lang="en-GB" sz="1200" b="1" i="0" u="none" strike="noStrike" dirty="0">
                          <a:solidFill>
                            <a:srgbClr val="000000"/>
                          </a:solidFill>
                          <a:effectLst/>
                          <a:latin typeface="Kellogg's Sans"/>
                        </a:rPr>
                        <a:t>Sampling</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a:solidFill>
                            <a:srgbClr val="000000"/>
                          </a:solidFill>
                          <a:effectLst/>
                          <a:latin typeface="Kellogg's Sans" panose="02000503020000020003"/>
                        </a:rPr>
                        <a:t>523,412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535,000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11,588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2.21%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3.2%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5"/>
                  </a:ext>
                </a:extLst>
              </a:tr>
              <a:tr h="298076">
                <a:tc>
                  <a:txBody>
                    <a:bodyPr/>
                    <a:lstStyle/>
                    <a:p>
                      <a:pPr algn="l" rtl="0" fontAlgn="b"/>
                      <a:r>
                        <a:rPr lang="en-GB" sz="1200" b="1" i="0" u="none" strike="noStrike" dirty="0">
                          <a:solidFill>
                            <a:srgbClr val="000000"/>
                          </a:solidFill>
                          <a:effectLst/>
                          <a:latin typeface="Kellogg's Sans"/>
                        </a:rPr>
                        <a:t>Social</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a:solidFill>
                            <a:srgbClr val="000000"/>
                          </a:solidFill>
                          <a:effectLst/>
                          <a:latin typeface="Kellogg's Sans" panose="02000503020000020003"/>
                        </a:rPr>
                        <a:t>485,586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522,738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37,152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7.65%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2.8%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3.1%</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8"/>
                  </a:ext>
                </a:extLst>
              </a:tr>
              <a:tr h="298076">
                <a:tc>
                  <a:txBody>
                    <a:bodyPr/>
                    <a:lstStyle/>
                    <a:p>
                      <a:pPr algn="l" rtl="0" fontAlgn="b"/>
                      <a:r>
                        <a:rPr lang="en-GB" sz="1200" b="1" i="0" u="none" strike="noStrike" dirty="0">
                          <a:solidFill>
                            <a:srgbClr val="000000"/>
                          </a:solidFill>
                          <a:effectLst/>
                          <a:latin typeface="Kellogg's Sans"/>
                        </a:rPr>
                        <a:t>Coupon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a:solidFill>
                            <a:srgbClr val="000000"/>
                          </a:solidFill>
                          <a:effectLst/>
                          <a:latin typeface="Kellogg's Sans" panose="02000503020000020003"/>
                        </a:rPr>
                        <a:t>572,201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321,677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-250,524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-43.78%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3.3%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1.9%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9"/>
                  </a:ext>
                </a:extLst>
              </a:tr>
              <a:tr h="298076">
                <a:tc>
                  <a:txBody>
                    <a:bodyPr/>
                    <a:lstStyle/>
                    <a:p>
                      <a:pPr algn="l" rtl="0" fontAlgn="b"/>
                      <a:r>
                        <a:rPr lang="en-GB" sz="1200" b="1" i="0" u="none" strike="noStrike" dirty="0">
                          <a:solidFill>
                            <a:srgbClr val="000000"/>
                          </a:solidFill>
                          <a:effectLst/>
                          <a:latin typeface="Kellogg's Sans"/>
                        </a:rPr>
                        <a:t>Search</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a:solidFill>
                            <a:srgbClr val="000000"/>
                          </a:solidFill>
                          <a:effectLst/>
                          <a:latin typeface="Kellogg's Sans" panose="02000503020000020003"/>
                        </a:rPr>
                        <a:t>75,334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87,651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12,317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16.35%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0.5%</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0"/>
                  </a:ext>
                </a:extLst>
              </a:tr>
              <a:tr h="298076">
                <a:tc>
                  <a:txBody>
                    <a:bodyPr/>
                    <a:lstStyle/>
                    <a:p>
                      <a:pPr algn="l" rtl="0" fontAlgn="b"/>
                      <a:r>
                        <a:rPr lang="en-GB" sz="1200" b="1" i="0" u="none" strike="noStrike" dirty="0">
                          <a:solidFill>
                            <a:srgbClr val="000000"/>
                          </a:solidFill>
                          <a:effectLst/>
                          <a:latin typeface="Kellogg's Sans"/>
                        </a:rPr>
                        <a:t>PR</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a:solidFill>
                            <a:srgbClr val="000000"/>
                          </a:solidFill>
                          <a:effectLst/>
                          <a:latin typeface="Kellogg's Sans" panose="02000503020000020003"/>
                        </a:rPr>
                        <a:t>40,000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112,500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72,500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181.25%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0.7%</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4"/>
                  </a:ext>
                </a:extLst>
              </a:tr>
              <a:tr h="298076">
                <a:tc>
                  <a:txBody>
                    <a:bodyPr/>
                    <a:lstStyle/>
                    <a:p>
                      <a:pPr algn="l" rtl="0" fontAlgn="b"/>
                      <a:r>
                        <a:rPr lang="en-GB" sz="1200" b="1" i="0" u="none" strike="noStrike" dirty="0">
                          <a:solidFill>
                            <a:srgbClr val="000000"/>
                          </a:solidFill>
                          <a:effectLst/>
                          <a:latin typeface="Kellogg's Sans"/>
                        </a:rPr>
                        <a:t>Corporate Promotion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a:solidFill>
                            <a:srgbClr val="000000"/>
                          </a:solidFill>
                          <a:effectLst/>
                          <a:latin typeface="Kellogg's Sans" panose="02000503020000020003"/>
                        </a:rPr>
                        <a:t>234,885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69,767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-165,118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-70.30%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0.4%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5"/>
                  </a:ext>
                </a:extLst>
              </a:tr>
              <a:tr h="298076">
                <a:tc>
                  <a:txBody>
                    <a:bodyPr/>
                    <a:lstStyle/>
                    <a:p>
                      <a:pPr algn="l" rtl="0" fontAlgn="b"/>
                      <a:r>
                        <a:rPr lang="en-GB" sz="1200" b="1" i="0" u="none" strike="noStrike" dirty="0">
                          <a:solidFill>
                            <a:srgbClr val="000000"/>
                          </a:solidFill>
                          <a:effectLst/>
                          <a:latin typeface="Kellogg's Sans"/>
                        </a:rPr>
                        <a:t>POS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27,500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27,500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2"/>
                  </a:ext>
                </a:extLst>
              </a:tr>
              <a:tr h="298076">
                <a:tc>
                  <a:txBody>
                    <a:bodyPr/>
                    <a:lstStyle/>
                    <a:p>
                      <a:pPr algn="l" rtl="0" fontAlgn="b"/>
                      <a:r>
                        <a:rPr lang="en-US" sz="1200" b="1" i="0" u="none" strike="noStrike" dirty="0">
                          <a:solidFill>
                            <a:srgbClr val="000000"/>
                          </a:solidFill>
                          <a:effectLst/>
                          <a:latin typeface="Kellogg's Sans"/>
                        </a:rPr>
                        <a:t>TOTAL</a:t>
                      </a:r>
                      <a:r>
                        <a:rPr lang="en-US" sz="1200" b="1" i="0" u="none" strike="noStrike" baseline="0" dirty="0">
                          <a:solidFill>
                            <a:srgbClr val="000000"/>
                          </a:solidFill>
                          <a:effectLst/>
                          <a:latin typeface="Kellogg's Sans"/>
                        </a:rPr>
                        <a:t> MEDIA*</a:t>
                      </a:r>
                      <a:endParaRPr lang="en-GB" sz="1200" b="1" i="0" u="none" strike="noStrike" dirty="0">
                        <a:solidFill>
                          <a:srgbClr val="000000"/>
                        </a:solidFill>
                        <a:effectLst/>
                        <a:latin typeface="Kellogg's Sans"/>
                      </a:endParaRP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a:solidFill>
                            <a:srgbClr val="000000"/>
                          </a:solidFill>
                          <a:effectLst/>
                          <a:latin typeface="Kellogg's Sans" panose="02000503020000020003"/>
                        </a:rPr>
                        <a:t>4,120,054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3,236,908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-883,146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-21.44%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panose="02000503020000020003"/>
                        </a:rPr>
                        <a:t>23.8%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panose="02000503020000020003"/>
                        </a:rPr>
                        <a:t>19.4%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3"/>
                  </a:ext>
                </a:extLst>
              </a:tr>
            </a:tbl>
          </a:graphicData>
        </a:graphic>
      </p:graphicFrame>
      <p:sp>
        <p:nvSpPr>
          <p:cNvPr id="15" name="Title 1">
            <a:extLst>
              <a:ext uri="{FF2B5EF4-FFF2-40B4-BE49-F238E27FC236}">
                <a16:creationId xmlns:a16="http://schemas.microsoft.com/office/drawing/2014/main" xmlns="" id="{96D6FA0F-7016-472E-9211-A106D6C20906}"/>
              </a:ext>
            </a:extLst>
          </p:cNvPr>
          <p:cNvSpPr txBox="1">
            <a:spLocks/>
          </p:cNvSpPr>
          <p:nvPr/>
        </p:nvSpPr>
        <p:spPr>
          <a:xfrm>
            <a:off x="320040" y="76984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Total Spend Mix</a:t>
            </a:r>
          </a:p>
        </p:txBody>
      </p:sp>
      <p:sp>
        <p:nvSpPr>
          <p:cNvPr id="16" name="Rounded Rectangle 9">
            <a:extLst>
              <a:ext uri="{FF2B5EF4-FFF2-40B4-BE49-F238E27FC236}">
                <a16:creationId xmlns:a16="http://schemas.microsoft.com/office/drawing/2014/main" xmlns="" id="{01290C20-BEC7-47D4-B54A-BAB34281756D}"/>
              </a:ext>
            </a:extLst>
          </p:cNvPr>
          <p:cNvSpPr/>
          <p:nvPr/>
        </p:nvSpPr>
        <p:spPr>
          <a:xfrm>
            <a:off x="1940203" y="1209139"/>
            <a:ext cx="906843" cy="274320"/>
          </a:xfrm>
          <a:prstGeom prst="roundRect">
            <a:avLst/>
          </a:prstGeom>
          <a:noFill/>
          <a:ln>
            <a:solidFill>
              <a:schemeClr val="accent2"/>
            </a:solidFill>
            <a:prstDash val="dash"/>
          </a:ln>
        </p:spPr>
        <p:txBody>
          <a:bodyPr wrap="none" anchor="ctr">
            <a:noAutofit/>
          </a:bodyPr>
          <a:lstStyle/>
          <a:p>
            <a:pPr algn="ctr"/>
            <a:r>
              <a:rPr lang="en-GB" sz="1200" dirty="0"/>
              <a:t> $</a:t>
            </a:r>
            <a:r>
              <a:rPr lang="en-GB" sz="1200" dirty="0" smtClean="0"/>
              <a:t>17,295,453 </a:t>
            </a:r>
            <a:endParaRPr lang="en-US" sz="1200" b="1" dirty="0">
              <a:solidFill>
                <a:srgbClr val="000000"/>
              </a:solidFill>
              <a:latin typeface="+mj-lt"/>
            </a:endParaRPr>
          </a:p>
        </p:txBody>
      </p:sp>
      <p:sp>
        <p:nvSpPr>
          <p:cNvPr id="18" name="Rounded Rectangle 10">
            <a:extLst>
              <a:ext uri="{FF2B5EF4-FFF2-40B4-BE49-F238E27FC236}">
                <a16:creationId xmlns:a16="http://schemas.microsoft.com/office/drawing/2014/main" xmlns="" id="{F98C66B3-52A7-47C8-BE36-4EE074BF6F11}"/>
              </a:ext>
            </a:extLst>
          </p:cNvPr>
          <p:cNvSpPr/>
          <p:nvPr/>
        </p:nvSpPr>
        <p:spPr>
          <a:xfrm>
            <a:off x="2989385" y="1209139"/>
            <a:ext cx="906843" cy="274320"/>
          </a:xfrm>
          <a:prstGeom prst="roundRect">
            <a:avLst/>
          </a:prstGeom>
          <a:noFill/>
          <a:ln>
            <a:solidFill>
              <a:schemeClr val="accent2"/>
            </a:solidFill>
            <a:prstDash val="dash"/>
          </a:ln>
        </p:spPr>
        <p:txBody>
          <a:bodyPr wrap="none" anchor="ctr">
            <a:noAutofit/>
          </a:bodyPr>
          <a:lstStyle/>
          <a:p>
            <a:pPr algn="ctr"/>
            <a:r>
              <a:rPr lang="en-GB" sz="1200" dirty="0"/>
              <a:t> $</a:t>
            </a:r>
            <a:r>
              <a:rPr lang="en-GB" sz="1200" dirty="0" smtClean="0"/>
              <a:t>16,694,917 </a:t>
            </a:r>
            <a:endParaRPr lang="en-US" sz="1200" b="1" dirty="0">
              <a:solidFill>
                <a:srgbClr val="000000"/>
              </a:solidFill>
              <a:latin typeface="+mj-lt"/>
            </a:endParaRPr>
          </a:p>
        </p:txBody>
      </p:sp>
      <p:sp>
        <p:nvSpPr>
          <p:cNvPr id="19" name="Rounded Rectangle 18">
            <a:extLst>
              <a:ext uri="{FF2B5EF4-FFF2-40B4-BE49-F238E27FC236}">
                <a16:creationId xmlns:a16="http://schemas.microsoft.com/office/drawing/2014/main" xmlns="" id="{72AA0364-90BF-4A2D-9CDC-568E69ECF897}"/>
              </a:ext>
            </a:extLst>
          </p:cNvPr>
          <p:cNvSpPr/>
          <p:nvPr/>
        </p:nvSpPr>
        <p:spPr>
          <a:xfrm>
            <a:off x="5335764" y="1209139"/>
            <a:ext cx="681325" cy="274320"/>
          </a:xfrm>
          <a:prstGeom prst="roundRect">
            <a:avLst/>
          </a:prstGeom>
          <a:noFill/>
          <a:ln>
            <a:solidFill>
              <a:schemeClr val="accent2"/>
            </a:solidFill>
            <a:prstDash val="dash"/>
          </a:ln>
        </p:spPr>
        <p:txBody>
          <a:bodyPr wrap="none" anchor="ctr">
            <a:noAutofit/>
          </a:bodyPr>
          <a:lstStyle/>
          <a:p>
            <a:pPr algn="ctr"/>
            <a:r>
              <a:rPr lang="en-GB" sz="1200" dirty="0"/>
              <a:t>-</a:t>
            </a:r>
            <a:r>
              <a:rPr lang="en-GB" sz="1200" dirty="0" smtClean="0"/>
              <a:t>3.5% </a:t>
            </a:r>
            <a:endParaRPr lang="en-US" sz="1200" b="1" dirty="0">
              <a:solidFill>
                <a:srgbClr val="000000"/>
              </a:solidFill>
              <a:latin typeface="+mj-lt"/>
            </a:endParaRPr>
          </a:p>
        </p:txBody>
      </p:sp>
      <p:sp>
        <p:nvSpPr>
          <p:cNvPr id="20" name="Rounded Rectangle 19">
            <a:extLst>
              <a:ext uri="{FF2B5EF4-FFF2-40B4-BE49-F238E27FC236}">
                <a16:creationId xmlns:a16="http://schemas.microsoft.com/office/drawing/2014/main" xmlns="" id="{72AA0364-90BF-4A2D-9CDC-568E69ECF897}"/>
              </a:ext>
            </a:extLst>
          </p:cNvPr>
          <p:cNvSpPr/>
          <p:nvPr/>
        </p:nvSpPr>
        <p:spPr>
          <a:xfrm>
            <a:off x="4053321" y="1209139"/>
            <a:ext cx="906843" cy="274320"/>
          </a:xfrm>
          <a:prstGeom prst="roundRect">
            <a:avLst/>
          </a:prstGeom>
          <a:noFill/>
          <a:ln>
            <a:solidFill>
              <a:schemeClr val="accent2"/>
            </a:solidFill>
            <a:prstDash val="dash"/>
          </a:ln>
        </p:spPr>
        <p:txBody>
          <a:bodyPr wrap="none" anchor="ctr">
            <a:noAutofit/>
          </a:bodyPr>
          <a:lstStyle/>
          <a:p>
            <a:pPr algn="ctr"/>
            <a:r>
              <a:rPr lang="en-GB" sz="1200" dirty="0" smtClean="0"/>
              <a:t>-600,536 </a:t>
            </a:r>
            <a:endParaRPr lang="en-US" sz="1200" b="1" dirty="0">
              <a:solidFill>
                <a:srgbClr val="000000"/>
              </a:solidFill>
              <a:latin typeface="+mj-lt"/>
            </a:endParaRPr>
          </a:p>
        </p:txBody>
      </p:sp>
      <p:sp>
        <p:nvSpPr>
          <p:cNvPr id="21" name="TextBox 20">
            <a:extLst>
              <a:ext uri="{FF2B5EF4-FFF2-40B4-BE49-F238E27FC236}">
                <a16:creationId xmlns:a16="http://schemas.microsoft.com/office/drawing/2014/main" xmlns="" id="{ECE09DA7-BDEF-44DD-8F73-E0C8901CE8E0}"/>
              </a:ext>
            </a:extLst>
          </p:cNvPr>
          <p:cNvSpPr txBox="1"/>
          <p:nvPr/>
        </p:nvSpPr>
        <p:spPr>
          <a:xfrm>
            <a:off x="1845139" y="5983220"/>
            <a:ext cx="8343900" cy="246221"/>
          </a:xfrm>
          <a:prstGeom prst="rect">
            <a:avLst/>
          </a:prstGeom>
          <a:noFill/>
        </p:spPr>
        <p:txBody>
          <a:bodyPr wrap="square" rtlCol="0">
            <a:spAutoFit/>
          </a:bodyPr>
          <a:lstStyle/>
          <a:p>
            <a:r>
              <a:rPr lang="en-US" sz="1000" dirty="0"/>
              <a:t>*Total Media includes TV, Digital Video, Social, Search</a:t>
            </a:r>
          </a:p>
        </p:txBody>
      </p:sp>
    </p:spTree>
    <p:extLst>
      <p:ext uri="{BB962C8B-B14F-4D97-AF65-F5344CB8AC3E}">
        <p14:creationId xmlns:p14="http://schemas.microsoft.com/office/powerpoint/2010/main" val="3230775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435" y="178636"/>
            <a:ext cx="7301133" cy="455640"/>
          </a:xfrm>
        </p:spPr>
        <p:txBody>
          <a:bodyPr anchor="ctr"/>
          <a:lstStyle/>
          <a:p>
            <a:pPr>
              <a:lnSpc>
                <a:spcPct val="100000"/>
              </a:lnSpc>
            </a:pPr>
            <a:r>
              <a:rPr lang="en-US" sz="1700" dirty="0"/>
              <a:t>Overall volume declined 3%, due to continued erosion of the base and exacerbated by brand-building declines (especially coupon and non-repeat of Reso corporate promotion)</a:t>
            </a:r>
            <a:endParaRPr lang="en-CA" sz="1700" dirty="0"/>
          </a:p>
        </p:txBody>
      </p:sp>
      <p:pic>
        <p:nvPicPr>
          <p:cNvPr id="18" name="Picture 17">
            <a:extLst>
              <a:ext uri="{FF2B5EF4-FFF2-40B4-BE49-F238E27FC236}">
                <a16:creationId xmlns:a16="http://schemas.microsoft.com/office/drawing/2014/main" xmlns="" id="{C3281C4C-2BE2-4F7B-822B-C172CB81700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graphicFrame>
        <p:nvGraphicFramePr>
          <p:cNvPr id="15" name="Table 14">
            <a:extLst>
              <a:ext uri="{FF2B5EF4-FFF2-40B4-BE49-F238E27FC236}">
                <a16:creationId xmlns:a16="http://schemas.microsoft.com/office/drawing/2014/main" xmlns="" id="{36E1E40A-6CD8-4170-9FE5-3434924FC584}"/>
              </a:ext>
            </a:extLst>
          </p:cNvPr>
          <p:cNvGraphicFramePr>
            <a:graphicFrameLocks noGrp="1"/>
          </p:cNvGraphicFramePr>
          <p:nvPr>
            <p:extLst>
              <p:ext uri="{D42A27DB-BD31-4B8C-83A1-F6EECF244321}">
                <p14:modId xmlns:p14="http://schemas.microsoft.com/office/powerpoint/2010/main" val="1102326596"/>
              </p:ext>
            </p:extLst>
          </p:nvPr>
        </p:nvGraphicFramePr>
        <p:xfrm>
          <a:off x="663279" y="1602930"/>
          <a:ext cx="7630059" cy="4009564"/>
        </p:xfrm>
        <a:graphic>
          <a:graphicData uri="http://schemas.openxmlformats.org/drawingml/2006/table">
            <a:tbl>
              <a:tblPr firstRow="1" bandRow="1">
                <a:effectLst/>
                <a:tableStyleId>{5C22544A-7EE6-4342-B048-85BDC9FD1C3A}</a:tableStyleId>
              </a:tblPr>
              <a:tblGrid>
                <a:gridCol w="1504185">
                  <a:extLst>
                    <a:ext uri="{9D8B030D-6E8A-4147-A177-3AD203B41FA5}">
                      <a16:colId xmlns:a16="http://schemas.microsoft.com/office/drawing/2014/main" xmlns="" val="1439083950"/>
                    </a:ext>
                  </a:extLst>
                </a:gridCol>
                <a:gridCol w="1020979">
                  <a:extLst>
                    <a:ext uri="{9D8B030D-6E8A-4147-A177-3AD203B41FA5}">
                      <a16:colId xmlns:a16="http://schemas.microsoft.com/office/drawing/2014/main" xmlns="" val="20001"/>
                    </a:ext>
                  </a:extLst>
                </a:gridCol>
                <a:gridCol w="1020979">
                  <a:extLst>
                    <a:ext uri="{9D8B030D-6E8A-4147-A177-3AD203B41FA5}">
                      <a16:colId xmlns:a16="http://schemas.microsoft.com/office/drawing/2014/main" xmlns="" val="114579452"/>
                    </a:ext>
                  </a:extLst>
                </a:gridCol>
                <a:gridCol w="1020979">
                  <a:extLst>
                    <a:ext uri="{9D8B030D-6E8A-4147-A177-3AD203B41FA5}">
                      <a16:colId xmlns:a16="http://schemas.microsoft.com/office/drawing/2014/main" xmlns="" val="20003"/>
                    </a:ext>
                  </a:extLst>
                </a:gridCol>
                <a:gridCol w="1020979">
                  <a:extLst>
                    <a:ext uri="{9D8B030D-6E8A-4147-A177-3AD203B41FA5}">
                      <a16:colId xmlns:a16="http://schemas.microsoft.com/office/drawing/2014/main" xmlns="" val="2579414822"/>
                    </a:ext>
                  </a:extLst>
                </a:gridCol>
                <a:gridCol w="1020979">
                  <a:extLst>
                    <a:ext uri="{9D8B030D-6E8A-4147-A177-3AD203B41FA5}">
                      <a16:colId xmlns:a16="http://schemas.microsoft.com/office/drawing/2014/main" xmlns="" val="20004"/>
                    </a:ext>
                  </a:extLst>
                </a:gridCol>
                <a:gridCol w="1020979">
                  <a:extLst>
                    <a:ext uri="{9D8B030D-6E8A-4147-A177-3AD203B41FA5}">
                      <a16:colId xmlns:a16="http://schemas.microsoft.com/office/drawing/2014/main" xmlns="" val="20005"/>
                    </a:ext>
                  </a:extLst>
                </a:gridCol>
              </a:tblGrid>
              <a:tr h="251323">
                <a:tc>
                  <a:txBody>
                    <a:bodyPr/>
                    <a:lstStyle/>
                    <a:p>
                      <a:pPr algn="ctr" rtl="0" fontAlgn="b"/>
                      <a:r>
                        <a:rPr lang="en-GB" sz="1200" b="1" i="0" u="none" strike="noStrike" dirty="0">
                          <a:solidFill>
                            <a:srgbClr val="FFFFFF"/>
                          </a:solidFill>
                          <a:effectLst/>
                          <a:latin typeface="+mn-lt"/>
                        </a:rPr>
                        <a:t>Tactics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b"/>
                      <a:r>
                        <a:rPr lang="en-GB" sz="1200" b="1" i="0" u="none" strike="noStrike" dirty="0">
                          <a:solidFill>
                            <a:srgbClr val="FFFFFF"/>
                          </a:solidFill>
                          <a:effectLst/>
                          <a:latin typeface="+mn-lt"/>
                        </a:rPr>
                        <a:t>2017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b"/>
                      <a:r>
                        <a:rPr lang="en-GB" sz="1200" b="1" i="0" u="none" strike="noStrike" dirty="0">
                          <a:solidFill>
                            <a:srgbClr val="FFFFFF"/>
                          </a:solidFill>
                          <a:effectLst/>
                          <a:latin typeface="+mn-lt"/>
                        </a:rPr>
                        <a:t>2018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b"/>
                      <a:r>
                        <a:rPr lang="en-US" sz="1200" b="1" i="0" u="none" strike="noStrike" dirty="0">
                          <a:solidFill>
                            <a:srgbClr val="FFFFFF"/>
                          </a:solidFill>
                          <a:effectLst/>
                          <a:latin typeface="+mn-lt"/>
                        </a:rPr>
                        <a:t>Change</a:t>
                      </a:r>
                      <a:endParaRPr lang="en-GB" sz="1200" b="1" i="0" u="none" strike="noStrike" dirty="0">
                        <a:solidFill>
                          <a:srgbClr val="FFFFFF"/>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b"/>
                      <a:r>
                        <a:rPr lang="en-GB" sz="1200" b="1" i="0" u="none" strike="noStrike" dirty="0">
                          <a:solidFill>
                            <a:srgbClr val="FFFFFF"/>
                          </a:solidFill>
                          <a:effectLst/>
                          <a:latin typeface="+mn-lt"/>
                        </a:rPr>
                        <a:t>% Change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b"/>
                      <a:r>
                        <a:rPr lang="en-GB" sz="1200" b="1" i="0" u="none" strike="noStrike" dirty="0">
                          <a:solidFill>
                            <a:srgbClr val="FFFFFF"/>
                          </a:solidFill>
                          <a:effectLst/>
                          <a:latin typeface="+mn-lt"/>
                        </a:rPr>
                        <a:t>2017 Share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fontAlgn="b"/>
                      <a:r>
                        <a:rPr lang="en-GB" sz="1200" b="1" i="0" u="none" strike="noStrike" dirty="0">
                          <a:solidFill>
                            <a:srgbClr val="FFFFFF"/>
                          </a:solidFill>
                          <a:effectLst/>
                          <a:latin typeface="+mn-lt"/>
                        </a:rPr>
                        <a:t>2018 Share</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2822102123"/>
                  </a:ext>
                </a:extLst>
              </a:tr>
              <a:tr h="281913">
                <a:tc>
                  <a:txBody>
                    <a:bodyPr/>
                    <a:lstStyle/>
                    <a:p>
                      <a:pPr algn="l" rtl="0" fontAlgn="ctr"/>
                      <a:r>
                        <a:rPr lang="en-GB" sz="1200" b="1" i="0" u="none" strike="noStrike" dirty="0">
                          <a:solidFill>
                            <a:srgbClr val="000000"/>
                          </a:solidFill>
                          <a:effectLst/>
                          <a:latin typeface="Kellogg's Sans Medium" panose="02000503020000020003"/>
                        </a:rPr>
                        <a:t>  Base</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2,087,673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1,957,804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-129,869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-6.2%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49.9%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48.1%</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1"/>
                  </a:ext>
                </a:extLst>
              </a:tr>
              <a:tr h="281913">
                <a:tc>
                  <a:txBody>
                    <a:bodyPr/>
                    <a:lstStyle/>
                    <a:p>
                      <a:pPr algn="l" rtl="0" fontAlgn="b"/>
                      <a:r>
                        <a:rPr lang="en-GB" sz="1200" b="1" i="0" u="none" strike="noStrike" dirty="0">
                          <a:solidFill>
                            <a:srgbClr val="000000"/>
                          </a:solidFill>
                          <a:effectLst/>
                          <a:latin typeface="Kellogg's Sans"/>
                        </a:rPr>
                        <a:t>Trade</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1,516,824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1,525,793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8,969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36.3%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37.5%</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2"/>
                  </a:ext>
                </a:extLst>
              </a:tr>
              <a:tr h="281913">
                <a:tc>
                  <a:txBody>
                    <a:bodyPr/>
                    <a:lstStyle/>
                    <a:p>
                      <a:pPr algn="l" rtl="0" fontAlgn="b"/>
                      <a:r>
                        <a:rPr lang="en-GB" sz="1200" b="1" i="0" u="none" strike="noStrike" dirty="0">
                          <a:solidFill>
                            <a:srgbClr val="000000"/>
                          </a:solidFill>
                          <a:effectLst/>
                          <a:latin typeface="Kellogg's Sans"/>
                        </a:rPr>
                        <a:t>Brand-Building</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576,286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rtl="0" fontAlgn="ctr"/>
                      <a:r>
                        <a:rPr lang="en-GB" sz="1200" b="0" i="0" u="none" strike="noStrike">
                          <a:solidFill>
                            <a:srgbClr val="000000"/>
                          </a:solidFill>
                          <a:effectLst/>
                          <a:latin typeface="Kellogg's Sans Medium" panose="02000503020000020003"/>
                        </a:rPr>
                        <a:t>583,170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rtl="0" fontAlgn="ctr"/>
                      <a:r>
                        <a:rPr lang="en-GB" sz="1200" b="0" i="0" u="none" strike="noStrike">
                          <a:solidFill>
                            <a:srgbClr val="000000"/>
                          </a:solidFill>
                          <a:effectLst/>
                          <a:latin typeface="Kellogg's Sans Medium" panose="02000503020000020003"/>
                        </a:rPr>
                        <a:t>6,883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rtl="0" fontAlgn="ctr"/>
                      <a:r>
                        <a:rPr lang="en-GB" sz="1200" b="0" i="0" u="none" strike="noStrike">
                          <a:solidFill>
                            <a:srgbClr val="000000"/>
                          </a:solidFill>
                          <a:effectLst/>
                          <a:latin typeface="Kellogg's Sans Medium" panose="02000503020000020003"/>
                        </a:rPr>
                        <a:t>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rtl="0" fontAlgn="ctr"/>
                      <a:r>
                        <a:rPr lang="en-GB" sz="1200" b="0" i="0" u="none" strike="noStrike">
                          <a:solidFill>
                            <a:srgbClr val="000000"/>
                          </a:solidFill>
                          <a:effectLst/>
                          <a:latin typeface="Kellogg's Sans Medium" panose="02000503020000020003"/>
                        </a:rPr>
                        <a:t>13.8%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tc>
                  <a:txBody>
                    <a:bodyPr/>
                    <a:lstStyle/>
                    <a:p>
                      <a:pPr algn="ctr" rtl="0" fontAlgn="ctr"/>
                      <a:r>
                        <a:rPr lang="en-GB" sz="1200" b="0" i="0" u="none" strike="noStrike">
                          <a:solidFill>
                            <a:srgbClr val="000000"/>
                          </a:solidFill>
                          <a:effectLst/>
                          <a:latin typeface="Kellogg's Sans Medium" panose="02000503020000020003"/>
                        </a:rPr>
                        <a:t>14.3%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EEFED"/>
                    </a:solidFill>
                  </a:tcPr>
                </a:tc>
                <a:extLst>
                  <a:ext uri="{0D108BD9-81ED-4DB2-BD59-A6C34878D82A}">
                    <a16:rowId xmlns:a16="http://schemas.microsoft.com/office/drawing/2014/main" xmlns="" val="10003"/>
                  </a:ext>
                </a:extLst>
              </a:tr>
              <a:tr h="281913">
                <a:tc>
                  <a:txBody>
                    <a:bodyPr/>
                    <a:lstStyle/>
                    <a:p>
                      <a:pPr algn="l" rtl="0" fontAlgn="b"/>
                      <a:r>
                        <a:rPr lang="en-GB" sz="1200" b="1" i="0" u="none" strike="noStrike" dirty="0">
                          <a:solidFill>
                            <a:srgbClr val="000000"/>
                          </a:solidFill>
                          <a:effectLst/>
                          <a:latin typeface="Kellogg's Sans"/>
                        </a:rPr>
                        <a:t>TV</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309,857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321,704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11,847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7.4%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7.9%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4"/>
                  </a:ext>
                </a:extLst>
              </a:tr>
              <a:tr h="281913">
                <a:tc>
                  <a:txBody>
                    <a:bodyPr/>
                    <a:lstStyle/>
                    <a:p>
                      <a:pPr algn="l" rtl="0" fontAlgn="b"/>
                      <a:r>
                        <a:rPr lang="en-GB" sz="1200" b="1" i="0" u="none" strike="noStrike" dirty="0">
                          <a:solidFill>
                            <a:srgbClr val="000000"/>
                          </a:solidFill>
                          <a:effectLst/>
                          <a:latin typeface="Kellogg's Sans"/>
                        </a:rPr>
                        <a:t>Shelf Media</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44,816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51,797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6,981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5"/>
                  </a:ext>
                </a:extLst>
              </a:tr>
              <a:tr h="281913">
                <a:tc>
                  <a:txBody>
                    <a:bodyPr/>
                    <a:lstStyle/>
                    <a:p>
                      <a:pPr algn="l" rtl="0" fontAlgn="b"/>
                      <a:r>
                        <a:rPr lang="en-GB" sz="1200" b="1" i="0" u="none" strike="noStrike" dirty="0">
                          <a:solidFill>
                            <a:srgbClr val="000000"/>
                          </a:solidFill>
                          <a:effectLst/>
                          <a:latin typeface="Kellogg's Sans"/>
                        </a:rPr>
                        <a:t>Digital Video</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44,184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63,966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19,782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44.8%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1.6%</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6"/>
                  </a:ext>
                </a:extLst>
              </a:tr>
              <a:tr h="281913">
                <a:tc>
                  <a:txBody>
                    <a:bodyPr/>
                    <a:lstStyle/>
                    <a:p>
                      <a:pPr algn="l" rtl="0" fontAlgn="b"/>
                      <a:r>
                        <a:rPr lang="en-GB" sz="1200" b="1" i="0" u="none" strike="noStrike" dirty="0">
                          <a:solidFill>
                            <a:srgbClr val="000000"/>
                          </a:solidFill>
                          <a:effectLst/>
                          <a:latin typeface="Kellogg's Sans"/>
                        </a:rPr>
                        <a:t>Sampling</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27,151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27,752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601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2.2%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0.7%</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7"/>
                  </a:ext>
                </a:extLst>
              </a:tr>
              <a:tr h="281913">
                <a:tc>
                  <a:txBody>
                    <a:bodyPr/>
                    <a:lstStyle/>
                    <a:p>
                      <a:pPr algn="l" rtl="0" fontAlgn="b"/>
                      <a:r>
                        <a:rPr lang="en-GB" sz="1200" b="1" i="0" u="none" strike="noStrike" dirty="0">
                          <a:solidFill>
                            <a:srgbClr val="000000"/>
                          </a:solidFill>
                          <a:effectLst/>
                          <a:latin typeface="Kellogg's Sans"/>
                        </a:rPr>
                        <a:t>Social</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41,867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55,269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13,402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32.0%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8"/>
                  </a:ext>
                </a:extLst>
              </a:tr>
              <a:tr h="281913">
                <a:tc>
                  <a:txBody>
                    <a:bodyPr/>
                    <a:lstStyle/>
                    <a:p>
                      <a:pPr algn="l" rtl="0" fontAlgn="b"/>
                      <a:r>
                        <a:rPr lang="en-GB" sz="1200" b="1" i="0" u="none" strike="noStrike" dirty="0">
                          <a:solidFill>
                            <a:srgbClr val="000000"/>
                          </a:solidFill>
                          <a:effectLst/>
                          <a:latin typeface="Kellogg's Sans"/>
                        </a:rPr>
                        <a:t>Coupon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59,524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37,365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-22,159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-37.2%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0.9%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9"/>
                  </a:ext>
                </a:extLst>
              </a:tr>
              <a:tr h="281913">
                <a:tc>
                  <a:txBody>
                    <a:bodyPr/>
                    <a:lstStyle/>
                    <a:p>
                      <a:pPr algn="l" rtl="0" fontAlgn="b"/>
                      <a:r>
                        <a:rPr lang="en-GB" sz="1200" b="1" i="0" u="none" strike="noStrike" dirty="0">
                          <a:solidFill>
                            <a:srgbClr val="000000"/>
                          </a:solidFill>
                          <a:effectLst/>
                          <a:latin typeface="Kellogg's Sans"/>
                        </a:rPr>
                        <a:t>Search</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b"/>
                      <a:r>
                        <a:rPr lang="en-GB" sz="1200" b="0" i="0" u="none" strike="noStrike" dirty="0" smtClean="0">
                          <a:solidFill>
                            <a:srgbClr val="000000"/>
                          </a:solidFill>
                          <a:effectLst/>
                          <a:latin typeface="+mn-lt"/>
                        </a:rPr>
                        <a:t>2,597 </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200" b="0" i="0" u="none" strike="noStrike" dirty="0" smtClean="0">
                          <a:solidFill>
                            <a:srgbClr val="000000"/>
                          </a:solidFill>
                          <a:effectLst/>
                          <a:latin typeface="+mn-lt"/>
                        </a:rPr>
                        <a:t>1,413 </a:t>
                      </a:r>
                      <a:endParaRPr lang="en-GB" sz="12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-1,184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-45.6%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0"/>
                  </a:ext>
                </a:extLst>
              </a:tr>
              <a:tr h="281913">
                <a:tc>
                  <a:txBody>
                    <a:bodyPr/>
                    <a:lstStyle/>
                    <a:p>
                      <a:pPr algn="l" rtl="0" fontAlgn="b"/>
                      <a:r>
                        <a:rPr lang="en-GB" sz="1200" b="1" i="0" u="none" strike="noStrike" dirty="0">
                          <a:solidFill>
                            <a:srgbClr val="000000"/>
                          </a:solidFill>
                          <a:effectLst/>
                          <a:latin typeface="Kellogg's Sans"/>
                        </a:rPr>
                        <a:t>PR</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4,010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11,279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7,269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181.3%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0.3%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1"/>
                  </a:ext>
                </a:extLst>
              </a:tr>
              <a:tr h="281913">
                <a:tc>
                  <a:txBody>
                    <a:bodyPr/>
                    <a:lstStyle/>
                    <a:p>
                      <a:pPr algn="l" rtl="0" fontAlgn="b"/>
                      <a:r>
                        <a:rPr lang="en-GB" sz="1200" b="1" i="0" u="none" strike="noStrike" dirty="0">
                          <a:solidFill>
                            <a:srgbClr val="000000"/>
                          </a:solidFill>
                          <a:effectLst/>
                          <a:latin typeface="Kellogg's Sans"/>
                        </a:rPr>
                        <a:t>Corporate Promotion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42,279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12,504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-29,775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-70.4%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0.3%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2"/>
                  </a:ext>
                </a:extLst>
              </a:tr>
              <a:tr h="281913">
                <a:tc>
                  <a:txBody>
                    <a:bodyPr/>
                    <a:lstStyle/>
                    <a:p>
                      <a:pPr algn="l" rtl="0" fontAlgn="b"/>
                      <a:r>
                        <a:rPr lang="en-GB" sz="1200" b="1" i="0" u="none" strike="noStrike" dirty="0">
                          <a:solidFill>
                            <a:srgbClr val="000000"/>
                          </a:solidFill>
                          <a:effectLst/>
                          <a:latin typeface="Kellogg's Sans"/>
                        </a:rPr>
                        <a:t>POS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119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Kellogg's Sans Medium"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3"/>
                  </a:ext>
                </a:extLst>
              </a:tr>
            </a:tbl>
          </a:graphicData>
        </a:graphic>
      </p:graphicFrame>
      <p:sp>
        <p:nvSpPr>
          <p:cNvPr id="17" name="Title 1">
            <a:extLst>
              <a:ext uri="{FF2B5EF4-FFF2-40B4-BE49-F238E27FC236}">
                <a16:creationId xmlns:a16="http://schemas.microsoft.com/office/drawing/2014/main" xmlns="" id="{96D6FA0F-7016-472E-9211-A106D6C20906}"/>
              </a:ext>
            </a:extLst>
          </p:cNvPr>
          <p:cNvSpPr txBox="1">
            <a:spLocks/>
          </p:cNvSpPr>
          <p:nvPr/>
        </p:nvSpPr>
        <p:spPr>
          <a:xfrm>
            <a:off x="345744" y="812524"/>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Volume Contribution Trend</a:t>
            </a:r>
          </a:p>
        </p:txBody>
      </p:sp>
      <p:sp>
        <p:nvSpPr>
          <p:cNvPr id="19" name="Rounded Rectangle 9">
            <a:extLst>
              <a:ext uri="{FF2B5EF4-FFF2-40B4-BE49-F238E27FC236}">
                <a16:creationId xmlns:a16="http://schemas.microsoft.com/office/drawing/2014/main" xmlns="" id="{01290C20-BEC7-47D4-B54A-BAB34281756D}"/>
              </a:ext>
            </a:extLst>
          </p:cNvPr>
          <p:cNvSpPr/>
          <p:nvPr/>
        </p:nvSpPr>
        <p:spPr>
          <a:xfrm>
            <a:off x="2217958" y="1265463"/>
            <a:ext cx="90684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4,180,783 </a:t>
            </a:r>
          </a:p>
        </p:txBody>
      </p:sp>
      <p:sp>
        <p:nvSpPr>
          <p:cNvPr id="20" name="Rounded Rectangle 10">
            <a:extLst>
              <a:ext uri="{FF2B5EF4-FFF2-40B4-BE49-F238E27FC236}">
                <a16:creationId xmlns:a16="http://schemas.microsoft.com/office/drawing/2014/main" xmlns="" id="{F98C66B3-52A7-47C8-BE36-4EE074BF6F11}"/>
              </a:ext>
            </a:extLst>
          </p:cNvPr>
          <p:cNvSpPr/>
          <p:nvPr/>
        </p:nvSpPr>
        <p:spPr>
          <a:xfrm>
            <a:off x="3336813" y="1265463"/>
            <a:ext cx="829704"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4,066,767 </a:t>
            </a:r>
          </a:p>
        </p:txBody>
      </p:sp>
      <p:sp>
        <p:nvSpPr>
          <p:cNvPr id="21" name="Rounded Rectangle 20">
            <a:extLst>
              <a:ext uri="{FF2B5EF4-FFF2-40B4-BE49-F238E27FC236}">
                <a16:creationId xmlns:a16="http://schemas.microsoft.com/office/drawing/2014/main" xmlns="" id="{72AA0364-90BF-4A2D-9CDC-568E69ECF897}"/>
              </a:ext>
            </a:extLst>
          </p:cNvPr>
          <p:cNvSpPr/>
          <p:nvPr/>
        </p:nvSpPr>
        <p:spPr>
          <a:xfrm>
            <a:off x="5314324" y="1265463"/>
            <a:ext cx="760928" cy="270454"/>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-2.7%</a:t>
            </a:r>
          </a:p>
        </p:txBody>
      </p:sp>
      <p:sp>
        <p:nvSpPr>
          <p:cNvPr id="22" name="Rectangle 21">
            <a:extLst>
              <a:ext uri="{FF2B5EF4-FFF2-40B4-BE49-F238E27FC236}">
                <a16:creationId xmlns:a16="http://schemas.microsoft.com/office/drawing/2014/main" xmlns="" id="{E18F598C-4467-4866-B4AC-F959A0B24316}"/>
              </a:ext>
            </a:extLst>
          </p:cNvPr>
          <p:cNvSpPr/>
          <p:nvPr/>
        </p:nvSpPr>
        <p:spPr>
          <a:xfrm>
            <a:off x="663277" y="1274560"/>
            <a:ext cx="1546507" cy="274320"/>
          </a:xfrm>
          <a:prstGeom prst="rect">
            <a:avLst/>
          </a:prstGeom>
          <a:noFill/>
          <a:ln>
            <a:noFill/>
            <a:prstDash val="dash"/>
          </a:ln>
        </p:spPr>
        <p:txBody>
          <a:bodyPr wrap="square">
            <a:spAutoFit/>
          </a:bodyPr>
          <a:lstStyle/>
          <a:p>
            <a:pPr algn="ctr"/>
            <a:r>
              <a:rPr lang="en-US" sz="1200" b="1" dirty="0">
                <a:solidFill>
                  <a:schemeClr val="accent2"/>
                </a:solidFill>
                <a:latin typeface="+mj-lt"/>
              </a:rPr>
              <a:t>Tonn Volume</a:t>
            </a:r>
          </a:p>
        </p:txBody>
      </p:sp>
      <p:sp>
        <p:nvSpPr>
          <p:cNvPr id="23" name="Rounded Rectangle 10">
            <a:extLst>
              <a:ext uri="{FF2B5EF4-FFF2-40B4-BE49-F238E27FC236}">
                <a16:creationId xmlns:a16="http://schemas.microsoft.com/office/drawing/2014/main" xmlns="" id="{F98C66B3-52A7-47C8-BE36-4EE074BF6F11}"/>
              </a:ext>
            </a:extLst>
          </p:cNvPr>
          <p:cNvSpPr/>
          <p:nvPr/>
        </p:nvSpPr>
        <p:spPr>
          <a:xfrm>
            <a:off x="4248836" y="1265463"/>
            <a:ext cx="829704" cy="274320"/>
          </a:xfrm>
          <a:prstGeom prst="roundRect">
            <a:avLst/>
          </a:prstGeom>
          <a:noFill/>
          <a:ln>
            <a:solidFill>
              <a:schemeClr val="accent2"/>
            </a:solidFill>
            <a:prstDash val="dash"/>
          </a:ln>
        </p:spPr>
        <p:txBody>
          <a:bodyPr wrap="none" anchor="ctr">
            <a:noAutofit/>
          </a:bodyPr>
          <a:lstStyle/>
          <a:p>
            <a:pPr algn="ctr"/>
            <a:r>
              <a:rPr lang="en-GB" sz="1200" dirty="0"/>
              <a:t>-114,016 </a:t>
            </a:r>
            <a:endParaRPr lang="en-US" sz="1200" b="1" dirty="0">
              <a:solidFill>
                <a:srgbClr val="000000"/>
              </a:solidFill>
              <a:latin typeface="+mj-lt"/>
            </a:endParaRPr>
          </a:p>
        </p:txBody>
      </p:sp>
      <p:sp>
        <p:nvSpPr>
          <p:cNvPr id="25" name="TextBox 24">
            <a:extLst>
              <a:ext uri="{FF2B5EF4-FFF2-40B4-BE49-F238E27FC236}">
                <a16:creationId xmlns:a16="http://schemas.microsoft.com/office/drawing/2014/main" xmlns="" id="{ECE09DA7-BDEF-44DD-8F73-E0C8901CE8E0}"/>
              </a:ext>
            </a:extLst>
          </p:cNvPr>
          <p:cNvSpPr txBox="1"/>
          <p:nvPr/>
        </p:nvSpPr>
        <p:spPr>
          <a:xfrm>
            <a:off x="663277" y="5802191"/>
            <a:ext cx="8343900" cy="246221"/>
          </a:xfrm>
          <a:prstGeom prst="rect">
            <a:avLst/>
          </a:prstGeom>
          <a:noFill/>
        </p:spPr>
        <p:txBody>
          <a:bodyPr wrap="square" rtlCol="0">
            <a:spAutoFit/>
          </a:bodyPr>
          <a:lstStyle/>
          <a:p>
            <a:r>
              <a:rPr lang="en-US" sz="1000" dirty="0"/>
              <a:t>Base = Total Sales – Trade – Brand-Building; Base factors includes Price, Distribution, competitive impacts, season and others</a:t>
            </a:r>
          </a:p>
        </p:txBody>
      </p:sp>
    </p:spTree>
    <p:extLst>
      <p:ext uri="{BB962C8B-B14F-4D97-AF65-F5344CB8AC3E}">
        <p14:creationId xmlns:p14="http://schemas.microsoft.com/office/powerpoint/2010/main" val="2175656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2018 volume declined 3% - gains from key brand building </a:t>
            </a:r>
            <a:r>
              <a:rPr lang="en-US" dirty="0" smtClean="0"/>
              <a:t>(Video, Social &amp; TV) </a:t>
            </a:r>
            <a:r>
              <a:rPr lang="en-US" dirty="0"/>
              <a:t>and new products were not enough to offset drains from continued decline of the cereal category. </a:t>
            </a:r>
            <a:endParaRPr lang="en-CA" dirty="0"/>
          </a:p>
        </p:txBody>
      </p:sp>
      <p:pic>
        <p:nvPicPr>
          <p:cNvPr id="25" name="Picture 24">
            <a:extLst>
              <a:ext uri="{FF2B5EF4-FFF2-40B4-BE49-F238E27FC236}">
                <a16:creationId xmlns:a16="http://schemas.microsoft.com/office/drawing/2014/main" xmlns="" id="{6A192165-42A6-457B-ADAE-369B0181B5E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10" name="Title 1">
            <a:extLst>
              <a:ext uri="{FF2B5EF4-FFF2-40B4-BE49-F238E27FC236}">
                <a16:creationId xmlns:a16="http://schemas.microsoft.com/office/drawing/2014/main" xmlns="" id="{D7744A9C-D777-42D5-8BB1-C9D8562DDC95}"/>
              </a:ext>
            </a:extLst>
          </p:cNvPr>
          <p:cNvSpPr txBox="1">
            <a:spLocks/>
          </p:cNvSpPr>
          <p:nvPr/>
        </p:nvSpPr>
        <p:spPr>
          <a:xfrm>
            <a:off x="329367" y="1273434"/>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2018 Vs. 2017 Tonnage Volume Change Due-To</a:t>
            </a:r>
          </a:p>
        </p:txBody>
      </p:sp>
      <p:graphicFrame>
        <p:nvGraphicFramePr>
          <p:cNvPr id="11" name="Chart 10">
            <a:extLst>
              <a:ext uri="{FF2B5EF4-FFF2-40B4-BE49-F238E27FC236}">
                <a16:creationId xmlns:a16="http://schemas.microsoft.com/office/drawing/2014/main" xmlns="" id="{3C628354-4EED-49F9-8BBF-B02DF1277E20}"/>
              </a:ext>
            </a:extLst>
          </p:cNvPr>
          <p:cNvGraphicFramePr/>
          <p:nvPr>
            <p:extLst>
              <p:ext uri="{D42A27DB-BD31-4B8C-83A1-F6EECF244321}">
                <p14:modId xmlns:p14="http://schemas.microsoft.com/office/powerpoint/2010/main" val="3925440065"/>
              </p:ext>
            </p:extLst>
          </p:nvPr>
        </p:nvGraphicFramePr>
        <p:xfrm>
          <a:off x="328864" y="2386287"/>
          <a:ext cx="8343900" cy="249413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xmlns="" id="{E3D33BEC-EBB5-497E-BF61-84E9BAEBB2A0}"/>
              </a:ext>
            </a:extLst>
          </p:cNvPr>
          <p:cNvSpPr txBox="1"/>
          <p:nvPr/>
        </p:nvSpPr>
        <p:spPr>
          <a:xfrm>
            <a:off x="4122519" y="2226105"/>
            <a:ext cx="725884" cy="320362"/>
          </a:xfrm>
          <a:prstGeom prst="ellipse">
            <a:avLst/>
          </a:prstGeom>
          <a:solidFill>
            <a:schemeClr val="bg1"/>
          </a:solidFill>
          <a:ln>
            <a:solidFill>
              <a:srgbClr val="FF0000"/>
            </a:solidFill>
            <a:prstDash val="dash"/>
          </a:ln>
        </p:spPr>
        <p:txBody>
          <a:bodyPr wrap="none" rtlCol="0" anchor="ctr">
            <a:noAutofit/>
          </a:bodyPr>
          <a:lstStyle/>
          <a:p>
            <a:pPr algn="ctr"/>
            <a:r>
              <a:rPr lang="en-US" sz="1400" b="1" dirty="0">
                <a:solidFill>
                  <a:srgbClr val="FF0000"/>
                </a:solidFill>
              </a:rPr>
              <a:t>-2.7%</a:t>
            </a:r>
          </a:p>
        </p:txBody>
      </p:sp>
      <p:graphicFrame>
        <p:nvGraphicFramePr>
          <p:cNvPr id="13" name="Table 12">
            <a:extLst>
              <a:ext uri="{FF2B5EF4-FFF2-40B4-BE49-F238E27FC236}">
                <a16:creationId xmlns:a16="http://schemas.microsoft.com/office/drawing/2014/main" xmlns="" id="{84A8F9D2-D23F-4CE7-8473-6562E8E38049}"/>
              </a:ext>
            </a:extLst>
          </p:cNvPr>
          <p:cNvGraphicFramePr>
            <a:graphicFrameLocks noGrp="1"/>
          </p:cNvGraphicFramePr>
          <p:nvPr>
            <p:extLst>
              <p:ext uri="{D42A27DB-BD31-4B8C-83A1-F6EECF244321}">
                <p14:modId xmlns:p14="http://schemas.microsoft.com/office/powerpoint/2010/main" val="1722397541"/>
              </p:ext>
            </p:extLst>
          </p:nvPr>
        </p:nvGraphicFramePr>
        <p:xfrm>
          <a:off x="862254" y="1796604"/>
          <a:ext cx="7203584" cy="361440"/>
        </p:xfrm>
        <a:graphic>
          <a:graphicData uri="http://schemas.openxmlformats.org/drawingml/2006/table">
            <a:tbl>
              <a:tblPr firstRow="1" firstCol="1" bandRow="1">
                <a:tableStyleId>{5C22544A-7EE6-4342-B048-85BDC9FD1C3A}</a:tableStyleId>
              </a:tblPr>
              <a:tblGrid>
                <a:gridCol w="450224">
                  <a:extLst>
                    <a:ext uri="{9D8B030D-6E8A-4147-A177-3AD203B41FA5}">
                      <a16:colId xmlns:a16="http://schemas.microsoft.com/office/drawing/2014/main" xmlns="" val="20000"/>
                    </a:ext>
                  </a:extLst>
                </a:gridCol>
                <a:gridCol w="450224">
                  <a:extLst>
                    <a:ext uri="{9D8B030D-6E8A-4147-A177-3AD203B41FA5}">
                      <a16:colId xmlns:a16="http://schemas.microsoft.com/office/drawing/2014/main" xmlns="" val="20014"/>
                    </a:ext>
                  </a:extLst>
                </a:gridCol>
                <a:gridCol w="450224">
                  <a:extLst>
                    <a:ext uri="{9D8B030D-6E8A-4147-A177-3AD203B41FA5}">
                      <a16:colId xmlns:a16="http://schemas.microsoft.com/office/drawing/2014/main" xmlns="" val="20015"/>
                    </a:ext>
                  </a:extLst>
                </a:gridCol>
                <a:gridCol w="450224">
                  <a:extLst>
                    <a:ext uri="{9D8B030D-6E8A-4147-A177-3AD203B41FA5}">
                      <a16:colId xmlns:a16="http://schemas.microsoft.com/office/drawing/2014/main" xmlns="" val="20016"/>
                    </a:ext>
                  </a:extLst>
                </a:gridCol>
                <a:gridCol w="450224">
                  <a:extLst>
                    <a:ext uri="{9D8B030D-6E8A-4147-A177-3AD203B41FA5}">
                      <a16:colId xmlns:a16="http://schemas.microsoft.com/office/drawing/2014/main" xmlns="" val="20017"/>
                    </a:ext>
                  </a:extLst>
                </a:gridCol>
                <a:gridCol w="450224">
                  <a:extLst>
                    <a:ext uri="{9D8B030D-6E8A-4147-A177-3AD203B41FA5}">
                      <a16:colId xmlns:a16="http://schemas.microsoft.com/office/drawing/2014/main" xmlns="" val="20001"/>
                    </a:ext>
                  </a:extLst>
                </a:gridCol>
                <a:gridCol w="450224">
                  <a:extLst>
                    <a:ext uri="{9D8B030D-6E8A-4147-A177-3AD203B41FA5}">
                      <a16:colId xmlns:a16="http://schemas.microsoft.com/office/drawing/2014/main" xmlns="" val="20002"/>
                    </a:ext>
                  </a:extLst>
                </a:gridCol>
                <a:gridCol w="450224">
                  <a:extLst>
                    <a:ext uri="{9D8B030D-6E8A-4147-A177-3AD203B41FA5}">
                      <a16:colId xmlns:a16="http://schemas.microsoft.com/office/drawing/2014/main" xmlns="" val="20003"/>
                    </a:ext>
                  </a:extLst>
                </a:gridCol>
                <a:gridCol w="450224">
                  <a:extLst>
                    <a:ext uri="{9D8B030D-6E8A-4147-A177-3AD203B41FA5}">
                      <a16:colId xmlns:a16="http://schemas.microsoft.com/office/drawing/2014/main" xmlns="" val="20004"/>
                    </a:ext>
                  </a:extLst>
                </a:gridCol>
                <a:gridCol w="450224">
                  <a:extLst>
                    <a:ext uri="{9D8B030D-6E8A-4147-A177-3AD203B41FA5}">
                      <a16:colId xmlns:a16="http://schemas.microsoft.com/office/drawing/2014/main" xmlns="" val="20005"/>
                    </a:ext>
                  </a:extLst>
                </a:gridCol>
                <a:gridCol w="450224">
                  <a:extLst>
                    <a:ext uri="{9D8B030D-6E8A-4147-A177-3AD203B41FA5}">
                      <a16:colId xmlns:a16="http://schemas.microsoft.com/office/drawing/2014/main" xmlns="" val="20006"/>
                    </a:ext>
                  </a:extLst>
                </a:gridCol>
                <a:gridCol w="450224">
                  <a:extLst>
                    <a:ext uri="{9D8B030D-6E8A-4147-A177-3AD203B41FA5}">
                      <a16:colId xmlns:a16="http://schemas.microsoft.com/office/drawing/2014/main" xmlns="" val="20007"/>
                    </a:ext>
                  </a:extLst>
                </a:gridCol>
                <a:gridCol w="450224">
                  <a:extLst>
                    <a:ext uri="{9D8B030D-6E8A-4147-A177-3AD203B41FA5}">
                      <a16:colId xmlns:a16="http://schemas.microsoft.com/office/drawing/2014/main" xmlns="" val="20008"/>
                    </a:ext>
                  </a:extLst>
                </a:gridCol>
                <a:gridCol w="450224">
                  <a:extLst>
                    <a:ext uri="{9D8B030D-6E8A-4147-A177-3AD203B41FA5}">
                      <a16:colId xmlns:a16="http://schemas.microsoft.com/office/drawing/2014/main" xmlns="" val="20009"/>
                    </a:ext>
                  </a:extLst>
                </a:gridCol>
                <a:gridCol w="450224">
                  <a:extLst>
                    <a:ext uri="{9D8B030D-6E8A-4147-A177-3AD203B41FA5}">
                      <a16:colId xmlns:a16="http://schemas.microsoft.com/office/drawing/2014/main" xmlns="" val="20010"/>
                    </a:ext>
                  </a:extLst>
                </a:gridCol>
                <a:gridCol w="450224">
                  <a:extLst>
                    <a:ext uri="{9D8B030D-6E8A-4147-A177-3AD203B41FA5}">
                      <a16:colId xmlns:a16="http://schemas.microsoft.com/office/drawing/2014/main" xmlns="" val="20011"/>
                    </a:ext>
                  </a:extLst>
                </a:gridCol>
              </a:tblGrid>
              <a:tr h="361440">
                <a:tc>
                  <a:txBody>
                    <a:bodyPr/>
                    <a:lstStyle/>
                    <a:p>
                      <a:pPr algn="ctr" rtl="0" fontAlgn="ctr"/>
                      <a:r>
                        <a:rPr lang="en-GB" sz="1050" b="1" i="0" u="none" strike="noStrike">
                          <a:solidFill>
                            <a:srgbClr val="000000"/>
                          </a:solidFill>
                          <a:effectLst/>
                          <a:latin typeface="Kellogg's Sans" panose="02000503020000020003"/>
                        </a:rPr>
                        <a:t>19.8</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13.4</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11.8</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9.0</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8.5</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7.3</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7.0</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2.2</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1.0</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0.6</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0.6</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0.1</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-1.2</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-22.2</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50" b="1" i="0" u="none" strike="noStrike">
                          <a:solidFill>
                            <a:srgbClr val="000000"/>
                          </a:solidFill>
                          <a:effectLst/>
                          <a:latin typeface="Kellogg's Sans" panose="02000503020000020003"/>
                        </a:rPr>
                        <a:t>-29.8</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50" b="1" i="0" u="none" strike="noStrike" dirty="0">
                          <a:solidFill>
                            <a:srgbClr val="000000"/>
                          </a:solidFill>
                          <a:effectLst/>
                          <a:latin typeface="Kellogg's Sans" panose="02000503020000020003"/>
                        </a:rPr>
                        <a:t>-142.1</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0"/>
                  </a:ext>
                </a:extLst>
              </a:tr>
            </a:tbl>
          </a:graphicData>
        </a:graphic>
      </p:graphicFrame>
      <p:sp>
        <p:nvSpPr>
          <p:cNvPr id="14" name="Rectangle 13">
            <a:extLst>
              <a:ext uri="{FF2B5EF4-FFF2-40B4-BE49-F238E27FC236}">
                <a16:creationId xmlns:a16="http://schemas.microsoft.com/office/drawing/2014/main" xmlns="" id="{8569CB6F-B822-45CC-8838-EAECC6DF04AC}"/>
              </a:ext>
            </a:extLst>
          </p:cNvPr>
          <p:cNvSpPr/>
          <p:nvPr/>
        </p:nvSpPr>
        <p:spPr>
          <a:xfrm>
            <a:off x="108408" y="1794895"/>
            <a:ext cx="741940" cy="365088"/>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 (000’s)</a:t>
            </a:r>
            <a:endParaRPr lang="en-GB" sz="1000" b="1" dirty="0"/>
          </a:p>
        </p:txBody>
      </p:sp>
      <p:graphicFrame>
        <p:nvGraphicFramePr>
          <p:cNvPr id="15" name="Table 14">
            <a:extLst>
              <a:ext uri="{FF2B5EF4-FFF2-40B4-BE49-F238E27FC236}">
                <a16:creationId xmlns:a16="http://schemas.microsoft.com/office/drawing/2014/main" xmlns="" id="{21A660DE-6BB7-4D79-95A4-665B71A55491}"/>
              </a:ext>
            </a:extLst>
          </p:cNvPr>
          <p:cNvGraphicFramePr>
            <a:graphicFrameLocks noGrp="1"/>
          </p:cNvGraphicFramePr>
          <p:nvPr>
            <p:extLst>
              <p:ext uri="{D42A27DB-BD31-4B8C-83A1-F6EECF244321}">
                <p14:modId xmlns:p14="http://schemas.microsoft.com/office/powerpoint/2010/main" val="2456528109"/>
              </p:ext>
            </p:extLst>
          </p:nvPr>
        </p:nvGraphicFramePr>
        <p:xfrm>
          <a:off x="862254" y="4833938"/>
          <a:ext cx="7203584" cy="865822"/>
        </p:xfrm>
        <a:graphic>
          <a:graphicData uri="http://schemas.openxmlformats.org/drawingml/2006/table">
            <a:tbl>
              <a:tblPr firstRow="1" firstCol="1" bandRow="1">
                <a:tableStyleId>{5C22544A-7EE6-4342-B048-85BDC9FD1C3A}</a:tableStyleId>
              </a:tblPr>
              <a:tblGrid>
                <a:gridCol w="450224">
                  <a:extLst>
                    <a:ext uri="{9D8B030D-6E8A-4147-A177-3AD203B41FA5}">
                      <a16:colId xmlns:a16="http://schemas.microsoft.com/office/drawing/2014/main" xmlns="" val="20000"/>
                    </a:ext>
                  </a:extLst>
                </a:gridCol>
                <a:gridCol w="450224">
                  <a:extLst>
                    <a:ext uri="{9D8B030D-6E8A-4147-A177-3AD203B41FA5}">
                      <a16:colId xmlns:a16="http://schemas.microsoft.com/office/drawing/2014/main" xmlns="" val="20014"/>
                    </a:ext>
                  </a:extLst>
                </a:gridCol>
                <a:gridCol w="450224">
                  <a:extLst>
                    <a:ext uri="{9D8B030D-6E8A-4147-A177-3AD203B41FA5}">
                      <a16:colId xmlns:a16="http://schemas.microsoft.com/office/drawing/2014/main" xmlns="" val="20015"/>
                    </a:ext>
                  </a:extLst>
                </a:gridCol>
                <a:gridCol w="515760">
                  <a:extLst>
                    <a:ext uri="{9D8B030D-6E8A-4147-A177-3AD203B41FA5}">
                      <a16:colId xmlns:a16="http://schemas.microsoft.com/office/drawing/2014/main" xmlns="" val="20016"/>
                    </a:ext>
                  </a:extLst>
                </a:gridCol>
                <a:gridCol w="384688">
                  <a:extLst>
                    <a:ext uri="{9D8B030D-6E8A-4147-A177-3AD203B41FA5}">
                      <a16:colId xmlns:a16="http://schemas.microsoft.com/office/drawing/2014/main" xmlns="" val="20017"/>
                    </a:ext>
                  </a:extLst>
                </a:gridCol>
                <a:gridCol w="450224">
                  <a:extLst>
                    <a:ext uri="{9D8B030D-6E8A-4147-A177-3AD203B41FA5}">
                      <a16:colId xmlns:a16="http://schemas.microsoft.com/office/drawing/2014/main" xmlns="" val="20001"/>
                    </a:ext>
                  </a:extLst>
                </a:gridCol>
                <a:gridCol w="450224">
                  <a:extLst>
                    <a:ext uri="{9D8B030D-6E8A-4147-A177-3AD203B41FA5}">
                      <a16:colId xmlns:a16="http://schemas.microsoft.com/office/drawing/2014/main" xmlns="" val="20002"/>
                    </a:ext>
                  </a:extLst>
                </a:gridCol>
                <a:gridCol w="450224">
                  <a:extLst>
                    <a:ext uri="{9D8B030D-6E8A-4147-A177-3AD203B41FA5}">
                      <a16:colId xmlns:a16="http://schemas.microsoft.com/office/drawing/2014/main" xmlns="" val="20003"/>
                    </a:ext>
                  </a:extLst>
                </a:gridCol>
                <a:gridCol w="450224">
                  <a:extLst>
                    <a:ext uri="{9D8B030D-6E8A-4147-A177-3AD203B41FA5}">
                      <a16:colId xmlns:a16="http://schemas.microsoft.com/office/drawing/2014/main" xmlns="" val="20004"/>
                    </a:ext>
                  </a:extLst>
                </a:gridCol>
                <a:gridCol w="450224">
                  <a:extLst>
                    <a:ext uri="{9D8B030D-6E8A-4147-A177-3AD203B41FA5}">
                      <a16:colId xmlns:a16="http://schemas.microsoft.com/office/drawing/2014/main" xmlns="" val="20005"/>
                    </a:ext>
                  </a:extLst>
                </a:gridCol>
                <a:gridCol w="450224">
                  <a:extLst>
                    <a:ext uri="{9D8B030D-6E8A-4147-A177-3AD203B41FA5}">
                      <a16:colId xmlns:a16="http://schemas.microsoft.com/office/drawing/2014/main" xmlns="" val="20006"/>
                    </a:ext>
                  </a:extLst>
                </a:gridCol>
                <a:gridCol w="450224">
                  <a:extLst>
                    <a:ext uri="{9D8B030D-6E8A-4147-A177-3AD203B41FA5}">
                      <a16:colId xmlns:a16="http://schemas.microsoft.com/office/drawing/2014/main" xmlns="" val="20007"/>
                    </a:ext>
                  </a:extLst>
                </a:gridCol>
                <a:gridCol w="450224">
                  <a:extLst>
                    <a:ext uri="{9D8B030D-6E8A-4147-A177-3AD203B41FA5}">
                      <a16:colId xmlns:a16="http://schemas.microsoft.com/office/drawing/2014/main" xmlns="" val="20008"/>
                    </a:ext>
                  </a:extLst>
                </a:gridCol>
                <a:gridCol w="450224">
                  <a:extLst>
                    <a:ext uri="{9D8B030D-6E8A-4147-A177-3AD203B41FA5}">
                      <a16:colId xmlns:a16="http://schemas.microsoft.com/office/drawing/2014/main" xmlns="" val="20009"/>
                    </a:ext>
                  </a:extLst>
                </a:gridCol>
                <a:gridCol w="450224">
                  <a:extLst>
                    <a:ext uri="{9D8B030D-6E8A-4147-A177-3AD203B41FA5}">
                      <a16:colId xmlns:a16="http://schemas.microsoft.com/office/drawing/2014/main" xmlns="" val="20010"/>
                    </a:ext>
                  </a:extLst>
                </a:gridCol>
                <a:gridCol w="450224">
                  <a:extLst>
                    <a:ext uri="{9D8B030D-6E8A-4147-A177-3AD203B41FA5}">
                      <a16:colId xmlns:a16="http://schemas.microsoft.com/office/drawing/2014/main" xmlns="" val="20011"/>
                    </a:ext>
                  </a:extLst>
                </a:gridCol>
              </a:tblGrid>
              <a:tr h="865822">
                <a:tc>
                  <a:txBody>
                    <a:bodyPr/>
                    <a:lstStyle/>
                    <a:p>
                      <a:pPr algn="ctr" rtl="0" fontAlgn="b"/>
                      <a:r>
                        <a:rPr lang="en-GB" sz="800" b="0" i="0" u="none" strike="noStrike" dirty="0">
                          <a:solidFill>
                            <a:srgbClr val="000000"/>
                          </a:solidFill>
                          <a:effectLst/>
                          <a:latin typeface="Calibri" panose="020F0502020204030204" pitchFamily="34" charset="0"/>
                        </a:rPr>
                        <a:t>+148% Support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b"/>
                      <a:r>
                        <a:rPr lang="en-GB" sz="800" b="0" i="0" u="none" strike="noStrike">
                          <a:solidFill>
                            <a:srgbClr val="000000"/>
                          </a:solidFill>
                          <a:effectLst/>
                          <a:latin typeface="Calibri" panose="020F0502020204030204" pitchFamily="34" charset="0"/>
                        </a:rPr>
                        <a:t>+30% Support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b"/>
                      <a:r>
                        <a:rPr lang="en-GB" sz="800" b="0" i="0" u="none" strike="noStrike">
                          <a:solidFill>
                            <a:srgbClr val="000000"/>
                          </a:solidFill>
                          <a:effectLst/>
                          <a:latin typeface="Calibri" panose="020F0502020204030204" pitchFamily="34" charset="0"/>
                        </a:rPr>
                        <a:t>+32% Support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b"/>
                      <a:r>
                        <a:rPr lang="en-GB" sz="800" b="0" i="0" u="none" strike="noStrike">
                          <a:solidFill>
                            <a:srgbClr val="000000"/>
                          </a:solidFill>
                          <a:effectLst/>
                          <a:latin typeface="Calibri" panose="020F0502020204030204" pitchFamily="34" charset="0"/>
                        </a:rPr>
                        <a:t>Any Ad (+10%);% Sold on Promo (+8%)</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b"/>
                      <a:r>
                        <a:rPr lang="en-GB" sz="800" b="0" i="0" u="none" strike="noStrike">
                          <a:solidFill>
                            <a:srgbClr val="000000"/>
                          </a:solidFill>
                          <a:effectLst/>
                          <a:latin typeface="Calibri" panose="020F0502020204030204" pitchFamily="34" charset="0"/>
                        </a:rPr>
                        <a:t>Nourish Granola</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b"/>
                      <a:r>
                        <a:rPr lang="en-GB" sz="800" b="0" i="0" u="none" strike="noStrike">
                          <a:solidFill>
                            <a:srgbClr val="000000"/>
                          </a:solidFill>
                          <a:effectLst/>
                          <a:latin typeface="Calibri" panose="020F0502020204030204" pitchFamily="34" charset="0"/>
                        </a:rPr>
                        <a:t>181% increase in spend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b"/>
                      <a:r>
                        <a:rPr lang="en-GB" sz="800" b="0" i="0" u="none" strike="noStrike">
                          <a:solidFill>
                            <a:srgbClr val="000000"/>
                          </a:solidFill>
                          <a:effectLst/>
                          <a:latin typeface="Calibri" panose="020F0502020204030204" pitchFamily="34" charset="0"/>
                        </a:rPr>
                        <a:t>75% increase in Spend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b"/>
                      <a:r>
                        <a:rPr lang="en-GB" sz="800" b="0" i="0" u="none" strike="noStrike">
                          <a:solidFill>
                            <a:srgbClr val="000000"/>
                          </a:solidFill>
                          <a:effectLst/>
                          <a:latin typeface="Calibri" panose="020F0502020204030204" pitchFamily="34" charset="0"/>
                        </a:rPr>
                        <a:t>1% decline in Price</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b"/>
                      <a:r>
                        <a:rPr lang="en-GB" sz="800" b="0" i="0" u="none" strike="noStrike">
                          <a:solidFill>
                            <a:srgbClr val="000000"/>
                          </a:solidFill>
                          <a:effectLst/>
                          <a:latin typeface="Calibri" panose="020F0502020204030204" pitchFamily="34" charset="0"/>
                        </a:rPr>
                        <a:t>11PP increase</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b"/>
                      <a:r>
                        <a:rPr lang="en-GB" sz="800" b="0" i="0" u="none" strike="noStrike">
                          <a:solidFill>
                            <a:srgbClr val="000000"/>
                          </a:solidFill>
                          <a:effectLst/>
                          <a:latin typeface="Calibri" panose="020F0502020204030204" pitchFamily="34" charset="0"/>
                        </a:rPr>
                        <a:t>2% increase in Spend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b"/>
                      <a:r>
                        <a:rPr lang="en-US" sz="800" b="0" i="0" u="none" strike="noStrike" dirty="0" smtClean="0">
                          <a:solidFill>
                            <a:srgbClr val="000000"/>
                          </a:solidFill>
                          <a:effectLst/>
                          <a:latin typeface="Calibri" panose="020F0502020204030204" pitchFamily="34" charset="0"/>
                        </a:rPr>
                        <a:t>Reduced</a:t>
                      </a:r>
                      <a:r>
                        <a:rPr lang="en-US" sz="800" b="0" i="0" u="none" strike="noStrike" baseline="0" dirty="0" smtClean="0">
                          <a:solidFill>
                            <a:srgbClr val="000000"/>
                          </a:solidFill>
                          <a:effectLst/>
                          <a:latin typeface="Calibri" panose="020F0502020204030204" pitchFamily="34" charset="0"/>
                        </a:rPr>
                        <a:t> All Brand TDP and Any </a:t>
                      </a:r>
                      <a:r>
                        <a:rPr lang="en-US" sz="800" b="0" i="0" u="none" strike="noStrike" baseline="0" dirty="0" err="1" smtClean="0">
                          <a:solidFill>
                            <a:srgbClr val="000000"/>
                          </a:solidFill>
                          <a:effectLst/>
                          <a:latin typeface="Calibri" panose="020F0502020204030204" pitchFamily="34" charset="0"/>
                        </a:rPr>
                        <a:t>Disp</a:t>
                      </a:r>
                      <a:endParaRPr lang="en-GB" sz="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b"/>
                      <a:r>
                        <a:rPr lang="en-GB" sz="800" b="0" i="0" u="none" strike="noStrike">
                          <a:solidFill>
                            <a:srgbClr val="000000"/>
                          </a:solidFill>
                          <a:effectLst/>
                          <a:latin typeface="Calibri" panose="020F0502020204030204" pitchFamily="34" charset="0"/>
                        </a:rPr>
                        <a:t>Only Present in 2018</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b"/>
                      <a:r>
                        <a:rPr lang="en-GB" sz="800" b="0" i="0" u="none" strike="noStrike">
                          <a:solidFill>
                            <a:srgbClr val="000000"/>
                          </a:solidFill>
                          <a:effectLst/>
                          <a:latin typeface="Calibri" panose="020F0502020204030204" pitchFamily="34" charset="0"/>
                        </a:rPr>
                        <a:t>53% decline in Support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b"/>
                      <a:r>
                        <a:rPr lang="en-GB" sz="800" b="0" i="0" u="none" strike="noStrike">
                          <a:solidFill>
                            <a:srgbClr val="000000"/>
                          </a:solidFill>
                          <a:effectLst/>
                          <a:latin typeface="Calibri" panose="020F0502020204030204" pitchFamily="34" charset="0"/>
                        </a:rPr>
                        <a:t>44% Decline in Spend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b"/>
                      <a:r>
                        <a:rPr lang="en-GB" sz="800" b="0" i="0" u="none" strike="noStrike">
                          <a:solidFill>
                            <a:srgbClr val="000000"/>
                          </a:solidFill>
                          <a:effectLst/>
                          <a:latin typeface="Calibri" panose="020F0502020204030204" pitchFamily="34" charset="0"/>
                        </a:rPr>
                        <a:t>70% Decline in Spend (Reso Non-repeat)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b"/>
                      <a:r>
                        <a:rPr lang="en-GB" sz="800" b="0" i="0" u="none" strike="noStrike" dirty="0">
                          <a:solidFill>
                            <a:srgbClr val="000000"/>
                          </a:solidFill>
                          <a:effectLst/>
                          <a:latin typeface="Calibri" panose="020F0502020204030204" pitchFamily="34" charset="0"/>
                        </a:rPr>
                        <a:t>Category contraction by 3%</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96056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646233" cy="455640"/>
          </a:xfrm>
        </p:spPr>
        <p:txBody>
          <a:bodyPr anchor="ctr"/>
          <a:lstStyle/>
          <a:p>
            <a:pPr>
              <a:lnSpc>
                <a:spcPct val="100000"/>
              </a:lnSpc>
            </a:pPr>
            <a:r>
              <a:rPr lang="en-GB" sz="1600" dirty="0"/>
              <a:t>While Trade saw a slight decrease in ROI, Brand Building realized </a:t>
            </a:r>
            <a:r>
              <a:rPr lang="en-GB" sz="1600" dirty="0" smtClean="0"/>
              <a:t>a </a:t>
            </a:r>
            <a:r>
              <a:rPr lang="en-GB" sz="1600" dirty="0"/>
              <a:t>gain</a:t>
            </a:r>
            <a:r>
              <a:rPr lang="en-US" sz="1600" dirty="0"/>
              <a:t>. Improvements were seen for TV and Coupon, while Shelf Media, PR and Corporate Promo declined.  Corporate Promotion had the strongest ROIs among brand-building tactics.  </a:t>
            </a:r>
            <a:endParaRPr lang="en-CA" sz="1600"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94574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Profit ROI</a:t>
            </a:r>
          </a:p>
        </p:txBody>
      </p:sp>
      <p:sp>
        <p:nvSpPr>
          <p:cNvPr id="3" name="Rectangle 2">
            <a:extLst>
              <a:ext uri="{FF2B5EF4-FFF2-40B4-BE49-F238E27FC236}">
                <a16:creationId xmlns:a16="http://schemas.microsoft.com/office/drawing/2014/main" xmlns="" id="{2DDADA9F-7017-49D8-8601-BBFE88D3EE02}"/>
              </a:ext>
            </a:extLst>
          </p:cNvPr>
          <p:cNvSpPr/>
          <p:nvPr/>
        </p:nvSpPr>
        <p:spPr>
          <a:xfrm>
            <a:off x="304800" y="1260892"/>
            <a:ext cx="8343900" cy="276999"/>
          </a:xfrm>
          <a:prstGeom prst="rect">
            <a:avLst/>
          </a:prstGeom>
        </p:spPr>
        <p:txBody>
          <a:bodyPr wrap="square">
            <a:spAutoFit/>
          </a:bodyPr>
          <a:lstStyle/>
          <a:p>
            <a:pPr algn="ctr" defTabSz="913642">
              <a:spcBef>
                <a:spcPts val="300"/>
              </a:spcBef>
            </a:pPr>
            <a:r>
              <a:rPr lang="en-IN" sz="1200" dirty="0">
                <a:solidFill>
                  <a:srgbClr val="FF0000"/>
                </a:solidFill>
                <a:latin typeface="+mj-lt"/>
                <a:ea typeface="+mj-ea"/>
                <a:cs typeface="+mj-cs"/>
              </a:rPr>
              <a:t>(Incremental Volume From Activity x Profit Margin) / Spend Behind Activity</a:t>
            </a:r>
          </a:p>
        </p:txBody>
      </p:sp>
      <p:graphicFrame>
        <p:nvGraphicFramePr>
          <p:cNvPr id="19" name="Chart 18">
            <a:extLst>
              <a:ext uri="{FF2B5EF4-FFF2-40B4-BE49-F238E27FC236}">
                <a16:creationId xmlns:a16="http://schemas.microsoft.com/office/drawing/2014/main" xmlns="" id="{8A818819-C78F-41A9-B11C-C6FAAC7AEF3A}"/>
              </a:ext>
            </a:extLst>
          </p:cNvPr>
          <p:cNvGraphicFramePr/>
          <p:nvPr>
            <p:extLst>
              <p:ext uri="{D42A27DB-BD31-4B8C-83A1-F6EECF244321}">
                <p14:modId xmlns:p14="http://schemas.microsoft.com/office/powerpoint/2010/main" val="2022571282"/>
              </p:ext>
            </p:extLst>
          </p:nvPr>
        </p:nvGraphicFramePr>
        <p:xfrm>
          <a:off x="884944" y="1119116"/>
          <a:ext cx="7640926" cy="34993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Table 20">
            <a:extLst>
              <a:ext uri="{FF2B5EF4-FFF2-40B4-BE49-F238E27FC236}">
                <a16:creationId xmlns:a16="http://schemas.microsoft.com/office/drawing/2014/main" xmlns="" id="{DE0340FB-51B9-4C3A-A86D-D2C4C47E44DF}"/>
              </a:ext>
            </a:extLst>
          </p:cNvPr>
          <p:cNvGraphicFramePr>
            <a:graphicFrameLocks noGrp="1"/>
          </p:cNvGraphicFramePr>
          <p:nvPr>
            <p:extLst>
              <p:ext uri="{D42A27DB-BD31-4B8C-83A1-F6EECF244321}">
                <p14:modId xmlns:p14="http://schemas.microsoft.com/office/powerpoint/2010/main" val="737002145"/>
              </p:ext>
            </p:extLst>
          </p:nvPr>
        </p:nvGraphicFramePr>
        <p:xfrm>
          <a:off x="329367" y="4219432"/>
          <a:ext cx="8186834" cy="925559"/>
        </p:xfrm>
        <a:graphic>
          <a:graphicData uri="http://schemas.openxmlformats.org/drawingml/2006/table">
            <a:tbl>
              <a:tblPr/>
              <a:tblGrid>
                <a:gridCol w="513271">
                  <a:extLst>
                    <a:ext uri="{9D8B030D-6E8A-4147-A177-3AD203B41FA5}">
                      <a16:colId xmlns:a16="http://schemas.microsoft.com/office/drawing/2014/main" xmlns="" val="20000"/>
                    </a:ext>
                  </a:extLst>
                </a:gridCol>
                <a:gridCol w="726419">
                  <a:extLst>
                    <a:ext uri="{9D8B030D-6E8A-4147-A177-3AD203B41FA5}">
                      <a16:colId xmlns:a16="http://schemas.microsoft.com/office/drawing/2014/main" xmlns="" val="20015"/>
                    </a:ext>
                  </a:extLst>
                </a:gridCol>
                <a:gridCol w="602430">
                  <a:extLst>
                    <a:ext uri="{9D8B030D-6E8A-4147-A177-3AD203B41FA5}">
                      <a16:colId xmlns:a16="http://schemas.microsoft.com/office/drawing/2014/main" xmlns="" val="20002"/>
                    </a:ext>
                  </a:extLst>
                </a:gridCol>
                <a:gridCol w="602430">
                  <a:extLst>
                    <a:ext uri="{9D8B030D-6E8A-4147-A177-3AD203B41FA5}">
                      <a16:colId xmlns:a16="http://schemas.microsoft.com/office/drawing/2014/main" xmlns="" val="20016"/>
                    </a:ext>
                  </a:extLst>
                </a:gridCol>
                <a:gridCol w="665844">
                  <a:extLst>
                    <a:ext uri="{9D8B030D-6E8A-4147-A177-3AD203B41FA5}">
                      <a16:colId xmlns:a16="http://schemas.microsoft.com/office/drawing/2014/main" xmlns="" val="20017"/>
                    </a:ext>
                  </a:extLst>
                </a:gridCol>
                <a:gridCol w="623568">
                  <a:extLst>
                    <a:ext uri="{9D8B030D-6E8A-4147-A177-3AD203B41FA5}">
                      <a16:colId xmlns:a16="http://schemas.microsoft.com/office/drawing/2014/main" xmlns="" val="20018"/>
                    </a:ext>
                  </a:extLst>
                </a:gridCol>
                <a:gridCol w="655275">
                  <a:extLst>
                    <a:ext uri="{9D8B030D-6E8A-4147-A177-3AD203B41FA5}">
                      <a16:colId xmlns:a16="http://schemas.microsoft.com/office/drawing/2014/main" xmlns="" val="20003"/>
                    </a:ext>
                  </a:extLst>
                </a:gridCol>
                <a:gridCol w="612997">
                  <a:extLst>
                    <a:ext uri="{9D8B030D-6E8A-4147-A177-3AD203B41FA5}">
                      <a16:colId xmlns:a16="http://schemas.microsoft.com/office/drawing/2014/main" xmlns="" val="20004"/>
                    </a:ext>
                  </a:extLst>
                </a:gridCol>
                <a:gridCol w="644706">
                  <a:extLst>
                    <a:ext uri="{9D8B030D-6E8A-4147-A177-3AD203B41FA5}">
                      <a16:colId xmlns:a16="http://schemas.microsoft.com/office/drawing/2014/main" xmlns="" val="20005"/>
                    </a:ext>
                  </a:extLst>
                </a:gridCol>
                <a:gridCol w="676414">
                  <a:extLst>
                    <a:ext uri="{9D8B030D-6E8A-4147-A177-3AD203B41FA5}">
                      <a16:colId xmlns:a16="http://schemas.microsoft.com/office/drawing/2014/main" xmlns="" val="20007"/>
                    </a:ext>
                  </a:extLst>
                </a:gridCol>
                <a:gridCol w="665844">
                  <a:extLst>
                    <a:ext uri="{9D8B030D-6E8A-4147-A177-3AD203B41FA5}">
                      <a16:colId xmlns:a16="http://schemas.microsoft.com/office/drawing/2014/main" xmlns="" val="20008"/>
                    </a:ext>
                  </a:extLst>
                </a:gridCol>
                <a:gridCol w="576103">
                  <a:extLst>
                    <a:ext uri="{9D8B030D-6E8A-4147-A177-3AD203B41FA5}">
                      <a16:colId xmlns:a16="http://schemas.microsoft.com/office/drawing/2014/main" xmlns="" val="20009"/>
                    </a:ext>
                  </a:extLst>
                </a:gridCol>
                <a:gridCol w="621533">
                  <a:extLst>
                    <a:ext uri="{9D8B030D-6E8A-4147-A177-3AD203B41FA5}">
                      <a16:colId xmlns:a16="http://schemas.microsoft.com/office/drawing/2014/main" xmlns="" val="20010"/>
                    </a:ext>
                  </a:extLst>
                </a:gridCol>
              </a:tblGrid>
              <a:tr h="305617">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Shelf Media</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Sampling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Social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Search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PR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Corp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POS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305617">
                <a:tc>
                  <a:txBody>
                    <a:bodyPr/>
                    <a:lstStyle/>
                    <a:p>
                      <a:pPr algn="ctr" fontAlgn="b"/>
                      <a:r>
                        <a:rPr lang="en-US" sz="1000" b="1" i="0" u="none" strike="noStrike" dirty="0">
                          <a:solidFill>
                            <a:srgbClr val="000000"/>
                          </a:solidFill>
                          <a:effectLst/>
                          <a:latin typeface="+mj-lt"/>
                        </a:rPr>
                        <a:t>2017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
                      <a:r>
                        <a:rPr lang="en-GB" sz="1000" b="0" i="0" u="none" strike="noStrike">
                          <a:solidFill>
                            <a:srgbClr val="000000"/>
                          </a:solidFill>
                          <a:effectLst/>
                          <a:latin typeface="Kellogg's Sans" panose="02000503020000020003"/>
                        </a:rPr>
                        <a:t>11,379,047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5,916,406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2,995,220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425,854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563,914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523,412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485,586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572,201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75,334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40,000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234,885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305617">
                <a:tc>
                  <a:txBody>
                    <a:bodyPr/>
                    <a:lstStyle/>
                    <a:p>
                      <a:pPr algn="ctr" fontAlgn="b"/>
                      <a:r>
                        <a:rPr lang="en-US" sz="1000" b="1" i="0" u="none" strike="noStrike" dirty="0">
                          <a:solidFill>
                            <a:srgbClr val="000000"/>
                          </a:solidFill>
                          <a:effectLst/>
                          <a:latin typeface="+mj-lt"/>
                        </a:rPr>
                        <a:t>2018 ($)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
                      <a:r>
                        <a:rPr lang="en-GB" sz="1000" b="0" i="0" u="none" strike="noStrike">
                          <a:solidFill>
                            <a:srgbClr val="000000"/>
                          </a:solidFill>
                          <a:effectLst/>
                          <a:latin typeface="Kellogg's Sans" panose="02000503020000020003"/>
                        </a:rPr>
                        <a:t>11,646,101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5,048,816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1,979,942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745,464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646,577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535,000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522,738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321,677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87,651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112,500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69,767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Kellogg's Sans" panose="02000503020000020003"/>
                        </a:rPr>
                        <a:t>27,500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10" name="TextBox 9">
            <a:extLst>
              <a:ext uri="{FF2B5EF4-FFF2-40B4-BE49-F238E27FC236}">
                <a16:creationId xmlns:a16="http://schemas.microsoft.com/office/drawing/2014/main" xmlns="" id="{1378A7EA-FE65-4B7D-A12C-C91251621A2F}"/>
              </a:ext>
            </a:extLst>
          </p:cNvPr>
          <p:cNvSpPr txBox="1"/>
          <p:nvPr/>
        </p:nvSpPr>
        <p:spPr>
          <a:xfrm>
            <a:off x="459783" y="5835214"/>
            <a:ext cx="8343900" cy="230832"/>
          </a:xfrm>
          <a:prstGeom prst="rect">
            <a:avLst/>
          </a:prstGeom>
          <a:noFill/>
        </p:spPr>
        <p:txBody>
          <a:bodyPr wrap="square" rtlCol="0">
            <a:spAutoFit/>
          </a:bodyPr>
          <a:lstStyle/>
          <a:p>
            <a:r>
              <a:rPr lang="en-US" sz="900" dirty="0"/>
              <a:t>Total Brand-Building includes all spend Media and Others minus Trade</a:t>
            </a:r>
          </a:p>
        </p:txBody>
      </p:sp>
      <p:sp>
        <p:nvSpPr>
          <p:cNvPr id="11" name="TextBox 10">
            <a:extLst>
              <a:ext uri="{FF2B5EF4-FFF2-40B4-BE49-F238E27FC236}">
                <a16:creationId xmlns:a16="http://schemas.microsoft.com/office/drawing/2014/main" xmlns="" id="{BD0E319B-8B1F-4D0E-AC2D-7AC69A32EA36}"/>
              </a:ext>
            </a:extLst>
          </p:cNvPr>
          <p:cNvSpPr txBox="1"/>
          <p:nvPr/>
        </p:nvSpPr>
        <p:spPr>
          <a:xfrm>
            <a:off x="459783" y="5267821"/>
            <a:ext cx="6209731" cy="646331"/>
          </a:xfrm>
          <a:prstGeom prst="rect">
            <a:avLst/>
          </a:prstGeom>
          <a:noFill/>
        </p:spPr>
        <p:txBody>
          <a:bodyPr wrap="square" rtlCol="0">
            <a:spAutoFit/>
          </a:bodyPr>
          <a:lstStyle/>
          <a:p>
            <a:r>
              <a:rPr lang="en-US" sz="900" dirty="0"/>
              <a:t>Note: </a:t>
            </a:r>
          </a:p>
          <a:p>
            <a:r>
              <a:rPr lang="en-US" sz="900" dirty="0"/>
              <a:t>Profit Margin Marketing 2017, 2018 = 3.64 $/kg, 3.51 $/kg</a:t>
            </a:r>
          </a:p>
          <a:p>
            <a:r>
              <a:rPr lang="en-US" sz="900" dirty="0"/>
              <a:t>Profit Margin Trade 2017, 2018 = 6.45$/kg, 6.45$/kg</a:t>
            </a:r>
          </a:p>
          <a:p>
            <a:r>
              <a:rPr lang="en-US" sz="900" dirty="0"/>
              <a:t>Trade Spend was Provided at monthly level</a:t>
            </a:r>
          </a:p>
        </p:txBody>
      </p:sp>
      <p:graphicFrame>
        <p:nvGraphicFramePr>
          <p:cNvPr id="12" name="Table 11">
            <a:extLst>
              <a:ext uri="{FF2B5EF4-FFF2-40B4-BE49-F238E27FC236}">
                <a16:creationId xmlns:a16="http://schemas.microsoft.com/office/drawing/2014/main" xmlns="" id="{B237952A-9F96-4619-867A-40600A53F220}"/>
              </a:ext>
            </a:extLst>
          </p:cNvPr>
          <p:cNvGraphicFramePr>
            <a:graphicFrameLocks noGrp="1"/>
          </p:cNvGraphicFramePr>
          <p:nvPr>
            <p:extLst>
              <p:ext uri="{D42A27DB-BD31-4B8C-83A1-F6EECF244321}">
                <p14:modId xmlns:p14="http://schemas.microsoft.com/office/powerpoint/2010/main" val="3352154354"/>
              </p:ext>
            </p:extLst>
          </p:nvPr>
        </p:nvGraphicFramePr>
        <p:xfrm>
          <a:off x="5992624" y="5323194"/>
          <a:ext cx="2362200" cy="1130300"/>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xmlns="" val="2353529826"/>
                    </a:ext>
                  </a:extLst>
                </a:gridCol>
                <a:gridCol w="1181100">
                  <a:extLst>
                    <a:ext uri="{9D8B030D-6E8A-4147-A177-3AD203B41FA5}">
                      <a16:colId xmlns:a16="http://schemas.microsoft.com/office/drawing/2014/main" xmlns="" val="2021115779"/>
                    </a:ext>
                  </a:extLst>
                </a:gridCol>
              </a:tblGrid>
              <a:tr h="226060">
                <a:tc gridSpan="2">
                  <a:txBody>
                    <a:bodyPr/>
                    <a:lstStyle/>
                    <a:p>
                      <a:pPr algn="ctr" fontAlgn="b"/>
                      <a:r>
                        <a:rPr lang="en-US" sz="1000" b="1" u="none" strike="noStrike" dirty="0">
                          <a:solidFill>
                            <a:schemeClr val="bg1"/>
                          </a:solidFill>
                          <a:effectLst/>
                        </a:rPr>
                        <a:t>North America CPG ROI Benchmarks</a:t>
                      </a:r>
                      <a:endParaRPr lang="en-US" sz="1000" b="1" i="0" u="none" strike="noStrike" dirty="0">
                        <a:solidFill>
                          <a:schemeClr val="bg1"/>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hMerge="1">
                  <a:txBody>
                    <a:bodyPr/>
                    <a:lstStyle/>
                    <a:p>
                      <a:endParaRPr lang="en-US"/>
                    </a:p>
                  </a:txBody>
                  <a:tcPr/>
                </a:tc>
                <a:extLst>
                  <a:ext uri="{0D108BD9-81ED-4DB2-BD59-A6C34878D82A}">
                    <a16:rowId xmlns:a16="http://schemas.microsoft.com/office/drawing/2014/main" xmlns="" val="33829032"/>
                  </a:ext>
                </a:extLst>
              </a:tr>
              <a:tr h="226060">
                <a:tc>
                  <a:txBody>
                    <a:bodyPr/>
                    <a:lstStyle/>
                    <a:p>
                      <a:pPr algn="ctr" fontAlgn="b"/>
                      <a:r>
                        <a:rPr lang="en-US" sz="1000" b="1" u="none" strike="noStrike" dirty="0">
                          <a:effectLst/>
                        </a:rPr>
                        <a:t>TV/OLV</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rPr>
                        <a:t>$0.50 to $1.00</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1151685615"/>
                  </a:ext>
                </a:extLst>
              </a:tr>
              <a:tr h="226060">
                <a:tc>
                  <a:txBody>
                    <a:bodyPr/>
                    <a:lstStyle/>
                    <a:p>
                      <a:pPr algn="ctr" fontAlgn="b"/>
                      <a:r>
                        <a:rPr lang="en-US" sz="1000" b="1" u="none" strike="noStrike" dirty="0">
                          <a:effectLst/>
                        </a:rPr>
                        <a:t>Social</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rPr>
                        <a:t>$1.00 to $1.50</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3593155213"/>
                  </a:ext>
                </a:extLst>
              </a:tr>
              <a:tr h="226060">
                <a:tc>
                  <a:txBody>
                    <a:bodyPr/>
                    <a:lstStyle/>
                    <a:p>
                      <a:pPr algn="ctr" fontAlgn="b"/>
                      <a:r>
                        <a:rPr lang="en-US" sz="1000" b="1" u="none" strike="noStrike" dirty="0">
                          <a:effectLst/>
                        </a:rPr>
                        <a:t>OOH</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rPr>
                        <a:t>$0.20 to $0.75</a:t>
                      </a:r>
                      <a:endParaRPr lang="en-US" sz="1000" b="1" i="0" u="none" strike="noStrike" dirty="0">
                        <a:solidFill>
                          <a:srgbClr val="000000"/>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1967384462"/>
                  </a:ext>
                </a:extLst>
              </a:tr>
              <a:tr h="226060">
                <a:tc>
                  <a:txBody>
                    <a:bodyPr/>
                    <a:lstStyle/>
                    <a:p>
                      <a:pPr algn="ctr" fontAlgn="b"/>
                      <a:r>
                        <a:rPr lang="en-US" sz="1000" b="1" i="0" u="none" strike="noStrike" dirty="0">
                          <a:solidFill>
                            <a:srgbClr val="000000"/>
                          </a:solidFill>
                          <a:effectLst/>
                          <a:latin typeface="Calibri" panose="020F0502020204030204" pitchFamily="34" charset="0"/>
                        </a:rPr>
                        <a:t>Trade</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i="0" u="none" strike="noStrike" dirty="0">
                          <a:solidFill>
                            <a:srgbClr val="000000"/>
                          </a:solidFill>
                          <a:effectLst/>
                          <a:latin typeface="Calibri" panose="020F0502020204030204" pitchFamily="34" charset="0"/>
                        </a:rPr>
                        <a:t>$0.60 to $1.25</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997304496"/>
                  </a:ext>
                </a:extLst>
              </a:tr>
            </a:tbl>
          </a:graphicData>
        </a:graphic>
      </p:graphicFrame>
    </p:spTree>
    <p:extLst>
      <p:ext uri="{BB962C8B-B14F-4D97-AF65-F5344CB8AC3E}">
        <p14:creationId xmlns:p14="http://schemas.microsoft.com/office/powerpoint/2010/main" val="125491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422561" cy="455640"/>
          </a:xfrm>
        </p:spPr>
        <p:txBody>
          <a:bodyPr anchor="ctr"/>
          <a:lstStyle/>
          <a:p>
            <a:pPr>
              <a:lnSpc>
                <a:spcPct val="100000"/>
              </a:lnSpc>
            </a:pPr>
            <a:r>
              <a:rPr lang="en-US" dirty="0"/>
              <a:t>Applying static (2017) margins, ROIs looked very similar. </a:t>
            </a:r>
            <a:endParaRPr lang="en-CA"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94574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Profit ROI</a:t>
            </a:r>
          </a:p>
        </p:txBody>
      </p:sp>
      <p:sp>
        <p:nvSpPr>
          <p:cNvPr id="3" name="Rectangle 2">
            <a:extLst>
              <a:ext uri="{FF2B5EF4-FFF2-40B4-BE49-F238E27FC236}">
                <a16:creationId xmlns:a16="http://schemas.microsoft.com/office/drawing/2014/main" xmlns="" id="{2DDADA9F-7017-49D8-8601-BBFE88D3EE02}"/>
              </a:ext>
            </a:extLst>
          </p:cNvPr>
          <p:cNvSpPr/>
          <p:nvPr/>
        </p:nvSpPr>
        <p:spPr>
          <a:xfrm>
            <a:off x="304800" y="1260892"/>
            <a:ext cx="8343900" cy="276999"/>
          </a:xfrm>
          <a:prstGeom prst="rect">
            <a:avLst/>
          </a:prstGeom>
        </p:spPr>
        <p:txBody>
          <a:bodyPr wrap="square">
            <a:spAutoFit/>
          </a:bodyPr>
          <a:lstStyle/>
          <a:p>
            <a:pPr algn="ctr" defTabSz="913642">
              <a:spcBef>
                <a:spcPts val="300"/>
              </a:spcBef>
            </a:pPr>
            <a:r>
              <a:rPr lang="en-IN" sz="1200" dirty="0">
                <a:solidFill>
                  <a:srgbClr val="FF0000"/>
                </a:solidFill>
                <a:latin typeface="+mj-lt"/>
                <a:ea typeface="+mj-ea"/>
                <a:cs typeface="+mj-cs"/>
              </a:rPr>
              <a:t>(Incremental Volume From Activity x Profit Margin) / Spend Behind Activity</a:t>
            </a:r>
          </a:p>
        </p:txBody>
      </p:sp>
      <p:graphicFrame>
        <p:nvGraphicFramePr>
          <p:cNvPr id="19" name="Chart 18">
            <a:extLst>
              <a:ext uri="{FF2B5EF4-FFF2-40B4-BE49-F238E27FC236}">
                <a16:creationId xmlns:a16="http://schemas.microsoft.com/office/drawing/2014/main" xmlns="" id="{8A818819-C78F-41A9-B11C-C6FAAC7AEF3A}"/>
              </a:ext>
            </a:extLst>
          </p:cNvPr>
          <p:cNvGraphicFramePr/>
          <p:nvPr>
            <p:extLst>
              <p:ext uri="{D42A27DB-BD31-4B8C-83A1-F6EECF244321}">
                <p14:modId xmlns:p14="http://schemas.microsoft.com/office/powerpoint/2010/main" val="1757568550"/>
              </p:ext>
            </p:extLst>
          </p:nvPr>
        </p:nvGraphicFramePr>
        <p:xfrm>
          <a:off x="884944" y="1119116"/>
          <a:ext cx="7763756" cy="3499389"/>
        </p:xfrm>
        <a:graphic>
          <a:graphicData uri="http://schemas.openxmlformats.org/drawingml/2006/chart">
            <c:chart xmlns:c="http://schemas.openxmlformats.org/drawingml/2006/chart" xmlns:r="http://schemas.openxmlformats.org/officeDocument/2006/relationships" r:id="rId3"/>
          </a:graphicData>
        </a:graphic>
      </p:graphicFrame>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10" name="TextBox 9">
            <a:extLst>
              <a:ext uri="{FF2B5EF4-FFF2-40B4-BE49-F238E27FC236}">
                <a16:creationId xmlns:a16="http://schemas.microsoft.com/office/drawing/2014/main" xmlns="" id="{1378A7EA-FE65-4B7D-A12C-C91251621A2F}"/>
              </a:ext>
            </a:extLst>
          </p:cNvPr>
          <p:cNvSpPr txBox="1"/>
          <p:nvPr/>
        </p:nvSpPr>
        <p:spPr>
          <a:xfrm>
            <a:off x="459783" y="5835214"/>
            <a:ext cx="8343900" cy="230832"/>
          </a:xfrm>
          <a:prstGeom prst="rect">
            <a:avLst/>
          </a:prstGeom>
          <a:noFill/>
        </p:spPr>
        <p:txBody>
          <a:bodyPr wrap="square" rtlCol="0">
            <a:spAutoFit/>
          </a:bodyPr>
          <a:lstStyle/>
          <a:p>
            <a:r>
              <a:rPr lang="en-US" sz="900" dirty="0"/>
              <a:t>Total Brand-Building includes all spend Media and Others minus Trade</a:t>
            </a:r>
          </a:p>
        </p:txBody>
      </p:sp>
      <p:sp>
        <p:nvSpPr>
          <p:cNvPr id="11" name="TextBox 10">
            <a:extLst>
              <a:ext uri="{FF2B5EF4-FFF2-40B4-BE49-F238E27FC236}">
                <a16:creationId xmlns:a16="http://schemas.microsoft.com/office/drawing/2014/main" xmlns="" id="{BD0E319B-8B1F-4D0E-AC2D-7AC69A32EA36}"/>
              </a:ext>
            </a:extLst>
          </p:cNvPr>
          <p:cNvSpPr txBox="1"/>
          <p:nvPr/>
        </p:nvSpPr>
        <p:spPr>
          <a:xfrm>
            <a:off x="459783" y="5267821"/>
            <a:ext cx="6209731" cy="646331"/>
          </a:xfrm>
          <a:prstGeom prst="rect">
            <a:avLst/>
          </a:prstGeom>
          <a:noFill/>
        </p:spPr>
        <p:txBody>
          <a:bodyPr wrap="square" rtlCol="0">
            <a:spAutoFit/>
          </a:bodyPr>
          <a:lstStyle/>
          <a:p>
            <a:r>
              <a:rPr lang="en-US" sz="900" dirty="0"/>
              <a:t>Note: </a:t>
            </a:r>
          </a:p>
          <a:p>
            <a:r>
              <a:rPr lang="en-US" sz="900" dirty="0"/>
              <a:t>Profit Margin Marketing 2017, 2018 = 3.64 $/kg, 3.51 $/kg</a:t>
            </a:r>
          </a:p>
          <a:p>
            <a:r>
              <a:rPr lang="en-US" sz="900" dirty="0"/>
              <a:t>Profit Margin Trade 2017, 2018 = 6.45$/kg, 6.45$/kg</a:t>
            </a:r>
          </a:p>
          <a:p>
            <a:r>
              <a:rPr lang="en-US" sz="900" dirty="0"/>
              <a:t>Trade Spend was Provided at monthly level</a:t>
            </a:r>
          </a:p>
        </p:txBody>
      </p:sp>
      <p:graphicFrame>
        <p:nvGraphicFramePr>
          <p:cNvPr id="12" name="Table 11">
            <a:extLst>
              <a:ext uri="{FF2B5EF4-FFF2-40B4-BE49-F238E27FC236}">
                <a16:creationId xmlns:a16="http://schemas.microsoft.com/office/drawing/2014/main" xmlns="" id="{B237952A-9F96-4619-867A-40600A53F220}"/>
              </a:ext>
            </a:extLst>
          </p:cNvPr>
          <p:cNvGraphicFramePr>
            <a:graphicFrameLocks noGrp="1"/>
          </p:cNvGraphicFramePr>
          <p:nvPr/>
        </p:nvGraphicFramePr>
        <p:xfrm>
          <a:off x="5992624" y="5323194"/>
          <a:ext cx="2362200" cy="1130300"/>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xmlns="" val="2353529826"/>
                    </a:ext>
                  </a:extLst>
                </a:gridCol>
                <a:gridCol w="1181100">
                  <a:extLst>
                    <a:ext uri="{9D8B030D-6E8A-4147-A177-3AD203B41FA5}">
                      <a16:colId xmlns:a16="http://schemas.microsoft.com/office/drawing/2014/main" xmlns="" val="2021115779"/>
                    </a:ext>
                  </a:extLst>
                </a:gridCol>
              </a:tblGrid>
              <a:tr h="226060">
                <a:tc gridSpan="2">
                  <a:txBody>
                    <a:bodyPr/>
                    <a:lstStyle/>
                    <a:p>
                      <a:pPr algn="ctr" fontAlgn="b"/>
                      <a:r>
                        <a:rPr lang="en-US" sz="1000" b="1" u="none" strike="noStrike" dirty="0">
                          <a:solidFill>
                            <a:schemeClr val="bg1"/>
                          </a:solidFill>
                          <a:effectLst/>
                        </a:rPr>
                        <a:t>North America CPG ROI Benchmarks</a:t>
                      </a:r>
                      <a:endParaRPr lang="en-US" sz="1000" b="1" i="0" u="none" strike="noStrike" dirty="0">
                        <a:solidFill>
                          <a:schemeClr val="bg1"/>
                        </a:solidFill>
                        <a:effectLst/>
                        <a:latin typeface="Calibri" panose="020F0502020204030204" pitchFamily="34" charset="0"/>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solidFill>
                  </a:tcPr>
                </a:tc>
                <a:tc hMerge="1">
                  <a:txBody>
                    <a:bodyPr/>
                    <a:lstStyle/>
                    <a:p>
                      <a:endParaRPr lang="en-US"/>
                    </a:p>
                  </a:txBody>
                  <a:tcPr/>
                </a:tc>
                <a:extLst>
                  <a:ext uri="{0D108BD9-81ED-4DB2-BD59-A6C34878D82A}">
                    <a16:rowId xmlns:a16="http://schemas.microsoft.com/office/drawing/2014/main" xmlns="" val="33829032"/>
                  </a:ext>
                </a:extLst>
              </a:tr>
              <a:tr h="226060">
                <a:tc>
                  <a:txBody>
                    <a:bodyPr/>
                    <a:lstStyle/>
                    <a:p>
                      <a:pPr algn="ctr" fontAlgn="b"/>
                      <a:r>
                        <a:rPr lang="en-US" sz="1000" b="1" u="none" strike="noStrike" dirty="0">
                          <a:effectLst/>
                          <a:latin typeface="+mn-lt"/>
                        </a:rPr>
                        <a:t>TV/OLV</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latin typeface="+mn-lt"/>
                        </a:rPr>
                        <a:t>$0.50 to $1.00</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1151685615"/>
                  </a:ext>
                </a:extLst>
              </a:tr>
              <a:tr h="226060">
                <a:tc>
                  <a:txBody>
                    <a:bodyPr/>
                    <a:lstStyle/>
                    <a:p>
                      <a:pPr algn="ctr" fontAlgn="b"/>
                      <a:r>
                        <a:rPr lang="en-US" sz="1000" b="1" u="none" strike="noStrike" dirty="0">
                          <a:effectLst/>
                          <a:latin typeface="+mn-lt"/>
                        </a:rPr>
                        <a:t>Social</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latin typeface="+mn-lt"/>
                        </a:rPr>
                        <a:t>$1.00 to $1.50</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3593155213"/>
                  </a:ext>
                </a:extLst>
              </a:tr>
              <a:tr h="226060">
                <a:tc>
                  <a:txBody>
                    <a:bodyPr/>
                    <a:lstStyle/>
                    <a:p>
                      <a:pPr algn="ctr" fontAlgn="b"/>
                      <a:r>
                        <a:rPr lang="en-US" sz="1000" b="1" u="none" strike="noStrike" dirty="0">
                          <a:effectLst/>
                          <a:latin typeface="+mn-lt"/>
                        </a:rPr>
                        <a:t>OOH</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u="none" strike="noStrike" dirty="0">
                          <a:effectLst/>
                          <a:latin typeface="+mn-lt"/>
                        </a:rPr>
                        <a:t>$0.20 to $0.75</a:t>
                      </a:r>
                      <a:endParaRPr lang="en-US" sz="1000" b="1" i="0" u="none" strike="noStrike" dirty="0">
                        <a:solidFill>
                          <a:srgbClr val="000000"/>
                        </a:solidFill>
                        <a:effectLst/>
                        <a:latin typeface="+mn-lt"/>
                      </a:endParaRP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1967384462"/>
                  </a:ext>
                </a:extLst>
              </a:tr>
              <a:tr h="226060">
                <a:tc>
                  <a:txBody>
                    <a:bodyPr/>
                    <a:lstStyle/>
                    <a:p>
                      <a:pPr algn="ctr" fontAlgn="b"/>
                      <a:r>
                        <a:rPr lang="en-US" sz="1000" b="1" i="0" u="none" strike="noStrike" dirty="0">
                          <a:solidFill>
                            <a:srgbClr val="000000"/>
                          </a:solidFill>
                          <a:effectLst/>
                          <a:latin typeface="+mn-lt"/>
                        </a:rPr>
                        <a:t>Trade</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20000"/>
                      </a:srgbClr>
                    </a:solidFill>
                  </a:tcPr>
                </a:tc>
                <a:tc>
                  <a:txBody>
                    <a:bodyPr/>
                    <a:lstStyle/>
                    <a:p>
                      <a:pPr algn="ctr" fontAlgn="b"/>
                      <a:r>
                        <a:rPr lang="en-US" sz="1000" b="1" i="0" u="none" strike="noStrike" dirty="0">
                          <a:solidFill>
                            <a:srgbClr val="000000"/>
                          </a:solidFill>
                          <a:effectLst/>
                          <a:latin typeface="+mn-lt"/>
                        </a:rPr>
                        <a:t>$0.60 to $1.25</a:t>
                      </a:r>
                    </a:p>
                  </a:txBody>
                  <a:tcPr marL="3810" marR="3810" marT="381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0000">
                        <a:alpha val="10196"/>
                      </a:srgbClr>
                    </a:solidFill>
                  </a:tcPr>
                </a:tc>
                <a:extLst>
                  <a:ext uri="{0D108BD9-81ED-4DB2-BD59-A6C34878D82A}">
                    <a16:rowId xmlns:a16="http://schemas.microsoft.com/office/drawing/2014/main" xmlns="" val="997304496"/>
                  </a:ext>
                </a:extLst>
              </a:tr>
            </a:tbl>
          </a:graphicData>
        </a:graphic>
      </p:graphicFrame>
      <p:graphicFrame>
        <p:nvGraphicFramePr>
          <p:cNvPr id="14" name="Table 13">
            <a:extLst>
              <a:ext uri="{FF2B5EF4-FFF2-40B4-BE49-F238E27FC236}">
                <a16:creationId xmlns:a16="http://schemas.microsoft.com/office/drawing/2014/main" xmlns="" id="{DE0340FB-51B9-4C3A-A86D-D2C4C47E44DF}"/>
              </a:ext>
            </a:extLst>
          </p:cNvPr>
          <p:cNvGraphicFramePr>
            <a:graphicFrameLocks noGrp="1"/>
          </p:cNvGraphicFramePr>
          <p:nvPr>
            <p:extLst>
              <p:ext uri="{D42A27DB-BD31-4B8C-83A1-F6EECF244321}">
                <p14:modId xmlns:p14="http://schemas.microsoft.com/office/powerpoint/2010/main" val="1826935728"/>
              </p:ext>
            </p:extLst>
          </p:nvPr>
        </p:nvGraphicFramePr>
        <p:xfrm>
          <a:off x="329367" y="4219432"/>
          <a:ext cx="8186834" cy="925559"/>
        </p:xfrm>
        <a:graphic>
          <a:graphicData uri="http://schemas.openxmlformats.org/drawingml/2006/table">
            <a:tbl>
              <a:tblPr/>
              <a:tblGrid>
                <a:gridCol w="513271">
                  <a:extLst>
                    <a:ext uri="{9D8B030D-6E8A-4147-A177-3AD203B41FA5}">
                      <a16:colId xmlns:a16="http://schemas.microsoft.com/office/drawing/2014/main" xmlns="" val="20000"/>
                    </a:ext>
                  </a:extLst>
                </a:gridCol>
                <a:gridCol w="726419">
                  <a:extLst>
                    <a:ext uri="{9D8B030D-6E8A-4147-A177-3AD203B41FA5}">
                      <a16:colId xmlns:a16="http://schemas.microsoft.com/office/drawing/2014/main" xmlns="" val="20015"/>
                    </a:ext>
                  </a:extLst>
                </a:gridCol>
                <a:gridCol w="602430">
                  <a:extLst>
                    <a:ext uri="{9D8B030D-6E8A-4147-A177-3AD203B41FA5}">
                      <a16:colId xmlns:a16="http://schemas.microsoft.com/office/drawing/2014/main" xmlns="" val="20002"/>
                    </a:ext>
                  </a:extLst>
                </a:gridCol>
                <a:gridCol w="602430">
                  <a:extLst>
                    <a:ext uri="{9D8B030D-6E8A-4147-A177-3AD203B41FA5}">
                      <a16:colId xmlns:a16="http://schemas.microsoft.com/office/drawing/2014/main" xmlns="" val="20016"/>
                    </a:ext>
                  </a:extLst>
                </a:gridCol>
                <a:gridCol w="665844">
                  <a:extLst>
                    <a:ext uri="{9D8B030D-6E8A-4147-A177-3AD203B41FA5}">
                      <a16:colId xmlns:a16="http://schemas.microsoft.com/office/drawing/2014/main" xmlns="" val="20017"/>
                    </a:ext>
                  </a:extLst>
                </a:gridCol>
                <a:gridCol w="623568">
                  <a:extLst>
                    <a:ext uri="{9D8B030D-6E8A-4147-A177-3AD203B41FA5}">
                      <a16:colId xmlns:a16="http://schemas.microsoft.com/office/drawing/2014/main" xmlns="" val="20018"/>
                    </a:ext>
                  </a:extLst>
                </a:gridCol>
                <a:gridCol w="655275">
                  <a:extLst>
                    <a:ext uri="{9D8B030D-6E8A-4147-A177-3AD203B41FA5}">
                      <a16:colId xmlns:a16="http://schemas.microsoft.com/office/drawing/2014/main" xmlns="" val="20003"/>
                    </a:ext>
                  </a:extLst>
                </a:gridCol>
                <a:gridCol w="612997">
                  <a:extLst>
                    <a:ext uri="{9D8B030D-6E8A-4147-A177-3AD203B41FA5}">
                      <a16:colId xmlns:a16="http://schemas.microsoft.com/office/drawing/2014/main" xmlns="" val="20004"/>
                    </a:ext>
                  </a:extLst>
                </a:gridCol>
                <a:gridCol w="644706">
                  <a:extLst>
                    <a:ext uri="{9D8B030D-6E8A-4147-A177-3AD203B41FA5}">
                      <a16:colId xmlns:a16="http://schemas.microsoft.com/office/drawing/2014/main" xmlns="" val="20005"/>
                    </a:ext>
                  </a:extLst>
                </a:gridCol>
                <a:gridCol w="676414">
                  <a:extLst>
                    <a:ext uri="{9D8B030D-6E8A-4147-A177-3AD203B41FA5}">
                      <a16:colId xmlns:a16="http://schemas.microsoft.com/office/drawing/2014/main" xmlns="" val="20007"/>
                    </a:ext>
                  </a:extLst>
                </a:gridCol>
                <a:gridCol w="665844">
                  <a:extLst>
                    <a:ext uri="{9D8B030D-6E8A-4147-A177-3AD203B41FA5}">
                      <a16:colId xmlns:a16="http://schemas.microsoft.com/office/drawing/2014/main" xmlns="" val="20008"/>
                    </a:ext>
                  </a:extLst>
                </a:gridCol>
                <a:gridCol w="576103">
                  <a:extLst>
                    <a:ext uri="{9D8B030D-6E8A-4147-A177-3AD203B41FA5}">
                      <a16:colId xmlns:a16="http://schemas.microsoft.com/office/drawing/2014/main" xmlns="" val="20009"/>
                    </a:ext>
                  </a:extLst>
                </a:gridCol>
                <a:gridCol w="621533">
                  <a:extLst>
                    <a:ext uri="{9D8B030D-6E8A-4147-A177-3AD203B41FA5}">
                      <a16:colId xmlns:a16="http://schemas.microsoft.com/office/drawing/2014/main" xmlns="" val="20010"/>
                    </a:ext>
                  </a:extLst>
                </a:gridCol>
              </a:tblGrid>
              <a:tr h="305617">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Shelf Media</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Sampling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Social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Search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PR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Corp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POS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305617">
                <a:tc>
                  <a:txBody>
                    <a:bodyPr/>
                    <a:lstStyle/>
                    <a:p>
                      <a:pPr algn="ctr" fontAlgn="b"/>
                      <a:r>
                        <a:rPr lang="en-US" sz="1000" b="1" i="0" u="none" strike="noStrike" dirty="0">
                          <a:solidFill>
                            <a:srgbClr val="000000"/>
                          </a:solidFill>
                          <a:effectLst/>
                          <a:latin typeface="+mj-lt"/>
                        </a:rPr>
                        <a:t>2017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
                      <a:r>
                        <a:rPr lang="en-GB" sz="1000" b="0" i="0" u="none" strike="noStrike">
                          <a:solidFill>
                            <a:srgbClr val="000000"/>
                          </a:solidFill>
                          <a:effectLst/>
                          <a:latin typeface="Kellogg's Sans" panose="02000503020000020003"/>
                        </a:rPr>
                        <a:t>11,379,047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5,916,406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2,995,220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425,854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563,914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523,412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485,586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572,201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75,334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40,000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234,885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305617">
                <a:tc>
                  <a:txBody>
                    <a:bodyPr/>
                    <a:lstStyle/>
                    <a:p>
                      <a:pPr algn="ctr" fontAlgn="b"/>
                      <a:r>
                        <a:rPr lang="en-US" sz="1000" b="1" i="0" u="none" strike="noStrike" dirty="0">
                          <a:solidFill>
                            <a:srgbClr val="000000"/>
                          </a:solidFill>
                          <a:effectLst/>
                          <a:latin typeface="+mj-lt"/>
                        </a:rPr>
                        <a:t>2018 ($)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
                      <a:r>
                        <a:rPr lang="en-GB" sz="1000" b="0" i="0" u="none" strike="noStrike">
                          <a:solidFill>
                            <a:srgbClr val="000000"/>
                          </a:solidFill>
                          <a:effectLst/>
                          <a:latin typeface="Kellogg's Sans" panose="02000503020000020003"/>
                        </a:rPr>
                        <a:t>11,646,101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5,048,816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1,979,942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745,464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646,577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535,000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522,738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321,677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87,651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112,500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69,767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Kellogg's Sans" panose="02000503020000020003"/>
                        </a:rPr>
                        <a:t>27,500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135063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9048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Incremental GSV/$</a:t>
            </a:r>
          </a:p>
        </p:txBody>
      </p:sp>
      <p:sp>
        <p:nvSpPr>
          <p:cNvPr id="3" name="Rectangle 2">
            <a:extLst>
              <a:ext uri="{FF2B5EF4-FFF2-40B4-BE49-F238E27FC236}">
                <a16:creationId xmlns:a16="http://schemas.microsoft.com/office/drawing/2014/main" xmlns="" id="{2DDADA9F-7017-49D8-8601-BBFE88D3EE02}"/>
              </a:ext>
            </a:extLst>
          </p:cNvPr>
          <p:cNvSpPr/>
          <p:nvPr/>
        </p:nvSpPr>
        <p:spPr>
          <a:xfrm>
            <a:off x="304800" y="1219952"/>
            <a:ext cx="8343900" cy="276999"/>
          </a:xfrm>
          <a:prstGeom prst="rect">
            <a:avLst/>
          </a:prstGeom>
        </p:spPr>
        <p:txBody>
          <a:bodyPr wrap="square">
            <a:spAutoFit/>
          </a:bodyPr>
          <a:lstStyle/>
          <a:p>
            <a:pPr algn="ctr" defTabSz="913642">
              <a:spcBef>
                <a:spcPts val="300"/>
              </a:spcBef>
            </a:pPr>
            <a:r>
              <a:rPr lang="en-US" sz="1200" dirty="0">
                <a:solidFill>
                  <a:srgbClr val="FF0000"/>
                </a:solidFill>
              </a:rPr>
              <a:t>(Incremental Volume From Activity x GSV) / Spend Behind Activity</a:t>
            </a:r>
          </a:p>
        </p:txBody>
      </p:sp>
      <p:pic>
        <p:nvPicPr>
          <p:cNvPr id="25" name="Picture 24">
            <a:extLst>
              <a:ext uri="{FF2B5EF4-FFF2-40B4-BE49-F238E27FC236}">
                <a16:creationId xmlns:a16="http://schemas.microsoft.com/office/drawing/2014/main" xmlns="" id="{98B49738-AC84-4976-99A7-6715A69525C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3336" y="5925302"/>
            <a:ext cx="710727" cy="657288"/>
          </a:xfrm>
          <a:prstGeom prst="rect">
            <a:avLst/>
          </a:prstGeom>
          <a:noFill/>
          <a:ln>
            <a:noFill/>
          </a:ln>
        </p:spPr>
      </p:pic>
      <p:sp>
        <p:nvSpPr>
          <p:cNvPr id="27" name="Title 1"/>
          <p:cNvSpPr>
            <a:spLocks noGrp="1"/>
          </p:cNvSpPr>
          <p:nvPr>
            <p:ph type="title"/>
          </p:nvPr>
        </p:nvSpPr>
        <p:spPr>
          <a:xfrm>
            <a:off x="329367" y="246875"/>
            <a:ext cx="7422561" cy="455640"/>
          </a:xfrm>
        </p:spPr>
        <p:txBody>
          <a:bodyPr anchor="ctr"/>
          <a:lstStyle/>
          <a:p>
            <a:pPr>
              <a:lnSpc>
                <a:spcPct val="100000"/>
              </a:lnSpc>
            </a:pPr>
            <a:r>
              <a:rPr lang="en-US" dirty="0"/>
              <a:t>Similar to Profit ROI, Trade GSV went down marginally whereas Brand-Building improved</a:t>
            </a:r>
            <a:endParaRPr lang="en-CA" dirty="0"/>
          </a:p>
        </p:txBody>
      </p:sp>
      <p:sp>
        <p:nvSpPr>
          <p:cNvPr id="10" name="TextBox 9">
            <a:extLst>
              <a:ext uri="{FF2B5EF4-FFF2-40B4-BE49-F238E27FC236}">
                <a16:creationId xmlns:a16="http://schemas.microsoft.com/office/drawing/2014/main" xmlns="" id="{1378A7EA-FE65-4B7D-A12C-C91251621A2F}"/>
              </a:ext>
            </a:extLst>
          </p:cNvPr>
          <p:cNvSpPr txBox="1"/>
          <p:nvPr/>
        </p:nvSpPr>
        <p:spPr>
          <a:xfrm>
            <a:off x="304800" y="5740281"/>
            <a:ext cx="8343900" cy="230832"/>
          </a:xfrm>
          <a:prstGeom prst="rect">
            <a:avLst/>
          </a:prstGeom>
          <a:noFill/>
        </p:spPr>
        <p:txBody>
          <a:bodyPr wrap="square" rtlCol="0">
            <a:spAutoFit/>
          </a:bodyPr>
          <a:lstStyle/>
          <a:p>
            <a:r>
              <a:rPr lang="en-US" sz="900" dirty="0"/>
              <a:t>Total Brand-Building includes all spend Media and Others minus Trade</a:t>
            </a:r>
          </a:p>
        </p:txBody>
      </p:sp>
      <p:sp>
        <p:nvSpPr>
          <p:cNvPr id="11" name="TextBox 10">
            <a:extLst>
              <a:ext uri="{FF2B5EF4-FFF2-40B4-BE49-F238E27FC236}">
                <a16:creationId xmlns:a16="http://schemas.microsoft.com/office/drawing/2014/main" xmlns="" id="{BD0E319B-8B1F-4D0E-AC2D-7AC69A32EA36}"/>
              </a:ext>
            </a:extLst>
          </p:cNvPr>
          <p:cNvSpPr txBox="1"/>
          <p:nvPr/>
        </p:nvSpPr>
        <p:spPr>
          <a:xfrm>
            <a:off x="329367" y="5386405"/>
            <a:ext cx="6209731" cy="369332"/>
          </a:xfrm>
          <a:prstGeom prst="rect">
            <a:avLst/>
          </a:prstGeom>
          <a:noFill/>
        </p:spPr>
        <p:txBody>
          <a:bodyPr wrap="square" rtlCol="0">
            <a:spAutoFit/>
          </a:bodyPr>
          <a:lstStyle/>
          <a:p>
            <a:r>
              <a:rPr lang="en-US" sz="900" dirty="0"/>
              <a:t>Note: </a:t>
            </a:r>
          </a:p>
          <a:p>
            <a:r>
              <a:rPr lang="en-US" sz="900" dirty="0"/>
              <a:t>GSV:  2017, 2018 = 10.45 $/kg, 10.45 $/kg</a:t>
            </a:r>
          </a:p>
        </p:txBody>
      </p:sp>
      <p:graphicFrame>
        <p:nvGraphicFramePr>
          <p:cNvPr id="15" name="Chart 14">
            <a:extLst>
              <a:ext uri="{FF2B5EF4-FFF2-40B4-BE49-F238E27FC236}">
                <a16:creationId xmlns:a16="http://schemas.microsoft.com/office/drawing/2014/main" xmlns="" id="{8A818819-C78F-41A9-B11C-C6FAAC7AEF3A}"/>
              </a:ext>
            </a:extLst>
          </p:cNvPr>
          <p:cNvGraphicFramePr/>
          <p:nvPr>
            <p:extLst>
              <p:ext uri="{D42A27DB-BD31-4B8C-83A1-F6EECF244321}">
                <p14:modId xmlns:p14="http://schemas.microsoft.com/office/powerpoint/2010/main" val="1935557120"/>
              </p:ext>
            </p:extLst>
          </p:nvPr>
        </p:nvGraphicFramePr>
        <p:xfrm>
          <a:off x="884944" y="1119116"/>
          <a:ext cx="7640926" cy="34993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Table 11">
            <a:extLst>
              <a:ext uri="{FF2B5EF4-FFF2-40B4-BE49-F238E27FC236}">
                <a16:creationId xmlns:a16="http://schemas.microsoft.com/office/drawing/2014/main" xmlns="" id="{DE0340FB-51B9-4C3A-A86D-D2C4C47E44DF}"/>
              </a:ext>
            </a:extLst>
          </p:cNvPr>
          <p:cNvGraphicFramePr>
            <a:graphicFrameLocks noGrp="1"/>
          </p:cNvGraphicFramePr>
          <p:nvPr>
            <p:extLst>
              <p:ext uri="{D42A27DB-BD31-4B8C-83A1-F6EECF244321}">
                <p14:modId xmlns:p14="http://schemas.microsoft.com/office/powerpoint/2010/main" val="1137264300"/>
              </p:ext>
            </p:extLst>
          </p:nvPr>
        </p:nvGraphicFramePr>
        <p:xfrm>
          <a:off x="329367" y="4219432"/>
          <a:ext cx="8186834" cy="925559"/>
        </p:xfrm>
        <a:graphic>
          <a:graphicData uri="http://schemas.openxmlformats.org/drawingml/2006/table">
            <a:tbl>
              <a:tblPr/>
              <a:tblGrid>
                <a:gridCol w="513271">
                  <a:extLst>
                    <a:ext uri="{9D8B030D-6E8A-4147-A177-3AD203B41FA5}">
                      <a16:colId xmlns:a16="http://schemas.microsoft.com/office/drawing/2014/main" xmlns="" val="20000"/>
                    </a:ext>
                  </a:extLst>
                </a:gridCol>
                <a:gridCol w="726419">
                  <a:extLst>
                    <a:ext uri="{9D8B030D-6E8A-4147-A177-3AD203B41FA5}">
                      <a16:colId xmlns:a16="http://schemas.microsoft.com/office/drawing/2014/main" xmlns="" val="20015"/>
                    </a:ext>
                  </a:extLst>
                </a:gridCol>
                <a:gridCol w="602430">
                  <a:extLst>
                    <a:ext uri="{9D8B030D-6E8A-4147-A177-3AD203B41FA5}">
                      <a16:colId xmlns:a16="http://schemas.microsoft.com/office/drawing/2014/main" xmlns="" val="20002"/>
                    </a:ext>
                  </a:extLst>
                </a:gridCol>
                <a:gridCol w="602430">
                  <a:extLst>
                    <a:ext uri="{9D8B030D-6E8A-4147-A177-3AD203B41FA5}">
                      <a16:colId xmlns:a16="http://schemas.microsoft.com/office/drawing/2014/main" xmlns="" val="20016"/>
                    </a:ext>
                  </a:extLst>
                </a:gridCol>
                <a:gridCol w="665844">
                  <a:extLst>
                    <a:ext uri="{9D8B030D-6E8A-4147-A177-3AD203B41FA5}">
                      <a16:colId xmlns:a16="http://schemas.microsoft.com/office/drawing/2014/main" xmlns="" val="20017"/>
                    </a:ext>
                  </a:extLst>
                </a:gridCol>
                <a:gridCol w="623568">
                  <a:extLst>
                    <a:ext uri="{9D8B030D-6E8A-4147-A177-3AD203B41FA5}">
                      <a16:colId xmlns:a16="http://schemas.microsoft.com/office/drawing/2014/main" xmlns="" val="20018"/>
                    </a:ext>
                  </a:extLst>
                </a:gridCol>
                <a:gridCol w="655275">
                  <a:extLst>
                    <a:ext uri="{9D8B030D-6E8A-4147-A177-3AD203B41FA5}">
                      <a16:colId xmlns:a16="http://schemas.microsoft.com/office/drawing/2014/main" xmlns="" val="20003"/>
                    </a:ext>
                  </a:extLst>
                </a:gridCol>
                <a:gridCol w="612997">
                  <a:extLst>
                    <a:ext uri="{9D8B030D-6E8A-4147-A177-3AD203B41FA5}">
                      <a16:colId xmlns:a16="http://schemas.microsoft.com/office/drawing/2014/main" xmlns="" val="20004"/>
                    </a:ext>
                  </a:extLst>
                </a:gridCol>
                <a:gridCol w="644706">
                  <a:extLst>
                    <a:ext uri="{9D8B030D-6E8A-4147-A177-3AD203B41FA5}">
                      <a16:colId xmlns:a16="http://schemas.microsoft.com/office/drawing/2014/main" xmlns="" val="20005"/>
                    </a:ext>
                  </a:extLst>
                </a:gridCol>
                <a:gridCol w="676414">
                  <a:extLst>
                    <a:ext uri="{9D8B030D-6E8A-4147-A177-3AD203B41FA5}">
                      <a16:colId xmlns:a16="http://schemas.microsoft.com/office/drawing/2014/main" xmlns="" val="20007"/>
                    </a:ext>
                  </a:extLst>
                </a:gridCol>
                <a:gridCol w="665844">
                  <a:extLst>
                    <a:ext uri="{9D8B030D-6E8A-4147-A177-3AD203B41FA5}">
                      <a16:colId xmlns:a16="http://schemas.microsoft.com/office/drawing/2014/main" xmlns="" val="20008"/>
                    </a:ext>
                  </a:extLst>
                </a:gridCol>
                <a:gridCol w="576103">
                  <a:extLst>
                    <a:ext uri="{9D8B030D-6E8A-4147-A177-3AD203B41FA5}">
                      <a16:colId xmlns:a16="http://schemas.microsoft.com/office/drawing/2014/main" xmlns="" val="20009"/>
                    </a:ext>
                  </a:extLst>
                </a:gridCol>
                <a:gridCol w="621533">
                  <a:extLst>
                    <a:ext uri="{9D8B030D-6E8A-4147-A177-3AD203B41FA5}">
                      <a16:colId xmlns:a16="http://schemas.microsoft.com/office/drawing/2014/main" xmlns="" val="20010"/>
                    </a:ext>
                  </a:extLst>
                </a:gridCol>
              </a:tblGrid>
              <a:tr h="305617">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Shelf Media</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Sampling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Social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Search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PR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Corp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rtl="0" fontAlgn="b"/>
                      <a:r>
                        <a:rPr lang="en-GB" sz="1000" b="1" i="0" u="none" strike="noStrike" dirty="0">
                          <a:solidFill>
                            <a:schemeClr val="bg1"/>
                          </a:solidFill>
                          <a:effectLst/>
                          <a:latin typeface="Kellogg's Sans" panose="02000503020000020003"/>
                        </a:rPr>
                        <a:t>POS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305617">
                <a:tc>
                  <a:txBody>
                    <a:bodyPr/>
                    <a:lstStyle/>
                    <a:p>
                      <a:pPr algn="ctr" fontAlgn="b"/>
                      <a:r>
                        <a:rPr lang="en-US" sz="1000" b="1" i="0" u="none" strike="noStrike" dirty="0">
                          <a:solidFill>
                            <a:srgbClr val="000000"/>
                          </a:solidFill>
                          <a:effectLst/>
                          <a:latin typeface="+mj-lt"/>
                        </a:rPr>
                        <a:t>2017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
                      <a:r>
                        <a:rPr lang="en-GB" sz="1000" b="0" i="0" u="none" strike="noStrike">
                          <a:solidFill>
                            <a:srgbClr val="000000"/>
                          </a:solidFill>
                          <a:effectLst/>
                          <a:latin typeface="Kellogg's Sans" panose="02000503020000020003"/>
                        </a:rPr>
                        <a:t>11,379,047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5,916,406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2,995,220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425,854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563,914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523,412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485,586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572,201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75,334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40,000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234,885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305617">
                <a:tc>
                  <a:txBody>
                    <a:bodyPr/>
                    <a:lstStyle/>
                    <a:p>
                      <a:pPr algn="ctr" fontAlgn="b"/>
                      <a:r>
                        <a:rPr lang="en-US" sz="1000" b="1" i="0" u="none" strike="noStrike" dirty="0">
                          <a:solidFill>
                            <a:srgbClr val="000000"/>
                          </a:solidFill>
                          <a:effectLst/>
                          <a:latin typeface="+mj-lt"/>
                        </a:rPr>
                        <a:t>2018 ($) </a:t>
                      </a: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
                      <a:r>
                        <a:rPr lang="en-GB" sz="1000" b="0" i="0" u="none" strike="noStrike">
                          <a:solidFill>
                            <a:srgbClr val="000000"/>
                          </a:solidFill>
                          <a:effectLst/>
                          <a:latin typeface="Kellogg's Sans" panose="02000503020000020003"/>
                        </a:rPr>
                        <a:t>11,646,101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5,048,816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1,979,942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745,464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646,577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535,000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522,738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321,677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87,651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112,500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a:solidFill>
                            <a:srgbClr val="000000"/>
                          </a:solidFill>
                          <a:effectLst/>
                          <a:latin typeface="Kellogg's Sans" panose="02000503020000020003"/>
                        </a:rPr>
                        <a:t>69,767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rtl="0" fontAlgn="b"/>
                      <a:r>
                        <a:rPr lang="en-GB" sz="1000" b="0" i="0" u="none" strike="noStrike" dirty="0">
                          <a:solidFill>
                            <a:srgbClr val="000000"/>
                          </a:solidFill>
                          <a:effectLst/>
                          <a:latin typeface="Kellogg's Sans" panose="02000503020000020003"/>
                        </a:rPr>
                        <a:t>27,500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790266671"/>
      </p:ext>
    </p:extLst>
  </p:cSld>
  <p:clrMapOvr>
    <a:masterClrMapping/>
  </p:clrMapOvr>
</p:sld>
</file>

<file path=ppt/theme/theme1.xml><?xml version="1.0" encoding="utf-8"?>
<a:theme xmlns:a="http://schemas.openxmlformats.org/drawingml/2006/main" name="body slides">
  <a:themeElements>
    <a:clrScheme name="kelloggs">
      <a:dk1>
        <a:sysClr val="windowText" lastClr="000000"/>
      </a:dk1>
      <a:lt1>
        <a:sysClr val="window" lastClr="FFFFFF"/>
      </a:lt1>
      <a:dk2>
        <a:srgbClr val="1F497D"/>
      </a:dk2>
      <a:lt2>
        <a:srgbClr val="EEECE1"/>
      </a:lt2>
      <a:accent1>
        <a:srgbClr val="EEAE30"/>
      </a:accent1>
      <a:accent2>
        <a:srgbClr val="97172E"/>
      </a:accent2>
      <a:accent3>
        <a:srgbClr val="8DC63F"/>
      </a:accent3>
      <a:accent4>
        <a:srgbClr val="9F1A84"/>
      </a:accent4>
      <a:accent5>
        <a:srgbClr val="4BAEEF"/>
      </a:accent5>
      <a:accent6>
        <a:srgbClr val="EE3523"/>
      </a:accent6>
      <a:hlink>
        <a:srgbClr val="00767C"/>
      </a:hlink>
      <a:folHlink>
        <a:srgbClr val="DA0D44"/>
      </a:folHlink>
    </a:clrScheme>
    <a:fontScheme name="Custom 12">
      <a:majorFont>
        <a:latin typeface="Kellogg's Sans"/>
        <a:ea typeface=""/>
        <a:cs typeface=""/>
      </a:majorFont>
      <a:minorFont>
        <a:latin typeface="Kellogg's San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ody slides">
  <a:themeElements>
    <a:clrScheme name="kelloggs">
      <a:dk1>
        <a:sysClr val="windowText" lastClr="000000"/>
      </a:dk1>
      <a:lt1>
        <a:sysClr val="window" lastClr="FFFFFF"/>
      </a:lt1>
      <a:dk2>
        <a:srgbClr val="1F497D"/>
      </a:dk2>
      <a:lt2>
        <a:srgbClr val="EEECE1"/>
      </a:lt2>
      <a:accent1>
        <a:srgbClr val="EEAE30"/>
      </a:accent1>
      <a:accent2>
        <a:srgbClr val="97172E"/>
      </a:accent2>
      <a:accent3>
        <a:srgbClr val="8DC63F"/>
      </a:accent3>
      <a:accent4>
        <a:srgbClr val="9F1A84"/>
      </a:accent4>
      <a:accent5>
        <a:srgbClr val="4BAEEF"/>
      </a:accent5>
      <a:accent6>
        <a:srgbClr val="EE3523"/>
      </a:accent6>
      <a:hlink>
        <a:srgbClr val="00767C"/>
      </a:hlink>
      <a:folHlink>
        <a:srgbClr val="DA0D44"/>
      </a:folHlink>
    </a:clrScheme>
    <a:fontScheme name="Custom 12">
      <a:majorFont>
        <a:latin typeface="Kellogg's Sans"/>
        <a:ea typeface=""/>
        <a:cs typeface=""/>
      </a:majorFont>
      <a:minorFont>
        <a:latin typeface="Kellogg's San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34590</TotalTime>
  <Words>3811</Words>
  <Application>Microsoft Office PowerPoint</Application>
  <PresentationFormat>On-screen Show (4:3)</PresentationFormat>
  <Paragraphs>1146</Paragraphs>
  <Slides>26</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DINPro</vt:lpstr>
      <vt:lpstr>Kellogg's Sans</vt:lpstr>
      <vt:lpstr>Kellogg's Sans Medium</vt:lpstr>
      <vt:lpstr>Wingdings</vt:lpstr>
      <vt:lpstr>body slides</vt:lpstr>
      <vt:lpstr>1_body slides</vt:lpstr>
      <vt:lpstr>PowerPoint Presentation</vt:lpstr>
      <vt:lpstr>Special K Cereal – Key Takeaways</vt:lpstr>
      <vt:lpstr>Total investment declined in 2018 by 3.5% driven by reduction in Brand-Building spend. </vt:lpstr>
      <vt:lpstr>Total Spending for cereals declined by 3.5%. This was driven by cuts for TV, Corporate Promotion and Coupon investment which offset the increase in Trade spend. </vt:lpstr>
      <vt:lpstr>Overall volume declined 3%, due to continued erosion of the base and exacerbated by brand-building declines (especially coupon and non-repeat of Reso corporate promotion)</vt:lpstr>
      <vt:lpstr>2018 volume declined 3% - gains from key brand building (Video, Social &amp; TV) and new products were not enough to offset drains from continued decline of the cereal category. </vt:lpstr>
      <vt:lpstr>While Trade saw a slight decrease in ROI, Brand Building realized a gain. Improvements were seen for TV and Coupon, while Shelf Media, PR and Corporate Promo declined.  Corporate Promotion had the strongest ROIs among brand-building tactics.  </vt:lpstr>
      <vt:lpstr>Applying static (2017) margins, ROIs looked very similar. </vt:lpstr>
      <vt:lpstr>Similar to Profit ROI, Trade GSV went down marginally whereas Brand-Building improved</vt:lpstr>
      <vt:lpstr>TV support in 2018 was more continuous with no dark periods. Nourish 2018 cost decrease was driven by shift to 15 sec ads </vt:lpstr>
      <vt:lpstr>With a significant pullback in spend (-34%), GRPs increased by 32% ; CPP decreased – driven by shift to 15 sec only spots for Nourish.  As a result ROI improved. </vt:lpstr>
      <vt:lpstr>Nourish had the strongest ROI followed by Protein. </vt:lpstr>
      <vt:lpstr>Nearly three-quarters of the incremental volume from the Nourish campaign was within the Nourish subline, with the remaining quarter coming from its halo impact to other variants within SPK.  On the other hand, the Protein campaign had a very significant halo (nearly two-thirds) to other variants, indicating the value of this campaign in driving overall brand volume.  </vt:lpstr>
      <vt:lpstr>Similar to TV, digital video support grown. Decreases in CPP driven by shift to skippable media buy</vt:lpstr>
      <vt:lpstr>Digital video had higher spend and support, while its CPP declined due to shift to skippable content.  As a result, ROI improved (although the effectiveness was still quite low). </vt:lpstr>
      <vt:lpstr>2018 ROIs were similar for Nourish, Own It and Protein. Sugar Wise had relatively smaller impact though at moderate spend. </vt:lpstr>
      <vt:lpstr>Social support in 2018 was 30% higher. </vt:lpstr>
      <vt:lpstr>Social had a marginal improvement in effectiveness due to higher support.  ROI improves with low CPP for recent period.</vt:lpstr>
      <vt:lpstr>The ‘Own It Resolutions’ campaign stood out in terms of effectiveness and ROI. </vt:lpstr>
      <vt:lpstr>There were significantly fewer search impressions in 2018; however CPP went up driving down the ROI, which was very low.  </vt:lpstr>
      <vt:lpstr>Higher trade spend helped drive higher support behind ad and any promo, partly offset by declines in display support.  Incremental volume due to trade increased, but was not enough to offset the higher spend, causing the ROI to dip slightly. </vt:lpstr>
      <vt:lpstr>Implications/Recommendations</vt:lpstr>
      <vt:lpstr>PowerPoint Presentation</vt:lpstr>
      <vt:lpstr>Synergies from stacking media was observed. The synergy is pronounced for TV and Social. Video along with TV drives some incremental volume, driven by similar campaigns. </vt:lpstr>
      <vt:lpstr>Cadence of Key Brand-Building Activities &amp; Trade, Relative to Sales</vt:lpstr>
      <vt:lpstr>Trade &amp; Marketing Summary</vt:lpstr>
    </vt:vector>
  </TitlesOfParts>
  <Company>Kellogg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Sally</dc:creator>
  <cp:lastModifiedBy>Sibo Sahu</cp:lastModifiedBy>
  <cp:revision>2768</cp:revision>
  <cp:lastPrinted>2019-07-24T13:11:13Z</cp:lastPrinted>
  <dcterms:created xsi:type="dcterms:W3CDTF">2017-02-10T14:55:07Z</dcterms:created>
  <dcterms:modified xsi:type="dcterms:W3CDTF">2019-08-20T08:24:27Z</dcterms:modified>
</cp:coreProperties>
</file>