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3.xml" ContentType="application/vnd.openxmlformats-officedocument.presentationml.notesSlide+xml"/>
  <Override PartName="/ppt/charts/chart1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1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16.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9.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0.xml" ContentType="application/vnd.openxmlformats-officedocument.drawingml.chart+xml"/>
  <Override PartName="/ppt/charts/style5.xml" ContentType="application/vnd.ms-office.chartstyle+xml"/>
  <Override PartName="/ppt/charts/colors5.xml" ContentType="application/vnd.ms-office.chartcolorstyle+xml"/>
  <Override PartName="/ppt/charts/chart21.xml" ContentType="application/vnd.openxmlformats-officedocument.drawingml.chart+xml"/>
  <Override PartName="/ppt/charts/style6.xml" ContentType="application/vnd.ms-office.chartstyle+xml"/>
  <Override PartName="/ppt/charts/colors6.xml" ContentType="application/vnd.ms-office.chartcolorstyle+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rts/chart24.xml" ContentType="application/vnd.openxmlformats-officedocument.drawingml.chart+xml"/>
  <Override PartName="/ppt/charts/style9.xml" ContentType="application/vnd.ms-office.chartstyle+xml"/>
  <Override PartName="/ppt/charts/colors9.xml" ContentType="application/vnd.ms-office.chartcolorstyle+xml"/>
  <Override PartName="/ppt/charts/chart25.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7.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Lst>
  <p:notesMasterIdLst>
    <p:notesMasterId r:id="rId26"/>
  </p:notesMasterIdLst>
  <p:sldIdLst>
    <p:sldId id="829" r:id="rId3"/>
    <p:sldId id="833" r:id="rId4"/>
    <p:sldId id="834" r:id="rId5"/>
    <p:sldId id="835" r:id="rId6"/>
    <p:sldId id="836" r:id="rId7"/>
    <p:sldId id="838" r:id="rId8"/>
    <p:sldId id="864" r:id="rId9"/>
    <p:sldId id="840" r:id="rId10"/>
    <p:sldId id="866" r:id="rId11"/>
    <p:sldId id="841" r:id="rId12"/>
    <p:sldId id="867" r:id="rId13"/>
    <p:sldId id="842" r:id="rId14"/>
    <p:sldId id="843" r:id="rId15"/>
    <p:sldId id="845" r:id="rId16"/>
    <p:sldId id="846" r:id="rId17"/>
    <p:sldId id="859" r:id="rId18"/>
    <p:sldId id="862" r:id="rId19"/>
    <p:sldId id="850" r:id="rId20"/>
    <p:sldId id="874" r:id="rId21"/>
    <p:sldId id="875" r:id="rId22"/>
    <p:sldId id="852" r:id="rId23"/>
    <p:sldId id="854" r:id="rId24"/>
    <p:sldId id="865"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182" userDrawn="1">
          <p15:clr>
            <a:srgbClr val="A4A3A4"/>
          </p15:clr>
        </p15:guide>
        <p15:guide id="3" pos="5472" userDrawn="1">
          <p15:clr>
            <a:srgbClr val="A4A3A4"/>
          </p15:clr>
        </p15:guide>
        <p15:guide id="4" orient="horz" pos="3840" userDrawn="1">
          <p15:clr>
            <a:srgbClr val="A4A3A4"/>
          </p15:clr>
        </p15:guide>
        <p15:guide id="5" orient="horz" pos="3480" userDrawn="1">
          <p15:clr>
            <a:srgbClr val="A4A3A4"/>
          </p15:clr>
        </p15:guide>
        <p15:guide id="7" orient="horz" pos="768" userDrawn="1">
          <p15:clr>
            <a:srgbClr val="A4A3A4"/>
          </p15:clr>
        </p15:guide>
        <p15:guide id="8" orient="horz" pos="12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en Shah" initials="BS" lastIdx="85" clrIdx="0"/>
  <p:cmAuthor id="2" name="Santosh Nair" initials="SN" lastIdx="4" clrIdx="1">
    <p:extLst>
      <p:ext uri="{19B8F6BF-5375-455C-9EA6-DF929625EA0E}">
        <p15:presenceInfo xmlns:p15="http://schemas.microsoft.com/office/powerpoint/2012/main" userId="Santosh Nair" providerId="None"/>
      </p:ext>
    </p:extLst>
  </p:cmAuthor>
  <p:cmAuthor id="3" name="RupaMazumdar" initials="R" lastIdx="9" clrIdx="2">
    <p:extLst>
      <p:ext uri="{19B8F6BF-5375-455C-9EA6-DF929625EA0E}">
        <p15:presenceInfo xmlns:p15="http://schemas.microsoft.com/office/powerpoint/2012/main" userId="RupaMazumdar" providerId="None"/>
      </p:ext>
    </p:extLst>
  </p:cmAuthor>
  <p:cmAuthor id="4" name="PriyankaSingh" initials="P" lastIdx="12" clrIdx="3">
    <p:extLst>
      <p:ext uri="{19B8F6BF-5375-455C-9EA6-DF929625EA0E}">
        <p15:presenceInfo xmlns:p15="http://schemas.microsoft.com/office/powerpoint/2012/main" userId="Priyanka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D44"/>
    <a:srgbClr val="FFE1E1"/>
    <a:srgbClr val="4BAEEF"/>
    <a:srgbClr val="FCD7D3"/>
    <a:srgbClr val="FEEFED"/>
    <a:srgbClr val="EE3523"/>
    <a:srgbClr val="C00000"/>
    <a:srgbClr val="F8AEA7"/>
    <a:srgbClr val="973C4A"/>
    <a:srgbClr val="669E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76687" autoAdjust="0"/>
  </p:normalViewPr>
  <p:slideViewPr>
    <p:cSldViewPr snapToGrid="0">
      <p:cViewPr varScale="1">
        <p:scale>
          <a:sx n="57" d="100"/>
          <a:sy n="57" d="100"/>
        </p:scale>
        <p:origin x="2148" y="42"/>
      </p:cViewPr>
      <p:guideLst>
        <p:guide orient="horz" pos="3696"/>
        <p:guide pos="182"/>
        <p:guide pos="5472"/>
        <p:guide orient="horz" pos="3840"/>
        <p:guide orient="horz" pos="3480"/>
        <p:guide orient="horz" pos="768"/>
        <p:guide orient="horz" pos="1248"/>
      </p:guideLst>
    </p:cSldViewPr>
  </p:slideViewPr>
  <p:notesTextViewPr>
    <p:cViewPr>
      <p:scale>
        <a:sx n="75" d="100"/>
        <a:sy n="7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2.xml"/><Relationship Id="rId1" Type="http://schemas.microsoft.com/office/2011/relationships/chartStyle" Target="style2.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3.xml"/><Relationship Id="rId1" Type="http://schemas.microsoft.com/office/2011/relationships/chartStyle" Target="style3.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9.xml"/><Relationship Id="rId1" Type="http://schemas.microsoft.com/office/2011/relationships/chartStyle" Target="style9.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10.xml"/><Relationship Id="rId1" Type="http://schemas.microsoft.com/office/2011/relationships/chartStyle" Target="style10.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11.xml"/><Relationship Id="rId1" Type="http://schemas.microsoft.com/office/2011/relationships/chartStyle" Target="style11.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12.xml"/><Relationship Id="rId1" Type="http://schemas.microsoft.com/office/2011/relationships/chartStyle" Target="style1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8622700442987618E-2"/>
          <c:y val="0.1096475199702359"/>
          <c:w val="0.90232752580135633"/>
          <c:h val="0.7220721568746441"/>
        </c:manualLayout>
      </c:layout>
      <c:barChart>
        <c:barDir val="col"/>
        <c:grouping val="stacked"/>
        <c:varyColors val="0"/>
        <c:ser>
          <c:idx val="0"/>
          <c:order val="0"/>
          <c:tx>
            <c:strRef>
              <c:f>Sheet1!$A$2</c:f>
              <c:strCache>
                <c:ptCount val="1"/>
                <c:pt idx="0">
                  <c:v>Trade</c:v>
                </c:pt>
              </c:strCache>
            </c:strRef>
          </c:tx>
          <c:spPr>
            <a:solidFill>
              <a:srgbClr val="97172E"/>
            </a:solidFill>
            <a:ln>
              <a:solidFill>
                <a:schemeClr val="bg1"/>
              </a:solidFill>
            </a:ln>
          </c:spPr>
          <c:invertIfNegative val="0"/>
          <c:dLbls>
            <c:numFmt formatCode="#,##0.0" sourceLinked="0"/>
            <c:spPr>
              <a:noFill/>
              <a:ln>
                <a:noFill/>
              </a:ln>
              <a:effectLst/>
            </c:spPr>
            <c:txPr>
              <a:bodyPr rot="0" vert="horz"/>
              <a:lstStyle/>
              <a:p>
                <a:pPr>
                  <a:defRPr sz="1200" b="0">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2017</c:v>
                </c:pt>
                <c:pt idx="1">
                  <c:v>2018</c:v>
                </c:pt>
              </c:strCache>
            </c:strRef>
          </c:cat>
          <c:val>
            <c:numRef>
              <c:f>Sheet1!$B$2:$C$2</c:f>
              <c:numCache>
                <c:formatCode>_(* #,##0_);_(* \(#,##0\);_(* "-"??_);_(@_)</c:formatCode>
                <c:ptCount val="2"/>
                <c:pt idx="0">
                  <c:v>2383486.64</c:v>
                </c:pt>
                <c:pt idx="1">
                  <c:v>2488039.0699999998</c:v>
                </c:pt>
              </c:numCache>
            </c:numRef>
          </c:val>
          <c:extLst xmlns:c16r2="http://schemas.microsoft.com/office/drawing/2015/06/chart">
            <c:ext xmlns:c16="http://schemas.microsoft.com/office/drawing/2014/chart" uri="{C3380CC4-5D6E-409C-BE32-E72D297353CC}">
              <c16:uniqueId val="{00000000-B948-4198-B926-67112C5AA4BE}"/>
            </c:ext>
          </c:extLst>
        </c:ser>
        <c:ser>
          <c:idx val="1"/>
          <c:order val="1"/>
          <c:tx>
            <c:strRef>
              <c:f>Sheet1!$A$3</c:f>
              <c:strCache>
                <c:ptCount val="1"/>
                <c:pt idx="0">
                  <c:v>Brand Building</c:v>
                </c:pt>
              </c:strCache>
            </c:strRef>
          </c:tx>
          <c:spPr>
            <a:solidFill>
              <a:srgbClr val="0070C0"/>
            </a:solidFill>
            <a:ln>
              <a:solidFill>
                <a:schemeClr val="bg1"/>
              </a:solidFill>
            </a:ln>
          </c:spPr>
          <c:invertIfNegative val="0"/>
          <c:dLbls>
            <c:numFmt formatCode="#,##0.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Sheet1!$B$1:$C$1</c:f>
              <c:strCache>
                <c:ptCount val="2"/>
                <c:pt idx="0">
                  <c:v>2017</c:v>
                </c:pt>
                <c:pt idx="1">
                  <c:v>2018</c:v>
                </c:pt>
              </c:strCache>
            </c:strRef>
          </c:cat>
          <c:val>
            <c:numRef>
              <c:f>Sheet1!$B$3:$C$3</c:f>
              <c:numCache>
                <c:formatCode>_(* #,##0_);_(* \(#,##0\);_(* "-"??_);_(@_)</c:formatCode>
                <c:ptCount val="2"/>
                <c:pt idx="0">
                  <c:v>1377904.2133333334</c:v>
                </c:pt>
                <c:pt idx="1">
                  <c:v>1222946.2400000002</c:v>
                </c:pt>
              </c:numCache>
            </c:numRef>
          </c:val>
          <c:extLst xmlns:c16r2="http://schemas.microsoft.com/office/drawing/2015/06/chart">
            <c:ext xmlns:c16="http://schemas.microsoft.com/office/drawing/2014/chart" uri="{C3380CC4-5D6E-409C-BE32-E72D297353CC}">
              <c16:uniqueId val="{00000001-B948-4198-B926-67112C5AA4BE}"/>
            </c:ext>
          </c:extLst>
        </c:ser>
        <c:dLbls>
          <c:showLegendKey val="0"/>
          <c:showVal val="1"/>
          <c:showCatName val="0"/>
          <c:showSerName val="0"/>
          <c:showPercent val="0"/>
          <c:showBubbleSize val="0"/>
        </c:dLbls>
        <c:gapWidth val="350"/>
        <c:overlap val="100"/>
        <c:axId val="1482151856"/>
        <c:axId val="1482143152"/>
      </c:barChart>
      <c:catAx>
        <c:axId val="14821518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sz="1300"/>
            </a:pPr>
            <a:endParaRPr lang="en-US"/>
          </a:p>
        </c:txPr>
        <c:crossAx val="1482143152"/>
        <c:crosses val="autoZero"/>
        <c:auto val="1"/>
        <c:lblAlgn val="ctr"/>
        <c:lblOffset val="100"/>
        <c:noMultiLvlLbl val="0"/>
      </c:catAx>
      <c:valAx>
        <c:axId val="1482143152"/>
        <c:scaling>
          <c:orientation val="minMax"/>
        </c:scaling>
        <c:delete val="1"/>
        <c:axPos val="l"/>
        <c:numFmt formatCode="_(* #,##0_);_(* \(#,##0\)" sourceLinked="0"/>
        <c:majorTickMark val="out"/>
        <c:minorTickMark val="none"/>
        <c:tickLblPos val="nextTo"/>
        <c:crossAx val="1482151856"/>
        <c:crosses val="autoZero"/>
        <c:crossBetween val="between"/>
        <c:dispUnits>
          <c:builtInUnit val="millions"/>
        </c:dispUnits>
      </c:valAx>
      <c:spPr>
        <a:noFill/>
        <a:ln>
          <a:noFill/>
        </a:ln>
        <a:effectLst/>
      </c:spPr>
    </c:plotArea>
    <c:legend>
      <c:legendPos val="b"/>
      <c:layout>
        <c:manualLayout>
          <c:xMode val="edge"/>
          <c:yMode val="edge"/>
          <c:x val="0.40267680906402537"/>
          <c:y val="0.89022615380389269"/>
          <c:w val="0.24291184190211518"/>
          <c:h val="6.7366592660023317E-2"/>
        </c:manualLayout>
      </c:layout>
      <c:overlay val="0"/>
      <c:txPr>
        <a:bodyPr/>
        <a:lstStyle/>
        <a:p>
          <a:pPr>
            <a:defRPr sz="1400"/>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dLbl>
              <c:idx val="0"/>
              <c:delete val="1"/>
              <c:extLst xmlns:c16r2="http://schemas.microsoft.com/office/drawing/2015/06/chart">
                <c:ext xmlns:c16="http://schemas.microsoft.com/office/drawing/2014/chart" uri="{C3380CC4-5D6E-409C-BE32-E72D297353CC}">
                  <c16:uniqueId val="{00000000-AFD2-473E-890B-B322440FE710}"/>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c:v>
                </c:pt>
                <c:pt idx="1">
                  <c:v>9.4768284332559682E-2</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633076256"/>
        <c:axId val="1633070272"/>
      </c:barChart>
      <c:catAx>
        <c:axId val="16330762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3070272"/>
        <c:crosses val="autoZero"/>
        <c:auto val="1"/>
        <c:lblAlgn val="ctr"/>
        <c:lblOffset val="100"/>
        <c:noMultiLvlLbl val="0"/>
      </c:catAx>
      <c:valAx>
        <c:axId val="1633070272"/>
        <c:scaling>
          <c:orientation val="minMax"/>
        </c:scaling>
        <c:delete val="1"/>
        <c:axPos val="l"/>
        <c:numFmt formatCode="0.0" sourceLinked="0"/>
        <c:majorTickMark val="out"/>
        <c:minorTickMark val="none"/>
        <c:tickLblPos val="nextTo"/>
        <c:crossAx val="163307625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GB" sz="1600" b="1" dirty="0">
                <a:solidFill>
                  <a:schemeClr val="tx1"/>
                </a:solidFill>
              </a:rPr>
              <a:t>% Volume</a:t>
            </a:r>
            <a:r>
              <a:rPr lang="en-GB" sz="1600" b="1" baseline="0" dirty="0">
                <a:solidFill>
                  <a:schemeClr val="tx1"/>
                </a:solidFill>
              </a:rPr>
              <a:t> Contribution (2018)</a:t>
            </a:r>
            <a:endParaRPr lang="en-GB" sz="1600" b="1" dirty="0">
              <a:solidFill>
                <a:schemeClr val="tx1"/>
              </a:solidFill>
            </a:endParaRP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Vector Snacks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Vector NPF TV Only</c:v>
                </c:pt>
                <c:pt idx="1">
                  <c:v>Halo Impact from Vector RTEC TV</c:v>
                </c:pt>
              </c:strCache>
            </c:strRef>
          </c:cat>
          <c:val>
            <c:numRef>
              <c:f>Sheet1!$B$2:$B$3</c:f>
              <c:numCache>
                <c:formatCode>0.00%</c:formatCode>
                <c:ptCount val="2"/>
                <c:pt idx="0">
                  <c:v>2.1999999999999999E-2</c:v>
                </c:pt>
                <c:pt idx="1">
                  <c:v>2E-3</c:v>
                </c:pt>
              </c:numCache>
            </c:numRef>
          </c:val>
          <c:extLst xmlns:c16r2="http://schemas.microsoft.com/office/drawing/2015/06/chart">
            <c:ext xmlns:c16="http://schemas.microsoft.com/office/drawing/2014/chart" uri="{C3380CC4-5D6E-409C-BE32-E72D297353CC}">
              <c16:uniqueId val="{00000000-CE1E-4BBE-9C0E-2860E34C2B22}"/>
            </c:ext>
          </c:extLst>
        </c:ser>
        <c:dLbls>
          <c:showLegendKey val="0"/>
          <c:showVal val="0"/>
          <c:showCatName val="0"/>
          <c:showSerName val="0"/>
          <c:showPercent val="0"/>
          <c:showBubbleSize val="0"/>
        </c:dLbls>
        <c:gapWidth val="219"/>
        <c:overlap val="-27"/>
        <c:axId val="1633065376"/>
        <c:axId val="1633069184"/>
      </c:barChart>
      <c:catAx>
        <c:axId val="163306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633069184"/>
        <c:crosses val="autoZero"/>
        <c:auto val="1"/>
        <c:lblAlgn val="ctr"/>
        <c:lblOffset val="100"/>
        <c:noMultiLvlLbl val="0"/>
      </c:catAx>
      <c:valAx>
        <c:axId val="1633069184"/>
        <c:scaling>
          <c:orientation val="minMax"/>
          <c:max val="4.0000000000000008E-2"/>
        </c:scaling>
        <c:delete val="1"/>
        <c:axPos val="l"/>
        <c:numFmt formatCode="0.00%" sourceLinked="1"/>
        <c:majorTickMark val="out"/>
        <c:minorTickMark val="none"/>
        <c:tickLblPos val="nextTo"/>
        <c:crossAx val="1633065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Taste The Vectory </c:v>
                </c:pt>
              </c:strCache>
            </c:strRef>
          </c:tx>
          <c:spPr>
            <a:solidFill>
              <a:schemeClr val="accent5"/>
            </a:solidFill>
            <a:ln>
              <a:solidFill>
                <a:schemeClr val="accent5"/>
              </a:solid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Sheet1!$C$2:$C$157</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5709196</c:v>
                </c:pt>
                <c:pt idx="38">
                  <c:v>5709196</c:v>
                </c:pt>
                <c:pt idx="39">
                  <c:v>5709196</c:v>
                </c:pt>
                <c:pt idx="40">
                  <c:v>5709196</c:v>
                </c:pt>
                <c:pt idx="41">
                  <c:v>7879688</c:v>
                </c:pt>
                <c:pt idx="42">
                  <c:v>7879688</c:v>
                </c:pt>
                <c:pt idx="43">
                  <c:v>7879688</c:v>
                </c:pt>
                <c:pt idx="44">
                  <c:v>7879688</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9B68-4D8E-BA73-FC5411A03478}"/>
            </c:ext>
          </c:extLst>
        </c:ser>
        <c:ser>
          <c:idx val="2"/>
          <c:order val="2"/>
          <c:tx>
            <c:strRef>
              <c:f>Sheet1!$D$1</c:f>
              <c:strCache>
                <c:ptCount val="1"/>
                <c:pt idx="0">
                  <c:v>Taste The Energy </c:v>
                </c:pt>
              </c:strCache>
            </c:strRef>
          </c:tx>
          <c:spPr>
            <a:solidFill>
              <a:schemeClr val="accent2"/>
            </a:solidFill>
            <a:ln>
              <a:solidFill>
                <a:schemeClr val="accent2"/>
              </a:solid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Sheet1!$D$2:$D$157</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788813</c:v>
                </c:pt>
                <c:pt idx="66">
                  <c:v>900543</c:v>
                </c:pt>
                <c:pt idx="67">
                  <c:v>967618</c:v>
                </c:pt>
                <c:pt idx="68">
                  <c:v>0</c:v>
                </c:pt>
                <c:pt idx="69">
                  <c:v>0</c:v>
                </c:pt>
                <c:pt idx="70">
                  <c:v>1555495</c:v>
                </c:pt>
                <c:pt idx="71">
                  <c:v>0</c:v>
                </c:pt>
                <c:pt idx="72">
                  <c:v>1374338</c:v>
                </c:pt>
                <c:pt idx="73">
                  <c:v>0</c:v>
                </c:pt>
                <c:pt idx="74">
                  <c:v>1302043</c:v>
                </c:pt>
                <c:pt idx="75">
                  <c:v>0</c:v>
                </c:pt>
                <c:pt idx="76">
                  <c:v>1152116</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1-9B68-4D8E-BA73-FC5411A03478}"/>
            </c:ext>
          </c:extLst>
        </c:ser>
        <c:ser>
          <c:idx val="3"/>
          <c:order val="3"/>
          <c:tx>
            <c:strRef>
              <c:f>Sheet1!$E$1</c:f>
              <c:strCache>
                <c:ptCount val="1"/>
                <c:pt idx="0">
                  <c:v>Holiday (T4T 2017)</c:v>
                </c:pt>
              </c:strCache>
            </c:strRef>
          </c:tx>
          <c:spPr>
            <a:solidFill>
              <a:schemeClr val="accent4"/>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Sheet1!$E$2:$E$157</c:f>
            </c:numRef>
          </c:val>
          <c:extLst xmlns:c16r2="http://schemas.microsoft.com/office/drawing/2015/06/chart">
            <c:ext xmlns:c16="http://schemas.microsoft.com/office/drawing/2014/chart" uri="{C3380CC4-5D6E-409C-BE32-E72D297353CC}">
              <c16:uniqueId val="{00000002-9B68-4D8E-BA73-FC5411A03478}"/>
            </c:ext>
          </c:extLst>
        </c:ser>
        <c:ser>
          <c:idx val="4"/>
          <c:order val="4"/>
          <c:tx>
            <c:strRef>
              <c:f>Sheet1!$F$1</c:f>
              <c:strCache>
                <c:ptCount val="1"/>
                <c:pt idx="0">
                  <c:v>Low Suger </c:v>
                </c:pt>
              </c:strCache>
            </c:strRef>
          </c:tx>
          <c:spPr>
            <a:solidFill>
              <a:schemeClr val="accent5"/>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Sheet1!$F$2:$F$157</c:f>
            </c:numRef>
          </c:val>
          <c:extLst xmlns:c16r2="http://schemas.microsoft.com/office/drawing/2015/06/chart">
            <c:ext xmlns:c16="http://schemas.microsoft.com/office/drawing/2014/chart" uri="{C3380CC4-5D6E-409C-BE32-E72D297353CC}">
              <c16:uniqueId val="{00000003-9B68-4D8E-BA73-FC5411A03478}"/>
            </c:ext>
          </c:extLst>
        </c:ser>
        <c:ser>
          <c:idx val="5"/>
          <c:order val="5"/>
          <c:tx>
            <c:strRef>
              <c:f>Sheet1!$G$1</c:f>
              <c:strCache>
                <c:ptCount val="1"/>
                <c:pt idx="0">
                  <c:v>Quiet</c:v>
                </c:pt>
              </c:strCache>
            </c:strRef>
          </c:tx>
          <c:spPr>
            <a:solidFill>
              <a:schemeClr val="accent6"/>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Sheet1!$G$2:$G$157</c:f>
            </c:numRef>
          </c:val>
          <c:extLst xmlns:c16r2="http://schemas.microsoft.com/office/drawing/2015/06/chart">
            <c:ext xmlns:c16="http://schemas.microsoft.com/office/drawing/2014/chart" uri="{C3380CC4-5D6E-409C-BE32-E72D297353CC}">
              <c16:uniqueId val="{00000004-9B68-4D8E-BA73-FC5411A03478}"/>
            </c:ext>
          </c:extLst>
        </c:ser>
        <c:ser>
          <c:idx val="6"/>
          <c:order val="6"/>
          <c:tx>
            <c:strRef>
              <c:f>Sheet1!$H$1</c:f>
              <c:strCache>
                <c:ptCount val="1"/>
                <c:pt idx="0">
                  <c:v>Sounds</c:v>
                </c:pt>
              </c:strCache>
            </c:strRef>
          </c:tx>
          <c:spPr>
            <a:solidFill>
              <a:schemeClr val="accent1">
                <a:lumMod val="60000"/>
              </a:schemeClr>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Sheet1!$H$2:$H$157</c:f>
            </c:numRef>
          </c:val>
          <c:extLst xmlns:c16r2="http://schemas.microsoft.com/office/drawing/2015/06/chart">
            <c:ext xmlns:c16="http://schemas.microsoft.com/office/drawing/2014/chart" uri="{C3380CC4-5D6E-409C-BE32-E72D297353CC}">
              <c16:uniqueId val="{00000005-9B68-4D8E-BA73-FC5411A03478}"/>
            </c:ext>
          </c:extLst>
        </c:ser>
        <c:ser>
          <c:idx val="7"/>
          <c:order val="7"/>
          <c:tx>
            <c:strRef>
              <c:f>Sheet1!$I$1</c:f>
              <c:strCache>
                <c:ptCount val="1"/>
                <c:pt idx="0">
                  <c:v>Spoon</c:v>
                </c:pt>
              </c:strCache>
            </c:strRef>
          </c:tx>
          <c:spPr>
            <a:solidFill>
              <a:schemeClr val="accent2">
                <a:lumMod val="60000"/>
              </a:schemeClr>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Sheet1!$I$2:$I$157</c:f>
            </c:numRef>
          </c:val>
          <c:extLst xmlns:c16r2="http://schemas.microsoft.com/office/drawing/2015/06/chart">
            <c:ext xmlns:c16="http://schemas.microsoft.com/office/drawing/2014/chart" uri="{C3380CC4-5D6E-409C-BE32-E72D297353CC}">
              <c16:uniqueId val="{00000006-9B68-4D8E-BA73-FC5411A03478}"/>
            </c:ext>
          </c:extLst>
        </c:ser>
        <c:ser>
          <c:idx val="8"/>
          <c:order val="8"/>
          <c:tx>
            <c:strRef>
              <c:f>Sheet1!$J$1</c:f>
              <c:strCache>
                <c:ptCount val="1"/>
                <c:pt idx="0">
                  <c:v>Treat For Toys</c:v>
                </c:pt>
              </c:strCache>
            </c:strRef>
          </c:tx>
          <c:spPr>
            <a:solidFill>
              <a:schemeClr val="accent3">
                <a:lumMod val="60000"/>
              </a:schemeClr>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Sheet1!$J$2:$J$157</c:f>
            </c:numRef>
          </c:val>
          <c:extLst xmlns:c16r2="http://schemas.microsoft.com/office/drawing/2015/06/chart">
            <c:ext xmlns:c16="http://schemas.microsoft.com/office/drawing/2014/chart" uri="{C3380CC4-5D6E-409C-BE32-E72D297353CC}">
              <c16:uniqueId val="{00000007-9B68-4D8E-BA73-FC5411A03478}"/>
            </c:ext>
          </c:extLst>
        </c:ser>
        <c:ser>
          <c:idx val="9"/>
          <c:order val="9"/>
          <c:tx>
            <c:strRef>
              <c:f>Sheet1!$K$1</c:f>
              <c:strCache>
                <c:ptCount val="1"/>
                <c:pt idx="0">
                  <c:v>Wonderfully Simple</c:v>
                </c:pt>
              </c:strCache>
            </c:strRef>
          </c:tx>
          <c:spPr>
            <a:solidFill>
              <a:schemeClr val="accent4">
                <a:lumMod val="60000"/>
              </a:schemeClr>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Sheet1!$K$2:$K$157</c:f>
            </c:numRef>
          </c:val>
          <c:extLst xmlns:c16r2="http://schemas.microsoft.com/office/drawing/2015/06/chart">
            <c:ext xmlns:c16="http://schemas.microsoft.com/office/drawing/2014/chart" uri="{C3380CC4-5D6E-409C-BE32-E72D297353CC}">
              <c16:uniqueId val="{00000008-9B68-4D8E-BA73-FC5411A03478}"/>
            </c:ext>
          </c:extLst>
        </c:ser>
        <c:dLbls>
          <c:showLegendKey val="0"/>
          <c:showVal val="0"/>
          <c:showCatName val="0"/>
          <c:showSerName val="0"/>
          <c:showPercent val="0"/>
          <c:showBubbleSize val="0"/>
        </c:dLbls>
        <c:gapWidth val="219"/>
        <c:overlap val="100"/>
        <c:axId val="1633066464"/>
        <c:axId val="1633068640"/>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Sheet1!$B$2:$B$157</c:f>
              <c:numCache>
                <c:formatCode>General</c:formatCode>
                <c:ptCount val="104"/>
                <c:pt idx="0">
                  <c:v>13419</c:v>
                </c:pt>
                <c:pt idx="1">
                  <c:v>16051</c:v>
                </c:pt>
                <c:pt idx="2">
                  <c:v>16978</c:v>
                </c:pt>
                <c:pt idx="3">
                  <c:v>17912</c:v>
                </c:pt>
                <c:pt idx="4">
                  <c:v>17544</c:v>
                </c:pt>
                <c:pt idx="5">
                  <c:v>16251</c:v>
                </c:pt>
                <c:pt idx="6">
                  <c:v>16855</c:v>
                </c:pt>
                <c:pt idx="7">
                  <c:v>17234</c:v>
                </c:pt>
                <c:pt idx="8">
                  <c:v>16899</c:v>
                </c:pt>
                <c:pt idx="9">
                  <c:v>18312</c:v>
                </c:pt>
                <c:pt idx="10">
                  <c:v>18370</c:v>
                </c:pt>
                <c:pt idx="11">
                  <c:v>18874</c:v>
                </c:pt>
                <c:pt idx="12">
                  <c:v>18910</c:v>
                </c:pt>
                <c:pt idx="13">
                  <c:v>18607</c:v>
                </c:pt>
                <c:pt idx="14">
                  <c:v>15481</c:v>
                </c:pt>
                <c:pt idx="15">
                  <c:v>16180</c:v>
                </c:pt>
                <c:pt idx="16">
                  <c:v>15594</c:v>
                </c:pt>
                <c:pt idx="17">
                  <c:v>18919</c:v>
                </c:pt>
                <c:pt idx="18">
                  <c:v>19445</c:v>
                </c:pt>
                <c:pt idx="19">
                  <c:v>18149</c:v>
                </c:pt>
                <c:pt idx="20">
                  <c:v>16503</c:v>
                </c:pt>
                <c:pt idx="21">
                  <c:v>18429</c:v>
                </c:pt>
                <c:pt idx="22">
                  <c:v>19327</c:v>
                </c:pt>
                <c:pt idx="23">
                  <c:v>18482</c:v>
                </c:pt>
                <c:pt idx="24">
                  <c:v>18587</c:v>
                </c:pt>
                <c:pt idx="25">
                  <c:v>16913</c:v>
                </c:pt>
                <c:pt idx="26">
                  <c:v>17384</c:v>
                </c:pt>
                <c:pt idx="27">
                  <c:v>19829</c:v>
                </c:pt>
                <c:pt idx="28">
                  <c:v>17650</c:v>
                </c:pt>
                <c:pt idx="29">
                  <c:v>16381</c:v>
                </c:pt>
                <c:pt idx="30">
                  <c:v>17117</c:v>
                </c:pt>
                <c:pt idx="31">
                  <c:v>16405</c:v>
                </c:pt>
                <c:pt idx="32">
                  <c:v>16804</c:v>
                </c:pt>
                <c:pt idx="33">
                  <c:v>18330</c:v>
                </c:pt>
                <c:pt idx="34">
                  <c:v>17234</c:v>
                </c:pt>
                <c:pt idx="35">
                  <c:v>21009</c:v>
                </c:pt>
                <c:pt idx="36">
                  <c:v>18913</c:v>
                </c:pt>
                <c:pt idx="37">
                  <c:v>18462</c:v>
                </c:pt>
                <c:pt idx="38">
                  <c:v>20822</c:v>
                </c:pt>
                <c:pt idx="39">
                  <c:v>20496</c:v>
                </c:pt>
                <c:pt idx="40">
                  <c:v>16183</c:v>
                </c:pt>
                <c:pt idx="41">
                  <c:v>17476</c:v>
                </c:pt>
                <c:pt idx="42">
                  <c:v>20728</c:v>
                </c:pt>
                <c:pt idx="43">
                  <c:v>15571</c:v>
                </c:pt>
                <c:pt idx="44">
                  <c:v>16062</c:v>
                </c:pt>
                <c:pt idx="45">
                  <c:v>16238</c:v>
                </c:pt>
                <c:pt idx="46">
                  <c:v>17486</c:v>
                </c:pt>
                <c:pt idx="47">
                  <c:v>17122</c:v>
                </c:pt>
                <c:pt idx="48">
                  <c:v>16015</c:v>
                </c:pt>
                <c:pt idx="49">
                  <c:v>13617</c:v>
                </c:pt>
                <c:pt idx="50">
                  <c:v>11158</c:v>
                </c:pt>
                <c:pt idx="51">
                  <c:v>5807</c:v>
                </c:pt>
                <c:pt idx="52">
                  <c:v>9797</c:v>
                </c:pt>
                <c:pt idx="53">
                  <c:v>15211</c:v>
                </c:pt>
                <c:pt idx="54">
                  <c:v>14711</c:v>
                </c:pt>
                <c:pt idx="55">
                  <c:v>15577</c:v>
                </c:pt>
                <c:pt idx="56">
                  <c:v>14176</c:v>
                </c:pt>
                <c:pt idx="57">
                  <c:v>13422</c:v>
                </c:pt>
                <c:pt idx="58">
                  <c:v>14726</c:v>
                </c:pt>
                <c:pt idx="59">
                  <c:v>13650</c:v>
                </c:pt>
                <c:pt idx="60">
                  <c:v>14158</c:v>
                </c:pt>
                <c:pt idx="61">
                  <c:v>15982</c:v>
                </c:pt>
                <c:pt idx="62">
                  <c:v>13807</c:v>
                </c:pt>
                <c:pt idx="63">
                  <c:v>14330</c:v>
                </c:pt>
                <c:pt idx="64">
                  <c:v>13782</c:v>
                </c:pt>
                <c:pt idx="65">
                  <c:v>13400</c:v>
                </c:pt>
                <c:pt idx="66">
                  <c:v>13509</c:v>
                </c:pt>
                <c:pt idx="67">
                  <c:v>15746</c:v>
                </c:pt>
                <c:pt idx="68">
                  <c:v>14695</c:v>
                </c:pt>
                <c:pt idx="69">
                  <c:v>16395</c:v>
                </c:pt>
                <c:pt idx="70">
                  <c:v>18403</c:v>
                </c:pt>
                <c:pt idx="71">
                  <c:v>17676</c:v>
                </c:pt>
                <c:pt idx="72">
                  <c:v>16098</c:v>
                </c:pt>
                <c:pt idx="73">
                  <c:v>18561</c:v>
                </c:pt>
                <c:pt idx="74">
                  <c:v>18392</c:v>
                </c:pt>
                <c:pt idx="75">
                  <c:v>15635</c:v>
                </c:pt>
                <c:pt idx="76">
                  <c:v>15467</c:v>
                </c:pt>
                <c:pt idx="77">
                  <c:v>13885</c:v>
                </c:pt>
                <c:pt idx="78">
                  <c:v>14124</c:v>
                </c:pt>
                <c:pt idx="79">
                  <c:v>15616</c:v>
                </c:pt>
                <c:pt idx="80">
                  <c:v>14203</c:v>
                </c:pt>
                <c:pt idx="81">
                  <c:v>13278</c:v>
                </c:pt>
                <c:pt idx="82">
                  <c:v>15206</c:v>
                </c:pt>
                <c:pt idx="83">
                  <c:v>11684</c:v>
                </c:pt>
                <c:pt idx="84">
                  <c:v>12561</c:v>
                </c:pt>
                <c:pt idx="85">
                  <c:v>19597</c:v>
                </c:pt>
                <c:pt idx="86">
                  <c:v>21329</c:v>
                </c:pt>
                <c:pt idx="87">
                  <c:v>14516</c:v>
                </c:pt>
                <c:pt idx="88">
                  <c:v>17206</c:v>
                </c:pt>
                <c:pt idx="89">
                  <c:v>14904</c:v>
                </c:pt>
                <c:pt idx="90">
                  <c:v>15684</c:v>
                </c:pt>
                <c:pt idx="91">
                  <c:v>13994</c:v>
                </c:pt>
                <c:pt idx="92">
                  <c:v>12990</c:v>
                </c:pt>
                <c:pt idx="93">
                  <c:v>15656</c:v>
                </c:pt>
                <c:pt idx="94">
                  <c:v>14680</c:v>
                </c:pt>
                <c:pt idx="95">
                  <c:v>14331</c:v>
                </c:pt>
                <c:pt idx="96">
                  <c:v>13450</c:v>
                </c:pt>
                <c:pt idx="97">
                  <c:v>12213</c:v>
                </c:pt>
                <c:pt idx="98">
                  <c:v>12524</c:v>
                </c:pt>
                <c:pt idx="99">
                  <c:v>12558</c:v>
                </c:pt>
                <c:pt idx="100">
                  <c:v>11519</c:v>
                </c:pt>
                <c:pt idx="101">
                  <c:v>11797</c:v>
                </c:pt>
                <c:pt idx="102">
                  <c:v>8394</c:v>
                </c:pt>
                <c:pt idx="103">
                  <c:v>4947</c:v>
                </c:pt>
              </c:numCache>
            </c:numRef>
          </c:val>
          <c:smooth val="0"/>
          <c:extLst xmlns:c16r2="http://schemas.microsoft.com/office/drawing/2015/06/chart">
            <c:ext xmlns:c16="http://schemas.microsoft.com/office/drawing/2014/chart" uri="{C3380CC4-5D6E-409C-BE32-E72D297353CC}">
              <c16:uniqueId val="{00000009-9B68-4D8E-BA73-FC5411A03478}"/>
            </c:ext>
          </c:extLst>
        </c:ser>
        <c:dLbls>
          <c:showLegendKey val="0"/>
          <c:showVal val="0"/>
          <c:showCatName val="0"/>
          <c:showSerName val="0"/>
          <c:showPercent val="0"/>
          <c:showBubbleSize val="0"/>
        </c:dLbls>
        <c:marker val="1"/>
        <c:smooth val="0"/>
        <c:axId val="1633077344"/>
        <c:axId val="1633067008"/>
      </c:lineChart>
      <c:dateAx>
        <c:axId val="16330773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1633067008"/>
        <c:crosses val="autoZero"/>
        <c:auto val="1"/>
        <c:lblOffset val="100"/>
        <c:baseTimeUnit val="days"/>
      </c:dateAx>
      <c:valAx>
        <c:axId val="1633067008"/>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633077344"/>
        <c:crosses val="autoZero"/>
        <c:crossBetween val="between"/>
        <c:majorUnit val="40000"/>
        <c:dispUnits>
          <c:builtInUnit val="thousands"/>
        </c:dispUnits>
      </c:valAx>
      <c:valAx>
        <c:axId val="1633068640"/>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633066464"/>
        <c:crosses val="max"/>
        <c:crossBetween val="between"/>
        <c:dispUnits>
          <c:builtInUnit val="thousands"/>
        </c:dispUnits>
      </c:valAx>
      <c:dateAx>
        <c:axId val="1633066464"/>
        <c:scaling>
          <c:orientation val="minMax"/>
        </c:scaling>
        <c:delete val="1"/>
        <c:axPos val="b"/>
        <c:numFmt formatCode="m/d/yyyy" sourceLinked="1"/>
        <c:majorTickMark val="out"/>
        <c:minorTickMark val="none"/>
        <c:tickLblPos val="nextTo"/>
        <c:crossAx val="1633068640"/>
        <c:crosses val="autoZero"/>
        <c:auto val="1"/>
        <c:lblOffset val="100"/>
        <c:baseTimeUnit val="days"/>
      </c:dateAx>
      <c:spPr>
        <a:noFill/>
        <a:ln>
          <a:noFill/>
        </a:ln>
        <a:effectLst/>
      </c:spPr>
    </c:plotArea>
    <c:legend>
      <c:legendPos val="b"/>
      <c:layout>
        <c:manualLayout>
          <c:xMode val="edge"/>
          <c:yMode val="edge"/>
          <c:x val="0.27076041794250932"/>
          <c:y val="0.81293396935341589"/>
          <c:w val="0.4584791641149813"/>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2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29656.6698722</c:v>
                </c:pt>
                <c:pt idx="1">
                  <c:v>2006.8420674826509</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633071904"/>
        <c:axId val="1633079520"/>
      </c:barChart>
      <c:catAx>
        <c:axId val="163307190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3079520"/>
        <c:crosses val="autoZero"/>
        <c:auto val="1"/>
        <c:lblAlgn val="ctr"/>
        <c:lblOffset val="100"/>
        <c:noMultiLvlLbl val="0"/>
      </c:catAx>
      <c:valAx>
        <c:axId val="1633079520"/>
        <c:scaling>
          <c:orientation val="minMax"/>
          <c:max val="50000"/>
          <c:min val="0"/>
        </c:scaling>
        <c:delete val="1"/>
        <c:axPos val="l"/>
        <c:numFmt formatCode="#,##0" sourceLinked="0"/>
        <c:majorTickMark val="out"/>
        <c:minorTickMark val="none"/>
        <c:tickLblPos val="nextTo"/>
        <c:crossAx val="1633071904"/>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545.6053247676557</c:v>
                </c:pt>
                <c:pt idx="1">
                  <c:v>249.57723580508252</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633068096"/>
        <c:axId val="1633072448"/>
      </c:barChart>
      <c:catAx>
        <c:axId val="163306809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3072448"/>
        <c:crosses val="autoZero"/>
        <c:auto val="1"/>
        <c:lblAlgn val="ctr"/>
        <c:lblOffset val="100"/>
        <c:noMultiLvlLbl val="0"/>
      </c:catAx>
      <c:valAx>
        <c:axId val="1633072448"/>
        <c:scaling>
          <c:orientation val="minMax"/>
          <c:max val="800"/>
          <c:min val="0"/>
        </c:scaling>
        <c:delete val="1"/>
        <c:axPos val="l"/>
        <c:numFmt formatCode="0" sourceLinked="0"/>
        <c:majorTickMark val="out"/>
        <c:minorTickMark val="none"/>
        <c:tickLblPos val="nextTo"/>
        <c:crossAx val="1633068096"/>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0.17164908043524818</c:v>
                </c:pt>
                <c:pt idx="1">
                  <c:v>7.5883265119801091E-2</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633080064"/>
        <c:axId val="1633072992"/>
      </c:barChart>
      <c:catAx>
        <c:axId val="16330800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3072992"/>
        <c:crosses val="autoZero"/>
        <c:auto val="1"/>
        <c:lblAlgn val="ctr"/>
        <c:lblOffset val="100"/>
        <c:noMultiLvlLbl val="0"/>
      </c:catAx>
      <c:valAx>
        <c:axId val="1633072992"/>
        <c:scaling>
          <c:orientation val="minMax"/>
        </c:scaling>
        <c:delete val="1"/>
        <c:axPos val="l"/>
        <c:numFmt formatCode="0.0" sourceLinked="0"/>
        <c:majorTickMark val="out"/>
        <c:minorTickMark val="none"/>
        <c:tickLblPos val="nextTo"/>
        <c:crossAx val="163308006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2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18537.070751400002</c:v>
                </c:pt>
                <c:pt idx="1">
                  <c:v>0</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635383200"/>
        <c:axId val="1635376672"/>
      </c:barChart>
      <c:catAx>
        <c:axId val="163538320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5376672"/>
        <c:crosses val="autoZero"/>
        <c:auto val="1"/>
        <c:lblAlgn val="ctr"/>
        <c:lblOffset val="100"/>
        <c:noMultiLvlLbl val="0"/>
      </c:catAx>
      <c:valAx>
        <c:axId val="1635376672"/>
        <c:scaling>
          <c:orientation val="minMax"/>
          <c:max val="30000"/>
          <c:min val="0"/>
        </c:scaling>
        <c:delete val="1"/>
        <c:axPos val="l"/>
        <c:numFmt formatCode="#,##0" sourceLinked="0"/>
        <c:majorTickMark val="out"/>
        <c:minorTickMark val="none"/>
        <c:tickLblPos val="nextTo"/>
        <c:crossAx val="1635383200"/>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General</c:formatCode>
                <c:ptCount val="2"/>
                <c:pt idx="0" formatCode="_(* #,##0_);_(* \(#,##0\);_(* &quot;-&quot;??_);_(@_)">
                  <c:v>814</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635371232"/>
        <c:axId val="1635378304"/>
      </c:barChart>
      <c:catAx>
        <c:axId val="163537123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5378304"/>
        <c:crosses val="autoZero"/>
        <c:auto val="1"/>
        <c:lblAlgn val="ctr"/>
        <c:lblOffset val="100"/>
        <c:noMultiLvlLbl val="0"/>
      </c:catAx>
      <c:valAx>
        <c:axId val="1635378304"/>
        <c:scaling>
          <c:orientation val="minMax"/>
          <c:max val="1100"/>
          <c:min val="0"/>
        </c:scaling>
        <c:delete val="1"/>
        <c:axPos val="l"/>
        <c:numFmt formatCode="0" sourceLinked="0"/>
        <c:majorTickMark val="out"/>
        <c:minorTickMark val="none"/>
        <c:tickLblPos val="nextTo"/>
        <c:crossAx val="163537123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General</c:formatCode>
                <c:ptCount val="2"/>
                <c:pt idx="0" formatCode="0.00">
                  <c:v>0.49406776402363484</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635372320"/>
        <c:axId val="1635382656"/>
      </c:barChart>
      <c:catAx>
        <c:axId val="16353723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5382656"/>
        <c:crosses val="autoZero"/>
        <c:auto val="1"/>
        <c:lblAlgn val="ctr"/>
        <c:lblOffset val="100"/>
        <c:noMultiLvlLbl val="0"/>
      </c:catAx>
      <c:valAx>
        <c:axId val="1635382656"/>
        <c:scaling>
          <c:orientation val="minMax"/>
        </c:scaling>
        <c:delete val="1"/>
        <c:axPos val="l"/>
        <c:numFmt formatCode="0.0" sourceLinked="0"/>
        <c:majorTickMark val="out"/>
        <c:minorTickMark val="none"/>
        <c:tickLblPos val="nextTo"/>
        <c:crossAx val="163537232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Vector Snacks</c:v>
                </c:pt>
              </c:strCache>
            </c:strRef>
          </c:tx>
          <c:spPr>
            <a:solidFill>
              <a:schemeClr val="accent1"/>
            </a:solidFill>
            <a:ln>
              <a:noFill/>
            </a:ln>
            <a:effectLst/>
          </c:spPr>
          <c:invertIfNegative val="0"/>
          <c:dLbls>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Sheet1!$A$2:$A$4</c:f>
              <c:strCache>
                <c:ptCount val="1"/>
                <c:pt idx="0">
                  <c:v>TV+Video</c:v>
                </c:pt>
              </c:strCache>
            </c:strRef>
          </c:cat>
          <c:val>
            <c:numRef>
              <c:f>Sheet1!$B$2:$B$4</c:f>
              <c:numCache>
                <c:formatCode>0.0%</c:formatCode>
                <c:ptCount val="1"/>
                <c:pt idx="0">
                  <c:v>1.5770747919069943E-2</c:v>
                </c:pt>
              </c:numCache>
            </c:numRef>
          </c:val>
          <c:extLst xmlns:c16r2="http://schemas.microsoft.com/office/drawing/2015/06/chart">
            <c:ext xmlns:c16="http://schemas.microsoft.com/office/drawing/2014/chart" uri="{C3380CC4-5D6E-409C-BE32-E72D297353CC}">
              <c16:uniqueId val="{00000000-0076-41C0-88D4-4A0B1F0E8200}"/>
            </c:ext>
          </c:extLst>
        </c:ser>
        <c:dLbls>
          <c:dLblPos val="outEnd"/>
          <c:showLegendKey val="0"/>
          <c:showVal val="1"/>
          <c:showCatName val="0"/>
          <c:showSerName val="0"/>
          <c:showPercent val="0"/>
          <c:showBubbleSize val="0"/>
        </c:dLbls>
        <c:gapWidth val="444"/>
        <c:overlap val="-90"/>
        <c:axId val="1635372864"/>
        <c:axId val="1635369056"/>
      </c:barChart>
      <c:catAx>
        <c:axId val="163537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1635369056"/>
        <c:crosses val="autoZero"/>
        <c:auto val="1"/>
        <c:lblAlgn val="ctr"/>
        <c:lblOffset val="100"/>
        <c:noMultiLvlLbl val="0"/>
      </c:catAx>
      <c:valAx>
        <c:axId val="1635369056"/>
        <c:scaling>
          <c:orientation val="minMax"/>
          <c:max val="2.5000000000000005E-2"/>
        </c:scaling>
        <c:delete val="1"/>
        <c:axPos val="l"/>
        <c:numFmt formatCode="0.0%" sourceLinked="1"/>
        <c:majorTickMark val="out"/>
        <c:minorTickMark val="none"/>
        <c:tickLblPos val="nextTo"/>
        <c:crossAx val="1635372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003092079243523E-2"/>
          <c:y val="0.11130529305062062"/>
          <c:w val="0.9610200266062634"/>
          <c:h val="0.35008323976503242"/>
        </c:manualLayout>
      </c:layout>
      <c:barChart>
        <c:barDir val="col"/>
        <c:grouping val="stacked"/>
        <c:varyColors val="0"/>
        <c:ser>
          <c:idx val="0"/>
          <c:order val="0"/>
          <c:tx>
            <c:strRef>
              <c:f>Sheet1!$B$1</c:f>
              <c:strCache>
                <c:ptCount val="1"/>
                <c:pt idx="0">
                  <c:v>Total</c:v>
                </c:pt>
              </c:strCache>
            </c:strRef>
          </c:tx>
          <c:invertIfNegative val="0"/>
          <c:dLbls>
            <c:numFmt formatCode="#,##0.0" sourceLinked="0"/>
            <c:spPr>
              <a:noFill/>
              <a:ln>
                <a:noFill/>
              </a:ln>
              <a:effectLst/>
            </c:spPr>
            <c:txPr>
              <a:bodyPr rot="-5400000" vert="horz"/>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Sheet1!$A$2:$A$17</c:f>
              <c:strCache>
                <c:ptCount val="16"/>
                <c:pt idx="0">
                  <c:v>Actual 2017</c:v>
                </c:pt>
                <c:pt idx="1">
                  <c:v>TV</c:v>
                </c:pt>
                <c:pt idx="2">
                  <c:v>Coupon</c:v>
                </c:pt>
                <c:pt idx="3">
                  <c:v>2018 New Launch</c:v>
                </c:pt>
                <c:pt idx="4">
                  <c:v>TDP</c:v>
                </c:pt>
                <c:pt idx="5">
                  <c:v>Seasonality</c:v>
                </c:pt>
                <c:pt idx="6">
                  <c:v>TV Halo From Vector RTEC</c:v>
                </c:pt>
                <c:pt idx="7">
                  <c:v>Corporate Promotion</c:v>
                </c:pt>
                <c:pt idx="8">
                  <c:v>Trade</c:v>
                </c:pt>
                <c:pt idx="9">
                  <c:v>Sampling</c:v>
                </c:pt>
                <c:pt idx="10">
                  <c:v>Competition</c:v>
                </c:pt>
                <c:pt idx="11">
                  <c:v>Others</c:v>
                </c:pt>
                <c:pt idx="12">
                  <c:v>OOH</c:v>
                </c:pt>
                <c:pt idx="13">
                  <c:v>Digital Video</c:v>
                </c:pt>
                <c:pt idx="14">
                  <c:v>Price</c:v>
                </c:pt>
                <c:pt idx="15">
                  <c:v>Actual 2018</c:v>
                </c:pt>
              </c:strCache>
            </c:strRef>
          </c:cat>
          <c:val>
            <c:numRef>
              <c:f>Sheet1!$B$2:$B$17</c:f>
              <c:numCache>
                <c:formatCode>General</c:formatCode>
                <c:ptCount val="16"/>
                <c:pt idx="0">
                  <c:v>894524</c:v>
                </c:pt>
                <c:pt idx="15">
                  <c:v>750152</c:v>
                </c:pt>
              </c:numCache>
            </c:numRef>
          </c:val>
          <c:extLst xmlns:c16r2="http://schemas.microsoft.com/office/drawing/2015/06/chart">
            <c:ext xmlns:c16="http://schemas.microsoft.com/office/drawing/2014/chart" uri="{C3380CC4-5D6E-409C-BE32-E72D297353CC}">
              <c16:uniqueId val="{00000000-D9C3-426E-AF4B-FCBDF215A75B}"/>
            </c:ext>
          </c:extLst>
        </c:ser>
        <c:ser>
          <c:idx val="1"/>
          <c:order val="1"/>
          <c:tx>
            <c:strRef>
              <c:f>Sheet1!$C$1</c:f>
              <c:strCache>
                <c:ptCount val="1"/>
              </c:strCache>
            </c:strRef>
          </c:tx>
          <c:spPr>
            <a:noFill/>
          </c:spPr>
          <c:invertIfNegative val="0"/>
          <c:cat>
            <c:strRef>
              <c:f>Sheet1!$A$2:$A$17</c:f>
              <c:strCache>
                <c:ptCount val="16"/>
                <c:pt idx="0">
                  <c:v>Actual 2017</c:v>
                </c:pt>
                <c:pt idx="1">
                  <c:v>TV</c:v>
                </c:pt>
                <c:pt idx="2">
                  <c:v>Coupon</c:v>
                </c:pt>
                <c:pt idx="3">
                  <c:v>2018 New Launch</c:v>
                </c:pt>
                <c:pt idx="4">
                  <c:v>TDP</c:v>
                </c:pt>
                <c:pt idx="5">
                  <c:v>Seasonality</c:v>
                </c:pt>
                <c:pt idx="6">
                  <c:v>TV Halo From Vector RTEC</c:v>
                </c:pt>
                <c:pt idx="7">
                  <c:v>Corporate Promotion</c:v>
                </c:pt>
                <c:pt idx="8">
                  <c:v>Trade</c:v>
                </c:pt>
                <c:pt idx="9">
                  <c:v>Sampling</c:v>
                </c:pt>
                <c:pt idx="10">
                  <c:v>Competition</c:v>
                </c:pt>
                <c:pt idx="11">
                  <c:v>Others</c:v>
                </c:pt>
                <c:pt idx="12">
                  <c:v>OOH</c:v>
                </c:pt>
                <c:pt idx="13">
                  <c:v>Digital Video</c:v>
                </c:pt>
                <c:pt idx="14">
                  <c:v>Price</c:v>
                </c:pt>
                <c:pt idx="15">
                  <c:v>Actual 2018</c:v>
                </c:pt>
              </c:strCache>
            </c:strRef>
          </c:cat>
          <c:val>
            <c:numRef>
              <c:f>Sheet1!$C$2:$C$17</c:f>
              <c:numCache>
                <c:formatCode>#,##0</c:formatCode>
                <c:ptCount val="16"/>
                <c:pt idx="1">
                  <c:v>894524</c:v>
                </c:pt>
                <c:pt idx="2">
                  <c:v>914097.41847191739</c:v>
                </c:pt>
                <c:pt idx="3">
                  <c:v>921763.50585701736</c:v>
                </c:pt>
                <c:pt idx="4">
                  <c:v>928978.04238111735</c:v>
                </c:pt>
                <c:pt idx="5">
                  <c:v>931256.72020221734</c:v>
                </c:pt>
                <c:pt idx="6">
                  <c:v>932846.46078601736</c:v>
                </c:pt>
                <c:pt idx="7">
                  <c:v>932163.41270431736</c:v>
                </c:pt>
                <c:pt idx="8">
                  <c:v>929593.8175894171</c:v>
                </c:pt>
                <c:pt idx="9">
                  <c:v>925186.7950076171</c:v>
                </c:pt>
                <c:pt idx="10">
                  <c:v>919691.50424061704</c:v>
                </c:pt>
                <c:pt idx="11">
                  <c:v>909399.10168471758</c:v>
                </c:pt>
                <c:pt idx="12">
                  <c:v>890862.03093331761</c:v>
                </c:pt>
                <c:pt idx="13">
                  <c:v>863212.20312860026</c:v>
                </c:pt>
                <c:pt idx="14">
                  <c:v>750152</c:v>
                </c:pt>
              </c:numCache>
            </c:numRef>
          </c:val>
          <c:extLst xmlns:c16r2="http://schemas.microsoft.com/office/drawing/2015/06/chart">
            <c:ext xmlns:c16="http://schemas.microsoft.com/office/drawing/2014/chart" uri="{C3380CC4-5D6E-409C-BE32-E72D297353CC}">
              <c16:uniqueId val="{00000001-D9C3-426E-AF4B-FCBDF215A75B}"/>
            </c:ext>
          </c:extLst>
        </c:ser>
        <c:ser>
          <c:idx val="2"/>
          <c:order val="2"/>
          <c:tx>
            <c:strRef>
              <c:f>Sheet1!$D$1</c:f>
              <c:strCache>
                <c:ptCount val="1"/>
              </c:strCache>
            </c:strRef>
          </c:tx>
          <c:invertIfNegative val="0"/>
          <c:dLbls>
            <c:dLbl>
              <c:idx val="0"/>
              <c:tx>
                <c:rich>
                  <a:bodyPr/>
                  <a:lstStyle/>
                  <a:p>
                    <a:endParaRPr lang="en-US" dirty="0"/>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D9C3-426E-AF4B-FCBDF215A75B}"/>
                </c:ext>
                <c:ext xmlns:c15="http://schemas.microsoft.com/office/drawing/2012/chart" uri="{CE6537A1-D6FC-4f65-9D91-7224C49458BB}"/>
              </c:extLst>
            </c:dLbl>
            <c:dLbl>
              <c:idx val="1"/>
              <c:layout>
                <c:manualLayout>
                  <c:x val="0"/>
                  <c:y val="-4.8317515099223468E-2"/>
                </c:manualLayout>
              </c:layout>
              <c:tx>
                <c:rich>
                  <a:bodyPr/>
                  <a:lstStyle/>
                  <a:p>
                    <a:fld id="{3CC02CCA-8994-41E2-9F72-58FBC94E6BD2}"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D9C3-426E-AF4B-FCBDF215A75B}"/>
                </c:ext>
                <c:ext xmlns:c15="http://schemas.microsoft.com/office/drawing/2012/chart" uri="{CE6537A1-D6FC-4f65-9D91-7224C49458BB}">
                  <c15:layout/>
                  <c15:dlblFieldTable/>
                  <c15:showDataLabelsRange val="1"/>
                </c:ext>
              </c:extLst>
            </c:dLbl>
            <c:dLbl>
              <c:idx val="2"/>
              <c:layout>
                <c:manualLayout>
                  <c:x val="0"/>
                  <c:y val="-3.1061259706643658E-2"/>
                </c:manualLayout>
              </c:layout>
              <c:tx>
                <c:rich>
                  <a:bodyPr/>
                  <a:lstStyle/>
                  <a:p>
                    <a:fld id="{814FD3BF-2BA6-4E97-83A2-8CE2BF329352}"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D9C3-426E-AF4B-FCBDF215A75B}"/>
                </c:ext>
                <c:ext xmlns:c15="http://schemas.microsoft.com/office/drawing/2012/chart" uri="{CE6537A1-D6FC-4f65-9D91-7224C49458BB}">
                  <c15:layout/>
                  <c15:dlblFieldTable/>
                  <c15:showDataLabelsRange val="1"/>
                </c:ext>
              </c:extLst>
            </c:dLbl>
            <c:dLbl>
              <c:idx val="3"/>
              <c:layout>
                <c:manualLayout>
                  <c:x val="0"/>
                  <c:y val="-3.4512510785159621E-2"/>
                </c:manualLayout>
              </c:layout>
              <c:tx>
                <c:rich>
                  <a:bodyPr/>
                  <a:lstStyle/>
                  <a:p>
                    <a:fld id="{CCA51F47-FB53-4B95-90EE-5DE7D1DC3C42}"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5-D9C3-426E-AF4B-FCBDF215A75B}"/>
                </c:ext>
                <c:ext xmlns:c15="http://schemas.microsoft.com/office/drawing/2012/chart" uri="{CE6537A1-D6FC-4f65-9D91-7224C49458BB}">
                  <c15:layout/>
                  <c15:dlblFieldTable/>
                  <c15:showDataLabelsRange val="1"/>
                </c:ext>
              </c:extLst>
            </c:dLbl>
            <c:dLbl>
              <c:idx val="4"/>
              <c:layout>
                <c:manualLayout>
                  <c:x val="0"/>
                  <c:y val="-3.1061259706643675E-2"/>
                </c:manualLayout>
              </c:layout>
              <c:tx>
                <c:rich>
                  <a:bodyPr/>
                  <a:lstStyle/>
                  <a:p>
                    <a:fld id="{1F204C04-CDEC-479D-A265-895F26365DC4}"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7-D9C3-426E-AF4B-FCBDF215A75B}"/>
                </c:ext>
                <c:ext xmlns:c15="http://schemas.microsoft.com/office/drawing/2012/chart" uri="{CE6537A1-D6FC-4f65-9D91-7224C49458BB}">
                  <c15:layout/>
                  <c15:dlblFieldTable/>
                  <c15:showDataLabelsRange val="1"/>
                </c:ext>
              </c:extLst>
            </c:dLbl>
            <c:dLbl>
              <c:idx val="5"/>
              <c:layout>
                <c:manualLayout>
                  <c:x val="0"/>
                  <c:y val="-2.7610008628127711E-2"/>
                </c:manualLayout>
              </c:layout>
              <c:tx>
                <c:rich>
                  <a:bodyPr/>
                  <a:lstStyle/>
                  <a:p>
                    <a:fld id="{612F71D6-B940-4E98-8FD3-1C73147FEAAB}"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8-D9C3-426E-AF4B-FCBDF215A75B}"/>
                </c:ext>
                <c:ext xmlns:c15="http://schemas.microsoft.com/office/drawing/2012/chart" uri="{CE6537A1-D6FC-4f65-9D91-7224C49458BB}">
                  <c15:layout/>
                  <c15:dlblFieldTable/>
                  <c15:showDataLabelsRange val="1"/>
                </c:ext>
              </c:extLst>
            </c:dLbl>
            <c:dLbl>
              <c:idx val="6"/>
              <c:layout>
                <c:manualLayout>
                  <c:x val="-3.0441400304414001E-3"/>
                  <c:y val="-2.2996188370698327E-2"/>
                </c:manualLayout>
              </c:layout>
              <c:tx>
                <c:rich>
                  <a:bodyPr/>
                  <a:lstStyle/>
                  <a:p>
                    <a:fld id="{660A7C5E-C6B3-4F75-AAFD-B574FA16CFD3}"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9-D9C3-426E-AF4B-FCBDF215A75B}"/>
                </c:ext>
                <c:ext xmlns:c15="http://schemas.microsoft.com/office/drawing/2012/chart" uri="{CE6537A1-D6FC-4f65-9D91-7224C49458BB}">
                  <c15:layout/>
                  <c15:dlblFieldTable/>
                  <c15:showDataLabelsRange val="1"/>
                </c:ext>
              </c:extLst>
            </c:dLbl>
            <c:dLbl>
              <c:idx val="7"/>
              <c:layout>
                <c:manualLayout>
                  <c:x val="0"/>
                  <c:y val="1.5269038984834489E-2"/>
                </c:manualLayout>
              </c:layout>
              <c:tx>
                <c:rich>
                  <a:bodyPr/>
                  <a:lstStyle/>
                  <a:p>
                    <a:fld id="{D1C18F58-82D9-407D-8638-0E79B384700B}"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A-D9C3-426E-AF4B-FCBDF215A75B}"/>
                </c:ext>
                <c:ext xmlns:c15="http://schemas.microsoft.com/office/drawing/2012/chart" uri="{CE6537A1-D6FC-4f65-9D91-7224C49458BB}">
                  <c15:layout/>
                  <c15:dlblFieldTable/>
                  <c15:showDataLabelsRange val="1"/>
                </c:ext>
              </c:extLst>
            </c:dLbl>
            <c:dLbl>
              <c:idx val="8"/>
              <c:layout>
                <c:manualLayout>
                  <c:x val="-5.5808589185841061E-17"/>
                  <c:y val="2.7610008628127698E-2"/>
                </c:manualLayout>
              </c:layout>
              <c:tx>
                <c:rich>
                  <a:bodyPr/>
                  <a:lstStyle/>
                  <a:p>
                    <a:fld id="{A4C16B79-A375-4DED-99F0-FF5EF175CB9C}"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B-D9C3-426E-AF4B-FCBDF215A75B}"/>
                </c:ext>
                <c:ext xmlns:c15="http://schemas.microsoft.com/office/drawing/2012/chart" uri="{CE6537A1-D6FC-4f65-9D91-7224C49458BB}">
                  <c15:layout/>
                  <c15:dlblFieldTable/>
                  <c15:showDataLabelsRange val="1"/>
                </c:ext>
              </c:extLst>
            </c:dLbl>
            <c:dLbl>
              <c:idx val="9"/>
              <c:layout>
                <c:manualLayout>
                  <c:x val="0"/>
                  <c:y val="4.1415012942191541E-2"/>
                </c:manualLayout>
              </c:layout>
              <c:tx>
                <c:rich>
                  <a:bodyPr/>
                  <a:lstStyle/>
                  <a:p>
                    <a:fld id="{DDBA16CC-7D2C-41FF-AC23-A5CA04AF7533}"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C-D9C3-426E-AF4B-FCBDF215A75B}"/>
                </c:ext>
                <c:ext xmlns:c15="http://schemas.microsoft.com/office/drawing/2012/chart" uri="{CE6537A1-D6FC-4f65-9D91-7224C49458BB}">
                  <c15:layout/>
                  <c15:dlblFieldTable/>
                  <c15:showDataLabelsRange val="1"/>
                </c:ext>
              </c:extLst>
            </c:dLbl>
            <c:dLbl>
              <c:idx val="10"/>
              <c:layout>
                <c:manualLayout>
                  <c:x val="0"/>
                  <c:y val="3.7963761863675581E-2"/>
                </c:manualLayout>
              </c:layout>
              <c:tx>
                <c:rich>
                  <a:bodyPr/>
                  <a:lstStyle/>
                  <a:p>
                    <a:fld id="{E05F7E7A-4117-477B-B912-5FB7A712881A}"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D-D9C3-426E-AF4B-FCBDF215A75B}"/>
                </c:ext>
                <c:ext xmlns:c15="http://schemas.microsoft.com/office/drawing/2012/chart" uri="{CE6537A1-D6FC-4f65-9D91-7224C49458BB}">
                  <c15:layout/>
                  <c15:dlblFieldTable/>
                  <c15:showDataLabelsRange val="1"/>
                </c:ext>
              </c:extLst>
            </c:dLbl>
            <c:dLbl>
              <c:idx val="11"/>
              <c:layout>
                <c:manualLayout>
                  <c:x val="0"/>
                  <c:y val="2.7610008628127666E-2"/>
                </c:manualLayout>
              </c:layout>
              <c:tx>
                <c:rich>
                  <a:bodyPr/>
                  <a:lstStyle/>
                  <a:p>
                    <a:fld id="{4A33CFB4-C7EA-46D5-A4A1-43CB6B0607AC}"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E-D9C3-426E-AF4B-FCBDF215A75B}"/>
                </c:ext>
                <c:ext xmlns:c15="http://schemas.microsoft.com/office/drawing/2012/chart" uri="{CE6537A1-D6FC-4f65-9D91-7224C49458BB}">
                  <c15:layout/>
                  <c15:dlblFieldTable/>
                  <c15:showDataLabelsRange val="1"/>
                </c:ext>
              </c:extLst>
            </c:dLbl>
            <c:dLbl>
              <c:idx val="12"/>
              <c:layout>
                <c:manualLayout>
                  <c:x val="-5.5808589185841061E-17"/>
                  <c:y val="2.7610008628127698E-2"/>
                </c:manualLayout>
              </c:layout>
              <c:tx>
                <c:rich>
                  <a:bodyPr/>
                  <a:lstStyle/>
                  <a:p>
                    <a:fld id="{4C534993-8B37-4182-8734-EEFBD43F0622}"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F-D9C3-426E-AF4B-FCBDF215A75B}"/>
                </c:ext>
                <c:ext xmlns:c15="http://schemas.microsoft.com/office/drawing/2012/chart" uri="{CE6537A1-D6FC-4f65-9D91-7224C49458BB}">
                  <c15:layout/>
                  <c15:dlblFieldTable/>
                  <c15:showDataLabelsRange val="1"/>
                </c:ext>
              </c:extLst>
            </c:dLbl>
            <c:dLbl>
              <c:idx val="13"/>
              <c:layout>
                <c:manualLayout>
                  <c:x val="0"/>
                  <c:y val="3.4512510785159621E-2"/>
                </c:manualLayout>
              </c:layout>
              <c:tx>
                <c:rich>
                  <a:bodyPr/>
                  <a:lstStyle/>
                  <a:p>
                    <a:fld id="{3A84A86A-7A59-4B67-B0CB-EDD78E798E46}"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0-D9C3-426E-AF4B-FCBDF215A75B}"/>
                </c:ext>
                <c:ext xmlns:c15="http://schemas.microsoft.com/office/drawing/2012/chart" uri="{CE6537A1-D6FC-4f65-9D91-7224C49458BB}">
                  <c15:layout/>
                  <c15:dlblFieldTable/>
                  <c15:showDataLabelsRange val="1"/>
                </c:ext>
              </c:extLst>
            </c:dLbl>
            <c:dLbl>
              <c:idx val="14"/>
              <c:layout>
                <c:manualLayout>
                  <c:x val="-1.1161717837168212E-16"/>
                  <c:y val="2.0707506471095771E-2"/>
                </c:manualLayout>
              </c:layout>
              <c:tx>
                <c:rich>
                  <a:bodyPr/>
                  <a:lstStyle/>
                  <a:p>
                    <a:fld id="{D81F1D75-AA14-46A2-8D2C-5CBD59A13B2C}"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1-D9C3-426E-AF4B-FCBDF215A75B}"/>
                </c:ext>
                <c:ext xmlns:c15="http://schemas.microsoft.com/office/drawing/2012/chart" uri="{CE6537A1-D6FC-4f65-9D91-7224C49458BB}">
                  <c15:layout/>
                  <c15:dlblFieldTable/>
                  <c15:showDataLabelsRange val="1"/>
                </c:ext>
              </c:extLst>
            </c:dLbl>
            <c:dLbl>
              <c:idx val="15"/>
              <c:tx>
                <c:rich>
                  <a:bodyPr/>
                  <a:lstStyle/>
                  <a:p>
                    <a:endParaRPr lang="en-US" dirty="0"/>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5-D9C3-426E-AF4B-FCBDF215A75B}"/>
                </c:ext>
                <c:ext xmlns:c15="http://schemas.microsoft.com/office/drawing/2012/chart" uri="{CE6537A1-D6FC-4f65-9D91-7224C49458BB}"/>
              </c:extLst>
            </c:dLbl>
            <c:spPr>
              <a:noFill/>
              <a:ln>
                <a:noFill/>
              </a:ln>
              <a:effectLst/>
            </c:sp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0"/>
              </c:ext>
            </c:extLst>
          </c:dLbls>
          <c:cat>
            <c:strRef>
              <c:f>Sheet1!$A$2:$A$17</c:f>
              <c:strCache>
                <c:ptCount val="16"/>
                <c:pt idx="0">
                  <c:v>Actual 2017</c:v>
                </c:pt>
                <c:pt idx="1">
                  <c:v>TV</c:v>
                </c:pt>
                <c:pt idx="2">
                  <c:v>Coupon</c:v>
                </c:pt>
                <c:pt idx="3">
                  <c:v>2018 New Launch</c:v>
                </c:pt>
                <c:pt idx="4">
                  <c:v>TDP</c:v>
                </c:pt>
                <c:pt idx="5">
                  <c:v>Seasonality</c:v>
                </c:pt>
                <c:pt idx="6">
                  <c:v>TV Halo From Vector RTEC</c:v>
                </c:pt>
                <c:pt idx="7">
                  <c:v>Corporate Promotion</c:v>
                </c:pt>
                <c:pt idx="8">
                  <c:v>Trade</c:v>
                </c:pt>
                <c:pt idx="9">
                  <c:v>Sampling</c:v>
                </c:pt>
                <c:pt idx="10">
                  <c:v>Competition</c:v>
                </c:pt>
                <c:pt idx="11">
                  <c:v>Others</c:v>
                </c:pt>
                <c:pt idx="12">
                  <c:v>OOH</c:v>
                </c:pt>
                <c:pt idx="13">
                  <c:v>Digital Video</c:v>
                </c:pt>
                <c:pt idx="14">
                  <c:v>Price</c:v>
                </c:pt>
                <c:pt idx="15">
                  <c:v>Actual 2018</c:v>
                </c:pt>
              </c:strCache>
            </c:strRef>
          </c:cat>
          <c:val>
            <c:numRef>
              <c:f>Sheet1!$D$2:$D$17</c:f>
              <c:numCache>
                <c:formatCode>0.0</c:formatCode>
                <c:ptCount val="16"/>
                <c:pt idx="1">
                  <c:v>19573.418471917346</c:v>
                </c:pt>
                <c:pt idx="2">
                  <c:v>7666.0873850999988</c:v>
                </c:pt>
                <c:pt idx="3">
                  <c:v>7214.5365241000036</c:v>
                </c:pt>
                <c:pt idx="4">
                  <c:v>2278.6778210999328</c:v>
                </c:pt>
                <c:pt idx="5">
                  <c:v>1589.7405838000004</c:v>
                </c:pt>
                <c:pt idx="6">
                  <c:v>1374.3975679999999</c:v>
                </c:pt>
                <c:pt idx="7">
                  <c:v>0</c:v>
                </c:pt>
                <c:pt idx="8">
                  <c:v>0</c:v>
                </c:pt>
                <c:pt idx="9">
                  <c:v>0</c:v>
                </c:pt>
                <c:pt idx="10">
                  <c:v>0</c:v>
                </c:pt>
                <c:pt idx="11">
                  <c:v>0</c:v>
                </c:pt>
                <c:pt idx="12">
                  <c:v>0</c:v>
                </c:pt>
                <c:pt idx="13">
                  <c:v>0</c:v>
                </c:pt>
                <c:pt idx="14">
                  <c:v>0</c:v>
                </c:pt>
              </c:numCache>
            </c:numRef>
          </c:val>
          <c:extLst xmlns:c16r2="http://schemas.microsoft.com/office/drawing/2015/06/chart">
            <c:ext xmlns:c16="http://schemas.microsoft.com/office/drawing/2014/chart" uri="{C3380CC4-5D6E-409C-BE32-E72D297353CC}">
              <c16:uniqueId val="{00000016-D9C3-426E-AF4B-FCBDF215A75B}"/>
            </c:ext>
            <c:ext xmlns:c15="http://schemas.microsoft.com/office/drawing/2012/chart" uri="{02D57815-91ED-43cb-92C2-25804820EDAC}">
              <c15:datalabelsRange>
                <c15:f>Sheet1!$H$2:$H$16</c15:f>
                <c15:dlblRangeCache>
                  <c:ptCount val="15"/>
                  <c:pt idx="1">
                    <c:v>2.2%</c:v>
                  </c:pt>
                  <c:pt idx="2">
                    <c:v>0.9%</c:v>
                  </c:pt>
                  <c:pt idx="3">
                    <c:v>0.8%</c:v>
                  </c:pt>
                  <c:pt idx="4">
                    <c:v>0.3%</c:v>
                  </c:pt>
                  <c:pt idx="5">
                    <c:v>0.2%</c:v>
                  </c:pt>
                  <c:pt idx="6">
                    <c:v>0.2%</c:v>
                  </c:pt>
                  <c:pt idx="7">
                    <c:v>-0.2%</c:v>
                  </c:pt>
                  <c:pt idx="8">
                    <c:v>-0.3%</c:v>
                  </c:pt>
                  <c:pt idx="9">
                    <c:v>-0.5%</c:v>
                  </c:pt>
                  <c:pt idx="10">
                    <c:v>-0.6%</c:v>
                  </c:pt>
                  <c:pt idx="11">
                    <c:v>-1.2%</c:v>
                  </c:pt>
                  <c:pt idx="12">
                    <c:v>-2.1%</c:v>
                  </c:pt>
                  <c:pt idx="13">
                    <c:v>-3.1%</c:v>
                  </c:pt>
                  <c:pt idx="14">
                    <c:v>-12.6%</c:v>
                  </c:pt>
                </c15:dlblRangeCache>
              </c15:datalabelsRange>
            </c:ext>
          </c:extLst>
        </c:ser>
        <c:ser>
          <c:idx val="3"/>
          <c:order val="3"/>
          <c:tx>
            <c:strRef>
              <c:f>Sheet1!$E$1</c:f>
              <c:strCache>
                <c:ptCount val="1"/>
              </c:strCache>
            </c:strRef>
          </c:tx>
          <c:spPr>
            <a:solidFill>
              <a:srgbClr val="FF0000"/>
            </a:solidFill>
          </c:spPr>
          <c:invertIfNegative val="0"/>
          <c:cat>
            <c:strRef>
              <c:f>Sheet1!$A$2:$A$17</c:f>
              <c:strCache>
                <c:ptCount val="16"/>
                <c:pt idx="0">
                  <c:v>Actual 2017</c:v>
                </c:pt>
                <c:pt idx="1">
                  <c:v>TV</c:v>
                </c:pt>
                <c:pt idx="2">
                  <c:v>Coupon</c:v>
                </c:pt>
                <c:pt idx="3">
                  <c:v>2018 New Launch</c:v>
                </c:pt>
                <c:pt idx="4">
                  <c:v>TDP</c:v>
                </c:pt>
                <c:pt idx="5">
                  <c:v>Seasonality</c:v>
                </c:pt>
                <c:pt idx="6">
                  <c:v>TV Halo From Vector RTEC</c:v>
                </c:pt>
                <c:pt idx="7">
                  <c:v>Corporate Promotion</c:v>
                </c:pt>
                <c:pt idx="8">
                  <c:v>Trade</c:v>
                </c:pt>
                <c:pt idx="9">
                  <c:v>Sampling</c:v>
                </c:pt>
                <c:pt idx="10">
                  <c:v>Competition</c:v>
                </c:pt>
                <c:pt idx="11">
                  <c:v>Others</c:v>
                </c:pt>
                <c:pt idx="12">
                  <c:v>OOH</c:v>
                </c:pt>
                <c:pt idx="13">
                  <c:v>Digital Video</c:v>
                </c:pt>
                <c:pt idx="14">
                  <c:v>Price</c:v>
                </c:pt>
                <c:pt idx="15">
                  <c:v>Actual 2018</c:v>
                </c:pt>
              </c:strCache>
            </c:strRef>
          </c:cat>
          <c:val>
            <c:numRef>
              <c:f>Sheet1!$E$2:$E$17</c:f>
              <c:numCache>
                <c:formatCode>_(* #,##0.0_);_(* \(#,##0.0\);_(* "-"??_);_(@_)</c:formatCode>
                <c:ptCount val="16"/>
                <c:pt idx="1">
                  <c:v>0</c:v>
                </c:pt>
                <c:pt idx="2">
                  <c:v>0</c:v>
                </c:pt>
                <c:pt idx="3">
                  <c:v>0</c:v>
                </c:pt>
                <c:pt idx="4">
                  <c:v>0</c:v>
                </c:pt>
                <c:pt idx="5">
                  <c:v>0</c:v>
                </c:pt>
                <c:pt idx="6">
                  <c:v>0</c:v>
                </c:pt>
                <c:pt idx="7">
                  <c:v>2057.4456497000001</c:v>
                </c:pt>
                <c:pt idx="8">
                  <c:v>2569.5951149002067</c:v>
                </c:pt>
                <c:pt idx="9">
                  <c:v>4407.022581799999</c:v>
                </c:pt>
                <c:pt idx="10">
                  <c:v>5495.2907670000277</c:v>
                </c:pt>
                <c:pt idx="11">
                  <c:v>10292.402555899462</c:v>
                </c:pt>
                <c:pt idx="12">
                  <c:v>18537.070751400002</c:v>
                </c:pt>
                <c:pt idx="13">
                  <c:v>27649.827804717348</c:v>
                </c:pt>
                <c:pt idx="14">
                  <c:v>113060.20312860026</c:v>
                </c:pt>
              </c:numCache>
            </c:numRef>
          </c:val>
          <c:extLst xmlns:c16r2="http://schemas.microsoft.com/office/drawing/2015/06/chart">
            <c:ext xmlns:c16="http://schemas.microsoft.com/office/drawing/2014/chart" uri="{C3380CC4-5D6E-409C-BE32-E72D297353CC}">
              <c16:uniqueId val="{00000017-D9C3-426E-AF4B-FCBDF215A75B}"/>
            </c:ext>
          </c:extLst>
        </c:ser>
        <c:dLbls>
          <c:showLegendKey val="0"/>
          <c:showVal val="0"/>
          <c:showCatName val="0"/>
          <c:showSerName val="0"/>
          <c:showPercent val="0"/>
          <c:showBubbleSize val="0"/>
        </c:dLbls>
        <c:gapWidth val="50"/>
        <c:overlap val="100"/>
        <c:axId val="1482146960"/>
        <c:axId val="1482149680"/>
      </c:barChart>
      <c:catAx>
        <c:axId val="1482146960"/>
        <c:scaling>
          <c:orientation val="minMax"/>
        </c:scaling>
        <c:delete val="0"/>
        <c:axPos val="b"/>
        <c:numFmt formatCode="General" sourceLinked="1"/>
        <c:majorTickMark val="out"/>
        <c:minorTickMark val="none"/>
        <c:tickLblPos val="nextTo"/>
        <c:spPr>
          <a:ln w="3175">
            <a:solidFill>
              <a:schemeClr val="tx1"/>
            </a:solidFill>
          </a:ln>
        </c:spPr>
        <c:txPr>
          <a:bodyPr rot="-5400000" vert="horz"/>
          <a:lstStyle/>
          <a:p>
            <a:pPr>
              <a:defRPr sz="1100"/>
            </a:pPr>
            <a:endParaRPr lang="en-US"/>
          </a:p>
        </c:txPr>
        <c:crossAx val="1482149680"/>
        <c:crosses val="autoZero"/>
        <c:auto val="1"/>
        <c:lblAlgn val="ctr"/>
        <c:lblOffset val="100"/>
        <c:tickLblSkip val="1"/>
        <c:noMultiLvlLbl val="0"/>
      </c:catAx>
      <c:valAx>
        <c:axId val="1482149680"/>
        <c:scaling>
          <c:orientation val="minMax"/>
        </c:scaling>
        <c:delete val="1"/>
        <c:axPos val="l"/>
        <c:numFmt formatCode="General" sourceLinked="1"/>
        <c:majorTickMark val="out"/>
        <c:minorTickMark val="none"/>
        <c:tickLblPos val="nextTo"/>
        <c:crossAx val="1482146960"/>
        <c:crosses val="autoZero"/>
        <c:crossBetween val="between"/>
        <c:dispUnits>
          <c:builtInUnit val="millions"/>
        </c:dispUnits>
      </c:valAx>
      <c:spPr>
        <a:noFill/>
        <a:ln w="25400">
          <a:noFill/>
        </a:ln>
      </c:spPr>
    </c:plotArea>
    <c:plotVisOnly val="1"/>
    <c:dispBlanksAs val="gap"/>
    <c:showDLblsOverMax val="0"/>
  </c:chart>
  <c:txPr>
    <a:bodyPr/>
    <a:lstStyle/>
    <a:p>
      <a:pPr>
        <a:defRPr sz="1200">
          <a:solidFill>
            <a:schemeClr val="tx1"/>
          </a:solidFill>
          <a:latin typeface="+mn-lt"/>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Social</c:v>
                </c:pt>
              </c:strCache>
            </c:strRef>
          </c:tx>
          <c:spPr>
            <a:solidFill>
              <a:srgbClr val="0070C0"/>
            </a:solidFill>
            <a:ln w="38100">
              <a:solidFill>
                <a:srgbClr val="0070C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1583333</c:v>
                </c:pt>
                <c:pt idx="1">
                  <c:v>1583333</c:v>
                </c:pt>
                <c:pt idx="2">
                  <c:v>1583333</c:v>
                </c:pt>
                <c:pt idx="3">
                  <c:v>1583333</c:v>
                </c:pt>
                <c:pt idx="4">
                  <c:v>1583333</c:v>
                </c:pt>
                <c:pt idx="5">
                  <c:v>1583333</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EF6A-4041-9F4E-6737E6ECC928}"/>
            </c:ext>
          </c:extLst>
        </c:ser>
        <c:dLbls>
          <c:showLegendKey val="0"/>
          <c:showVal val="0"/>
          <c:showCatName val="0"/>
          <c:showSerName val="0"/>
          <c:showPercent val="0"/>
          <c:showBubbleSize val="0"/>
        </c:dLbls>
        <c:gapWidth val="150"/>
        <c:overlap val="100"/>
        <c:axId val="1635373952"/>
        <c:axId val="1635383744"/>
      </c:barChart>
      <c:dateAx>
        <c:axId val="163537395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635383744"/>
        <c:crosses val="autoZero"/>
        <c:auto val="1"/>
        <c:lblOffset val="100"/>
        <c:baseTimeUnit val="days"/>
      </c:dateAx>
      <c:valAx>
        <c:axId val="1635383744"/>
        <c:scaling>
          <c:orientation val="minMax"/>
        </c:scaling>
        <c:delete val="1"/>
        <c:axPos val="l"/>
        <c:numFmt formatCode="#,##0" sourceLinked="0"/>
        <c:majorTickMark val="none"/>
        <c:minorTickMark val="none"/>
        <c:tickLblPos val="nextTo"/>
        <c:crossAx val="1635373952"/>
        <c:crosses val="autoZero"/>
        <c:crossBetween val="between"/>
        <c:dispUnits>
          <c:builtInUnit val="thousands"/>
          <c:dispUnitsLbl>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Video</c:v>
                </c:pt>
              </c:strCache>
            </c:strRef>
          </c:tx>
          <c:spPr>
            <a:solidFill>
              <a:schemeClr val="tx1"/>
            </a:solidFill>
            <a:ln w="38100">
              <a:solidFill>
                <a:schemeClr val="tx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5709196</c:v>
                </c:pt>
                <c:pt idx="38">
                  <c:v>5709196</c:v>
                </c:pt>
                <c:pt idx="39">
                  <c:v>5709196</c:v>
                </c:pt>
                <c:pt idx="40">
                  <c:v>5709196</c:v>
                </c:pt>
                <c:pt idx="41">
                  <c:v>7879688</c:v>
                </c:pt>
                <c:pt idx="42">
                  <c:v>7879688</c:v>
                </c:pt>
                <c:pt idx="43">
                  <c:v>7879688</c:v>
                </c:pt>
                <c:pt idx="44">
                  <c:v>7879688</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788813</c:v>
                </c:pt>
                <c:pt idx="66">
                  <c:v>900543</c:v>
                </c:pt>
                <c:pt idx="67">
                  <c:v>967618</c:v>
                </c:pt>
                <c:pt idx="68">
                  <c:v>0</c:v>
                </c:pt>
                <c:pt idx="69">
                  <c:v>0</c:v>
                </c:pt>
                <c:pt idx="70">
                  <c:v>1555495</c:v>
                </c:pt>
                <c:pt idx="71">
                  <c:v>0</c:v>
                </c:pt>
                <c:pt idx="72">
                  <c:v>1374338</c:v>
                </c:pt>
                <c:pt idx="73">
                  <c:v>0</c:v>
                </c:pt>
                <c:pt idx="74">
                  <c:v>1302043</c:v>
                </c:pt>
                <c:pt idx="75">
                  <c:v>0</c:v>
                </c:pt>
                <c:pt idx="76">
                  <c:v>1152116</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CBBA-463B-A576-5E07F6FEE996}"/>
            </c:ext>
          </c:extLst>
        </c:ser>
        <c:dLbls>
          <c:showLegendKey val="0"/>
          <c:showVal val="0"/>
          <c:showCatName val="0"/>
          <c:showSerName val="0"/>
          <c:showPercent val="0"/>
          <c:showBubbleSize val="0"/>
        </c:dLbls>
        <c:gapWidth val="150"/>
        <c:overlap val="100"/>
        <c:axId val="1635374496"/>
        <c:axId val="1635377760"/>
      </c:barChart>
      <c:dateAx>
        <c:axId val="1635374496"/>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635377760"/>
        <c:crosses val="autoZero"/>
        <c:auto val="1"/>
        <c:lblOffset val="100"/>
        <c:baseTimeUnit val="days"/>
      </c:dateAx>
      <c:valAx>
        <c:axId val="1635377760"/>
        <c:scaling>
          <c:orientation val="minMax"/>
        </c:scaling>
        <c:delete val="1"/>
        <c:axPos val="l"/>
        <c:numFmt formatCode="#,##0" sourceLinked="0"/>
        <c:majorTickMark val="none"/>
        <c:minorTickMark val="none"/>
        <c:tickLblPos val="nextTo"/>
        <c:crossAx val="1635374496"/>
        <c:crosses val="autoZero"/>
        <c:crossBetween val="between"/>
        <c:majorUnit val="4000000"/>
        <c:dispUnits>
          <c:builtInUnit val="thousands"/>
          <c:dispUnitsLbl>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Display</c:v>
                </c:pt>
              </c:strCache>
            </c:strRef>
          </c:tx>
          <c:spPr>
            <a:solidFill>
              <a:srgbClr val="002060"/>
            </a:solidFill>
            <a:ln w="38100">
              <a:solidFill>
                <a:srgbClr val="00206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3793495.8</c:v>
                </c:pt>
                <c:pt idx="38">
                  <c:v>3793495.8</c:v>
                </c:pt>
                <c:pt idx="39">
                  <c:v>3793495.8</c:v>
                </c:pt>
                <c:pt idx="40">
                  <c:v>3793495.8</c:v>
                </c:pt>
                <c:pt idx="41">
                  <c:v>3793495.8</c:v>
                </c:pt>
                <c:pt idx="42">
                  <c:v>3793495.8</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907B-4DDB-8722-AF3561F629CC}"/>
            </c:ext>
          </c:extLst>
        </c:ser>
        <c:dLbls>
          <c:showLegendKey val="0"/>
          <c:showVal val="0"/>
          <c:showCatName val="0"/>
          <c:showSerName val="0"/>
          <c:showPercent val="0"/>
          <c:showBubbleSize val="0"/>
        </c:dLbls>
        <c:gapWidth val="150"/>
        <c:overlap val="100"/>
        <c:axId val="1635381024"/>
        <c:axId val="1635376128"/>
      </c:barChart>
      <c:dateAx>
        <c:axId val="163538102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635376128"/>
        <c:crosses val="autoZero"/>
        <c:auto val="1"/>
        <c:lblOffset val="100"/>
        <c:baseTimeUnit val="days"/>
      </c:dateAx>
      <c:valAx>
        <c:axId val="1635376128"/>
        <c:scaling>
          <c:orientation val="minMax"/>
        </c:scaling>
        <c:delete val="1"/>
        <c:axPos val="l"/>
        <c:numFmt formatCode="#,##0" sourceLinked="0"/>
        <c:majorTickMark val="none"/>
        <c:minorTickMark val="none"/>
        <c:tickLblPos val="nextTo"/>
        <c:crossAx val="1635381024"/>
        <c:crosses val="autoZero"/>
        <c:crossBetween val="between"/>
        <c:majorUnit val="4000000"/>
        <c:dispUnits>
          <c:builtInUnit val="thousands"/>
          <c:dispUnitsLbl>
            <c:layout>
              <c:manualLayout>
                <c:xMode val="edge"/>
                <c:yMode val="edge"/>
                <c:x val="9.4460117618988288E-4"/>
                <c:y val="0.28746411483253587"/>
              </c:manualLayout>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Broadcast</c:v>
                </c:pt>
              </c:strCache>
            </c:strRef>
          </c:tx>
          <c:spPr>
            <a:solidFill>
              <a:srgbClr val="FF0000"/>
            </a:solidFill>
            <a:ln w="38100">
              <a:solidFill>
                <a:srgbClr val="FF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36.280650859810677</c:v>
                </c:pt>
                <c:pt idx="66">
                  <c:v>47.737213615012834</c:v>
                </c:pt>
                <c:pt idx="67">
                  <c:v>42.561805445370467</c:v>
                </c:pt>
                <c:pt idx="68">
                  <c:v>0</c:v>
                </c:pt>
                <c:pt idx="69">
                  <c:v>111.68871926321741</c:v>
                </c:pt>
                <c:pt idx="70">
                  <c:v>0</c:v>
                </c:pt>
                <c:pt idx="71">
                  <c:v>90.298155226378285</c:v>
                </c:pt>
                <c:pt idx="72">
                  <c:v>0</c:v>
                </c:pt>
                <c:pt idx="73">
                  <c:v>90.166157789652218</c:v>
                </c:pt>
                <c:pt idx="74">
                  <c:v>0</c:v>
                </c:pt>
                <c:pt idx="75">
                  <c:v>87.860331838090204</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1144-4987-AC13-3A3056D44AC7}"/>
            </c:ext>
          </c:extLst>
        </c:ser>
        <c:dLbls>
          <c:showLegendKey val="0"/>
          <c:showVal val="0"/>
          <c:showCatName val="0"/>
          <c:showSerName val="0"/>
          <c:showPercent val="0"/>
          <c:showBubbleSize val="0"/>
        </c:dLbls>
        <c:gapWidth val="150"/>
        <c:overlap val="100"/>
        <c:axId val="1635379936"/>
        <c:axId val="1598375856"/>
      </c:barChart>
      <c:dateAx>
        <c:axId val="1635379936"/>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598375856"/>
        <c:crosses val="autoZero"/>
        <c:auto val="1"/>
        <c:lblOffset val="100"/>
        <c:baseTimeUnit val="days"/>
      </c:dateAx>
      <c:valAx>
        <c:axId val="1598375856"/>
        <c:scaling>
          <c:orientation val="minMax"/>
        </c:scaling>
        <c:delete val="1"/>
        <c:axPos val="l"/>
        <c:numFmt formatCode="General" sourceLinked="1"/>
        <c:majorTickMark val="none"/>
        <c:minorTickMark val="none"/>
        <c:tickLblPos val="nextTo"/>
        <c:crossAx val="1635379936"/>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500">
          <a:solidFill>
            <a:schemeClr val="tx1"/>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Column1</c:v>
                </c:pt>
              </c:strCache>
            </c:strRef>
          </c:tx>
          <c:spPr>
            <a:ln w="12700" cap="rnd">
              <a:solidFill>
                <a:srgbClr val="669E18"/>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0.8</c:v>
                </c:pt>
                <c:pt idx="1">
                  <c:v>0.8</c:v>
                </c:pt>
                <c:pt idx="2">
                  <c:v>0.8</c:v>
                </c:pt>
                <c:pt idx="3">
                  <c:v>0.8</c:v>
                </c:pt>
                <c:pt idx="4">
                  <c:v>0.6</c:v>
                </c:pt>
                <c:pt idx="5">
                  <c:v>0.6</c:v>
                </c:pt>
                <c:pt idx="6">
                  <c:v>0.6</c:v>
                </c:pt>
                <c:pt idx="7">
                  <c:v>0.6</c:v>
                </c:pt>
                <c:pt idx="8">
                  <c:v>1.1000000000000001</c:v>
                </c:pt>
                <c:pt idx="9">
                  <c:v>1.1000000000000001</c:v>
                </c:pt>
                <c:pt idx="10">
                  <c:v>1.1000000000000001</c:v>
                </c:pt>
                <c:pt idx="11">
                  <c:v>1.1000000000000001</c:v>
                </c:pt>
                <c:pt idx="12">
                  <c:v>0.6</c:v>
                </c:pt>
                <c:pt idx="13">
                  <c:v>0.6</c:v>
                </c:pt>
                <c:pt idx="14">
                  <c:v>0.6</c:v>
                </c:pt>
                <c:pt idx="15">
                  <c:v>0.6</c:v>
                </c:pt>
                <c:pt idx="16">
                  <c:v>0.6</c:v>
                </c:pt>
                <c:pt idx="17">
                  <c:v>0.6</c:v>
                </c:pt>
                <c:pt idx="18">
                  <c:v>0.6</c:v>
                </c:pt>
                <c:pt idx="19">
                  <c:v>0.6</c:v>
                </c:pt>
                <c:pt idx="20">
                  <c:v>0.6</c:v>
                </c:pt>
                <c:pt idx="21">
                  <c:v>0.7</c:v>
                </c:pt>
                <c:pt idx="22">
                  <c:v>0.7</c:v>
                </c:pt>
                <c:pt idx="23">
                  <c:v>0.7</c:v>
                </c:pt>
                <c:pt idx="24">
                  <c:v>0.7</c:v>
                </c:pt>
                <c:pt idx="25">
                  <c:v>0.8</c:v>
                </c:pt>
                <c:pt idx="26">
                  <c:v>0.8</c:v>
                </c:pt>
                <c:pt idx="27">
                  <c:v>0.8</c:v>
                </c:pt>
                <c:pt idx="28">
                  <c:v>0.8</c:v>
                </c:pt>
                <c:pt idx="29">
                  <c:v>0.8</c:v>
                </c:pt>
                <c:pt idx="30">
                  <c:v>0.7</c:v>
                </c:pt>
                <c:pt idx="31">
                  <c:v>0.7</c:v>
                </c:pt>
                <c:pt idx="32">
                  <c:v>0.7</c:v>
                </c:pt>
                <c:pt idx="33">
                  <c:v>0.7</c:v>
                </c:pt>
                <c:pt idx="34">
                  <c:v>0.9</c:v>
                </c:pt>
                <c:pt idx="35">
                  <c:v>0.9</c:v>
                </c:pt>
                <c:pt idx="36">
                  <c:v>0.9</c:v>
                </c:pt>
                <c:pt idx="37">
                  <c:v>0.9</c:v>
                </c:pt>
                <c:pt idx="38">
                  <c:v>0.9</c:v>
                </c:pt>
                <c:pt idx="39">
                  <c:v>0.7</c:v>
                </c:pt>
                <c:pt idx="40">
                  <c:v>0.7</c:v>
                </c:pt>
                <c:pt idx="41">
                  <c:v>0.7</c:v>
                </c:pt>
                <c:pt idx="42">
                  <c:v>0.7</c:v>
                </c:pt>
                <c:pt idx="43">
                  <c:v>0.5</c:v>
                </c:pt>
                <c:pt idx="44">
                  <c:v>0.5</c:v>
                </c:pt>
                <c:pt idx="45">
                  <c:v>0.5</c:v>
                </c:pt>
                <c:pt idx="46">
                  <c:v>0.5</c:v>
                </c:pt>
                <c:pt idx="47">
                  <c:v>0.6</c:v>
                </c:pt>
                <c:pt idx="48">
                  <c:v>0.6</c:v>
                </c:pt>
                <c:pt idx="49">
                  <c:v>0.6</c:v>
                </c:pt>
                <c:pt idx="50">
                  <c:v>0.6</c:v>
                </c:pt>
                <c:pt idx="51">
                  <c:v>0.6</c:v>
                </c:pt>
                <c:pt idx="52">
                  <c:v>0.5</c:v>
                </c:pt>
                <c:pt idx="53">
                  <c:v>0.5</c:v>
                </c:pt>
                <c:pt idx="54">
                  <c:v>0.5</c:v>
                </c:pt>
                <c:pt idx="55">
                  <c:v>0.5</c:v>
                </c:pt>
                <c:pt idx="56">
                  <c:v>0.6</c:v>
                </c:pt>
                <c:pt idx="57">
                  <c:v>0.6</c:v>
                </c:pt>
                <c:pt idx="58">
                  <c:v>0.6</c:v>
                </c:pt>
                <c:pt idx="59">
                  <c:v>0.6</c:v>
                </c:pt>
                <c:pt idx="60">
                  <c:v>0.7</c:v>
                </c:pt>
                <c:pt idx="61">
                  <c:v>0.7</c:v>
                </c:pt>
                <c:pt idx="62">
                  <c:v>0.7</c:v>
                </c:pt>
                <c:pt idx="63">
                  <c:v>0.7</c:v>
                </c:pt>
                <c:pt idx="64">
                  <c:v>0.7</c:v>
                </c:pt>
                <c:pt idx="65">
                  <c:v>0.4</c:v>
                </c:pt>
                <c:pt idx="66">
                  <c:v>0.4</c:v>
                </c:pt>
                <c:pt idx="67">
                  <c:v>0.4</c:v>
                </c:pt>
                <c:pt idx="68">
                  <c:v>0.4</c:v>
                </c:pt>
                <c:pt idx="69">
                  <c:v>0.6</c:v>
                </c:pt>
                <c:pt idx="70">
                  <c:v>0.6</c:v>
                </c:pt>
                <c:pt idx="71">
                  <c:v>0.6</c:v>
                </c:pt>
                <c:pt idx="72">
                  <c:v>0.6</c:v>
                </c:pt>
                <c:pt idx="73">
                  <c:v>0.7</c:v>
                </c:pt>
                <c:pt idx="74">
                  <c:v>0.7</c:v>
                </c:pt>
                <c:pt idx="75">
                  <c:v>0.7</c:v>
                </c:pt>
                <c:pt idx="76">
                  <c:v>0.7</c:v>
                </c:pt>
                <c:pt idx="77">
                  <c:v>0.7</c:v>
                </c:pt>
                <c:pt idx="78">
                  <c:v>0.5</c:v>
                </c:pt>
                <c:pt idx="79">
                  <c:v>0.5</c:v>
                </c:pt>
                <c:pt idx="80">
                  <c:v>0.5</c:v>
                </c:pt>
                <c:pt idx="81">
                  <c:v>0.5</c:v>
                </c:pt>
                <c:pt idx="82">
                  <c:v>0.4</c:v>
                </c:pt>
                <c:pt idx="83">
                  <c:v>0.4</c:v>
                </c:pt>
                <c:pt idx="84">
                  <c:v>0.4</c:v>
                </c:pt>
                <c:pt idx="85">
                  <c:v>0.4</c:v>
                </c:pt>
                <c:pt idx="86">
                  <c:v>0.4</c:v>
                </c:pt>
                <c:pt idx="87">
                  <c:v>0.4</c:v>
                </c:pt>
                <c:pt idx="88">
                  <c:v>0.4</c:v>
                </c:pt>
                <c:pt idx="89">
                  <c:v>0.4</c:v>
                </c:pt>
                <c:pt idx="90">
                  <c:v>0.4</c:v>
                </c:pt>
                <c:pt idx="91">
                  <c:v>0.4</c:v>
                </c:pt>
                <c:pt idx="92">
                  <c:v>0.4</c:v>
                </c:pt>
                <c:pt idx="93">
                  <c:v>0.4</c:v>
                </c:pt>
                <c:pt idx="94">
                  <c:v>0.4</c:v>
                </c:pt>
                <c:pt idx="95">
                  <c:v>0.5</c:v>
                </c:pt>
                <c:pt idx="96">
                  <c:v>0.5</c:v>
                </c:pt>
                <c:pt idx="97">
                  <c:v>0.5</c:v>
                </c:pt>
                <c:pt idx="98">
                  <c:v>0.5</c:v>
                </c:pt>
                <c:pt idx="99">
                  <c:v>0.4</c:v>
                </c:pt>
                <c:pt idx="100">
                  <c:v>0.4</c:v>
                </c:pt>
                <c:pt idx="101">
                  <c:v>0.4</c:v>
                </c:pt>
                <c:pt idx="102">
                  <c:v>0.4</c:v>
                </c:pt>
                <c:pt idx="103">
                  <c:v>0.4</c:v>
                </c:pt>
              </c:numCache>
            </c:numRef>
          </c:val>
          <c:smooth val="0"/>
          <c:extLst xmlns:c16r2="http://schemas.microsoft.com/office/drawing/2015/06/chart">
            <c:ext xmlns:c16="http://schemas.microsoft.com/office/drawing/2014/chart" uri="{C3380CC4-5D6E-409C-BE32-E72D297353CC}">
              <c16:uniqueId val="{00000000-49EF-42F5-BB94-11D72DDC135D}"/>
            </c:ext>
          </c:extLst>
        </c:ser>
        <c:dLbls>
          <c:showLegendKey val="0"/>
          <c:showVal val="0"/>
          <c:showCatName val="0"/>
          <c:showSerName val="0"/>
          <c:showPercent val="0"/>
          <c:showBubbleSize val="0"/>
        </c:dLbls>
        <c:smooth val="0"/>
        <c:axId val="1598360624"/>
        <c:axId val="1598366608"/>
      </c:lineChart>
      <c:dateAx>
        <c:axId val="159836062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598366608"/>
        <c:crosses val="autoZero"/>
        <c:auto val="1"/>
        <c:lblOffset val="100"/>
        <c:baseTimeUnit val="days"/>
      </c:dateAx>
      <c:valAx>
        <c:axId val="1598366608"/>
        <c:scaling>
          <c:orientation val="minMax"/>
        </c:scaling>
        <c:delete val="1"/>
        <c:axPos val="l"/>
        <c:numFmt formatCode="#,##0.0" sourceLinked="0"/>
        <c:majorTickMark val="none"/>
        <c:minorTickMark val="none"/>
        <c:tickLblPos val="nextTo"/>
        <c:crossAx val="1598360624"/>
        <c:crosses val="autoZero"/>
        <c:crossBetween val="between"/>
        <c:majorUnit val="0.4"/>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Column1</c:v>
                </c:pt>
              </c:strCache>
            </c:strRef>
          </c:tx>
          <c:spPr>
            <a:ln w="12700" cap="rnd">
              <a:solidFill>
                <a:srgbClr val="973C4A"/>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0.6</c:v>
                </c:pt>
                <c:pt idx="1">
                  <c:v>0.6</c:v>
                </c:pt>
                <c:pt idx="2">
                  <c:v>0.6</c:v>
                </c:pt>
                <c:pt idx="3">
                  <c:v>0.6</c:v>
                </c:pt>
                <c:pt idx="4">
                  <c:v>0.5</c:v>
                </c:pt>
                <c:pt idx="5">
                  <c:v>0.5</c:v>
                </c:pt>
                <c:pt idx="6">
                  <c:v>0.5</c:v>
                </c:pt>
                <c:pt idx="7">
                  <c:v>0.5</c:v>
                </c:pt>
                <c:pt idx="8">
                  <c:v>0.5</c:v>
                </c:pt>
                <c:pt idx="9">
                  <c:v>0.5</c:v>
                </c:pt>
                <c:pt idx="10">
                  <c:v>0.5</c:v>
                </c:pt>
                <c:pt idx="11">
                  <c:v>0.5</c:v>
                </c:pt>
                <c:pt idx="12">
                  <c:v>0.3</c:v>
                </c:pt>
                <c:pt idx="13">
                  <c:v>0.3</c:v>
                </c:pt>
                <c:pt idx="14">
                  <c:v>0.3</c:v>
                </c:pt>
                <c:pt idx="15">
                  <c:v>0.3</c:v>
                </c:pt>
                <c:pt idx="16">
                  <c:v>0.3</c:v>
                </c:pt>
                <c:pt idx="17">
                  <c:v>0.3</c:v>
                </c:pt>
                <c:pt idx="18">
                  <c:v>0.3</c:v>
                </c:pt>
                <c:pt idx="19">
                  <c:v>0.3</c:v>
                </c:pt>
                <c:pt idx="20">
                  <c:v>0.3</c:v>
                </c:pt>
                <c:pt idx="21">
                  <c:v>0.6</c:v>
                </c:pt>
                <c:pt idx="22">
                  <c:v>0.6</c:v>
                </c:pt>
                <c:pt idx="23">
                  <c:v>0.6</c:v>
                </c:pt>
                <c:pt idx="24">
                  <c:v>0.6</c:v>
                </c:pt>
                <c:pt idx="25">
                  <c:v>0.7</c:v>
                </c:pt>
                <c:pt idx="26">
                  <c:v>0.7</c:v>
                </c:pt>
                <c:pt idx="27">
                  <c:v>0.7</c:v>
                </c:pt>
                <c:pt idx="28">
                  <c:v>0.7</c:v>
                </c:pt>
                <c:pt idx="29">
                  <c:v>0.7</c:v>
                </c:pt>
                <c:pt idx="30">
                  <c:v>0.4</c:v>
                </c:pt>
                <c:pt idx="31">
                  <c:v>0.4</c:v>
                </c:pt>
                <c:pt idx="32">
                  <c:v>0.4</c:v>
                </c:pt>
                <c:pt idx="33">
                  <c:v>0.4</c:v>
                </c:pt>
                <c:pt idx="34">
                  <c:v>0.5</c:v>
                </c:pt>
                <c:pt idx="35">
                  <c:v>0.5</c:v>
                </c:pt>
                <c:pt idx="36">
                  <c:v>0.5</c:v>
                </c:pt>
                <c:pt idx="37">
                  <c:v>0.5</c:v>
                </c:pt>
                <c:pt idx="38">
                  <c:v>0.5</c:v>
                </c:pt>
                <c:pt idx="39">
                  <c:v>0.2</c:v>
                </c:pt>
                <c:pt idx="40">
                  <c:v>0.2</c:v>
                </c:pt>
                <c:pt idx="41">
                  <c:v>0.2</c:v>
                </c:pt>
                <c:pt idx="42">
                  <c:v>0.2</c:v>
                </c:pt>
                <c:pt idx="43">
                  <c:v>0.1</c:v>
                </c:pt>
                <c:pt idx="44">
                  <c:v>0.1</c:v>
                </c:pt>
                <c:pt idx="45">
                  <c:v>0.1</c:v>
                </c:pt>
                <c:pt idx="46">
                  <c:v>0.1</c:v>
                </c:pt>
                <c:pt idx="47">
                  <c:v>0.1</c:v>
                </c:pt>
                <c:pt idx="48">
                  <c:v>0.1</c:v>
                </c:pt>
                <c:pt idx="49">
                  <c:v>0.1</c:v>
                </c:pt>
                <c:pt idx="50">
                  <c:v>0.1</c:v>
                </c:pt>
                <c:pt idx="51">
                  <c:v>0.1</c:v>
                </c:pt>
                <c:pt idx="52">
                  <c:v>0.2</c:v>
                </c:pt>
                <c:pt idx="53">
                  <c:v>0.2</c:v>
                </c:pt>
                <c:pt idx="54">
                  <c:v>0.2</c:v>
                </c:pt>
                <c:pt idx="55">
                  <c:v>0.2</c:v>
                </c:pt>
                <c:pt idx="56">
                  <c:v>0.4</c:v>
                </c:pt>
                <c:pt idx="57">
                  <c:v>0.4</c:v>
                </c:pt>
                <c:pt idx="58">
                  <c:v>0.4</c:v>
                </c:pt>
                <c:pt idx="59">
                  <c:v>0.4</c:v>
                </c:pt>
                <c:pt idx="60">
                  <c:v>0.8</c:v>
                </c:pt>
                <c:pt idx="61">
                  <c:v>0.8</c:v>
                </c:pt>
                <c:pt idx="62">
                  <c:v>0.8</c:v>
                </c:pt>
                <c:pt idx="63">
                  <c:v>0.8</c:v>
                </c:pt>
                <c:pt idx="64">
                  <c:v>0.8</c:v>
                </c:pt>
                <c:pt idx="65">
                  <c:v>0.6</c:v>
                </c:pt>
                <c:pt idx="66">
                  <c:v>0.6</c:v>
                </c:pt>
                <c:pt idx="67">
                  <c:v>0.6</c:v>
                </c:pt>
                <c:pt idx="68">
                  <c:v>0.6</c:v>
                </c:pt>
                <c:pt idx="69">
                  <c:v>0.9</c:v>
                </c:pt>
                <c:pt idx="70">
                  <c:v>0.9</c:v>
                </c:pt>
                <c:pt idx="71">
                  <c:v>0.9</c:v>
                </c:pt>
                <c:pt idx="72">
                  <c:v>0.9</c:v>
                </c:pt>
                <c:pt idx="73">
                  <c:v>0.8</c:v>
                </c:pt>
                <c:pt idx="74">
                  <c:v>0.8</c:v>
                </c:pt>
                <c:pt idx="75">
                  <c:v>0.8</c:v>
                </c:pt>
                <c:pt idx="76">
                  <c:v>0.8</c:v>
                </c:pt>
                <c:pt idx="77">
                  <c:v>0.8</c:v>
                </c:pt>
                <c:pt idx="78">
                  <c:v>0.8</c:v>
                </c:pt>
                <c:pt idx="79">
                  <c:v>0.8</c:v>
                </c:pt>
                <c:pt idx="80">
                  <c:v>0.8</c:v>
                </c:pt>
                <c:pt idx="81">
                  <c:v>0.8</c:v>
                </c:pt>
                <c:pt idx="82">
                  <c:v>0.7</c:v>
                </c:pt>
                <c:pt idx="83">
                  <c:v>0.7</c:v>
                </c:pt>
                <c:pt idx="84">
                  <c:v>0.7</c:v>
                </c:pt>
                <c:pt idx="85">
                  <c:v>0.7</c:v>
                </c:pt>
                <c:pt idx="86">
                  <c:v>0.8</c:v>
                </c:pt>
                <c:pt idx="87">
                  <c:v>0.8</c:v>
                </c:pt>
                <c:pt idx="88">
                  <c:v>0.8</c:v>
                </c:pt>
                <c:pt idx="89">
                  <c:v>0.8</c:v>
                </c:pt>
                <c:pt idx="90">
                  <c:v>0.8</c:v>
                </c:pt>
                <c:pt idx="91">
                  <c:v>0.4</c:v>
                </c:pt>
                <c:pt idx="92">
                  <c:v>0.4</c:v>
                </c:pt>
                <c:pt idx="93">
                  <c:v>0.4</c:v>
                </c:pt>
                <c:pt idx="94">
                  <c:v>0.4</c:v>
                </c:pt>
                <c:pt idx="95">
                  <c:v>0.2</c:v>
                </c:pt>
                <c:pt idx="96">
                  <c:v>0.2</c:v>
                </c:pt>
                <c:pt idx="97">
                  <c:v>0.2</c:v>
                </c:pt>
                <c:pt idx="98">
                  <c:v>0.2</c:v>
                </c:pt>
                <c:pt idx="99">
                  <c:v>0.2</c:v>
                </c:pt>
                <c:pt idx="100">
                  <c:v>0.2</c:v>
                </c:pt>
                <c:pt idx="101">
                  <c:v>0.2</c:v>
                </c:pt>
                <c:pt idx="102">
                  <c:v>0.2</c:v>
                </c:pt>
                <c:pt idx="103">
                  <c:v>0.2</c:v>
                </c:pt>
              </c:numCache>
            </c:numRef>
          </c:val>
          <c:smooth val="0"/>
          <c:extLst xmlns:c16r2="http://schemas.microsoft.com/office/drawing/2015/06/chart">
            <c:ext xmlns:c16="http://schemas.microsoft.com/office/drawing/2014/chart" uri="{C3380CC4-5D6E-409C-BE32-E72D297353CC}">
              <c16:uniqueId val="{00000000-F3B1-463F-8176-3F4B8D58603E}"/>
            </c:ext>
          </c:extLst>
        </c:ser>
        <c:dLbls>
          <c:showLegendKey val="0"/>
          <c:showVal val="0"/>
          <c:showCatName val="0"/>
          <c:showSerName val="0"/>
          <c:showPercent val="0"/>
          <c:showBubbleSize val="0"/>
        </c:dLbls>
        <c:smooth val="0"/>
        <c:axId val="1598370960"/>
        <c:axId val="1598369872"/>
      </c:lineChart>
      <c:dateAx>
        <c:axId val="1598370960"/>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598369872"/>
        <c:crosses val="autoZero"/>
        <c:auto val="1"/>
        <c:lblOffset val="100"/>
        <c:baseTimeUnit val="days"/>
      </c:dateAx>
      <c:valAx>
        <c:axId val="1598369872"/>
        <c:scaling>
          <c:orientation val="minMax"/>
        </c:scaling>
        <c:delete val="1"/>
        <c:axPos val="l"/>
        <c:numFmt formatCode="#,##0.0" sourceLinked="0"/>
        <c:majorTickMark val="none"/>
        <c:minorTickMark val="none"/>
        <c:tickLblPos val="nextTo"/>
        <c:crossAx val="1598370960"/>
        <c:crosses val="autoZero"/>
        <c:crossBetween val="between"/>
        <c:majorUnit val="0.4"/>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Column1</c:v>
                </c:pt>
              </c:strCache>
            </c:strRef>
          </c:tx>
          <c:spPr>
            <a:ln w="12700" cap="rnd">
              <a:solidFill>
                <a:schemeClr val="bg1">
                  <a:lumMod val="50000"/>
                </a:schemeClr>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56.000000000000007</c:v>
                </c:pt>
                <c:pt idx="1">
                  <c:v>54</c:v>
                </c:pt>
                <c:pt idx="2">
                  <c:v>55.000000000000007</c:v>
                </c:pt>
                <c:pt idx="3">
                  <c:v>56.000000000000007</c:v>
                </c:pt>
                <c:pt idx="4">
                  <c:v>48</c:v>
                </c:pt>
                <c:pt idx="5">
                  <c:v>41</c:v>
                </c:pt>
                <c:pt idx="6">
                  <c:v>53</c:v>
                </c:pt>
                <c:pt idx="7">
                  <c:v>61</c:v>
                </c:pt>
                <c:pt idx="8">
                  <c:v>62</c:v>
                </c:pt>
                <c:pt idx="9">
                  <c:v>60</c:v>
                </c:pt>
                <c:pt idx="10">
                  <c:v>70</c:v>
                </c:pt>
                <c:pt idx="11">
                  <c:v>58</c:v>
                </c:pt>
                <c:pt idx="12">
                  <c:v>56.999999999999993</c:v>
                </c:pt>
                <c:pt idx="13">
                  <c:v>51</c:v>
                </c:pt>
                <c:pt idx="14">
                  <c:v>47</c:v>
                </c:pt>
                <c:pt idx="15">
                  <c:v>49</c:v>
                </c:pt>
                <c:pt idx="16">
                  <c:v>35</c:v>
                </c:pt>
                <c:pt idx="17">
                  <c:v>42</c:v>
                </c:pt>
                <c:pt idx="18">
                  <c:v>49</c:v>
                </c:pt>
                <c:pt idx="19">
                  <c:v>47</c:v>
                </c:pt>
                <c:pt idx="20">
                  <c:v>39</c:v>
                </c:pt>
                <c:pt idx="21">
                  <c:v>45</c:v>
                </c:pt>
                <c:pt idx="22">
                  <c:v>55.000000000000007</c:v>
                </c:pt>
                <c:pt idx="23">
                  <c:v>52</c:v>
                </c:pt>
                <c:pt idx="24">
                  <c:v>50</c:v>
                </c:pt>
                <c:pt idx="25">
                  <c:v>49</c:v>
                </c:pt>
                <c:pt idx="26">
                  <c:v>52</c:v>
                </c:pt>
                <c:pt idx="27">
                  <c:v>62</c:v>
                </c:pt>
                <c:pt idx="28">
                  <c:v>51</c:v>
                </c:pt>
                <c:pt idx="29">
                  <c:v>47</c:v>
                </c:pt>
                <c:pt idx="30">
                  <c:v>45</c:v>
                </c:pt>
                <c:pt idx="31">
                  <c:v>44</c:v>
                </c:pt>
                <c:pt idx="32">
                  <c:v>50</c:v>
                </c:pt>
                <c:pt idx="33">
                  <c:v>56.000000000000007</c:v>
                </c:pt>
                <c:pt idx="34">
                  <c:v>52</c:v>
                </c:pt>
                <c:pt idx="35">
                  <c:v>57.999999999999993</c:v>
                </c:pt>
                <c:pt idx="36">
                  <c:v>54</c:v>
                </c:pt>
                <c:pt idx="37">
                  <c:v>50</c:v>
                </c:pt>
                <c:pt idx="38">
                  <c:v>56.000000000000007</c:v>
                </c:pt>
                <c:pt idx="39">
                  <c:v>59</c:v>
                </c:pt>
                <c:pt idx="40">
                  <c:v>43</c:v>
                </c:pt>
                <c:pt idx="41">
                  <c:v>38</c:v>
                </c:pt>
                <c:pt idx="42">
                  <c:v>57.999999999999993</c:v>
                </c:pt>
                <c:pt idx="43">
                  <c:v>39</c:v>
                </c:pt>
                <c:pt idx="44">
                  <c:v>40</c:v>
                </c:pt>
                <c:pt idx="45">
                  <c:v>44</c:v>
                </c:pt>
                <c:pt idx="46">
                  <c:v>50</c:v>
                </c:pt>
                <c:pt idx="47">
                  <c:v>48</c:v>
                </c:pt>
                <c:pt idx="48">
                  <c:v>47</c:v>
                </c:pt>
                <c:pt idx="49">
                  <c:v>46</c:v>
                </c:pt>
                <c:pt idx="50">
                  <c:v>35</c:v>
                </c:pt>
                <c:pt idx="51">
                  <c:v>28.000000000000004</c:v>
                </c:pt>
                <c:pt idx="52">
                  <c:v>28.999999999999996</c:v>
                </c:pt>
                <c:pt idx="53">
                  <c:v>46</c:v>
                </c:pt>
                <c:pt idx="54">
                  <c:v>43</c:v>
                </c:pt>
                <c:pt idx="55">
                  <c:v>49</c:v>
                </c:pt>
                <c:pt idx="56">
                  <c:v>38</c:v>
                </c:pt>
                <c:pt idx="57">
                  <c:v>30</c:v>
                </c:pt>
                <c:pt idx="58">
                  <c:v>46</c:v>
                </c:pt>
                <c:pt idx="59">
                  <c:v>36</c:v>
                </c:pt>
                <c:pt idx="60">
                  <c:v>40</c:v>
                </c:pt>
                <c:pt idx="61">
                  <c:v>52</c:v>
                </c:pt>
                <c:pt idx="62">
                  <c:v>41</c:v>
                </c:pt>
                <c:pt idx="63">
                  <c:v>46</c:v>
                </c:pt>
                <c:pt idx="64">
                  <c:v>49</c:v>
                </c:pt>
                <c:pt idx="65">
                  <c:v>50</c:v>
                </c:pt>
                <c:pt idx="66">
                  <c:v>34</c:v>
                </c:pt>
                <c:pt idx="67">
                  <c:v>51</c:v>
                </c:pt>
                <c:pt idx="68">
                  <c:v>55.000000000000007</c:v>
                </c:pt>
                <c:pt idx="69">
                  <c:v>61</c:v>
                </c:pt>
                <c:pt idx="70">
                  <c:v>78</c:v>
                </c:pt>
                <c:pt idx="71">
                  <c:v>68</c:v>
                </c:pt>
                <c:pt idx="72">
                  <c:v>56.000000000000007</c:v>
                </c:pt>
                <c:pt idx="73">
                  <c:v>66</c:v>
                </c:pt>
                <c:pt idx="74">
                  <c:v>67</c:v>
                </c:pt>
                <c:pt idx="75">
                  <c:v>47</c:v>
                </c:pt>
                <c:pt idx="76">
                  <c:v>46</c:v>
                </c:pt>
                <c:pt idx="77">
                  <c:v>37</c:v>
                </c:pt>
                <c:pt idx="78">
                  <c:v>48</c:v>
                </c:pt>
                <c:pt idx="79">
                  <c:v>57.999999999999993</c:v>
                </c:pt>
                <c:pt idx="80">
                  <c:v>50</c:v>
                </c:pt>
                <c:pt idx="81">
                  <c:v>52</c:v>
                </c:pt>
                <c:pt idx="82">
                  <c:v>63</c:v>
                </c:pt>
                <c:pt idx="83">
                  <c:v>39</c:v>
                </c:pt>
                <c:pt idx="84">
                  <c:v>44</c:v>
                </c:pt>
                <c:pt idx="85">
                  <c:v>43</c:v>
                </c:pt>
                <c:pt idx="86">
                  <c:v>70</c:v>
                </c:pt>
                <c:pt idx="87">
                  <c:v>48</c:v>
                </c:pt>
                <c:pt idx="88">
                  <c:v>64</c:v>
                </c:pt>
                <c:pt idx="89">
                  <c:v>50</c:v>
                </c:pt>
                <c:pt idx="90">
                  <c:v>56.999999999999993</c:v>
                </c:pt>
                <c:pt idx="91">
                  <c:v>48</c:v>
                </c:pt>
                <c:pt idx="92">
                  <c:v>54</c:v>
                </c:pt>
                <c:pt idx="93">
                  <c:v>59</c:v>
                </c:pt>
                <c:pt idx="94">
                  <c:v>57.999999999999993</c:v>
                </c:pt>
                <c:pt idx="95">
                  <c:v>62</c:v>
                </c:pt>
                <c:pt idx="96">
                  <c:v>53</c:v>
                </c:pt>
                <c:pt idx="97">
                  <c:v>50</c:v>
                </c:pt>
                <c:pt idx="98">
                  <c:v>52</c:v>
                </c:pt>
                <c:pt idx="99">
                  <c:v>49</c:v>
                </c:pt>
                <c:pt idx="100">
                  <c:v>46</c:v>
                </c:pt>
                <c:pt idx="101">
                  <c:v>51</c:v>
                </c:pt>
                <c:pt idx="102">
                  <c:v>35</c:v>
                </c:pt>
                <c:pt idx="103">
                  <c:v>40</c:v>
                </c:pt>
              </c:numCache>
            </c:numRef>
          </c:val>
          <c:smooth val="0"/>
          <c:extLst xmlns:c16r2="http://schemas.microsoft.com/office/drawing/2015/06/chart">
            <c:ext xmlns:c16="http://schemas.microsoft.com/office/drawing/2014/chart" uri="{C3380CC4-5D6E-409C-BE32-E72D297353CC}">
              <c16:uniqueId val="{00000000-4A15-4C70-96C4-36C6C638BA8C}"/>
            </c:ext>
          </c:extLst>
        </c:ser>
        <c:dLbls>
          <c:showLegendKey val="0"/>
          <c:showVal val="0"/>
          <c:showCatName val="0"/>
          <c:showSerName val="0"/>
          <c:showPercent val="0"/>
          <c:showBubbleSize val="0"/>
        </c:dLbls>
        <c:smooth val="0"/>
        <c:axId val="1598362800"/>
        <c:axId val="1598368240"/>
      </c:lineChart>
      <c:dateAx>
        <c:axId val="1598362800"/>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1598368240"/>
        <c:crosses val="autoZero"/>
        <c:auto val="1"/>
        <c:lblOffset val="100"/>
        <c:baseTimeUnit val="days"/>
      </c:dateAx>
      <c:valAx>
        <c:axId val="1598368240"/>
        <c:scaling>
          <c:orientation val="minMax"/>
        </c:scaling>
        <c:delete val="1"/>
        <c:axPos val="l"/>
        <c:numFmt formatCode="#,##0" sourceLinked="0"/>
        <c:majorTickMark val="none"/>
        <c:minorTickMark val="none"/>
        <c:tickLblPos val="nextTo"/>
        <c:crossAx val="1598362800"/>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Actual Sales</c:v>
                </c:pt>
              </c:strCache>
            </c:strRef>
          </c:tx>
          <c:spPr>
            <a:solidFill>
              <a:srgbClr val="C00000"/>
            </a:solidFill>
            <a:ln w="38100">
              <a:solidFill>
                <a:srgbClr val="C0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13419</c:v>
                </c:pt>
                <c:pt idx="1">
                  <c:v>16051</c:v>
                </c:pt>
                <c:pt idx="2">
                  <c:v>16978</c:v>
                </c:pt>
                <c:pt idx="3">
                  <c:v>17912</c:v>
                </c:pt>
                <c:pt idx="4">
                  <c:v>17544</c:v>
                </c:pt>
                <c:pt idx="5">
                  <c:v>16251</c:v>
                </c:pt>
                <c:pt idx="6">
                  <c:v>16855</c:v>
                </c:pt>
                <c:pt idx="7">
                  <c:v>17234</c:v>
                </c:pt>
                <c:pt idx="8">
                  <c:v>16899</c:v>
                </c:pt>
                <c:pt idx="9">
                  <c:v>18312</c:v>
                </c:pt>
                <c:pt idx="10">
                  <c:v>18370</c:v>
                </c:pt>
                <c:pt idx="11">
                  <c:v>18874</c:v>
                </c:pt>
                <c:pt idx="12">
                  <c:v>18910</c:v>
                </c:pt>
                <c:pt idx="13">
                  <c:v>18607</c:v>
                </c:pt>
                <c:pt idx="14">
                  <c:v>15481</c:v>
                </c:pt>
                <c:pt idx="15">
                  <c:v>16180</c:v>
                </c:pt>
                <c:pt idx="16">
                  <c:v>15594</c:v>
                </c:pt>
                <c:pt idx="17">
                  <c:v>18919</c:v>
                </c:pt>
                <c:pt idx="18">
                  <c:v>19445</c:v>
                </c:pt>
                <c:pt idx="19">
                  <c:v>18149</c:v>
                </c:pt>
                <c:pt idx="20">
                  <c:v>16503</c:v>
                </c:pt>
                <c:pt idx="21">
                  <c:v>18429</c:v>
                </c:pt>
                <c:pt idx="22">
                  <c:v>19327</c:v>
                </c:pt>
                <c:pt idx="23">
                  <c:v>18482</c:v>
                </c:pt>
                <c:pt idx="24">
                  <c:v>18587</c:v>
                </c:pt>
                <c:pt idx="25">
                  <c:v>16913</c:v>
                </c:pt>
                <c:pt idx="26">
                  <c:v>17384</c:v>
                </c:pt>
                <c:pt idx="27">
                  <c:v>19829</c:v>
                </c:pt>
                <c:pt idx="28">
                  <c:v>17650</c:v>
                </c:pt>
                <c:pt idx="29">
                  <c:v>16381</c:v>
                </c:pt>
                <c:pt idx="30">
                  <c:v>17117</c:v>
                </c:pt>
                <c:pt idx="31">
                  <c:v>16405</c:v>
                </c:pt>
                <c:pt idx="32">
                  <c:v>16804</c:v>
                </c:pt>
                <c:pt idx="33">
                  <c:v>18330</c:v>
                </c:pt>
                <c:pt idx="34">
                  <c:v>17234</c:v>
                </c:pt>
                <c:pt idx="35">
                  <c:v>21009</c:v>
                </c:pt>
                <c:pt idx="36">
                  <c:v>18913</c:v>
                </c:pt>
                <c:pt idx="37">
                  <c:v>18462</c:v>
                </c:pt>
                <c:pt idx="38">
                  <c:v>20822</c:v>
                </c:pt>
                <c:pt idx="39">
                  <c:v>20496</c:v>
                </c:pt>
                <c:pt idx="40">
                  <c:v>16183</c:v>
                </c:pt>
                <c:pt idx="41">
                  <c:v>17476</c:v>
                </c:pt>
                <c:pt idx="42">
                  <c:v>20728</c:v>
                </c:pt>
                <c:pt idx="43">
                  <c:v>15571</c:v>
                </c:pt>
                <c:pt idx="44">
                  <c:v>16062</c:v>
                </c:pt>
                <c:pt idx="45">
                  <c:v>16238</c:v>
                </c:pt>
                <c:pt idx="46">
                  <c:v>17486</c:v>
                </c:pt>
                <c:pt idx="47">
                  <c:v>17122</c:v>
                </c:pt>
                <c:pt idx="48">
                  <c:v>16015</c:v>
                </c:pt>
                <c:pt idx="49">
                  <c:v>13617</c:v>
                </c:pt>
                <c:pt idx="50">
                  <c:v>11158</c:v>
                </c:pt>
                <c:pt idx="51">
                  <c:v>5807</c:v>
                </c:pt>
                <c:pt idx="52">
                  <c:v>9797</c:v>
                </c:pt>
                <c:pt idx="53">
                  <c:v>15211</c:v>
                </c:pt>
                <c:pt idx="54">
                  <c:v>14711</c:v>
                </c:pt>
                <c:pt idx="55">
                  <c:v>15577</c:v>
                </c:pt>
                <c:pt idx="56">
                  <c:v>14176</c:v>
                </c:pt>
                <c:pt idx="57">
                  <c:v>13422</c:v>
                </c:pt>
                <c:pt idx="58">
                  <c:v>14726</c:v>
                </c:pt>
                <c:pt idx="59">
                  <c:v>13650</c:v>
                </c:pt>
                <c:pt idx="60">
                  <c:v>14158</c:v>
                </c:pt>
                <c:pt idx="61">
                  <c:v>15982</c:v>
                </c:pt>
                <c:pt idx="62">
                  <c:v>13807</c:v>
                </c:pt>
                <c:pt idx="63">
                  <c:v>14330</c:v>
                </c:pt>
                <c:pt idx="64">
                  <c:v>13782</c:v>
                </c:pt>
                <c:pt idx="65">
                  <c:v>13400</c:v>
                </c:pt>
                <c:pt idx="66">
                  <c:v>13509</c:v>
                </c:pt>
                <c:pt idx="67">
                  <c:v>15746</c:v>
                </c:pt>
                <c:pt idx="68">
                  <c:v>14695</c:v>
                </c:pt>
                <c:pt idx="69">
                  <c:v>16395</c:v>
                </c:pt>
                <c:pt idx="70">
                  <c:v>18403</c:v>
                </c:pt>
                <c:pt idx="71">
                  <c:v>17676</c:v>
                </c:pt>
                <c:pt idx="72">
                  <c:v>16098</c:v>
                </c:pt>
                <c:pt idx="73">
                  <c:v>18561</c:v>
                </c:pt>
                <c:pt idx="74">
                  <c:v>18392</c:v>
                </c:pt>
                <c:pt idx="75">
                  <c:v>15635</c:v>
                </c:pt>
                <c:pt idx="76">
                  <c:v>15467</c:v>
                </c:pt>
                <c:pt idx="77">
                  <c:v>13885</c:v>
                </c:pt>
                <c:pt idx="78">
                  <c:v>14124</c:v>
                </c:pt>
                <c:pt idx="79">
                  <c:v>15616</c:v>
                </c:pt>
                <c:pt idx="80">
                  <c:v>14203</c:v>
                </c:pt>
                <c:pt idx="81">
                  <c:v>13278</c:v>
                </c:pt>
                <c:pt idx="82">
                  <c:v>15206</c:v>
                </c:pt>
                <c:pt idx="83">
                  <c:v>11684</c:v>
                </c:pt>
                <c:pt idx="84">
                  <c:v>12561</c:v>
                </c:pt>
                <c:pt idx="85">
                  <c:v>19597</c:v>
                </c:pt>
                <c:pt idx="86">
                  <c:v>21329</c:v>
                </c:pt>
                <c:pt idx="87">
                  <c:v>14516</c:v>
                </c:pt>
                <c:pt idx="88">
                  <c:v>17206</c:v>
                </c:pt>
                <c:pt idx="89">
                  <c:v>14904</c:v>
                </c:pt>
                <c:pt idx="90">
                  <c:v>15684</c:v>
                </c:pt>
                <c:pt idx="91">
                  <c:v>13994</c:v>
                </c:pt>
                <c:pt idx="92">
                  <c:v>12990</c:v>
                </c:pt>
                <c:pt idx="93">
                  <c:v>15656</c:v>
                </c:pt>
                <c:pt idx="94">
                  <c:v>14680</c:v>
                </c:pt>
                <c:pt idx="95">
                  <c:v>14331</c:v>
                </c:pt>
                <c:pt idx="96">
                  <c:v>13450</c:v>
                </c:pt>
                <c:pt idx="97">
                  <c:v>12213</c:v>
                </c:pt>
                <c:pt idx="98">
                  <c:v>12524</c:v>
                </c:pt>
                <c:pt idx="99">
                  <c:v>12558</c:v>
                </c:pt>
                <c:pt idx="100">
                  <c:v>11519</c:v>
                </c:pt>
                <c:pt idx="101">
                  <c:v>11797</c:v>
                </c:pt>
                <c:pt idx="102">
                  <c:v>8394</c:v>
                </c:pt>
                <c:pt idx="103">
                  <c:v>4947</c:v>
                </c:pt>
              </c:numCache>
            </c:numRef>
          </c:val>
          <c:extLst xmlns:c16r2="http://schemas.microsoft.com/office/drawing/2015/06/chart">
            <c:ext xmlns:c16="http://schemas.microsoft.com/office/drawing/2014/chart" uri="{C3380CC4-5D6E-409C-BE32-E72D297353CC}">
              <c16:uniqueId val="{00000000-61E7-431B-928E-D59DCC07F434}"/>
            </c:ext>
          </c:extLst>
        </c:ser>
        <c:dLbls>
          <c:showLegendKey val="0"/>
          <c:showVal val="0"/>
          <c:showCatName val="0"/>
          <c:showSerName val="0"/>
          <c:showPercent val="0"/>
          <c:showBubbleSize val="0"/>
        </c:dLbls>
        <c:gapWidth val="150"/>
        <c:overlap val="100"/>
        <c:axId val="1598369328"/>
        <c:axId val="1598370416"/>
      </c:barChart>
      <c:dateAx>
        <c:axId val="1598369328"/>
        <c:scaling>
          <c:orientation val="minMax"/>
        </c:scaling>
        <c:delete val="0"/>
        <c:axPos val="b"/>
        <c:numFmt formatCode="m/d/yy;@" sourceLinked="0"/>
        <c:majorTickMark val="out"/>
        <c:minorTickMark val="none"/>
        <c:tickLblPos val="nextTo"/>
        <c:spPr>
          <a:noFill/>
          <a:ln w="3175" cap="flat" cmpd="sng" algn="ctr">
            <a:solidFill>
              <a:schemeClr val="tx1"/>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1598370416"/>
        <c:crosses val="autoZero"/>
        <c:auto val="1"/>
        <c:lblOffset val="100"/>
        <c:baseTimeUnit val="days"/>
      </c:dateAx>
      <c:valAx>
        <c:axId val="1598370416"/>
        <c:scaling>
          <c:orientation val="minMax"/>
        </c:scaling>
        <c:delete val="1"/>
        <c:axPos val="l"/>
        <c:numFmt formatCode="#,##0" sourceLinked="0"/>
        <c:majorTickMark val="none"/>
        <c:minorTickMark val="none"/>
        <c:tickLblPos val="nextTo"/>
        <c:crossAx val="1598369328"/>
        <c:crosses val="autoZero"/>
        <c:crossBetween val="between"/>
        <c:majorUnit val="10000"/>
        <c:dispUnits>
          <c:builtInUnit val="thousands"/>
          <c:dispUnitsLbl>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2"/>
              <c:delete val="1"/>
              <c:extLst xmlns:c16r2="http://schemas.microsoft.com/office/drawing/2015/06/chart">
                <c:ext xmlns:c16="http://schemas.microsoft.com/office/drawing/2014/chart" uri="{C3380CC4-5D6E-409C-BE32-E72D297353CC}">
                  <c16:uniqueId val="{00000000-FD05-4F81-BF95-6FDCA5F0860E}"/>
                </c:ext>
                <c:ext xmlns:c15="http://schemas.microsoft.com/office/drawing/2012/chart" uri="{CE6537A1-D6FC-4f65-9D91-7224C49458BB}"/>
              </c:extLst>
            </c:dLbl>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Sampling</c:v>
                </c:pt>
                <c:pt idx="5">
                  <c:v>OOH</c:v>
                </c:pt>
                <c:pt idx="6">
                  <c:v>Coupon</c:v>
                </c:pt>
                <c:pt idx="7">
                  <c:v>Corporate Promo</c:v>
                </c:pt>
              </c:strCache>
            </c:strRef>
          </c:cat>
          <c:val>
            <c:numRef>
              <c:f>Sheet1!$B$2:$B$9</c:f>
              <c:numCache>
                <c:formatCode>0.00</c:formatCode>
                <c:ptCount val="8"/>
                <c:pt idx="0">
                  <c:v>0.65456851164427632</c:v>
                </c:pt>
                <c:pt idx="1">
                  <c:v>0.16854303122375533</c:v>
                </c:pt>
                <c:pt idx="2">
                  <c:v>0</c:v>
                </c:pt>
                <c:pt idx="3">
                  <c:v>0.17164908043524818</c:v>
                </c:pt>
                <c:pt idx="4">
                  <c:v>6.0624731233298347E-2</c:v>
                </c:pt>
                <c:pt idx="5">
                  <c:v>0.49406776402363484</c:v>
                </c:pt>
                <c:pt idx="6">
                  <c:v>0.30968590256630824</c:v>
                </c:pt>
                <c:pt idx="7">
                  <c:v>0.1735325798376384</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Sampling</c:v>
                </c:pt>
                <c:pt idx="5">
                  <c:v>OOH</c:v>
                </c:pt>
                <c:pt idx="6">
                  <c:v>Coupon</c:v>
                </c:pt>
                <c:pt idx="7">
                  <c:v>Corporate Promo</c:v>
                </c:pt>
              </c:strCache>
            </c:strRef>
          </c:cat>
          <c:val>
            <c:numRef>
              <c:f>Sheet1!$C$2:$C$9</c:f>
              <c:numCache>
                <c:formatCode>0.00</c:formatCode>
                <c:ptCount val="8"/>
                <c:pt idx="0">
                  <c:v>0.71825770248740706</c:v>
                </c:pt>
                <c:pt idx="1">
                  <c:v>0.11189021290219671</c:v>
                </c:pt>
                <c:pt idx="2">
                  <c:v>9.4768284332559682E-2</c:v>
                </c:pt>
                <c:pt idx="3">
                  <c:v>7.5883265119801091E-2</c:v>
                </c:pt>
                <c:pt idx="4">
                  <c:v>5.9801025648601895E-2</c:v>
                </c:pt>
                <c:pt idx="5">
                  <c:v>0</c:v>
                </c:pt>
                <c:pt idx="6">
                  <c:v>0.32047284326959191</c:v>
                </c:pt>
                <c:pt idx="7">
                  <c:v>0</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599861504"/>
        <c:axId val="1599859328"/>
      </c:barChart>
      <c:catAx>
        <c:axId val="159986150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599859328"/>
        <c:crosses val="autoZero"/>
        <c:auto val="1"/>
        <c:lblAlgn val="ctr"/>
        <c:lblOffset val="100"/>
        <c:tickLblSkip val="1"/>
        <c:noMultiLvlLbl val="0"/>
      </c:catAx>
      <c:valAx>
        <c:axId val="1599859328"/>
        <c:scaling>
          <c:orientation val="minMax"/>
          <c:max val="1.2"/>
          <c:min val="0"/>
        </c:scaling>
        <c:delete val="1"/>
        <c:axPos val="l"/>
        <c:numFmt formatCode="#,##0" sourceLinked="0"/>
        <c:majorTickMark val="out"/>
        <c:minorTickMark val="none"/>
        <c:tickLblPos val="nextTo"/>
        <c:crossAx val="1599861504"/>
        <c:crosses val="autoZero"/>
        <c:crossBetween val="between"/>
        <c:majorUnit val="1"/>
      </c:valAx>
      <c:spPr>
        <a:noFill/>
        <a:ln>
          <a:noFill/>
        </a:ln>
        <a:effectLst/>
      </c:spPr>
    </c:plotArea>
    <c:legend>
      <c:legendPos val="b"/>
      <c:layout>
        <c:manualLayout>
          <c:xMode val="edge"/>
          <c:yMode val="edge"/>
          <c:x val="0.86195273858715526"/>
          <c:y val="0.12063273895049587"/>
          <c:w val="0.12974469832680849"/>
          <c:h val="8.241556799779721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2"/>
              <c:delete val="1"/>
              <c:extLst xmlns:c16r2="http://schemas.microsoft.com/office/drawing/2015/06/chart">
                <c:ext xmlns:c16="http://schemas.microsoft.com/office/drawing/2014/chart" uri="{C3380CC4-5D6E-409C-BE32-E72D297353CC}">
                  <c16:uniqueId val="{00000000-FD05-4F81-BF95-6FDCA5F0860E}"/>
                </c:ext>
                <c:ext xmlns:c15="http://schemas.microsoft.com/office/drawing/2012/chart" uri="{CE6537A1-D6FC-4f65-9D91-7224C49458BB}"/>
              </c:extLst>
            </c:dLbl>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Sampling</c:v>
                </c:pt>
                <c:pt idx="5">
                  <c:v>OOH</c:v>
                </c:pt>
                <c:pt idx="6">
                  <c:v>Coupon</c:v>
                </c:pt>
                <c:pt idx="7">
                  <c:v>Corporate Promo</c:v>
                </c:pt>
              </c:strCache>
            </c:strRef>
          </c:cat>
          <c:val>
            <c:numRef>
              <c:f>Sheet1!$B$2:$B$9</c:f>
              <c:numCache>
                <c:formatCode>0.00</c:formatCode>
                <c:ptCount val="8"/>
                <c:pt idx="0">
                  <c:v>0.65456851164427632</c:v>
                </c:pt>
                <c:pt idx="1">
                  <c:v>0.16854303122375533</c:v>
                </c:pt>
                <c:pt idx="2">
                  <c:v>0</c:v>
                </c:pt>
                <c:pt idx="3">
                  <c:v>0.17164908043524818</c:v>
                </c:pt>
                <c:pt idx="4">
                  <c:v>6.0624731233298347E-2</c:v>
                </c:pt>
                <c:pt idx="5">
                  <c:v>0.49406776402363484</c:v>
                </c:pt>
                <c:pt idx="6">
                  <c:v>0.30968590256630824</c:v>
                </c:pt>
                <c:pt idx="7">
                  <c:v>0.1735325798376384</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7.6058832150497618E-3"/>
                  <c:y val="4.4019179884551094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4.1108857086523268E-3"/>
                  <c:y val="1.001746921691948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Sampling</c:v>
                </c:pt>
                <c:pt idx="5">
                  <c:v>OOH</c:v>
                </c:pt>
                <c:pt idx="6">
                  <c:v>Coupon</c:v>
                </c:pt>
                <c:pt idx="7">
                  <c:v>Corporate Promo</c:v>
                </c:pt>
              </c:strCache>
            </c:strRef>
          </c:cat>
          <c:val>
            <c:numRef>
              <c:f>Sheet1!$C$2:$C$9</c:f>
              <c:numCache>
                <c:formatCode>0.00</c:formatCode>
                <c:ptCount val="8"/>
                <c:pt idx="0">
                  <c:v>0.71825770248740706</c:v>
                </c:pt>
                <c:pt idx="1">
                  <c:v>0.11189021290219671</c:v>
                </c:pt>
                <c:pt idx="2">
                  <c:v>9.4768284332559682E-2</c:v>
                </c:pt>
                <c:pt idx="3">
                  <c:v>7.5883265119801091E-2</c:v>
                </c:pt>
                <c:pt idx="4">
                  <c:v>5.9801025648601895E-2</c:v>
                </c:pt>
                <c:pt idx="5">
                  <c:v>0</c:v>
                </c:pt>
                <c:pt idx="6">
                  <c:v>0.32047284326959191</c:v>
                </c:pt>
                <c:pt idx="7">
                  <c:v>0</c:v>
                </c:pt>
              </c:numCache>
            </c:numRef>
          </c:val>
          <c:extLst xmlns:c16r2="http://schemas.microsoft.com/office/drawing/2015/06/chart">
            <c:ext xmlns:c16="http://schemas.microsoft.com/office/drawing/2014/chart" uri="{C3380CC4-5D6E-409C-BE32-E72D297353CC}">
              <c16:uniqueId val="{00000017-6DE4-4AE4-B10C-8685231C1D3C}"/>
            </c:ext>
          </c:extLst>
        </c:ser>
        <c:ser>
          <c:idx val="2"/>
          <c:order val="2"/>
          <c:tx>
            <c:strRef>
              <c:f>Sheet1!$D$1</c:f>
              <c:strCache>
                <c:ptCount val="1"/>
                <c:pt idx="0">
                  <c:v>2018 (With 2017 Margins)</c:v>
                </c:pt>
              </c:strCache>
            </c:strRef>
          </c:tx>
          <c:spPr>
            <a:solidFill>
              <a:schemeClr val="tx2"/>
            </a:solidFill>
          </c:spPr>
          <c:invertIfNegative val="0"/>
          <c:dLbls>
            <c:dLbl>
              <c:idx val="1"/>
              <c:layout>
                <c:manualLayout>
                  <c:x val="5.021472395872323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2F72-49BA-AB5A-20F35FE54079}"/>
                </c:ext>
                <c:ext xmlns:c15="http://schemas.microsoft.com/office/drawing/2012/chart" uri="{CE6537A1-D6FC-4f65-9D91-7224C49458BB}">
                  <c15:layout/>
                </c:ext>
              </c:extLst>
            </c:dLbl>
            <c:dLbl>
              <c:idx val="4"/>
              <c:layout>
                <c:manualLayout>
                  <c:x val="6.6952965278297642E-3"/>
                  <c:y val="-7.4208520698637882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F72-49BA-AB5A-20F35FE54079}"/>
                </c:ext>
                <c:ext xmlns:c15="http://schemas.microsoft.com/office/drawing/2012/chart" uri="{CE6537A1-D6FC-4f65-9D91-7224C49458BB}">
                  <c15:layout/>
                </c:ext>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Sampling</c:v>
                </c:pt>
                <c:pt idx="5">
                  <c:v>OOH</c:v>
                </c:pt>
                <c:pt idx="6">
                  <c:v>Coupon</c:v>
                </c:pt>
                <c:pt idx="7">
                  <c:v>Corporate Promo</c:v>
                </c:pt>
              </c:strCache>
            </c:strRef>
          </c:cat>
          <c:val>
            <c:numRef>
              <c:f>Sheet1!$D$2:$D$9</c:f>
              <c:numCache>
                <c:formatCode>General</c:formatCode>
                <c:ptCount val="8"/>
                <c:pt idx="0">
                  <c:v>0.6188235721062757</c:v>
                </c:pt>
                <c:pt idx="1">
                  <c:v>0.11343140040773661</c:v>
                </c:pt>
                <c:pt idx="2">
                  <c:v>9.6073632601603218E-2</c:v>
                </c:pt>
                <c:pt idx="3">
                  <c:v>7.6928489157263913E-2</c:v>
                </c:pt>
                <c:pt idx="4" formatCode="0.00">
                  <c:v>6.0624731236048203E-2</c:v>
                </c:pt>
                <c:pt idx="6" formatCode="0.00">
                  <c:v>0.32488706976090864</c:v>
                </c:pt>
              </c:numCache>
            </c:numRef>
          </c:val>
          <c:extLst xmlns:c16r2="http://schemas.microsoft.com/office/drawing/2015/06/chart">
            <c:ext xmlns:c16="http://schemas.microsoft.com/office/drawing/2014/chart" uri="{C3380CC4-5D6E-409C-BE32-E72D297353CC}">
              <c16:uniqueId val="{00000002-2F72-49BA-AB5A-20F35FE54079}"/>
            </c:ext>
          </c:extLst>
        </c:ser>
        <c:dLbls>
          <c:showLegendKey val="0"/>
          <c:showVal val="0"/>
          <c:showCatName val="0"/>
          <c:showSerName val="0"/>
          <c:showPercent val="0"/>
          <c:showBubbleSize val="0"/>
        </c:dLbls>
        <c:gapWidth val="75"/>
        <c:overlap val="1"/>
        <c:axId val="1599859872"/>
        <c:axId val="1599865312"/>
      </c:barChart>
      <c:catAx>
        <c:axId val="15998598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599865312"/>
        <c:crosses val="autoZero"/>
        <c:auto val="1"/>
        <c:lblAlgn val="ctr"/>
        <c:lblOffset val="100"/>
        <c:tickLblSkip val="1"/>
        <c:noMultiLvlLbl val="0"/>
      </c:catAx>
      <c:valAx>
        <c:axId val="1599865312"/>
        <c:scaling>
          <c:orientation val="minMax"/>
          <c:max val="1.2"/>
          <c:min val="0"/>
        </c:scaling>
        <c:delete val="1"/>
        <c:axPos val="l"/>
        <c:numFmt formatCode="#,##0" sourceLinked="0"/>
        <c:majorTickMark val="out"/>
        <c:minorTickMark val="none"/>
        <c:tickLblPos val="nextTo"/>
        <c:crossAx val="1599859872"/>
        <c:crosses val="autoZero"/>
        <c:crossBetween val="between"/>
        <c:majorUnit val="1"/>
      </c:valAx>
      <c:spPr>
        <a:noFill/>
        <a:ln>
          <a:noFill/>
        </a:ln>
        <a:effectLst/>
      </c:spPr>
    </c:plotArea>
    <c:legend>
      <c:legendPos val="b"/>
      <c:layout>
        <c:manualLayout>
          <c:xMode val="edge"/>
          <c:yMode val="edge"/>
          <c:x val="0.66109384275226246"/>
          <c:y val="0.22992306978858135"/>
          <c:w val="0.33890615724773759"/>
          <c:h val="6.906826699694886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2"/>
              <c:delete val="1"/>
              <c:extLst xmlns:c16r2="http://schemas.microsoft.com/office/drawing/2015/06/chart">
                <c:ext xmlns:c16="http://schemas.microsoft.com/office/drawing/2014/chart" uri="{C3380CC4-5D6E-409C-BE32-E72D297353CC}">
                  <c16:uniqueId val="{00000000-35A1-461E-8F0A-ACE53FFE5EB7}"/>
                </c:ext>
                <c:ext xmlns:c15="http://schemas.microsoft.com/office/drawing/2012/chart" uri="{CE6537A1-D6FC-4f65-9D91-7224C49458BB}"/>
              </c:extLst>
            </c:dLbl>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Samples</c:v>
                </c:pt>
                <c:pt idx="5">
                  <c:v>OOH</c:v>
                </c:pt>
                <c:pt idx="6">
                  <c:v>Coupon</c:v>
                </c:pt>
                <c:pt idx="7">
                  <c:v>Corporate Promo</c:v>
                </c:pt>
              </c:strCache>
            </c:strRef>
          </c:cat>
          <c:val>
            <c:numRef>
              <c:f>Sheet1!$B$2:$B$9</c:f>
              <c:numCache>
                <c:formatCode>0.00</c:formatCode>
                <c:ptCount val="8"/>
                <c:pt idx="0">
                  <c:v>1.4499395304038467</c:v>
                </c:pt>
                <c:pt idx="1">
                  <c:v>0.59040028749336737</c:v>
                </c:pt>
                <c:pt idx="2">
                  <c:v>0</c:v>
                </c:pt>
                <c:pt idx="3">
                  <c:v>0.63094982337329675</c:v>
                </c:pt>
                <c:pt idx="4">
                  <c:v>0.2330400907771277</c:v>
                </c:pt>
                <c:pt idx="5">
                  <c:v>1.4503925661488222</c:v>
                </c:pt>
                <c:pt idx="6">
                  <c:v>1.2023776434478153</c:v>
                </c:pt>
                <c:pt idx="7">
                  <c:v>0.67811719368597578</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Samples</c:v>
                </c:pt>
                <c:pt idx="5">
                  <c:v>OOH</c:v>
                </c:pt>
                <c:pt idx="6">
                  <c:v>Coupon</c:v>
                </c:pt>
                <c:pt idx="7">
                  <c:v>Corporate Promo</c:v>
                </c:pt>
              </c:strCache>
            </c:strRef>
          </c:cat>
          <c:val>
            <c:numRef>
              <c:f>Sheet1!$C$2:$C$9</c:f>
              <c:numCache>
                <c:formatCode>0.00</c:formatCode>
                <c:ptCount val="8"/>
                <c:pt idx="0">
                  <c:v>1.6248247582443396</c:v>
                </c:pt>
                <c:pt idx="1">
                  <c:v>0.52933475199987878</c:v>
                </c:pt>
                <c:pt idx="2">
                  <c:v>0.40747184472874998</c:v>
                </c:pt>
                <c:pt idx="3">
                  <c:v>0.38393777235430998</c:v>
                </c:pt>
                <c:pt idx="4">
                  <c:v>0.27553482836485699</c:v>
                </c:pt>
                <c:pt idx="5">
                  <c:v>0</c:v>
                </c:pt>
                <c:pt idx="6">
                  <c:v>1.4914123861350297</c:v>
                </c:pt>
                <c:pt idx="7">
                  <c:v>0</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599864224"/>
        <c:axId val="1599860416"/>
      </c:barChart>
      <c:catAx>
        <c:axId val="15998642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599860416"/>
        <c:crosses val="autoZero"/>
        <c:auto val="1"/>
        <c:lblAlgn val="ctr"/>
        <c:lblOffset val="100"/>
        <c:tickLblSkip val="1"/>
        <c:noMultiLvlLbl val="0"/>
      </c:catAx>
      <c:valAx>
        <c:axId val="1599860416"/>
        <c:scaling>
          <c:orientation val="minMax"/>
          <c:max val="2"/>
          <c:min val="0"/>
        </c:scaling>
        <c:delete val="1"/>
        <c:axPos val="l"/>
        <c:numFmt formatCode="#,##0" sourceLinked="0"/>
        <c:majorTickMark val="out"/>
        <c:minorTickMark val="none"/>
        <c:tickLblPos val="nextTo"/>
        <c:crossAx val="1599864224"/>
        <c:crosses val="autoZero"/>
        <c:crossBetween val="between"/>
        <c:majorUnit val="1"/>
      </c:valAx>
      <c:spPr>
        <a:noFill/>
        <a:ln>
          <a:noFill/>
        </a:ln>
        <a:effectLst/>
      </c:spPr>
    </c:plotArea>
    <c:legend>
      <c:legendPos val="b"/>
      <c:layout>
        <c:manualLayout>
          <c:xMode val="edge"/>
          <c:yMode val="edge"/>
          <c:x val="0.86195273858715526"/>
          <c:y val="0.12063273895049587"/>
          <c:w val="0.12974469832680849"/>
          <c:h val="7.511093179938623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2"/>
              <c:delete val="1"/>
              <c:extLst xmlns:c16r2="http://schemas.microsoft.com/office/drawing/2015/06/chart">
                <c:ext xmlns:c16="http://schemas.microsoft.com/office/drawing/2014/chart" uri="{C3380CC4-5D6E-409C-BE32-E72D297353CC}">
                  <c16:uniqueId val="{00000000-35A1-461E-8F0A-ACE53FFE5EB7}"/>
                </c:ext>
                <c:ext xmlns:c15="http://schemas.microsoft.com/office/drawing/2012/chart" uri="{CE6537A1-D6FC-4f65-9D91-7224C49458BB}"/>
              </c:extLst>
            </c:dLbl>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Samples</c:v>
                </c:pt>
                <c:pt idx="5">
                  <c:v>OOH</c:v>
                </c:pt>
                <c:pt idx="6">
                  <c:v>Coupon</c:v>
                </c:pt>
                <c:pt idx="7">
                  <c:v>Corporate Promo</c:v>
                </c:pt>
              </c:strCache>
            </c:strRef>
          </c:cat>
          <c:val>
            <c:numRef>
              <c:f>Sheet1!$B$2:$B$9</c:f>
              <c:numCache>
                <c:formatCode>0.00</c:formatCode>
                <c:ptCount val="8"/>
                <c:pt idx="0">
                  <c:v>1.4499395304038467</c:v>
                </c:pt>
                <c:pt idx="1">
                  <c:v>0.59040028749336737</c:v>
                </c:pt>
                <c:pt idx="2">
                  <c:v>0</c:v>
                </c:pt>
                <c:pt idx="3">
                  <c:v>0.63094982337329675</c:v>
                </c:pt>
                <c:pt idx="4">
                  <c:v>0.2330400907771277</c:v>
                </c:pt>
                <c:pt idx="5">
                  <c:v>1.4503925661488222</c:v>
                </c:pt>
                <c:pt idx="6">
                  <c:v>1.2023776434478153</c:v>
                </c:pt>
                <c:pt idx="7">
                  <c:v>0.67811719368597578</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delete val="1"/>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Samples</c:v>
                </c:pt>
                <c:pt idx="5">
                  <c:v>OOH</c:v>
                </c:pt>
                <c:pt idx="6">
                  <c:v>Coupon</c:v>
                </c:pt>
                <c:pt idx="7">
                  <c:v>Corporate Promo</c:v>
                </c:pt>
              </c:strCache>
            </c:strRef>
          </c:cat>
          <c:val>
            <c:numRef>
              <c:f>Sheet1!$C$2:$C$9</c:f>
              <c:numCache>
                <c:formatCode>0.00</c:formatCode>
                <c:ptCount val="8"/>
                <c:pt idx="0">
                  <c:v>1.6248247582443396</c:v>
                </c:pt>
                <c:pt idx="1">
                  <c:v>0.52933475199987878</c:v>
                </c:pt>
                <c:pt idx="2">
                  <c:v>0.40747184472874998</c:v>
                </c:pt>
                <c:pt idx="3">
                  <c:v>0.35393777235430984</c:v>
                </c:pt>
                <c:pt idx="4">
                  <c:v>0.27553482836485699</c:v>
                </c:pt>
                <c:pt idx="5">
                  <c:v>0</c:v>
                </c:pt>
                <c:pt idx="6">
                  <c:v>1.4914123861350297</c:v>
                </c:pt>
                <c:pt idx="7">
                  <c:v>0</c:v>
                </c:pt>
              </c:numCache>
            </c:numRef>
          </c:val>
          <c:extLst xmlns:c16r2="http://schemas.microsoft.com/office/drawing/2015/06/chart">
            <c:ext xmlns:c16="http://schemas.microsoft.com/office/drawing/2014/chart" uri="{C3380CC4-5D6E-409C-BE32-E72D297353CC}">
              <c16:uniqueId val="{00000017-6DE4-4AE4-B10C-8685231C1D3C}"/>
            </c:ext>
          </c:extLst>
        </c:ser>
        <c:ser>
          <c:idx val="2"/>
          <c:order val="2"/>
          <c:tx>
            <c:strRef>
              <c:f>Sheet1!$D$1</c:f>
              <c:strCache>
                <c:ptCount val="1"/>
                <c:pt idx="0">
                  <c:v>2018 (With 2017 GSV)</c:v>
                </c:pt>
              </c:strCache>
            </c:strRef>
          </c:tx>
          <c:spPr>
            <a:solidFill>
              <a:schemeClr val="tx2"/>
            </a:solidFill>
          </c:spPr>
          <c:invertIfNegative val="0"/>
          <c:dLbls>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Sheet1!$A$2:$A$9</c:f>
              <c:strCache>
                <c:ptCount val="8"/>
                <c:pt idx="0">
                  <c:v>Trade</c:v>
                </c:pt>
                <c:pt idx="1">
                  <c:v>Brand-Building</c:v>
                </c:pt>
                <c:pt idx="2">
                  <c:v>TV</c:v>
                </c:pt>
                <c:pt idx="3">
                  <c:v>Digital Video</c:v>
                </c:pt>
                <c:pt idx="4">
                  <c:v>Samples</c:v>
                </c:pt>
                <c:pt idx="5">
                  <c:v>OOH</c:v>
                </c:pt>
                <c:pt idx="6">
                  <c:v>Coupon</c:v>
                </c:pt>
                <c:pt idx="7">
                  <c:v>Corporate Promo</c:v>
                </c:pt>
              </c:strCache>
            </c:strRef>
          </c:cat>
          <c:val>
            <c:numRef>
              <c:f>Sheet1!$D$2:$D$9</c:f>
              <c:numCache>
                <c:formatCode>General</c:formatCode>
                <c:ptCount val="8"/>
                <c:pt idx="0">
                  <c:v>1.370760651606499</c:v>
                </c:pt>
                <c:pt idx="1">
                  <c:v>0.44139472829937854</c:v>
                </c:pt>
                <c:pt idx="2">
                  <c:v>0.37385058111322256</c:v>
                </c:pt>
                <c:pt idx="3">
                  <c:v>0.29935123297425348</c:v>
                </c:pt>
                <c:pt idx="4" formatCode="0.00">
                  <c:v>0.23590854627527993</c:v>
                </c:pt>
                <c:pt idx="6" formatCode="0.00">
                  <c:v>1.2642305337818665</c:v>
                </c:pt>
              </c:numCache>
            </c:numRef>
          </c:val>
          <c:extLst xmlns:c16r2="http://schemas.microsoft.com/office/drawing/2015/06/chart">
            <c:ext xmlns:c16="http://schemas.microsoft.com/office/drawing/2014/chart" uri="{C3380CC4-5D6E-409C-BE32-E72D297353CC}">
              <c16:uniqueId val="{00000000-062B-453F-AB14-6A6AE3357699}"/>
            </c:ext>
          </c:extLst>
        </c:ser>
        <c:dLbls>
          <c:showLegendKey val="0"/>
          <c:showVal val="0"/>
          <c:showCatName val="0"/>
          <c:showSerName val="0"/>
          <c:showPercent val="0"/>
          <c:showBubbleSize val="0"/>
        </c:dLbls>
        <c:gapWidth val="75"/>
        <c:overlap val="1"/>
        <c:axId val="1599865856"/>
        <c:axId val="1599872384"/>
      </c:barChart>
      <c:catAx>
        <c:axId val="15998658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599872384"/>
        <c:crosses val="autoZero"/>
        <c:auto val="1"/>
        <c:lblAlgn val="ctr"/>
        <c:lblOffset val="100"/>
        <c:tickLblSkip val="1"/>
        <c:noMultiLvlLbl val="0"/>
      </c:catAx>
      <c:valAx>
        <c:axId val="1599872384"/>
        <c:scaling>
          <c:orientation val="minMax"/>
          <c:max val="2"/>
          <c:min val="0"/>
        </c:scaling>
        <c:delete val="1"/>
        <c:axPos val="l"/>
        <c:numFmt formatCode="#,##0" sourceLinked="0"/>
        <c:majorTickMark val="out"/>
        <c:minorTickMark val="none"/>
        <c:tickLblPos val="nextTo"/>
        <c:crossAx val="1599865856"/>
        <c:crosses val="autoZero"/>
        <c:crossBetween val="between"/>
        <c:majorUnit val="1"/>
      </c:valAx>
      <c:spPr>
        <a:noFill/>
        <a:ln>
          <a:noFill/>
        </a:ln>
        <a:effectLst/>
      </c:spPr>
    </c:plotArea>
    <c:legend>
      <c:legendPos val="b"/>
      <c:layout>
        <c:manualLayout>
          <c:xMode val="edge"/>
          <c:yMode val="edge"/>
          <c:x val="0.6543985462244325"/>
          <c:y val="6.1827884313435987E-3"/>
          <c:w val="0.34560145377556734"/>
          <c:h val="8.8316685764751796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023792699510388"/>
          <c:h val="0.52238866925866634"/>
        </c:manualLayout>
      </c:layout>
      <c:barChart>
        <c:barDir val="col"/>
        <c:grouping val="stacked"/>
        <c:varyColors val="0"/>
        <c:ser>
          <c:idx val="1"/>
          <c:order val="1"/>
          <c:tx>
            <c:strRef>
              <c:f>Sheet1!$C$1</c:f>
              <c:strCache>
                <c:ptCount val="1"/>
                <c:pt idx="0">
                  <c:v>Taste The Energy </c:v>
                </c:pt>
              </c:strCache>
            </c:strRef>
          </c:tx>
          <c:spPr>
            <a:solidFill>
              <a:schemeClr val="accent2"/>
            </a:solidFill>
            <a:ln>
              <a:solidFill>
                <a:schemeClr val="accent2"/>
              </a:solid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Sheet1!$C$2:$C$157</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36.280650859810677</c:v>
                </c:pt>
                <c:pt idx="66">
                  <c:v>47.737213615012834</c:v>
                </c:pt>
                <c:pt idx="67">
                  <c:v>42.561805445370467</c:v>
                </c:pt>
                <c:pt idx="68">
                  <c:v>0</c:v>
                </c:pt>
                <c:pt idx="69">
                  <c:v>111.68871926321741</c:v>
                </c:pt>
                <c:pt idx="70">
                  <c:v>0</c:v>
                </c:pt>
                <c:pt idx="71">
                  <c:v>90.298155226378285</c:v>
                </c:pt>
                <c:pt idx="72">
                  <c:v>0</c:v>
                </c:pt>
                <c:pt idx="73">
                  <c:v>90.166157789652218</c:v>
                </c:pt>
                <c:pt idx="74">
                  <c:v>0</c:v>
                </c:pt>
                <c:pt idx="75">
                  <c:v>87.860331838090204</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60AB-4029-8A23-E97BED05B2C4}"/>
            </c:ext>
          </c:extLst>
        </c:ser>
        <c:ser>
          <c:idx val="2"/>
          <c:order val="2"/>
          <c:tx>
            <c:strRef>
              <c:f>Sheet1!$D$1</c:f>
              <c:strCache>
                <c:ptCount val="1"/>
                <c:pt idx="0">
                  <c:v>World Junior Hockey Championship</c:v>
                </c:pt>
              </c:strCache>
            </c:strRef>
          </c:tx>
          <c:spPr>
            <a:solidFill>
              <a:schemeClr val="accent3"/>
            </a:solidFill>
            <a:ln>
              <a:no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Sheet1!$D$2:$D$157</c:f>
            </c:numRef>
          </c:val>
          <c:extLst xmlns:c16r2="http://schemas.microsoft.com/office/drawing/2015/06/chart">
            <c:ext xmlns:c16="http://schemas.microsoft.com/office/drawing/2014/chart" uri="{C3380CC4-5D6E-409C-BE32-E72D297353CC}">
              <c16:uniqueId val="{00000001-60AB-4029-8A23-E97BED05B2C4}"/>
            </c:ext>
          </c:extLst>
        </c:ser>
        <c:dLbls>
          <c:showLegendKey val="0"/>
          <c:showVal val="0"/>
          <c:showCatName val="0"/>
          <c:showSerName val="0"/>
          <c:showPercent val="0"/>
          <c:showBubbleSize val="0"/>
        </c:dLbls>
        <c:gapWidth val="0"/>
        <c:overlap val="100"/>
        <c:axId val="1599868032"/>
        <c:axId val="1599862592"/>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Sheet1!$B$2:$B$157</c:f>
              <c:numCache>
                <c:formatCode>General</c:formatCode>
                <c:ptCount val="104"/>
                <c:pt idx="0">
                  <c:v>13419</c:v>
                </c:pt>
                <c:pt idx="1">
                  <c:v>16051</c:v>
                </c:pt>
                <c:pt idx="2">
                  <c:v>16978</c:v>
                </c:pt>
                <c:pt idx="3">
                  <c:v>17912</c:v>
                </c:pt>
                <c:pt idx="4">
                  <c:v>17544</c:v>
                </c:pt>
                <c:pt idx="5">
                  <c:v>16251</c:v>
                </c:pt>
                <c:pt idx="6">
                  <c:v>16855</c:v>
                </c:pt>
                <c:pt idx="7">
                  <c:v>17234</c:v>
                </c:pt>
                <c:pt idx="8">
                  <c:v>16899</c:v>
                </c:pt>
                <c:pt idx="9">
                  <c:v>18312</c:v>
                </c:pt>
                <c:pt idx="10">
                  <c:v>18370</c:v>
                </c:pt>
                <c:pt idx="11">
                  <c:v>18874</c:v>
                </c:pt>
                <c:pt idx="12">
                  <c:v>18910</c:v>
                </c:pt>
                <c:pt idx="13">
                  <c:v>18607</c:v>
                </c:pt>
                <c:pt idx="14">
                  <c:v>15481</c:v>
                </c:pt>
                <c:pt idx="15">
                  <c:v>16180</c:v>
                </c:pt>
                <c:pt idx="16">
                  <c:v>15594</c:v>
                </c:pt>
                <c:pt idx="17">
                  <c:v>18919</c:v>
                </c:pt>
                <c:pt idx="18">
                  <c:v>19445</c:v>
                </c:pt>
                <c:pt idx="19">
                  <c:v>18149</c:v>
                </c:pt>
                <c:pt idx="20">
                  <c:v>16503</c:v>
                </c:pt>
                <c:pt idx="21">
                  <c:v>18429</c:v>
                </c:pt>
                <c:pt idx="22">
                  <c:v>19327</c:v>
                </c:pt>
                <c:pt idx="23">
                  <c:v>18482</c:v>
                </c:pt>
                <c:pt idx="24">
                  <c:v>18587</c:v>
                </c:pt>
                <c:pt idx="25">
                  <c:v>16913</c:v>
                </c:pt>
                <c:pt idx="26">
                  <c:v>17384</c:v>
                </c:pt>
                <c:pt idx="27">
                  <c:v>19829</c:v>
                </c:pt>
                <c:pt idx="28">
                  <c:v>17650</c:v>
                </c:pt>
                <c:pt idx="29">
                  <c:v>16381</c:v>
                </c:pt>
                <c:pt idx="30">
                  <c:v>17117</c:v>
                </c:pt>
                <c:pt idx="31">
                  <c:v>16405</c:v>
                </c:pt>
                <c:pt idx="32">
                  <c:v>16804</c:v>
                </c:pt>
                <c:pt idx="33">
                  <c:v>18330</c:v>
                </c:pt>
                <c:pt idx="34">
                  <c:v>17234</c:v>
                </c:pt>
                <c:pt idx="35">
                  <c:v>21009</c:v>
                </c:pt>
                <c:pt idx="36">
                  <c:v>18913</c:v>
                </c:pt>
                <c:pt idx="37">
                  <c:v>18462</c:v>
                </c:pt>
                <c:pt idx="38">
                  <c:v>20822</c:v>
                </c:pt>
                <c:pt idx="39">
                  <c:v>20496</c:v>
                </c:pt>
                <c:pt idx="40">
                  <c:v>16183</c:v>
                </c:pt>
                <c:pt idx="41">
                  <c:v>17476</c:v>
                </c:pt>
                <c:pt idx="42">
                  <c:v>20728</c:v>
                </c:pt>
                <c:pt idx="43">
                  <c:v>15571</c:v>
                </c:pt>
                <c:pt idx="44">
                  <c:v>16062</c:v>
                </c:pt>
                <c:pt idx="45">
                  <c:v>16238</c:v>
                </c:pt>
                <c:pt idx="46">
                  <c:v>17486</c:v>
                </c:pt>
                <c:pt idx="47">
                  <c:v>17122</c:v>
                </c:pt>
                <c:pt idx="48">
                  <c:v>16015</c:v>
                </c:pt>
                <c:pt idx="49">
                  <c:v>13617</c:v>
                </c:pt>
                <c:pt idx="50">
                  <c:v>11158</c:v>
                </c:pt>
                <c:pt idx="51">
                  <c:v>5807</c:v>
                </c:pt>
                <c:pt idx="52">
                  <c:v>9797</c:v>
                </c:pt>
                <c:pt idx="53">
                  <c:v>15211</c:v>
                </c:pt>
                <c:pt idx="54">
                  <c:v>14711</c:v>
                </c:pt>
                <c:pt idx="55">
                  <c:v>15577</c:v>
                </c:pt>
                <c:pt idx="56">
                  <c:v>14176</c:v>
                </c:pt>
                <c:pt idx="57">
                  <c:v>13422</c:v>
                </c:pt>
                <c:pt idx="58">
                  <c:v>14726</c:v>
                </c:pt>
                <c:pt idx="59">
                  <c:v>13650</c:v>
                </c:pt>
                <c:pt idx="60">
                  <c:v>14158</c:v>
                </c:pt>
                <c:pt idx="61">
                  <c:v>15982</c:v>
                </c:pt>
                <c:pt idx="62">
                  <c:v>13807</c:v>
                </c:pt>
                <c:pt idx="63">
                  <c:v>14330</c:v>
                </c:pt>
                <c:pt idx="64">
                  <c:v>13782</c:v>
                </c:pt>
                <c:pt idx="65">
                  <c:v>13400</c:v>
                </c:pt>
                <c:pt idx="66">
                  <c:v>13509</c:v>
                </c:pt>
                <c:pt idx="67">
                  <c:v>15746</c:v>
                </c:pt>
                <c:pt idx="68">
                  <c:v>14695</c:v>
                </c:pt>
                <c:pt idx="69">
                  <c:v>16395</c:v>
                </c:pt>
                <c:pt idx="70">
                  <c:v>18403</c:v>
                </c:pt>
                <c:pt idx="71">
                  <c:v>17676</c:v>
                </c:pt>
                <c:pt idx="72">
                  <c:v>16098</c:v>
                </c:pt>
                <c:pt idx="73">
                  <c:v>18561</c:v>
                </c:pt>
                <c:pt idx="74">
                  <c:v>18392</c:v>
                </c:pt>
                <c:pt idx="75">
                  <c:v>15635</c:v>
                </c:pt>
                <c:pt idx="76">
                  <c:v>15467</c:v>
                </c:pt>
                <c:pt idx="77">
                  <c:v>13885</c:v>
                </c:pt>
                <c:pt idx="78">
                  <c:v>14124</c:v>
                </c:pt>
                <c:pt idx="79">
                  <c:v>15616</c:v>
                </c:pt>
                <c:pt idx="80">
                  <c:v>14203</c:v>
                </c:pt>
                <c:pt idx="81">
                  <c:v>13278</c:v>
                </c:pt>
                <c:pt idx="82">
                  <c:v>15206</c:v>
                </c:pt>
                <c:pt idx="83">
                  <c:v>11684</c:v>
                </c:pt>
                <c:pt idx="84">
                  <c:v>12561</c:v>
                </c:pt>
                <c:pt idx="85">
                  <c:v>19597</c:v>
                </c:pt>
                <c:pt idx="86">
                  <c:v>21329</c:v>
                </c:pt>
                <c:pt idx="87">
                  <c:v>14516</c:v>
                </c:pt>
                <c:pt idx="88">
                  <c:v>17206</c:v>
                </c:pt>
                <c:pt idx="89">
                  <c:v>14904</c:v>
                </c:pt>
                <c:pt idx="90">
                  <c:v>15684</c:v>
                </c:pt>
                <c:pt idx="91">
                  <c:v>13994</c:v>
                </c:pt>
                <c:pt idx="92">
                  <c:v>12990</c:v>
                </c:pt>
                <c:pt idx="93">
                  <c:v>15656</c:v>
                </c:pt>
                <c:pt idx="94">
                  <c:v>14680</c:v>
                </c:pt>
                <c:pt idx="95">
                  <c:v>14331</c:v>
                </c:pt>
                <c:pt idx="96">
                  <c:v>13450</c:v>
                </c:pt>
                <c:pt idx="97">
                  <c:v>12213</c:v>
                </c:pt>
                <c:pt idx="98">
                  <c:v>12524</c:v>
                </c:pt>
                <c:pt idx="99">
                  <c:v>12558</c:v>
                </c:pt>
                <c:pt idx="100">
                  <c:v>11519</c:v>
                </c:pt>
                <c:pt idx="101">
                  <c:v>11797</c:v>
                </c:pt>
                <c:pt idx="102">
                  <c:v>8394</c:v>
                </c:pt>
                <c:pt idx="103">
                  <c:v>4947</c:v>
                </c:pt>
              </c:numCache>
            </c:numRef>
          </c:val>
          <c:smooth val="0"/>
          <c:extLst xmlns:c16r2="http://schemas.microsoft.com/office/drawing/2015/06/chart">
            <c:ext xmlns:c16="http://schemas.microsoft.com/office/drawing/2014/chart" uri="{C3380CC4-5D6E-409C-BE32-E72D297353CC}">
              <c16:uniqueId val="{00000002-60AB-4029-8A23-E97BED05B2C4}"/>
            </c:ext>
          </c:extLst>
        </c:ser>
        <c:dLbls>
          <c:showLegendKey val="0"/>
          <c:showVal val="0"/>
          <c:showCatName val="0"/>
          <c:showSerName val="0"/>
          <c:showPercent val="0"/>
          <c:showBubbleSize val="0"/>
        </c:dLbls>
        <c:marker val="1"/>
        <c:smooth val="0"/>
        <c:axId val="1599866400"/>
        <c:axId val="1599873472"/>
      </c:lineChart>
      <c:dateAx>
        <c:axId val="1599866400"/>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1599873472"/>
        <c:crosses val="autoZero"/>
        <c:auto val="1"/>
        <c:lblOffset val="100"/>
        <c:baseTimeUnit val="days"/>
      </c:dateAx>
      <c:valAx>
        <c:axId val="1599873472"/>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599866400"/>
        <c:crosses val="autoZero"/>
        <c:crossBetween val="between"/>
        <c:majorUnit val="40000"/>
        <c:dispUnits>
          <c:builtInUnit val="thousands"/>
        </c:dispUnits>
      </c:valAx>
      <c:valAx>
        <c:axId val="1599862592"/>
        <c:scaling>
          <c:orientation val="minMax"/>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599868032"/>
        <c:crosses val="max"/>
        <c:crossBetween val="between"/>
      </c:valAx>
      <c:dateAx>
        <c:axId val="1599868032"/>
        <c:scaling>
          <c:orientation val="minMax"/>
        </c:scaling>
        <c:delete val="1"/>
        <c:axPos val="b"/>
        <c:numFmt formatCode="m/d/yyyy" sourceLinked="1"/>
        <c:majorTickMark val="out"/>
        <c:minorTickMark val="none"/>
        <c:tickLblPos val="nextTo"/>
        <c:crossAx val="1599862592"/>
        <c:crosses val="autoZero"/>
        <c:auto val="1"/>
        <c:lblOffset val="100"/>
        <c:baseTimeUnit val="days"/>
      </c:dateAx>
      <c:spPr>
        <a:noFill/>
        <a:ln>
          <a:noFill/>
        </a:ln>
        <a:effectLst/>
      </c:spPr>
    </c:plotArea>
    <c:legend>
      <c:legendPos val="b"/>
      <c:layout>
        <c:manualLayout>
          <c:xMode val="edge"/>
          <c:yMode val="edge"/>
          <c:x val="0.36581426242945569"/>
          <c:y val="0.86687587806710886"/>
          <c:w val="0.26837147514108856"/>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2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0</c:v>
                </c:pt>
                <c:pt idx="1">
                  <c:v>19573.418471917346</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599869120"/>
        <c:axId val="1599869664"/>
      </c:barChart>
      <c:catAx>
        <c:axId val="15998691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599869664"/>
        <c:crosses val="autoZero"/>
        <c:auto val="1"/>
        <c:lblAlgn val="ctr"/>
        <c:lblOffset val="100"/>
        <c:noMultiLvlLbl val="0"/>
      </c:catAx>
      <c:valAx>
        <c:axId val="1599869664"/>
        <c:scaling>
          <c:orientation val="minMax"/>
          <c:max val="20000"/>
          <c:min val="0"/>
        </c:scaling>
        <c:delete val="1"/>
        <c:axPos val="l"/>
        <c:numFmt formatCode="#,##0" sourceLinked="0"/>
        <c:majorTickMark val="out"/>
        <c:minorTickMark val="none"/>
        <c:tickLblPos val="nextTo"/>
        <c:crossAx val="1599869120"/>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1">
                  <c:v>38.637362057503545</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599872928"/>
        <c:axId val="1633074080"/>
      </c:barChart>
      <c:catAx>
        <c:axId val="159987292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633074080"/>
        <c:crosses val="autoZero"/>
        <c:auto val="1"/>
        <c:lblAlgn val="ctr"/>
        <c:lblOffset val="100"/>
        <c:noMultiLvlLbl val="0"/>
      </c:catAx>
      <c:valAx>
        <c:axId val="1633074080"/>
        <c:scaling>
          <c:orientation val="minMax"/>
          <c:max val="200"/>
          <c:min val="0"/>
        </c:scaling>
        <c:delete val="1"/>
        <c:axPos val="l"/>
        <c:numFmt formatCode="0" sourceLinked="0"/>
        <c:majorTickMark val="out"/>
        <c:minorTickMark val="none"/>
        <c:tickLblPos val="nextTo"/>
        <c:crossAx val="159987292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F0C53C5-1684-4506-95B1-32437F923781}" type="datetimeFigureOut">
              <a:rPr lang="en-CA" smtClean="0"/>
              <a:t>2019-08-15</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4EDB1A-A31D-46C4-9C20-A6498D69C879}" type="slidenum">
              <a:rPr lang="en-CA" smtClean="0"/>
              <a:t>‹#›</a:t>
            </a:fld>
            <a:endParaRPr lang="en-CA" dirty="0"/>
          </a:p>
        </p:txBody>
      </p:sp>
    </p:spTree>
    <p:extLst>
      <p:ext uri="{BB962C8B-B14F-4D97-AF65-F5344CB8AC3E}">
        <p14:creationId xmlns:p14="http://schemas.microsoft.com/office/powerpoint/2010/main" val="67781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C2F47-7080-4A3C-A370-7BD58512998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8969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ym typeface="Wingdings" panose="05000000000000000000" pitchFamily="2" charset="2"/>
              </a:rPr>
              <a:t>GSV</a:t>
            </a:r>
            <a:r>
              <a:rPr lang="en-US" b="1" baseline="0" dirty="0">
                <a:sym typeface="Wingdings" panose="05000000000000000000" pitchFamily="2" charset="2"/>
              </a:rPr>
              <a:t> slide with 2018 ROI calculated with 2017 GSV</a:t>
            </a:r>
            <a:endParaRPr lang="en-GB" b="1"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D4EDB1A-A31D-46C4-9C20-A6498D69C879}" type="slidenum">
              <a:rPr lang="en-CA" smtClean="0"/>
              <a:t>11</a:t>
            </a:fld>
            <a:endParaRPr lang="en-CA" dirty="0"/>
          </a:p>
        </p:txBody>
      </p:sp>
    </p:spTree>
    <p:extLst>
      <p:ext uri="{BB962C8B-B14F-4D97-AF65-F5344CB8AC3E}">
        <p14:creationId xmlns:p14="http://schemas.microsoft.com/office/powerpoint/2010/main" val="374189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Cristina/AE</a:t>
            </a:r>
            <a:r>
              <a:rPr lang="en-CA" b="1" baseline="0" dirty="0"/>
              <a:t> – the GRPs seem undertated – I believe should be 709 (not 570) – please check AE: Confirmed it’s 507 GRPs</a:t>
            </a:r>
            <a:endParaRPr lang="en-CA"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12</a:t>
            </a:fld>
            <a:endParaRPr lang="en-CA" dirty="0"/>
          </a:p>
        </p:txBody>
      </p:sp>
    </p:spTree>
    <p:extLst>
      <p:ext uri="{BB962C8B-B14F-4D97-AF65-F5344CB8AC3E}">
        <p14:creationId xmlns:p14="http://schemas.microsoft.com/office/powerpoint/2010/main" val="3381401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Headline:</a:t>
            </a:r>
            <a:r>
              <a:rPr lang="en-GB" b="1" baseline="0" dirty="0"/>
              <a:t> Ran for </a:t>
            </a:r>
            <a:r>
              <a:rPr lang="en-GB" b="1" u="sng" baseline="0" dirty="0"/>
              <a:t>7 </a:t>
            </a:r>
            <a:r>
              <a:rPr lang="en-GB" b="1" u="none" baseline="0" dirty="0"/>
              <a:t> weeks (3 wks paired with 15s Vector RTEC)…</a:t>
            </a:r>
          </a:p>
          <a:p>
            <a:endParaRPr lang="en-GB" b="1" u="none" baseline="0" dirty="0"/>
          </a:p>
          <a:p>
            <a:r>
              <a:rPr lang="en-GB" b="1" u="none" baseline="0" dirty="0"/>
              <a:t>Per previous slide, if GRPs are correct at 709, recalculate costs/ROI</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13</a:t>
            </a:fld>
            <a:endParaRPr lang="en-CA" dirty="0"/>
          </a:p>
        </p:txBody>
      </p:sp>
    </p:spTree>
    <p:extLst>
      <p:ext uri="{BB962C8B-B14F-4D97-AF65-F5344CB8AC3E}">
        <p14:creationId xmlns:p14="http://schemas.microsoft.com/office/powerpoint/2010/main" val="3923165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“Own TV” confusing –</a:t>
            </a:r>
            <a:r>
              <a:rPr lang="en-GB" b="1" baseline="0" dirty="0"/>
              <a:t> revise to “Vector NPF TV only”. AE: Done</a:t>
            </a:r>
          </a:p>
          <a:p>
            <a:endParaRPr lang="en-GB" b="1" baseline="0" dirty="0"/>
          </a:p>
          <a:p>
            <a:r>
              <a:rPr lang="en-GB" b="1" baseline="0" dirty="0"/>
              <a:t>Halo TV change to “Halo impact from Vector RTEC TV”. AE: Done</a:t>
            </a:r>
          </a:p>
          <a:p>
            <a:endParaRPr lang="en-GB" b="1" baseline="0" dirty="0"/>
          </a:p>
          <a:p>
            <a:r>
              <a:rPr lang="en-GB" b="1" baseline="0" dirty="0"/>
              <a:t>Per other decks, please put absolute #s for clearer understanding, AE: Added – please confirm if this representation is clear</a:t>
            </a:r>
            <a:endParaRPr lang="en-GB" b="1" dirty="0"/>
          </a:p>
          <a:p>
            <a:endParaRPr lang="en-GB" b="1" dirty="0"/>
          </a:p>
          <a:p>
            <a:r>
              <a:rPr lang="en-GB" b="1" dirty="0"/>
              <a:t>Did we look at halo from Vector</a:t>
            </a:r>
            <a:r>
              <a:rPr lang="en-GB" b="1" baseline="0" dirty="0"/>
              <a:t> NPF to RTEC? Or not worth it given lower NPF spend and RTEC halo was low to being with? AE; We tested for NPF Halo in the Cereal model but could not get a significant read on it</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14</a:t>
            </a:fld>
            <a:endParaRPr lang="en-CA" dirty="0"/>
          </a:p>
        </p:txBody>
      </p:sp>
    </p:spTree>
    <p:extLst>
      <p:ext uri="{BB962C8B-B14F-4D97-AF65-F5344CB8AC3E}">
        <p14:creationId xmlns:p14="http://schemas.microsoft.com/office/powerpoint/2010/main" val="119368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Need simple headline – eg Reduced investment and impressions in 2018</a:t>
            </a:r>
          </a:p>
          <a:p>
            <a:endParaRPr lang="en-CA" b="1" dirty="0"/>
          </a:p>
          <a:p>
            <a:r>
              <a:rPr lang="en-CA" b="1" dirty="0"/>
              <a:t>Add</a:t>
            </a:r>
            <a:r>
              <a:rPr lang="en-CA" b="1" baseline="0" dirty="0"/>
              <a:t> note along bottom: 2017 6 sec bumpers, 2018 15s and 6 sec bumpers</a:t>
            </a:r>
            <a:endParaRPr lang="en-CA"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15</a:t>
            </a:fld>
            <a:endParaRPr lang="en-CA" dirty="0"/>
          </a:p>
        </p:txBody>
      </p:sp>
    </p:spTree>
    <p:extLst>
      <p:ext uri="{BB962C8B-B14F-4D97-AF65-F5344CB8AC3E}">
        <p14:creationId xmlns:p14="http://schemas.microsoft.com/office/powerpoint/2010/main" val="997267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16</a:t>
            </a:fld>
            <a:endParaRPr lang="en-CA" dirty="0"/>
          </a:p>
        </p:txBody>
      </p:sp>
    </p:spTree>
    <p:extLst>
      <p:ext uri="{BB962C8B-B14F-4D97-AF65-F5344CB8AC3E}">
        <p14:creationId xmlns:p14="http://schemas.microsoft.com/office/powerpoint/2010/main" val="589480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Headline – Can you</a:t>
            </a:r>
            <a:r>
              <a:rPr lang="en-GB" b="1" baseline="0" dirty="0"/>
              <a:t> highlight it was gym ads – eg “OOH (gym advertising” was present only…”</a:t>
            </a:r>
          </a:p>
          <a:p>
            <a:endParaRPr lang="en-US" b="1" baseline="0" dirty="0"/>
          </a:p>
          <a:p>
            <a:r>
              <a:rPr lang="en-US" b="1" baseline="0" dirty="0"/>
              <a:t>AE: OOH Description is not provided in the media files but we are calling it Gym Advertising per note</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17</a:t>
            </a:fld>
            <a:endParaRPr lang="en-CA" dirty="0"/>
          </a:p>
        </p:txBody>
      </p:sp>
    </p:spTree>
    <p:extLst>
      <p:ext uri="{BB962C8B-B14F-4D97-AF65-F5344CB8AC3E}">
        <p14:creationId xmlns:p14="http://schemas.microsoft.com/office/powerpoint/2010/main" val="3189513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 don’t seem</a:t>
            </a:r>
            <a:r>
              <a:rPr lang="en-GB" b="1" baseline="0" dirty="0"/>
              <a:t> same as in Data review:</a:t>
            </a:r>
          </a:p>
          <a:p>
            <a:endParaRPr lang="en-GB" b="1" baseline="0" dirty="0"/>
          </a:p>
          <a:p>
            <a:pPr marL="171450" indent="-171450">
              <a:buFont typeface="Arial" panose="020B0604020202020204" pitchFamily="34" charset="0"/>
              <a:buChar char="•"/>
            </a:pPr>
            <a:r>
              <a:rPr lang="en-GB" b="1" baseline="0" dirty="0"/>
              <a:t>Any ad CWW – 2017 19.6, 2018 23.7</a:t>
            </a:r>
          </a:p>
          <a:p>
            <a:pPr marL="171450" indent="-171450">
              <a:buFont typeface="Arial" panose="020B0604020202020204" pitchFamily="34" charset="0"/>
              <a:buChar char="•"/>
            </a:pPr>
            <a:r>
              <a:rPr lang="en-GB" b="1" baseline="0" dirty="0"/>
              <a:t>Ady display CWW: 2017 20.4, 2018 22.5</a:t>
            </a:r>
          </a:p>
          <a:p>
            <a:pPr marL="171450" indent="-171450">
              <a:buFont typeface="Arial" panose="020B0604020202020204" pitchFamily="34" charset="0"/>
              <a:buChar char="•"/>
            </a:pPr>
            <a:r>
              <a:rPr lang="en-GB" b="1" baseline="0" dirty="0"/>
              <a:t>% sold promo – 46% 2017, 47&amp; 2018</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18</a:t>
            </a:fld>
            <a:endParaRPr lang="en-CA" dirty="0"/>
          </a:p>
        </p:txBody>
      </p:sp>
    </p:spTree>
    <p:extLst>
      <p:ext uri="{BB962C8B-B14F-4D97-AF65-F5344CB8AC3E}">
        <p14:creationId xmlns:p14="http://schemas.microsoft.com/office/powerpoint/2010/main" val="3622331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lnSpc>
                <a:spcPts val="1800"/>
              </a:lnSpc>
              <a:buFont typeface="Arial" panose="020B0604020202020204" pitchFamily="34" charset="0"/>
              <a:buChar char="•"/>
            </a:pPr>
            <a:r>
              <a:rPr lang="en-US" dirty="0"/>
              <a:t>Overall spend in 2018 went down by 1.3%; mainly driven by reduced spends behind brand-building, partly offset by increased trade spend. </a:t>
            </a:r>
          </a:p>
          <a:p>
            <a:pPr marL="631825" lvl="1" indent="-174625">
              <a:lnSpc>
                <a:spcPts val="1800"/>
              </a:lnSpc>
              <a:buFont typeface="Arial" panose="020B0604020202020204" pitchFamily="34" charset="0"/>
              <a:buChar char="•"/>
            </a:pPr>
            <a:r>
              <a:rPr lang="en-US" sz="1400" dirty="0"/>
              <a:t>Brand-building cuts were in digital video, sampling &amp; non repeat of Corporate Promo &amp; OOH. These were not offset by addition of TV and increased coupon spend.</a:t>
            </a:r>
          </a:p>
          <a:p>
            <a:pPr marL="174625" indent="-174625">
              <a:lnSpc>
                <a:spcPts val="1800"/>
              </a:lnSpc>
              <a:buFont typeface="Arial" panose="020B0604020202020204" pitchFamily="34" charset="0"/>
              <a:buChar char="•"/>
            </a:pPr>
            <a:endParaRPr lang="en-CA" dirty="0"/>
          </a:p>
          <a:p>
            <a:pPr marL="174625" indent="-174625">
              <a:lnSpc>
                <a:spcPts val="1800"/>
              </a:lnSpc>
              <a:buFont typeface="Arial" panose="020B0604020202020204" pitchFamily="34" charset="0"/>
              <a:buChar char="•"/>
            </a:pPr>
            <a:r>
              <a:rPr lang="en-US" dirty="0"/>
              <a:t>2018 volume declined significantly by 16%, driven by reduced brand-building spend and base erosion. A 15% price increase was the biggest drag on 2018 volume (as a result of the Vector Protein bar down-count from 5 bars to 4). </a:t>
            </a:r>
          </a:p>
          <a:p>
            <a:pPr marL="174625" indent="-174625">
              <a:lnSpc>
                <a:spcPts val="1800"/>
              </a:lnSpc>
              <a:buFont typeface="Arial" panose="020B0604020202020204" pitchFamily="34" charset="0"/>
              <a:buChar char="•"/>
            </a:pPr>
            <a:endParaRPr lang="en-CA" sz="1600" dirty="0"/>
          </a:p>
          <a:p>
            <a:pPr marL="174625" indent="-174625">
              <a:lnSpc>
                <a:spcPts val="1800"/>
              </a:lnSpc>
              <a:buFont typeface="Arial" panose="020B0604020202020204" pitchFamily="34" charset="0"/>
              <a:buChar char="•"/>
            </a:pPr>
            <a:r>
              <a:rPr lang="en-US" dirty="0"/>
              <a:t>Brand-building ROI was relatively low and declined in 2018.  Trade ROI was stronger.   </a:t>
            </a:r>
          </a:p>
          <a:p>
            <a:pPr marL="631825" lvl="1" indent="-174625">
              <a:lnSpc>
                <a:spcPts val="1800"/>
              </a:lnSpc>
              <a:buFont typeface="Arial" panose="020B0604020202020204" pitchFamily="34" charset="0"/>
              <a:buChar char="•"/>
            </a:pPr>
            <a:r>
              <a:rPr lang="en-US" sz="1400" dirty="0"/>
              <a:t>TV was introduced in 2018 with a single campaign – ‘Taste the Energy’. </a:t>
            </a:r>
            <a:r>
              <a:rPr lang="en-CA" sz="1400" dirty="0"/>
              <a:t>The campaign ran for only 7 weeks in the first half; contribution was moderate, however, ROI was relatively low ($0.10)</a:t>
            </a:r>
            <a:endParaRPr lang="en-US" sz="1400" dirty="0"/>
          </a:p>
          <a:p>
            <a:pPr marL="631825" lvl="1" indent="-174625">
              <a:lnSpc>
                <a:spcPts val="1800"/>
              </a:lnSpc>
              <a:buFont typeface="Arial" panose="020B0604020202020204" pitchFamily="34" charset="0"/>
              <a:buChar char="•"/>
            </a:pPr>
            <a:r>
              <a:rPr lang="en-CA" sz="1400" dirty="0"/>
              <a:t>Digital video had a lower investment in 2018 which lowered its incremental volume significantly; effectiveness declined to half and so did the ROI ($0.08).</a:t>
            </a:r>
          </a:p>
          <a:p>
            <a:pPr marL="631825" lvl="1" indent="-174625">
              <a:lnSpc>
                <a:spcPts val="1800"/>
              </a:lnSpc>
              <a:buFont typeface="Arial" panose="020B0604020202020204" pitchFamily="34" charset="0"/>
              <a:buChar char="•"/>
            </a:pPr>
            <a:r>
              <a:rPr lang="en-CA" sz="1400" dirty="0"/>
              <a:t>OOH was present only in 2017 and it had a relatively strong ROI. </a:t>
            </a:r>
          </a:p>
          <a:p>
            <a:pPr lvl="1">
              <a:lnSpc>
                <a:spcPts val="1800"/>
              </a:lnSpc>
            </a:pPr>
            <a:r>
              <a:rPr lang="en-US" sz="1400" dirty="0"/>
              <a:t/>
            </a:r>
            <a:br>
              <a:rPr lang="en-US" sz="1400" dirty="0"/>
            </a:br>
            <a:endParaRPr lang="en-CA" sz="1400" dirty="0"/>
          </a:p>
          <a:p>
            <a:pPr marL="285750" indent="-285750">
              <a:lnSpc>
                <a:spcPts val="1800"/>
              </a:lnSpc>
              <a:buFont typeface="Arial" panose="020B0604020202020204" pitchFamily="34" charset="0"/>
              <a:buChar char="•"/>
            </a:pPr>
            <a:r>
              <a:rPr lang="en-US" dirty="0"/>
              <a:t>The higher trade spend in 2018 resulted in higher display support, but was offset by reduced ad support.  Consequently, the effectiveness was weaker, causing the ROI to drop slightly. </a:t>
            </a:r>
            <a:endParaRPr lang="en-CA" dirty="0"/>
          </a:p>
          <a:p>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19</a:t>
            </a:fld>
            <a:endParaRPr lang="en-CA" dirty="0"/>
          </a:p>
        </p:txBody>
      </p:sp>
    </p:spTree>
    <p:extLst>
      <p:ext uri="{BB962C8B-B14F-4D97-AF65-F5344CB8AC3E}">
        <p14:creationId xmlns:p14="http://schemas.microsoft.com/office/powerpoint/2010/main" val="3936670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Was there</a:t>
            </a:r>
            <a:r>
              <a:rPr lang="en-GB" b="1" baseline="0" dirty="0"/>
              <a:t> any other stacking relevant to look at? TV + social etc? AE; we tried TV &amp; Social but we were not able to get a significant read on it</a:t>
            </a:r>
          </a:p>
          <a:p>
            <a:endParaRPr lang="en-GB" b="1" baseline="0" dirty="0"/>
          </a:p>
          <a:p>
            <a:r>
              <a:rPr lang="en-GB" b="1" baseline="0" dirty="0"/>
              <a:t>Please add more detail/absolute #s, etc. so this info is clear. AE: Added</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21</a:t>
            </a:fld>
            <a:endParaRPr lang="en-CA" dirty="0"/>
          </a:p>
        </p:txBody>
      </p:sp>
    </p:spTree>
    <p:extLst>
      <p:ext uri="{BB962C8B-B14F-4D97-AF65-F5344CB8AC3E}">
        <p14:creationId xmlns:p14="http://schemas.microsoft.com/office/powerpoint/2010/main" val="300416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Let’s tighten &amp; more balanced commentary:</a:t>
            </a:r>
          </a:p>
          <a:p>
            <a:endParaRPr lang="en-CA" b="1" dirty="0"/>
          </a:p>
          <a:p>
            <a:pPr marL="171450" indent="-171450">
              <a:buFont typeface="Arial" panose="020B0604020202020204" pitchFamily="34" charset="0"/>
              <a:buChar char="•"/>
            </a:pPr>
            <a:r>
              <a:rPr lang="en-CA" b="1" dirty="0"/>
              <a:t>Bullet 1: More context here – eg) “…spend down (-1.3%)</a:t>
            </a:r>
            <a:r>
              <a:rPr lang="en-CA" b="1" baseline="0" dirty="0"/>
              <a:t> – (-9.1%) brand bldg, partially offset by +4.4% trade spend”</a:t>
            </a:r>
          </a:p>
          <a:p>
            <a:pPr marL="628650" lvl="1" indent="-171450">
              <a:buFont typeface="Arial" panose="020B0604020202020204" pitchFamily="34" charset="0"/>
              <a:buChar char="•"/>
            </a:pPr>
            <a:r>
              <a:rPr lang="en-CA" b="1" baseline="0" dirty="0"/>
              <a:t>Sub-point with detail behind brand reductions – eg) Brand bldg. declines from non-repeat of corporate promotion (Reso) and OOH, lower spend on OLV, sampling</a:t>
            </a:r>
          </a:p>
          <a:p>
            <a:pPr marL="628650" lvl="1" indent="-171450">
              <a:buFont typeface="Arial" panose="020B0604020202020204" pitchFamily="34" charset="0"/>
              <a:buChar char="•"/>
            </a:pPr>
            <a:endParaRPr lang="en-CA" b="1" baseline="0" dirty="0"/>
          </a:p>
          <a:p>
            <a:pPr marL="171450" lvl="0" indent="-171450">
              <a:buFont typeface="Arial" panose="020B0604020202020204" pitchFamily="34" charset="0"/>
              <a:buChar char="•"/>
            </a:pPr>
            <a:r>
              <a:rPr lang="en-CA" b="1" baseline="0" dirty="0"/>
              <a:t>Bullet 2: Based on absolute $ drivers, it’s really base erosion that is the driver, I would focus on that – eg) 2018 vol declined (-16%) driven by base erosion much of which was due to +15% price increase (as a result of the Vector Protein bar down-count from 5 bars to 4)</a:t>
            </a:r>
          </a:p>
          <a:p>
            <a:pPr marL="628650" lvl="1" indent="-171450">
              <a:buFont typeface="Arial" panose="020B0604020202020204" pitchFamily="34" charset="0"/>
              <a:buChar char="•"/>
            </a:pPr>
            <a:r>
              <a:rPr lang="en-CA" b="1" baseline="0" dirty="0"/>
              <a:t>AE team – see notes on “due to” slide re: Protein downcount</a:t>
            </a:r>
          </a:p>
          <a:p>
            <a:pPr marL="628650" lvl="1" indent="-171450">
              <a:buFont typeface="Arial" panose="020B0604020202020204" pitchFamily="34" charset="0"/>
              <a:buChar char="•"/>
            </a:pPr>
            <a:endParaRPr lang="en-CA" b="1" baseline="0" dirty="0"/>
          </a:p>
          <a:p>
            <a:pPr marL="171450" lvl="0" indent="-171450">
              <a:buFont typeface="Arial" panose="020B0604020202020204" pitchFamily="34" charset="0"/>
              <a:buChar char="•"/>
            </a:pPr>
            <a:r>
              <a:rPr lang="en-CA" b="1" baseline="0" dirty="0"/>
              <a:t>Brand Building ROIs – I would pull out some of the sub-points and make them separate bullets and keep key messagemore focused, balance positive with negative</a:t>
            </a:r>
          </a:p>
          <a:p>
            <a:pPr marL="628650" lvl="1" indent="-171450">
              <a:buFont typeface="Arial" panose="020B0604020202020204" pitchFamily="34" charset="0"/>
              <a:buChar char="•"/>
            </a:pPr>
            <a:r>
              <a:rPr lang="en-CA" b="1" baseline="0" dirty="0"/>
              <a:t>Quantify low brand building ROI – ie 0.11</a:t>
            </a:r>
          </a:p>
          <a:p>
            <a:pPr marL="628650" lvl="1" indent="-171450">
              <a:buFont typeface="Arial" panose="020B0604020202020204" pitchFamily="34" charset="0"/>
              <a:buChar char="•"/>
            </a:pPr>
            <a:r>
              <a:rPr lang="en-CA" b="1" baseline="0" dirty="0"/>
              <a:t>TV: Introduced in 2018, moderate support with low ROI</a:t>
            </a:r>
          </a:p>
          <a:p>
            <a:pPr marL="628650" lvl="1" indent="-171450">
              <a:buFont typeface="Arial" panose="020B0604020202020204" pitchFamily="34" charset="0"/>
              <a:buChar char="•"/>
            </a:pPr>
            <a:r>
              <a:rPr lang="en-CA" b="1" baseline="0" dirty="0"/>
              <a:t>Digital video: Reduced spend in 2018 drove lower effectiveness and ROI</a:t>
            </a:r>
          </a:p>
          <a:p>
            <a:pPr marL="628650" lvl="1" indent="-171450">
              <a:buFont typeface="Arial" panose="020B0604020202020204" pitchFamily="34" charset="0"/>
              <a:buChar char="•"/>
            </a:pPr>
            <a:r>
              <a:rPr lang="en-CA" b="1" baseline="0" dirty="0"/>
              <a:t>Strongest ROIs from 2017 OOH and coupons</a:t>
            </a:r>
          </a:p>
          <a:p>
            <a:pPr marL="628650" lvl="1" indent="-171450">
              <a:buFont typeface="Arial" panose="020B0604020202020204" pitchFamily="34" charset="0"/>
              <a:buChar char="•"/>
            </a:pPr>
            <a:endParaRPr lang="en-CA" b="1" baseline="0" dirty="0"/>
          </a:p>
          <a:p>
            <a:pPr marL="171450" lvl="0" indent="-171450">
              <a:buFont typeface="Arial" panose="020B0604020202020204" pitchFamily="34" charset="0"/>
              <a:buChar char="•"/>
            </a:pPr>
            <a:r>
              <a:rPr lang="en-CA" b="1" baseline="0" dirty="0"/>
              <a:t>Trade comment – instead of “resulted in” I would say “correlated with” – trade spend funds different things, not just display and ad</a:t>
            </a:r>
          </a:p>
          <a:p>
            <a:pPr marL="628650" lvl="1" indent="-171450">
              <a:buFont typeface="Arial" panose="020B0604020202020204" pitchFamily="34" charset="0"/>
              <a:buChar char="•"/>
            </a:pPr>
            <a:endParaRPr lang="en-CA" b="1" dirty="0"/>
          </a:p>
          <a:p>
            <a:endParaRPr lang="en-CA" b="1" dirty="0"/>
          </a:p>
          <a:p>
            <a:endParaRPr lang="en-CA" b="1" dirty="0"/>
          </a:p>
        </p:txBody>
      </p:sp>
      <p:sp>
        <p:nvSpPr>
          <p:cNvPr id="4" name="Slide Number Placeholder 3"/>
          <p:cNvSpPr>
            <a:spLocks noGrp="1"/>
          </p:cNvSpPr>
          <p:nvPr>
            <p:ph type="sldNum" sz="quarter" idx="10"/>
          </p:nvPr>
        </p:nvSpPr>
        <p:spPr/>
        <p:txBody>
          <a:bodyPr/>
          <a:lstStyle/>
          <a:p>
            <a:fld id="{5D4EDB1A-A31D-46C4-9C20-A6498D69C879}" type="slidenum">
              <a:rPr lang="en-CA" smtClean="0"/>
              <a:t>2</a:t>
            </a:fld>
            <a:endParaRPr lang="en-CA" dirty="0"/>
          </a:p>
        </p:txBody>
      </p:sp>
    </p:spTree>
    <p:extLst>
      <p:ext uri="{BB962C8B-B14F-4D97-AF65-F5344CB8AC3E}">
        <p14:creationId xmlns:p14="http://schemas.microsoft.com/office/powerpoint/2010/main" val="649229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22</a:t>
            </a:fld>
            <a:endParaRPr lang="en-CA" dirty="0"/>
          </a:p>
        </p:txBody>
      </p:sp>
    </p:spTree>
    <p:extLst>
      <p:ext uri="{BB962C8B-B14F-4D97-AF65-F5344CB8AC3E}">
        <p14:creationId xmlns:p14="http://schemas.microsoft.com/office/powerpoint/2010/main" val="3549220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Delete/appendix</a:t>
            </a:r>
          </a:p>
        </p:txBody>
      </p:sp>
      <p:sp>
        <p:nvSpPr>
          <p:cNvPr id="4" name="Slide Number Placeholder 3"/>
          <p:cNvSpPr>
            <a:spLocks noGrp="1"/>
          </p:cNvSpPr>
          <p:nvPr>
            <p:ph type="sldNum" sz="quarter" idx="10"/>
          </p:nvPr>
        </p:nvSpPr>
        <p:spPr/>
        <p:txBody>
          <a:bodyPr/>
          <a:lstStyle/>
          <a:p>
            <a:fld id="{5D4EDB1A-A31D-46C4-9C20-A6498D69C879}" type="slidenum">
              <a:rPr lang="en-CA" smtClean="0"/>
              <a:t>23</a:t>
            </a:fld>
            <a:endParaRPr lang="en-CA" dirty="0"/>
          </a:p>
        </p:txBody>
      </p:sp>
    </p:spTree>
    <p:extLst>
      <p:ext uri="{BB962C8B-B14F-4D97-AF65-F5344CB8AC3E}">
        <p14:creationId xmlns:p14="http://schemas.microsoft.com/office/powerpoint/2010/main" val="46664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4</a:t>
            </a:fld>
            <a:endParaRPr lang="en-CA" dirty="0"/>
          </a:p>
        </p:txBody>
      </p:sp>
    </p:spTree>
    <p:extLst>
      <p:ext uri="{BB962C8B-B14F-4D97-AF65-F5344CB8AC3E}">
        <p14:creationId xmlns:p14="http://schemas.microsoft.com/office/powerpoint/2010/main" val="116065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More detail</a:t>
            </a:r>
            <a:r>
              <a:rPr lang="en-GB" b="1" baseline="0" dirty="0"/>
              <a:t> as some other key drivers – eg) mainly driven by non-repeat of corporate promotion and OOH, not offset by addition of TV and increase in coupon spend</a:t>
            </a:r>
          </a:p>
          <a:p>
            <a:endParaRPr lang="en-GB" b="1" baseline="0" dirty="0"/>
          </a:p>
          <a:p>
            <a:r>
              <a:rPr lang="en-GB" b="1" dirty="0"/>
              <a:t>Can you put</a:t>
            </a:r>
            <a:r>
              <a:rPr lang="en-GB" b="1" baseline="0" dirty="0"/>
              <a:t> some notes on bottom to give detail behind tactics – ie), AE: Updated</a:t>
            </a:r>
          </a:p>
          <a:p>
            <a:pPr marL="171450" indent="-171450">
              <a:buFont typeface="Arial" panose="020B0604020202020204" pitchFamily="34" charset="0"/>
              <a:buChar char="•"/>
            </a:pPr>
            <a:r>
              <a:rPr lang="en-GB" b="1" baseline="0" dirty="0"/>
              <a:t>Sampling: 2017 DTG, direct mail, running events; 2018 DTG, running events, Toronto Union Station</a:t>
            </a:r>
          </a:p>
          <a:p>
            <a:pPr marL="171450" indent="-171450">
              <a:buFont typeface="Arial" panose="020B0604020202020204" pitchFamily="34" charset="0"/>
              <a:buChar char="•"/>
            </a:pPr>
            <a:r>
              <a:rPr lang="en-GB" b="1" baseline="0" dirty="0"/>
              <a:t>OOH: Gym advertising</a:t>
            </a:r>
          </a:p>
          <a:p>
            <a:pPr marL="171450" indent="-171450">
              <a:buFont typeface="Arial" panose="020B0604020202020204" pitchFamily="34" charset="0"/>
              <a:buChar char="•"/>
            </a:pPr>
            <a:r>
              <a:rPr lang="en-GB" b="1" baseline="0" dirty="0"/>
              <a:t>Corporate Promotion: Reso</a:t>
            </a:r>
          </a:p>
          <a:p>
            <a:pPr marL="171450" indent="-171450">
              <a:buFont typeface="Arial" panose="020B0604020202020204" pitchFamily="34" charset="0"/>
              <a:buChar char="•"/>
            </a:pPr>
            <a:endParaRPr lang="en-GB" b="1" baseline="0" dirty="0"/>
          </a:p>
          <a:p>
            <a:pPr marL="171450" indent="-171450">
              <a:buFont typeface="Arial" panose="020B0604020202020204" pitchFamily="34" charset="0"/>
              <a:buChar char="•"/>
            </a:pPr>
            <a:endParaRPr lang="en-GB" b="1" baseline="0" dirty="0"/>
          </a:p>
          <a:p>
            <a:pPr marL="171450" indent="-171450">
              <a:buFont typeface="Arial" panose="020B0604020202020204" pitchFamily="34" charset="0"/>
              <a:buChar char="•"/>
            </a:pPr>
            <a:r>
              <a:rPr lang="en-GB" b="1" baseline="0" dirty="0"/>
              <a:t>Add column absolute change $ AE, Updated</a:t>
            </a:r>
          </a:p>
          <a:p>
            <a:pPr marL="171450" indent="-171450">
              <a:buFont typeface="Arial" panose="020B0604020202020204" pitchFamily="34" charset="0"/>
              <a:buChar char="•"/>
            </a:pPr>
            <a:endParaRPr lang="en-GB" b="1" baseline="0" dirty="0"/>
          </a:p>
          <a:p>
            <a:pPr marL="171450" indent="-171450">
              <a:buFont typeface="Arial" panose="020B0604020202020204" pitchFamily="34" charset="0"/>
              <a:buChar char="•"/>
            </a:pPr>
            <a:r>
              <a:rPr lang="en-GB" b="1" baseline="0" dirty="0"/>
              <a:t>Add note re total media change (TV, video, OOH), AE, Updated</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5</a:t>
            </a:fld>
            <a:endParaRPr lang="en-CA" dirty="0"/>
          </a:p>
        </p:txBody>
      </p:sp>
    </p:spTree>
    <p:extLst>
      <p:ext uri="{BB962C8B-B14F-4D97-AF65-F5344CB8AC3E}">
        <p14:creationId xmlns:p14="http://schemas.microsoft.com/office/powerpoint/2010/main" val="3611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Base</a:t>
            </a:r>
            <a:r>
              <a:rPr lang="en-GB" b="1" baseline="0" dirty="0"/>
              <a:t> erosion key driver – headline eg) “…declined significantly (-16%) driven primarily be base erosion, then from brand building reduction. Increased contribution from TV and coupon not enough to offset losses especially from digital video and OOH.”</a:t>
            </a:r>
          </a:p>
          <a:p>
            <a:endParaRPr lang="en-GB" b="1" baseline="0" dirty="0"/>
          </a:p>
          <a:p>
            <a:r>
              <a:rPr lang="en-GB" b="1" baseline="0" dirty="0"/>
              <a:t>Add column showing absolute $ change. AE: Done</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6</a:t>
            </a:fld>
            <a:endParaRPr lang="en-CA" dirty="0"/>
          </a:p>
        </p:txBody>
      </p:sp>
    </p:spTree>
    <p:extLst>
      <p:ext uri="{BB962C8B-B14F-4D97-AF65-F5344CB8AC3E}">
        <p14:creationId xmlns:p14="http://schemas.microsoft.com/office/powerpoint/2010/main" val="2373826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baseline="0" dirty="0">
              <a:sym typeface="Wingdings" panose="05000000000000000000" pitchFamily="2" charset="2"/>
            </a:endParaRPr>
          </a:p>
          <a:p>
            <a:pPr marL="171450" indent="-171450">
              <a:buFont typeface="Arial" panose="020B0604020202020204" pitchFamily="34" charset="0"/>
              <a:buChar char="•"/>
            </a:pPr>
            <a:r>
              <a:rPr lang="en-CA" b="1" baseline="0" dirty="0">
                <a:sym typeface="Wingdings" panose="05000000000000000000" pitchFamily="2" charset="2"/>
              </a:rPr>
              <a:t>Sample – Revise to “sampling” </a:t>
            </a:r>
          </a:p>
          <a:p>
            <a:pPr marL="171450" indent="-171450">
              <a:buFont typeface="Arial" panose="020B0604020202020204" pitchFamily="34" charset="0"/>
              <a:buChar char="•"/>
            </a:pPr>
            <a:r>
              <a:rPr lang="en-CA" b="1" baseline="0" dirty="0">
                <a:sym typeface="Wingdings" panose="05000000000000000000" pitchFamily="2" charset="2"/>
              </a:rPr>
              <a:t>Competitor – Is that SPK protein? And are SPK and Kashi the primary drivers of the (-5.5k) tonnage? </a:t>
            </a:r>
            <a:r>
              <a:rPr lang="en-CA" b="1" u="sng" baseline="0" dirty="0">
                <a:sym typeface="Wingdings" panose="05000000000000000000" pitchFamily="2" charset="2"/>
              </a:rPr>
              <a:t>AE: yes</a:t>
            </a:r>
            <a:endParaRPr lang="en-CA" b="1" baseline="0" dirty="0">
              <a:sym typeface="Wingdings" panose="05000000000000000000" pitchFamily="2" charset="2"/>
            </a:endParaRPr>
          </a:p>
          <a:p>
            <a:pPr marL="171450" indent="-171450">
              <a:buFont typeface="Arial" panose="020B0604020202020204" pitchFamily="34" charset="0"/>
              <a:buChar char="•"/>
            </a:pPr>
            <a:r>
              <a:rPr lang="en-CA" b="1" baseline="0" dirty="0">
                <a:sym typeface="Wingdings" panose="05000000000000000000" pitchFamily="2" charset="2"/>
              </a:rPr>
              <a:t>Price – if you validate it is driven by the Protein Bar downcount, please add to description </a:t>
            </a:r>
            <a:r>
              <a:rPr lang="en-CA" b="1" u="sng" baseline="0" dirty="0">
                <a:sym typeface="Wingdings" panose="05000000000000000000" pitchFamily="2" charset="2"/>
              </a:rPr>
              <a:t>AE: Yes only non promo price increases in the down count and sees a loss in volume</a:t>
            </a:r>
          </a:p>
          <a:p>
            <a:pPr marL="171450" indent="-171450">
              <a:buFont typeface="Arial" panose="020B0604020202020204" pitchFamily="34" charset="0"/>
              <a:buChar char="•"/>
            </a:pPr>
            <a:endParaRPr lang="en-CA" b="1" baseline="0" dirty="0"/>
          </a:p>
        </p:txBody>
      </p:sp>
      <p:sp>
        <p:nvSpPr>
          <p:cNvPr id="4" name="Slide Number Placeholder 3"/>
          <p:cNvSpPr>
            <a:spLocks noGrp="1"/>
          </p:cNvSpPr>
          <p:nvPr>
            <p:ph type="sldNum" sz="quarter" idx="10"/>
          </p:nvPr>
        </p:nvSpPr>
        <p:spPr/>
        <p:txBody>
          <a:bodyPr/>
          <a:lstStyle/>
          <a:p>
            <a:fld id="{5D4EDB1A-A31D-46C4-9C20-A6498D69C879}" type="slidenum">
              <a:rPr lang="en-CA" smtClean="0"/>
              <a:t>7</a:t>
            </a:fld>
            <a:endParaRPr lang="en-CA" dirty="0"/>
          </a:p>
        </p:txBody>
      </p:sp>
    </p:spTree>
    <p:extLst>
      <p:ext uri="{BB962C8B-B14F-4D97-AF65-F5344CB8AC3E}">
        <p14:creationId xmlns:p14="http://schemas.microsoft.com/office/powerpoint/2010/main" val="198112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More balanced</a:t>
            </a:r>
            <a:r>
              <a:rPr lang="en-GB" b="1" baseline="0" dirty="0"/>
              <a:t> and descriptive headline eg) BB ROI relatively low and declined driven by……AE: Trade ROI for 2018 was using the 2017 Margin; corrected to reflect 2018 margin</a:t>
            </a:r>
          </a:p>
          <a:p>
            <a:endParaRPr lang="en-GB" b="1" baseline="0" dirty="0"/>
          </a:p>
          <a:p>
            <a:r>
              <a:rPr lang="en-GB" b="1" baseline="0" dirty="0"/>
              <a:t>Profit – How would ROIs change if profit held? Marketing only (-1%) but  trade profit grew +16%</a:t>
            </a:r>
          </a:p>
          <a:p>
            <a:endParaRPr lang="en-GB" b="1" baseline="0" dirty="0"/>
          </a:p>
          <a:p>
            <a:endParaRPr lang="en-GB" b="1" baseline="0" dirty="0"/>
          </a:p>
          <a:p>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8</a:t>
            </a:fld>
            <a:endParaRPr lang="en-CA" dirty="0"/>
          </a:p>
        </p:txBody>
      </p:sp>
    </p:spTree>
    <p:extLst>
      <p:ext uri="{BB962C8B-B14F-4D97-AF65-F5344CB8AC3E}">
        <p14:creationId xmlns:p14="http://schemas.microsoft.com/office/powerpoint/2010/main" val="174418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ROI Slide where 2018</a:t>
            </a:r>
            <a:r>
              <a:rPr lang="en-GB" b="1" baseline="0" dirty="0"/>
              <a:t> ROI calculated based on 2017 Margins</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9</a:t>
            </a:fld>
            <a:endParaRPr lang="en-CA" dirty="0"/>
          </a:p>
        </p:txBody>
      </p:sp>
    </p:spTree>
    <p:extLst>
      <p:ext uri="{BB962C8B-B14F-4D97-AF65-F5344CB8AC3E}">
        <p14:creationId xmlns:p14="http://schemas.microsoft.com/office/powerpoint/2010/main" val="24026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Significant increase in GSV/kg -- +18% </a:t>
            </a:r>
            <a:r>
              <a:rPr lang="en-GB" b="1" dirty="0">
                <a:sym typeface="Wingdings" panose="05000000000000000000" pitchFamily="2" charset="2"/>
              </a:rPr>
              <a:t> I am assuming this was driven by the price increase/Protein bar downcount? Clearly driving 2018</a:t>
            </a:r>
            <a:r>
              <a:rPr lang="en-GB" b="1" baseline="0" dirty="0">
                <a:sym typeface="Wingdings" panose="05000000000000000000" pitchFamily="2" charset="2"/>
              </a:rPr>
              <a:t> ROI increases</a:t>
            </a:r>
            <a:endParaRPr lang="en-GB" b="1" dirty="0">
              <a:sym typeface="Wingdings" panose="05000000000000000000" pitchFamily="2" charset="2"/>
            </a:endParaRPr>
          </a:p>
          <a:p>
            <a:endParaRPr lang="en-GB" b="1" dirty="0">
              <a:sym typeface="Wingdings" panose="05000000000000000000" pitchFamily="2" charset="2"/>
            </a:endParaRPr>
          </a:p>
          <a:p>
            <a:r>
              <a:rPr lang="en-GB" b="1" dirty="0"/>
              <a:t>How</a:t>
            </a:r>
            <a:r>
              <a:rPr lang="en-GB" b="1" baseline="0" dirty="0"/>
              <a:t> would ROIs change if GSV held same? </a:t>
            </a:r>
          </a:p>
          <a:p>
            <a:endParaRPr lang="en-GB" b="1" baseline="0" dirty="0"/>
          </a:p>
          <a:p>
            <a:r>
              <a:rPr lang="en-GB" b="1" baseline="0" dirty="0"/>
              <a:t>Headline should reflect: ie) Looking at ROI from GSV perspective, year two tactics largely saw increases driven by improved GSV/kg driven by the Protein Bars price increase.</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10</a:t>
            </a:fld>
            <a:endParaRPr lang="en-CA" dirty="0"/>
          </a:p>
        </p:txBody>
      </p:sp>
    </p:spTree>
    <p:extLst>
      <p:ext uri="{BB962C8B-B14F-4D97-AF65-F5344CB8AC3E}">
        <p14:creationId xmlns:p14="http://schemas.microsoft.com/office/powerpoint/2010/main" val="391193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90"/>
              </a:spcBef>
              <a:spcAft>
                <a:spcPts val="90"/>
              </a:spcAft>
              <a:buNone/>
              <a:defRPr sz="3600" b="1" baseline="0">
                <a:solidFill>
                  <a:schemeClr val="bg1"/>
                </a:solidFill>
                <a:latin typeface="Kellogg's Sans" pitchFamily="50" charset="0"/>
              </a:defRPr>
            </a:lvl1pPr>
            <a:lvl5pPr marL="182728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Tree>
    <p:extLst>
      <p:ext uri="{BB962C8B-B14F-4D97-AF65-F5344CB8AC3E}">
        <p14:creationId xmlns:p14="http://schemas.microsoft.com/office/powerpoint/2010/main" val="209544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1908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4005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456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67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399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36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ubrik och innehåll">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11471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8" name="Title 7"/>
          <p:cNvSpPr>
            <a:spLocks noGrp="1"/>
          </p:cNvSpPr>
          <p:nvPr>
            <p:ph type="title"/>
          </p:nvPr>
        </p:nvSpPr>
        <p:spPr>
          <a:xfrm>
            <a:off x="118457" y="101676"/>
            <a:ext cx="8884227" cy="943804"/>
          </a:xfrm>
        </p:spPr>
        <p:txBody>
          <a:bodyPr/>
          <a:lstStyle/>
          <a:p>
            <a:r>
              <a:rPr lang="en-US"/>
              <a:t>Click to edit Master title style</a:t>
            </a:r>
          </a:p>
        </p:txBody>
      </p:sp>
      <p:sp>
        <p:nvSpPr>
          <p:cNvPr id="4" name="Slide Number Placeholder 5"/>
          <p:cNvSpPr>
            <a:spLocks noGrp="1"/>
          </p:cNvSpPr>
          <p:nvPr>
            <p:ph type="sldNum" sz="quarter" idx="4"/>
          </p:nvPr>
        </p:nvSpPr>
        <p:spPr>
          <a:xfrm>
            <a:off x="8721572" y="6466811"/>
            <a:ext cx="256260" cy="193338"/>
          </a:xfrm>
          <a:prstGeom prst="rect">
            <a:avLst/>
          </a:prstGeom>
        </p:spPr>
        <p:txBody>
          <a:bodyPr/>
          <a:lstStyle>
            <a:lvl1pPr>
              <a:defRPr sz="600" b="0" i="0">
                <a:solidFill>
                  <a:srgbClr val="D9D9D9"/>
                </a:solidFill>
                <a:latin typeface="DINPro"/>
                <a:cs typeface="DINPro"/>
              </a:defRPr>
            </a:lvl1pPr>
          </a:lstStyle>
          <a:p>
            <a:fld id="{E01241FC-AC40-4245-A71E-E1413896ABE1}" type="slidenum">
              <a:rPr lang="en-US" smtClean="0"/>
              <a:pPr/>
              <a:t>‹#›</a:t>
            </a:fld>
            <a:endParaRPr lang="en-US" dirty="0"/>
          </a:p>
        </p:txBody>
      </p:sp>
    </p:spTree>
    <p:extLst>
      <p:ext uri="{BB962C8B-B14F-4D97-AF65-F5344CB8AC3E}">
        <p14:creationId xmlns:p14="http://schemas.microsoft.com/office/powerpoint/2010/main" val="77292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68"/>
              </a:spcBef>
              <a:spcAft>
                <a:spcPts val="68"/>
              </a:spcAft>
              <a:buNone/>
              <a:defRPr sz="2700" b="1" baseline="0">
                <a:solidFill>
                  <a:schemeClr val="bg1"/>
                </a:solidFill>
                <a:latin typeface="Kellogg's Sans" pitchFamily="50" charset="0"/>
              </a:defRPr>
            </a:lvl1pPr>
            <a:lvl5pPr marL="137046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Tree>
    <p:extLst>
      <p:ext uri="{BB962C8B-B14F-4D97-AF65-F5344CB8AC3E}">
        <p14:creationId xmlns:p14="http://schemas.microsoft.com/office/powerpoint/2010/main" val="415895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2700" b="1" baseline="0">
                <a:solidFill>
                  <a:schemeClr val="bg1"/>
                </a:solidFill>
                <a:latin typeface="Kellogg's Sans" pitchFamily="50" charset="0"/>
              </a:defRPr>
            </a:lvl1pPr>
            <a:lvl5pPr marL="137046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256961" indent="-256961">
              <a:lnSpc>
                <a:spcPct val="150000"/>
              </a:lnSpc>
              <a:buClr>
                <a:schemeClr val="bg1"/>
              </a:buClr>
              <a:buFont typeface="Kellogg's Sans" pitchFamily="50" charset="0"/>
              <a:buChar char="–"/>
              <a:defRPr sz="18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7462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084574"/>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084574"/>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2339952"/>
            <a:ext cx="5638800" cy="2241176"/>
          </a:xfrm>
        </p:spPr>
        <p:txBody>
          <a:bodyPr anchor="ctr" anchorCtr="0">
            <a:normAutofit/>
          </a:bodyPr>
          <a:lstStyle>
            <a:lvl1pPr marL="0" indent="0">
              <a:lnSpc>
                <a:spcPct val="90000"/>
              </a:lnSpc>
              <a:buNone/>
              <a:defRPr sz="3600" b="1" baseline="0">
                <a:solidFill>
                  <a:schemeClr val="bg1"/>
                </a:solidFill>
                <a:latin typeface="+mj-lt"/>
              </a:defRPr>
            </a:lvl1pPr>
            <a:lvl5pPr marL="137046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6"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000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3600" b="1" baseline="0">
                <a:solidFill>
                  <a:schemeClr val="bg1"/>
                </a:solidFill>
                <a:latin typeface="Kellogg's Sans" pitchFamily="50" charset="0"/>
              </a:defRPr>
            </a:lvl1pPr>
            <a:lvl5pPr marL="182728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342615" indent="-342615">
              <a:lnSpc>
                <a:spcPct val="150000"/>
              </a:lnSpc>
              <a:buClr>
                <a:schemeClr val="bg1"/>
              </a:buClr>
              <a:buFont typeface="Kellogg's Sans" pitchFamily="50" charset="0"/>
              <a:buChar char="–"/>
              <a:defRPr sz="24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4227758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p:nvPr>
        </p:nvSpPr>
        <p:spPr>
          <a:xfrm>
            <a:off x="309490" y="147484"/>
            <a:ext cx="7301133" cy="455640"/>
          </a:xfrm>
        </p:spPr>
        <p:txBody>
          <a:bodyPr/>
          <a:lstStyle>
            <a:lvl1pPr>
              <a:defRPr sz="1350"/>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7"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EABD05-712D-498D-BF34-875A47FF9BC9}"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33061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411330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500"/>
            </a:lvl1pPr>
          </a:lstStyle>
          <a:p>
            <a:r>
              <a:rPr lang="en-US"/>
              <a:t>Click to edit Master title style</a:t>
            </a:r>
          </a:p>
        </p:txBody>
      </p:sp>
    </p:spTree>
    <p:extLst>
      <p:ext uri="{BB962C8B-B14F-4D97-AF65-F5344CB8AC3E}">
        <p14:creationId xmlns:p14="http://schemas.microsoft.com/office/powerpoint/2010/main" val="3149039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040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2" indent="0" algn="ctr">
              <a:buNone/>
              <a:defRPr>
                <a:solidFill>
                  <a:schemeClr val="tx1">
                    <a:tint val="75000"/>
                  </a:schemeClr>
                </a:solidFill>
              </a:defRPr>
            </a:lvl2pPr>
            <a:lvl3pPr marL="685704" indent="0" algn="ctr">
              <a:buNone/>
              <a:defRPr>
                <a:solidFill>
                  <a:schemeClr val="tx1">
                    <a:tint val="75000"/>
                  </a:schemeClr>
                </a:solidFill>
              </a:defRPr>
            </a:lvl3pPr>
            <a:lvl4pPr marL="1028557" indent="0" algn="ctr">
              <a:buNone/>
              <a:defRPr>
                <a:solidFill>
                  <a:schemeClr val="tx1">
                    <a:tint val="75000"/>
                  </a:schemeClr>
                </a:solidFill>
              </a:defRPr>
            </a:lvl4pPr>
            <a:lvl5pPr marL="1371409" indent="0" algn="ctr">
              <a:buNone/>
              <a:defRPr>
                <a:solidFill>
                  <a:schemeClr val="tx1">
                    <a:tint val="75000"/>
                  </a:schemeClr>
                </a:solidFill>
              </a:defRPr>
            </a:lvl5pPr>
            <a:lvl6pPr marL="1714261" indent="0" algn="ctr">
              <a:buNone/>
              <a:defRPr>
                <a:solidFill>
                  <a:schemeClr val="tx1">
                    <a:tint val="75000"/>
                  </a:schemeClr>
                </a:solidFill>
              </a:defRPr>
            </a:lvl6pPr>
            <a:lvl7pPr marL="2057113" indent="0" algn="ctr">
              <a:buNone/>
              <a:defRPr>
                <a:solidFill>
                  <a:schemeClr val="tx1">
                    <a:tint val="75000"/>
                  </a:schemeClr>
                </a:solidFill>
              </a:defRPr>
            </a:lvl7pPr>
            <a:lvl8pPr marL="2399966" indent="0" algn="ctr">
              <a:buNone/>
              <a:defRPr>
                <a:solidFill>
                  <a:schemeClr val="tx1">
                    <a:tint val="75000"/>
                  </a:schemeClr>
                </a:solidFill>
              </a:defRPr>
            </a:lvl8pPr>
            <a:lvl9pPr marL="27428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75981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82638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8382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67127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968298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523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851488"/>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851488"/>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3106868"/>
            <a:ext cx="5638800" cy="2241176"/>
          </a:xfrm>
        </p:spPr>
        <p:txBody>
          <a:bodyPr anchor="ctr" anchorCtr="0">
            <a:normAutofit/>
          </a:bodyPr>
          <a:lstStyle>
            <a:lvl1pPr marL="0" indent="0">
              <a:lnSpc>
                <a:spcPct val="90000"/>
              </a:lnSpc>
              <a:buNone/>
              <a:defRPr sz="4800" b="1" baseline="0">
                <a:solidFill>
                  <a:schemeClr val="bg1"/>
                </a:solidFill>
                <a:latin typeface="+mj-lt"/>
              </a:defRPr>
            </a:lvl1pPr>
            <a:lvl5pPr marL="182728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5"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047427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2893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541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489" y="147484"/>
            <a:ext cx="7301133" cy="455640"/>
          </a:xfrm>
        </p:spPr>
        <p:txBody>
          <a:bodyPr/>
          <a:lstStyle>
            <a:lvl1pPr algn="l" defTabSz="913642" rtl="0" eaLnBrk="1" latinLnBrk="0" hangingPunct="1">
              <a:lnSpc>
                <a:spcPct val="90000"/>
              </a:lnSpc>
              <a:spcBef>
                <a:spcPct val="0"/>
              </a:spcBef>
              <a:buNone/>
              <a:defRPr lang="en-US" sz="1800" b="1" kern="1200" cap="none" baseline="0" dirty="0">
                <a:solidFill>
                  <a:srgbClr val="DA0D44"/>
                </a:solidFill>
                <a:latin typeface="+mj-lt"/>
                <a:ea typeface="+mj-ea"/>
                <a:cs typeface="+mj-cs"/>
              </a:defRPr>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6"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3013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p>
        </p:txBody>
      </p:sp>
    </p:spTree>
    <p:extLst>
      <p:ext uri="{BB962C8B-B14F-4D97-AF65-F5344CB8AC3E}">
        <p14:creationId xmlns:p14="http://schemas.microsoft.com/office/powerpoint/2010/main" val="41706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00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6" indent="0" algn="ctr">
              <a:buNone/>
              <a:defRPr>
                <a:solidFill>
                  <a:schemeClr val="tx1">
                    <a:tint val="75000"/>
                  </a:schemeClr>
                </a:solidFill>
              </a:defRPr>
            </a:lvl2pPr>
            <a:lvl3pPr marL="914272" indent="0" algn="ctr">
              <a:buNone/>
              <a:defRPr>
                <a:solidFill>
                  <a:schemeClr val="tx1">
                    <a:tint val="75000"/>
                  </a:schemeClr>
                </a:solidFill>
              </a:defRPr>
            </a:lvl3pPr>
            <a:lvl4pPr marL="1371409" indent="0" algn="ctr">
              <a:buNone/>
              <a:defRPr>
                <a:solidFill>
                  <a:schemeClr val="tx1">
                    <a:tint val="75000"/>
                  </a:schemeClr>
                </a:solidFill>
              </a:defRPr>
            </a:lvl4pPr>
            <a:lvl5pPr marL="1828545" indent="0" algn="ctr">
              <a:buNone/>
              <a:defRPr>
                <a:solidFill>
                  <a:schemeClr val="tx1">
                    <a:tint val="75000"/>
                  </a:schemeClr>
                </a:solidFill>
              </a:defRPr>
            </a:lvl5pPr>
            <a:lvl6pPr marL="2285681" indent="0" algn="ctr">
              <a:buNone/>
              <a:defRPr>
                <a:solidFill>
                  <a:schemeClr val="tx1">
                    <a:tint val="75000"/>
                  </a:schemeClr>
                </a:solidFill>
              </a:defRPr>
            </a:lvl6pPr>
            <a:lvl7pPr marL="2742817" indent="0" algn="ctr">
              <a:buNone/>
              <a:defRPr>
                <a:solidFill>
                  <a:schemeClr val="tx1">
                    <a:tint val="75000"/>
                  </a:schemeClr>
                </a:solidFill>
              </a:defRPr>
            </a:lvl7pPr>
            <a:lvl8pPr marL="3199954" indent="0" algn="ctr">
              <a:buNone/>
              <a:defRPr>
                <a:solidFill>
                  <a:schemeClr val="tx1">
                    <a:tint val="75000"/>
                  </a:schemeClr>
                </a:solidFill>
              </a:defRPr>
            </a:lvl8pPr>
            <a:lvl9pPr marL="365709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708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1"/>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8"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9"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671030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704" r:id="rId16"/>
  </p:sldLayoutIdLst>
  <p:hf sldNum="0" hdr="0" ftr="0" dt="0"/>
  <p:txStyles>
    <p:title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p:titleStyle>
    <p:bodyStyle>
      <a:lvl1pPr marL="342615" indent="-342615"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1pPr>
      <a:lvl2pPr marL="742331" indent="-285514"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2pPr>
      <a:lvl3pPr marL="1142050"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3pPr>
      <a:lvl4pPr marL="1598872"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4pPr>
      <a:lvl5pPr marL="2055691"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5pPr>
      <a:lvl6pPr marL="2512511"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34"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7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2" rtl="0" eaLnBrk="1" latinLnBrk="0" hangingPunct="1">
        <a:defRPr sz="1700" kern="1200">
          <a:solidFill>
            <a:schemeClr val="tx1"/>
          </a:solidFill>
          <a:latin typeface="+mn-lt"/>
          <a:ea typeface="+mn-ea"/>
          <a:cs typeface="+mn-cs"/>
        </a:defRPr>
      </a:lvl1pPr>
      <a:lvl2pPr marL="456820" algn="l" defTabSz="913642" rtl="0" eaLnBrk="1" latinLnBrk="0" hangingPunct="1">
        <a:defRPr sz="1700" kern="1200">
          <a:solidFill>
            <a:schemeClr val="tx1"/>
          </a:solidFill>
          <a:latin typeface="+mn-lt"/>
          <a:ea typeface="+mn-ea"/>
          <a:cs typeface="+mn-cs"/>
        </a:defRPr>
      </a:lvl2pPr>
      <a:lvl3pPr marL="913642" algn="l" defTabSz="913642" rtl="0" eaLnBrk="1" latinLnBrk="0" hangingPunct="1">
        <a:defRPr sz="1700" kern="1200">
          <a:solidFill>
            <a:schemeClr val="tx1"/>
          </a:solidFill>
          <a:latin typeface="+mn-lt"/>
          <a:ea typeface="+mn-ea"/>
          <a:cs typeface="+mn-cs"/>
        </a:defRPr>
      </a:lvl3pPr>
      <a:lvl4pPr marL="1370462" algn="l" defTabSz="913642" rtl="0" eaLnBrk="1" latinLnBrk="0" hangingPunct="1">
        <a:defRPr sz="1700" kern="1200">
          <a:solidFill>
            <a:schemeClr val="tx1"/>
          </a:solidFill>
          <a:latin typeface="+mn-lt"/>
          <a:ea typeface="+mn-ea"/>
          <a:cs typeface="+mn-cs"/>
        </a:defRPr>
      </a:lvl4pPr>
      <a:lvl5pPr marL="1827282" algn="l" defTabSz="913642" rtl="0" eaLnBrk="1" latinLnBrk="0" hangingPunct="1">
        <a:defRPr sz="1700" kern="1200">
          <a:solidFill>
            <a:schemeClr val="tx1"/>
          </a:solidFill>
          <a:latin typeface="+mn-lt"/>
          <a:ea typeface="+mn-ea"/>
          <a:cs typeface="+mn-cs"/>
        </a:defRPr>
      </a:lvl5pPr>
      <a:lvl6pPr marL="2284101" algn="l" defTabSz="913642" rtl="0" eaLnBrk="1" latinLnBrk="0" hangingPunct="1">
        <a:defRPr sz="1700" kern="1200">
          <a:solidFill>
            <a:schemeClr val="tx1"/>
          </a:solidFill>
          <a:latin typeface="+mn-lt"/>
          <a:ea typeface="+mn-ea"/>
          <a:cs typeface="+mn-cs"/>
        </a:defRPr>
      </a:lvl6pPr>
      <a:lvl7pPr marL="2740918" algn="l" defTabSz="913642" rtl="0" eaLnBrk="1" latinLnBrk="0" hangingPunct="1">
        <a:defRPr sz="1700" kern="1200">
          <a:solidFill>
            <a:schemeClr val="tx1"/>
          </a:solidFill>
          <a:latin typeface="+mn-lt"/>
          <a:ea typeface="+mn-ea"/>
          <a:cs typeface="+mn-cs"/>
        </a:defRPr>
      </a:lvl7pPr>
      <a:lvl8pPr marL="3197741" algn="l" defTabSz="913642" rtl="0" eaLnBrk="1" latinLnBrk="0" hangingPunct="1">
        <a:defRPr sz="1700" kern="1200">
          <a:solidFill>
            <a:schemeClr val="tx1"/>
          </a:solidFill>
          <a:latin typeface="+mn-lt"/>
          <a:ea typeface="+mn-ea"/>
          <a:cs typeface="+mn-cs"/>
        </a:defRPr>
      </a:lvl8pPr>
      <a:lvl9pPr marL="3654562" algn="l" defTabSz="91364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3"/>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7"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10"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87907443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ftr="0" dt="0"/>
  <p:txStyles>
    <p:titleStyle>
      <a:lvl1pPr algn="l" defTabSz="685232" rtl="0" eaLnBrk="1" latinLnBrk="0" hangingPunct="1">
        <a:lnSpc>
          <a:spcPct val="90000"/>
        </a:lnSpc>
        <a:spcBef>
          <a:spcPct val="0"/>
        </a:spcBef>
        <a:buNone/>
        <a:defRPr sz="2100" b="1" kern="1200" cap="all" baseline="0">
          <a:solidFill>
            <a:srgbClr val="DA0D44"/>
          </a:solidFill>
          <a:latin typeface="+mj-lt"/>
          <a:ea typeface="+mj-ea"/>
          <a:cs typeface="+mj-cs"/>
        </a:defRPr>
      </a:lvl1pPr>
    </p:titleStyle>
    <p:bodyStyle>
      <a:lvl1pPr marL="256961" indent="-256961"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1pPr>
      <a:lvl2pPr marL="556748" indent="-214136"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2pPr>
      <a:lvl3pPr marL="85653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3pPr>
      <a:lvl4pPr marL="1199154"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4pPr>
      <a:lvl5pPr marL="154176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5pPr>
      <a:lvl6pPr marL="1884383"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1"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14"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29"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275" kern="1200">
          <a:solidFill>
            <a:schemeClr val="tx1"/>
          </a:solidFill>
          <a:latin typeface="+mn-lt"/>
          <a:ea typeface="+mn-ea"/>
          <a:cs typeface="+mn-cs"/>
        </a:defRPr>
      </a:lvl1pPr>
      <a:lvl2pPr marL="342615" algn="l" defTabSz="685232" rtl="0" eaLnBrk="1" latinLnBrk="0" hangingPunct="1">
        <a:defRPr sz="1275" kern="1200">
          <a:solidFill>
            <a:schemeClr val="tx1"/>
          </a:solidFill>
          <a:latin typeface="+mn-lt"/>
          <a:ea typeface="+mn-ea"/>
          <a:cs typeface="+mn-cs"/>
        </a:defRPr>
      </a:lvl2pPr>
      <a:lvl3pPr marL="685232" algn="l" defTabSz="685232" rtl="0" eaLnBrk="1" latinLnBrk="0" hangingPunct="1">
        <a:defRPr sz="1275" kern="1200">
          <a:solidFill>
            <a:schemeClr val="tx1"/>
          </a:solidFill>
          <a:latin typeface="+mn-lt"/>
          <a:ea typeface="+mn-ea"/>
          <a:cs typeface="+mn-cs"/>
        </a:defRPr>
      </a:lvl3pPr>
      <a:lvl4pPr marL="1027847" algn="l" defTabSz="685232" rtl="0" eaLnBrk="1" latinLnBrk="0" hangingPunct="1">
        <a:defRPr sz="1275" kern="1200">
          <a:solidFill>
            <a:schemeClr val="tx1"/>
          </a:solidFill>
          <a:latin typeface="+mn-lt"/>
          <a:ea typeface="+mn-ea"/>
          <a:cs typeface="+mn-cs"/>
        </a:defRPr>
      </a:lvl4pPr>
      <a:lvl5pPr marL="1370462" algn="l" defTabSz="685232" rtl="0" eaLnBrk="1" latinLnBrk="0" hangingPunct="1">
        <a:defRPr sz="1275" kern="1200">
          <a:solidFill>
            <a:schemeClr val="tx1"/>
          </a:solidFill>
          <a:latin typeface="+mn-lt"/>
          <a:ea typeface="+mn-ea"/>
          <a:cs typeface="+mn-cs"/>
        </a:defRPr>
      </a:lvl5pPr>
      <a:lvl6pPr marL="1713076" algn="l" defTabSz="685232" rtl="0" eaLnBrk="1" latinLnBrk="0" hangingPunct="1">
        <a:defRPr sz="1275" kern="1200">
          <a:solidFill>
            <a:schemeClr val="tx1"/>
          </a:solidFill>
          <a:latin typeface="+mn-lt"/>
          <a:ea typeface="+mn-ea"/>
          <a:cs typeface="+mn-cs"/>
        </a:defRPr>
      </a:lvl6pPr>
      <a:lvl7pPr marL="2055689" algn="l" defTabSz="685232" rtl="0" eaLnBrk="1" latinLnBrk="0" hangingPunct="1">
        <a:defRPr sz="1275" kern="1200">
          <a:solidFill>
            <a:schemeClr val="tx1"/>
          </a:solidFill>
          <a:latin typeface="+mn-lt"/>
          <a:ea typeface="+mn-ea"/>
          <a:cs typeface="+mn-cs"/>
        </a:defRPr>
      </a:lvl7pPr>
      <a:lvl8pPr marL="2398306" algn="l" defTabSz="685232" rtl="0" eaLnBrk="1" latinLnBrk="0" hangingPunct="1">
        <a:defRPr sz="1275" kern="1200">
          <a:solidFill>
            <a:schemeClr val="tx1"/>
          </a:solidFill>
          <a:latin typeface="+mn-lt"/>
          <a:ea typeface="+mn-ea"/>
          <a:cs typeface="+mn-cs"/>
        </a:defRPr>
      </a:lvl8pPr>
      <a:lvl9pPr marL="2740922" algn="l" defTabSz="685232" rtl="0" eaLnBrk="1" latinLnBrk="0" hangingPunct="1">
        <a:defRPr sz="12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chart" Target="../charts/char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chart" Target="../charts/char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hart" Target="../charts/chart15.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hart" Target="../charts/chart18.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chart" Target="../charts/chart25.xml"/><Relationship Id="rId13" Type="http://schemas.openxmlformats.org/officeDocument/2006/relationships/image" Target="../media/image13.png"/><Relationship Id="rId3" Type="http://schemas.openxmlformats.org/officeDocument/2006/relationships/chart" Target="../charts/chart20.xml"/><Relationship Id="rId7" Type="http://schemas.openxmlformats.org/officeDocument/2006/relationships/chart" Target="../charts/chart24.xml"/><Relationship Id="rId12" Type="http://schemas.openxmlformats.org/officeDocument/2006/relationships/image" Target="../media/image16.png"/><Relationship Id="rId17" Type="http://schemas.openxmlformats.org/officeDocument/2006/relationships/chart" Target="../charts/chart27.xml"/><Relationship Id="rId2" Type="http://schemas.openxmlformats.org/officeDocument/2006/relationships/notesSlide" Target="../notesSlides/notesSlide21.xml"/><Relationship Id="rId16"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chart" Target="../charts/chart23.xml"/><Relationship Id="rId11" Type="http://schemas.openxmlformats.org/officeDocument/2006/relationships/image" Target="../media/image15.png"/><Relationship Id="rId5" Type="http://schemas.openxmlformats.org/officeDocument/2006/relationships/chart" Target="../charts/chart22.xml"/><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chart" Target="../charts/chart21.xml"/><Relationship Id="rId9" Type="http://schemas.openxmlformats.org/officeDocument/2006/relationships/chart" Target="../charts/chart26.xml"/><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127" y="2979820"/>
            <a:ext cx="4532868" cy="2428875"/>
          </a:xfrm>
        </p:spPr>
        <p:txBody>
          <a:bodyPr>
            <a:normAutofit/>
          </a:bodyPr>
          <a:lstStyle/>
          <a:p>
            <a:pPr>
              <a:lnSpc>
                <a:spcPct val="100000"/>
              </a:lnSpc>
              <a:spcBef>
                <a:spcPts val="900"/>
              </a:spcBef>
              <a:spcAft>
                <a:spcPts val="900"/>
              </a:spcAft>
            </a:pPr>
            <a:r>
              <a:rPr lang="en-CA" sz="2200" dirty="0">
                <a:latin typeface="Kellogg's Sans" panose="02000503020000020003" pitchFamily="50" charset="0"/>
              </a:rPr>
              <a:t>Kellogg’s Canada Vector Snacks</a:t>
            </a:r>
          </a:p>
          <a:p>
            <a:pPr>
              <a:lnSpc>
                <a:spcPct val="100000"/>
              </a:lnSpc>
              <a:spcBef>
                <a:spcPts val="900"/>
              </a:spcBef>
              <a:spcAft>
                <a:spcPts val="900"/>
              </a:spcAft>
            </a:pPr>
            <a:r>
              <a:rPr lang="en-CA" sz="2200" dirty="0">
                <a:latin typeface="Kellogg's Sans" panose="02000503020000020003" pitchFamily="50" charset="0"/>
              </a:rPr>
              <a:t>Marketing Mix Results</a:t>
            </a:r>
          </a:p>
          <a:p>
            <a:pPr>
              <a:lnSpc>
                <a:spcPct val="100000"/>
              </a:lnSpc>
              <a:spcBef>
                <a:spcPts val="900"/>
              </a:spcBef>
              <a:spcAft>
                <a:spcPts val="900"/>
              </a:spcAft>
            </a:pPr>
            <a:r>
              <a:rPr lang="en-CA" sz="2200" dirty="0">
                <a:latin typeface="Kellogg's Sans" panose="02000503020000020003" pitchFamily="50" charset="0"/>
              </a:rPr>
              <a:t>July 2019</a:t>
            </a:r>
          </a:p>
        </p:txBody>
      </p:sp>
      <p:pic>
        <p:nvPicPr>
          <p:cNvPr id="20" name="Picture 4" descr="0006_07-Energy-Bar-Chocolate-Chip">
            <a:extLst>
              <a:ext uri="{FF2B5EF4-FFF2-40B4-BE49-F238E27FC236}">
                <a16:creationId xmlns:a16="http://schemas.microsoft.com/office/drawing/2014/main" xmlns="" id="{5616E866-8EBE-4D26-9005-0BDA13924A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24620"/>
            <a:ext cx="2023732" cy="202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161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GB" sz="1700" dirty="0"/>
              <a:t>Looking at ROI from GSV perspective, 2018 tactics looked </a:t>
            </a:r>
            <a:r>
              <a:rPr lang="en-GB" sz="1700" dirty="0" err="1"/>
              <a:t>favorable</a:t>
            </a:r>
            <a:r>
              <a:rPr lang="en-GB" sz="1700" dirty="0"/>
              <a:t>, driven by improved GSV/kg driven by the Protein Bars price increase</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863313"/>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178459"/>
            <a:ext cx="8343900" cy="307777"/>
          </a:xfrm>
          <a:prstGeom prst="rect">
            <a:avLst/>
          </a:prstGeom>
        </p:spPr>
        <p:txBody>
          <a:bodyPr wrap="square">
            <a:spAutoFit/>
          </a:bodyPr>
          <a:lstStyle/>
          <a:p>
            <a:pPr algn="ctr" defTabSz="913642">
              <a:spcBef>
                <a:spcPts val="300"/>
              </a:spcBef>
            </a:pPr>
            <a:r>
              <a:rPr lang="en-US" sz="1400" dirty="0">
                <a:solidFill>
                  <a:srgbClr val="FF0000"/>
                </a:solidFill>
                <a:latin typeface="+mj-lt"/>
                <a:ea typeface="+mj-ea"/>
                <a:cs typeface="+mj-cs"/>
              </a:rPr>
              <a:t>(Incremental Volume From Activity x GSV) / Spend Behind Activity</a:t>
            </a:r>
          </a:p>
        </p:txBody>
      </p:sp>
      <p:pic>
        <p:nvPicPr>
          <p:cNvPr id="10" name="Picture 4" descr="0006_07-Energy-Bar-Chocolate-Chip">
            <a:extLst>
              <a:ext uri="{FF2B5EF4-FFF2-40B4-BE49-F238E27FC236}">
                <a16:creationId xmlns:a16="http://schemas.microsoft.com/office/drawing/2014/main" xmlns="" id="{8432DC04-B58E-42B1-B6E0-F8BC6ECA81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1378A7EA-FE65-4B7D-A12C-C91251621A2F}"/>
              </a:ext>
            </a:extLst>
          </p:cNvPr>
          <p:cNvSpPr txBox="1"/>
          <p:nvPr/>
        </p:nvSpPr>
        <p:spPr>
          <a:xfrm>
            <a:off x="304800" y="5740281"/>
            <a:ext cx="8343900" cy="230832"/>
          </a:xfrm>
          <a:prstGeom prst="rect">
            <a:avLst/>
          </a:prstGeom>
          <a:noFill/>
        </p:spPr>
        <p:txBody>
          <a:bodyPr wrap="square" rtlCol="0">
            <a:spAutoFit/>
          </a:bodyPr>
          <a:lstStyle/>
          <a:p>
            <a:r>
              <a:rPr lang="en-US" sz="900" dirty="0"/>
              <a:t>Total Brand-Building includes all spend Media and Others minus Trade</a:t>
            </a:r>
          </a:p>
        </p:txBody>
      </p:sp>
      <p:sp>
        <p:nvSpPr>
          <p:cNvPr id="15" name="TextBox 14">
            <a:extLst>
              <a:ext uri="{FF2B5EF4-FFF2-40B4-BE49-F238E27FC236}">
                <a16:creationId xmlns:a16="http://schemas.microsoft.com/office/drawing/2014/main" xmlns="" id="{BD0E319B-8B1F-4D0E-AC2D-7AC69A32EA36}"/>
              </a:ext>
            </a:extLst>
          </p:cNvPr>
          <p:cNvSpPr txBox="1"/>
          <p:nvPr/>
        </p:nvSpPr>
        <p:spPr>
          <a:xfrm>
            <a:off x="329367" y="5386405"/>
            <a:ext cx="6209731" cy="369332"/>
          </a:xfrm>
          <a:prstGeom prst="rect">
            <a:avLst/>
          </a:prstGeom>
          <a:noFill/>
        </p:spPr>
        <p:txBody>
          <a:bodyPr wrap="square" rtlCol="0">
            <a:spAutoFit/>
          </a:bodyPr>
          <a:lstStyle/>
          <a:p>
            <a:r>
              <a:rPr lang="en-US" sz="900" dirty="0"/>
              <a:t>Note: </a:t>
            </a:r>
          </a:p>
          <a:p>
            <a:r>
              <a:rPr lang="en-US" sz="900" dirty="0"/>
              <a:t>GSV:  2017, 2018 = 14.31 $/kg, 16.93 $/kg</a:t>
            </a:r>
          </a:p>
        </p:txBody>
      </p:sp>
      <p:graphicFrame>
        <p:nvGraphicFramePr>
          <p:cNvPr id="14" name="Chart 13">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3307906118"/>
              </p:ext>
            </p:extLst>
          </p:nvPr>
        </p:nvGraphicFramePr>
        <p:xfrm>
          <a:off x="1061284" y="1471613"/>
          <a:ext cx="7587416" cy="28851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15">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153643244"/>
              </p:ext>
            </p:extLst>
          </p:nvPr>
        </p:nvGraphicFramePr>
        <p:xfrm>
          <a:off x="459783" y="4177667"/>
          <a:ext cx="8188916" cy="951547"/>
        </p:xfrm>
        <a:graphic>
          <a:graphicData uri="http://schemas.openxmlformats.org/drawingml/2006/table">
            <a:tbl>
              <a:tblPr/>
              <a:tblGrid>
                <a:gridCol w="740165">
                  <a:extLst>
                    <a:ext uri="{9D8B030D-6E8A-4147-A177-3AD203B41FA5}">
                      <a16:colId xmlns:a16="http://schemas.microsoft.com/office/drawing/2014/main" xmlns="" val="20000"/>
                    </a:ext>
                  </a:extLst>
                </a:gridCol>
                <a:gridCol w="1047535">
                  <a:extLst>
                    <a:ext uri="{9D8B030D-6E8A-4147-A177-3AD203B41FA5}">
                      <a16:colId xmlns:a16="http://schemas.microsoft.com/office/drawing/2014/main" xmlns="" val="20015"/>
                    </a:ext>
                  </a:extLst>
                </a:gridCol>
                <a:gridCol w="868736">
                  <a:extLst>
                    <a:ext uri="{9D8B030D-6E8A-4147-A177-3AD203B41FA5}">
                      <a16:colId xmlns:a16="http://schemas.microsoft.com/office/drawing/2014/main" xmlns="" val="20002"/>
                    </a:ext>
                  </a:extLst>
                </a:gridCol>
                <a:gridCol w="868736">
                  <a:extLst>
                    <a:ext uri="{9D8B030D-6E8A-4147-A177-3AD203B41FA5}">
                      <a16:colId xmlns:a16="http://schemas.microsoft.com/office/drawing/2014/main" xmlns="" val="20016"/>
                    </a:ext>
                  </a:extLst>
                </a:gridCol>
                <a:gridCol w="960182">
                  <a:extLst>
                    <a:ext uri="{9D8B030D-6E8A-4147-A177-3AD203B41FA5}">
                      <a16:colId xmlns:a16="http://schemas.microsoft.com/office/drawing/2014/main" xmlns="" val="20017"/>
                    </a:ext>
                  </a:extLst>
                </a:gridCol>
                <a:gridCol w="899219">
                  <a:extLst>
                    <a:ext uri="{9D8B030D-6E8A-4147-A177-3AD203B41FA5}">
                      <a16:colId xmlns:a16="http://schemas.microsoft.com/office/drawing/2014/main" xmlns="" val="20018"/>
                    </a:ext>
                  </a:extLst>
                </a:gridCol>
                <a:gridCol w="944941">
                  <a:extLst>
                    <a:ext uri="{9D8B030D-6E8A-4147-A177-3AD203B41FA5}">
                      <a16:colId xmlns:a16="http://schemas.microsoft.com/office/drawing/2014/main" xmlns="" val="20003"/>
                    </a:ext>
                  </a:extLst>
                </a:gridCol>
                <a:gridCol w="883977">
                  <a:extLst>
                    <a:ext uri="{9D8B030D-6E8A-4147-A177-3AD203B41FA5}">
                      <a16:colId xmlns:a16="http://schemas.microsoft.com/office/drawing/2014/main" xmlns="" val="20004"/>
                    </a:ext>
                  </a:extLst>
                </a:gridCol>
                <a:gridCol w="975425">
                  <a:extLst>
                    <a:ext uri="{9D8B030D-6E8A-4147-A177-3AD203B41FA5}">
                      <a16:colId xmlns:a16="http://schemas.microsoft.com/office/drawing/2014/main" xmlns="" val="20007"/>
                    </a:ext>
                  </a:extLst>
                </a:gridCol>
              </a:tblGrid>
              <a:tr h="41203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Corporate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261088">
                <a:tc>
                  <a:txBody>
                    <a:bodyPr/>
                    <a:lstStyle/>
                    <a:p>
                      <a:pPr algn="ctr" fontAlgn="b"/>
                      <a:r>
                        <a:rPr lang="en-US" sz="1000" b="1" i="0" u="none" strike="noStrike" dirty="0">
                          <a:solidFill>
                            <a:schemeClr val="bg1"/>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2,383,487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1,377,904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635,812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506,836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138,071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53,554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43,631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78429">
                <a:tc>
                  <a:txBody>
                    <a:bodyPr/>
                    <a:lstStyle/>
                    <a:p>
                      <a:pPr algn="ctr" fontAlgn="b"/>
                      <a:r>
                        <a:rPr lang="en-US" sz="1000" b="1" i="0" u="none" strike="noStrike" dirty="0">
                          <a:solidFill>
                            <a:schemeClr val="bg1"/>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2,488,039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1,222,946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749,739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96,001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239,324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137,882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11" name="TextBox 10">
            <a:extLst>
              <a:ext uri="{FF2B5EF4-FFF2-40B4-BE49-F238E27FC236}">
                <a16:creationId xmlns:a16="http://schemas.microsoft.com/office/drawing/2014/main" xmlns="" id="{409D709F-B46A-4C49-AA3C-B1EC449DF3CA}"/>
              </a:ext>
            </a:extLst>
          </p:cNvPr>
          <p:cNvSpPr txBox="1"/>
          <p:nvPr/>
        </p:nvSpPr>
        <p:spPr>
          <a:xfrm>
            <a:off x="4314565" y="3825394"/>
            <a:ext cx="686406" cy="307777"/>
          </a:xfrm>
          <a:prstGeom prst="rect">
            <a:avLst/>
          </a:prstGeom>
          <a:noFill/>
        </p:spPr>
        <p:txBody>
          <a:bodyPr wrap="none" rtlCol="0">
            <a:spAutoFit/>
          </a:bodyPr>
          <a:lstStyle/>
          <a:p>
            <a:r>
              <a:rPr lang="en-US" sz="1400" b="1" dirty="0">
                <a:solidFill>
                  <a:srgbClr val="FF0000"/>
                </a:solidFill>
              </a:rPr>
              <a:t>SPEND</a:t>
            </a:r>
            <a:endParaRPr lang="en-US" b="1" dirty="0">
              <a:solidFill>
                <a:srgbClr val="FF0000"/>
              </a:solidFill>
            </a:endParaRPr>
          </a:p>
        </p:txBody>
      </p:sp>
    </p:spTree>
    <p:extLst>
      <p:ext uri="{BB962C8B-B14F-4D97-AF65-F5344CB8AC3E}">
        <p14:creationId xmlns:p14="http://schemas.microsoft.com/office/powerpoint/2010/main" val="421355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GSV/$ using static (2017) numbers.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863313"/>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178459"/>
            <a:ext cx="8343900" cy="307777"/>
          </a:xfrm>
          <a:prstGeom prst="rect">
            <a:avLst/>
          </a:prstGeom>
        </p:spPr>
        <p:txBody>
          <a:bodyPr wrap="square">
            <a:spAutoFit/>
          </a:bodyPr>
          <a:lstStyle/>
          <a:p>
            <a:pPr algn="ctr" defTabSz="913642">
              <a:spcBef>
                <a:spcPts val="300"/>
              </a:spcBef>
            </a:pPr>
            <a:r>
              <a:rPr lang="en-US" sz="1400" dirty="0">
                <a:solidFill>
                  <a:srgbClr val="FF0000"/>
                </a:solidFill>
                <a:latin typeface="+mj-lt"/>
                <a:ea typeface="+mj-ea"/>
                <a:cs typeface="+mj-cs"/>
              </a:rPr>
              <a:t>(Incremental Volume From Activity x GSV) / Spend Behind Activity</a:t>
            </a:r>
          </a:p>
        </p:txBody>
      </p:sp>
      <p:pic>
        <p:nvPicPr>
          <p:cNvPr id="10" name="Picture 4" descr="0006_07-Energy-Bar-Chocolate-Chip">
            <a:extLst>
              <a:ext uri="{FF2B5EF4-FFF2-40B4-BE49-F238E27FC236}">
                <a16:creationId xmlns:a16="http://schemas.microsoft.com/office/drawing/2014/main" xmlns="" id="{8432DC04-B58E-42B1-B6E0-F8BC6ECA81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1378A7EA-FE65-4B7D-A12C-C91251621A2F}"/>
              </a:ext>
            </a:extLst>
          </p:cNvPr>
          <p:cNvSpPr txBox="1"/>
          <p:nvPr/>
        </p:nvSpPr>
        <p:spPr>
          <a:xfrm>
            <a:off x="304800" y="5740281"/>
            <a:ext cx="8343900" cy="230832"/>
          </a:xfrm>
          <a:prstGeom prst="rect">
            <a:avLst/>
          </a:prstGeom>
          <a:noFill/>
        </p:spPr>
        <p:txBody>
          <a:bodyPr wrap="square" rtlCol="0">
            <a:spAutoFit/>
          </a:bodyPr>
          <a:lstStyle/>
          <a:p>
            <a:r>
              <a:rPr lang="en-US" sz="900" dirty="0"/>
              <a:t>Total Brand-Building includes all spend Media and Others minus Trade</a:t>
            </a:r>
          </a:p>
        </p:txBody>
      </p:sp>
      <p:sp>
        <p:nvSpPr>
          <p:cNvPr id="15" name="TextBox 14">
            <a:extLst>
              <a:ext uri="{FF2B5EF4-FFF2-40B4-BE49-F238E27FC236}">
                <a16:creationId xmlns:a16="http://schemas.microsoft.com/office/drawing/2014/main" xmlns="" id="{BD0E319B-8B1F-4D0E-AC2D-7AC69A32EA36}"/>
              </a:ext>
            </a:extLst>
          </p:cNvPr>
          <p:cNvSpPr txBox="1"/>
          <p:nvPr/>
        </p:nvSpPr>
        <p:spPr>
          <a:xfrm>
            <a:off x="329367" y="5386405"/>
            <a:ext cx="6209731" cy="369332"/>
          </a:xfrm>
          <a:prstGeom prst="rect">
            <a:avLst/>
          </a:prstGeom>
          <a:noFill/>
        </p:spPr>
        <p:txBody>
          <a:bodyPr wrap="square" rtlCol="0">
            <a:spAutoFit/>
          </a:bodyPr>
          <a:lstStyle/>
          <a:p>
            <a:r>
              <a:rPr lang="en-US" sz="900" dirty="0"/>
              <a:t>Note: </a:t>
            </a:r>
          </a:p>
          <a:p>
            <a:r>
              <a:rPr lang="en-US" sz="900" dirty="0"/>
              <a:t>GSV:  2017, 2018 = 14.31 $/kg, 16.93 $/kg</a:t>
            </a:r>
          </a:p>
        </p:txBody>
      </p:sp>
      <p:graphicFrame>
        <p:nvGraphicFramePr>
          <p:cNvPr id="14" name="Chart 13">
            <a:extLst>
              <a:ext uri="{FF2B5EF4-FFF2-40B4-BE49-F238E27FC236}">
                <a16:creationId xmlns:a16="http://schemas.microsoft.com/office/drawing/2014/main" xmlns="" id="{8A818819-C78F-41A9-B11C-C6FAAC7AEF3A}"/>
              </a:ext>
            </a:extLst>
          </p:cNvPr>
          <p:cNvGraphicFramePr/>
          <p:nvPr/>
        </p:nvGraphicFramePr>
        <p:xfrm>
          <a:off x="1061284" y="1471613"/>
          <a:ext cx="7587416" cy="28851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15">
            <a:extLst>
              <a:ext uri="{FF2B5EF4-FFF2-40B4-BE49-F238E27FC236}">
                <a16:creationId xmlns:a16="http://schemas.microsoft.com/office/drawing/2014/main" xmlns="" id="{DE0340FB-51B9-4C3A-A86D-D2C4C47E44DF}"/>
              </a:ext>
            </a:extLst>
          </p:cNvPr>
          <p:cNvGraphicFramePr>
            <a:graphicFrameLocks noGrp="1"/>
          </p:cNvGraphicFramePr>
          <p:nvPr/>
        </p:nvGraphicFramePr>
        <p:xfrm>
          <a:off x="459783" y="4177667"/>
          <a:ext cx="8188916" cy="951547"/>
        </p:xfrm>
        <a:graphic>
          <a:graphicData uri="http://schemas.openxmlformats.org/drawingml/2006/table">
            <a:tbl>
              <a:tblPr/>
              <a:tblGrid>
                <a:gridCol w="740165">
                  <a:extLst>
                    <a:ext uri="{9D8B030D-6E8A-4147-A177-3AD203B41FA5}">
                      <a16:colId xmlns:a16="http://schemas.microsoft.com/office/drawing/2014/main" xmlns="" val="20000"/>
                    </a:ext>
                  </a:extLst>
                </a:gridCol>
                <a:gridCol w="1047535">
                  <a:extLst>
                    <a:ext uri="{9D8B030D-6E8A-4147-A177-3AD203B41FA5}">
                      <a16:colId xmlns:a16="http://schemas.microsoft.com/office/drawing/2014/main" xmlns="" val="20015"/>
                    </a:ext>
                  </a:extLst>
                </a:gridCol>
                <a:gridCol w="868736">
                  <a:extLst>
                    <a:ext uri="{9D8B030D-6E8A-4147-A177-3AD203B41FA5}">
                      <a16:colId xmlns:a16="http://schemas.microsoft.com/office/drawing/2014/main" xmlns="" val="20002"/>
                    </a:ext>
                  </a:extLst>
                </a:gridCol>
                <a:gridCol w="868736">
                  <a:extLst>
                    <a:ext uri="{9D8B030D-6E8A-4147-A177-3AD203B41FA5}">
                      <a16:colId xmlns:a16="http://schemas.microsoft.com/office/drawing/2014/main" xmlns="" val="20016"/>
                    </a:ext>
                  </a:extLst>
                </a:gridCol>
                <a:gridCol w="960182">
                  <a:extLst>
                    <a:ext uri="{9D8B030D-6E8A-4147-A177-3AD203B41FA5}">
                      <a16:colId xmlns:a16="http://schemas.microsoft.com/office/drawing/2014/main" xmlns="" val="20017"/>
                    </a:ext>
                  </a:extLst>
                </a:gridCol>
                <a:gridCol w="899219">
                  <a:extLst>
                    <a:ext uri="{9D8B030D-6E8A-4147-A177-3AD203B41FA5}">
                      <a16:colId xmlns:a16="http://schemas.microsoft.com/office/drawing/2014/main" xmlns="" val="20018"/>
                    </a:ext>
                  </a:extLst>
                </a:gridCol>
                <a:gridCol w="944941">
                  <a:extLst>
                    <a:ext uri="{9D8B030D-6E8A-4147-A177-3AD203B41FA5}">
                      <a16:colId xmlns:a16="http://schemas.microsoft.com/office/drawing/2014/main" xmlns="" val="20003"/>
                    </a:ext>
                  </a:extLst>
                </a:gridCol>
                <a:gridCol w="883977">
                  <a:extLst>
                    <a:ext uri="{9D8B030D-6E8A-4147-A177-3AD203B41FA5}">
                      <a16:colId xmlns:a16="http://schemas.microsoft.com/office/drawing/2014/main" xmlns="" val="20004"/>
                    </a:ext>
                  </a:extLst>
                </a:gridCol>
                <a:gridCol w="975425">
                  <a:extLst>
                    <a:ext uri="{9D8B030D-6E8A-4147-A177-3AD203B41FA5}">
                      <a16:colId xmlns:a16="http://schemas.microsoft.com/office/drawing/2014/main" xmlns="" val="20007"/>
                    </a:ext>
                  </a:extLst>
                </a:gridCol>
              </a:tblGrid>
              <a:tr h="41203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Corporate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261088">
                <a:tc>
                  <a:txBody>
                    <a:bodyPr/>
                    <a:lstStyle/>
                    <a:p>
                      <a:pPr algn="ctr" fontAlgn="b"/>
                      <a:r>
                        <a:rPr lang="en-US" sz="1000" b="1" i="0" u="none" strike="noStrike" dirty="0">
                          <a:solidFill>
                            <a:schemeClr val="bg1"/>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2,383,487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1,377,904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635,812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506,836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138,071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53,554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43,631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78429">
                <a:tc>
                  <a:txBody>
                    <a:bodyPr/>
                    <a:lstStyle/>
                    <a:p>
                      <a:pPr algn="ctr" fontAlgn="b"/>
                      <a:r>
                        <a:rPr lang="en-US" sz="1000" b="1" i="0" u="none" strike="noStrike" dirty="0">
                          <a:solidFill>
                            <a:schemeClr val="bg1"/>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2,488,039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1,222,946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749,739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96,001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239,324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137,882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11" name="TextBox 10">
            <a:extLst>
              <a:ext uri="{FF2B5EF4-FFF2-40B4-BE49-F238E27FC236}">
                <a16:creationId xmlns:a16="http://schemas.microsoft.com/office/drawing/2014/main" xmlns="" id="{409D709F-B46A-4C49-AA3C-B1EC449DF3CA}"/>
              </a:ext>
            </a:extLst>
          </p:cNvPr>
          <p:cNvSpPr txBox="1"/>
          <p:nvPr/>
        </p:nvSpPr>
        <p:spPr>
          <a:xfrm>
            <a:off x="4314565" y="3825394"/>
            <a:ext cx="686406" cy="307777"/>
          </a:xfrm>
          <a:prstGeom prst="rect">
            <a:avLst/>
          </a:prstGeom>
          <a:noFill/>
        </p:spPr>
        <p:txBody>
          <a:bodyPr wrap="none" rtlCol="0">
            <a:spAutoFit/>
          </a:bodyPr>
          <a:lstStyle/>
          <a:p>
            <a:r>
              <a:rPr lang="en-US" sz="1400" b="1" dirty="0">
                <a:solidFill>
                  <a:srgbClr val="FF0000"/>
                </a:solidFill>
              </a:rPr>
              <a:t>SPEND</a:t>
            </a:r>
            <a:endParaRPr lang="en-US" b="1" dirty="0">
              <a:solidFill>
                <a:srgbClr val="FF0000"/>
              </a:solidFill>
            </a:endParaRPr>
          </a:p>
        </p:txBody>
      </p:sp>
    </p:spTree>
    <p:extLst>
      <p:ext uri="{BB962C8B-B14F-4D97-AF65-F5344CB8AC3E}">
        <p14:creationId xmlns:p14="http://schemas.microsoft.com/office/powerpoint/2010/main" val="318615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TV – Campaign Trend Chart</a:t>
            </a:r>
            <a:endParaRPr lang="en-CA"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35" name="Table 34">
            <a:extLst>
              <a:ext uri="{FF2B5EF4-FFF2-40B4-BE49-F238E27FC236}">
                <a16:creationId xmlns:a16="http://schemas.microsoft.com/office/drawing/2014/main" xmlns="" id="{F2A65D9E-278A-4F6C-A9B4-8473C5C8380A}"/>
              </a:ext>
            </a:extLst>
          </p:cNvPr>
          <p:cNvGraphicFramePr>
            <a:graphicFrameLocks noGrp="1"/>
          </p:cNvGraphicFramePr>
          <p:nvPr>
            <p:extLst>
              <p:ext uri="{D42A27DB-BD31-4B8C-83A1-F6EECF244321}">
                <p14:modId xmlns:p14="http://schemas.microsoft.com/office/powerpoint/2010/main" val="3366618121"/>
              </p:ext>
            </p:extLst>
          </p:nvPr>
        </p:nvGraphicFramePr>
        <p:xfrm>
          <a:off x="3289617" y="4739327"/>
          <a:ext cx="2564767" cy="1132762"/>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1415447">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ctr" latinLnBrk="0" hangingPunct="1"/>
                      <a:r>
                        <a:rPr lang="en-IN" sz="1000" b="1" kern="1200" dirty="0">
                          <a:solidFill>
                            <a:schemeClr val="bg1"/>
                          </a:solidFill>
                          <a:latin typeface="+mj-lt"/>
                          <a:ea typeface="+mn-ea"/>
                          <a:cs typeface="+mn-cs"/>
                        </a:rPr>
                        <a:t>Taste The Energy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US" sz="1000" b="0" i="0" u="none" strike="noStrike" kern="1200" dirty="0">
                          <a:solidFill>
                            <a:srgbClr val="000000"/>
                          </a:solidFill>
                          <a:effectLst/>
                          <a:latin typeface="+mj-lt"/>
                          <a:ea typeface="+mn-ea"/>
                          <a:cs typeface="+mn-cs"/>
                        </a:rPr>
                        <a:t>507</a:t>
                      </a:r>
                      <a:endParaRPr lang="en-IN"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US" sz="1000" b="0" i="0" u="none" strike="noStrike" kern="1200" dirty="0">
                          <a:solidFill>
                            <a:srgbClr val="000000"/>
                          </a:solidFill>
                          <a:effectLst/>
                          <a:latin typeface="+mj-lt"/>
                          <a:ea typeface="+mn-ea"/>
                          <a:cs typeface="+mn-cs"/>
                        </a:rPr>
                        <a:t>750</a:t>
                      </a:r>
                      <a:endParaRPr lang="en-IN"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US" sz="1000" b="0" i="0" u="none" strike="noStrike" kern="1200" dirty="0">
                          <a:solidFill>
                            <a:srgbClr val="000000"/>
                          </a:solidFill>
                          <a:effectLst/>
                          <a:latin typeface="+mj-lt"/>
                          <a:ea typeface="+mn-ea"/>
                          <a:cs typeface="+mn-cs"/>
                        </a:rPr>
                        <a:t>1,480</a:t>
                      </a:r>
                      <a:endParaRPr lang="en-IN"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32" name="Rectangle 31">
            <a:extLst>
              <a:ext uri="{FF2B5EF4-FFF2-40B4-BE49-F238E27FC236}">
                <a16:creationId xmlns:a16="http://schemas.microsoft.com/office/drawing/2014/main" xmlns="" id="{6C3C9B77-1FC6-47B3-84D0-4ED695698054}"/>
              </a:ext>
            </a:extLst>
          </p:cNvPr>
          <p:cNvSpPr/>
          <p:nvPr/>
        </p:nvSpPr>
        <p:spPr>
          <a:xfrm>
            <a:off x="4370284" y="1584399"/>
            <a:ext cx="352982" cy="276999"/>
          </a:xfrm>
          <a:prstGeom prst="rect">
            <a:avLst/>
          </a:prstGeom>
        </p:spPr>
        <p:txBody>
          <a:bodyPr wrap="none">
            <a:spAutoFit/>
          </a:bodyPr>
          <a:lstStyle/>
          <a:p>
            <a:pPr algn="ctr"/>
            <a:r>
              <a:rPr lang="en-IN" sz="1200" b="1" dirty="0">
                <a:solidFill>
                  <a:schemeClr val="accent6"/>
                </a:solidFill>
              </a:rPr>
              <a:t>TV</a:t>
            </a:r>
          </a:p>
        </p:txBody>
      </p:sp>
      <p:pic>
        <p:nvPicPr>
          <p:cNvPr id="23" name="Picture 4" descr="0006_07-Energy-Bar-Chocolate-Chip">
            <a:extLst>
              <a:ext uri="{FF2B5EF4-FFF2-40B4-BE49-F238E27FC236}">
                <a16:creationId xmlns:a16="http://schemas.microsoft.com/office/drawing/2014/main" xmlns="" id="{EC4AF767-46ED-4EFA-B11B-00230DC857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xmlns="" id="{76CD9C16-AFB7-4E35-B6CD-5BD50D8A5709}"/>
              </a:ext>
            </a:extLst>
          </p:cNvPr>
          <p:cNvGrpSpPr/>
          <p:nvPr/>
        </p:nvGrpSpPr>
        <p:grpSpPr>
          <a:xfrm>
            <a:off x="591788" y="1633220"/>
            <a:ext cx="7960425" cy="3060700"/>
            <a:chOff x="304800" y="1493520"/>
            <a:chExt cx="7960425" cy="3060700"/>
          </a:xfrm>
        </p:grpSpPr>
        <p:graphicFrame>
          <p:nvGraphicFramePr>
            <p:cNvPr id="54" name="Chart 53">
              <a:extLst>
                <a:ext uri="{FF2B5EF4-FFF2-40B4-BE49-F238E27FC236}">
                  <a16:creationId xmlns:a16="http://schemas.microsoft.com/office/drawing/2014/main" xmlns="" id="{E7223554-98EB-424E-ADFC-DA53A361D904}"/>
                </a:ext>
              </a:extLst>
            </p:cNvPr>
            <p:cNvGraphicFramePr/>
            <p:nvPr>
              <p:extLst>
                <p:ext uri="{D42A27DB-BD31-4B8C-83A1-F6EECF244321}">
                  <p14:modId xmlns:p14="http://schemas.microsoft.com/office/powerpoint/2010/main" val="902186888"/>
                </p:ext>
              </p:extLst>
            </p:nvPr>
          </p:nvGraphicFramePr>
          <p:xfrm>
            <a:off x="304800" y="1493520"/>
            <a:ext cx="7960425" cy="3060700"/>
          </p:xfrm>
          <a:graphic>
            <a:graphicData uri="http://schemas.openxmlformats.org/drawingml/2006/chart">
              <c:chart xmlns:c="http://schemas.openxmlformats.org/drawingml/2006/chart" xmlns:r="http://schemas.openxmlformats.org/officeDocument/2006/relationships" r:id="rId5"/>
            </a:graphicData>
          </a:graphic>
        </p:graphicFrame>
        <p:cxnSp>
          <p:nvCxnSpPr>
            <p:cNvPr id="55" name="Straight Connector 54">
              <a:extLst>
                <a:ext uri="{FF2B5EF4-FFF2-40B4-BE49-F238E27FC236}">
                  <a16:creationId xmlns:a16="http://schemas.microsoft.com/office/drawing/2014/main" xmlns="" id="{402FD3F6-1C9A-4D7A-ABAD-4371AB77E52B}"/>
                </a:ext>
              </a:extLst>
            </p:cNvPr>
            <p:cNvCxnSpPr/>
            <p:nvPr/>
          </p:nvCxnSpPr>
          <p:spPr>
            <a:xfrm flipH="1" flipV="1">
              <a:off x="4239292" y="1758140"/>
              <a:ext cx="0" cy="16556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EFBCCB10-3173-40D2-9A61-693727D87E14}"/>
                </a:ext>
              </a:extLst>
            </p:cNvPr>
            <p:cNvSpPr/>
            <p:nvPr/>
          </p:nvSpPr>
          <p:spPr>
            <a:xfrm rot="16200000">
              <a:off x="-104025" y="259723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61" name="Rectangle 60">
              <a:extLst>
                <a:ext uri="{FF2B5EF4-FFF2-40B4-BE49-F238E27FC236}">
                  <a16:creationId xmlns:a16="http://schemas.microsoft.com/office/drawing/2014/main" xmlns="" id="{0A75BDB6-55E0-47D6-B49A-C137C8C6F452}"/>
                </a:ext>
              </a:extLst>
            </p:cNvPr>
            <p:cNvSpPr/>
            <p:nvPr/>
          </p:nvSpPr>
          <p:spPr>
            <a:xfrm rot="16200000">
              <a:off x="7699706" y="2429590"/>
              <a:ext cx="407484"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GRP</a:t>
              </a:r>
            </a:p>
          </p:txBody>
        </p:sp>
      </p:grpSp>
      <p:sp>
        <p:nvSpPr>
          <p:cNvPr id="25" name="TextBox 24">
            <a:extLst>
              <a:ext uri="{FF2B5EF4-FFF2-40B4-BE49-F238E27FC236}">
                <a16:creationId xmlns:a16="http://schemas.microsoft.com/office/drawing/2014/main" xmlns="" id="{BDAF536B-BAA4-4AB1-B0B4-0CFDEAB4B304}"/>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spTree>
    <p:extLst>
      <p:ext uri="{BB962C8B-B14F-4D97-AF65-F5344CB8AC3E}">
        <p14:creationId xmlns:p14="http://schemas.microsoft.com/office/powerpoint/2010/main" val="25933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2018 TV was characterised by a single campaign which ran for 7 weeks (3 wks paired with 15s Vector RTEC) in the first half; contribution was moderate at 2.2%.  However, ROI was relatively low.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3867349066"/>
              </p:ext>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2025051641"/>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3927120412"/>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4057463994"/>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507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302135431"/>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927510776"/>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$0.75MM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3050248889"/>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1,480</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646478" y="3868665"/>
            <a:ext cx="2505558" cy="307777"/>
          </a:xfrm>
          <a:prstGeom prst="rect">
            <a:avLst/>
          </a:prstGeom>
        </p:spPr>
        <p:txBody>
          <a:bodyPr wrap="none">
            <a:spAutoFit/>
          </a:bodyPr>
          <a:lstStyle/>
          <a:p>
            <a:r>
              <a:rPr lang="en-US" sz="1400" b="1" dirty="0"/>
              <a:t>Adjusted Support (GRP’s)*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706209" y="4928973"/>
            <a:ext cx="2246128" cy="307777"/>
          </a:xfrm>
          <a:prstGeom prst="rect">
            <a:avLst/>
          </a:prstGeom>
        </p:spPr>
        <p:txBody>
          <a:bodyPr wrap="none">
            <a:spAutoFit/>
          </a:bodyPr>
          <a:lstStyle/>
          <a:p>
            <a:r>
              <a:rPr lang="en-US" sz="1400" b="1" dirty="0"/>
              <a:t>Adjusted Cost Per GRP*</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0914" y="1775238"/>
            <a:ext cx="2432285" cy="307777"/>
          </a:xfrm>
          <a:prstGeom prst="rect">
            <a:avLst/>
          </a:prstGeom>
          <a:noFill/>
        </p:spPr>
        <p:txBody>
          <a:bodyPr wrap="square" rtlCol="0">
            <a:spAutoFit/>
          </a:bodyPr>
          <a:lstStyle/>
          <a:p>
            <a:pPr algn="ctr"/>
            <a:r>
              <a:rPr lang="en-US" sz="1400" b="1" u="sng" dirty="0">
                <a:solidFill>
                  <a:srgbClr val="C00000"/>
                </a:solidFill>
              </a:rPr>
              <a:t>TV 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655911" y="4168374"/>
            <a:ext cx="1491343" cy="276999"/>
          </a:xfrm>
          <a:prstGeom prst="rect">
            <a:avLst/>
          </a:prstGeom>
          <a:noFill/>
        </p:spPr>
        <p:txBody>
          <a:bodyPr wrap="square" rtlCol="0">
            <a:spAutoFit/>
          </a:bodyPr>
          <a:lstStyle/>
          <a:p>
            <a:pPr algn="ctr"/>
            <a:r>
              <a:rPr lang="en-US" sz="1200" b="1" dirty="0"/>
              <a:t>Tonn Vol/GRP)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TV 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Tonn Volume</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4" descr="0006_07-Energy-Bar-Chocolate-Chip">
            <a:extLst>
              <a:ext uri="{FF2B5EF4-FFF2-40B4-BE49-F238E27FC236}">
                <a16:creationId xmlns:a16="http://schemas.microsoft.com/office/drawing/2014/main" xmlns="" id="{90727265-2E2A-4E76-A7C6-E5BF86F022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a16="http://schemas.microsoft.com/office/drawing/2014/main" xmlns="" id="{ED1783DC-61FD-43FD-83B9-774A4F7C1ECB}"/>
              </a:ext>
            </a:extLst>
          </p:cNvPr>
          <p:cNvSpPr txBox="1"/>
          <p:nvPr/>
        </p:nvSpPr>
        <p:spPr>
          <a:xfrm>
            <a:off x="812495" y="1492863"/>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a16="http://schemas.microsoft.com/office/drawing/2014/main" xmlns="" id="{5677B1BA-AE77-4E80-81B5-2FFADC1940C8}"/>
              </a:ext>
            </a:extLst>
          </p:cNvPr>
          <p:cNvSpPr txBox="1"/>
          <p:nvPr/>
        </p:nvSpPr>
        <p:spPr>
          <a:xfrm>
            <a:off x="2139136" y="1480405"/>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
        <p:nvSpPr>
          <p:cNvPr id="28" name="Rectangle 27">
            <a:extLst>
              <a:ext uri="{FF2B5EF4-FFF2-40B4-BE49-F238E27FC236}">
                <a16:creationId xmlns:a16="http://schemas.microsoft.com/office/drawing/2014/main" xmlns="" id="{DCE3B616-8FA8-4E4C-9E10-ECF85B34C4FB}"/>
              </a:ext>
            </a:extLst>
          </p:cNvPr>
          <p:cNvSpPr/>
          <p:nvPr/>
        </p:nvSpPr>
        <p:spPr>
          <a:xfrm>
            <a:off x="1794007" y="6007921"/>
            <a:ext cx="6593191"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 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65733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A very small halo impact was seen on Vector Snacks from the 15 sec targeted TV on Vector Cereal in 2018.</a:t>
            </a:r>
            <a:endParaRPr lang="en-CA" sz="1700" dirty="0"/>
          </a:p>
        </p:txBody>
      </p:sp>
      <p:pic>
        <p:nvPicPr>
          <p:cNvPr id="6" name="Picture 4" descr="0006_07-Energy-Bar-Chocolate-Chip">
            <a:extLst>
              <a:ext uri="{FF2B5EF4-FFF2-40B4-BE49-F238E27FC236}">
                <a16:creationId xmlns:a16="http://schemas.microsoft.com/office/drawing/2014/main" xmlns="" id="{04146293-16D0-46A4-85B5-1D23CA5881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329367" y="246875"/>
            <a:ext cx="7301133"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lang="en-US" sz="1800" b="1" kern="1200" cap="none" baseline="0" dirty="0">
                <a:solidFill>
                  <a:srgbClr val="DA0D44"/>
                </a:solidFill>
                <a:latin typeface="+mj-lt"/>
                <a:ea typeface="+mj-ea"/>
                <a:cs typeface="+mj-cs"/>
              </a:defRPr>
            </a:lvl1pPr>
          </a:lstStyle>
          <a:p>
            <a:pPr>
              <a:lnSpc>
                <a:spcPct val="100000"/>
              </a:lnSpc>
            </a:pPr>
            <a:endParaRPr lang="en-GB" dirty="0"/>
          </a:p>
        </p:txBody>
      </p:sp>
      <p:graphicFrame>
        <p:nvGraphicFramePr>
          <p:cNvPr id="7" name="Chart 6"/>
          <p:cNvGraphicFramePr/>
          <p:nvPr>
            <p:extLst>
              <p:ext uri="{D42A27DB-BD31-4B8C-83A1-F6EECF244321}">
                <p14:modId xmlns:p14="http://schemas.microsoft.com/office/powerpoint/2010/main" val="4001341785"/>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xmlns="" id="{667F0D46-1F46-4D42-8E90-E5C0AB48F26C}"/>
              </a:ext>
            </a:extLst>
          </p:cNvPr>
          <p:cNvSpPr txBox="1"/>
          <p:nvPr/>
        </p:nvSpPr>
        <p:spPr>
          <a:xfrm>
            <a:off x="4613155" y="5588310"/>
            <a:ext cx="2854445" cy="430887"/>
          </a:xfrm>
          <a:prstGeom prst="rect">
            <a:avLst/>
          </a:prstGeom>
          <a:solidFill>
            <a:srgbClr val="FCD7D3">
              <a:alpha val="50196"/>
            </a:srgbClr>
          </a:solidFill>
          <a:ln>
            <a:solidFill>
              <a:srgbClr val="FF0000"/>
            </a:solidFill>
            <a:prstDash val="dash"/>
          </a:ln>
        </p:spPr>
        <p:txBody>
          <a:bodyPr wrap="square" rtlCol="0">
            <a:spAutoFit/>
          </a:bodyPr>
          <a:lstStyle/>
          <a:p>
            <a:pPr algn="ctr"/>
            <a:r>
              <a:rPr lang="en-US" sz="1100" b="1" i="1" dirty="0"/>
              <a:t>Halo from Vector Cereal specific TV – ‘’Taste the Energy; 15s’ in 2018</a:t>
            </a:r>
            <a:endParaRPr lang="en-GB" sz="1100" b="1" i="1" dirty="0"/>
          </a:p>
        </p:txBody>
      </p:sp>
      <p:sp>
        <p:nvSpPr>
          <p:cNvPr id="4" name="Rounded Rectangle 3"/>
          <p:cNvSpPr/>
          <p:nvPr/>
        </p:nvSpPr>
        <p:spPr>
          <a:xfrm>
            <a:off x="2548082" y="2136358"/>
            <a:ext cx="1177636" cy="477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19,573</a:t>
            </a:r>
            <a:endParaRPr lang="en-GB" dirty="0"/>
          </a:p>
        </p:txBody>
      </p:sp>
      <p:sp>
        <p:nvSpPr>
          <p:cNvPr id="9" name="Rounded Rectangle 8"/>
          <p:cNvSpPr/>
          <p:nvPr/>
        </p:nvSpPr>
        <p:spPr>
          <a:xfrm>
            <a:off x="5451559" y="2136358"/>
            <a:ext cx="1177636" cy="477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1,374</a:t>
            </a:r>
            <a:endParaRPr lang="en-GB" dirty="0"/>
          </a:p>
        </p:txBody>
      </p:sp>
      <p:sp>
        <p:nvSpPr>
          <p:cNvPr id="11" name="Rounded Rectangle 10"/>
          <p:cNvSpPr/>
          <p:nvPr/>
        </p:nvSpPr>
        <p:spPr>
          <a:xfrm>
            <a:off x="329367" y="2136358"/>
            <a:ext cx="1886852" cy="455640"/>
          </a:xfrm>
          <a:prstGeom prst="roundRect">
            <a:avLst/>
          </a:prstGeom>
          <a:ln w="9525">
            <a:prstDash val="sysDash"/>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1000" b="1" dirty="0"/>
              <a:t>Absolute Incr Tonn Vol</a:t>
            </a:r>
            <a:endParaRPr lang="en-GB" sz="1000" b="1" dirty="0"/>
          </a:p>
        </p:txBody>
      </p:sp>
    </p:spTree>
    <p:extLst>
      <p:ext uri="{BB962C8B-B14F-4D97-AF65-F5344CB8AC3E}">
        <p14:creationId xmlns:p14="http://schemas.microsoft.com/office/powerpoint/2010/main" val="134500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Digital Video investment and impressions were reduced in 2018</a:t>
            </a:r>
            <a:endParaRPr lang="en-CA" dirty="0"/>
          </a:p>
        </p:txBody>
      </p:sp>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Impressions 2017-2018</a:t>
            </a:r>
          </a:p>
        </p:txBody>
      </p:sp>
      <p:graphicFrame>
        <p:nvGraphicFramePr>
          <p:cNvPr id="28" name="Table 27">
            <a:extLst>
              <a:ext uri="{FF2B5EF4-FFF2-40B4-BE49-F238E27FC236}">
                <a16:creationId xmlns:a16="http://schemas.microsoft.com/office/drawing/2014/main" xmlns="" id="{B10A86BA-3305-4D32-83AE-4A682CB2077A}"/>
              </a:ext>
            </a:extLst>
          </p:cNvPr>
          <p:cNvGraphicFramePr>
            <a:graphicFrameLocks noGrp="1"/>
          </p:cNvGraphicFramePr>
          <p:nvPr>
            <p:extLst>
              <p:ext uri="{D42A27DB-BD31-4B8C-83A1-F6EECF244321}">
                <p14:modId xmlns:p14="http://schemas.microsoft.com/office/powerpoint/2010/main" val="1048329907"/>
              </p:ext>
            </p:extLst>
          </p:nvPr>
        </p:nvGraphicFramePr>
        <p:xfrm>
          <a:off x="1051090" y="4391738"/>
          <a:ext cx="2487633" cy="1163242"/>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1492580">
                  <a:extLst>
                    <a:ext uri="{9D8B030D-6E8A-4147-A177-3AD203B41FA5}">
                      <a16:colId xmlns:a16="http://schemas.microsoft.com/office/drawing/2014/main" xmlns="" val="4082510885"/>
                    </a:ext>
                  </a:extLst>
                </a:gridCol>
              </a:tblGrid>
              <a:tr h="281227">
                <a:tc>
                  <a:txBody>
                    <a:bodyPr/>
                    <a:lstStyle/>
                    <a:p>
                      <a:pPr algn="ctr"/>
                      <a:r>
                        <a:rPr lang="en-US" sz="1000" b="1" kern="1200" dirty="0">
                          <a:solidFill>
                            <a:schemeClr val="bg1"/>
                          </a:solidFill>
                          <a:latin typeface="+mj-lt"/>
                          <a:ea typeface="+mn-ea"/>
                          <a:cs typeface="+mn-cs"/>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kern="1200" dirty="0">
                          <a:solidFill>
                            <a:schemeClr val="bg1"/>
                          </a:solidFill>
                          <a:latin typeface="+mj-lt"/>
                          <a:ea typeface="+mn-ea"/>
                          <a:cs typeface="+mn-cs"/>
                        </a:rPr>
                        <a:t>Taste The Vectory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1000" b="0" i="0" u="none" strike="noStrike" kern="1200" dirty="0">
                          <a:solidFill>
                            <a:srgbClr val="000000"/>
                          </a:solidFill>
                          <a:effectLst/>
                          <a:latin typeface="+mj-lt"/>
                          <a:ea typeface="+mn-ea"/>
                          <a:cs typeface="+mn-cs"/>
                        </a:rPr>
                        <a:t>54,356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1000" b="0" i="0" u="none" strike="noStrike" kern="1200" dirty="0">
                          <a:solidFill>
                            <a:srgbClr val="000000"/>
                          </a:solidFill>
                          <a:effectLst/>
                          <a:latin typeface="+mj-lt"/>
                          <a:ea typeface="+mn-ea"/>
                          <a:cs typeface="+mn-cs"/>
                        </a:rPr>
                        <a:t>636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1000" b="0" i="0" u="none" strike="noStrike" kern="1200" dirty="0">
                          <a:solidFill>
                            <a:srgbClr val="000000"/>
                          </a:solidFill>
                          <a:effectLst/>
                          <a:latin typeface="+mj-lt"/>
                          <a:ea typeface="+mn-ea"/>
                          <a:cs typeface="+mn-cs"/>
                        </a:rPr>
                        <a:t>12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52" name="Rectangle 51">
            <a:extLst>
              <a:ext uri="{FF2B5EF4-FFF2-40B4-BE49-F238E27FC236}">
                <a16:creationId xmlns:a16="http://schemas.microsoft.com/office/drawing/2014/main" xmlns="" id="{60EBE226-7E8E-4099-B86D-AE31D4FC7A2F}"/>
              </a:ext>
            </a:extLst>
          </p:cNvPr>
          <p:cNvSpPr/>
          <p:nvPr/>
        </p:nvSpPr>
        <p:spPr>
          <a:xfrm>
            <a:off x="4211685" y="1531940"/>
            <a:ext cx="593431" cy="276999"/>
          </a:xfrm>
          <a:prstGeom prst="rect">
            <a:avLst/>
          </a:prstGeom>
        </p:spPr>
        <p:txBody>
          <a:bodyPr wrap="none">
            <a:spAutoFit/>
          </a:bodyPr>
          <a:lstStyle/>
          <a:p>
            <a:pPr algn="ctr"/>
            <a:r>
              <a:rPr lang="en-IN" sz="1200" b="1" dirty="0">
                <a:solidFill>
                  <a:schemeClr val="accent6"/>
                </a:solidFill>
              </a:rPr>
              <a:t>Video </a:t>
            </a:r>
          </a:p>
        </p:txBody>
      </p:sp>
      <p:pic>
        <p:nvPicPr>
          <p:cNvPr id="22" name="Picture 4" descr="0006_07-Energy-Bar-Chocolate-Chip">
            <a:extLst>
              <a:ext uri="{FF2B5EF4-FFF2-40B4-BE49-F238E27FC236}">
                <a16:creationId xmlns:a16="http://schemas.microsoft.com/office/drawing/2014/main" xmlns="" id="{03BBF8F7-6442-459E-BEA8-E4B5A5F239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xmlns="" id="{7E5209A9-137C-4262-8430-045F5C1192F3}"/>
              </a:ext>
            </a:extLst>
          </p:cNvPr>
          <p:cNvGrpSpPr/>
          <p:nvPr/>
        </p:nvGrpSpPr>
        <p:grpSpPr>
          <a:xfrm>
            <a:off x="591788" y="1625600"/>
            <a:ext cx="7960425" cy="3060700"/>
            <a:chOff x="304800" y="1219200"/>
            <a:chExt cx="7960425" cy="3060700"/>
          </a:xfrm>
        </p:grpSpPr>
        <p:graphicFrame>
          <p:nvGraphicFramePr>
            <p:cNvPr id="24" name="Chart 23">
              <a:extLst>
                <a:ext uri="{FF2B5EF4-FFF2-40B4-BE49-F238E27FC236}">
                  <a16:creationId xmlns:a16="http://schemas.microsoft.com/office/drawing/2014/main" xmlns="" id="{993883CB-3B2E-41AD-B1C0-9B8FB9FE2FB9}"/>
                </a:ext>
              </a:extLst>
            </p:cNvPr>
            <p:cNvGraphicFramePr/>
            <p:nvPr>
              <p:extLst>
                <p:ext uri="{D42A27DB-BD31-4B8C-83A1-F6EECF244321}">
                  <p14:modId xmlns:p14="http://schemas.microsoft.com/office/powerpoint/2010/main" val="2402890469"/>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grpSp>
          <p:nvGrpSpPr>
            <p:cNvPr id="25" name="Group 24">
              <a:extLst>
                <a:ext uri="{FF2B5EF4-FFF2-40B4-BE49-F238E27FC236}">
                  <a16:creationId xmlns:a16="http://schemas.microsoft.com/office/drawing/2014/main" xmlns="" id="{8491FCCD-FF4E-40D6-A5E7-2F2CD1918E85}"/>
                </a:ext>
              </a:extLst>
            </p:cNvPr>
            <p:cNvGrpSpPr/>
            <p:nvPr/>
          </p:nvGrpSpPr>
          <p:grpSpPr>
            <a:xfrm>
              <a:off x="464717" y="1403645"/>
              <a:ext cx="7674644" cy="1383712"/>
              <a:chOff x="464717" y="1403645"/>
              <a:chExt cx="7674644" cy="1383712"/>
            </a:xfrm>
          </p:grpSpPr>
          <p:cxnSp>
            <p:nvCxnSpPr>
              <p:cNvPr id="27" name="Straight Connector 26">
                <a:extLst>
                  <a:ext uri="{FF2B5EF4-FFF2-40B4-BE49-F238E27FC236}">
                    <a16:creationId xmlns:a16="http://schemas.microsoft.com/office/drawing/2014/main" xmlns="" id="{D908F6EF-A3DB-4D7E-84CC-F37B86478D70}"/>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456A6ADB-CB4C-41B7-B2A4-863BBA1AADA5}"/>
                  </a:ext>
                </a:extLst>
              </p:cNvPr>
              <p:cNvSpPr/>
              <p:nvPr/>
            </p:nvSpPr>
            <p:spPr>
              <a:xfrm rot="16200000">
                <a:off x="-104028"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32" name="Rectangle 31">
                <a:extLst>
                  <a:ext uri="{FF2B5EF4-FFF2-40B4-BE49-F238E27FC236}">
                    <a16:creationId xmlns:a16="http://schemas.microsoft.com/office/drawing/2014/main" xmlns="" id="{7E659AD3-2169-4EF7-85DC-18381BCF40D0}"/>
                  </a:ext>
                </a:extLst>
              </p:cNvPr>
              <p:cNvSpPr/>
              <p:nvPr/>
            </p:nvSpPr>
            <p:spPr>
              <a:xfrm rot="16200000">
                <a:off x="7394926" y="1972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grpSp>
      </p:grpSp>
      <p:graphicFrame>
        <p:nvGraphicFramePr>
          <p:cNvPr id="39" name="Table 38">
            <a:extLst>
              <a:ext uri="{FF2B5EF4-FFF2-40B4-BE49-F238E27FC236}">
                <a16:creationId xmlns:a16="http://schemas.microsoft.com/office/drawing/2014/main" xmlns="" id="{904F3232-F439-4419-97A1-B6CBC123BF48}"/>
              </a:ext>
            </a:extLst>
          </p:cNvPr>
          <p:cNvGraphicFramePr>
            <a:graphicFrameLocks noGrp="1"/>
          </p:cNvGraphicFramePr>
          <p:nvPr>
            <p:extLst>
              <p:ext uri="{D42A27DB-BD31-4B8C-83A1-F6EECF244321}">
                <p14:modId xmlns:p14="http://schemas.microsoft.com/office/powerpoint/2010/main" val="234505097"/>
              </p:ext>
            </p:extLst>
          </p:nvPr>
        </p:nvGraphicFramePr>
        <p:xfrm>
          <a:off x="5426270" y="4391738"/>
          <a:ext cx="2487633" cy="1193722"/>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1492580">
                  <a:extLst>
                    <a:ext uri="{9D8B030D-6E8A-4147-A177-3AD203B41FA5}">
                      <a16:colId xmlns:a16="http://schemas.microsoft.com/office/drawing/2014/main" xmlns="" val="4082510885"/>
                    </a:ext>
                  </a:extLst>
                </a:gridCol>
              </a:tblGrid>
              <a:tr h="281227">
                <a:tc>
                  <a:txBody>
                    <a:bodyPr/>
                    <a:lstStyle/>
                    <a:p>
                      <a:pPr algn="ctr"/>
                      <a:r>
                        <a:rPr lang="en-US" sz="1000" b="1" kern="1200" dirty="0">
                          <a:solidFill>
                            <a:schemeClr val="bg1"/>
                          </a:solidFill>
                          <a:latin typeface="+mj-lt"/>
                          <a:ea typeface="+mn-ea"/>
                          <a:cs typeface="+mn-cs"/>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kern="1200" dirty="0">
                          <a:solidFill>
                            <a:schemeClr val="bg1"/>
                          </a:solidFill>
                          <a:latin typeface="+mj-lt"/>
                          <a:ea typeface="+mn-ea"/>
                          <a:cs typeface="+mn-cs"/>
                        </a:rPr>
                        <a:t>Taste The Energy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1000" b="0" i="0" u="none" strike="noStrike" kern="1200" dirty="0">
                          <a:solidFill>
                            <a:srgbClr val="000000"/>
                          </a:solidFill>
                          <a:effectLst/>
                          <a:latin typeface="+mj-lt"/>
                          <a:ea typeface="+mn-ea"/>
                          <a:cs typeface="+mn-cs"/>
                        </a:rPr>
                        <a:t>8,041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a:t>
                      </a:r>
                    </a:p>
                    <a:p>
                      <a:pPr algn="ctr" fontAlgn="b"/>
                      <a:r>
                        <a:rPr lang="en-US" sz="1000" b="1" i="0" u="none" strike="noStrike" dirty="0">
                          <a:solidFill>
                            <a:srgbClr val="000000"/>
                          </a:solidFill>
                          <a:effectLst/>
                          <a:latin typeface="+mj-lt"/>
                        </a:rPr>
                        <a:t>(000)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1000" b="0" i="0" u="none" strike="noStrike" kern="1200" dirty="0">
                          <a:solidFill>
                            <a:srgbClr val="000000"/>
                          </a:solidFill>
                          <a:effectLst/>
                          <a:latin typeface="+mj-lt"/>
                          <a:ea typeface="+mn-ea"/>
                          <a:cs typeface="+mn-cs"/>
                        </a:rPr>
                        <a:t>96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1000" b="0" i="0" u="none" strike="noStrike" kern="1200" dirty="0">
                          <a:solidFill>
                            <a:srgbClr val="000000"/>
                          </a:solidFill>
                          <a:effectLst/>
                          <a:latin typeface="+mj-lt"/>
                          <a:ea typeface="+mn-ea"/>
                          <a:cs typeface="+mn-cs"/>
                        </a:rPr>
                        <a:t>12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37" name="TextBox 36">
            <a:extLst>
              <a:ext uri="{FF2B5EF4-FFF2-40B4-BE49-F238E27FC236}">
                <a16:creationId xmlns:a16="http://schemas.microsoft.com/office/drawing/2014/main" xmlns="" id="{AB76695C-2845-448A-B745-71C6A742BF4F}"/>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sp>
        <p:nvSpPr>
          <p:cNvPr id="17" name="TextBox 16">
            <a:extLst>
              <a:ext uri="{FF2B5EF4-FFF2-40B4-BE49-F238E27FC236}">
                <a16:creationId xmlns:a16="http://schemas.microsoft.com/office/drawing/2014/main" xmlns="" id="{1378A7EA-FE65-4B7D-A12C-C91251621A2F}"/>
              </a:ext>
            </a:extLst>
          </p:cNvPr>
          <p:cNvSpPr txBox="1"/>
          <p:nvPr/>
        </p:nvSpPr>
        <p:spPr>
          <a:xfrm>
            <a:off x="2260600" y="5753681"/>
            <a:ext cx="8343900" cy="230832"/>
          </a:xfrm>
          <a:prstGeom prst="rect">
            <a:avLst/>
          </a:prstGeom>
          <a:noFill/>
        </p:spPr>
        <p:txBody>
          <a:bodyPr wrap="square" rtlCol="0">
            <a:spAutoFit/>
          </a:bodyPr>
          <a:lstStyle/>
          <a:p>
            <a:r>
              <a:rPr lang="en-US" sz="900" dirty="0"/>
              <a:t>2017: 6 Sec Bumpers; 2018: 15 sec &amp; 6 sec Bumpers</a:t>
            </a:r>
          </a:p>
        </p:txBody>
      </p:sp>
    </p:spTree>
    <p:extLst>
      <p:ext uri="{BB962C8B-B14F-4D97-AF65-F5344CB8AC3E}">
        <p14:creationId xmlns:p14="http://schemas.microsoft.com/office/powerpoint/2010/main" val="91317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The reduced digital video investment in 2018 lowered its incremental volume significantly; effectiveness declined to half and so did the ROI.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Summary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1611801396"/>
              </p:ext>
            </p:extLst>
          </p:nvPr>
        </p:nvGraphicFramePr>
        <p:xfrm>
          <a:off x="5892621" y="209693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3038621184"/>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216377325"/>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4061614507"/>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54.3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8.0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1768897318"/>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3.3%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1719394334"/>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0.63</a:t>
                      </a:r>
                      <a:r>
                        <a:rPr lang="en-US" sz="1200" b="1" kern="1200" baseline="0" dirty="0">
                          <a:solidFill>
                            <a:schemeClr val="tx1"/>
                          </a:solidFill>
                          <a:latin typeface="+mn-lt"/>
                          <a:ea typeface="+mn-ea"/>
                          <a:cs typeface="+mn-cs"/>
                        </a:rPr>
                        <a:t> MM</a:t>
                      </a:r>
                      <a:endParaRPr lang="en-US" sz="1200" b="1" kern="1200" dirty="0">
                        <a:solidFill>
                          <a:schemeClr val="tx1"/>
                        </a:solidFill>
                        <a:latin typeface="+mn-lt"/>
                        <a:ea typeface="+mn-ea"/>
                        <a:cs typeface="+mn-cs"/>
                      </a:endParaRP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$0.09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1277922060"/>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11,697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11,939</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722239" y="3902612"/>
            <a:ext cx="2143536" cy="307777"/>
          </a:xfrm>
          <a:prstGeom prst="rect">
            <a:avLst/>
          </a:prstGeom>
        </p:spPr>
        <p:txBody>
          <a:bodyPr wrap="none">
            <a:spAutoFit/>
          </a:bodyPr>
          <a:lstStyle/>
          <a:p>
            <a:r>
              <a:rPr lang="en-US" sz="1400" b="1" dirty="0"/>
              <a:t>Support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606823" y="4891374"/>
            <a:ext cx="2374368" cy="307777"/>
          </a:xfrm>
          <a:prstGeom prst="rect">
            <a:avLst/>
          </a:prstGeom>
        </p:spPr>
        <p:txBody>
          <a:bodyPr wrap="none">
            <a:spAutoFit/>
          </a:bodyPr>
          <a:lstStyle/>
          <a:p>
            <a:r>
              <a:rPr lang="en-US" sz="14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0914" y="1775238"/>
            <a:ext cx="2432285"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792947"/>
            <a:ext cx="1491343" cy="276999"/>
          </a:xfrm>
          <a:prstGeom prst="rect">
            <a:avLst/>
          </a:prstGeom>
          <a:noFill/>
        </p:spPr>
        <p:txBody>
          <a:bodyPr wrap="square" rtlCol="0">
            <a:spAutoFit/>
          </a:bodyPr>
          <a:lstStyle/>
          <a:p>
            <a:pPr algn="ctr"/>
            <a:r>
              <a:rPr lang="en-US" sz="1200" b="1" dirty="0"/>
              <a:t>Tonn Vol/MM imp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Tonn Volume</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4" descr="0006_07-Energy-Bar-Chocolate-Chip">
            <a:extLst>
              <a:ext uri="{FF2B5EF4-FFF2-40B4-BE49-F238E27FC236}">
                <a16:creationId xmlns:a16="http://schemas.microsoft.com/office/drawing/2014/main" xmlns="" id="{90727265-2E2A-4E76-A7C6-E5BF86F022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a16="http://schemas.microsoft.com/office/drawing/2014/main" xmlns="" id="{ED1783DC-61FD-43FD-83B9-774A4F7C1ECB}"/>
              </a:ext>
            </a:extLst>
          </p:cNvPr>
          <p:cNvSpPr txBox="1"/>
          <p:nvPr/>
        </p:nvSpPr>
        <p:spPr>
          <a:xfrm>
            <a:off x="812495" y="1492863"/>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a16="http://schemas.microsoft.com/office/drawing/2014/main" xmlns="" id="{5677B1BA-AE77-4E80-81B5-2FFADC1940C8}"/>
              </a:ext>
            </a:extLst>
          </p:cNvPr>
          <p:cNvSpPr txBox="1"/>
          <p:nvPr/>
        </p:nvSpPr>
        <p:spPr>
          <a:xfrm>
            <a:off x="2139136" y="1480405"/>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
        <p:nvSpPr>
          <p:cNvPr id="28" name="TextBox 2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31" name="Picture 30"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6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OOH was present only in 2017 and comprised of Gym Advertising ; it contributed to 2.1% of incremental volume.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OOH Summary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3046383521"/>
              </p:ext>
            </p:extLst>
          </p:nvPr>
        </p:nvGraphicFramePr>
        <p:xfrm>
          <a:off x="5892621" y="209693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4122284644"/>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1277354189"/>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3146900009"/>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22.7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3528260378"/>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2.1%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94428175"/>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0.14</a:t>
                      </a:r>
                      <a:r>
                        <a:rPr lang="en-US" sz="1200" b="1" kern="1200" baseline="0" dirty="0">
                          <a:solidFill>
                            <a:schemeClr val="tx1"/>
                          </a:solidFill>
                          <a:latin typeface="+mn-lt"/>
                          <a:ea typeface="+mn-ea"/>
                          <a:cs typeface="+mn-cs"/>
                        </a:rPr>
                        <a:t> MM</a:t>
                      </a:r>
                      <a:endParaRPr lang="en-US" sz="1200" b="1" kern="1200" dirty="0">
                        <a:solidFill>
                          <a:schemeClr val="tx1"/>
                        </a:solidFill>
                        <a:latin typeface="+mn-lt"/>
                        <a:ea typeface="+mn-ea"/>
                        <a:cs typeface="+mn-cs"/>
                      </a:endParaRP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3091322043"/>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6,066</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722239" y="3902612"/>
            <a:ext cx="2143536" cy="307777"/>
          </a:xfrm>
          <a:prstGeom prst="rect">
            <a:avLst/>
          </a:prstGeom>
        </p:spPr>
        <p:txBody>
          <a:bodyPr wrap="none">
            <a:spAutoFit/>
          </a:bodyPr>
          <a:lstStyle/>
          <a:p>
            <a:r>
              <a:rPr lang="en-US" sz="1400" b="1" dirty="0"/>
              <a:t>Support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606823" y="4891374"/>
            <a:ext cx="2374368" cy="307777"/>
          </a:xfrm>
          <a:prstGeom prst="rect">
            <a:avLst/>
          </a:prstGeom>
        </p:spPr>
        <p:txBody>
          <a:bodyPr wrap="none">
            <a:spAutoFit/>
          </a:bodyPr>
          <a:lstStyle/>
          <a:p>
            <a:r>
              <a:rPr lang="en-US" sz="14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0914" y="1775238"/>
            <a:ext cx="2432285"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792947"/>
            <a:ext cx="1491343" cy="276999"/>
          </a:xfrm>
          <a:prstGeom prst="rect">
            <a:avLst/>
          </a:prstGeom>
          <a:noFill/>
        </p:spPr>
        <p:txBody>
          <a:bodyPr wrap="square" rtlCol="0">
            <a:spAutoFit/>
          </a:bodyPr>
          <a:lstStyle/>
          <a:p>
            <a:pPr algn="ctr"/>
            <a:r>
              <a:rPr lang="en-US" sz="1200" b="1" dirty="0"/>
              <a:t>Tonn Vol/MM imp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Tonn Volume</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4" descr="0006_07-Energy-Bar-Chocolate-Chip">
            <a:extLst>
              <a:ext uri="{FF2B5EF4-FFF2-40B4-BE49-F238E27FC236}">
                <a16:creationId xmlns:a16="http://schemas.microsoft.com/office/drawing/2014/main" xmlns="" id="{90727265-2E2A-4E76-A7C6-E5BF86F022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a16="http://schemas.microsoft.com/office/drawing/2014/main" xmlns="" id="{ED1783DC-61FD-43FD-83B9-774A4F7C1ECB}"/>
              </a:ext>
            </a:extLst>
          </p:cNvPr>
          <p:cNvSpPr txBox="1"/>
          <p:nvPr/>
        </p:nvSpPr>
        <p:spPr>
          <a:xfrm>
            <a:off x="812495" y="1492863"/>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a16="http://schemas.microsoft.com/office/drawing/2014/main" xmlns="" id="{5677B1BA-AE77-4E80-81B5-2FFADC1940C8}"/>
              </a:ext>
            </a:extLst>
          </p:cNvPr>
          <p:cNvSpPr txBox="1"/>
          <p:nvPr/>
        </p:nvSpPr>
        <p:spPr>
          <a:xfrm>
            <a:off x="2139136" y="1480405"/>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
        <p:nvSpPr>
          <p:cNvPr id="29" name="TextBox 28">
            <a:extLst>
              <a:ext uri="{FF2B5EF4-FFF2-40B4-BE49-F238E27FC236}">
                <a16:creationId xmlns:a16="http://schemas.microsoft.com/office/drawing/2014/main" xmlns="" id="{DE080804-AA2E-4EDA-AAAF-B9D42F3C14DF}"/>
              </a:ext>
            </a:extLst>
          </p:cNvPr>
          <p:cNvSpPr txBox="1"/>
          <p:nvPr/>
        </p:nvSpPr>
        <p:spPr>
          <a:xfrm>
            <a:off x="477934" y="944251"/>
            <a:ext cx="413896" cy="230832"/>
          </a:xfrm>
          <a:prstGeom prst="rect">
            <a:avLst/>
          </a:prstGeom>
          <a:noFill/>
        </p:spPr>
        <p:txBody>
          <a:bodyPr wrap="none" rtlCol="0">
            <a:spAutoFit/>
          </a:bodyPr>
          <a:lstStyle/>
          <a:p>
            <a:r>
              <a:rPr lang="en-US" sz="900" b="1" dirty="0">
                <a:solidFill>
                  <a:srgbClr val="002060"/>
                </a:solidFill>
              </a:rPr>
              <a:t>OOH</a:t>
            </a:r>
          </a:p>
        </p:txBody>
      </p:sp>
      <p:grpSp>
        <p:nvGrpSpPr>
          <p:cNvPr id="30" name="Group 29">
            <a:extLst>
              <a:ext uri="{FF2B5EF4-FFF2-40B4-BE49-F238E27FC236}">
                <a16:creationId xmlns:a16="http://schemas.microsoft.com/office/drawing/2014/main" xmlns="" id="{6F0637D5-0670-4447-9077-A4CF16CCA00D}"/>
              </a:ext>
            </a:extLst>
          </p:cNvPr>
          <p:cNvGrpSpPr/>
          <p:nvPr/>
        </p:nvGrpSpPr>
        <p:grpSpPr>
          <a:xfrm>
            <a:off x="152070" y="917550"/>
            <a:ext cx="360996" cy="295223"/>
            <a:chOff x="152070" y="917550"/>
            <a:chExt cx="360996" cy="295223"/>
          </a:xfrm>
        </p:grpSpPr>
        <p:grpSp>
          <p:nvGrpSpPr>
            <p:cNvPr id="47" name="Group 46">
              <a:extLst>
                <a:ext uri="{FF2B5EF4-FFF2-40B4-BE49-F238E27FC236}">
                  <a16:creationId xmlns:a16="http://schemas.microsoft.com/office/drawing/2014/main" xmlns="" id="{4C0B6AAA-BE99-41CF-A5E1-AEB83262A4EE}"/>
                </a:ext>
              </a:extLst>
            </p:cNvPr>
            <p:cNvGrpSpPr/>
            <p:nvPr/>
          </p:nvGrpSpPr>
          <p:grpSpPr>
            <a:xfrm>
              <a:off x="182847" y="917550"/>
              <a:ext cx="294332" cy="295223"/>
              <a:chOff x="11039475" y="0"/>
              <a:chExt cx="6819900" cy="6840538"/>
            </a:xfrm>
            <a:solidFill>
              <a:srgbClr val="002060"/>
            </a:solidFill>
          </p:grpSpPr>
          <p:sp>
            <p:nvSpPr>
              <p:cNvPr id="49" name="Freeform 7">
                <a:extLst>
                  <a:ext uri="{FF2B5EF4-FFF2-40B4-BE49-F238E27FC236}">
                    <a16:creationId xmlns:a16="http://schemas.microsoft.com/office/drawing/2014/main" xmlns="" id="{F6351BBC-66FE-4AC9-888A-88172C37DE1E}"/>
                  </a:ext>
                </a:extLst>
              </p:cNvPr>
              <p:cNvSpPr>
                <a:spLocks noEditPoints="1"/>
              </p:cNvSpPr>
              <p:nvPr/>
            </p:nvSpPr>
            <p:spPr bwMode="auto">
              <a:xfrm>
                <a:off x="11039475" y="0"/>
                <a:ext cx="6819900" cy="6840538"/>
              </a:xfrm>
              <a:custGeom>
                <a:avLst/>
                <a:gdLst>
                  <a:gd name="T0" fmla="*/ 6167 w 6267"/>
                  <a:gd name="T1" fmla="*/ 400 h 6267"/>
                  <a:gd name="T2" fmla="*/ 6133 w 6267"/>
                  <a:gd name="T3" fmla="*/ 400 h 6267"/>
                  <a:gd name="T4" fmla="*/ 6133 w 6267"/>
                  <a:gd name="T5" fmla="*/ 300 h 6267"/>
                  <a:gd name="T6" fmla="*/ 5833 w 6267"/>
                  <a:gd name="T7" fmla="*/ 0 h 6267"/>
                  <a:gd name="T8" fmla="*/ 5533 w 6267"/>
                  <a:gd name="T9" fmla="*/ 300 h 6267"/>
                  <a:gd name="T10" fmla="*/ 5533 w 6267"/>
                  <a:gd name="T11" fmla="*/ 400 h 6267"/>
                  <a:gd name="T12" fmla="*/ 1433 w 6267"/>
                  <a:gd name="T13" fmla="*/ 400 h 6267"/>
                  <a:gd name="T14" fmla="*/ 1333 w 6267"/>
                  <a:gd name="T15" fmla="*/ 500 h 6267"/>
                  <a:gd name="T16" fmla="*/ 1433 w 6267"/>
                  <a:gd name="T17" fmla="*/ 600 h 6267"/>
                  <a:gd name="T18" fmla="*/ 6067 w 6267"/>
                  <a:gd name="T19" fmla="*/ 600 h 6267"/>
                  <a:gd name="T20" fmla="*/ 6067 w 6267"/>
                  <a:gd name="T21" fmla="*/ 4533 h 6267"/>
                  <a:gd name="T22" fmla="*/ 200 w 6267"/>
                  <a:gd name="T23" fmla="*/ 4533 h 6267"/>
                  <a:gd name="T24" fmla="*/ 200 w 6267"/>
                  <a:gd name="T25" fmla="*/ 600 h 6267"/>
                  <a:gd name="T26" fmla="*/ 1033 w 6267"/>
                  <a:gd name="T27" fmla="*/ 600 h 6267"/>
                  <a:gd name="T28" fmla="*/ 1133 w 6267"/>
                  <a:gd name="T29" fmla="*/ 500 h 6267"/>
                  <a:gd name="T30" fmla="*/ 1033 w 6267"/>
                  <a:gd name="T31" fmla="*/ 400 h 6267"/>
                  <a:gd name="T32" fmla="*/ 733 w 6267"/>
                  <a:gd name="T33" fmla="*/ 400 h 6267"/>
                  <a:gd name="T34" fmla="*/ 733 w 6267"/>
                  <a:gd name="T35" fmla="*/ 300 h 6267"/>
                  <a:gd name="T36" fmla="*/ 433 w 6267"/>
                  <a:gd name="T37" fmla="*/ 0 h 6267"/>
                  <a:gd name="T38" fmla="*/ 133 w 6267"/>
                  <a:gd name="T39" fmla="*/ 300 h 6267"/>
                  <a:gd name="T40" fmla="*/ 133 w 6267"/>
                  <a:gd name="T41" fmla="*/ 400 h 6267"/>
                  <a:gd name="T42" fmla="*/ 100 w 6267"/>
                  <a:gd name="T43" fmla="*/ 400 h 6267"/>
                  <a:gd name="T44" fmla="*/ 0 w 6267"/>
                  <a:gd name="T45" fmla="*/ 500 h 6267"/>
                  <a:gd name="T46" fmla="*/ 0 w 6267"/>
                  <a:gd name="T47" fmla="*/ 4633 h 6267"/>
                  <a:gd name="T48" fmla="*/ 100 w 6267"/>
                  <a:gd name="T49" fmla="*/ 4733 h 6267"/>
                  <a:gd name="T50" fmla="*/ 133 w 6267"/>
                  <a:gd name="T51" fmla="*/ 4733 h 6267"/>
                  <a:gd name="T52" fmla="*/ 133 w 6267"/>
                  <a:gd name="T53" fmla="*/ 5967 h 6267"/>
                  <a:gd name="T54" fmla="*/ 433 w 6267"/>
                  <a:gd name="T55" fmla="*/ 6267 h 6267"/>
                  <a:gd name="T56" fmla="*/ 733 w 6267"/>
                  <a:gd name="T57" fmla="*/ 5967 h 6267"/>
                  <a:gd name="T58" fmla="*/ 733 w 6267"/>
                  <a:gd name="T59" fmla="*/ 4733 h 6267"/>
                  <a:gd name="T60" fmla="*/ 5533 w 6267"/>
                  <a:gd name="T61" fmla="*/ 4733 h 6267"/>
                  <a:gd name="T62" fmla="*/ 5533 w 6267"/>
                  <a:gd name="T63" fmla="*/ 5967 h 6267"/>
                  <a:gd name="T64" fmla="*/ 5833 w 6267"/>
                  <a:gd name="T65" fmla="*/ 6267 h 6267"/>
                  <a:gd name="T66" fmla="*/ 6133 w 6267"/>
                  <a:gd name="T67" fmla="*/ 5967 h 6267"/>
                  <a:gd name="T68" fmla="*/ 6133 w 6267"/>
                  <a:gd name="T69" fmla="*/ 4733 h 6267"/>
                  <a:gd name="T70" fmla="*/ 6167 w 6267"/>
                  <a:gd name="T71" fmla="*/ 4733 h 6267"/>
                  <a:gd name="T72" fmla="*/ 6267 w 6267"/>
                  <a:gd name="T73" fmla="*/ 4633 h 6267"/>
                  <a:gd name="T74" fmla="*/ 6267 w 6267"/>
                  <a:gd name="T75" fmla="*/ 500 h 6267"/>
                  <a:gd name="T76" fmla="*/ 6167 w 6267"/>
                  <a:gd name="T77" fmla="*/ 400 h 6267"/>
                  <a:gd name="T78" fmla="*/ 5733 w 6267"/>
                  <a:gd name="T79" fmla="*/ 300 h 6267"/>
                  <a:gd name="T80" fmla="*/ 5833 w 6267"/>
                  <a:gd name="T81" fmla="*/ 200 h 6267"/>
                  <a:gd name="T82" fmla="*/ 5933 w 6267"/>
                  <a:gd name="T83" fmla="*/ 300 h 6267"/>
                  <a:gd name="T84" fmla="*/ 5933 w 6267"/>
                  <a:gd name="T85" fmla="*/ 400 h 6267"/>
                  <a:gd name="T86" fmla="*/ 5733 w 6267"/>
                  <a:gd name="T87" fmla="*/ 400 h 6267"/>
                  <a:gd name="T88" fmla="*/ 5733 w 6267"/>
                  <a:gd name="T89" fmla="*/ 300 h 6267"/>
                  <a:gd name="T90" fmla="*/ 333 w 6267"/>
                  <a:gd name="T91" fmla="*/ 300 h 6267"/>
                  <a:gd name="T92" fmla="*/ 433 w 6267"/>
                  <a:gd name="T93" fmla="*/ 200 h 6267"/>
                  <a:gd name="T94" fmla="*/ 533 w 6267"/>
                  <a:gd name="T95" fmla="*/ 300 h 6267"/>
                  <a:gd name="T96" fmla="*/ 533 w 6267"/>
                  <a:gd name="T97" fmla="*/ 400 h 6267"/>
                  <a:gd name="T98" fmla="*/ 333 w 6267"/>
                  <a:gd name="T99" fmla="*/ 400 h 6267"/>
                  <a:gd name="T100" fmla="*/ 333 w 6267"/>
                  <a:gd name="T101" fmla="*/ 300 h 6267"/>
                  <a:gd name="T102" fmla="*/ 533 w 6267"/>
                  <a:gd name="T103" fmla="*/ 5967 h 6267"/>
                  <a:gd name="T104" fmla="*/ 433 w 6267"/>
                  <a:gd name="T105" fmla="*/ 6067 h 6267"/>
                  <a:gd name="T106" fmla="*/ 333 w 6267"/>
                  <a:gd name="T107" fmla="*/ 5967 h 6267"/>
                  <a:gd name="T108" fmla="*/ 333 w 6267"/>
                  <a:gd name="T109" fmla="*/ 4733 h 6267"/>
                  <a:gd name="T110" fmla="*/ 533 w 6267"/>
                  <a:gd name="T111" fmla="*/ 4733 h 6267"/>
                  <a:gd name="T112" fmla="*/ 533 w 6267"/>
                  <a:gd name="T113" fmla="*/ 5967 h 6267"/>
                  <a:gd name="T114" fmla="*/ 5933 w 6267"/>
                  <a:gd name="T115" fmla="*/ 5967 h 6267"/>
                  <a:gd name="T116" fmla="*/ 5833 w 6267"/>
                  <a:gd name="T117" fmla="*/ 6067 h 6267"/>
                  <a:gd name="T118" fmla="*/ 5733 w 6267"/>
                  <a:gd name="T119" fmla="*/ 5967 h 6267"/>
                  <a:gd name="T120" fmla="*/ 5733 w 6267"/>
                  <a:gd name="T121" fmla="*/ 4733 h 6267"/>
                  <a:gd name="T122" fmla="*/ 5933 w 6267"/>
                  <a:gd name="T123" fmla="*/ 4733 h 6267"/>
                  <a:gd name="T124" fmla="*/ 5933 w 6267"/>
                  <a:gd name="T125" fmla="*/ 5967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67" h="6267">
                    <a:moveTo>
                      <a:pt x="6167" y="400"/>
                    </a:moveTo>
                    <a:lnTo>
                      <a:pt x="6133" y="400"/>
                    </a:lnTo>
                    <a:lnTo>
                      <a:pt x="6133" y="300"/>
                    </a:lnTo>
                    <a:cubicBezTo>
                      <a:pt x="6133" y="135"/>
                      <a:pt x="5999" y="0"/>
                      <a:pt x="5833" y="0"/>
                    </a:cubicBezTo>
                    <a:cubicBezTo>
                      <a:pt x="5668" y="0"/>
                      <a:pt x="5533" y="135"/>
                      <a:pt x="5533" y="300"/>
                    </a:cubicBezTo>
                    <a:lnTo>
                      <a:pt x="5533" y="400"/>
                    </a:lnTo>
                    <a:lnTo>
                      <a:pt x="1433" y="400"/>
                    </a:lnTo>
                    <a:cubicBezTo>
                      <a:pt x="1378" y="400"/>
                      <a:pt x="1333" y="445"/>
                      <a:pt x="1333" y="500"/>
                    </a:cubicBezTo>
                    <a:cubicBezTo>
                      <a:pt x="1333" y="555"/>
                      <a:pt x="1378" y="600"/>
                      <a:pt x="1433" y="600"/>
                    </a:cubicBezTo>
                    <a:lnTo>
                      <a:pt x="6067" y="600"/>
                    </a:lnTo>
                    <a:lnTo>
                      <a:pt x="6067" y="4533"/>
                    </a:lnTo>
                    <a:lnTo>
                      <a:pt x="200" y="4533"/>
                    </a:lnTo>
                    <a:lnTo>
                      <a:pt x="200" y="600"/>
                    </a:lnTo>
                    <a:lnTo>
                      <a:pt x="1033" y="600"/>
                    </a:lnTo>
                    <a:cubicBezTo>
                      <a:pt x="1089" y="600"/>
                      <a:pt x="1133" y="555"/>
                      <a:pt x="1133" y="500"/>
                    </a:cubicBezTo>
                    <a:cubicBezTo>
                      <a:pt x="1133" y="445"/>
                      <a:pt x="1089" y="400"/>
                      <a:pt x="1033" y="400"/>
                    </a:cubicBezTo>
                    <a:lnTo>
                      <a:pt x="733" y="400"/>
                    </a:lnTo>
                    <a:lnTo>
                      <a:pt x="733" y="300"/>
                    </a:lnTo>
                    <a:cubicBezTo>
                      <a:pt x="733" y="135"/>
                      <a:pt x="599" y="0"/>
                      <a:pt x="433" y="0"/>
                    </a:cubicBezTo>
                    <a:cubicBezTo>
                      <a:pt x="268" y="0"/>
                      <a:pt x="133" y="135"/>
                      <a:pt x="133" y="300"/>
                    </a:cubicBezTo>
                    <a:lnTo>
                      <a:pt x="133" y="400"/>
                    </a:lnTo>
                    <a:lnTo>
                      <a:pt x="100" y="400"/>
                    </a:lnTo>
                    <a:cubicBezTo>
                      <a:pt x="45" y="400"/>
                      <a:pt x="0" y="445"/>
                      <a:pt x="0" y="500"/>
                    </a:cubicBezTo>
                    <a:lnTo>
                      <a:pt x="0" y="4633"/>
                    </a:lnTo>
                    <a:cubicBezTo>
                      <a:pt x="0" y="4689"/>
                      <a:pt x="45" y="4733"/>
                      <a:pt x="100" y="4733"/>
                    </a:cubicBezTo>
                    <a:lnTo>
                      <a:pt x="133" y="4733"/>
                    </a:lnTo>
                    <a:lnTo>
                      <a:pt x="133" y="5967"/>
                    </a:lnTo>
                    <a:cubicBezTo>
                      <a:pt x="133" y="6132"/>
                      <a:pt x="268" y="6267"/>
                      <a:pt x="433" y="6267"/>
                    </a:cubicBezTo>
                    <a:cubicBezTo>
                      <a:pt x="599" y="6267"/>
                      <a:pt x="733" y="6132"/>
                      <a:pt x="733" y="5967"/>
                    </a:cubicBezTo>
                    <a:lnTo>
                      <a:pt x="733" y="4733"/>
                    </a:lnTo>
                    <a:lnTo>
                      <a:pt x="5533" y="4733"/>
                    </a:lnTo>
                    <a:lnTo>
                      <a:pt x="5533" y="5967"/>
                    </a:lnTo>
                    <a:cubicBezTo>
                      <a:pt x="5533" y="6132"/>
                      <a:pt x="5668" y="6267"/>
                      <a:pt x="5833" y="6267"/>
                    </a:cubicBezTo>
                    <a:cubicBezTo>
                      <a:pt x="5999" y="6267"/>
                      <a:pt x="6133" y="6132"/>
                      <a:pt x="6133" y="5967"/>
                    </a:cubicBezTo>
                    <a:lnTo>
                      <a:pt x="6133" y="4733"/>
                    </a:lnTo>
                    <a:lnTo>
                      <a:pt x="6167" y="4733"/>
                    </a:lnTo>
                    <a:cubicBezTo>
                      <a:pt x="6222" y="4733"/>
                      <a:pt x="6267" y="4689"/>
                      <a:pt x="6267" y="4633"/>
                    </a:cubicBezTo>
                    <a:lnTo>
                      <a:pt x="6267" y="500"/>
                    </a:lnTo>
                    <a:cubicBezTo>
                      <a:pt x="6267" y="445"/>
                      <a:pt x="6222" y="400"/>
                      <a:pt x="6167" y="400"/>
                    </a:cubicBezTo>
                    <a:close/>
                    <a:moveTo>
                      <a:pt x="5733" y="300"/>
                    </a:moveTo>
                    <a:cubicBezTo>
                      <a:pt x="5733" y="245"/>
                      <a:pt x="5778" y="200"/>
                      <a:pt x="5833" y="200"/>
                    </a:cubicBezTo>
                    <a:cubicBezTo>
                      <a:pt x="5888" y="200"/>
                      <a:pt x="5933" y="245"/>
                      <a:pt x="5933" y="300"/>
                    </a:cubicBezTo>
                    <a:lnTo>
                      <a:pt x="5933" y="400"/>
                    </a:lnTo>
                    <a:lnTo>
                      <a:pt x="5733" y="400"/>
                    </a:lnTo>
                    <a:lnTo>
                      <a:pt x="5733" y="300"/>
                    </a:lnTo>
                    <a:close/>
                    <a:moveTo>
                      <a:pt x="333" y="300"/>
                    </a:moveTo>
                    <a:cubicBezTo>
                      <a:pt x="333" y="245"/>
                      <a:pt x="378" y="200"/>
                      <a:pt x="433" y="200"/>
                    </a:cubicBezTo>
                    <a:cubicBezTo>
                      <a:pt x="488" y="200"/>
                      <a:pt x="533" y="245"/>
                      <a:pt x="533" y="300"/>
                    </a:cubicBezTo>
                    <a:lnTo>
                      <a:pt x="533" y="400"/>
                    </a:lnTo>
                    <a:lnTo>
                      <a:pt x="333" y="400"/>
                    </a:lnTo>
                    <a:lnTo>
                      <a:pt x="333" y="300"/>
                    </a:lnTo>
                    <a:close/>
                    <a:moveTo>
                      <a:pt x="533" y="5967"/>
                    </a:moveTo>
                    <a:cubicBezTo>
                      <a:pt x="533" y="6022"/>
                      <a:pt x="488" y="6067"/>
                      <a:pt x="433" y="6067"/>
                    </a:cubicBezTo>
                    <a:cubicBezTo>
                      <a:pt x="378" y="6067"/>
                      <a:pt x="333" y="6022"/>
                      <a:pt x="333" y="5967"/>
                    </a:cubicBezTo>
                    <a:lnTo>
                      <a:pt x="333" y="4733"/>
                    </a:lnTo>
                    <a:lnTo>
                      <a:pt x="533" y="4733"/>
                    </a:lnTo>
                    <a:lnTo>
                      <a:pt x="533" y="5967"/>
                    </a:lnTo>
                    <a:close/>
                    <a:moveTo>
                      <a:pt x="5933" y="5967"/>
                    </a:moveTo>
                    <a:cubicBezTo>
                      <a:pt x="5933" y="6022"/>
                      <a:pt x="5888" y="6067"/>
                      <a:pt x="5833" y="6067"/>
                    </a:cubicBezTo>
                    <a:cubicBezTo>
                      <a:pt x="5778" y="6067"/>
                      <a:pt x="5733" y="6022"/>
                      <a:pt x="5733" y="5967"/>
                    </a:cubicBezTo>
                    <a:lnTo>
                      <a:pt x="5733" y="4733"/>
                    </a:lnTo>
                    <a:lnTo>
                      <a:pt x="5933" y="4733"/>
                    </a:lnTo>
                    <a:lnTo>
                      <a:pt x="5933" y="59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8">
                <a:extLst>
                  <a:ext uri="{FF2B5EF4-FFF2-40B4-BE49-F238E27FC236}">
                    <a16:creationId xmlns:a16="http://schemas.microsoft.com/office/drawing/2014/main" xmlns="" id="{EE6D9BF6-8D1A-4DCD-93CE-FA419661C2D5}"/>
                  </a:ext>
                </a:extLst>
              </p:cNvPr>
              <p:cNvSpPr>
                <a:spLocks/>
              </p:cNvSpPr>
              <p:nvPr/>
            </p:nvSpPr>
            <p:spPr bwMode="auto">
              <a:xfrm>
                <a:off x="11618913" y="873125"/>
                <a:ext cx="217488" cy="3856038"/>
              </a:xfrm>
              <a:custGeom>
                <a:avLst/>
                <a:gdLst>
                  <a:gd name="T0" fmla="*/ 0 w 200"/>
                  <a:gd name="T1" fmla="*/ 100 h 3533"/>
                  <a:gd name="T2" fmla="*/ 0 w 200"/>
                  <a:gd name="T3" fmla="*/ 3433 h 3533"/>
                  <a:gd name="T4" fmla="*/ 100 w 200"/>
                  <a:gd name="T5" fmla="*/ 3533 h 3533"/>
                  <a:gd name="T6" fmla="*/ 200 w 200"/>
                  <a:gd name="T7" fmla="*/ 3433 h 3533"/>
                  <a:gd name="T8" fmla="*/ 200 w 200"/>
                  <a:gd name="T9" fmla="*/ 100 h 3533"/>
                  <a:gd name="T10" fmla="*/ 100 w 200"/>
                  <a:gd name="T11" fmla="*/ 0 h 3533"/>
                  <a:gd name="T12" fmla="*/ 0 w 200"/>
                  <a:gd name="T13" fmla="*/ 100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0" y="100"/>
                    </a:moveTo>
                    <a:lnTo>
                      <a:pt x="0" y="3433"/>
                    </a:lnTo>
                    <a:cubicBezTo>
                      <a:pt x="0" y="3489"/>
                      <a:pt x="45" y="3533"/>
                      <a:pt x="100" y="3533"/>
                    </a:cubicBezTo>
                    <a:cubicBezTo>
                      <a:pt x="156" y="3533"/>
                      <a:pt x="200" y="3489"/>
                      <a:pt x="200" y="3433"/>
                    </a:cubicBezTo>
                    <a:lnTo>
                      <a:pt x="200" y="100"/>
                    </a:lnTo>
                    <a:cubicBezTo>
                      <a:pt x="200" y="45"/>
                      <a:pt x="156" y="0"/>
                      <a:pt x="100" y="0"/>
                    </a:cubicBezTo>
                    <a:cubicBezTo>
                      <a:pt x="45" y="0"/>
                      <a:pt x="0" y="45"/>
                      <a:pt x="0"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1" name="Freeform 9">
                <a:extLst>
                  <a:ext uri="{FF2B5EF4-FFF2-40B4-BE49-F238E27FC236}">
                    <a16:creationId xmlns:a16="http://schemas.microsoft.com/office/drawing/2014/main" xmlns="" id="{03B63CE0-2854-48C9-8C0B-89CC975611EE}"/>
                  </a:ext>
                </a:extLst>
              </p:cNvPr>
              <p:cNvSpPr>
                <a:spLocks/>
              </p:cNvSpPr>
              <p:nvPr/>
            </p:nvSpPr>
            <p:spPr bwMode="auto">
              <a:xfrm>
                <a:off x="17060863" y="873125"/>
                <a:ext cx="217488" cy="3856038"/>
              </a:xfrm>
              <a:custGeom>
                <a:avLst/>
                <a:gdLst>
                  <a:gd name="T0" fmla="*/ 200 w 200"/>
                  <a:gd name="T1" fmla="*/ 3433 h 3533"/>
                  <a:gd name="T2" fmla="*/ 200 w 200"/>
                  <a:gd name="T3" fmla="*/ 100 h 3533"/>
                  <a:gd name="T4" fmla="*/ 100 w 200"/>
                  <a:gd name="T5" fmla="*/ 0 h 3533"/>
                  <a:gd name="T6" fmla="*/ 0 w 200"/>
                  <a:gd name="T7" fmla="*/ 100 h 3533"/>
                  <a:gd name="T8" fmla="*/ 0 w 200"/>
                  <a:gd name="T9" fmla="*/ 3433 h 3533"/>
                  <a:gd name="T10" fmla="*/ 100 w 200"/>
                  <a:gd name="T11" fmla="*/ 3533 h 3533"/>
                  <a:gd name="T12" fmla="*/ 200 w 200"/>
                  <a:gd name="T13" fmla="*/ 3433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200" y="3433"/>
                    </a:moveTo>
                    <a:lnTo>
                      <a:pt x="200" y="100"/>
                    </a:lnTo>
                    <a:cubicBezTo>
                      <a:pt x="200" y="45"/>
                      <a:pt x="156" y="0"/>
                      <a:pt x="100" y="0"/>
                    </a:cubicBezTo>
                    <a:cubicBezTo>
                      <a:pt x="45" y="0"/>
                      <a:pt x="0" y="45"/>
                      <a:pt x="0" y="100"/>
                    </a:cubicBezTo>
                    <a:lnTo>
                      <a:pt x="0" y="3433"/>
                    </a:lnTo>
                    <a:cubicBezTo>
                      <a:pt x="0" y="3489"/>
                      <a:pt x="45" y="3533"/>
                      <a:pt x="100" y="3533"/>
                    </a:cubicBezTo>
                    <a:cubicBezTo>
                      <a:pt x="156" y="3533"/>
                      <a:pt x="200" y="3489"/>
                      <a:pt x="200" y="34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48" name="Rectangle 47">
              <a:extLst>
                <a:ext uri="{FF2B5EF4-FFF2-40B4-BE49-F238E27FC236}">
                  <a16:creationId xmlns:a16="http://schemas.microsoft.com/office/drawing/2014/main" xmlns="" id="{E6D298A8-D168-4F95-9699-70E8CC80F43D}"/>
                </a:ext>
              </a:extLst>
            </p:cNvPr>
            <p:cNvSpPr/>
            <p:nvPr/>
          </p:nvSpPr>
          <p:spPr>
            <a:xfrm>
              <a:off x="152070" y="919486"/>
              <a:ext cx="360996" cy="246221"/>
            </a:xfrm>
            <a:prstGeom prst="rect">
              <a:avLst/>
            </a:prstGeom>
          </p:spPr>
          <p:txBody>
            <a:bodyPr wrap="none">
              <a:spAutoFit/>
            </a:bodyPr>
            <a:lstStyle/>
            <a:p>
              <a:pPr algn="ctr"/>
              <a:r>
                <a:rPr lang="en-US" sz="500" b="1" dirty="0">
                  <a:solidFill>
                    <a:srgbClr val="002060"/>
                  </a:solidFill>
                </a:rPr>
                <a:t>White </a:t>
              </a:r>
              <a:br>
                <a:rPr lang="en-US" sz="500" b="1" dirty="0">
                  <a:solidFill>
                    <a:srgbClr val="002060"/>
                  </a:solidFill>
                </a:rPr>
              </a:br>
              <a:r>
                <a:rPr lang="en-US" sz="500" b="1" dirty="0">
                  <a:solidFill>
                    <a:srgbClr val="002060"/>
                  </a:solidFill>
                </a:rPr>
                <a:t>Space</a:t>
              </a:r>
              <a:endParaRPr lang="en-IN" sz="500" dirty="0"/>
            </a:p>
          </p:txBody>
        </p:sp>
      </p:grpSp>
    </p:spTree>
    <p:extLst>
      <p:ext uri="{BB962C8B-B14F-4D97-AF65-F5344CB8AC3E}">
        <p14:creationId xmlns:p14="http://schemas.microsoft.com/office/powerpoint/2010/main" val="264222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121920"/>
            <a:ext cx="7301133" cy="580595"/>
          </a:xfrm>
        </p:spPr>
        <p:txBody>
          <a:bodyPr anchor="ctr"/>
          <a:lstStyle/>
          <a:p>
            <a:pPr>
              <a:lnSpc>
                <a:spcPct val="100000"/>
              </a:lnSpc>
            </a:pPr>
            <a:r>
              <a:rPr lang="en-US" sz="1600" dirty="0"/>
              <a:t>The higher trade spend in 2018 resulted in higher display support, but was offset by reduced ad support.  Consequently, the effectiveness was weaker, causing the ROI to drop slightly. </a:t>
            </a:r>
            <a:endParaRPr lang="en-CA" sz="1600" dirty="0"/>
          </a:p>
        </p:txBody>
      </p:sp>
      <p:pic>
        <p:nvPicPr>
          <p:cNvPr id="7" name="Picture 4" descr="0006_07-Energy-Bar-Chocolate-Chip">
            <a:extLst>
              <a:ext uri="{FF2B5EF4-FFF2-40B4-BE49-F238E27FC236}">
                <a16:creationId xmlns:a16="http://schemas.microsoft.com/office/drawing/2014/main" xmlns="" id="{FA81A921-6403-4073-B72B-6C723D5D06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1374000303"/>
              </p:ext>
            </p:extLst>
          </p:nvPr>
        </p:nvGraphicFramePr>
        <p:xfrm>
          <a:off x="126940" y="1205914"/>
          <a:ext cx="4575688" cy="2808739"/>
        </p:xfrm>
        <a:graphic>
          <a:graphicData uri="http://schemas.openxmlformats.org/drawingml/2006/table">
            <a:tbl>
              <a:tblPr firstRow="1" bandRow="1">
                <a:tableStyleId>{21E4AEA4-8DFA-4A89-87EB-49C32662AFE0}</a:tableStyleId>
              </a:tblPr>
              <a:tblGrid>
                <a:gridCol w="958712">
                  <a:extLst>
                    <a:ext uri="{9D8B030D-6E8A-4147-A177-3AD203B41FA5}">
                      <a16:colId xmlns:a16="http://schemas.microsoft.com/office/drawing/2014/main" xmlns="" val="20000"/>
                    </a:ext>
                  </a:extLst>
                </a:gridCol>
                <a:gridCol w="904244">
                  <a:extLst>
                    <a:ext uri="{9D8B030D-6E8A-4147-A177-3AD203B41FA5}">
                      <a16:colId xmlns:a16="http://schemas.microsoft.com/office/drawing/2014/main" xmlns="" val="20001"/>
                    </a:ext>
                  </a:extLst>
                </a:gridCol>
                <a:gridCol w="904244">
                  <a:extLst>
                    <a:ext uri="{9D8B030D-6E8A-4147-A177-3AD203B41FA5}">
                      <a16:colId xmlns:a16="http://schemas.microsoft.com/office/drawing/2014/main" xmlns="" val="20002"/>
                    </a:ext>
                  </a:extLst>
                </a:gridCol>
                <a:gridCol w="904244">
                  <a:extLst>
                    <a:ext uri="{9D8B030D-6E8A-4147-A177-3AD203B41FA5}">
                      <a16:colId xmlns:a16="http://schemas.microsoft.com/office/drawing/2014/main" xmlns="" val="20005"/>
                    </a:ext>
                  </a:extLst>
                </a:gridCol>
                <a:gridCol w="904244">
                  <a:extLst>
                    <a:ext uri="{9D8B030D-6E8A-4147-A177-3AD203B41FA5}">
                      <a16:colId xmlns:a16="http://schemas.microsoft.com/office/drawing/2014/main" xmlns="" val="20006"/>
                    </a:ext>
                  </a:extLst>
                </a:gridCol>
              </a:tblGrid>
              <a:tr h="690910">
                <a:tc>
                  <a:txBody>
                    <a:bodyPr/>
                    <a:lstStyle/>
                    <a:p>
                      <a:pPr algn="ctr"/>
                      <a:r>
                        <a:rPr lang="en-US" sz="1100" dirty="0"/>
                        <a:t>Input</a:t>
                      </a:r>
                      <a:endParaRPr lang="en-GB" sz="1100" dirty="0"/>
                    </a:p>
                  </a:txBody>
                  <a:tcPr anchor="b"/>
                </a:tc>
                <a:tc>
                  <a:txBody>
                    <a:bodyPr/>
                    <a:lstStyle/>
                    <a:p>
                      <a:pPr algn="ctr"/>
                      <a:r>
                        <a:rPr lang="en-US" sz="1100" dirty="0"/>
                        <a:t>2017 Support</a:t>
                      </a:r>
                      <a:endParaRPr lang="en-GB" sz="1100" dirty="0"/>
                    </a:p>
                  </a:txBody>
                  <a:tcPr anchor="ctr"/>
                </a:tc>
                <a:tc>
                  <a:txBody>
                    <a:bodyPr/>
                    <a:lstStyle/>
                    <a:p>
                      <a:pPr algn="ctr"/>
                      <a:r>
                        <a:rPr lang="en-US" sz="1100" dirty="0"/>
                        <a:t>2018</a:t>
                      </a:r>
                    </a:p>
                    <a:p>
                      <a:pPr algn="ctr"/>
                      <a:r>
                        <a:rPr lang="en-US" sz="1100" dirty="0"/>
                        <a:t>Support</a:t>
                      </a:r>
                    </a:p>
                  </a:txBody>
                  <a:tcPr anchor="ctr"/>
                </a:tc>
                <a:tc>
                  <a:txBody>
                    <a:bodyPr/>
                    <a:lstStyle/>
                    <a:p>
                      <a:pPr algn="ctr"/>
                      <a:r>
                        <a:rPr lang="en-US" sz="1100" dirty="0"/>
                        <a:t>2017 Incr. Vol. (%)</a:t>
                      </a:r>
                      <a:endParaRPr lang="en-GB" sz="1100" dirty="0"/>
                    </a:p>
                  </a:txBody>
                  <a:tcPr anchor="ctr"/>
                </a:tc>
                <a:tc>
                  <a:txBody>
                    <a:bodyPr/>
                    <a:lstStyle/>
                    <a:p>
                      <a:pPr algn="ctr"/>
                      <a:r>
                        <a:rPr lang="en-US" sz="1100" dirty="0"/>
                        <a:t>2018 Incr.</a:t>
                      </a:r>
                    </a:p>
                    <a:p>
                      <a:pPr algn="ctr"/>
                      <a:r>
                        <a:rPr lang="en-US" sz="1100" dirty="0"/>
                        <a:t>Vol. (%)</a:t>
                      </a:r>
                      <a:endParaRPr lang="en-GB" sz="1100" dirty="0"/>
                    </a:p>
                  </a:txBody>
                  <a:tcPr anchor="ctr"/>
                </a:tc>
                <a:extLst>
                  <a:ext uri="{0D108BD9-81ED-4DB2-BD59-A6C34878D82A}">
                    <a16:rowId xmlns:a16="http://schemas.microsoft.com/office/drawing/2014/main" xmlns="" val="10000"/>
                  </a:ext>
                </a:extLst>
              </a:tr>
              <a:tr h="648088">
                <a:tc>
                  <a:txBody>
                    <a:bodyPr/>
                    <a:lstStyle/>
                    <a:p>
                      <a:pPr algn="ctr"/>
                      <a:r>
                        <a:rPr lang="en-US" sz="1200" dirty="0"/>
                        <a:t>Any Ad CWW</a:t>
                      </a:r>
                      <a:endParaRPr lang="en-GB" sz="1200" dirty="0"/>
                    </a:p>
                  </a:txBody>
                  <a:tcPr anchor="ctr"/>
                </a:tc>
                <a:tc>
                  <a:txBody>
                    <a:bodyPr/>
                    <a:lstStyle/>
                    <a:p>
                      <a:pPr algn="ctr"/>
                      <a:r>
                        <a:rPr lang="en-US" sz="1200" dirty="0"/>
                        <a:t>8.5</a:t>
                      </a:r>
                      <a:endParaRPr lang="en-GB" sz="1200" dirty="0"/>
                    </a:p>
                  </a:txBody>
                  <a:tcPr anchor="ctr"/>
                </a:tc>
                <a:tc>
                  <a:txBody>
                    <a:bodyPr/>
                    <a:lstStyle/>
                    <a:p>
                      <a:pPr algn="ctr"/>
                      <a:r>
                        <a:rPr lang="en-US" sz="1200" dirty="0"/>
                        <a:t>6.2</a:t>
                      </a:r>
                      <a:endParaRPr lang="en-GB" sz="1200" dirty="0"/>
                    </a:p>
                  </a:txBody>
                  <a:tcPr anchor="ctr"/>
                </a:tc>
                <a:tc>
                  <a:txBody>
                    <a:bodyPr/>
                    <a:lstStyle/>
                    <a:p>
                      <a:pPr algn="ctr" fontAlgn="b"/>
                      <a:r>
                        <a:rPr lang="en-GB" sz="1200" b="0" i="0" u="none" strike="noStrike" dirty="0">
                          <a:solidFill>
                            <a:srgbClr val="000000"/>
                          </a:solidFill>
                          <a:effectLst/>
                          <a:latin typeface="Calibri" panose="020F0502020204030204" pitchFamily="34" charset="0"/>
                        </a:rPr>
                        <a:t>119,600 (13%)</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110,009 (15%)</a:t>
                      </a:r>
                    </a:p>
                  </a:txBody>
                  <a:tcPr marL="9525" marR="9525" marT="9525" marB="0" anchor="ctr"/>
                </a:tc>
                <a:extLst>
                  <a:ext uri="{0D108BD9-81ED-4DB2-BD59-A6C34878D82A}">
                    <a16:rowId xmlns:a16="http://schemas.microsoft.com/office/drawing/2014/main" xmlns="" val="10001"/>
                  </a:ext>
                </a:extLst>
              </a:tr>
              <a:tr h="648088">
                <a:tc>
                  <a:txBody>
                    <a:bodyPr/>
                    <a:lstStyle/>
                    <a:p>
                      <a:pPr algn="ctr"/>
                      <a:r>
                        <a:rPr lang="en-US" sz="1200" dirty="0"/>
                        <a:t>Any.</a:t>
                      </a:r>
                      <a:r>
                        <a:rPr lang="en-US" sz="1200" baseline="0" dirty="0"/>
                        <a:t> Disp. CWW</a:t>
                      </a:r>
                      <a:endParaRPr lang="en-US" sz="1200" dirty="0"/>
                    </a:p>
                  </a:txBody>
                  <a:tcPr anchor="ctr"/>
                </a:tc>
                <a:tc>
                  <a:txBody>
                    <a:bodyPr/>
                    <a:lstStyle/>
                    <a:p>
                      <a:pPr algn="ctr"/>
                      <a:r>
                        <a:rPr lang="en-US" sz="1200" dirty="0"/>
                        <a:t>4.9</a:t>
                      </a:r>
                    </a:p>
                  </a:txBody>
                  <a:tcPr anchor="ctr"/>
                </a:tc>
                <a:tc>
                  <a:txBody>
                    <a:bodyPr/>
                    <a:lstStyle/>
                    <a:p>
                      <a:pPr algn="ctr"/>
                      <a:r>
                        <a:rPr lang="en-US" sz="1200" dirty="0"/>
                        <a:t>6.6</a:t>
                      </a:r>
                      <a:endParaRPr lang="en-GB" sz="1200" dirty="0"/>
                    </a:p>
                  </a:txBody>
                  <a:tcPr anchor="ctr"/>
                </a:tc>
                <a:tc>
                  <a:txBody>
                    <a:bodyPr/>
                    <a:lstStyle/>
                    <a:p>
                      <a:pPr algn="ctr" fontAlgn="b"/>
                      <a:r>
                        <a:rPr lang="en-GB" sz="1200" b="0" i="0" u="none" strike="noStrike" dirty="0">
                          <a:solidFill>
                            <a:srgbClr val="000000"/>
                          </a:solidFill>
                          <a:effectLst/>
                          <a:latin typeface="Calibri" panose="020F0502020204030204" pitchFamily="34" charset="0"/>
                        </a:rPr>
                        <a:t>64,208</a:t>
                      </a:r>
                    </a:p>
                    <a:p>
                      <a:pPr algn="ctr" fontAlgn="b"/>
                      <a:r>
                        <a:rPr lang="en-GB" sz="12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71,284 </a:t>
                      </a:r>
                    </a:p>
                    <a:p>
                      <a:pPr algn="ctr" fontAlgn="b"/>
                      <a:r>
                        <a:rPr lang="en-GB" sz="1200" b="0" i="0" u="none" strike="noStrike" dirty="0">
                          <a:solidFill>
                            <a:srgbClr val="000000"/>
                          </a:solidFill>
                          <a:effectLst/>
                          <a:latin typeface="Calibri" panose="020F0502020204030204" pitchFamily="34" charset="0"/>
                        </a:rPr>
                        <a:t>(10%) </a:t>
                      </a:r>
                    </a:p>
                  </a:txBody>
                  <a:tcPr marL="9525" marR="9525" marT="9525" marB="0" anchor="ctr"/>
                </a:tc>
                <a:extLst>
                  <a:ext uri="{0D108BD9-81ED-4DB2-BD59-A6C34878D82A}">
                    <a16:rowId xmlns:a16="http://schemas.microsoft.com/office/drawing/2014/main" xmlns="" val="10002"/>
                  </a:ext>
                </a:extLst>
              </a:tr>
              <a:tr h="821653">
                <a:tc>
                  <a:txBody>
                    <a:bodyPr/>
                    <a:lstStyle/>
                    <a:p>
                      <a:pPr algn="ctr"/>
                      <a:r>
                        <a:rPr lang="en-US" sz="1200" dirty="0"/>
                        <a:t>%</a:t>
                      </a:r>
                      <a:r>
                        <a:rPr lang="en-US" sz="1200" baseline="0" dirty="0"/>
                        <a:t> Sold on Promo</a:t>
                      </a:r>
                      <a:endParaRPr lang="en-GB" sz="1200" dirty="0"/>
                    </a:p>
                  </a:txBody>
                  <a:tcPr anchor="ctr"/>
                </a:tc>
                <a:tc>
                  <a:txBody>
                    <a:bodyPr/>
                    <a:lstStyle/>
                    <a:p>
                      <a:pPr algn="ctr"/>
                      <a:r>
                        <a:rPr lang="en-US" sz="1200" dirty="0"/>
                        <a:t>51%</a:t>
                      </a:r>
                      <a:endParaRPr lang="en-GB" sz="1200" dirty="0"/>
                    </a:p>
                  </a:txBody>
                  <a:tcPr anchor="ctr"/>
                </a:tc>
                <a:tc>
                  <a:txBody>
                    <a:bodyPr/>
                    <a:lstStyle/>
                    <a:p>
                      <a:pPr algn="ctr"/>
                      <a:r>
                        <a:rPr lang="en-US" sz="1200" dirty="0"/>
                        <a:t>52%</a:t>
                      </a:r>
                      <a:endParaRPr lang="en-GB" sz="1200" dirty="0"/>
                    </a:p>
                  </a:txBody>
                  <a:tcPr anchor="ctr"/>
                </a:tc>
                <a:tc>
                  <a:txBody>
                    <a:bodyPr/>
                    <a:lstStyle/>
                    <a:p>
                      <a:pPr algn="ctr" fontAlgn="b"/>
                      <a:r>
                        <a:rPr lang="en-GB" sz="1200" b="0" i="0" u="none" strike="noStrike" dirty="0">
                          <a:solidFill>
                            <a:srgbClr val="000000"/>
                          </a:solidFill>
                          <a:effectLst/>
                          <a:latin typeface="Calibri" panose="020F0502020204030204" pitchFamily="34" charset="0"/>
                        </a:rPr>
                        <a:t>56,926</a:t>
                      </a:r>
                    </a:p>
                    <a:p>
                      <a:pPr algn="ctr" fontAlgn="b"/>
                      <a:r>
                        <a:rPr lang="en-GB" sz="1200" b="0" i="0" u="none" strike="noStrike" dirty="0">
                          <a:solidFill>
                            <a:srgbClr val="000000"/>
                          </a:solidFill>
                          <a:effectLst/>
                          <a:latin typeface="Calibri" panose="020F0502020204030204" pitchFamily="34" charset="0"/>
                        </a:rPr>
                        <a:t> (6%)</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56,871 </a:t>
                      </a:r>
                    </a:p>
                    <a:p>
                      <a:pPr algn="ctr" fontAlgn="b"/>
                      <a:r>
                        <a:rPr lang="en-GB" sz="1200" b="0" i="0" u="none" strike="noStrike" dirty="0">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32080567"/>
              </p:ext>
            </p:extLst>
          </p:nvPr>
        </p:nvGraphicFramePr>
        <p:xfrm>
          <a:off x="4992917" y="1205913"/>
          <a:ext cx="3643083" cy="4781407"/>
        </p:xfrm>
        <a:graphic>
          <a:graphicData uri="http://schemas.openxmlformats.org/drawingml/2006/table">
            <a:tbl>
              <a:tblPr firstRow="1" bandRow="1">
                <a:tableStyleId>{21E4AEA4-8DFA-4A89-87EB-49C32662AFE0}</a:tableStyleId>
              </a:tblPr>
              <a:tblGrid>
                <a:gridCol w="1214361">
                  <a:extLst>
                    <a:ext uri="{9D8B030D-6E8A-4147-A177-3AD203B41FA5}">
                      <a16:colId xmlns:a16="http://schemas.microsoft.com/office/drawing/2014/main" xmlns="" val="20000"/>
                    </a:ext>
                  </a:extLst>
                </a:gridCol>
                <a:gridCol w="1214361">
                  <a:extLst>
                    <a:ext uri="{9D8B030D-6E8A-4147-A177-3AD203B41FA5}">
                      <a16:colId xmlns:a16="http://schemas.microsoft.com/office/drawing/2014/main" xmlns="" val="20003"/>
                    </a:ext>
                  </a:extLst>
                </a:gridCol>
                <a:gridCol w="1214361">
                  <a:extLst>
                    <a:ext uri="{9D8B030D-6E8A-4147-A177-3AD203B41FA5}">
                      <a16:colId xmlns:a16="http://schemas.microsoft.com/office/drawing/2014/main" xmlns="" val="20004"/>
                    </a:ext>
                  </a:extLst>
                </a:gridCol>
              </a:tblGrid>
              <a:tr h="704167">
                <a:tc>
                  <a:txBody>
                    <a:bodyPr/>
                    <a:lstStyle/>
                    <a:p>
                      <a:pPr algn="ctr"/>
                      <a:r>
                        <a:rPr lang="en-US" sz="1100" dirty="0"/>
                        <a:t>Total Trade</a:t>
                      </a:r>
                      <a:endParaRPr lang="en-GB" sz="1100" dirty="0"/>
                    </a:p>
                  </a:txBody>
                  <a:tcPr anchor="ctr"/>
                </a:tc>
                <a:tc>
                  <a:txBody>
                    <a:bodyPr/>
                    <a:lstStyle/>
                    <a:p>
                      <a:pPr algn="ctr"/>
                      <a:r>
                        <a:rPr lang="en-US" sz="1100" dirty="0"/>
                        <a:t>2017</a:t>
                      </a:r>
                      <a:endParaRPr lang="en-GB" sz="1100" dirty="0"/>
                    </a:p>
                  </a:txBody>
                  <a:tcPr anchor="ctr"/>
                </a:tc>
                <a:tc>
                  <a:txBody>
                    <a:bodyPr/>
                    <a:lstStyle/>
                    <a:p>
                      <a:pPr algn="ctr"/>
                      <a:r>
                        <a:rPr lang="en-US" sz="1100" dirty="0"/>
                        <a:t>2018</a:t>
                      </a:r>
                      <a:endParaRPr lang="en-GB" sz="1100" dirty="0"/>
                    </a:p>
                  </a:txBody>
                  <a:tcPr anchor="ctr"/>
                </a:tc>
                <a:extLst>
                  <a:ext uri="{0D108BD9-81ED-4DB2-BD59-A6C34878D82A}">
                    <a16:rowId xmlns:a16="http://schemas.microsoft.com/office/drawing/2014/main" xmlns="" val="10000"/>
                  </a:ext>
                </a:extLst>
              </a:tr>
              <a:tr h="679540">
                <a:tc>
                  <a:txBody>
                    <a:bodyPr/>
                    <a:lstStyle/>
                    <a:p>
                      <a:pPr algn="ctr"/>
                      <a:r>
                        <a:rPr lang="en-US" sz="1200" dirty="0"/>
                        <a:t>Spend ($)</a:t>
                      </a:r>
                      <a:endParaRPr lang="en-GB" sz="1200" dirty="0"/>
                    </a:p>
                  </a:txBody>
                  <a:tcPr anchor="ctr"/>
                </a:tc>
                <a:tc>
                  <a:txBody>
                    <a:bodyPr/>
                    <a:lstStyle/>
                    <a:p>
                      <a:pPr algn="ctr" fontAlgn="b"/>
                      <a:r>
                        <a:rPr lang="en-GB" sz="1200" b="0" i="0" u="none" strike="noStrike" dirty="0">
                          <a:solidFill>
                            <a:srgbClr val="000000"/>
                          </a:solidFill>
                          <a:effectLst/>
                          <a:latin typeface="Calibri" panose="020F0502020204030204" pitchFamily="34" charset="0"/>
                        </a:rPr>
                        <a:t>2,383,487 </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2,488,039 </a:t>
                      </a:r>
                    </a:p>
                  </a:txBody>
                  <a:tcPr marL="9525" marR="9525" marT="9525" marB="0" anchor="ctr"/>
                </a:tc>
                <a:extLst>
                  <a:ext uri="{0D108BD9-81ED-4DB2-BD59-A6C34878D82A}">
                    <a16:rowId xmlns:a16="http://schemas.microsoft.com/office/drawing/2014/main" xmlns="" val="10001"/>
                  </a:ext>
                </a:extLst>
              </a:tr>
              <a:tr h="679540">
                <a:tc>
                  <a:txBody>
                    <a:bodyPr/>
                    <a:lstStyle/>
                    <a:p>
                      <a:pPr algn="ctr"/>
                      <a:r>
                        <a:rPr lang="en-US" sz="1200" dirty="0"/>
                        <a:t>Lite Spend ($)</a:t>
                      </a:r>
                      <a:endParaRPr lang="en-GB" sz="1200" dirty="0"/>
                    </a:p>
                  </a:txBody>
                  <a:tcPr anchor="ctr">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679,815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Calibri" panose="020F0502020204030204" pitchFamily="34" charset="0"/>
                        </a:rPr>
                        <a:t>641,937 </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79540">
                <a:tc>
                  <a:txBody>
                    <a:bodyPr/>
                    <a:lstStyle/>
                    <a:p>
                      <a:pPr algn="ctr"/>
                      <a:r>
                        <a:rPr lang="en-US" sz="1400" b="1" dirty="0"/>
                        <a:t>Incr. Vol.</a:t>
                      </a:r>
                      <a:endParaRPr lang="en-GB" sz="1400" b="1"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GB" sz="1400" b="1" i="0" u="none" strike="noStrike" dirty="0">
                          <a:solidFill>
                            <a:srgbClr val="000000"/>
                          </a:solidFill>
                          <a:effectLst/>
                          <a:latin typeface="Calibri" panose="020F0502020204030204" pitchFamily="34" charset="0"/>
                        </a:rPr>
                        <a:t>240,734  </a:t>
                      </a:r>
                    </a:p>
                    <a:p>
                      <a:pPr algn="ctr" fontAlgn="b"/>
                      <a:r>
                        <a:rPr lang="en-GB" sz="1400" b="1" i="0" u="none" strike="noStrike" dirty="0">
                          <a:solidFill>
                            <a:srgbClr val="000000"/>
                          </a:solidFill>
                          <a:effectLst/>
                          <a:latin typeface="Calibri" panose="020F0502020204030204" pitchFamily="34" charset="0"/>
                        </a:rPr>
                        <a:t>(26.9%) </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rgbClr val="000000"/>
                          </a:solidFill>
                          <a:effectLst/>
                          <a:latin typeface="Calibri" panose="020F0502020204030204" pitchFamily="34" charset="0"/>
                        </a:rPr>
                        <a:t>238,165</a:t>
                      </a:r>
                    </a:p>
                    <a:p>
                      <a:pPr algn="ctr" fontAlgn="b"/>
                      <a:r>
                        <a:rPr lang="en-GB" sz="1400" b="1" i="0" u="none" strike="noStrike" dirty="0">
                          <a:solidFill>
                            <a:srgbClr val="000000"/>
                          </a:solidFill>
                          <a:effectLst/>
                          <a:latin typeface="Calibri" panose="020F0502020204030204" pitchFamily="34" charset="0"/>
                        </a:rPr>
                        <a:t> (31.7%)</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67954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1" dirty="0"/>
                        <a:t>Incr. Vol/$MM</a:t>
                      </a:r>
                      <a:endParaRPr lang="en-GB"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rgbClr val="000000"/>
                          </a:solidFill>
                          <a:effectLst/>
                          <a:latin typeface="Calibri" panose="020F0502020204030204" pitchFamily="34" charset="0"/>
                        </a:rPr>
                        <a:t>101,001</a:t>
                      </a:r>
                    </a:p>
                  </a:txBody>
                  <a:tcPr marL="9525" marR="9525" marT="9525"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rgbClr val="000000"/>
                          </a:solidFill>
                          <a:effectLst/>
                          <a:latin typeface="Calibri" panose="020F0502020204030204" pitchFamily="34" charset="0"/>
                        </a:rPr>
                        <a:t>95,724</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679540">
                <a:tc>
                  <a:txBody>
                    <a:bodyPr/>
                    <a:lstStyle/>
                    <a:p>
                      <a:pPr algn="ctr"/>
                      <a:r>
                        <a:rPr lang="en-US" sz="1200" dirty="0">
                          <a:latin typeface="+mn-lt"/>
                        </a:rPr>
                        <a:t>ROI </a:t>
                      </a:r>
                      <a:endParaRPr lang="en-GB" sz="120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Calibri" panose="020F0502020204030204" pitchFamily="34" charset="0"/>
                        </a:rPr>
                        <a:t>$0.65</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Calibri" panose="020F0502020204030204" pitchFamily="34" charset="0"/>
                        </a:rPr>
                        <a:t>$0.72</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5"/>
                  </a:ext>
                </a:extLst>
              </a:tr>
              <a:tr h="679540">
                <a:tc>
                  <a:txBody>
                    <a:bodyPr/>
                    <a:lstStyle/>
                    <a:p>
                      <a:pPr algn="ctr"/>
                      <a:r>
                        <a:rPr lang="en-US" sz="1200" dirty="0">
                          <a:latin typeface="+mn-lt"/>
                        </a:rPr>
                        <a:t>Lite ROI </a:t>
                      </a:r>
                      <a:endParaRPr lang="en-GB" sz="1200" dirty="0">
                        <a:latin typeface="+mn-lt"/>
                      </a:endParaRPr>
                    </a:p>
                  </a:txBody>
                  <a:tcPr anchor="ctr"/>
                </a:tc>
                <a:tc>
                  <a:txBody>
                    <a:bodyPr/>
                    <a:lstStyle/>
                    <a:p>
                      <a:pPr algn="ctr" fontAlgn="b"/>
                      <a:r>
                        <a:rPr lang="en-GB" sz="1200" b="0" i="0" u="none" strike="noStrike" dirty="0">
                          <a:solidFill>
                            <a:srgbClr val="000000"/>
                          </a:solidFill>
                          <a:effectLst/>
                          <a:latin typeface="Calibri" panose="020F0502020204030204" pitchFamily="34" charset="0"/>
                        </a:rPr>
                        <a:t>$2.29</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$2.78</a:t>
                      </a:r>
                    </a:p>
                  </a:txBody>
                  <a:tcPr marL="9525" marR="9525" marT="9525" marB="0" anchor="ctr"/>
                </a:tc>
                <a:extLst>
                  <a:ext uri="{0D108BD9-81ED-4DB2-BD59-A6C34878D82A}">
                    <a16:rowId xmlns:a16="http://schemas.microsoft.com/office/drawing/2014/main" xmlns="" val="10006"/>
                  </a:ext>
                </a:extLst>
              </a:tr>
            </a:tbl>
          </a:graphicData>
        </a:graphic>
      </p:graphicFrame>
      <p:sp>
        <p:nvSpPr>
          <p:cNvPr id="6" name="TextBox 5">
            <a:extLst>
              <a:ext uri="{FF2B5EF4-FFF2-40B4-BE49-F238E27FC236}">
                <a16:creationId xmlns:a16="http://schemas.microsoft.com/office/drawing/2014/main" xmlns="" id="{8FD96351-EEF1-4008-ACA2-7AB273DBD9EC}"/>
              </a:ext>
            </a:extLst>
          </p:cNvPr>
          <p:cNvSpPr txBox="1"/>
          <p:nvPr/>
        </p:nvSpPr>
        <p:spPr>
          <a:xfrm>
            <a:off x="1553662" y="833706"/>
            <a:ext cx="2273699" cy="369332"/>
          </a:xfrm>
          <a:prstGeom prst="rect">
            <a:avLst/>
          </a:prstGeom>
          <a:noFill/>
        </p:spPr>
        <p:txBody>
          <a:bodyPr wrap="none" rtlCol="0">
            <a:spAutoFit/>
          </a:bodyPr>
          <a:lstStyle/>
          <a:p>
            <a:r>
              <a:rPr lang="en-US" b="1" u="sng" dirty="0"/>
              <a:t>Trade Tactic Summary</a:t>
            </a:r>
          </a:p>
        </p:txBody>
      </p:sp>
      <p:sp>
        <p:nvSpPr>
          <p:cNvPr id="8" name="TextBox 7">
            <a:extLst>
              <a:ext uri="{FF2B5EF4-FFF2-40B4-BE49-F238E27FC236}">
                <a16:creationId xmlns:a16="http://schemas.microsoft.com/office/drawing/2014/main" xmlns="" id="{C17BE62C-731E-4AE4-B491-0439D4BA1F73}"/>
              </a:ext>
            </a:extLst>
          </p:cNvPr>
          <p:cNvSpPr txBox="1"/>
          <p:nvPr/>
        </p:nvSpPr>
        <p:spPr>
          <a:xfrm>
            <a:off x="5899443" y="835852"/>
            <a:ext cx="2200026" cy="369332"/>
          </a:xfrm>
          <a:prstGeom prst="rect">
            <a:avLst/>
          </a:prstGeom>
          <a:noFill/>
        </p:spPr>
        <p:txBody>
          <a:bodyPr wrap="none" rtlCol="0">
            <a:spAutoFit/>
          </a:bodyPr>
          <a:lstStyle/>
          <a:p>
            <a:r>
              <a:rPr lang="en-US" b="1" u="sng" dirty="0"/>
              <a:t>Total Trade Summary</a:t>
            </a:r>
          </a:p>
        </p:txBody>
      </p:sp>
      <p:sp>
        <p:nvSpPr>
          <p:cNvPr id="12" name="TextBox 11">
            <a:extLst>
              <a:ext uri="{FF2B5EF4-FFF2-40B4-BE49-F238E27FC236}">
                <a16:creationId xmlns:a16="http://schemas.microsoft.com/office/drawing/2014/main" xmlns="" id="{12DC13E8-7E1E-4A40-B1F5-CF5203ECF7C4}"/>
              </a:ext>
            </a:extLst>
          </p:cNvPr>
          <p:cNvSpPr txBox="1"/>
          <p:nvPr/>
        </p:nvSpPr>
        <p:spPr>
          <a:xfrm>
            <a:off x="290557" y="5376452"/>
            <a:ext cx="2757443" cy="400110"/>
          </a:xfrm>
          <a:prstGeom prst="rect">
            <a:avLst/>
          </a:prstGeom>
          <a:noFill/>
        </p:spPr>
        <p:txBody>
          <a:bodyPr wrap="square" rtlCol="0">
            <a:spAutoFit/>
          </a:bodyPr>
          <a:lstStyle/>
          <a:p>
            <a:r>
              <a:rPr lang="en-US" sz="1000" i="1" dirty="0"/>
              <a:t>Trade Lite: Excludes EDLP or activity spend,</a:t>
            </a:r>
          </a:p>
          <a:p>
            <a:r>
              <a:rPr lang="en-US" sz="1000" i="1" dirty="0"/>
              <a:t> Costco, non-reporting Nielsen Customers</a:t>
            </a:r>
          </a:p>
        </p:txBody>
      </p:sp>
    </p:spTree>
    <p:extLst>
      <p:ext uri="{BB962C8B-B14F-4D97-AF65-F5344CB8AC3E}">
        <p14:creationId xmlns:p14="http://schemas.microsoft.com/office/powerpoint/2010/main" val="3941259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Implications/Recommendations</a:t>
            </a:r>
          </a:p>
        </p:txBody>
      </p:sp>
      <p:sp>
        <p:nvSpPr>
          <p:cNvPr id="3" name="TextBox 2"/>
          <p:cNvSpPr txBox="1"/>
          <p:nvPr/>
        </p:nvSpPr>
        <p:spPr>
          <a:xfrm>
            <a:off x="304801" y="1219200"/>
            <a:ext cx="8343900" cy="3544496"/>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sz="1600" dirty="0"/>
              <a:t>Trade ROI remained within the normative range of CPG benchmarks. It could be strengthened by improved execution of quality merchandising tactics (ad/display) to drive higher effectiveness. </a:t>
            </a:r>
          </a:p>
          <a:p>
            <a:pPr marL="174625" indent="-174625">
              <a:lnSpc>
                <a:spcPts val="1800"/>
              </a:lnSpc>
              <a:buFont typeface="Arial" panose="020B0604020202020204" pitchFamily="34" charset="0"/>
              <a:buChar char="•"/>
            </a:pPr>
            <a:endParaRPr lang="en-US" sz="1200" dirty="0"/>
          </a:p>
          <a:p>
            <a:pPr marL="174625" indent="-174625">
              <a:lnSpc>
                <a:spcPts val="1800"/>
              </a:lnSpc>
              <a:buFont typeface="Arial" panose="020B0604020202020204" pitchFamily="34" charset="0"/>
              <a:buChar char="•"/>
            </a:pPr>
            <a:r>
              <a:rPr lang="en-CA" sz="1600" dirty="0"/>
              <a:t>Brand-building ROI was below CPG benchmarks. </a:t>
            </a:r>
          </a:p>
          <a:p>
            <a:pPr marL="631825" lvl="1" indent="-174625">
              <a:lnSpc>
                <a:spcPts val="1800"/>
              </a:lnSpc>
              <a:buFont typeface="Arial" panose="020B0604020202020204" pitchFamily="34" charset="0"/>
              <a:buChar char="•"/>
            </a:pPr>
            <a:r>
              <a:rPr lang="en-US" sz="1400" dirty="0"/>
              <a:t>While TV was introduced in the mix, its ROI was very low, suggesting the creative strategy be re-examined.</a:t>
            </a:r>
            <a:br>
              <a:rPr lang="en-US" sz="1400" dirty="0"/>
            </a:br>
            <a:endParaRPr lang="en-US" sz="1400" dirty="0"/>
          </a:p>
          <a:p>
            <a:pPr marL="631825" lvl="1" indent="-174625">
              <a:lnSpc>
                <a:spcPts val="1800"/>
              </a:lnSpc>
              <a:buFont typeface="Arial" panose="020B0604020202020204" pitchFamily="34" charset="0"/>
              <a:buChar char="•"/>
            </a:pPr>
            <a:r>
              <a:rPr lang="en-US" sz="1400" dirty="0"/>
              <a:t>Digital Video performance weakened, suggesting it did not have the required support needed to break through. </a:t>
            </a:r>
          </a:p>
          <a:p>
            <a:pPr marL="631825" lvl="1" indent="-174625">
              <a:lnSpc>
                <a:spcPts val="1800"/>
              </a:lnSpc>
              <a:buFont typeface="Arial" panose="020B0604020202020204" pitchFamily="34" charset="0"/>
              <a:buChar char="•"/>
            </a:pPr>
            <a:endParaRPr lang="en-US" sz="1400" dirty="0"/>
          </a:p>
          <a:p>
            <a:pPr marL="631825" lvl="1" indent="-174625">
              <a:lnSpc>
                <a:spcPts val="1800"/>
              </a:lnSpc>
              <a:buFont typeface="Arial" panose="020B0604020202020204" pitchFamily="34" charset="0"/>
              <a:buChar char="•"/>
            </a:pPr>
            <a:r>
              <a:rPr lang="en-US" sz="1400" dirty="0"/>
              <a:t>Stronger tactics like OOH should be reinstated in the mix.</a:t>
            </a:r>
            <a:br>
              <a:rPr lang="en-US" sz="1400" dirty="0"/>
            </a:br>
            <a:endParaRPr lang="en-US" sz="1400" dirty="0"/>
          </a:p>
          <a:p>
            <a:pPr marL="631825" lvl="1" indent="-174625">
              <a:lnSpc>
                <a:spcPts val="1800"/>
              </a:lnSpc>
              <a:buFont typeface="Arial" panose="020B0604020202020204" pitchFamily="34" charset="0"/>
              <a:buChar char="•"/>
            </a:pPr>
            <a:r>
              <a:rPr lang="en-US" sz="1400" dirty="0"/>
              <a:t>Spending behind lower-performing tactics like sampling and Couponing should be reconsidered. </a:t>
            </a:r>
          </a:p>
          <a:p>
            <a:pPr lvl="1">
              <a:lnSpc>
                <a:spcPts val="1800"/>
              </a:lnSpc>
            </a:pPr>
            <a:endParaRPr lang="en-US" sz="1400" dirty="0"/>
          </a:p>
          <a:p>
            <a:pPr lvl="1">
              <a:lnSpc>
                <a:spcPts val="1800"/>
              </a:lnSpc>
            </a:pPr>
            <a:endParaRPr lang="en-US" sz="1400" dirty="0"/>
          </a:p>
        </p:txBody>
      </p:sp>
      <p:pic>
        <p:nvPicPr>
          <p:cNvPr id="5" name="Picture 4" descr="0006_07-Energy-Bar-Chocolate-Chip">
            <a:extLst>
              <a:ext uri="{FF2B5EF4-FFF2-40B4-BE49-F238E27FC236}">
                <a16:creationId xmlns:a16="http://schemas.microsoft.com/office/drawing/2014/main" xmlns="" id="{EF9A89C8-788D-4E44-B802-0B2491DBD6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7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Vector Snacks – Key Takeaways</a:t>
            </a:r>
          </a:p>
        </p:txBody>
      </p:sp>
      <p:sp>
        <p:nvSpPr>
          <p:cNvPr id="3" name="TextBox 2"/>
          <p:cNvSpPr txBox="1"/>
          <p:nvPr/>
        </p:nvSpPr>
        <p:spPr>
          <a:xfrm>
            <a:off x="304801" y="1091384"/>
            <a:ext cx="8343900" cy="4712187"/>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dirty="0"/>
              <a:t>Overall spend in 2018 went down by 1.3%; mainly driven by reduced spends behind brand-building, partly offset by increased trade spend. </a:t>
            </a:r>
          </a:p>
          <a:p>
            <a:pPr marL="631825" lvl="1" indent="-174625">
              <a:lnSpc>
                <a:spcPts val="1800"/>
              </a:lnSpc>
              <a:buFont typeface="Arial" panose="020B0604020202020204" pitchFamily="34" charset="0"/>
              <a:buChar char="•"/>
            </a:pPr>
            <a:r>
              <a:rPr lang="en-US" sz="1400" dirty="0"/>
              <a:t>Brand-building cuts were in digital video, sampling &amp; non repeat of Corporate Promo &amp; OOH. These were not offset by addition of TV and increased coupon spend.</a:t>
            </a:r>
          </a:p>
          <a:p>
            <a:pPr marL="174625" indent="-174625">
              <a:lnSpc>
                <a:spcPts val="1800"/>
              </a:lnSpc>
              <a:buFont typeface="Arial" panose="020B0604020202020204" pitchFamily="34" charset="0"/>
              <a:buChar char="•"/>
            </a:pPr>
            <a:endParaRPr lang="en-CA" dirty="0"/>
          </a:p>
          <a:p>
            <a:pPr marL="174625" indent="-174625">
              <a:lnSpc>
                <a:spcPts val="1800"/>
              </a:lnSpc>
              <a:buFont typeface="Arial" panose="020B0604020202020204" pitchFamily="34" charset="0"/>
              <a:buChar char="•"/>
            </a:pPr>
            <a:r>
              <a:rPr lang="en-US" dirty="0"/>
              <a:t>2018 volume declined significantly by 16%, driven by reduced brand-building spend and base erosion. A 15% price increase was the biggest drag on 2018 volume (as a result of the Vector Protein bar down-count from 5 bars to 4). </a:t>
            </a:r>
          </a:p>
          <a:p>
            <a:pPr marL="174625" indent="-174625">
              <a:lnSpc>
                <a:spcPts val="1800"/>
              </a:lnSpc>
              <a:buFont typeface="Arial" panose="020B0604020202020204" pitchFamily="34" charset="0"/>
              <a:buChar char="•"/>
            </a:pPr>
            <a:endParaRPr lang="en-CA" sz="1600" dirty="0"/>
          </a:p>
          <a:p>
            <a:pPr marL="174625" indent="-174625">
              <a:lnSpc>
                <a:spcPts val="1800"/>
              </a:lnSpc>
              <a:buFont typeface="Arial" panose="020B0604020202020204" pitchFamily="34" charset="0"/>
              <a:buChar char="•"/>
            </a:pPr>
            <a:r>
              <a:rPr lang="en-US" dirty="0"/>
              <a:t>Brand-building ROI was relatively low and declined in 2018.  Trade ROI was stronger.   </a:t>
            </a:r>
          </a:p>
          <a:p>
            <a:pPr marL="631825" lvl="1" indent="-174625">
              <a:lnSpc>
                <a:spcPts val="1800"/>
              </a:lnSpc>
              <a:buFont typeface="Arial" panose="020B0604020202020204" pitchFamily="34" charset="0"/>
              <a:buChar char="•"/>
            </a:pPr>
            <a:r>
              <a:rPr lang="en-US" sz="1400" dirty="0"/>
              <a:t>TV was introduced in 2018 with a single campaign – ‘Taste the Energy’. </a:t>
            </a:r>
            <a:r>
              <a:rPr lang="en-CA" sz="1400" dirty="0"/>
              <a:t>The campaign ran for only 7 weeks in the first half; contribution was moderate, however, ROI was relatively low ($0.10)</a:t>
            </a:r>
            <a:endParaRPr lang="en-US" sz="1400" dirty="0"/>
          </a:p>
          <a:p>
            <a:pPr marL="631825" lvl="1" indent="-174625">
              <a:lnSpc>
                <a:spcPts val="1800"/>
              </a:lnSpc>
              <a:buFont typeface="Arial" panose="020B0604020202020204" pitchFamily="34" charset="0"/>
              <a:buChar char="•"/>
            </a:pPr>
            <a:r>
              <a:rPr lang="en-CA" sz="1400" dirty="0"/>
              <a:t>Digital video had a lower investment in 2018 which lowered its incremental volume significantly; effectiveness declined to half and so did the ROI ($0.08).</a:t>
            </a:r>
          </a:p>
          <a:p>
            <a:pPr marL="631825" lvl="1" indent="-174625">
              <a:lnSpc>
                <a:spcPts val="1800"/>
              </a:lnSpc>
              <a:buFont typeface="Arial" panose="020B0604020202020204" pitchFamily="34" charset="0"/>
              <a:buChar char="•"/>
            </a:pPr>
            <a:r>
              <a:rPr lang="en-CA" sz="1400" dirty="0"/>
              <a:t>OOH was present only in 2017 and it had a relatively strong ROI. </a:t>
            </a:r>
          </a:p>
          <a:p>
            <a:pPr lvl="1">
              <a:lnSpc>
                <a:spcPts val="1800"/>
              </a:lnSpc>
            </a:pPr>
            <a:r>
              <a:rPr lang="en-US" sz="1400" dirty="0"/>
              <a:t/>
            </a:r>
            <a:br>
              <a:rPr lang="en-US" sz="1400" dirty="0"/>
            </a:br>
            <a:endParaRPr lang="en-CA" sz="1400" dirty="0"/>
          </a:p>
          <a:p>
            <a:pPr marL="285750" indent="-285750">
              <a:lnSpc>
                <a:spcPts val="1800"/>
              </a:lnSpc>
              <a:buFont typeface="Arial" panose="020B0604020202020204" pitchFamily="34" charset="0"/>
              <a:buChar char="•"/>
            </a:pPr>
            <a:r>
              <a:rPr lang="en-US" dirty="0"/>
              <a:t>The higher trade spend in 2018 resulted in higher display support, but was offset by reduced ad support.  Consequently, the effectiveness was weaker, causing the ROI to drop slightly. </a:t>
            </a:r>
            <a:endParaRPr lang="en-CA" dirty="0"/>
          </a:p>
        </p:txBody>
      </p:sp>
      <p:pic>
        <p:nvPicPr>
          <p:cNvPr id="7" name="Picture 4" descr="0006_07-Energy-Bar-Chocolate-Chip">
            <a:extLst>
              <a:ext uri="{FF2B5EF4-FFF2-40B4-BE49-F238E27FC236}">
                <a16:creationId xmlns:a16="http://schemas.microsoft.com/office/drawing/2014/main" xmlns="" id="{C0BE3C34-A619-4D4E-A445-EB7AA640FB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0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Appendix</a:t>
            </a:r>
          </a:p>
        </p:txBody>
      </p:sp>
    </p:spTree>
    <p:extLst>
      <p:ext uri="{BB962C8B-B14F-4D97-AF65-F5344CB8AC3E}">
        <p14:creationId xmlns:p14="http://schemas.microsoft.com/office/powerpoint/2010/main" val="71429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dirty="0"/>
              <a:t>Vector Snack had a relatively strong synergistic benefit  from stacking TV and Digital Video. </a:t>
            </a:r>
          </a:p>
        </p:txBody>
      </p:sp>
      <p:sp>
        <p:nvSpPr>
          <p:cNvPr id="6" name="Title 1">
            <a:extLst>
              <a:ext uri="{FF2B5EF4-FFF2-40B4-BE49-F238E27FC236}">
                <a16:creationId xmlns:a16="http://schemas.microsoft.com/office/drawing/2014/main" xmlns="" id="{D3214377-4946-444F-819E-66FAF389712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 Incremental Volume From Stacking Media Tactics</a:t>
            </a:r>
          </a:p>
        </p:txBody>
      </p:sp>
      <p:sp>
        <p:nvSpPr>
          <p:cNvPr id="15" name="Rounded Rectangle 47">
            <a:extLst>
              <a:ext uri="{FF2B5EF4-FFF2-40B4-BE49-F238E27FC236}">
                <a16:creationId xmlns:a16="http://schemas.microsoft.com/office/drawing/2014/main" xmlns="" id="{9303A72D-B514-4B48-BC10-BE55D3D44279}"/>
              </a:ext>
            </a:extLst>
          </p:cNvPr>
          <p:cNvSpPr/>
          <p:nvPr/>
        </p:nvSpPr>
        <p:spPr>
          <a:xfrm>
            <a:off x="442913" y="5288280"/>
            <a:ext cx="8205787" cy="495300"/>
          </a:xfrm>
          <a:prstGeom prst="roundRect">
            <a:avLst/>
          </a:prstGeom>
          <a:ln>
            <a:solidFill>
              <a:schemeClr val="accent6"/>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i="1" dirty="0"/>
              <a:t>Numbers represent the share of incremental volume </a:t>
            </a:r>
            <a:br>
              <a:rPr lang="en-US" sz="1200" b="1" i="1" dirty="0"/>
            </a:br>
            <a:r>
              <a:rPr lang="en-US" sz="1200" b="1" i="1" dirty="0"/>
              <a:t>contributed by synergy impact when two tactics were executed together</a:t>
            </a:r>
          </a:p>
        </p:txBody>
      </p:sp>
      <p:pic>
        <p:nvPicPr>
          <p:cNvPr id="9" name="Picture 4" descr="0006_07-Energy-Bar-Chocolate-Chip">
            <a:extLst>
              <a:ext uri="{FF2B5EF4-FFF2-40B4-BE49-F238E27FC236}">
                <a16:creationId xmlns:a16="http://schemas.microsoft.com/office/drawing/2014/main" xmlns="" id="{F277C4EA-5D48-4F19-A3E2-A2D6B38882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p:cNvGraphicFramePr/>
          <p:nvPr>
            <p:extLst>
              <p:ext uri="{D42A27DB-BD31-4B8C-83A1-F6EECF244321}">
                <p14:modId xmlns:p14="http://schemas.microsoft.com/office/powerpoint/2010/main" val="846378370"/>
              </p:ext>
            </p:extLst>
          </p:nvPr>
        </p:nvGraphicFramePr>
        <p:xfrm>
          <a:off x="1621809" y="1776673"/>
          <a:ext cx="5900382" cy="3304654"/>
        </p:xfrm>
        <a:graphic>
          <a:graphicData uri="http://schemas.openxmlformats.org/drawingml/2006/chart">
            <c:chart xmlns:c="http://schemas.openxmlformats.org/drawingml/2006/chart" xmlns:r="http://schemas.openxmlformats.org/officeDocument/2006/relationships" r:id="rId4"/>
          </a:graphicData>
        </a:graphic>
      </p:graphicFrame>
      <p:sp>
        <p:nvSpPr>
          <p:cNvPr id="11" name="Rounded Rectangle 10"/>
          <p:cNvSpPr/>
          <p:nvPr/>
        </p:nvSpPr>
        <p:spPr>
          <a:xfrm>
            <a:off x="4045852" y="1797196"/>
            <a:ext cx="1219202" cy="455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1100" b="1" dirty="0"/>
              <a:t>21,580 </a:t>
            </a:r>
          </a:p>
          <a:p>
            <a:pPr algn="ctr">
              <a:lnSpc>
                <a:spcPct val="150000"/>
              </a:lnSpc>
            </a:pPr>
            <a:r>
              <a:rPr lang="en-US" sz="1100" b="1" dirty="0"/>
              <a:t>344 </a:t>
            </a:r>
            <a:endParaRPr lang="en-GB" sz="1100" b="1" dirty="0"/>
          </a:p>
        </p:txBody>
      </p:sp>
      <p:sp>
        <p:nvSpPr>
          <p:cNvPr id="12" name="Rounded Rectangle 11"/>
          <p:cNvSpPr/>
          <p:nvPr/>
        </p:nvSpPr>
        <p:spPr>
          <a:xfrm>
            <a:off x="1928548" y="1782682"/>
            <a:ext cx="1886852" cy="455640"/>
          </a:xfrm>
          <a:prstGeom prst="roundRect">
            <a:avLst/>
          </a:prstGeom>
          <a:ln w="9525">
            <a:prstDash val="sysDash"/>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1000" b="1" dirty="0"/>
              <a:t>Total Incr Vol (Tonn)</a:t>
            </a:r>
          </a:p>
          <a:p>
            <a:pPr algn="ctr">
              <a:lnSpc>
                <a:spcPct val="150000"/>
              </a:lnSpc>
            </a:pPr>
            <a:r>
              <a:rPr lang="en-US" sz="1000" b="1" dirty="0"/>
              <a:t>Synergy Driven Vol (Tonn)</a:t>
            </a:r>
            <a:endParaRPr lang="en-GB" sz="1000" b="1" dirty="0"/>
          </a:p>
        </p:txBody>
      </p:sp>
    </p:spTree>
    <p:extLst>
      <p:ext uri="{BB962C8B-B14F-4D97-AF65-F5344CB8AC3E}">
        <p14:creationId xmlns:p14="http://schemas.microsoft.com/office/powerpoint/2010/main" val="1883717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Trade &amp; Media Summary</a:t>
            </a:r>
            <a:endParaRPr lang="en-CA" dirty="0"/>
          </a:p>
        </p:txBody>
      </p:sp>
      <p:graphicFrame>
        <p:nvGraphicFramePr>
          <p:cNvPr id="14" name="Table 13">
            <a:extLst>
              <a:ext uri="{FF2B5EF4-FFF2-40B4-BE49-F238E27FC236}">
                <a16:creationId xmlns:a16="http://schemas.microsoft.com/office/drawing/2014/main" xmlns="" id="{BF304ADE-3D60-4439-AF5A-A136EDB48995}"/>
              </a:ext>
            </a:extLst>
          </p:cNvPr>
          <p:cNvGraphicFramePr>
            <a:graphicFrameLocks noGrp="1"/>
          </p:cNvGraphicFramePr>
          <p:nvPr>
            <p:extLst>
              <p:ext uri="{D42A27DB-BD31-4B8C-83A1-F6EECF244321}">
                <p14:modId xmlns:p14="http://schemas.microsoft.com/office/powerpoint/2010/main" val="3925839409"/>
              </p:ext>
            </p:extLst>
          </p:nvPr>
        </p:nvGraphicFramePr>
        <p:xfrm>
          <a:off x="310545" y="1240278"/>
          <a:ext cx="4015678" cy="880110"/>
        </p:xfrm>
        <a:graphic>
          <a:graphicData uri="http://schemas.openxmlformats.org/drawingml/2006/table">
            <a:tbl>
              <a:tblPr/>
              <a:tblGrid>
                <a:gridCol w="2230636">
                  <a:extLst>
                    <a:ext uri="{9D8B030D-6E8A-4147-A177-3AD203B41FA5}">
                      <a16:colId xmlns:a16="http://schemas.microsoft.com/office/drawing/2014/main" xmlns="" val="20000"/>
                    </a:ext>
                  </a:extLst>
                </a:gridCol>
                <a:gridCol w="828748">
                  <a:extLst>
                    <a:ext uri="{9D8B030D-6E8A-4147-A177-3AD203B41FA5}">
                      <a16:colId xmlns:a16="http://schemas.microsoft.com/office/drawing/2014/main" xmlns="" val="20001"/>
                    </a:ext>
                  </a:extLst>
                </a:gridCol>
                <a:gridCol w="956294">
                  <a:extLst>
                    <a:ext uri="{9D8B030D-6E8A-4147-A177-3AD203B41FA5}">
                      <a16:colId xmlns:a16="http://schemas.microsoft.com/office/drawing/2014/main" xmlns="" val="20002"/>
                    </a:ext>
                  </a:extLst>
                </a:gridCol>
              </a:tblGrid>
              <a:tr h="125464">
                <a:tc gridSpan="3">
                  <a:txBody>
                    <a:bodyPr/>
                    <a:lstStyle/>
                    <a:p>
                      <a:pPr algn="ctr" rtl="0" fontAlgn="b"/>
                      <a:r>
                        <a:rPr lang="en-IN" sz="900" b="1" i="0" u="none" strike="noStrike" dirty="0">
                          <a:solidFill>
                            <a:srgbClr val="FFFFFF"/>
                          </a:solidFill>
                          <a:effectLst/>
                          <a:latin typeface="Kellogg's Sans Medium"/>
                        </a:rPr>
                        <a:t>TRADE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19490">
                <a:tc>
                  <a:txBody>
                    <a:bodyPr/>
                    <a:lstStyle/>
                    <a:p>
                      <a:pPr algn="l" rtl="0" fontAlgn="b"/>
                      <a:r>
                        <a:rPr lang="en-IN" sz="900" b="0" i="0" u="none" strike="noStrike" dirty="0">
                          <a:solidFill>
                            <a:srgbClr val="000000"/>
                          </a:solidFill>
                          <a:effectLst/>
                          <a:latin typeface="+mn-lt"/>
                        </a:rPr>
                        <a:t>Trade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mn-lt"/>
                        </a:rPr>
                        <a:t>0.24MM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mn-lt"/>
                        </a:rPr>
                        <a:t> 0.24MM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19490">
                <a:tc>
                  <a:txBody>
                    <a:bodyPr/>
                    <a:lstStyle/>
                    <a:p>
                      <a:pPr algn="l" rtl="0" fontAlgn="b"/>
                      <a:r>
                        <a:rPr lang="en-IN" sz="900" b="0" i="0" u="none" strike="noStrike" dirty="0">
                          <a:solidFill>
                            <a:srgbClr val="000000"/>
                          </a:solidFill>
                          <a:effectLst/>
                          <a:latin typeface="+mn-lt"/>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mn-lt"/>
                        </a:rPr>
                        <a:t>27.0%</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mn-lt"/>
                        </a:rPr>
                        <a:t>31.7%</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19490">
                <a:tc>
                  <a:txBody>
                    <a:bodyPr/>
                    <a:lstStyle/>
                    <a:p>
                      <a:pPr algn="l" rtl="0" fontAlgn="b"/>
                      <a:r>
                        <a:rPr lang="en-IN" sz="900" b="0" i="0" u="none" strike="noStrike" dirty="0">
                          <a:solidFill>
                            <a:srgbClr val="000000"/>
                          </a:solidFill>
                          <a:effectLst/>
                          <a:latin typeface="+mn-lt"/>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mn-lt"/>
                        </a:rPr>
                        <a:t>2.3MM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mn-lt"/>
                        </a:rPr>
                        <a:t>2.5MM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19490">
                <a:tc>
                  <a:txBody>
                    <a:bodyPr/>
                    <a:lstStyle/>
                    <a:p>
                      <a:pPr algn="l" rtl="0" fontAlgn="b"/>
                      <a:r>
                        <a:rPr lang="en-IN" sz="900" b="0" i="0" u="none" strike="noStrike" dirty="0">
                          <a:solidFill>
                            <a:srgbClr val="000000"/>
                          </a:solidFill>
                          <a:effectLst/>
                          <a:latin typeface="+mn-lt"/>
                        </a:rPr>
                        <a:t>Effectiveness(Tonn per MM Spend)</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GB" sz="900" b="0" i="0" u="none" strike="noStrike" dirty="0">
                          <a:solidFill>
                            <a:srgbClr val="000000"/>
                          </a:solidFill>
                          <a:effectLst/>
                          <a:latin typeface="+mn-lt"/>
                        </a:rPr>
                        <a:t>101,001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GB" sz="900" b="0" i="0" u="none" strike="noStrike" dirty="0">
                          <a:solidFill>
                            <a:srgbClr val="000000"/>
                          </a:solidFill>
                          <a:effectLst/>
                          <a:latin typeface="+mn-lt"/>
                        </a:rPr>
                        <a:t>95,724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744653976"/>
                  </a:ext>
                </a:extLst>
              </a:tr>
            </a:tbl>
          </a:graphicData>
        </a:graphic>
      </p:graphicFrame>
      <p:graphicFrame>
        <p:nvGraphicFramePr>
          <p:cNvPr id="16" name="Table 15">
            <a:extLst>
              <a:ext uri="{FF2B5EF4-FFF2-40B4-BE49-F238E27FC236}">
                <a16:creationId xmlns:a16="http://schemas.microsoft.com/office/drawing/2014/main" xmlns="" id="{2E282B96-292F-4470-BA15-4566AD2DDB77}"/>
              </a:ext>
            </a:extLst>
          </p:cNvPr>
          <p:cNvGraphicFramePr>
            <a:graphicFrameLocks noGrp="1"/>
          </p:cNvGraphicFramePr>
          <p:nvPr>
            <p:extLst>
              <p:ext uri="{D42A27DB-BD31-4B8C-83A1-F6EECF244321}">
                <p14:modId xmlns:p14="http://schemas.microsoft.com/office/powerpoint/2010/main" val="2983936391"/>
              </p:ext>
            </p:extLst>
          </p:nvPr>
        </p:nvGraphicFramePr>
        <p:xfrm>
          <a:off x="4613621" y="1234941"/>
          <a:ext cx="4015679" cy="1047867"/>
        </p:xfrm>
        <a:graphic>
          <a:graphicData uri="http://schemas.openxmlformats.org/drawingml/2006/table">
            <a:tbl>
              <a:tblPr lastCol="1"/>
              <a:tblGrid>
                <a:gridCol w="2101155">
                  <a:extLst>
                    <a:ext uri="{9D8B030D-6E8A-4147-A177-3AD203B41FA5}">
                      <a16:colId xmlns:a16="http://schemas.microsoft.com/office/drawing/2014/main" xmlns="" val="20000"/>
                    </a:ext>
                  </a:extLst>
                </a:gridCol>
                <a:gridCol w="957262">
                  <a:extLst>
                    <a:ext uri="{9D8B030D-6E8A-4147-A177-3AD203B41FA5}">
                      <a16:colId xmlns:a16="http://schemas.microsoft.com/office/drawing/2014/main" xmlns="" val="20001"/>
                    </a:ext>
                  </a:extLst>
                </a:gridCol>
                <a:gridCol w="957262">
                  <a:extLst>
                    <a:ext uri="{9D8B030D-6E8A-4147-A177-3AD203B41FA5}">
                      <a16:colId xmlns:a16="http://schemas.microsoft.com/office/drawing/2014/main" xmlns="" val="20002"/>
                    </a:ext>
                  </a:extLst>
                </a:gridCol>
              </a:tblGrid>
              <a:tr h="140219">
                <a:tc gridSpan="3">
                  <a:txBody>
                    <a:bodyPr/>
                    <a:lstStyle/>
                    <a:p>
                      <a:pPr algn="ctr" rtl="0" fontAlgn="b"/>
                      <a:r>
                        <a:rPr lang="en-IN" sz="900" b="1" i="0" u="none" strike="noStrike" dirty="0">
                          <a:solidFill>
                            <a:srgbClr val="FFFFFF"/>
                          </a:solidFill>
                          <a:effectLst/>
                          <a:latin typeface="Kellogg's Sans Medium"/>
                        </a:rPr>
                        <a:t>TV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65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25651">
                <a:tc>
                  <a:txBody>
                    <a:bodyPr/>
                    <a:lstStyle/>
                    <a:p>
                      <a:pPr algn="l" rtl="0" fontAlgn="b"/>
                      <a:r>
                        <a:rPr lang="en-IN" sz="900" b="0" i="0" u="none" strike="noStrike" dirty="0">
                          <a:solidFill>
                            <a:srgbClr val="000000"/>
                          </a:solidFill>
                          <a:effectLst/>
                          <a:latin typeface="Kellogg's Sans Medium"/>
                        </a:rPr>
                        <a:t>TV Driven Sales (Vol)</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19,573</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25651">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2.6%</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25651">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US" sz="1000" b="0" i="0" u="none" strike="noStrike" dirty="0">
                          <a:solidFill>
                            <a:srgbClr val="000000"/>
                          </a:solidFill>
                          <a:effectLst/>
                          <a:latin typeface="Calibri" panose="020F0502020204030204" pitchFamily="34" charset="0"/>
                        </a:rPr>
                        <a:t>749,739</a:t>
                      </a:r>
                      <a:endParaRPr lang="en-GB"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49601">
                <a:tc>
                  <a:txBody>
                    <a:bodyPr/>
                    <a:lstStyle/>
                    <a:p>
                      <a:pPr algn="l" rtl="0" fontAlgn="b"/>
                      <a:r>
                        <a:rPr lang="en-IN" sz="900" b="0" i="0" u="none" strike="noStrike" dirty="0">
                          <a:solidFill>
                            <a:srgbClr val="000000"/>
                          </a:solidFill>
                          <a:effectLst/>
                          <a:latin typeface="Kellogg's Sans Medium"/>
                        </a:rPr>
                        <a:t>Support (GRPs)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507</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149601">
                <a:tc>
                  <a:txBody>
                    <a:bodyPr/>
                    <a:lstStyle/>
                    <a:p>
                      <a:pPr algn="l" rtl="0" fontAlgn="b"/>
                      <a:r>
                        <a:rPr lang="en-IN" sz="900" b="0" i="0" u="none" strike="noStrike" dirty="0">
                          <a:solidFill>
                            <a:srgbClr val="000000"/>
                          </a:solidFill>
                          <a:effectLst/>
                          <a:latin typeface="Kellogg's Sans Medium"/>
                        </a:rPr>
                        <a:t>Effectiveness(Tonn Vol/GRP)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39</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6"/>
                  </a:ext>
                </a:extLst>
              </a:tr>
            </a:tbl>
          </a:graphicData>
        </a:graphic>
      </p:graphicFrame>
      <p:graphicFrame>
        <p:nvGraphicFramePr>
          <p:cNvPr id="19" name="Table 18">
            <a:extLst>
              <a:ext uri="{FF2B5EF4-FFF2-40B4-BE49-F238E27FC236}">
                <a16:creationId xmlns:a16="http://schemas.microsoft.com/office/drawing/2014/main" xmlns="" id="{5F55684A-89A7-442B-B837-4A5BCB82AB9A}"/>
              </a:ext>
            </a:extLst>
          </p:cNvPr>
          <p:cNvGraphicFramePr>
            <a:graphicFrameLocks noGrp="1"/>
          </p:cNvGraphicFramePr>
          <p:nvPr>
            <p:extLst>
              <p:ext uri="{D42A27DB-BD31-4B8C-83A1-F6EECF244321}">
                <p14:modId xmlns:p14="http://schemas.microsoft.com/office/powerpoint/2010/main" val="2622631241"/>
              </p:ext>
            </p:extLst>
          </p:nvPr>
        </p:nvGraphicFramePr>
        <p:xfrm>
          <a:off x="310545" y="2162063"/>
          <a:ext cx="4035078" cy="1188720"/>
        </p:xfrm>
        <a:graphic>
          <a:graphicData uri="http://schemas.openxmlformats.org/drawingml/2006/table">
            <a:tbl>
              <a:tblPr/>
              <a:tblGrid>
                <a:gridCol w="2101504">
                  <a:extLst>
                    <a:ext uri="{9D8B030D-6E8A-4147-A177-3AD203B41FA5}">
                      <a16:colId xmlns:a16="http://schemas.microsoft.com/office/drawing/2014/main" xmlns="" val="20000"/>
                    </a:ext>
                  </a:extLst>
                </a:gridCol>
                <a:gridCol w="966787">
                  <a:extLst>
                    <a:ext uri="{9D8B030D-6E8A-4147-A177-3AD203B41FA5}">
                      <a16:colId xmlns:a16="http://schemas.microsoft.com/office/drawing/2014/main" xmlns="" val="20001"/>
                    </a:ext>
                  </a:extLst>
                </a:gridCol>
                <a:gridCol w="966787">
                  <a:extLst>
                    <a:ext uri="{9D8B030D-6E8A-4147-A177-3AD203B41FA5}">
                      <a16:colId xmlns:a16="http://schemas.microsoft.com/office/drawing/2014/main" xmlns="" val="20002"/>
                    </a:ext>
                  </a:extLst>
                </a:gridCol>
              </a:tblGrid>
              <a:tr h="104931">
                <a:tc gridSpan="3">
                  <a:txBody>
                    <a:bodyPr/>
                    <a:lstStyle/>
                    <a:p>
                      <a:pPr algn="ctr" rtl="0" fontAlgn="b"/>
                      <a:r>
                        <a:rPr lang="en-IN" sz="900" b="1" i="0" u="none" strike="noStrike" dirty="0">
                          <a:solidFill>
                            <a:srgbClr val="FFFFFF"/>
                          </a:solidFill>
                          <a:effectLst/>
                          <a:latin typeface="Kellogg's Sans Medium"/>
                        </a:rPr>
                        <a:t>DIGITAL VIDEO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0493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99934">
                <a:tc>
                  <a:txBody>
                    <a:bodyPr/>
                    <a:lstStyle/>
                    <a:p>
                      <a:pPr algn="l" rtl="0" fontAlgn="b"/>
                      <a:r>
                        <a:rPr lang="en-IN" sz="900" b="0" i="0" u="none" strike="noStrike" dirty="0">
                          <a:solidFill>
                            <a:srgbClr val="000000"/>
                          </a:solidFill>
                          <a:effectLst/>
                          <a:latin typeface="Kellogg's Sans Medium"/>
                        </a:rPr>
                        <a:t>Digital Video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GB" sz="1000" b="0" i="0" u="none" strike="noStrike" dirty="0">
                          <a:solidFill>
                            <a:srgbClr val="000000"/>
                          </a:solidFill>
                          <a:effectLst/>
                          <a:latin typeface="Calibri" panose="020F0502020204030204" pitchFamily="34" charset="0"/>
                        </a:rPr>
                        <a:t>29,657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GB" sz="1000" b="0" i="0" u="none" strike="noStrike" dirty="0">
                          <a:solidFill>
                            <a:srgbClr val="000000"/>
                          </a:solidFill>
                          <a:effectLst/>
                          <a:latin typeface="Calibri" panose="020F0502020204030204" pitchFamily="34" charset="0"/>
                        </a:rPr>
                        <a:t>2,007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99934">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3.3%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0.3%</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99934">
                <a:tc>
                  <a:txBody>
                    <a:bodyPr/>
                    <a:lstStyle/>
                    <a:p>
                      <a:pPr algn="l" rtl="0" fontAlgn="b"/>
                      <a:r>
                        <a:rPr lang="en-IN" sz="900" b="0" i="0" u="none" strike="noStrike" dirty="0">
                          <a:solidFill>
                            <a:srgbClr val="000000"/>
                          </a:solidFill>
                          <a:effectLst/>
                          <a:latin typeface="Kellogg's Sans Medium"/>
                        </a:rPr>
                        <a:t>Spend</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0.63MM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0.09MM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99934">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54.3MM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8.0MM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99934">
                <a:tc>
                  <a:txBody>
                    <a:bodyPr/>
                    <a:lstStyle/>
                    <a:p>
                      <a:pPr algn="l" rtl="0" fontAlgn="b"/>
                      <a:r>
                        <a:rPr lang="en-IN" sz="900" b="0" i="0" u="none" strike="noStrike" dirty="0">
                          <a:solidFill>
                            <a:srgbClr val="000000"/>
                          </a:solidFill>
                          <a:effectLst/>
                          <a:latin typeface="Kellogg's Sans Medium"/>
                        </a:rPr>
                        <a:t>CPM (Spend/Support)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11,697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11,938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99934">
                <a:tc>
                  <a:txBody>
                    <a:bodyPr/>
                    <a:lstStyle/>
                    <a:p>
                      <a:pPr algn="l" rtl="0" fontAlgn="b"/>
                      <a:r>
                        <a:rPr lang="en-IN" sz="900" b="0" i="0" u="none" strike="noStrike" dirty="0">
                          <a:solidFill>
                            <a:srgbClr val="000000"/>
                          </a:solidFill>
                          <a:effectLst/>
                          <a:latin typeface="Kellogg's Sans Medium"/>
                        </a:rPr>
                        <a:t>Effectiveness (MTonn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545</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250</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20" name="Table 19">
            <a:extLst>
              <a:ext uri="{FF2B5EF4-FFF2-40B4-BE49-F238E27FC236}">
                <a16:creationId xmlns:a16="http://schemas.microsoft.com/office/drawing/2014/main" xmlns="" id="{B249F93C-77DC-4F5C-BCFA-B910EFCB9BCD}"/>
              </a:ext>
            </a:extLst>
          </p:cNvPr>
          <p:cNvGraphicFramePr>
            <a:graphicFrameLocks noGrp="1"/>
          </p:cNvGraphicFramePr>
          <p:nvPr>
            <p:extLst>
              <p:ext uri="{D42A27DB-BD31-4B8C-83A1-F6EECF244321}">
                <p14:modId xmlns:p14="http://schemas.microsoft.com/office/powerpoint/2010/main" val="3968729137"/>
              </p:ext>
            </p:extLst>
          </p:nvPr>
        </p:nvGraphicFramePr>
        <p:xfrm>
          <a:off x="4613621" y="2392369"/>
          <a:ext cx="4035077" cy="748665"/>
        </p:xfrm>
        <a:graphic>
          <a:graphicData uri="http://schemas.openxmlformats.org/drawingml/2006/table">
            <a:tbl>
              <a:tblPr/>
              <a:tblGrid>
                <a:gridCol w="2111029">
                  <a:extLst>
                    <a:ext uri="{9D8B030D-6E8A-4147-A177-3AD203B41FA5}">
                      <a16:colId xmlns:a16="http://schemas.microsoft.com/office/drawing/2014/main" xmlns="" val="20000"/>
                    </a:ext>
                  </a:extLst>
                </a:gridCol>
                <a:gridCol w="962024">
                  <a:extLst>
                    <a:ext uri="{9D8B030D-6E8A-4147-A177-3AD203B41FA5}">
                      <a16:colId xmlns:a16="http://schemas.microsoft.com/office/drawing/2014/main" xmlns="" val="20001"/>
                    </a:ext>
                  </a:extLst>
                </a:gridCol>
                <a:gridCol w="962024">
                  <a:extLst>
                    <a:ext uri="{9D8B030D-6E8A-4147-A177-3AD203B41FA5}">
                      <a16:colId xmlns:a16="http://schemas.microsoft.com/office/drawing/2014/main" xmlns="" val="20002"/>
                    </a:ext>
                  </a:extLst>
                </a:gridCol>
              </a:tblGrid>
              <a:tr h="125464">
                <a:tc gridSpan="3">
                  <a:txBody>
                    <a:bodyPr/>
                    <a:lstStyle/>
                    <a:p>
                      <a:pPr algn="ctr" rtl="0" fontAlgn="b"/>
                      <a:r>
                        <a:rPr lang="en-IN" sz="900" b="1" i="0" u="none" strike="noStrike" dirty="0">
                          <a:solidFill>
                            <a:srgbClr val="FFFFFF"/>
                          </a:solidFill>
                          <a:effectLst/>
                          <a:latin typeface="Kellogg's Sans Medium"/>
                        </a:rPr>
                        <a:t>SAMPLES PROMO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19490">
                <a:tc>
                  <a:txBody>
                    <a:bodyPr/>
                    <a:lstStyle/>
                    <a:p>
                      <a:pPr algn="l" rtl="0" fontAlgn="b"/>
                      <a:r>
                        <a:rPr lang="en-IN" sz="900" b="0" i="0" u="none" strike="noStrike" dirty="0">
                          <a:solidFill>
                            <a:srgbClr val="000000"/>
                          </a:solidFill>
                          <a:effectLst/>
                          <a:latin typeface="Kellogg's Sans Medium"/>
                        </a:rPr>
                        <a:t>Samples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GB" sz="1000" b="0" i="0" u="none" strike="noStrike" dirty="0">
                          <a:solidFill>
                            <a:srgbClr val="000000"/>
                          </a:solidFill>
                          <a:effectLst/>
                          <a:latin typeface="Calibri" panose="020F0502020204030204" pitchFamily="34" charset="0"/>
                        </a:rPr>
                        <a:t>8,350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GB" sz="1000" b="0" i="0" u="none" strike="noStrike" dirty="0">
                          <a:solidFill>
                            <a:srgbClr val="000000"/>
                          </a:solidFill>
                          <a:effectLst/>
                          <a:latin typeface="Calibri" panose="020F0502020204030204" pitchFamily="34" charset="0"/>
                        </a:rPr>
                        <a:t>3,943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0.9%</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0.5%</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506,836</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239,324</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bl>
          </a:graphicData>
        </a:graphic>
      </p:graphicFrame>
      <p:graphicFrame>
        <p:nvGraphicFramePr>
          <p:cNvPr id="21" name="Table 20">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2685524831"/>
              </p:ext>
            </p:extLst>
          </p:nvPr>
        </p:nvGraphicFramePr>
        <p:xfrm>
          <a:off x="310545" y="3440998"/>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COUPONS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mn-lt"/>
                        </a:rPr>
                        <a:t>Coupon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GB" sz="900" b="0" i="0" u="none" strike="noStrike" dirty="0">
                          <a:solidFill>
                            <a:srgbClr val="000000"/>
                          </a:solidFill>
                          <a:effectLst/>
                          <a:latin typeface="+mn-lt"/>
                        </a:rPr>
                        <a:t>4,507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GB" sz="900" b="0" i="0" u="none" strike="noStrike" dirty="0">
                          <a:solidFill>
                            <a:srgbClr val="000000"/>
                          </a:solidFill>
                          <a:effectLst/>
                          <a:latin typeface="+mn-lt"/>
                        </a:rPr>
                        <a:t>12,173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mn-lt"/>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mn-lt"/>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mn-lt"/>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mn-lt"/>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GB" sz="900" b="0" i="0" u="none" strike="noStrike" dirty="0">
                          <a:solidFill>
                            <a:srgbClr val="000000"/>
                          </a:solidFill>
                          <a:effectLst/>
                          <a:latin typeface="+mn-lt"/>
                        </a:rPr>
                        <a:t>53,554 </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r>
                        <a:rPr lang="en-GB" sz="900" b="0" i="0" u="none" strike="noStrike" dirty="0">
                          <a:solidFill>
                            <a:srgbClr val="000000"/>
                          </a:solidFill>
                          <a:effectLst/>
                          <a:latin typeface="+mn-lt"/>
                        </a:rPr>
                        <a:t>137,882 </a:t>
                      </a:r>
                    </a:p>
                  </a:txBody>
                  <a:tcPr marL="9525" marR="9525" marT="9525"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graphicFrame>
        <p:nvGraphicFramePr>
          <p:cNvPr id="22" name="Table 21">
            <a:extLst>
              <a:ext uri="{FF2B5EF4-FFF2-40B4-BE49-F238E27FC236}">
                <a16:creationId xmlns:a16="http://schemas.microsoft.com/office/drawing/2014/main" xmlns="" id="{805A12D0-FAF9-405F-8D49-F432891F4239}"/>
              </a:ext>
            </a:extLst>
          </p:cNvPr>
          <p:cNvGraphicFramePr>
            <a:graphicFrameLocks noGrp="1"/>
          </p:cNvGraphicFramePr>
          <p:nvPr>
            <p:extLst>
              <p:ext uri="{D42A27DB-BD31-4B8C-83A1-F6EECF244321}">
                <p14:modId xmlns:p14="http://schemas.microsoft.com/office/powerpoint/2010/main" val="2823135242"/>
              </p:ext>
            </p:extLst>
          </p:nvPr>
        </p:nvGraphicFramePr>
        <p:xfrm>
          <a:off x="310545" y="4240116"/>
          <a:ext cx="4015679" cy="1173480"/>
        </p:xfrm>
        <a:graphic>
          <a:graphicData uri="http://schemas.openxmlformats.org/drawingml/2006/table">
            <a:tbl>
              <a:tblPr/>
              <a:tblGrid>
                <a:gridCol w="2066895">
                  <a:extLst>
                    <a:ext uri="{9D8B030D-6E8A-4147-A177-3AD203B41FA5}">
                      <a16:colId xmlns:a16="http://schemas.microsoft.com/office/drawing/2014/main" xmlns="" val="2896882363"/>
                    </a:ext>
                  </a:extLst>
                </a:gridCol>
                <a:gridCol w="974392">
                  <a:extLst>
                    <a:ext uri="{9D8B030D-6E8A-4147-A177-3AD203B41FA5}">
                      <a16:colId xmlns:a16="http://schemas.microsoft.com/office/drawing/2014/main" xmlns="" val="1450786522"/>
                    </a:ext>
                  </a:extLst>
                </a:gridCol>
                <a:gridCol w="974392">
                  <a:extLst>
                    <a:ext uri="{9D8B030D-6E8A-4147-A177-3AD203B41FA5}">
                      <a16:colId xmlns:a16="http://schemas.microsoft.com/office/drawing/2014/main" xmlns="" val="1085914476"/>
                    </a:ext>
                  </a:extLst>
                </a:gridCol>
              </a:tblGrid>
              <a:tr h="104931">
                <a:tc gridSpan="3">
                  <a:txBody>
                    <a:bodyPr/>
                    <a:lstStyle/>
                    <a:p>
                      <a:pPr algn="ctr" rtl="0" fontAlgn="b"/>
                      <a:r>
                        <a:rPr lang="en-IN" sz="900" b="1" i="0" u="none" strike="noStrike" dirty="0">
                          <a:solidFill>
                            <a:srgbClr val="FFFFFF"/>
                          </a:solidFill>
                          <a:effectLst/>
                          <a:latin typeface="Kellogg's Sans Medium"/>
                        </a:rPr>
                        <a:t>OOH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216003506"/>
                  </a:ext>
                </a:extLst>
              </a:tr>
              <a:tr h="0">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190708780"/>
                  </a:ext>
                </a:extLst>
              </a:tr>
              <a:tr h="99934">
                <a:tc>
                  <a:txBody>
                    <a:bodyPr/>
                    <a:lstStyle/>
                    <a:p>
                      <a:pPr algn="l" rtl="0" fontAlgn="b"/>
                      <a:r>
                        <a:rPr lang="en-IN" sz="900" b="0" i="0" u="none" strike="noStrike" dirty="0">
                          <a:solidFill>
                            <a:srgbClr val="000000"/>
                          </a:solidFill>
                          <a:effectLst/>
                          <a:latin typeface="Kellogg's Sans Medium"/>
                        </a:rPr>
                        <a:t>OOH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18,537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03260412"/>
                  </a:ext>
                </a:extLst>
              </a:tr>
              <a:tr h="99934">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3866928030"/>
                  </a:ext>
                </a:extLst>
              </a:tr>
              <a:tr h="99934">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138,071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3497464512"/>
                  </a:ext>
                </a:extLst>
              </a:tr>
              <a:tr h="99934">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22.7 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5"/>
                  </a:ext>
                </a:extLst>
              </a:tr>
              <a:tr h="99934">
                <a:tc>
                  <a:txBody>
                    <a:bodyPr/>
                    <a:lstStyle/>
                    <a:p>
                      <a:pPr algn="l" rtl="0" fontAlgn="b"/>
                      <a:r>
                        <a:rPr lang="en-IN" sz="900" b="0" i="0" u="none" strike="noStrike" dirty="0">
                          <a:solidFill>
                            <a:srgbClr val="000000"/>
                          </a:solidFill>
                          <a:effectLst/>
                          <a:latin typeface="Kellogg's Sans Medium"/>
                        </a:rPr>
                        <a:t>CPM (Spend/Support)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6,066</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99934">
                <a:tc>
                  <a:txBody>
                    <a:bodyPr/>
                    <a:lstStyle/>
                    <a:p>
                      <a:pPr algn="l" rtl="0" fontAlgn="b"/>
                      <a:r>
                        <a:rPr lang="en-IN" sz="900" b="0" i="0" u="none" strike="noStrike" dirty="0">
                          <a:solidFill>
                            <a:srgbClr val="000000"/>
                          </a:solidFill>
                          <a:effectLst/>
                          <a:latin typeface="Kellogg's Sans Medium"/>
                        </a:rPr>
                        <a:t>Effectiveness (Tonn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814</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7"/>
                  </a:ext>
                </a:extLst>
              </a:tr>
            </a:tbl>
          </a:graphicData>
        </a:graphic>
      </p:graphicFrame>
      <p:graphicFrame>
        <p:nvGraphicFramePr>
          <p:cNvPr id="23" name="Table 22">
            <a:extLst>
              <a:ext uri="{FF2B5EF4-FFF2-40B4-BE49-F238E27FC236}">
                <a16:creationId xmlns:a16="http://schemas.microsoft.com/office/drawing/2014/main" xmlns="" id="{18622BB4-E5EF-4633-9835-21100A9FBBB7}"/>
              </a:ext>
            </a:extLst>
          </p:cNvPr>
          <p:cNvGraphicFramePr>
            <a:graphicFrameLocks noGrp="1"/>
          </p:cNvGraphicFramePr>
          <p:nvPr>
            <p:extLst>
              <p:ext uri="{D42A27DB-BD31-4B8C-83A1-F6EECF244321}">
                <p14:modId xmlns:p14="http://schemas.microsoft.com/office/powerpoint/2010/main" val="3897968263"/>
              </p:ext>
            </p:extLst>
          </p:nvPr>
        </p:nvGraphicFramePr>
        <p:xfrm>
          <a:off x="4613621" y="3360389"/>
          <a:ext cx="4035077" cy="733425"/>
        </p:xfrm>
        <a:graphic>
          <a:graphicData uri="http://schemas.openxmlformats.org/drawingml/2006/table">
            <a:tbl>
              <a:tblPr/>
              <a:tblGrid>
                <a:gridCol w="2101735">
                  <a:extLst>
                    <a:ext uri="{9D8B030D-6E8A-4147-A177-3AD203B41FA5}">
                      <a16:colId xmlns:a16="http://schemas.microsoft.com/office/drawing/2014/main" xmlns="" val="1222920857"/>
                    </a:ext>
                  </a:extLst>
                </a:gridCol>
                <a:gridCol w="966671">
                  <a:extLst>
                    <a:ext uri="{9D8B030D-6E8A-4147-A177-3AD203B41FA5}">
                      <a16:colId xmlns:a16="http://schemas.microsoft.com/office/drawing/2014/main" xmlns="" val="2212564734"/>
                    </a:ext>
                  </a:extLst>
                </a:gridCol>
                <a:gridCol w="966671">
                  <a:extLst>
                    <a:ext uri="{9D8B030D-6E8A-4147-A177-3AD203B41FA5}">
                      <a16:colId xmlns:a16="http://schemas.microsoft.com/office/drawing/2014/main" xmlns="" val="2318199866"/>
                    </a:ext>
                  </a:extLst>
                </a:gridCol>
              </a:tblGrid>
              <a:tr h="0">
                <a:tc gridSpan="3">
                  <a:txBody>
                    <a:bodyPr/>
                    <a:lstStyle/>
                    <a:p>
                      <a:pPr algn="ctr" rtl="0" fontAlgn="b"/>
                      <a:r>
                        <a:rPr lang="en-IN" sz="900" b="1" i="0" u="none" strike="noStrike" dirty="0">
                          <a:solidFill>
                            <a:srgbClr val="FFFFFF"/>
                          </a:solidFill>
                          <a:effectLst/>
                          <a:latin typeface="Kellogg's Sans Medium"/>
                        </a:rPr>
                        <a:t>CORPORATE PROMO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966259058"/>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097294669"/>
                  </a:ext>
                </a:extLst>
              </a:tr>
              <a:tr h="119490">
                <a:tc>
                  <a:txBody>
                    <a:bodyPr/>
                    <a:lstStyle/>
                    <a:p>
                      <a:pPr algn="l" rtl="0" fontAlgn="b"/>
                      <a:r>
                        <a:rPr lang="nl-NL" sz="900" b="0" i="0" u="none" strike="noStrike" dirty="0">
                          <a:solidFill>
                            <a:srgbClr val="000000"/>
                          </a:solidFill>
                          <a:effectLst/>
                          <a:latin typeface="Kellogg's Sans Medium"/>
                        </a:rPr>
                        <a:t>Corp Promo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2,057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990085"/>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3066258168"/>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43,631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3348917998"/>
                  </a:ext>
                </a:extLst>
              </a:tr>
            </a:tbl>
          </a:graphicData>
        </a:graphic>
      </p:graphicFrame>
      <p:pic>
        <p:nvPicPr>
          <p:cNvPr id="17" name="Picture 4" descr="0006_07-Energy-Bar-Chocolate-Chip">
            <a:extLst>
              <a:ext uri="{FF2B5EF4-FFF2-40B4-BE49-F238E27FC236}">
                <a16:creationId xmlns:a16="http://schemas.microsoft.com/office/drawing/2014/main" xmlns="" id="{E6D8BA1D-720E-42F8-BE99-9DEAB869FC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39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hart 32">
            <a:extLst>
              <a:ext uri="{FF2B5EF4-FFF2-40B4-BE49-F238E27FC236}">
                <a16:creationId xmlns:a16="http://schemas.microsoft.com/office/drawing/2014/main" xmlns="" id="{80D11786-83DC-440E-BD74-ABD5853EC15E}"/>
              </a:ext>
            </a:extLst>
          </p:cNvPr>
          <p:cNvGraphicFramePr/>
          <p:nvPr/>
        </p:nvGraphicFramePr>
        <p:xfrm>
          <a:off x="1524000" y="2927294"/>
          <a:ext cx="7124700" cy="1043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xmlns="" id="{EE994097-EF57-4085-9788-392AD2D276CE}"/>
              </a:ext>
            </a:extLst>
          </p:cNvPr>
          <p:cNvGraphicFramePr/>
          <p:nvPr/>
        </p:nvGraphicFramePr>
        <p:xfrm>
          <a:off x="1524000" y="2491330"/>
          <a:ext cx="7124700" cy="10430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a:extLst>
              <a:ext uri="{FF2B5EF4-FFF2-40B4-BE49-F238E27FC236}">
                <a16:creationId xmlns:a16="http://schemas.microsoft.com/office/drawing/2014/main" xmlns="" id="{6F9AD5CC-52AE-4D5F-8AB9-F7E5CB3761A2}"/>
              </a:ext>
            </a:extLst>
          </p:cNvPr>
          <p:cNvGraphicFramePr/>
          <p:nvPr/>
        </p:nvGraphicFramePr>
        <p:xfrm>
          <a:off x="1524000" y="2055366"/>
          <a:ext cx="7124700" cy="10430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a:extLst>
              <a:ext uri="{FF2B5EF4-FFF2-40B4-BE49-F238E27FC236}">
                <a16:creationId xmlns:a16="http://schemas.microsoft.com/office/drawing/2014/main" xmlns="" id="{3610D7C6-3673-437F-B423-2949674FEE8F}"/>
              </a:ext>
            </a:extLst>
          </p:cNvPr>
          <p:cNvGraphicFramePr/>
          <p:nvPr/>
        </p:nvGraphicFramePr>
        <p:xfrm>
          <a:off x="1524000" y="1619402"/>
          <a:ext cx="7124700" cy="104300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xmlns="" id="{6D133290-C63A-4C72-A855-A6AA1802A618}"/>
              </a:ext>
            </a:extLst>
          </p:cNvPr>
          <p:cNvGraphicFramePr/>
          <p:nvPr/>
        </p:nvGraphicFramePr>
        <p:xfrm>
          <a:off x="1524000" y="3363258"/>
          <a:ext cx="7124700" cy="104300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xmlns="" id="{902087DE-93C7-4D2F-9535-4B4D52790DF6}"/>
              </a:ext>
            </a:extLst>
          </p:cNvPr>
          <p:cNvGraphicFramePr/>
          <p:nvPr/>
        </p:nvGraphicFramePr>
        <p:xfrm>
          <a:off x="1524000" y="3799222"/>
          <a:ext cx="7124700" cy="104300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1" name="Chart 20">
            <a:extLst>
              <a:ext uri="{FF2B5EF4-FFF2-40B4-BE49-F238E27FC236}">
                <a16:creationId xmlns:a16="http://schemas.microsoft.com/office/drawing/2014/main" xmlns="" id="{3E25793F-07B1-4D84-94D8-37E1C5FEC846}"/>
              </a:ext>
            </a:extLst>
          </p:cNvPr>
          <p:cNvGraphicFramePr/>
          <p:nvPr/>
        </p:nvGraphicFramePr>
        <p:xfrm>
          <a:off x="1524000" y="4235186"/>
          <a:ext cx="7124700" cy="1043006"/>
        </p:xfrm>
        <a:graphic>
          <a:graphicData uri="http://schemas.openxmlformats.org/drawingml/2006/chart">
            <c:chart xmlns:c="http://schemas.openxmlformats.org/drawingml/2006/chart" xmlns:r="http://schemas.openxmlformats.org/officeDocument/2006/relationships" r:id="rId9"/>
          </a:graphicData>
        </a:graphic>
      </p:graphicFrame>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Cadence of Brand-Building Tactics, Relative to Sales</a:t>
            </a:r>
            <a:endParaRPr lang="en-CA"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896597" y="1161448"/>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Vector Snacks</a:t>
            </a:r>
          </a:p>
        </p:txBody>
      </p:sp>
      <p:sp>
        <p:nvSpPr>
          <p:cNvPr id="26" name="TextBox 25">
            <a:extLst>
              <a:ext uri="{FF2B5EF4-FFF2-40B4-BE49-F238E27FC236}">
                <a16:creationId xmlns:a16="http://schemas.microsoft.com/office/drawing/2014/main" xmlns="" id="{6CF257EA-CEF7-4815-9BE3-381EBC3654DF}"/>
              </a:ext>
            </a:extLst>
          </p:cNvPr>
          <p:cNvSpPr txBox="1"/>
          <p:nvPr/>
        </p:nvSpPr>
        <p:spPr>
          <a:xfrm>
            <a:off x="634346" y="1611086"/>
            <a:ext cx="736099" cy="198809"/>
          </a:xfrm>
          <a:prstGeom prst="rect">
            <a:avLst/>
          </a:prstGeom>
          <a:noFill/>
        </p:spPr>
        <p:txBody>
          <a:bodyPr wrap="none" rtlCol="0">
            <a:spAutoFit/>
          </a:bodyPr>
          <a:lstStyle/>
          <a:p>
            <a:r>
              <a:rPr lang="en-US" sz="900" b="1" dirty="0"/>
              <a:t>Presence:</a:t>
            </a:r>
          </a:p>
        </p:txBody>
      </p:sp>
      <p:sp>
        <p:nvSpPr>
          <p:cNvPr id="28" name="TextBox 27">
            <a:extLst>
              <a:ext uri="{FF2B5EF4-FFF2-40B4-BE49-F238E27FC236}">
                <a16:creationId xmlns:a16="http://schemas.microsoft.com/office/drawing/2014/main" xmlns="" id="{CF34642A-0378-4F57-AAF3-46DCD70389FD}"/>
              </a:ext>
            </a:extLst>
          </p:cNvPr>
          <p:cNvSpPr txBox="1"/>
          <p:nvPr/>
        </p:nvSpPr>
        <p:spPr>
          <a:xfrm>
            <a:off x="634346" y="2813053"/>
            <a:ext cx="883575" cy="198809"/>
          </a:xfrm>
          <a:prstGeom prst="rect">
            <a:avLst/>
          </a:prstGeom>
          <a:noFill/>
        </p:spPr>
        <p:txBody>
          <a:bodyPr wrap="none" rtlCol="0">
            <a:spAutoFit/>
          </a:bodyPr>
          <a:lstStyle/>
          <a:p>
            <a:r>
              <a:rPr lang="en-US" sz="900" b="1" dirty="0"/>
              <a:t>Digital Video</a:t>
            </a:r>
          </a:p>
        </p:txBody>
      </p:sp>
      <p:sp>
        <p:nvSpPr>
          <p:cNvPr id="30" name="TextBox 29">
            <a:extLst>
              <a:ext uri="{FF2B5EF4-FFF2-40B4-BE49-F238E27FC236}">
                <a16:creationId xmlns:a16="http://schemas.microsoft.com/office/drawing/2014/main" xmlns="" id="{4D3888D7-19DA-4E34-A25C-358496752DB1}"/>
              </a:ext>
            </a:extLst>
          </p:cNvPr>
          <p:cNvSpPr txBox="1"/>
          <p:nvPr/>
        </p:nvSpPr>
        <p:spPr>
          <a:xfrm>
            <a:off x="634346" y="3229544"/>
            <a:ext cx="524503" cy="198809"/>
          </a:xfrm>
          <a:prstGeom prst="rect">
            <a:avLst/>
          </a:prstGeom>
          <a:noFill/>
        </p:spPr>
        <p:txBody>
          <a:bodyPr wrap="none" rtlCol="0">
            <a:spAutoFit/>
          </a:bodyPr>
          <a:lstStyle/>
          <a:p>
            <a:r>
              <a:rPr lang="en-US" sz="900" b="1" dirty="0">
                <a:solidFill>
                  <a:srgbClr val="0070C0"/>
                </a:solidFill>
              </a:rPr>
              <a:t>Social</a:t>
            </a:r>
          </a:p>
        </p:txBody>
      </p:sp>
      <p:sp>
        <p:nvSpPr>
          <p:cNvPr id="31" name="TextBox 30">
            <a:extLst>
              <a:ext uri="{FF2B5EF4-FFF2-40B4-BE49-F238E27FC236}">
                <a16:creationId xmlns:a16="http://schemas.microsoft.com/office/drawing/2014/main" xmlns="" id="{9ADEBD78-988A-4C2F-8E85-C043480760EF}"/>
              </a:ext>
            </a:extLst>
          </p:cNvPr>
          <p:cNvSpPr txBox="1"/>
          <p:nvPr/>
        </p:nvSpPr>
        <p:spPr>
          <a:xfrm>
            <a:off x="634346" y="4963568"/>
            <a:ext cx="870751" cy="198809"/>
          </a:xfrm>
          <a:prstGeom prst="rect">
            <a:avLst/>
          </a:prstGeom>
          <a:noFill/>
        </p:spPr>
        <p:txBody>
          <a:bodyPr wrap="none" rtlCol="0">
            <a:spAutoFit/>
          </a:bodyPr>
          <a:lstStyle/>
          <a:p>
            <a:r>
              <a:rPr lang="en-US" sz="900" b="1" dirty="0">
                <a:solidFill>
                  <a:srgbClr val="C00000"/>
                </a:solidFill>
              </a:rPr>
              <a:t>Actual Sales</a:t>
            </a:r>
          </a:p>
        </p:txBody>
      </p:sp>
      <p:pic>
        <p:nvPicPr>
          <p:cNvPr id="35" name="Picture 14" descr="Related image">
            <a:extLst>
              <a:ext uri="{FF2B5EF4-FFF2-40B4-BE49-F238E27FC236}">
                <a16:creationId xmlns:a16="http://schemas.microsoft.com/office/drawing/2014/main" xmlns="" id="{4D856D95-247E-4F24-B83C-A5855FC909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379" y="2768792"/>
            <a:ext cx="319659" cy="2753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Related image">
            <a:extLst>
              <a:ext uri="{FF2B5EF4-FFF2-40B4-BE49-F238E27FC236}">
                <a16:creationId xmlns:a16="http://schemas.microsoft.com/office/drawing/2014/main" xmlns="" id="{E6DE536E-1ACF-4CA6-9D11-4A19641A5E55}"/>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39" y="3192592"/>
            <a:ext cx="322149" cy="2774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Sales icon">
            <a:extLst>
              <a:ext uri="{FF2B5EF4-FFF2-40B4-BE49-F238E27FC236}">
                <a16:creationId xmlns:a16="http://schemas.microsoft.com/office/drawing/2014/main" xmlns="" id="{6122BBA1-8F31-477D-A0E3-13F27CB8AEFF}"/>
              </a:ext>
            </a:extLst>
          </p:cNvPr>
          <p:cNvPicPr>
            <a:picLocks noChangeAspect="1" noChangeArrowheads="1"/>
          </p:cNvPicPr>
          <p:nvPr/>
        </p:nvPicPr>
        <p:blipFill>
          <a:blip r:embed="rId1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529" y="4925583"/>
            <a:ext cx="360040" cy="31009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274128CD-159A-4903-B3EB-0D5A66547B5C}"/>
              </a:ext>
            </a:extLst>
          </p:cNvPr>
          <p:cNvSpPr txBox="1"/>
          <p:nvPr/>
        </p:nvSpPr>
        <p:spPr>
          <a:xfrm>
            <a:off x="634346" y="1907882"/>
            <a:ext cx="332142" cy="198809"/>
          </a:xfrm>
          <a:prstGeom prst="rect">
            <a:avLst/>
          </a:prstGeom>
          <a:noFill/>
        </p:spPr>
        <p:txBody>
          <a:bodyPr wrap="none" rtlCol="0">
            <a:spAutoFit/>
          </a:bodyPr>
          <a:lstStyle/>
          <a:p>
            <a:r>
              <a:rPr lang="en-US" sz="900" b="1" dirty="0">
                <a:solidFill>
                  <a:srgbClr val="FF0000"/>
                </a:solidFill>
              </a:rPr>
              <a:t>TV</a:t>
            </a:r>
          </a:p>
        </p:txBody>
      </p:sp>
      <p:pic>
        <p:nvPicPr>
          <p:cNvPr id="40" name="Picture 39">
            <a:extLst>
              <a:ext uri="{FF2B5EF4-FFF2-40B4-BE49-F238E27FC236}">
                <a16:creationId xmlns:a16="http://schemas.microsoft.com/office/drawing/2014/main" xmlns="" id="{F7F6EDEF-01F4-4654-BE34-E1DB98BC30B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3212" y="1814361"/>
            <a:ext cx="350043" cy="301482"/>
          </a:xfrm>
          <a:prstGeom prst="rect">
            <a:avLst/>
          </a:prstGeom>
        </p:spPr>
      </p:pic>
      <p:sp>
        <p:nvSpPr>
          <p:cNvPr id="54" name="Rounded Rectangle 1">
            <a:extLst>
              <a:ext uri="{FF2B5EF4-FFF2-40B4-BE49-F238E27FC236}">
                <a16:creationId xmlns:a16="http://schemas.microsoft.com/office/drawing/2014/main" xmlns="" id="{5784E7AA-6859-4EFD-A047-C77B197F9700}"/>
              </a:ext>
            </a:extLst>
          </p:cNvPr>
          <p:cNvSpPr/>
          <p:nvPr/>
        </p:nvSpPr>
        <p:spPr>
          <a:xfrm>
            <a:off x="1835697" y="1621442"/>
            <a:ext cx="3312368" cy="164484"/>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2017</a:t>
            </a:r>
          </a:p>
        </p:txBody>
      </p:sp>
      <p:sp>
        <p:nvSpPr>
          <p:cNvPr id="55" name="Rounded Rectangle 1">
            <a:extLst>
              <a:ext uri="{FF2B5EF4-FFF2-40B4-BE49-F238E27FC236}">
                <a16:creationId xmlns:a16="http://schemas.microsoft.com/office/drawing/2014/main" xmlns="" id="{3F11E47E-FCBF-4014-BCB4-B16C73C165C9}"/>
              </a:ext>
            </a:extLst>
          </p:cNvPr>
          <p:cNvSpPr/>
          <p:nvPr/>
        </p:nvSpPr>
        <p:spPr>
          <a:xfrm>
            <a:off x="5239366" y="1621442"/>
            <a:ext cx="3281672" cy="165385"/>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2018</a:t>
            </a:r>
          </a:p>
        </p:txBody>
      </p:sp>
      <p:cxnSp>
        <p:nvCxnSpPr>
          <p:cNvPr id="42" name="Straight Connector 41">
            <a:extLst>
              <a:ext uri="{FF2B5EF4-FFF2-40B4-BE49-F238E27FC236}">
                <a16:creationId xmlns:a16="http://schemas.microsoft.com/office/drawing/2014/main" xmlns="" id="{1E03D6BC-EF77-4518-9B48-33F50B45E653}"/>
              </a:ext>
            </a:extLst>
          </p:cNvPr>
          <p:cNvCxnSpPr>
            <a:cxnSpLocks/>
          </p:cNvCxnSpPr>
          <p:nvPr/>
        </p:nvCxnSpPr>
        <p:spPr>
          <a:xfrm>
            <a:off x="5200650" y="1672506"/>
            <a:ext cx="0" cy="3608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3" name="Picture 2" descr="Image result for ads icon">
            <a:extLst>
              <a:ext uri="{FF2B5EF4-FFF2-40B4-BE49-F238E27FC236}">
                <a16:creationId xmlns:a16="http://schemas.microsoft.com/office/drawing/2014/main" xmlns="" id="{3463CCAE-C38C-42BD-BB1E-FE9F1676C05F}"/>
              </a:ext>
            </a:extLst>
          </p:cNvPr>
          <p:cNvPicPr>
            <a:picLocks noChangeAspect="1" noChangeArrowheads="1"/>
          </p:cNvPicPr>
          <p:nvPr/>
        </p:nvPicPr>
        <p:blipFill>
          <a:blip r:embed="rId1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794" y="3657132"/>
            <a:ext cx="344411" cy="29663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xmlns="" id="{75F490BB-B186-4408-B604-95DC8471DFBB}"/>
              </a:ext>
            </a:extLst>
          </p:cNvPr>
          <p:cNvSpPr txBox="1"/>
          <p:nvPr/>
        </p:nvSpPr>
        <p:spPr>
          <a:xfrm>
            <a:off x="634346" y="3671555"/>
            <a:ext cx="558166" cy="198809"/>
          </a:xfrm>
          <a:prstGeom prst="rect">
            <a:avLst/>
          </a:prstGeom>
          <a:noFill/>
        </p:spPr>
        <p:txBody>
          <a:bodyPr wrap="none" rtlCol="0">
            <a:spAutoFit/>
          </a:bodyPr>
          <a:lstStyle/>
          <a:p>
            <a:r>
              <a:rPr lang="en-US" sz="900" b="1" dirty="0">
                <a:solidFill>
                  <a:srgbClr val="669E18"/>
                </a:solidFill>
              </a:rPr>
              <a:t>ANY AD</a:t>
            </a:r>
          </a:p>
        </p:txBody>
      </p:sp>
      <p:sp>
        <p:nvSpPr>
          <p:cNvPr id="45" name="TextBox 44">
            <a:extLst>
              <a:ext uri="{FF2B5EF4-FFF2-40B4-BE49-F238E27FC236}">
                <a16:creationId xmlns:a16="http://schemas.microsoft.com/office/drawing/2014/main" xmlns="" id="{B8A607FA-73BC-4F5F-9654-2B222FC2CC3A}"/>
              </a:ext>
            </a:extLst>
          </p:cNvPr>
          <p:cNvSpPr txBox="1"/>
          <p:nvPr/>
        </p:nvSpPr>
        <p:spPr>
          <a:xfrm>
            <a:off x="634346" y="4099143"/>
            <a:ext cx="633507" cy="198809"/>
          </a:xfrm>
          <a:prstGeom prst="rect">
            <a:avLst/>
          </a:prstGeom>
          <a:noFill/>
        </p:spPr>
        <p:txBody>
          <a:bodyPr wrap="none" rtlCol="0">
            <a:spAutoFit/>
          </a:bodyPr>
          <a:lstStyle/>
          <a:p>
            <a:r>
              <a:rPr lang="en-US" sz="900" b="1" dirty="0">
                <a:solidFill>
                  <a:srgbClr val="973C4A"/>
                </a:solidFill>
              </a:rPr>
              <a:t>ANY DISP</a:t>
            </a:r>
          </a:p>
        </p:txBody>
      </p:sp>
      <p:sp>
        <p:nvSpPr>
          <p:cNvPr id="46" name="TextBox 45">
            <a:extLst>
              <a:ext uri="{FF2B5EF4-FFF2-40B4-BE49-F238E27FC236}">
                <a16:creationId xmlns:a16="http://schemas.microsoft.com/office/drawing/2014/main" xmlns="" id="{866A7F98-DBCA-45C8-A6E0-E671FC042E21}"/>
              </a:ext>
            </a:extLst>
          </p:cNvPr>
          <p:cNvSpPr txBox="1"/>
          <p:nvPr/>
        </p:nvSpPr>
        <p:spPr>
          <a:xfrm>
            <a:off x="634346" y="4478818"/>
            <a:ext cx="798617" cy="318095"/>
          </a:xfrm>
          <a:prstGeom prst="rect">
            <a:avLst/>
          </a:prstGeom>
          <a:noFill/>
        </p:spPr>
        <p:txBody>
          <a:bodyPr wrap="none" rtlCol="0">
            <a:spAutoFit/>
          </a:bodyPr>
          <a:lstStyle/>
          <a:p>
            <a:r>
              <a:rPr lang="en-US" sz="900" b="1" dirty="0">
                <a:solidFill>
                  <a:schemeClr val="bg1">
                    <a:lumMod val="50000"/>
                  </a:schemeClr>
                </a:solidFill>
              </a:rPr>
              <a:t>Tonn % Sold </a:t>
            </a:r>
            <a:br>
              <a:rPr lang="en-US" sz="900" b="1" dirty="0">
                <a:solidFill>
                  <a:schemeClr val="bg1">
                    <a:lumMod val="50000"/>
                  </a:schemeClr>
                </a:solidFill>
              </a:rPr>
            </a:br>
            <a:r>
              <a:rPr lang="en-US" sz="900" b="1" dirty="0">
                <a:solidFill>
                  <a:schemeClr val="bg1">
                    <a:lumMod val="50000"/>
                  </a:schemeClr>
                </a:solidFill>
              </a:rPr>
              <a:t>any promo</a:t>
            </a:r>
          </a:p>
        </p:txBody>
      </p:sp>
      <p:pic>
        <p:nvPicPr>
          <p:cNvPr id="47" name="Picture 6" descr="Related image">
            <a:extLst>
              <a:ext uri="{FF2B5EF4-FFF2-40B4-BE49-F238E27FC236}">
                <a16:creationId xmlns:a16="http://schemas.microsoft.com/office/drawing/2014/main" xmlns="" id="{C617D295-9ECA-4C69-AD5E-4D08EC03637A}"/>
              </a:ext>
            </a:extLst>
          </p:cNvPr>
          <p:cNvPicPr>
            <a:picLocks noChangeAspect="1" noChangeArrowheads="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120" y="4067688"/>
            <a:ext cx="360040" cy="3100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xmlns="" id="{B65C802F-DBB0-4367-9D08-721E8254C129}"/>
              </a:ext>
            </a:extLst>
          </p:cNvPr>
          <p:cNvGrpSpPr/>
          <p:nvPr/>
        </p:nvGrpSpPr>
        <p:grpSpPr>
          <a:xfrm>
            <a:off x="322395" y="4539276"/>
            <a:ext cx="341974" cy="225474"/>
            <a:chOff x="322395" y="4523368"/>
            <a:chExt cx="341974" cy="225474"/>
          </a:xfrm>
        </p:grpSpPr>
        <p:sp>
          <p:nvSpPr>
            <p:cNvPr id="49" name="Rectangle 249">
              <a:extLst>
                <a:ext uri="{FF2B5EF4-FFF2-40B4-BE49-F238E27FC236}">
                  <a16:creationId xmlns:a16="http://schemas.microsoft.com/office/drawing/2014/main" xmlns="" id="{6A0CD5F8-FAD9-4BB6-AD2F-9D9EC658D96D}"/>
                </a:ext>
              </a:extLst>
            </p:cNvPr>
            <p:cNvSpPr>
              <a:spLocks noChangeArrowheads="1"/>
            </p:cNvSpPr>
            <p:nvPr/>
          </p:nvSpPr>
          <p:spPr bwMode="auto">
            <a:xfrm>
              <a:off x="322395" y="4593462"/>
              <a:ext cx="44902" cy="46614"/>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0" name="Freeform 250">
              <a:extLst>
                <a:ext uri="{FF2B5EF4-FFF2-40B4-BE49-F238E27FC236}">
                  <a16:creationId xmlns:a16="http://schemas.microsoft.com/office/drawing/2014/main" xmlns="" id="{AE43B280-543B-4482-816A-164436945CB5}"/>
                </a:ext>
              </a:extLst>
            </p:cNvPr>
            <p:cNvSpPr>
              <a:spLocks/>
            </p:cNvSpPr>
            <p:nvPr/>
          </p:nvSpPr>
          <p:spPr bwMode="auto">
            <a:xfrm>
              <a:off x="430239" y="4663210"/>
              <a:ext cx="45303" cy="46614"/>
            </a:xfrm>
            <a:custGeom>
              <a:avLst/>
              <a:gdLst>
                <a:gd name="T0" fmla="*/ 0 w 727"/>
                <a:gd name="T1" fmla="*/ 0 h 872"/>
                <a:gd name="T2" fmla="*/ 727 w 727"/>
                <a:gd name="T3" fmla="*/ 0 h 872"/>
                <a:gd name="T4" fmla="*/ 727 w 727"/>
                <a:gd name="T5" fmla="*/ 583 h 872"/>
                <a:gd name="T6" fmla="*/ 438 w 727"/>
                <a:gd name="T7" fmla="*/ 872 h 872"/>
                <a:gd name="T8" fmla="*/ 0 w 727"/>
                <a:gd name="T9" fmla="*/ 872 h 872"/>
                <a:gd name="T10" fmla="*/ 0 w 727"/>
                <a:gd name="T11" fmla="*/ 0 h 872"/>
              </a:gdLst>
              <a:ahLst/>
              <a:cxnLst>
                <a:cxn ang="0">
                  <a:pos x="T0" y="T1"/>
                </a:cxn>
                <a:cxn ang="0">
                  <a:pos x="T2" y="T3"/>
                </a:cxn>
                <a:cxn ang="0">
                  <a:pos x="T4" y="T5"/>
                </a:cxn>
                <a:cxn ang="0">
                  <a:pos x="T6" y="T7"/>
                </a:cxn>
                <a:cxn ang="0">
                  <a:pos x="T8" y="T9"/>
                </a:cxn>
                <a:cxn ang="0">
                  <a:pos x="T10" y="T11"/>
                </a:cxn>
              </a:cxnLst>
              <a:rect l="0" t="0" r="r" b="b"/>
              <a:pathLst>
                <a:path w="727" h="872">
                  <a:moveTo>
                    <a:pt x="0" y="0"/>
                  </a:moveTo>
                  <a:lnTo>
                    <a:pt x="727" y="0"/>
                  </a:lnTo>
                  <a:lnTo>
                    <a:pt x="727" y="583"/>
                  </a:lnTo>
                  <a:cubicBezTo>
                    <a:pt x="727" y="743"/>
                    <a:pt x="597" y="872"/>
                    <a:pt x="438" y="872"/>
                  </a:cubicBezTo>
                  <a:lnTo>
                    <a:pt x="0" y="872"/>
                  </a:lnTo>
                  <a:lnTo>
                    <a:pt x="0"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1" name="Freeform 251">
              <a:extLst>
                <a:ext uri="{FF2B5EF4-FFF2-40B4-BE49-F238E27FC236}">
                  <a16:creationId xmlns:a16="http://schemas.microsoft.com/office/drawing/2014/main" xmlns="" id="{D305012D-1F99-4195-A3D3-34BBFCBB1645}"/>
                </a:ext>
              </a:extLst>
            </p:cNvPr>
            <p:cNvSpPr>
              <a:spLocks/>
            </p:cNvSpPr>
            <p:nvPr/>
          </p:nvSpPr>
          <p:spPr bwMode="auto">
            <a:xfrm>
              <a:off x="496790" y="4523368"/>
              <a:ext cx="167579" cy="186456"/>
            </a:xfrm>
            <a:custGeom>
              <a:avLst/>
              <a:gdLst>
                <a:gd name="T0" fmla="*/ 0 w 2704"/>
                <a:gd name="T1" fmla="*/ 1202 h 3488"/>
                <a:gd name="T2" fmla="*/ 2704 w 2704"/>
                <a:gd name="T3" fmla="*/ 0 h 3488"/>
                <a:gd name="T4" fmla="*/ 2704 w 2704"/>
                <a:gd name="T5" fmla="*/ 3488 h 3488"/>
                <a:gd name="T6" fmla="*/ 0 w 2704"/>
                <a:gd name="T7" fmla="*/ 2286 h 3488"/>
                <a:gd name="T8" fmla="*/ 0 w 2704"/>
                <a:gd name="T9" fmla="*/ 1202 h 3488"/>
              </a:gdLst>
              <a:ahLst/>
              <a:cxnLst>
                <a:cxn ang="0">
                  <a:pos x="T0" y="T1"/>
                </a:cxn>
                <a:cxn ang="0">
                  <a:pos x="T2" y="T3"/>
                </a:cxn>
                <a:cxn ang="0">
                  <a:pos x="T4" y="T5"/>
                </a:cxn>
                <a:cxn ang="0">
                  <a:pos x="T6" y="T7"/>
                </a:cxn>
                <a:cxn ang="0">
                  <a:pos x="T8" y="T9"/>
                </a:cxn>
              </a:cxnLst>
              <a:rect l="0" t="0" r="r" b="b"/>
              <a:pathLst>
                <a:path w="2704" h="3488">
                  <a:moveTo>
                    <a:pt x="0" y="1202"/>
                  </a:moveTo>
                  <a:lnTo>
                    <a:pt x="2704" y="0"/>
                  </a:lnTo>
                  <a:lnTo>
                    <a:pt x="2704" y="3488"/>
                  </a:lnTo>
                  <a:lnTo>
                    <a:pt x="0" y="2286"/>
                  </a:lnTo>
                  <a:lnTo>
                    <a:pt x="0" y="1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2" name="Rectangle 252">
              <a:extLst>
                <a:ext uri="{FF2B5EF4-FFF2-40B4-BE49-F238E27FC236}">
                  <a16:creationId xmlns:a16="http://schemas.microsoft.com/office/drawing/2014/main" xmlns="" id="{594A11B5-F5A3-41E3-A106-D835CECE8E3A}"/>
                </a:ext>
              </a:extLst>
            </p:cNvPr>
            <p:cNvSpPr>
              <a:spLocks noChangeArrowheads="1"/>
            </p:cNvSpPr>
            <p:nvPr/>
          </p:nvSpPr>
          <p:spPr bwMode="auto">
            <a:xfrm>
              <a:off x="385338" y="4663210"/>
              <a:ext cx="54123" cy="85632"/>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3" name="Freeform 254">
              <a:extLst>
                <a:ext uri="{FF2B5EF4-FFF2-40B4-BE49-F238E27FC236}">
                  <a16:creationId xmlns:a16="http://schemas.microsoft.com/office/drawing/2014/main" xmlns="" id="{9F6ED883-6763-414E-BF44-AEF0622440D3}"/>
                </a:ext>
              </a:extLst>
            </p:cNvPr>
            <p:cNvSpPr>
              <a:spLocks/>
            </p:cNvSpPr>
            <p:nvPr/>
          </p:nvSpPr>
          <p:spPr bwMode="auto">
            <a:xfrm>
              <a:off x="358477" y="4562386"/>
              <a:ext cx="143926" cy="108766"/>
            </a:xfrm>
            <a:custGeom>
              <a:avLst/>
              <a:gdLst>
                <a:gd name="T0" fmla="*/ 418 w 2326"/>
                <a:gd name="T1" fmla="*/ 0 h 2035"/>
                <a:gd name="T2" fmla="*/ 1909 w 2326"/>
                <a:gd name="T3" fmla="*/ 0 h 2035"/>
                <a:gd name="T4" fmla="*/ 2326 w 2326"/>
                <a:gd name="T5" fmla="*/ 417 h 2035"/>
                <a:gd name="T6" fmla="*/ 2326 w 2326"/>
                <a:gd name="T7" fmla="*/ 1617 h 2035"/>
                <a:gd name="T8" fmla="*/ 1909 w 2326"/>
                <a:gd name="T9" fmla="*/ 2035 h 2035"/>
                <a:gd name="T10" fmla="*/ 418 w 2326"/>
                <a:gd name="T11" fmla="*/ 2035 h 2035"/>
                <a:gd name="T12" fmla="*/ 0 w 2326"/>
                <a:gd name="T13" fmla="*/ 1617 h 2035"/>
                <a:gd name="T14" fmla="*/ 0 w 2326"/>
                <a:gd name="T15" fmla="*/ 417 h 2035"/>
                <a:gd name="T16" fmla="*/ 418 w 2326"/>
                <a:gd name="T17" fmla="*/ 0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6" h="2035">
                  <a:moveTo>
                    <a:pt x="418" y="0"/>
                  </a:moveTo>
                  <a:lnTo>
                    <a:pt x="1909" y="0"/>
                  </a:lnTo>
                  <a:cubicBezTo>
                    <a:pt x="2139" y="0"/>
                    <a:pt x="2326" y="187"/>
                    <a:pt x="2326" y="417"/>
                  </a:cubicBezTo>
                  <a:lnTo>
                    <a:pt x="2326" y="1617"/>
                  </a:lnTo>
                  <a:cubicBezTo>
                    <a:pt x="2326" y="1848"/>
                    <a:pt x="2139" y="2035"/>
                    <a:pt x="1909" y="2035"/>
                  </a:cubicBezTo>
                  <a:lnTo>
                    <a:pt x="418" y="2035"/>
                  </a:lnTo>
                  <a:cubicBezTo>
                    <a:pt x="187" y="2035"/>
                    <a:pt x="0" y="1848"/>
                    <a:pt x="0" y="1617"/>
                  </a:cubicBezTo>
                  <a:lnTo>
                    <a:pt x="0" y="417"/>
                  </a:lnTo>
                  <a:cubicBezTo>
                    <a:pt x="0" y="187"/>
                    <a:pt x="187" y="0"/>
                    <a:pt x="41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grpSp>
      <p:pic>
        <p:nvPicPr>
          <p:cNvPr id="60" name="Picture 4" descr="0006_07-Energy-Bar-Chocolate-Chip">
            <a:extLst>
              <a:ext uri="{FF2B5EF4-FFF2-40B4-BE49-F238E27FC236}">
                <a16:creationId xmlns:a16="http://schemas.microsoft.com/office/drawing/2014/main" xmlns="" id="{B74D7236-AA37-47BB-BFBB-F8E09B5AB2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Chart 19">
            <a:extLst>
              <a:ext uri="{FF2B5EF4-FFF2-40B4-BE49-F238E27FC236}">
                <a16:creationId xmlns:a16="http://schemas.microsoft.com/office/drawing/2014/main" xmlns="" id="{7275C9C8-F3D8-4512-91C3-725625F7B4C4}"/>
              </a:ext>
            </a:extLst>
          </p:cNvPr>
          <p:cNvGraphicFramePr/>
          <p:nvPr/>
        </p:nvGraphicFramePr>
        <p:xfrm>
          <a:off x="1524000" y="4671152"/>
          <a:ext cx="7124700" cy="963892"/>
        </p:xfrm>
        <a:graphic>
          <a:graphicData uri="http://schemas.openxmlformats.org/drawingml/2006/chart">
            <c:chart xmlns:c="http://schemas.openxmlformats.org/drawingml/2006/chart" xmlns:r="http://schemas.openxmlformats.org/officeDocument/2006/relationships" r:id="rId17"/>
          </a:graphicData>
        </a:graphic>
      </p:graphicFrame>
      <p:sp>
        <p:nvSpPr>
          <p:cNvPr id="68" name="TextBox 67">
            <a:extLst>
              <a:ext uri="{FF2B5EF4-FFF2-40B4-BE49-F238E27FC236}">
                <a16:creationId xmlns:a16="http://schemas.microsoft.com/office/drawing/2014/main" xmlns="" id="{D1633184-5EEE-486A-8BFA-8623D8142DA4}"/>
              </a:ext>
            </a:extLst>
          </p:cNvPr>
          <p:cNvSpPr txBox="1"/>
          <p:nvPr/>
        </p:nvSpPr>
        <p:spPr>
          <a:xfrm>
            <a:off x="630664" y="2353701"/>
            <a:ext cx="413896" cy="230832"/>
          </a:xfrm>
          <a:prstGeom prst="rect">
            <a:avLst/>
          </a:prstGeom>
          <a:noFill/>
        </p:spPr>
        <p:txBody>
          <a:bodyPr wrap="none" rtlCol="0">
            <a:spAutoFit/>
          </a:bodyPr>
          <a:lstStyle/>
          <a:p>
            <a:r>
              <a:rPr lang="en-US" sz="900" b="1" dirty="0">
                <a:solidFill>
                  <a:srgbClr val="002060"/>
                </a:solidFill>
              </a:rPr>
              <a:t>OOH</a:t>
            </a:r>
          </a:p>
        </p:txBody>
      </p:sp>
      <p:grpSp>
        <p:nvGrpSpPr>
          <p:cNvPr id="69" name="Group 68">
            <a:extLst>
              <a:ext uri="{FF2B5EF4-FFF2-40B4-BE49-F238E27FC236}">
                <a16:creationId xmlns:a16="http://schemas.microsoft.com/office/drawing/2014/main" xmlns="" id="{5C354521-C9F0-4D57-85AF-E744A16A91EA}"/>
              </a:ext>
            </a:extLst>
          </p:cNvPr>
          <p:cNvGrpSpPr/>
          <p:nvPr/>
        </p:nvGrpSpPr>
        <p:grpSpPr>
          <a:xfrm>
            <a:off x="304800" y="2327000"/>
            <a:ext cx="360996" cy="295223"/>
            <a:chOff x="152070" y="917550"/>
            <a:chExt cx="360996" cy="295223"/>
          </a:xfrm>
        </p:grpSpPr>
        <p:grpSp>
          <p:nvGrpSpPr>
            <p:cNvPr id="70" name="Group 69">
              <a:extLst>
                <a:ext uri="{FF2B5EF4-FFF2-40B4-BE49-F238E27FC236}">
                  <a16:creationId xmlns:a16="http://schemas.microsoft.com/office/drawing/2014/main" xmlns="" id="{D537E879-9B05-4A5D-92DC-EF89F77E428A}"/>
                </a:ext>
              </a:extLst>
            </p:cNvPr>
            <p:cNvGrpSpPr/>
            <p:nvPr/>
          </p:nvGrpSpPr>
          <p:grpSpPr>
            <a:xfrm>
              <a:off x="182847" y="917550"/>
              <a:ext cx="294332" cy="295223"/>
              <a:chOff x="11039475" y="0"/>
              <a:chExt cx="6819900" cy="6840538"/>
            </a:xfrm>
            <a:solidFill>
              <a:srgbClr val="002060"/>
            </a:solidFill>
          </p:grpSpPr>
          <p:sp>
            <p:nvSpPr>
              <p:cNvPr id="72" name="Freeform 7">
                <a:extLst>
                  <a:ext uri="{FF2B5EF4-FFF2-40B4-BE49-F238E27FC236}">
                    <a16:creationId xmlns:a16="http://schemas.microsoft.com/office/drawing/2014/main" xmlns="" id="{B1514085-C6C6-4D8A-893B-CC9D4C436052}"/>
                  </a:ext>
                </a:extLst>
              </p:cNvPr>
              <p:cNvSpPr>
                <a:spLocks noEditPoints="1"/>
              </p:cNvSpPr>
              <p:nvPr/>
            </p:nvSpPr>
            <p:spPr bwMode="auto">
              <a:xfrm>
                <a:off x="11039475" y="0"/>
                <a:ext cx="6819900" cy="6840538"/>
              </a:xfrm>
              <a:custGeom>
                <a:avLst/>
                <a:gdLst>
                  <a:gd name="T0" fmla="*/ 6167 w 6267"/>
                  <a:gd name="T1" fmla="*/ 400 h 6267"/>
                  <a:gd name="T2" fmla="*/ 6133 w 6267"/>
                  <a:gd name="T3" fmla="*/ 400 h 6267"/>
                  <a:gd name="T4" fmla="*/ 6133 w 6267"/>
                  <a:gd name="T5" fmla="*/ 300 h 6267"/>
                  <a:gd name="T6" fmla="*/ 5833 w 6267"/>
                  <a:gd name="T7" fmla="*/ 0 h 6267"/>
                  <a:gd name="T8" fmla="*/ 5533 w 6267"/>
                  <a:gd name="T9" fmla="*/ 300 h 6267"/>
                  <a:gd name="T10" fmla="*/ 5533 w 6267"/>
                  <a:gd name="T11" fmla="*/ 400 h 6267"/>
                  <a:gd name="T12" fmla="*/ 1433 w 6267"/>
                  <a:gd name="T13" fmla="*/ 400 h 6267"/>
                  <a:gd name="T14" fmla="*/ 1333 w 6267"/>
                  <a:gd name="T15" fmla="*/ 500 h 6267"/>
                  <a:gd name="T16" fmla="*/ 1433 w 6267"/>
                  <a:gd name="T17" fmla="*/ 600 h 6267"/>
                  <a:gd name="T18" fmla="*/ 6067 w 6267"/>
                  <a:gd name="T19" fmla="*/ 600 h 6267"/>
                  <a:gd name="T20" fmla="*/ 6067 w 6267"/>
                  <a:gd name="T21" fmla="*/ 4533 h 6267"/>
                  <a:gd name="T22" fmla="*/ 200 w 6267"/>
                  <a:gd name="T23" fmla="*/ 4533 h 6267"/>
                  <a:gd name="T24" fmla="*/ 200 w 6267"/>
                  <a:gd name="T25" fmla="*/ 600 h 6267"/>
                  <a:gd name="T26" fmla="*/ 1033 w 6267"/>
                  <a:gd name="T27" fmla="*/ 600 h 6267"/>
                  <a:gd name="T28" fmla="*/ 1133 w 6267"/>
                  <a:gd name="T29" fmla="*/ 500 h 6267"/>
                  <a:gd name="T30" fmla="*/ 1033 w 6267"/>
                  <a:gd name="T31" fmla="*/ 400 h 6267"/>
                  <a:gd name="T32" fmla="*/ 733 w 6267"/>
                  <a:gd name="T33" fmla="*/ 400 h 6267"/>
                  <a:gd name="T34" fmla="*/ 733 w 6267"/>
                  <a:gd name="T35" fmla="*/ 300 h 6267"/>
                  <a:gd name="T36" fmla="*/ 433 w 6267"/>
                  <a:gd name="T37" fmla="*/ 0 h 6267"/>
                  <a:gd name="T38" fmla="*/ 133 w 6267"/>
                  <a:gd name="T39" fmla="*/ 300 h 6267"/>
                  <a:gd name="T40" fmla="*/ 133 w 6267"/>
                  <a:gd name="T41" fmla="*/ 400 h 6267"/>
                  <a:gd name="T42" fmla="*/ 100 w 6267"/>
                  <a:gd name="T43" fmla="*/ 400 h 6267"/>
                  <a:gd name="T44" fmla="*/ 0 w 6267"/>
                  <a:gd name="T45" fmla="*/ 500 h 6267"/>
                  <a:gd name="T46" fmla="*/ 0 w 6267"/>
                  <a:gd name="T47" fmla="*/ 4633 h 6267"/>
                  <a:gd name="T48" fmla="*/ 100 w 6267"/>
                  <a:gd name="T49" fmla="*/ 4733 h 6267"/>
                  <a:gd name="T50" fmla="*/ 133 w 6267"/>
                  <a:gd name="T51" fmla="*/ 4733 h 6267"/>
                  <a:gd name="T52" fmla="*/ 133 w 6267"/>
                  <a:gd name="T53" fmla="*/ 5967 h 6267"/>
                  <a:gd name="T54" fmla="*/ 433 w 6267"/>
                  <a:gd name="T55" fmla="*/ 6267 h 6267"/>
                  <a:gd name="T56" fmla="*/ 733 w 6267"/>
                  <a:gd name="T57" fmla="*/ 5967 h 6267"/>
                  <a:gd name="T58" fmla="*/ 733 w 6267"/>
                  <a:gd name="T59" fmla="*/ 4733 h 6267"/>
                  <a:gd name="T60" fmla="*/ 5533 w 6267"/>
                  <a:gd name="T61" fmla="*/ 4733 h 6267"/>
                  <a:gd name="T62" fmla="*/ 5533 w 6267"/>
                  <a:gd name="T63" fmla="*/ 5967 h 6267"/>
                  <a:gd name="T64" fmla="*/ 5833 w 6267"/>
                  <a:gd name="T65" fmla="*/ 6267 h 6267"/>
                  <a:gd name="T66" fmla="*/ 6133 w 6267"/>
                  <a:gd name="T67" fmla="*/ 5967 h 6267"/>
                  <a:gd name="T68" fmla="*/ 6133 w 6267"/>
                  <a:gd name="T69" fmla="*/ 4733 h 6267"/>
                  <a:gd name="T70" fmla="*/ 6167 w 6267"/>
                  <a:gd name="T71" fmla="*/ 4733 h 6267"/>
                  <a:gd name="T72" fmla="*/ 6267 w 6267"/>
                  <a:gd name="T73" fmla="*/ 4633 h 6267"/>
                  <a:gd name="T74" fmla="*/ 6267 w 6267"/>
                  <a:gd name="T75" fmla="*/ 500 h 6267"/>
                  <a:gd name="T76" fmla="*/ 6167 w 6267"/>
                  <a:gd name="T77" fmla="*/ 400 h 6267"/>
                  <a:gd name="T78" fmla="*/ 5733 w 6267"/>
                  <a:gd name="T79" fmla="*/ 300 h 6267"/>
                  <a:gd name="T80" fmla="*/ 5833 w 6267"/>
                  <a:gd name="T81" fmla="*/ 200 h 6267"/>
                  <a:gd name="T82" fmla="*/ 5933 w 6267"/>
                  <a:gd name="T83" fmla="*/ 300 h 6267"/>
                  <a:gd name="T84" fmla="*/ 5933 w 6267"/>
                  <a:gd name="T85" fmla="*/ 400 h 6267"/>
                  <a:gd name="T86" fmla="*/ 5733 w 6267"/>
                  <a:gd name="T87" fmla="*/ 400 h 6267"/>
                  <a:gd name="T88" fmla="*/ 5733 w 6267"/>
                  <a:gd name="T89" fmla="*/ 300 h 6267"/>
                  <a:gd name="T90" fmla="*/ 333 w 6267"/>
                  <a:gd name="T91" fmla="*/ 300 h 6267"/>
                  <a:gd name="T92" fmla="*/ 433 w 6267"/>
                  <a:gd name="T93" fmla="*/ 200 h 6267"/>
                  <a:gd name="T94" fmla="*/ 533 w 6267"/>
                  <a:gd name="T95" fmla="*/ 300 h 6267"/>
                  <a:gd name="T96" fmla="*/ 533 w 6267"/>
                  <a:gd name="T97" fmla="*/ 400 h 6267"/>
                  <a:gd name="T98" fmla="*/ 333 w 6267"/>
                  <a:gd name="T99" fmla="*/ 400 h 6267"/>
                  <a:gd name="T100" fmla="*/ 333 w 6267"/>
                  <a:gd name="T101" fmla="*/ 300 h 6267"/>
                  <a:gd name="T102" fmla="*/ 533 w 6267"/>
                  <a:gd name="T103" fmla="*/ 5967 h 6267"/>
                  <a:gd name="T104" fmla="*/ 433 w 6267"/>
                  <a:gd name="T105" fmla="*/ 6067 h 6267"/>
                  <a:gd name="T106" fmla="*/ 333 w 6267"/>
                  <a:gd name="T107" fmla="*/ 5967 h 6267"/>
                  <a:gd name="T108" fmla="*/ 333 w 6267"/>
                  <a:gd name="T109" fmla="*/ 4733 h 6267"/>
                  <a:gd name="T110" fmla="*/ 533 w 6267"/>
                  <a:gd name="T111" fmla="*/ 4733 h 6267"/>
                  <a:gd name="T112" fmla="*/ 533 w 6267"/>
                  <a:gd name="T113" fmla="*/ 5967 h 6267"/>
                  <a:gd name="T114" fmla="*/ 5933 w 6267"/>
                  <a:gd name="T115" fmla="*/ 5967 h 6267"/>
                  <a:gd name="T116" fmla="*/ 5833 w 6267"/>
                  <a:gd name="T117" fmla="*/ 6067 h 6267"/>
                  <a:gd name="T118" fmla="*/ 5733 w 6267"/>
                  <a:gd name="T119" fmla="*/ 5967 h 6267"/>
                  <a:gd name="T120" fmla="*/ 5733 w 6267"/>
                  <a:gd name="T121" fmla="*/ 4733 h 6267"/>
                  <a:gd name="T122" fmla="*/ 5933 w 6267"/>
                  <a:gd name="T123" fmla="*/ 4733 h 6267"/>
                  <a:gd name="T124" fmla="*/ 5933 w 6267"/>
                  <a:gd name="T125" fmla="*/ 5967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67" h="6267">
                    <a:moveTo>
                      <a:pt x="6167" y="400"/>
                    </a:moveTo>
                    <a:lnTo>
                      <a:pt x="6133" y="400"/>
                    </a:lnTo>
                    <a:lnTo>
                      <a:pt x="6133" y="300"/>
                    </a:lnTo>
                    <a:cubicBezTo>
                      <a:pt x="6133" y="135"/>
                      <a:pt x="5999" y="0"/>
                      <a:pt x="5833" y="0"/>
                    </a:cubicBezTo>
                    <a:cubicBezTo>
                      <a:pt x="5668" y="0"/>
                      <a:pt x="5533" y="135"/>
                      <a:pt x="5533" y="300"/>
                    </a:cubicBezTo>
                    <a:lnTo>
                      <a:pt x="5533" y="400"/>
                    </a:lnTo>
                    <a:lnTo>
                      <a:pt x="1433" y="400"/>
                    </a:lnTo>
                    <a:cubicBezTo>
                      <a:pt x="1378" y="400"/>
                      <a:pt x="1333" y="445"/>
                      <a:pt x="1333" y="500"/>
                    </a:cubicBezTo>
                    <a:cubicBezTo>
                      <a:pt x="1333" y="555"/>
                      <a:pt x="1378" y="600"/>
                      <a:pt x="1433" y="600"/>
                    </a:cubicBezTo>
                    <a:lnTo>
                      <a:pt x="6067" y="600"/>
                    </a:lnTo>
                    <a:lnTo>
                      <a:pt x="6067" y="4533"/>
                    </a:lnTo>
                    <a:lnTo>
                      <a:pt x="200" y="4533"/>
                    </a:lnTo>
                    <a:lnTo>
                      <a:pt x="200" y="600"/>
                    </a:lnTo>
                    <a:lnTo>
                      <a:pt x="1033" y="600"/>
                    </a:lnTo>
                    <a:cubicBezTo>
                      <a:pt x="1089" y="600"/>
                      <a:pt x="1133" y="555"/>
                      <a:pt x="1133" y="500"/>
                    </a:cubicBezTo>
                    <a:cubicBezTo>
                      <a:pt x="1133" y="445"/>
                      <a:pt x="1089" y="400"/>
                      <a:pt x="1033" y="400"/>
                    </a:cubicBezTo>
                    <a:lnTo>
                      <a:pt x="733" y="400"/>
                    </a:lnTo>
                    <a:lnTo>
                      <a:pt x="733" y="300"/>
                    </a:lnTo>
                    <a:cubicBezTo>
                      <a:pt x="733" y="135"/>
                      <a:pt x="599" y="0"/>
                      <a:pt x="433" y="0"/>
                    </a:cubicBezTo>
                    <a:cubicBezTo>
                      <a:pt x="268" y="0"/>
                      <a:pt x="133" y="135"/>
                      <a:pt x="133" y="300"/>
                    </a:cubicBezTo>
                    <a:lnTo>
                      <a:pt x="133" y="400"/>
                    </a:lnTo>
                    <a:lnTo>
                      <a:pt x="100" y="400"/>
                    </a:lnTo>
                    <a:cubicBezTo>
                      <a:pt x="45" y="400"/>
                      <a:pt x="0" y="445"/>
                      <a:pt x="0" y="500"/>
                    </a:cubicBezTo>
                    <a:lnTo>
                      <a:pt x="0" y="4633"/>
                    </a:lnTo>
                    <a:cubicBezTo>
                      <a:pt x="0" y="4689"/>
                      <a:pt x="45" y="4733"/>
                      <a:pt x="100" y="4733"/>
                    </a:cubicBezTo>
                    <a:lnTo>
                      <a:pt x="133" y="4733"/>
                    </a:lnTo>
                    <a:lnTo>
                      <a:pt x="133" y="5967"/>
                    </a:lnTo>
                    <a:cubicBezTo>
                      <a:pt x="133" y="6132"/>
                      <a:pt x="268" y="6267"/>
                      <a:pt x="433" y="6267"/>
                    </a:cubicBezTo>
                    <a:cubicBezTo>
                      <a:pt x="599" y="6267"/>
                      <a:pt x="733" y="6132"/>
                      <a:pt x="733" y="5967"/>
                    </a:cubicBezTo>
                    <a:lnTo>
                      <a:pt x="733" y="4733"/>
                    </a:lnTo>
                    <a:lnTo>
                      <a:pt x="5533" y="4733"/>
                    </a:lnTo>
                    <a:lnTo>
                      <a:pt x="5533" y="5967"/>
                    </a:lnTo>
                    <a:cubicBezTo>
                      <a:pt x="5533" y="6132"/>
                      <a:pt x="5668" y="6267"/>
                      <a:pt x="5833" y="6267"/>
                    </a:cubicBezTo>
                    <a:cubicBezTo>
                      <a:pt x="5999" y="6267"/>
                      <a:pt x="6133" y="6132"/>
                      <a:pt x="6133" y="5967"/>
                    </a:cubicBezTo>
                    <a:lnTo>
                      <a:pt x="6133" y="4733"/>
                    </a:lnTo>
                    <a:lnTo>
                      <a:pt x="6167" y="4733"/>
                    </a:lnTo>
                    <a:cubicBezTo>
                      <a:pt x="6222" y="4733"/>
                      <a:pt x="6267" y="4689"/>
                      <a:pt x="6267" y="4633"/>
                    </a:cubicBezTo>
                    <a:lnTo>
                      <a:pt x="6267" y="500"/>
                    </a:lnTo>
                    <a:cubicBezTo>
                      <a:pt x="6267" y="445"/>
                      <a:pt x="6222" y="400"/>
                      <a:pt x="6167" y="400"/>
                    </a:cubicBezTo>
                    <a:close/>
                    <a:moveTo>
                      <a:pt x="5733" y="300"/>
                    </a:moveTo>
                    <a:cubicBezTo>
                      <a:pt x="5733" y="245"/>
                      <a:pt x="5778" y="200"/>
                      <a:pt x="5833" y="200"/>
                    </a:cubicBezTo>
                    <a:cubicBezTo>
                      <a:pt x="5888" y="200"/>
                      <a:pt x="5933" y="245"/>
                      <a:pt x="5933" y="300"/>
                    </a:cubicBezTo>
                    <a:lnTo>
                      <a:pt x="5933" y="400"/>
                    </a:lnTo>
                    <a:lnTo>
                      <a:pt x="5733" y="400"/>
                    </a:lnTo>
                    <a:lnTo>
                      <a:pt x="5733" y="300"/>
                    </a:lnTo>
                    <a:close/>
                    <a:moveTo>
                      <a:pt x="333" y="300"/>
                    </a:moveTo>
                    <a:cubicBezTo>
                      <a:pt x="333" y="245"/>
                      <a:pt x="378" y="200"/>
                      <a:pt x="433" y="200"/>
                    </a:cubicBezTo>
                    <a:cubicBezTo>
                      <a:pt x="488" y="200"/>
                      <a:pt x="533" y="245"/>
                      <a:pt x="533" y="300"/>
                    </a:cubicBezTo>
                    <a:lnTo>
                      <a:pt x="533" y="400"/>
                    </a:lnTo>
                    <a:lnTo>
                      <a:pt x="333" y="400"/>
                    </a:lnTo>
                    <a:lnTo>
                      <a:pt x="333" y="300"/>
                    </a:lnTo>
                    <a:close/>
                    <a:moveTo>
                      <a:pt x="533" y="5967"/>
                    </a:moveTo>
                    <a:cubicBezTo>
                      <a:pt x="533" y="6022"/>
                      <a:pt x="488" y="6067"/>
                      <a:pt x="433" y="6067"/>
                    </a:cubicBezTo>
                    <a:cubicBezTo>
                      <a:pt x="378" y="6067"/>
                      <a:pt x="333" y="6022"/>
                      <a:pt x="333" y="5967"/>
                    </a:cubicBezTo>
                    <a:lnTo>
                      <a:pt x="333" y="4733"/>
                    </a:lnTo>
                    <a:lnTo>
                      <a:pt x="533" y="4733"/>
                    </a:lnTo>
                    <a:lnTo>
                      <a:pt x="533" y="5967"/>
                    </a:lnTo>
                    <a:close/>
                    <a:moveTo>
                      <a:pt x="5933" y="5967"/>
                    </a:moveTo>
                    <a:cubicBezTo>
                      <a:pt x="5933" y="6022"/>
                      <a:pt x="5888" y="6067"/>
                      <a:pt x="5833" y="6067"/>
                    </a:cubicBezTo>
                    <a:cubicBezTo>
                      <a:pt x="5778" y="6067"/>
                      <a:pt x="5733" y="6022"/>
                      <a:pt x="5733" y="5967"/>
                    </a:cubicBezTo>
                    <a:lnTo>
                      <a:pt x="5733" y="4733"/>
                    </a:lnTo>
                    <a:lnTo>
                      <a:pt x="5933" y="4733"/>
                    </a:lnTo>
                    <a:lnTo>
                      <a:pt x="5933" y="59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8">
                <a:extLst>
                  <a:ext uri="{FF2B5EF4-FFF2-40B4-BE49-F238E27FC236}">
                    <a16:creationId xmlns:a16="http://schemas.microsoft.com/office/drawing/2014/main" xmlns="" id="{4E50519B-8D6E-40E1-9234-438416F5919E}"/>
                  </a:ext>
                </a:extLst>
              </p:cNvPr>
              <p:cNvSpPr>
                <a:spLocks/>
              </p:cNvSpPr>
              <p:nvPr/>
            </p:nvSpPr>
            <p:spPr bwMode="auto">
              <a:xfrm>
                <a:off x="11618913" y="873125"/>
                <a:ext cx="217488" cy="3856038"/>
              </a:xfrm>
              <a:custGeom>
                <a:avLst/>
                <a:gdLst>
                  <a:gd name="T0" fmla="*/ 0 w 200"/>
                  <a:gd name="T1" fmla="*/ 100 h 3533"/>
                  <a:gd name="T2" fmla="*/ 0 w 200"/>
                  <a:gd name="T3" fmla="*/ 3433 h 3533"/>
                  <a:gd name="T4" fmla="*/ 100 w 200"/>
                  <a:gd name="T5" fmla="*/ 3533 h 3533"/>
                  <a:gd name="T6" fmla="*/ 200 w 200"/>
                  <a:gd name="T7" fmla="*/ 3433 h 3533"/>
                  <a:gd name="T8" fmla="*/ 200 w 200"/>
                  <a:gd name="T9" fmla="*/ 100 h 3533"/>
                  <a:gd name="T10" fmla="*/ 100 w 200"/>
                  <a:gd name="T11" fmla="*/ 0 h 3533"/>
                  <a:gd name="T12" fmla="*/ 0 w 200"/>
                  <a:gd name="T13" fmla="*/ 100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0" y="100"/>
                    </a:moveTo>
                    <a:lnTo>
                      <a:pt x="0" y="3433"/>
                    </a:lnTo>
                    <a:cubicBezTo>
                      <a:pt x="0" y="3489"/>
                      <a:pt x="45" y="3533"/>
                      <a:pt x="100" y="3533"/>
                    </a:cubicBezTo>
                    <a:cubicBezTo>
                      <a:pt x="156" y="3533"/>
                      <a:pt x="200" y="3489"/>
                      <a:pt x="200" y="3433"/>
                    </a:cubicBezTo>
                    <a:lnTo>
                      <a:pt x="200" y="100"/>
                    </a:lnTo>
                    <a:cubicBezTo>
                      <a:pt x="200" y="45"/>
                      <a:pt x="156" y="0"/>
                      <a:pt x="100" y="0"/>
                    </a:cubicBezTo>
                    <a:cubicBezTo>
                      <a:pt x="45" y="0"/>
                      <a:pt x="0" y="45"/>
                      <a:pt x="0"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9">
                <a:extLst>
                  <a:ext uri="{FF2B5EF4-FFF2-40B4-BE49-F238E27FC236}">
                    <a16:creationId xmlns:a16="http://schemas.microsoft.com/office/drawing/2014/main" xmlns="" id="{F12736B5-CF9C-4804-8CBF-60F1EF7D9583}"/>
                  </a:ext>
                </a:extLst>
              </p:cNvPr>
              <p:cNvSpPr>
                <a:spLocks/>
              </p:cNvSpPr>
              <p:nvPr/>
            </p:nvSpPr>
            <p:spPr bwMode="auto">
              <a:xfrm>
                <a:off x="17060863" y="873125"/>
                <a:ext cx="217488" cy="3856038"/>
              </a:xfrm>
              <a:custGeom>
                <a:avLst/>
                <a:gdLst>
                  <a:gd name="T0" fmla="*/ 200 w 200"/>
                  <a:gd name="T1" fmla="*/ 3433 h 3533"/>
                  <a:gd name="T2" fmla="*/ 200 w 200"/>
                  <a:gd name="T3" fmla="*/ 100 h 3533"/>
                  <a:gd name="T4" fmla="*/ 100 w 200"/>
                  <a:gd name="T5" fmla="*/ 0 h 3533"/>
                  <a:gd name="T6" fmla="*/ 0 w 200"/>
                  <a:gd name="T7" fmla="*/ 100 h 3533"/>
                  <a:gd name="T8" fmla="*/ 0 w 200"/>
                  <a:gd name="T9" fmla="*/ 3433 h 3533"/>
                  <a:gd name="T10" fmla="*/ 100 w 200"/>
                  <a:gd name="T11" fmla="*/ 3533 h 3533"/>
                  <a:gd name="T12" fmla="*/ 200 w 200"/>
                  <a:gd name="T13" fmla="*/ 3433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200" y="3433"/>
                    </a:moveTo>
                    <a:lnTo>
                      <a:pt x="200" y="100"/>
                    </a:lnTo>
                    <a:cubicBezTo>
                      <a:pt x="200" y="45"/>
                      <a:pt x="156" y="0"/>
                      <a:pt x="100" y="0"/>
                    </a:cubicBezTo>
                    <a:cubicBezTo>
                      <a:pt x="45" y="0"/>
                      <a:pt x="0" y="45"/>
                      <a:pt x="0" y="100"/>
                    </a:cubicBezTo>
                    <a:lnTo>
                      <a:pt x="0" y="3433"/>
                    </a:lnTo>
                    <a:cubicBezTo>
                      <a:pt x="0" y="3489"/>
                      <a:pt x="45" y="3533"/>
                      <a:pt x="100" y="3533"/>
                    </a:cubicBezTo>
                    <a:cubicBezTo>
                      <a:pt x="156" y="3533"/>
                      <a:pt x="200" y="3489"/>
                      <a:pt x="200" y="34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1" name="Rectangle 70">
              <a:extLst>
                <a:ext uri="{FF2B5EF4-FFF2-40B4-BE49-F238E27FC236}">
                  <a16:creationId xmlns:a16="http://schemas.microsoft.com/office/drawing/2014/main" xmlns="" id="{CBE76FA6-742C-43B4-B23D-3E421705FF47}"/>
                </a:ext>
              </a:extLst>
            </p:cNvPr>
            <p:cNvSpPr/>
            <p:nvPr/>
          </p:nvSpPr>
          <p:spPr>
            <a:xfrm>
              <a:off x="152070" y="919486"/>
              <a:ext cx="360996" cy="246221"/>
            </a:xfrm>
            <a:prstGeom prst="rect">
              <a:avLst/>
            </a:prstGeom>
          </p:spPr>
          <p:txBody>
            <a:bodyPr wrap="none">
              <a:spAutoFit/>
            </a:bodyPr>
            <a:lstStyle/>
            <a:p>
              <a:pPr algn="ctr"/>
              <a:r>
                <a:rPr lang="en-US" sz="500" b="1" dirty="0">
                  <a:solidFill>
                    <a:srgbClr val="002060"/>
                  </a:solidFill>
                </a:rPr>
                <a:t>White </a:t>
              </a:r>
              <a:br>
                <a:rPr lang="en-US" sz="500" b="1" dirty="0">
                  <a:solidFill>
                    <a:srgbClr val="002060"/>
                  </a:solidFill>
                </a:rPr>
              </a:br>
              <a:r>
                <a:rPr lang="en-US" sz="500" b="1" dirty="0">
                  <a:solidFill>
                    <a:srgbClr val="002060"/>
                  </a:solidFill>
                </a:rPr>
                <a:t>Space</a:t>
              </a:r>
              <a:endParaRPr lang="en-IN" sz="500" dirty="0"/>
            </a:p>
          </p:txBody>
        </p:sp>
      </p:grpSp>
    </p:spTree>
    <p:extLst>
      <p:ext uri="{BB962C8B-B14F-4D97-AF65-F5344CB8AC3E}">
        <p14:creationId xmlns:p14="http://schemas.microsoft.com/office/powerpoint/2010/main" val="265420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D8B0EF22-6EFC-4BFF-9A50-B5FB5CF15A03}"/>
              </a:ext>
            </a:extLst>
          </p:cNvPr>
          <p:cNvGrpSpPr/>
          <p:nvPr/>
        </p:nvGrpSpPr>
        <p:grpSpPr>
          <a:xfrm>
            <a:off x="400050" y="2693988"/>
            <a:ext cx="8343900" cy="1470025"/>
            <a:chOff x="304800" y="2913063"/>
            <a:chExt cx="8343900" cy="1470025"/>
          </a:xfrm>
        </p:grpSpPr>
        <p:sp>
          <p:nvSpPr>
            <p:cNvPr id="7" name="Title 3">
              <a:extLst>
                <a:ext uri="{FF2B5EF4-FFF2-40B4-BE49-F238E27FC236}">
                  <a16:creationId xmlns:a16="http://schemas.microsoft.com/office/drawing/2014/main" xmlns="" id="{A6957BF4-4481-4577-8299-05D14FBA7F9F}"/>
                </a:ext>
              </a:extLst>
            </p:cNvPr>
            <p:cNvSpPr txBox="1">
              <a:spLocks/>
            </p:cNvSpPr>
            <p:nvPr/>
          </p:nvSpPr>
          <p:spPr>
            <a:xfrm>
              <a:off x="590550" y="2913063"/>
              <a:ext cx="7772400" cy="1470025"/>
            </a:xfrm>
            <a:prstGeom prst="roundRect">
              <a:avLst/>
            </a:prstGeom>
            <a:solidFill>
              <a:schemeClr val="accent2"/>
            </a:solidFill>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r>
                <a:rPr lang="en-US" dirty="0"/>
                <a:t> </a:t>
              </a:r>
            </a:p>
          </p:txBody>
        </p:sp>
        <p:sp>
          <p:nvSpPr>
            <p:cNvPr id="8" name="Title 3">
              <a:extLst>
                <a:ext uri="{FF2B5EF4-FFF2-40B4-BE49-F238E27FC236}">
                  <a16:creationId xmlns:a16="http://schemas.microsoft.com/office/drawing/2014/main" xmlns="" id="{F272D26C-D449-49D1-96E8-F9BA0298B31E}"/>
                </a:ext>
              </a:extLst>
            </p:cNvPr>
            <p:cNvSpPr txBox="1">
              <a:spLocks/>
            </p:cNvSpPr>
            <p:nvPr/>
          </p:nvSpPr>
          <p:spPr>
            <a:xfrm>
              <a:off x="304800" y="3043465"/>
              <a:ext cx="8343900" cy="1209220"/>
            </a:xfrm>
            <a:prstGeom prst="roundRect">
              <a:avLst/>
            </a:prstGeom>
            <a:solidFill>
              <a:schemeClr val="bg1"/>
            </a:solidFill>
          </p:spPr>
          <p:txBody>
            <a:bodyPr vert="horz" lIns="0" tIns="0" rIns="0" bIns="0" rtlCol="0" anchor="ctr" anchorCtr="0">
              <a:noAutofit/>
            </a:bodyPr>
            <a:lst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a:lstStyle>
            <a:p>
              <a:pPr algn="ctr"/>
              <a:r>
                <a:rPr lang="en-US" dirty="0">
                  <a:solidFill>
                    <a:schemeClr val="accent6"/>
                  </a:solidFill>
                </a:rPr>
                <a:t> </a:t>
              </a:r>
            </a:p>
          </p:txBody>
        </p:sp>
      </p:grpSp>
      <p:sp>
        <p:nvSpPr>
          <p:cNvPr id="5" name="Title 3"/>
          <p:cNvSpPr txBox="1">
            <a:spLocks/>
          </p:cNvSpPr>
          <p:nvPr/>
        </p:nvSpPr>
        <p:spPr>
          <a:xfrm>
            <a:off x="304800" y="2824390"/>
            <a:ext cx="8343900" cy="1209220"/>
          </a:xfrm>
          <a:prstGeom prst="roundRect">
            <a:avLst/>
          </a:prstGeom>
          <a:noFill/>
        </p:spPr>
        <p:txBody>
          <a:bodyPr vert="horz" lIns="0" tIns="0" rIns="0" bIns="0" rtlCol="0" anchor="ctr" anchorCtr="0">
            <a:noAutofit/>
          </a:bodyPr>
          <a:lst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a:lstStyle>
          <a:p>
            <a:pPr algn="ctr"/>
            <a:r>
              <a:rPr lang="en-US" sz="3600" cap="none" dirty="0"/>
              <a:t>Vector Snacks Results</a:t>
            </a:r>
          </a:p>
        </p:txBody>
      </p:sp>
      <p:pic>
        <p:nvPicPr>
          <p:cNvPr id="10" name="Picture 9">
            <a:extLst>
              <a:ext uri="{FF2B5EF4-FFF2-40B4-BE49-F238E27FC236}">
                <a16:creationId xmlns:a16="http://schemas.microsoft.com/office/drawing/2014/main" xmlns="" id="{65F981AE-2B8C-4D85-8E29-0E07601BE09E}"/>
              </a:ext>
            </a:extLst>
          </p:cNvPr>
          <p:cNvPicPr>
            <a:picLocks noChangeAspect="1"/>
          </p:cNvPicPr>
          <p:nvPr/>
        </p:nvPicPr>
        <p:blipFill>
          <a:blip r:embed="rId2"/>
          <a:stretch>
            <a:fillRect/>
          </a:stretch>
        </p:blipFill>
        <p:spPr>
          <a:xfrm>
            <a:off x="6179634" y="5334000"/>
            <a:ext cx="2469066" cy="762000"/>
          </a:xfrm>
          <a:prstGeom prst="rect">
            <a:avLst/>
          </a:prstGeom>
        </p:spPr>
      </p:pic>
      <p:pic>
        <p:nvPicPr>
          <p:cNvPr id="12" name="Picture 11">
            <a:extLst>
              <a:ext uri="{FF2B5EF4-FFF2-40B4-BE49-F238E27FC236}">
                <a16:creationId xmlns:a16="http://schemas.microsoft.com/office/drawing/2014/main" xmlns="" id="{EE3B8C6C-931A-40D1-9A35-83A38893D12B}"/>
              </a:ext>
            </a:extLst>
          </p:cNvPr>
          <p:cNvPicPr>
            <a:picLocks noChangeAspect="1"/>
          </p:cNvPicPr>
          <p:nvPr/>
        </p:nvPicPr>
        <p:blipFill>
          <a:blip r:embed="rId3"/>
          <a:stretch>
            <a:fillRect/>
          </a:stretch>
        </p:blipFill>
        <p:spPr>
          <a:xfrm>
            <a:off x="7724424" y="1219200"/>
            <a:ext cx="835375" cy="1152237"/>
          </a:xfrm>
          <a:prstGeom prst="rect">
            <a:avLst/>
          </a:prstGeom>
        </p:spPr>
      </p:pic>
    </p:spTree>
    <p:extLst>
      <p:ext uri="{BB962C8B-B14F-4D97-AF65-F5344CB8AC3E}">
        <p14:creationId xmlns:p14="http://schemas.microsoft.com/office/powerpoint/2010/main" val="366317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Spending declined marginally by -1.3%, Trade went up but was offset by decline in Brand-Building.  </a:t>
            </a:r>
            <a:endParaRPr lang="en-CA" dirty="0"/>
          </a:p>
        </p:txBody>
      </p:sp>
      <p:graphicFrame>
        <p:nvGraphicFramePr>
          <p:cNvPr id="4" name="Chart 3">
            <a:extLst>
              <a:ext uri="{FF2B5EF4-FFF2-40B4-BE49-F238E27FC236}">
                <a16:creationId xmlns:a16="http://schemas.microsoft.com/office/drawing/2014/main" xmlns="" id="{A7BADB3F-4DDE-4078-A525-EF0AB8B097C7}"/>
              </a:ext>
            </a:extLst>
          </p:cNvPr>
          <p:cNvGraphicFramePr/>
          <p:nvPr>
            <p:extLst>
              <p:ext uri="{D42A27DB-BD31-4B8C-83A1-F6EECF244321}">
                <p14:modId xmlns:p14="http://schemas.microsoft.com/office/powerpoint/2010/main" val="1240433126"/>
              </p:ext>
            </p:extLst>
          </p:nvPr>
        </p:nvGraphicFramePr>
        <p:xfrm>
          <a:off x="251520" y="1674346"/>
          <a:ext cx="8420100" cy="3895181"/>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Trade &amp; Brand-Building Spend ($MM)</a:t>
            </a:r>
          </a:p>
        </p:txBody>
      </p:sp>
      <p:sp>
        <p:nvSpPr>
          <p:cNvPr id="9" name="TextBox 8">
            <a:extLst>
              <a:ext uri="{FF2B5EF4-FFF2-40B4-BE49-F238E27FC236}">
                <a16:creationId xmlns:a16="http://schemas.microsoft.com/office/drawing/2014/main" xmlns="" id="{ECE09DA7-BDEF-44DD-8F73-E0C8901CE8E0}"/>
              </a:ext>
            </a:extLst>
          </p:cNvPr>
          <p:cNvSpPr txBox="1"/>
          <p:nvPr/>
        </p:nvSpPr>
        <p:spPr>
          <a:xfrm>
            <a:off x="317500" y="5531452"/>
            <a:ext cx="8343900" cy="400110"/>
          </a:xfrm>
          <a:prstGeom prst="rect">
            <a:avLst/>
          </a:prstGeom>
          <a:noFill/>
        </p:spPr>
        <p:txBody>
          <a:bodyPr wrap="square" rtlCol="0">
            <a:spAutoFit/>
          </a:bodyPr>
          <a:lstStyle/>
          <a:p>
            <a:r>
              <a:rPr lang="en-US" sz="1000" dirty="0"/>
              <a:t>Total Brand-Building includes all spend minus Trade</a:t>
            </a:r>
          </a:p>
          <a:p>
            <a:r>
              <a:rPr lang="en-US" sz="1000" dirty="0"/>
              <a:t>Brand-Building: (TV, Dig Video, Sampling, OOH, Coupon, Corporate Promotions)</a:t>
            </a:r>
          </a:p>
        </p:txBody>
      </p:sp>
      <p:sp>
        <p:nvSpPr>
          <p:cNvPr id="10" name="TextBox 9">
            <a:extLst>
              <a:ext uri="{FF2B5EF4-FFF2-40B4-BE49-F238E27FC236}">
                <a16:creationId xmlns:a16="http://schemas.microsoft.com/office/drawing/2014/main" xmlns="" id="{FE2A4E6F-3BBA-4D77-A0C3-A5CF1B6E46A8}"/>
              </a:ext>
            </a:extLst>
          </p:cNvPr>
          <p:cNvSpPr txBox="1"/>
          <p:nvPr/>
        </p:nvSpPr>
        <p:spPr>
          <a:xfrm>
            <a:off x="2576324" y="1748480"/>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3.8</a:t>
            </a:r>
          </a:p>
        </p:txBody>
      </p:sp>
      <p:sp>
        <p:nvSpPr>
          <p:cNvPr id="11" name="TextBox 10">
            <a:extLst>
              <a:ext uri="{FF2B5EF4-FFF2-40B4-BE49-F238E27FC236}">
                <a16:creationId xmlns:a16="http://schemas.microsoft.com/office/drawing/2014/main" xmlns="" id="{0586FF02-7344-4A8A-8C31-C4760A197209}"/>
              </a:ext>
            </a:extLst>
          </p:cNvPr>
          <p:cNvSpPr txBox="1"/>
          <p:nvPr/>
        </p:nvSpPr>
        <p:spPr>
          <a:xfrm>
            <a:off x="6351651" y="1748480"/>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3.7</a:t>
            </a:r>
          </a:p>
        </p:txBody>
      </p:sp>
      <p:graphicFrame>
        <p:nvGraphicFramePr>
          <p:cNvPr id="14" name="Table 13">
            <a:extLst>
              <a:ext uri="{FF2B5EF4-FFF2-40B4-BE49-F238E27FC236}">
                <a16:creationId xmlns:a16="http://schemas.microsoft.com/office/drawing/2014/main" xmlns="" id="{284E0F6F-1BF3-4C95-9DDF-38E458413BC6}"/>
              </a:ext>
            </a:extLst>
          </p:cNvPr>
          <p:cNvGraphicFramePr>
            <a:graphicFrameLocks noGrp="1"/>
          </p:cNvGraphicFramePr>
          <p:nvPr>
            <p:extLst>
              <p:ext uri="{D42A27DB-BD31-4B8C-83A1-F6EECF244321}">
                <p14:modId xmlns:p14="http://schemas.microsoft.com/office/powerpoint/2010/main" val="1271529774"/>
              </p:ext>
            </p:extLst>
          </p:nvPr>
        </p:nvGraphicFramePr>
        <p:xfrm>
          <a:off x="6428010" y="5878824"/>
          <a:ext cx="1511126" cy="594360"/>
        </p:xfrm>
        <a:graphic>
          <a:graphicData uri="http://schemas.openxmlformats.org/drawingml/2006/table">
            <a:tbl>
              <a:tblPr firstRow="1" bandRow="1">
                <a:tableStyleId>{5C22544A-7EE6-4342-B048-85BDC9FD1C3A}</a:tableStyleId>
              </a:tblPr>
              <a:tblGrid>
                <a:gridCol w="407714">
                  <a:extLst>
                    <a:ext uri="{9D8B030D-6E8A-4147-A177-3AD203B41FA5}">
                      <a16:colId xmlns:a16="http://schemas.microsoft.com/office/drawing/2014/main" xmlns="" val="20000"/>
                    </a:ext>
                  </a:extLst>
                </a:gridCol>
                <a:gridCol w="1103412">
                  <a:extLst>
                    <a:ext uri="{9D8B030D-6E8A-4147-A177-3AD203B41FA5}">
                      <a16:colId xmlns:a16="http://schemas.microsoft.com/office/drawing/2014/main" xmlns="" val="20001"/>
                    </a:ext>
                  </a:extLst>
                </a:gridCol>
              </a:tblGrid>
              <a:tr h="0">
                <a:tc>
                  <a:txBody>
                    <a:bodyPr/>
                    <a:lstStyle/>
                    <a:p>
                      <a:pPr algn="ctr"/>
                      <a:r>
                        <a:rPr lang="en-US" sz="700" b="1" dirty="0">
                          <a:solidFill>
                            <a:schemeClr val="bg1"/>
                          </a:solidFill>
                        </a:rPr>
                        <a:t>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tc>
                  <a:txBody>
                    <a:bodyPr/>
                    <a:lstStyle/>
                    <a:p>
                      <a:pPr algn="ctr"/>
                      <a:r>
                        <a:rPr lang="en-US" sz="700" b="1" dirty="0">
                          <a:solidFill>
                            <a:schemeClr val="bg1"/>
                          </a:solidFill>
                        </a:rPr>
                        <a:t>Period def.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extLst>
                  <a:ext uri="{0D108BD9-81ED-4DB2-BD59-A6C34878D82A}">
                    <a16:rowId xmlns:a16="http://schemas.microsoft.com/office/drawing/2014/main" xmlns="" val="10000"/>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30 Dec 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extLst>
                  <a:ext uri="{0D108BD9-81ED-4DB2-BD59-A6C34878D82A}">
                    <a16:rowId xmlns:a16="http://schemas.microsoft.com/office/drawing/2014/main" xmlns="" val="10001"/>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29 Dec 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pic>
        <p:nvPicPr>
          <p:cNvPr id="13" name="Picture 4" descr="0006_07-Energy-Bar-Chocolate-Chip">
            <a:extLst>
              <a:ext uri="{FF2B5EF4-FFF2-40B4-BE49-F238E27FC236}">
                <a16:creationId xmlns:a16="http://schemas.microsoft.com/office/drawing/2014/main" xmlns="" id="{D13C6AD8-A315-4415-9B57-B229D68AAB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32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104123868"/>
              </p:ext>
            </p:extLst>
          </p:nvPr>
        </p:nvGraphicFramePr>
        <p:xfrm>
          <a:off x="304800" y="1691612"/>
          <a:ext cx="8343901" cy="3630866"/>
        </p:xfrm>
        <a:graphic>
          <a:graphicData uri="http://schemas.openxmlformats.org/drawingml/2006/table">
            <a:tbl>
              <a:tblPr firstRow="1" bandRow="1">
                <a:effectLst/>
                <a:tableStyleId>{5C22544A-7EE6-4342-B048-85BDC9FD1C3A}</a:tableStyleId>
              </a:tblPr>
              <a:tblGrid>
                <a:gridCol w="1485880">
                  <a:extLst>
                    <a:ext uri="{9D8B030D-6E8A-4147-A177-3AD203B41FA5}">
                      <a16:colId xmlns:a16="http://schemas.microsoft.com/office/drawing/2014/main" xmlns="" val="1439083950"/>
                    </a:ext>
                  </a:extLst>
                </a:gridCol>
                <a:gridCol w="1090949">
                  <a:extLst>
                    <a:ext uri="{9D8B030D-6E8A-4147-A177-3AD203B41FA5}">
                      <a16:colId xmlns:a16="http://schemas.microsoft.com/office/drawing/2014/main" xmlns="" val="20001"/>
                    </a:ext>
                  </a:extLst>
                </a:gridCol>
                <a:gridCol w="1032296">
                  <a:extLst>
                    <a:ext uri="{9D8B030D-6E8A-4147-A177-3AD203B41FA5}">
                      <a16:colId xmlns:a16="http://schemas.microsoft.com/office/drawing/2014/main" xmlns="" val="114579452"/>
                    </a:ext>
                  </a:extLst>
                </a:gridCol>
                <a:gridCol w="1172086">
                  <a:extLst>
                    <a:ext uri="{9D8B030D-6E8A-4147-A177-3AD203B41FA5}">
                      <a16:colId xmlns:a16="http://schemas.microsoft.com/office/drawing/2014/main" xmlns="" val="20003"/>
                    </a:ext>
                  </a:extLst>
                </a:gridCol>
                <a:gridCol w="1172086">
                  <a:extLst>
                    <a:ext uri="{9D8B030D-6E8A-4147-A177-3AD203B41FA5}">
                      <a16:colId xmlns:a16="http://schemas.microsoft.com/office/drawing/2014/main" xmlns="" val="2579414822"/>
                    </a:ext>
                  </a:extLst>
                </a:gridCol>
                <a:gridCol w="1195302">
                  <a:extLst>
                    <a:ext uri="{9D8B030D-6E8A-4147-A177-3AD203B41FA5}">
                      <a16:colId xmlns:a16="http://schemas.microsoft.com/office/drawing/2014/main" xmlns="" val="20004"/>
                    </a:ext>
                  </a:extLst>
                </a:gridCol>
                <a:gridCol w="1195302">
                  <a:extLst>
                    <a:ext uri="{9D8B030D-6E8A-4147-A177-3AD203B41FA5}">
                      <a16:colId xmlns:a16="http://schemas.microsoft.com/office/drawing/2014/main" xmlns="" val="20005"/>
                    </a:ext>
                  </a:extLst>
                </a:gridCol>
              </a:tblGrid>
              <a:tr h="421439">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356603">
                <a:tc>
                  <a:txBody>
                    <a:bodyPr/>
                    <a:lstStyle/>
                    <a:p>
                      <a:pPr algn="l" fontAlgn="b"/>
                      <a:r>
                        <a:rPr lang="en-US" sz="1200" b="1" i="0" u="none" strike="noStrike" dirty="0">
                          <a:solidFill>
                            <a:schemeClr val="tx1"/>
                          </a:solidFill>
                          <a:effectLst/>
                          <a:latin typeface="+mn-lt"/>
                        </a:rPr>
                        <a:t>Trade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200" b="0" i="0" u="none" strike="noStrike" dirty="0">
                          <a:solidFill>
                            <a:srgbClr val="000000"/>
                          </a:solidFill>
                          <a:effectLst/>
                          <a:latin typeface="+mn-lt"/>
                        </a:rPr>
                        <a:t>2,383,487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2,488,039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104,552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63.4%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67.0%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356603">
                <a:tc>
                  <a:txBody>
                    <a:bodyPr/>
                    <a:lstStyle/>
                    <a:p>
                      <a:pPr algn="l" fontAlgn="b"/>
                      <a:r>
                        <a:rPr lang="en-US" sz="1200" b="1" i="0" u="none" strike="noStrike" dirty="0">
                          <a:solidFill>
                            <a:schemeClr val="tx1"/>
                          </a:solidFill>
                          <a:effectLst/>
                          <a:latin typeface="+mn-lt"/>
                        </a:rPr>
                        <a:t>Brand-Building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200" b="0" i="0" u="none" strike="noStrike" dirty="0">
                          <a:solidFill>
                            <a:srgbClr val="000000"/>
                          </a:solidFill>
                          <a:effectLst/>
                          <a:latin typeface="+mn-lt"/>
                        </a:rPr>
                        <a:t>1,377,904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1,222,946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-154,958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-11.2%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36.6%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33.0%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356603">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749,739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749,739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3"/>
                  </a:ext>
                </a:extLst>
              </a:tr>
              <a:tr h="356603">
                <a:tc>
                  <a:txBody>
                    <a:bodyPr/>
                    <a:lstStyle/>
                    <a:p>
                      <a:pPr algn="l" fontAlgn="b"/>
                      <a:r>
                        <a:rPr lang="en-US" sz="1200" b="1" i="0" u="none" strike="noStrike" dirty="0">
                          <a:solidFill>
                            <a:schemeClr val="tx1"/>
                          </a:solidFill>
                          <a:effectLst/>
                          <a:latin typeface="+mn-lt"/>
                        </a:rPr>
                        <a:t>Digital Video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635,812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96,001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-539,811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-84.9%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356603">
                <a:tc>
                  <a:txBody>
                    <a:bodyPr/>
                    <a:lstStyle/>
                    <a:p>
                      <a:pPr algn="l" fontAlgn="b"/>
                      <a:r>
                        <a:rPr lang="en-US" sz="1200" b="1" i="0" u="none" strike="noStrike" dirty="0">
                          <a:solidFill>
                            <a:schemeClr val="tx1"/>
                          </a:solidFill>
                          <a:effectLst/>
                          <a:latin typeface="+mn-lt"/>
                        </a:rPr>
                        <a:t>Sampling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506,836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239,324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-267,512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-52.8%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6.4%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356603">
                <a:tc>
                  <a:txBody>
                    <a:bodyPr/>
                    <a:lstStyle/>
                    <a:p>
                      <a:pPr algn="l" fontAlgn="b"/>
                      <a:r>
                        <a:rPr lang="en-US" sz="1200" b="1" i="0" u="none" strike="noStrike" dirty="0">
                          <a:solidFill>
                            <a:schemeClr val="tx1"/>
                          </a:solidFill>
                          <a:effectLst/>
                          <a:latin typeface="+mn-lt"/>
                        </a:rPr>
                        <a:t>OOH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138,071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-138,071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356603">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53,554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137,882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84,328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157.5%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356603">
                <a:tc>
                  <a:txBody>
                    <a:bodyPr/>
                    <a:lstStyle/>
                    <a:p>
                      <a:pPr algn="l" fontAlgn="b"/>
                      <a:r>
                        <a:rPr lang="en-US" sz="1200" b="1" i="0" u="none" strike="noStrike" dirty="0">
                          <a:solidFill>
                            <a:schemeClr val="tx1"/>
                          </a:solidFill>
                          <a:effectLst/>
                          <a:latin typeface="+mn-lt"/>
                        </a:rPr>
                        <a:t>Corporate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43,631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US" sz="1200" b="0" i="0" u="none" strike="noStrike" dirty="0">
                          <a:solidFill>
                            <a:srgbClr val="000000"/>
                          </a:solidFill>
                          <a:effectLst/>
                          <a:latin typeface="+mn-lt"/>
                        </a:rPr>
                        <a:t>-</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-43,631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356603">
                <a:tc>
                  <a:txBody>
                    <a:bodyPr/>
                    <a:lstStyle/>
                    <a:p>
                      <a:pPr algn="l" fontAlgn="b"/>
                      <a:r>
                        <a:rPr lang="en-US" sz="1200" b="1" i="0" u="none" strike="noStrike" dirty="0">
                          <a:solidFill>
                            <a:schemeClr val="tx1"/>
                          </a:solidFill>
                          <a:effectLst/>
                          <a:latin typeface="+mn-lt"/>
                        </a:rPr>
                        <a:t>TOTAL</a:t>
                      </a:r>
                      <a:r>
                        <a:rPr lang="en-US" sz="1200" b="1" i="0" u="none" strike="noStrike" baseline="0" dirty="0">
                          <a:solidFill>
                            <a:schemeClr val="tx1"/>
                          </a:solidFill>
                          <a:effectLst/>
                          <a:latin typeface="+mn-lt"/>
                        </a:rPr>
                        <a:t> MEDIA</a:t>
                      </a:r>
                      <a:endParaRPr lang="en-US" sz="1200" b="1" i="0" u="none" strike="noStrike" dirty="0">
                        <a:solidFill>
                          <a:schemeClr val="tx1"/>
                        </a:solidFill>
                        <a:effectLst/>
                        <a:latin typeface="+mn-lt"/>
                      </a:endParaRP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773,883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845,740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71,857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9.3%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22.8%</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bl>
          </a:graphicData>
        </a:graphic>
      </p:graphicFrame>
      <p:sp>
        <p:nvSpPr>
          <p:cNvPr id="2" name="Title 1"/>
          <p:cNvSpPr>
            <a:spLocks noGrp="1"/>
          </p:cNvSpPr>
          <p:nvPr>
            <p:ph type="title"/>
          </p:nvPr>
        </p:nvSpPr>
        <p:spPr>
          <a:xfrm>
            <a:off x="329367" y="246875"/>
            <a:ext cx="7646233" cy="455640"/>
          </a:xfrm>
        </p:spPr>
        <p:txBody>
          <a:bodyPr anchor="ctr"/>
          <a:lstStyle/>
          <a:p>
            <a:pPr>
              <a:lnSpc>
                <a:spcPct val="100000"/>
              </a:lnSpc>
            </a:pPr>
            <a:r>
              <a:rPr lang="en-US" sz="1500" dirty="0"/>
              <a:t>Overall spend in 2018 went down by 1.3%; mainly driven by reduced spends behind digital video, sampling &amp; non repeat of Corporate Promo &amp; OOH. These were not offset by addition of TV and increased coupon spend.</a:t>
            </a:r>
            <a:endParaRPr lang="en-CA" sz="15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012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Total Spend Mix</a:t>
            </a:r>
          </a:p>
        </p:txBody>
      </p:sp>
      <p:sp>
        <p:nvSpPr>
          <p:cNvPr id="11" name="Rounded Rectangle 9">
            <a:extLst>
              <a:ext uri="{FF2B5EF4-FFF2-40B4-BE49-F238E27FC236}">
                <a16:creationId xmlns:a16="http://schemas.microsoft.com/office/drawing/2014/main" xmlns="" id="{01290C20-BEC7-47D4-B54A-BAB34281756D}"/>
              </a:ext>
            </a:extLst>
          </p:cNvPr>
          <p:cNvSpPr/>
          <p:nvPr/>
        </p:nvSpPr>
        <p:spPr>
          <a:xfrm>
            <a:off x="1844409" y="1351868"/>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$3,761,391</a:t>
            </a:r>
          </a:p>
        </p:txBody>
      </p:sp>
      <p:sp>
        <p:nvSpPr>
          <p:cNvPr id="12" name="Rounded Rectangle 10">
            <a:extLst>
              <a:ext uri="{FF2B5EF4-FFF2-40B4-BE49-F238E27FC236}">
                <a16:creationId xmlns:a16="http://schemas.microsoft.com/office/drawing/2014/main" xmlns="" id="{F98C66B3-52A7-47C8-BE36-4EE074BF6F11}"/>
              </a:ext>
            </a:extLst>
          </p:cNvPr>
          <p:cNvSpPr/>
          <p:nvPr/>
        </p:nvSpPr>
        <p:spPr>
          <a:xfrm>
            <a:off x="2936327" y="1351868"/>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$3,710,985</a:t>
            </a:r>
          </a:p>
        </p:txBody>
      </p:sp>
      <p:sp>
        <p:nvSpPr>
          <p:cNvPr id="13" name="Rounded Rectangle 12">
            <a:extLst>
              <a:ext uri="{FF2B5EF4-FFF2-40B4-BE49-F238E27FC236}">
                <a16:creationId xmlns:a16="http://schemas.microsoft.com/office/drawing/2014/main" xmlns="" id="{72AA0364-90BF-4A2D-9CDC-568E69ECF897}"/>
              </a:ext>
            </a:extLst>
          </p:cNvPr>
          <p:cNvSpPr/>
          <p:nvPr/>
        </p:nvSpPr>
        <p:spPr>
          <a:xfrm>
            <a:off x="5211273" y="1351868"/>
            <a:ext cx="749457"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-1.3%</a:t>
            </a:r>
          </a:p>
        </p:txBody>
      </p:sp>
      <p:pic>
        <p:nvPicPr>
          <p:cNvPr id="16" name="Picture 4" descr="0006_07-Energy-Bar-Chocolate-Chip">
            <a:extLst>
              <a:ext uri="{FF2B5EF4-FFF2-40B4-BE49-F238E27FC236}">
                <a16:creationId xmlns:a16="http://schemas.microsoft.com/office/drawing/2014/main" xmlns="" id="{4EF9D3BD-BBC5-4207-8D13-BEFB59A9A2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10">
            <a:extLst>
              <a:ext uri="{FF2B5EF4-FFF2-40B4-BE49-F238E27FC236}">
                <a16:creationId xmlns:a16="http://schemas.microsoft.com/office/drawing/2014/main" xmlns="" id="{F98C66B3-52A7-47C8-BE36-4EE074BF6F11}"/>
              </a:ext>
            </a:extLst>
          </p:cNvPr>
          <p:cNvSpPr/>
          <p:nvPr/>
        </p:nvSpPr>
        <p:spPr>
          <a:xfrm>
            <a:off x="4028245" y="1351868"/>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-50,406</a:t>
            </a:r>
          </a:p>
        </p:txBody>
      </p:sp>
      <p:sp>
        <p:nvSpPr>
          <p:cNvPr id="14" name="TextBox 13">
            <a:extLst>
              <a:ext uri="{FF2B5EF4-FFF2-40B4-BE49-F238E27FC236}">
                <a16:creationId xmlns:a16="http://schemas.microsoft.com/office/drawing/2014/main" xmlns="" id="{ECE09DA7-BDEF-44DD-8F73-E0C8901CE8E0}"/>
              </a:ext>
            </a:extLst>
          </p:cNvPr>
          <p:cNvSpPr txBox="1"/>
          <p:nvPr/>
        </p:nvSpPr>
        <p:spPr>
          <a:xfrm>
            <a:off x="800100" y="5411376"/>
            <a:ext cx="8343900" cy="707886"/>
          </a:xfrm>
          <a:prstGeom prst="rect">
            <a:avLst/>
          </a:prstGeom>
          <a:noFill/>
        </p:spPr>
        <p:txBody>
          <a:bodyPr wrap="square" rtlCol="0">
            <a:spAutoFit/>
          </a:bodyPr>
          <a:lstStyle/>
          <a:p>
            <a:r>
              <a:rPr lang="en-GB" sz="1000" b="1" dirty="0"/>
              <a:t>Sampling: 2017 DTG, direct mail, running events; 2018 DTG, running events, Toronto Union Station</a:t>
            </a:r>
          </a:p>
          <a:p>
            <a:r>
              <a:rPr lang="en-US" sz="1000" b="1" dirty="0"/>
              <a:t>OOH: Gym Advertising</a:t>
            </a:r>
          </a:p>
          <a:p>
            <a:r>
              <a:rPr lang="en-US" sz="1000" b="1" dirty="0"/>
              <a:t>Corporate Promotions: Resolutions</a:t>
            </a:r>
          </a:p>
          <a:p>
            <a:r>
              <a:rPr lang="en-US" sz="1000" b="1" dirty="0"/>
              <a:t>POS: Protein Bites prepack launch support </a:t>
            </a:r>
            <a:endParaRPr lang="en-GB" sz="1000" b="1" dirty="0"/>
          </a:p>
        </p:txBody>
      </p:sp>
      <p:sp>
        <p:nvSpPr>
          <p:cNvPr id="15" name="TextBox 14">
            <a:extLst>
              <a:ext uri="{FF2B5EF4-FFF2-40B4-BE49-F238E27FC236}">
                <a16:creationId xmlns:a16="http://schemas.microsoft.com/office/drawing/2014/main" xmlns="" id="{ECE09DA7-BDEF-44DD-8F73-E0C8901CE8E0}"/>
              </a:ext>
            </a:extLst>
          </p:cNvPr>
          <p:cNvSpPr txBox="1"/>
          <p:nvPr/>
        </p:nvSpPr>
        <p:spPr>
          <a:xfrm>
            <a:off x="5960730" y="6216255"/>
            <a:ext cx="8343900" cy="246221"/>
          </a:xfrm>
          <a:prstGeom prst="rect">
            <a:avLst/>
          </a:prstGeom>
          <a:noFill/>
        </p:spPr>
        <p:txBody>
          <a:bodyPr wrap="square" rtlCol="0">
            <a:spAutoFit/>
          </a:bodyPr>
          <a:lstStyle/>
          <a:p>
            <a:r>
              <a:rPr lang="en-US" sz="1000" dirty="0"/>
              <a:t>Total Media: TV, Digital Video, OOH</a:t>
            </a:r>
          </a:p>
        </p:txBody>
      </p:sp>
    </p:spTree>
    <p:extLst>
      <p:ext uri="{BB962C8B-B14F-4D97-AF65-F5344CB8AC3E}">
        <p14:creationId xmlns:p14="http://schemas.microsoft.com/office/powerpoint/2010/main" val="323077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2508538398"/>
              </p:ext>
            </p:extLst>
          </p:nvPr>
        </p:nvGraphicFramePr>
        <p:xfrm>
          <a:off x="304800" y="1640807"/>
          <a:ext cx="8343901" cy="3840812"/>
        </p:xfrm>
        <a:graphic>
          <a:graphicData uri="http://schemas.openxmlformats.org/drawingml/2006/table">
            <a:tbl>
              <a:tblPr firstRow="1" bandRow="1">
                <a:effectLst/>
                <a:tableStyleId>{5C22544A-7EE6-4342-B048-85BDC9FD1C3A}</a:tableStyleId>
              </a:tblPr>
              <a:tblGrid>
                <a:gridCol w="1485880">
                  <a:extLst>
                    <a:ext uri="{9D8B030D-6E8A-4147-A177-3AD203B41FA5}">
                      <a16:colId xmlns:a16="http://schemas.microsoft.com/office/drawing/2014/main" xmlns="" val="1439083950"/>
                    </a:ext>
                  </a:extLst>
                </a:gridCol>
                <a:gridCol w="1090949">
                  <a:extLst>
                    <a:ext uri="{9D8B030D-6E8A-4147-A177-3AD203B41FA5}">
                      <a16:colId xmlns:a16="http://schemas.microsoft.com/office/drawing/2014/main" xmlns="" val="20001"/>
                    </a:ext>
                  </a:extLst>
                </a:gridCol>
                <a:gridCol w="1032296">
                  <a:extLst>
                    <a:ext uri="{9D8B030D-6E8A-4147-A177-3AD203B41FA5}">
                      <a16:colId xmlns:a16="http://schemas.microsoft.com/office/drawing/2014/main" xmlns="" val="114579452"/>
                    </a:ext>
                  </a:extLst>
                </a:gridCol>
                <a:gridCol w="1172086">
                  <a:extLst>
                    <a:ext uri="{9D8B030D-6E8A-4147-A177-3AD203B41FA5}">
                      <a16:colId xmlns:a16="http://schemas.microsoft.com/office/drawing/2014/main" xmlns="" val="20003"/>
                    </a:ext>
                  </a:extLst>
                </a:gridCol>
                <a:gridCol w="1172086">
                  <a:extLst>
                    <a:ext uri="{9D8B030D-6E8A-4147-A177-3AD203B41FA5}">
                      <a16:colId xmlns:a16="http://schemas.microsoft.com/office/drawing/2014/main" xmlns="" val="2579414822"/>
                    </a:ext>
                  </a:extLst>
                </a:gridCol>
                <a:gridCol w="1195302">
                  <a:extLst>
                    <a:ext uri="{9D8B030D-6E8A-4147-A177-3AD203B41FA5}">
                      <a16:colId xmlns:a16="http://schemas.microsoft.com/office/drawing/2014/main" xmlns="" val="20004"/>
                    </a:ext>
                  </a:extLst>
                </a:gridCol>
                <a:gridCol w="1195302">
                  <a:extLst>
                    <a:ext uri="{9D8B030D-6E8A-4147-A177-3AD203B41FA5}">
                      <a16:colId xmlns:a16="http://schemas.microsoft.com/office/drawing/2014/main" xmlns="" val="20005"/>
                    </a:ext>
                  </a:extLst>
                </a:gridCol>
              </a:tblGrid>
              <a:tr h="354833">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387331">
                <a:tc>
                  <a:txBody>
                    <a:bodyPr/>
                    <a:lstStyle/>
                    <a:p>
                      <a:pPr algn="l" rtl="0" fontAlgn="b"/>
                      <a:r>
                        <a:rPr lang="en-GB" sz="1200" b="1" i="0" u="none" strike="noStrike" dirty="0">
                          <a:solidFill>
                            <a:schemeClr val="tx1"/>
                          </a:solidFill>
                          <a:effectLst/>
                          <a:latin typeface="+mn-lt"/>
                        </a:rPr>
                        <a:t>Base</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200" b="0" i="0" u="none" strike="noStrike" dirty="0">
                          <a:solidFill>
                            <a:srgbClr val="000000"/>
                          </a:solidFill>
                          <a:effectLst/>
                          <a:latin typeface="+mn-lt"/>
                        </a:rPr>
                        <a:t>590,682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474,292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dirty="0">
                          <a:solidFill>
                            <a:srgbClr val="000000"/>
                          </a:solidFill>
                          <a:effectLst/>
                          <a:latin typeface="Kellogg's Sans Medium" panose="02000503020000020003"/>
                        </a:rPr>
                        <a:t>-116,390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-19.7%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66.0%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63.2%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387331">
                <a:tc>
                  <a:txBody>
                    <a:bodyPr/>
                    <a:lstStyle/>
                    <a:p>
                      <a:pPr algn="l" fontAlgn="b"/>
                      <a:r>
                        <a:rPr lang="en-US" sz="1200" b="1" i="0" u="none" strike="noStrike" dirty="0">
                          <a:solidFill>
                            <a:schemeClr val="tx1"/>
                          </a:solidFill>
                          <a:effectLst/>
                          <a:latin typeface="+mn-lt"/>
                        </a:rPr>
                        <a:t>Trade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200" b="0" i="0" u="none" strike="noStrike" dirty="0">
                          <a:solidFill>
                            <a:srgbClr val="000000"/>
                          </a:solidFill>
                          <a:effectLst/>
                          <a:latin typeface="+mn-lt"/>
                        </a:rPr>
                        <a:t>240,734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238,165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dirty="0">
                          <a:solidFill>
                            <a:srgbClr val="000000"/>
                          </a:solidFill>
                          <a:effectLst/>
                          <a:latin typeface="Kellogg's Sans Medium" panose="02000503020000020003"/>
                        </a:rPr>
                        <a:t>-2,569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26.9%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dirty="0">
                          <a:solidFill>
                            <a:srgbClr val="000000"/>
                          </a:solidFill>
                          <a:effectLst/>
                          <a:latin typeface="+mn-lt"/>
                        </a:rPr>
                        <a:t>31.7%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387331">
                <a:tc>
                  <a:txBody>
                    <a:bodyPr/>
                    <a:lstStyle/>
                    <a:p>
                      <a:pPr algn="l" fontAlgn="b"/>
                      <a:r>
                        <a:rPr lang="en-US" sz="1200" b="1" i="0" u="none" strike="noStrike" dirty="0">
                          <a:solidFill>
                            <a:schemeClr val="tx1"/>
                          </a:solidFill>
                          <a:effectLst/>
                          <a:latin typeface="+mn-lt"/>
                        </a:rPr>
                        <a:t>Brand-Building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200" b="0" i="0" u="none" strike="noStrike" dirty="0">
                          <a:solidFill>
                            <a:srgbClr val="000000"/>
                          </a:solidFill>
                          <a:effectLst/>
                          <a:latin typeface="+mn-lt"/>
                        </a:rPr>
                        <a:t>63,108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fontAlgn="ctr"/>
                      <a:r>
                        <a:rPr lang="en-GB" sz="1200" b="0" i="0" u="none" strike="noStrike" dirty="0">
                          <a:solidFill>
                            <a:srgbClr val="000000"/>
                          </a:solidFill>
                          <a:effectLst/>
                          <a:latin typeface="+mn-lt"/>
                        </a:rPr>
                        <a:t>37,696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ctr"/>
                      <a:r>
                        <a:rPr lang="en-GB" sz="1200" b="0" i="0" u="none" strike="noStrike" dirty="0">
                          <a:solidFill>
                            <a:srgbClr val="000000"/>
                          </a:solidFill>
                          <a:effectLst/>
                          <a:latin typeface="Kellogg's Sans Medium" panose="02000503020000020003"/>
                        </a:rPr>
                        <a:t>-25,412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fontAlgn="ctr"/>
                      <a:r>
                        <a:rPr lang="en-GB" sz="1200" b="0" i="0" u="none" strike="noStrike" dirty="0">
                          <a:solidFill>
                            <a:srgbClr val="000000"/>
                          </a:solidFill>
                          <a:effectLst/>
                          <a:latin typeface="+mn-lt"/>
                        </a:rPr>
                        <a:t>-40.3%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fontAlgn="ctr"/>
                      <a:r>
                        <a:rPr lang="en-GB" sz="1200" b="0" i="0" u="none" strike="noStrike" dirty="0">
                          <a:solidFill>
                            <a:srgbClr val="000000"/>
                          </a:solidFill>
                          <a:effectLst/>
                          <a:latin typeface="+mn-lt"/>
                        </a:rPr>
                        <a:t>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fontAlgn="ctr"/>
                      <a:r>
                        <a:rPr lang="en-GB" sz="1200" b="0" i="0" u="none" strike="noStrike" dirty="0">
                          <a:solidFill>
                            <a:srgbClr val="000000"/>
                          </a:solidFill>
                          <a:effectLst/>
                          <a:latin typeface="+mn-lt"/>
                        </a:rPr>
                        <a:t>5.0%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extLst>
                  <a:ext uri="{0D108BD9-81ED-4DB2-BD59-A6C34878D82A}">
                    <a16:rowId xmlns:a16="http://schemas.microsoft.com/office/drawing/2014/main" xmlns="" val="10003"/>
                  </a:ext>
                </a:extLst>
              </a:tr>
              <a:tr h="387331">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US" sz="1200" b="0" i="0" u="none" strike="noStrike" dirty="0">
                          <a:solidFill>
                            <a:srgbClr val="000000"/>
                          </a:solidFill>
                          <a:effectLst/>
                          <a:latin typeface="+mn-lt"/>
                        </a:rPr>
                        <a:t>-</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19,573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19,573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387331">
                <a:tc>
                  <a:txBody>
                    <a:bodyPr/>
                    <a:lstStyle/>
                    <a:p>
                      <a:pPr algn="l" fontAlgn="b"/>
                      <a:r>
                        <a:rPr lang="en-US" sz="1200" b="1" i="0" u="none" strike="noStrike" dirty="0">
                          <a:solidFill>
                            <a:schemeClr val="tx1"/>
                          </a:solidFill>
                          <a:effectLst/>
                          <a:latin typeface="+mn-lt"/>
                        </a:rPr>
                        <a:t>Digital Video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29,657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2,007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-27,650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-93.2%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387331">
                <a:tc>
                  <a:txBody>
                    <a:bodyPr/>
                    <a:lstStyle/>
                    <a:p>
                      <a:pPr algn="l" fontAlgn="b"/>
                      <a:r>
                        <a:rPr lang="en-US" sz="1200" b="1" i="0" u="none" strike="noStrike" dirty="0">
                          <a:solidFill>
                            <a:schemeClr val="tx1"/>
                          </a:solidFill>
                          <a:effectLst/>
                          <a:latin typeface="+mn-lt"/>
                        </a:rPr>
                        <a:t>Sampling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8,350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3,943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-4,407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-52.8%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387331">
                <a:tc>
                  <a:txBody>
                    <a:bodyPr/>
                    <a:lstStyle/>
                    <a:p>
                      <a:pPr algn="l" fontAlgn="b"/>
                      <a:r>
                        <a:rPr lang="en-US" sz="1200" b="1" i="0" u="none" strike="noStrike" dirty="0">
                          <a:solidFill>
                            <a:schemeClr val="tx1"/>
                          </a:solidFill>
                          <a:effectLst/>
                          <a:latin typeface="+mn-lt"/>
                        </a:rPr>
                        <a:t>OOH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18,537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-18,537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387331">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4,507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12,173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7,666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170.1%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387331">
                <a:tc>
                  <a:txBody>
                    <a:bodyPr/>
                    <a:lstStyle/>
                    <a:p>
                      <a:pPr algn="l" fontAlgn="b"/>
                      <a:r>
                        <a:rPr lang="en-US" sz="1200" b="1" i="0" u="none" strike="noStrike" dirty="0">
                          <a:solidFill>
                            <a:schemeClr val="tx1"/>
                          </a:solidFill>
                          <a:effectLst/>
                          <a:latin typeface="+mn-lt"/>
                        </a:rPr>
                        <a:t>Corporate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2,057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US" sz="1200" b="0" i="0" u="none" strike="noStrike" dirty="0">
                          <a:solidFill>
                            <a:srgbClr val="000000"/>
                          </a:solidFill>
                          <a:effectLst/>
                          <a:latin typeface="+mn-lt"/>
                        </a:rPr>
                        <a:t>-</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-2,057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bl>
          </a:graphicData>
        </a:graphic>
      </p:graphicFrame>
      <p:sp>
        <p:nvSpPr>
          <p:cNvPr id="2" name="Title 1"/>
          <p:cNvSpPr>
            <a:spLocks noGrp="1"/>
          </p:cNvSpPr>
          <p:nvPr>
            <p:ph type="title"/>
          </p:nvPr>
        </p:nvSpPr>
        <p:spPr>
          <a:xfrm>
            <a:off x="329367" y="246875"/>
            <a:ext cx="7301133" cy="455640"/>
          </a:xfrm>
        </p:spPr>
        <p:txBody>
          <a:bodyPr anchor="ctr"/>
          <a:lstStyle/>
          <a:p>
            <a:pPr>
              <a:lnSpc>
                <a:spcPct val="100000"/>
              </a:lnSpc>
            </a:pPr>
            <a:r>
              <a:rPr lang="en-US" sz="1500" dirty="0"/>
              <a:t>2018 volume declined significantly by 16%, driven primarily by base erosion followed by brand-building reduction.</a:t>
            </a:r>
            <a:r>
              <a:rPr lang="en-GB" sz="1500" dirty="0"/>
              <a:t> Increased contribution from TV and coupon not enough to offset losses especially from digital video and OOH.</a:t>
            </a:r>
            <a:endParaRPr lang="en-CA" sz="15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8504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Volume Contribution Trend</a:t>
            </a:r>
          </a:p>
        </p:txBody>
      </p:sp>
      <p:sp>
        <p:nvSpPr>
          <p:cNvPr id="11" name="Rounded Rectangle 9">
            <a:extLst>
              <a:ext uri="{FF2B5EF4-FFF2-40B4-BE49-F238E27FC236}">
                <a16:creationId xmlns:a16="http://schemas.microsoft.com/office/drawing/2014/main" xmlns="" id="{01290C20-BEC7-47D4-B54A-BAB34281756D}"/>
              </a:ext>
            </a:extLst>
          </p:cNvPr>
          <p:cNvSpPr/>
          <p:nvPr/>
        </p:nvSpPr>
        <p:spPr>
          <a:xfrm>
            <a:off x="1949129" y="1312442"/>
            <a:ext cx="82440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894,524</a:t>
            </a:r>
          </a:p>
        </p:txBody>
      </p:sp>
      <p:sp>
        <p:nvSpPr>
          <p:cNvPr id="12" name="Rounded Rectangle 10">
            <a:extLst>
              <a:ext uri="{FF2B5EF4-FFF2-40B4-BE49-F238E27FC236}">
                <a16:creationId xmlns:a16="http://schemas.microsoft.com/office/drawing/2014/main" xmlns="" id="{F98C66B3-52A7-47C8-BE36-4EE074BF6F11}"/>
              </a:ext>
            </a:extLst>
          </p:cNvPr>
          <p:cNvSpPr/>
          <p:nvPr/>
        </p:nvSpPr>
        <p:spPr>
          <a:xfrm>
            <a:off x="2989965" y="1312442"/>
            <a:ext cx="82440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750,153 </a:t>
            </a:r>
          </a:p>
        </p:txBody>
      </p:sp>
      <p:sp>
        <p:nvSpPr>
          <p:cNvPr id="13" name="Rounded Rectangle 12">
            <a:extLst>
              <a:ext uri="{FF2B5EF4-FFF2-40B4-BE49-F238E27FC236}">
                <a16:creationId xmlns:a16="http://schemas.microsoft.com/office/drawing/2014/main" xmlns="" id="{72AA0364-90BF-4A2D-9CDC-568E69ECF897}"/>
              </a:ext>
            </a:extLst>
          </p:cNvPr>
          <p:cNvSpPr/>
          <p:nvPr/>
        </p:nvSpPr>
        <p:spPr>
          <a:xfrm>
            <a:off x="5100861" y="1312442"/>
            <a:ext cx="1097280"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-16.1%</a:t>
            </a:r>
          </a:p>
        </p:txBody>
      </p:sp>
      <p:sp>
        <p:nvSpPr>
          <p:cNvPr id="16" name="Rectangle 15">
            <a:extLst>
              <a:ext uri="{FF2B5EF4-FFF2-40B4-BE49-F238E27FC236}">
                <a16:creationId xmlns:a16="http://schemas.microsoft.com/office/drawing/2014/main" xmlns="" id="{E18F598C-4467-4866-B4AC-F959A0B24316}"/>
              </a:ext>
            </a:extLst>
          </p:cNvPr>
          <p:cNvSpPr/>
          <p:nvPr/>
        </p:nvSpPr>
        <p:spPr>
          <a:xfrm>
            <a:off x="240194" y="1309763"/>
            <a:ext cx="1360005" cy="276999"/>
          </a:xfrm>
          <a:prstGeom prst="rect">
            <a:avLst/>
          </a:prstGeom>
          <a:noFill/>
          <a:ln>
            <a:noFill/>
            <a:prstDash val="dash"/>
          </a:ln>
        </p:spPr>
        <p:txBody>
          <a:bodyPr wrap="square">
            <a:spAutoFit/>
          </a:bodyPr>
          <a:lstStyle/>
          <a:p>
            <a:pPr algn="ctr"/>
            <a:r>
              <a:rPr lang="en-US" sz="1200" b="1" dirty="0">
                <a:solidFill>
                  <a:schemeClr val="accent2"/>
                </a:solidFill>
                <a:latin typeface="+mj-lt"/>
              </a:rPr>
              <a:t>Tonn Volume</a:t>
            </a:r>
          </a:p>
        </p:txBody>
      </p:sp>
      <p:pic>
        <p:nvPicPr>
          <p:cNvPr id="18" name="Picture 4" descr="0006_07-Energy-Bar-Chocolate-Chip">
            <a:extLst>
              <a:ext uri="{FF2B5EF4-FFF2-40B4-BE49-F238E27FC236}">
                <a16:creationId xmlns:a16="http://schemas.microsoft.com/office/drawing/2014/main" xmlns="" id="{7125FD7A-805A-4BA1-A331-79D7B4ADE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0">
            <a:extLst>
              <a:ext uri="{FF2B5EF4-FFF2-40B4-BE49-F238E27FC236}">
                <a16:creationId xmlns:a16="http://schemas.microsoft.com/office/drawing/2014/main" xmlns="" id="{F98C66B3-52A7-47C8-BE36-4EE074BF6F11}"/>
              </a:ext>
            </a:extLst>
          </p:cNvPr>
          <p:cNvSpPr/>
          <p:nvPr/>
        </p:nvSpPr>
        <p:spPr>
          <a:xfrm>
            <a:off x="4045413" y="1312442"/>
            <a:ext cx="82440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144,371</a:t>
            </a:r>
          </a:p>
        </p:txBody>
      </p:sp>
      <p:sp>
        <p:nvSpPr>
          <p:cNvPr id="15" name="TextBox 23">
            <a:extLst>
              <a:ext uri="{FF2B5EF4-FFF2-40B4-BE49-F238E27FC236}">
                <a16:creationId xmlns:a16="http://schemas.microsoft.com/office/drawing/2014/main" xmlns="" id="{ECE09DA7-BDEF-44DD-8F73-E0C8901CE8E0}"/>
              </a:ext>
            </a:extLst>
          </p:cNvPr>
          <p:cNvSpPr txBox="1"/>
          <p:nvPr/>
        </p:nvSpPr>
        <p:spPr>
          <a:xfrm>
            <a:off x="577731" y="5719716"/>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Base = Total Sales – Trade – Brand-Building; Base factors includes Price, Distribution, competitive impacts, season and others</a:t>
            </a:r>
          </a:p>
        </p:txBody>
      </p:sp>
    </p:spTree>
    <p:extLst>
      <p:ext uri="{BB962C8B-B14F-4D97-AF65-F5344CB8AC3E}">
        <p14:creationId xmlns:p14="http://schemas.microsoft.com/office/powerpoint/2010/main" val="217565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The largest negative impact on sales was from a 15% price increase in 2018 – Primarily driven by Protein Bar downcount. </a:t>
            </a:r>
            <a:endParaRPr lang="en-CA" dirty="0"/>
          </a:p>
        </p:txBody>
      </p:sp>
      <p:sp>
        <p:nvSpPr>
          <p:cNvPr id="18" name="Title 1">
            <a:extLst>
              <a:ext uri="{FF2B5EF4-FFF2-40B4-BE49-F238E27FC236}">
                <a16:creationId xmlns:a16="http://schemas.microsoft.com/office/drawing/2014/main" xmlns="" id="{D7744A9C-D777-42D5-8BB1-C9D8562DDC95}"/>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2018 Vs. 2017 Tonnage Volume Change Due-To</a:t>
            </a:r>
          </a:p>
        </p:txBody>
      </p:sp>
      <p:graphicFrame>
        <p:nvGraphicFramePr>
          <p:cNvPr id="20" name="Chart 19">
            <a:extLst>
              <a:ext uri="{FF2B5EF4-FFF2-40B4-BE49-F238E27FC236}">
                <a16:creationId xmlns:a16="http://schemas.microsoft.com/office/drawing/2014/main" xmlns="" id="{3C628354-4EED-49F9-8BBF-B02DF1277E20}"/>
              </a:ext>
            </a:extLst>
          </p:cNvPr>
          <p:cNvGraphicFramePr/>
          <p:nvPr>
            <p:extLst>
              <p:ext uri="{D42A27DB-BD31-4B8C-83A1-F6EECF244321}">
                <p14:modId xmlns:p14="http://schemas.microsoft.com/office/powerpoint/2010/main" val="1418393721"/>
              </p:ext>
            </p:extLst>
          </p:nvPr>
        </p:nvGraphicFramePr>
        <p:xfrm>
          <a:off x="328864" y="2386286"/>
          <a:ext cx="8343900" cy="27528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xmlns="" id="{E3D33BEC-EBB5-497E-BF61-84E9BAEBB2A0}"/>
              </a:ext>
            </a:extLst>
          </p:cNvPr>
          <p:cNvSpPr txBox="1"/>
          <p:nvPr/>
        </p:nvSpPr>
        <p:spPr>
          <a:xfrm>
            <a:off x="3979933" y="2989986"/>
            <a:ext cx="725884" cy="320362"/>
          </a:xfrm>
          <a:prstGeom prst="ellipse">
            <a:avLst/>
          </a:prstGeom>
          <a:solidFill>
            <a:schemeClr val="bg1"/>
          </a:solidFill>
          <a:ln>
            <a:solidFill>
              <a:srgbClr val="FF0000"/>
            </a:solidFill>
            <a:prstDash val="dash"/>
          </a:ln>
        </p:spPr>
        <p:txBody>
          <a:bodyPr wrap="none" rtlCol="0" anchor="ctr">
            <a:noAutofit/>
          </a:bodyPr>
          <a:lstStyle/>
          <a:p>
            <a:pPr algn="ctr"/>
            <a:r>
              <a:rPr lang="en-US" sz="1400" b="1" dirty="0">
                <a:solidFill>
                  <a:srgbClr val="FF0000"/>
                </a:solidFill>
              </a:rPr>
              <a:t>-16.1%</a:t>
            </a:r>
          </a:p>
        </p:txBody>
      </p:sp>
      <p:graphicFrame>
        <p:nvGraphicFramePr>
          <p:cNvPr id="22" name="Table 21">
            <a:extLst>
              <a:ext uri="{FF2B5EF4-FFF2-40B4-BE49-F238E27FC236}">
                <a16:creationId xmlns:a16="http://schemas.microsoft.com/office/drawing/2014/main" xmlns="" id="{84A8F9D2-D23F-4CE7-8473-6562E8E38049}"/>
              </a:ext>
            </a:extLst>
          </p:cNvPr>
          <p:cNvGraphicFramePr>
            <a:graphicFrameLocks noGrp="1"/>
          </p:cNvGraphicFramePr>
          <p:nvPr/>
        </p:nvGraphicFramePr>
        <p:xfrm>
          <a:off x="850348" y="1794895"/>
          <a:ext cx="7229488" cy="361440"/>
        </p:xfrm>
        <a:graphic>
          <a:graphicData uri="http://schemas.openxmlformats.org/drawingml/2006/table">
            <a:tbl>
              <a:tblPr firstRow="1" firstCol="1" bandRow="1">
                <a:tableStyleId>{5C22544A-7EE6-4342-B048-85BDC9FD1C3A}</a:tableStyleId>
              </a:tblPr>
              <a:tblGrid>
                <a:gridCol w="516392">
                  <a:extLst>
                    <a:ext uri="{9D8B030D-6E8A-4147-A177-3AD203B41FA5}">
                      <a16:colId xmlns:a16="http://schemas.microsoft.com/office/drawing/2014/main" xmlns="" val="20000"/>
                    </a:ext>
                  </a:extLst>
                </a:gridCol>
                <a:gridCol w="516392">
                  <a:extLst>
                    <a:ext uri="{9D8B030D-6E8A-4147-A177-3AD203B41FA5}">
                      <a16:colId xmlns:a16="http://schemas.microsoft.com/office/drawing/2014/main" xmlns="" val="20014"/>
                    </a:ext>
                  </a:extLst>
                </a:gridCol>
                <a:gridCol w="516392">
                  <a:extLst>
                    <a:ext uri="{9D8B030D-6E8A-4147-A177-3AD203B41FA5}">
                      <a16:colId xmlns:a16="http://schemas.microsoft.com/office/drawing/2014/main" xmlns="" val="20015"/>
                    </a:ext>
                  </a:extLst>
                </a:gridCol>
                <a:gridCol w="516392">
                  <a:extLst>
                    <a:ext uri="{9D8B030D-6E8A-4147-A177-3AD203B41FA5}">
                      <a16:colId xmlns:a16="http://schemas.microsoft.com/office/drawing/2014/main" xmlns="" val="20017"/>
                    </a:ext>
                  </a:extLst>
                </a:gridCol>
                <a:gridCol w="516392">
                  <a:extLst>
                    <a:ext uri="{9D8B030D-6E8A-4147-A177-3AD203B41FA5}">
                      <a16:colId xmlns:a16="http://schemas.microsoft.com/office/drawing/2014/main" xmlns="" val="20001"/>
                    </a:ext>
                  </a:extLst>
                </a:gridCol>
                <a:gridCol w="516392">
                  <a:extLst>
                    <a:ext uri="{9D8B030D-6E8A-4147-A177-3AD203B41FA5}">
                      <a16:colId xmlns:a16="http://schemas.microsoft.com/office/drawing/2014/main" xmlns="" val="20002"/>
                    </a:ext>
                  </a:extLst>
                </a:gridCol>
                <a:gridCol w="516392">
                  <a:extLst>
                    <a:ext uri="{9D8B030D-6E8A-4147-A177-3AD203B41FA5}">
                      <a16:colId xmlns:a16="http://schemas.microsoft.com/office/drawing/2014/main" xmlns="" val="20003"/>
                    </a:ext>
                  </a:extLst>
                </a:gridCol>
                <a:gridCol w="516392">
                  <a:extLst>
                    <a:ext uri="{9D8B030D-6E8A-4147-A177-3AD203B41FA5}">
                      <a16:colId xmlns:a16="http://schemas.microsoft.com/office/drawing/2014/main" xmlns="" val="20004"/>
                    </a:ext>
                  </a:extLst>
                </a:gridCol>
                <a:gridCol w="516392">
                  <a:extLst>
                    <a:ext uri="{9D8B030D-6E8A-4147-A177-3AD203B41FA5}">
                      <a16:colId xmlns:a16="http://schemas.microsoft.com/office/drawing/2014/main" xmlns="" val="20005"/>
                    </a:ext>
                  </a:extLst>
                </a:gridCol>
                <a:gridCol w="516392">
                  <a:extLst>
                    <a:ext uri="{9D8B030D-6E8A-4147-A177-3AD203B41FA5}">
                      <a16:colId xmlns:a16="http://schemas.microsoft.com/office/drawing/2014/main" xmlns="" val="20006"/>
                    </a:ext>
                  </a:extLst>
                </a:gridCol>
                <a:gridCol w="516392">
                  <a:extLst>
                    <a:ext uri="{9D8B030D-6E8A-4147-A177-3AD203B41FA5}">
                      <a16:colId xmlns:a16="http://schemas.microsoft.com/office/drawing/2014/main" xmlns="" val="20007"/>
                    </a:ext>
                  </a:extLst>
                </a:gridCol>
                <a:gridCol w="516392">
                  <a:extLst>
                    <a:ext uri="{9D8B030D-6E8A-4147-A177-3AD203B41FA5}">
                      <a16:colId xmlns:a16="http://schemas.microsoft.com/office/drawing/2014/main" xmlns="" val="20008"/>
                    </a:ext>
                  </a:extLst>
                </a:gridCol>
                <a:gridCol w="516392">
                  <a:extLst>
                    <a:ext uri="{9D8B030D-6E8A-4147-A177-3AD203B41FA5}">
                      <a16:colId xmlns:a16="http://schemas.microsoft.com/office/drawing/2014/main" xmlns="" val="20009"/>
                    </a:ext>
                  </a:extLst>
                </a:gridCol>
                <a:gridCol w="516392">
                  <a:extLst>
                    <a:ext uri="{9D8B030D-6E8A-4147-A177-3AD203B41FA5}">
                      <a16:colId xmlns:a16="http://schemas.microsoft.com/office/drawing/2014/main" xmlns="" val="20010"/>
                    </a:ext>
                  </a:extLst>
                </a:gridCol>
              </a:tblGrid>
              <a:tr h="361440">
                <a:tc>
                  <a:txBody>
                    <a:bodyPr/>
                    <a:lstStyle/>
                    <a:p>
                      <a:pPr algn="ctr" rtl="0" fontAlgn="ctr"/>
                      <a:r>
                        <a:rPr lang="en-GB" sz="1000" b="1" i="0" u="none" strike="noStrike" dirty="0">
                          <a:solidFill>
                            <a:srgbClr val="000000"/>
                          </a:solidFill>
                          <a:effectLst/>
                          <a:latin typeface="Kellogg's Sans" panose="02000503020000020003"/>
                        </a:rPr>
                        <a:t>19.6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7.7</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7.2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2.3</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-2.1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-2.6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-4.4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-5.5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-10.3</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-18.5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-27.6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-113.1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sp>
        <p:nvSpPr>
          <p:cNvPr id="23" name="Rectangle 22">
            <a:extLst>
              <a:ext uri="{FF2B5EF4-FFF2-40B4-BE49-F238E27FC236}">
                <a16:creationId xmlns:a16="http://schemas.microsoft.com/office/drawing/2014/main" xmlns="" id="{8569CB6F-B822-45CC-8838-EAECC6DF04AC}"/>
              </a:ext>
            </a:extLst>
          </p:cNvPr>
          <p:cNvSpPr/>
          <p:nvPr/>
        </p:nvSpPr>
        <p:spPr>
          <a:xfrm>
            <a:off x="108408" y="1794895"/>
            <a:ext cx="741940" cy="365088"/>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 (000’s)</a:t>
            </a:r>
            <a:endParaRPr lang="en-GB" sz="1000" b="1" dirty="0"/>
          </a:p>
        </p:txBody>
      </p:sp>
      <p:graphicFrame>
        <p:nvGraphicFramePr>
          <p:cNvPr id="26" name="Table 25">
            <a:extLst>
              <a:ext uri="{FF2B5EF4-FFF2-40B4-BE49-F238E27FC236}">
                <a16:creationId xmlns:a16="http://schemas.microsoft.com/office/drawing/2014/main" xmlns="" id="{21A660DE-6BB7-4D79-95A4-665B71A55491}"/>
              </a:ext>
            </a:extLst>
          </p:cNvPr>
          <p:cNvGraphicFramePr>
            <a:graphicFrameLocks noGrp="1"/>
          </p:cNvGraphicFramePr>
          <p:nvPr>
            <p:extLst>
              <p:ext uri="{D42A27DB-BD31-4B8C-83A1-F6EECF244321}">
                <p14:modId xmlns:p14="http://schemas.microsoft.com/office/powerpoint/2010/main" val="1741083142"/>
              </p:ext>
            </p:extLst>
          </p:nvPr>
        </p:nvGraphicFramePr>
        <p:xfrm>
          <a:off x="886070" y="5029200"/>
          <a:ext cx="7229488" cy="1069611"/>
        </p:xfrm>
        <a:graphic>
          <a:graphicData uri="http://schemas.openxmlformats.org/drawingml/2006/table">
            <a:tbl>
              <a:tblPr firstRow="1" firstCol="1" bandRow="1">
                <a:tableStyleId>{5C22544A-7EE6-4342-B048-85BDC9FD1C3A}</a:tableStyleId>
              </a:tblPr>
              <a:tblGrid>
                <a:gridCol w="516392">
                  <a:extLst>
                    <a:ext uri="{9D8B030D-6E8A-4147-A177-3AD203B41FA5}">
                      <a16:colId xmlns:a16="http://schemas.microsoft.com/office/drawing/2014/main" xmlns="" val="20000"/>
                    </a:ext>
                  </a:extLst>
                </a:gridCol>
                <a:gridCol w="516392">
                  <a:extLst>
                    <a:ext uri="{9D8B030D-6E8A-4147-A177-3AD203B41FA5}">
                      <a16:colId xmlns:a16="http://schemas.microsoft.com/office/drawing/2014/main" xmlns="" val="20014"/>
                    </a:ext>
                  </a:extLst>
                </a:gridCol>
                <a:gridCol w="516392">
                  <a:extLst>
                    <a:ext uri="{9D8B030D-6E8A-4147-A177-3AD203B41FA5}">
                      <a16:colId xmlns:a16="http://schemas.microsoft.com/office/drawing/2014/main" xmlns="" val="20015"/>
                    </a:ext>
                  </a:extLst>
                </a:gridCol>
                <a:gridCol w="487883">
                  <a:extLst>
                    <a:ext uri="{9D8B030D-6E8A-4147-A177-3AD203B41FA5}">
                      <a16:colId xmlns:a16="http://schemas.microsoft.com/office/drawing/2014/main" xmlns="" val="20017"/>
                    </a:ext>
                  </a:extLst>
                </a:gridCol>
                <a:gridCol w="544901">
                  <a:extLst>
                    <a:ext uri="{9D8B030D-6E8A-4147-A177-3AD203B41FA5}">
                      <a16:colId xmlns:a16="http://schemas.microsoft.com/office/drawing/2014/main" xmlns="" val="20001"/>
                    </a:ext>
                  </a:extLst>
                </a:gridCol>
                <a:gridCol w="516392">
                  <a:extLst>
                    <a:ext uri="{9D8B030D-6E8A-4147-A177-3AD203B41FA5}">
                      <a16:colId xmlns:a16="http://schemas.microsoft.com/office/drawing/2014/main" xmlns="" val="20002"/>
                    </a:ext>
                  </a:extLst>
                </a:gridCol>
                <a:gridCol w="516392">
                  <a:extLst>
                    <a:ext uri="{9D8B030D-6E8A-4147-A177-3AD203B41FA5}">
                      <a16:colId xmlns:a16="http://schemas.microsoft.com/office/drawing/2014/main" xmlns="" val="20003"/>
                    </a:ext>
                  </a:extLst>
                </a:gridCol>
                <a:gridCol w="516392">
                  <a:extLst>
                    <a:ext uri="{9D8B030D-6E8A-4147-A177-3AD203B41FA5}">
                      <a16:colId xmlns:a16="http://schemas.microsoft.com/office/drawing/2014/main" xmlns="" val="20004"/>
                    </a:ext>
                  </a:extLst>
                </a:gridCol>
                <a:gridCol w="516392">
                  <a:extLst>
                    <a:ext uri="{9D8B030D-6E8A-4147-A177-3AD203B41FA5}">
                      <a16:colId xmlns:a16="http://schemas.microsoft.com/office/drawing/2014/main" xmlns="" val="20005"/>
                    </a:ext>
                  </a:extLst>
                </a:gridCol>
                <a:gridCol w="516392">
                  <a:extLst>
                    <a:ext uri="{9D8B030D-6E8A-4147-A177-3AD203B41FA5}">
                      <a16:colId xmlns:a16="http://schemas.microsoft.com/office/drawing/2014/main" xmlns="" val="20006"/>
                    </a:ext>
                  </a:extLst>
                </a:gridCol>
                <a:gridCol w="516392">
                  <a:extLst>
                    <a:ext uri="{9D8B030D-6E8A-4147-A177-3AD203B41FA5}">
                      <a16:colId xmlns:a16="http://schemas.microsoft.com/office/drawing/2014/main" xmlns="" val="20007"/>
                    </a:ext>
                  </a:extLst>
                </a:gridCol>
                <a:gridCol w="516392">
                  <a:extLst>
                    <a:ext uri="{9D8B030D-6E8A-4147-A177-3AD203B41FA5}">
                      <a16:colId xmlns:a16="http://schemas.microsoft.com/office/drawing/2014/main" xmlns="" val="20008"/>
                    </a:ext>
                  </a:extLst>
                </a:gridCol>
                <a:gridCol w="516392">
                  <a:extLst>
                    <a:ext uri="{9D8B030D-6E8A-4147-A177-3AD203B41FA5}">
                      <a16:colId xmlns:a16="http://schemas.microsoft.com/office/drawing/2014/main" xmlns="" val="20009"/>
                    </a:ext>
                  </a:extLst>
                </a:gridCol>
                <a:gridCol w="516392">
                  <a:extLst>
                    <a:ext uri="{9D8B030D-6E8A-4147-A177-3AD203B41FA5}">
                      <a16:colId xmlns:a16="http://schemas.microsoft.com/office/drawing/2014/main" xmlns="" val="20010"/>
                    </a:ext>
                  </a:extLst>
                </a:gridCol>
              </a:tblGrid>
              <a:tr h="1069611">
                <a:tc>
                  <a:txBody>
                    <a:bodyPr/>
                    <a:lstStyle/>
                    <a:p>
                      <a:pPr algn="ctr" rtl="0" fontAlgn="ctr"/>
                      <a:r>
                        <a:rPr lang="en-GB" sz="800" b="0" i="0" u="none" strike="noStrike" dirty="0">
                          <a:solidFill>
                            <a:srgbClr val="000000"/>
                          </a:solidFill>
                          <a:effectLst/>
                          <a:latin typeface="Kellogg's Sans" panose="02000503020000020003"/>
                        </a:rPr>
                        <a:t>2018 Only </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(+)157%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3642" rtl="0" eaLnBrk="1" fontAlgn="ctr" latinLnBrk="0" hangingPunct="1">
                        <a:lnSpc>
                          <a:spcPct val="100000"/>
                        </a:lnSpc>
                        <a:spcBef>
                          <a:spcPts val="0"/>
                        </a:spcBef>
                        <a:spcAft>
                          <a:spcPts val="0"/>
                        </a:spcAft>
                        <a:buClrTx/>
                        <a:buSzTx/>
                        <a:buFontTx/>
                        <a:buNone/>
                        <a:tabLst/>
                        <a:defRPr/>
                      </a:pPr>
                      <a:r>
                        <a:rPr lang="en-GB" sz="800" b="0" i="0" u="none" strike="noStrike" kern="1200" dirty="0">
                          <a:solidFill>
                            <a:schemeClr val="tx1"/>
                          </a:solidFill>
                          <a:effectLst/>
                          <a:latin typeface="+mn-lt"/>
                          <a:ea typeface="+mn-ea"/>
                          <a:cs typeface="+mn-cs"/>
                        </a:rPr>
                        <a:t>COFFEE NUT BITES 170GM</a:t>
                      </a:r>
                      <a:r>
                        <a:rPr lang="en-GB" sz="800" dirty="0"/>
                        <a:t> </a:t>
                      </a:r>
                      <a:r>
                        <a:rPr lang="en-GB" sz="800" b="0" i="0" u="none" strike="noStrike" kern="1200" dirty="0">
                          <a:solidFill>
                            <a:schemeClr val="tx1"/>
                          </a:solidFill>
                          <a:effectLst/>
                          <a:latin typeface="+mn-lt"/>
                          <a:ea typeface="+mn-ea"/>
                          <a:cs typeface="+mn-cs"/>
                        </a:rPr>
                        <a:t> &amp; CHOC PNT BTTR BTS 170GM</a:t>
                      </a:r>
                      <a:endParaRPr lang="en-CA" sz="800" b="1" baseline="0" dirty="0"/>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3642" rtl="0" eaLnBrk="1" fontAlgn="ctr" latinLnBrk="0" hangingPunct="1">
                        <a:lnSpc>
                          <a:spcPct val="100000"/>
                        </a:lnSpc>
                        <a:spcBef>
                          <a:spcPts val="0"/>
                        </a:spcBef>
                        <a:spcAft>
                          <a:spcPts val="0"/>
                        </a:spcAft>
                        <a:buClrTx/>
                        <a:buSzTx/>
                        <a:buFontTx/>
                        <a:buNone/>
                        <a:tabLst/>
                        <a:defRPr/>
                      </a:pPr>
                      <a:endParaRPr lang="en-GB" sz="800" b="0" i="0" u="none" strike="noStrike" dirty="0">
                        <a:solidFill>
                          <a:srgbClr val="000000"/>
                        </a:solidFill>
                        <a:effectLst/>
                        <a:latin typeface="Kellogg's Sans" panose="02000503020000020003"/>
                      </a:endParaRPr>
                    </a:p>
                    <a:p>
                      <a:pPr marL="0" marR="0" lvl="0" indent="0" algn="ctr" defTabSz="913642" rtl="0" eaLnBrk="1" fontAlgn="ctr"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Kellogg's Sans" panose="02000503020000020003"/>
                        </a:rPr>
                        <a:t>(+) 140  Points</a:t>
                      </a:r>
                    </a:p>
                    <a:p>
                      <a:pPr algn="ctr" rtl="0" fontAlgn="ctr"/>
                      <a:endParaRPr lang="en-GB" sz="8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Year End</a:t>
                      </a:r>
                      <a:r>
                        <a:rPr lang="en-GB" sz="800" b="0" i="0" u="none" strike="noStrike" baseline="0" dirty="0">
                          <a:solidFill>
                            <a:srgbClr val="000000"/>
                          </a:solidFill>
                          <a:effectLst/>
                          <a:latin typeface="Kellogg's Sans" panose="02000503020000020003"/>
                        </a:rPr>
                        <a:t> Dip</a:t>
                      </a:r>
                      <a:endParaRPr lang="en-GB" sz="8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3642" rtl="0" eaLnBrk="1" fontAlgn="ctr" latinLnBrk="0" hangingPunct="1">
                        <a:lnSpc>
                          <a:spcPct val="100000"/>
                        </a:lnSpc>
                        <a:spcBef>
                          <a:spcPts val="0"/>
                        </a:spcBef>
                        <a:spcAft>
                          <a:spcPts val="0"/>
                        </a:spcAft>
                        <a:buClrTx/>
                        <a:buSzTx/>
                        <a:buFontTx/>
                        <a:buNone/>
                        <a:tabLst/>
                        <a:defRPr/>
                      </a:pPr>
                      <a:endParaRPr lang="en-GB" sz="800" b="0" i="0" u="none" strike="noStrike" dirty="0">
                        <a:solidFill>
                          <a:srgbClr val="000000"/>
                        </a:solidFill>
                        <a:effectLst/>
                        <a:latin typeface="Kellogg's Sans" panose="02000503020000020003"/>
                      </a:endParaRPr>
                    </a:p>
                    <a:p>
                      <a:pPr marL="0" marR="0" lvl="0" indent="0" algn="ctr" defTabSz="913642" rtl="0" eaLnBrk="1" fontAlgn="ctr"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Kellogg's Sans" panose="02000503020000020003"/>
                        </a:rPr>
                        <a:t>2018 Halo from Vector RTEC</a:t>
                      </a:r>
                    </a:p>
                    <a:p>
                      <a:pPr algn="ctr" rtl="0" fontAlgn="ctr"/>
                      <a:endParaRPr lang="en-GB" sz="8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2017 Execution</a:t>
                      </a:r>
                    </a:p>
                    <a:p>
                      <a:pPr algn="ctr" rtl="0" fontAlgn="ctr"/>
                      <a:r>
                        <a:rPr lang="en-US" sz="800" b="0" i="0" u="none" strike="noStrike" dirty="0">
                          <a:solidFill>
                            <a:srgbClr val="000000"/>
                          </a:solidFill>
                          <a:effectLst/>
                          <a:latin typeface="Kellogg's Sans" panose="02000503020000020003"/>
                        </a:rPr>
                        <a:t>RESO</a:t>
                      </a:r>
                      <a:endParaRPr lang="en-GB" sz="8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 27%  Any Ad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 53%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 SPK Protein TDP (+) Kashi Any Disp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NA</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3642" rtl="0" eaLnBrk="1" fontAlgn="ctr" latinLnBrk="0" hangingPunct="1">
                        <a:lnSpc>
                          <a:spcPct val="100000"/>
                        </a:lnSpc>
                        <a:spcBef>
                          <a:spcPts val="0"/>
                        </a:spcBef>
                        <a:spcAft>
                          <a:spcPts val="0"/>
                        </a:spcAft>
                        <a:buClrTx/>
                        <a:buSzTx/>
                        <a:buFontTx/>
                        <a:buNone/>
                        <a:tabLst/>
                        <a:defRPr/>
                      </a:pPr>
                      <a:endParaRPr lang="en-GB" sz="800" b="0" i="0" u="none" strike="noStrike" dirty="0">
                        <a:solidFill>
                          <a:srgbClr val="000000"/>
                        </a:solidFill>
                        <a:effectLst/>
                        <a:latin typeface="Kellogg's Sans" panose="02000503020000020003"/>
                      </a:endParaRPr>
                    </a:p>
                    <a:p>
                      <a:pPr marL="0" marR="0" lvl="0" indent="0" algn="ctr" defTabSz="913642" rtl="0" eaLnBrk="1" fontAlgn="ctr" latinLnBrk="0" hangingPunct="1">
                        <a:lnSpc>
                          <a:spcPct val="100000"/>
                        </a:lnSpc>
                        <a:spcBef>
                          <a:spcPts val="0"/>
                        </a:spcBef>
                        <a:spcAft>
                          <a:spcPts val="0"/>
                        </a:spcAft>
                        <a:buClrTx/>
                        <a:buSzTx/>
                        <a:buFontTx/>
                        <a:buNone/>
                        <a:tabLst/>
                        <a:defRPr/>
                      </a:pPr>
                      <a:r>
                        <a:rPr lang="en-GB" sz="800" b="0" i="0" u="none" strike="noStrike" dirty="0">
                          <a:solidFill>
                            <a:srgbClr val="000000"/>
                          </a:solidFill>
                          <a:effectLst/>
                          <a:latin typeface="Kellogg's Sans" panose="02000503020000020003"/>
                        </a:rPr>
                        <a:t>2017 Execution</a:t>
                      </a:r>
                    </a:p>
                    <a:p>
                      <a:pPr algn="ctr" rtl="0" fontAlgn="ctr"/>
                      <a:endParaRPr lang="en-GB" sz="8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 85% Imp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 15% Price Increase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pic>
        <p:nvPicPr>
          <p:cNvPr id="11" name="Picture 4" descr="0006_07-Energy-Bar-Chocolate-Chip">
            <a:extLst>
              <a:ext uri="{FF2B5EF4-FFF2-40B4-BE49-F238E27FC236}">
                <a16:creationId xmlns:a16="http://schemas.microsoft.com/office/drawing/2014/main" xmlns="" id="{E82FC3DD-3D35-4C66-9B80-B289B88CA2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a:extLst>
              <a:ext uri="{FF2B5EF4-FFF2-40B4-BE49-F238E27FC236}">
                <a16:creationId xmlns:a16="http://schemas.microsoft.com/office/drawing/2014/main" xmlns="" id="{1378A7EA-FE65-4B7D-A12C-C91251621A2F}"/>
              </a:ext>
            </a:extLst>
          </p:cNvPr>
          <p:cNvSpPr txBox="1"/>
          <p:nvPr/>
        </p:nvSpPr>
        <p:spPr>
          <a:xfrm>
            <a:off x="3357206" y="6111359"/>
            <a:ext cx="448698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 Others include all other factors influencing sales that are not captured explicitly in the model – e.g Brand Equity, Category Trend, Consumer Perceptions, Long Term effects.</a:t>
            </a:r>
          </a:p>
        </p:txBody>
      </p:sp>
    </p:spTree>
    <p:extLst>
      <p:ext uri="{BB962C8B-B14F-4D97-AF65-F5344CB8AC3E}">
        <p14:creationId xmlns:p14="http://schemas.microsoft.com/office/powerpoint/2010/main" val="72034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500" dirty="0"/>
              <a:t>Brand-building ROI was relatively low and driven by withdrawal of support from Digital Video, OOH, Corp Promo and Sampling which was  not balanced by TV and increased Coupons. Trade ROI was stronger and increased.</a:t>
            </a:r>
            <a:endParaRPr lang="en-CA" sz="15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072585"/>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419608"/>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517770759"/>
              </p:ext>
            </p:extLst>
          </p:nvPr>
        </p:nvGraphicFramePr>
        <p:xfrm>
          <a:off x="1061284" y="1471613"/>
          <a:ext cx="7587416" cy="28851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83074375"/>
              </p:ext>
            </p:extLst>
          </p:nvPr>
        </p:nvGraphicFramePr>
        <p:xfrm>
          <a:off x="459783" y="4177667"/>
          <a:ext cx="8188916" cy="951547"/>
        </p:xfrm>
        <a:graphic>
          <a:graphicData uri="http://schemas.openxmlformats.org/drawingml/2006/table">
            <a:tbl>
              <a:tblPr/>
              <a:tblGrid>
                <a:gridCol w="740165">
                  <a:extLst>
                    <a:ext uri="{9D8B030D-6E8A-4147-A177-3AD203B41FA5}">
                      <a16:colId xmlns:a16="http://schemas.microsoft.com/office/drawing/2014/main" xmlns="" val="20000"/>
                    </a:ext>
                  </a:extLst>
                </a:gridCol>
                <a:gridCol w="1047535">
                  <a:extLst>
                    <a:ext uri="{9D8B030D-6E8A-4147-A177-3AD203B41FA5}">
                      <a16:colId xmlns:a16="http://schemas.microsoft.com/office/drawing/2014/main" xmlns="" val="20015"/>
                    </a:ext>
                  </a:extLst>
                </a:gridCol>
                <a:gridCol w="868736">
                  <a:extLst>
                    <a:ext uri="{9D8B030D-6E8A-4147-A177-3AD203B41FA5}">
                      <a16:colId xmlns:a16="http://schemas.microsoft.com/office/drawing/2014/main" xmlns="" val="20002"/>
                    </a:ext>
                  </a:extLst>
                </a:gridCol>
                <a:gridCol w="868736">
                  <a:extLst>
                    <a:ext uri="{9D8B030D-6E8A-4147-A177-3AD203B41FA5}">
                      <a16:colId xmlns:a16="http://schemas.microsoft.com/office/drawing/2014/main" xmlns="" val="20016"/>
                    </a:ext>
                  </a:extLst>
                </a:gridCol>
                <a:gridCol w="960182">
                  <a:extLst>
                    <a:ext uri="{9D8B030D-6E8A-4147-A177-3AD203B41FA5}">
                      <a16:colId xmlns:a16="http://schemas.microsoft.com/office/drawing/2014/main" xmlns="" val="20017"/>
                    </a:ext>
                  </a:extLst>
                </a:gridCol>
                <a:gridCol w="899219">
                  <a:extLst>
                    <a:ext uri="{9D8B030D-6E8A-4147-A177-3AD203B41FA5}">
                      <a16:colId xmlns:a16="http://schemas.microsoft.com/office/drawing/2014/main" xmlns="" val="20018"/>
                    </a:ext>
                  </a:extLst>
                </a:gridCol>
                <a:gridCol w="944941">
                  <a:extLst>
                    <a:ext uri="{9D8B030D-6E8A-4147-A177-3AD203B41FA5}">
                      <a16:colId xmlns:a16="http://schemas.microsoft.com/office/drawing/2014/main" xmlns="" val="20003"/>
                    </a:ext>
                  </a:extLst>
                </a:gridCol>
                <a:gridCol w="883977">
                  <a:extLst>
                    <a:ext uri="{9D8B030D-6E8A-4147-A177-3AD203B41FA5}">
                      <a16:colId xmlns:a16="http://schemas.microsoft.com/office/drawing/2014/main" xmlns="" val="20004"/>
                    </a:ext>
                  </a:extLst>
                </a:gridCol>
                <a:gridCol w="975425">
                  <a:extLst>
                    <a:ext uri="{9D8B030D-6E8A-4147-A177-3AD203B41FA5}">
                      <a16:colId xmlns:a16="http://schemas.microsoft.com/office/drawing/2014/main" xmlns="" val="20007"/>
                    </a:ext>
                  </a:extLst>
                </a:gridCol>
              </a:tblGrid>
              <a:tr h="41203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Corporate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261088">
                <a:tc>
                  <a:txBody>
                    <a:bodyPr/>
                    <a:lstStyle/>
                    <a:p>
                      <a:pPr algn="ctr" fontAlgn="b"/>
                      <a:r>
                        <a:rPr lang="en-US" sz="1000" b="1" i="0" u="none" strike="noStrike" dirty="0">
                          <a:solidFill>
                            <a:schemeClr val="bg1"/>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2,383,487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1,377,904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635,812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506,836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138,071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53,554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43,631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78429">
                <a:tc>
                  <a:txBody>
                    <a:bodyPr/>
                    <a:lstStyle/>
                    <a:p>
                      <a:pPr algn="ctr" fontAlgn="b"/>
                      <a:r>
                        <a:rPr lang="en-US" sz="1000" b="1" i="0" u="none" strike="noStrike" dirty="0">
                          <a:solidFill>
                            <a:schemeClr val="bg1"/>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2,488,039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1,222,946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749,739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96,001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239,324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137,882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pic>
        <p:nvPicPr>
          <p:cNvPr id="13" name="Picture 4" descr="0006_07-Energy-Bar-Chocolate-Chip">
            <a:extLst>
              <a:ext uri="{FF2B5EF4-FFF2-40B4-BE49-F238E27FC236}">
                <a16:creationId xmlns:a16="http://schemas.microsoft.com/office/drawing/2014/main" xmlns="" id="{14599F17-6FDF-40A7-8C01-8532C90E9F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xmlns="" id="{1378A7EA-FE65-4B7D-A12C-C91251621A2F}"/>
              </a:ext>
            </a:extLst>
          </p:cNvPr>
          <p:cNvSpPr txBox="1"/>
          <p:nvPr/>
        </p:nvSpPr>
        <p:spPr>
          <a:xfrm>
            <a:off x="459783" y="5835214"/>
            <a:ext cx="8343900" cy="230832"/>
          </a:xfrm>
          <a:prstGeom prst="rect">
            <a:avLst/>
          </a:prstGeom>
          <a:noFill/>
        </p:spPr>
        <p:txBody>
          <a:bodyPr wrap="square" rtlCol="0">
            <a:spAutoFit/>
          </a:bodyPr>
          <a:lstStyle/>
          <a:p>
            <a:r>
              <a:rPr lang="en-US" sz="900" dirty="0"/>
              <a:t>Total Brand-Building includes all spend Media and Others minus Trade</a:t>
            </a:r>
          </a:p>
        </p:txBody>
      </p:sp>
      <p:sp>
        <p:nvSpPr>
          <p:cNvPr id="15" name="TextBox 14">
            <a:extLst>
              <a:ext uri="{FF2B5EF4-FFF2-40B4-BE49-F238E27FC236}">
                <a16:creationId xmlns:a16="http://schemas.microsoft.com/office/drawing/2014/main" xmlns="" id="{BD0E319B-8B1F-4D0E-AC2D-7AC69A32EA36}"/>
              </a:ext>
            </a:extLst>
          </p:cNvPr>
          <p:cNvSpPr txBox="1"/>
          <p:nvPr/>
        </p:nvSpPr>
        <p:spPr>
          <a:xfrm>
            <a:off x="459783" y="5267821"/>
            <a:ext cx="6209731" cy="646331"/>
          </a:xfrm>
          <a:prstGeom prst="rect">
            <a:avLst/>
          </a:prstGeom>
          <a:noFill/>
        </p:spPr>
        <p:txBody>
          <a:bodyPr wrap="square" rtlCol="0">
            <a:spAutoFit/>
          </a:bodyPr>
          <a:lstStyle/>
          <a:p>
            <a:r>
              <a:rPr lang="en-US" sz="900" dirty="0"/>
              <a:t>Note: </a:t>
            </a:r>
          </a:p>
          <a:p>
            <a:r>
              <a:rPr lang="en-US" sz="900" dirty="0"/>
              <a:t>Profit Margin Marketing 2017, 2018 = 3.68 $/kg, 3.63 $/kg</a:t>
            </a:r>
          </a:p>
          <a:p>
            <a:r>
              <a:rPr lang="en-US" sz="900" dirty="0"/>
              <a:t>Profit Margin Trade 2017, 2018 = 6.46$/kg, 7.5 $/kg</a:t>
            </a:r>
          </a:p>
          <a:p>
            <a:r>
              <a:rPr lang="en-US" sz="900" dirty="0"/>
              <a:t>Trade Spend was Provided at monthly level</a:t>
            </a:r>
          </a:p>
        </p:txBody>
      </p:sp>
      <p:sp>
        <p:nvSpPr>
          <p:cNvPr id="11" name="TextBox 10">
            <a:extLst>
              <a:ext uri="{FF2B5EF4-FFF2-40B4-BE49-F238E27FC236}">
                <a16:creationId xmlns:a16="http://schemas.microsoft.com/office/drawing/2014/main" xmlns="" id="{03C1218D-E659-44F2-823C-9AF5234AFD9A}"/>
              </a:ext>
            </a:extLst>
          </p:cNvPr>
          <p:cNvSpPr txBox="1"/>
          <p:nvPr/>
        </p:nvSpPr>
        <p:spPr>
          <a:xfrm>
            <a:off x="4288530" y="3859214"/>
            <a:ext cx="686406" cy="307777"/>
          </a:xfrm>
          <a:prstGeom prst="rect">
            <a:avLst/>
          </a:prstGeom>
          <a:noFill/>
        </p:spPr>
        <p:txBody>
          <a:bodyPr wrap="none" rtlCol="0">
            <a:spAutoFit/>
          </a:bodyPr>
          <a:lstStyle/>
          <a:p>
            <a:r>
              <a:rPr lang="en-US" sz="1400" b="1" dirty="0">
                <a:solidFill>
                  <a:srgbClr val="FF0000"/>
                </a:solidFill>
              </a:rPr>
              <a:t>SPEND</a:t>
            </a:r>
            <a:endParaRPr lang="en-US" b="1" dirty="0">
              <a:solidFill>
                <a:srgbClr val="FF0000"/>
              </a:solidFill>
            </a:endParaRPr>
          </a:p>
        </p:txBody>
      </p:sp>
      <p:graphicFrame>
        <p:nvGraphicFramePr>
          <p:cNvPr id="12" name="Table 11">
            <a:extLst>
              <a:ext uri="{FF2B5EF4-FFF2-40B4-BE49-F238E27FC236}">
                <a16:creationId xmlns:a16="http://schemas.microsoft.com/office/drawing/2014/main" xmlns="" id="{F08C420E-0430-4C4D-8B79-7B7D721F24D4}"/>
              </a:ext>
            </a:extLst>
          </p:cNvPr>
          <p:cNvGraphicFramePr>
            <a:graphicFrameLocks noGrp="1"/>
          </p:cNvGraphicFramePr>
          <p:nvPr>
            <p:extLst>
              <p:ext uri="{D42A27DB-BD31-4B8C-83A1-F6EECF244321}">
                <p14:modId xmlns:p14="http://schemas.microsoft.com/office/powerpoint/2010/main" val="3431479768"/>
              </p:ext>
            </p:extLst>
          </p:nvPr>
        </p:nvGraphicFramePr>
        <p:xfrm>
          <a:off x="5932464" y="5323194"/>
          <a:ext cx="2362200" cy="11303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xmlns="" val="2353529826"/>
                    </a:ext>
                  </a:extLst>
                </a:gridCol>
                <a:gridCol w="1181100">
                  <a:extLst>
                    <a:ext uri="{9D8B030D-6E8A-4147-A177-3AD203B41FA5}">
                      <a16:colId xmlns:a16="http://schemas.microsoft.com/office/drawing/2014/main" xmlns="" val="2021115779"/>
                    </a:ext>
                  </a:extLst>
                </a:gridCol>
              </a:tblGrid>
              <a:tr h="226060">
                <a:tc gridSpan="2">
                  <a:txBody>
                    <a:bodyPr/>
                    <a:lstStyle/>
                    <a:p>
                      <a:pPr algn="ctr" fontAlgn="b"/>
                      <a:r>
                        <a:rPr lang="en-US" sz="1000" b="1" u="none" strike="noStrike" dirty="0">
                          <a:solidFill>
                            <a:schemeClr val="bg1"/>
                          </a:solidFill>
                          <a:effectLst/>
                        </a:rPr>
                        <a:t>North America CPG ROI Benchmarks</a:t>
                      </a:r>
                      <a:endParaRPr lang="en-US" sz="1000" b="1" i="0" u="none" strike="noStrike" dirty="0">
                        <a:solidFill>
                          <a:schemeClr val="bg1"/>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extLst>
                  <a:ext uri="{0D108BD9-81ED-4DB2-BD59-A6C34878D82A}">
                    <a16:rowId xmlns:a16="http://schemas.microsoft.com/office/drawing/2014/main" xmlns="" val="33829032"/>
                  </a:ext>
                </a:extLst>
              </a:tr>
              <a:tr h="226060">
                <a:tc>
                  <a:txBody>
                    <a:bodyPr/>
                    <a:lstStyle/>
                    <a:p>
                      <a:pPr algn="ctr" fontAlgn="b"/>
                      <a:r>
                        <a:rPr lang="en-US" sz="1000" b="1" u="none" strike="noStrike" dirty="0">
                          <a:effectLst/>
                          <a:latin typeface="+mn-lt"/>
                        </a:rPr>
                        <a:t>TV/OLV</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$0.50 to $1.00</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151685615"/>
                  </a:ext>
                </a:extLst>
              </a:tr>
              <a:tr h="226060">
                <a:tc>
                  <a:txBody>
                    <a:bodyPr/>
                    <a:lstStyle/>
                    <a:p>
                      <a:pPr algn="ctr" fontAlgn="b"/>
                      <a:r>
                        <a:rPr lang="en-US" sz="1000" b="1" u="none" strike="noStrike" dirty="0">
                          <a:effectLst/>
                          <a:latin typeface="+mn-lt"/>
                        </a:rPr>
                        <a:t>Social</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$1.00 to $1.50</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3593155213"/>
                  </a:ext>
                </a:extLst>
              </a:tr>
              <a:tr h="226060">
                <a:tc>
                  <a:txBody>
                    <a:bodyPr/>
                    <a:lstStyle/>
                    <a:p>
                      <a:pPr algn="ctr" fontAlgn="b"/>
                      <a:r>
                        <a:rPr lang="en-US" sz="1000" b="1" u="none" strike="noStrike" dirty="0">
                          <a:effectLst/>
                          <a:latin typeface="+mn-lt"/>
                        </a:rPr>
                        <a:t>OOH</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$0.20 to $0.75</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967384462"/>
                  </a:ext>
                </a:extLst>
              </a:tr>
              <a:tr h="226060">
                <a:tc>
                  <a:txBody>
                    <a:bodyPr/>
                    <a:lstStyle/>
                    <a:p>
                      <a:pPr algn="ctr" fontAlgn="b"/>
                      <a:r>
                        <a:rPr lang="en-US" sz="1000" b="1" i="0" u="none" strike="noStrike" dirty="0">
                          <a:solidFill>
                            <a:srgbClr val="000000"/>
                          </a:solidFill>
                          <a:effectLst/>
                          <a:latin typeface="+mn-lt"/>
                        </a:rPr>
                        <a:t>Trade</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i="0" u="none" strike="noStrike" dirty="0">
                          <a:solidFill>
                            <a:srgbClr val="000000"/>
                          </a:solidFill>
                          <a:effectLst/>
                          <a:latin typeface="+mn-lt"/>
                        </a:rPr>
                        <a:t>$0.60 to $1.25</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997304496"/>
                  </a:ext>
                </a:extLst>
              </a:tr>
            </a:tbl>
          </a:graphicData>
        </a:graphic>
      </p:graphicFrame>
    </p:spTree>
    <p:extLst>
      <p:ext uri="{BB962C8B-B14F-4D97-AF65-F5344CB8AC3E}">
        <p14:creationId xmlns:p14="http://schemas.microsoft.com/office/powerpoint/2010/main" val="125491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500" dirty="0"/>
              <a:t>Using static (2017) margins,  both Trade and Brand-building ROIs declined.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072585"/>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419608"/>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21" name="Table 20">
            <a:extLst>
              <a:ext uri="{FF2B5EF4-FFF2-40B4-BE49-F238E27FC236}">
                <a16:creationId xmlns:a16="http://schemas.microsoft.com/office/drawing/2014/main" xmlns="" id="{DE0340FB-51B9-4C3A-A86D-D2C4C47E44DF}"/>
              </a:ext>
            </a:extLst>
          </p:cNvPr>
          <p:cNvGraphicFramePr>
            <a:graphicFrameLocks noGrp="1"/>
          </p:cNvGraphicFramePr>
          <p:nvPr/>
        </p:nvGraphicFramePr>
        <p:xfrm>
          <a:off x="459783" y="4177667"/>
          <a:ext cx="8188916" cy="951547"/>
        </p:xfrm>
        <a:graphic>
          <a:graphicData uri="http://schemas.openxmlformats.org/drawingml/2006/table">
            <a:tbl>
              <a:tblPr/>
              <a:tblGrid>
                <a:gridCol w="740165">
                  <a:extLst>
                    <a:ext uri="{9D8B030D-6E8A-4147-A177-3AD203B41FA5}">
                      <a16:colId xmlns:a16="http://schemas.microsoft.com/office/drawing/2014/main" xmlns="" val="20000"/>
                    </a:ext>
                  </a:extLst>
                </a:gridCol>
                <a:gridCol w="1047535">
                  <a:extLst>
                    <a:ext uri="{9D8B030D-6E8A-4147-A177-3AD203B41FA5}">
                      <a16:colId xmlns:a16="http://schemas.microsoft.com/office/drawing/2014/main" xmlns="" val="20015"/>
                    </a:ext>
                  </a:extLst>
                </a:gridCol>
                <a:gridCol w="868736">
                  <a:extLst>
                    <a:ext uri="{9D8B030D-6E8A-4147-A177-3AD203B41FA5}">
                      <a16:colId xmlns:a16="http://schemas.microsoft.com/office/drawing/2014/main" xmlns="" val="20002"/>
                    </a:ext>
                  </a:extLst>
                </a:gridCol>
                <a:gridCol w="868736">
                  <a:extLst>
                    <a:ext uri="{9D8B030D-6E8A-4147-A177-3AD203B41FA5}">
                      <a16:colId xmlns:a16="http://schemas.microsoft.com/office/drawing/2014/main" xmlns="" val="20016"/>
                    </a:ext>
                  </a:extLst>
                </a:gridCol>
                <a:gridCol w="960182">
                  <a:extLst>
                    <a:ext uri="{9D8B030D-6E8A-4147-A177-3AD203B41FA5}">
                      <a16:colId xmlns:a16="http://schemas.microsoft.com/office/drawing/2014/main" xmlns="" val="20017"/>
                    </a:ext>
                  </a:extLst>
                </a:gridCol>
                <a:gridCol w="899219">
                  <a:extLst>
                    <a:ext uri="{9D8B030D-6E8A-4147-A177-3AD203B41FA5}">
                      <a16:colId xmlns:a16="http://schemas.microsoft.com/office/drawing/2014/main" xmlns="" val="20018"/>
                    </a:ext>
                  </a:extLst>
                </a:gridCol>
                <a:gridCol w="944941">
                  <a:extLst>
                    <a:ext uri="{9D8B030D-6E8A-4147-A177-3AD203B41FA5}">
                      <a16:colId xmlns:a16="http://schemas.microsoft.com/office/drawing/2014/main" xmlns="" val="20003"/>
                    </a:ext>
                  </a:extLst>
                </a:gridCol>
                <a:gridCol w="883977">
                  <a:extLst>
                    <a:ext uri="{9D8B030D-6E8A-4147-A177-3AD203B41FA5}">
                      <a16:colId xmlns:a16="http://schemas.microsoft.com/office/drawing/2014/main" xmlns="" val="20004"/>
                    </a:ext>
                  </a:extLst>
                </a:gridCol>
                <a:gridCol w="975425">
                  <a:extLst>
                    <a:ext uri="{9D8B030D-6E8A-4147-A177-3AD203B41FA5}">
                      <a16:colId xmlns:a16="http://schemas.microsoft.com/office/drawing/2014/main" xmlns="" val="20007"/>
                    </a:ext>
                  </a:extLst>
                </a:gridCol>
              </a:tblGrid>
              <a:tr h="41203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ctr"/>
                      <a:r>
                        <a:rPr lang="en-GB" sz="1000" b="1" i="0" u="none" strike="noStrike" dirty="0">
                          <a:solidFill>
                            <a:schemeClr val="bg1"/>
                          </a:solidFill>
                          <a:effectLst/>
                          <a:latin typeface="Kellogg's Sans Medium" panose="02000503020000020003"/>
                        </a:rPr>
                        <a:t>Corporate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261088">
                <a:tc>
                  <a:txBody>
                    <a:bodyPr/>
                    <a:lstStyle/>
                    <a:p>
                      <a:pPr algn="ctr" fontAlgn="b"/>
                      <a:r>
                        <a:rPr lang="en-US" sz="1000" b="1" i="0" u="none" strike="noStrike" dirty="0">
                          <a:solidFill>
                            <a:schemeClr val="bg1"/>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2,383,487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1,377,904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635,812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506,836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138,071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53,554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43,631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78429">
                <a:tc>
                  <a:txBody>
                    <a:bodyPr/>
                    <a:lstStyle/>
                    <a:p>
                      <a:pPr algn="ctr" fontAlgn="b"/>
                      <a:r>
                        <a:rPr lang="en-US" sz="1000" b="1" i="0" u="none" strike="noStrike" dirty="0">
                          <a:solidFill>
                            <a:schemeClr val="bg1"/>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2,488,039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1,222,946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749,739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96,001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239,324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137,882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ctr"/>
                      <a:r>
                        <a:rPr lang="en-GB" sz="11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pic>
        <p:nvPicPr>
          <p:cNvPr id="13" name="Picture 4" descr="0006_07-Energy-Bar-Chocolate-Chip">
            <a:extLst>
              <a:ext uri="{FF2B5EF4-FFF2-40B4-BE49-F238E27FC236}">
                <a16:creationId xmlns:a16="http://schemas.microsoft.com/office/drawing/2014/main" xmlns="" id="{14599F17-6FDF-40A7-8C01-8532C90E9F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8130" y="5849920"/>
            <a:ext cx="732670" cy="73267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xmlns="" id="{BD0E319B-8B1F-4D0E-AC2D-7AC69A32EA36}"/>
              </a:ext>
            </a:extLst>
          </p:cNvPr>
          <p:cNvSpPr txBox="1"/>
          <p:nvPr/>
        </p:nvSpPr>
        <p:spPr>
          <a:xfrm>
            <a:off x="459783" y="5267821"/>
            <a:ext cx="6209731" cy="507831"/>
          </a:xfrm>
          <a:prstGeom prst="rect">
            <a:avLst/>
          </a:prstGeom>
          <a:noFill/>
        </p:spPr>
        <p:txBody>
          <a:bodyPr wrap="square" rtlCol="0">
            <a:spAutoFit/>
          </a:bodyPr>
          <a:lstStyle/>
          <a:p>
            <a:r>
              <a:rPr lang="en-US" sz="900" dirty="0"/>
              <a:t>Note: </a:t>
            </a:r>
          </a:p>
          <a:p>
            <a:r>
              <a:rPr lang="en-US" sz="900" dirty="0"/>
              <a:t>Profit Margin Marketing 2017, 2018 = 3.68 $/kg, 3.63 $/kg</a:t>
            </a:r>
          </a:p>
          <a:p>
            <a:r>
              <a:rPr lang="en-US" sz="900" dirty="0"/>
              <a:t>Profit Margin Trade 2017, 2018 = 6.46$/kg, 7.5 $/kg</a:t>
            </a:r>
          </a:p>
        </p:txBody>
      </p:sp>
      <p:sp>
        <p:nvSpPr>
          <p:cNvPr id="11" name="TextBox 10">
            <a:extLst>
              <a:ext uri="{FF2B5EF4-FFF2-40B4-BE49-F238E27FC236}">
                <a16:creationId xmlns:a16="http://schemas.microsoft.com/office/drawing/2014/main" xmlns="" id="{03C1218D-E659-44F2-823C-9AF5234AFD9A}"/>
              </a:ext>
            </a:extLst>
          </p:cNvPr>
          <p:cNvSpPr txBox="1"/>
          <p:nvPr/>
        </p:nvSpPr>
        <p:spPr>
          <a:xfrm>
            <a:off x="4288530" y="3859214"/>
            <a:ext cx="686406" cy="307777"/>
          </a:xfrm>
          <a:prstGeom prst="rect">
            <a:avLst/>
          </a:prstGeom>
          <a:noFill/>
        </p:spPr>
        <p:txBody>
          <a:bodyPr wrap="none" rtlCol="0">
            <a:spAutoFit/>
          </a:bodyPr>
          <a:lstStyle/>
          <a:p>
            <a:r>
              <a:rPr lang="en-US" sz="1400" b="1" dirty="0">
                <a:solidFill>
                  <a:srgbClr val="FF0000"/>
                </a:solidFill>
              </a:rPr>
              <a:t>SPEND</a:t>
            </a:r>
            <a:endParaRPr lang="en-US" b="1" dirty="0">
              <a:solidFill>
                <a:srgbClr val="FF0000"/>
              </a:solidFill>
            </a:endParaRPr>
          </a:p>
        </p:txBody>
      </p:sp>
      <p:graphicFrame>
        <p:nvGraphicFramePr>
          <p:cNvPr id="12" name="Chart 11">
            <a:extLst>
              <a:ext uri="{FF2B5EF4-FFF2-40B4-BE49-F238E27FC236}">
                <a16:creationId xmlns:a16="http://schemas.microsoft.com/office/drawing/2014/main" xmlns="" id="{8A818819-C78F-41A9-B11C-C6FAAC7AEF3A}"/>
              </a:ext>
            </a:extLst>
          </p:cNvPr>
          <p:cNvGraphicFramePr/>
          <p:nvPr/>
        </p:nvGraphicFramePr>
        <p:xfrm>
          <a:off x="1061284" y="1219200"/>
          <a:ext cx="7587416" cy="31375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Table 13">
            <a:extLst>
              <a:ext uri="{FF2B5EF4-FFF2-40B4-BE49-F238E27FC236}">
                <a16:creationId xmlns:a16="http://schemas.microsoft.com/office/drawing/2014/main" xmlns="" id="{3BFC362D-B0F0-45B1-AA1B-00C66EC472FE}"/>
              </a:ext>
            </a:extLst>
          </p:cNvPr>
          <p:cNvGraphicFramePr>
            <a:graphicFrameLocks noGrp="1"/>
          </p:cNvGraphicFramePr>
          <p:nvPr>
            <p:extLst>
              <p:ext uri="{D42A27DB-BD31-4B8C-83A1-F6EECF244321}">
                <p14:modId xmlns:p14="http://schemas.microsoft.com/office/powerpoint/2010/main" val="2737596035"/>
              </p:ext>
            </p:extLst>
          </p:nvPr>
        </p:nvGraphicFramePr>
        <p:xfrm>
          <a:off x="5920432" y="5323194"/>
          <a:ext cx="2362200" cy="11303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xmlns="" val="2353529826"/>
                    </a:ext>
                  </a:extLst>
                </a:gridCol>
                <a:gridCol w="1181100">
                  <a:extLst>
                    <a:ext uri="{9D8B030D-6E8A-4147-A177-3AD203B41FA5}">
                      <a16:colId xmlns:a16="http://schemas.microsoft.com/office/drawing/2014/main" xmlns="" val="2021115779"/>
                    </a:ext>
                  </a:extLst>
                </a:gridCol>
              </a:tblGrid>
              <a:tr h="226060">
                <a:tc gridSpan="2">
                  <a:txBody>
                    <a:bodyPr/>
                    <a:lstStyle/>
                    <a:p>
                      <a:pPr algn="ctr" fontAlgn="b"/>
                      <a:r>
                        <a:rPr lang="en-US" sz="1000" b="1" u="none" strike="noStrike" dirty="0">
                          <a:solidFill>
                            <a:schemeClr val="bg1"/>
                          </a:solidFill>
                          <a:effectLst/>
                        </a:rPr>
                        <a:t>North America CPG ROI Benchmarks</a:t>
                      </a:r>
                      <a:endParaRPr lang="en-US" sz="1000" b="1" i="0" u="none" strike="noStrike" dirty="0">
                        <a:solidFill>
                          <a:schemeClr val="bg1"/>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extLst>
                  <a:ext uri="{0D108BD9-81ED-4DB2-BD59-A6C34878D82A}">
                    <a16:rowId xmlns:a16="http://schemas.microsoft.com/office/drawing/2014/main" xmlns="" val="33829032"/>
                  </a:ext>
                </a:extLst>
              </a:tr>
              <a:tr h="226060">
                <a:tc>
                  <a:txBody>
                    <a:bodyPr/>
                    <a:lstStyle/>
                    <a:p>
                      <a:pPr algn="ctr" fontAlgn="b"/>
                      <a:r>
                        <a:rPr lang="en-US" sz="1000" b="1" u="none" strike="noStrike" dirty="0">
                          <a:effectLst/>
                          <a:latin typeface="+mn-lt"/>
                        </a:rPr>
                        <a:t>TV/OLV</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$0.50 to $1.00</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151685615"/>
                  </a:ext>
                </a:extLst>
              </a:tr>
              <a:tr h="226060">
                <a:tc>
                  <a:txBody>
                    <a:bodyPr/>
                    <a:lstStyle/>
                    <a:p>
                      <a:pPr algn="ctr" fontAlgn="b"/>
                      <a:r>
                        <a:rPr lang="en-US" sz="1000" b="1" u="none" strike="noStrike" dirty="0">
                          <a:effectLst/>
                          <a:latin typeface="+mn-lt"/>
                        </a:rPr>
                        <a:t>Social</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$1.00 to $1.50</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3593155213"/>
                  </a:ext>
                </a:extLst>
              </a:tr>
              <a:tr h="226060">
                <a:tc>
                  <a:txBody>
                    <a:bodyPr/>
                    <a:lstStyle/>
                    <a:p>
                      <a:pPr algn="ctr" fontAlgn="b"/>
                      <a:r>
                        <a:rPr lang="en-US" sz="1000" b="1" u="none" strike="noStrike" dirty="0">
                          <a:effectLst/>
                          <a:latin typeface="+mn-lt"/>
                        </a:rPr>
                        <a:t>OOH</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$0.20 to $0.75</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967384462"/>
                  </a:ext>
                </a:extLst>
              </a:tr>
              <a:tr h="226060">
                <a:tc>
                  <a:txBody>
                    <a:bodyPr/>
                    <a:lstStyle/>
                    <a:p>
                      <a:pPr algn="ctr" fontAlgn="b"/>
                      <a:r>
                        <a:rPr lang="en-US" sz="1000" b="1" i="0" u="none" strike="noStrike" dirty="0">
                          <a:solidFill>
                            <a:srgbClr val="000000"/>
                          </a:solidFill>
                          <a:effectLst/>
                          <a:latin typeface="+mn-lt"/>
                        </a:rPr>
                        <a:t>Trade</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i="0" u="none" strike="noStrike" dirty="0">
                          <a:solidFill>
                            <a:srgbClr val="000000"/>
                          </a:solidFill>
                          <a:effectLst/>
                          <a:latin typeface="+mn-lt"/>
                        </a:rPr>
                        <a:t>$0.60 to $1.25</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997304496"/>
                  </a:ext>
                </a:extLst>
              </a:tr>
            </a:tbl>
          </a:graphicData>
        </a:graphic>
      </p:graphicFrame>
    </p:spTree>
    <p:extLst>
      <p:ext uri="{BB962C8B-B14F-4D97-AF65-F5344CB8AC3E}">
        <p14:creationId xmlns:p14="http://schemas.microsoft.com/office/powerpoint/2010/main" val="246855830"/>
      </p:ext>
    </p:extLst>
  </p:cSld>
  <p:clrMapOvr>
    <a:masterClrMapping/>
  </p:clrMapOvr>
</p:sld>
</file>

<file path=ppt/theme/theme1.xml><?xml version="1.0" encoding="utf-8"?>
<a:theme xmlns:a="http://schemas.openxmlformats.org/drawingml/2006/main" name="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32998</TotalTime>
  <Words>3342</Words>
  <Application>Microsoft Office PowerPoint</Application>
  <PresentationFormat>On-screen Show (4:3)</PresentationFormat>
  <Paragraphs>837</Paragraphs>
  <Slides>23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DINPro</vt:lpstr>
      <vt:lpstr>Kellogg's Sans</vt:lpstr>
      <vt:lpstr>Kellogg's Sans Medium</vt:lpstr>
      <vt:lpstr>Wingdings</vt:lpstr>
      <vt:lpstr>body slides</vt:lpstr>
      <vt:lpstr>1_body slides</vt:lpstr>
      <vt:lpstr>PowerPoint Presentation</vt:lpstr>
      <vt:lpstr>Vector Snacks – Key Takeaways</vt:lpstr>
      <vt:lpstr>PowerPoint Presentation</vt:lpstr>
      <vt:lpstr>Spending declined marginally by -1.3%, Trade went up but was offset by decline in Brand-Building.  </vt:lpstr>
      <vt:lpstr>Overall spend in 2018 went down by 1.3%; mainly driven by reduced spends behind digital video, sampling &amp; non repeat of Corporate Promo &amp; OOH. These were not offset by addition of TV and increased coupon spend.</vt:lpstr>
      <vt:lpstr>2018 volume declined significantly by 16%, driven primarily by base erosion followed by brand-building reduction. Increased contribution from TV and coupon not enough to offset losses especially from digital video and OOH.</vt:lpstr>
      <vt:lpstr>The largest negative impact on sales was from a 15% price increase in 2018 – Primarily driven by Protein Bar downcount. </vt:lpstr>
      <vt:lpstr>Brand-building ROI was relatively low and driven by withdrawal of support from Digital Video, OOH, Corp Promo and Sampling which was  not balanced by TV and increased Coupons. Trade ROI was stronger and increased.</vt:lpstr>
      <vt:lpstr>Using static (2017) margins,  both Trade and Brand-building ROIs declined.  </vt:lpstr>
      <vt:lpstr>Looking at ROI from GSV perspective, 2018 tactics looked favorable, driven by improved GSV/kg driven by the Protein Bars price increase</vt:lpstr>
      <vt:lpstr>GSV/$ using static (2017) numbers. </vt:lpstr>
      <vt:lpstr>TV – Campaign Trend Chart</vt:lpstr>
      <vt:lpstr>2018 TV was characterised by a single campaign which ran for 7 weeks (3 wks paired with 15s Vector RTEC) in the first half; contribution was moderate at 2.2%.  However, ROI was relatively low. </vt:lpstr>
      <vt:lpstr>A very small halo impact was seen on Vector Snacks from the 15 sec targeted TV on Vector Cereal in 2018.</vt:lpstr>
      <vt:lpstr>Digital Video investment and impressions were reduced in 2018</vt:lpstr>
      <vt:lpstr>The reduced digital video investment in 2018 lowered its incremental volume significantly; effectiveness declined to half and so did the ROI. </vt:lpstr>
      <vt:lpstr>OOH was present only in 2017 and comprised of Gym Advertising ; it contributed to 2.1% of incremental volume. </vt:lpstr>
      <vt:lpstr>The higher trade spend in 2018 resulted in higher display support, but was offset by reduced ad support.  Consequently, the effectiveness was weaker, causing the ROI to drop slightly. </vt:lpstr>
      <vt:lpstr>Implications/Recommendations</vt:lpstr>
      <vt:lpstr>PowerPoint Presentation</vt:lpstr>
      <vt:lpstr>Vector Snack had a relatively strong synergistic benefit  from stacking TV and Digital Video. </vt:lpstr>
      <vt:lpstr>Trade &amp; Media Summary</vt:lpstr>
      <vt:lpstr>Cadence of Brand-Building Tactics, Relative to Sales</vt:lpstr>
    </vt:vector>
  </TitlesOfParts>
  <Company>Kellogg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Sally</dc:creator>
  <cp:lastModifiedBy>RupaMazumdar</cp:lastModifiedBy>
  <cp:revision>2713</cp:revision>
  <cp:lastPrinted>2019-07-24T12:58:14Z</cp:lastPrinted>
  <dcterms:created xsi:type="dcterms:W3CDTF">2017-02-10T14:55:07Z</dcterms:created>
  <dcterms:modified xsi:type="dcterms:W3CDTF">2019-08-15T13:40:09Z</dcterms:modified>
</cp:coreProperties>
</file>