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4.xml" ContentType="application/vnd.openxmlformats-officedocument.presentationml.notesSlide+xml"/>
  <Override PartName="/ppt/charts/chart1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charts/chart1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notesSlides/notesSlide17.xml" ContentType="application/vnd.openxmlformats-officedocument.presentationml.notesSlide+xml"/>
  <Override PartName="/ppt/charts/chart20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8.xml" ContentType="application/vnd.openxmlformats-officedocument.presentationml.notesSlide+xml"/>
  <Override PartName="/ppt/charts/chart2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9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5.xml" ContentType="application/vnd.openxmlformats-officedocument.presentationml.notesSlide+xml"/>
  <Override PartName="/ppt/charts/chart3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3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3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3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3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3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3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3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</p:sldMasterIdLst>
  <p:notesMasterIdLst>
    <p:notesMasterId r:id="rId30"/>
  </p:notesMasterIdLst>
  <p:sldIdLst>
    <p:sldId id="829" r:id="rId3"/>
    <p:sldId id="833" r:id="rId4"/>
    <p:sldId id="835" r:id="rId5"/>
    <p:sldId id="836" r:id="rId6"/>
    <p:sldId id="838" r:id="rId7"/>
    <p:sldId id="839" r:id="rId8"/>
    <p:sldId id="840" r:id="rId9"/>
    <p:sldId id="873" r:id="rId10"/>
    <p:sldId id="841" r:id="rId11"/>
    <p:sldId id="842" r:id="rId12"/>
    <p:sldId id="843" r:id="rId13"/>
    <p:sldId id="846" r:id="rId14"/>
    <p:sldId id="867" r:id="rId15"/>
    <p:sldId id="847" r:id="rId16"/>
    <p:sldId id="858" r:id="rId17"/>
    <p:sldId id="868" r:id="rId18"/>
    <p:sldId id="859" r:id="rId19"/>
    <p:sldId id="857" r:id="rId20"/>
    <p:sldId id="869" r:id="rId21"/>
    <p:sldId id="861" r:id="rId22"/>
    <p:sldId id="870" r:id="rId23"/>
    <p:sldId id="871" r:id="rId24"/>
    <p:sldId id="874" r:id="rId25"/>
    <p:sldId id="862" r:id="rId26"/>
    <p:sldId id="863" r:id="rId27"/>
    <p:sldId id="865" r:id="rId28"/>
    <p:sldId id="872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5448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orient="horz" pos="3480" userDrawn="1">
          <p15:clr>
            <a:srgbClr val="A4A3A4"/>
          </p15:clr>
        </p15:guide>
        <p15:guide id="7" orient="horz" pos="768" userDrawn="1">
          <p15:clr>
            <a:srgbClr val="A4A3A4"/>
          </p15:clr>
        </p15:guide>
        <p15:guide id="8" orient="horz" pos="12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ren Shah" initials="BS" lastIdx="85" clrIdx="0"/>
  <p:cmAuthor id="2" name="Santosh Nair" initials="SN" lastIdx="4" clrIdx="1">
    <p:extLst>
      <p:ext uri="{19B8F6BF-5375-455C-9EA6-DF929625EA0E}">
        <p15:presenceInfo xmlns:p15="http://schemas.microsoft.com/office/powerpoint/2012/main" userId="Santosh Nair" providerId="None"/>
      </p:ext>
    </p:extLst>
  </p:cmAuthor>
  <p:cmAuthor id="3" name="RupaMazumdar" initials="R" lastIdx="9" clrIdx="2">
    <p:extLst>
      <p:ext uri="{19B8F6BF-5375-455C-9EA6-DF929625EA0E}">
        <p15:presenceInfo xmlns:p15="http://schemas.microsoft.com/office/powerpoint/2012/main" userId="RupaMazumdar" providerId="None"/>
      </p:ext>
    </p:extLst>
  </p:cmAuthor>
  <p:cmAuthor id="4" name="PriyankaSingh" initials="P" lastIdx="12" clrIdx="3">
    <p:extLst>
      <p:ext uri="{19B8F6BF-5375-455C-9EA6-DF929625EA0E}">
        <p15:presenceInfo xmlns:p15="http://schemas.microsoft.com/office/powerpoint/2012/main" userId="PriyankaSing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126"/>
    <a:srgbClr val="DA0D44"/>
    <a:srgbClr val="1A2013"/>
    <a:srgbClr val="FFE1E1"/>
    <a:srgbClr val="4BAEEF"/>
    <a:srgbClr val="FCD7D3"/>
    <a:srgbClr val="FEEFED"/>
    <a:srgbClr val="EE3523"/>
    <a:srgbClr val="C00000"/>
    <a:srgbClr val="F8A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1" autoAdjust="0"/>
    <p:restoredTop sz="77055" autoAdjust="0"/>
  </p:normalViewPr>
  <p:slideViewPr>
    <p:cSldViewPr snapToGrid="0">
      <p:cViewPr varScale="1">
        <p:scale>
          <a:sx n="57" d="100"/>
          <a:sy n="57" d="100"/>
        </p:scale>
        <p:origin x="2112" y="18"/>
      </p:cViewPr>
      <p:guideLst>
        <p:guide orient="horz" pos="3696"/>
        <p:guide pos="192"/>
        <p:guide pos="5448"/>
        <p:guide orient="horz" pos="3816"/>
        <p:guide orient="horz" pos="3480"/>
        <p:guide orient="horz" pos="768"/>
        <p:guide orient="horz" pos="124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622700442987618E-2"/>
          <c:y val="0.1096475199702359"/>
          <c:w val="0.90232752580135633"/>
          <c:h val="0.722072156874644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Trade</c:v>
                </c:pt>
              </c:strCache>
            </c:strRef>
          </c:tx>
          <c:spPr>
            <a:solidFill>
              <a:srgbClr val="97172E"/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 sz="1200"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Sheet1!$B$2:$C$2</c:f>
              <c:numCache>
                <c:formatCode>_(* #,##0_);_(* \(#,##0\);_(* "-"??_);_(@_)</c:formatCode>
                <c:ptCount val="2"/>
                <c:pt idx="0">
                  <c:v>4802328.24</c:v>
                </c:pt>
                <c:pt idx="1">
                  <c:v>5093123.82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48-4198-B926-67112C5AA4B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Brand-Building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bg1"/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Sheet1!$B$3:$C$3</c:f>
              <c:numCache>
                <c:formatCode>_(* #,##0_);_(* \(#,##0\);_(* "-"??_);_(@_)</c:formatCode>
                <c:ptCount val="2"/>
                <c:pt idx="0">
                  <c:v>1679705.6100000003</c:v>
                </c:pt>
                <c:pt idx="1">
                  <c:v>3321978.1933333334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948-4198-B926-67112C5AA4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0"/>
        <c:overlap val="100"/>
        <c:axId val="659923072"/>
        <c:axId val="659918176"/>
      </c:barChart>
      <c:catAx>
        <c:axId val="659923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 sz="1400"/>
            </a:pPr>
            <a:endParaRPr lang="en-US"/>
          </a:p>
        </c:txPr>
        <c:crossAx val="659918176"/>
        <c:crosses val="autoZero"/>
        <c:auto val="1"/>
        <c:lblAlgn val="ctr"/>
        <c:lblOffset val="100"/>
        <c:noMultiLvlLbl val="0"/>
      </c:catAx>
      <c:valAx>
        <c:axId val="659918176"/>
        <c:scaling>
          <c:orientation val="minMax"/>
          <c:max val="11000000"/>
          <c:min val="0"/>
        </c:scaling>
        <c:delete val="1"/>
        <c:axPos val="l"/>
        <c:numFmt formatCode="_(* #,##0_);_(* \(#,##0\)" sourceLinked="0"/>
        <c:majorTickMark val="out"/>
        <c:minorTickMark val="none"/>
        <c:tickLblPos val="nextTo"/>
        <c:crossAx val="6599230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54407904894244"/>
          <c:y val="0.88370536623381768"/>
          <c:w val="0.24291184190211518"/>
          <c:h val="6.7366592660023317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Taste The Energy 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1382603</c:v>
                </c:pt>
                <c:pt idx="66">
                  <c:v>1579091</c:v>
                </c:pt>
                <c:pt idx="67">
                  <c:v>1710271</c:v>
                </c:pt>
                <c:pt idx="68">
                  <c:v>0</c:v>
                </c:pt>
                <c:pt idx="69">
                  <c:v>3395356</c:v>
                </c:pt>
                <c:pt idx="70">
                  <c:v>0</c:v>
                </c:pt>
                <c:pt idx="71">
                  <c:v>5082157</c:v>
                </c:pt>
                <c:pt idx="72">
                  <c:v>0</c:v>
                </c:pt>
                <c:pt idx="73">
                  <c:v>4595480</c:v>
                </c:pt>
                <c:pt idx="74">
                  <c:v>0</c:v>
                </c:pt>
                <c:pt idx="75">
                  <c:v>5324318</c:v>
                </c:pt>
                <c:pt idx="76">
                  <c:v>5674266</c:v>
                </c:pt>
                <c:pt idx="77">
                  <c:v>3799650</c:v>
                </c:pt>
                <c:pt idx="78">
                  <c:v>7294130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1079092</c:v>
                </c:pt>
                <c:pt idx="88">
                  <c:v>1200552</c:v>
                </c:pt>
                <c:pt idx="89">
                  <c:v>1416787</c:v>
                </c:pt>
                <c:pt idx="90">
                  <c:v>1262738</c:v>
                </c:pt>
                <c:pt idx="91">
                  <c:v>2240951</c:v>
                </c:pt>
                <c:pt idx="92">
                  <c:v>2205189</c:v>
                </c:pt>
                <c:pt idx="93">
                  <c:v>1958716</c:v>
                </c:pt>
                <c:pt idx="94">
                  <c:v>1745807</c:v>
                </c:pt>
                <c:pt idx="95">
                  <c:v>1934613</c:v>
                </c:pt>
                <c:pt idx="96">
                  <c:v>2039101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1379618</c:v>
                </c:pt>
                <c:pt idx="101">
                  <c:v>1486755</c:v>
                </c:pt>
                <c:pt idx="102">
                  <c:v>812423</c:v>
                </c:pt>
                <c:pt idx="103">
                  <c:v>789384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244-4B26-AA0A-495BA287FC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Taste The Vectory 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  <c:numCache>
                <c:formatCode>General</c:formatCode>
                <c:ptCount val="104"/>
                <c:pt idx="0">
                  <c:v>2123077</c:v>
                </c:pt>
                <c:pt idx="1">
                  <c:v>2123077</c:v>
                </c:pt>
                <c:pt idx="2">
                  <c:v>2123077</c:v>
                </c:pt>
                <c:pt idx="3">
                  <c:v>2123077</c:v>
                </c:pt>
                <c:pt idx="4">
                  <c:v>2123077</c:v>
                </c:pt>
                <c:pt idx="5">
                  <c:v>2123077</c:v>
                </c:pt>
                <c:pt idx="6">
                  <c:v>2123077</c:v>
                </c:pt>
                <c:pt idx="7">
                  <c:v>2123077</c:v>
                </c:pt>
                <c:pt idx="8">
                  <c:v>2123077</c:v>
                </c:pt>
                <c:pt idx="9">
                  <c:v>2123077</c:v>
                </c:pt>
                <c:pt idx="10">
                  <c:v>2123077</c:v>
                </c:pt>
                <c:pt idx="11">
                  <c:v>2123077</c:v>
                </c:pt>
                <c:pt idx="12">
                  <c:v>2123077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1470588</c:v>
                </c:pt>
                <c:pt idx="22">
                  <c:v>1470588</c:v>
                </c:pt>
                <c:pt idx="23">
                  <c:v>1470588</c:v>
                </c:pt>
                <c:pt idx="24">
                  <c:v>1470588</c:v>
                </c:pt>
                <c:pt idx="25">
                  <c:v>1470588</c:v>
                </c:pt>
                <c:pt idx="26">
                  <c:v>1470588</c:v>
                </c:pt>
                <c:pt idx="27">
                  <c:v>1470588</c:v>
                </c:pt>
                <c:pt idx="28">
                  <c:v>1470588</c:v>
                </c:pt>
                <c:pt idx="29">
                  <c:v>1470588</c:v>
                </c:pt>
                <c:pt idx="30">
                  <c:v>1470588</c:v>
                </c:pt>
                <c:pt idx="31">
                  <c:v>1470588</c:v>
                </c:pt>
                <c:pt idx="32">
                  <c:v>1470588</c:v>
                </c:pt>
                <c:pt idx="33">
                  <c:v>1470588</c:v>
                </c:pt>
                <c:pt idx="34">
                  <c:v>1470588</c:v>
                </c:pt>
                <c:pt idx="35">
                  <c:v>1470588</c:v>
                </c:pt>
                <c:pt idx="36">
                  <c:v>1470588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244-4B26-AA0A-495BA287FC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Holiday (T4T 2017)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244-4B26-AA0A-495BA287FC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Low Suger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244-4B26-AA0A-495BA287FC9E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Sheet1!$G$2:$G$157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244-4B26-AA0A-495BA287FC9E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Sounds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Sheet1!$H$2:$H$157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2244-4B26-AA0A-495BA287FC9E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Spoon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Sheet1!$I$2:$I$157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244-4B26-AA0A-495BA287FC9E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Treat For Toys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Sheet1!$J$2:$J$157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2244-4B26-AA0A-495BA287FC9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Wonderfully Simple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Sheet1!$K$2:$K$157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244-4B26-AA0A-495BA287F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84542096"/>
        <c:axId val="5845616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42885</c:v>
                </c:pt>
                <c:pt idx="1">
                  <c:v>52675</c:v>
                </c:pt>
                <c:pt idx="2">
                  <c:v>50169</c:v>
                </c:pt>
                <c:pt idx="3">
                  <c:v>46830</c:v>
                </c:pt>
                <c:pt idx="4">
                  <c:v>52682</c:v>
                </c:pt>
                <c:pt idx="5">
                  <c:v>46193</c:v>
                </c:pt>
                <c:pt idx="6">
                  <c:v>45500</c:v>
                </c:pt>
                <c:pt idx="7">
                  <c:v>47394</c:v>
                </c:pt>
                <c:pt idx="8">
                  <c:v>46243</c:v>
                </c:pt>
                <c:pt idx="9">
                  <c:v>51030</c:v>
                </c:pt>
                <c:pt idx="10">
                  <c:v>46608</c:v>
                </c:pt>
                <c:pt idx="11">
                  <c:v>43712</c:v>
                </c:pt>
                <c:pt idx="12">
                  <c:v>47771</c:v>
                </c:pt>
                <c:pt idx="13">
                  <c:v>47853</c:v>
                </c:pt>
                <c:pt idx="14">
                  <c:v>45676</c:v>
                </c:pt>
                <c:pt idx="15">
                  <c:v>39436</c:v>
                </c:pt>
                <c:pt idx="16">
                  <c:v>46451</c:v>
                </c:pt>
                <c:pt idx="17">
                  <c:v>51468</c:v>
                </c:pt>
                <c:pt idx="18">
                  <c:v>42924</c:v>
                </c:pt>
                <c:pt idx="19">
                  <c:v>46222</c:v>
                </c:pt>
                <c:pt idx="20">
                  <c:v>46477</c:v>
                </c:pt>
                <c:pt idx="21">
                  <c:v>47423</c:v>
                </c:pt>
                <c:pt idx="22">
                  <c:v>49876</c:v>
                </c:pt>
                <c:pt idx="23">
                  <c:v>45144</c:v>
                </c:pt>
                <c:pt idx="24">
                  <c:v>43759</c:v>
                </c:pt>
                <c:pt idx="25">
                  <c:v>49345</c:v>
                </c:pt>
                <c:pt idx="26">
                  <c:v>45101</c:v>
                </c:pt>
                <c:pt idx="27">
                  <c:v>44004</c:v>
                </c:pt>
                <c:pt idx="28">
                  <c:v>45350</c:v>
                </c:pt>
                <c:pt idx="29">
                  <c:v>43981</c:v>
                </c:pt>
                <c:pt idx="30">
                  <c:v>48762</c:v>
                </c:pt>
                <c:pt idx="31">
                  <c:v>41234</c:v>
                </c:pt>
                <c:pt idx="32">
                  <c:v>46167</c:v>
                </c:pt>
                <c:pt idx="33">
                  <c:v>48201</c:v>
                </c:pt>
                <c:pt idx="34">
                  <c:v>48855</c:v>
                </c:pt>
                <c:pt idx="35">
                  <c:v>55689</c:v>
                </c:pt>
                <c:pt idx="36">
                  <c:v>49221</c:v>
                </c:pt>
                <c:pt idx="37">
                  <c:v>48873</c:v>
                </c:pt>
                <c:pt idx="38">
                  <c:v>49222</c:v>
                </c:pt>
                <c:pt idx="39">
                  <c:v>49705</c:v>
                </c:pt>
                <c:pt idx="40">
                  <c:v>42679</c:v>
                </c:pt>
                <c:pt idx="41">
                  <c:v>48561</c:v>
                </c:pt>
                <c:pt idx="42">
                  <c:v>47677</c:v>
                </c:pt>
                <c:pt idx="43">
                  <c:v>45921</c:v>
                </c:pt>
                <c:pt idx="44">
                  <c:v>43794</c:v>
                </c:pt>
                <c:pt idx="45">
                  <c:v>40808</c:v>
                </c:pt>
                <c:pt idx="46">
                  <c:v>47203</c:v>
                </c:pt>
                <c:pt idx="47">
                  <c:v>45011</c:v>
                </c:pt>
                <c:pt idx="48">
                  <c:v>44267</c:v>
                </c:pt>
                <c:pt idx="49">
                  <c:v>41392</c:v>
                </c:pt>
                <c:pt idx="50">
                  <c:v>43303</c:v>
                </c:pt>
                <c:pt idx="51">
                  <c:v>27518</c:v>
                </c:pt>
                <c:pt idx="52">
                  <c:v>37304</c:v>
                </c:pt>
                <c:pt idx="53">
                  <c:v>48119</c:v>
                </c:pt>
                <c:pt idx="54">
                  <c:v>48829</c:v>
                </c:pt>
                <c:pt idx="55">
                  <c:v>48823</c:v>
                </c:pt>
                <c:pt idx="56">
                  <c:v>50443</c:v>
                </c:pt>
                <c:pt idx="57">
                  <c:v>44008</c:v>
                </c:pt>
                <c:pt idx="58">
                  <c:v>47340</c:v>
                </c:pt>
                <c:pt idx="59">
                  <c:v>55250</c:v>
                </c:pt>
                <c:pt idx="60">
                  <c:v>60347</c:v>
                </c:pt>
                <c:pt idx="61">
                  <c:v>47333</c:v>
                </c:pt>
                <c:pt idx="62">
                  <c:v>46404</c:v>
                </c:pt>
                <c:pt idx="63">
                  <c:v>45484</c:v>
                </c:pt>
                <c:pt idx="64">
                  <c:v>45548</c:v>
                </c:pt>
                <c:pt idx="65">
                  <c:v>45542</c:v>
                </c:pt>
                <c:pt idx="66">
                  <c:v>47485</c:v>
                </c:pt>
                <c:pt idx="67">
                  <c:v>48843</c:v>
                </c:pt>
                <c:pt idx="68">
                  <c:v>50016</c:v>
                </c:pt>
                <c:pt idx="69">
                  <c:v>52030</c:v>
                </c:pt>
                <c:pt idx="70">
                  <c:v>50418</c:v>
                </c:pt>
                <c:pt idx="71">
                  <c:v>51527</c:v>
                </c:pt>
                <c:pt idx="72">
                  <c:v>48594</c:v>
                </c:pt>
                <c:pt idx="73">
                  <c:v>49626</c:v>
                </c:pt>
                <c:pt idx="74">
                  <c:v>49875</c:v>
                </c:pt>
                <c:pt idx="75">
                  <c:v>51781</c:v>
                </c:pt>
                <c:pt idx="76">
                  <c:v>47251</c:v>
                </c:pt>
                <c:pt idx="77">
                  <c:v>52240</c:v>
                </c:pt>
                <c:pt idx="78">
                  <c:v>42506</c:v>
                </c:pt>
                <c:pt idx="79">
                  <c:v>43751</c:v>
                </c:pt>
                <c:pt idx="80">
                  <c:v>41616</c:v>
                </c:pt>
                <c:pt idx="81">
                  <c:v>40701</c:v>
                </c:pt>
                <c:pt idx="82">
                  <c:v>48012</c:v>
                </c:pt>
                <c:pt idx="83">
                  <c:v>38608</c:v>
                </c:pt>
                <c:pt idx="84">
                  <c:v>42424</c:v>
                </c:pt>
                <c:pt idx="85">
                  <c:v>46594</c:v>
                </c:pt>
                <c:pt idx="86">
                  <c:v>47948</c:v>
                </c:pt>
                <c:pt idx="87">
                  <c:v>56153</c:v>
                </c:pt>
                <c:pt idx="88">
                  <c:v>48064</c:v>
                </c:pt>
                <c:pt idx="89">
                  <c:v>45871</c:v>
                </c:pt>
                <c:pt idx="90">
                  <c:v>44997</c:v>
                </c:pt>
                <c:pt idx="91">
                  <c:v>47122</c:v>
                </c:pt>
                <c:pt idx="92">
                  <c:v>39146</c:v>
                </c:pt>
                <c:pt idx="93">
                  <c:v>46896</c:v>
                </c:pt>
                <c:pt idx="94">
                  <c:v>43065</c:v>
                </c:pt>
                <c:pt idx="95">
                  <c:v>44388</c:v>
                </c:pt>
                <c:pt idx="96">
                  <c:v>39376</c:v>
                </c:pt>
                <c:pt idx="97">
                  <c:v>41259</c:v>
                </c:pt>
                <c:pt idx="98">
                  <c:v>43041</c:v>
                </c:pt>
                <c:pt idx="99">
                  <c:v>40340</c:v>
                </c:pt>
                <c:pt idx="100">
                  <c:v>42808</c:v>
                </c:pt>
                <c:pt idx="101">
                  <c:v>38369</c:v>
                </c:pt>
                <c:pt idx="102">
                  <c:v>37837</c:v>
                </c:pt>
                <c:pt idx="103">
                  <c:v>27878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2244-4B26-AA0A-495BA287F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553520"/>
        <c:axId val="584557872"/>
      </c:lineChart>
      <c:dateAx>
        <c:axId val="58455352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57872"/>
        <c:crosses val="autoZero"/>
        <c:auto val="1"/>
        <c:lblOffset val="100"/>
        <c:baseTimeUnit val="days"/>
      </c:dateAx>
      <c:valAx>
        <c:axId val="584557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53520"/>
        <c:crosses val="autoZero"/>
        <c:crossBetween val="between"/>
        <c:majorUnit val="40000"/>
        <c:dispUnits>
          <c:builtInUnit val="thousands"/>
        </c:dispUnits>
      </c:valAx>
      <c:valAx>
        <c:axId val="5845616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42096"/>
        <c:crosses val="max"/>
        <c:crossBetween val="between"/>
        <c:dispUnits>
          <c:builtInUnit val="thousands"/>
        </c:dispUnits>
      </c:valAx>
      <c:dateAx>
        <c:axId val="5845420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8456168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76041794250932"/>
          <c:y val="0.81293396935341589"/>
          <c:w val="0.4584791641149813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65887.19387019999</c:v>
                </c:pt>
                <c:pt idx="1">
                  <c:v>70295.042174341099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64400"/>
        <c:axId val="584566576"/>
      </c:barChart>
      <c:catAx>
        <c:axId val="584564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66576"/>
        <c:crosses val="autoZero"/>
        <c:auto val="1"/>
        <c:lblAlgn val="ctr"/>
        <c:lblOffset val="100"/>
        <c:noMultiLvlLbl val="0"/>
      </c:catAx>
      <c:valAx>
        <c:axId val="584566576"/>
        <c:scaling>
          <c:orientation val="minMax"/>
          <c:max val="20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58456440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1288.6359369066829</c:v>
                </c:pt>
                <c:pt idx="1">
                  <c:v>1145.0746422120944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67120"/>
        <c:axId val="584546992"/>
      </c:barChart>
      <c:catAx>
        <c:axId val="58456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46992"/>
        <c:crosses val="autoZero"/>
        <c:auto val="1"/>
        <c:lblAlgn val="ctr"/>
        <c:lblOffset val="100"/>
        <c:noMultiLvlLbl val="0"/>
      </c:catAx>
      <c:valAx>
        <c:axId val="584546992"/>
        <c:scaling>
          <c:orientation val="minMax"/>
          <c:max val="18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58456712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0.26502902821484758</c:v>
                </c:pt>
                <c:pt idx="1">
                  <c:v>0.37468155336739994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61136"/>
        <c:axId val="584558416"/>
      </c:barChart>
      <c:catAx>
        <c:axId val="584561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58416"/>
        <c:crosses val="autoZero"/>
        <c:auto val="1"/>
        <c:lblAlgn val="ctr"/>
        <c:lblOffset val="100"/>
        <c:noMultiLvlLbl val="0"/>
      </c:catAx>
      <c:valAx>
        <c:axId val="584558416"/>
        <c:scaling>
          <c:orientation val="minMax"/>
        </c:scaling>
        <c:delete val="1"/>
        <c:axPos val="l"/>
        <c:numFmt formatCode="0.0" sourceLinked="0"/>
        <c:majorTickMark val="out"/>
        <c:minorTickMark val="none"/>
        <c:tickLblPos val="nextTo"/>
        <c:crossAx val="584561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Sheet1!$A$21:$A$22</c:f>
              <c:strCache>
                <c:ptCount val="2"/>
                <c:pt idx="0">
                  <c:v>Taste The Vectory </c:v>
                </c:pt>
                <c:pt idx="1">
                  <c:v>Taste The Energy </c:v>
                </c:pt>
              </c:strCache>
            </c:strRef>
          </c:cat>
          <c:val>
            <c:numRef>
              <c:f>Sheet1!$B$21:$B$22</c:f>
              <c:numCache>
                <c:formatCode>0.0</c:formatCode>
                <c:ptCount val="2"/>
                <c:pt idx="0">
                  <c:v>0.26502902821484758</c:v>
                </c:pt>
                <c:pt idx="1">
                  <c:v>0.37468155336739994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76-4537-9210-F44A119D9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4547536"/>
        <c:axId val="584560048"/>
      </c:barChart>
      <c:catAx>
        <c:axId val="584547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60048"/>
        <c:crosses val="autoZero"/>
        <c:auto val="1"/>
        <c:lblAlgn val="ctr"/>
        <c:lblOffset val="100"/>
        <c:noMultiLvlLbl val="0"/>
      </c:catAx>
      <c:valAx>
        <c:axId val="584560048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58454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Sheet1!$A$21:$A$22</c:f>
              <c:strCache>
                <c:ptCount val="2"/>
                <c:pt idx="0">
                  <c:v>Taste The Vectory </c:v>
                </c:pt>
                <c:pt idx="1">
                  <c:v>Taste The Energy </c:v>
                </c:pt>
              </c:strCache>
            </c:strRef>
          </c:cat>
          <c:val>
            <c:numRef>
              <c:f>Sheet1!$B$21:$B$22</c:f>
              <c:numCache>
                <c:formatCode>0.0</c:formatCode>
                <c:ptCount val="2"/>
                <c:pt idx="0">
                  <c:v>1288.6359369066829</c:v>
                </c:pt>
                <c:pt idx="1">
                  <c:v>1145.0746422120944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776-4537-9210-F44A119D9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4559504"/>
        <c:axId val="584566032"/>
      </c:barChart>
      <c:catAx>
        <c:axId val="584559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66032"/>
        <c:crosses val="autoZero"/>
        <c:auto val="1"/>
        <c:lblAlgn val="ctr"/>
        <c:lblOffset val="100"/>
        <c:noMultiLvlLbl val="0"/>
      </c:catAx>
      <c:valAx>
        <c:axId val="584566032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84559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Taste The Energy 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_(* #,##0_);_(* \(#,##0\);_(* "-"??_);_(@_)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4194086</c:v>
                </c:pt>
                <c:pt idx="66">
                  <c:v>4194086</c:v>
                </c:pt>
                <c:pt idx="67">
                  <c:v>4194086</c:v>
                </c:pt>
                <c:pt idx="68">
                  <c:v>7237043</c:v>
                </c:pt>
                <c:pt idx="69">
                  <c:v>3042957</c:v>
                </c:pt>
                <c:pt idx="70">
                  <c:v>3042957</c:v>
                </c:pt>
                <c:pt idx="71">
                  <c:v>3042957</c:v>
                </c:pt>
                <c:pt idx="72">
                  <c:v>3042957</c:v>
                </c:pt>
                <c:pt idx="73">
                  <c:v>3042957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13128042.300000001</c:v>
                </c:pt>
                <c:pt idx="92">
                  <c:v>13128042.300000001</c:v>
                </c:pt>
                <c:pt idx="93">
                  <c:v>13128042.300000001</c:v>
                </c:pt>
                <c:pt idx="94">
                  <c:v>13128042.300000001</c:v>
                </c:pt>
                <c:pt idx="95">
                  <c:v>13128042.300000001</c:v>
                </c:pt>
                <c:pt idx="96">
                  <c:v>13128042.300000001</c:v>
                </c:pt>
                <c:pt idx="97">
                  <c:v>7894044.2000000002</c:v>
                </c:pt>
                <c:pt idx="98">
                  <c:v>7894044.2000000002</c:v>
                </c:pt>
                <c:pt idx="99">
                  <c:v>7894044.2000000002</c:v>
                </c:pt>
                <c:pt idx="100">
                  <c:v>7894044.2000000002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2CB-4423-BB26-4AFB47613E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Taste The Vectory 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  <c:numCache>
                <c:formatCode>_(* #,##0_);_(* \(#,##0\);_(* "-"??_);_(@_)</c:formatCode>
                <c:ptCount val="104"/>
                <c:pt idx="0">
                  <c:v>2666666.6</c:v>
                </c:pt>
                <c:pt idx="1">
                  <c:v>2666666.6</c:v>
                </c:pt>
                <c:pt idx="2">
                  <c:v>2666666.6</c:v>
                </c:pt>
                <c:pt idx="3">
                  <c:v>2666666.6</c:v>
                </c:pt>
                <c:pt idx="4">
                  <c:v>2666666.6</c:v>
                </c:pt>
                <c:pt idx="5">
                  <c:v>2666666.6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2258333.2999999998</c:v>
                </c:pt>
                <c:pt idx="23">
                  <c:v>2258333.2999999998</c:v>
                </c:pt>
                <c:pt idx="24">
                  <c:v>2258333.2999999998</c:v>
                </c:pt>
                <c:pt idx="25">
                  <c:v>2258333.2999999998</c:v>
                </c:pt>
                <c:pt idx="26">
                  <c:v>2258333.2999999998</c:v>
                </c:pt>
                <c:pt idx="27">
                  <c:v>2258333.2999999998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2258333.2999999998</c:v>
                </c:pt>
                <c:pt idx="33">
                  <c:v>2258333.2999999998</c:v>
                </c:pt>
                <c:pt idx="34">
                  <c:v>2258333.2999999998</c:v>
                </c:pt>
                <c:pt idx="35">
                  <c:v>2258333.2999999998</c:v>
                </c:pt>
                <c:pt idx="36">
                  <c:v>2258333.2999999998</c:v>
                </c:pt>
                <c:pt idx="37">
                  <c:v>2258333.2999999998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2CB-4423-BB26-4AFB47613E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Holiday (T4T 2017)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2CB-4423-BB26-4AFB47613E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Low Suger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2CB-4423-BB26-4AFB47613E9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Quiet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Sheet1!$G$2:$G$157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2CB-4423-BB26-4AFB47613E9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Sounds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Sheet1!$H$2:$H$157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2CB-4423-BB26-4AFB47613E9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Spoon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Sheet1!$I$2:$I$157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C2CB-4423-BB26-4AFB47613E9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Treat For Toys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Sheet1!$J$2:$J$157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2CB-4423-BB26-4AFB47613E9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Wonderfully Simple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Sheet1!$K$2:$K$157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2CB-4423-BB26-4AFB47613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84555152"/>
        <c:axId val="58454264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42885</c:v>
                </c:pt>
                <c:pt idx="1">
                  <c:v>52675</c:v>
                </c:pt>
                <c:pt idx="2">
                  <c:v>50169</c:v>
                </c:pt>
                <c:pt idx="3">
                  <c:v>46830</c:v>
                </c:pt>
                <c:pt idx="4">
                  <c:v>52682</c:v>
                </c:pt>
                <c:pt idx="5">
                  <c:v>46193</c:v>
                </c:pt>
                <c:pt idx="6">
                  <c:v>45500</c:v>
                </c:pt>
                <c:pt idx="7">
                  <c:v>47394</c:v>
                </c:pt>
                <c:pt idx="8">
                  <c:v>46243</c:v>
                </c:pt>
                <c:pt idx="9">
                  <c:v>51030</c:v>
                </c:pt>
                <c:pt idx="10">
                  <c:v>46608</c:v>
                </c:pt>
                <c:pt idx="11">
                  <c:v>43712</c:v>
                </c:pt>
                <c:pt idx="12">
                  <c:v>47771</c:v>
                </c:pt>
                <c:pt idx="13">
                  <c:v>47853</c:v>
                </c:pt>
                <c:pt idx="14">
                  <c:v>45676</c:v>
                </c:pt>
                <c:pt idx="15">
                  <c:v>39436</c:v>
                </c:pt>
                <c:pt idx="16">
                  <c:v>46451</c:v>
                </c:pt>
                <c:pt idx="17">
                  <c:v>51468</c:v>
                </c:pt>
                <c:pt idx="18">
                  <c:v>42924</c:v>
                </c:pt>
                <c:pt idx="19">
                  <c:v>46222</c:v>
                </c:pt>
                <c:pt idx="20">
                  <c:v>46477</c:v>
                </c:pt>
                <c:pt idx="21">
                  <c:v>47423</c:v>
                </c:pt>
                <c:pt idx="22">
                  <c:v>49876</c:v>
                </c:pt>
                <c:pt idx="23">
                  <c:v>45144</c:v>
                </c:pt>
                <c:pt idx="24">
                  <c:v>43759</c:v>
                </c:pt>
                <c:pt idx="25">
                  <c:v>49345</c:v>
                </c:pt>
                <c:pt idx="26">
                  <c:v>45101</c:v>
                </c:pt>
                <c:pt idx="27">
                  <c:v>44004</c:v>
                </c:pt>
                <c:pt idx="28">
                  <c:v>45350</c:v>
                </c:pt>
                <c:pt idx="29">
                  <c:v>43981</c:v>
                </c:pt>
                <c:pt idx="30">
                  <c:v>48762</c:v>
                </c:pt>
                <c:pt idx="31">
                  <c:v>41234</c:v>
                </c:pt>
                <c:pt idx="32">
                  <c:v>46167</c:v>
                </c:pt>
                <c:pt idx="33">
                  <c:v>48201</c:v>
                </c:pt>
                <c:pt idx="34">
                  <c:v>48855</c:v>
                </c:pt>
                <c:pt idx="35">
                  <c:v>55689</c:v>
                </c:pt>
                <c:pt idx="36">
                  <c:v>49221</c:v>
                </c:pt>
                <c:pt idx="37">
                  <c:v>48873</c:v>
                </c:pt>
                <c:pt idx="38">
                  <c:v>49222</c:v>
                </c:pt>
                <c:pt idx="39">
                  <c:v>49705</c:v>
                </c:pt>
                <c:pt idx="40">
                  <c:v>42679</c:v>
                </c:pt>
                <c:pt idx="41">
                  <c:v>48561</c:v>
                </c:pt>
                <c:pt idx="42">
                  <c:v>47677</c:v>
                </c:pt>
                <c:pt idx="43">
                  <c:v>45921</c:v>
                </c:pt>
                <c:pt idx="44">
                  <c:v>43794</c:v>
                </c:pt>
                <c:pt idx="45">
                  <c:v>40808</c:v>
                </c:pt>
                <c:pt idx="46">
                  <c:v>47203</c:v>
                </c:pt>
                <c:pt idx="47">
                  <c:v>45011</c:v>
                </c:pt>
                <c:pt idx="48">
                  <c:v>44267</c:v>
                </c:pt>
                <c:pt idx="49">
                  <c:v>41392</c:v>
                </c:pt>
                <c:pt idx="50">
                  <c:v>43303</c:v>
                </c:pt>
                <c:pt idx="51">
                  <c:v>27518</c:v>
                </c:pt>
                <c:pt idx="52">
                  <c:v>37304</c:v>
                </c:pt>
                <c:pt idx="53">
                  <c:v>48119</c:v>
                </c:pt>
                <c:pt idx="54">
                  <c:v>48829</c:v>
                </c:pt>
                <c:pt idx="55">
                  <c:v>48823</c:v>
                </c:pt>
                <c:pt idx="56">
                  <c:v>50443</c:v>
                </c:pt>
                <c:pt idx="57">
                  <c:v>44008</c:v>
                </c:pt>
                <c:pt idx="58">
                  <c:v>47340</c:v>
                </c:pt>
                <c:pt idx="59">
                  <c:v>55250</c:v>
                </c:pt>
                <c:pt idx="60">
                  <c:v>60347</c:v>
                </c:pt>
                <c:pt idx="61">
                  <c:v>47333</c:v>
                </c:pt>
                <c:pt idx="62">
                  <c:v>46404</c:v>
                </c:pt>
                <c:pt idx="63">
                  <c:v>45484</c:v>
                </c:pt>
                <c:pt idx="64">
                  <c:v>45548</c:v>
                </c:pt>
                <c:pt idx="65">
                  <c:v>45542</c:v>
                </c:pt>
                <c:pt idx="66">
                  <c:v>47485</c:v>
                </c:pt>
                <c:pt idx="67">
                  <c:v>48843</c:v>
                </c:pt>
                <c:pt idx="68">
                  <c:v>50016</c:v>
                </c:pt>
                <c:pt idx="69">
                  <c:v>52030</c:v>
                </c:pt>
                <c:pt idx="70">
                  <c:v>50418</c:v>
                </c:pt>
                <c:pt idx="71">
                  <c:v>51527</c:v>
                </c:pt>
                <c:pt idx="72">
                  <c:v>48594</c:v>
                </c:pt>
                <c:pt idx="73">
                  <c:v>49626</c:v>
                </c:pt>
                <c:pt idx="74">
                  <c:v>49875</c:v>
                </c:pt>
                <c:pt idx="75">
                  <c:v>51781</c:v>
                </c:pt>
                <c:pt idx="76">
                  <c:v>47251</c:v>
                </c:pt>
                <c:pt idx="77">
                  <c:v>52240</c:v>
                </c:pt>
                <c:pt idx="78">
                  <c:v>42506</c:v>
                </c:pt>
                <c:pt idx="79">
                  <c:v>43751</c:v>
                </c:pt>
                <c:pt idx="80">
                  <c:v>41616</c:v>
                </c:pt>
                <c:pt idx="81">
                  <c:v>40701</c:v>
                </c:pt>
                <c:pt idx="82">
                  <c:v>48012</c:v>
                </c:pt>
                <c:pt idx="83">
                  <c:v>38608</c:v>
                </c:pt>
                <c:pt idx="84">
                  <c:v>42424</c:v>
                </c:pt>
                <c:pt idx="85">
                  <c:v>46594</c:v>
                </c:pt>
                <c:pt idx="86">
                  <c:v>47948</c:v>
                </c:pt>
                <c:pt idx="87">
                  <c:v>56153</c:v>
                </c:pt>
                <c:pt idx="88">
                  <c:v>48064</c:v>
                </c:pt>
                <c:pt idx="89">
                  <c:v>45871</c:v>
                </c:pt>
                <c:pt idx="90">
                  <c:v>44997</c:v>
                </c:pt>
                <c:pt idx="91">
                  <c:v>47122</c:v>
                </c:pt>
                <c:pt idx="92">
                  <c:v>39146</c:v>
                </c:pt>
                <c:pt idx="93">
                  <c:v>46896</c:v>
                </c:pt>
                <c:pt idx="94">
                  <c:v>43065</c:v>
                </c:pt>
                <c:pt idx="95">
                  <c:v>44388</c:v>
                </c:pt>
                <c:pt idx="96">
                  <c:v>39376</c:v>
                </c:pt>
                <c:pt idx="97">
                  <c:v>41259</c:v>
                </c:pt>
                <c:pt idx="98">
                  <c:v>43041</c:v>
                </c:pt>
                <c:pt idx="99">
                  <c:v>40340</c:v>
                </c:pt>
                <c:pt idx="100">
                  <c:v>42808</c:v>
                </c:pt>
                <c:pt idx="101">
                  <c:v>38369</c:v>
                </c:pt>
                <c:pt idx="102">
                  <c:v>37837</c:v>
                </c:pt>
                <c:pt idx="103">
                  <c:v>27878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C2CB-4423-BB26-4AFB47613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568208"/>
        <c:axId val="584544272"/>
      </c:lineChart>
      <c:dateAx>
        <c:axId val="5845682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44272"/>
        <c:crosses val="autoZero"/>
        <c:auto val="1"/>
        <c:lblOffset val="100"/>
        <c:baseTimeUnit val="days"/>
      </c:dateAx>
      <c:valAx>
        <c:axId val="58454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68208"/>
        <c:crosses val="autoZero"/>
        <c:crossBetween val="between"/>
        <c:majorUnit val="40000"/>
        <c:dispUnits>
          <c:builtInUnit val="thousands"/>
        </c:dispUnits>
      </c:valAx>
      <c:valAx>
        <c:axId val="58454264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55152"/>
        <c:crosses val="max"/>
        <c:crossBetween val="between"/>
        <c:dispUnits>
          <c:builtInUnit val="thousands"/>
        </c:dispUnits>
      </c:valAx>
      <c:dateAx>
        <c:axId val="5845551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8454264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076041794250932"/>
          <c:y val="0.81293396935341589"/>
          <c:w val="0.4584791641149813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6406.6279318000006</c:v>
                </c:pt>
                <c:pt idx="1">
                  <c:v>21684.510838281189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49712"/>
        <c:axId val="584569296"/>
      </c:barChart>
      <c:catAx>
        <c:axId val="584549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69296"/>
        <c:crosses val="autoZero"/>
        <c:auto val="1"/>
        <c:lblAlgn val="ctr"/>
        <c:lblOffset val="100"/>
        <c:noMultiLvlLbl val="0"/>
      </c:catAx>
      <c:valAx>
        <c:axId val="584569296"/>
        <c:scaling>
          <c:orientation val="minMax"/>
          <c:max val="5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584549712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148.64566242961783</c:v>
                </c:pt>
                <c:pt idx="1">
                  <c:v>149.15897716816562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38832"/>
        <c:axId val="576619648"/>
      </c:barChart>
      <c:catAx>
        <c:axId val="584538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6619648"/>
        <c:crosses val="autoZero"/>
        <c:auto val="1"/>
        <c:lblAlgn val="ctr"/>
        <c:lblOffset val="100"/>
        <c:noMultiLvlLbl val="0"/>
      </c:catAx>
      <c:valAx>
        <c:axId val="576619648"/>
        <c:scaling>
          <c:orientation val="minMax"/>
          <c:max val="3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5845388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0.15643455393689104</c:v>
                </c:pt>
                <c:pt idx="1">
                  <c:v>0.21728791097217254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76622912"/>
        <c:axId val="576629440"/>
      </c:barChart>
      <c:catAx>
        <c:axId val="57662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76629440"/>
        <c:crosses val="autoZero"/>
        <c:auto val="1"/>
        <c:lblAlgn val="ctr"/>
        <c:lblOffset val="100"/>
        <c:noMultiLvlLbl val="0"/>
      </c:catAx>
      <c:valAx>
        <c:axId val="576629440"/>
        <c:scaling>
          <c:orientation val="minMax"/>
        </c:scaling>
        <c:delete val="1"/>
        <c:axPos val="l"/>
        <c:numFmt formatCode="0.0" sourceLinked="0"/>
        <c:majorTickMark val="out"/>
        <c:minorTickMark val="none"/>
        <c:tickLblPos val="nextTo"/>
        <c:crossAx val="57662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003092079243523E-2"/>
          <c:y val="8.8238509988226924E-2"/>
          <c:w val="0.9610200266062634"/>
          <c:h val="0.377763072972220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Sheet1!$A$2:$A$18</c:f>
              <c:strCache>
                <c:ptCount val="17"/>
                <c:pt idx="0">
                  <c:v>Actual 2017</c:v>
                </c:pt>
                <c:pt idx="1">
                  <c:v>TV</c:v>
                </c:pt>
                <c:pt idx="2">
                  <c:v>OOH</c:v>
                </c:pt>
                <c:pt idx="3">
                  <c:v>Trade</c:v>
                </c:pt>
                <c:pt idx="4">
                  <c:v>Distribution</c:v>
                </c:pt>
                <c:pt idx="5">
                  <c:v>Digital Video</c:v>
                </c:pt>
                <c:pt idx="6">
                  <c:v>Sampling</c:v>
                </c:pt>
                <c:pt idx="7">
                  <c:v>2018 New launch</c:v>
                </c:pt>
                <c:pt idx="8">
                  <c:v>Coupon</c:v>
                </c:pt>
                <c:pt idx="9">
                  <c:v>Price</c:v>
                </c:pt>
                <c:pt idx="10">
                  <c:v>Seasonality</c:v>
                </c:pt>
                <c:pt idx="11">
                  <c:v>Corporate Promotion</c:v>
                </c:pt>
                <c:pt idx="12">
                  <c:v>Social</c:v>
                </c:pt>
                <c:pt idx="13">
                  <c:v>Competitor</c:v>
                </c:pt>
                <c:pt idx="14">
                  <c:v>OLM</c:v>
                </c:pt>
                <c:pt idx="15">
                  <c:v>Others</c:v>
                </c:pt>
                <c:pt idx="16">
                  <c:v>Actual 2018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2404245</c:v>
                </c:pt>
                <c:pt idx="16">
                  <c:v>2389230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C3-426E-AF4B-FCBDF215A7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noFill/>
          </c:spPr>
          <c:invertIfNegative val="0"/>
          <c:cat>
            <c:strRef>
              <c:f>Sheet1!$A$2:$A$18</c:f>
              <c:strCache>
                <c:ptCount val="17"/>
                <c:pt idx="0">
                  <c:v>Actual 2017</c:v>
                </c:pt>
                <c:pt idx="1">
                  <c:v>TV</c:v>
                </c:pt>
                <c:pt idx="2">
                  <c:v>OOH</c:v>
                </c:pt>
                <c:pt idx="3">
                  <c:v>Trade</c:v>
                </c:pt>
                <c:pt idx="4">
                  <c:v>Distribution</c:v>
                </c:pt>
                <c:pt idx="5">
                  <c:v>Digital Video</c:v>
                </c:pt>
                <c:pt idx="6">
                  <c:v>Sampling</c:v>
                </c:pt>
                <c:pt idx="7">
                  <c:v>2018 New launch</c:v>
                </c:pt>
                <c:pt idx="8">
                  <c:v>Coupon</c:v>
                </c:pt>
                <c:pt idx="9">
                  <c:v>Price</c:v>
                </c:pt>
                <c:pt idx="10">
                  <c:v>Seasonality</c:v>
                </c:pt>
                <c:pt idx="11">
                  <c:v>Corporate Promotion</c:v>
                </c:pt>
                <c:pt idx="12">
                  <c:v>Social</c:v>
                </c:pt>
                <c:pt idx="13">
                  <c:v>Competitor</c:v>
                </c:pt>
                <c:pt idx="14">
                  <c:v>OLM</c:v>
                </c:pt>
                <c:pt idx="15">
                  <c:v>Others</c:v>
                </c:pt>
                <c:pt idx="16">
                  <c:v>Actual 2018</c:v>
                </c:pt>
              </c:strCache>
            </c:strRef>
          </c:cat>
          <c:val>
            <c:numRef>
              <c:f>Sheet1!$C$2:$C$18</c:f>
              <c:numCache>
                <c:formatCode>#,##0</c:formatCode>
                <c:ptCount val="17"/>
                <c:pt idx="1">
                  <c:v>2404245</c:v>
                </c:pt>
                <c:pt idx="2">
                  <c:v>2496217.4114343901</c:v>
                </c:pt>
                <c:pt idx="3">
                  <c:v>2511495.2943408713</c:v>
                </c:pt>
                <c:pt idx="4">
                  <c:v>2520287.9630544586</c:v>
                </c:pt>
                <c:pt idx="5">
                  <c:v>2525829.7580470592</c:v>
                </c:pt>
                <c:pt idx="6">
                  <c:v>2530237.6063512005</c:v>
                </c:pt>
                <c:pt idx="7">
                  <c:v>2532365.8827913003</c:v>
                </c:pt>
                <c:pt idx="8">
                  <c:v>2533863.7726356005</c:v>
                </c:pt>
                <c:pt idx="9">
                  <c:v>2534787.1320468001</c:v>
                </c:pt>
                <c:pt idx="10">
                  <c:v>2533788.3907568003</c:v>
                </c:pt>
                <c:pt idx="11">
                  <c:v>2527494.9641331001</c:v>
                </c:pt>
                <c:pt idx="12">
                  <c:v>2520878.1661539003</c:v>
                </c:pt>
                <c:pt idx="13">
                  <c:v>2505232.2332842005</c:v>
                </c:pt>
                <c:pt idx="14">
                  <c:v>2485576.8222868005</c:v>
                </c:pt>
                <c:pt idx="15">
                  <c:v>2389230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C3-426E-AF4B-FCBDF215A75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9C3-426E-AF4B-FCBDF215A75B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"/>
                  <c:y val="-4.8317515099223468E-2"/>
                </c:manualLayout>
              </c:layout>
              <c:tx>
                <c:rich>
                  <a:bodyPr/>
                  <a:lstStyle/>
                  <a:p>
                    <a:fld id="{71014536-1CC1-4E4C-B47F-DA80F83CF94B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>
                <c:manualLayout>
                  <c:x val="0"/>
                  <c:y val="-3.1061259706643658E-2"/>
                </c:manualLayout>
              </c:layout>
              <c:tx>
                <c:rich>
                  <a:bodyPr/>
                  <a:lstStyle/>
                  <a:p>
                    <a:fld id="{B88A9528-C527-4B33-9B9C-763C776DB3B2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>
                <c:manualLayout>
                  <c:x val="0"/>
                  <c:y val="-3.4512510785159621E-2"/>
                </c:manualLayout>
              </c:layout>
              <c:tx>
                <c:rich>
                  <a:bodyPr/>
                  <a:lstStyle/>
                  <a:p>
                    <a:fld id="{429E692B-F81B-434F-BC3D-14D1440F8F92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>
                <c:manualLayout>
                  <c:x val="-2.7904294592920531E-17"/>
                  <c:y val="-4.4866264020707508E-2"/>
                </c:manualLayout>
              </c:layout>
              <c:tx>
                <c:rich>
                  <a:bodyPr/>
                  <a:lstStyle/>
                  <a:p>
                    <a:fld id="{E9CA0DB4-AEFD-4864-B0F3-FE081F00A9A2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>
                <c:manualLayout>
                  <c:x val="0"/>
                  <c:y val="-3.1061259706643675E-2"/>
                </c:manualLayout>
              </c:layout>
              <c:tx>
                <c:rich>
                  <a:bodyPr/>
                  <a:lstStyle/>
                  <a:p>
                    <a:fld id="{8470DBFA-79F6-4B7C-92D0-A48A52D0ED03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>
                <c:manualLayout>
                  <c:x val="0"/>
                  <c:y val="-2.7610008628127711E-2"/>
                </c:manualLayout>
              </c:layout>
              <c:tx>
                <c:rich>
                  <a:bodyPr/>
                  <a:lstStyle/>
                  <a:p>
                    <a:fld id="{17FFDD84-5AD0-49C0-B7EA-C5162E2D0324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7"/>
              <c:layout>
                <c:manualLayout>
                  <c:x val="0"/>
                  <c:y val="-2.7610008628127698E-2"/>
                </c:manualLayout>
              </c:layout>
              <c:tx>
                <c:rich>
                  <a:bodyPr/>
                  <a:lstStyle/>
                  <a:p>
                    <a:fld id="{7EEB95F4-1802-44F6-AB9D-A730622AD43F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8"/>
              <c:layout>
                <c:manualLayout>
                  <c:x val="5.5808589185841061E-17"/>
                  <c:y val="-2.7610008628127711E-2"/>
                </c:manualLayout>
              </c:layout>
              <c:tx>
                <c:rich>
                  <a:bodyPr/>
                  <a:lstStyle/>
                  <a:p>
                    <a:fld id="{E256F641-C83C-44F0-AD63-516FFBF0DD3F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9"/>
              <c:layout>
                <c:manualLayout>
                  <c:x val="-5.5808589185841061E-17"/>
                  <c:y val="2.7610008628127698E-2"/>
                </c:manualLayout>
              </c:layout>
              <c:tx>
                <c:rich>
                  <a:bodyPr/>
                  <a:lstStyle/>
                  <a:p>
                    <a:fld id="{11E53D59-A0FD-4BEC-868F-1174564493D8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0"/>
              <c:layout>
                <c:manualLayout>
                  <c:x val="0"/>
                  <c:y val="4.1415012942191541E-2"/>
                </c:manualLayout>
              </c:layout>
              <c:tx>
                <c:rich>
                  <a:bodyPr/>
                  <a:lstStyle/>
                  <a:p>
                    <a:fld id="{3F90F518-F24E-483F-9FFD-4E7903CCD8FE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1"/>
              <c:layout>
                <c:manualLayout>
                  <c:x val="0"/>
                  <c:y val="3.7963761863675581E-2"/>
                </c:manualLayout>
              </c:layout>
              <c:tx>
                <c:rich>
                  <a:bodyPr/>
                  <a:lstStyle/>
                  <a:p>
                    <a:fld id="{CE3DE1B2-DAE7-420B-A577-DD4E4DD2BEE8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2"/>
              <c:layout>
                <c:manualLayout>
                  <c:x val="0"/>
                  <c:y val="2.7610008628127666E-2"/>
                </c:manualLayout>
              </c:layout>
              <c:tx>
                <c:rich>
                  <a:bodyPr/>
                  <a:lstStyle/>
                  <a:p>
                    <a:fld id="{C7AD2B15-FAEE-4C6B-AFF3-B49D277EDFDF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3"/>
              <c:layout>
                <c:manualLayout>
                  <c:x val="-5.5808589185841061E-17"/>
                  <c:y val="2.7610008628127698E-2"/>
                </c:manualLayout>
              </c:layout>
              <c:tx>
                <c:rich>
                  <a:bodyPr/>
                  <a:lstStyle/>
                  <a:p>
                    <a:fld id="{03B2592A-BCAF-4879-9097-B596D9692979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4"/>
              <c:layout>
                <c:manualLayout>
                  <c:x val="0"/>
                  <c:y val="3.4512510785159621E-2"/>
                </c:manualLayout>
              </c:layout>
              <c:tx>
                <c:rich>
                  <a:bodyPr/>
                  <a:lstStyle/>
                  <a:p>
                    <a:fld id="{E76ABC96-2F74-43B7-8158-0B34AE8AED96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5"/>
              <c:layout>
                <c:manualLayout>
                  <c:x val="-1.1161717837168212E-16"/>
                  <c:y val="2.0707506471095771E-2"/>
                </c:manualLayout>
              </c:layout>
              <c:tx>
                <c:rich>
                  <a:bodyPr/>
                  <a:lstStyle/>
                  <a:p>
                    <a:fld id="{F90E6E3E-7EE8-44D2-A6C8-D23869653794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D9C3-426E-AF4B-FCBDF215A75B}"/>
                </c:ex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en-US" dirty="0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D9C3-426E-AF4B-FCBDF215A75B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Actual 2017</c:v>
                </c:pt>
                <c:pt idx="1">
                  <c:v>TV</c:v>
                </c:pt>
                <c:pt idx="2">
                  <c:v>OOH</c:v>
                </c:pt>
                <c:pt idx="3">
                  <c:v>Trade</c:v>
                </c:pt>
                <c:pt idx="4">
                  <c:v>Distribution</c:v>
                </c:pt>
                <c:pt idx="5">
                  <c:v>Digital Video</c:v>
                </c:pt>
                <c:pt idx="6">
                  <c:v>Sampling</c:v>
                </c:pt>
                <c:pt idx="7">
                  <c:v>2018 New launch</c:v>
                </c:pt>
                <c:pt idx="8">
                  <c:v>Coupon</c:v>
                </c:pt>
                <c:pt idx="9">
                  <c:v>Price</c:v>
                </c:pt>
                <c:pt idx="10">
                  <c:v>Seasonality</c:v>
                </c:pt>
                <c:pt idx="11">
                  <c:v>Corporate Promotion</c:v>
                </c:pt>
                <c:pt idx="12">
                  <c:v>Social</c:v>
                </c:pt>
                <c:pt idx="13">
                  <c:v>Competitor</c:v>
                </c:pt>
                <c:pt idx="14">
                  <c:v>OLM</c:v>
                </c:pt>
                <c:pt idx="15">
                  <c:v>Others</c:v>
                </c:pt>
                <c:pt idx="16">
                  <c:v>Actual 2018</c:v>
                </c:pt>
              </c:strCache>
            </c:strRef>
          </c:cat>
          <c:val>
            <c:numRef>
              <c:f>Sheet1!$D$2:$D$18</c:f>
              <c:numCache>
                <c:formatCode>0.0</c:formatCode>
                <c:ptCount val="17"/>
                <c:pt idx="1">
                  <c:v>91972.411434390175</c:v>
                </c:pt>
                <c:pt idx="2">
                  <c:v>15277.882906481189</c:v>
                </c:pt>
                <c:pt idx="3">
                  <c:v>8792.6687135875691</c:v>
                </c:pt>
                <c:pt idx="4">
                  <c:v>5541.7949926003348</c:v>
                </c:pt>
                <c:pt idx="5">
                  <c:v>4407.8483041411091</c:v>
                </c:pt>
                <c:pt idx="6">
                  <c:v>2128.2764400999949</c:v>
                </c:pt>
                <c:pt idx="7">
                  <c:v>1497.8898443000007</c:v>
                </c:pt>
                <c:pt idx="8">
                  <c:v>947.24878319999971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6-D9C3-426E-AF4B-FCBDF215A75B}"/>
            </c:ext>
            <c:ext xmlns:c15="http://schemas.microsoft.com/office/drawing/2012/chart" uri="{02D57815-91ED-43cb-92C2-25804820EDAC}">
              <c15:datalabelsRange>
                <c15:f>Sheet1!$H$2:$H$17</c15:f>
                <c15:dlblRangeCache>
                  <c:ptCount val="16"/>
                  <c:pt idx="1">
                    <c:v>3.8%</c:v>
                  </c:pt>
                  <c:pt idx="2">
                    <c:v>0.6%</c:v>
                  </c:pt>
                  <c:pt idx="3">
                    <c:v>0.4%</c:v>
                  </c:pt>
                  <c:pt idx="4">
                    <c:v>0.2%</c:v>
                  </c:pt>
                  <c:pt idx="5">
                    <c:v>0.2%</c:v>
                  </c:pt>
                  <c:pt idx="6">
                    <c:v>0.1%</c:v>
                  </c:pt>
                  <c:pt idx="7">
                    <c:v>0.1%</c:v>
                  </c:pt>
                  <c:pt idx="8">
                    <c:v>0.0%</c:v>
                  </c:pt>
                  <c:pt idx="9">
                    <c:v>0.0%</c:v>
                  </c:pt>
                  <c:pt idx="10">
                    <c:v>0.0%</c:v>
                  </c:pt>
                  <c:pt idx="11">
                    <c:v>-0.3%</c:v>
                  </c:pt>
                  <c:pt idx="12">
                    <c:v>-0.3%</c:v>
                  </c:pt>
                  <c:pt idx="13">
                    <c:v>-0.7%</c:v>
                  </c:pt>
                  <c:pt idx="14">
                    <c:v>-0.8%</c:v>
                  </c:pt>
                  <c:pt idx="15">
                    <c:v>-4.0%</c:v>
                  </c:pt>
                </c15:dlblRangeCache>
              </c15:datalabelsRange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Sheet1!$A$2:$A$18</c:f>
              <c:strCache>
                <c:ptCount val="17"/>
                <c:pt idx="0">
                  <c:v>Actual 2017</c:v>
                </c:pt>
                <c:pt idx="1">
                  <c:v>TV</c:v>
                </c:pt>
                <c:pt idx="2">
                  <c:v>OOH</c:v>
                </c:pt>
                <c:pt idx="3">
                  <c:v>Trade</c:v>
                </c:pt>
                <c:pt idx="4">
                  <c:v>Distribution</c:v>
                </c:pt>
                <c:pt idx="5">
                  <c:v>Digital Video</c:v>
                </c:pt>
                <c:pt idx="6">
                  <c:v>Sampling</c:v>
                </c:pt>
                <c:pt idx="7">
                  <c:v>2018 New launch</c:v>
                </c:pt>
                <c:pt idx="8">
                  <c:v>Coupon</c:v>
                </c:pt>
                <c:pt idx="9">
                  <c:v>Price</c:v>
                </c:pt>
                <c:pt idx="10">
                  <c:v>Seasonality</c:v>
                </c:pt>
                <c:pt idx="11">
                  <c:v>Corporate Promotion</c:v>
                </c:pt>
                <c:pt idx="12">
                  <c:v>Social</c:v>
                </c:pt>
                <c:pt idx="13">
                  <c:v>Competitor</c:v>
                </c:pt>
                <c:pt idx="14">
                  <c:v>OLM</c:v>
                </c:pt>
                <c:pt idx="15">
                  <c:v>Others</c:v>
                </c:pt>
                <c:pt idx="16">
                  <c:v>Actual 2018</c:v>
                </c:pt>
              </c:strCache>
            </c:strRef>
          </c:cat>
          <c:val>
            <c:numRef>
              <c:f>Sheet1!$E$2:$E$18</c:f>
              <c:numCache>
                <c:formatCode>_(* #,##0.0_);_(* \(#,##0.0\);_(* "-"??_);_(@_)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23.889372000237927</c:v>
                </c:pt>
                <c:pt idx="10">
                  <c:v>998.74128999999994</c:v>
                </c:pt>
                <c:pt idx="11">
                  <c:v>6293.4266237000011</c:v>
                </c:pt>
                <c:pt idx="12">
                  <c:v>6616.7979791999987</c:v>
                </c:pt>
                <c:pt idx="13">
                  <c:v>15645.9328696999</c:v>
                </c:pt>
                <c:pt idx="14">
                  <c:v>19655.410997399998</c:v>
                </c:pt>
                <c:pt idx="15">
                  <c:v>96346.822286800481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D9C3-426E-AF4B-FCBDF215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59915456"/>
        <c:axId val="659923616"/>
      </c:barChart>
      <c:catAx>
        <c:axId val="659915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 sz="1000"/>
            </a:pPr>
            <a:endParaRPr lang="en-US"/>
          </a:p>
        </c:txPr>
        <c:crossAx val="659923616"/>
        <c:crosses val="autoZero"/>
        <c:auto val="1"/>
        <c:lblAlgn val="ctr"/>
        <c:lblOffset val="100"/>
        <c:tickLblSkip val="1"/>
        <c:noMultiLvlLbl val="0"/>
      </c:catAx>
      <c:valAx>
        <c:axId val="6599236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59915456"/>
        <c:crosses val="autoZero"/>
        <c:crossBetween val="between"/>
        <c:dispUnits>
          <c:builtInUnit val="millions"/>
        </c:dispUnits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Sheet1!$A$21:$A$22</c:f>
              <c:strCache>
                <c:ptCount val="2"/>
                <c:pt idx="0">
                  <c:v>Taste The Vectory </c:v>
                </c:pt>
                <c:pt idx="1">
                  <c:v>Taste The Energy </c:v>
                </c:pt>
              </c:strCache>
            </c:strRef>
          </c:cat>
          <c:val>
            <c:numRef>
              <c:f>Sheet1!$B$21:$B$22</c:f>
              <c:numCache>
                <c:formatCode>0.0</c:formatCode>
                <c:ptCount val="2"/>
                <c:pt idx="0">
                  <c:v>0.15643455393689104</c:v>
                </c:pt>
                <c:pt idx="1">
                  <c:v>0.21728791097217254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5CA-49CE-B356-F3D0A4DC1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6625088"/>
        <c:axId val="576629984"/>
      </c:barChart>
      <c:catAx>
        <c:axId val="576625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29984"/>
        <c:crosses val="autoZero"/>
        <c:auto val="1"/>
        <c:lblAlgn val="ctr"/>
        <c:lblOffset val="100"/>
        <c:noMultiLvlLbl val="0"/>
      </c:catAx>
      <c:valAx>
        <c:axId val="576629984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57662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6802316227902E-2"/>
          <c:y val="0.26601278734756889"/>
          <c:w val="0.96108233454176817"/>
          <c:h val="0.41808133323625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Campaigns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Sheet1!$A$21:$A$22</c:f>
              <c:strCache>
                <c:ptCount val="2"/>
                <c:pt idx="0">
                  <c:v>Taste The Vectory </c:v>
                </c:pt>
                <c:pt idx="1">
                  <c:v>Taste The Energy </c:v>
                </c:pt>
              </c:strCache>
            </c:strRef>
          </c:cat>
          <c:val>
            <c:numRef>
              <c:f>Sheet1!$B$21:$B$22</c:f>
              <c:numCache>
                <c:formatCode>0.0</c:formatCode>
                <c:ptCount val="2"/>
                <c:pt idx="0">
                  <c:v>148.64566242961783</c:v>
                </c:pt>
                <c:pt idx="1">
                  <c:v>149.15897716816562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D31-4001-BA74-1E0EA362B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6621824"/>
        <c:axId val="576623456"/>
      </c:barChart>
      <c:catAx>
        <c:axId val="57662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623456"/>
        <c:crosses val="autoZero"/>
        <c:auto val="1"/>
        <c:lblAlgn val="ctr"/>
        <c:lblOffset val="100"/>
        <c:noMultiLvlLbl val="0"/>
      </c:catAx>
      <c:valAx>
        <c:axId val="576623456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7662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Taste The Vectory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04"/>
                <c:pt idx="0">
                  <c:v>789369.23</c:v>
                </c:pt>
                <c:pt idx="1">
                  <c:v>789369.23</c:v>
                </c:pt>
                <c:pt idx="2">
                  <c:v>789369.23</c:v>
                </c:pt>
                <c:pt idx="3">
                  <c:v>789369.23</c:v>
                </c:pt>
                <c:pt idx="4">
                  <c:v>789369.23</c:v>
                </c:pt>
                <c:pt idx="5">
                  <c:v>789369.23</c:v>
                </c:pt>
                <c:pt idx="6">
                  <c:v>789369.23</c:v>
                </c:pt>
                <c:pt idx="7">
                  <c:v>789369.23</c:v>
                </c:pt>
                <c:pt idx="8">
                  <c:v>789369.23</c:v>
                </c:pt>
                <c:pt idx="9">
                  <c:v>789369.23</c:v>
                </c:pt>
                <c:pt idx="10">
                  <c:v>789369.23</c:v>
                </c:pt>
                <c:pt idx="11">
                  <c:v>789369.23</c:v>
                </c:pt>
                <c:pt idx="12">
                  <c:v>789369.23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AD4-46E5-813C-ABE05EDEB9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Holiday or Treats for Toys (T4T)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AD4-46E5-813C-ABE05EDEB9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Treat For Toys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AD4-46E5-813C-ABE05EDEB9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Wonderfully simple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3AD4-46E5-813C-ABE05EDEB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22855728"/>
        <c:axId val="42284756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42885</c:v>
                </c:pt>
                <c:pt idx="1">
                  <c:v>52675</c:v>
                </c:pt>
                <c:pt idx="2">
                  <c:v>50169</c:v>
                </c:pt>
                <c:pt idx="3">
                  <c:v>46830</c:v>
                </c:pt>
                <c:pt idx="4">
                  <c:v>52682</c:v>
                </c:pt>
                <c:pt idx="5">
                  <c:v>46193</c:v>
                </c:pt>
                <c:pt idx="6">
                  <c:v>45500</c:v>
                </c:pt>
                <c:pt idx="7">
                  <c:v>47394</c:v>
                </c:pt>
                <c:pt idx="8">
                  <c:v>46243</c:v>
                </c:pt>
                <c:pt idx="9">
                  <c:v>51030</c:v>
                </c:pt>
                <c:pt idx="10">
                  <c:v>46608</c:v>
                </c:pt>
                <c:pt idx="11">
                  <c:v>43712</c:v>
                </c:pt>
                <c:pt idx="12">
                  <c:v>47771</c:v>
                </c:pt>
                <c:pt idx="13">
                  <c:v>47853</c:v>
                </c:pt>
                <c:pt idx="14">
                  <c:v>45676</c:v>
                </c:pt>
                <c:pt idx="15">
                  <c:v>39436</c:v>
                </c:pt>
                <c:pt idx="16">
                  <c:v>46451</c:v>
                </c:pt>
                <c:pt idx="17">
                  <c:v>51468</c:v>
                </c:pt>
                <c:pt idx="18">
                  <c:v>42924</c:v>
                </c:pt>
                <c:pt idx="19">
                  <c:v>46222</c:v>
                </c:pt>
                <c:pt idx="20">
                  <c:v>46477</c:v>
                </c:pt>
                <c:pt idx="21">
                  <c:v>47423</c:v>
                </c:pt>
                <c:pt idx="22">
                  <c:v>49876</c:v>
                </c:pt>
                <c:pt idx="23">
                  <c:v>45144</c:v>
                </c:pt>
                <c:pt idx="24">
                  <c:v>43759</c:v>
                </c:pt>
                <c:pt idx="25">
                  <c:v>49345</c:v>
                </c:pt>
                <c:pt idx="26">
                  <c:v>45101</c:v>
                </c:pt>
                <c:pt idx="27">
                  <c:v>44004</c:v>
                </c:pt>
                <c:pt idx="28">
                  <c:v>45350</c:v>
                </c:pt>
                <c:pt idx="29">
                  <c:v>43981</c:v>
                </c:pt>
                <c:pt idx="30">
                  <c:v>48762</c:v>
                </c:pt>
                <c:pt idx="31">
                  <c:v>41234</c:v>
                </c:pt>
                <c:pt idx="32">
                  <c:v>46167</c:v>
                </c:pt>
                <c:pt idx="33">
                  <c:v>48201</c:v>
                </c:pt>
                <c:pt idx="34">
                  <c:v>48855</c:v>
                </c:pt>
                <c:pt idx="35">
                  <c:v>55689</c:v>
                </c:pt>
                <c:pt idx="36">
                  <c:v>49221</c:v>
                </c:pt>
                <c:pt idx="37">
                  <c:v>48873</c:v>
                </c:pt>
                <c:pt idx="38">
                  <c:v>49222</c:v>
                </c:pt>
                <c:pt idx="39">
                  <c:v>49705</c:v>
                </c:pt>
                <c:pt idx="40">
                  <c:v>42679</c:v>
                </c:pt>
                <c:pt idx="41">
                  <c:v>48561</c:v>
                </c:pt>
                <c:pt idx="42">
                  <c:v>47677</c:v>
                </c:pt>
                <c:pt idx="43">
                  <c:v>45921</c:v>
                </c:pt>
                <c:pt idx="44">
                  <c:v>43794</c:v>
                </c:pt>
                <c:pt idx="45">
                  <c:v>40808</c:v>
                </c:pt>
                <c:pt idx="46">
                  <c:v>47203</c:v>
                </c:pt>
                <c:pt idx="47">
                  <c:v>45011</c:v>
                </c:pt>
                <c:pt idx="48">
                  <c:v>44267</c:v>
                </c:pt>
                <c:pt idx="49">
                  <c:v>41392</c:v>
                </c:pt>
                <c:pt idx="50">
                  <c:v>43303</c:v>
                </c:pt>
                <c:pt idx="51">
                  <c:v>27518</c:v>
                </c:pt>
                <c:pt idx="52">
                  <c:v>37304</c:v>
                </c:pt>
                <c:pt idx="53">
                  <c:v>48119</c:v>
                </c:pt>
                <c:pt idx="54">
                  <c:v>48829</c:v>
                </c:pt>
                <c:pt idx="55">
                  <c:v>48823</c:v>
                </c:pt>
                <c:pt idx="56">
                  <c:v>50443</c:v>
                </c:pt>
                <c:pt idx="57">
                  <c:v>44008</c:v>
                </c:pt>
                <c:pt idx="58">
                  <c:v>47340</c:v>
                </c:pt>
                <c:pt idx="59">
                  <c:v>55250</c:v>
                </c:pt>
                <c:pt idx="60">
                  <c:v>60347</c:v>
                </c:pt>
                <c:pt idx="61">
                  <c:v>47333</c:v>
                </c:pt>
                <c:pt idx="62">
                  <c:v>46404</c:v>
                </c:pt>
                <c:pt idx="63">
                  <c:v>45484</c:v>
                </c:pt>
                <c:pt idx="64">
                  <c:v>45548</c:v>
                </c:pt>
                <c:pt idx="65">
                  <c:v>45542</c:v>
                </c:pt>
                <c:pt idx="66">
                  <c:v>47485</c:v>
                </c:pt>
                <c:pt idx="67">
                  <c:v>48843</c:v>
                </c:pt>
                <c:pt idx="68">
                  <c:v>50016</c:v>
                </c:pt>
                <c:pt idx="69">
                  <c:v>52030</c:v>
                </c:pt>
                <c:pt idx="70">
                  <c:v>50418</c:v>
                </c:pt>
                <c:pt idx="71">
                  <c:v>51527</c:v>
                </c:pt>
                <c:pt idx="72">
                  <c:v>48594</c:v>
                </c:pt>
                <c:pt idx="73">
                  <c:v>49626</c:v>
                </c:pt>
                <c:pt idx="74">
                  <c:v>49875</c:v>
                </c:pt>
                <c:pt idx="75">
                  <c:v>51781</c:v>
                </c:pt>
                <c:pt idx="76">
                  <c:v>47251</c:v>
                </c:pt>
                <c:pt idx="77">
                  <c:v>52240</c:v>
                </c:pt>
                <c:pt idx="78">
                  <c:v>42506</c:v>
                </c:pt>
                <c:pt idx="79">
                  <c:v>43751</c:v>
                </c:pt>
                <c:pt idx="80">
                  <c:v>41616</c:v>
                </c:pt>
                <c:pt idx="81">
                  <c:v>40701</c:v>
                </c:pt>
                <c:pt idx="82">
                  <c:v>48012</c:v>
                </c:pt>
                <c:pt idx="83">
                  <c:v>38608</c:v>
                </c:pt>
                <c:pt idx="84">
                  <c:v>42424</c:v>
                </c:pt>
                <c:pt idx="85">
                  <c:v>46594</c:v>
                </c:pt>
                <c:pt idx="86">
                  <c:v>47948</c:v>
                </c:pt>
                <c:pt idx="87">
                  <c:v>56153</c:v>
                </c:pt>
                <c:pt idx="88">
                  <c:v>48064</c:v>
                </c:pt>
                <c:pt idx="89">
                  <c:v>45871</c:v>
                </c:pt>
                <c:pt idx="90">
                  <c:v>44997</c:v>
                </c:pt>
                <c:pt idx="91">
                  <c:v>47122</c:v>
                </c:pt>
                <c:pt idx="92">
                  <c:v>39146</c:v>
                </c:pt>
                <c:pt idx="93">
                  <c:v>46896</c:v>
                </c:pt>
                <c:pt idx="94">
                  <c:v>43065</c:v>
                </c:pt>
                <c:pt idx="95">
                  <c:v>44388</c:v>
                </c:pt>
                <c:pt idx="96">
                  <c:v>39376</c:v>
                </c:pt>
                <c:pt idx="97">
                  <c:v>41259</c:v>
                </c:pt>
                <c:pt idx="98">
                  <c:v>43041</c:v>
                </c:pt>
                <c:pt idx="99">
                  <c:v>40340</c:v>
                </c:pt>
                <c:pt idx="100">
                  <c:v>42808</c:v>
                </c:pt>
                <c:pt idx="101">
                  <c:v>38369</c:v>
                </c:pt>
                <c:pt idx="102">
                  <c:v>37837</c:v>
                </c:pt>
                <c:pt idx="103">
                  <c:v>27878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3AD4-46E5-813C-ABE05EDEB9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857360"/>
        <c:axId val="422854640"/>
      </c:lineChart>
      <c:dateAx>
        <c:axId val="4228573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54640"/>
        <c:crosses val="autoZero"/>
        <c:auto val="1"/>
        <c:lblOffset val="100"/>
        <c:baseTimeUnit val="days"/>
      </c:dateAx>
      <c:valAx>
        <c:axId val="422854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57360"/>
        <c:crosses val="autoZero"/>
        <c:crossBetween val="between"/>
        <c:majorUnit val="40000"/>
        <c:dispUnits>
          <c:builtInUnit val="thousands"/>
        </c:dispUnits>
      </c:valAx>
      <c:valAx>
        <c:axId val="42284756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855728"/>
        <c:crosses val="max"/>
        <c:crossBetween val="between"/>
        <c:dispUnits>
          <c:builtInUnit val="thousands"/>
        </c:dispUnits>
      </c:valAx>
      <c:dateAx>
        <c:axId val="4228557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28475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45013928276443"/>
          <c:y val="0.82123272454013785"/>
          <c:w val="0.27109959581303761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19655.410997399998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422851376"/>
        <c:axId val="422852464"/>
      </c:barChart>
      <c:catAx>
        <c:axId val="42285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22852464"/>
        <c:crosses val="autoZero"/>
        <c:auto val="1"/>
        <c:lblAlgn val="ctr"/>
        <c:lblOffset val="100"/>
        <c:noMultiLvlLbl val="0"/>
      </c:catAx>
      <c:valAx>
        <c:axId val="422852464"/>
        <c:scaling>
          <c:orientation val="minMax"/>
          <c:max val="5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422851376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 formatCode="_(* #,##0_);_(* \(#,##0\);_(* &quot;-&quot;??_);_(@_)">
                  <c:v>1915.3960334984072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690364512"/>
        <c:axId val="690363968"/>
      </c:barChart>
      <c:catAx>
        <c:axId val="690364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90363968"/>
        <c:crosses val="autoZero"/>
        <c:auto val="1"/>
        <c:lblAlgn val="ctr"/>
        <c:lblOffset val="100"/>
        <c:noMultiLvlLbl val="0"/>
      </c:catAx>
      <c:valAx>
        <c:axId val="690363968"/>
        <c:scaling>
          <c:orientation val="minMax"/>
          <c:max val="28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69036451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44D-4935-8E00-115F346BBDCA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0.63708553499903808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690379200"/>
        <c:axId val="690365056"/>
      </c:barChart>
      <c:catAx>
        <c:axId val="69037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90365056"/>
        <c:crosses val="autoZero"/>
        <c:auto val="1"/>
        <c:lblAlgn val="ctr"/>
        <c:lblOffset val="100"/>
        <c:noMultiLvlLbl val="0"/>
      </c:catAx>
      <c:valAx>
        <c:axId val="690365056"/>
        <c:scaling>
          <c:orientation val="minMax"/>
        </c:scaling>
        <c:delete val="1"/>
        <c:axPos val="l"/>
        <c:numFmt formatCode="0.0" sourceLinked="0"/>
        <c:majorTickMark val="out"/>
        <c:minorTickMark val="none"/>
        <c:tickLblPos val="nextTo"/>
        <c:crossAx val="69037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9810280230013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Taste The Vectory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accent5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04"/>
                <c:pt idx="0">
                  <c:v>1583333</c:v>
                </c:pt>
                <c:pt idx="1">
                  <c:v>1583333</c:v>
                </c:pt>
                <c:pt idx="2">
                  <c:v>1583333</c:v>
                </c:pt>
                <c:pt idx="3">
                  <c:v>1583333</c:v>
                </c:pt>
                <c:pt idx="4">
                  <c:v>1583333</c:v>
                </c:pt>
                <c:pt idx="5">
                  <c:v>1583333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932-4D46-A34E-FE3C51FFD2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Holiday or Treats for Toys (T4T)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932-4D46-A34E-FE3C51FFD2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Treat For Toys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Sheet1!$E$2:$E$157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932-4D46-A34E-FE3C51FFD2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Wonderfully simple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Sheet1!$F$2:$F$157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932-4D46-A34E-FE3C51FFD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90356896"/>
        <c:axId val="6903596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13419</c:v>
                </c:pt>
                <c:pt idx="1">
                  <c:v>16051</c:v>
                </c:pt>
                <c:pt idx="2">
                  <c:v>16978</c:v>
                </c:pt>
                <c:pt idx="3">
                  <c:v>17912</c:v>
                </c:pt>
                <c:pt idx="4">
                  <c:v>17544</c:v>
                </c:pt>
                <c:pt idx="5">
                  <c:v>16251</c:v>
                </c:pt>
                <c:pt idx="6">
                  <c:v>16855</c:v>
                </c:pt>
                <c:pt idx="7">
                  <c:v>17234</c:v>
                </c:pt>
                <c:pt idx="8">
                  <c:v>16899</c:v>
                </c:pt>
                <c:pt idx="9">
                  <c:v>18312</c:v>
                </c:pt>
                <c:pt idx="10">
                  <c:v>18370</c:v>
                </c:pt>
                <c:pt idx="11">
                  <c:v>18874</c:v>
                </c:pt>
                <c:pt idx="12">
                  <c:v>18910</c:v>
                </c:pt>
                <c:pt idx="13">
                  <c:v>18607</c:v>
                </c:pt>
                <c:pt idx="14">
                  <c:v>15481</c:v>
                </c:pt>
                <c:pt idx="15">
                  <c:v>16180</c:v>
                </c:pt>
                <c:pt idx="16">
                  <c:v>15594</c:v>
                </c:pt>
                <c:pt idx="17">
                  <c:v>18919</c:v>
                </c:pt>
                <c:pt idx="18">
                  <c:v>19445</c:v>
                </c:pt>
                <c:pt idx="19">
                  <c:v>18149</c:v>
                </c:pt>
                <c:pt idx="20">
                  <c:v>16503</c:v>
                </c:pt>
                <c:pt idx="21">
                  <c:v>18429</c:v>
                </c:pt>
                <c:pt idx="22">
                  <c:v>19327</c:v>
                </c:pt>
                <c:pt idx="23">
                  <c:v>18482</c:v>
                </c:pt>
                <c:pt idx="24">
                  <c:v>18587</c:v>
                </c:pt>
                <c:pt idx="25">
                  <c:v>16913</c:v>
                </c:pt>
                <c:pt idx="26">
                  <c:v>17384</c:v>
                </c:pt>
                <c:pt idx="27">
                  <c:v>19829</c:v>
                </c:pt>
                <c:pt idx="28">
                  <c:v>17650</c:v>
                </c:pt>
                <c:pt idx="29">
                  <c:v>16381</c:v>
                </c:pt>
                <c:pt idx="30">
                  <c:v>17117</c:v>
                </c:pt>
                <c:pt idx="31">
                  <c:v>16405</c:v>
                </c:pt>
                <c:pt idx="32">
                  <c:v>16804</c:v>
                </c:pt>
                <c:pt idx="33">
                  <c:v>18330</c:v>
                </c:pt>
                <c:pt idx="34">
                  <c:v>17234</c:v>
                </c:pt>
                <c:pt idx="35">
                  <c:v>21009</c:v>
                </c:pt>
                <c:pt idx="36">
                  <c:v>18913</c:v>
                </c:pt>
                <c:pt idx="37">
                  <c:v>18462</c:v>
                </c:pt>
                <c:pt idx="38">
                  <c:v>20822</c:v>
                </c:pt>
                <c:pt idx="39">
                  <c:v>20496</c:v>
                </c:pt>
                <c:pt idx="40">
                  <c:v>16183</c:v>
                </c:pt>
                <c:pt idx="41">
                  <c:v>17476</c:v>
                </c:pt>
                <c:pt idx="42">
                  <c:v>20728</c:v>
                </c:pt>
                <c:pt idx="43">
                  <c:v>15571</c:v>
                </c:pt>
                <c:pt idx="44">
                  <c:v>16062</c:v>
                </c:pt>
                <c:pt idx="45">
                  <c:v>16238</c:v>
                </c:pt>
                <c:pt idx="46">
                  <c:v>17486</c:v>
                </c:pt>
                <c:pt idx="47">
                  <c:v>17122</c:v>
                </c:pt>
                <c:pt idx="48">
                  <c:v>16015</c:v>
                </c:pt>
                <c:pt idx="49">
                  <c:v>13617</c:v>
                </c:pt>
                <c:pt idx="50">
                  <c:v>11158</c:v>
                </c:pt>
                <c:pt idx="51">
                  <c:v>5807</c:v>
                </c:pt>
                <c:pt idx="52">
                  <c:v>9797</c:v>
                </c:pt>
                <c:pt idx="53">
                  <c:v>15211</c:v>
                </c:pt>
                <c:pt idx="54">
                  <c:v>14711</c:v>
                </c:pt>
                <c:pt idx="55">
                  <c:v>15577</c:v>
                </c:pt>
                <c:pt idx="56">
                  <c:v>14176</c:v>
                </c:pt>
                <c:pt idx="57">
                  <c:v>13422</c:v>
                </c:pt>
                <c:pt idx="58">
                  <c:v>14726</c:v>
                </c:pt>
                <c:pt idx="59">
                  <c:v>13650</c:v>
                </c:pt>
                <c:pt idx="60">
                  <c:v>14158</c:v>
                </c:pt>
                <c:pt idx="61">
                  <c:v>15982</c:v>
                </c:pt>
                <c:pt idx="62">
                  <c:v>13807</c:v>
                </c:pt>
                <c:pt idx="63">
                  <c:v>14330</c:v>
                </c:pt>
                <c:pt idx="64">
                  <c:v>13782</c:v>
                </c:pt>
                <c:pt idx="65">
                  <c:v>13400</c:v>
                </c:pt>
                <c:pt idx="66">
                  <c:v>13509</c:v>
                </c:pt>
                <c:pt idx="67">
                  <c:v>15746</c:v>
                </c:pt>
                <c:pt idx="68">
                  <c:v>14695</c:v>
                </c:pt>
                <c:pt idx="69">
                  <c:v>16395</c:v>
                </c:pt>
                <c:pt idx="70">
                  <c:v>18403</c:v>
                </c:pt>
                <c:pt idx="71">
                  <c:v>17676</c:v>
                </c:pt>
                <c:pt idx="72">
                  <c:v>16098</c:v>
                </c:pt>
                <c:pt idx="73">
                  <c:v>18561</c:v>
                </c:pt>
                <c:pt idx="74">
                  <c:v>18392</c:v>
                </c:pt>
                <c:pt idx="75">
                  <c:v>15635</c:v>
                </c:pt>
                <c:pt idx="76">
                  <c:v>15467</c:v>
                </c:pt>
                <c:pt idx="77">
                  <c:v>13885</c:v>
                </c:pt>
                <c:pt idx="78">
                  <c:v>14124</c:v>
                </c:pt>
                <c:pt idx="79">
                  <c:v>15616</c:v>
                </c:pt>
                <c:pt idx="80">
                  <c:v>14203</c:v>
                </c:pt>
                <c:pt idx="81">
                  <c:v>13278</c:v>
                </c:pt>
                <c:pt idx="82">
                  <c:v>15206</c:v>
                </c:pt>
                <c:pt idx="83">
                  <c:v>11684</c:v>
                </c:pt>
                <c:pt idx="84">
                  <c:v>12561</c:v>
                </c:pt>
                <c:pt idx="85">
                  <c:v>19597</c:v>
                </c:pt>
                <c:pt idx="86">
                  <c:v>21329</c:v>
                </c:pt>
                <c:pt idx="87">
                  <c:v>14516</c:v>
                </c:pt>
                <c:pt idx="88">
                  <c:v>17206</c:v>
                </c:pt>
                <c:pt idx="89">
                  <c:v>14904</c:v>
                </c:pt>
                <c:pt idx="90">
                  <c:v>15684</c:v>
                </c:pt>
                <c:pt idx="91">
                  <c:v>13994</c:v>
                </c:pt>
                <c:pt idx="92">
                  <c:v>12990</c:v>
                </c:pt>
                <c:pt idx="93">
                  <c:v>15656</c:v>
                </c:pt>
                <c:pt idx="94">
                  <c:v>14680</c:v>
                </c:pt>
                <c:pt idx="95">
                  <c:v>14331</c:v>
                </c:pt>
                <c:pt idx="96">
                  <c:v>13450</c:v>
                </c:pt>
                <c:pt idx="97">
                  <c:v>12213</c:v>
                </c:pt>
                <c:pt idx="98">
                  <c:v>12524</c:v>
                </c:pt>
                <c:pt idx="99">
                  <c:v>12558</c:v>
                </c:pt>
                <c:pt idx="100">
                  <c:v>11519</c:v>
                </c:pt>
                <c:pt idx="101">
                  <c:v>11797</c:v>
                </c:pt>
                <c:pt idx="102">
                  <c:v>8394</c:v>
                </c:pt>
                <c:pt idx="103">
                  <c:v>4947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932-4D46-A34E-FE3C51FFD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0385184"/>
        <c:axId val="690365600"/>
      </c:lineChart>
      <c:dateAx>
        <c:axId val="690385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5600"/>
        <c:crosses val="autoZero"/>
        <c:auto val="1"/>
        <c:lblOffset val="100"/>
        <c:baseTimeUnit val="days"/>
      </c:dateAx>
      <c:valAx>
        <c:axId val="6903656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5184"/>
        <c:crosses val="autoZero"/>
        <c:crossBetween val="between"/>
        <c:majorUnit val="40000"/>
        <c:dispUnits>
          <c:builtInUnit val="thousands"/>
        </c:dispUnits>
      </c:valAx>
      <c:valAx>
        <c:axId val="69035961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56896"/>
        <c:crosses val="max"/>
        <c:crossBetween val="between"/>
        <c:dispUnits>
          <c:builtInUnit val="thousands"/>
        </c:dispUnits>
      </c:valAx>
      <c:dateAx>
        <c:axId val="69035689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903596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445013928276443"/>
          <c:y val="0.82123272454013785"/>
          <c:w val="0.27109959581303761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6616.7979791999987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690376480"/>
        <c:axId val="690380288"/>
      </c:barChart>
      <c:catAx>
        <c:axId val="69037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90380288"/>
        <c:crosses val="autoZero"/>
        <c:auto val="1"/>
        <c:lblAlgn val="ctr"/>
        <c:lblOffset val="100"/>
        <c:noMultiLvlLbl val="0"/>
      </c:catAx>
      <c:valAx>
        <c:axId val="690380288"/>
        <c:scaling>
          <c:orientation val="minMax"/>
          <c:max val="15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69037648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 formatCode="_(* #,##0_);_(* \(#,##0\);_(* &quot;-&quot;??_);_(@_)">
                  <c:v>696.50519707477827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690383552"/>
        <c:axId val="690366688"/>
      </c:barChart>
      <c:catAx>
        <c:axId val="69038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90366688"/>
        <c:crosses val="autoZero"/>
        <c:auto val="1"/>
        <c:lblAlgn val="ctr"/>
        <c:lblOffset val="100"/>
        <c:noMultiLvlLbl val="0"/>
      </c:catAx>
      <c:valAx>
        <c:axId val="690366688"/>
        <c:scaling>
          <c:orientation val="minMax"/>
          <c:max val="28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69038355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BD5F-4D11-B87C-7BF7714063C1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0.57156262518182366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690371040"/>
        <c:axId val="690369408"/>
      </c:barChart>
      <c:catAx>
        <c:axId val="69037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690369408"/>
        <c:crosses val="autoZero"/>
        <c:auto val="1"/>
        <c:lblAlgn val="ctr"/>
        <c:lblOffset val="100"/>
        <c:noMultiLvlLbl val="0"/>
      </c:catAx>
      <c:valAx>
        <c:axId val="690369408"/>
        <c:scaling>
          <c:orientation val="minMax"/>
        </c:scaling>
        <c:delete val="1"/>
        <c:axPos val="l"/>
        <c:numFmt formatCode="0.0" sourceLinked="0"/>
        <c:majorTickMark val="out"/>
        <c:minorTickMark val="none"/>
        <c:tickLblPos val="nextTo"/>
        <c:crossAx val="69037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26173267437675E-2"/>
          <c:y val="5.2895573143331376E-2"/>
          <c:w val="0.91032621559776805"/>
          <c:h val="0.64781010377296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D0C-4102-83D8-2FEA563A3B4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44140395275749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Sheet1!$A$2:$A$14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Sampling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Sheet1!$B$2:$B$14</c:f>
              <c:numCache>
                <c:formatCode>0.00</c:formatCode>
                <c:ptCount val="10"/>
                <c:pt idx="0">
                  <c:v>0.81692688945988223</c:v>
                </c:pt>
                <c:pt idx="1">
                  <c:v>0.28225558986922195</c:v>
                </c:pt>
                <c:pt idx="2">
                  <c:v>0</c:v>
                </c:pt>
                <c:pt idx="3">
                  <c:v>0.26502902821484758</c:v>
                </c:pt>
                <c:pt idx="4">
                  <c:v>0.16460530176647004</c:v>
                </c:pt>
                <c:pt idx="5">
                  <c:v>0.15643455393689104</c:v>
                </c:pt>
                <c:pt idx="6">
                  <c:v>0.63708553499903808</c:v>
                </c:pt>
                <c:pt idx="7">
                  <c:v>0.18288874779192635</c:v>
                </c:pt>
                <c:pt idx="8">
                  <c:v>0.57247536378341657</c:v>
                </c:pt>
                <c:pt idx="9">
                  <c:v>0.60516015979570514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5662105929134573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82807905512761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324211858269146E-3"/>
                  <c:y val="1.0017530678687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662105929134573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D0C-4102-83D8-2FEA563A3B4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566210592913345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Sheet1!$A$2:$A$14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Sampling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Sheet1!$C$2:$C$14</c:f>
              <c:numCache>
                <c:formatCode>0.00</c:formatCode>
                <c:ptCount val="10"/>
                <c:pt idx="0">
                  <c:v>0.75084747294224841</c:v>
                </c:pt>
                <c:pt idx="1">
                  <c:v>0.21836332218716811</c:v>
                </c:pt>
                <c:pt idx="2">
                  <c:v>0.17452531867536764</c:v>
                </c:pt>
                <c:pt idx="3">
                  <c:v>0.37468155336739994</c:v>
                </c:pt>
                <c:pt idx="4">
                  <c:v>0.14830018592126479</c:v>
                </c:pt>
                <c:pt idx="5">
                  <c:v>0.21728791097217254</c:v>
                </c:pt>
                <c:pt idx="6">
                  <c:v>0</c:v>
                </c:pt>
                <c:pt idx="7">
                  <c:v>0.17391795623989229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"/>
        <c:axId val="659914912"/>
        <c:axId val="659922528"/>
      </c:barChart>
      <c:catAx>
        <c:axId val="659914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59922528"/>
        <c:crosses val="autoZero"/>
        <c:auto val="1"/>
        <c:lblAlgn val="ctr"/>
        <c:lblOffset val="100"/>
        <c:tickLblSkip val="1"/>
        <c:noMultiLvlLbl val="0"/>
      </c:catAx>
      <c:valAx>
        <c:axId val="659922528"/>
        <c:scaling>
          <c:orientation val="minMax"/>
          <c:max val="1.5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659914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805640744213241"/>
          <c:y val="0.10572661427702384"/>
          <c:w val="0.11798165342126025"/>
          <c:h val="6.7499659703011833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Vector Cereal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TV+OOH</c:v>
                </c:pt>
                <c:pt idx="1">
                  <c:v>TV+Trade</c:v>
                </c:pt>
                <c:pt idx="2">
                  <c:v>TV+Video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3.4322791133136244E-3</c:v>
                </c:pt>
                <c:pt idx="1">
                  <c:v>3.3520776415299639E-3</c:v>
                </c:pt>
                <c:pt idx="2">
                  <c:v>2.4809890760394463E-3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076-41C0-88D4-4A0B1F0E82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90367776"/>
        <c:axId val="690362336"/>
      </c:barChart>
      <c:catAx>
        <c:axId val="69036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2336"/>
        <c:crosses val="autoZero"/>
        <c:auto val="1"/>
        <c:lblAlgn val="ctr"/>
        <c:lblOffset val="100"/>
        <c:noMultiLvlLbl val="0"/>
      </c:catAx>
      <c:valAx>
        <c:axId val="690362336"/>
        <c:scaling>
          <c:orientation val="minMax"/>
          <c:max val="8.0000000000000019E-3"/>
        </c:scaling>
        <c:delete val="1"/>
        <c:axPos val="l"/>
        <c:numFmt formatCode="0.0%" sourceLinked="1"/>
        <c:majorTickMark val="out"/>
        <c:minorTickMark val="none"/>
        <c:tickLblPos val="nextTo"/>
        <c:crossAx val="69036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OLM</c:v>
                </c:pt>
              </c:strCache>
            </c:strRef>
          </c:tx>
          <c:spPr>
            <a:solidFill>
              <a:srgbClr val="C79126"/>
            </a:solidFill>
            <a:ln w="38100">
              <a:solidFill>
                <a:srgbClr val="C79126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789369.23</c:v>
                </c:pt>
                <c:pt idx="1">
                  <c:v>789369.23</c:v>
                </c:pt>
                <c:pt idx="2">
                  <c:v>789369.23</c:v>
                </c:pt>
                <c:pt idx="3">
                  <c:v>789369.23</c:v>
                </c:pt>
                <c:pt idx="4">
                  <c:v>789369.23</c:v>
                </c:pt>
                <c:pt idx="5">
                  <c:v>789369.23</c:v>
                </c:pt>
                <c:pt idx="6">
                  <c:v>789369.23</c:v>
                </c:pt>
                <c:pt idx="7">
                  <c:v>789369.23</c:v>
                </c:pt>
                <c:pt idx="8">
                  <c:v>789369.23</c:v>
                </c:pt>
                <c:pt idx="9">
                  <c:v>789369.23</c:v>
                </c:pt>
                <c:pt idx="10">
                  <c:v>789369.23</c:v>
                </c:pt>
                <c:pt idx="11">
                  <c:v>789369.23</c:v>
                </c:pt>
                <c:pt idx="12">
                  <c:v>789369.23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1D-449B-960D-7BDC6B3FE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385728"/>
        <c:axId val="690372672"/>
      </c:barChart>
      <c:dateAx>
        <c:axId val="6903857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72672"/>
        <c:crosses val="autoZero"/>
        <c:auto val="1"/>
        <c:lblOffset val="100"/>
        <c:baseTimeUnit val="days"/>
      </c:dateAx>
      <c:valAx>
        <c:axId val="69037267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690385728"/>
        <c:crosses val="autoZero"/>
        <c:crossBetween val="between"/>
        <c:majorUnit val="300000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Video</c:v>
                </c:pt>
              </c:strCache>
            </c:strRef>
          </c:tx>
          <c:spPr>
            <a:solidFill>
              <a:schemeClr val="tx1"/>
            </a:solidFill>
            <a:ln w="38100">
              <a:solidFill>
                <a:schemeClr val="tx1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2123077</c:v>
                </c:pt>
                <c:pt idx="1">
                  <c:v>2123077</c:v>
                </c:pt>
                <c:pt idx="2">
                  <c:v>2123077</c:v>
                </c:pt>
                <c:pt idx="3">
                  <c:v>2123077</c:v>
                </c:pt>
                <c:pt idx="4">
                  <c:v>2123077</c:v>
                </c:pt>
                <c:pt idx="5">
                  <c:v>2123077</c:v>
                </c:pt>
                <c:pt idx="6">
                  <c:v>2123077</c:v>
                </c:pt>
                <c:pt idx="7">
                  <c:v>2123077</c:v>
                </c:pt>
                <c:pt idx="8">
                  <c:v>2123077</c:v>
                </c:pt>
                <c:pt idx="9">
                  <c:v>2123077</c:v>
                </c:pt>
                <c:pt idx="10">
                  <c:v>2123077</c:v>
                </c:pt>
                <c:pt idx="11">
                  <c:v>2123077</c:v>
                </c:pt>
                <c:pt idx="12">
                  <c:v>2123077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1470588</c:v>
                </c:pt>
                <c:pt idx="22">
                  <c:v>1470588</c:v>
                </c:pt>
                <c:pt idx="23">
                  <c:v>1470588</c:v>
                </c:pt>
                <c:pt idx="24">
                  <c:v>1470588</c:v>
                </c:pt>
                <c:pt idx="25">
                  <c:v>1470588</c:v>
                </c:pt>
                <c:pt idx="26">
                  <c:v>1470588</c:v>
                </c:pt>
                <c:pt idx="27">
                  <c:v>1470588</c:v>
                </c:pt>
                <c:pt idx="28">
                  <c:v>1470588</c:v>
                </c:pt>
                <c:pt idx="29">
                  <c:v>1470588</c:v>
                </c:pt>
                <c:pt idx="30">
                  <c:v>1470588</c:v>
                </c:pt>
                <c:pt idx="31">
                  <c:v>1470588</c:v>
                </c:pt>
                <c:pt idx="32">
                  <c:v>1470588</c:v>
                </c:pt>
                <c:pt idx="33">
                  <c:v>1470588</c:v>
                </c:pt>
                <c:pt idx="34">
                  <c:v>1470588</c:v>
                </c:pt>
                <c:pt idx="35">
                  <c:v>1470588</c:v>
                </c:pt>
                <c:pt idx="36">
                  <c:v>1470588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1382603</c:v>
                </c:pt>
                <c:pt idx="66">
                  <c:v>1579091</c:v>
                </c:pt>
                <c:pt idx="67">
                  <c:v>1710271</c:v>
                </c:pt>
                <c:pt idx="68">
                  <c:v>0</c:v>
                </c:pt>
                <c:pt idx="69">
                  <c:v>3395356</c:v>
                </c:pt>
                <c:pt idx="70">
                  <c:v>0</c:v>
                </c:pt>
                <c:pt idx="71">
                  <c:v>5082157</c:v>
                </c:pt>
                <c:pt idx="72">
                  <c:v>0</c:v>
                </c:pt>
                <c:pt idx="73">
                  <c:v>4595480</c:v>
                </c:pt>
                <c:pt idx="74">
                  <c:v>0</c:v>
                </c:pt>
                <c:pt idx="75">
                  <c:v>5324318</c:v>
                </c:pt>
                <c:pt idx="76">
                  <c:v>5674266</c:v>
                </c:pt>
                <c:pt idx="77">
                  <c:v>3799650</c:v>
                </c:pt>
                <c:pt idx="78">
                  <c:v>7294130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1079092</c:v>
                </c:pt>
                <c:pt idx="88">
                  <c:v>1200552</c:v>
                </c:pt>
                <c:pt idx="89">
                  <c:v>1416787</c:v>
                </c:pt>
                <c:pt idx="90">
                  <c:v>1262738</c:v>
                </c:pt>
                <c:pt idx="91">
                  <c:v>2240951</c:v>
                </c:pt>
                <c:pt idx="92">
                  <c:v>2205189</c:v>
                </c:pt>
                <c:pt idx="93">
                  <c:v>1958716</c:v>
                </c:pt>
                <c:pt idx="94">
                  <c:v>1745807</c:v>
                </c:pt>
                <c:pt idx="95">
                  <c:v>1934613</c:v>
                </c:pt>
                <c:pt idx="96">
                  <c:v>2039101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1379618</c:v>
                </c:pt>
                <c:pt idx="101">
                  <c:v>1486755</c:v>
                </c:pt>
                <c:pt idx="102">
                  <c:v>812423</c:v>
                </c:pt>
                <c:pt idx="103">
                  <c:v>789384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BA-463B-A576-5E07F6FEE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386272"/>
        <c:axId val="690387360"/>
      </c:barChart>
      <c:dateAx>
        <c:axId val="6903862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87360"/>
        <c:crosses val="autoZero"/>
        <c:auto val="1"/>
        <c:lblOffset val="100"/>
        <c:baseTimeUnit val="days"/>
      </c:dateAx>
      <c:valAx>
        <c:axId val="690387360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690386272"/>
        <c:crosses val="autoZero"/>
        <c:crossBetween val="between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Broadcast</c:v>
                </c:pt>
              </c:strCache>
            </c:strRef>
          </c:tx>
          <c:spPr>
            <a:solidFill>
              <a:srgbClr val="FF0000"/>
            </a:solidFill>
            <a:ln w="38100">
              <a:solidFill>
                <a:srgbClr val="FF000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132.90203035679247</c:v>
                </c:pt>
                <c:pt idx="66">
                  <c:v>138.5566688027283</c:v>
                </c:pt>
                <c:pt idx="67">
                  <c:v>116.05284669607718</c:v>
                </c:pt>
                <c:pt idx="68">
                  <c:v>97.124406247186911</c:v>
                </c:pt>
                <c:pt idx="69">
                  <c:v>0</c:v>
                </c:pt>
                <c:pt idx="70">
                  <c:v>116.81136027242718</c:v>
                </c:pt>
                <c:pt idx="71">
                  <c:v>0</c:v>
                </c:pt>
                <c:pt idx="72">
                  <c:v>86.369714777488014</c:v>
                </c:pt>
                <c:pt idx="73">
                  <c:v>0</c:v>
                </c:pt>
                <c:pt idx="74">
                  <c:v>108.29243532234239</c:v>
                </c:pt>
                <c:pt idx="75">
                  <c:v>0</c:v>
                </c:pt>
                <c:pt idx="76">
                  <c:v>125.4642334803859</c:v>
                </c:pt>
                <c:pt idx="77">
                  <c:v>153.35854008823154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144.0906170606022</c:v>
                </c:pt>
                <c:pt idx="88">
                  <c:v>126.15846055258694</c:v>
                </c:pt>
                <c:pt idx="89">
                  <c:v>89.83961513814674</c:v>
                </c:pt>
                <c:pt idx="90">
                  <c:v>0</c:v>
                </c:pt>
                <c:pt idx="91">
                  <c:v>0</c:v>
                </c:pt>
                <c:pt idx="92">
                  <c:v>106.24145991176846</c:v>
                </c:pt>
                <c:pt idx="93">
                  <c:v>0</c:v>
                </c:pt>
                <c:pt idx="94">
                  <c:v>105.80368954724344</c:v>
                </c:pt>
                <c:pt idx="95">
                  <c:v>0</c:v>
                </c:pt>
                <c:pt idx="96">
                  <c:v>114.81702715270004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17.792567881750045</c:v>
                </c:pt>
                <c:pt idx="103">
                  <c:v>17.792567881750045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44-4987-AC13-3A3056D44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362880"/>
        <c:axId val="690373760"/>
      </c:barChart>
      <c:dateAx>
        <c:axId val="69036288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73760"/>
        <c:crosses val="autoZero"/>
        <c:auto val="1"/>
        <c:lblOffset val="100"/>
        <c:baseTimeUnit val="days"/>
      </c:dateAx>
      <c:valAx>
        <c:axId val="690373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90362880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5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" cap="rnd">
              <a:solidFill>
                <a:srgbClr val="669E18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1.1000000000000001</c:v>
                </c:pt>
                <c:pt idx="1">
                  <c:v>1.1000000000000001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1.6</c:v>
                </c:pt>
                <c:pt idx="5">
                  <c:v>1.6</c:v>
                </c:pt>
                <c:pt idx="6">
                  <c:v>1.6</c:v>
                </c:pt>
                <c:pt idx="7">
                  <c:v>1.6</c:v>
                </c:pt>
                <c:pt idx="8">
                  <c:v>1.7</c:v>
                </c:pt>
                <c:pt idx="9">
                  <c:v>1.7</c:v>
                </c:pt>
                <c:pt idx="10">
                  <c:v>1.7</c:v>
                </c:pt>
                <c:pt idx="11">
                  <c:v>1.7</c:v>
                </c:pt>
                <c:pt idx="12">
                  <c:v>1.1000000000000001</c:v>
                </c:pt>
                <c:pt idx="13">
                  <c:v>1.1000000000000001</c:v>
                </c:pt>
                <c:pt idx="14">
                  <c:v>1.1000000000000001</c:v>
                </c:pt>
                <c:pt idx="15">
                  <c:v>1.1000000000000001</c:v>
                </c:pt>
                <c:pt idx="16">
                  <c:v>1.1000000000000001</c:v>
                </c:pt>
                <c:pt idx="17">
                  <c:v>1.2</c:v>
                </c:pt>
                <c:pt idx="18">
                  <c:v>1.2</c:v>
                </c:pt>
                <c:pt idx="19">
                  <c:v>1.2</c:v>
                </c:pt>
                <c:pt idx="20">
                  <c:v>1.2</c:v>
                </c:pt>
                <c:pt idx="21">
                  <c:v>2.1</c:v>
                </c:pt>
                <c:pt idx="22">
                  <c:v>2.1</c:v>
                </c:pt>
                <c:pt idx="23">
                  <c:v>2.1</c:v>
                </c:pt>
                <c:pt idx="24">
                  <c:v>2.1</c:v>
                </c:pt>
                <c:pt idx="25">
                  <c:v>0.9</c:v>
                </c:pt>
                <c:pt idx="26">
                  <c:v>0.9</c:v>
                </c:pt>
                <c:pt idx="27">
                  <c:v>0.9</c:v>
                </c:pt>
                <c:pt idx="28">
                  <c:v>0.9</c:v>
                </c:pt>
                <c:pt idx="29">
                  <c:v>0.9</c:v>
                </c:pt>
                <c:pt idx="30">
                  <c:v>1.2</c:v>
                </c:pt>
                <c:pt idx="31">
                  <c:v>1.2</c:v>
                </c:pt>
                <c:pt idx="32">
                  <c:v>1.2</c:v>
                </c:pt>
                <c:pt idx="33">
                  <c:v>1.2</c:v>
                </c:pt>
                <c:pt idx="34">
                  <c:v>1.4</c:v>
                </c:pt>
                <c:pt idx="35">
                  <c:v>1.4</c:v>
                </c:pt>
                <c:pt idx="36">
                  <c:v>1.4</c:v>
                </c:pt>
                <c:pt idx="37">
                  <c:v>1.4</c:v>
                </c:pt>
                <c:pt idx="38">
                  <c:v>1.4</c:v>
                </c:pt>
                <c:pt idx="39">
                  <c:v>1.4</c:v>
                </c:pt>
                <c:pt idx="40">
                  <c:v>1.4</c:v>
                </c:pt>
                <c:pt idx="41">
                  <c:v>1.4</c:v>
                </c:pt>
                <c:pt idx="42">
                  <c:v>1.4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1.5</c:v>
                </c:pt>
                <c:pt idx="48">
                  <c:v>1.5</c:v>
                </c:pt>
                <c:pt idx="49">
                  <c:v>1.5</c:v>
                </c:pt>
                <c:pt idx="50">
                  <c:v>1.5</c:v>
                </c:pt>
                <c:pt idx="51">
                  <c:v>1.5</c:v>
                </c:pt>
                <c:pt idx="52">
                  <c:v>1.3</c:v>
                </c:pt>
                <c:pt idx="53">
                  <c:v>1.3</c:v>
                </c:pt>
                <c:pt idx="54">
                  <c:v>1.3</c:v>
                </c:pt>
                <c:pt idx="55">
                  <c:v>1.3</c:v>
                </c:pt>
                <c:pt idx="56">
                  <c:v>1.4</c:v>
                </c:pt>
                <c:pt idx="57">
                  <c:v>1.4</c:v>
                </c:pt>
                <c:pt idx="58">
                  <c:v>1.4</c:v>
                </c:pt>
                <c:pt idx="59">
                  <c:v>1.4</c:v>
                </c:pt>
                <c:pt idx="60">
                  <c:v>2.4</c:v>
                </c:pt>
                <c:pt idx="61">
                  <c:v>2.4</c:v>
                </c:pt>
                <c:pt idx="62">
                  <c:v>2.4</c:v>
                </c:pt>
                <c:pt idx="63">
                  <c:v>2.4</c:v>
                </c:pt>
                <c:pt idx="64">
                  <c:v>2.4</c:v>
                </c:pt>
                <c:pt idx="65">
                  <c:v>1.5</c:v>
                </c:pt>
                <c:pt idx="66">
                  <c:v>1.5</c:v>
                </c:pt>
                <c:pt idx="67">
                  <c:v>1.5</c:v>
                </c:pt>
                <c:pt idx="68">
                  <c:v>1.5</c:v>
                </c:pt>
                <c:pt idx="69">
                  <c:v>1.5</c:v>
                </c:pt>
                <c:pt idx="70">
                  <c:v>1.5</c:v>
                </c:pt>
                <c:pt idx="71">
                  <c:v>1.5</c:v>
                </c:pt>
                <c:pt idx="72">
                  <c:v>1.5</c:v>
                </c:pt>
                <c:pt idx="73">
                  <c:v>2.2000000000000002</c:v>
                </c:pt>
                <c:pt idx="74">
                  <c:v>2.2000000000000002</c:v>
                </c:pt>
                <c:pt idx="75">
                  <c:v>2.2000000000000002</c:v>
                </c:pt>
                <c:pt idx="76">
                  <c:v>2.2000000000000002</c:v>
                </c:pt>
                <c:pt idx="77">
                  <c:v>2.2000000000000002</c:v>
                </c:pt>
                <c:pt idx="78">
                  <c:v>1.4</c:v>
                </c:pt>
                <c:pt idx="79">
                  <c:v>1.4</c:v>
                </c:pt>
                <c:pt idx="80">
                  <c:v>1.4</c:v>
                </c:pt>
                <c:pt idx="81">
                  <c:v>1.4</c:v>
                </c:pt>
                <c:pt idx="82">
                  <c:v>1.3</c:v>
                </c:pt>
                <c:pt idx="83">
                  <c:v>1.3</c:v>
                </c:pt>
                <c:pt idx="84">
                  <c:v>1.3</c:v>
                </c:pt>
                <c:pt idx="85">
                  <c:v>1.3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1.6</c:v>
                </c:pt>
                <c:pt idx="92">
                  <c:v>1.6</c:v>
                </c:pt>
                <c:pt idx="93">
                  <c:v>1.6</c:v>
                </c:pt>
                <c:pt idx="94">
                  <c:v>1.6</c:v>
                </c:pt>
                <c:pt idx="95">
                  <c:v>1.7</c:v>
                </c:pt>
                <c:pt idx="96">
                  <c:v>1.7</c:v>
                </c:pt>
                <c:pt idx="97">
                  <c:v>1.7</c:v>
                </c:pt>
                <c:pt idx="98">
                  <c:v>1.7</c:v>
                </c:pt>
                <c:pt idx="99">
                  <c:v>1.9</c:v>
                </c:pt>
                <c:pt idx="100">
                  <c:v>1.9</c:v>
                </c:pt>
                <c:pt idx="101">
                  <c:v>1.9</c:v>
                </c:pt>
                <c:pt idx="102">
                  <c:v>1.9</c:v>
                </c:pt>
                <c:pt idx="103">
                  <c:v>1.9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9EF-42F5-BB94-11D72DDC1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74304"/>
        <c:axId val="690374848"/>
      </c:lineChart>
      <c:dateAx>
        <c:axId val="6903743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74848"/>
        <c:crosses val="autoZero"/>
        <c:auto val="1"/>
        <c:lblOffset val="100"/>
        <c:baseTimeUnit val="days"/>
      </c:dateAx>
      <c:valAx>
        <c:axId val="690374848"/>
        <c:scaling>
          <c:orientation val="minMax"/>
        </c:scaling>
        <c:delete val="1"/>
        <c:axPos val="l"/>
        <c:numFmt formatCode="#,##0.0" sourceLinked="0"/>
        <c:majorTickMark val="none"/>
        <c:minorTickMark val="none"/>
        <c:tickLblPos val="nextTo"/>
        <c:crossAx val="690374304"/>
        <c:crosses val="autoZero"/>
        <c:crossBetween val="between"/>
        <c:majorUnit val="1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Social</c:v>
                </c:pt>
              </c:strCache>
            </c:strRef>
          </c:tx>
          <c:spPr>
            <a:ln w="12700" cap="rnd">
              <a:solidFill>
                <a:srgbClr val="973C4A"/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0.9</c:v>
                </c:pt>
                <c:pt idx="9">
                  <c:v>0.9</c:v>
                </c:pt>
                <c:pt idx="10">
                  <c:v>0.9</c:v>
                </c:pt>
                <c:pt idx="11">
                  <c:v>0.9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  <c:pt idx="15">
                  <c:v>0.6</c:v>
                </c:pt>
                <c:pt idx="16">
                  <c:v>0.6</c:v>
                </c:pt>
                <c:pt idx="17">
                  <c:v>0.6</c:v>
                </c:pt>
                <c:pt idx="18">
                  <c:v>0.6</c:v>
                </c:pt>
                <c:pt idx="19">
                  <c:v>0.6</c:v>
                </c:pt>
                <c:pt idx="20">
                  <c:v>0.6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0.5</c:v>
                </c:pt>
                <c:pt idx="34">
                  <c:v>0.6</c:v>
                </c:pt>
                <c:pt idx="35">
                  <c:v>0.6</c:v>
                </c:pt>
                <c:pt idx="36">
                  <c:v>0.6</c:v>
                </c:pt>
                <c:pt idx="37">
                  <c:v>0.6</c:v>
                </c:pt>
                <c:pt idx="38">
                  <c:v>0.6</c:v>
                </c:pt>
                <c:pt idx="39">
                  <c:v>0.4</c:v>
                </c:pt>
                <c:pt idx="40">
                  <c:v>0.4</c:v>
                </c:pt>
                <c:pt idx="41">
                  <c:v>0.4</c:v>
                </c:pt>
                <c:pt idx="42">
                  <c:v>0.4</c:v>
                </c:pt>
                <c:pt idx="43">
                  <c:v>0.3</c:v>
                </c:pt>
                <c:pt idx="44">
                  <c:v>0.3</c:v>
                </c:pt>
                <c:pt idx="45">
                  <c:v>0.3</c:v>
                </c:pt>
                <c:pt idx="46">
                  <c:v>0.3</c:v>
                </c:pt>
                <c:pt idx="47">
                  <c:v>0.3</c:v>
                </c:pt>
                <c:pt idx="48">
                  <c:v>0.3</c:v>
                </c:pt>
                <c:pt idx="49">
                  <c:v>0.3</c:v>
                </c:pt>
                <c:pt idx="50">
                  <c:v>0.3</c:v>
                </c:pt>
                <c:pt idx="51">
                  <c:v>0.3</c:v>
                </c:pt>
                <c:pt idx="52">
                  <c:v>0.4</c:v>
                </c:pt>
                <c:pt idx="53">
                  <c:v>0.4</c:v>
                </c:pt>
                <c:pt idx="54">
                  <c:v>0.4</c:v>
                </c:pt>
                <c:pt idx="55">
                  <c:v>0.4</c:v>
                </c:pt>
                <c:pt idx="56">
                  <c:v>0.7</c:v>
                </c:pt>
                <c:pt idx="57">
                  <c:v>0.7</c:v>
                </c:pt>
                <c:pt idx="58">
                  <c:v>0.7</c:v>
                </c:pt>
                <c:pt idx="59">
                  <c:v>0.7</c:v>
                </c:pt>
                <c:pt idx="60">
                  <c:v>1.2</c:v>
                </c:pt>
                <c:pt idx="61">
                  <c:v>1.2</c:v>
                </c:pt>
                <c:pt idx="62">
                  <c:v>1.2</c:v>
                </c:pt>
                <c:pt idx="63">
                  <c:v>1.2</c:v>
                </c:pt>
                <c:pt idx="64">
                  <c:v>1.2</c:v>
                </c:pt>
                <c:pt idx="65">
                  <c:v>0.7</c:v>
                </c:pt>
                <c:pt idx="66">
                  <c:v>0.7</c:v>
                </c:pt>
                <c:pt idx="67">
                  <c:v>0.7</c:v>
                </c:pt>
                <c:pt idx="68">
                  <c:v>0.7</c:v>
                </c:pt>
                <c:pt idx="69">
                  <c:v>0.6</c:v>
                </c:pt>
                <c:pt idx="70">
                  <c:v>0.6</c:v>
                </c:pt>
                <c:pt idx="71">
                  <c:v>0.6</c:v>
                </c:pt>
                <c:pt idx="72">
                  <c:v>0.6</c:v>
                </c:pt>
                <c:pt idx="73">
                  <c:v>0.9</c:v>
                </c:pt>
                <c:pt idx="74">
                  <c:v>0.9</c:v>
                </c:pt>
                <c:pt idx="75">
                  <c:v>0.9</c:v>
                </c:pt>
                <c:pt idx="76">
                  <c:v>0.9</c:v>
                </c:pt>
                <c:pt idx="77">
                  <c:v>0.9</c:v>
                </c:pt>
                <c:pt idx="78">
                  <c:v>0.6</c:v>
                </c:pt>
                <c:pt idx="79">
                  <c:v>0.6</c:v>
                </c:pt>
                <c:pt idx="80">
                  <c:v>0.6</c:v>
                </c:pt>
                <c:pt idx="81">
                  <c:v>0.6</c:v>
                </c:pt>
                <c:pt idx="82">
                  <c:v>0.7</c:v>
                </c:pt>
                <c:pt idx="83">
                  <c:v>0.7</c:v>
                </c:pt>
                <c:pt idx="84">
                  <c:v>0.7</c:v>
                </c:pt>
                <c:pt idx="85">
                  <c:v>0.7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0.6</c:v>
                </c:pt>
                <c:pt idx="96">
                  <c:v>0.6</c:v>
                </c:pt>
                <c:pt idx="97">
                  <c:v>0.6</c:v>
                </c:pt>
                <c:pt idx="98">
                  <c:v>0.6</c:v>
                </c:pt>
                <c:pt idx="99">
                  <c:v>0.4</c:v>
                </c:pt>
                <c:pt idx="100">
                  <c:v>0.4</c:v>
                </c:pt>
                <c:pt idx="101">
                  <c:v>0.4</c:v>
                </c:pt>
                <c:pt idx="102">
                  <c:v>0.4</c:v>
                </c:pt>
                <c:pt idx="103">
                  <c:v>0.4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3B1-463F-8176-3F4B8D586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87904"/>
        <c:axId val="690375392"/>
      </c:lineChart>
      <c:dateAx>
        <c:axId val="6903879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75392"/>
        <c:crosses val="autoZero"/>
        <c:auto val="1"/>
        <c:lblOffset val="100"/>
        <c:baseTimeUnit val="days"/>
      </c:dateAx>
      <c:valAx>
        <c:axId val="690375392"/>
        <c:scaling>
          <c:orientation val="minMax"/>
        </c:scaling>
        <c:delete val="1"/>
        <c:axPos val="l"/>
        <c:numFmt formatCode="#,##0.0" sourceLinked="0"/>
        <c:majorTickMark val="none"/>
        <c:minorTickMark val="none"/>
        <c:tickLblPos val="nextTo"/>
        <c:crossAx val="69038790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Display</c:v>
                </c:pt>
              </c:strCache>
            </c:strRef>
          </c:tx>
          <c:spPr>
            <a:solidFill>
              <a:srgbClr val="002060"/>
            </a:solidFill>
            <a:ln w="38100">
              <a:solidFill>
                <a:srgbClr val="00206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2666666.6</c:v>
                </c:pt>
                <c:pt idx="1">
                  <c:v>2666666.6</c:v>
                </c:pt>
                <c:pt idx="2">
                  <c:v>2666666.6</c:v>
                </c:pt>
                <c:pt idx="3">
                  <c:v>2666666.6</c:v>
                </c:pt>
                <c:pt idx="4">
                  <c:v>2666666.6</c:v>
                </c:pt>
                <c:pt idx="5">
                  <c:v>2666666.6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2258333.2999999998</c:v>
                </c:pt>
                <c:pt idx="23">
                  <c:v>2258333.2999999998</c:v>
                </c:pt>
                <c:pt idx="24">
                  <c:v>2258333.2999999998</c:v>
                </c:pt>
                <c:pt idx="25">
                  <c:v>2258333.2999999998</c:v>
                </c:pt>
                <c:pt idx="26">
                  <c:v>2258333.2999999998</c:v>
                </c:pt>
                <c:pt idx="27">
                  <c:v>2258333.2999999998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2258333.2999999998</c:v>
                </c:pt>
                <c:pt idx="33">
                  <c:v>2258333.2999999998</c:v>
                </c:pt>
                <c:pt idx="34">
                  <c:v>2258333.2999999998</c:v>
                </c:pt>
                <c:pt idx="35">
                  <c:v>2258333.2999999998</c:v>
                </c:pt>
                <c:pt idx="36">
                  <c:v>2258333.2999999998</c:v>
                </c:pt>
                <c:pt idx="37">
                  <c:v>2258333.2999999998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4194086</c:v>
                </c:pt>
                <c:pt idx="66">
                  <c:v>4194086</c:v>
                </c:pt>
                <c:pt idx="67">
                  <c:v>4194086</c:v>
                </c:pt>
                <c:pt idx="68">
                  <c:v>7237043</c:v>
                </c:pt>
                <c:pt idx="69">
                  <c:v>3042957</c:v>
                </c:pt>
                <c:pt idx="70">
                  <c:v>3042957</c:v>
                </c:pt>
                <c:pt idx="71">
                  <c:v>3042957</c:v>
                </c:pt>
                <c:pt idx="72">
                  <c:v>3042957</c:v>
                </c:pt>
                <c:pt idx="73">
                  <c:v>3042957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13128042.300000001</c:v>
                </c:pt>
                <c:pt idx="92">
                  <c:v>13128042.300000001</c:v>
                </c:pt>
                <c:pt idx="93">
                  <c:v>13128042.300000001</c:v>
                </c:pt>
                <c:pt idx="94">
                  <c:v>13128042.300000001</c:v>
                </c:pt>
                <c:pt idx="95">
                  <c:v>13128042.300000001</c:v>
                </c:pt>
                <c:pt idx="96">
                  <c:v>13128042.300000001</c:v>
                </c:pt>
                <c:pt idx="97">
                  <c:v>7894044.2000000002</c:v>
                </c:pt>
                <c:pt idx="98">
                  <c:v>7894044.2000000002</c:v>
                </c:pt>
                <c:pt idx="99">
                  <c:v>7894044.2000000002</c:v>
                </c:pt>
                <c:pt idx="100">
                  <c:v>7894044.2000000002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7B-4DDB-8722-AF3561F629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378112"/>
        <c:axId val="690361248"/>
      </c:barChart>
      <c:dateAx>
        <c:axId val="69037811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1248"/>
        <c:crosses val="autoZero"/>
        <c:auto val="1"/>
        <c:lblOffset val="100"/>
        <c:baseTimeUnit val="days"/>
      </c:dateAx>
      <c:valAx>
        <c:axId val="69036124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690378112"/>
        <c:crosses val="autoZero"/>
        <c:crossBetween val="between"/>
        <c:majorUnit val="4000000"/>
        <c:dispUnits>
          <c:builtInUnit val="thousands"/>
          <c:dispUnitsLbl>
            <c:layout>
              <c:manualLayout>
                <c:xMode val="edge"/>
                <c:yMode val="edge"/>
                <c:x val="9.4460117618988288E-4"/>
                <c:y val="0.2874641148325358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" cap="rnd">
              <a:solidFill>
                <a:schemeClr val="bg1">
                  <a:lumMod val="50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44</c:v>
                </c:pt>
                <c:pt idx="1">
                  <c:v>62</c:v>
                </c:pt>
                <c:pt idx="2">
                  <c:v>62</c:v>
                </c:pt>
                <c:pt idx="3">
                  <c:v>53</c:v>
                </c:pt>
                <c:pt idx="4">
                  <c:v>63</c:v>
                </c:pt>
                <c:pt idx="5">
                  <c:v>50</c:v>
                </c:pt>
                <c:pt idx="6">
                  <c:v>56.000000000000007</c:v>
                </c:pt>
                <c:pt idx="7">
                  <c:v>60</c:v>
                </c:pt>
                <c:pt idx="8">
                  <c:v>53</c:v>
                </c:pt>
                <c:pt idx="9">
                  <c:v>56.999999999999993</c:v>
                </c:pt>
                <c:pt idx="10">
                  <c:v>63</c:v>
                </c:pt>
                <c:pt idx="11">
                  <c:v>53</c:v>
                </c:pt>
                <c:pt idx="12">
                  <c:v>51</c:v>
                </c:pt>
                <c:pt idx="13">
                  <c:v>54</c:v>
                </c:pt>
                <c:pt idx="14">
                  <c:v>56.000000000000007</c:v>
                </c:pt>
                <c:pt idx="15">
                  <c:v>46</c:v>
                </c:pt>
                <c:pt idx="16">
                  <c:v>46</c:v>
                </c:pt>
                <c:pt idx="17">
                  <c:v>47</c:v>
                </c:pt>
                <c:pt idx="18">
                  <c:v>36</c:v>
                </c:pt>
                <c:pt idx="19">
                  <c:v>45</c:v>
                </c:pt>
                <c:pt idx="20">
                  <c:v>50</c:v>
                </c:pt>
                <c:pt idx="21">
                  <c:v>49</c:v>
                </c:pt>
                <c:pt idx="22">
                  <c:v>59</c:v>
                </c:pt>
                <c:pt idx="23">
                  <c:v>61</c:v>
                </c:pt>
                <c:pt idx="24">
                  <c:v>47</c:v>
                </c:pt>
                <c:pt idx="25">
                  <c:v>56.000000000000007</c:v>
                </c:pt>
                <c:pt idx="26">
                  <c:v>45</c:v>
                </c:pt>
                <c:pt idx="27">
                  <c:v>40</c:v>
                </c:pt>
                <c:pt idx="28">
                  <c:v>41</c:v>
                </c:pt>
                <c:pt idx="29">
                  <c:v>43</c:v>
                </c:pt>
                <c:pt idx="30">
                  <c:v>49</c:v>
                </c:pt>
                <c:pt idx="31">
                  <c:v>40</c:v>
                </c:pt>
                <c:pt idx="32">
                  <c:v>54</c:v>
                </c:pt>
                <c:pt idx="33">
                  <c:v>66</c:v>
                </c:pt>
                <c:pt idx="34">
                  <c:v>51</c:v>
                </c:pt>
                <c:pt idx="35">
                  <c:v>56.000000000000007</c:v>
                </c:pt>
                <c:pt idx="36">
                  <c:v>59</c:v>
                </c:pt>
                <c:pt idx="37">
                  <c:v>59</c:v>
                </c:pt>
                <c:pt idx="38">
                  <c:v>59</c:v>
                </c:pt>
                <c:pt idx="39">
                  <c:v>55.000000000000007</c:v>
                </c:pt>
                <c:pt idx="40">
                  <c:v>56.000000000000007</c:v>
                </c:pt>
                <c:pt idx="41">
                  <c:v>54</c:v>
                </c:pt>
                <c:pt idx="42">
                  <c:v>50</c:v>
                </c:pt>
                <c:pt idx="43">
                  <c:v>48</c:v>
                </c:pt>
                <c:pt idx="44">
                  <c:v>57.999999999999993</c:v>
                </c:pt>
                <c:pt idx="45">
                  <c:v>47</c:v>
                </c:pt>
                <c:pt idx="46">
                  <c:v>57.999999999999993</c:v>
                </c:pt>
                <c:pt idx="47">
                  <c:v>55.000000000000007</c:v>
                </c:pt>
                <c:pt idx="48">
                  <c:v>45</c:v>
                </c:pt>
                <c:pt idx="49">
                  <c:v>46</c:v>
                </c:pt>
                <c:pt idx="50">
                  <c:v>49</c:v>
                </c:pt>
                <c:pt idx="51">
                  <c:v>41</c:v>
                </c:pt>
                <c:pt idx="52">
                  <c:v>36</c:v>
                </c:pt>
                <c:pt idx="53">
                  <c:v>54</c:v>
                </c:pt>
                <c:pt idx="54">
                  <c:v>62</c:v>
                </c:pt>
                <c:pt idx="55">
                  <c:v>65</c:v>
                </c:pt>
                <c:pt idx="56">
                  <c:v>60</c:v>
                </c:pt>
                <c:pt idx="57">
                  <c:v>59</c:v>
                </c:pt>
                <c:pt idx="58">
                  <c:v>70</c:v>
                </c:pt>
                <c:pt idx="59">
                  <c:v>60</c:v>
                </c:pt>
                <c:pt idx="60">
                  <c:v>82</c:v>
                </c:pt>
                <c:pt idx="61">
                  <c:v>66</c:v>
                </c:pt>
                <c:pt idx="62">
                  <c:v>68</c:v>
                </c:pt>
                <c:pt idx="63">
                  <c:v>60</c:v>
                </c:pt>
                <c:pt idx="64">
                  <c:v>64</c:v>
                </c:pt>
                <c:pt idx="65">
                  <c:v>57.999999999999993</c:v>
                </c:pt>
                <c:pt idx="66">
                  <c:v>53</c:v>
                </c:pt>
                <c:pt idx="67">
                  <c:v>60</c:v>
                </c:pt>
                <c:pt idx="68">
                  <c:v>66</c:v>
                </c:pt>
                <c:pt idx="69">
                  <c:v>68</c:v>
                </c:pt>
                <c:pt idx="70">
                  <c:v>56.000000000000007</c:v>
                </c:pt>
                <c:pt idx="71">
                  <c:v>63</c:v>
                </c:pt>
                <c:pt idx="72">
                  <c:v>67</c:v>
                </c:pt>
                <c:pt idx="73">
                  <c:v>62</c:v>
                </c:pt>
                <c:pt idx="74">
                  <c:v>60</c:v>
                </c:pt>
                <c:pt idx="75">
                  <c:v>68</c:v>
                </c:pt>
                <c:pt idx="76">
                  <c:v>68</c:v>
                </c:pt>
                <c:pt idx="77">
                  <c:v>68</c:v>
                </c:pt>
                <c:pt idx="78">
                  <c:v>54</c:v>
                </c:pt>
                <c:pt idx="79">
                  <c:v>51</c:v>
                </c:pt>
                <c:pt idx="80">
                  <c:v>55.000000000000007</c:v>
                </c:pt>
                <c:pt idx="81">
                  <c:v>43</c:v>
                </c:pt>
                <c:pt idx="82">
                  <c:v>60</c:v>
                </c:pt>
                <c:pt idx="83">
                  <c:v>41</c:v>
                </c:pt>
                <c:pt idx="84">
                  <c:v>61</c:v>
                </c:pt>
                <c:pt idx="85">
                  <c:v>70</c:v>
                </c:pt>
                <c:pt idx="86">
                  <c:v>76</c:v>
                </c:pt>
                <c:pt idx="87">
                  <c:v>77</c:v>
                </c:pt>
                <c:pt idx="88">
                  <c:v>73</c:v>
                </c:pt>
                <c:pt idx="89">
                  <c:v>62</c:v>
                </c:pt>
                <c:pt idx="90">
                  <c:v>56.000000000000007</c:v>
                </c:pt>
                <c:pt idx="91">
                  <c:v>64</c:v>
                </c:pt>
                <c:pt idx="92">
                  <c:v>55.000000000000007</c:v>
                </c:pt>
                <c:pt idx="93">
                  <c:v>61</c:v>
                </c:pt>
                <c:pt idx="94">
                  <c:v>53</c:v>
                </c:pt>
                <c:pt idx="95">
                  <c:v>62</c:v>
                </c:pt>
                <c:pt idx="96">
                  <c:v>53</c:v>
                </c:pt>
                <c:pt idx="97">
                  <c:v>57.999999999999993</c:v>
                </c:pt>
                <c:pt idx="98">
                  <c:v>63</c:v>
                </c:pt>
                <c:pt idx="99">
                  <c:v>61</c:v>
                </c:pt>
                <c:pt idx="100">
                  <c:v>63</c:v>
                </c:pt>
                <c:pt idx="101">
                  <c:v>54</c:v>
                </c:pt>
                <c:pt idx="102">
                  <c:v>53</c:v>
                </c:pt>
                <c:pt idx="103">
                  <c:v>56.000000000000007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15-4C70-96C4-36C6C638B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363424"/>
        <c:axId val="690367232"/>
      </c:lineChart>
      <c:dateAx>
        <c:axId val="69036342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367232"/>
        <c:crosses val="autoZero"/>
        <c:auto val="1"/>
        <c:lblOffset val="100"/>
        <c:baseTimeUnit val="days"/>
      </c:dateAx>
      <c:valAx>
        <c:axId val="690367232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690363424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48462391398937E-2"/>
          <c:y val="0.29703349282296648"/>
          <c:w val="0.9327436944713462"/>
          <c:h val="0.2312225445503522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  <a:miter lim="800000"/>
            </a:ln>
            <a:effectLst/>
          </c:spPr>
          <c:invertIfNegative val="0"/>
          <c:cat>
            <c:numRef>
              <c:f>Sheet1!$A$2:$A$105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430914</c:v>
                </c:pt>
                <c:pt idx="1">
                  <c:v>517043</c:v>
                </c:pt>
                <c:pt idx="2">
                  <c:v>502320</c:v>
                </c:pt>
                <c:pt idx="3">
                  <c:v>466395</c:v>
                </c:pt>
                <c:pt idx="4">
                  <c:v>497716</c:v>
                </c:pt>
                <c:pt idx="5">
                  <c:v>459816</c:v>
                </c:pt>
                <c:pt idx="6">
                  <c:v>435596</c:v>
                </c:pt>
                <c:pt idx="7">
                  <c:v>455181</c:v>
                </c:pt>
                <c:pt idx="8">
                  <c:v>456606</c:v>
                </c:pt>
                <c:pt idx="9">
                  <c:v>496834</c:v>
                </c:pt>
                <c:pt idx="10">
                  <c:v>446532</c:v>
                </c:pt>
                <c:pt idx="11">
                  <c:v>435186</c:v>
                </c:pt>
                <c:pt idx="12">
                  <c:v>466761</c:v>
                </c:pt>
                <c:pt idx="13">
                  <c:v>474428</c:v>
                </c:pt>
                <c:pt idx="14">
                  <c:v>439997</c:v>
                </c:pt>
                <c:pt idx="15">
                  <c:v>396287</c:v>
                </c:pt>
                <c:pt idx="16">
                  <c:v>461220</c:v>
                </c:pt>
                <c:pt idx="17">
                  <c:v>503072</c:v>
                </c:pt>
                <c:pt idx="18">
                  <c:v>434637</c:v>
                </c:pt>
                <c:pt idx="19">
                  <c:v>461440</c:v>
                </c:pt>
                <c:pt idx="20">
                  <c:v>456604</c:v>
                </c:pt>
                <c:pt idx="21">
                  <c:v>457312</c:v>
                </c:pt>
                <c:pt idx="22">
                  <c:v>477191</c:v>
                </c:pt>
                <c:pt idx="23">
                  <c:v>441762</c:v>
                </c:pt>
                <c:pt idx="24">
                  <c:v>442280</c:v>
                </c:pt>
                <c:pt idx="25">
                  <c:v>481215</c:v>
                </c:pt>
                <c:pt idx="26">
                  <c:v>451234</c:v>
                </c:pt>
                <c:pt idx="27">
                  <c:v>449960</c:v>
                </c:pt>
                <c:pt idx="28">
                  <c:v>452048</c:v>
                </c:pt>
                <c:pt idx="29">
                  <c:v>446213</c:v>
                </c:pt>
                <c:pt idx="30">
                  <c:v>479668</c:v>
                </c:pt>
                <c:pt idx="31">
                  <c:v>414776</c:v>
                </c:pt>
                <c:pt idx="32">
                  <c:v>443698</c:v>
                </c:pt>
                <c:pt idx="33">
                  <c:v>457617</c:v>
                </c:pt>
                <c:pt idx="34">
                  <c:v>478419</c:v>
                </c:pt>
                <c:pt idx="35">
                  <c:v>536681</c:v>
                </c:pt>
                <c:pt idx="36">
                  <c:v>467397</c:v>
                </c:pt>
                <c:pt idx="37">
                  <c:v>470458</c:v>
                </c:pt>
                <c:pt idx="38">
                  <c:v>486742</c:v>
                </c:pt>
                <c:pt idx="39">
                  <c:v>481826</c:v>
                </c:pt>
                <c:pt idx="40">
                  <c:v>421093</c:v>
                </c:pt>
                <c:pt idx="41">
                  <c:v>479774</c:v>
                </c:pt>
                <c:pt idx="42">
                  <c:v>469522</c:v>
                </c:pt>
                <c:pt idx="43">
                  <c:v>458597</c:v>
                </c:pt>
                <c:pt idx="44">
                  <c:v>434720</c:v>
                </c:pt>
                <c:pt idx="45">
                  <c:v>411158</c:v>
                </c:pt>
                <c:pt idx="46">
                  <c:v>456683</c:v>
                </c:pt>
                <c:pt idx="47">
                  <c:v>438309</c:v>
                </c:pt>
                <c:pt idx="48">
                  <c:v>433843</c:v>
                </c:pt>
                <c:pt idx="49">
                  <c:v>406980</c:v>
                </c:pt>
                <c:pt idx="50">
                  <c:v>420742</c:v>
                </c:pt>
                <c:pt idx="51">
                  <c:v>276110</c:v>
                </c:pt>
                <c:pt idx="52">
                  <c:v>377995</c:v>
                </c:pt>
                <c:pt idx="53">
                  <c:v>467275</c:v>
                </c:pt>
                <c:pt idx="54">
                  <c:v>469571</c:v>
                </c:pt>
                <c:pt idx="55">
                  <c:v>473337</c:v>
                </c:pt>
                <c:pt idx="56">
                  <c:v>491097</c:v>
                </c:pt>
                <c:pt idx="57">
                  <c:v>444848</c:v>
                </c:pt>
                <c:pt idx="58">
                  <c:v>457125</c:v>
                </c:pt>
                <c:pt idx="59">
                  <c:v>475232</c:v>
                </c:pt>
                <c:pt idx="60">
                  <c:v>483841</c:v>
                </c:pt>
                <c:pt idx="61">
                  <c:v>462447</c:v>
                </c:pt>
                <c:pt idx="62">
                  <c:v>456354</c:v>
                </c:pt>
                <c:pt idx="63">
                  <c:v>439834</c:v>
                </c:pt>
                <c:pt idx="64">
                  <c:v>441743</c:v>
                </c:pt>
                <c:pt idx="65">
                  <c:v>445052</c:v>
                </c:pt>
                <c:pt idx="66">
                  <c:v>486663</c:v>
                </c:pt>
                <c:pt idx="67">
                  <c:v>487544</c:v>
                </c:pt>
                <c:pt idx="68">
                  <c:v>490964</c:v>
                </c:pt>
                <c:pt idx="69">
                  <c:v>496142</c:v>
                </c:pt>
                <c:pt idx="70">
                  <c:v>499228</c:v>
                </c:pt>
                <c:pt idx="71">
                  <c:v>516101</c:v>
                </c:pt>
                <c:pt idx="72">
                  <c:v>477637</c:v>
                </c:pt>
                <c:pt idx="73">
                  <c:v>490426</c:v>
                </c:pt>
                <c:pt idx="74">
                  <c:v>484441</c:v>
                </c:pt>
                <c:pt idx="75">
                  <c:v>502160</c:v>
                </c:pt>
                <c:pt idx="76">
                  <c:v>460387</c:v>
                </c:pt>
                <c:pt idx="77">
                  <c:v>503667</c:v>
                </c:pt>
                <c:pt idx="78">
                  <c:v>423253</c:v>
                </c:pt>
                <c:pt idx="79">
                  <c:v>441883</c:v>
                </c:pt>
                <c:pt idx="80">
                  <c:v>412902</c:v>
                </c:pt>
                <c:pt idx="81">
                  <c:v>421857</c:v>
                </c:pt>
                <c:pt idx="82">
                  <c:v>471238</c:v>
                </c:pt>
                <c:pt idx="83">
                  <c:v>401311</c:v>
                </c:pt>
                <c:pt idx="84">
                  <c:v>419035</c:v>
                </c:pt>
                <c:pt idx="85">
                  <c:v>454056</c:v>
                </c:pt>
                <c:pt idx="86">
                  <c:v>457193</c:v>
                </c:pt>
                <c:pt idx="87">
                  <c:v>528144</c:v>
                </c:pt>
                <c:pt idx="88">
                  <c:v>464737</c:v>
                </c:pt>
                <c:pt idx="89">
                  <c:v>462461</c:v>
                </c:pt>
                <c:pt idx="90">
                  <c:v>446829</c:v>
                </c:pt>
                <c:pt idx="91">
                  <c:v>459385</c:v>
                </c:pt>
                <c:pt idx="92">
                  <c:v>385527</c:v>
                </c:pt>
                <c:pt idx="93">
                  <c:v>463758</c:v>
                </c:pt>
                <c:pt idx="94">
                  <c:v>425183</c:v>
                </c:pt>
                <c:pt idx="95">
                  <c:v>438530</c:v>
                </c:pt>
                <c:pt idx="96">
                  <c:v>404030</c:v>
                </c:pt>
                <c:pt idx="97">
                  <c:v>402640</c:v>
                </c:pt>
                <c:pt idx="98">
                  <c:v>428967</c:v>
                </c:pt>
                <c:pt idx="99">
                  <c:v>394825</c:v>
                </c:pt>
                <c:pt idx="100">
                  <c:v>422340</c:v>
                </c:pt>
                <c:pt idx="101">
                  <c:v>386484</c:v>
                </c:pt>
                <c:pt idx="102">
                  <c:v>383261</c:v>
                </c:pt>
                <c:pt idx="103">
                  <c:v>273824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1E7-431B-928E-D59DCC07F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887424"/>
        <c:axId val="693890688"/>
      </c:barChart>
      <c:dateAx>
        <c:axId val="6938874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317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890688"/>
        <c:crosses val="autoZero"/>
        <c:auto val="1"/>
        <c:lblOffset val="100"/>
        <c:baseTimeUnit val="days"/>
      </c:dateAx>
      <c:valAx>
        <c:axId val="693890688"/>
        <c:scaling>
          <c:orientation val="minMax"/>
        </c:scaling>
        <c:delete val="1"/>
        <c:axPos val="l"/>
        <c:numFmt formatCode="#,##0" sourceLinked="0"/>
        <c:majorTickMark val="none"/>
        <c:minorTickMark val="none"/>
        <c:tickLblPos val="nextTo"/>
        <c:crossAx val="693887424"/>
        <c:crosses val="autoZero"/>
        <c:crossBetween val="between"/>
        <c:majorUnit val="200000"/>
        <c:dispUnits>
          <c:builtInUnit val="thousand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5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500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26173267437675E-2"/>
          <c:y val="5.2895573143331376E-2"/>
          <c:w val="0.91032621559776805"/>
          <c:h val="0.64781010377296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FD0C-4102-83D8-2FEA563A3B4C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3320270223182756E-2"/>
                  <c:y val="7.91171029684169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1.1924263950186151E-2"/>
                  <c:y val="5.008673290284004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Sampling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Sheet1!$B$2:$B$11</c:f>
              <c:numCache>
                <c:formatCode>0.00</c:formatCode>
                <c:ptCount val="10"/>
                <c:pt idx="0">
                  <c:v>0.81692688945988223</c:v>
                </c:pt>
                <c:pt idx="1">
                  <c:v>0.28225558986922195</c:v>
                </c:pt>
                <c:pt idx="2">
                  <c:v>0</c:v>
                </c:pt>
                <c:pt idx="3">
                  <c:v>0.26502902821484758</c:v>
                </c:pt>
                <c:pt idx="4">
                  <c:v>0.16460530176647004</c:v>
                </c:pt>
                <c:pt idx="5">
                  <c:v>0.15643455393689104</c:v>
                </c:pt>
                <c:pt idx="6">
                  <c:v>0.63708553499903808</c:v>
                </c:pt>
                <c:pt idx="7">
                  <c:v>0.18288874779192635</c:v>
                </c:pt>
                <c:pt idx="8">
                  <c:v>0.57247536378341657</c:v>
                </c:pt>
                <c:pt idx="9">
                  <c:v>0.60516015979570514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5662105929134573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82807905512761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7322178179998921E-3"/>
                  <c:y val="-7.252317326049668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218779320175993E-4"/>
                  <c:y val="1.00176580652255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662105929134573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FD0C-4102-83D8-2FEA563A3B4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3.086153946196954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Sampling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Sheet1!$C$2:$C$11</c:f>
              <c:numCache>
                <c:formatCode>0.00</c:formatCode>
                <c:ptCount val="10"/>
                <c:pt idx="0">
                  <c:v>0.75084747294224841</c:v>
                </c:pt>
                <c:pt idx="1">
                  <c:v>0.21836332218716811</c:v>
                </c:pt>
                <c:pt idx="2">
                  <c:v>0.17452531867536764</c:v>
                </c:pt>
                <c:pt idx="3">
                  <c:v>0.37468155336739994</c:v>
                </c:pt>
                <c:pt idx="4">
                  <c:v>0.14830018592126479</c:v>
                </c:pt>
                <c:pt idx="5">
                  <c:v>0.21728791097217254</c:v>
                </c:pt>
                <c:pt idx="6">
                  <c:v>0</c:v>
                </c:pt>
                <c:pt idx="7">
                  <c:v>0.17391795623989229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 (With 2017 Margins)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Lbl>
              <c:idx val="0"/>
              <c:layout>
                <c:manualLayout>
                  <c:x val="4.440090074394233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332027022318267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9201200991922569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7.4001501239903894E-3"/>
                  <c:y val="-7.252317326049668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9201200991922031E-3"/>
                  <c:y val="-7.91171029684183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0360210173586437E-2"/>
                  <c:y val="-7.2523173260496685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9DF3-4FE6-A127-EA89560B450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5.9201200991922031E-3"/>
                  <c:y val="-2.76909860389461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9DF3-4FE6-A127-EA89560B450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Sheet1!$A$2:$A$11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Sampling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0.78071155602996012</c:v>
                </c:pt>
                <c:pt idx="1">
                  <c:v>0.24237164855239593</c:v>
                </c:pt>
                <c:pt idx="2">
                  <c:v>0.19371380128217711</c:v>
                </c:pt>
                <c:pt idx="3">
                  <c:v>0.41587655317860744</c:v>
                </c:pt>
                <c:pt idx="4" formatCode="0.00">
                  <c:v>0.16460530176196392</c:v>
                </c:pt>
                <c:pt idx="5" formatCode="0.00">
                  <c:v>0.24117799942469667</c:v>
                </c:pt>
                <c:pt idx="6" formatCode="0.00">
                  <c:v>0</c:v>
                </c:pt>
                <c:pt idx="7" formatCode="0.00">
                  <c:v>0.19303966135208031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9DF3-4FE6-A127-EA89560B4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"/>
        <c:axId val="659924704"/>
        <c:axId val="659916544"/>
      </c:barChart>
      <c:catAx>
        <c:axId val="659924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59916544"/>
        <c:crosses val="autoZero"/>
        <c:auto val="1"/>
        <c:lblAlgn val="ctr"/>
        <c:lblOffset val="100"/>
        <c:tickLblSkip val="1"/>
        <c:noMultiLvlLbl val="0"/>
      </c:catAx>
      <c:valAx>
        <c:axId val="659916544"/>
        <c:scaling>
          <c:orientation val="minMax"/>
          <c:max val="1.5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6599247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8804887408755276"/>
          <c:y val="0.18879957239386239"/>
          <c:w val="0.46755022516850492"/>
          <c:h val="6.7499659703011833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126173267437675E-2"/>
          <c:y val="5.2895573143331376E-2"/>
          <c:w val="0.91032621559776805"/>
          <c:h val="0.64781010377296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D80-440C-BC02-DE2738D0862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56621059291348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0441403952757495E-3"/>
                  <c:y val="5.00876533934385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Sheet1!$A$2:$A$14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Sample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Sheet1!$B$2:$B$14</c:f>
              <c:numCache>
                <c:formatCode>0.00</c:formatCode>
                <c:ptCount val="10"/>
                <c:pt idx="0">
                  <c:v>1.2439128756136884</c:v>
                </c:pt>
                <c:pt idx="1">
                  <c:v>0.64433901930490856</c:v>
                </c:pt>
                <c:pt idx="2">
                  <c:v>0</c:v>
                </c:pt>
                <c:pt idx="3">
                  <c:v>0.60501386068708274</c:v>
                </c:pt>
                <c:pt idx="4">
                  <c:v>0.37576445788633478</c:v>
                </c:pt>
                <c:pt idx="5">
                  <c:v>0.3571121022467601</c:v>
                </c:pt>
                <c:pt idx="6">
                  <c:v>1.4543523089297206</c:v>
                </c:pt>
                <c:pt idx="7">
                  <c:v>0.41750229445855336</c:v>
                </c:pt>
                <c:pt idx="8">
                  <c:v>1.306858846081085</c:v>
                </c:pt>
                <c:pt idx="9">
                  <c:v>1.3814723884328832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6DE4-4AE4-B10C-8685231C1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4.5662105929134573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6.0882807905512761E-3"/>
                  <c:y val="1.00175306786876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32421185826914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324211858269146E-3"/>
                  <c:y val="1.00175306786877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5662105929134573E-3"/>
                  <c:y val="5.008765339343759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7D80-440C-BC02-DE2738D0862A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5662105929133454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6DE4-4AE4-B10C-8685231C1D3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6DE4-4AE4-B10C-8685231C1D3C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6DE4-4AE4-B10C-8685231C1D3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Sheet1!$A$2:$A$14</c:f>
              <c:strCache>
                <c:ptCount val="10"/>
                <c:pt idx="0">
                  <c:v>Trade</c:v>
                </c:pt>
                <c:pt idx="1">
                  <c:v>Brand-Building</c:v>
                </c:pt>
                <c:pt idx="2">
                  <c:v>TV</c:v>
                </c:pt>
                <c:pt idx="3">
                  <c:v>Digital Video</c:v>
                </c:pt>
                <c:pt idx="4">
                  <c:v>Sample</c:v>
                </c:pt>
                <c:pt idx="5">
                  <c:v>OOH</c:v>
                </c:pt>
                <c:pt idx="6">
                  <c:v>OLM</c:v>
                </c:pt>
                <c:pt idx="7">
                  <c:v>Coupon</c:v>
                </c:pt>
                <c:pt idx="8">
                  <c:v>Social</c:v>
                </c:pt>
                <c:pt idx="9">
                  <c:v>Corporate Promo</c:v>
                </c:pt>
              </c:strCache>
            </c:strRef>
          </c:cat>
          <c:val>
            <c:numRef>
              <c:f>Sheet1!$C$2:$C$14</c:f>
              <c:numCache>
                <c:formatCode>0.00</c:formatCode>
                <c:ptCount val="10"/>
                <c:pt idx="0">
                  <c:v>1.2059916648144466</c:v>
                </c:pt>
                <c:pt idx="1">
                  <c:v>0.56130721350607182</c:v>
                </c:pt>
                <c:pt idx="2">
                  <c:v>0.44862076346302476</c:v>
                </c:pt>
                <c:pt idx="3">
                  <c:v>0.96312630054471882</c:v>
                </c:pt>
                <c:pt idx="4">
                  <c:v>0.38120854403628934</c:v>
                </c:pt>
                <c:pt idx="5">
                  <c:v>0.55854284783139607</c:v>
                </c:pt>
                <c:pt idx="6">
                  <c:v>0</c:v>
                </c:pt>
                <c:pt idx="7">
                  <c:v>0.44705952637966173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7-6DE4-4AE4-B10C-8685231C1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"/>
        <c:axId val="659925792"/>
        <c:axId val="659926336"/>
      </c:barChart>
      <c:catAx>
        <c:axId val="65992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659926336"/>
        <c:crosses val="autoZero"/>
        <c:auto val="1"/>
        <c:lblAlgn val="ctr"/>
        <c:lblOffset val="100"/>
        <c:tickLblSkip val="1"/>
        <c:noMultiLvlLbl val="0"/>
      </c:catAx>
      <c:valAx>
        <c:axId val="659926336"/>
        <c:scaling>
          <c:orientation val="minMax"/>
          <c:max val="2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65992579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5805640744213241"/>
          <c:y val="0.10572661427702384"/>
          <c:w val="0.11798165342126025"/>
          <c:h val="6.7499659703011833E-2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598760771341935E-2"/>
          <c:y val="0.11634698778681708"/>
          <c:w val="0.80023792699510388"/>
          <c:h val="0.40620609664455842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Taste The Energy 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Sheet1!$C$2:$C$157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132.90203035679247</c:v>
                </c:pt>
                <c:pt idx="66">
                  <c:v>138.5566688027283</c:v>
                </c:pt>
                <c:pt idx="67">
                  <c:v>116.05284669607718</c:v>
                </c:pt>
                <c:pt idx="68">
                  <c:v>97.124406247186911</c:v>
                </c:pt>
                <c:pt idx="69">
                  <c:v>0</c:v>
                </c:pt>
                <c:pt idx="70">
                  <c:v>116.81136027242718</c:v>
                </c:pt>
                <c:pt idx="71">
                  <c:v>0</c:v>
                </c:pt>
                <c:pt idx="72">
                  <c:v>86.369714777488014</c:v>
                </c:pt>
                <c:pt idx="73">
                  <c:v>0</c:v>
                </c:pt>
                <c:pt idx="74">
                  <c:v>108.29243532234239</c:v>
                </c:pt>
                <c:pt idx="75">
                  <c:v>0</c:v>
                </c:pt>
                <c:pt idx="76">
                  <c:v>125.4642334803859</c:v>
                </c:pt>
                <c:pt idx="77">
                  <c:v>153.35854008823154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144.0906170606022</c:v>
                </c:pt>
                <c:pt idx="88">
                  <c:v>126.15846055258694</c:v>
                </c:pt>
                <c:pt idx="89">
                  <c:v>89.83961513814674</c:v>
                </c:pt>
                <c:pt idx="90">
                  <c:v>0</c:v>
                </c:pt>
                <c:pt idx="91">
                  <c:v>0</c:v>
                </c:pt>
                <c:pt idx="92">
                  <c:v>106.24145991176846</c:v>
                </c:pt>
                <c:pt idx="93">
                  <c:v>0</c:v>
                </c:pt>
                <c:pt idx="94">
                  <c:v>105.80368954724344</c:v>
                </c:pt>
                <c:pt idx="95">
                  <c:v>0</c:v>
                </c:pt>
                <c:pt idx="96">
                  <c:v>114.81702715270004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17.792567881750045</c:v>
                </c:pt>
                <c:pt idx="103">
                  <c:v>17.792567881750045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74-4560-BB60-FE3F081B76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World Junior Hockey Championship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Sheet1!$D$2:$D$157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74-4560-BB60-FE3F081B7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84568752"/>
        <c:axId val="5845448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Sheet1!$A$2:$A$157</c:f>
              <c:numCache>
                <c:formatCode>m/d/yyyy</c:formatCode>
                <c:ptCount val="104"/>
                <c:pt idx="0">
                  <c:v>42742</c:v>
                </c:pt>
                <c:pt idx="1">
                  <c:v>42749</c:v>
                </c:pt>
                <c:pt idx="2">
                  <c:v>42756</c:v>
                </c:pt>
                <c:pt idx="3">
                  <c:v>42763</c:v>
                </c:pt>
                <c:pt idx="4">
                  <c:v>42770</c:v>
                </c:pt>
                <c:pt idx="5">
                  <c:v>42777</c:v>
                </c:pt>
                <c:pt idx="6">
                  <c:v>42784</c:v>
                </c:pt>
                <c:pt idx="7">
                  <c:v>42791</c:v>
                </c:pt>
                <c:pt idx="8">
                  <c:v>42798</c:v>
                </c:pt>
                <c:pt idx="9">
                  <c:v>42805</c:v>
                </c:pt>
                <c:pt idx="10">
                  <c:v>42812</c:v>
                </c:pt>
                <c:pt idx="11">
                  <c:v>42819</c:v>
                </c:pt>
                <c:pt idx="12">
                  <c:v>42826</c:v>
                </c:pt>
                <c:pt idx="13">
                  <c:v>42833</c:v>
                </c:pt>
                <c:pt idx="14">
                  <c:v>42840</c:v>
                </c:pt>
                <c:pt idx="15">
                  <c:v>42847</c:v>
                </c:pt>
                <c:pt idx="16">
                  <c:v>42854</c:v>
                </c:pt>
                <c:pt idx="17">
                  <c:v>42861</c:v>
                </c:pt>
                <c:pt idx="18">
                  <c:v>42868</c:v>
                </c:pt>
                <c:pt idx="19">
                  <c:v>42875</c:v>
                </c:pt>
                <c:pt idx="20">
                  <c:v>42882</c:v>
                </c:pt>
                <c:pt idx="21">
                  <c:v>42889</c:v>
                </c:pt>
                <c:pt idx="22">
                  <c:v>42896</c:v>
                </c:pt>
                <c:pt idx="23">
                  <c:v>42903</c:v>
                </c:pt>
                <c:pt idx="24">
                  <c:v>42910</c:v>
                </c:pt>
                <c:pt idx="25">
                  <c:v>42917</c:v>
                </c:pt>
                <c:pt idx="26">
                  <c:v>42924</c:v>
                </c:pt>
                <c:pt idx="27">
                  <c:v>42931</c:v>
                </c:pt>
                <c:pt idx="28">
                  <c:v>42938</c:v>
                </c:pt>
                <c:pt idx="29">
                  <c:v>42945</c:v>
                </c:pt>
                <c:pt idx="30">
                  <c:v>42952</c:v>
                </c:pt>
                <c:pt idx="31">
                  <c:v>42959</c:v>
                </c:pt>
                <c:pt idx="32">
                  <c:v>42966</c:v>
                </c:pt>
                <c:pt idx="33">
                  <c:v>42973</c:v>
                </c:pt>
                <c:pt idx="34">
                  <c:v>42980</c:v>
                </c:pt>
                <c:pt idx="35">
                  <c:v>42987</c:v>
                </c:pt>
                <c:pt idx="36">
                  <c:v>42994</c:v>
                </c:pt>
                <c:pt idx="37">
                  <c:v>43001</c:v>
                </c:pt>
                <c:pt idx="38">
                  <c:v>43008</c:v>
                </c:pt>
                <c:pt idx="39">
                  <c:v>43015</c:v>
                </c:pt>
                <c:pt idx="40">
                  <c:v>43022</c:v>
                </c:pt>
                <c:pt idx="41">
                  <c:v>43029</c:v>
                </c:pt>
                <c:pt idx="42">
                  <c:v>43036</c:v>
                </c:pt>
                <c:pt idx="43">
                  <c:v>43043</c:v>
                </c:pt>
                <c:pt idx="44">
                  <c:v>43050</c:v>
                </c:pt>
                <c:pt idx="45">
                  <c:v>43057</c:v>
                </c:pt>
                <c:pt idx="46">
                  <c:v>43064</c:v>
                </c:pt>
                <c:pt idx="47">
                  <c:v>43071</c:v>
                </c:pt>
                <c:pt idx="48">
                  <c:v>43078</c:v>
                </c:pt>
                <c:pt idx="49">
                  <c:v>43085</c:v>
                </c:pt>
                <c:pt idx="50">
                  <c:v>43092</c:v>
                </c:pt>
                <c:pt idx="51">
                  <c:v>43099</c:v>
                </c:pt>
                <c:pt idx="52">
                  <c:v>43106</c:v>
                </c:pt>
                <c:pt idx="53">
                  <c:v>43113</c:v>
                </c:pt>
                <c:pt idx="54">
                  <c:v>43120</c:v>
                </c:pt>
                <c:pt idx="55">
                  <c:v>43127</c:v>
                </c:pt>
                <c:pt idx="56">
                  <c:v>43134</c:v>
                </c:pt>
                <c:pt idx="57">
                  <c:v>43141</c:v>
                </c:pt>
                <c:pt idx="58">
                  <c:v>43148</c:v>
                </c:pt>
                <c:pt idx="59">
                  <c:v>43155</c:v>
                </c:pt>
                <c:pt idx="60">
                  <c:v>43162</c:v>
                </c:pt>
                <c:pt idx="61">
                  <c:v>43169</c:v>
                </c:pt>
                <c:pt idx="62">
                  <c:v>43176</c:v>
                </c:pt>
                <c:pt idx="63">
                  <c:v>43183</c:v>
                </c:pt>
                <c:pt idx="64">
                  <c:v>43190</c:v>
                </c:pt>
                <c:pt idx="65">
                  <c:v>43197</c:v>
                </c:pt>
                <c:pt idx="66">
                  <c:v>43204</c:v>
                </c:pt>
                <c:pt idx="67">
                  <c:v>43211</c:v>
                </c:pt>
                <c:pt idx="68">
                  <c:v>43218</c:v>
                </c:pt>
                <c:pt idx="69">
                  <c:v>43225</c:v>
                </c:pt>
                <c:pt idx="70">
                  <c:v>43232</c:v>
                </c:pt>
                <c:pt idx="71">
                  <c:v>43239</c:v>
                </c:pt>
                <c:pt idx="72">
                  <c:v>43246</c:v>
                </c:pt>
                <c:pt idx="73">
                  <c:v>43253</c:v>
                </c:pt>
                <c:pt idx="74">
                  <c:v>43260</c:v>
                </c:pt>
                <c:pt idx="75">
                  <c:v>43267</c:v>
                </c:pt>
                <c:pt idx="76">
                  <c:v>43274</c:v>
                </c:pt>
                <c:pt idx="77">
                  <c:v>43281</c:v>
                </c:pt>
                <c:pt idx="78">
                  <c:v>43288</c:v>
                </c:pt>
                <c:pt idx="79">
                  <c:v>43295</c:v>
                </c:pt>
                <c:pt idx="80">
                  <c:v>43302</c:v>
                </c:pt>
                <c:pt idx="81">
                  <c:v>43309</c:v>
                </c:pt>
                <c:pt idx="82">
                  <c:v>43316</c:v>
                </c:pt>
                <c:pt idx="83">
                  <c:v>43323</c:v>
                </c:pt>
                <c:pt idx="84">
                  <c:v>43330</c:v>
                </c:pt>
                <c:pt idx="85">
                  <c:v>43337</c:v>
                </c:pt>
                <c:pt idx="86">
                  <c:v>43344</c:v>
                </c:pt>
                <c:pt idx="87">
                  <c:v>43351</c:v>
                </c:pt>
                <c:pt idx="88">
                  <c:v>43358</c:v>
                </c:pt>
                <c:pt idx="89">
                  <c:v>43365</c:v>
                </c:pt>
                <c:pt idx="90">
                  <c:v>43372</c:v>
                </c:pt>
                <c:pt idx="91">
                  <c:v>43379</c:v>
                </c:pt>
                <c:pt idx="92">
                  <c:v>43386</c:v>
                </c:pt>
                <c:pt idx="93">
                  <c:v>43393</c:v>
                </c:pt>
                <c:pt idx="94">
                  <c:v>43400</c:v>
                </c:pt>
                <c:pt idx="95">
                  <c:v>43407</c:v>
                </c:pt>
                <c:pt idx="96">
                  <c:v>43414</c:v>
                </c:pt>
                <c:pt idx="97">
                  <c:v>43421</c:v>
                </c:pt>
                <c:pt idx="98">
                  <c:v>43428</c:v>
                </c:pt>
                <c:pt idx="99">
                  <c:v>43435</c:v>
                </c:pt>
                <c:pt idx="100">
                  <c:v>43442</c:v>
                </c:pt>
                <c:pt idx="101">
                  <c:v>43449</c:v>
                </c:pt>
                <c:pt idx="102">
                  <c:v>43456</c:v>
                </c:pt>
                <c:pt idx="103">
                  <c:v>43463</c:v>
                </c:pt>
              </c:numCache>
            </c:numRef>
          </c:cat>
          <c:val>
            <c:numRef>
              <c:f>Sheet1!$B$2:$B$157</c:f>
              <c:numCache>
                <c:formatCode>General</c:formatCode>
                <c:ptCount val="104"/>
                <c:pt idx="0">
                  <c:v>42885</c:v>
                </c:pt>
                <c:pt idx="1">
                  <c:v>52675</c:v>
                </c:pt>
                <c:pt idx="2">
                  <c:v>50169</c:v>
                </c:pt>
                <c:pt idx="3">
                  <c:v>46830</c:v>
                </c:pt>
                <c:pt idx="4">
                  <c:v>52682</c:v>
                </c:pt>
                <c:pt idx="5">
                  <c:v>46193</c:v>
                </c:pt>
                <c:pt idx="6">
                  <c:v>45500</c:v>
                </c:pt>
                <c:pt idx="7">
                  <c:v>47394</c:v>
                </c:pt>
                <c:pt idx="8">
                  <c:v>46243</c:v>
                </c:pt>
                <c:pt idx="9">
                  <c:v>51030</c:v>
                </c:pt>
                <c:pt idx="10">
                  <c:v>46608</c:v>
                </c:pt>
                <c:pt idx="11">
                  <c:v>43712</c:v>
                </c:pt>
                <c:pt idx="12">
                  <c:v>47771</c:v>
                </c:pt>
                <c:pt idx="13">
                  <c:v>47853</c:v>
                </c:pt>
                <c:pt idx="14">
                  <c:v>45676</c:v>
                </c:pt>
                <c:pt idx="15">
                  <c:v>39436</c:v>
                </c:pt>
                <c:pt idx="16">
                  <c:v>46451</c:v>
                </c:pt>
                <c:pt idx="17">
                  <c:v>51468</c:v>
                </c:pt>
                <c:pt idx="18">
                  <c:v>42924</c:v>
                </c:pt>
                <c:pt idx="19">
                  <c:v>46222</c:v>
                </c:pt>
                <c:pt idx="20">
                  <c:v>46477</c:v>
                </c:pt>
                <c:pt idx="21">
                  <c:v>47423</c:v>
                </c:pt>
                <c:pt idx="22">
                  <c:v>49876</c:v>
                </c:pt>
                <c:pt idx="23">
                  <c:v>45144</c:v>
                </c:pt>
                <c:pt idx="24">
                  <c:v>43759</c:v>
                </c:pt>
                <c:pt idx="25">
                  <c:v>49345</c:v>
                </c:pt>
                <c:pt idx="26">
                  <c:v>45101</c:v>
                </c:pt>
                <c:pt idx="27">
                  <c:v>44004</c:v>
                </c:pt>
                <c:pt idx="28">
                  <c:v>45350</c:v>
                </c:pt>
                <c:pt idx="29">
                  <c:v>43981</c:v>
                </c:pt>
                <c:pt idx="30">
                  <c:v>48762</c:v>
                </c:pt>
                <c:pt idx="31">
                  <c:v>41234</c:v>
                </c:pt>
                <c:pt idx="32">
                  <c:v>46167</c:v>
                </c:pt>
                <c:pt idx="33">
                  <c:v>48201</c:v>
                </c:pt>
                <c:pt idx="34">
                  <c:v>48855</c:v>
                </c:pt>
                <c:pt idx="35">
                  <c:v>55689</c:v>
                </c:pt>
                <c:pt idx="36">
                  <c:v>49221</c:v>
                </c:pt>
                <c:pt idx="37">
                  <c:v>48873</c:v>
                </c:pt>
                <c:pt idx="38">
                  <c:v>49222</c:v>
                </c:pt>
                <c:pt idx="39">
                  <c:v>49705</c:v>
                </c:pt>
                <c:pt idx="40">
                  <c:v>42679</c:v>
                </c:pt>
                <c:pt idx="41">
                  <c:v>48561</c:v>
                </c:pt>
                <c:pt idx="42">
                  <c:v>47677</c:v>
                </c:pt>
                <c:pt idx="43">
                  <c:v>45921</c:v>
                </c:pt>
                <c:pt idx="44">
                  <c:v>43794</c:v>
                </c:pt>
                <c:pt idx="45">
                  <c:v>40808</c:v>
                </c:pt>
                <c:pt idx="46">
                  <c:v>47203</c:v>
                </c:pt>
                <c:pt idx="47">
                  <c:v>45011</c:v>
                </c:pt>
                <c:pt idx="48">
                  <c:v>44267</c:v>
                </c:pt>
                <c:pt idx="49">
                  <c:v>41392</c:v>
                </c:pt>
                <c:pt idx="50">
                  <c:v>43303</c:v>
                </c:pt>
                <c:pt idx="51">
                  <c:v>27518</c:v>
                </c:pt>
                <c:pt idx="52">
                  <c:v>37304</c:v>
                </c:pt>
                <c:pt idx="53">
                  <c:v>48119</c:v>
                </c:pt>
                <c:pt idx="54">
                  <c:v>48829</c:v>
                </c:pt>
                <c:pt idx="55">
                  <c:v>48823</c:v>
                </c:pt>
                <c:pt idx="56">
                  <c:v>50443</c:v>
                </c:pt>
                <c:pt idx="57">
                  <c:v>44008</c:v>
                </c:pt>
                <c:pt idx="58">
                  <c:v>47340</c:v>
                </c:pt>
                <c:pt idx="59">
                  <c:v>55250</c:v>
                </c:pt>
                <c:pt idx="60">
                  <c:v>60347</c:v>
                </c:pt>
                <c:pt idx="61">
                  <c:v>47333</c:v>
                </c:pt>
                <c:pt idx="62">
                  <c:v>46404</c:v>
                </c:pt>
                <c:pt idx="63">
                  <c:v>45484</c:v>
                </c:pt>
                <c:pt idx="64">
                  <c:v>45548</c:v>
                </c:pt>
                <c:pt idx="65">
                  <c:v>45542</c:v>
                </c:pt>
                <c:pt idx="66">
                  <c:v>47485</c:v>
                </c:pt>
                <c:pt idx="67">
                  <c:v>48843</c:v>
                </c:pt>
                <c:pt idx="68">
                  <c:v>50016</c:v>
                </c:pt>
                <c:pt idx="69">
                  <c:v>52030</c:v>
                </c:pt>
                <c:pt idx="70">
                  <c:v>50418</c:v>
                </c:pt>
                <c:pt idx="71">
                  <c:v>51527</c:v>
                </c:pt>
                <c:pt idx="72">
                  <c:v>48594</c:v>
                </c:pt>
                <c:pt idx="73">
                  <c:v>49626</c:v>
                </c:pt>
                <c:pt idx="74">
                  <c:v>49875</c:v>
                </c:pt>
                <c:pt idx="75">
                  <c:v>51781</c:v>
                </c:pt>
                <c:pt idx="76">
                  <c:v>47251</c:v>
                </c:pt>
                <c:pt idx="77">
                  <c:v>52240</c:v>
                </c:pt>
                <c:pt idx="78">
                  <c:v>42506</c:v>
                </c:pt>
                <c:pt idx="79">
                  <c:v>43751</c:v>
                </c:pt>
                <c:pt idx="80">
                  <c:v>41616</c:v>
                </c:pt>
                <c:pt idx="81">
                  <c:v>40701</c:v>
                </c:pt>
                <c:pt idx="82">
                  <c:v>48012</c:v>
                </c:pt>
                <c:pt idx="83">
                  <c:v>38608</c:v>
                </c:pt>
                <c:pt idx="84">
                  <c:v>42424</c:v>
                </c:pt>
                <c:pt idx="85">
                  <c:v>46594</c:v>
                </c:pt>
                <c:pt idx="86">
                  <c:v>47948</c:v>
                </c:pt>
                <c:pt idx="87">
                  <c:v>56153</c:v>
                </c:pt>
                <c:pt idx="88">
                  <c:v>48064</c:v>
                </c:pt>
                <c:pt idx="89">
                  <c:v>45871</c:v>
                </c:pt>
                <c:pt idx="90">
                  <c:v>44997</c:v>
                </c:pt>
                <c:pt idx="91">
                  <c:v>47122</c:v>
                </c:pt>
                <c:pt idx="92">
                  <c:v>39146</c:v>
                </c:pt>
                <c:pt idx="93">
                  <c:v>46896</c:v>
                </c:pt>
                <c:pt idx="94">
                  <c:v>43065</c:v>
                </c:pt>
                <c:pt idx="95">
                  <c:v>44388</c:v>
                </c:pt>
                <c:pt idx="96">
                  <c:v>39376</c:v>
                </c:pt>
                <c:pt idx="97">
                  <c:v>41259</c:v>
                </c:pt>
                <c:pt idx="98">
                  <c:v>43041</c:v>
                </c:pt>
                <c:pt idx="99">
                  <c:v>40340</c:v>
                </c:pt>
                <c:pt idx="100">
                  <c:v>42808</c:v>
                </c:pt>
                <c:pt idx="101">
                  <c:v>38369</c:v>
                </c:pt>
                <c:pt idx="102">
                  <c:v>37837</c:v>
                </c:pt>
                <c:pt idx="103">
                  <c:v>27878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F74-4560-BB60-FE3F081B7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556240"/>
        <c:axId val="584556784"/>
      </c:lineChart>
      <c:dateAx>
        <c:axId val="584556240"/>
        <c:scaling>
          <c:orientation val="minMax"/>
          <c:max val="43471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56784"/>
        <c:crosses val="autoZero"/>
        <c:auto val="1"/>
        <c:lblOffset val="100"/>
        <c:baseTimeUnit val="days"/>
      </c:dateAx>
      <c:valAx>
        <c:axId val="584556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56240"/>
        <c:crossesAt val="42742"/>
        <c:crossBetween val="midCat"/>
        <c:majorUnit val="40000"/>
        <c:dispUnits>
          <c:builtInUnit val="thousands"/>
        </c:dispUnits>
      </c:valAx>
      <c:valAx>
        <c:axId val="584544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high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568752"/>
        <c:crosses val="max"/>
        <c:crossBetween val="between"/>
      </c:valAx>
      <c:dateAx>
        <c:axId val="5845687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845448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34687846440361"/>
          <c:y val="0.78388832619988891"/>
          <c:w val="0.59130611744975925"/>
          <c:h val="7.5032835625837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878284036186702E-2"/>
          <c:y val="0.19736513190502666"/>
          <c:w val="0.94502146030471124"/>
          <c:h val="0.54486085431185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0">
                  <c:v>0</c:v>
                </c:pt>
                <c:pt idx="1">
                  <c:v>91972.411434390175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6D-4E79-9BB7-9373617360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50800"/>
        <c:axId val="584554608"/>
      </c:barChart>
      <c:catAx>
        <c:axId val="58455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54608"/>
        <c:crosses val="autoZero"/>
        <c:auto val="1"/>
        <c:lblAlgn val="ctr"/>
        <c:lblOffset val="100"/>
        <c:noMultiLvlLbl val="0"/>
      </c:catAx>
      <c:valAx>
        <c:axId val="584554608"/>
        <c:scaling>
          <c:orientation val="minMax"/>
          <c:max val="120000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584550800"/>
        <c:crosses val="autoZero"/>
        <c:crossBetween val="between"/>
        <c:majorUnit val="5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107726710375723E-2"/>
          <c:y val="2.6315279088711032E-2"/>
          <c:w val="0.86577032239283891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_(* #,##0_);_(* \(#,##0\);_(* "-"??_);_(@_)</c:formatCode>
                <c:ptCount val="2"/>
                <c:pt idx="1">
                  <c:v>50.616227005466122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7C8-4C8B-8AAA-862BE1E34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48080"/>
        <c:axId val="584548624"/>
      </c:barChart>
      <c:catAx>
        <c:axId val="584548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48624"/>
        <c:crosses val="autoZero"/>
        <c:auto val="1"/>
        <c:lblAlgn val="ctr"/>
        <c:lblOffset val="100"/>
        <c:noMultiLvlLbl val="0"/>
      </c:catAx>
      <c:valAx>
        <c:axId val="584548624"/>
        <c:scaling>
          <c:orientation val="minMax"/>
          <c:max val="200"/>
          <c:min val="0"/>
        </c:scaling>
        <c:delete val="1"/>
        <c:axPos val="l"/>
        <c:numFmt formatCode="0" sourceLinked="0"/>
        <c:majorTickMark val="out"/>
        <c:minorTickMark val="none"/>
        <c:tickLblPos val="nextTo"/>
        <c:crossAx val="58454808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308767625044914E-2"/>
          <c:y val="0.10157721432788991"/>
          <c:w val="0.84878649461627775"/>
          <c:h val="0.715910502260420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2017</c:v>
                </c:pt>
                <c:pt idx="1">
                  <c:v>2018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1">
                  <c:v>0.17452531867536764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65-4CC8-9592-ED445959D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75"/>
        <c:overlap val="1"/>
        <c:axId val="584537744"/>
        <c:axId val="584546448"/>
      </c:barChart>
      <c:catAx>
        <c:axId val="58453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584546448"/>
        <c:crosses val="autoZero"/>
        <c:auto val="1"/>
        <c:lblAlgn val="ctr"/>
        <c:lblOffset val="100"/>
        <c:noMultiLvlLbl val="0"/>
      </c:catAx>
      <c:valAx>
        <c:axId val="584546448"/>
        <c:scaling>
          <c:orientation val="minMax"/>
        </c:scaling>
        <c:delete val="1"/>
        <c:axPos val="l"/>
        <c:numFmt formatCode="0.0" sourceLinked="0"/>
        <c:majorTickMark val="out"/>
        <c:minorTickMark val="none"/>
        <c:tickLblPos val="nextTo"/>
        <c:crossAx val="58453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F0C53C5-1684-4506-95B1-32437F923781}" type="datetimeFigureOut">
              <a:rPr lang="en-CA" smtClean="0"/>
              <a:t>2019-08-13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D4EDB1A-A31D-46C4-9C20-A6498D69C87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8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Just</a:t>
            </a:r>
            <a:r>
              <a:rPr lang="en-US" b="1" baseline="0" dirty="0"/>
              <a:t> show Vector pack for clarity </a:t>
            </a:r>
            <a:r>
              <a:rPr lang="en-US" b="1" baseline="0" dirty="0">
                <a:sym typeface="Wingdings" panose="05000000000000000000" pitchFamily="2" charset="2"/>
              </a:rPr>
              <a:t> Same for other decks; AE: Removed other packs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C2F47-7080-4A3C-A370-7BD58512998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691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Headline:</a:t>
            </a:r>
            <a:r>
              <a:rPr lang="en-CA" b="1" baseline="0" dirty="0"/>
              <a:t> “aired April to November 2018…”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738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843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Headline need detail</a:t>
            </a:r>
            <a:r>
              <a:rPr lang="en-CA" b="1" baseline="0" dirty="0"/>
              <a:t> – could borrow from slide 14 – eg) Taste the Energy 2018 had greater support (impressions, spend) at lower cost”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3277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Cristina</a:t>
            </a:r>
            <a:r>
              <a:rPr lang="en-US" b="0" dirty="0"/>
              <a:t>  Why</a:t>
            </a:r>
            <a:r>
              <a:rPr lang="en-US" b="0" baseline="0" dirty="0"/>
              <a:t> 2018 CPP so much lower?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419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Rois calculated off updated margins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614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dirty="0"/>
              <a:t>Headline</a:t>
            </a:r>
            <a:r>
              <a:rPr lang="en-CA" b="0" baseline="0" dirty="0"/>
              <a:t> need detail – and also need to explain the background as OOH was comprised of various executions, eg:</a:t>
            </a:r>
          </a:p>
          <a:p>
            <a:endParaRPr lang="en-CA" b="0" baseline="0" dirty="0"/>
          </a:p>
          <a:p>
            <a:r>
              <a:rPr lang="en-CA" b="0" baseline="0" dirty="0"/>
              <a:t>Significant increase in impressions and spend in 2018 which was comprised of a variety of tactics ( Toronto – gyms &amp; Union Station domination, Western Canada – gyms &amp; billboards) – </a:t>
            </a:r>
            <a:r>
              <a:rPr lang="en-CA" b="1" baseline="0" dirty="0"/>
              <a:t>AE: these were not mentioned in the data; have updated comment per note</a:t>
            </a:r>
            <a:endParaRPr lang="en-CA" b="0" baseline="0" dirty="0"/>
          </a:p>
          <a:p>
            <a:r>
              <a:rPr lang="en-CA" b="1" baseline="0" dirty="0"/>
              <a:t>Cristina – was 2017 OOH a ‘traditional’ buy? National? And why 2018 CPP 50% less?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2038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524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Rois</a:t>
            </a:r>
            <a:r>
              <a:rPr lang="en-US" baseline="0" dirty="0"/>
              <a:t> updated off new margins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8021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Add simple comment to headline: eg) OLM part of 2017 experience plan, non-repeat in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966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Headline comment that</a:t>
            </a:r>
            <a:r>
              <a:rPr lang="en-US" b="1" baseline="0" dirty="0"/>
              <a:t> had “one of higher ROIs across marketing” – please clarify do you mean within Kellogg studies, this year, just for OLM?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342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Feels</a:t>
            </a:r>
            <a:r>
              <a:rPr lang="en-CA" b="1" baseline="0" dirty="0"/>
              <a:t> too focused on negative – need more balanced view</a:t>
            </a:r>
          </a:p>
          <a:p>
            <a:endParaRPr lang="en-CA" b="1" baseline="0" dirty="0"/>
          </a:p>
          <a:p>
            <a:r>
              <a:rPr lang="en-CA" b="1" baseline="0" dirty="0"/>
              <a:t>Second bullet:</a:t>
            </a:r>
          </a:p>
          <a:p>
            <a:pPr marL="171450" indent="-171450">
              <a:buFontTx/>
              <a:buChar char="-"/>
            </a:pPr>
            <a:r>
              <a:rPr lang="en-CA" b="1" baseline="0" dirty="0"/>
              <a:t>Put more detail in “brand building” – eg) “…significant volume growth from brand building (primarily TV, OOH)</a:t>
            </a:r>
          </a:p>
          <a:p>
            <a:pPr marL="171450" indent="-171450">
              <a:buFontTx/>
              <a:buChar char="-"/>
            </a:pPr>
            <a:endParaRPr lang="en-CA" b="1" baseline="0" dirty="0"/>
          </a:p>
          <a:p>
            <a:pPr marL="0" indent="0">
              <a:buFontTx/>
              <a:buNone/>
            </a:pPr>
            <a:r>
              <a:rPr lang="en-CA" b="1" baseline="0" dirty="0"/>
              <a:t>Third bullet: Feels very negative and positives are hidden here </a:t>
            </a:r>
            <a:r>
              <a:rPr lang="en-CA" b="1" baseline="0" dirty="0">
                <a:sym typeface="Wingdings" panose="05000000000000000000" pitchFamily="2" charset="2"/>
              </a:rPr>
              <a:t> When you say “partly due to lower margins” we need to be able to quantify what this means</a:t>
            </a:r>
          </a:p>
          <a:p>
            <a:pPr marL="171450" indent="-171450">
              <a:buFontTx/>
              <a:buChar char="-"/>
            </a:pPr>
            <a:r>
              <a:rPr lang="en-CA" b="1" baseline="0" dirty="0">
                <a:sym typeface="Wingdings" panose="05000000000000000000" pitchFamily="2" charset="2"/>
              </a:rPr>
              <a:t>Perhaps revise to “Brand bldg. ROI declined with key drivers being xxxx tactics, and partly as a result of lower margins (describe…)”</a:t>
            </a:r>
          </a:p>
          <a:p>
            <a:pPr marL="171450" indent="-171450">
              <a:buFontTx/>
              <a:buChar char="-"/>
            </a:pPr>
            <a:endParaRPr lang="en-CA" b="1" baseline="0" dirty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en-CA" b="1" baseline="0" dirty="0">
                <a:sym typeface="Wingdings" panose="05000000000000000000" pitchFamily="2" charset="2"/>
              </a:rPr>
              <a:t>Then suggest adding some stand-alone bullets to highlight some of the positives/key changes, 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="1" baseline="0" dirty="0"/>
              <a:t>TV introduced….strong volume growth though low ROI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="1" baseline="0" dirty="0"/>
              <a:t>Digital video and OOH ROIs improvement – driven by greater support levels and lower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="1" baseline="0" dirty="0"/>
              <a:t>Some of the strongest ROI tactics were in digital media (OLM, social) and not-repeated in 2018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="1" baseline="0" dirty="0"/>
              <a:t>Trade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1333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Add</a:t>
            </a:r>
            <a:r>
              <a:rPr lang="en-CA" b="1" baseline="0" dirty="0"/>
              <a:t> simple headline – ie non-repeat 2018 etc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8348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Rois</a:t>
            </a:r>
            <a:r>
              <a:rPr lang="en-US" baseline="0" dirty="0"/>
              <a:t> calculated off the new ROIs</a:t>
            </a:r>
          </a:p>
          <a:p>
            <a:endParaRPr lang="en-US" baseline="0" dirty="0"/>
          </a:p>
          <a:p>
            <a:r>
              <a:rPr lang="en-US" b="1" baseline="0" dirty="0"/>
              <a:t>Sandra:</a:t>
            </a:r>
          </a:p>
          <a:p>
            <a:r>
              <a:rPr lang="en-US" b="1" baseline="0" dirty="0"/>
              <a:t>“ROI was relatively strong” – please provide context, vs. what?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780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% sold on promo seems to be</a:t>
            </a:r>
            <a:r>
              <a:rPr lang="en-GB" b="1" baseline="0" dirty="0"/>
              <a:t> different vs. data review? 2017/2018 was 46%/56%</a:t>
            </a:r>
          </a:p>
          <a:p>
            <a:r>
              <a:rPr lang="en-US" b="1" baseline="0" dirty="0"/>
              <a:t>AE: Unit % sold on promo was better fit to model variability; DRD numbers were % vol sold on promo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590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Trade investment was raised by 6% while Brand-Building almost doubled with the introduction of TV in 2018. </a:t>
            </a:r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The increased investment helped offset the base erosion mainly due to significant volume growth from brand-building.  As a result, total volume was only slightly lower.</a:t>
            </a:r>
          </a:p>
          <a:p>
            <a:pPr lvl="1">
              <a:lnSpc>
                <a:spcPts val="1800"/>
              </a:lnSpc>
            </a:pPr>
            <a:endParaRPr lang="en-CA" sz="1600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brand-building ROI declined in 2018, mainly due to spending shifts toward lower performing tactics (and discontinuation of strong tactics like OLM and Social)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TV was introduced in 2018 with a single campaign – ‘Taste the Energy’ . It drove 3.8% of volume growth but ROI was low ($0.17)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Digital Video volume response was higher in 2018 with greater support, leading to an ROI improvement.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OOH support in 2018 was almost tripled, and at a much lower cost.  Incremental volume increased significantly.  Consequently, the ROI improved.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‘Taste the Vectory’ campaign was aired only in 2017, and both its OLM and Social tactics posted strong ROIs. </a:t>
            </a:r>
            <a:br>
              <a:rPr lang="en-US" sz="1400" dirty="0"/>
            </a:br>
            <a:endParaRPr lang="en-CA" sz="1400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/>
              <a:t>Trade support increased in 2018 behind all tactics—ad, display and any promo.  This resulted in higher incremental volume, but effectiveness dropped, causing the ROI to decline. 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667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Show</a:t>
            </a:r>
            <a:r>
              <a:rPr lang="en-GB" b="1" baseline="0" dirty="0"/>
              <a:t> detail/absolute #s; AE: updated per mail. Please confirm if this representation helps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365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Team – I don’t know these charts are</a:t>
            </a:r>
            <a:r>
              <a:rPr lang="en-CA" b="1" baseline="0" dirty="0"/>
              <a:t> helping and I would suggest just removing from deck altogether – if you keep them in the Appendix they require some work, and I think your time is likely best prioritized on analysis!</a:t>
            </a:r>
            <a:endParaRPr lang="en-CA" b="1" dirty="0"/>
          </a:p>
          <a:p>
            <a:endParaRPr lang="en-CA" b="1" dirty="0"/>
          </a:p>
          <a:p>
            <a:r>
              <a:rPr lang="en-CA" b="1" dirty="0"/>
              <a:t>If keep:</a:t>
            </a:r>
          </a:p>
          <a:p>
            <a:r>
              <a:rPr lang="en-CA" b="1" dirty="0"/>
              <a:t>Move to appendix</a:t>
            </a:r>
          </a:p>
          <a:p>
            <a:r>
              <a:rPr lang="en-CA" b="1" dirty="0"/>
              <a:t>Need</a:t>
            </a:r>
            <a:r>
              <a:rPr lang="en-CA" b="1" baseline="0" dirty="0"/>
              <a:t> to include other key brand tactics (eg corp promo) and update headline if you’re not including everything “Cadence of key brand building tactics)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158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AE: Updated definition of Brand-Building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80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More context and explanation of other key drivers in headline:</a:t>
            </a:r>
          </a:p>
          <a:p>
            <a:r>
              <a:rPr lang="en-GB" b="1" dirty="0"/>
              <a:t>“…brand building almost doubled, driven by</a:t>
            </a:r>
            <a:r>
              <a:rPr lang="en-GB" b="1" baseline="0" dirty="0"/>
              <a:t> introduction of TV, offset by non-repeat of OLM, social, corp promo, and reduction in digital video.</a:t>
            </a:r>
          </a:p>
          <a:p>
            <a:endParaRPr lang="en-GB" b="1" baseline="0" dirty="0"/>
          </a:p>
          <a:p>
            <a:r>
              <a:rPr lang="en-GB" b="1" baseline="0" dirty="0"/>
              <a:t>Add column with absolute $ change; AE: Updated</a:t>
            </a:r>
          </a:p>
          <a:p>
            <a:endParaRPr lang="en-GB" b="1" baseline="0" dirty="0"/>
          </a:p>
          <a:p>
            <a:r>
              <a:rPr lang="en-GB" b="1" baseline="0" dirty="0"/>
              <a:t>Add note at bottom total media $ change; AE: Updated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32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baseline="0" dirty="0"/>
              <a:t>More context in headline: Increased trade &amp; brand building investment helped offset….significant volume growth from brand building (especially TV, OOH). etc</a:t>
            </a:r>
          </a:p>
          <a:p>
            <a:endParaRPr lang="en-GB" b="1" baseline="0" dirty="0"/>
          </a:p>
          <a:p>
            <a:r>
              <a:rPr lang="en-GB" b="1" baseline="0" dirty="0"/>
              <a:t>Base vol – how is this calculated, modelled?? Compared to actual base consumption in Nielsen and #s don’t exactly match: Base tonnage is close @ 1,575 (as of end-May), so it is pulled from Nielsen inputs? And what about 64.1% vol contribution share – is that modelled? Eg) Nielsen L52W base tonnage is 74% total sales – so perhaps I think of that as 64.1% base + 8.4% from brand building? AE: The Base here is everything apart from the Brand Building &amp; Trade variables. Nielsen base per our understanding is only wo Trade; </a:t>
            </a:r>
          </a:p>
          <a:p>
            <a:endParaRPr lang="en-GB" b="1" dirty="0"/>
          </a:p>
          <a:p>
            <a:r>
              <a:rPr lang="en-GB" b="1" dirty="0"/>
              <a:t>Add column w absolute $ change. Ae: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3471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What is “Others” significant headwind! Need to dissect/better understand AE: Biren </a:t>
            </a:r>
            <a:r>
              <a:rPr lang="en-GB" b="1" baseline="0" dirty="0"/>
              <a:t> - we should just call this out as category trend? It’s too large reflecting the fact that 30% increase in investment  does not reflect in sales.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Revise descriptions</a:t>
            </a:r>
            <a:r>
              <a:rPr lang="en-GB" b="1" baseline="0" dirty="0"/>
              <a:t> – this slide and anywhere else in deck that’s applicable:</a:t>
            </a:r>
            <a:endParaRPr lang="en-GB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New Launch: Please add</a:t>
            </a:r>
            <a:r>
              <a:rPr lang="en-GB" b="1" baseline="0" dirty="0"/>
              <a:t> “(granola)” so we know what it is : AE: GRANOLA PCH317GM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Distribution: What drove gain – granola? Good to explain : AE: Updated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baseline="0" dirty="0"/>
              <a:t>Sample – change to “sampling” and add “(DTG)” </a:t>
            </a:r>
            <a:r>
              <a:rPr lang="en-GB" b="1" baseline="0" dirty="0">
                <a:sym typeface="Wingdings" panose="05000000000000000000" pitchFamily="2" charset="2"/>
              </a:rPr>
              <a:t> our double the goodness program </a:t>
            </a:r>
            <a:r>
              <a:rPr lang="en-GB" b="1" baseline="0" dirty="0"/>
              <a:t>AE: Updated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baseline="0" dirty="0"/>
              <a:t>Year end seasonality – What is this? Why does it appear for Vector? Need to explain : </a:t>
            </a:r>
            <a:r>
              <a:rPr lang="en-GB" b="1" baseline="0" dirty="0">
                <a:solidFill>
                  <a:srgbClr val="FF0000"/>
                </a:solidFill>
              </a:rPr>
              <a:t>To Better understand variability – AE: It’s to control for seasonal peaks or drops – example end of the year drop in vol</a:t>
            </a:r>
          </a:p>
          <a:p>
            <a:endParaRPr lang="en-GB" b="1" baseline="0" dirty="0"/>
          </a:p>
          <a:p>
            <a:r>
              <a:rPr lang="en-GB" b="1" baseline="0" dirty="0"/>
              <a:t>Corp Promo – Add “(Reso non-repeat)” AE: Updated</a:t>
            </a:r>
          </a:p>
          <a:p>
            <a:endParaRPr lang="en-GB" b="1" baseline="0" dirty="0"/>
          </a:p>
          <a:p>
            <a:r>
              <a:rPr lang="en-GB" b="1" baseline="0" dirty="0"/>
              <a:t>Competitor – can you better explain this – is the -15.6 all driven by increased distribution on Quaker? What products? AE: Yes 90% of it driven by QHC</a:t>
            </a:r>
          </a:p>
          <a:p>
            <a:endParaRPr lang="en-GB" b="1" baseline="0" dirty="0"/>
          </a:p>
          <a:p>
            <a:r>
              <a:rPr lang="en-GB" b="1" baseline="0" dirty="0"/>
              <a:t>Headline: Add specifics (vs. “brand building activities”) – Eg) “…gains across a variety of tactics, driven by TV, OOH, trade – offsetting drains from withdrawal of digital media (OLM, social), non-repeat of corp promo, and competitive factors” etc 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39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Headline:</a:t>
            </a:r>
          </a:p>
          <a:p>
            <a:pPr marL="171450" indent="-171450">
              <a:buFontTx/>
              <a:buChar char="-"/>
            </a:pPr>
            <a:r>
              <a:rPr lang="en-GB" b="1" dirty="0"/>
              <a:t>Was</a:t>
            </a:r>
            <a:r>
              <a:rPr lang="en-GB" b="1" baseline="0" dirty="0"/>
              <a:t> lower margins really the true driver of declines? The headline seems very focused on this and could be misleading</a:t>
            </a:r>
          </a:p>
          <a:p>
            <a:pPr marL="171450" indent="-171450">
              <a:buFontTx/>
              <a:buChar char="-"/>
            </a:pPr>
            <a:r>
              <a:rPr lang="en-GB" b="1" baseline="0" dirty="0"/>
              <a:t>Need to add commentary on tactics – e.g. Improvement in ROI for digital video and OOH. Tactics with highest ROIs were not repeated in 2018 (social, OLM, corp promo)</a:t>
            </a:r>
          </a:p>
          <a:p>
            <a:pPr marL="171450" indent="-171450">
              <a:buFontTx/>
              <a:buChar char="-"/>
            </a:pPr>
            <a:endParaRPr lang="en-GB" b="1" baseline="0" dirty="0"/>
          </a:p>
          <a:p>
            <a:pPr marL="0" indent="0">
              <a:buFontTx/>
              <a:buNone/>
            </a:pPr>
            <a:r>
              <a:rPr lang="en-GB" b="1" baseline="0" dirty="0"/>
              <a:t>Similar to before – can we look at these #s if profit had not changed? AE; added slide at the end</a:t>
            </a:r>
          </a:p>
          <a:p>
            <a:pPr marL="0" indent="0">
              <a:buFontTx/>
              <a:buNone/>
            </a:pPr>
            <a:endParaRPr lang="en-GB" b="1" baseline="0" dirty="0"/>
          </a:p>
          <a:p>
            <a:pPr marL="0" indent="0">
              <a:buFontTx/>
              <a:buNone/>
            </a:pPr>
            <a:r>
              <a:rPr lang="en-GB" b="1" baseline="0" dirty="0"/>
              <a:t>Change “Sample” to “Sampling”; AE: Done</a:t>
            </a:r>
          </a:p>
          <a:p>
            <a:pPr marL="0" indent="0">
              <a:buFontTx/>
              <a:buNone/>
            </a:pPr>
            <a:endParaRPr lang="en-GB" b="1" baseline="0" dirty="0"/>
          </a:p>
          <a:p>
            <a:pPr marL="0" indent="0">
              <a:buFontTx/>
              <a:buNone/>
            </a:pPr>
            <a:r>
              <a:rPr lang="en-GB" b="1" baseline="0" dirty="0"/>
              <a:t>What is rationale for not doing deeper analysis on some tactics which have similar return? Eg coupons, sampling – is it because you don’t have a cost/sample, coupon, etc? – AE; Yes – if we are modelling Spend; the main metric to look at is ROI, there is no support to calculate effectiveness  - the only other metric that can be shown is Incr Vol/Spend which will be similar to ROI without the margin</a:t>
            </a:r>
          </a:p>
          <a:p>
            <a:endParaRPr lang="en-GB" b="1" baseline="0" dirty="0"/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389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Slide </a:t>
            </a:r>
            <a:r>
              <a:rPr lang="en-GB" b="1" baseline="0" dirty="0"/>
              <a:t> with 2018 ROI using 2017 Margin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039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Same</a:t>
            </a:r>
            <a:r>
              <a:rPr lang="en-GB" b="1" baseline="0" dirty="0"/>
              <a:t> headline comment as slide 9 – more balanced view, or simply say “similar to Profit ROIs, GSV ROIs seeing similar results with decrease in trade and brand building returns, improvement in…etc”</a:t>
            </a:r>
          </a:p>
          <a:p>
            <a:endParaRPr lang="en-GB" b="1" baseline="0" dirty="0"/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EDB1A-A31D-46C4-9C20-A6498D69C879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04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14478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None/>
              <a:defRPr sz="36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  <a:br>
              <a:rPr lang="en-US" dirty="0"/>
            </a:br>
            <a:r>
              <a:rPr lang="en-US" dirty="0"/>
              <a:t>TITLE PAGE – OPTION 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1" y="4679576"/>
            <a:ext cx="3886376" cy="14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4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0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005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456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73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90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6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innehå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14715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457" y="101676"/>
            <a:ext cx="8884227" cy="9438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72" y="6466811"/>
            <a:ext cx="256260" cy="193338"/>
          </a:xfrm>
          <a:prstGeom prst="rect">
            <a:avLst/>
          </a:prstGeom>
        </p:spPr>
        <p:txBody>
          <a:bodyPr/>
          <a:lstStyle>
            <a:lvl1pPr>
              <a:defRPr sz="600" b="0" i="0">
                <a:solidFill>
                  <a:srgbClr val="D9D9D9"/>
                </a:solidFill>
                <a:latin typeface="DINPro"/>
                <a:cs typeface="DINPro"/>
              </a:defRPr>
            </a:lvl1pPr>
          </a:lstStyle>
          <a:p>
            <a:fld id="{E01241FC-AC40-4245-A71E-E1413896AB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14478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8"/>
              </a:spcBef>
              <a:spcAft>
                <a:spcPts val="68"/>
              </a:spcAft>
              <a:buNone/>
              <a:defRPr sz="27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  <a:br>
              <a:rPr lang="en-US" dirty="0"/>
            </a:br>
            <a:r>
              <a:rPr lang="en-US" dirty="0"/>
              <a:t>TITLE PAGE – OPTION 1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2" y="4679576"/>
            <a:ext cx="3886376" cy="14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51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806824"/>
          </a:xfrm>
        </p:spPr>
        <p:txBody>
          <a:bodyPr>
            <a:normAutofit/>
          </a:bodyPr>
          <a:lstStyle>
            <a:lvl1pPr marL="0" indent="0">
              <a:buNone/>
              <a:defRPr sz="27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AGENDA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2" y="4679576"/>
            <a:ext cx="3886376" cy="141286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10239" y="1317720"/>
            <a:ext cx="4840288" cy="2743200"/>
          </a:xfrm>
        </p:spPr>
        <p:txBody>
          <a:bodyPr>
            <a:normAutofit/>
          </a:bodyPr>
          <a:lstStyle>
            <a:lvl1pPr marL="256961" indent="-256961">
              <a:lnSpc>
                <a:spcPct val="150000"/>
              </a:lnSpc>
              <a:buClr>
                <a:schemeClr val="bg1"/>
              </a:buClr>
              <a:buFont typeface="Kellogg's Sans" pitchFamily="50" charset="0"/>
              <a:buChar char="–"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</p:spTree>
    <p:extLst>
      <p:ext uri="{BB962C8B-B14F-4D97-AF65-F5344CB8AC3E}">
        <p14:creationId xmlns:p14="http://schemas.microsoft.com/office/powerpoint/2010/main" val="746298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17366" y="2084574"/>
            <a:ext cx="1226634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6512" y="2084574"/>
            <a:ext cx="5422551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2339952"/>
            <a:ext cx="5638800" cy="224117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chemeClr val="bg1"/>
                </a:solidFill>
                <a:latin typeface="+mj-lt"/>
              </a:defRPr>
            </a:lvl1pPr>
            <a:lvl5pPr marL="137046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</a:p>
        </p:txBody>
      </p:sp>
      <p:pic>
        <p:nvPicPr>
          <p:cNvPr id="8" name="Picture 126" descr="Analytic Ed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6" y="5902379"/>
            <a:ext cx="1509712" cy="5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7200"/>
            <a:ext cx="5638800" cy="806824"/>
          </a:xfrm>
        </p:spPr>
        <p:txBody>
          <a:bodyPr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  <a:latin typeface="Kellogg's Sans" pitchFamily="50" charset="0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AGENDA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91" y="4679576"/>
            <a:ext cx="3886376" cy="1412868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210239" y="1317720"/>
            <a:ext cx="4840288" cy="2743200"/>
          </a:xfrm>
        </p:spPr>
        <p:txBody>
          <a:bodyPr>
            <a:normAutofit/>
          </a:bodyPr>
          <a:lstStyle>
            <a:lvl1pPr marL="342615" indent="-342615">
              <a:lnSpc>
                <a:spcPct val="150000"/>
              </a:lnSpc>
              <a:buClr>
                <a:schemeClr val="bg1"/>
              </a:buClr>
              <a:buFont typeface="Kellogg's Sans" pitchFamily="50" charset="0"/>
              <a:buChar char="–"/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</p:txBody>
      </p:sp>
    </p:spTree>
    <p:extLst>
      <p:ext uri="{BB962C8B-B14F-4D97-AF65-F5344CB8AC3E}">
        <p14:creationId xmlns:p14="http://schemas.microsoft.com/office/powerpoint/2010/main" val="4227758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90" y="147484"/>
            <a:ext cx="7301133" cy="455640"/>
          </a:xfrm>
        </p:spPr>
        <p:txBody>
          <a:bodyPr/>
          <a:lstStyle>
            <a:lvl1pPr>
              <a:defRPr sz="135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126" descr="Analytic Ed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7" y="6045044"/>
            <a:ext cx="1509712" cy="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AEABD05-712D-498D-BF34-875A47FF9BC9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11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"/>
            <a:ext cx="9144000" cy="1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03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039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  <a:lvl2pPr>
              <a:defRPr>
                <a:latin typeface="Kellogg's Sans Medium" pitchFamily="50" charset="0"/>
              </a:defRPr>
            </a:lvl2pPr>
            <a:lvl3pPr>
              <a:defRPr>
                <a:latin typeface="Kellogg's Sans Medium" pitchFamily="50" charset="0"/>
              </a:defRPr>
            </a:lvl3pPr>
            <a:lvl4pPr>
              <a:defRPr>
                <a:latin typeface="Kellogg's Sans Medium" pitchFamily="50" charset="0"/>
              </a:defRPr>
            </a:lvl4pPr>
            <a:lvl5pPr>
              <a:defRPr>
                <a:latin typeface="Kellogg's Sans Medium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040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981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638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382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12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6829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34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17366" y="2851488"/>
            <a:ext cx="1226634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6512" y="2851488"/>
            <a:ext cx="5422551" cy="26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3106868"/>
            <a:ext cx="5638800" cy="2241176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4800" b="1" baseline="0">
                <a:solidFill>
                  <a:schemeClr val="bg1"/>
                </a:solidFill>
                <a:latin typeface="+mj-lt"/>
              </a:defRPr>
            </a:lvl1pPr>
            <a:lvl5pPr marL="1827282" indent="0">
              <a:buNone/>
              <a:defRPr/>
            </a:lvl5pPr>
          </a:lstStyle>
          <a:p>
            <a:pPr lvl="0"/>
            <a:r>
              <a:rPr lang="en-US" dirty="0"/>
              <a:t>SLIDE / SECTION</a:t>
            </a:r>
          </a:p>
        </p:txBody>
      </p:sp>
      <p:pic>
        <p:nvPicPr>
          <p:cNvPr id="8" name="Picture 126" descr="Analytic Ed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55" y="5902379"/>
            <a:ext cx="1509712" cy="5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8649998" y="6614966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900" smtClean="0">
                <a:solidFill>
                  <a:prstClr val="white"/>
                </a:solidFill>
              </a:rPr>
              <a:t>‹#›</a:t>
            </a:fld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427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931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3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682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9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682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9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682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6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41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9489" y="147484"/>
            <a:ext cx="7301133" cy="455640"/>
          </a:xfrm>
        </p:spPr>
        <p:txBody>
          <a:bodyPr/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cap="none" baseline="0" dirty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126" descr="Analytic Ed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6" y="6045044"/>
            <a:ext cx="1509712" cy="47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"/>
            <a:ext cx="9144000" cy="1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060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ellogg's Sans Medium" pitchFamily="50" charset="0"/>
              </a:defRPr>
            </a:lvl1pPr>
            <a:lvl2pPr>
              <a:defRPr>
                <a:latin typeface="Kellogg's Sans Medium" pitchFamily="50" charset="0"/>
              </a:defRPr>
            </a:lvl2pPr>
            <a:lvl3pPr>
              <a:defRPr>
                <a:latin typeface="Kellogg's Sans Medium" pitchFamily="50" charset="0"/>
              </a:defRPr>
            </a:lvl3pPr>
            <a:lvl4pPr>
              <a:defRPr>
                <a:latin typeface="Kellogg's Sans Medium" pitchFamily="50" charset="0"/>
              </a:defRPr>
            </a:lvl4pPr>
            <a:lvl5pPr>
              <a:defRPr>
                <a:latin typeface="Kellogg's Sans Medium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0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42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16700"/>
            <a:ext cx="9144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64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266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909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8/13/2019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2667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90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2667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909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9904" y="44824"/>
            <a:ext cx="8229600" cy="102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2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8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47484"/>
            <a:ext cx="7368532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79301"/>
            <a:ext cx="8229600" cy="4525963"/>
          </a:xfrm>
          <a:prstGeom prst="rect">
            <a:avLst/>
          </a:prstGeom>
        </p:spPr>
        <p:txBody>
          <a:bodyPr vert="horz" lIns="91363" tIns="45681" rIns="91363" bIns="456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/>
          <p:cNvPicPr>
            <a:picLocks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9" y="477078"/>
            <a:ext cx="9040813" cy="475282"/>
            <a:chOff x="0" y="251873"/>
            <a:chExt cx="9040762" cy="474803"/>
          </a:xfrm>
        </p:grpSpPr>
        <p:cxnSp>
          <p:nvCxnSpPr>
            <p:cNvPr id="12" name="Straight Connector 7"/>
            <p:cNvCxnSpPr>
              <a:cxnSpLocks noChangeShapeType="1"/>
            </p:cNvCxnSpPr>
            <p:nvPr userDrawn="1"/>
          </p:nvCxnSpPr>
          <p:spPr bwMode="auto">
            <a:xfrm>
              <a:off x="0" y="602850"/>
              <a:ext cx="7620000" cy="0"/>
            </a:xfrm>
            <a:prstGeom prst="line">
              <a:avLst/>
            </a:prstGeom>
            <a:noFill/>
            <a:ln w="9525" algn="ctr">
              <a:solidFill>
                <a:srgbClr val="B5194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Picture 5"/>
            <p:cNvPicPr>
              <a:picLocks noChangeAspect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10" y="251873"/>
              <a:ext cx="1355852" cy="47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649998" y="6614966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900" smtClean="0">
                <a:solidFill>
                  <a:prstClr val="white"/>
                </a:solidFill>
              </a:rPr>
              <a:t>‹#›</a:t>
            </a:fld>
            <a:endParaRPr 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704" r:id="rId16"/>
  </p:sldLayoutIdLst>
  <p:hf sldNum="0" hdr="0" ftr="0" dt="0"/>
  <p:txStyles>
    <p:titleStyle>
      <a:lvl1pPr algn="l" defTabSz="913642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rgbClr val="DA0D44"/>
          </a:solidFill>
          <a:latin typeface="+mj-lt"/>
          <a:ea typeface="+mj-ea"/>
          <a:cs typeface="+mj-cs"/>
        </a:defRPr>
      </a:lvl1pPr>
    </p:titleStyle>
    <p:bodyStyle>
      <a:lvl1pPr marL="342615" indent="-342615" algn="l" defTabSz="913642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1pPr>
      <a:lvl2pPr marL="742331" indent="-285514" algn="l" defTabSz="913642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2pPr>
      <a:lvl3pPr marL="1142050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3pPr>
      <a:lvl4pPr marL="1598872" indent="-228410" algn="l" defTabSz="913642" rtl="0" eaLnBrk="1" latinLnBrk="0" hangingPunct="1">
        <a:spcBef>
          <a:spcPct val="20000"/>
        </a:spcBef>
        <a:buFont typeface="Arial" pitchFamily="34" charset="0"/>
        <a:buChar char="–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4pPr>
      <a:lvl5pPr marL="2055691" indent="-228410" algn="l" defTabSz="913642" rtl="0" eaLnBrk="1" latinLnBrk="0" hangingPunct="1">
        <a:spcBef>
          <a:spcPct val="20000"/>
        </a:spcBef>
        <a:buFont typeface="Arial" pitchFamily="34" charset="0"/>
        <a:buChar char="»"/>
        <a:defRPr sz="24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5pPr>
      <a:lvl6pPr marL="2512511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334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152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972" indent="-228410" algn="l" defTabSz="9136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20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1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18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1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2" algn="l" defTabSz="91364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147484"/>
            <a:ext cx="7368532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279303"/>
            <a:ext cx="8229600" cy="4525963"/>
          </a:xfrm>
          <a:prstGeom prst="rect">
            <a:avLst/>
          </a:prstGeom>
        </p:spPr>
        <p:txBody>
          <a:bodyPr vert="horz" lIns="91363" tIns="45681" rIns="91363" bIns="4568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10"/>
          <p:cNvPicPr>
            <a:picLocks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6583362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10" y="477078"/>
            <a:ext cx="9040813" cy="475282"/>
            <a:chOff x="0" y="251873"/>
            <a:chExt cx="9040762" cy="474803"/>
          </a:xfrm>
        </p:grpSpPr>
        <p:cxnSp>
          <p:nvCxnSpPr>
            <p:cNvPr id="12" name="Straight Connector 7"/>
            <p:cNvCxnSpPr>
              <a:cxnSpLocks noChangeShapeType="1"/>
            </p:cNvCxnSpPr>
            <p:nvPr userDrawn="1"/>
          </p:nvCxnSpPr>
          <p:spPr bwMode="auto">
            <a:xfrm>
              <a:off x="0" y="602850"/>
              <a:ext cx="7620000" cy="0"/>
            </a:xfrm>
            <a:prstGeom prst="line">
              <a:avLst/>
            </a:prstGeom>
            <a:noFill/>
            <a:ln w="9525" algn="ctr">
              <a:solidFill>
                <a:srgbClr val="B5194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" name="Picture 5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10" y="251873"/>
              <a:ext cx="1355852" cy="474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lide Number Placeholder 2"/>
          <p:cNvSpPr txBox="1">
            <a:spLocks/>
          </p:cNvSpPr>
          <p:nvPr userDrawn="1"/>
        </p:nvSpPr>
        <p:spPr>
          <a:xfrm>
            <a:off x="8649999" y="6614968"/>
            <a:ext cx="350312" cy="3528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334CA2-FDB1-42C0-A2F7-6F528A94D05F}" type="slidenum">
              <a:rPr lang="en-US" sz="675" smtClean="0">
                <a:solidFill>
                  <a:prstClr val="white"/>
                </a:solidFill>
              </a:rPr>
              <a:t>‹#›</a:t>
            </a:fld>
            <a:endParaRPr lang="en-US" sz="675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7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sldNum="0" hdr="0" ftr="0" dt="0"/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sz="2100" b="1" kern="1200" cap="all" baseline="0">
          <a:solidFill>
            <a:srgbClr val="DA0D44"/>
          </a:solidFill>
          <a:latin typeface="+mj-lt"/>
          <a:ea typeface="+mj-ea"/>
          <a:cs typeface="+mj-cs"/>
        </a:defRPr>
      </a:lvl1pPr>
    </p:titleStyle>
    <p:bodyStyle>
      <a:lvl1pPr marL="256961" indent="-256961" algn="l" defTabSz="685232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1pPr>
      <a:lvl2pPr marL="556748" indent="-214136" algn="l" defTabSz="685232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2pPr>
      <a:lvl3pPr marL="856538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3pPr>
      <a:lvl4pPr marL="1199154" indent="-171308" algn="l" defTabSz="685232" rtl="0" eaLnBrk="1" latinLnBrk="0" hangingPunct="1">
        <a:spcBef>
          <a:spcPct val="20000"/>
        </a:spcBef>
        <a:buFont typeface="Arial" pitchFamily="34" charset="0"/>
        <a:buChar char="–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4pPr>
      <a:lvl5pPr marL="1541768" indent="-171308" algn="l" defTabSz="685232" rtl="0" eaLnBrk="1" latinLnBrk="0" hangingPunct="1">
        <a:spcBef>
          <a:spcPct val="20000"/>
        </a:spcBef>
        <a:buFont typeface="Arial" pitchFamily="34" charset="0"/>
        <a:buChar char="»"/>
        <a:defRPr sz="1800" b="0" kern="1200">
          <a:solidFill>
            <a:schemeClr val="tx1"/>
          </a:solidFill>
          <a:latin typeface="Kellogg's Sans Medium" pitchFamily="50" charset="0"/>
          <a:ea typeface="+mn-ea"/>
          <a:cs typeface="Arial" pitchFamily="34" charset="0"/>
        </a:defRPr>
      </a:lvl5pPr>
      <a:lvl6pPr marL="1884383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1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14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29" indent="-171308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615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7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076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5689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98306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0922" algn="l" defTabSz="685232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5.xml"/><Relationship Id="rId5" Type="http://schemas.openxmlformats.org/officeDocument/2006/relationships/image" Target="../media/image10.png"/><Relationship Id="rId4" Type="http://schemas.openxmlformats.org/officeDocument/2006/relationships/chart" Target="../charts/char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13" Type="http://schemas.openxmlformats.org/officeDocument/2006/relationships/image" Target="../media/image16.png"/><Relationship Id="rId3" Type="http://schemas.openxmlformats.org/officeDocument/2006/relationships/chart" Target="../charts/chart31.xml"/><Relationship Id="rId7" Type="http://schemas.openxmlformats.org/officeDocument/2006/relationships/chart" Target="../charts/chart35.xml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34.xml"/><Relationship Id="rId11" Type="http://schemas.openxmlformats.org/officeDocument/2006/relationships/image" Target="../media/image15.png"/><Relationship Id="rId5" Type="http://schemas.openxmlformats.org/officeDocument/2006/relationships/chart" Target="../charts/chart33.xml"/><Relationship Id="rId15" Type="http://schemas.openxmlformats.org/officeDocument/2006/relationships/chart" Target="../charts/chart38.xml"/><Relationship Id="rId10" Type="http://schemas.openxmlformats.org/officeDocument/2006/relationships/image" Target="../media/image12.png"/><Relationship Id="rId4" Type="http://schemas.openxmlformats.org/officeDocument/2006/relationships/chart" Target="../charts/chart32.xml"/><Relationship Id="rId9" Type="http://schemas.openxmlformats.org/officeDocument/2006/relationships/chart" Target="../charts/chart37.xm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127" y="2979820"/>
            <a:ext cx="4532868" cy="2428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Kellogg’s Canada Vector Cereal 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Marketing Mix Results</a:t>
            </a:r>
          </a:p>
          <a:p>
            <a:pPr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CA" sz="2200" dirty="0">
                <a:latin typeface="Kellogg's Sans" panose="02000503020000020003" pitchFamily="50" charset="0"/>
              </a:rPr>
              <a:t>July 2019</a:t>
            </a:r>
          </a:p>
        </p:txBody>
      </p:sp>
      <p:pic>
        <p:nvPicPr>
          <p:cNvPr id="16" name="Picture 2" descr="0000_01-Meal-Replacement">
            <a:extLst>
              <a:ext uri="{FF2B5EF4-FFF2-40B4-BE49-F238E27FC236}">
                <a16:creationId xmlns:a16="http://schemas.microsoft.com/office/drawing/2014/main" xmlns="" id="{E95768E7-231D-472C-8AC5-B85E6858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7605"/>
            <a:ext cx="1415906" cy="14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71616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TV Campaign aired from April – November 2018. 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TV Summary 2017-2018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F2A65D9E-278A-4F6C-A9B4-8473C5C8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86193"/>
              </p:ext>
            </p:extLst>
          </p:nvPr>
        </p:nvGraphicFramePr>
        <p:xfrm>
          <a:off x="4723266" y="4491753"/>
          <a:ext cx="2593023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9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1041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Energy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CPP $/GRP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C3C9B77-1FC6-47B3-84D0-4ED695698054}"/>
              </a:ext>
            </a:extLst>
          </p:cNvPr>
          <p:cNvSpPr/>
          <p:nvPr/>
        </p:nvSpPr>
        <p:spPr>
          <a:xfrm>
            <a:off x="4370284" y="1584399"/>
            <a:ext cx="3529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TV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C486A544-7DD2-45EB-8989-1F2E814942C6}"/>
              </a:ext>
            </a:extLst>
          </p:cNvPr>
          <p:cNvGrpSpPr/>
          <p:nvPr/>
        </p:nvGrpSpPr>
        <p:grpSpPr>
          <a:xfrm>
            <a:off x="591788" y="1625600"/>
            <a:ext cx="7960425" cy="3060700"/>
            <a:chOff x="304800" y="1219200"/>
            <a:chExt cx="7960425" cy="3060700"/>
          </a:xfrm>
        </p:grpSpPr>
        <p:graphicFrame>
          <p:nvGraphicFramePr>
            <p:cNvPr id="66" name="Chart 65">
              <a:extLst>
                <a:ext uri="{FF2B5EF4-FFF2-40B4-BE49-F238E27FC236}">
                  <a16:creationId xmlns:a16="http://schemas.microsoft.com/office/drawing/2014/main" xmlns="" id="{F4057E6D-AA4A-4E89-AD43-79EA79ECEC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01329738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95DED6E8-99BB-4E43-B635-907762368F8D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200E6A25-A02F-4755-B793-0EB430934BAC}"/>
                </a:ext>
              </a:extLst>
            </p:cNvPr>
            <p:cNvSpPr/>
            <p:nvPr/>
          </p:nvSpPr>
          <p:spPr>
            <a:xfrm rot="16200000">
              <a:off x="-104025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8305595A-13AC-48DC-B9D7-9B022EC59AA6}"/>
                </a:ext>
              </a:extLst>
            </p:cNvPr>
            <p:cNvSpPr/>
            <p:nvPr/>
          </p:nvSpPr>
          <p:spPr>
            <a:xfrm rot="16200000">
              <a:off x="7699706" y="1972390"/>
              <a:ext cx="4074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GRP</a:t>
              </a:r>
            </a:p>
          </p:txBody>
        </p:sp>
      </p:grpSp>
      <p:pic>
        <p:nvPicPr>
          <p:cNvPr id="24" name="Picture 2" descr="0000_01-Meal-Replacement">
            <a:extLst>
              <a:ext uri="{FF2B5EF4-FFF2-40B4-BE49-F238E27FC236}">
                <a16:creationId xmlns:a16="http://schemas.microsoft.com/office/drawing/2014/main" xmlns="" id="{17759878-5BEB-4251-98A6-2ADF30E07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8CB7CA-078C-4941-B9C2-9904DB9578A6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933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TV was introduced in 2018 with a single campaign – ‘Taste the Energy’ . It drove 3.8% of volume growth but ROI was low.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TV Summary 2017-2018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5698967-8443-43CD-A7E0-13E6702A0759}"/>
              </a:ext>
            </a:extLst>
          </p:cNvPr>
          <p:cNvSpPr txBox="1"/>
          <p:nvPr/>
        </p:nvSpPr>
        <p:spPr>
          <a:xfrm>
            <a:off x="480407" y="98080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DCEA8E7B-5A3B-40E8-BA72-D41429ECD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4" y="877656"/>
            <a:ext cx="350043" cy="350043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01328"/>
              </p:ext>
            </p:extLst>
          </p:nvPr>
        </p:nvGraphicFramePr>
        <p:xfrm>
          <a:off x="5897583" y="241580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749171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874200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39058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1,797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46956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3.8%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08623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$1.9MM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5824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1,064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C3699E-FD54-4532-8770-F9CA0FED0737}"/>
              </a:ext>
            </a:extLst>
          </p:cNvPr>
          <p:cNvSpPr/>
          <p:nvPr/>
        </p:nvSpPr>
        <p:spPr>
          <a:xfrm>
            <a:off x="646478" y="3836662"/>
            <a:ext cx="2505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Adjusted Support (GRP’s)*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422783C-815D-4F5B-AA1C-729340B1C31B}"/>
              </a:ext>
            </a:extLst>
          </p:cNvPr>
          <p:cNvSpPr/>
          <p:nvPr/>
        </p:nvSpPr>
        <p:spPr>
          <a:xfrm>
            <a:off x="706209" y="4878477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Adjusted Cost Per GRP*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B2DF8A1-4854-4017-B821-366FFA8F0318}"/>
              </a:ext>
            </a:extLst>
          </p:cNvPr>
          <p:cNvSpPr txBox="1"/>
          <p:nvPr/>
        </p:nvSpPr>
        <p:spPr>
          <a:xfrm>
            <a:off x="6396448" y="1741617"/>
            <a:ext cx="22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TV 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A2D817E-A819-4B8B-91AC-BDCC612564D0}"/>
              </a:ext>
            </a:extLst>
          </p:cNvPr>
          <p:cNvSpPr txBox="1"/>
          <p:nvPr/>
        </p:nvSpPr>
        <p:spPr>
          <a:xfrm>
            <a:off x="6655911" y="4168374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Vol/GRP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TV 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9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0000_01-Meal-Replacement">
            <a:extLst>
              <a:ext uri="{FF2B5EF4-FFF2-40B4-BE49-F238E27FC236}">
                <a16:creationId xmlns:a16="http://schemas.microsoft.com/office/drawing/2014/main" xmlns="" id="{92806C98-EC7E-492A-89BE-683EAA0E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ED1783DC-61FD-43FD-83B9-774A4F7C1ECB}"/>
              </a:ext>
            </a:extLst>
          </p:cNvPr>
          <p:cNvSpPr txBox="1"/>
          <p:nvPr/>
        </p:nvSpPr>
        <p:spPr>
          <a:xfrm>
            <a:off x="842201" y="146057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5677B1BA-AE77-4E80-81B5-2FFADC1940C8}"/>
              </a:ext>
            </a:extLst>
          </p:cNvPr>
          <p:cNvSpPr txBox="1"/>
          <p:nvPr/>
        </p:nvSpPr>
        <p:spPr>
          <a:xfrm>
            <a:off x="2168842" y="14481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CE3B616-8FA8-4E4C-9E10-ECF85B34C4FB}"/>
              </a:ext>
            </a:extLst>
          </p:cNvPr>
          <p:cNvSpPr/>
          <p:nvPr/>
        </p:nvSpPr>
        <p:spPr>
          <a:xfrm>
            <a:off x="850041" y="5764414"/>
            <a:ext cx="6593191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</a:rPr>
              <a:t>* Numbers shown here are based on population-weighted national GRPs to harmonize across geographies and demographic targets (therefore differ from internally-reported GRPs and Costs/GRP). 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573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Video – the 2018 campaign had greater support but at a lower cost. 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:a16="http://schemas.microsoft.com/office/drawing/2014/main" xmlns="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Digital Video Impressions 2017-2018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0EBE226-7E8E-4099-B86D-AE31D4FC7A2F}"/>
              </a:ext>
            </a:extLst>
          </p:cNvPr>
          <p:cNvSpPr/>
          <p:nvPr/>
        </p:nvSpPr>
        <p:spPr>
          <a:xfrm>
            <a:off x="4211685" y="1531940"/>
            <a:ext cx="5934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Video </a:t>
            </a:r>
          </a:p>
        </p:txBody>
      </p:sp>
      <p:pic>
        <p:nvPicPr>
          <p:cNvPr id="22" name="Picture 2" descr="0000_01-Meal-Replacement">
            <a:extLst>
              <a:ext uri="{FF2B5EF4-FFF2-40B4-BE49-F238E27FC236}">
                <a16:creationId xmlns:a16="http://schemas.microsoft.com/office/drawing/2014/main" xmlns="" id="{A290C42B-6F09-480A-80B1-53B6D262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3DFD1A9A-2C3F-421E-9E8F-9E4D2685511E}"/>
              </a:ext>
            </a:extLst>
          </p:cNvPr>
          <p:cNvGrpSpPr/>
          <p:nvPr/>
        </p:nvGrpSpPr>
        <p:grpSpPr>
          <a:xfrm>
            <a:off x="591788" y="1625600"/>
            <a:ext cx="7960425" cy="3060700"/>
            <a:chOff x="304800" y="1219200"/>
            <a:chExt cx="7960425" cy="3060700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xmlns="" id="{4AC3BDF8-FFE2-434E-B3D1-2EDCBACFCE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6242812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3276632-E72D-414B-AF48-C5C6D9A146D3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59614631-381A-4B6C-8A5B-A53A4A749447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A388B719-77E3-41C6-98B8-16E2F71710FF}"/>
                </a:ext>
              </a:extLst>
            </p:cNvPr>
            <p:cNvSpPr/>
            <p:nvPr/>
          </p:nvSpPr>
          <p:spPr>
            <a:xfrm rot="16200000">
              <a:off x="7394926" y="1972390"/>
              <a:ext cx="1242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in (‘000)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C0755555-7568-49A1-AA2B-59954A010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56894"/>
              </p:ext>
            </p:extLst>
          </p:nvPr>
        </p:nvGraphicFramePr>
        <p:xfrm>
          <a:off x="5387703" y="4394553"/>
          <a:ext cx="2564767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Energy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F696FE35-8AF3-4193-8D87-4DD435A1A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178180"/>
              </p:ext>
            </p:extLst>
          </p:nvPr>
        </p:nvGraphicFramePr>
        <p:xfrm>
          <a:off x="1012523" y="4394553"/>
          <a:ext cx="2564767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Vectory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51,129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1,002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20779E3-992D-484E-9E0D-3253CBB387D5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1317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Volume response was higher in 2018 with greater support.  Additionally,  the CPP dropped substantially, leading to an ROI improvement.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Digital Video 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463637"/>
              </p:ext>
            </p:extLst>
          </p:nvPr>
        </p:nvGraphicFramePr>
        <p:xfrm>
          <a:off x="5920789" y="215907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171392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110527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2502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51.1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61.4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11604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2.7%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2.9%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73806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$1.0MM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$0.68MM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4984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19,589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11,093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C3699E-FD54-4532-8770-F9CA0FED0737}"/>
              </a:ext>
            </a:extLst>
          </p:cNvPr>
          <p:cNvSpPr/>
          <p:nvPr/>
        </p:nvSpPr>
        <p:spPr>
          <a:xfrm>
            <a:off x="769487" y="3889781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422783C-815D-4F5B-AA1C-729340B1C31B}"/>
              </a:ext>
            </a:extLst>
          </p:cNvPr>
          <p:cNvSpPr/>
          <p:nvPr/>
        </p:nvSpPr>
        <p:spPr>
          <a:xfrm>
            <a:off x="897174" y="4893934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B2DF8A1-4854-4017-B821-366FFA8F0318}"/>
              </a:ext>
            </a:extLst>
          </p:cNvPr>
          <p:cNvSpPr txBox="1"/>
          <p:nvPr/>
        </p:nvSpPr>
        <p:spPr>
          <a:xfrm>
            <a:off x="6396448" y="1741617"/>
            <a:ext cx="22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A2D817E-A819-4B8B-91AC-BDCC612564D0}"/>
              </a:ext>
            </a:extLst>
          </p:cNvPr>
          <p:cNvSpPr txBox="1"/>
          <p:nvPr/>
        </p:nvSpPr>
        <p:spPr>
          <a:xfrm>
            <a:off x="6651257" y="3858162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9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0000_01-Meal-Replacement">
            <a:extLst>
              <a:ext uri="{FF2B5EF4-FFF2-40B4-BE49-F238E27FC236}">
                <a16:creationId xmlns:a16="http://schemas.microsoft.com/office/drawing/2014/main" xmlns="" id="{92806C98-EC7E-492A-89BE-683EAA0E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ED1783DC-61FD-43FD-83B9-774A4F7C1ECB}"/>
              </a:ext>
            </a:extLst>
          </p:cNvPr>
          <p:cNvSpPr txBox="1"/>
          <p:nvPr/>
        </p:nvSpPr>
        <p:spPr>
          <a:xfrm>
            <a:off x="842201" y="146057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5677B1BA-AE77-4E80-81B5-2FFADC1940C8}"/>
              </a:ext>
            </a:extLst>
          </p:cNvPr>
          <p:cNvSpPr txBox="1"/>
          <p:nvPr/>
        </p:nvSpPr>
        <p:spPr>
          <a:xfrm>
            <a:off x="2168842" y="14481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31" name="Picture 30" descr="Related image">
            <a:extLst>
              <a:ext uri="{FF2B5EF4-FFF2-40B4-BE49-F238E27FC236}">
                <a16:creationId xmlns:a16="http://schemas.microsoft.com/office/drawing/2014/main" xmlns="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xmlns="" id="{2375A99B-9E66-4C2F-8D7A-B9638A749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79804"/>
              </p:ext>
            </p:extLst>
          </p:nvPr>
        </p:nvGraphicFramePr>
        <p:xfrm>
          <a:off x="304800" y="3065590"/>
          <a:ext cx="8220076" cy="617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51,129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61,389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8835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pic>
        <p:nvPicPr>
          <p:cNvPr id="19" name="Picture 18" descr="Related image">
            <a:extLst>
              <a:ext uri="{FF2B5EF4-FFF2-40B4-BE49-F238E27FC236}">
                <a16:creationId xmlns:a16="http://schemas.microsoft.com/office/drawing/2014/main" xmlns="" id="{5DD6FED8-CA0D-4A30-A2D2-05746D98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67" y="892861"/>
            <a:ext cx="319659" cy="31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8C2C7FD-5FBD-42C2-AB6A-D598ACE30376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2"/>
                </a:solidFill>
              </a:rPr>
              <a:t>Ton Vol/IMP(MM) </a:t>
            </a:r>
          </a:p>
          <a:p>
            <a:r>
              <a:rPr lang="nl-NL" sz="1000" b="1" dirty="0">
                <a:solidFill>
                  <a:schemeClr val="accent2"/>
                </a:solidFill>
              </a:rPr>
              <a:t>(Effectiveness)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2382F67-5E80-43AA-AE87-FB66C3C34AD9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C40FF5F-E095-46A2-AFAE-B5966CBAE109}"/>
              </a:ext>
            </a:extLst>
          </p:cNvPr>
          <p:cNvSpPr txBox="1"/>
          <p:nvPr/>
        </p:nvSpPr>
        <p:spPr>
          <a:xfrm>
            <a:off x="304800" y="341393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$/(000)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B21E31D-4663-4C8F-B8FF-EC6F196C02B1}"/>
              </a:ext>
            </a:extLst>
          </p:cNvPr>
          <p:cNvSpPr txBox="1"/>
          <p:nvPr/>
        </p:nvSpPr>
        <p:spPr>
          <a:xfrm>
            <a:off x="304800" y="3096989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Impression (000)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xmlns="" id="{ADC0319D-218E-46B7-AC43-78F7B5EC5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689497"/>
              </p:ext>
            </p:extLst>
          </p:nvPr>
        </p:nvGraphicFramePr>
        <p:xfrm>
          <a:off x="1469440" y="1585675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Rounded Rectangle 1">
            <a:extLst>
              <a:ext uri="{FF2B5EF4-FFF2-40B4-BE49-F238E27FC236}">
                <a16:creationId xmlns:a16="http://schemas.microsoft.com/office/drawing/2014/main" xmlns="" id="{C131EDAD-5A77-4D52-ADE2-882BC1BB5EA1}"/>
              </a:ext>
            </a:extLst>
          </p:cNvPr>
          <p:cNvSpPr/>
          <p:nvPr/>
        </p:nvSpPr>
        <p:spPr>
          <a:xfrm>
            <a:off x="1624013" y="1220137"/>
            <a:ext cx="3395662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3" name="Rounded Rectangle 1">
            <a:extLst>
              <a:ext uri="{FF2B5EF4-FFF2-40B4-BE49-F238E27FC236}">
                <a16:creationId xmlns:a16="http://schemas.microsoft.com/office/drawing/2014/main" xmlns="" id="{524B0E9A-7E83-434F-9E78-3DEE95FF68EC}"/>
              </a:ext>
            </a:extLst>
          </p:cNvPr>
          <p:cNvSpPr/>
          <p:nvPr/>
        </p:nvSpPr>
        <p:spPr>
          <a:xfrm>
            <a:off x="5162550" y="1219200"/>
            <a:ext cx="3324114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20" name="Picture 2" descr="0000_01-Meal-Replacement">
            <a:extLst>
              <a:ext uri="{FF2B5EF4-FFF2-40B4-BE49-F238E27FC236}">
                <a16:creationId xmlns:a16="http://schemas.microsoft.com/office/drawing/2014/main" xmlns="" id="{C651B78B-38EC-423D-B307-3BB1C58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120A731E-5AD1-4138-9402-511557ED7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928316"/>
              </p:ext>
            </p:extLst>
          </p:nvPr>
        </p:nvGraphicFramePr>
        <p:xfrm>
          <a:off x="1469440" y="384810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xmlns="" id="{83B22F27-7D4E-4ABD-8D73-204F240F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2018 campaign’s effectiveness was somewhat lower than 2017, but the CPP was much lower, leading to a favorable ROI.  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2DC13E8-7E1E-4A40-B1F5-CF5203ECF7C4}"/>
              </a:ext>
            </a:extLst>
          </p:cNvPr>
          <p:cNvSpPr txBox="1"/>
          <p:nvPr/>
        </p:nvSpPr>
        <p:spPr>
          <a:xfrm>
            <a:off x="480407" y="5764122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The average of campaigns does not match with the full year number because of volume attribution across two years</a:t>
            </a:r>
          </a:p>
        </p:txBody>
      </p:sp>
    </p:spTree>
    <p:extLst>
      <p:ext uri="{BB962C8B-B14F-4D97-AF65-F5344CB8AC3E}">
        <p14:creationId xmlns:p14="http://schemas.microsoft.com/office/powerpoint/2010/main" val="327809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AFECF7-80FF-4811-B800-B2119CA635FA}"/>
              </a:ext>
            </a:extLst>
          </p:cNvPr>
          <p:cNvSpPr/>
          <p:nvPr/>
        </p:nvSpPr>
        <p:spPr>
          <a:xfrm>
            <a:off x="4331150" y="1539196"/>
            <a:ext cx="4908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OOH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sz="1500" dirty="0"/>
              <a:t>Significant increase in impressions and spend in 2018 which was comprised of a variety of tactics ( Toronto – gyms &amp; Union Station domination, Western Canada – gyms &amp; billboards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OOH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OOH Impression 2017-2018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0637D5-0670-4447-9077-A4CF16CCA00D}"/>
              </a:ext>
            </a:extLst>
          </p:cNvPr>
          <p:cNvGrpSpPr/>
          <p:nvPr/>
        </p:nvGrpSpPr>
        <p:grpSpPr>
          <a:xfrm>
            <a:off x="152070" y="917550"/>
            <a:ext cx="360996" cy="295223"/>
            <a:chOff x="152070" y="917550"/>
            <a:chExt cx="360996" cy="2952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4C0B6AAA-BE99-41CF-A5E1-AEB83262A4EE}"/>
                </a:ext>
              </a:extLst>
            </p:cNvPr>
            <p:cNvGrpSpPr/>
            <p:nvPr/>
          </p:nvGrpSpPr>
          <p:grpSpPr>
            <a:xfrm>
              <a:off x="182847" y="917550"/>
              <a:ext cx="294332" cy="295223"/>
              <a:chOff x="11039475" y="0"/>
              <a:chExt cx="6819900" cy="6840538"/>
            </a:xfrm>
            <a:solidFill>
              <a:srgbClr val="002060"/>
            </a:solidFill>
          </p:grpSpPr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xmlns="" id="{F6351BBC-66FE-4AC9-888A-88172C37D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9475" y="0"/>
                <a:ext cx="6819900" cy="6840538"/>
              </a:xfrm>
              <a:custGeom>
                <a:avLst/>
                <a:gdLst>
                  <a:gd name="T0" fmla="*/ 6167 w 6267"/>
                  <a:gd name="T1" fmla="*/ 400 h 6267"/>
                  <a:gd name="T2" fmla="*/ 6133 w 6267"/>
                  <a:gd name="T3" fmla="*/ 400 h 6267"/>
                  <a:gd name="T4" fmla="*/ 6133 w 6267"/>
                  <a:gd name="T5" fmla="*/ 300 h 6267"/>
                  <a:gd name="T6" fmla="*/ 5833 w 6267"/>
                  <a:gd name="T7" fmla="*/ 0 h 6267"/>
                  <a:gd name="T8" fmla="*/ 5533 w 6267"/>
                  <a:gd name="T9" fmla="*/ 300 h 6267"/>
                  <a:gd name="T10" fmla="*/ 5533 w 6267"/>
                  <a:gd name="T11" fmla="*/ 400 h 6267"/>
                  <a:gd name="T12" fmla="*/ 1433 w 6267"/>
                  <a:gd name="T13" fmla="*/ 400 h 6267"/>
                  <a:gd name="T14" fmla="*/ 1333 w 6267"/>
                  <a:gd name="T15" fmla="*/ 500 h 6267"/>
                  <a:gd name="T16" fmla="*/ 1433 w 6267"/>
                  <a:gd name="T17" fmla="*/ 600 h 6267"/>
                  <a:gd name="T18" fmla="*/ 6067 w 6267"/>
                  <a:gd name="T19" fmla="*/ 600 h 6267"/>
                  <a:gd name="T20" fmla="*/ 6067 w 6267"/>
                  <a:gd name="T21" fmla="*/ 4533 h 6267"/>
                  <a:gd name="T22" fmla="*/ 200 w 6267"/>
                  <a:gd name="T23" fmla="*/ 4533 h 6267"/>
                  <a:gd name="T24" fmla="*/ 200 w 6267"/>
                  <a:gd name="T25" fmla="*/ 600 h 6267"/>
                  <a:gd name="T26" fmla="*/ 1033 w 6267"/>
                  <a:gd name="T27" fmla="*/ 600 h 6267"/>
                  <a:gd name="T28" fmla="*/ 1133 w 6267"/>
                  <a:gd name="T29" fmla="*/ 500 h 6267"/>
                  <a:gd name="T30" fmla="*/ 1033 w 6267"/>
                  <a:gd name="T31" fmla="*/ 400 h 6267"/>
                  <a:gd name="T32" fmla="*/ 733 w 6267"/>
                  <a:gd name="T33" fmla="*/ 400 h 6267"/>
                  <a:gd name="T34" fmla="*/ 733 w 6267"/>
                  <a:gd name="T35" fmla="*/ 300 h 6267"/>
                  <a:gd name="T36" fmla="*/ 433 w 6267"/>
                  <a:gd name="T37" fmla="*/ 0 h 6267"/>
                  <a:gd name="T38" fmla="*/ 133 w 6267"/>
                  <a:gd name="T39" fmla="*/ 300 h 6267"/>
                  <a:gd name="T40" fmla="*/ 133 w 6267"/>
                  <a:gd name="T41" fmla="*/ 400 h 6267"/>
                  <a:gd name="T42" fmla="*/ 100 w 6267"/>
                  <a:gd name="T43" fmla="*/ 400 h 6267"/>
                  <a:gd name="T44" fmla="*/ 0 w 6267"/>
                  <a:gd name="T45" fmla="*/ 500 h 6267"/>
                  <a:gd name="T46" fmla="*/ 0 w 6267"/>
                  <a:gd name="T47" fmla="*/ 4633 h 6267"/>
                  <a:gd name="T48" fmla="*/ 100 w 6267"/>
                  <a:gd name="T49" fmla="*/ 4733 h 6267"/>
                  <a:gd name="T50" fmla="*/ 133 w 6267"/>
                  <a:gd name="T51" fmla="*/ 4733 h 6267"/>
                  <a:gd name="T52" fmla="*/ 133 w 6267"/>
                  <a:gd name="T53" fmla="*/ 5967 h 6267"/>
                  <a:gd name="T54" fmla="*/ 433 w 6267"/>
                  <a:gd name="T55" fmla="*/ 6267 h 6267"/>
                  <a:gd name="T56" fmla="*/ 733 w 6267"/>
                  <a:gd name="T57" fmla="*/ 5967 h 6267"/>
                  <a:gd name="T58" fmla="*/ 733 w 6267"/>
                  <a:gd name="T59" fmla="*/ 4733 h 6267"/>
                  <a:gd name="T60" fmla="*/ 5533 w 6267"/>
                  <a:gd name="T61" fmla="*/ 4733 h 6267"/>
                  <a:gd name="T62" fmla="*/ 5533 w 6267"/>
                  <a:gd name="T63" fmla="*/ 5967 h 6267"/>
                  <a:gd name="T64" fmla="*/ 5833 w 6267"/>
                  <a:gd name="T65" fmla="*/ 6267 h 6267"/>
                  <a:gd name="T66" fmla="*/ 6133 w 6267"/>
                  <a:gd name="T67" fmla="*/ 5967 h 6267"/>
                  <a:gd name="T68" fmla="*/ 6133 w 6267"/>
                  <a:gd name="T69" fmla="*/ 4733 h 6267"/>
                  <a:gd name="T70" fmla="*/ 6167 w 6267"/>
                  <a:gd name="T71" fmla="*/ 4733 h 6267"/>
                  <a:gd name="T72" fmla="*/ 6267 w 6267"/>
                  <a:gd name="T73" fmla="*/ 4633 h 6267"/>
                  <a:gd name="T74" fmla="*/ 6267 w 6267"/>
                  <a:gd name="T75" fmla="*/ 500 h 6267"/>
                  <a:gd name="T76" fmla="*/ 6167 w 6267"/>
                  <a:gd name="T77" fmla="*/ 400 h 6267"/>
                  <a:gd name="T78" fmla="*/ 5733 w 6267"/>
                  <a:gd name="T79" fmla="*/ 300 h 6267"/>
                  <a:gd name="T80" fmla="*/ 5833 w 6267"/>
                  <a:gd name="T81" fmla="*/ 200 h 6267"/>
                  <a:gd name="T82" fmla="*/ 5933 w 6267"/>
                  <a:gd name="T83" fmla="*/ 300 h 6267"/>
                  <a:gd name="T84" fmla="*/ 5933 w 6267"/>
                  <a:gd name="T85" fmla="*/ 400 h 6267"/>
                  <a:gd name="T86" fmla="*/ 5733 w 6267"/>
                  <a:gd name="T87" fmla="*/ 400 h 6267"/>
                  <a:gd name="T88" fmla="*/ 5733 w 6267"/>
                  <a:gd name="T89" fmla="*/ 300 h 6267"/>
                  <a:gd name="T90" fmla="*/ 333 w 6267"/>
                  <a:gd name="T91" fmla="*/ 300 h 6267"/>
                  <a:gd name="T92" fmla="*/ 433 w 6267"/>
                  <a:gd name="T93" fmla="*/ 200 h 6267"/>
                  <a:gd name="T94" fmla="*/ 533 w 6267"/>
                  <a:gd name="T95" fmla="*/ 300 h 6267"/>
                  <a:gd name="T96" fmla="*/ 533 w 6267"/>
                  <a:gd name="T97" fmla="*/ 400 h 6267"/>
                  <a:gd name="T98" fmla="*/ 333 w 6267"/>
                  <a:gd name="T99" fmla="*/ 400 h 6267"/>
                  <a:gd name="T100" fmla="*/ 333 w 6267"/>
                  <a:gd name="T101" fmla="*/ 300 h 6267"/>
                  <a:gd name="T102" fmla="*/ 533 w 6267"/>
                  <a:gd name="T103" fmla="*/ 5967 h 6267"/>
                  <a:gd name="T104" fmla="*/ 433 w 6267"/>
                  <a:gd name="T105" fmla="*/ 6067 h 6267"/>
                  <a:gd name="T106" fmla="*/ 333 w 6267"/>
                  <a:gd name="T107" fmla="*/ 5967 h 6267"/>
                  <a:gd name="T108" fmla="*/ 333 w 6267"/>
                  <a:gd name="T109" fmla="*/ 4733 h 6267"/>
                  <a:gd name="T110" fmla="*/ 533 w 6267"/>
                  <a:gd name="T111" fmla="*/ 4733 h 6267"/>
                  <a:gd name="T112" fmla="*/ 533 w 6267"/>
                  <a:gd name="T113" fmla="*/ 5967 h 6267"/>
                  <a:gd name="T114" fmla="*/ 5933 w 6267"/>
                  <a:gd name="T115" fmla="*/ 5967 h 6267"/>
                  <a:gd name="T116" fmla="*/ 5833 w 6267"/>
                  <a:gd name="T117" fmla="*/ 6067 h 6267"/>
                  <a:gd name="T118" fmla="*/ 5733 w 6267"/>
                  <a:gd name="T119" fmla="*/ 5967 h 6267"/>
                  <a:gd name="T120" fmla="*/ 5733 w 6267"/>
                  <a:gd name="T121" fmla="*/ 4733 h 6267"/>
                  <a:gd name="T122" fmla="*/ 5933 w 6267"/>
                  <a:gd name="T123" fmla="*/ 4733 h 6267"/>
                  <a:gd name="T124" fmla="*/ 5933 w 6267"/>
                  <a:gd name="T125" fmla="*/ 5967 h 6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7" h="6267">
                    <a:moveTo>
                      <a:pt x="6167" y="400"/>
                    </a:moveTo>
                    <a:lnTo>
                      <a:pt x="6133" y="400"/>
                    </a:lnTo>
                    <a:lnTo>
                      <a:pt x="6133" y="300"/>
                    </a:lnTo>
                    <a:cubicBezTo>
                      <a:pt x="6133" y="135"/>
                      <a:pt x="5999" y="0"/>
                      <a:pt x="5833" y="0"/>
                    </a:cubicBezTo>
                    <a:cubicBezTo>
                      <a:pt x="5668" y="0"/>
                      <a:pt x="5533" y="135"/>
                      <a:pt x="5533" y="300"/>
                    </a:cubicBezTo>
                    <a:lnTo>
                      <a:pt x="5533" y="400"/>
                    </a:lnTo>
                    <a:lnTo>
                      <a:pt x="1433" y="400"/>
                    </a:lnTo>
                    <a:cubicBezTo>
                      <a:pt x="1378" y="400"/>
                      <a:pt x="1333" y="445"/>
                      <a:pt x="1333" y="500"/>
                    </a:cubicBezTo>
                    <a:cubicBezTo>
                      <a:pt x="1333" y="555"/>
                      <a:pt x="1378" y="600"/>
                      <a:pt x="1433" y="600"/>
                    </a:cubicBezTo>
                    <a:lnTo>
                      <a:pt x="6067" y="600"/>
                    </a:lnTo>
                    <a:lnTo>
                      <a:pt x="6067" y="4533"/>
                    </a:lnTo>
                    <a:lnTo>
                      <a:pt x="200" y="4533"/>
                    </a:lnTo>
                    <a:lnTo>
                      <a:pt x="200" y="600"/>
                    </a:lnTo>
                    <a:lnTo>
                      <a:pt x="1033" y="600"/>
                    </a:lnTo>
                    <a:cubicBezTo>
                      <a:pt x="1089" y="600"/>
                      <a:pt x="1133" y="555"/>
                      <a:pt x="1133" y="500"/>
                    </a:cubicBezTo>
                    <a:cubicBezTo>
                      <a:pt x="1133" y="445"/>
                      <a:pt x="1089" y="400"/>
                      <a:pt x="1033" y="400"/>
                    </a:cubicBezTo>
                    <a:lnTo>
                      <a:pt x="733" y="400"/>
                    </a:lnTo>
                    <a:lnTo>
                      <a:pt x="733" y="300"/>
                    </a:lnTo>
                    <a:cubicBezTo>
                      <a:pt x="733" y="135"/>
                      <a:pt x="599" y="0"/>
                      <a:pt x="433" y="0"/>
                    </a:cubicBezTo>
                    <a:cubicBezTo>
                      <a:pt x="268" y="0"/>
                      <a:pt x="133" y="135"/>
                      <a:pt x="133" y="300"/>
                    </a:cubicBezTo>
                    <a:lnTo>
                      <a:pt x="133" y="400"/>
                    </a:lnTo>
                    <a:lnTo>
                      <a:pt x="100" y="400"/>
                    </a:lnTo>
                    <a:cubicBezTo>
                      <a:pt x="45" y="400"/>
                      <a:pt x="0" y="445"/>
                      <a:pt x="0" y="500"/>
                    </a:cubicBezTo>
                    <a:lnTo>
                      <a:pt x="0" y="4633"/>
                    </a:lnTo>
                    <a:cubicBezTo>
                      <a:pt x="0" y="4689"/>
                      <a:pt x="45" y="4733"/>
                      <a:pt x="100" y="4733"/>
                    </a:cubicBezTo>
                    <a:lnTo>
                      <a:pt x="133" y="4733"/>
                    </a:lnTo>
                    <a:lnTo>
                      <a:pt x="133" y="5967"/>
                    </a:lnTo>
                    <a:cubicBezTo>
                      <a:pt x="133" y="6132"/>
                      <a:pt x="268" y="6267"/>
                      <a:pt x="433" y="6267"/>
                    </a:cubicBezTo>
                    <a:cubicBezTo>
                      <a:pt x="599" y="6267"/>
                      <a:pt x="733" y="6132"/>
                      <a:pt x="733" y="5967"/>
                    </a:cubicBezTo>
                    <a:lnTo>
                      <a:pt x="733" y="4733"/>
                    </a:lnTo>
                    <a:lnTo>
                      <a:pt x="5533" y="4733"/>
                    </a:lnTo>
                    <a:lnTo>
                      <a:pt x="5533" y="5967"/>
                    </a:lnTo>
                    <a:cubicBezTo>
                      <a:pt x="5533" y="6132"/>
                      <a:pt x="5668" y="6267"/>
                      <a:pt x="5833" y="6267"/>
                    </a:cubicBezTo>
                    <a:cubicBezTo>
                      <a:pt x="5999" y="6267"/>
                      <a:pt x="6133" y="6132"/>
                      <a:pt x="6133" y="5967"/>
                    </a:cubicBezTo>
                    <a:lnTo>
                      <a:pt x="6133" y="4733"/>
                    </a:lnTo>
                    <a:lnTo>
                      <a:pt x="6167" y="4733"/>
                    </a:lnTo>
                    <a:cubicBezTo>
                      <a:pt x="6222" y="4733"/>
                      <a:pt x="6267" y="4689"/>
                      <a:pt x="6267" y="4633"/>
                    </a:cubicBezTo>
                    <a:lnTo>
                      <a:pt x="6267" y="500"/>
                    </a:lnTo>
                    <a:cubicBezTo>
                      <a:pt x="6267" y="445"/>
                      <a:pt x="6222" y="400"/>
                      <a:pt x="6167" y="400"/>
                    </a:cubicBezTo>
                    <a:close/>
                    <a:moveTo>
                      <a:pt x="5733" y="300"/>
                    </a:moveTo>
                    <a:cubicBezTo>
                      <a:pt x="5733" y="245"/>
                      <a:pt x="5778" y="200"/>
                      <a:pt x="5833" y="200"/>
                    </a:cubicBezTo>
                    <a:cubicBezTo>
                      <a:pt x="5888" y="200"/>
                      <a:pt x="5933" y="245"/>
                      <a:pt x="5933" y="300"/>
                    </a:cubicBezTo>
                    <a:lnTo>
                      <a:pt x="5933" y="400"/>
                    </a:lnTo>
                    <a:lnTo>
                      <a:pt x="5733" y="400"/>
                    </a:lnTo>
                    <a:lnTo>
                      <a:pt x="5733" y="300"/>
                    </a:lnTo>
                    <a:close/>
                    <a:moveTo>
                      <a:pt x="333" y="300"/>
                    </a:moveTo>
                    <a:cubicBezTo>
                      <a:pt x="333" y="245"/>
                      <a:pt x="378" y="200"/>
                      <a:pt x="433" y="200"/>
                    </a:cubicBezTo>
                    <a:cubicBezTo>
                      <a:pt x="488" y="200"/>
                      <a:pt x="533" y="245"/>
                      <a:pt x="533" y="300"/>
                    </a:cubicBezTo>
                    <a:lnTo>
                      <a:pt x="533" y="400"/>
                    </a:lnTo>
                    <a:lnTo>
                      <a:pt x="333" y="400"/>
                    </a:lnTo>
                    <a:lnTo>
                      <a:pt x="333" y="300"/>
                    </a:lnTo>
                    <a:close/>
                    <a:moveTo>
                      <a:pt x="533" y="5967"/>
                    </a:moveTo>
                    <a:cubicBezTo>
                      <a:pt x="533" y="6022"/>
                      <a:pt x="488" y="6067"/>
                      <a:pt x="433" y="6067"/>
                    </a:cubicBezTo>
                    <a:cubicBezTo>
                      <a:pt x="378" y="6067"/>
                      <a:pt x="333" y="6022"/>
                      <a:pt x="333" y="5967"/>
                    </a:cubicBezTo>
                    <a:lnTo>
                      <a:pt x="333" y="4733"/>
                    </a:lnTo>
                    <a:lnTo>
                      <a:pt x="533" y="4733"/>
                    </a:lnTo>
                    <a:lnTo>
                      <a:pt x="533" y="5967"/>
                    </a:lnTo>
                    <a:close/>
                    <a:moveTo>
                      <a:pt x="5933" y="5967"/>
                    </a:moveTo>
                    <a:cubicBezTo>
                      <a:pt x="5933" y="6022"/>
                      <a:pt x="5888" y="6067"/>
                      <a:pt x="5833" y="6067"/>
                    </a:cubicBezTo>
                    <a:cubicBezTo>
                      <a:pt x="5778" y="6067"/>
                      <a:pt x="5733" y="6022"/>
                      <a:pt x="5733" y="5967"/>
                    </a:cubicBezTo>
                    <a:lnTo>
                      <a:pt x="5733" y="4733"/>
                    </a:lnTo>
                    <a:lnTo>
                      <a:pt x="5933" y="4733"/>
                    </a:lnTo>
                    <a:lnTo>
                      <a:pt x="5933" y="5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xmlns="" id="{EE6D9BF6-8D1A-4DCD-93CE-FA419661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8913" y="873125"/>
                <a:ext cx="217488" cy="3856038"/>
              </a:xfrm>
              <a:custGeom>
                <a:avLst/>
                <a:gdLst>
                  <a:gd name="T0" fmla="*/ 0 w 200"/>
                  <a:gd name="T1" fmla="*/ 100 h 3533"/>
                  <a:gd name="T2" fmla="*/ 0 w 200"/>
                  <a:gd name="T3" fmla="*/ 3433 h 3533"/>
                  <a:gd name="T4" fmla="*/ 100 w 200"/>
                  <a:gd name="T5" fmla="*/ 3533 h 3533"/>
                  <a:gd name="T6" fmla="*/ 200 w 200"/>
                  <a:gd name="T7" fmla="*/ 3433 h 3533"/>
                  <a:gd name="T8" fmla="*/ 200 w 200"/>
                  <a:gd name="T9" fmla="*/ 100 h 3533"/>
                  <a:gd name="T10" fmla="*/ 100 w 200"/>
                  <a:gd name="T11" fmla="*/ 0 h 3533"/>
                  <a:gd name="T12" fmla="*/ 0 w 200"/>
                  <a:gd name="T13" fmla="*/ 100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0" y="100"/>
                    </a:move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xmlns="" id="{03B63CE0-2854-48C9-8C0B-89CC97561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0863" y="873125"/>
                <a:ext cx="217488" cy="3856038"/>
              </a:xfrm>
              <a:custGeom>
                <a:avLst/>
                <a:gdLst>
                  <a:gd name="T0" fmla="*/ 200 w 200"/>
                  <a:gd name="T1" fmla="*/ 3433 h 3533"/>
                  <a:gd name="T2" fmla="*/ 200 w 200"/>
                  <a:gd name="T3" fmla="*/ 100 h 3533"/>
                  <a:gd name="T4" fmla="*/ 100 w 200"/>
                  <a:gd name="T5" fmla="*/ 0 h 3533"/>
                  <a:gd name="T6" fmla="*/ 0 w 200"/>
                  <a:gd name="T7" fmla="*/ 100 h 3533"/>
                  <a:gd name="T8" fmla="*/ 0 w 200"/>
                  <a:gd name="T9" fmla="*/ 3433 h 3533"/>
                  <a:gd name="T10" fmla="*/ 100 w 200"/>
                  <a:gd name="T11" fmla="*/ 3533 h 3533"/>
                  <a:gd name="T12" fmla="*/ 200 w 200"/>
                  <a:gd name="T13" fmla="*/ 3433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200" y="3433"/>
                    </a:move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6D298A8-D168-4F95-9699-70E8CC80F43D}"/>
                </a:ext>
              </a:extLst>
            </p:cNvPr>
            <p:cNvSpPr/>
            <p:nvPr/>
          </p:nvSpPr>
          <p:spPr>
            <a:xfrm>
              <a:off x="152070" y="91948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solidFill>
                    <a:srgbClr val="002060"/>
                  </a:solidFill>
                </a:rPr>
                <a:t>White </a:t>
              </a:r>
              <a:br>
                <a:rPr lang="en-US" sz="500" b="1" dirty="0">
                  <a:solidFill>
                    <a:srgbClr val="002060"/>
                  </a:solidFill>
                </a:rPr>
              </a:br>
              <a:r>
                <a:rPr lang="en-US" sz="500" b="1" dirty="0">
                  <a:solidFill>
                    <a:srgbClr val="002060"/>
                  </a:solidFill>
                </a:rPr>
                <a:t>Space</a:t>
              </a:r>
              <a:endParaRPr lang="en-IN" sz="500" dirty="0"/>
            </a:p>
          </p:txBody>
        </p:sp>
      </p:grpSp>
      <p:pic>
        <p:nvPicPr>
          <p:cNvPr id="26" name="Picture 2" descr="0000_01-Meal-Replacement">
            <a:extLst>
              <a:ext uri="{FF2B5EF4-FFF2-40B4-BE49-F238E27FC236}">
                <a16:creationId xmlns:a16="http://schemas.microsoft.com/office/drawing/2014/main" xmlns="" id="{1F818A29-5131-41FA-94D3-8C2BC82E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F310968-1272-43EF-A42B-8816E5533F9E}"/>
              </a:ext>
            </a:extLst>
          </p:cNvPr>
          <p:cNvGrpSpPr/>
          <p:nvPr/>
        </p:nvGrpSpPr>
        <p:grpSpPr>
          <a:xfrm>
            <a:off x="591788" y="1654628"/>
            <a:ext cx="7960425" cy="3060700"/>
            <a:chOff x="304800" y="1219200"/>
            <a:chExt cx="7960425" cy="3060700"/>
          </a:xfrm>
        </p:grpSpPr>
        <p:graphicFrame>
          <p:nvGraphicFramePr>
            <p:cNvPr id="43" name="Chart 42">
              <a:extLst>
                <a:ext uri="{FF2B5EF4-FFF2-40B4-BE49-F238E27FC236}">
                  <a16:creationId xmlns:a16="http://schemas.microsoft.com/office/drawing/2014/main" xmlns="" id="{DEBA43AF-62E9-4E8A-B7A2-46ADF849D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6557662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F31EA60A-3359-430F-B7BF-D035131AC515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F97611BF-6C7D-4BA9-B53C-27718C0AAC85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4E4EACDD-A52C-4EC3-8691-3E4DA255432F}"/>
                </a:ext>
              </a:extLst>
            </p:cNvPr>
            <p:cNvSpPr/>
            <p:nvPr/>
          </p:nvSpPr>
          <p:spPr>
            <a:xfrm rot="16200000">
              <a:off x="7394926" y="1972390"/>
              <a:ext cx="12426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in (‘000)</a:t>
              </a:r>
            </a:p>
          </p:txBody>
        </p:sp>
      </p:grp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xmlns="" id="{3542ED51-5844-4580-BC91-93E8600CF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92866"/>
              </p:ext>
            </p:extLst>
          </p:nvPr>
        </p:nvGraphicFramePr>
        <p:xfrm>
          <a:off x="5387703" y="4409543"/>
          <a:ext cx="2564767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j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Energy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145,379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xmlns="" id="{AFE9572B-2A58-4C08-857B-F3057AEB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2526"/>
              </p:ext>
            </p:extLst>
          </p:nvPr>
        </p:nvGraphicFramePr>
        <p:xfrm>
          <a:off x="1012523" y="4409543"/>
          <a:ext cx="2564767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Vectory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43,100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CCA3891-5947-4945-9E93-E2C47CA24343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0954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Support in 2018 was almost tripled, and at a much lower cost.  Incremental volume increased significantly.  Consequently, the ROI improved.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OOH 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019222"/>
              </p:ext>
            </p:extLst>
          </p:nvPr>
        </p:nvGraphicFramePr>
        <p:xfrm>
          <a:off x="5920789" y="215907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205490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415148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98557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43.0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145.3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1329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0.3%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0.9%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58855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$0.16MM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$0.36MM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57786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3,828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2,491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C3699E-FD54-4532-8770-F9CA0FED0737}"/>
              </a:ext>
            </a:extLst>
          </p:cNvPr>
          <p:cNvSpPr/>
          <p:nvPr/>
        </p:nvSpPr>
        <p:spPr>
          <a:xfrm>
            <a:off x="769487" y="3889781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422783C-815D-4F5B-AA1C-729340B1C31B}"/>
              </a:ext>
            </a:extLst>
          </p:cNvPr>
          <p:cNvSpPr/>
          <p:nvPr/>
        </p:nvSpPr>
        <p:spPr>
          <a:xfrm>
            <a:off x="897174" y="4893934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B2DF8A1-4854-4017-B821-366FFA8F0318}"/>
              </a:ext>
            </a:extLst>
          </p:cNvPr>
          <p:cNvSpPr txBox="1"/>
          <p:nvPr/>
        </p:nvSpPr>
        <p:spPr>
          <a:xfrm>
            <a:off x="6396448" y="1741617"/>
            <a:ext cx="22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A2D817E-A819-4B8B-91AC-BDCC612564D0}"/>
              </a:ext>
            </a:extLst>
          </p:cNvPr>
          <p:cNvSpPr txBox="1"/>
          <p:nvPr/>
        </p:nvSpPr>
        <p:spPr>
          <a:xfrm>
            <a:off x="6776901" y="3751281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9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0000_01-Meal-Replacement">
            <a:extLst>
              <a:ext uri="{FF2B5EF4-FFF2-40B4-BE49-F238E27FC236}">
                <a16:creationId xmlns:a16="http://schemas.microsoft.com/office/drawing/2014/main" xmlns="" id="{92806C98-EC7E-492A-89BE-683EAA0E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ED1783DC-61FD-43FD-83B9-774A4F7C1ECB}"/>
              </a:ext>
            </a:extLst>
          </p:cNvPr>
          <p:cNvSpPr txBox="1"/>
          <p:nvPr/>
        </p:nvSpPr>
        <p:spPr>
          <a:xfrm>
            <a:off x="842201" y="146057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5677B1BA-AE77-4E80-81B5-2FFADC1940C8}"/>
              </a:ext>
            </a:extLst>
          </p:cNvPr>
          <p:cNvSpPr txBox="1"/>
          <p:nvPr/>
        </p:nvSpPr>
        <p:spPr>
          <a:xfrm>
            <a:off x="2168842" y="14481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OOH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F0637D5-0670-4447-9077-A4CF16CCA00D}"/>
              </a:ext>
            </a:extLst>
          </p:cNvPr>
          <p:cNvGrpSpPr/>
          <p:nvPr/>
        </p:nvGrpSpPr>
        <p:grpSpPr>
          <a:xfrm>
            <a:off x="152070" y="917550"/>
            <a:ext cx="360996" cy="295223"/>
            <a:chOff x="152070" y="917550"/>
            <a:chExt cx="360996" cy="29522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4C0B6AAA-BE99-41CF-A5E1-AEB83262A4EE}"/>
                </a:ext>
              </a:extLst>
            </p:cNvPr>
            <p:cNvGrpSpPr/>
            <p:nvPr/>
          </p:nvGrpSpPr>
          <p:grpSpPr>
            <a:xfrm>
              <a:off x="182847" y="917550"/>
              <a:ext cx="294332" cy="295223"/>
              <a:chOff x="11039475" y="0"/>
              <a:chExt cx="6819900" cy="6840538"/>
            </a:xfrm>
            <a:solidFill>
              <a:srgbClr val="002060"/>
            </a:solidFill>
          </p:grpSpPr>
          <p:sp>
            <p:nvSpPr>
              <p:cNvPr id="49" name="Freeform 7">
                <a:extLst>
                  <a:ext uri="{FF2B5EF4-FFF2-40B4-BE49-F238E27FC236}">
                    <a16:creationId xmlns:a16="http://schemas.microsoft.com/office/drawing/2014/main" xmlns="" id="{F6351BBC-66FE-4AC9-888A-88172C37D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9475" y="0"/>
                <a:ext cx="6819900" cy="6840538"/>
              </a:xfrm>
              <a:custGeom>
                <a:avLst/>
                <a:gdLst>
                  <a:gd name="T0" fmla="*/ 6167 w 6267"/>
                  <a:gd name="T1" fmla="*/ 400 h 6267"/>
                  <a:gd name="T2" fmla="*/ 6133 w 6267"/>
                  <a:gd name="T3" fmla="*/ 400 h 6267"/>
                  <a:gd name="T4" fmla="*/ 6133 w 6267"/>
                  <a:gd name="T5" fmla="*/ 300 h 6267"/>
                  <a:gd name="T6" fmla="*/ 5833 w 6267"/>
                  <a:gd name="T7" fmla="*/ 0 h 6267"/>
                  <a:gd name="T8" fmla="*/ 5533 w 6267"/>
                  <a:gd name="T9" fmla="*/ 300 h 6267"/>
                  <a:gd name="T10" fmla="*/ 5533 w 6267"/>
                  <a:gd name="T11" fmla="*/ 400 h 6267"/>
                  <a:gd name="T12" fmla="*/ 1433 w 6267"/>
                  <a:gd name="T13" fmla="*/ 400 h 6267"/>
                  <a:gd name="T14" fmla="*/ 1333 w 6267"/>
                  <a:gd name="T15" fmla="*/ 500 h 6267"/>
                  <a:gd name="T16" fmla="*/ 1433 w 6267"/>
                  <a:gd name="T17" fmla="*/ 600 h 6267"/>
                  <a:gd name="T18" fmla="*/ 6067 w 6267"/>
                  <a:gd name="T19" fmla="*/ 600 h 6267"/>
                  <a:gd name="T20" fmla="*/ 6067 w 6267"/>
                  <a:gd name="T21" fmla="*/ 4533 h 6267"/>
                  <a:gd name="T22" fmla="*/ 200 w 6267"/>
                  <a:gd name="T23" fmla="*/ 4533 h 6267"/>
                  <a:gd name="T24" fmla="*/ 200 w 6267"/>
                  <a:gd name="T25" fmla="*/ 600 h 6267"/>
                  <a:gd name="T26" fmla="*/ 1033 w 6267"/>
                  <a:gd name="T27" fmla="*/ 600 h 6267"/>
                  <a:gd name="T28" fmla="*/ 1133 w 6267"/>
                  <a:gd name="T29" fmla="*/ 500 h 6267"/>
                  <a:gd name="T30" fmla="*/ 1033 w 6267"/>
                  <a:gd name="T31" fmla="*/ 400 h 6267"/>
                  <a:gd name="T32" fmla="*/ 733 w 6267"/>
                  <a:gd name="T33" fmla="*/ 400 h 6267"/>
                  <a:gd name="T34" fmla="*/ 733 w 6267"/>
                  <a:gd name="T35" fmla="*/ 300 h 6267"/>
                  <a:gd name="T36" fmla="*/ 433 w 6267"/>
                  <a:gd name="T37" fmla="*/ 0 h 6267"/>
                  <a:gd name="T38" fmla="*/ 133 w 6267"/>
                  <a:gd name="T39" fmla="*/ 300 h 6267"/>
                  <a:gd name="T40" fmla="*/ 133 w 6267"/>
                  <a:gd name="T41" fmla="*/ 400 h 6267"/>
                  <a:gd name="T42" fmla="*/ 100 w 6267"/>
                  <a:gd name="T43" fmla="*/ 400 h 6267"/>
                  <a:gd name="T44" fmla="*/ 0 w 6267"/>
                  <a:gd name="T45" fmla="*/ 500 h 6267"/>
                  <a:gd name="T46" fmla="*/ 0 w 6267"/>
                  <a:gd name="T47" fmla="*/ 4633 h 6267"/>
                  <a:gd name="T48" fmla="*/ 100 w 6267"/>
                  <a:gd name="T49" fmla="*/ 4733 h 6267"/>
                  <a:gd name="T50" fmla="*/ 133 w 6267"/>
                  <a:gd name="T51" fmla="*/ 4733 h 6267"/>
                  <a:gd name="T52" fmla="*/ 133 w 6267"/>
                  <a:gd name="T53" fmla="*/ 5967 h 6267"/>
                  <a:gd name="T54" fmla="*/ 433 w 6267"/>
                  <a:gd name="T55" fmla="*/ 6267 h 6267"/>
                  <a:gd name="T56" fmla="*/ 733 w 6267"/>
                  <a:gd name="T57" fmla="*/ 5967 h 6267"/>
                  <a:gd name="T58" fmla="*/ 733 w 6267"/>
                  <a:gd name="T59" fmla="*/ 4733 h 6267"/>
                  <a:gd name="T60" fmla="*/ 5533 w 6267"/>
                  <a:gd name="T61" fmla="*/ 4733 h 6267"/>
                  <a:gd name="T62" fmla="*/ 5533 w 6267"/>
                  <a:gd name="T63" fmla="*/ 5967 h 6267"/>
                  <a:gd name="T64" fmla="*/ 5833 w 6267"/>
                  <a:gd name="T65" fmla="*/ 6267 h 6267"/>
                  <a:gd name="T66" fmla="*/ 6133 w 6267"/>
                  <a:gd name="T67" fmla="*/ 5967 h 6267"/>
                  <a:gd name="T68" fmla="*/ 6133 w 6267"/>
                  <a:gd name="T69" fmla="*/ 4733 h 6267"/>
                  <a:gd name="T70" fmla="*/ 6167 w 6267"/>
                  <a:gd name="T71" fmla="*/ 4733 h 6267"/>
                  <a:gd name="T72" fmla="*/ 6267 w 6267"/>
                  <a:gd name="T73" fmla="*/ 4633 h 6267"/>
                  <a:gd name="T74" fmla="*/ 6267 w 6267"/>
                  <a:gd name="T75" fmla="*/ 500 h 6267"/>
                  <a:gd name="T76" fmla="*/ 6167 w 6267"/>
                  <a:gd name="T77" fmla="*/ 400 h 6267"/>
                  <a:gd name="T78" fmla="*/ 5733 w 6267"/>
                  <a:gd name="T79" fmla="*/ 300 h 6267"/>
                  <a:gd name="T80" fmla="*/ 5833 w 6267"/>
                  <a:gd name="T81" fmla="*/ 200 h 6267"/>
                  <a:gd name="T82" fmla="*/ 5933 w 6267"/>
                  <a:gd name="T83" fmla="*/ 300 h 6267"/>
                  <a:gd name="T84" fmla="*/ 5933 w 6267"/>
                  <a:gd name="T85" fmla="*/ 400 h 6267"/>
                  <a:gd name="T86" fmla="*/ 5733 w 6267"/>
                  <a:gd name="T87" fmla="*/ 400 h 6267"/>
                  <a:gd name="T88" fmla="*/ 5733 w 6267"/>
                  <a:gd name="T89" fmla="*/ 300 h 6267"/>
                  <a:gd name="T90" fmla="*/ 333 w 6267"/>
                  <a:gd name="T91" fmla="*/ 300 h 6267"/>
                  <a:gd name="T92" fmla="*/ 433 w 6267"/>
                  <a:gd name="T93" fmla="*/ 200 h 6267"/>
                  <a:gd name="T94" fmla="*/ 533 w 6267"/>
                  <a:gd name="T95" fmla="*/ 300 h 6267"/>
                  <a:gd name="T96" fmla="*/ 533 w 6267"/>
                  <a:gd name="T97" fmla="*/ 400 h 6267"/>
                  <a:gd name="T98" fmla="*/ 333 w 6267"/>
                  <a:gd name="T99" fmla="*/ 400 h 6267"/>
                  <a:gd name="T100" fmla="*/ 333 w 6267"/>
                  <a:gd name="T101" fmla="*/ 300 h 6267"/>
                  <a:gd name="T102" fmla="*/ 533 w 6267"/>
                  <a:gd name="T103" fmla="*/ 5967 h 6267"/>
                  <a:gd name="T104" fmla="*/ 433 w 6267"/>
                  <a:gd name="T105" fmla="*/ 6067 h 6267"/>
                  <a:gd name="T106" fmla="*/ 333 w 6267"/>
                  <a:gd name="T107" fmla="*/ 5967 h 6267"/>
                  <a:gd name="T108" fmla="*/ 333 w 6267"/>
                  <a:gd name="T109" fmla="*/ 4733 h 6267"/>
                  <a:gd name="T110" fmla="*/ 533 w 6267"/>
                  <a:gd name="T111" fmla="*/ 4733 h 6267"/>
                  <a:gd name="T112" fmla="*/ 533 w 6267"/>
                  <a:gd name="T113" fmla="*/ 5967 h 6267"/>
                  <a:gd name="T114" fmla="*/ 5933 w 6267"/>
                  <a:gd name="T115" fmla="*/ 5967 h 6267"/>
                  <a:gd name="T116" fmla="*/ 5833 w 6267"/>
                  <a:gd name="T117" fmla="*/ 6067 h 6267"/>
                  <a:gd name="T118" fmla="*/ 5733 w 6267"/>
                  <a:gd name="T119" fmla="*/ 5967 h 6267"/>
                  <a:gd name="T120" fmla="*/ 5733 w 6267"/>
                  <a:gd name="T121" fmla="*/ 4733 h 6267"/>
                  <a:gd name="T122" fmla="*/ 5933 w 6267"/>
                  <a:gd name="T123" fmla="*/ 4733 h 6267"/>
                  <a:gd name="T124" fmla="*/ 5933 w 6267"/>
                  <a:gd name="T125" fmla="*/ 5967 h 6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7" h="6267">
                    <a:moveTo>
                      <a:pt x="6167" y="400"/>
                    </a:moveTo>
                    <a:lnTo>
                      <a:pt x="6133" y="400"/>
                    </a:lnTo>
                    <a:lnTo>
                      <a:pt x="6133" y="300"/>
                    </a:lnTo>
                    <a:cubicBezTo>
                      <a:pt x="6133" y="135"/>
                      <a:pt x="5999" y="0"/>
                      <a:pt x="5833" y="0"/>
                    </a:cubicBezTo>
                    <a:cubicBezTo>
                      <a:pt x="5668" y="0"/>
                      <a:pt x="5533" y="135"/>
                      <a:pt x="5533" y="300"/>
                    </a:cubicBezTo>
                    <a:lnTo>
                      <a:pt x="5533" y="400"/>
                    </a:lnTo>
                    <a:lnTo>
                      <a:pt x="1433" y="400"/>
                    </a:lnTo>
                    <a:cubicBezTo>
                      <a:pt x="1378" y="400"/>
                      <a:pt x="1333" y="445"/>
                      <a:pt x="1333" y="500"/>
                    </a:cubicBezTo>
                    <a:cubicBezTo>
                      <a:pt x="1333" y="555"/>
                      <a:pt x="1378" y="600"/>
                      <a:pt x="1433" y="600"/>
                    </a:cubicBezTo>
                    <a:lnTo>
                      <a:pt x="6067" y="600"/>
                    </a:lnTo>
                    <a:lnTo>
                      <a:pt x="6067" y="4533"/>
                    </a:lnTo>
                    <a:lnTo>
                      <a:pt x="200" y="4533"/>
                    </a:lnTo>
                    <a:lnTo>
                      <a:pt x="200" y="600"/>
                    </a:lnTo>
                    <a:lnTo>
                      <a:pt x="1033" y="600"/>
                    </a:lnTo>
                    <a:cubicBezTo>
                      <a:pt x="1089" y="600"/>
                      <a:pt x="1133" y="555"/>
                      <a:pt x="1133" y="500"/>
                    </a:cubicBezTo>
                    <a:cubicBezTo>
                      <a:pt x="1133" y="445"/>
                      <a:pt x="1089" y="400"/>
                      <a:pt x="1033" y="400"/>
                    </a:cubicBezTo>
                    <a:lnTo>
                      <a:pt x="733" y="400"/>
                    </a:lnTo>
                    <a:lnTo>
                      <a:pt x="733" y="300"/>
                    </a:lnTo>
                    <a:cubicBezTo>
                      <a:pt x="733" y="135"/>
                      <a:pt x="599" y="0"/>
                      <a:pt x="433" y="0"/>
                    </a:cubicBezTo>
                    <a:cubicBezTo>
                      <a:pt x="268" y="0"/>
                      <a:pt x="133" y="135"/>
                      <a:pt x="133" y="300"/>
                    </a:cubicBezTo>
                    <a:lnTo>
                      <a:pt x="133" y="400"/>
                    </a:lnTo>
                    <a:lnTo>
                      <a:pt x="100" y="400"/>
                    </a:lnTo>
                    <a:cubicBezTo>
                      <a:pt x="45" y="400"/>
                      <a:pt x="0" y="445"/>
                      <a:pt x="0" y="500"/>
                    </a:cubicBezTo>
                    <a:lnTo>
                      <a:pt x="0" y="4633"/>
                    </a:lnTo>
                    <a:cubicBezTo>
                      <a:pt x="0" y="4689"/>
                      <a:pt x="45" y="4733"/>
                      <a:pt x="100" y="4733"/>
                    </a:cubicBezTo>
                    <a:lnTo>
                      <a:pt x="133" y="4733"/>
                    </a:lnTo>
                    <a:lnTo>
                      <a:pt x="133" y="5967"/>
                    </a:lnTo>
                    <a:cubicBezTo>
                      <a:pt x="133" y="6132"/>
                      <a:pt x="268" y="6267"/>
                      <a:pt x="433" y="6267"/>
                    </a:cubicBezTo>
                    <a:cubicBezTo>
                      <a:pt x="599" y="6267"/>
                      <a:pt x="733" y="6132"/>
                      <a:pt x="733" y="5967"/>
                    </a:cubicBezTo>
                    <a:lnTo>
                      <a:pt x="733" y="4733"/>
                    </a:lnTo>
                    <a:lnTo>
                      <a:pt x="5533" y="4733"/>
                    </a:lnTo>
                    <a:lnTo>
                      <a:pt x="5533" y="5967"/>
                    </a:lnTo>
                    <a:cubicBezTo>
                      <a:pt x="5533" y="6132"/>
                      <a:pt x="5668" y="6267"/>
                      <a:pt x="5833" y="6267"/>
                    </a:cubicBezTo>
                    <a:cubicBezTo>
                      <a:pt x="5999" y="6267"/>
                      <a:pt x="6133" y="6132"/>
                      <a:pt x="6133" y="5967"/>
                    </a:cubicBezTo>
                    <a:lnTo>
                      <a:pt x="6133" y="4733"/>
                    </a:lnTo>
                    <a:lnTo>
                      <a:pt x="6167" y="4733"/>
                    </a:lnTo>
                    <a:cubicBezTo>
                      <a:pt x="6222" y="4733"/>
                      <a:pt x="6267" y="4689"/>
                      <a:pt x="6267" y="4633"/>
                    </a:cubicBezTo>
                    <a:lnTo>
                      <a:pt x="6267" y="500"/>
                    </a:lnTo>
                    <a:cubicBezTo>
                      <a:pt x="6267" y="445"/>
                      <a:pt x="6222" y="400"/>
                      <a:pt x="6167" y="400"/>
                    </a:cubicBezTo>
                    <a:close/>
                    <a:moveTo>
                      <a:pt x="5733" y="300"/>
                    </a:moveTo>
                    <a:cubicBezTo>
                      <a:pt x="5733" y="245"/>
                      <a:pt x="5778" y="200"/>
                      <a:pt x="5833" y="200"/>
                    </a:cubicBezTo>
                    <a:cubicBezTo>
                      <a:pt x="5888" y="200"/>
                      <a:pt x="5933" y="245"/>
                      <a:pt x="5933" y="300"/>
                    </a:cubicBezTo>
                    <a:lnTo>
                      <a:pt x="5933" y="400"/>
                    </a:lnTo>
                    <a:lnTo>
                      <a:pt x="5733" y="400"/>
                    </a:lnTo>
                    <a:lnTo>
                      <a:pt x="5733" y="300"/>
                    </a:lnTo>
                    <a:close/>
                    <a:moveTo>
                      <a:pt x="333" y="300"/>
                    </a:moveTo>
                    <a:cubicBezTo>
                      <a:pt x="333" y="245"/>
                      <a:pt x="378" y="200"/>
                      <a:pt x="433" y="200"/>
                    </a:cubicBezTo>
                    <a:cubicBezTo>
                      <a:pt x="488" y="200"/>
                      <a:pt x="533" y="245"/>
                      <a:pt x="533" y="300"/>
                    </a:cubicBezTo>
                    <a:lnTo>
                      <a:pt x="533" y="400"/>
                    </a:lnTo>
                    <a:lnTo>
                      <a:pt x="333" y="400"/>
                    </a:lnTo>
                    <a:lnTo>
                      <a:pt x="333" y="300"/>
                    </a:lnTo>
                    <a:close/>
                    <a:moveTo>
                      <a:pt x="533" y="5967"/>
                    </a:moveTo>
                    <a:cubicBezTo>
                      <a:pt x="533" y="6022"/>
                      <a:pt x="488" y="6067"/>
                      <a:pt x="433" y="6067"/>
                    </a:cubicBezTo>
                    <a:cubicBezTo>
                      <a:pt x="378" y="6067"/>
                      <a:pt x="333" y="6022"/>
                      <a:pt x="333" y="5967"/>
                    </a:cubicBezTo>
                    <a:lnTo>
                      <a:pt x="333" y="4733"/>
                    </a:lnTo>
                    <a:lnTo>
                      <a:pt x="533" y="4733"/>
                    </a:lnTo>
                    <a:lnTo>
                      <a:pt x="533" y="5967"/>
                    </a:lnTo>
                    <a:close/>
                    <a:moveTo>
                      <a:pt x="5933" y="5967"/>
                    </a:moveTo>
                    <a:cubicBezTo>
                      <a:pt x="5933" y="6022"/>
                      <a:pt x="5888" y="6067"/>
                      <a:pt x="5833" y="6067"/>
                    </a:cubicBezTo>
                    <a:cubicBezTo>
                      <a:pt x="5778" y="6067"/>
                      <a:pt x="5733" y="6022"/>
                      <a:pt x="5733" y="5967"/>
                    </a:cubicBezTo>
                    <a:lnTo>
                      <a:pt x="5733" y="4733"/>
                    </a:lnTo>
                    <a:lnTo>
                      <a:pt x="5933" y="4733"/>
                    </a:lnTo>
                    <a:lnTo>
                      <a:pt x="5933" y="5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0" name="Freeform 8">
                <a:extLst>
                  <a:ext uri="{FF2B5EF4-FFF2-40B4-BE49-F238E27FC236}">
                    <a16:creationId xmlns:a16="http://schemas.microsoft.com/office/drawing/2014/main" xmlns="" id="{EE6D9BF6-8D1A-4DCD-93CE-FA419661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8913" y="873125"/>
                <a:ext cx="217488" cy="3856038"/>
              </a:xfrm>
              <a:custGeom>
                <a:avLst/>
                <a:gdLst>
                  <a:gd name="T0" fmla="*/ 0 w 200"/>
                  <a:gd name="T1" fmla="*/ 100 h 3533"/>
                  <a:gd name="T2" fmla="*/ 0 w 200"/>
                  <a:gd name="T3" fmla="*/ 3433 h 3533"/>
                  <a:gd name="T4" fmla="*/ 100 w 200"/>
                  <a:gd name="T5" fmla="*/ 3533 h 3533"/>
                  <a:gd name="T6" fmla="*/ 200 w 200"/>
                  <a:gd name="T7" fmla="*/ 3433 h 3533"/>
                  <a:gd name="T8" fmla="*/ 200 w 200"/>
                  <a:gd name="T9" fmla="*/ 100 h 3533"/>
                  <a:gd name="T10" fmla="*/ 100 w 200"/>
                  <a:gd name="T11" fmla="*/ 0 h 3533"/>
                  <a:gd name="T12" fmla="*/ 0 w 200"/>
                  <a:gd name="T13" fmla="*/ 100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0" y="100"/>
                    </a:move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xmlns="" id="{03B63CE0-2854-48C9-8C0B-89CC97561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0863" y="873125"/>
                <a:ext cx="217488" cy="3856038"/>
              </a:xfrm>
              <a:custGeom>
                <a:avLst/>
                <a:gdLst>
                  <a:gd name="T0" fmla="*/ 200 w 200"/>
                  <a:gd name="T1" fmla="*/ 3433 h 3533"/>
                  <a:gd name="T2" fmla="*/ 200 w 200"/>
                  <a:gd name="T3" fmla="*/ 100 h 3533"/>
                  <a:gd name="T4" fmla="*/ 100 w 200"/>
                  <a:gd name="T5" fmla="*/ 0 h 3533"/>
                  <a:gd name="T6" fmla="*/ 0 w 200"/>
                  <a:gd name="T7" fmla="*/ 100 h 3533"/>
                  <a:gd name="T8" fmla="*/ 0 w 200"/>
                  <a:gd name="T9" fmla="*/ 3433 h 3533"/>
                  <a:gd name="T10" fmla="*/ 100 w 200"/>
                  <a:gd name="T11" fmla="*/ 3533 h 3533"/>
                  <a:gd name="T12" fmla="*/ 200 w 200"/>
                  <a:gd name="T13" fmla="*/ 3433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200" y="3433"/>
                    </a:move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E6D298A8-D168-4F95-9699-70E8CC80F43D}"/>
                </a:ext>
              </a:extLst>
            </p:cNvPr>
            <p:cNvSpPr/>
            <p:nvPr/>
          </p:nvSpPr>
          <p:spPr>
            <a:xfrm>
              <a:off x="152070" y="91948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solidFill>
                    <a:srgbClr val="002060"/>
                  </a:solidFill>
                </a:rPr>
                <a:t>White </a:t>
              </a:r>
              <a:br>
                <a:rPr lang="en-US" sz="500" b="1" dirty="0">
                  <a:solidFill>
                    <a:srgbClr val="002060"/>
                  </a:solidFill>
                </a:rPr>
              </a:br>
              <a:r>
                <a:rPr lang="en-US" sz="500" b="1" dirty="0">
                  <a:solidFill>
                    <a:srgbClr val="002060"/>
                  </a:solidFill>
                </a:rPr>
                <a:t>Space</a:t>
              </a:r>
              <a:endParaRPr lang="en-IN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71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campaign effectiveness was similar in both years, but ROI in 2018 was stronger because of the lower CPP. 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080804-AA2E-4EDA-AAAF-B9D42F3C14DF}"/>
              </a:ext>
            </a:extLst>
          </p:cNvPr>
          <p:cNvSpPr txBox="1"/>
          <p:nvPr/>
        </p:nvSpPr>
        <p:spPr>
          <a:xfrm>
            <a:off x="477934" y="94425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OOH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F0637D5-0670-4447-9077-A4CF16CCA00D}"/>
              </a:ext>
            </a:extLst>
          </p:cNvPr>
          <p:cNvGrpSpPr/>
          <p:nvPr/>
        </p:nvGrpSpPr>
        <p:grpSpPr>
          <a:xfrm>
            <a:off x="152070" y="917550"/>
            <a:ext cx="360996" cy="295223"/>
            <a:chOff x="152070" y="917550"/>
            <a:chExt cx="360996" cy="2952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4C0B6AAA-BE99-41CF-A5E1-AEB83262A4EE}"/>
                </a:ext>
              </a:extLst>
            </p:cNvPr>
            <p:cNvGrpSpPr/>
            <p:nvPr/>
          </p:nvGrpSpPr>
          <p:grpSpPr>
            <a:xfrm>
              <a:off x="182847" y="917550"/>
              <a:ext cx="294332" cy="295223"/>
              <a:chOff x="11039475" y="0"/>
              <a:chExt cx="6819900" cy="6840538"/>
            </a:xfrm>
            <a:solidFill>
              <a:srgbClr val="002060"/>
            </a:solidFill>
          </p:grpSpPr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xmlns="" id="{F6351BBC-66FE-4AC9-888A-88172C37DE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9475" y="0"/>
                <a:ext cx="6819900" cy="6840538"/>
              </a:xfrm>
              <a:custGeom>
                <a:avLst/>
                <a:gdLst>
                  <a:gd name="T0" fmla="*/ 6167 w 6267"/>
                  <a:gd name="T1" fmla="*/ 400 h 6267"/>
                  <a:gd name="T2" fmla="*/ 6133 w 6267"/>
                  <a:gd name="T3" fmla="*/ 400 h 6267"/>
                  <a:gd name="T4" fmla="*/ 6133 w 6267"/>
                  <a:gd name="T5" fmla="*/ 300 h 6267"/>
                  <a:gd name="T6" fmla="*/ 5833 w 6267"/>
                  <a:gd name="T7" fmla="*/ 0 h 6267"/>
                  <a:gd name="T8" fmla="*/ 5533 w 6267"/>
                  <a:gd name="T9" fmla="*/ 300 h 6267"/>
                  <a:gd name="T10" fmla="*/ 5533 w 6267"/>
                  <a:gd name="T11" fmla="*/ 400 h 6267"/>
                  <a:gd name="T12" fmla="*/ 1433 w 6267"/>
                  <a:gd name="T13" fmla="*/ 400 h 6267"/>
                  <a:gd name="T14" fmla="*/ 1333 w 6267"/>
                  <a:gd name="T15" fmla="*/ 500 h 6267"/>
                  <a:gd name="T16" fmla="*/ 1433 w 6267"/>
                  <a:gd name="T17" fmla="*/ 600 h 6267"/>
                  <a:gd name="T18" fmla="*/ 6067 w 6267"/>
                  <a:gd name="T19" fmla="*/ 600 h 6267"/>
                  <a:gd name="T20" fmla="*/ 6067 w 6267"/>
                  <a:gd name="T21" fmla="*/ 4533 h 6267"/>
                  <a:gd name="T22" fmla="*/ 200 w 6267"/>
                  <a:gd name="T23" fmla="*/ 4533 h 6267"/>
                  <a:gd name="T24" fmla="*/ 200 w 6267"/>
                  <a:gd name="T25" fmla="*/ 600 h 6267"/>
                  <a:gd name="T26" fmla="*/ 1033 w 6267"/>
                  <a:gd name="T27" fmla="*/ 600 h 6267"/>
                  <a:gd name="T28" fmla="*/ 1133 w 6267"/>
                  <a:gd name="T29" fmla="*/ 500 h 6267"/>
                  <a:gd name="T30" fmla="*/ 1033 w 6267"/>
                  <a:gd name="T31" fmla="*/ 400 h 6267"/>
                  <a:gd name="T32" fmla="*/ 733 w 6267"/>
                  <a:gd name="T33" fmla="*/ 400 h 6267"/>
                  <a:gd name="T34" fmla="*/ 733 w 6267"/>
                  <a:gd name="T35" fmla="*/ 300 h 6267"/>
                  <a:gd name="T36" fmla="*/ 433 w 6267"/>
                  <a:gd name="T37" fmla="*/ 0 h 6267"/>
                  <a:gd name="T38" fmla="*/ 133 w 6267"/>
                  <a:gd name="T39" fmla="*/ 300 h 6267"/>
                  <a:gd name="T40" fmla="*/ 133 w 6267"/>
                  <a:gd name="T41" fmla="*/ 400 h 6267"/>
                  <a:gd name="T42" fmla="*/ 100 w 6267"/>
                  <a:gd name="T43" fmla="*/ 400 h 6267"/>
                  <a:gd name="T44" fmla="*/ 0 w 6267"/>
                  <a:gd name="T45" fmla="*/ 500 h 6267"/>
                  <a:gd name="T46" fmla="*/ 0 w 6267"/>
                  <a:gd name="T47" fmla="*/ 4633 h 6267"/>
                  <a:gd name="T48" fmla="*/ 100 w 6267"/>
                  <a:gd name="T49" fmla="*/ 4733 h 6267"/>
                  <a:gd name="T50" fmla="*/ 133 w 6267"/>
                  <a:gd name="T51" fmla="*/ 4733 h 6267"/>
                  <a:gd name="T52" fmla="*/ 133 w 6267"/>
                  <a:gd name="T53" fmla="*/ 5967 h 6267"/>
                  <a:gd name="T54" fmla="*/ 433 w 6267"/>
                  <a:gd name="T55" fmla="*/ 6267 h 6267"/>
                  <a:gd name="T56" fmla="*/ 733 w 6267"/>
                  <a:gd name="T57" fmla="*/ 5967 h 6267"/>
                  <a:gd name="T58" fmla="*/ 733 w 6267"/>
                  <a:gd name="T59" fmla="*/ 4733 h 6267"/>
                  <a:gd name="T60" fmla="*/ 5533 w 6267"/>
                  <a:gd name="T61" fmla="*/ 4733 h 6267"/>
                  <a:gd name="T62" fmla="*/ 5533 w 6267"/>
                  <a:gd name="T63" fmla="*/ 5967 h 6267"/>
                  <a:gd name="T64" fmla="*/ 5833 w 6267"/>
                  <a:gd name="T65" fmla="*/ 6267 h 6267"/>
                  <a:gd name="T66" fmla="*/ 6133 w 6267"/>
                  <a:gd name="T67" fmla="*/ 5967 h 6267"/>
                  <a:gd name="T68" fmla="*/ 6133 w 6267"/>
                  <a:gd name="T69" fmla="*/ 4733 h 6267"/>
                  <a:gd name="T70" fmla="*/ 6167 w 6267"/>
                  <a:gd name="T71" fmla="*/ 4733 h 6267"/>
                  <a:gd name="T72" fmla="*/ 6267 w 6267"/>
                  <a:gd name="T73" fmla="*/ 4633 h 6267"/>
                  <a:gd name="T74" fmla="*/ 6267 w 6267"/>
                  <a:gd name="T75" fmla="*/ 500 h 6267"/>
                  <a:gd name="T76" fmla="*/ 6167 w 6267"/>
                  <a:gd name="T77" fmla="*/ 400 h 6267"/>
                  <a:gd name="T78" fmla="*/ 5733 w 6267"/>
                  <a:gd name="T79" fmla="*/ 300 h 6267"/>
                  <a:gd name="T80" fmla="*/ 5833 w 6267"/>
                  <a:gd name="T81" fmla="*/ 200 h 6267"/>
                  <a:gd name="T82" fmla="*/ 5933 w 6267"/>
                  <a:gd name="T83" fmla="*/ 300 h 6267"/>
                  <a:gd name="T84" fmla="*/ 5933 w 6267"/>
                  <a:gd name="T85" fmla="*/ 400 h 6267"/>
                  <a:gd name="T86" fmla="*/ 5733 w 6267"/>
                  <a:gd name="T87" fmla="*/ 400 h 6267"/>
                  <a:gd name="T88" fmla="*/ 5733 w 6267"/>
                  <a:gd name="T89" fmla="*/ 300 h 6267"/>
                  <a:gd name="T90" fmla="*/ 333 w 6267"/>
                  <a:gd name="T91" fmla="*/ 300 h 6267"/>
                  <a:gd name="T92" fmla="*/ 433 w 6267"/>
                  <a:gd name="T93" fmla="*/ 200 h 6267"/>
                  <a:gd name="T94" fmla="*/ 533 w 6267"/>
                  <a:gd name="T95" fmla="*/ 300 h 6267"/>
                  <a:gd name="T96" fmla="*/ 533 w 6267"/>
                  <a:gd name="T97" fmla="*/ 400 h 6267"/>
                  <a:gd name="T98" fmla="*/ 333 w 6267"/>
                  <a:gd name="T99" fmla="*/ 400 h 6267"/>
                  <a:gd name="T100" fmla="*/ 333 w 6267"/>
                  <a:gd name="T101" fmla="*/ 300 h 6267"/>
                  <a:gd name="T102" fmla="*/ 533 w 6267"/>
                  <a:gd name="T103" fmla="*/ 5967 h 6267"/>
                  <a:gd name="T104" fmla="*/ 433 w 6267"/>
                  <a:gd name="T105" fmla="*/ 6067 h 6267"/>
                  <a:gd name="T106" fmla="*/ 333 w 6267"/>
                  <a:gd name="T107" fmla="*/ 5967 h 6267"/>
                  <a:gd name="T108" fmla="*/ 333 w 6267"/>
                  <a:gd name="T109" fmla="*/ 4733 h 6267"/>
                  <a:gd name="T110" fmla="*/ 533 w 6267"/>
                  <a:gd name="T111" fmla="*/ 4733 h 6267"/>
                  <a:gd name="T112" fmla="*/ 533 w 6267"/>
                  <a:gd name="T113" fmla="*/ 5967 h 6267"/>
                  <a:gd name="T114" fmla="*/ 5933 w 6267"/>
                  <a:gd name="T115" fmla="*/ 5967 h 6267"/>
                  <a:gd name="T116" fmla="*/ 5833 w 6267"/>
                  <a:gd name="T117" fmla="*/ 6067 h 6267"/>
                  <a:gd name="T118" fmla="*/ 5733 w 6267"/>
                  <a:gd name="T119" fmla="*/ 5967 h 6267"/>
                  <a:gd name="T120" fmla="*/ 5733 w 6267"/>
                  <a:gd name="T121" fmla="*/ 4733 h 6267"/>
                  <a:gd name="T122" fmla="*/ 5933 w 6267"/>
                  <a:gd name="T123" fmla="*/ 4733 h 6267"/>
                  <a:gd name="T124" fmla="*/ 5933 w 6267"/>
                  <a:gd name="T125" fmla="*/ 5967 h 6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7" h="6267">
                    <a:moveTo>
                      <a:pt x="6167" y="400"/>
                    </a:moveTo>
                    <a:lnTo>
                      <a:pt x="6133" y="400"/>
                    </a:lnTo>
                    <a:lnTo>
                      <a:pt x="6133" y="300"/>
                    </a:lnTo>
                    <a:cubicBezTo>
                      <a:pt x="6133" y="135"/>
                      <a:pt x="5999" y="0"/>
                      <a:pt x="5833" y="0"/>
                    </a:cubicBezTo>
                    <a:cubicBezTo>
                      <a:pt x="5668" y="0"/>
                      <a:pt x="5533" y="135"/>
                      <a:pt x="5533" y="300"/>
                    </a:cubicBezTo>
                    <a:lnTo>
                      <a:pt x="5533" y="400"/>
                    </a:lnTo>
                    <a:lnTo>
                      <a:pt x="1433" y="400"/>
                    </a:lnTo>
                    <a:cubicBezTo>
                      <a:pt x="1378" y="400"/>
                      <a:pt x="1333" y="445"/>
                      <a:pt x="1333" y="500"/>
                    </a:cubicBezTo>
                    <a:cubicBezTo>
                      <a:pt x="1333" y="555"/>
                      <a:pt x="1378" y="600"/>
                      <a:pt x="1433" y="600"/>
                    </a:cubicBezTo>
                    <a:lnTo>
                      <a:pt x="6067" y="600"/>
                    </a:lnTo>
                    <a:lnTo>
                      <a:pt x="6067" y="4533"/>
                    </a:lnTo>
                    <a:lnTo>
                      <a:pt x="200" y="4533"/>
                    </a:lnTo>
                    <a:lnTo>
                      <a:pt x="200" y="600"/>
                    </a:lnTo>
                    <a:lnTo>
                      <a:pt x="1033" y="600"/>
                    </a:lnTo>
                    <a:cubicBezTo>
                      <a:pt x="1089" y="600"/>
                      <a:pt x="1133" y="555"/>
                      <a:pt x="1133" y="500"/>
                    </a:cubicBezTo>
                    <a:cubicBezTo>
                      <a:pt x="1133" y="445"/>
                      <a:pt x="1089" y="400"/>
                      <a:pt x="1033" y="400"/>
                    </a:cubicBezTo>
                    <a:lnTo>
                      <a:pt x="733" y="400"/>
                    </a:lnTo>
                    <a:lnTo>
                      <a:pt x="733" y="300"/>
                    </a:lnTo>
                    <a:cubicBezTo>
                      <a:pt x="733" y="135"/>
                      <a:pt x="599" y="0"/>
                      <a:pt x="433" y="0"/>
                    </a:cubicBezTo>
                    <a:cubicBezTo>
                      <a:pt x="268" y="0"/>
                      <a:pt x="133" y="135"/>
                      <a:pt x="133" y="300"/>
                    </a:cubicBezTo>
                    <a:lnTo>
                      <a:pt x="133" y="400"/>
                    </a:lnTo>
                    <a:lnTo>
                      <a:pt x="100" y="400"/>
                    </a:lnTo>
                    <a:cubicBezTo>
                      <a:pt x="45" y="400"/>
                      <a:pt x="0" y="445"/>
                      <a:pt x="0" y="500"/>
                    </a:cubicBezTo>
                    <a:lnTo>
                      <a:pt x="0" y="4633"/>
                    </a:lnTo>
                    <a:cubicBezTo>
                      <a:pt x="0" y="4689"/>
                      <a:pt x="45" y="4733"/>
                      <a:pt x="100" y="4733"/>
                    </a:cubicBezTo>
                    <a:lnTo>
                      <a:pt x="133" y="4733"/>
                    </a:lnTo>
                    <a:lnTo>
                      <a:pt x="133" y="5967"/>
                    </a:lnTo>
                    <a:cubicBezTo>
                      <a:pt x="133" y="6132"/>
                      <a:pt x="268" y="6267"/>
                      <a:pt x="433" y="6267"/>
                    </a:cubicBezTo>
                    <a:cubicBezTo>
                      <a:pt x="599" y="6267"/>
                      <a:pt x="733" y="6132"/>
                      <a:pt x="733" y="5967"/>
                    </a:cubicBezTo>
                    <a:lnTo>
                      <a:pt x="733" y="4733"/>
                    </a:lnTo>
                    <a:lnTo>
                      <a:pt x="5533" y="4733"/>
                    </a:lnTo>
                    <a:lnTo>
                      <a:pt x="5533" y="5967"/>
                    </a:lnTo>
                    <a:cubicBezTo>
                      <a:pt x="5533" y="6132"/>
                      <a:pt x="5668" y="6267"/>
                      <a:pt x="5833" y="6267"/>
                    </a:cubicBezTo>
                    <a:cubicBezTo>
                      <a:pt x="5999" y="6267"/>
                      <a:pt x="6133" y="6132"/>
                      <a:pt x="6133" y="5967"/>
                    </a:cubicBezTo>
                    <a:lnTo>
                      <a:pt x="6133" y="4733"/>
                    </a:lnTo>
                    <a:lnTo>
                      <a:pt x="6167" y="4733"/>
                    </a:lnTo>
                    <a:cubicBezTo>
                      <a:pt x="6222" y="4733"/>
                      <a:pt x="6267" y="4689"/>
                      <a:pt x="6267" y="4633"/>
                    </a:cubicBezTo>
                    <a:lnTo>
                      <a:pt x="6267" y="500"/>
                    </a:lnTo>
                    <a:cubicBezTo>
                      <a:pt x="6267" y="445"/>
                      <a:pt x="6222" y="400"/>
                      <a:pt x="6167" y="400"/>
                    </a:cubicBezTo>
                    <a:close/>
                    <a:moveTo>
                      <a:pt x="5733" y="300"/>
                    </a:moveTo>
                    <a:cubicBezTo>
                      <a:pt x="5733" y="245"/>
                      <a:pt x="5778" y="200"/>
                      <a:pt x="5833" y="200"/>
                    </a:cubicBezTo>
                    <a:cubicBezTo>
                      <a:pt x="5888" y="200"/>
                      <a:pt x="5933" y="245"/>
                      <a:pt x="5933" y="300"/>
                    </a:cubicBezTo>
                    <a:lnTo>
                      <a:pt x="5933" y="400"/>
                    </a:lnTo>
                    <a:lnTo>
                      <a:pt x="5733" y="400"/>
                    </a:lnTo>
                    <a:lnTo>
                      <a:pt x="5733" y="300"/>
                    </a:lnTo>
                    <a:close/>
                    <a:moveTo>
                      <a:pt x="333" y="300"/>
                    </a:moveTo>
                    <a:cubicBezTo>
                      <a:pt x="333" y="245"/>
                      <a:pt x="378" y="200"/>
                      <a:pt x="433" y="200"/>
                    </a:cubicBezTo>
                    <a:cubicBezTo>
                      <a:pt x="488" y="200"/>
                      <a:pt x="533" y="245"/>
                      <a:pt x="533" y="300"/>
                    </a:cubicBezTo>
                    <a:lnTo>
                      <a:pt x="533" y="400"/>
                    </a:lnTo>
                    <a:lnTo>
                      <a:pt x="333" y="400"/>
                    </a:lnTo>
                    <a:lnTo>
                      <a:pt x="333" y="300"/>
                    </a:lnTo>
                    <a:close/>
                    <a:moveTo>
                      <a:pt x="533" y="5967"/>
                    </a:moveTo>
                    <a:cubicBezTo>
                      <a:pt x="533" y="6022"/>
                      <a:pt x="488" y="6067"/>
                      <a:pt x="433" y="6067"/>
                    </a:cubicBezTo>
                    <a:cubicBezTo>
                      <a:pt x="378" y="6067"/>
                      <a:pt x="333" y="6022"/>
                      <a:pt x="333" y="5967"/>
                    </a:cubicBezTo>
                    <a:lnTo>
                      <a:pt x="333" y="4733"/>
                    </a:lnTo>
                    <a:lnTo>
                      <a:pt x="533" y="4733"/>
                    </a:lnTo>
                    <a:lnTo>
                      <a:pt x="533" y="5967"/>
                    </a:lnTo>
                    <a:close/>
                    <a:moveTo>
                      <a:pt x="5933" y="5967"/>
                    </a:moveTo>
                    <a:cubicBezTo>
                      <a:pt x="5933" y="6022"/>
                      <a:pt x="5888" y="6067"/>
                      <a:pt x="5833" y="6067"/>
                    </a:cubicBezTo>
                    <a:cubicBezTo>
                      <a:pt x="5778" y="6067"/>
                      <a:pt x="5733" y="6022"/>
                      <a:pt x="5733" y="5967"/>
                    </a:cubicBezTo>
                    <a:lnTo>
                      <a:pt x="5733" y="4733"/>
                    </a:lnTo>
                    <a:lnTo>
                      <a:pt x="5933" y="4733"/>
                    </a:lnTo>
                    <a:lnTo>
                      <a:pt x="5933" y="5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xmlns="" id="{EE6D9BF6-8D1A-4DCD-93CE-FA419661C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8913" y="873125"/>
                <a:ext cx="217488" cy="3856038"/>
              </a:xfrm>
              <a:custGeom>
                <a:avLst/>
                <a:gdLst>
                  <a:gd name="T0" fmla="*/ 0 w 200"/>
                  <a:gd name="T1" fmla="*/ 100 h 3533"/>
                  <a:gd name="T2" fmla="*/ 0 w 200"/>
                  <a:gd name="T3" fmla="*/ 3433 h 3533"/>
                  <a:gd name="T4" fmla="*/ 100 w 200"/>
                  <a:gd name="T5" fmla="*/ 3533 h 3533"/>
                  <a:gd name="T6" fmla="*/ 200 w 200"/>
                  <a:gd name="T7" fmla="*/ 3433 h 3533"/>
                  <a:gd name="T8" fmla="*/ 200 w 200"/>
                  <a:gd name="T9" fmla="*/ 100 h 3533"/>
                  <a:gd name="T10" fmla="*/ 100 w 200"/>
                  <a:gd name="T11" fmla="*/ 0 h 3533"/>
                  <a:gd name="T12" fmla="*/ 0 w 200"/>
                  <a:gd name="T13" fmla="*/ 100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0" y="100"/>
                    </a:move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xmlns="" id="{03B63CE0-2854-48C9-8C0B-89CC97561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0863" y="873125"/>
                <a:ext cx="217488" cy="3856038"/>
              </a:xfrm>
              <a:custGeom>
                <a:avLst/>
                <a:gdLst>
                  <a:gd name="T0" fmla="*/ 200 w 200"/>
                  <a:gd name="T1" fmla="*/ 3433 h 3533"/>
                  <a:gd name="T2" fmla="*/ 200 w 200"/>
                  <a:gd name="T3" fmla="*/ 100 h 3533"/>
                  <a:gd name="T4" fmla="*/ 100 w 200"/>
                  <a:gd name="T5" fmla="*/ 0 h 3533"/>
                  <a:gd name="T6" fmla="*/ 0 w 200"/>
                  <a:gd name="T7" fmla="*/ 100 h 3533"/>
                  <a:gd name="T8" fmla="*/ 0 w 200"/>
                  <a:gd name="T9" fmla="*/ 3433 h 3533"/>
                  <a:gd name="T10" fmla="*/ 100 w 200"/>
                  <a:gd name="T11" fmla="*/ 3533 h 3533"/>
                  <a:gd name="T12" fmla="*/ 200 w 200"/>
                  <a:gd name="T13" fmla="*/ 3433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200" y="3433"/>
                    </a:move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E6D298A8-D168-4F95-9699-70E8CC80F43D}"/>
                </a:ext>
              </a:extLst>
            </p:cNvPr>
            <p:cNvSpPr/>
            <p:nvPr/>
          </p:nvSpPr>
          <p:spPr>
            <a:xfrm>
              <a:off x="152070" y="91948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solidFill>
                    <a:srgbClr val="002060"/>
                  </a:solidFill>
                </a:rPr>
                <a:t>White </a:t>
              </a:r>
              <a:br>
                <a:rPr lang="en-US" sz="500" b="1" dirty="0">
                  <a:solidFill>
                    <a:srgbClr val="002060"/>
                  </a:solidFill>
                </a:rPr>
              </a:br>
              <a:r>
                <a:rPr lang="en-US" sz="500" b="1" dirty="0">
                  <a:solidFill>
                    <a:srgbClr val="002060"/>
                  </a:solidFill>
                </a:rPr>
                <a:t>Space</a:t>
              </a:r>
              <a:endParaRPr lang="en-IN" sz="500" dirty="0"/>
            </a:p>
          </p:txBody>
        </p:sp>
      </p:grpSp>
      <p:pic>
        <p:nvPicPr>
          <p:cNvPr id="26" name="Picture 2" descr="0000_01-Meal-Replacement">
            <a:extLst>
              <a:ext uri="{FF2B5EF4-FFF2-40B4-BE49-F238E27FC236}">
                <a16:creationId xmlns:a16="http://schemas.microsoft.com/office/drawing/2014/main" xmlns="" id="{1F818A29-5131-41FA-94D3-8C2BC82E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CCA3891-5947-4945-9E93-E2C47CA24343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F4BE97AA-110C-4826-8996-BC2744799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00708"/>
              </p:ext>
            </p:extLst>
          </p:nvPr>
        </p:nvGraphicFramePr>
        <p:xfrm>
          <a:off x="304800" y="3065590"/>
          <a:ext cx="8220076" cy="617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43,100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145,379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41"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035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496" marR="9496" marT="9496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B57D14F-43A8-47EB-92A1-88B006970CAF}"/>
              </a:ext>
            </a:extLst>
          </p:cNvPr>
          <p:cNvSpPr txBox="1"/>
          <p:nvPr/>
        </p:nvSpPr>
        <p:spPr>
          <a:xfrm>
            <a:off x="304800" y="4186838"/>
            <a:ext cx="134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chemeClr val="accent2"/>
                </a:solidFill>
              </a:rPr>
              <a:t>Ton Vol/IMP(MM) </a:t>
            </a:r>
          </a:p>
          <a:p>
            <a:r>
              <a:rPr lang="nl-NL" sz="1000" b="1" dirty="0">
                <a:solidFill>
                  <a:schemeClr val="accent2"/>
                </a:solidFill>
              </a:rPr>
              <a:t>(Effectiveness)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77EF6EB-B971-4620-A9DB-9877B401AE1F}"/>
              </a:ext>
            </a:extLst>
          </p:cNvPr>
          <p:cNvSpPr txBox="1"/>
          <p:nvPr/>
        </p:nvSpPr>
        <p:spPr>
          <a:xfrm>
            <a:off x="304800" y="183077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ROI</a:t>
            </a:r>
            <a:endParaRPr lang="en-GB" sz="10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1B3E32A-FECC-451A-89BB-55798231B43C}"/>
              </a:ext>
            </a:extLst>
          </p:cNvPr>
          <p:cNvSpPr txBox="1"/>
          <p:nvPr/>
        </p:nvSpPr>
        <p:spPr>
          <a:xfrm>
            <a:off x="304800" y="3413934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5"/>
                </a:solidFill>
              </a:rPr>
              <a:t>CPP $/(000)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5AB58B7-60C9-4DF4-A2BF-740022AD6DF4}"/>
              </a:ext>
            </a:extLst>
          </p:cNvPr>
          <p:cNvSpPr txBox="1"/>
          <p:nvPr/>
        </p:nvSpPr>
        <p:spPr>
          <a:xfrm>
            <a:off x="304800" y="3096989"/>
            <a:ext cx="1341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Impression (000)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xmlns="" id="{02D6F193-885D-44FA-AC2B-B485464D2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858672"/>
              </p:ext>
            </p:extLst>
          </p:nvPr>
        </p:nvGraphicFramePr>
        <p:xfrm>
          <a:off x="1469440" y="1585675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Rounded Rectangle 1">
            <a:extLst>
              <a:ext uri="{FF2B5EF4-FFF2-40B4-BE49-F238E27FC236}">
                <a16:creationId xmlns:a16="http://schemas.microsoft.com/office/drawing/2014/main" xmlns="" id="{EB887563-1328-4662-BF87-EECEF0A12C16}"/>
              </a:ext>
            </a:extLst>
          </p:cNvPr>
          <p:cNvSpPr/>
          <p:nvPr/>
        </p:nvSpPr>
        <p:spPr>
          <a:xfrm>
            <a:off x="1624013" y="1220137"/>
            <a:ext cx="3395662" cy="24525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41" name="Rounded Rectangle 1">
            <a:extLst>
              <a:ext uri="{FF2B5EF4-FFF2-40B4-BE49-F238E27FC236}">
                <a16:creationId xmlns:a16="http://schemas.microsoft.com/office/drawing/2014/main" xmlns="" id="{1E23172F-4749-473B-9625-7B1ADE2A492B}"/>
              </a:ext>
            </a:extLst>
          </p:cNvPr>
          <p:cNvSpPr/>
          <p:nvPr/>
        </p:nvSpPr>
        <p:spPr>
          <a:xfrm>
            <a:off x="5162550" y="1219200"/>
            <a:ext cx="3324114" cy="24619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2018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xmlns="" id="{8A97554A-C697-4719-A95A-F976C04C9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623846"/>
              </p:ext>
            </p:extLst>
          </p:nvPr>
        </p:nvGraphicFramePr>
        <p:xfrm>
          <a:off x="1469440" y="3848100"/>
          <a:ext cx="7179259" cy="1346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506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AFECF7-80FF-4811-B800-B2119CA635FA}"/>
              </a:ext>
            </a:extLst>
          </p:cNvPr>
          <p:cNvSpPr/>
          <p:nvPr/>
        </p:nvSpPr>
        <p:spPr>
          <a:xfrm>
            <a:off x="4331951" y="1539196"/>
            <a:ext cx="4892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200" b="1" dirty="0">
                <a:solidFill>
                  <a:schemeClr val="accent6"/>
                </a:solidFill>
              </a:rPr>
              <a:t>OLM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OLM was a part of 2017 experience plan, non-repeat in 2018.</a:t>
            </a:r>
            <a:endParaRPr lang="en-CA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019B5763-C3E8-473C-B811-F56E8834924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OLM Impression 2017-2018</a:t>
            </a:r>
          </a:p>
        </p:txBody>
      </p:sp>
      <p:pic>
        <p:nvPicPr>
          <p:cNvPr id="22" name="Picture 2" descr="0000_01-Meal-Replacement">
            <a:extLst>
              <a:ext uri="{FF2B5EF4-FFF2-40B4-BE49-F238E27FC236}">
                <a16:creationId xmlns:a16="http://schemas.microsoft.com/office/drawing/2014/main" xmlns="" id="{E51977B4-FF4B-4FB1-9A70-6027D74C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E511E7B-1CD0-4F22-8446-92AABBAE7C8B}"/>
              </a:ext>
            </a:extLst>
          </p:cNvPr>
          <p:cNvGrpSpPr/>
          <p:nvPr/>
        </p:nvGrpSpPr>
        <p:grpSpPr>
          <a:xfrm>
            <a:off x="591788" y="1625600"/>
            <a:ext cx="7960425" cy="3060700"/>
            <a:chOff x="304800" y="1219200"/>
            <a:chExt cx="7960425" cy="3060700"/>
          </a:xfrm>
        </p:grpSpPr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xmlns="" id="{FF136557-089C-4602-BE54-CEA23CDEB8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7753735"/>
                </p:ext>
              </p:extLst>
            </p:nvPr>
          </p:nvGraphicFramePr>
          <p:xfrm>
            <a:off x="304800" y="1219200"/>
            <a:ext cx="7960425" cy="30607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13EFF40-3067-4F04-8BC9-2C0B1AF95883}"/>
                </a:ext>
              </a:extLst>
            </p:cNvPr>
            <p:cNvCxnSpPr/>
            <p:nvPr/>
          </p:nvCxnSpPr>
          <p:spPr>
            <a:xfrm flipV="1">
              <a:off x="4285012" y="1453339"/>
              <a:ext cx="0" cy="129621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F3992A6-BD2C-428D-83A6-70F830315409}"/>
                </a:ext>
              </a:extLst>
            </p:cNvPr>
            <p:cNvSpPr/>
            <p:nvPr/>
          </p:nvSpPr>
          <p:spPr>
            <a:xfrm rot="16200000">
              <a:off x="-104028" y="1972390"/>
              <a:ext cx="13837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Tonn Sales in (‘000)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1812353-63CD-432F-81BB-99F08A5D2E9E}"/>
                </a:ext>
              </a:extLst>
            </p:cNvPr>
            <p:cNvSpPr/>
            <p:nvPr/>
          </p:nvSpPr>
          <p:spPr>
            <a:xfrm rot="16200000">
              <a:off x="7306761" y="1972390"/>
              <a:ext cx="141897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1000" b="1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r>
                <a:rPr lang="en-IN" b="1" dirty="0"/>
                <a:t>Impression  in (‘000)</a:t>
              </a:r>
            </a:p>
          </p:txBody>
        </p:sp>
      </p:grp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xmlns="" id="{43620E95-B5E0-462B-8F03-F4C73F55E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8299"/>
              </p:ext>
            </p:extLst>
          </p:nvPr>
        </p:nvGraphicFramePr>
        <p:xfrm>
          <a:off x="3289617" y="4739327"/>
          <a:ext cx="2564767" cy="113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5447">
                  <a:extLst>
                    <a:ext uri="{9D8B030D-6E8A-4147-A177-3AD203B41FA5}">
                      <a16:colId xmlns:a16="http://schemas.microsoft.com/office/drawing/2014/main" xmlns="" val="4082510885"/>
                    </a:ext>
                  </a:extLst>
                </a:gridCol>
              </a:tblGrid>
              <a:tr h="28122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Taste The Vectory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10,261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CPP $/(000)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B29EC80-693D-4C20-B434-7F28033B838F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D5B689E-8C24-4C69-B4EF-A5051F563D8A}"/>
              </a:ext>
            </a:extLst>
          </p:cNvPr>
          <p:cNvSpPr txBox="1"/>
          <p:nvPr/>
        </p:nvSpPr>
        <p:spPr>
          <a:xfrm>
            <a:off x="481850" y="943694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79126"/>
                </a:solidFill>
              </a:rPr>
              <a:t>OLM</a:t>
            </a:r>
          </a:p>
        </p:txBody>
      </p:sp>
      <p:pic>
        <p:nvPicPr>
          <p:cNvPr id="28" name="Picture 2" descr="Related image">
            <a:extLst>
              <a:ext uri="{FF2B5EF4-FFF2-40B4-BE49-F238E27FC236}">
                <a16:creationId xmlns:a16="http://schemas.microsoft.com/office/drawing/2014/main" xmlns="" id="{6C6AE9E1-4B3A-414B-9518-1786C885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6" y="828048"/>
            <a:ext cx="420689" cy="4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6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The OLM campaign in 2017 ‘Taste the Vectory’ had one of higher ROIs across Brand-Building for Vector Cereal.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OLM 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737860"/>
              </p:ext>
            </p:extLst>
          </p:nvPr>
        </p:nvGraphicFramePr>
        <p:xfrm>
          <a:off x="5920789" y="215907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27200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306979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47738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10.2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9715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0.8%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15592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$0.12MM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69308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12,112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C3699E-FD54-4532-8770-F9CA0FED0737}"/>
              </a:ext>
            </a:extLst>
          </p:cNvPr>
          <p:cNvSpPr/>
          <p:nvPr/>
        </p:nvSpPr>
        <p:spPr>
          <a:xfrm>
            <a:off x="769487" y="3889781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422783C-815D-4F5B-AA1C-729340B1C31B}"/>
              </a:ext>
            </a:extLst>
          </p:cNvPr>
          <p:cNvSpPr/>
          <p:nvPr/>
        </p:nvSpPr>
        <p:spPr>
          <a:xfrm>
            <a:off x="897174" y="4893934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B2DF8A1-4854-4017-B821-366FFA8F0318}"/>
              </a:ext>
            </a:extLst>
          </p:cNvPr>
          <p:cNvSpPr txBox="1"/>
          <p:nvPr/>
        </p:nvSpPr>
        <p:spPr>
          <a:xfrm>
            <a:off x="6396448" y="1741617"/>
            <a:ext cx="22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A2D817E-A819-4B8B-91AC-BDCC612564D0}"/>
              </a:ext>
            </a:extLst>
          </p:cNvPr>
          <p:cNvSpPr txBox="1"/>
          <p:nvPr/>
        </p:nvSpPr>
        <p:spPr>
          <a:xfrm>
            <a:off x="6776901" y="3751281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9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0000_01-Meal-Replacement">
            <a:extLst>
              <a:ext uri="{FF2B5EF4-FFF2-40B4-BE49-F238E27FC236}">
                <a16:creationId xmlns:a16="http://schemas.microsoft.com/office/drawing/2014/main" xmlns="" id="{92806C98-EC7E-492A-89BE-683EAA0E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ED1783DC-61FD-43FD-83B9-774A4F7C1ECB}"/>
              </a:ext>
            </a:extLst>
          </p:cNvPr>
          <p:cNvSpPr txBox="1"/>
          <p:nvPr/>
        </p:nvSpPr>
        <p:spPr>
          <a:xfrm>
            <a:off x="842201" y="146057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5677B1BA-AE77-4E80-81B5-2FFADC1940C8}"/>
              </a:ext>
            </a:extLst>
          </p:cNvPr>
          <p:cNvSpPr txBox="1"/>
          <p:nvPr/>
        </p:nvSpPr>
        <p:spPr>
          <a:xfrm>
            <a:off x="2168842" y="14481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D5B689E-8C24-4C69-B4EF-A5051F563D8A}"/>
              </a:ext>
            </a:extLst>
          </p:cNvPr>
          <p:cNvSpPr txBox="1"/>
          <p:nvPr/>
        </p:nvSpPr>
        <p:spPr>
          <a:xfrm>
            <a:off x="481850" y="943694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79126"/>
                </a:solidFill>
              </a:rPr>
              <a:t>OLM</a:t>
            </a:r>
          </a:p>
        </p:txBody>
      </p:sp>
      <p:pic>
        <p:nvPicPr>
          <p:cNvPr id="52" name="Picture 2" descr="Related image">
            <a:extLst>
              <a:ext uri="{FF2B5EF4-FFF2-40B4-BE49-F238E27FC236}">
                <a16:creationId xmlns:a16="http://schemas.microsoft.com/office/drawing/2014/main" xmlns="" id="{6C6AE9E1-4B3A-414B-9518-1786C885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6" y="828048"/>
            <a:ext cx="420689" cy="4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/>
          <a:lstStyle/>
          <a:p>
            <a:r>
              <a:rPr lang="en-CA" dirty="0"/>
              <a:t>Vector Cereal – 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1" y="1219200"/>
            <a:ext cx="8343900" cy="44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Trade investment was raised by 6% while Brand-Building almost doubled with the introduction of TV in 2018. </a:t>
            </a:r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CA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dirty="0"/>
              <a:t>The increased investment drove significant volume growth from brand-building, helping offset the base erosion.  As a result, total volume was nearly flat.</a:t>
            </a:r>
          </a:p>
          <a:p>
            <a:pPr lvl="1">
              <a:lnSpc>
                <a:spcPts val="1800"/>
              </a:lnSpc>
            </a:pPr>
            <a:endParaRPr lang="en-CA" sz="1600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brand-building ROI declined in 2018, mainly due to spending shifts toward lower performing tactics (and discontinuation of strong tactics like OLM and Social)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TV was introduced in 2018 with a single campaign – ‘Taste the Energy’ . It drove 3.8% of volume growth but ROI was low ($0.17)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Digital Video volume response was higher in 2018 with greater support, leading to an ROI improvement.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OOH support in 2018 was almost tripled, and at a much lower cost.  Incremental volume increased significantly.  Consequently, the ROI improved.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‘Taste the Vectory’ campaign was aired only in 2017, and both its OLM and Social tactics posted strong ROIs. </a:t>
            </a:r>
            <a:br>
              <a:rPr lang="en-US" sz="1400" dirty="0"/>
            </a:br>
            <a:endParaRPr lang="en-CA" sz="1400" dirty="0"/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dirty="0"/>
              <a:t>Trade support increased in 2018 behind all tactics—ad, display and any promo.  This resulted in higher incremental volume, but effectiveness dropped, causing the ROI to decline. </a:t>
            </a:r>
            <a:endParaRPr lang="en-CA" dirty="0"/>
          </a:p>
        </p:txBody>
      </p:sp>
      <p:pic>
        <p:nvPicPr>
          <p:cNvPr id="9" name="Picture 2" descr="0000_01-Meal-Replacement">
            <a:extLst>
              <a:ext uri="{FF2B5EF4-FFF2-40B4-BE49-F238E27FC236}">
                <a16:creationId xmlns:a16="http://schemas.microsoft.com/office/drawing/2014/main" xmlns="" id="{7651CEEF-3E40-4682-B295-BD7BF768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0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6BA34-B17B-492D-B45C-8DCADD85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Social activity was not repeated in 2018.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F6459CD5-3B04-41AF-B3A3-ED467F939F4A}"/>
              </a:ext>
            </a:extLst>
          </p:cNvPr>
          <p:cNvSpPr txBox="1">
            <a:spLocks/>
          </p:cNvSpPr>
          <p:nvPr/>
        </p:nvSpPr>
        <p:spPr>
          <a:xfrm>
            <a:off x="304800" y="850646"/>
            <a:ext cx="8343900" cy="36855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540625-3CDF-4B75-B2DC-E3A45AB5DC10}"/>
              </a:ext>
            </a:extLst>
          </p:cNvPr>
          <p:cNvSpPr txBox="1"/>
          <p:nvPr/>
        </p:nvSpPr>
        <p:spPr>
          <a:xfrm>
            <a:off x="307027" y="5624515"/>
            <a:ext cx="1482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Media Agency</a:t>
            </a:r>
            <a:endParaRPr lang="en-GB" sz="1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C05DF442-C22D-4207-9373-3A0D0659B4C0}"/>
              </a:ext>
            </a:extLst>
          </p:cNvPr>
          <p:cNvGraphicFramePr/>
          <p:nvPr/>
        </p:nvGraphicFramePr>
        <p:xfrm>
          <a:off x="304800" y="1219200"/>
          <a:ext cx="7960425" cy="306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174884-969E-462C-865D-9E8A354CC61C}"/>
              </a:ext>
            </a:extLst>
          </p:cNvPr>
          <p:cNvSpPr/>
          <p:nvPr/>
        </p:nvSpPr>
        <p:spPr>
          <a:xfrm>
            <a:off x="3925480" y="1176340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chemeClr val="accent6"/>
                </a:solidFill>
              </a:rPr>
              <a:t>Social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B6301A8-E540-4650-B567-C52AFF01AEDA}"/>
              </a:ext>
            </a:extLst>
          </p:cNvPr>
          <p:cNvCxnSpPr/>
          <p:nvPr/>
        </p:nvCxnSpPr>
        <p:spPr>
          <a:xfrm flipV="1">
            <a:off x="4285012" y="1453339"/>
            <a:ext cx="0" cy="12962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F857C3DE-4F1C-4AB7-ACDC-E869D12B2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17902"/>
              </p:ext>
            </p:extLst>
          </p:nvPr>
        </p:nvGraphicFramePr>
        <p:xfrm>
          <a:off x="937259" y="4133850"/>
          <a:ext cx="2879610" cy="97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8027">
                  <a:extLst>
                    <a:ext uri="{9D8B030D-6E8A-4147-A177-3AD203B41FA5}">
                      <a16:colId xmlns:a16="http://schemas.microsoft.com/office/drawing/2014/main" xmlns="" val="10324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  <a:br>
                        <a:rPr lang="en-US" sz="10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endParaRPr lang="en-US" sz="10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IN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Taste The Vectory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Impression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9,500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Spend $ (000)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47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16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CPP $/(000’s)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7071486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9797EAD-3E74-4BE0-A4C5-362F8163FAD8}"/>
              </a:ext>
            </a:extLst>
          </p:cNvPr>
          <p:cNvSpPr/>
          <p:nvPr/>
        </p:nvSpPr>
        <p:spPr>
          <a:xfrm rot="16200000">
            <a:off x="-104028" y="1972390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Tonn Sales in (‘000)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FA62FE9-B063-4421-94B7-CB7218659712}"/>
              </a:ext>
            </a:extLst>
          </p:cNvPr>
          <p:cNvSpPr/>
          <p:nvPr/>
        </p:nvSpPr>
        <p:spPr>
          <a:xfrm rot="16200000">
            <a:off x="7324395" y="1972390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Impression in (‘000)</a:t>
            </a:r>
          </a:p>
        </p:txBody>
      </p:sp>
      <p:pic>
        <p:nvPicPr>
          <p:cNvPr id="31" name="Picture 2" descr="0000_01-Meal-Replacement">
            <a:extLst>
              <a:ext uri="{FF2B5EF4-FFF2-40B4-BE49-F238E27FC236}">
                <a16:creationId xmlns:a16="http://schemas.microsoft.com/office/drawing/2014/main" xmlns="" id="{E51977B4-FF4B-4FB1-9A70-6027D74C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2808FD2-FA3E-49B4-8AFB-B30D06E8726E}"/>
              </a:ext>
            </a:extLst>
          </p:cNvPr>
          <p:cNvSpPr txBox="1"/>
          <p:nvPr/>
        </p:nvSpPr>
        <p:spPr>
          <a:xfrm>
            <a:off x="441837" y="95935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pic>
        <p:nvPicPr>
          <p:cNvPr id="33" name="Picture 18" descr="Related image">
            <a:extLst>
              <a:ext uri="{FF2B5EF4-FFF2-40B4-BE49-F238E27FC236}">
                <a16:creationId xmlns:a16="http://schemas.microsoft.com/office/drawing/2014/main" xmlns="" id="{62C6A879-3396-44F9-A041-8AD3E62C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" y="916449"/>
            <a:ext cx="322149" cy="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Social presence was only in 2017 through the ‘Taste the Vectory’ campaign.   ROI was relatively strong compared to other brand-building tactics.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Social Summary 2017-2018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53010605-73C6-449C-853A-657E6D1A2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843619"/>
              </p:ext>
            </p:extLst>
          </p:nvPr>
        </p:nvGraphicFramePr>
        <p:xfrm>
          <a:off x="5920789" y="2159076"/>
          <a:ext cx="278887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EE6F917-4F0D-4932-BDD9-4EF1C49738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985144"/>
              </p:ext>
            </p:extLst>
          </p:nvPr>
        </p:nvGraphicFramePr>
        <p:xfrm>
          <a:off x="5805715" y="3871321"/>
          <a:ext cx="3023020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xmlns="" id="{708B53F6-BF4B-4409-81D8-244EC70B9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819427"/>
              </p:ext>
            </p:extLst>
          </p:nvPr>
        </p:nvGraphicFramePr>
        <p:xfrm>
          <a:off x="3137974" y="2415806"/>
          <a:ext cx="2646589" cy="18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xmlns="" id="{D04C7338-211D-4B77-8A64-F33ED5F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01951"/>
              </p:ext>
            </p:extLst>
          </p:nvPr>
        </p:nvGraphicFramePr>
        <p:xfrm>
          <a:off x="475559" y="4205314"/>
          <a:ext cx="25020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0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9.4 MM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xmlns="" id="{779DE155-E773-4643-8B25-083646894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5815"/>
              </p:ext>
            </p:extLst>
          </p:nvPr>
        </p:nvGraphicFramePr>
        <p:xfrm>
          <a:off x="457547" y="2094114"/>
          <a:ext cx="251256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0.3%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xmlns="" id="{0B4AF8D1-584C-4250-924E-F8000E3A3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31008"/>
              </p:ext>
            </p:extLst>
          </p:nvPr>
        </p:nvGraphicFramePr>
        <p:xfrm>
          <a:off x="475559" y="3104805"/>
          <a:ext cx="2494548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$0.04MM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2858" marR="2858" marT="2858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xmlns="" id="{EE420C63-F7C0-4E41-8859-7CD8FF59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95139"/>
              </p:ext>
            </p:extLst>
          </p:nvPr>
        </p:nvGraphicFramePr>
        <p:xfrm>
          <a:off x="490789" y="5254997"/>
          <a:ext cx="2509802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4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4,901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0" marR="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CC3699E-FD54-4532-8770-F9CA0FED0737}"/>
              </a:ext>
            </a:extLst>
          </p:cNvPr>
          <p:cNvSpPr/>
          <p:nvPr/>
        </p:nvSpPr>
        <p:spPr>
          <a:xfrm>
            <a:off x="769487" y="3889781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Support (Impressions)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19CFDE63-3CF4-4873-8E6B-9DE7C7E8DDEC}"/>
              </a:ext>
            </a:extLst>
          </p:cNvPr>
          <p:cNvSpPr/>
          <p:nvPr/>
        </p:nvSpPr>
        <p:spPr>
          <a:xfrm>
            <a:off x="1227217" y="1775238"/>
            <a:ext cx="1133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Contribution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8ABA815-0E73-43A6-B1B4-1CA45280784A}"/>
              </a:ext>
            </a:extLst>
          </p:cNvPr>
          <p:cNvSpPr/>
          <p:nvPr/>
        </p:nvSpPr>
        <p:spPr>
          <a:xfrm>
            <a:off x="1348212" y="2779391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Spend ($)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422783C-815D-4F5B-AA1C-729340B1C31B}"/>
              </a:ext>
            </a:extLst>
          </p:cNvPr>
          <p:cNvSpPr/>
          <p:nvPr/>
        </p:nvSpPr>
        <p:spPr>
          <a:xfrm>
            <a:off x="897174" y="4893934"/>
            <a:ext cx="1638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Cost Per MM 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5B2DF8A1-4854-4017-B821-366FFA8F0318}"/>
              </a:ext>
            </a:extLst>
          </p:cNvPr>
          <p:cNvSpPr txBox="1"/>
          <p:nvPr/>
        </p:nvSpPr>
        <p:spPr>
          <a:xfrm>
            <a:off x="6396448" y="1741617"/>
            <a:ext cx="22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</a:rPr>
              <a:t>EFFECTIVENESS</a:t>
            </a:r>
            <a:endParaRPr lang="en-GB" sz="1400" b="1" u="sng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A2D817E-A819-4B8B-91AC-BDCC612564D0}"/>
              </a:ext>
            </a:extLst>
          </p:cNvPr>
          <p:cNvSpPr txBox="1"/>
          <p:nvPr/>
        </p:nvSpPr>
        <p:spPr>
          <a:xfrm>
            <a:off x="6776901" y="3751281"/>
            <a:ext cx="1491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Tonn Vol/MM Imp</a:t>
            </a:r>
            <a:endParaRPr lang="en-GB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E6A76A3-48B0-4D0D-A9A3-CBDD3F325860}"/>
              </a:ext>
            </a:extLst>
          </p:cNvPr>
          <p:cNvSpPr txBox="1"/>
          <p:nvPr/>
        </p:nvSpPr>
        <p:spPr>
          <a:xfrm>
            <a:off x="3635828" y="1741617"/>
            <a:ext cx="1491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FF0000"/>
                </a:solidFill>
              </a:rPr>
              <a:t>ROI</a:t>
            </a:r>
            <a:endParaRPr lang="en-GB" sz="1400" b="1" u="sng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4A28B8B1-1837-4CAE-B0F4-0BD5715B1473}"/>
              </a:ext>
            </a:extLst>
          </p:cNvPr>
          <p:cNvSpPr txBox="1"/>
          <p:nvPr/>
        </p:nvSpPr>
        <p:spPr>
          <a:xfrm>
            <a:off x="6541386" y="2149310"/>
            <a:ext cx="19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Total Tonn Volume</a:t>
            </a:r>
            <a:endParaRPr lang="en-GB" sz="12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BAF4370-654B-498C-B6BD-7F729FBD23E3}"/>
              </a:ext>
            </a:extLst>
          </p:cNvPr>
          <p:cNvSpPr/>
          <p:nvPr/>
        </p:nvSpPr>
        <p:spPr>
          <a:xfrm>
            <a:off x="5805714" y="2135389"/>
            <a:ext cx="3023020" cy="359211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" descr="0000_01-Meal-Replacement">
            <a:extLst>
              <a:ext uri="{FF2B5EF4-FFF2-40B4-BE49-F238E27FC236}">
                <a16:creationId xmlns:a16="http://schemas.microsoft.com/office/drawing/2014/main" xmlns="" id="{92806C98-EC7E-492A-89BE-683EAA0E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ED1783DC-61FD-43FD-83B9-774A4F7C1ECB}"/>
              </a:ext>
            </a:extLst>
          </p:cNvPr>
          <p:cNvSpPr txBox="1"/>
          <p:nvPr/>
        </p:nvSpPr>
        <p:spPr>
          <a:xfrm>
            <a:off x="842201" y="146057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xmlns="" id="{5677B1BA-AE77-4E80-81B5-2FFADC1940C8}"/>
              </a:ext>
            </a:extLst>
          </p:cNvPr>
          <p:cNvSpPr txBox="1"/>
          <p:nvPr/>
        </p:nvSpPr>
        <p:spPr>
          <a:xfrm>
            <a:off x="2168842" y="144811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2808FD2-FA3E-49B4-8AFB-B30D06E8726E}"/>
              </a:ext>
            </a:extLst>
          </p:cNvPr>
          <p:cNvSpPr txBox="1"/>
          <p:nvPr/>
        </p:nvSpPr>
        <p:spPr>
          <a:xfrm>
            <a:off x="441837" y="95935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Social</a:t>
            </a:r>
          </a:p>
        </p:txBody>
      </p:sp>
      <p:pic>
        <p:nvPicPr>
          <p:cNvPr id="29" name="Picture 18" descr="Related image">
            <a:extLst>
              <a:ext uri="{FF2B5EF4-FFF2-40B4-BE49-F238E27FC236}">
                <a16:creationId xmlns:a16="http://schemas.microsoft.com/office/drawing/2014/main" xmlns="" id="{62C6A879-3396-44F9-A041-8AD3E62CD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0" y="916449"/>
            <a:ext cx="322149" cy="3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8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34453"/>
              </p:ext>
            </p:extLst>
          </p:nvPr>
        </p:nvGraphicFramePr>
        <p:xfrm>
          <a:off x="116182" y="1210696"/>
          <a:ext cx="4575688" cy="28087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58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42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42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42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42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9091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Trade Tactic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 Support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</a:p>
                    <a:p>
                      <a:pPr algn="ctr"/>
                      <a:r>
                        <a:rPr lang="en-US" sz="1100" dirty="0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 Incr. Vol. (%)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 Incr.</a:t>
                      </a:r>
                    </a:p>
                    <a:p>
                      <a:pPr algn="ctr"/>
                      <a:r>
                        <a:rPr lang="en-US" sz="1100" dirty="0"/>
                        <a:t>Vol. (%)</a:t>
                      </a:r>
                      <a:endParaRPr lang="en-GB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 Ad CWW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20.2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235,184</a:t>
                      </a:r>
                    </a:p>
                    <a:p>
                      <a:pPr marL="0" algn="ctr" defTabSz="913642" rtl="0" eaLnBrk="1" fontAlgn="b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(9.8%)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237,076 (9.9%)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80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Any.</a:t>
                      </a:r>
                      <a:r>
                        <a:rPr lang="en-US" sz="1200" baseline="0" dirty="0"/>
                        <a:t> Disp. CWW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8.3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183,486 (7.6%)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186,934 (7.8%)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165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%</a:t>
                      </a:r>
                      <a:r>
                        <a:rPr lang="en-US" sz="1200" baseline="0" dirty="0"/>
                        <a:t> Unit Sold on Promo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52%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62%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230,836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(9.6%)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231,848</a:t>
                      </a:r>
                    </a:p>
                    <a:p>
                      <a:pPr marL="0" algn="ctr" defTabSz="913642" rtl="0" eaLnBrk="1" fontAlgn="b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(9.7%)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41722"/>
              </p:ext>
            </p:extLst>
          </p:nvPr>
        </p:nvGraphicFramePr>
        <p:xfrm>
          <a:off x="4982159" y="1210695"/>
          <a:ext cx="3643083" cy="4781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4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43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43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0416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Trade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2017</a:t>
                      </a:r>
                      <a:endParaRPr lang="en-GB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2018</a:t>
                      </a:r>
                      <a:endParaRPr lang="en-GB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Spend ($)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4,802,328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5,093,124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Lite Spend ($)</a:t>
                      </a:r>
                      <a:endParaRPr lang="en-GB" sz="12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1,787,137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ctr" latinLnBrk="0" hangingPunct="1"/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1,959,264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Incr. Vol.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649,506  </a:t>
                      </a:r>
                    </a:p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(27.0%)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658,299  </a:t>
                      </a:r>
                    </a:p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(27.6%)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Incr. Vol/$MM</a:t>
                      </a:r>
                      <a:endParaRPr lang="en-GB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135,248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129,252 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ROI 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$0.82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9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</a:rPr>
                        <a:t>Lite ROI 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$2.20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$1.95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1" name="Picture 2" descr="0000_01-Meal-Replacement">
            <a:extLst>
              <a:ext uri="{FF2B5EF4-FFF2-40B4-BE49-F238E27FC236}">
                <a16:creationId xmlns:a16="http://schemas.microsoft.com/office/drawing/2014/main" xmlns="" id="{E86DDEE5-26C5-4AB8-A183-DAA6E13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Trade support increased in 2018 behind all tactics—ad, display and any promo.  This resulted in higher incremental volume, but effectiveness dropped, causing the ROI to decline.  </a:t>
            </a:r>
            <a:endParaRPr lang="en-CA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70D8D0-4FBD-41B4-BDF5-7454E89640B6}"/>
              </a:ext>
            </a:extLst>
          </p:cNvPr>
          <p:cNvSpPr txBox="1"/>
          <p:nvPr/>
        </p:nvSpPr>
        <p:spPr>
          <a:xfrm>
            <a:off x="1553662" y="833706"/>
            <a:ext cx="22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Trade Tactic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0E6DE0-13E7-4787-B491-95BC2AACC3B7}"/>
              </a:ext>
            </a:extLst>
          </p:cNvPr>
          <p:cNvSpPr txBox="1"/>
          <p:nvPr/>
        </p:nvSpPr>
        <p:spPr>
          <a:xfrm>
            <a:off x="5899443" y="835852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Total Trade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2DC13E8-7E1E-4A40-B1F5-CF5203ECF7C4}"/>
              </a:ext>
            </a:extLst>
          </p:cNvPr>
          <p:cNvSpPr txBox="1"/>
          <p:nvPr/>
        </p:nvSpPr>
        <p:spPr>
          <a:xfrm>
            <a:off x="290557" y="5376452"/>
            <a:ext cx="275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Trade Lite: Excludes EDLP or activity spend,</a:t>
            </a:r>
          </a:p>
          <a:p>
            <a:r>
              <a:rPr lang="en-US" sz="1000" i="1" dirty="0"/>
              <a:t> Costco, non-reporting Nielsen Customers</a:t>
            </a:r>
          </a:p>
        </p:txBody>
      </p:sp>
    </p:spTree>
    <p:extLst>
      <p:ext uri="{BB962C8B-B14F-4D97-AF65-F5344CB8AC3E}">
        <p14:creationId xmlns:p14="http://schemas.microsoft.com/office/powerpoint/2010/main" val="977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/>
          <a:lstStyle/>
          <a:p>
            <a:r>
              <a:rPr lang="en-CA" dirty="0"/>
              <a:t>Implications/Recommendations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1" y="1219200"/>
            <a:ext cx="8343900" cy="3544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Trade ROI remained within the normative range of CPG benchmarks. It could be strengthened by improved execution of quality merchandising tactics (ad/display) to drive higher effectiveness. </a:t>
            </a:r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4625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Brand-building ROI was below CPG benchmarks. </a:t>
            </a:r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While TV was introduced in the mix, its ROI was very low, suggesting the creative strategy be re-examined.</a:t>
            </a:r>
            <a:br>
              <a:rPr lang="en-US" sz="1400" dirty="0"/>
            </a:br>
            <a:endParaRPr lang="en-US" sz="1400" dirty="0"/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Digital Video performance was stronger by contrast, indicating it should receive higher spending allocation. </a:t>
            </a:r>
            <a:br>
              <a:rPr lang="en-US" sz="1400" dirty="0"/>
            </a:br>
            <a:endParaRPr lang="en-US" sz="1400" dirty="0"/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Strong performing tactics like OLM and Social should be reinstated in the mix.</a:t>
            </a:r>
            <a:br>
              <a:rPr lang="en-US" sz="1400" dirty="0"/>
            </a:br>
            <a:endParaRPr lang="en-US" sz="1400" dirty="0"/>
          </a:p>
          <a:p>
            <a:pPr marL="631825" lvl="1" indent="-174625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Spending behind lower-performing tactics like sampling, OOH and Couponing should be reconsidered. </a:t>
            </a:r>
          </a:p>
          <a:p>
            <a:pPr lvl="1">
              <a:lnSpc>
                <a:spcPts val="1800"/>
              </a:lnSpc>
            </a:pPr>
            <a:endParaRPr lang="en-US" sz="1400" dirty="0"/>
          </a:p>
          <a:p>
            <a:pPr lvl="1">
              <a:lnSpc>
                <a:spcPts val="1800"/>
              </a:lnSpc>
            </a:pPr>
            <a:endParaRPr lang="en-US" sz="1400" dirty="0"/>
          </a:p>
        </p:txBody>
      </p:sp>
      <p:pic>
        <p:nvPicPr>
          <p:cNvPr id="6" name="Picture 2" descr="0000_01-Meal-Replacement">
            <a:extLst>
              <a:ext uri="{FF2B5EF4-FFF2-40B4-BE49-F238E27FC236}">
                <a16:creationId xmlns:a16="http://schemas.microsoft.com/office/drawing/2014/main" xmlns="" id="{65B51D5D-B8B7-416A-81C7-EBBAF2A9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70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429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The synergistic benefits of stacking media/trade tactics were low for Vector Cereal. 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D3214377-4946-444F-819E-66FAF389712F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% Incremental Volume From Stacking Media Tactics</a:t>
            </a:r>
          </a:p>
        </p:txBody>
      </p:sp>
      <p:sp>
        <p:nvSpPr>
          <p:cNvPr id="15" name="Rounded Rectangle 47">
            <a:extLst>
              <a:ext uri="{FF2B5EF4-FFF2-40B4-BE49-F238E27FC236}">
                <a16:creationId xmlns:a16="http://schemas.microsoft.com/office/drawing/2014/main" xmlns="" id="{9303A72D-B514-4B48-BC10-BE55D3D44279}"/>
              </a:ext>
            </a:extLst>
          </p:cNvPr>
          <p:cNvSpPr/>
          <p:nvPr/>
        </p:nvSpPr>
        <p:spPr>
          <a:xfrm>
            <a:off x="442913" y="5288280"/>
            <a:ext cx="8205787" cy="495300"/>
          </a:xfrm>
          <a:prstGeom prst="roundRect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i="1" dirty="0"/>
              <a:t>Numbers represent the share of incremental volume </a:t>
            </a:r>
            <a:br>
              <a:rPr lang="en-US" sz="1200" b="1" i="1" dirty="0"/>
            </a:br>
            <a:r>
              <a:rPr lang="en-US" sz="1200" b="1" i="1" dirty="0"/>
              <a:t>contributed by synergy impact when two tactics were executed together</a:t>
            </a:r>
          </a:p>
        </p:txBody>
      </p:sp>
      <p:pic>
        <p:nvPicPr>
          <p:cNvPr id="9" name="Picture 2" descr="0000_01-Meal-Replacement">
            <a:extLst>
              <a:ext uri="{FF2B5EF4-FFF2-40B4-BE49-F238E27FC236}">
                <a16:creationId xmlns:a16="http://schemas.microsoft.com/office/drawing/2014/main" xmlns="" id="{E86DDEE5-26C5-4AB8-A183-DAA6E13B4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103245857"/>
              </p:ext>
            </p:extLst>
          </p:nvPr>
        </p:nvGraphicFramePr>
        <p:xfrm>
          <a:off x="1940474" y="1776673"/>
          <a:ext cx="5900382" cy="330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510317" y="1797196"/>
            <a:ext cx="1219202" cy="45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b="1" dirty="0"/>
              <a:t>113,657 </a:t>
            </a:r>
          </a:p>
          <a:p>
            <a:pPr algn="ctr">
              <a:lnSpc>
                <a:spcPct val="150000"/>
              </a:lnSpc>
            </a:pPr>
            <a:r>
              <a:rPr lang="en-US" sz="1100" b="1" dirty="0"/>
              <a:t>390</a:t>
            </a:r>
            <a:endParaRPr lang="en-GB" sz="11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380231" y="1797196"/>
            <a:ext cx="1219202" cy="45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b="1" dirty="0"/>
              <a:t>750,271</a:t>
            </a:r>
          </a:p>
          <a:p>
            <a:pPr algn="ctr">
              <a:lnSpc>
                <a:spcPct val="150000"/>
              </a:lnSpc>
            </a:pPr>
            <a:r>
              <a:rPr lang="en-US" sz="1100" b="1" dirty="0"/>
              <a:t>2,515</a:t>
            </a:r>
            <a:endParaRPr lang="en-GB" sz="11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250145" y="1797196"/>
            <a:ext cx="1219202" cy="4556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b="1" dirty="0"/>
              <a:t>162,267</a:t>
            </a:r>
          </a:p>
          <a:p>
            <a:pPr algn="ctr">
              <a:lnSpc>
                <a:spcPct val="150000"/>
              </a:lnSpc>
            </a:pPr>
            <a:r>
              <a:rPr lang="en-US" sz="1100" b="1" dirty="0"/>
              <a:t>403</a:t>
            </a:r>
            <a:endParaRPr lang="en-GB" sz="11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43623" y="1782682"/>
            <a:ext cx="1886852" cy="455640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000" b="1" dirty="0"/>
              <a:t>Total Incr Vol (Tonn)</a:t>
            </a:r>
          </a:p>
          <a:p>
            <a:pPr algn="ctr">
              <a:lnSpc>
                <a:spcPct val="150000"/>
              </a:lnSpc>
            </a:pPr>
            <a:r>
              <a:rPr lang="en-US" sz="1000" b="1" dirty="0"/>
              <a:t>Synergy Driven Vol (Tonn)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198426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Media &amp; Trade Summary</a:t>
            </a:r>
            <a:endParaRPr lang="en-C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F304ADE-3D60-4439-AF5A-A136EDB4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75409"/>
              </p:ext>
            </p:extLst>
          </p:nvPr>
        </p:nvGraphicFramePr>
        <p:xfrm>
          <a:off x="287685" y="1030955"/>
          <a:ext cx="4015678" cy="880110"/>
        </p:xfrm>
        <a:graphic>
          <a:graphicData uri="http://schemas.openxmlformats.org/drawingml/2006/table">
            <a:tbl>
              <a:tblPr/>
              <a:tblGrid>
                <a:gridCol w="2103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6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62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5464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TRADE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46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Trade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</a:t>
                      </a:r>
                      <a:r>
                        <a:rPr lang="en-IN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MM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 MM </a:t>
                      </a:r>
                    </a:p>
                  </a:txBody>
                  <a:tcPr marL="9525" marR="857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 MM </a:t>
                      </a:r>
                    </a:p>
                  </a:txBody>
                  <a:tcPr marL="9525" marR="857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Effectiveness(Tonn per MM Spend)</a:t>
                      </a:r>
                    </a:p>
                  </a:txBody>
                  <a:tcPr marL="857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135,248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129,252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46539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01B566E7-A15B-455D-ACBD-F08C027B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66605"/>
              </p:ext>
            </p:extLst>
          </p:nvPr>
        </p:nvGraphicFramePr>
        <p:xfrm>
          <a:off x="287685" y="1976759"/>
          <a:ext cx="4015680" cy="1189222"/>
        </p:xfrm>
        <a:graphic>
          <a:graphicData uri="http://schemas.openxmlformats.org/drawingml/2006/table">
            <a:tbl>
              <a:tblPr/>
              <a:tblGrid>
                <a:gridCol w="2084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5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242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DIGITAL</a:t>
                      </a:r>
                      <a:r>
                        <a:rPr lang="en-IN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 VIDEO</a:t>
                      </a:r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Digital Video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0.06MM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0.07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2.7%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2.9%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1.0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0.68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51.1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61.4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 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19,589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11,093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(MM 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1,288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1,145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2E282B96-292F-4470-BA15-4566AD2D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85387"/>
              </p:ext>
            </p:extLst>
          </p:nvPr>
        </p:nvGraphicFramePr>
        <p:xfrm>
          <a:off x="4599620" y="1030955"/>
          <a:ext cx="4015679" cy="1176396"/>
        </p:xfrm>
        <a:graphic>
          <a:graphicData uri="http://schemas.openxmlformats.org/drawingml/2006/table">
            <a:tbl>
              <a:tblPr lastCol="1"/>
              <a:tblGrid>
                <a:gridCol w="2101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7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0219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TV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TV Driven Sales (Vol)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0.09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3.8%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 - 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1.9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60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(GRPs)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1,797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Cost per GRP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1,064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56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(Tonn per GRP)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51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5F55684A-89A7-442B-B837-4A5BCB82A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38077"/>
              </p:ext>
            </p:extLst>
          </p:nvPr>
        </p:nvGraphicFramePr>
        <p:xfrm>
          <a:off x="4599620" y="3101826"/>
          <a:ext cx="4035078" cy="1173480"/>
        </p:xfrm>
        <a:graphic>
          <a:graphicData uri="http://schemas.openxmlformats.org/drawingml/2006/table">
            <a:tbl>
              <a:tblPr/>
              <a:tblGrid>
                <a:gridCol w="2101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493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OOH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93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OOH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21,685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0.3%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0.9%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0.16MM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0.36MM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43.0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145.3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3,282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2,491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(MM 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148.6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149.5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805A12D0-FAF9-405F-8D49-F432891F4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88250"/>
              </p:ext>
            </p:extLst>
          </p:nvPr>
        </p:nvGraphicFramePr>
        <p:xfrm>
          <a:off x="287685" y="4427400"/>
          <a:ext cx="4015679" cy="1173480"/>
        </p:xfrm>
        <a:graphic>
          <a:graphicData uri="http://schemas.openxmlformats.org/drawingml/2006/table">
            <a:tbl>
              <a:tblPr/>
              <a:tblGrid>
                <a:gridCol w="2066895">
                  <a:extLst>
                    <a:ext uri="{9D8B030D-6E8A-4147-A177-3AD203B41FA5}">
                      <a16:colId xmlns:a16="http://schemas.microsoft.com/office/drawing/2014/main" xmlns="" val="2896882363"/>
                    </a:ext>
                  </a:extLst>
                </a:gridCol>
                <a:gridCol w="974392">
                  <a:extLst>
                    <a:ext uri="{9D8B030D-6E8A-4147-A177-3AD203B41FA5}">
                      <a16:colId xmlns:a16="http://schemas.microsoft.com/office/drawing/2014/main" xmlns="" val="1450786522"/>
                    </a:ext>
                  </a:extLst>
                </a:gridCol>
                <a:gridCol w="974392">
                  <a:extLst>
                    <a:ext uri="{9D8B030D-6E8A-4147-A177-3AD203B41FA5}">
                      <a16:colId xmlns:a16="http://schemas.microsoft.com/office/drawing/2014/main" xmlns="" val="1085914476"/>
                    </a:ext>
                  </a:extLst>
                </a:gridCol>
              </a:tblGrid>
              <a:tr h="10493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SOCIAL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6003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0708780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Social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6,617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326041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0.3%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6928030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0.046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7464512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9.5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66938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 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4,901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6612447"/>
                  </a:ext>
                </a:extLst>
              </a:tr>
              <a:tr h="9993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696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702590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18622BB4-E5EF-4633-9835-21100A9FB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302320"/>
              </p:ext>
            </p:extLst>
          </p:nvPr>
        </p:nvGraphicFramePr>
        <p:xfrm>
          <a:off x="4599620" y="2303687"/>
          <a:ext cx="4035077" cy="733425"/>
        </p:xfrm>
        <a:graphic>
          <a:graphicData uri="http://schemas.openxmlformats.org/drawingml/2006/table">
            <a:tbl>
              <a:tblPr/>
              <a:tblGrid>
                <a:gridCol w="2101735">
                  <a:extLst>
                    <a:ext uri="{9D8B030D-6E8A-4147-A177-3AD203B41FA5}">
                      <a16:colId xmlns:a16="http://schemas.microsoft.com/office/drawing/2014/main" xmlns="" val="1222920857"/>
                    </a:ext>
                  </a:extLst>
                </a:gridCol>
                <a:gridCol w="966671">
                  <a:extLst>
                    <a:ext uri="{9D8B030D-6E8A-4147-A177-3AD203B41FA5}">
                      <a16:colId xmlns:a16="http://schemas.microsoft.com/office/drawing/2014/main" xmlns="" val="2212564734"/>
                    </a:ext>
                  </a:extLst>
                </a:gridCol>
                <a:gridCol w="966671">
                  <a:extLst>
                    <a:ext uri="{9D8B030D-6E8A-4147-A177-3AD203B41FA5}">
                      <a16:colId xmlns:a16="http://schemas.microsoft.com/office/drawing/2014/main" xmlns="" val="231819986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SAMPLING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259058"/>
                  </a:ext>
                </a:extLst>
              </a:tr>
              <a:tr h="125464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7294669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Sampling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7,354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9,482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990085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6258168"/>
                  </a:ext>
                </a:extLst>
              </a:tr>
              <a:tr h="11949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8917998"/>
                  </a:ext>
                </a:extLst>
              </a:tr>
            </a:tbl>
          </a:graphicData>
        </a:graphic>
      </p:graphicFrame>
      <p:pic>
        <p:nvPicPr>
          <p:cNvPr id="17" name="Picture 2" descr="0000_01-Meal-Replacement">
            <a:extLst>
              <a:ext uri="{FF2B5EF4-FFF2-40B4-BE49-F238E27FC236}">
                <a16:creationId xmlns:a16="http://schemas.microsoft.com/office/drawing/2014/main" xmlns="" id="{0A12AC63-440B-4411-8392-A3FAF2A44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01B566E7-A15B-455D-ACBD-F08C027B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8194"/>
              </p:ext>
            </p:extLst>
          </p:nvPr>
        </p:nvGraphicFramePr>
        <p:xfrm>
          <a:off x="287685" y="3208812"/>
          <a:ext cx="4015680" cy="1189222"/>
        </p:xfrm>
        <a:graphic>
          <a:graphicData uri="http://schemas.openxmlformats.org/drawingml/2006/table">
            <a:tbl>
              <a:tblPr/>
              <a:tblGrid>
                <a:gridCol w="2084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5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5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242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Kellogg's Sans Medium"/>
                        </a:rPr>
                        <a:t>OLM SUMMARY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2017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2018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OLM Driven Sales (Tonn)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0.019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Contribution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0.8%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Spend ($)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0.12 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Support (Impressions)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10.2</a:t>
                      </a:r>
                      <a:r>
                        <a:rPr lang="en-IN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 </a:t>
                      </a:r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MM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CPM (Spend/MM Support)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12,112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55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Effectiveness (MM Tonn per MM Imp)</a:t>
                      </a: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1,915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/>
                        </a:rPr>
                        <a:t>-</a:t>
                      </a:r>
                    </a:p>
                  </a:txBody>
                  <a:tcPr marL="9525" marR="857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xmlns="" id="{D35E864C-7246-4B97-BAD9-D3A3C0FF8A87}"/>
              </a:ext>
            </a:extLst>
          </p:cNvPr>
          <p:cNvGraphicFramePr/>
          <p:nvPr/>
        </p:nvGraphicFramePr>
        <p:xfrm>
          <a:off x="1524000" y="2927294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xmlns="" id="{EE994097-EF57-4085-9788-392AD2D276CE}"/>
              </a:ext>
            </a:extLst>
          </p:cNvPr>
          <p:cNvGraphicFramePr/>
          <p:nvPr/>
        </p:nvGraphicFramePr>
        <p:xfrm>
          <a:off x="1524000" y="2491330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xmlns="" id="{3610D7C6-3673-437F-B423-2949674FEE8F}"/>
              </a:ext>
            </a:extLst>
          </p:cNvPr>
          <p:cNvGraphicFramePr/>
          <p:nvPr/>
        </p:nvGraphicFramePr>
        <p:xfrm>
          <a:off x="1524000" y="1619402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xmlns="" id="{6D133290-C63A-4C72-A855-A6AA1802A618}"/>
              </a:ext>
            </a:extLst>
          </p:cNvPr>
          <p:cNvGraphicFramePr/>
          <p:nvPr/>
        </p:nvGraphicFramePr>
        <p:xfrm>
          <a:off x="1524000" y="3363258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902087DE-93C7-4D2F-9535-4B4D52790DF6}"/>
              </a:ext>
            </a:extLst>
          </p:cNvPr>
          <p:cNvGraphicFramePr/>
          <p:nvPr/>
        </p:nvGraphicFramePr>
        <p:xfrm>
          <a:off x="1524000" y="3799222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xmlns="" id="{6F9AD5CC-52AE-4D5F-8AB9-F7E5CB3761A2}"/>
              </a:ext>
            </a:extLst>
          </p:cNvPr>
          <p:cNvGraphicFramePr/>
          <p:nvPr/>
        </p:nvGraphicFramePr>
        <p:xfrm>
          <a:off x="1524000" y="2055366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3E25793F-07B1-4D84-94D8-37E1C5FEC846}"/>
              </a:ext>
            </a:extLst>
          </p:cNvPr>
          <p:cNvGraphicFramePr/>
          <p:nvPr/>
        </p:nvGraphicFramePr>
        <p:xfrm>
          <a:off x="1524000" y="4235186"/>
          <a:ext cx="7124700" cy="10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Cadence of Brand-Building Tactics, Relative to Sales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913429" y="1127990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Vector Cereal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CF257EA-CEF7-4815-9BE3-381EBC3654DF}"/>
              </a:ext>
            </a:extLst>
          </p:cNvPr>
          <p:cNvSpPr txBox="1"/>
          <p:nvPr/>
        </p:nvSpPr>
        <p:spPr>
          <a:xfrm>
            <a:off x="634346" y="1611086"/>
            <a:ext cx="736099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Presence: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F34642A-0378-4F57-AAF3-46DCD70389FD}"/>
              </a:ext>
            </a:extLst>
          </p:cNvPr>
          <p:cNvSpPr txBox="1"/>
          <p:nvPr/>
        </p:nvSpPr>
        <p:spPr>
          <a:xfrm>
            <a:off x="634346" y="2790346"/>
            <a:ext cx="883575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Digital Video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ADEBD78-988A-4C2F-8E85-C043480760EF}"/>
              </a:ext>
            </a:extLst>
          </p:cNvPr>
          <p:cNvSpPr txBox="1"/>
          <p:nvPr/>
        </p:nvSpPr>
        <p:spPr>
          <a:xfrm>
            <a:off x="634346" y="4963568"/>
            <a:ext cx="870751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Actual Sales</a:t>
            </a:r>
          </a:p>
        </p:txBody>
      </p:sp>
      <p:pic>
        <p:nvPicPr>
          <p:cNvPr id="35" name="Picture 14" descr="Related image">
            <a:extLst>
              <a:ext uri="{FF2B5EF4-FFF2-40B4-BE49-F238E27FC236}">
                <a16:creationId xmlns:a16="http://schemas.microsoft.com/office/drawing/2014/main" xmlns="" id="{4D856D95-247E-4F24-B83C-A5855FC9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79" y="2746085"/>
            <a:ext cx="319659" cy="2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0" descr="Image result for Sales icon">
            <a:extLst>
              <a:ext uri="{FF2B5EF4-FFF2-40B4-BE49-F238E27FC236}">
                <a16:creationId xmlns:a16="http://schemas.microsoft.com/office/drawing/2014/main" xmlns="" id="{6122BBA1-8F31-477D-A0E3-13F27CB8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925583"/>
            <a:ext cx="360040" cy="3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74128CD-159A-4903-B3EB-0D5A66547B5C}"/>
              </a:ext>
            </a:extLst>
          </p:cNvPr>
          <p:cNvSpPr txBox="1"/>
          <p:nvPr/>
        </p:nvSpPr>
        <p:spPr>
          <a:xfrm>
            <a:off x="634346" y="1908116"/>
            <a:ext cx="332142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TV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F6EDEF-01F4-4654-BE34-E1DB98BC30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6" y="1814361"/>
            <a:ext cx="350043" cy="301482"/>
          </a:xfrm>
          <a:prstGeom prst="rect">
            <a:avLst/>
          </a:prstGeom>
        </p:spPr>
      </p:pic>
      <p:sp>
        <p:nvSpPr>
          <p:cNvPr id="54" name="Rounded Rectangle 1">
            <a:extLst>
              <a:ext uri="{FF2B5EF4-FFF2-40B4-BE49-F238E27FC236}">
                <a16:creationId xmlns:a16="http://schemas.microsoft.com/office/drawing/2014/main" xmlns="" id="{5784E7AA-6859-4EFD-A047-C77B197F9700}"/>
              </a:ext>
            </a:extLst>
          </p:cNvPr>
          <p:cNvSpPr/>
          <p:nvPr/>
        </p:nvSpPr>
        <p:spPr>
          <a:xfrm>
            <a:off x="1835697" y="1621442"/>
            <a:ext cx="3312368" cy="164484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55" name="Rounded Rectangle 1">
            <a:extLst>
              <a:ext uri="{FF2B5EF4-FFF2-40B4-BE49-F238E27FC236}">
                <a16:creationId xmlns:a16="http://schemas.microsoft.com/office/drawing/2014/main" xmlns="" id="{3F11E47E-FCBF-4014-BCB4-B16C73C165C9}"/>
              </a:ext>
            </a:extLst>
          </p:cNvPr>
          <p:cNvSpPr/>
          <p:nvPr/>
        </p:nvSpPr>
        <p:spPr>
          <a:xfrm>
            <a:off x="5239366" y="1621442"/>
            <a:ext cx="3281672" cy="16538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2018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1E03D6BC-EF77-4518-9B48-33F50B45E653}"/>
              </a:ext>
            </a:extLst>
          </p:cNvPr>
          <p:cNvCxnSpPr>
            <a:cxnSpLocks/>
          </p:cNvCxnSpPr>
          <p:nvPr/>
        </p:nvCxnSpPr>
        <p:spPr>
          <a:xfrm>
            <a:off x="5200650" y="1672506"/>
            <a:ext cx="0" cy="36082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ads icon">
            <a:extLst>
              <a:ext uri="{FF2B5EF4-FFF2-40B4-BE49-F238E27FC236}">
                <a16:creationId xmlns:a16="http://schemas.microsoft.com/office/drawing/2014/main" xmlns="" id="{3463CCAE-C38C-42BD-BB1E-FE9F1676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4" y="3641904"/>
            <a:ext cx="344411" cy="2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F490BB-B186-4408-B604-95DC8471DFBB}"/>
              </a:ext>
            </a:extLst>
          </p:cNvPr>
          <p:cNvSpPr txBox="1"/>
          <p:nvPr/>
        </p:nvSpPr>
        <p:spPr>
          <a:xfrm>
            <a:off x="634346" y="3656327"/>
            <a:ext cx="558166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669E18"/>
                </a:solidFill>
              </a:rPr>
              <a:t>ANY 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8A607FA-73BC-4F5F-9654-2B222FC2CC3A}"/>
              </a:ext>
            </a:extLst>
          </p:cNvPr>
          <p:cNvSpPr txBox="1"/>
          <p:nvPr/>
        </p:nvSpPr>
        <p:spPr>
          <a:xfrm>
            <a:off x="634346" y="4108199"/>
            <a:ext cx="633507" cy="198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973C4A"/>
                </a:solidFill>
              </a:rPr>
              <a:t>ANY DISP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66A7F98-DBCA-45C8-A6E0-E671FC042E21}"/>
              </a:ext>
            </a:extLst>
          </p:cNvPr>
          <p:cNvSpPr txBox="1"/>
          <p:nvPr/>
        </p:nvSpPr>
        <p:spPr>
          <a:xfrm>
            <a:off x="634346" y="4469578"/>
            <a:ext cx="798617" cy="31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Tonn % Sold </a:t>
            </a:r>
            <a:br>
              <a:rPr lang="en-US" sz="9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any promo</a:t>
            </a:r>
          </a:p>
        </p:txBody>
      </p:sp>
      <p:pic>
        <p:nvPicPr>
          <p:cNvPr id="47" name="Picture 6" descr="Related image">
            <a:extLst>
              <a:ext uri="{FF2B5EF4-FFF2-40B4-BE49-F238E27FC236}">
                <a16:creationId xmlns:a16="http://schemas.microsoft.com/office/drawing/2014/main" xmlns="" id="{C617D295-9ECA-4C69-AD5E-4D08EC03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4076744"/>
            <a:ext cx="360040" cy="31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65C802F-DBB0-4367-9D08-721E8254C129}"/>
              </a:ext>
            </a:extLst>
          </p:cNvPr>
          <p:cNvGrpSpPr/>
          <p:nvPr/>
        </p:nvGrpSpPr>
        <p:grpSpPr>
          <a:xfrm>
            <a:off x="322395" y="4530036"/>
            <a:ext cx="341974" cy="225474"/>
            <a:chOff x="322395" y="4523368"/>
            <a:chExt cx="341974" cy="225474"/>
          </a:xfrm>
        </p:grpSpPr>
        <p:sp>
          <p:nvSpPr>
            <p:cNvPr id="49" name="Rectangle 249">
              <a:extLst>
                <a:ext uri="{FF2B5EF4-FFF2-40B4-BE49-F238E27FC236}">
                  <a16:creationId xmlns:a16="http://schemas.microsoft.com/office/drawing/2014/main" xmlns="" id="{6A0CD5F8-FAD9-4BB6-AD2F-9D9EC658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95" y="4593462"/>
              <a:ext cx="44902" cy="466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0" name="Freeform 250">
              <a:extLst>
                <a:ext uri="{FF2B5EF4-FFF2-40B4-BE49-F238E27FC236}">
                  <a16:creationId xmlns:a16="http://schemas.microsoft.com/office/drawing/2014/main" xmlns="" id="{AE43B280-543B-4482-816A-164436945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39" y="4663210"/>
              <a:ext cx="45303" cy="46614"/>
            </a:xfrm>
            <a:custGeom>
              <a:avLst/>
              <a:gdLst>
                <a:gd name="T0" fmla="*/ 0 w 727"/>
                <a:gd name="T1" fmla="*/ 0 h 872"/>
                <a:gd name="T2" fmla="*/ 727 w 727"/>
                <a:gd name="T3" fmla="*/ 0 h 872"/>
                <a:gd name="T4" fmla="*/ 727 w 727"/>
                <a:gd name="T5" fmla="*/ 583 h 872"/>
                <a:gd name="T6" fmla="*/ 438 w 727"/>
                <a:gd name="T7" fmla="*/ 872 h 872"/>
                <a:gd name="T8" fmla="*/ 0 w 727"/>
                <a:gd name="T9" fmla="*/ 872 h 872"/>
                <a:gd name="T10" fmla="*/ 0 w 727"/>
                <a:gd name="T11" fmla="*/ 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7" h="872">
                  <a:moveTo>
                    <a:pt x="0" y="0"/>
                  </a:moveTo>
                  <a:lnTo>
                    <a:pt x="727" y="0"/>
                  </a:lnTo>
                  <a:lnTo>
                    <a:pt x="727" y="583"/>
                  </a:lnTo>
                  <a:cubicBezTo>
                    <a:pt x="727" y="743"/>
                    <a:pt x="597" y="872"/>
                    <a:pt x="438" y="872"/>
                  </a:cubicBezTo>
                  <a:lnTo>
                    <a:pt x="0" y="8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251">
              <a:extLst>
                <a:ext uri="{FF2B5EF4-FFF2-40B4-BE49-F238E27FC236}">
                  <a16:creationId xmlns:a16="http://schemas.microsoft.com/office/drawing/2014/main" xmlns="" id="{D305012D-1F99-4195-A3D3-34BBFCBB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90" y="4523368"/>
              <a:ext cx="167579" cy="186456"/>
            </a:xfrm>
            <a:custGeom>
              <a:avLst/>
              <a:gdLst>
                <a:gd name="T0" fmla="*/ 0 w 2704"/>
                <a:gd name="T1" fmla="*/ 1202 h 3488"/>
                <a:gd name="T2" fmla="*/ 2704 w 2704"/>
                <a:gd name="T3" fmla="*/ 0 h 3488"/>
                <a:gd name="T4" fmla="*/ 2704 w 2704"/>
                <a:gd name="T5" fmla="*/ 3488 h 3488"/>
                <a:gd name="T6" fmla="*/ 0 w 2704"/>
                <a:gd name="T7" fmla="*/ 2286 h 3488"/>
                <a:gd name="T8" fmla="*/ 0 w 2704"/>
                <a:gd name="T9" fmla="*/ 1202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4" h="3488">
                  <a:moveTo>
                    <a:pt x="0" y="1202"/>
                  </a:moveTo>
                  <a:lnTo>
                    <a:pt x="2704" y="0"/>
                  </a:lnTo>
                  <a:lnTo>
                    <a:pt x="2704" y="3488"/>
                  </a:lnTo>
                  <a:lnTo>
                    <a:pt x="0" y="2286"/>
                  </a:lnTo>
                  <a:lnTo>
                    <a:pt x="0" y="1202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Rectangle 252">
              <a:extLst>
                <a:ext uri="{FF2B5EF4-FFF2-40B4-BE49-F238E27FC236}">
                  <a16:creationId xmlns:a16="http://schemas.microsoft.com/office/drawing/2014/main" xmlns="" id="{594A11B5-F5A3-41E3-A106-D835CECE8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38" y="4663210"/>
              <a:ext cx="54123" cy="856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3" name="Freeform 254">
              <a:extLst>
                <a:ext uri="{FF2B5EF4-FFF2-40B4-BE49-F238E27FC236}">
                  <a16:creationId xmlns:a16="http://schemas.microsoft.com/office/drawing/2014/main" xmlns="" id="{9F6ED883-6763-414E-BF44-AEF06224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77" y="4562386"/>
              <a:ext cx="143926" cy="108766"/>
            </a:xfrm>
            <a:custGeom>
              <a:avLst/>
              <a:gdLst>
                <a:gd name="T0" fmla="*/ 418 w 2326"/>
                <a:gd name="T1" fmla="*/ 0 h 2035"/>
                <a:gd name="T2" fmla="*/ 1909 w 2326"/>
                <a:gd name="T3" fmla="*/ 0 h 2035"/>
                <a:gd name="T4" fmla="*/ 2326 w 2326"/>
                <a:gd name="T5" fmla="*/ 417 h 2035"/>
                <a:gd name="T6" fmla="*/ 2326 w 2326"/>
                <a:gd name="T7" fmla="*/ 1617 h 2035"/>
                <a:gd name="T8" fmla="*/ 1909 w 2326"/>
                <a:gd name="T9" fmla="*/ 2035 h 2035"/>
                <a:gd name="T10" fmla="*/ 418 w 2326"/>
                <a:gd name="T11" fmla="*/ 2035 h 2035"/>
                <a:gd name="T12" fmla="*/ 0 w 2326"/>
                <a:gd name="T13" fmla="*/ 1617 h 2035"/>
                <a:gd name="T14" fmla="*/ 0 w 2326"/>
                <a:gd name="T15" fmla="*/ 417 h 2035"/>
                <a:gd name="T16" fmla="*/ 418 w 2326"/>
                <a:gd name="T17" fmla="*/ 0 h 2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6" h="2035">
                  <a:moveTo>
                    <a:pt x="418" y="0"/>
                  </a:moveTo>
                  <a:lnTo>
                    <a:pt x="1909" y="0"/>
                  </a:lnTo>
                  <a:cubicBezTo>
                    <a:pt x="2139" y="0"/>
                    <a:pt x="2326" y="187"/>
                    <a:pt x="2326" y="417"/>
                  </a:cubicBezTo>
                  <a:lnTo>
                    <a:pt x="2326" y="1617"/>
                  </a:lnTo>
                  <a:cubicBezTo>
                    <a:pt x="2326" y="1848"/>
                    <a:pt x="2139" y="2035"/>
                    <a:pt x="1909" y="2035"/>
                  </a:cubicBezTo>
                  <a:lnTo>
                    <a:pt x="418" y="2035"/>
                  </a:lnTo>
                  <a:cubicBezTo>
                    <a:pt x="187" y="2035"/>
                    <a:pt x="0" y="1848"/>
                    <a:pt x="0" y="1617"/>
                  </a:cubicBezTo>
                  <a:lnTo>
                    <a:pt x="0" y="417"/>
                  </a:lnTo>
                  <a:cubicBezTo>
                    <a:pt x="0" y="187"/>
                    <a:pt x="187" y="0"/>
                    <a:pt x="418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7275C9C8-F3D8-4512-91C3-725625F7B4C4}"/>
              </a:ext>
            </a:extLst>
          </p:cNvPr>
          <p:cNvGraphicFramePr/>
          <p:nvPr/>
        </p:nvGraphicFramePr>
        <p:xfrm>
          <a:off x="1524000" y="4671152"/>
          <a:ext cx="7124700" cy="963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63" name="Picture 2" descr="0000_01-Meal-Replacement">
            <a:extLst>
              <a:ext uri="{FF2B5EF4-FFF2-40B4-BE49-F238E27FC236}">
                <a16:creationId xmlns:a16="http://schemas.microsoft.com/office/drawing/2014/main" xmlns="" id="{6C708953-F3BD-44F3-8C28-AA7EE483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A83C7D7D-A04E-4EB7-9643-0E4C8CF053F6}"/>
              </a:ext>
            </a:extLst>
          </p:cNvPr>
          <p:cNvSpPr txBox="1"/>
          <p:nvPr/>
        </p:nvSpPr>
        <p:spPr>
          <a:xfrm>
            <a:off x="665061" y="3229250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C79126"/>
                </a:solidFill>
              </a:rPr>
              <a:t>OLM</a:t>
            </a:r>
          </a:p>
        </p:txBody>
      </p:sp>
      <p:pic>
        <p:nvPicPr>
          <p:cNvPr id="61" name="Picture 2" descr="Related image">
            <a:extLst>
              <a:ext uri="{FF2B5EF4-FFF2-40B4-BE49-F238E27FC236}">
                <a16:creationId xmlns:a16="http://schemas.microsoft.com/office/drawing/2014/main" xmlns="" id="{07BA91FA-5FBD-4A98-8A8F-0C1CF32E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7" y="3113604"/>
            <a:ext cx="420689" cy="4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CB245D3-D615-42B3-ACDB-EFA404F332FF}"/>
              </a:ext>
            </a:extLst>
          </p:cNvPr>
          <p:cNvSpPr txBox="1"/>
          <p:nvPr/>
        </p:nvSpPr>
        <p:spPr>
          <a:xfrm>
            <a:off x="599854" y="2292991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002060"/>
                </a:solidFill>
              </a:rPr>
              <a:t>OOH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5ECEDD24-3BF3-4E6C-8AE6-AD75384A3ABB}"/>
              </a:ext>
            </a:extLst>
          </p:cNvPr>
          <p:cNvGrpSpPr/>
          <p:nvPr/>
        </p:nvGrpSpPr>
        <p:grpSpPr>
          <a:xfrm>
            <a:off x="273990" y="2266290"/>
            <a:ext cx="360996" cy="295223"/>
            <a:chOff x="152070" y="917550"/>
            <a:chExt cx="360996" cy="29522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CD36ADAB-5E84-45AF-AC61-37C507AFA948}"/>
                </a:ext>
              </a:extLst>
            </p:cNvPr>
            <p:cNvGrpSpPr/>
            <p:nvPr/>
          </p:nvGrpSpPr>
          <p:grpSpPr>
            <a:xfrm>
              <a:off x="182847" y="917550"/>
              <a:ext cx="294332" cy="295223"/>
              <a:chOff x="11039475" y="0"/>
              <a:chExt cx="6819900" cy="6840538"/>
            </a:xfrm>
            <a:solidFill>
              <a:srgbClr val="002060"/>
            </a:solidFill>
          </p:grpSpPr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xmlns="" id="{3E8F7DCD-704F-453B-B941-0AF4AF1A36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39475" y="0"/>
                <a:ext cx="6819900" cy="6840538"/>
              </a:xfrm>
              <a:custGeom>
                <a:avLst/>
                <a:gdLst>
                  <a:gd name="T0" fmla="*/ 6167 w 6267"/>
                  <a:gd name="T1" fmla="*/ 400 h 6267"/>
                  <a:gd name="T2" fmla="*/ 6133 w 6267"/>
                  <a:gd name="T3" fmla="*/ 400 h 6267"/>
                  <a:gd name="T4" fmla="*/ 6133 w 6267"/>
                  <a:gd name="T5" fmla="*/ 300 h 6267"/>
                  <a:gd name="T6" fmla="*/ 5833 w 6267"/>
                  <a:gd name="T7" fmla="*/ 0 h 6267"/>
                  <a:gd name="T8" fmla="*/ 5533 w 6267"/>
                  <a:gd name="T9" fmla="*/ 300 h 6267"/>
                  <a:gd name="T10" fmla="*/ 5533 w 6267"/>
                  <a:gd name="T11" fmla="*/ 400 h 6267"/>
                  <a:gd name="T12" fmla="*/ 1433 w 6267"/>
                  <a:gd name="T13" fmla="*/ 400 h 6267"/>
                  <a:gd name="T14" fmla="*/ 1333 w 6267"/>
                  <a:gd name="T15" fmla="*/ 500 h 6267"/>
                  <a:gd name="T16" fmla="*/ 1433 w 6267"/>
                  <a:gd name="T17" fmla="*/ 600 h 6267"/>
                  <a:gd name="T18" fmla="*/ 6067 w 6267"/>
                  <a:gd name="T19" fmla="*/ 600 h 6267"/>
                  <a:gd name="T20" fmla="*/ 6067 w 6267"/>
                  <a:gd name="T21" fmla="*/ 4533 h 6267"/>
                  <a:gd name="T22" fmla="*/ 200 w 6267"/>
                  <a:gd name="T23" fmla="*/ 4533 h 6267"/>
                  <a:gd name="T24" fmla="*/ 200 w 6267"/>
                  <a:gd name="T25" fmla="*/ 600 h 6267"/>
                  <a:gd name="T26" fmla="*/ 1033 w 6267"/>
                  <a:gd name="T27" fmla="*/ 600 h 6267"/>
                  <a:gd name="T28" fmla="*/ 1133 w 6267"/>
                  <a:gd name="T29" fmla="*/ 500 h 6267"/>
                  <a:gd name="T30" fmla="*/ 1033 w 6267"/>
                  <a:gd name="T31" fmla="*/ 400 h 6267"/>
                  <a:gd name="T32" fmla="*/ 733 w 6267"/>
                  <a:gd name="T33" fmla="*/ 400 h 6267"/>
                  <a:gd name="T34" fmla="*/ 733 w 6267"/>
                  <a:gd name="T35" fmla="*/ 300 h 6267"/>
                  <a:gd name="T36" fmla="*/ 433 w 6267"/>
                  <a:gd name="T37" fmla="*/ 0 h 6267"/>
                  <a:gd name="T38" fmla="*/ 133 w 6267"/>
                  <a:gd name="T39" fmla="*/ 300 h 6267"/>
                  <a:gd name="T40" fmla="*/ 133 w 6267"/>
                  <a:gd name="T41" fmla="*/ 400 h 6267"/>
                  <a:gd name="T42" fmla="*/ 100 w 6267"/>
                  <a:gd name="T43" fmla="*/ 400 h 6267"/>
                  <a:gd name="T44" fmla="*/ 0 w 6267"/>
                  <a:gd name="T45" fmla="*/ 500 h 6267"/>
                  <a:gd name="T46" fmla="*/ 0 w 6267"/>
                  <a:gd name="T47" fmla="*/ 4633 h 6267"/>
                  <a:gd name="T48" fmla="*/ 100 w 6267"/>
                  <a:gd name="T49" fmla="*/ 4733 h 6267"/>
                  <a:gd name="T50" fmla="*/ 133 w 6267"/>
                  <a:gd name="T51" fmla="*/ 4733 h 6267"/>
                  <a:gd name="T52" fmla="*/ 133 w 6267"/>
                  <a:gd name="T53" fmla="*/ 5967 h 6267"/>
                  <a:gd name="T54" fmla="*/ 433 w 6267"/>
                  <a:gd name="T55" fmla="*/ 6267 h 6267"/>
                  <a:gd name="T56" fmla="*/ 733 w 6267"/>
                  <a:gd name="T57" fmla="*/ 5967 h 6267"/>
                  <a:gd name="T58" fmla="*/ 733 w 6267"/>
                  <a:gd name="T59" fmla="*/ 4733 h 6267"/>
                  <a:gd name="T60" fmla="*/ 5533 w 6267"/>
                  <a:gd name="T61" fmla="*/ 4733 h 6267"/>
                  <a:gd name="T62" fmla="*/ 5533 w 6267"/>
                  <a:gd name="T63" fmla="*/ 5967 h 6267"/>
                  <a:gd name="T64" fmla="*/ 5833 w 6267"/>
                  <a:gd name="T65" fmla="*/ 6267 h 6267"/>
                  <a:gd name="T66" fmla="*/ 6133 w 6267"/>
                  <a:gd name="T67" fmla="*/ 5967 h 6267"/>
                  <a:gd name="T68" fmla="*/ 6133 w 6267"/>
                  <a:gd name="T69" fmla="*/ 4733 h 6267"/>
                  <a:gd name="T70" fmla="*/ 6167 w 6267"/>
                  <a:gd name="T71" fmla="*/ 4733 h 6267"/>
                  <a:gd name="T72" fmla="*/ 6267 w 6267"/>
                  <a:gd name="T73" fmla="*/ 4633 h 6267"/>
                  <a:gd name="T74" fmla="*/ 6267 w 6267"/>
                  <a:gd name="T75" fmla="*/ 500 h 6267"/>
                  <a:gd name="T76" fmla="*/ 6167 w 6267"/>
                  <a:gd name="T77" fmla="*/ 400 h 6267"/>
                  <a:gd name="T78" fmla="*/ 5733 w 6267"/>
                  <a:gd name="T79" fmla="*/ 300 h 6267"/>
                  <a:gd name="T80" fmla="*/ 5833 w 6267"/>
                  <a:gd name="T81" fmla="*/ 200 h 6267"/>
                  <a:gd name="T82" fmla="*/ 5933 w 6267"/>
                  <a:gd name="T83" fmla="*/ 300 h 6267"/>
                  <a:gd name="T84" fmla="*/ 5933 w 6267"/>
                  <a:gd name="T85" fmla="*/ 400 h 6267"/>
                  <a:gd name="T86" fmla="*/ 5733 w 6267"/>
                  <a:gd name="T87" fmla="*/ 400 h 6267"/>
                  <a:gd name="T88" fmla="*/ 5733 w 6267"/>
                  <a:gd name="T89" fmla="*/ 300 h 6267"/>
                  <a:gd name="T90" fmla="*/ 333 w 6267"/>
                  <a:gd name="T91" fmla="*/ 300 h 6267"/>
                  <a:gd name="T92" fmla="*/ 433 w 6267"/>
                  <a:gd name="T93" fmla="*/ 200 h 6267"/>
                  <a:gd name="T94" fmla="*/ 533 w 6267"/>
                  <a:gd name="T95" fmla="*/ 300 h 6267"/>
                  <a:gd name="T96" fmla="*/ 533 w 6267"/>
                  <a:gd name="T97" fmla="*/ 400 h 6267"/>
                  <a:gd name="T98" fmla="*/ 333 w 6267"/>
                  <a:gd name="T99" fmla="*/ 400 h 6267"/>
                  <a:gd name="T100" fmla="*/ 333 w 6267"/>
                  <a:gd name="T101" fmla="*/ 300 h 6267"/>
                  <a:gd name="T102" fmla="*/ 533 w 6267"/>
                  <a:gd name="T103" fmla="*/ 5967 h 6267"/>
                  <a:gd name="T104" fmla="*/ 433 w 6267"/>
                  <a:gd name="T105" fmla="*/ 6067 h 6267"/>
                  <a:gd name="T106" fmla="*/ 333 w 6267"/>
                  <a:gd name="T107" fmla="*/ 5967 h 6267"/>
                  <a:gd name="T108" fmla="*/ 333 w 6267"/>
                  <a:gd name="T109" fmla="*/ 4733 h 6267"/>
                  <a:gd name="T110" fmla="*/ 533 w 6267"/>
                  <a:gd name="T111" fmla="*/ 4733 h 6267"/>
                  <a:gd name="T112" fmla="*/ 533 w 6267"/>
                  <a:gd name="T113" fmla="*/ 5967 h 6267"/>
                  <a:gd name="T114" fmla="*/ 5933 w 6267"/>
                  <a:gd name="T115" fmla="*/ 5967 h 6267"/>
                  <a:gd name="T116" fmla="*/ 5833 w 6267"/>
                  <a:gd name="T117" fmla="*/ 6067 h 6267"/>
                  <a:gd name="T118" fmla="*/ 5733 w 6267"/>
                  <a:gd name="T119" fmla="*/ 5967 h 6267"/>
                  <a:gd name="T120" fmla="*/ 5733 w 6267"/>
                  <a:gd name="T121" fmla="*/ 4733 h 6267"/>
                  <a:gd name="T122" fmla="*/ 5933 w 6267"/>
                  <a:gd name="T123" fmla="*/ 4733 h 6267"/>
                  <a:gd name="T124" fmla="*/ 5933 w 6267"/>
                  <a:gd name="T125" fmla="*/ 5967 h 6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267" h="6267">
                    <a:moveTo>
                      <a:pt x="6167" y="400"/>
                    </a:moveTo>
                    <a:lnTo>
                      <a:pt x="6133" y="400"/>
                    </a:lnTo>
                    <a:lnTo>
                      <a:pt x="6133" y="300"/>
                    </a:lnTo>
                    <a:cubicBezTo>
                      <a:pt x="6133" y="135"/>
                      <a:pt x="5999" y="0"/>
                      <a:pt x="5833" y="0"/>
                    </a:cubicBezTo>
                    <a:cubicBezTo>
                      <a:pt x="5668" y="0"/>
                      <a:pt x="5533" y="135"/>
                      <a:pt x="5533" y="300"/>
                    </a:cubicBezTo>
                    <a:lnTo>
                      <a:pt x="5533" y="400"/>
                    </a:lnTo>
                    <a:lnTo>
                      <a:pt x="1433" y="400"/>
                    </a:lnTo>
                    <a:cubicBezTo>
                      <a:pt x="1378" y="400"/>
                      <a:pt x="1333" y="445"/>
                      <a:pt x="1333" y="500"/>
                    </a:cubicBezTo>
                    <a:cubicBezTo>
                      <a:pt x="1333" y="555"/>
                      <a:pt x="1378" y="600"/>
                      <a:pt x="1433" y="600"/>
                    </a:cubicBezTo>
                    <a:lnTo>
                      <a:pt x="6067" y="600"/>
                    </a:lnTo>
                    <a:lnTo>
                      <a:pt x="6067" y="4533"/>
                    </a:lnTo>
                    <a:lnTo>
                      <a:pt x="200" y="4533"/>
                    </a:lnTo>
                    <a:lnTo>
                      <a:pt x="200" y="600"/>
                    </a:lnTo>
                    <a:lnTo>
                      <a:pt x="1033" y="600"/>
                    </a:lnTo>
                    <a:cubicBezTo>
                      <a:pt x="1089" y="600"/>
                      <a:pt x="1133" y="555"/>
                      <a:pt x="1133" y="500"/>
                    </a:cubicBezTo>
                    <a:cubicBezTo>
                      <a:pt x="1133" y="445"/>
                      <a:pt x="1089" y="400"/>
                      <a:pt x="1033" y="400"/>
                    </a:cubicBezTo>
                    <a:lnTo>
                      <a:pt x="733" y="400"/>
                    </a:lnTo>
                    <a:lnTo>
                      <a:pt x="733" y="300"/>
                    </a:lnTo>
                    <a:cubicBezTo>
                      <a:pt x="733" y="135"/>
                      <a:pt x="599" y="0"/>
                      <a:pt x="433" y="0"/>
                    </a:cubicBezTo>
                    <a:cubicBezTo>
                      <a:pt x="268" y="0"/>
                      <a:pt x="133" y="135"/>
                      <a:pt x="133" y="300"/>
                    </a:cubicBezTo>
                    <a:lnTo>
                      <a:pt x="133" y="400"/>
                    </a:lnTo>
                    <a:lnTo>
                      <a:pt x="100" y="400"/>
                    </a:lnTo>
                    <a:cubicBezTo>
                      <a:pt x="45" y="400"/>
                      <a:pt x="0" y="445"/>
                      <a:pt x="0" y="500"/>
                    </a:cubicBezTo>
                    <a:lnTo>
                      <a:pt x="0" y="4633"/>
                    </a:lnTo>
                    <a:cubicBezTo>
                      <a:pt x="0" y="4689"/>
                      <a:pt x="45" y="4733"/>
                      <a:pt x="100" y="4733"/>
                    </a:cubicBezTo>
                    <a:lnTo>
                      <a:pt x="133" y="4733"/>
                    </a:lnTo>
                    <a:lnTo>
                      <a:pt x="133" y="5967"/>
                    </a:lnTo>
                    <a:cubicBezTo>
                      <a:pt x="133" y="6132"/>
                      <a:pt x="268" y="6267"/>
                      <a:pt x="433" y="6267"/>
                    </a:cubicBezTo>
                    <a:cubicBezTo>
                      <a:pt x="599" y="6267"/>
                      <a:pt x="733" y="6132"/>
                      <a:pt x="733" y="5967"/>
                    </a:cubicBezTo>
                    <a:lnTo>
                      <a:pt x="733" y="4733"/>
                    </a:lnTo>
                    <a:lnTo>
                      <a:pt x="5533" y="4733"/>
                    </a:lnTo>
                    <a:lnTo>
                      <a:pt x="5533" y="5967"/>
                    </a:lnTo>
                    <a:cubicBezTo>
                      <a:pt x="5533" y="6132"/>
                      <a:pt x="5668" y="6267"/>
                      <a:pt x="5833" y="6267"/>
                    </a:cubicBezTo>
                    <a:cubicBezTo>
                      <a:pt x="5999" y="6267"/>
                      <a:pt x="6133" y="6132"/>
                      <a:pt x="6133" y="5967"/>
                    </a:cubicBezTo>
                    <a:lnTo>
                      <a:pt x="6133" y="4733"/>
                    </a:lnTo>
                    <a:lnTo>
                      <a:pt x="6167" y="4733"/>
                    </a:lnTo>
                    <a:cubicBezTo>
                      <a:pt x="6222" y="4733"/>
                      <a:pt x="6267" y="4689"/>
                      <a:pt x="6267" y="4633"/>
                    </a:cubicBezTo>
                    <a:lnTo>
                      <a:pt x="6267" y="500"/>
                    </a:lnTo>
                    <a:cubicBezTo>
                      <a:pt x="6267" y="445"/>
                      <a:pt x="6222" y="400"/>
                      <a:pt x="6167" y="400"/>
                    </a:cubicBezTo>
                    <a:close/>
                    <a:moveTo>
                      <a:pt x="5733" y="300"/>
                    </a:moveTo>
                    <a:cubicBezTo>
                      <a:pt x="5733" y="245"/>
                      <a:pt x="5778" y="200"/>
                      <a:pt x="5833" y="200"/>
                    </a:cubicBezTo>
                    <a:cubicBezTo>
                      <a:pt x="5888" y="200"/>
                      <a:pt x="5933" y="245"/>
                      <a:pt x="5933" y="300"/>
                    </a:cubicBezTo>
                    <a:lnTo>
                      <a:pt x="5933" y="400"/>
                    </a:lnTo>
                    <a:lnTo>
                      <a:pt x="5733" y="400"/>
                    </a:lnTo>
                    <a:lnTo>
                      <a:pt x="5733" y="300"/>
                    </a:lnTo>
                    <a:close/>
                    <a:moveTo>
                      <a:pt x="333" y="300"/>
                    </a:moveTo>
                    <a:cubicBezTo>
                      <a:pt x="333" y="245"/>
                      <a:pt x="378" y="200"/>
                      <a:pt x="433" y="200"/>
                    </a:cubicBezTo>
                    <a:cubicBezTo>
                      <a:pt x="488" y="200"/>
                      <a:pt x="533" y="245"/>
                      <a:pt x="533" y="300"/>
                    </a:cubicBezTo>
                    <a:lnTo>
                      <a:pt x="533" y="400"/>
                    </a:lnTo>
                    <a:lnTo>
                      <a:pt x="333" y="400"/>
                    </a:lnTo>
                    <a:lnTo>
                      <a:pt x="333" y="300"/>
                    </a:lnTo>
                    <a:close/>
                    <a:moveTo>
                      <a:pt x="533" y="5967"/>
                    </a:moveTo>
                    <a:cubicBezTo>
                      <a:pt x="533" y="6022"/>
                      <a:pt x="488" y="6067"/>
                      <a:pt x="433" y="6067"/>
                    </a:cubicBezTo>
                    <a:cubicBezTo>
                      <a:pt x="378" y="6067"/>
                      <a:pt x="333" y="6022"/>
                      <a:pt x="333" y="5967"/>
                    </a:cubicBezTo>
                    <a:lnTo>
                      <a:pt x="333" y="4733"/>
                    </a:lnTo>
                    <a:lnTo>
                      <a:pt x="533" y="4733"/>
                    </a:lnTo>
                    <a:lnTo>
                      <a:pt x="533" y="5967"/>
                    </a:lnTo>
                    <a:close/>
                    <a:moveTo>
                      <a:pt x="5933" y="5967"/>
                    </a:moveTo>
                    <a:cubicBezTo>
                      <a:pt x="5933" y="6022"/>
                      <a:pt x="5888" y="6067"/>
                      <a:pt x="5833" y="6067"/>
                    </a:cubicBezTo>
                    <a:cubicBezTo>
                      <a:pt x="5778" y="6067"/>
                      <a:pt x="5733" y="6022"/>
                      <a:pt x="5733" y="5967"/>
                    </a:cubicBezTo>
                    <a:lnTo>
                      <a:pt x="5733" y="4733"/>
                    </a:lnTo>
                    <a:lnTo>
                      <a:pt x="5933" y="4733"/>
                    </a:lnTo>
                    <a:lnTo>
                      <a:pt x="5933" y="59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xmlns="" id="{B8761371-DB76-48D6-AF32-81B8C7134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8913" y="873125"/>
                <a:ext cx="217488" cy="3856038"/>
              </a:xfrm>
              <a:custGeom>
                <a:avLst/>
                <a:gdLst>
                  <a:gd name="T0" fmla="*/ 0 w 200"/>
                  <a:gd name="T1" fmla="*/ 100 h 3533"/>
                  <a:gd name="T2" fmla="*/ 0 w 200"/>
                  <a:gd name="T3" fmla="*/ 3433 h 3533"/>
                  <a:gd name="T4" fmla="*/ 100 w 200"/>
                  <a:gd name="T5" fmla="*/ 3533 h 3533"/>
                  <a:gd name="T6" fmla="*/ 200 w 200"/>
                  <a:gd name="T7" fmla="*/ 3433 h 3533"/>
                  <a:gd name="T8" fmla="*/ 200 w 200"/>
                  <a:gd name="T9" fmla="*/ 100 h 3533"/>
                  <a:gd name="T10" fmla="*/ 100 w 200"/>
                  <a:gd name="T11" fmla="*/ 0 h 3533"/>
                  <a:gd name="T12" fmla="*/ 0 w 200"/>
                  <a:gd name="T13" fmla="*/ 100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0" y="100"/>
                    </a:move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xmlns="" id="{E81C8384-B8E7-430E-933E-A2552E295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0863" y="873125"/>
                <a:ext cx="217488" cy="3856038"/>
              </a:xfrm>
              <a:custGeom>
                <a:avLst/>
                <a:gdLst>
                  <a:gd name="T0" fmla="*/ 200 w 200"/>
                  <a:gd name="T1" fmla="*/ 3433 h 3533"/>
                  <a:gd name="T2" fmla="*/ 200 w 200"/>
                  <a:gd name="T3" fmla="*/ 100 h 3533"/>
                  <a:gd name="T4" fmla="*/ 100 w 200"/>
                  <a:gd name="T5" fmla="*/ 0 h 3533"/>
                  <a:gd name="T6" fmla="*/ 0 w 200"/>
                  <a:gd name="T7" fmla="*/ 100 h 3533"/>
                  <a:gd name="T8" fmla="*/ 0 w 200"/>
                  <a:gd name="T9" fmla="*/ 3433 h 3533"/>
                  <a:gd name="T10" fmla="*/ 100 w 200"/>
                  <a:gd name="T11" fmla="*/ 3533 h 3533"/>
                  <a:gd name="T12" fmla="*/ 200 w 200"/>
                  <a:gd name="T13" fmla="*/ 3433 h 3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0" h="3533">
                    <a:moveTo>
                      <a:pt x="200" y="3433"/>
                    </a:moveTo>
                    <a:lnTo>
                      <a:pt x="200" y="100"/>
                    </a:lnTo>
                    <a:cubicBezTo>
                      <a:pt x="200" y="45"/>
                      <a:pt x="156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lnTo>
                      <a:pt x="0" y="3433"/>
                    </a:lnTo>
                    <a:cubicBezTo>
                      <a:pt x="0" y="3489"/>
                      <a:pt x="45" y="3533"/>
                      <a:pt x="100" y="3533"/>
                    </a:cubicBezTo>
                    <a:cubicBezTo>
                      <a:pt x="156" y="3533"/>
                      <a:pt x="200" y="3489"/>
                      <a:pt x="200" y="34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C929A8AF-611D-429B-8778-2DE0A3EC57B7}"/>
                </a:ext>
              </a:extLst>
            </p:cNvPr>
            <p:cNvSpPr/>
            <p:nvPr/>
          </p:nvSpPr>
          <p:spPr>
            <a:xfrm>
              <a:off x="152070" y="919486"/>
              <a:ext cx="36099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>
                  <a:solidFill>
                    <a:srgbClr val="002060"/>
                  </a:solidFill>
                </a:rPr>
                <a:t>White </a:t>
              </a:r>
              <a:br>
                <a:rPr lang="en-US" sz="500" b="1" dirty="0">
                  <a:solidFill>
                    <a:srgbClr val="002060"/>
                  </a:solidFill>
                </a:rPr>
              </a:br>
              <a:r>
                <a:rPr lang="en-US" sz="500" b="1" dirty="0">
                  <a:solidFill>
                    <a:srgbClr val="002060"/>
                  </a:solidFill>
                </a:rPr>
                <a:t>Space</a:t>
              </a:r>
              <a:endParaRPr lang="en-IN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352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2018 investment went up significantly by 30%, driven by both Trade &amp; Brand-Building. </a:t>
            </a:r>
            <a:endParaRPr lang="en-CA" sz="1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A7BADB3F-4DDE-4078-A525-EF0AB8B09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914415"/>
              </p:ext>
            </p:extLst>
          </p:nvPr>
        </p:nvGraphicFramePr>
        <p:xfrm>
          <a:off x="251520" y="1219200"/>
          <a:ext cx="8420100" cy="435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Trade &amp; Brand-Building Spend ($MM)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E09DA7-BDEF-44DD-8F73-E0C8901CE8E0}"/>
              </a:ext>
            </a:extLst>
          </p:cNvPr>
          <p:cNvSpPr txBox="1"/>
          <p:nvPr/>
        </p:nvSpPr>
        <p:spPr>
          <a:xfrm>
            <a:off x="304800" y="5436859"/>
            <a:ext cx="834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Brand-Building includes all spend minus Trade</a:t>
            </a:r>
          </a:p>
          <a:p>
            <a:r>
              <a:rPr lang="en-US" sz="1000" dirty="0"/>
              <a:t>Brand-Building: TV, Digital Video, Sample, OOH, OLM, Coupon, Social, Corporate Promo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E2A4E6F-3BBA-4D77-A0C3-A5CF1B6E46A8}"/>
              </a:ext>
            </a:extLst>
          </p:cNvPr>
          <p:cNvSpPr txBox="1"/>
          <p:nvPr/>
        </p:nvSpPr>
        <p:spPr>
          <a:xfrm>
            <a:off x="2576324" y="1912312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6.4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586FF02-7344-4A8A-8C31-C4760A197209}"/>
              </a:ext>
            </a:extLst>
          </p:cNvPr>
          <p:cNvSpPr txBox="1"/>
          <p:nvPr/>
        </p:nvSpPr>
        <p:spPr>
          <a:xfrm>
            <a:off x="6351651" y="1912312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8.4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284E0F6F-1BF3-4C95-9DDF-38E458413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29774"/>
              </p:ext>
            </p:extLst>
          </p:nvPr>
        </p:nvGraphicFramePr>
        <p:xfrm>
          <a:off x="6428010" y="5878824"/>
          <a:ext cx="151112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3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Year`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bg1"/>
                          </a:solidFill>
                        </a:rPr>
                        <a:t>Period def.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5C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52 WE 30 Dec 2017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5CE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6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52 WE 29 Dec 2018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7" name="Picture 2" descr="0000_01-Meal-Replacement">
            <a:extLst>
              <a:ext uri="{FF2B5EF4-FFF2-40B4-BE49-F238E27FC236}">
                <a16:creationId xmlns:a16="http://schemas.microsoft.com/office/drawing/2014/main" xmlns="" id="{5266C352-4EFD-440E-9CE1-510762CD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36E1E40A-6CD8-4170-9FE5-3434924F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3103"/>
              </p:ext>
            </p:extLst>
          </p:nvPr>
        </p:nvGraphicFramePr>
        <p:xfrm>
          <a:off x="304800" y="1614959"/>
          <a:ext cx="8343901" cy="43121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5880">
                  <a:extLst>
                    <a:ext uri="{9D8B030D-6E8A-4147-A177-3AD203B41FA5}">
                      <a16:colId xmlns:a16="http://schemas.microsoft.com/office/drawing/2014/main" xmlns="" val="1439083950"/>
                    </a:ext>
                  </a:extLst>
                </a:gridCol>
                <a:gridCol w="1090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296">
                  <a:extLst>
                    <a:ext uri="{9D8B030D-6E8A-4147-A177-3AD203B41FA5}">
                      <a16:colId xmlns:a16="http://schemas.microsoft.com/office/drawing/2014/main" xmlns="" val="114579452"/>
                    </a:ext>
                  </a:extLst>
                </a:gridCol>
                <a:gridCol w="11720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2086">
                  <a:extLst>
                    <a:ext uri="{9D8B030D-6E8A-4147-A177-3AD203B41FA5}">
                      <a16:colId xmlns:a16="http://schemas.microsoft.com/office/drawing/2014/main" xmlns="" val="2579414822"/>
                    </a:ext>
                  </a:extLst>
                </a:gridCol>
                <a:gridCol w="11953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3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8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Tactics </a:t>
                      </a:r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 ($)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102123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4,802,328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5,093,124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290,796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+6.1%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Brand-Building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1,679,706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3,321,978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1,642,272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+97.8%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1,912,863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1,912,863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1,001,600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-320,600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52,092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OOH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362,242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197,242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OLM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124,300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-124,300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120,340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133,781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13,441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9144" marB="91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-46,567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Corporate Promo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41,899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-41,899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39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en-US" sz="12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Media*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1,337,467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2,956,105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1,618,638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121.0%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sz="1600" dirty="0"/>
              <a:t>Trade investment was raised by 6% while Brand-Building almost doubled</a:t>
            </a:r>
            <a:r>
              <a:rPr lang="en-GB" sz="1600" dirty="0"/>
              <a:t>, driven by introduction of TV, offset by non-repeat of OLM, social, corp promo, and reduction in digital video</a:t>
            </a:r>
            <a:r>
              <a:rPr lang="en-CA" sz="1600" dirty="0"/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24557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Total Spend Mix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01290C20-BEC7-47D4-B54A-BAB34281756D}"/>
              </a:ext>
            </a:extLst>
          </p:cNvPr>
          <p:cNvSpPr/>
          <p:nvPr/>
        </p:nvSpPr>
        <p:spPr>
          <a:xfrm>
            <a:off x="1903961" y="1275219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$6,482,034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xmlns="" id="{F98C66B3-52A7-47C8-BE36-4EE074BF6F11}"/>
              </a:ext>
            </a:extLst>
          </p:cNvPr>
          <p:cNvSpPr/>
          <p:nvPr/>
        </p:nvSpPr>
        <p:spPr>
          <a:xfrm>
            <a:off x="2908077" y="1275219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$8,415,102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72AA0364-90BF-4A2D-9CDC-568E69ECF897}"/>
              </a:ext>
            </a:extLst>
          </p:cNvPr>
          <p:cNvSpPr/>
          <p:nvPr/>
        </p:nvSpPr>
        <p:spPr>
          <a:xfrm>
            <a:off x="5286954" y="1275219"/>
            <a:ext cx="681325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+29.8%</a:t>
            </a:r>
          </a:p>
        </p:txBody>
      </p:sp>
      <p:pic>
        <p:nvPicPr>
          <p:cNvPr id="19" name="Picture 2" descr="0000_01-Meal-Replacement">
            <a:extLst>
              <a:ext uri="{FF2B5EF4-FFF2-40B4-BE49-F238E27FC236}">
                <a16:creationId xmlns:a16="http://schemas.microsoft.com/office/drawing/2014/main" xmlns="" id="{B611397D-5014-40F6-B4B6-43D3D9F1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841180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E09DA7-BDEF-44DD-8F73-E0C8901CE8E0}"/>
              </a:ext>
            </a:extLst>
          </p:cNvPr>
          <p:cNvSpPr txBox="1"/>
          <p:nvPr/>
        </p:nvSpPr>
        <p:spPr>
          <a:xfrm>
            <a:off x="1928648" y="5942301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*Total Media: TV, Dig Video, Social, OOH, OLM</a:t>
            </a: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xmlns="" id="{F98C66B3-52A7-47C8-BE36-4EE074BF6F11}"/>
              </a:ext>
            </a:extLst>
          </p:cNvPr>
          <p:cNvSpPr/>
          <p:nvPr/>
        </p:nvSpPr>
        <p:spPr>
          <a:xfrm>
            <a:off x="4069853" y="1275219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$1,933,068</a:t>
            </a:r>
          </a:p>
        </p:txBody>
      </p:sp>
    </p:spTree>
    <p:extLst>
      <p:ext uri="{BB962C8B-B14F-4D97-AF65-F5344CB8AC3E}">
        <p14:creationId xmlns:p14="http://schemas.microsoft.com/office/powerpoint/2010/main" val="323077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94" y="258696"/>
            <a:ext cx="75192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sz="1700" dirty="0"/>
              <a:t>The increased investment helped offset the base erosion mainly due to significant volume growth from brand-building especially TV &amp; OOH.  As a result, total volume was only almost flat.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97486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Volume Contribution Trend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xmlns="" id="{01290C20-BEC7-47D4-B54A-BAB34281756D}"/>
              </a:ext>
            </a:extLst>
          </p:cNvPr>
          <p:cNvSpPr/>
          <p:nvPr/>
        </p:nvSpPr>
        <p:spPr>
          <a:xfrm>
            <a:off x="1876726" y="1425528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2,404,245 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xmlns="" id="{F98C66B3-52A7-47C8-BE36-4EE074BF6F11}"/>
              </a:ext>
            </a:extLst>
          </p:cNvPr>
          <p:cNvSpPr/>
          <p:nvPr/>
        </p:nvSpPr>
        <p:spPr>
          <a:xfrm>
            <a:off x="2953359" y="1425528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2,389,230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xmlns="" id="{72AA0364-90BF-4A2D-9CDC-568E69ECF897}"/>
              </a:ext>
            </a:extLst>
          </p:cNvPr>
          <p:cNvSpPr/>
          <p:nvPr/>
        </p:nvSpPr>
        <p:spPr>
          <a:xfrm>
            <a:off x="5323648" y="1425528"/>
            <a:ext cx="619386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-0.6%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18F598C-4467-4866-B4AC-F959A0B24316}"/>
              </a:ext>
            </a:extLst>
          </p:cNvPr>
          <p:cNvSpPr/>
          <p:nvPr/>
        </p:nvSpPr>
        <p:spPr>
          <a:xfrm>
            <a:off x="240194" y="1434223"/>
            <a:ext cx="154650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+mj-lt"/>
              </a:rPr>
              <a:t>Tonn Volume</a:t>
            </a:r>
          </a:p>
        </p:txBody>
      </p:sp>
      <p:pic>
        <p:nvPicPr>
          <p:cNvPr id="21" name="Picture 2" descr="0000_01-Meal-Replacement">
            <a:extLst>
              <a:ext uri="{FF2B5EF4-FFF2-40B4-BE49-F238E27FC236}">
                <a16:creationId xmlns:a16="http://schemas.microsoft.com/office/drawing/2014/main" xmlns="" id="{F1522FE1-F54F-4F2F-B64E-CF022F1BB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36E1E40A-6CD8-4170-9FE5-3434924F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43688"/>
              </p:ext>
            </p:extLst>
          </p:nvPr>
        </p:nvGraphicFramePr>
        <p:xfrm>
          <a:off x="304800" y="1765268"/>
          <a:ext cx="8343901" cy="407051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5880">
                  <a:extLst>
                    <a:ext uri="{9D8B030D-6E8A-4147-A177-3AD203B41FA5}">
                      <a16:colId xmlns:a16="http://schemas.microsoft.com/office/drawing/2014/main" xmlns="" val="1439083950"/>
                    </a:ext>
                  </a:extLst>
                </a:gridCol>
                <a:gridCol w="1090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2296">
                  <a:extLst>
                    <a:ext uri="{9D8B030D-6E8A-4147-A177-3AD203B41FA5}">
                      <a16:colId xmlns:a16="http://schemas.microsoft.com/office/drawing/2014/main" xmlns="" val="114579452"/>
                    </a:ext>
                  </a:extLst>
                </a:gridCol>
                <a:gridCol w="11720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72086">
                  <a:extLst>
                    <a:ext uri="{9D8B030D-6E8A-4147-A177-3AD203B41FA5}">
                      <a16:colId xmlns:a16="http://schemas.microsoft.com/office/drawing/2014/main" xmlns="" val="2579414822"/>
                    </a:ext>
                  </a:extLst>
                </a:gridCol>
                <a:gridCol w="11953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953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9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Tactics </a:t>
                      </a:r>
                    </a:p>
                  </a:txBody>
                  <a:tcPr marT="27432" marB="274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 Change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2018 Share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102123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1,637,063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1,531,087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-105,976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649,506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658,299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8,793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Brand-Building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117,676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199,844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82,168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91,972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91,972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++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65,887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70,295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Sampling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7,354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9,482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2,128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OOH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6,407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21,685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OLM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19,655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-19,655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5,463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6,410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6,617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-6,617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Corporate Promo</a:t>
                      </a:r>
                    </a:p>
                  </a:txBody>
                  <a:tcPr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-6,293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AEA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" name="Rounded Rectangle 10">
            <a:extLst>
              <a:ext uri="{FF2B5EF4-FFF2-40B4-BE49-F238E27FC236}">
                <a16:creationId xmlns:a16="http://schemas.microsoft.com/office/drawing/2014/main" xmlns="" id="{F98C66B3-52A7-47C8-BE36-4EE074BF6F11}"/>
              </a:ext>
            </a:extLst>
          </p:cNvPr>
          <p:cNvSpPr/>
          <p:nvPr/>
        </p:nvSpPr>
        <p:spPr>
          <a:xfrm>
            <a:off x="4029992" y="1425528"/>
            <a:ext cx="906843" cy="274320"/>
          </a:xfrm>
          <a:prstGeom prst="round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+mj-lt"/>
              </a:rPr>
              <a:t>-15,015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="" xmlns:a16="http://schemas.microsoft.com/office/drawing/2014/main" id="{ECE09DA7-BDEF-44DD-8F73-E0C8901CE8E0}"/>
              </a:ext>
            </a:extLst>
          </p:cNvPr>
          <p:cNvSpPr txBox="1"/>
          <p:nvPr/>
        </p:nvSpPr>
        <p:spPr>
          <a:xfrm>
            <a:off x="577731" y="5869342"/>
            <a:ext cx="8343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Base = Total Sales – Trade – Brand-Building; Base factors includes Price, Distribution, competitive impacts, season and others</a:t>
            </a:r>
          </a:p>
        </p:txBody>
      </p:sp>
    </p:spTree>
    <p:extLst>
      <p:ext uri="{BB962C8B-B14F-4D97-AF65-F5344CB8AC3E}">
        <p14:creationId xmlns:p14="http://schemas.microsoft.com/office/powerpoint/2010/main" val="217565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600" dirty="0"/>
              <a:t>2018 volume was down slightly, with gains due to TV, OOH, Trade and other brand-building activities offsetting losses due to ongoing contraction of the cereal category,  withdrawal of support from OLM and Social, increased competitive activities. </a:t>
            </a:r>
            <a:endParaRPr lang="en-CA" sz="1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D7744A9C-D777-42D5-8BB1-C9D8562DDC95}"/>
              </a:ext>
            </a:extLst>
          </p:cNvPr>
          <p:cNvSpPr txBox="1">
            <a:spLocks/>
          </p:cNvSpPr>
          <p:nvPr/>
        </p:nvSpPr>
        <p:spPr>
          <a:xfrm>
            <a:off x="304800" y="121870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600" cap="none" dirty="0">
                <a:solidFill>
                  <a:srgbClr val="FF0000"/>
                </a:solidFill>
              </a:rPr>
              <a:t>2018 Vs. 2017 Tonnage Volume Change Due-To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xmlns="" id="{3C628354-4EED-49F9-8BBF-B02DF1277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928325"/>
              </p:ext>
            </p:extLst>
          </p:nvPr>
        </p:nvGraphicFramePr>
        <p:xfrm>
          <a:off x="328864" y="2386286"/>
          <a:ext cx="8343900" cy="275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D33BEC-EBB5-497E-BF61-84E9BAEBB2A0}"/>
              </a:ext>
            </a:extLst>
          </p:cNvPr>
          <p:cNvSpPr txBox="1"/>
          <p:nvPr/>
        </p:nvSpPr>
        <p:spPr>
          <a:xfrm>
            <a:off x="4177111" y="2229957"/>
            <a:ext cx="725884" cy="3203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-0.6%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84A8F9D2-D23F-4CE7-8473-6562E8E3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54861"/>
              </p:ext>
            </p:extLst>
          </p:nvPr>
        </p:nvGraphicFramePr>
        <p:xfrm>
          <a:off x="990594" y="1796604"/>
          <a:ext cx="7101150" cy="36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3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341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614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92.0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15.3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5.5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4.4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1.5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-6.6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-15.6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-19.7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-96.3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569CB6F-B822-45CC-8838-EAECC6DF04AC}"/>
              </a:ext>
            </a:extLst>
          </p:cNvPr>
          <p:cNvSpPr/>
          <p:nvPr/>
        </p:nvSpPr>
        <p:spPr>
          <a:xfrm>
            <a:off x="108408" y="1794895"/>
            <a:ext cx="741940" cy="365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+/- (000’s)</a:t>
            </a:r>
            <a:endParaRPr lang="en-GB" sz="10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21A660DE-6BB7-4D79-95A4-665B71A5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54742"/>
              </p:ext>
            </p:extLst>
          </p:nvPr>
        </p:nvGraphicFramePr>
        <p:xfrm>
          <a:off x="850348" y="4904510"/>
          <a:ext cx="7421100" cy="1157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4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79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154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947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1574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2018 Execution 1,797 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Imp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Increased by 2.3 times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Any Ad (+24%); Any Disp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(+33%)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902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p (Primarily Granola)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20% Imp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(+)28% Spend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(DTG)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GRANOLA PCH317GM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(+)11%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Low/No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Change in Price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Kellogg's Sans" panose="020005030200000200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Year 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2017 Execution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Reso non</a:t>
                      </a:r>
                      <a:r>
                        <a:rPr lang="en-GB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 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repeat)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2017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(+) Quaker H.C. TDP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2017Execution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" panose="02000503020000020003"/>
                        </a:rPr>
                        <a:t>Category Trend &amp; Others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5" name="Picture 2" descr="0000_01-Meal-Replacement">
            <a:extLst>
              <a:ext uri="{FF2B5EF4-FFF2-40B4-BE49-F238E27FC236}">
                <a16:creationId xmlns:a16="http://schemas.microsoft.com/office/drawing/2014/main" xmlns="" id="{57FFBDC1-D8F7-4EBE-8D2F-BF0EB73C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378A7EA-FE65-4B7D-A12C-C91251621A2F}"/>
              </a:ext>
            </a:extLst>
          </p:cNvPr>
          <p:cNvSpPr txBox="1"/>
          <p:nvPr/>
        </p:nvSpPr>
        <p:spPr>
          <a:xfrm>
            <a:off x="1873770" y="6106899"/>
            <a:ext cx="65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Others include all other factors influencing sales that are not captured explicitly in the model – e.g Brand Equity, Category Trend, Consumer Perceptions ,Long Term effects.</a:t>
            </a:r>
          </a:p>
        </p:txBody>
      </p:sp>
    </p:spTree>
    <p:extLst>
      <p:ext uri="{BB962C8B-B14F-4D97-AF65-F5344CB8AC3E}">
        <p14:creationId xmlns:p14="http://schemas.microsoft.com/office/powerpoint/2010/main" val="273908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700" dirty="0"/>
              <a:t>Both Trade &amp; Brand-Building ROIs declined in 2018.  While Digital Video and OOH ROIs improved, tactics with the largest ROIs were not repeated (OLM, Social, Corp Promo). </a:t>
            </a:r>
            <a:endParaRPr lang="en-CA" sz="1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6818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Profit ROI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ADA9F-7017-49D8-8601-BBFE88D3EE02}"/>
              </a:ext>
            </a:extLst>
          </p:cNvPr>
          <p:cNvSpPr/>
          <p:nvPr/>
        </p:nvSpPr>
        <p:spPr>
          <a:xfrm>
            <a:off x="304800" y="1183332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IN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Profit Margin) / Spend Behind Activity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8A818819-C78F-41A9-B11C-C6FAAC7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284569"/>
              </p:ext>
            </p:extLst>
          </p:nvPr>
        </p:nvGraphicFramePr>
        <p:xfrm>
          <a:off x="304800" y="1060460"/>
          <a:ext cx="8343899" cy="321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DE0340FB-51B9-4C3A-A86D-D2C4C47E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08257"/>
              </p:ext>
            </p:extLst>
          </p:nvPr>
        </p:nvGraphicFramePr>
        <p:xfrm>
          <a:off x="304800" y="4087906"/>
          <a:ext cx="8122919" cy="930696"/>
        </p:xfrm>
        <a:graphic>
          <a:graphicData uri="http://schemas.openxmlformats.org/drawingml/2006/table">
            <a:tbl>
              <a:tblPr/>
              <a:tblGrid>
                <a:gridCol w="596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425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7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0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72471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7615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2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61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3001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OOH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Corporate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4,802,328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1,679,706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1,001,600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124,300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120,340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46,567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5,093,124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3,321,978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1,912,863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681,000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232,092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362,242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133,781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Picture 2" descr="0000_01-Meal-Replacement">
            <a:extLst>
              <a:ext uri="{FF2B5EF4-FFF2-40B4-BE49-F238E27FC236}">
                <a16:creationId xmlns:a16="http://schemas.microsoft.com/office/drawing/2014/main" xmlns="" id="{3E82488E-F5ED-49E0-83EE-DD029161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xmlns="" id="{1378A7EA-FE65-4B7D-A12C-C91251621A2F}"/>
              </a:ext>
            </a:extLst>
          </p:cNvPr>
          <p:cNvSpPr txBox="1"/>
          <p:nvPr/>
        </p:nvSpPr>
        <p:spPr>
          <a:xfrm>
            <a:off x="304800" y="5859190"/>
            <a:ext cx="8343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Brand-Building includes all spend minus Trade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BD0E319B-8B1F-4D0E-AC2D-7AC69A32EA36}"/>
              </a:ext>
            </a:extLst>
          </p:cNvPr>
          <p:cNvSpPr txBox="1"/>
          <p:nvPr/>
        </p:nvSpPr>
        <p:spPr>
          <a:xfrm>
            <a:off x="304800" y="5253800"/>
            <a:ext cx="62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Profit Margin Marketing 2017, 2018 = 4.02 $/kg, 3.63 $/kg</a:t>
            </a:r>
          </a:p>
          <a:p>
            <a:r>
              <a:rPr lang="en-US" sz="900" dirty="0"/>
              <a:t>Profit Margin Trade 2017, 2018 = 6.04$/kg, 5.81 $/kg</a:t>
            </a:r>
          </a:p>
          <a:p>
            <a:r>
              <a:rPr lang="en-US" sz="900" dirty="0"/>
              <a:t>Trade Spend was Provided at monthly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FF1382-94FB-42A5-BA75-C64E64375702}"/>
              </a:ext>
            </a:extLst>
          </p:cNvPr>
          <p:cNvSpPr txBox="1"/>
          <p:nvPr/>
        </p:nvSpPr>
        <p:spPr>
          <a:xfrm>
            <a:off x="4314565" y="382539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F2C4E8B5-08EE-4E1E-8C36-0A05FCD4EFBB}"/>
              </a:ext>
            </a:extLst>
          </p:cNvPr>
          <p:cNvGraphicFramePr>
            <a:graphicFrameLocks noGrp="1"/>
          </p:cNvGraphicFramePr>
          <p:nvPr/>
        </p:nvGraphicFramePr>
        <p:xfrm>
          <a:off x="5992624" y="5323194"/>
          <a:ext cx="236220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235352982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21115779"/>
                    </a:ext>
                  </a:extLst>
                </a:gridCol>
              </a:tblGrid>
              <a:tr h="2260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North America CPG ROI Benchmarks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2903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TV/OLV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$0.50 to $1.00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168561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Social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$1.00 to $1.50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31552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OOH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$0.20 to $0.75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738446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$0.60 to $1.25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30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1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301133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A" sz="1700" dirty="0"/>
              <a:t>Using static (2017) margins, the ROIs were slightly stronger.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86818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Profit ROI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ADA9F-7017-49D8-8601-BBFE88D3EE02}"/>
              </a:ext>
            </a:extLst>
          </p:cNvPr>
          <p:cNvSpPr/>
          <p:nvPr/>
        </p:nvSpPr>
        <p:spPr>
          <a:xfrm>
            <a:off x="304800" y="1183332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IN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Profit Margin) / Spend Behind Activity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DE0340FB-51B9-4C3A-A86D-D2C4C47E44D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087906"/>
          <a:ext cx="8580907" cy="930696"/>
        </p:xfrm>
        <a:graphic>
          <a:graphicData uri="http://schemas.openxmlformats.org/drawingml/2006/table">
            <a:tbl>
              <a:tblPr/>
              <a:tblGrid>
                <a:gridCol w="6301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185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739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962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81748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76557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804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26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15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04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1748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3001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OOH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Corporate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4,802,328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1,679,706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1,001,600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124,300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120,340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46,567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5,093,124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3,321,978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1,912,863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681,000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232,092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362,242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133,781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6" name="Picture 2" descr="0000_01-Meal-Replacement">
            <a:extLst>
              <a:ext uri="{FF2B5EF4-FFF2-40B4-BE49-F238E27FC236}">
                <a16:creationId xmlns:a16="http://schemas.microsoft.com/office/drawing/2014/main" xmlns="" id="{3E82488E-F5ED-49E0-83EE-DD029161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1">
            <a:extLst>
              <a:ext uri="{FF2B5EF4-FFF2-40B4-BE49-F238E27FC236}">
                <a16:creationId xmlns:a16="http://schemas.microsoft.com/office/drawing/2014/main" xmlns="" id="{BD0E319B-8B1F-4D0E-AC2D-7AC69A32EA36}"/>
              </a:ext>
            </a:extLst>
          </p:cNvPr>
          <p:cNvSpPr txBox="1"/>
          <p:nvPr/>
        </p:nvSpPr>
        <p:spPr>
          <a:xfrm>
            <a:off x="304800" y="5253800"/>
            <a:ext cx="6209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Profit Margin Marketing 2017, 2018 = 4.02 $/kg, 3.63 $/kg</a:t>
            </a:r>
          </a:p>
          <a:p>
            <a:r>
              <a:rPr lang="en-US" sz="900" dirty="0"/>
              <a:t>Profit Margin Trade 2017, 2018 = 6.04$/kg, 5.81 $/kg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3FF1382-94FB-42A5-BA75-C64E64375702}"/>
              </a:ext>
            </a:extLst>
          </p:cNvPr>
          <p:cNvSpPr txBox="1"/>
          <p:nvPr/>
        </p:nvSpPr>
        <p:spPr>
          <a:xfrm>
            <a:off x="4314565" y="382539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8A818819-C78F-41A9-B11C-C6FAAC7AEF3A}"/>
              </a:ext>
            </a:extLst>
          </p:cNvPr>
          <p:cNvGraphicFramePr/>
          <p:nvPr/>
        </p:nvGraphicFramePr>
        <p:xfrm>
          <a:off x="304800" y="1060460"/>
          <a:ext cx="8580907" cy="321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370BC54E-4E2F-4D37-9B48-CA5A6AAC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38503"/>
              </p:ext>
            </p:extLst>
          </p:nvPr>
        </p:nvGraphicFramePr>
        <p:xfrm>
          <a:off x="5908401" y="5323194"/>
          <a:ext cx="2362200" cy="113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xmlns="" val="235352982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xmlns="" val="2021115779"/>
                    </a:ext>
                  </a:extLst>
                </a:gridCol>
              </a:tblGrid>
              <a:tr h="2260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North America CPG ROI Benchmarks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2903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TV/OLV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$0.50 to $1.00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168561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Social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$1.00 to $1.50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31552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OOH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+mn-lt"/>
                        </a:rPr>
                        <a:t>$0.20 to $0.75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738446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Trade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$0.60 to $1.25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730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8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67" y="246875"/>
            <a:ext cx="7761688" cy="45564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dirty="0"/>
              <a:t>GSV ROI results were similar with profit ROIs, with decrease in trade and total brand-building ROIs and  improvement in Dig Video and OOH performance.  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D6FA0F-7016-472E-9211-A106D6C20906}"/>
              </a:ext>
            </a:extLst>
          </p:cNvPr>
          <p:cNvSpPr txBox="1">
            <a:spLocks/>
          </p:cNvSpPr>
          <p:nvPr/>
        </p:nvSpPr>
        <p:spPr>
          <a:xfrm>
            <a:off x="304800" y="944386"/>
            <a:ext cx="8343900" cy="45564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36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 cap="all" baseline="0">
                <a:solidFill>
                  <a:srgbClr val="DA0D4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lang="en-US" sz="1400" cap="none" dirty="0">
                <a:solidFill>
                  <a:srgbClr val="FF0000"/>
                </a:solidFill>
              </a:rPr>
              <a:t>Incremental GSV/$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ADA9F-7017-49D8-8601-BBFE88D3EE02}"/>
              </a:ext>
            </a:extLst>
          </p:cNvPr>
          <p:cNvSpPr/>
          <p:nvPr/>
        </p:nvSpPr>
        <p:spPr>
          <a:xfrm>
            <a:off x="304800" y="1259532"/>
            <a:ext cx="834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642">
              <a:spcBef>
                <a:spcPts val="300"/>
              </a:spcBef>
            </a:pPr>
            <a:r>
              <a:rPr lang="en-US" sz="1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(Incremental Volume From Activity x GSV) / Spend Behind Activity</a:t>
            </a:r>
          </a:p>
        </p:txBody>
      </p:sp>
      <p:pic>
        <p:nvPicPr>
          <p:cNvPr id="12" name="Picture 2" descr="0000_01-Meal-Replacement">
            <a:extLst>
              <a:ext uri="{FF2B5EF4-FFF2-40B4-BE49-F238E27FC236}">
                <a16:creationId xmlns:a16="http://schemas.microsoft.com/office/drawing/2014/main" xmlns="" id="{DBF5DD15-E3FF-411A-9D5C-D799987D9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4" y="5967307"/>
            <a:ext cx="602353" cy="6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8A818819-C78F-41A9-B11C-C6FAAC7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080492"/>
              </p:ext>
            </p:extLst>
          </p:nvPr>
        </p:nvGraphicFramePr>
        <p:xfrm>
          <a:off x="304800" y="1323332"/>
          <a:ext cx="8343899" cy="321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DE0340FB-51B9-4C3A-A86D-D2C4C47E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1093"/>
              </p:ext>
            </p:extLst>
          </p:nvPr>
        </p:nvGraphicFramePr>
        <p:xfrm>
          <a:off x="329367" y="4343401"/>
          <a:ext cx="8122919" cy="930696"/>
        </p:xfrm>
        <a:graphic>
          <a:graphicData uri="http://schemas.openxmlformats.org/drawingml/2006/table">
            <a:tbl>
              <a:tblPr/>
              <a:tblGrid>
                <a:gridCol w="596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4251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700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0150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724718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7615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24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92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61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738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3001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Trade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Brand-Building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Digital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Sample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OOH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OLM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Coupon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Kellogg's Sans Medium" panose="02000503020000020003"/>
                        </a:rPr>
                        <a:t>Corporate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2017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4,802,328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1,679,706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1,001,600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165,000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124,300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120,340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46,567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41,899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3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2018</a:t>
                      </a:r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5,093,124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3,321,978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1,912,863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681,000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232,092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362,242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133,781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Kellogg's Sans Medium" panose="02000503020000020003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TextBox 19">
            <a:extLst>
              <a:ext uri="{FF2B5EF4-FFF2-40B4-BE49-F238E27FC236}">
                <a16:creationId xmlns:a16="http://schemas.microsoft.com/office/drawing/2014/main" xmlns="" id="{1378A7EA-FE65-4B7D-A12C-C91251621A2F}"/>
              </a:ext>
            </a:extLst>
          </p:cNvPr>
          <p:cNvSpPr txBox="1"/>
          <p:nvPr/>
        </p:nvSpPr>
        <p:spPr>
          <a:xfrm>
            <a:off x="304800" y="5863674"/>
            <a:ext cx="8343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Brand-Building includes all spend minus Trade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xmlns="" id="{BD0E319B-8B1F-4D0E-AC2D-7AC69A32EA36}"/>
              </a:ext>
            </a:extLst>
          </p:cNvPr>
          <p:cNvSpPr txBox="1"/>
          <p:nvPr/>
        </p:nvSpPr>
        <p:spPr>
          <a:xfrm>
            <a:off x="304800" y="5258284"/>
            <a:ext cx="6209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Note: </a:t>
            </a:r>
          </a:p>
          <a:p>
            <a:r>
              <a:rPr lang="en-US" sz="900" dirty="0"/>
              <a:t>GSV 2017,2018 = 9.2$/kg, 9.3$/kg</a:t>
            </a:r>
          </a:p>
          <a:p>
            <a:r>
              <a:rPr lang="en-US" sz="900" dirty="0"/>
              <a:t>Trade Spend was Provided at monthly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6DA8B09-A7D0-4A23-85CC-F3DBEFA3D267}"/>
              </a:ext>
            </a:extLst>
          </p:cNvPr>
          <p:cNvSpPr txBox="1"/>
          <p:nvPr/>
        </p:nvSpPr>
        <p:spPr>
          <a:xfrm>
            <a:off x="4314565" y="394373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59282"/>
      </p:ext>
    </p:extLst>
  </p:cSld>
  <p:clrMapOvr>
    <a:masterClrMapping/>
  </p:clrMapOvr>
</p:sld>
</file>

<file path=ppt/theme/theme1.xml><?xml version="1.0" encoding="utf-8"?>
<a:theme xmlns:a="http://schemas.openxmlformats.org/drawingml/2006/main" name="body slides">
  <a:themeElements>
    <a:clrScheme name="kellogg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AE30"/>
      </a:accent1>
      <a:accent2>
        <a:srgbClr val="97172E"/>
      </a:accent2>
      <a:accent3>
        <a:srgbClr val="8DC63F"/>
      </a:accent3>
      <a:accent4>
        <a:srgbClr val="9F1A84"/>
      </a:accent4>
      <a:accent5>
        <a:srgbClr val="4BAEEF"/>
      </a:accent5>
      <a:accent6>
        <a:srgbClr val="EE3523"/>
      </a:accent6>
      <a:hlink>
        <a:srgbClr val="00767C"/>
      </a:hlink>
      <a:folHlink>
        <a:srgbClr val="DA0D44"/>
      </a:folHlink>
    </a:clrScheme>
    <a:fontScheme name="Custom 12">
      <a:majorFont>
        <a:latin typeface="Kellogg's Sans"/>
        <a:ea typeface=""/>
        <a:cs typeface=""/>
      </a:majorFont>
      <a:minorFont>
        <a:latin typeface="Kellogg's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ody slides">
  <a:themeElements>
    <a:clrScheme name="kellogg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AE30"/>
      </a:accent1>
      <a:accent2>
        <a:srgbClr val="97172E"/>
      </a:accent2>
      <a:accent3>
        <a:srgbClr val="8DC63F"/>
      </a:accent3>
      <a:accent4>
        <a:srgbClr val="9F1A84"/>
      </a:accent4>
      <a:accent5>
        <a:srgbClr val="4BAEEF"/>
      </a:accent5>
      <a:accent6>
        <a:srgbClr val="EE3523"/>
      </a:accent6>
      <a:hlink>
        <a:srgbClr val="00767C"/>
      </a:hlink>
      <a:folHlink>
        <a:srgbClr val="DA0D44"/>
      </a:folHlink>
    </a:clrScheme>
    <a:fontScheme name="Custom 12">
      <a:majorFont>
        <a:latin typeface="Kellogg's Sans"/>
        <a:ea typeface=""/>
        <a:cs typeface=""/>
      </a:majorFont>
      <a:minorFont>
        <a:latin typeface="Kellogg's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37253</TotalTime>
  <Words>3990</Words>
  <Application>Microsoft Office PowerPoint</Application>
  <PresentationFormat>On-screen Show (4:3)</PresentationFormat>
  <Paragraphs>996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DINPro</vt:lpstr>
      <vt:lpstr>Kellogg's Sans</vt:lpstr>
      <vt:lpstr>Kellogg's Sans Medium</vt:lpstr>
      <vt:lpstr>Wingdings</vt:lpstr>
      <vt:lpstr>body slides</vt:lpstr>
      <vt:lpstr>1_body slides</vt:lpstr>
      <vt:lpstr>PowerPoint Presentation</vt:lpstr>
      <vt:lpstr>Vector Cereal – Key Takeaways</vt:lpstr>
      <vt:lpstr>2018 investment went up significantly by 30%, driven by both Trade &amp; Brand-Building. </vt:lpstr>
      <vt:lpstr>Trade investment was raised by 6% while Brand-Building almost doubled, driven by introduction of TV, offset by non-repeat of OLM, social, corp promo, and reduction in digital video. </vt:lpstr>
      <vt:lpstr>The increased investment helped offset the base erosion mainly due to significant volume growth from brand-building especially TV &amp; OOH.  As a result, total volume was only almost flat. </vt:lpstr>
      <vt:lpstr>2018 volume was down slightly, with gains due to TV, OOH, Trade and other brand-building activities offsetting losses due to ongoing contraction of the cereal category,  withdrawal of support from OLM and Social, increased competitive activities. </vt:lpstr>
      <vt:lpstr>Both Trade &amp; Brand-Building ROIs declined in 2018.  While Digital Video and OOH ROIs improved, tactics with the largest ROIs were not repeated (OLM, Social, Corp Promo). </vt:lpstr>
      <vt:lpstr>Using static (2017) margins, the ROIs were slightly stronger.  </vt:lpstr>
      <vt:lpstr>GSV ROI results were similar with profit ROIs, with decrease in trade and total brand-building ROIs and  improvement in Dig Video and OOH performance.  </vt:lpstr>
      <vt:lpstr>TV Campaign aired from April – November 2018. </vt:lpstr>
      <vt:lpstr>TV was introduced in 2018 with a single campaign – ‘Taste the Energy’ . It drove 3.8% of volume growth but ROI was low. </vt:lpstr>
      <vt:lpstr>Video – the 2018 campaign had greater support but at a lower cost. </vt:lpstr>
      <vt:lpstr>Volume response was higher in 2018 with greater support.  Additionally,  the CPP dropped substantially, leading to an ROI improvement. </vt:lpstr>
      <vt:lpstr>The 2018 campaign’s effectiveness was somewhat lower than 2017, but the CPP was much lower, leading to a favorable ROI.  </vt:lpstr>
      <vt:lpstr>Significant increase in impressions and spend in 2018 which was comprised of a variety of tactics ( Toronto – gyms &amp; Union Station domination, Western Canada – gyms &amp; billboards</vt:lpstr>
      <vt:lpstr>Support in 2018 was almost tripled, and at a much lower cost.  Incremental volume increased significantly.  Consequently, the ROI improved. </vt:lpstr>
      <vt:lpstr>The campaign effectiveness was similar in both years, but ROI in 2018 was stronger because of the lower CPP. </vt:lpstr>
      <vt:lpstr>OLM was a part of 2017 experience plan, non-repeat in 2018.</vt:lpstr>
      <vt:lpstr>The OLM campaign in 2017 ‘Taste the Vectory’ had one of higher ROIs across Brand-Building for Vector Cereal.</vt:lpstr>
      <vt:lpstr>Social activity was not repeated in 2018.</vt:lpstr>
      <vt:lpstr>Social presence was only in 2017 through the ‘Taste the Vectory’ campaign.   ROI was relatively strong compared to other brand-building tactics. </vt:lpstr>
      <vt:lpstr>Trade support increased in 2018 behind all tactics—ad, display and any promo.  This resulted in higher incremental volume, but effectiveness dropped, causing the ROI to decline.  </vt:lpstr>
      <vt:lpstr>Implications/Recommendations</vt:lpstr>
      <vt:lpstr>PowerPoint Presentation</vt:lpstr>
      <vt:lpstr>The synergistic benefits of stacking media/trade tactics were low for Vector Cereal. </vt:lpstr>
      <vt:lpstr>Media &amp; Trade Summary</vt:lpstr>
      <vt:lpstr>Cadence of Brand-Building Tactics, Relative to Sales</vt:lpstr>
    </vt:vector>
  </TitlesOfParts>
  <Company>Kellogg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Hubert, Sally</dc:creator>
  <cp:lastModifiedBy>RupaMazumdar</cp:lastModifiedBy>
  <cp:revision>2743</cp:revision>
  <cp:lastPrinted>2018-11-19T14:06:38Z</cp:lastPrinted>
  <dcterms:created xsi:type="dcterms:W3CDTF">2017-02-10T14:55:07Z</dcterms:created>
  <dcterms:modified xsi:type="dcterms:W3CDTF">2019-08-13T07:48:13Z</dcterms:modified>
</cp:coreProperties>
</file>